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77" r:id="rId4"/>
    <p:sldId id="276" r:id="rId5"/>
    <p:sldId id="280" r:id="rId6"/>
    <p:sldId id="278" r:id="rId7"/>
    <p:sldId id="279" r:id="rId8"/>
    <p:sldId id="281" r:id="rId9"/>
    <p:sldId id="282" r:id="rId10"/>
    <p:sldId id="287" r:id="rId11"/>
    <p:sldId id="283" r:id="rId12"/>
    <p:sldId id="284" r:id="rId13"/>
    <p:sldId id="285" r:id="rId14"/>
    <p:sldId id="288" r:id="rId15"/>
    <p:sldId id="286" r:id="rId16"/>
    <p:sldId id="290" r:id="rId17"/>
    <p:sldId id="289" r:id="rId18"/>
    <p:sldId id="291" r:id="rId19"/>
    <p:sldId id="301" r:id="rId20"/>
    <p:sldId id="295" r:id="rId21"/>
    <p:sldId id="300" r:id="rId22"/>
    <p:sldId id="302" r:id="rId23"/>
    <p:sldId id="304" r:id="rId24"/>
    <p:sldId id="303" r:id="rId25"/>
    <p:sldId id="307" r:id="rId26"/>
    <p:sldId id="305" r:id="rId27"/>
    <p:sldId id="306" r:id="rId28"/>
    <p:sldId id="296" r:id="rId29"/>
    <p:sldId id="308" r:id="rId30"/>
    <p:sldId id="309" r:id="rId31"/>
    <p:sldId id="314" r:id="rId32"/>
    <p:sldId id="310" r:id="rId33"/>
    <p:sldId id="311" r:id="rId34"/>
    <p:sldId id="315" r:id="rId35"/>
    <p:sldId id="312" r:id="rId36"/>
    <p:sldId id="313" r:id="rId37"/>
    <p:sldId id="316" r:id="rId38"/>
    <p:sldId id="317" r:id="rId39"/>
    <p:sldId id="297" r:id="rId40"/>
    <p:sldId id="294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298" r:id="rId54"/>
    <p:sldId id="29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52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F823-6A54-431D-9379-D7CB7D39EE6E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2D15-7C9B-456E-8BD1-0D61DDCB8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DOM-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nodeType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118852"/>
              </p:ext>
            </p:extLst>
          </p:nvPr>
        </p:nvGraphicFramePr>
        <p:xfrm>
          <a:off x="1268522" y="1600200"/>
          <a:ext cx="6606956" cy="4525963"/>
        </p:xfrm>
        <a:graphic>
          <a:graphicData uri="http://schemas.openxmlformats.org/drawingml/2006/table">
            <a:tbl>
              <a:tblPr/>
              <a:tblGrid>
                <a:gridCol w="3303478"/>
                <a:gridCol w="3303478"/>
              </a:tblGrid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89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Value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9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9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ELEMENT_NODE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B8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1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94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ATTRIBUTE_NODE 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0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2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94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TEXT_NODE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20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3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9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94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</a:rPr>
                        <a:t>CDATA_SECTION_NODE 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6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4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</a:rPr>
                        <a:t>ENTITY_REFERENCE_NODE 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3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9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5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>
                          <a:solidFill>
                            <a:schemeClr val="tx1"/>
                          </a:solidFill>
                          <a:effectLst/>
                        </a:rPr>
                        <a:t>ENTITY_NODE 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D89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9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6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9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PROCESSING_INSTRUCTION_NODE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009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9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9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7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9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9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COMMENT_NODE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909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9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9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8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9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DOCUMENT_NODE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3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9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9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9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DOCUMENT_TYPE_NODE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309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10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9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</a:rPr>
                        <a:t>DOCUMENT_FRAGMENT_NODE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C09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>
                          <a:effectLst/>
                        </a:rPr>
                        <a:t>11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98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NOTATION_NODE 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effectLst/>
                        </a:rPr>
                        <a:t>12</a:t>
                      </a:r>
                    </a:p>
                  </a:txBody>
                  <a:tcPr marL="79125" marR="79125" marT="79125" marB="79125" anchor="ctr">
                    <a:lnL w="9525" cap="flat" cmpd="sng" algn="ctr">
                      <a:solidFill>
                        <a:srgbClr val="A4A4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9A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99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9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Element</a:t>
            </a:r>
            <a:r>
              <a:rPr lang="en-US" dirty="0"/>
              <a:t> – </a:t>
            </a:r>
            <a:r>
              <a:rPr lang="ru-RU" dirty="0"/>
              <a:t>это базовый класс для </a:t>
            </a:r>
            <a:r>
              <a:rPr lang="en-US" dirty="0"/>
              <a:t>DOM-</a:t>
            </a:r>
            <a:r>
              <a:rPr lang="ru-RU" dirty="0"/>
              <a:t>элементов. Он обеспечивает навигацию на уровне элементов: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err="1" smtClean="0"/>
              <a:t>nextElementSibling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smtClean="0"/>
              <a:t>children </a:t>
            </a:r>
            <a:r>
              <a:rPr lang="ru-RU" dirty="0"/>
              <a:t>и </a:t>
            </a:r>
            <a:r>
              <a:rPr lang="ru-RU" dirty="0" err="1"/>
              <a:t>т.д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 </a:t>
            </a:r>
            <a:r>
              <a:rPr lang="ru-RU" dirty="0"/>
              <a:t>методы поиска: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err="1" smtClean="0"/>
              <a:t>getElementsByTagName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dirty="0" err="1" smtClean="0"/>
              <a:t>querySelector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u-RU" dirty="0" smtClean="0"/>
              <a:t>	и </a:t>
            </a:r>
            <a:r>
              <a:rPr lang="ru-RU" dirty="0" err="1"/>
              <a:t>т.д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3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Браузер поддерживает не только </a:t>
            </a:r>
            <a:r>
              <a:rPr lang="en-US" dirty="0"/>
              <a:t>HTML, </a:t>
            </a:r>
            <a:r>
              <a:rPr lang="ru-RU" dirty="0"/>
              <a:t>но также </a:t>
            </a:r>
            <a:r>
              <a:rPr lang="en-US" dirty="0"/>
              <a:t>XML </a:t>
            </a:r>
            <a:r>
              <a:rPr lang="ru-RU" dirty="0"/>
              <a:t>и </a:t>
            </a:r>
            <a:r>
              <a:rPr lang="en-US" dirty="0"/>
              <a:t>SVG. </a:t>
            </a:r>
            <a:r>
              <a:rPr lang="ru-RU" dirty="0"/>
              <a:t>Класс </a:t>
            </a:r>
            <a:r>
              <a:rPr lang="en-US" dirty="0"/>
              <a:t>Element </a:t>
            </a:r>
            <a:r>
              <a:rPr lang="ru-RU" dirty="0"/>
              <a:t>служит базой для следующих классов: 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	</a:t>
            </a:r>
            <a:r>
              <a:rPr lang="en-US" dirty="0" err="1" smtClean="0"/>
              <a:t>SVGElement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	</a:t>
            </a:r>
            <a:r>
              <a:rPr lang="en-US" dirty="0" err="1" smtClean="0"/>
              <a:t>XMLElement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	</a:t>
            </a:r>
            <a:r>
              <a:rPr lang="en-US" dirty="0" err="1" smtClean="0"/>
              <a:t>HTMLElement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3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HTMLElement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HTMLElement – является базовым классом для всех остальных HTML-элементов. От него наследуют </a:t>
            </a:r>
            <a:r>
              <a:rPr lang="ru-RU" dirty="0" smtClean="0"/>
              <a:t>конкретные </a:t>
            </a:r>
            <a:r>
              <a:rPr lang="ru-RU" dirty="0"/>
              <a:t>элементы</a:t>
            </a:r>
            <a:r>
              <a:rPr lang="ru-RU" dirty="0" smtClean="0"/>
              <a:t>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HTMLInputElement</a:t>
            </a:r>
            <a:r>
              <a:rPr lang="en-US" dirty="0"/>
              <a:t> – </a:t>
            </a:r>
            <a:r>
              <a:rPr lang="ru-RU" dirty="0"/>
              <a:t>класс для тега &lt;</a:t>
            </a:r>
            <a:r>
              <a:rPr lang="en-US" dirty="0"/>
              <a:t>input</a:t>
            </a:r>
            <a:r>
              <a:rPr lang="en-US" dirty="0" smtClean="0"/>
              <a:t>&gt;,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HTMLBodyElement</a:t>
            </a:r>
            <a:r>
              <a:rPr lang="en-US" dirty="0"/>
              <a:t> – </a:t>
            </a:r>
            <a:r>
              <a:rPr lang="ru-RU" dirty="0"/>
              <a:t>класс для тега &lt;</a:t>
            </a:r>
            <a:r>
              <a:rPr lang="en-US" dirty="0"/>
              <a:t>body</a:t>
            </a:r>
            <a:r>
              <a:rPr lang="en-US" dirty="0" smtClean="0"/>
              <a:t>&gt;,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HTMLAnchorElement</a:t>
            </a:r>
            <a:r>
              <a:rPr lang="en-US" dirty="0"/>
              <a:t> – </a:t>
            </a:r>
            <a:r>
              <a:rPr lang="ru-RU" dirty="0"/>
              <a:t>класс для тега &lt;</a:t>
            </a:r>
            <a:r>
              <a:rPr lang="en-US" dirty="0"/>
              <a:t>a&gt;,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 </a:t>
            </a:r>
            <a:r>
              <a:rPr lang="ru-RU" dirty="0" err="1"/>
              <a:t>т.д</a:t>
            </a:r>
            <a:r>
              <a:rPr lang="ru-RU" dirty="0"/>
              <a:t>, каждому тегу соответствует свой класс, который предоставляет определённые свойства 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37241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ru-RU" dirty="0" smtClean="0"/>
              <a:t>. Навигация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6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узлам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556792"/>
            <a:ext cx="5545848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по узлам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previosSibling</a:t>
            </a:r>
            <a:r>
              <a:rPr lang="en-US" dirty="0" smtClean="0"/>
              <a:t> – </a:t>
            </a:r>
            <a:r>
              <a:rPr lang="ru-RU" dirty="0" smtClean="0"/>
              <a:t>предыдущий сосед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nextSibling</a:t>
            </a:r>
            <a:r>
              <a:rPr lang="en-US" dirty="0" smtClean="0"/>
              <a:t> </a:t>
            </a:r>
            <a:r>
              <a:rPr lang="ru-RU" dirty="0" smtClean="0"/>
              <a:t>– следующий сосед</a:t>
            </a:r>
          </a:p>
          <a:p>
            <a:pPr marL="0" indent="0">
              <a:buNone/>
            </a:pPr>
            <a:r>
              <a:rPr lang="en-US" dirty="0" err="1" smtClean="0"/>
              <a:t>parentNode</a:t>
            </a:r>
            <a:r>
              <a:rPr lang="en-US" dirty="0" smtClean="0"/>
              <a:t> - </a:t>
            </a:r>
            <a:r>
              <a:rPr lang="ru-RU" dirty="0" smtClean="0"/>
              <a:t>родитель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childNodes</a:t>
            </a:r>
            <a:r>
              <a:rPr lang="ru-RU" dirty="0" smtClean="0"/>
              <a:t> – коллекция потомков (</a:t>
            </a:r>
            <a:r>
              <a:rPr lang="en-US" dirty="0" err="1" smtClean="0"/>
              <a:t>NodeList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firstChild</a:t>
            </a:r>
            <a:r>
              <a:rPr lang="ru-RU" dirty="0" smtClean="0"/>
              <a:t> – первый потомок</a:t>
            </a:r>
          </a:p>
          <a:p>
            <a:pPr marL="0" indent="0">
              <a:buNone/>
            </a:pPr>
            <a:r>
              <a:rPr lang="en-US" dirty="0" err="1" smtClean="0"/>
              <a:t>lastChild</a:t>
            </a:r>
            <a:r>
              <a:rPr lang="ru-RU" dirty="0" smtClean="0"/>
              <a:t> – последний потомок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7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</a:t>
            </a:r>
            <a:r>
              <a:rPr lang="ru-RU" dirty="0" smtClean="0"/>
              <a:t>по элементам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684" y="1772816"/>
            <a:ext cx="5688632" cy="41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по </a:t>
            </a:r>
            <a:r>
              <a:rPr lang="ru-RU" dirty="0" smtClean="0"/>
              <a:t>элементам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previos</a:t>
            </a:r>
            <a:r>
              <a:rPr lang="en-US" dirty="0" err="1"/>
              <a:t>Element</a:t>
            </a:r>
            <a:r>
              <a:rPr lang="en-US" dirty="0" err="1" smtClean="0"/>
              <a:t>Sibling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предыдущий сосед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next</a:t>
            </a:r>
            <a:r>
              <a:rPr lang="en-US" dirty="0" err="1"/>
              <a:t>Element</a:t>
            </a:r>
            <a:r>
              <a:rPr lang="en-US" dirty="0" err="1" smtClean="0"/>
              <a:t>Sibling</a:t>
            </a:r>
            <a:r>
              <a:rPr lang="en-US" dirty="0" smtClean="0"/>
              <a:t> </a:t>
            </a:r>
            <a:r>
              <a:rPr lang="ru-RU" dirty="0"/>
              <a:t>– следующий сосед</a:t>
            </a:r>
          </a:p>
          <a:p>
            <a:pPr marL="0" indent="0">
              <a:buNone/>
            </a:pPr>
            <a:r>
              <a:rPr lang="en-US" dirty="0" err="1" smtClean="0"/>
              <a:t>parentElement</a:t>
            </a:r>
            <a:r>
              <a:rPr lang="en-US" dirty="0" smtClean="0"/>
              <a:t>- </a:t>
            </a:r>
            <a:r>
              <a:rPr lang="ru-RU" dirty="0"/>
              <a:t>родитель</a:t>
            </a:r>
          </a:p>
          <a:p>
            <a:pPr marL="0" indent="0">
              <a:buNone/>
            </a:pPr>
            <a:r>
              <a:rPr lang="en-US" dirty="0" smtClean="0"/>
              <a:t>children</a:t>
            </a:r>
            <a:r>
              <a:rPr lang="ru-RU" dirty="0" smtClean="0"/>
              <a:t> </a:t>
            </a:r>
            <a:r>
              <a:rPr lang="ru-RU" dirty="0"/>
              <a:t>– коллекция потомков </a:t>
            </a:r>
            <a:r>
              <a:rPr lang="ru-RU" dirty="0" smtClean="0"/>
              <a:t>(</a:t>
            </a:r>
            <a:r>
              <a:rPr lang="en-US" dirty="0" err="1" smtClean="0"/>
              <a:t>HTMLCollection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 err="1" smtClean="0"/>
              <a:t>first</a:t>
            </a:r>
            <a:r>
              <a:rPr lang="en-US" dirty="0" err="1"/>
              <a:t>Element</a:t>
            </a:r>
            <a:r>
              <a:rPr lang="en-US" dirty="0" err="1" smtClean="0"/>
              <a:t>Child</a:t>
            </a:r>
            <a:r>
              <a:rPr lang="ru-RU" dirty="0" smtClean="0"/>
              <a:t> </a:t>
            </a:r>
            <a:r>
              <a:rPr lang="ru-RU" dirty="0"/>
              <a:t>– первый потомок</a:t>
            </a:r>
          </a:p>
          <a:p>
            <a:pPr marL="0" indent="0">
              <a:buNone/>
            </a:pPr>
            <a:r>
              <a:rPr lang="en-US" dirty="0" err="1" smtClean="0"/>
              <a:t>last</a:t>
            </a:r>
            <a:r>
              <a:rPr lang="en-US" dirty="0" err="1"/>
              <a:t>Element</a:t>
            </a:r>
            <a:r>
              <a:rPr lang="en-US" dirty="0" err="1" smtClean="0"/>
              <a:t>Child</a:t>
            </a:r>
            <a:r>
              <a:rPr lang="ru-RU" dirty="0" smtClean="0"/>
              <a:t> </a:t>
            </a:r>
            <a:r>
              <a:rPr lang="ru-RU" dirty="0"/>
              <a:t>– последний потомок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7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Отличие </a:t>
            </a:r>
            <a:r>
              <a:rPr lang="en-US" dirty="0" smtClean="0"/>
              <a:t>children</a:t>
            </a:r>
            <a:r>
              <a:rPr lang="ru-RU" dirty="0" smtClean="0"/>
              <a:t> от </a:t>
            </a:r>
            <a:r>
              <a:rPr lang="en-US" dirty="0" err="1"/>
              <a:t>childNodes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&lt;</a:t>
            </a:r>
            <a:r>
              <a:rPr lang="ru-RU" sz="2800" dirty="0"/>
              <a:t>b&gt;Это жирный и &lt;</a:t>
            </a:r>
            <a:r>
              <a:rPr lang="ru-RU" sz="2800" dirty="0" err="1"/>
              <a:t>em</a:t>
            </a:r>
            <a:r>
              <a:rPr lang="ru-RU" sz="2800" dirty="0"/>
              <a:t>&gt;не очень&lt;/</a:t>
            </a:r>
            <a:r>
              <a:rPr lang="ru-RU" sz="2800" dirty="0" err="1"/>
              <a:t>em</a:t>
            </a:r>
            <a:r>
              <a:rPr lang="ru-RU" sz="2800" dirty="0"/>
              <a:t>&gt; текст&lt;/b&gt;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48880"/>
            <a:ext cx="5156011" cy="35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Как работает React под капото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691655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ru-RU" dirty="0" smtClean="0"/>
              <a:t>. Свойства Узлов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3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nodeName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tagName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tagName</a:t>
            </a:r>
            <a:r>
              <a:rPr lang="ru-RU" dirty="0"/>
              <a:t> есть только у элементов </a:t>
            </a:r>
            <a:r>
              <a:rPr lang="ru-RU" dirty="0" err="1"/>
              <a:t>Element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Свойство </a:t>
            </a:r>
            <a:r>
              <a:rPr lang="ru-RU" dirty="0" err="1"/>
              <a:t>nodeName</a:t>
            </a:r>
            <a:r>
              <a:rPr lang="ru-RU" dirty="0"/>
              <a:t> определено для любых узлов </a:t>
            </a:r>
            <a:r>
              <a:rPr lang="ru-RU" dirty="0" err="1"/>
              <a:t>Node</a:t>
            </a:r>
            <a:r>
              <a:rPr lang="ru-RU" dirty="0"/>
              <a:t>: </a:t>
            </a:r>
            <a:endParaRPr lang="ru-RU" dirty="0" smtClean="0"/>
          </a:p>
          <a:p>
            <a:pPr indent="373063">
              <a:buFont typeface="Wingdings" panose="05000000000000000000" pitchFamily="2" charset="2"/>
              <a:buChar char="Ø"/>
            </a:pPr>
            <a:r>
              <a:rPr lang="ru-RU" dirty="0"/>
              <a:t>	</a:t>
            </a:r>
            <a:r>
              <a:rPr lang="ru-RU" dirty="0" smtClean="0"/>
              <a:t>для </a:t>
            </a:r>
            <a:r>
              <a:rPr lang="ru-RU" dirty="0"/>
              <a:t>элементов оно равно </a:t>
            </a:r>
            <a:r>
              <a:rPr lang="ru-RU" dirty="0" err="1" smtClean="0"/>
              <a:t>tagName</a:t>
            </a:r>
            <a:r>
              <a:rPr lang="en-US" dirty="0"/>
              <a:t>;</a:t>
            </a:r>
            <a:r>
              <a:rPr lang="ru-RU" dirty="0" smtClean="0"/>
              <a:t> </a:t>
            </a:r>
            <a:endParaRPr lang="en-US" dirty="0" smtClean="0"/>
          </a:p>
          <a:p>
            <a:pPr indent="19050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ru-RU" dirty="0" smtClean="0"/>
              <a:t>для </a:t>
            </a:r>
            <a:r>
              <a:rPr lang="ru-RU" dirty="0"/>
              <a:t>остальных типов узлов (текст, </a:t>
            </a:r>
            <a:r>
              <a:rPr lang="en-US" dirty="0" smtClean="0"/>
              <a:t>	</a:t>
            </a:r>
            <a:r>
              <a:rPr lang="ru-RU" dirty="0" smtClean="0"/>
              <a:t>комментарий </a:t>
            </a:r>
            <a:r>
              <a:rPr lang="ru-RU" dirty="0"/>
              <a:t>и т.д.) оно содержит </a:t>
            </a:r>
            <a:r>
              <a:rPr lang="en-US" dirty="0" smtClean="0"/>
              <a:t>	</a:t>
            </a:r>
            <a:r>
              <a:rPr lang="ru-RU" dirty="0" smtClean="0"/>
              <a:t>строку </a:t>
            </a:r>
            <a:r>
              <a:rPr lang="ru-RU" dirty="0"/>
              <a:t>с типом узла.</a:t>
            </a:r>
          </a:p>
        </p:txBody>
      </p:sp>
    </p:spTree>
    <p:extLst>
      <p:ext uri="{BB962C8B-B14F-4D97-AF65-F5344CB8AC3E}">
        <p14:creationId xmlns:p14="http://schemas.microsoft.com/office/powerpoint/2010/main" val="42785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tagName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&lt;body&gt;&lt;!-- comment</a:t>
            </a:r>
            <a:r>
              <a:rPr lang="en-US" dirty="0" smtClean="0">
                <a:sym typeface="Wingdings" panose="05000000000000000000" pitchFamily="2" charset="2"/>
              </a:rPr>
              <a:t>--&gt;&lt;b&gt;</a:t>
            </a:r>
            <a:r>
              <a:rPr lang="en-US" dirty="0">
                <a:sym typeface="Wingdings" panose="05000000000000000000" pitchFamily="2" charset="2"/>
              </a:rPr>
              <a:t>text</a:t>
            </a:r>
            <a:r>
              <a:rPr lang="en-US" dirty="0" smtClean="0">
                <a:sym typeface="Wingdings" panose="05000000000000000000" pitchFamily="2" charset="2"/>
              </a:rPr>
              <a:t>&lt;/b&gt;</a:t>
            </a:r>
            <a:r>
              <a:rPr lang="en-US" dirty="0" smtClean="0"/>
              <a:t>&lt;/body&gt;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document.body.firstChild.tagName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92D050"/>
                </a:solidFill>
              </a:rPr>
              <a:t>//undefined</a:t>
            </a: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document.body.firstChild.nodeName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//#comment</a:t>
            </a: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document.body.lastChild.tagName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//B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document.body.lastChild.nodeName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7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innerHTML</a:t>
            </a:r>
            <a:r>
              <a:rPr lang="ru-RU" dirty="0"/>
              <a:t> и </a:t>
            </a:r>
            <a:r>
              <a:rPr lang="en-US" dirty="0" err="1"/>
              <a:t>innerText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 smtClean="0"/>
              <a:t>innerHTML</a:t>
            </a:r>
            <a:r>
              <a:rPr lang="ru-RU" dirty="0" smtClean="0"/>
              <a:t> </a:t>
            </a:r>
            <a:r>
              <a:rPr lang="ru-RU" dirty="0"/>
              <a:t>устанавливает или получает HTML или XML разметку дочерних элементов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innerHTML</a:t>
            </a:r>
            <a:r>
              <a:rPr lang="ru-RU" dirty="0"/>
              <a:t> есть только у узлов-элементов.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innerText</a:t>
            </a:r>
            <a:r>
              <a:rPr lang="en-US" dirty="0" smtClean="0"/>
              <a:t> </a:t>
            </a:r>
            <a:r>
              <a:rPr lang="ru-RU" dirty="0" smtClean="0"/>
              <a:t>позволяет </a:t>
            </a:r>
            <a:r>
              <a:rPr lang="ru-RU" dirty="0"/>
              <a:t>задавать или получать текстовое содержимое элемента и его потомков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Другими словами </a:t>
            </a:r>
            <a:r>
              <a:rPr lang="en-US" dirty="0" err="1" smtClean="0"/>
              <a:t>innerText</a:t>
            </a:r>
            <a:r>
              <a:rPr lang="ru-RU" dirty="0" smtClean="0"/>
              <a:t> – это </a:t>
            </a:r>
            <a:r>
              <a:rPr lang="ru-RU" dirty="0" err="1" smtClean="0"/>
              <a:t>innerHTML</a:t>
            </a:r>
            <a:r>
              <a:rPr lang="ru-RU" dirty="0" smtClean="0"/>
              <a:t> без тегов.</a:t>
            </a:r>
          </a:p>
          <a:p>
            <a:pPr marL="0" indent="0">
              <a:buNone/>
            </a:pPr>
            <a:r>
              <a:rPr lang="ru-RU" dirty="0" smtClean="0"/>
              <a:t>Кроме того, вместо </a:t>
            </a:r>
            <a:r>
              <a:rPr lang="en-US" dirty="0" err="1" smtClean="0"/>
              <a:t>innerText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</a:t>
            </a:r>
            <a:r>
              <a:rPr lang="en-US" dirty="0" err="1" smtClean="0"/>
              <a:t>textContent</a:t>
            </a:r>
            <a:r>
              <a:rPr lang="ru-RU" dirty="0" smtClean="0"/>
              <a:t> для работы с обычным текстом (более производителен и безопасен)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4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innerHTML</a:t>
            </a:r>
            <a:r>
              <a:rPr lang="ru-RU" dirty="0" smtClean="0"/>
              <a:t> и </a:t>
            </a:r>
            <a:r>
              <a:rPr lang="en-US" dirty="0" err="1" smtClean="0"/>
              <a:t>innerText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&lt;b&gt;Это жирный и &lt;</a:t>
            </a:r>
            <a:r>
              <a:rPr lang="ru-RU" dirty="0" err="1"/>
              <a:t>em</a:t>
            </a:r>
            <a:r>
              <a:rPr lang="ru-RU" dirty="0"/>
              <a:t>&gt;не очень&lt;/</a:t>
            </a:r>
            <a:r>
              <a:rPr lang="ru-RU" dirty="0" err="1"/>
              <a:t>em</a:t>
            </a:r>
            <a:r>
              <a:rPr lang="ru-RU" dirty="0"/>
              <a:t>&gt; текст&lt;/b&gt;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92"/>
            <a:ext cx="899546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nodeValue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Содержимое узла-</a:t>
            </a:r>
            <a:r>
              <a:rPr lang="ru-RU" dirty="0" err="1"/>
              <a:t>неэлемента</a:t>
            </a:r>
            <a:r>
              <a:rPr lang="ru-RU" dirty="0"/>
              <a:t> (текст, комментарий). Эти свойства практически </a:t>
            </a:r>
            <a:r>
              <a:rPr lang="ru-RU" dirty="0" smtClean="0"/>
              <a:t>одинаковые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обычно </a:t>
            </a:r>
            <a:r>
              <a:rPr lang="ru-RU" dirty="0" smtClean="0"/>
              <a:t>используется </a:t>
            </a:r>
            <a:r>
              <a:rPr lang="ru-RU" dirty="0" err="1"/>
              <a:t>data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97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outerHTML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outerHTML</a:t>
            </a:r>
            <a:r>
              <a:rPr lang="ru-RU" dirty="0"/>
              <a:t> содержит HTML элемента целиком. Это как </a:t>
            </a:r>
            <a:r>
              <a:rPr lang="ru-RU" dirty="0" err="1"/>
              <a:t>innerHTML</a:t>
            </a:r>
            <a:r>
              <a:rPr lang="ru-RU" dirty="0"/>
              <a:t> плюс сам элемент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отличие от </a:t>
            </a:r>
            <a:r>
              <a:rPr lang="ru-RU" dirty="0" err="1"/>
              <a:t>innerHTML</a:t>
            </a:r>
            <a:r>
              <a:rPr lang="ru-RU" dirty="0"/>
              <a:t>, запись в </a:t>
            </a:r>
            <a:r>
              <a:rPr lang="ru-RU" dirty="0" err="1"/>
              <a:t>outerHTML</a:t>
            </a:r>
            <a:r>
              <a:rPr lang="ru-RU" dirty="0"/>
              <a:t> не изменяет элемент. Вместо этого элемент заменяется целиком во внешнем контексте.</a:t>
            </a:r>
          </a:p>
        </p:txBody>
      </p:sp>
    </p:spTree>
    <p:extLst>
      <p:ext uri="{BB962C8B-B14F-4D97-AF65-F5344CB8AC3E}">
        <p14:creationId xmlns:p14="http://schemas.microsoft.com/office/powerpoint/2010/main" val="1441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outerHTML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&lt;body&gt;&lt;!-- comment</a:t>
            </a:r>
            <a:r>
              <a:rPr lang="en-US" dirty="0">
                <a:sym typeface="Wingdings" panose="05000000000000000000" pitchFamily="2" charset="2"/>
              </a:rPr>
              <a:t>--&gt;&lt;b&gt;text&lt;/b&gt;</a:t>
            </a:r>
            <a:r>
              <a:rPr lang="en-US" dirty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document.body.outerHTML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en-US" dirty="0">
                <a:solidFill>
                  <a:srgbClr val="92D050"/>
                </a:solidFill>
              </a:rPr>
              <a:t>&lt;body&gt;&lt;!-- comment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--&gt;&lt;b&gt;text&lt;/b&gt;</a:t>
            </a:r>
            <a:r>
              <a:rPr lang="en-US" dirty="0">
                <a:solidFill>
                  <a:srgbClr val="92D050"/>
                </a:solidFill>
              </a:rPr>
              <a:t>&lt;/body&gt;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7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ru-RU" dirty="0" smtClean="0"/>
              <a:t>. Операции с узлами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9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узла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document.createElement</a:t>
            </a:r>
            <a:r>
              <a:rPr lang="en-US" b="1" dirty="0"/>
              <a:t>(tag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800" dirty="0" smtClean="0"/>
              <a:t>c</a:t>
            </a:r>
            <a:r>
              <a:rPr lang="ru-RU" sz="2800" dirty="0" err="1" smtClean="0"/>
              <a:t>оздаёт</a:t>
            </a:r>
            <a:r>
              <a:rPr lang="ru-RU" sz="2800" dirty="0" smtClean="0"/>
              <a:t> </a:t>
            </a:r>
            <a:r>
              <a:rPr lang="ru-RU" sz="2800" dirty="0"/>
              <a:t>новый </a:t>
            </a:r>
            <a:r>
              <a:rPr lang="ru-RU" sz="2800" i="1" dirty="0"/>
              <a:t>элемент</a:t>
            </a:r>
            <a:r>
              <a:rPr lang="ru-RU" sz="2800" dirty="0"/>
              <a:t> с заданным </a:t>
            </a:r>
            <a:r>
              <a:rPr lang="ru-RU" sz="2800" dirty="0" smtClean="0"/>
              <a:t>тегом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let</a:t>
            </a:r>
            <a:r>
              <a:rPr lang="en-US" sz="2800" dirty="0"/>
              <a:t> div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 err="1"/>
              <a:t>document.createElement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7030A0"/>
                </a:solidFill>
              </a:rPr>
              <a:t>'div</a:t>
            </a:r>
            <a:r>
              <a:rPr lang="en-US" sz="2800" dirty="0" smtClean="0">
                <a:solidFill>
                  <a:srgbClr val="7030A0"/>
                </a:solidFill>
              </a:rPr>
              <a:t>'</a:t>
            </a:r>
            <a:r>
              <a:rPr lang="en-US" sz="2800" dirty="0" smtClean="0"/>
              <a:t>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b="1" dirty="0" err="1"/>
              <a:t>document.createTextNode</a:t>
            </a:r>
            <a:r>
              <a:rPr lang="en-US" b="1" dirty="0"/>
              <a:t>(text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smtClean="0"/>
              <a:t>c</a:t>
            </a:r>
            <a:r>
              <a:rPr lang="ru-RU" sz="2800" dirty="0" err="1" smtClean="0"/>
              <a:t>оздаёт</a:t>
            </a:r>
            <a:r>
              <a:rPr lang="ru-RU" sz="2800" dirty="0" smtClean="0"/>
              <a:t> </a:t>
            </a:r>
            <a:r>
              <a:rPr lang="ru-RU" sz="2800" dirty="0"/>
              <a:t>новый </a:t>
            </a:r>
            <a:r>
              <a:rPr lang="ru-RU" sz="2800" i="1" dirty="0"/>
              <a:t>текстовый узел</a:t>
            </a:r>
            <a:r>
              <a:rPr lang="ru-RU" sz="2800" dirty="0"/>
              <a:t> 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let</a:t>
            </a:r>
            <a:r>
              <a:rPr lang="en-US" sz="2800" dirty="0"/>
              <a:t> </a:t>
            </a:r>
            <a:r>
              <a:rPr lang="en-US" sz="2800" dirty="0" err="1"/>
              <a:t>textNode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 err="1"/>
              <a:t>document.createTextNode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7030A0"/>
                </a:solidFill>
              </a:rPr>
              <a:t>'</a:t>
            </a:r>
            <a:r>
              <a:rPr lang="ru-RU" sz="2800" dirty="0">
                <a:solidFill>
                  <a:srgbClr val="7030A0"/>
                </a:solidFill>
              </a:rPr>
              <a:t>А вот и я'</a:t>
            </a:r>
            <a:r>
              <a:rPr lang="ru-RU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84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генерация и добавление узлов,</a:t>
            </a:r>
          </a:p>
          <a:p>
            <a:r>
              <a:rPr lang="ru-RU" dirty="0"/>
              <a:t>получение узлов,</a:t>
            </a:r>
          </a:p>
          <a:p>
            <a:r>
              <a:rPr lang="ru-RU" dirty="0"/>
              <a:t>изменение узлов,</a:t>
            </a:r>
          </a:p>
          <a:p>
            <a:r>
              <a:rPr lang="ru-RU" dirty="0"/>
              <a:t>изменение связей между узлами,</a:t>
            </a:r>
          </a:p>
          <a:p>
            <a:r>
              <a:rPr lang="ru-RU" dirty="0"/>
              <a:t>удаление </a:t>
            </a:r>
            <a:r>
              <a:rPr lang="ru-RU" dirty="0" smtClean="0"/>
              <a:t>узлов</a:t>
            </a:r>
            <a:r>
              <a:rPr lang="en-US" dirty="0" smtClean="0"/>
              <a:t>,</a:t>
            </a:r>
          </a:p>
          <a:p>
            <a:r>
              <a:rPr lang="ru-RU" dirty="0"/>
              <a:t>о</a:t>
            </a:r>
            <a:r>
              <a:rPr lang="ru-RU" dirty="0" smtClean="0"/>
              <a:t>бработка событий,</a:t>
            </a:r>
          </a:p>
          <a:p>
            <a:r>
              <a:rPr lang="ru-RU" dirty="0"/>
              <a:t>с</a:t>
            </a:r>
            <a:r>
              <a:rPr lang="ru-RU" dirty="0" smtClean="0"/>
              <a:t>оздание собственных событий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6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узлов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node.append</a:t>
            </a:r>
            <a:r>
              <a:rPr lang="en-US" b="1" dirty="0"/>
              <a:t>(...nodes or strings) </a:t>
            </a:r>
            <a:r>
              <a:rPr lang="en-US" dirty="0"/>
              <a:t>– </a:t>
            </a:r>
            <a:r>
              <a:rPr lang="ru-RU" dirty="0"/>
              <a:t>добавляет узлы или строки в конец </a:t>
            </a:r>
            <a:r>
              <a:rPr lang="en-US" dirty="0" smtClean="0"/>
              <a:t>node </a:t>
            </a:r>
            <a:endParaRPr lang="ru-RU" dirty="0" smtClean="0"/>
          </a:p>
          <a:p>
            <a:pPr marL="0" indent="0">
              <a:buNone/>
            </a:pPr>
            <a:r>
              <a:rPr lang="en-US" b="1" dirty="0" err="1" smtClean="0"/>
              <a:t>node.prepend</a:t>
            </a:r>
            <a:r>
              <a:rPr lang="en-US" b="1" dirty="0"/>
              <a:t>(...nodes or strings) </a:t>
            </a:r>
            <a:r>
              <a:rPr lang="en-US" dirty="0"/>
              <a:t>– </a:t>
            </a:r>
            <a:r>
              <a:rPr lang="ru-RU" dirty="0"/>
              <a:t>вставляет узлы или строки в начало </a:t>
            </a:r>
            <a:r>
              <a:rPr lang="en-US" dirty="0"/>
              <a:t>node, </a:t>
            </a:r>
            <a:endParaRPr lang="ru-RU" dirty="0" smtClean="0"/>
          </a:p>
          <a:p>
            <a:pPr marL="0" indent="0">
              <a:buNone/>
            </a:pPr>
            <a:r>
              <a:rPr lang="en-US" b="1" dirty="0" err="1" smtClean="0"/>
              <a:t>node.before</a:t>
            </a:r>
            <a:r>
              <a:rPr lang="en-US" b="1" dirty="0"/>
              <a:t>(...nodes or strings) </a:t>
            </a:r>
            <a:r>
              <a:rPr lang="en-US" dirty="0" smtClean="0"/>
              <a:t>– </a:t>
            </a:r>
            <a:r>
              <a:rPr lang="ru-RU" dirty="0"/>
              <a:t>вставляет узлы или строки до </a:t>
            </a:r>
            <a:r>
              <a:rPr lang="en-US" dirty="0"/>
              <a:t>node, </a:t>
            </a:r>
            <a:endParaRPr lang="ru-RU" dirty="0" smtClean="0"/>
          </a:p>
          <a:p>
            <a:pPr marL="0" indent="0">
              <a:buNone/>
            </a:pPr>
            <a:r>
              <a:rPr lang="en-US" b="1" dirty="0" err="1" smtClean="0"/>
              <a:t>node.after</a:t>
            </a:r>
            <a:r>
              <a:rPr lang="en-US" b="1" dirty="0"/>
              <a:t>(...nodes or strings) </a:t>
            </a:r>
            <a:r>
              <a:rPr lang="en-US" dirty="0" smtClean="0"/>
              <a:t>–</a:t>
            </a:r>
            <a:r>
              <a:rPr lang="ru-RU" dirty="0" smtClean="0"/>
              <a:t>вставляет </a:t>
            </a:r>
            <a:r>
              <a:rPr lang="ru-RU" dirty="0"/>
              <a:t>узлы или строки после </a:t>
            </a:r>
            <a:r>
              <a:rPr lang="en-US" dirty="0"/>
              <a:t>node, </a:t>
            </a:r>
            <a:endParaRPr lang="ru-RU" dirty="0" smtClean="0"/>
          </a:p>
          <a:p>
            <a:pPr marL="0" indent="0">
              <a:buNone/>
            </a:pPr>
            <a:r>
              <a:rPr lang="en-US" b="1" dirty="0" err="1" smtClean="0"/>
              <a:t>node.replaceWith</a:t>
            </a:r>
            <a:r>
              <a:rPr lang="en-US" b="1" dirty="0"/>
              <a:t>(...nodes or strings) </a:t>
            </a:r>
            <a:r>
              <a:rPr lang="en-US" dirty="0" smtClean="0"/>
              <a:t>–</a:t>
            </a:r>
            <a:r>
              <a:rPr lang="ru-RU" dirty="0" smtClean="0"/>
              <a:t>заменяет </a:t>
            </a:r>
            <a:r>
              <a:rPr lang="en-US" dirty="0"/>
              <a:t>node </a:t>
            </a:r>
            <a:r>
              <a:rPr lang="ru-RU" dirty="0"/>
              <a:t>заданными узлами или строками.</a:t>
            </a:r>
          </a:p>
        </p:txBody>
      </p:sp>
    </p:spTree>
    <p:extLst>
      <p:ext uri="{BB962C8B-B14F-4D97-AF65-F5344CB8AC3E}">
        <p14:creationId xmlns:p14="http://schemas.microsoft.com/office/powerpoint/2010/main" val="40160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узлов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&lt;ol id="ol"&gt;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it-IT" dirty="0" smtClean="0"/>
              <a:t>&lt;</a:t>
            </a:r>
            <a:r>
              <a:rPr lang="it-IT" dirty="0"/>
              <a:t>li&gt;0&lt;/li</a:t>
            </a:r>
            <a:r>
              <a:rPr lang="it-IT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it-IT" dirty="0" smtClean="0"/>
              <a:t>&lt;</a:t>
            </a:r>
            <a:r>
              <a:rPr lang="it-IT" dirty="0"/>
              <a:t>li&gt;1&lt;/li</a:t>
            </a:r>
            <a:r>
              <a:rPr lang="it-IT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it-IT" dirty="0" smtClean="0"/>
              <a:t>&lt;</a:t>
            </a:r>
            <a:r>
              <a:rPr lang="it-IT" dirty="0"/>
              <a:t>li&gt;2&lt;/li&gt; </a:t>
            </a:r>
            <a:endParaRPr lang="ru-RU" dirty="0" smtClean="0"/>
          </a:p>
          <a:p>
            <a:pPr marL="0" indent="0">
              <a:buNone/>
            </a:pPr>
            <a:r>
              <a:rPr lang="it-IT" dirty="0" smtClean="0"/>
              <a:t>&lt;/</a:t>
            </a:r>
            <a:r>
              <a:rPr lang="it-IT" dirty="0"/>
              <a:t>ol&gt;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ol.before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'before'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вставить строку "</a:t>
            </a:r>
            <a:r>
              <a:rPr lang="en-US" dirty="0">
                <a:solidFill>
                  <a:srgbClr val="92D050"/>
                </a:solidFill>
              </a:rPr>
              <a:t>before" </a:t>
            </a:r>
            <a:r>
              <a:rPr lang="ru-RU" dirty="0">
                <a:solidFill>
                  <a:srgbClr val="92D050"/>
                </a:solidFill>
              </a:rPr>
              <a:t>перед &lt;</a:t>
            </a:r>
            <a:r>
              <a:rPr lang="en-US" dirty="0" err="1">
                <a:solidFill>
                  <a:srgbClr val="92D050"/>
                </a:solidFill>
              </a:rPr>
              <a:t>ol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ol.after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'after'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вставить строку "</a:t>
            </a:r>
            <a:r>
              <a:rPr lang="en-US" dirty="0">
                <a:solidFill>
                  <a:srgbClr val="92D050"/>
                </a:solidFill>
              </a:rPr>
              <a:t>after" </a:t>
            </a:r>
            <a:r>
              <a:rPr lang="ru-RU" dirty="0">
                <a:solidFill>
                  <a:srgbClr val="92D050"/>
                </a:solidFill>
              </a:rPr>
              <a:t>после &lt;</a:t>
            </a:r>
            <a:r>
              <a:rPr lang="en-US" dirty="0" err="1">
                <a:solidFill>
                  <a:srgbClr val="92D050"/>
                </a:solidFill>
              </a:rPr>
              <a:t>ol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liFirst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'li'</a:t>
            </a:r>
            <a:r>
              <a:rPr lang="en-US" dirty="0"/>
              <a:t>);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liFirst.innerHTML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7030A0"/>
                </a:solidFill>
              </a:rPr>
              <a:t>'prepend'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ol.prepend</a:t>
            </a:r>
            <a:r>
              <a:rPr lang="en-US" dirty="0" smtClean="0"/>
              <a:t>(</a:t>
            </a:r>
            <a:r>
              <a:rPr lang="en-US" dirty="0" err="1" smtClean="0"/>
              <a:t>liFirst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вставить </a:t>
            </a:r>
            <a:r>
              <a:rPr lang="en-US" dirty="0" err="1">
                <a:solidFill>
                  <a:srgbClr val="92D050"/>
                </a:solidFill>
              </a:rPr>
              <a:t>liFirst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u-RU" dirty="0">
                <a:solidFill>
                  <a:srgbClr val="92D050"/>
                </a:solidFill>
              </a:rPr>
              <a:t>в начало &lt;</a:t>
            </a:r>
            <a:r>
              <a:rPr lang="en-US" dirty="0" err="1">
                <a:solidFill>
                  <a:srgbClr val="92D050"/>
                </a:solidFill>
              </a:rPr>
              <a:t>ol</a:t>
            </a:r>
            <a:r>
              <a:rPr lang="en-US" dirty="0">
                <a:solidFill>
                  <a:srgbClr val="92D050"/>
                </a:solidFill>
              </a:rPr>
              <a:t>&gt;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liLast</a:t>
            </a:r>
            <a:r>
              <a:rPr lang="en-US" dirty="0"/>
              <a:t> = </a:t>
            </a:r>
            <a:r>
              <a:rPr lang="en-US" dirty="0" err="1"/>
              <a:t>document.createElement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'li'</a:t>
            </a:r>
            <a:r>
              <a:rPr lang="en-US" dirty="0"/>
              <a:t>);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liLast.innerHTML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7030A0"/>
                </a:solidFill>
              </a:rPr>
              <a:t>'append'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ol.append</a:t>
            </a:r>
            <a:r>
              <a:rPr lang="en-US" dirty="0" smtClean="0"/>
              <a:t>(</a:t>
            </a:r>
            <a:r>
              <a:rPr lang="en-US" dirty="0" err="1" smtClean="0"/>
              <a:t>liLast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вставить </a:t>
            </a:r>
            <a:r>
              <a:rPr lang="en-US" dirty="0" err="1">
                <a:solidFill>
                  <a:srgbClr val="92D050"/>
                </a:solidFill>
              </a:rPr>
              <a:t>liLast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u-RU" dirty="0">
                <a:solidFill>
                  <a:srgbClr val="92D050"/>
                </a:solidFill>
              </a:rPr>
              <a:t>в конец &lt;</a:t>
            </a:r>
            <a:r>
              <a:rPr lang="en-US" dirty="0" err="1">
                <a:solidFill>
                  <a:srgbClr val="92D050"/>
                </a:solidFill>
              </a:rPr>
              <a:t>ol</a:t>
            </a:r>
            <a:r>
              <a:rPr lang="en-US" dirty="0">
                <a:solidFill>
                  <a:srgbClr val="92D050"/>
                </a:solidFill>
              </a:rPr>
              <a:t>&gt;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узлов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988840"/>
            <a:ext cx="603364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3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insertAdjacentHTML/Text/Element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elem.insertAdjacentHTML</a:t>
            </a:r>
            <a:r>
              <a:rPr lang="en-US" b="1" dirty="0"/>
              <a:t>(where, html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err="1"/>
              <a:t>elem.insertAdjacentText</a:t>
            </a:r>
            <a:r>
              <a:rPr lang="en-US" b="1" dirty="0"/>
              <a:t>(where, text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err="1"/>
              <a:t>elem.insertAdjacentElement</a:t>
            </a:r>
            <a:r>
              <a:rPr lang="en-US" b="1" dirty="0"/>
              <a:t>(where, </a:t>
            </a:r>
            <a:r>
              <a:rPr lang="en-US" b="1" dirty="0" err="1"/>
              <a:t>elem</a:t>
            </a:r>
            <a:r>
              <a:rPr lang="en-US" b="1" dirty="0"/>
              <a:t>)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Первый параметр – это специальное слово, указывающее, куда по отношению к </a:t>
            </a:r>
            <a:r>
              <a:rPr lang="ru-RU" dirty="0" err="1"/>
              <a:t>elem</a:t>
            </a:r>
            <a:r>
              <a:rPr lang="ru-RU" dirty="0"/>
              <a:t> производить вставку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Второй параметр – это </a:t>
            </a:r>
            <a:r>
              <a:rPr lang="ru-RU" dirty="0" smtClean="0"/>
              <a:t>HTML-строка </a:t>
            </a:r>
            <a:r>
              <a:rPr lang="ru-RU" dirty="0"/>
              <a:t>(текст, </a:t>
            </a:r>
            <a:r>
              <a:rPr lang="ru-RU" dirty="0" smtClean="0"/>
              <a:t>элемент, соответственно), </a:t>
            </a:r>
            <a:r>
              <a:rPr lang="ru-RU" dirty="0"/>
              <a:t>которая будет вставлена именно «как HTML»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091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insertAdjacentHTML/Text/Element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"</a:t>
            </a:r>
            <a:r>
              <a:rPr lang="en-US" sz="2400" b="1" dirty="0" err="1"/>
              <a:t>beforebegin</a:t>
            </a:r>
            <a:r>
              <a:rPr lang="en-US" sz="2400" b="1" dirty="0"/>
              <a:t>" </a:t>
            </a:r>
            <a:r>
              <a:rPr lang="en-US" sz="2400" dirty="0"/>
              <a:t>– </a:t>
            </a:r>
            <a:r>
              <a:rPr lang="ru-RU" sz="2400" dirty="0"/>
              <a:t>вставить </a:t>
            </a:r>
            <a:r>
              <a:rPr lang="en-US" sz="2400" dirty="0"/>
              <a:t>html </a:t>
            </a:r>
            <a:r>
              <a:rPr lang="ru-RU" sz="2400" dirty="0"/>
              <a:t>непосредственно перед </a:t>
            </a:r>
            <a:r>
              <a:rPr lang="en-US" sz="2400" dirty="0" err="1"/>
              <a:t>elem</a:t>
            </a:r>
            <a:r>
              <a:rPr lang="en-US" sz="2400" dirty="0"/>
              <a:t>,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b="1" dirty="0" smtClean="0"/>
              <a:t>"</a:t>
            </a:r>
            <a:r>
              <a:rPr lang="en-US" sz="2400" b="1" dirty="0" err="1"/>
              <a:t>afterbegin</a:t>
            </a:r>
            <a:r>
              <a:rPr lang="en-US" sz="2400" b="1" dirty="0"/>
              <a:t>" </a:t>
            </a:r>
            <a:r>
              <a:rPr lang="en-US" sz="2400" dirty="0"/>
              <a:t>– </a:t>
            </a:r>
            <a:r>
              <a:rPr lang="ru-RU" sz="2400" dirty="0"/>
              <a:t>вставить </a:t>
            </a:r>
            <a:r>
              <a:rPr lang="en-US" sz="2400" dirty="0"/>
              <a:t>html </a:t>
            </a:r>
            <a:r>
              <a:rPr lang="ru-RU" sz="2400" dirty="0"/>
              <a:t>в начало </a:t>
            </a:r>
            <a:r>
              <a:rPr lang="en-US" sz="2400" dirty="0" err="1"/>
              <a:t>elem</a:t>
            </a:r>
            <a:r>
              <a:rPr lang="en-US" sz="2400" dirty="0"/>
              <a:t>,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b="1" dirty="0" smtClean="0"/>
              <a:t>"</a:t>
            </a:r>
            <a:r>
              <a:rPr lang="en-US" sz="2400" b="1" dirty="0" err="1"/>
              <a:t>beforeend</a:t>
            </a:r>
            <a:r>
              <a:rPr lang="en-US" sz="2400" b="1" dirty="0"/>
              <a:t>" </a:t>
            </a:r>
            <a:r>
              <a:rPr lang="en-US" sz="2400" dirty="0"/>
              <a:t>– </a:t>
            </a:r>
            <a:r>
              <a:rPr lang="ru-RU" sz="2400" dirty="0"/>
              <a:t>вставить </a:t>
            </a:r>
            <a:r>
              <a:rPr lang="en-US" sz="2400" dirty="0"/>
              <a:t>html </a:t>
            </a:r>
            <a:r>
              <a:rPr lang="ru-RU" sz="2400" dirty="0"/>
              <a:t>в конец </a:t>
            </a:r>
            <a:r>
              <a:rPr lang="en-US" sz="2400" dirty="0" err="1"/>
              <a:t>elem</a:t>
            </a:r>
            <a:r>
              <a:rPr lang="en-US" sz="2400" dirty="0"/>
              <a:t>, 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b="1" dirty="0" smtClean="0"/>
              <a:t>"</a:t>
            </a:r>
            <a:r>
              <a:rPr lang="en-US" sz="2400" b="1" dirty="0" err="1"/>
              <a:t>afterend</a:t>
            </a:r>
            <a:r>
              <a:rPr lang="en-US" sz="2400" b="1" dirty="0"/>
              <a:t>" </a:t>
            </a:r>
            <a:r>
              <a:rPr lang="en-US" sz="2400" dirty="0"/>
              <a:t>– </a:t>
            </a:r>
            <a:r>
              <a:rPr lang="ru-RU" sz="2400" dirty="0"/>
              <a:t>вставить </a:t>
            </a:r>
            <a:r>
              <a:rPr lang="en-US" sz="2400" dirty="0"/>
              <a:t>html </a:t>
            </a:r>
            <a:r>
              <a:rPr lang="ru-RU" sz="2400" dirty="0"/>
              <a:t>непосредственно после </a:t>
            </a:r>
            <a:r>
              <a:rPr lang="en-US" sz="2400" dirty="0"/>
              <a:t>elem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717032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insertAdjacentHTML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 id="div"&gt;&lt;/div&gt;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div.insertAdjacentHTML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beforebegin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'&lt;p&gt;</a:t>
            </a:r>
            <a:r>
              <a:rPr lang="ru-RU" dirty="0">
                <a:solidFill>
                  <a:srgbClr val="7030A0"/>
                </a:solidFill>
              </a:rPr>
              <a:t>Привет&lt;/</a:t>
            </a:r>
            <a:r>
              <a:rPr lang="en-US" dirty="0">
                <a:solidFill>
                  <a:srgbClr val="7030A0"/>
                </a:solidFill>
              </a:rPr>
              <a:t>p&gt;'</a:t>
            </a:r>
            <a:r>
              <a:rPr lang="en-US" dirty="0"/>
              <a:t>); </a:t>
            </a:r>
            <a:r>
              <a:rPr lang="en-US" dirty="0" err="1"/>
              <a:t>div.insertAdjacentHTML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afterend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'&lt;p&gt;</a:t>
            </a:r>
            <a:r>
              <a:rPr lang="ru-RU" dirty="0">
                <a:solidFill>
                  <a:srgbClr val="7030A0"/>
                </a:solidFill>
              </a:rPr>
              <a:t>Пока&lt;/</a:t>
            </a:r>
            <a:r>
              <a:rPr lang="en-US" dirty="0">
                <a:solidFill>
                  <a:srgbClr val="7030A0"/>
                </a:solidFill>
              </a:rPr>
              <a:t>p&gt;'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узлов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node.remove</a:t>
            </a:r>
            <a:r>
              <a:rPr lang="en-US" dirty="0" smtClean="0"/>
              <a:t>()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!!! Все </a:t>
            </a:r>
            <a:r>
              <a:rPr lang="ru-RU" b="1" dirty="0"/>
              <a:t>методы вставки автоматически удаляют узлы со старых мест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6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узлов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&lt;div id="first"&gt;</a:t>
            </a:r>
            <a:r>
              <a:rPr lang="ru-RU" dirty="0"/>
              <a:t>Первый&lt;/</a:t>
            </a:r>
            <a:r>
              <a:rPr lang="en-US" dirty="0"/>
              <a:t>div&gt;</a:t>
            </a:r>
          </a:p>
          <a:p>
            <a:pPr marL="0" indent="0">
              <a:buNone/>
            </a:pPr>
            <a:r>
              <a:rPr lang="en-US" dirty="0"/>
              <a:t>&lt;div id="second"&gt;</a:t>
            </a:r>
            <a:r>
              <a:rPr lang="ru-RU" dirty="0"/>
              <a:t>Второй&lt;/</a:t>
            </a:r>
            <a:r>
              <a:rPr lang="en-US" dirty="0"/>
              <a:t>div&gt;</a:t>
            </a:r>
          </a:p>
          <a:p>
            <a:pPr marL="0" indent="0">
              <a:buNone/>
            </a:pPr>
            <a:r>
              <a:rPr lang="en-US" dirty="0"/>
              <a:t>  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ru-RU" dirty="0">
                <a:solidFill>
                  <a:srgbClr val="92D050"/>
                </a:solidFill>
              </a:rPr>
              <a:t>нет необходимости вызывать метод </a:t>
            </a:r>
            <a:r>
              <a:rPr lang="en-US" dirty="0">
                <a:solidFill>
                  <a:srgbClr val="92D050"/>
                </a:solidFill>
              </a:rPr>
              <a:t>remove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dirty="0" err="1"/>
              <a:t>second.after</a:t>
            </a:r>
            <a:r>
              <a:rPr lang="en-US" dirty="0"/>
              <a:t>(first); </a:t>
            </a:r>
            <a:r>
              <a:rPr lang="en-US" dirty="0">
                <a:solidFill>
                  <a:srgbClr val="92D050"/>
                </a:solidFill>
              </a:rPr>
              <a:t>// </a:t>
            </a:r>
            <a:r>
              <a:rPr lang="ru-RU" dirty="0">
                <a:solidFill>
                  <a:srgbClr val="92D050"/>
                </a:solidFill>
              </a:rPr>
              <a:t>берёт #</a:t>
            </a:r>
            <a:r>
              <a:rPr lang="en-US" dirty="0">
                <a:solidFill>
                  <a:srgbClr val="92D050"/>
                </a:solidFill>
              </a:rPr>
              <a:t>second </a:t>
            </a:r>
            <a:r>
              <a:rPr lang="ru-RU" dirty="0">
                <a:solidFill>
                  <a:srgbClr val="92D050"/>
                </a:solidFill>
              </a:rPr>
              <a:t>и после 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него</a:t>
            </a:r>
            <a:r>
              <a:rPr lang="ru-RU" dirty="0">
                <a:solidFill>
                  <a:srgbClr val="92D050"/>
                </a:solidFill>
              </a:rPr>
              <a:t> вставляет #</a:t>
            </a:r>
            <a:r>
              <a:rPr lang="en-US" dirty="0">
                <a:solidFill>
                  <a:srgbClr val="92D050"/>
                </a:solidFill>
              </a:rPr>
              <a:t>first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7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cloneNode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elem.cloneNode</a:t>
            </a:r>
            <a:r>
              <a:rPr lang="ru-RU" dirty="0" smtClean="0"/>
              <a:t>(</a:t>
            </a:r>
            <a:r>
              <a:rPr lang="ru-RU" dirty="0" err="1" smtClean="0"/>
              <a:t>true</a:t>
            </a:r>
            <a:r>
              <a:rPr lang="ru-RU" dirty="0"/>
              <a:t>) создаёт «глубокий» клон элемента – со всеми атрибутами и дочерними элементами.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 smtClean="0"/>
              <a:t>elem.cloneNode</a:t>
            </a:r>
            <a:r>
              <a:rPr lang="ru-RU" dirty="0" smtClean="0"/>
              <a:t>(</a:t>
            </a:r>
            <a:r>
              <a:rPr lang="ru-RU" dirty="0" err="1" smtClean="0"/>
              <a:t>false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/>
              <a:t>создаёт</a:t>
            </a:r>
            <a:r>
              <a:rPr lang="ru-RU" dirty="0" smtClean="0"/>
              <a:t> </a:t>
            </a:r>
            <a:r>
              <a:rPr lang="ru-RU" dirty="0"/>
              <a:t>клон </a:t>
            </a:r>
            <a:r>
              <a:rPr lang="ru-RU" dirty="0" smtClean="0"/>
              <a:t>без </a:t>
            </a:r>
            <a:r>
              <a:rPr lang="ru-RU" dirty="0"/>
              <a:t>дочерних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40234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ru-RU" dirty="0" smtClean="0"/>
              <a:t>. Поиск узлов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8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ru-RU" dirty="0" smtClean="0"/>
              <a:t>. </a:t>
            </a:r>
            <a:r>
              <a:rPr lang="en-US" dirty="0" smtClean="0"/>
              <a:t>elements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5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коллекции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document.embeds</a:t>
            </a:r>
            <a:r>
              <a:rPr lang="en-US" dirty="0" smtClean="0"/>
              <a:t> – </a:t>
            </a:r>
            <a:r>
              <a:rPr lang="ru-RU" dirty="0" smtClean="0"/>
              <a:t>встроенные объекты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document.forms</a:t>
            </a:r>
            <a:r>
              <a:rPr lang="ru-RU" dirty="0" smtClean="0"/>
              <a:t> - формы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document.images</a:t>
            </a:r>
            <a:r>
              <a:rPr lang="ru-RU" dirty="0" smtClean="0"/>
              <a:t> – изображения</a:t>
            </a:r>
            <a:r>
              <a:rPr lang="en-US" dirty="0" smtClean="0"/>
              <a:t> (</a:t>
            </a:r>
            <a:r>
              <a:rPr lang="en-US" dirty="0" err="1"/>
              <a:t>HTMLImageElement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document.links</a:t>
            </a:r>
            <a:r>
              <a:rPr lang="ru-RU" dirty="0" smtClean="0"/>
              <a:t> – ссылки</a:t>
            </a:r>
            <a:r>
              <a:rPr lang="en-US" dirty="0" smtClean="0"/>
              <a:t> (</a:t>
            </a:r>
            <a:r>
              <a:rPr lang="en-US" dirty="0" err="1" smtClean="0"/>
              <a:t>a+area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document.scripts</a:t>
            </a:r>
            <a:r>
              <a:rPr lang="ru-RU" dirty="0" smtClean="0"/>
              <a:t> – скрипты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document.styleSheets</a:t>
            </a:r>
            <a:r>
              <a:rPr lang="ru-RU" dirty="0" smtClean="0"/>
              <a:t> – таблицы стилей (</a:t>
            </a:r>
            <a:r>
              <a:rPr lang="en-US" dirty="0" err="1" smtClean="0"/>
              <a:t>link+style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4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getElementById</a:t>
            </a:r>
            <a:r>
              <a:rPr lang="en-US" dirty="0" smtClean="0"/>
              <a:t>(id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у элемента есть атрибут </a:t>
            </a:r>
            <a:r>
              <a:rPr lang="ru-RU" dirty="0" err="1"/>
              <a:t>id</a:t>
            </a:r>
            <a:r>
              <a:rPr lang="ru-RU" dirty="0"/>
              <a:t>, то мы можем получить его вызовом </a:t>
            </a:r>
            <a:r>
              <a:rPr lang="ru-RU" dirty="0" err="1"/>
              <a:t>document.getElementById</a:t>
            </a:r>
            <a:r>
              <a:rPr lang="ru-RU" dirty="0"/>
              <a:t>(</a:t>
            </a:r>
            <a:r>
              <a:rPr lang="ru-RU" dirty="0" err="1"/>
              <a:t>id</a:t>
            </a:r>
            <a:r>
              <a:rPr lang="ru-RU" dirty="0"/>
              <a:t>), где бы он ни находился.</a:t>
            </a:r>
          </a:p>
        </p:txBody>
      </p:sp>
    </p:spTree>
    <p:extLst>
      <p:ext uri="{BB962C8B-B14F-4D97-AF65-F5344CB8AC3E}">
        <p14:creationId xmlns:p14="http://schemas.microsoft.com/office/powerpoint/2010/main" val="35344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getElementById</a:t>
            </a:r>
            <a:r>
              <a:rPr lang="en-US" dirty="0" smtClean="0"/>
              <a:t>(id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&lt;div id="</a:t>
            </a:r>
            <a:r>
              <a:rPr lang="en-US" dirty="0" err="1"/>
              <a:t>elem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div id="</a:t>
            </a:r>
            <a:r>
              <a:rPr lang="en-US" dirty="0" err="1"/>
              <a:t>elem</a:t>
            </a:r>
            <a:r>
              <a:rPr lang="en-US" dirty="0"/>
              <a:t>-content"&gt;</a:t>
            </a:r>
            <a:r>
              <a:rPr lang="en-US" dirty="0" smtClean="0"/>
              <a:t>Element</a:t>
            </a:r>
            <a:r>
              <a:rPr lang="en-US" dirty="0"/>
              <a:t>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// получить элемент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elem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сделать его фон красным </a:t>
            </a:r>
            <a:r>
              <a:rPr lang="en-US" dirty="0" err="1"/>
              <a:t>elem.style.background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'red'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9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querySelectorAll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Самый универсальный метод поиска – это </a:t>
            </a:r>
            <a:r>
              <a:rPr lang="ru-RU" dirty="0" err="1"/>
              <a:t>elem.querySelectorAll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), он возвращает все элементы внутри </a:t>
            </a:r>
            <a:r>
              <a:rPr lang="ru-RU" dirty="0" err="1"/>
              <a:t>elem</a:t>
            </a:r>
            <a:r>
              <a:rPr lang="ru-RU" dirty="0"/>
              <a:t>, удовлетворяющие данному CSS-селектору.</a:t>
            </a:r>
          </a:p>
        </p:txBody>
      </p:sp>
    </p:spTree>
    <p:extLst>
      <p:ext uri="{BB962C8B-B14F-4D97-AF65-F5344CB8AC3E}">
        <p14:creationId xmlns:p14="http://schemas.microsoft.com/office/powerpoint/2010/main" val="12778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&lt;ul&gt;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li&gt;Этот&lt;/li&gt;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li&gt;тест&lt;/li&gt;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&lt;/</a:t>
            </a:r>
            <a:r>
              <a:rPr lang="it-IT" dirty="0"/>
              <a:t>ul&gt;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&lt;</a:t>
            </a:r>
            <a:r>
              <a:rPr lang="it-IT" dirty="0"/>
              <a:t>ul&gt;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li&gt;полностью&lt;/li&gt;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&lt;</a:t>
            </a:r>
            <a:r>
              <a:rPr lang="it-IT" dirty="0"/>
              <a:t>li&gt;пройден&lt;/li&gt;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&lt;/</a:t>
            </a:r>
            <a:r>
              <a:rPr lang="it-IT" dirty="0"/>
              <a:t>ul</a:t>
            </a:r>
            <a:r>
              <a:rPr lang="it-IT" dirty="0" smtClean="0"/>
              <a:t>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elements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document.querySelectorAll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ul</a:t>
            </a:r>
            <a:r>
              <a:rPr lang="en-US" dirty="0">
                <a:solidFill>
                  <a:srgbClr val="7030A0"/>
                </a:solidFill>
              </a:rPr>
              <a:t> &gt; </a:t>
            </a:r>
            <a:r>
              <a:rPr lang="en-US" dirty="0" err="1">
                <a:solidFill>
                  <a:srgbClr val="7030A0"/>
                </a:solidFill>
              </a:rPr>
              <a:t>li:last-child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/>
              <a:t> elements)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console.log(</a:t>
            </a:r>
            <a:r>
              <a:rPr lang="en-US" dirty="0" err="1" smtClean="0"/>
              <a:t>elem.innerHTML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"</a:t>
            </a:r>
            <a:r>
              <a:rPr lang="ru-RU" dirty="0">
                <a:solidFill>
                  <a:srgbClr val="92D050"/>
                </a:solidFill>
              </a:rPr>
              <a:t>тест", "пройден"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4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elem.querySelector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 возвращает первый элемент, соответствующий данному CSS-селектору.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Иначе </a:t>
            </a:r>
            <a:r>
              <a:rPr lang="ru-RU" dirty="0"/>
              <a:t>говоря, результат такой же, как при вызове </a:t>
            </a:r>
            <a:r>
              <a:rPr lang="ru-RU" dirty="0" err="1"/>
              <a:t>elem.querySelectorAll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)[0], но он сначала найдёт все элементы, а потом возьмёт первый, в то время как </a:t>
            </a:r>
            <a:r>
              <a:rPr lang="ru-RU" dirty="0" err="1"/>
              <a:t>elem.querySelector</a:t>
            </a:r>
            <a:r>
              <a:rPr lang="ru-RU" dirty="0"/>
              <a:t> найдёт только первый и остановится. </a:t>
            </a:r>
          </a:p>
        </p:txBody>
      </p:sp>
    </p:spTree>
    <p:extLst>
      <p:ext uri="{BB962C8B-B14F-4D97-AF65-F5344CB8AC3E}">
        <p14:creationId xmlns:p14="http://schemas.microsoft.com/office/powerpoint/2010/main" val="37150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</a:t>
            </a:r>
            <a:r>
              <a:rPr lang="ru-RU" dirty="0" err="1"/>
              <a:t>elem.matches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 ничего не ищет, а проверяет, удовлетворяет ли </a:t>
            </a:r>
            <a:r>
              <a:rPr lang="ru-RU" dirty="0" err="1"/>
              <a:t>elem</a:t>
            </a:r>
            <a:r>
              <a:rPr lang="ru-RU" dirty="0"/>
              <a:t> CSS-селектору, и возвращает 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ru-RU" dirty="0" err="1"/>
              <a:t>false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Этот метод удобен, когда </a:t>
            </a:r>
            <a:r>
              <a:rPr lang="ru-RU" dirty="0" smtClean="0"/>
              <a:t>перебираются элементы </a:t>
            </a:r>
            <a:r>
              <a:rPr lang="ru-RU" dirty="0"/>
              <a:t>(например, в массиве или в чём-то подобном) и </a:t>
            </a:r>
            <a:r>
              <a:rPr lang="ru-RU" dirty="0" smtClean="0"/>
              <a:t>необходимо </a:t>
            </a:r>
            <a:r>
              <a:rPr lang="ru-RU" dirty="0"/>
              <a:t>выбрать те из них, которые </a:t>
            </a:r>
            <a:r>
              <a:rPr lang="ru-RU" dirty="0" smtClean="0"/>
              <a:t>удовлетворяют условию.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06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&lt;a href="http://example.com/file.zip"&gt;...&lt;/a&gt; </a:t>
            </a:r>
            <a:endParaRPr lang="ru-RU" dirty="0" smtClean="0"/>
          </a:p>
          <a:p>
            <a:pPr marL="0" indent="0">
              <a:buNone/>
            </a:pPr>
            <a:r>
              <a:rPr lang="pt-BR" dirty="0" smtClean="0"/>
              <a:t>&lt;</a:t>
            </a:r>
            <a:r>
              <a:rPr lang="pt-BR" dirty="0"/>
              <a:t>a href="http://ya.ru"&gt;...&lt;/a</a:t>
            </a:r>
            <a:r>
              <a:rPr lang="pt-BR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>
                <a:solidFill>
                  <a:srgbClr val="00B0F0"/>
                </a:solidFill>
              </a:rPr>
              <a:t>let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document.body.children</a:t>
            </a:r>
            <a:r>
              <a:rPr lang="en-US" dirty="0"/>
              <a:t>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elem.matches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'a[</a:t>
            </a:r>
            <a:r>
              <a:rPr lang="en-US" dirty="0" err="1">
                <a:solidFill>
                  <a:srgbClr val="7030A0"/>
                </a:solidFill>
              </a:rPr>
              <a:t>href</a:t>
            </a:r>
            <a:r>
              <a:rPr lang="en-US" dirty="0">
                <a:solidFill>
                  <a:srgbClr val="7030A0"/>
                </a:solidFill>
              </a:rPr>
              <a:t>$="zip"]'</a:t>
            </a:r>
            <a:r>
              <a:rPr lang="en-US" dirty="0"/>
              <a:t>)) { </a:t>
            </a:r>
            <a:r>
              <a:rPr lang="ru-RU" dirty="0" smtClean="0"/>
              <a:t>			</a:t>
            </a:r>
            <a:r>
              <a:rPr lang="en-US" dirty="0" smtClean="0"/>
              <a:t>alert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Ссылка на архив: " </a:t>
            </a:r>
            <a:r>
              <a:rPr lang="ru-RU" dirty="0"/>
              <a:t>+ </a:t>
            </a:r>
            <a:r>
              <a:rPr lang="en-US" dirty="0" err="1"/>
              <a:t>elem.href</a:t>
            </a:r>
            <a:r>
              <a:rPr lang="en-US" dirty="0"/>
              <a:t> );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2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Предки элемента – родитель, родитель родителя, его родитель и так далее. Вместе они образуют цепочку иерархии от элемента до вершины.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ru-RU" dirty="0" err="1"/>
              <a:t>elem.closest</a:t>
            </a:r>
            <a:r>
              <a:rPr lang="ru-RU" dirty="0"/>
              <a:t>(</a:t>
            </a:r>
            <a:r>
              <a:rPr lang="ru-RU" dirty="0" err="1"/>
              <a:t>css</a:t>
            </a:r>
            <a:r>
              <a:rPr lang="ru-RU" dirty="0"/>
              <a:t>) ищет ближайшего предка, который соответствует CSS-селектору. Сам элемент также включается в поиск.</a:t>
            </a:r>
          </a:p>
        </p:txBody>
      </p:sp>
    </p:spTree>
    <p:extLst>
      <p:ext uri="{BB962C8B-B14F-4D97-AF65-F5344CB8AC3E}">
        <p14:creationId xmlns:p14="http://schemas.microsoft.com/office/powerpoint/2010/main" val="1882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&lt;div class="contents"&gt;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ul</a:t>
            </a:r>
            <a:r>
              <a:rPr lang="en-US" dirty="0"/>
              <a:t> class="book"&gt;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li class="chapter"&gt;</a:t>
            </a:r>
            <a:r>
              <a:rPr lang="ru-RU" dirty="0"/>
              <a:t>Глава 1&lt;/</a:t>
            </a:r>
            <a:r>
              <a:rPr lang="en-US" dirty="0"/>
              <a:t>li&gt;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li class="chapter"&gt;</a:t>
            </a:r>
            <a:r>
              <a:rPr lang="ru-RU" dirty="0"/>
              <a:t>Глава 2&lt;/</a:t>
            </a:r>
            <a:r>
              <a:rPr lang="en-US" dirty="0"/>
              <a:t>li&gt;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/>
              <a:t>ul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chapter = </a:t>
            </a:r>
            <a:r>
              <a:rPr lang="en-US" dirty="0" err="1"/>
              <a:t>document.querySelector</a:t>
            </a:r>
            <a:r>
              <a:rPr lang="en-US" dirty="0"/>
              <a:t>('.chapter'); </a:t>
            </a:r>
            <a:r>
              <a:rPr lang="en-US" dirty="0">
                <a:solidFill>
                  <a:srgbClr val="92D050"/>
                </a:solidFill>
              </a:rPr>
              <a:t>// LI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chapter.closest</a:t>
            </a:r>
            <a:r>
              <a:rPr lang="en-US" dirty="0"/>
              <a:t>('.book')); </a:t>
            </a:r>
            <a:r>
              <a:rPr lang="en-US" dirty="0">
                <a:solidFill>
                  <a:srgbClr val="92D050"/>
                </a:solidFill>
              </a:rPr>
              <a:t>// UL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console.log (</a:t>
            </a:r>
            <a:r>
              <a:rPr lang="en-US" dirty="0" err="1" smtClean="0"/>
              <a:t>chapter.closest</a:t>
            </a:r>
            <a:r>
              <a:rPr lang="en-US" dirty="0"/>
              <a:t>('.contents')); </a:t>
            </a:r>
            <a:r>
              <a:rPr lang="en-US" dirty="0">
                <a:solidFill>
                  <a:srgbClr val="92D050"/>
                </a:solidFill>
              </a:rPr>
              <a:t>// DIV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ru-RU" dirty="0" smtClean="0"/>
              <a:t>-документ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14" y="2060848"/>
            <a:ext cx="860677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getElementsBy</a:t>
            </a:r>
            <a:r>
              <a:rPr lang="en-US" dirty="0" smtClean="0"/>
              <a:t>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elem.getElementsByTagName</a:t>
            </a:r>
            <a:r>
              <a:rPr lang="en-US" b="1" dirty="0"/>
              <a:t>(tag) </a:t>
            </a:r>
            <a:r>
              <a:rPr lang="ru-RU" dirty="0"/>
              <a:t>ищет элементы с данным тегом и возвращает их коллекцию. Передав "*" вместо тега, можно получить всех потомков.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elem.getElementsByClassName</a:t>
            </a:r>
            <a:r>
              <a:rPr lang="en-US" b="1" dirty="0" smtClean="0"/>
              <a:t>(</a:t>
            </a:r>
            <a:r>
              <a:rPr lang="en-US" b="1" dirty="0" err="1" smtClean="0"/>
              <a:t>className</a:t>
            </a:r>
            <a:r>
              <a:rPr lang="en-US" b="1" dirty="0"/>
              <a:t>) </a:t>
            </a:r>
            <a:r>
              <a:rPr lang="ru-RU" dirty="0"/>
              <a:t>возвращает элементы, которые имеют данный </a:t>
            </a:r>
            <a:r>
              <a:rPr lang="en-US" dirty="0"/>
              <a:t>CSS-</a:t>
            </a:r>
            <a:r>
              <a:rPr lang="ru-RU" dirty="0"/>
              <a:t>класс.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document.getElementsByName</a:t>
            </a:r>
            <a:r>
              <a:rPr lang="en-US" b="1" dirty="0" smtClean="0"/>
              <a:t>(name</a:t>
            </a:r>
            <a:r>
              <a:rPr lang="en-US" b="1" dirty="0"/>
              <a:t>) </a:t>
            </a:r>
            <a:r>
              <a:rPr lang="ru-RU" dirty="0"/>
              <a:t>возвращает элементы с заданным атрибутом </a:t>
            </a:r>
            <a:r>
              <a:rPr lang="en-US" dirty="0"/>
              <a:t>name. </a:t>
            </a:r>
            <a:r>
              <a:rPr lang="ru-RU" dirty="0"/>
              <a:t>Очень редко используется.</a:t>
            </a:r>
          </a:p>
        </p:txBody>
      </p:sp>
    </p:spTree>
    <p:extLst>
      <p:ext uri="{BB962C8B-B14F-4D97-AF65-F5344CB8AC3E}">
        <p14:creationId xmlns:p14="http://schemas.microsoft.com/office/powerpoint/2010/main" val="38386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getElementsBy*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перечисленные методы возвращают «живые» коллекции</a:t>
            </a:r>
            <a:r>
              <a:rPr lang="ru-RU" dirty="0"/>
              <a:t>. Другими словами, они отражают текущее состояние DOM. Если </a:t>
            </a:r>
            <a:r>
              <a:rPr lang="ru-RU" dirty="0" smtClean="0"/>
              <a:t>сохранить </a:t>
            </a:r>
            <a:r>
              <a:rPr lang="ru-RU" dirty="0"/>
              <a:t>ссылку на </a:t>
            </a:r>
            <a:r>
              <a:rPr lang="en-US" dirty="0" err="1"/>
              <a:t>NodeList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добавить/удалить </a:t>
            </a:r>
            <a:r>
              <a:rPr lang="ru-RU" dirty="0"/>
              <a:t>узлы в DOM, то они появятся в сохранённой коллекции автоматически.</a:t>
            </a:r>
          </a:p>
        </p:txBody>
      </p:sp>
    </p:spTree>
    <p:extLst>
      <p:ext uri="{BB962C8B-B14F-4D97-AF65-F5344CB8AC3E}">
        <p14:creationId xmlns:p14="http://schemas.microsoft.com/office/powerpoint/2010/main" val="21907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getElementsBy*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&lt;div&gt;First div&lt;/div&gt;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 </a:t>
            </a:r>
            <a:endParaRPr lang="ru-RU" dirty="0" smtClean="0"/>
          </a:p>
          <a:p>
            <a:pPr marL="40005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divs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'div'</a:t>
            </a:r>
            <a:r>
              <a:rPr lang="en-US" dirty="0"/>
              <a:t>); alert(</a:t>
            </a:r>
            <a:r>
              <a:rPr lang="en-US" dirty="0" err="1"/>
              <a:t>divs.length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1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div&gt;Second div&lt;/div&gt;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 </a:t>
            </a:r>
            <a:endParaRPr lang="ru-RU" dirty="0" smtClean="0"/>
          </a:p>
          <a:p>
            <a:pPr marL="400050" lvl="1" indent="0">
              <a:buNone/>
            </a:pPr>
            <a:r>
              <a:rPr lang="en-US" dirty="0" smtClean="0"/>
              <a:t>alert(</a:t>
            </a:r>
            <a:r>
              <a:rPr lang="en-US" dirty="0" err="1" smtClean="0"/>
              <a:t>divs.length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2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script&gt;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0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Обработка </a:t>
            </a:r>
            <a:r>
              <a:rPr lang="en-US" dirty="0" err="1" smtClean="0"/>
              <a:t>NodeList</a:t>
            </a:r>
            <a:r>
              <a:rPr lang="ru-RU" dirty="0" smtClean="0"/>
              <a:t> (</a:t>
            </a:r>
            <a:r>
              <a:rPr lang="en-US" dirty="0" err="1"/>
              <a:t>HTMLCollection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0;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 err="1"/>
              <a:t>myNodeList.length</a:t>
            </a:r>
            <a:r>
              <a:rPr lang="en-US" dirty="0"/>
              <a:t>; 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 err="1"/>
              <a:t>i</a:t>
            </a:r>
            <a:r>
              <a:rPr lang="en-US" dirty="0"/>
              <a:t>) {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myNodeList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/>
              <a:t>checked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true</a:t>
            </a:r>
            <a:r>
              <a:rPr lang="en-US" dirty="0" smtClean="0"/>
              <a:t>;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dirty="0" smtClean="0"/>
              <a:t> </a:t>
            </a:r>
            <a:r>
              <a:rPr lang="en-US" dirty="0" err="1" smtClean="0"/>
              <a:t>myNode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F0"/>
                </a:solidFill>
              </a:rPr>
              <a:t>of</a:t>
            </a:r>
            <a:r>
              <a:rPr lang="en-US" dirty="0"/>
              <a:t> </a:t>
            </a:r>
            <a:r>
              <a:rPr lang="en-US" dirty="0" err="1"/>
              <a:t>myNodeList</a:t>
            </a:r>
            <a:r>
              <a:rPr lang="en-US" dirty="0" smtClean="0"/>
              <a:t>)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myNode</a:t>
            </a:r>
            <a:r>
              <a:rPr lang="en-US" dirty="0" err="1" smtClean="0"/>
              <a:t>.checked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</a:t>
            </a:r>
            <a:r>
              <a:rPr lang="en-US" dirty="0" err="1" smtClean="0"/>
              <a:t>NodeList</a:t>
            </a:r>
            <a:r>
              <a:rPr lang="ru-RU" dirty="0" smtClean="0"/>
              <a:t> (</a:t>
            </a:r>
            <a:r>
              <a:rPr lang="en-US" dirty="0" err="1"/>
              <a:t>HTMLCollection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 smtClean="0"/>
              <a:t>Array.prototype.map.call</a:t>
            </a:r>
            <a:r>
              <a:rPr lang="en-US" sz="2800" dirty="0" smtClean="0"/>
              <a:t>(</a:t>
            </a:r>
            <a:r>
              <a:rPr lang="en-US" sz="2800" dirty="0" err="1" smtClean="0"/>
              <a:t>myNodeList,function</a:t>
            </a:r>
            <a:r>
              <a:rPr lang="en-US" sz="2800" dirty="0" smtClean="0"/>
              <a:t>(</a:t>
            </a:r>
            <a:r>
              <a:rPr lang="en-US" sz="2800" dirty="0" err="1" smtClean="0"/>
              <a:t>myNode</a:t>
            </a:r>
            <a:r>
              <a:rPr lang="en-US" sz="2800" dirty="0" smtClean="0"/>
              <a:t> </a:t>
            </a:r>
            <a:r>
              <a:rPr lang="en-US" sz="2800" dirty="0"/>
              <a:t>){ 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myNode.style.color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'#0F0'</a:t>
            </a:r>
            <a:r>
              <a:rPr lang="en-US" sz="2800" dirty="0"/>
              <a:t>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});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Array.from</a:t>
            </a:r>
            <a:r>
              <a:rPr lang="en-US" sz="2800" dirty="0" smtClean="0"/>
              <a:t>(</a:t>
            </a:r>
            <a:r>
              <a:rPr lang="en-US" sz="2800" dirty="0" err="1"/>
              <a:t>myNodeList</a:t>
            </a:r>
            <a:r>
              <a:rPr lang="en-US" sz="2800" dirty="0" smtClean="0"/>
              <a:t>).map(function(</a:t>
            </a:r>
            <a:r>
              <a:rPr lang="en-US" sz="2800" dirty="0" err="1" smtClean="0"/>
              <a:t>myNode</a:t>
            </a:r>
            <a:r>
              <a:rPr lang="en-US" sz="2800" dirty="0" smtClean="0"/>
              <a:t> </a:t>
            </a:r>
            <a:r>
              <a:rPr lang="en-US" sz="2800" dirty="0"/>
              <a:t>){ 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myNode.style.color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C00000"/>
                </a:solidFill>
              </a:rPr>
              <a:t>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'#0F0'</a:t>
            </a:r>
            <a:r>
              <a:rPr lang="en-US" sz="2800" dirty="0"/>
              <a:t>; </a:t>
            </a:r>
          </a:p>
          <a:p>
            <a:pPr marL="0" indent="0">
              <a:buNone/>
            </a:pPr>
            <a:r>
              <a:rPr lang="en-US" sz="2800" dirty="0"/>
              <a:t>});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0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Dom. </a:t>
            </a:r>
            <a:r>
              <a:rPr lang="ru-RU" dirty="0" smtClean="0"/>
              <a:t>Атрибуты элементов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6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ru-RU" dirty="0" smtClean="0"/>
              <a:t>-атрибуты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HTML у тегов могут быть атрибуты. Когда браузер </a:t>
            </a:r>
            <a:r>
              <a:rPr lang="ru-RU" dirty="0" err="1"/>
              <a:t>парсит</a:t>
            </a:r>
            <a:r>
              <a:rPr lang="ru-RU" dirty="0"/>
              <a:t> HTML, чтобы создать DOM-объекты для тегов, он распознаёт </a:t>
            </a:r>
            <a:r>
              <a:rPr lang="ru-RU" i="1" dirty="0"/>
              <a:t>стандартные</a:t>
            </a:r>
            <a:r>
              <a:rPr lang="ru-RU" dirty="0"/>
              <a:t> атрибуты и создаёт DOM-свойства </a:t>
            </a:r>
            <a:r>
              <a:rPr lang="ru-RU" dirty="0" smtClean="0"/>
              <a:t>для </a:t>
            </a:r>
            <a:r>
              <a:rPr lang="ru-RU" dirty="0"/>
              <a:t>них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Таким образом, когда у элемента есть </a:t>
            </a:r>
            <a:r>
              <a:rPr lang="ru-RU" dirty="0" err="1"/>
              <a:t>id</a:t>
            </a:r>
            <a:r>
              <a:rPr lang="ru-RU" dirty="0"/>
              <a:t> или другой стандартный атрибут, создаётся соответствующее свойство. Но этого не происходит, если атрибут нестандартный.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4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ru-RU" dirty="0"/>
              <a:t>-атрибуты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&lt;body id="test" something="non-standard</a:t>
            </a:r>
            <a:r>
              <a:rPr lang="en-US" dirty="0" smtClean="0"/>
              <a:t>"&gt;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ru-RU" dirty="0" smtClean="0">
                <a:solidFill>
                  <a:srgbClr val="92D050"/>
                </a:solidFill>
              </a:rPr>
              <a:t>стандартный </a:t>
            </a:r>
            <a:r>
              <a:rPr lang="ru-RU" dirty="0">
                <a:solidFill>
                  <a:srgbClr val="92D050"/>
                </a:solidFill>
              </a:rPr>
              <a:t>атрибут </a:t>
            </a:r>
            <a:r>
              <a:rPr lang="ru-RU" dirty="0" smtClean="0">
                <a:solidFill>
                  <a:srgbClr val="92D050"/>
                </a:solidFill>
              </a:rPr>
              <a:t>преобразуется </a:t>
            </a:r>
            <a:r>
              <a:rPr lang="ru-RU" dirty="0">
                <a:solidFill>
                  <a:srgbClr val="92D050"/>
                </a:solidFill>
              </a:rPr>
              <a:t>в свойство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onsole.log(document.body.id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test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нестандартный атрибут не преобразуется в свойство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document.body.something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undefined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34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Нестандартные 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err="1"/>
              <a:t>elem.hasAttribute</a:t>
            </a:r>
            <a:r>
              <a:rPr lang="en-US" b="1" i="1" dirty="0"/>
              <a:t>(name) </a:t>
            </a:r>
            <a:endParaRPr lang="ru-RU" dirty="0" smtClean="0"/>
          </a:p>
          <a:p>
            <a:pPr marL="400050" lvl="1" indent="0">
              <a:buNone/>
            </a:pPr>
            <a:r>
              <a:rPr lang="ru-RU" i="1" dirty="0" smtClean="0"/>
              <a:t>проверяет </a:t>
            </a:r>
            <a:r>
              <a:rPr lang="ru-RU" i="1" dirty="0"/>
              <a:t>наличие </a:t>
            </a:r>
            <a:r>
              <a:rPr lang="ru-RU" i="1" dirty="0" smtClean="0"/>
              <a:t>атрибута </a:t>
            </a:r>
          </a:p>
          <a:p>
            <a:pPr marL="0" indent="0">
              <a:buNone/>
            </a:pPr>
            <a:r>
              <a:rPr lang="en-US" b="1" i="1" dirty="0" err="1" smtClean="0"/>
              <a:t>elem.getAttribute</a:t>
            </a:r>
            <a:r>
              <a:rPr lang="en-US" b="1" i="1" dirty="0" smtClean="0"/>
              <a:t>(name</a:t>
            </a:r>
            <a:r>
              <a:rPr lang="en-US" b="1" i="1" dirty="0"/>
              <a:t>)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ru-RU" sz="2800" i="1" dirty="0" smtClean="0"/>
              <a:t>получает </a:t>
            </a:r>
            <a:r>
              <a:rPr lang="ru-RU" sz="2800" i="1" dirty="0"/>
              <a:t>значение </a:t>
            </a:r>
            <a:r>
              <a:rPr lang="ru-RU" sz="2800" i="1" dirty="0" smtClean="0"/>
              <a:t>атрибута </a:t>
            </a:r>
          </a:p>
          <a:p>
            <a:pPr marL="0" indent="0">
              <a:buNone/>
            </a:pPr>
            <a:r>
              <a:rPr lang="en-US" b="1" i="1" dirty="0" err="1" smtClean="0"/>
              <a:t>elem.setAttribute</a:t>
            </a:r>
            <a:r>
              <a:rPr lang="en-US" b="1" i="1" dirty="0" smtClean="0"/>
              <a:t>(name</a:t>
            </a:r>
            <a:r>
              <a:rPr lang="en-US" b="1" i="1" dirty="0"/>
              <a:t>, value)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sz="2800" i="1" dirty="0" smtClean="0"/>
              <a:t>устанавливает значение атрибута </a:t>
            </a:r>
            <a:endParaRPr lang="ru-RU" i="1" dirty="0" smtClean="0"/>
          </a:p>
          <a:p>
            <a:pPr marL="0" indent="0">
              <a:buNone/>
            </a:pPr>
            <a:r>
              <a:rPr lang="en-US" b="1" i="1" dirty="0" err="1" smtClean="0"/>
              <a:t>elem.removeAttribute</a:t>
            </a:r>
            <a:r>
              <a:rPr lang="en-US" b="1" i="1" dirty="0" smtClean="0"/>
              <a:t>(name</a:t>
            </a:r>
            <a:r>
              <a:rPr lang="en-US" b="1" i="1" dirty="0"/>
              <a:t>)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ru-RU" sz="2800" i="1" dirty="0" smtClean="0"/>
              <a:t>удаляет атрибут</a:t>
            </a:r>
            <a:endParaRPr lang="en-US" sz="2800" i="1" dirty="0" smtClean="0"/>
          </a:p>
          <a:p>
            <a:pPr marL="0" indent="0">
              <a:buNone/>
            </a:pPr>
            <a:r>
              <a:rPr lang="ru-RU" sz="3500" b="1" i="1" dirty="0" err="1"/>
              <a:t>elem.attributes</a:t>
            </a:r>
            <a:r>
              <a:rPr lang="ru-RU" sz="3500" b="1" i="1" dirty="0"/>
              <a:t> </a:t>
            </a:r>
            <a:endParaRPr lang="en-US" sz="3500" b="1" i="1" dirty="0"/>
          </a:p>
          <a:p>
            <a:pPr marL="0" indent="0">
              <a:buNone/>
            </a:pPr>
            <a:r>
              <a:rPr lang="en-US" sz="2800" i="1" dirty="0" smtClean="0"/>
              <a:t>    </a:t>
            </a:r>
            <a:r>
              <a:rPr lang="ru-RU" sz="2800" i="1" dirty="0" smtClean="0"/>
              <a:t>это </a:t>
            </a:r>
            <a:r>
              <a:rPr lang="ru-RU" sz="2800" i="1" dirty="0"/>
              <a:t>коллекция всех </a:t>
            </a:r>
            <a:r>
              <a:rPr lang="ru-RU" sz="2800" i="1" dirty="0" smtClean="0"/>
              <a:t>атрибутов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973484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Нестандартные атрибуты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 id="test" something="non-standard"&gt;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document.body.getAttribute</a:t>
            </a:r>
            <a:r>
              <a:rPr lang="en-US" dirty="0"/>
              <a:t>('something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 smtClean="0"/>
              <a:t>); </a:t>
            </a:r>
            <a:r>
              <a:rPr lang="en-US" dirty="0">
                <a:solidFill>
                  <a:srgbClr val="92D050"/>
                </a:solidFill>
              </a:rPr>
              <a:t>// non-standard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7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объектов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556792"/>
            <a:ext cx="6192688" cy="460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атрибутов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Их имена </a:t>
            </a:r>
            <a:r>
              <a:rPr lang="ru-RU" dirty="0" err="1"/>
              <a:t>регистронезависимы</a:t>
            </a:r>
            <a:r>
              <a:rPr lang="ru-RU" dirty="0"/>
              <a:t> (</a:t>
            </a:r>
            <a:r>
              <a:rPr lang="ru-RU" dirty="0" err="1"/>
              <a:t>id</a:t>
            </a:r>
            <a:r>
              <a:rPr lang="ru-RU" dirty="0"/>
              <a:t> то же самое, что и ID). </a:t>
            </a:r>
            <a:endParaRPr lang="ru-RU" dirty="0" smtClean="0"/>
          </a:p>
          <a:p>
            <a:r>
              <a:rPr lang="ru-RU" dirty="0" smtClean="0"/>
              <a:t>Их </a:t>
            </a:r>
            <a:r>
              <a:rPr lang="ru-RU" dirty="0"/>
              <a:t>значения всегда являются </a:t>
            </a:r>
            <a:r>
              <a:rPr lang="ru-RU" dirty="0" smtClean="0"/>
              <a:t>строками.</a:t>
            </a:r>
          </a:p>
          <a:p>
            <a:r>
              <a:rPr lang="ru-RU" dirty="0"/>
              <a:t>Все атрибуты, в том числе те, которые </a:t>
            </a:r>
            <a:r>
              <a:rPr lang="ru-RU" dirty="0" smtClean="0"/>
              <a:t>установлены через код, </a:t>
            </a:r>
            <a:r>
              <a:rPr lang="ru-RU" dirty="0"/>
              <a:t>видны в </a:t>
            </a:r>
            <a:r>
              <a:rPr lang="ru-RU" dirty="0" err="1"/>
              <a:t>outerHTML</a:t>
            </a:r>
            <a:r>
              <a:rPr lang="ru-RU" dirty="0" smtClean="0"/>
              <a:t>.</a:t>
            </a:r>
          </a:p>
          <a:p>
            <a:r>
              <a:rPr lang="ru-RU" dirty="0"/>
              <a:t>Коллекция </a:t>
            </a:r>
            <a:r>
              <a:rPr lang="ru-RU" dirty="0" err="1"/>
              <a:t>attributes</a:t>
            </a:r>
            <a:r>
              <a:rPr lang="ru-RU" dirty="0"/>
              <a:t> является перебираемой. В ней есть все атрибуты элемента (стандартные и нестандартные) в виде объектов со свойствами </a:t>
            </a:r>
            <a:r>
              <a:rPr lang="ru-RU" dirty="0" err="1"/>
              <a:t>name</a:t>
            </a:r>
            <a:r>
              <a:rPr lang="ru-RU" dirty="0"/>
              <a:t> и </a:t>
            </a:r>
            <a:r>
              <a:rPr lang="ru-RU" dirty="0" err="1"/>
              <a:t>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5527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Синхронизация </a:t>
            </a:r>
            <a:br>
              <a:rPr lang="ru-RU" dirty="0" smtClean="0"/>
            </a:br>
            <a:r>
              <a:rPr lang="ru-RU" dirty="0" smtClean="0"/>
              <a:t>между атрибутами и свойствами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 стандартный атрибут изменяется, соответствующее свойство автоматически обновляется. Это работает и в обратную сторону (за некоторыми </a:t>
            </a:r>
            <a:r>
              <a:rPr lang="ru-RU" dirty="0" smtClean="0"/>
              <a:t>исключениями).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529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Синхронизация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между </a:t>
            </a:r>
            <a:r>
              <a:rPr lang="ru-RU" dirty="0"/>
              <a:t>атрибутами </a:t>
            </a:r>
            <a:r>
              <a:rPr lang="ru-RU" dirty="0" smtClean="0"/>
              <a:t>и свойствами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let </a:t>
            </a:r>
            <a:r>
              <a:rPr lang="en-US" dirty="0"/>
              <a:t>input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'input'</a:t>
            </a:r>
            <a:r>
              <a:rPr lang="en-US" dirty="0"/>
              <a:t>);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атрибут =&gt; свойство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input.setAttribute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'id'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'id'</a:t>
            </a:r>
            <a:r>
              <a:rPr lang="en-US" dirty="0"/>
              <a:t>);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onsole.log(input.id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id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свойство =&gt; атрибут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input.id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newId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input.getAttribute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'id'</a:t>
            </a:r>
            <a:r>
              <a:rPr lang="en-US" dirty="0"/>
              <a:t>));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err="1" smtClean="0">
                <a:solidFill>
                  <a:srgbClr val="92D050"/>
                </a:solidFill>
              </a:rPr>
              <a:t>newId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29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Синхронизация </a:t>
            </a:r>
            <a:br>
              <a:rPr lang="ru-RU" dirty="0"/>
            </a:br>
            <a:r>
              <a:rPr lang="ru-RU" dirty="0"/>
              <a:t>между атрибутами и свойствами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let </a:t>
            </a:r>
            <a:r>
              <a:rPr lang="en-US" dirty="0"/>
              <a:t>input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document.querySelector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'input'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атрибут =&gt; значение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input.setAttribute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'value'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'text'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input.value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text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ru-RU" dirty="0">
                <a:solidFill>
                  <a:srgbClr val="92D050"/>
                </a:solidFill>
              </a:rPr>
              <a:t>свойство =&gt; атрибут 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input.value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 err="1">
                <a:solidFill>
                  <a:srgbClr val="7030A0"/>
                </a:solidFill>
              </a:rPr>
              <a:t>newValue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en-US" dirty="0"/>
              <a:t>; </a:t>
            </a:r>
            <a:r>
              <a:rPr lang="en-US" dirty="0"/>
              <a:t>console.log</a:t>
            </a:r>
            <a:r>
              <a:rPr lang="en-US" dirty="0" smtClean="0"/>
              <a:t>(</a:t>
            </a:r>
            <a:r>
              <a:rPr lang="en-US" dirty="0" err="1" smtClean="0"/>
              <a:t>input.getAttribute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'value'</a:t>
            </a:r>
            <a:r>
              <a:rPr lang="en-US" dirty="0"/>
              <a:t>)); </a:t>
            </a:r>
            <a:r>
              <a:rPr lang="en-US" dirty="0">
                <a:solidFill>
                  <a:srgbClr val="92D050"/>
                </a:solidFill>
              </a:rPr>
              <a:t>// text (</a:t>
            </a:r>
            <a:r>
              <a:rPr lang="ru-RU" dirty="0">
                <a:solidFill>
                  <a:srgbClr val="92D050"/>
                </a:solidFill>
              </a:rPr>
              <a:t>не обновилось!)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76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Все атрибуты, начинающиеся с префикса «</a:t>
            </a:r>
            <a:r>
              <a:rPr lang="ru-RU" dirty="0" err="1"/>
              <a:t>data</a:t>
            </a:r>
            <a:r>
              <a:rPr lang="ru-RU" dirty="0"/>
              <a:t>-», зарезервированы для использования программистами. Они доступны в свойстве </a:t>
            </a:r>
            <a:r>
              <a:rPr lang="ru-RU" dirty="0" err="1"/>
              <a:t>dataset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 data-about="Elephants</a:t>
            </a:r>
            <a:r>
              <a:rPr lang="en-US" dirty="0" smtClean="0"/>
              <a:t>"&gt;&lt;/body&gt;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document.body.dataset.about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Elephants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65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Когда-то давно в JavaScript существовало ограничение: зарезервированное слово типа 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 err="1">
                <a:solidFill>
                  <a:srgbClr val="7030A0"/>
                </a:solidFill>
              </a:rPr>
              <a:t>class</a:t>
            </a:r>
            <a:r>
              <a:rPr lang="ru-RU" dirty="0">
                <a:solidFill>
                  <a:srgbClr val="7030A0"/>
                </a:solidFill>
              </a:rPr>
              <a:t>" </a:t>
            </a:r>
            <a:r>
              <a:rPr lang="ru-RU" dirty="0"/>
              <a:t>не могло быть свойством объекта. Это ограничение сейчас отсутствует, но в то время было невозможно иметь свойство </a:t>
            </a:r>
            <a:r>
              <a:rPr lang="ru-RU" dirty="0" err="1"/>
              <a:t>elem.class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Поэтому </a:t>
            </a:r>
            <a:r>
              <a:rPr lang="ru-RU" dirty="0"/>
              <a:t>для классов было введено схожее свойство "</a:t>
            </a:r>
            <a:r>
              <a:rPr lang="ru-RU" dirty="0" err="1"/>
              <a:t>className</a:t>
            </a:r>
            <a:r>
              <a:rPr lang="ru-RU" dirty="0"/>
              <a:t>": </a:t>
            </a:r>
            <a:r>
              <a:rPr lang="ru-RU" dirty="0" err="1"/>
              <a:t>elem.className</a:t>
            </a:r>
            <a:r>
              <a:rPr lang="ru-RU" dirty="0"/>
              <a:t> соответствует атрибуту "</a:t>
            </a:r>
            <a:r>
              <a:rPr lang="ru-RU" dirty="0" err="1"/>
              <a:t>class</a:t>
            </a:r>
            <a:r>
              <a:rPr lang="ru-RU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993195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className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 class="main page</a:t>
            </a:r>
            <a:r>
              <a:rPr lang="en-US" dirty="0" smtClean="0"/>
              <a:t>"&gt;&lt;/body&gt;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document.body.className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main page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3004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elem.classList</a:t>
            </a:r>
            <a:r>
              <a:rPr lang="ru-RU" dirty="0"/>
              <a:t> – это специальный объект с методами для добавления/удаления одного </a:t>
            </a:r>
            <a:r>
              <a:rPr lang="ru-RU" dirty="0" smtClean="0"/>
              <a:t>класса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elem.classList.add</a:t>
            </a:r>
            <a:r>
              <a:rPr lang="en-US" b="1" i="1" dirty="0"/>
              <a:t>/remove("class") </a:t>
            </a:r>
            <a:r>
              <a:rPr lang="en-US" b="1" i="1" dirty="0" smtClean="0"/>
              <a:t> 	</a:t>
            </a:r>
            <a:r>
              <a:rPr lang="ru-RU" sz="3000" i="1" dirty="0" smtClean="0"/>
              <a:t>добавить/удалить класс </a:t>
            </a:r>
            <a:endParaRPr lang="en-US" sz="3000" i="1" dirty="0" smtClean="0"/>
          </a:p>
          <a:p>
            <a:pPr marL="0" indent="0">
              <a:buNone/>
            </a:pPr>
            <a:r>
              <a:rPr lang="en-US" b="1" i="1" dirty="0" err="1" smtClean="0"/>
              <a:t>elem.classList.toggle</a:t>
            </a:r>
            <a:r>
              <a:rPr lang="en-US" b="1" i="1" dirty="0" smtClean="0"/>
              <a:t>("class") </a:t>
            </a: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sz="2800" i="1" dirty="0" smtClean="0"/>
              <a:t>добавить </a:t>
            </a:r>
            <a:r>
              <a:rPr lang="ru-RU" sz="2800" i="1" dirty="0"/>
              <a:t>класс, если его нет, иначе </a:t>
            </a:r>
            <a:r>
              <a:rPr lang="ru-RU" sz="2800" i="1" dirty="0" smtClean="0"/>
              <a:t>удалить</a:t>
            </a:r>
            <a:endParaRPr lang="en-US" sz="2800" i="1" dirty="0" smtClean="0"/>
          </a:p>
          <a:p>
            <a:pPr marL="0" indent="0">
              <a:buNone/>
            </a:pPr>
            <a:r>
              <a:rPr lang="en-US" b="1" i="1" dirty="0" err="1" smtClean="0"/>
              <a:t>elem.classList.contains</a:t>
            </a:r>
            <a:r>
              <a:rPr lang="en-US" b="1" i="1" dirty="0"/>
              <a:t>("class")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sz="2800" i="1" dirty="0" smtClean="0"/>
              <a:t>проверка </a:t>
            </a:r>
            <a:r>
              <a:rPr lang="ru-RU" sz="2800" i="1" dirty="0"/>
              <a:t>наличия класса, возвращает </a:t>
            </a:r>
            <a:r>
              <a:rPr lang="en-US" sz="2800" i="1" dirty="0" smtClean="0"/>
              <a:t>true/false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0412429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classList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 class="main page"&gt;&lt;/body&gt;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// добавление класса </a:t>
            </a:r>
            <a:r>
              <a:rPr lang="en-US" dirty="0" err="1"/>
              <a:t>document.body.classList.add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'article</a:t>
            </a:r>
            <a:r>
              <a:rPr lang="en-US" dirty="0" smtClean="0">
                <a:solidFill>
                  <a:srgbClr val="7030A0"/>
                </a:solidFill>
              </a:rPr>
              <a:t>'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document.body.className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// main </a:t>
            </a:r>
            <a:r>
              <a:rPr lang="en-US" dirty="0" smtClean="0">
                <a:solidFill>
                  <a:srgbClr val="92D050"/>
                </a:solidFill>
              </a:rPr>
              <a:t>page article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316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ru-RU" dirty="0" smtClean="0"/>
              <a:t>. </a:t>
            </a:r>
            <a:r>
              <a:rPr lang="en-US" dirty="0" smtClean="0"/>
              <a:t>CSS-</a:t>
            </a:r>
            <a:r>
              <a:rPr lang="ru-RU" dirty="0" smtClean="0"/>
              <a:t>стили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5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EventTarget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EventTarget</a:t>
            </a:r>
            <a:r>
              <a:rPr lang="ru-RU" dirty="0"/>
              <a:t> – это корневой «абстрактный» </a:t>
            </a:r>
            <a:r>
              <a:rPr lang="ru-RU" dirty="0" smtClean="0"/>
              <a:t>класс. </a:t>
            </a:r>
            <a:r>
              <a:rPr lang="ru-RU" dirty="0"/>
              <a:t>Объекты этого класса никогда не создаются. Он служит основой, благодаря которой все DOM-узлы поддерживают так называемые «события</a:t>
            </a:r>
            <a:r>
              <a:rPr lang="ru-RU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40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/>
              <a:t>elem.style</a:t>
            </a:r>
            <a:r>
              <a:rPr lang="ru-RU" dirty="0"/>
              <a:t> – это объект, который соответствует тому, что написано в атрибуте 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 err="1" smtClean="0">
                <a:solidFill>
                  <a:srgbClr val="7030A0"/>
                </a:solidFill>
              </a:rPr>
              <a:t>style</a:t>
            </a:r>
            <a:r>
              <a:rPr lang="ru-RU" dirty="0" smtClean="0">
                <a:solidFill>
                  <a:srgbClr val="7030A0"/>
                </a:solidFill>
              </a:rPr>
              <a:t>"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elem.style.width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>
                <a:solidFill>
                  <a:srgbClr val="7030A0"/>
                </a:solidFill>
              </a:rPr>
              <a:t> "</a:t>
            </a:r>
            <a:r>
              <a:rPr lang="en-US" dirty="0">
                <a:solidFill>
                  <a:srgbClr val="7030A0"/>
                </a:solidFill>
              </a:rPr>
              <a:t>100px"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411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Именование </a:t>
            </a:r>
            <a:r>
              <a:rPr lang="en-US" dirty="0" err="1" smtClean="0"/>
              <a:t>css</a:t>
            </a:r>
            <a:r>
              <a:rPr lang="en-US" dirty="0" smtClean="0"/>
              <a:t>-</a:t>
            </a:r>
            <a:r>
              <a:rPr lang="ru-RU" dirty="0" smtClean="0"/>
              <a:t>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en-US" dirty="0" smtClean="0"/>
              <a:t>CSS-</a:t>
            </a:r>
            <a:r>
              <a:rPr lang="ru-RU" dirty="0" smtClean="0"/>
              <a:t>свойств </a:t>
            </a:r>
            <a:r>
              <a:rPr lang="ru-RU" dirty="0"/>
              <a:t>из нескольких слов </a:t>
            </a:r>
            <a:r>
              <a:rPr lang="ru-RU" dirty="0" smtClean="0"/>
              <a:t>используется </a:t>
            </a:r>
            <a:r>
              <a:rPr lang="ru-RU" dirty="0" err="1"/>
              <a:t>camelCase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background-color </a:t>
            </a:r>
            <a:r>
              <a:rPr lang="en-US" sz="2800" dirty="0"/>
              <a:t>=&gt; </a:t>
            </a:r>
            <a:r>
              <a:rPr lang="en-US" sz="2800" dirty="0" err="1"/>
              <a:t>elem.style.backgroundColor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z-index                    =&gt; </a:t>
            </a:r>
            <a:r>
              <a:rPr lang="en-US" sz="2800" dirty="0" err="1"/>
              <a:t>elem.style.zIndex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border-left-width  =&gt; </a:t>
            </a:r>
            <a:r>
              <a:rPr lang="en-US" sz="2800" dirty="0" err="1"/>
              <a:t>elem.style.borderLeftWidth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69099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стиля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Иногда нам нужно добавить свойство стиля, а потом, позже, убрать </a:t>
            </a:r>
            <a:r>
              <a:rPr lang="ru-RU" dirty="0" smtClean="0"/>
              <a:t>его. Для этого необходимо присвоить ему пустую строку.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document.body.style.display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""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602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Множественное указание 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задания нескольких стилей в одной строке используется специальное свойство </a:t>
            </a:r>
            <a:r>
              <a:rPr lang="ru-RU" dirty="0" err="1" smtClean="0"/>
              <a:t>style.cssText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div.style.cssText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>
                <a:solidFill>
                  <a:srgbClr val="7030A0"/>
                </a:solidFill>
              </a:rPr>
              <a:t>`</a:t>
            </a:r>
            <a:r>
              <a:rPr lang="en-US" dirty="0">
                <a:solidFill>
                  <a:srgbClr val="7030A0"/>
                </a:solidFill>
              </a:rPr>
              <a:t>color: red !important; </a:t>
            </a:r>
            <a:r>
              <a:rPr lang="ru-RU" dirty="0" smtClean="0">
                <a:solidFill>
                  <a:srgbClr val="7030A0"/>
                </a:solidFill>
              </a:rPr>
              <a:t>				           </a:t>
            </a:r>
            <a:r>
              <a:rPr lang="en-US" dirty="0" smtClean="0">
                <a:solidFill>
                  <a:srgbClr val="7030A0"/>
                </a:solidFill>
              </a:rPr>
              <a:t>background-color</a:t>
            </a:r>
            <a:r>
              <a:rPr lang="en-US" dirty="0">
                <a:solidFill>
                  <a:srgbClr val="7030A0"/>
                </a:solidFill>
              </a:rPr>
              <a:t>: yellow; </a:t>
            </a:r>
            <a:r>
              <a:rPr lang="ru-RU" dirty="0" smtClean="0">
                <a:solidFill>
                  <a:srgbClr val="7030A0"/>
                </a:solidFill>
              </a:rPr>
              <a:t>				 </a:t>
            </a:r>
            <a:r>
              <a:rPr lang="en-US" dirty="0" smtClean="0">
                <a:solidFill>
                  <a:srgbClr val="7030A0"/>
                </a:solidFill>
              </a:rPr>
              <a:t>width</a:t>
            </a:r>
            <a:r>
              <a:rPr lang="en-US" dirty="0">
                <a:solidFill>
                  <a:srgbClr val="7030A0"/>
                </a:solidFill>
              </a:rPr>
              <a:t>: 100px; </a:t>
            </a:r>
            <a:r>
              <a:rPr lang="ru-RU" dirty="0">
                <a:solidFill>
                  <a:srgbClr val="7030A0"/>
                </a:solidFill>
              </a:rPr>
              <a:t/>
            </a:r>
            <a:br>
              <a:rPr lang="ru-RU" dirty="0">
                <a:solidFill>
                  <a:srgbClr val="7030A0"/>
                </a:solidFill>
              </a:rPr>
            </a:br>
            <a:r>
              <a:rPr lang="ru-RU" dirty="0" smtClean="0">
                <a:solidFill>
                  <a:srgbClr val="7030A0"/>
                </a:solidFill>
              </a:rPr>
              <a:t>			 </a:t>
            </a:r>
            <a:r>
              <a:rPr lang="en-US" dirty="0" smtClean="0">
                <a:solidFill>
                  <a:srgbClr val="7030A0"/>
                </a:solidFill>
              </a:rPr>
              <a:t>text-align</a:t>
            </a:r>
            <a:r>
              <a:rPr lang="en-US" dirty="0">
                <a:solidFill>
                  <a:srgbClr val="7030A0"/>
                </a:solidFill>
              </a:rPr>
              <a:t>: center; </a:t>
            </a:r>
            <a:r>
              <a:rPr lang="en-US" dirty="0" smtClean="0">
                <a:solidFill>
                  <a:srgbClr val="7030A0"/>
                </a:solidFill>
              </a:rPr>
              <a:t>`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Такой подход лучше не использовать, так как оно полностью перезаписывает все имеющиеся свойства!!!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92635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Всегда добавляйте  к </a:t>
            </a:r>
            <a:r>
              <a:rPr lang="ru-RU" dirty="0"/>
              <a:t>значениям единицы </a:t>
            </a:r>
            <a:r>
              <a:rPr lang="ru-RU" dirty="0" smtClean="0"/>
              <a:t>измерения!!!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// не работает!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document.body.style.margin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20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onsole.log(</a:t>
            </a:r>
            <a:r>
              <a:rPr lang="en-US" dirty="0" err="1" smtClean="0"/>
              <a:t>document.body.style.margin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92D050"/>
                </a:solidFill>
              </a:rPr>
              <a:t>// “”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>
                <a:solidFill>
                  <a:srgbClr val="92D050"/>
                </a:solidFill>
              </a:rPr>
              <a:t>// </a:t>
            </a:r>
            <a:r>
              <a:rPr lang="ru-RU" dirty="0" smtClean="0">
                <a:solidFill>
                  <a:srgbClr val="92D050"/>
                </a:solidFill>
              </a:rPr>
              <a:t>работает 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/>
              <a:t>document.body.style.margin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rgbClr val="7030A0"/>
                </a:solidFill>
              </a:rPr>
              <a:t>’20px’</a:t>
            </a:r>
            <a:r>
              <a:rPr lang="en-US" dirty="0" smtClean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document.body.style.margin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“20px”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8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текущих 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err="1"/>
              <a:t>elem.style</a:t>
            </a:r>
            <a:r>
              <a:rPr lang="ru-RU" b="1" dirty="0"/>
              <a:t>, мы не можем прочитать ничего, что приходит из классов </a:t>
            </a:r>
            <a:r>
              <a:rPr lang="ru-RU" b="1" dirty="0" smtClean="0"/>
              <a:t>CSS!!!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sz="2800" dirty="0"/>
              <a:t>&lt;style&gt;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body </a:t>
            </a:r>
            <a:r>
              <a:rPr lang="en-US" sz="2800" dirty="0"/>
              <a:t>{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 smtClean="0"/>
              <a:t>color</a:t>
            </a:r>
            <a:r>
              <a:rPr lang="en-US" sz="2800" dirty="0"/>
              <a:t>: red;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 smtClean="0"/>
              <a:t>margin</a:t>
            </a:r>
            <a:r>
              <a:rPr lang="en-US" sz="2800" dirty="0"/>
              <a:t>: 5px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 smtClean="0"/>
              <a:t>}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style&gt;</a:t>
            </a:r>
            <a:endParaRPr lang="ru-RU" sz="2800" b="1" dirty="0"/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en-US" sz="2800" dirty="0"/>
              <a:t>console.log</a:t>
            </a:r>
            <a:r>
              <a:rPr lang="en-US" sz="2800" dirty="0" smtClean="0"/>
              <a:t>(</a:t>
            </a:r>
            <a:r>
              <a:rPr lang="en-US" sz="2800" dirty="0" err="1" smtClean="0"/>
              <a:t>document.body.style.color</a:t>
            </a:r>
            <a:r>
              <a:rPr lang="en-US" sz="2800" dirty="0"/>
              <a:t>); </a:t>
            </a:r>
            <a:r>
              <a:rPr lang="en-US" sz="2800" dirty="0">
                <a:solidFill>
                  <a:srgbClr val="92D050"/>
                </a:solidFill>
              </a:rPr>
              <a:t>// “”</a:t>
            </a:r>
          </a:p>
          <a:p>
            <a:pPr marL="0" indent="0">
              <a:buNone/>
            </a:pPr>
            <a:r>
              <a:rPr lang="en-US" sz="2800" dirty="0"/>
              <a:t>console.log</a:t>
            </a:r>
            <a:r>
              <a:rPr lang="en-US" sz="2800" dirty="0" smtClean="0"/>
              <a:t>(</a:t>
            </a:r>
            <a:r>
              <a:rPr lang="en-US" sz="2800" dirty="0" err="1" smtClean="0"/>
              <a:t>document.body.style.marginTop</a:t>
            </a:r>
            <a:r>
              <a:rPr lang="en-US" sz="2800" dirty="0"/>
              <a:t>); </a:t>
            </a:r>
            <a:r>
              <a:rPr lang="en-US" sz="2800" dirty="0">
                <a:solidFill>
                  <a:srgbClr val="92D050"/>
                </a:solidFill>
              </a:rPr>
              <a:t>// “”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678163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getComputedStyle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getComputedStyle</a:t>
            </a:r>
            <a:r>
              <a:rPr lang="ru-RU" dirty="0" smtClean="0"/>
              <a:t> </a:t>
            </a:r>
            <a:r>
              <a:rPr lang="ru-RU" dirty="0"/>
              <a:t>фактически возвращает окончательное значение свойства, для геометрии оно обычно в пикселях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Для правильного получения значения нужно указать точное свойство.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658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getComputedStyle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&lt;style&gt;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body {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color: red;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margin: 5px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&lt;/style&gt;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computedStyle</a:t>
            </a:r>
            <a:r>
              <a:rPr lang="en-US" dirty="0"/>
              <a:t> = </a:t>
            </a:r>
            <a:r>
              <a:rPr lang="en-US" dirty="0" err="1"/>
              <a:t>getComputedStyle</a:t>
            </a:r>
            <a:r>
              <a:rPr lang="en-US" dirty="0"/>
              <a:t>(</a:t>
            </a:r>
            <a:r>
              <a:rPr lang="en-US" dirty="0" err="1"/>
              <a:t>document.body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/>
              <a:t>computedStyle</a:t>
            </a:r>
            <a:r>
              <a:rPr lang="en-US" dirty="0" err="1" smtClean="0"/>
              <a:t>.color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en-US" dirty="0" err="1">
                <a:solidFill>
                  <a:srgbClr val="92D050"/>
                </a:solidFill>
              </a:rPr>
              <a:t>rgb</a:t>
            </a:r>
            <a:r>
              <a:rPr lang="en-US" dirty="0">
                <a:solidFill>
                  <a:srgbClr val="92D050"/>
                </a:solidFill>
              </a:rPr>
              <a:t>(255, 0, 0)</a:t>
            </a:r>
            <a:r>
              <a:rPr lang="en-US" dirty="0" smtClean="0">
                <a:solidFill>
                  <a:srgbClr val="92D050"/>
                </a:solidFill>
              </a:rPr>
              <a:t>”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console.log(</a:t>
            </a:r>
            <a:r>
              <a:rPr lang="en-US" dirty="0" err="1"/>
              <a:t>computedStyle</a:t>
            </a:r>
            <a:r>
              <a:rPr lang="en-US" dirty="0" err="1" smtClean="0"/>
              <a:t>.marginTop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“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err="1" smtClean="0">
                <a:solidFill>
                  <a:srgbClr val="92D050"/>
                </a:solidFill>
              </a:rPr>
              <a:t>px</a:t>
            </a:r>
            <a:r>
              <a:rPr lang="en-US" dirty="0" smtClean="0">
                <a:solidFill>
                  <a:srgbClr val="92D050"/>
                </a:solidFill>
              </a:rPr>
              <a:t>”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9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1" dirty="0" err="1"/>
              <a:t>Node</a:t>
            </a:r>
            <a:r>
              <a:rPr lang="ru-RU" b="1" i="1" dirty="0"/>
              <a:t> </a:t>
            </a:r>
            <a:r>
              <a:rPr lang="ru-RU" dirty="0"/>
              <a:t>– </a:t>
            </a:r>
            <a:r>
              <a:rPr lang="ru-RU" dirty="0" smtClean="0"/>
              <a:t>«абстрактны</a:t>
            </a:r>
            <a:r>
              <a:rPr lang="ru-RU" dirty="0"/>
              <a:t>й</a:t>
            </a:r>
            <a:r>
              <a:rPr lang="ru-RU" dirty="0" smtClean="0"/>
              <a:t>» класс, который </a:t>
            </a:r>
            <a:r>
              <a:rPr lang="ru-RU" dirty="0"/>
              <a:t>служит основой для DOM-узлов. Он обеспечивает базовую функциональность: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	</a:t>
            </a:r>
            <a:r>
              <a:rPr lang="ru-RU" dirty="0" err="1" smtClean="0"/>
              <a:t>parentNode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	</a:t>
            </a:r>
            <a:r>
              <a:rPr lang="ru-RU" dirty="0" err="1" smtClean="0"/>
              <a:t>nextSibling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ru-RU" dirty="0" err="1" smtClean="0"/>
              <a:t>childNodes</a:t>
            </a:r>
            <a:r>
              <a:rPr lang="ru-RU" dirty="0" smtClean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</a:t>
            </a:r>
            <a:r>
              <a:rPr lang="en-US" dirty="0" err="1" smtClean="0"/>
              <a:t>nodeType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ru-RU" dirty="0" smtClean="0"/>
              <a:t>и т.д.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2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Объекты класса </a:t>
            </a:r>
            <a:r>
              <a:rPr lang="ru-RU" dirty="0" err="1"/>
              <a:t>Node</a:t>
            </a:r>
            <a:r>
              <a:rPr lang="ru-RU" dirty="0"/>
              <a:t> никогда не создаются. Но есть определённые классы узлов, которые наследуют от него: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/>
              <a:t>– для текстовых узлов,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ru-RU" dirty="0" err="1" smtClean="0"/>
              <a:t>Element</a:t>
            </a:r>
            <a:r>
              <a:rPr lang="ru-RU" dirty="0" smtClean="0"/>
              <a:t> </a:t>
            </a:r>
            <a:r>
              <a:rPr lang="ru-RU" dirty="0"/>
              <a:t>– для узлов-элементов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ru-RU" dirty="0" err="1" smtClean="0"/>
              <a:t>Comment</a:t>
            </a:r>
            <a:r>
              <a:rPr lang="ru-RU" dirty="0" smtClean="0"/>
              <a:t> </a:t>
            </a:r>
            <a:r>
              <a:rPr lang="ru-RU" dirty="0"/>
              <a:t>– для узлов-комментариев.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2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1709</Words>
  <Application>Microsoft Office PowerPoint</Application>
  <PresentationFormat>Экран (4:3)</PresentationFormat>
  <Paragraphs>428</Paragraphs>
  <Slides>77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81" baseType="lpstr">
      <vt:lpstr>Arial</vt:lpstr>
      <vt:lpstr>Calibri</vt:lpstr>
      <vt:lpstr>Wingdings</vt:lpstr>
      <vt:lpstr>Тема Office</vt:lpstr>
      <vt:lpstr>Javascript DOM-дерево</vt:lpstr>
      <vt:lpstr>Презентация PowerPoint</vt:lpstr>
      <vt:lpstr>Возможности DOM</vt:lpstr>
      <vt:lpstr>DOM. elements</vt:lpstr>
      <vt:lpstr>DOM-документ</vt:lpstr>
      <vt:lpstr>Иерархия объектов</vt:lpstr>
      <vt:lpstr>EventTarget</vt:lpstr>
      <vt:lpstr>Node</vt:lpstr>
      <vt:lpstr>Node</vt:lpstr>
      <vt:lpstr>nodeType</vt:lpstr>
      <vt:lpstr>Element</vt:lpstr>
      <vt:lpstr>Element</vt:lpstr>
      <vt:lpstr>HTMLElement</vt:lpstr>
      <vt:lpstr>DOM. Навигация</vt:lpstr>
      <vt:lpstr>Навигация по узлам</vt:lpstr>
      <vt:lpstr>Навигация по узлам</vt:lpstr>
      <vt:lpstr>Навигация по элементам </vt:lpstr>
      <vt:lpstr>Навигация по элементам</vt:lpstr>
      <vt:lpstr>Отличие children от childNodes</vt:lpstr>
      <vt:lpstr>DOM. Свойства Узлов</vt:lpstr>
      <vt:lpstr>nodeName и tagName</vt:lpstr>
      <vt:lpstr>nodeName и tagName</vt:lpstr>
      <vt:lpstr>innerHTML и innerText</vt:lpstr>
      <vt:lpstr>innerHTML и innerText</vt:lpstr>
      <vt:lpstr>nodeValue и data</vt:lpstr>
      <vt:lpstr>outerHTML</vt:lpstr>
      <vt:lpstr>outerHTML</vt:lpstr>
      <vt:lpstr>DOM. Операции с узлами</vt:lpstr>
      <vt:lpstr>Создание узла</vt:lpstr>
      <vt:lpstr>Вставка узлов</vt:lpstr>
      <vt:lpstr>Вставка узлов</vt:lpstr>
      <vt:lpstr>Вставка узлов</vt:lpstr>
      <vt:lpstr>insertAdjacentHTML/Text/Element</vt:lpstr>
      <vt:lpstr>insertAdjacentHTML/Text/Element</vt:lpstr>
      <vt:lpstr>insertAdjacentHTML</vt:lpstr>
      <vt:lpstr>Удаление узлов</vt:lpstr>
      <vt:lpstr>Удаление узлов</vt:lpstr>
      <vt:lpstr>cloneNode</vt:lpstr>
      <vt:lpstr>DOM. Поиск узлов</vt:lpstr>
      <vt:lpstr>Стандартные коллекции</vt:lpstr>
      <vt:lpstr>getElementById(id)</vt:lpstr>
      <vt:lpstr>getElementById(id)</vt:lpstr>
      <vt:lpstr>querySelectorAll</vt:lpstr>
      <vt:lpstr>querySelectorAll</vt:lpstr>
      <vt:lpstr>querySelector</vt:lpstr>
      <vt:lpstr>matches</vt:lpstr>
      <vt:lpstr>matches</vt:lpstr>
      <vt:lpstr>closest</vt:lpstr>
      <vt:lpstr>closest</vt:lpstr>
      <vt:lpstr>getElementsBy*</vt:lpstr>
      <vt:lpstr>getElementsBy*</vt:lpstr>
      <vt:lpstr>getElementsBy*</vt:lpstr>
      <vt:lpstr>Обработка NodeList (HTMLCollection)</vt:lpstr>
      <vt:lpstr>Обработка NodeList (HTMLCollection)</vt:lpstr>
      <vt:lpstr>Dom. Атрибуты элементов</vt:lpstr>
      <vt:lpstr>HTML-атрибуты</vt:lpstr>
      <vt:lpstr>HTML-атрибуты</vt:lpstr>
      <vt:lpstr>Нестандартные атрибуты</vt:lpstr>
      <vt:lpstr>Нестандартные атрибуты</vt:lpstr>
      <vt:lpstr>Особенности атрибутов</vt:lpstr>
      <vt:lpstr>Синхронизация  между атрибутами и свойствами</vt:lpstr>
      <vt:lpstr>Синхронизация  между атрибутами и свойствами</vt:lpstr>
      <vt:lpstr>Синхронизация  между атрибутами и свойствами</vt:lpstr>
      <vt:lpstr>dataset</vt:lpstr>
      <vt:lpstr>Классы</vt:lpstr>
      <vt:lpstr>className</vt:lpstr>
      <vt:lpstr>classList</vt:lpstr>
      <vt:lpstr>classList</vt:lpstr>
      <vt:lpstr>DOM. CSS-стили</vt:lpstr>
      <vt:lpstr>style</vt:lpstr>
      <vt:lpstr>Именование css-свойств</vt:lpstr>
      <vt:lpstr>Удаление стиля</vt:lpstr>
      <vt:lpstr>Множественное указание свойств</vt:lpstr>
      <vt:lpstr>Единицы измерения</vt:lpstr>
      <vt:lpstr>Чтение текущих свойств</vt:lpstr>
      <vt:lpstr>getComputedStyle</vt:lpstr>
      <vt:lpstr>getComputedStyle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162</cp:revision>
  <dcterms:modified xsi:type="dcterms:W3CDTF">2021-11-09T13:10:44Z</dcterms:modified>
</cp:coreProperties>
</file>