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2"/>
    <p:sldMasterId id="2147483660" r:id="rId3"/>
    <p:sldMasterId id="2147483662" r:id="rId4"/>
    <p:sldMasterId id="2147483667" r:id="rId5"/>
    <p:sldMasterId id="2147483669" r:id="rId6"/>
    <p:sldMasterId id="2147483675" r:id="rId7"/>
  </p:sldMasterIdLst>
  <p:notesMasterIdLst>
    <p:notesMasterId r:id="rId94"/>
  </p:notesMasterIdLst>
  <p:handoutMasterIdLst>
    <p:handoutMasterId r:id="rId95"/>
  </p:handoutMasterIdLst>
  <p:sldIdLst>
    <p:sldId id="256" r:id="rId8"/>
    <p:sldId id="334" r:id="rId9"/>
    <p:sldId id="313" r:id="rId10"/>
    <p:sldId id="385" r:id="rId11"/>
    <p:sldId id="384" r:id="rId12"/>
    <p:sldId id="387" r:id="rId13"/>
    <p:sldId id="321" r:id="rId14"/>
    <p:sldId id="322" r:id="rId15"/>
    <p:sldId id="341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54" r:id="rId26"/>
    <p:sldId id="332" r:id="rId27"/>
    <p:sldId id="294" r:id="rId28"/>
    <p:sldId id="310" r:id="rId29"/>
    <p:sldId id="339" r:id="rId30"/>
    <p:sldId id="295" r:id="rId31"/>
    <p:sldId id="337" r:id="rId32"/>
    <p:sldId id="338" r:id="rId33"/>
    <p:sldId id="352" r:id="rId34"/>
    <p:sldId id="335" r:id="rId35"/>
    <p:sldId id="336" r:id="rId36"/>
    <p:sldId id="340" r:id="rId37"/>
    <p:sldId id="353" r:id="rId38"/>
    <p:sldId id="309" r:id="rId39"/>
    <p:sldId id="319" r:id="rId40"/>
    <p:sldId id="342" r:id="rId41"/>
    <p:sldId id="347" r:id="rId42"/>
    <p:sldId id="345" r:id="rId43"/>
    <p:sldId id="296" r:id="rId44"/>
    <p:sldId id="346" r:id="rId45"/>
    <p:sldId id="374" r:id="rId46"/>
    <p:sldId id="343" r:id="rId47"/>
    <p:sldId id="305" r:id="rId48"/>
    <p:sldId id="381" r:id="rId49"/>
    <p:sldId id="382" r:id="rId50"/>
    <p:sldId id="383" r:id="rId51"/>
    <p:sldId id="306" r:id="rId52"/>
    <p:sldId id="349" r:id="rId53"/>
    <p:sldId id="348" r:id="rId54"/>
    <p:sldId id="312" r:id="rId55"/>
    <p:sldId id="375" r:id="rId56"/>
    <p:sldId id="344" r:id="rId57"/>
    <p:sldId id="307" r:id="rId58"/>
    <p:sldId id="308" r:id="rId59"/>
    <p:sldId id="351" r:id="rId60"/>
    <p:sldId id="350" r:id="rId61"/>
    <p:sldId id="376" r:id="rId62"/>
    <p:sldId id="314" r:id="rId63"/>
    <p:sldId id="301" r:id="rId64"/>
    <p:sldId id="303" r:id="rId65"/>
    <p:sldId id="302" r:id="rId66"/>
    <p:sldId id="304" r:id="rId67"/>
    <p:sldId id="355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56" r:id="rId79"/>
    <p:sldId id="367" r:id="rId80"/>
    <p:sldId id="378" r:id="rId81"/>
    <p:sldId id="380" r:id="rId82"/>
    <p:sldId id="379" r:id="rId83"/>
    <p:sldId id="377" r:id="rId84"/>
    <p:sldId id="368" r:id="rId85"/>
    <p:sldId id="370" r:id="rId86"/>
    <p:sldId id="371" r:id="rId87"/>
    <p:sldId id="369" r:id="rId88"/>
    <p:sldId id="388" r:id="rId89"/>
    <p:sldId id="389" r:id="rId90"/>
    <p:sldId id="372" r:id="rId91"/>
    <p:sldId id="373" r:id="rId92"/>
    <p:sldId id="257" r:id="rId9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661" autoAdjust="0"/>
  </p:normalViewPr>
  <p:slideViewPr>
    <p:cSldViewPr snapToGrid="0">
      <p:cViewPr varScale="1">
        <p:scale>
          <a:sx n="203" d="100"/>
          <a:sy n="203" d="100"/>
        </p:scale>
        <p:origin x="672" y="174"/>
      </p:cViewPr>
      <p:guideLst>
        <p:guide orient="horz" pos="1620"/>
        <p:guide pos="2880"/>
        <p:guide orient="horz" pos="2935"/>
        <p:guide orient="horz" pos="577"/>
        <p:guide orient="horz" pos="169"/>
        <p:guide orient="horz" pos="667"/>
        <p:guide pos="249"/>
        <p:guide pos="5511"/>
      </p:guideLst>
    </p:cSldViewPr>
  </p:slideViewPr>
  <p:outlineViewPr>
    <p:cViewPr>
      <p:scale>
        <a:sx n="33" d="100"/>
        <a:sy n="33" d="100"/>
      </p:scale>
      <p:origin x="0" y="-28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6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4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microsoft.com/office/2015/10/relationships/revisionInfo" Target="revisionInfo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advanced-01-Dog-with-Smart-Pointers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advanced-01-Dog-with-Smart-Pointers-Solution-Refactored" TargetMode="External"/><Relationship Id="rId2" Type="http://schemas.openxmlformats.org/officeDocument/2006/relationships/hyperlink" Target="https://repl.it/@robertmeier/advanced-01-Dog-with-Smart-Pointers-Solutio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advanced-02-overloading" TargetMode="External"/><Relationship Id="rId2" Type="http://schemas.openxmlformats.org/officeDocument/2006/relationships/hyperlink" Target="https://repl.it/@robertmeier/advanced-01-overload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pl.it/@robertmeier/advanced-03-function-template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advanced-03-function-templates-Solutio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templates#separate-template-fn-defn-from-dec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883561/why-the-linker-complains-about-multiple-definitions-in-this-templat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11/05/17/the-curiously-recurring-template-pattern-in-c" TargetMode="External"/><Relationship Id="rId2" Type="http://schemas.openxmlformats.org/officeDocument/2006/relationships/hyperlink" Target="https://en.wikipedia.org/wiki/Curiously_recurring_template_pattern#Static_polymorphism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monoinfinito.wordpress.com/series/introduction-to-c-template-metaprogramming/" TargetMode="External"/><Relationship Id="rId2" Type="http://schemas.openxmlformats.org/officeDocument/2006/relationships/hyperlink" Target="https://en.wikipedia.org/wiki/Template_metaprogramming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ile_time_function_execution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pptruths.blogspot.com/2011/07/want-speed-use-constexpr-meta.html" TargetMode="External"/><Relationship Id="rId2" Type="http://schemas.openxmlformats.org/officeDocument/2006/relationships/hyperlink" Target="https://en.wikipedia.org/wiki/Compile_time_function_execution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1/12/15/understanding-lvalues-and-rvalues-in-c-and-c" TargetMode="Externa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advanced-04-3-universal-references" TargetMode="External"/><Relationship Id="rId2" Type="http://schemas.openxmlformats.org/officeDocument/2006/relationships/hyperlink" Target="https://repl.it/@robertmeier/advanced-04-2-sloving-the-rvalue-ref-problem" TargetMode="Externa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lambda" TargetMode="External"/><Relationship Id="rId2" Type="http://schemas.openxmlformats.org/officeDocument/2006/relationships/hyperlink" Target="http://de.cppreference.com/w/cpp/language/lambd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pl.it/@robertmeier/advanced-05-lambda-saving-values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 advanced 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noProof="0">
                <a:latin typeface="+mn-lt"/>
              </a:rPr>
              <a:t>Robert Meier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&lt;Document ID: change ID in footer or remove&gt; &lt;Change information classification in footer&gt;</a:t>
            </a:r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PersonWithCat.hpp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Uses Composition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is the owner of the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cannot exist w/o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will always have a cat.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Cat is deleted when Person is deleted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Option A: Default Constructor creates a new Cat</a:t>
            </a: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Option B: Cat can be created by main and passed via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b="1" noProof="0"/>
              <a:t>Creates a copy of main‘s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b="1" noProof="0"/>
              <a:t>Person and main use/modify different Cats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0710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PersonWithCatReference.hpp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Uses Reference (declared with &amp;)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is not the owner of the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Person cannot exist w/o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/>
              <a:t>Cat is created in main and passed to Person via Constructor</a:t>
            </a:r>
            <a:endParaRPr lang="en-US" b="1" noProof="0"/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b="1" noProof="0"/>
              <a:t>A reference member has to be initialized during construction time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b="1" noProof="0"/>
              <a:t>Default Constructor does not work!</a:t>
            </a: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/>
              <a:t>Person and main use/modify the same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/>
              <a:t>Cat will remain when Person is deleted, the Cat is owned by main</a:t>
            </a:r>
          </a:p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0D1EA-EDF8-4BF5-9344-EF7A7EC694E7}"/>
              </a:ext>
            </a:extLst>
          </p:cNvPr>
          <p:cNvSpPr txBox="1"/>
          <p:nvPr/>
        </p:nvSpPr>
        <p:spPr>
          <a:xfrm>
            <a:off x="2698501" y="4233492"/>
            <a:ext cx="2956783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What is the difference to a pointer?</a:t>
            </a:r>
            <a:endParaRPr lang="de-DE" sz="1200" dirty="0">
              <a:solidFill>
                <a:srgbClr val="FF000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86417"/>
            <a:ext cx="8308800" cy="3854337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PersonWithCatPointer.hpp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Uses raw pointer (declared with *)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Pointer is an address pointing to an object in memory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Option A: Person is created with Default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/>
              <a:t>Person has no cat until one is allocated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/>
              <a:t>Person allocates a </a:t>
            </a:r>
            <a:r>
              <a:rPr lang="en-US" b="1" noProof="0"/>
              <a:t>Cat on heap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Person is the owner of the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Option B: Person is created and Cat is passed via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Person and main use/modify the same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main is the owner of the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Or does main intend to give the ownership to Person?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main’s Cat could be on </a:t>
            </a:r>
            <a:r>
              <a:rPr lang="en-US" b="1"/>
              <a:t>heap or on stack</a:t>
            </a:r>
          </a:p>
          <a:p>
            <a:pPr lvl="1"/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/>
              <a:t>Owner is responsible for freeing memory (objects on heap)</a:t>
            </a: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Problem With Option B: allocated memory needs to be freed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/>
              <a:t>How to determine the owner of Cat?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How to determine if the cat is on heap or stack? (only heap Cat needs to be freed)</a:t>
            </a:r>
            <a:endParaRPr lang="en-US" noProof="0"/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Not freeing the memory? Not a good idea (memory leak).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/>
              <a:t>Ownership of Cat is not defined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320AC-362E-484B-A1BE-CF47262C2F7C}"/>
              </a:ext>
            </a:extLst>
          </p:cNvPr>
          <p:cNvSpPr txBox="1"/>
          <p:nvPr/>
        </p:nvSpPr>
        <p:spPr>
          <a:xfrm>
            <a:off x="5732040" y="1239684"/>
            <a:ext cx="2215919" cy="216134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on </a:t>
            </a:r>
            <a:r>
              <a:rPr lang="de-DE" sz="1200" u="sng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stack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Instanciated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exit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temporary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on </a:t>
            </a:r>
            <a:r>
              <a:rPr lang="de-DE" sz="1200" u="sng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heap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allocated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new</a:t>
            </a:r>
            <a:endParaRPr lang="de-DE" sz="1200" b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 b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Persists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until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99411"/>
            <a:ext cx="8308800" cy="385433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PersonWithCatSharedPointer.hpp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Uses shared pointer (declared with </a:t>
            </a:r>
            <a:r>
              <a:rPr lang="en-US" noProof="0" err="1"/>
              <a:t>std</a:t>
            </a:r>
            <a:r>
              <a:rPr lang="en-US" noProof="0"/>
              <a:t>::</a:t>
            </a:r>
            <a:r>
              <a:rPr lang="en-US" noProof="0" err="1"/>
              <a:t>shared_ptr</a:t>
            </a:r>
            <a:r>
              <a:rPr lang="en-US" noProof="0"/>
              <a:t>&lt;&gt;)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Option A: Person is created with Default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Person has no cat until one is allocated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Person allocates a Cat on heap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Person is the owner of the Cat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Option B: Cat is passed via Constructor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main has to provide a cat on the heap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main is the owner of the Cat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Or does main intend to give the ownership to Person?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Person and main use/modify the same Cat</a:t>
            </a:r>
          </a:p>
          <a:p>
            <a:pPr lvl="1"/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Ownership of Cat is not defined, shared owner ship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/>
              <a:t>Allocated memory will be automatically deleted when it‘s no longer referenced/used!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/>
              <a:t>Noone has to take care about memory release!</a:t>
            </a:r>
            <a:endParaRPr lang="en-US" b="1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Smart pointer can be copied, since we have shared owner ship</a:t>
            </a:r>
          </a:p>
          <a:p>
            <a:pPr lvl="1"/>
            <a:endParaRPr lang="en-US" b="1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6253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PersonWithCatUniquePointer.hpp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Uses unique pointer (declared with </a:t>
            </a:r>
            <a:r>
              <a:rPr lang="en-US" noProof="0" err="1"/>
              <a:t>std</a:t>
            </a:r>
            <a:r>
              <a:rPr lang="en-US" noProof="0"/>
              <a:t>::</a:t>
            </a:r>
            <a:r>
              <a:rPr lang="en-US" noProof="0" err="1"/>
              <a:t>unique_ptr</a:t>
            </a:r>
            <a:r>
              <a:rPr lang="en-US" noProof="0"/>
              <a:t>&lt;&gt;)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The creator of a unique pointer is the owner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Person creates the Cat and is the owner</a:t>
            </a:r>
            <a:endParaRPr lang="en-US" noProof="0"/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/>
              <a:t>Only the owner can modify the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/>
              <a:t>Allocated memory will be automatically deleted when owner is deleted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/>
              <a:t>Unique pointer cannot be copied, </a:t>
            </a:r>
            <a:r>
              <a:rPr lang="en-US"/>
              <a:t>only reference can be given to other classes</a:t>
            </a:r>
            <a:endParaRPr lang="en-US" b="1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b="1" noProof="0"/>
              <a:t>Owner ship can be transferred with </a:t>
            </a:r>
            <a:r>
              <a:rPr lang="en-US" b="1" noProof="0" err="1"/>
              <a:t>std</a:t>
            </a:r>
            <a:r>
              <a:rPr lang="en-US" b="1" noProof="0"/>
              <a:t>::move&lt;&gt;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/>
              <a:t>After transfer, the old owner will see a </a:t>
            </a:r>
            <a:r>
              <a:rPr lang="en-US" noProof="0" err="1"/>
              <a:t>nullptr</a:t>
            </a:r>
            <a:r>
              <a:rPr lang="en-US" noProof="0"/>
              <a:t>. I.e. it cannot use the pointer anymore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/>
              <a:t>Pointer will be freed when new owner is deleted</a:t>
            </a:r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9786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Raw Pointers are evil!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D261-8398-4FD7-835E-CE2C75C93788}"/>
              </a:ext>
            </a:extLst>
          </p:cNvPr>
          <p:cNvSpPr txBox="1"/>
          <p:nvPr/>
        </p:nvSpPr>
        <p:spPr>
          <a:xfrm>
            <a:off x="2794000" y="1380067"/>
            <a:ext cx="2683934" cy="330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03796-D115-4478-B002-C25C293EE2FD}"/>
              </a:ext>
            </a:extLst>
          </p:cNvPr>
          <p:cNvSpPr txBox="1"/>
          <p:nvPr/>
        </p:nvSpPr>
        <p:spPr>
          <a:xfrm>
            <a:off x="245535" y="3159015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7C2A-6442-40DD-83C1-E010F2013E98}"/>
              </a:ext>
            </a:extLst>
          </p:cNvPr>
          <p:cNvSpPr txBox="1"/>
          <p:nvPr/>
        </p:nvSpPr>
        <p:spPr>
          <a:xfrm>
            <a:off x="3230033" y="3230444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823A7-EF36-4F9A-BCD6-9AC9B5ED6B7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151469" y="1705604"/>
            <a:ext cx="1862665" cy="145341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DB3E1-398D-4B13-BDDA-C3A9AB05A93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4135967" y="1710139"/>
            <a:ext cx="0" cy="152030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B4BE24-49FF-470D-87ED-1EB667418955}"/>
              </a:ext>
            </a:extLst>
          </p:cNvPr>
          <p:cNvSpPr txBox="1"/>
          <p:nvPr/>
        </p:nvSpPr>
        <p:spPr>
          <a:xfrm>
            <a:off x="1405467" y="2054858"/>
            <a:ext cx="516466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new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4F87C-60A2-4F1F-A5E1-A68E9E4081FD}"/>
              </a:ext>
            </a:extLst>
          </p:cNvPr>
          <p:cNvSpPr txBox="1"/>
          <p:nvPr/>
        </p:nvSpPr>
        <p:spPr>
          <a:xfrm>
            <a:off x="4174067" y="2201095"/>
            <a:ext cx="829733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AED9C-9DEF-4460-9AFE-7C5899D9FBC0}"/>
              </a:ext>
            </a:extLst>
          </p:cNvPr>
          <p:cNvSpPr txBox="1"/>
          <p:nvPr/>
        </p:nvSpPr>
        <p:spPr>
          <a:xfrm>
            <a:off x="2624665" y="3910091"/>
            <a:ext cx="3098803" cy="6994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How does the app know, that no one else is pointing to the object in memory? There could be a raw pointer 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FEEA3-7EF3-4FC5-BEEE-8483010B9407}"/>
              </a:ext>
            </a:extLst>
          </p:cNvPr>
          <p:cNvSpPr txBox="1"/>
          <p:nvPr/>
        </p:nvSpPr>
        <p:spPr>
          <a:xfrm>
            <a:off x="5723468" y="3230444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06DB5-CB75-40F1-AC63-36BCCA0B12A1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334000" y="1705606"/>
            <a:ext cx="1295402" cy="1524838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DB7F2DA4-FFFB-446F-9761-3931C08E6D38}"/>
              </a:ext>
            </a:extLst>
          </p:cNvPr>
          <p:cNvSpPr/>
          <p:nvPr/>
        </p:nvSpPr>
        <p:spPr>
          <a:xfrm>
            <a:off x="3130550" y="855516"/>
            <a:ext cx="3208868" cy="1115204"/>
          </a:xfrm>
          <a:prstGeom prst="irregularSeal2">
            <a:avLst/>
          </a:prstGeom>
          <a:solidFill>
            <a:srgbClr val="C0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B0F2F5-14BD-4CB8-9B1B-B67FEBAC22B4}"/>
              </a:ext>
            </a:extLst>
          </p:cNvPr>
          <p:cNvSpPr txBox="1"/>
          <p:nvPr/>
        </p:nvSpPr>
        <p:spPr>
          <a:xfrm>
            <a:off x="4135966" y="1227664"/>
            <a:ext cx="1354667" cy="42240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err="1">
                <a:solidFill>
                  <a:schemeClr val="accent5">
                    <a:lumMod val="60000"/>
                    <a:lumOff val="4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crash</a:t>
            </a:r>
            <a:endParaRPr lang="de-DE">
              <a:solidFill>
                <a:schemeClr val="accent5">
                  <a:lumMod val="60000"/>
                  <a:lumOff val="4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6" grpId="0"/>
      <p:bldP spid="16" grpId="1"/>
      <p:bldP spid="17" grpId="0"/>
      <p:bldP spid="17" grpId="1"/>
      <p:bldP spid="18" grpId="0"/>
      <p:bldP spid="19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Shared Pointers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D261-8398-4FD7-835E-CE2C75C93788}"/>
              </a:ext>
            </a:extLst>
          </p:cNvPr>
          <p:cNvSpPr txBox="1"/>
          <p:nvPr/>
        </p:nvSpPr>
        <p:spPr>
          <a:xfrm>
            <a:off x="2730500" y="1380067"/>
            <a:ext cx="2683934" cy="330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03796-D115-4478-B002-C25C293EE2FD}"/>
              </a:ext>
            </a:extLst>
          </p:cNvPr>
          <p:cNvSpPr txBox="1"/>
          <p:nvPr/>
        </p:nvSpPr>
        <p:spPr>
          <a:xfrm>
            <a:off x="1676400" y="2937933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shared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7C2A-6442-40DD-83C1-E010F2013E98}"/>
              </a:ext>
            </a:extLst>
          </p:cNvPr>
          <p:cNvSpPr txBox="1"/>
          <p:nvPr/>
        </p:nvSpPr>
        <p:spPr>
          <a:xfrm>
            <a:off x="4453466" y="2928862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shared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823A7-EF36-4F9A-BCD6-9AC9B5ED6B71}"/>
              </a:ext>
            </a:extLst>
          </p:cNvPr>
          <p:cNvCxnSpPr>
            <a:stCxn id="9" idx="0"/>
          </p:cNvCxnSpPr>
          <p:nvPr/>
        </p:nvCxnSpPr>
        <p:spPr>
          <a:xfrm flipV="1">
            <a:off x="2582334" y="1710139"/>
            <a:ext cx="990599" cy="122779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DB3E1-398D-4B13-BDDA-C3A9AB05A933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1705604"/>
            <a:ext cx="702734" cy="133131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0B05B-4E0D-4E22-AFB5-50AE2FCF0233}"/>
              </a:ext>
            </a:extLst>
          </p:cNvPr>
          <p:cNvSpPr txBox="1"/>
          <p:nvPr/>
        </p:nvSpPr>
        <p:spPr>
          <a:xfrm>
            <a:off x="977901" y="2047992"/>
            <a:ext cx="2595032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make_shared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&lt;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4B5E2-9726-459D-BDA8-2A4CF02750CB}"/>
              </a:ext>
            </a:extLst>
          </p:cNvPr>
          <p:cNvSpPr txBox="1"/>
          <p:nvPr/>
        </p:nvSpPr>
        <p:spPr>
          <a:xfrm>
            <a:off x="5689600" y="1370996"/>
            <a:ext cx="1913467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auto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Unique Pointers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D261-8398-4FD7-835E-CE2C75C93788}"/>
              </a:ext>
            </a:extLst>
          </p:cNvPr>
          <p:cNvSpPr txBox="1"/>
          <p:nvPr/>
        </p:nvSpPr>
        <p:spPr>
          <a:xfrm>
            <a:off x="2794000" y="1380067"/>
            <a:ext cx="2683934" cy="330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03796-D115-4478-B002-C25C293EE2FD}"/>
              </a:ext>
            </a:extLst>
          </p:cNvPr>
          <p:cNvSpPr txBox="1"/>
          <p:nvPr/>
        </p:nvSpPr>
        <p:spPr>
          <a:xfrm>
            <a:off x="1676400" y="2937933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27C2A-6442-40DD-83C1-E010F2013E98}"/>
              </a:ext>
            </a:extLst>
          </p:cNvPr>
          <p:cNvSpPr txBox="1"/>
          <p:nvPr/>
        </p:nvSpPr>
        <p:spPr>
          <a:xfrm>
            <a:off x="4453466" y="2928862"/>
            <a:ext cx="1811867" cy="330072"/>
          </a:xfrm>
          <a:prstGeom prst="rect">
            <a:avLst/>
          </a:prstGeom>
          <a:solidFill>
            <a:srgbClr val="EDF2F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823A7-EF36-4F9A-BCD6-9AC9B5ED6B71}"/>
              </a:ext>
            </a:extLst>
          </p:cNvPr>
          <p:cNvCxnSpPr>
            <a:stCxn id="9" idx="0"/>
          </p:cNvCxnSpPr>
          <p:nvPr/>
        </p:nvCxnSpPr>
        <p:spPr>
          <a:xfrm flipV="1">
            <a:off x="2582334" y="1710139"/>
            <a:ext cx="990599" cy="122779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DB3E1-398D-4B13-BDDA-C3A9AB05A933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1705604"/>
            <a:ext cx="702734" cy="133131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9BD069C-480F-4946-8BC6-3B7E1E956DA4}"/>
              </a:ext>
            </a:extLst>
          </p:cNvPr>
          <p:cNvSpPr/>
          <p:nvPr/>
        </p:nvSpPr>
        <p:spPr>
          <a:xfrm>
            <a:off x="4699000" y="2150404"/>
            <a:ext cx="448733" cy="338667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D44CE-CFB4-4D3B-9AF0-132A7F934867}"/>
              </a:ext>
            </a:extLst>
          </p:cNvPr>
          <p:cNvSpPr txBox="1"/>
          <p:nvPr/>
        </p:nvSpPr>
        <p:spPr>
          <a:xfrm>
            <a:off x="1079501" y="2040211"/>
            <a:ext cx="2006599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make_unique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&lt;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960FE-B13A-4E0C-AF67-84C166DB2533}"/>
              </a:ext>
            </a:extLst>
          </p:cNvPr>
          <p:cNvSpPr txBox="1"/>
          <p:nvPr/>
        </p:nvSpPr>
        <p:spPr>
          <a:xfrm>
            <a:off x="5596468" y="1380067"/>
            <a:ext cx="1913467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auto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14383-D759-4F92-BAB8-60340D537F23}"/>
              </a:ext>
            </a:extLst>
          </p:cNvPr>
          <p:cNvSpPr txBox="1"/>
          <p:nvPr/>
        </p:nvSpPr>
        <p:spPr>
          <a:xfrm>
            <a:off x="1676400" y="3960679"/>
            <a:ext cx="1811867" cy="330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ref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pointer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A33E7C-27EC-4F70-AADA-8114DC15DB9C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2582334" y="3268005"/>
            <a:ext cx="0" cy="69267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4C0B47-7764-4416-A566-791A3147150A}"/>
              </a:ext>
            </a:extLst>
          </p:cNvPr>
          <p:cNvSpPr txBox="1"/>
          <p:nvPr/>
        </p:nvSpPr>
        <p:spPr>
          <a:xfrm>
            <a:off x="520702" y="3463982"/>
            <a:ext cx="2006599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unique_ptr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&lt;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&gt;&amp;</a:t>
            </a:r>
          </a:p>
        </p:txBody>
      </p:sp>
    </p:spTree>
    <p:extLst>
      <p:ext uri="{BB962C8B-B14F-4D97-AF65-F5344CB8AC3E}">
        <p14:creationId xmlns:p14="http://schemas.microsoft.com/office/powerpoint/2010/main" val="31449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  <p:bldP spid="4" grpId="0"/>
      <p:bldP spid="4" grpId="1"/>
      <p:bldP spid="11" grpId="0"/>
      <p:bldP spid="11" grpId="1"/>
      <p:bldP spid="14" grpId="0" animBg="1"/>
      <p:bldP spid="14" grpId="1" animBg="1"/>
      <p:bldP spid="16" grpId="0"/>
      <p:bldP spid="1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de-DE" dirty="0">
              <a:hlinkClick r:id="rId2"/>
            </a:endParaRPr>
          </a:p>
          <a:p>
            <a:pPr algn="ctr"/>
            <a:endParaRPr lang="de-DE" dirty="0">
              <a:hlinkClick r:id="rId2"/>
            </a:endParaRPr>
          </a:p>
          <a:p>
            <a:pPr algn="ctr"/>
            <a:endParaRPr lang="de-DE" dirty="0">
              <a:hlinkClick r:id="rId2"/>
            </a:endParaRPr>
          </a:p>
          <a:p>
            <a:pPr algn="ctr"/>
            <a:endParaRPr lang="de-DE" dirty="0">
              <a:hlinkClick r:id="rId2"/>
            </a:endParaRPr>
          </a:p>
          <a:p>
            <a:pPr algn="ctr"/>
            <a:r>
              <a:rPr lang="de-DE" dirty="0">
                <a:hlinkClick r:id="rId3"/>
              </a:rPr>
              <a:t>https://repl.it/@robertmeier/advanced-01-Dog-with-Smart-Pointers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8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r>
              <a:rPr lang="de-DE" dirty="0">
                <a:hlinkClick r:id="rId2"/>
              </a:rPr>
              <a:t>https://repl.it/@robertmeier/advanced-01-Dog-with-Smart-Pointers-Solution</a:t>
            </a:r>
            <a:endParaRPr lang="de-DE" dirty="0"/>
          </a:p>
          <a:p>
            <a:endParaRPr lang="de-DE" dirty="0"/>
          </a:p>
          <a:p>
            <a:r>
              <a:rPr lang="de-DE" u="sng" dirty="0" err="1"/>
              <a:t>With</a:t>
            </a:r>
            <a:r>
              <a:rPr lang="de-DE" u="sng" dirty="0"/>
              <a:t> </a:t>
            </a:r>
            <a:r>
              <a:rPr lang="de-DE" u="sng" dirty="0" err="1"/>
              <a:t>Refactoring</a:t>
            </a:r>
            <a:r>
              <a:rPr lang="de-DE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Common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constructor</a:t>
            </a:r>
            <a:r>
              <a:rPr lang="de-DE" dirty="0"/>
              <a:t>/</a:t>
            </a:r>
            <a:r>
              <a:rPr lang="de-DE" dirty="0" err="1"/>
              <a:t>destructor</a:t>
            </a:r>
            <a:endParaRPr lang="de-DE" dirty="0"/>
          </a:p>
          <a:p>
            <a:r>
              <a:rPr lang="de-DE" dirty="0">
                <a:hlinkClick r:id="rId3"/>
              </a:rPr>
              <a:t>https://repl.it/@robertmeier/advanced-01-Dog-with-Smart-Pointers-Solution-Refactored</a:t>
            </a:r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Compositions</a:t>
            </a:r>
            <a:r>
              <a:rPr lang="de-DE" dirty="0"/>
              <a:t>, References, (Smart) Pointers (C++11)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Compile</a:t>
            </a:r>
            <a:r>
              <a:rPr lang="de-DE" dirty="0"/>
              <a:t> Time </a:t>
            </a:r>
            <a:r>
              <a:rPr lang="de-DE" dirty="0" err="1"/>
              <a:t>Calculations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constexpr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) (C++11/14)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rValue</a:t>
            </a:r>
            <a:r>
              <a:rPr lang="de-DE" dirty="0"/>
              <a:t> References, Universal References (C++11)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Move </a:t>
            </a:r>
            <a:r>
              <a:rPr lang="de-DE" dirty="0" err="1"/>
              <a:t>operation</a:t>
            </a:r>
            <a:r>
              <a:rPr lang="de-DE" dirty="0"/>
              <a:t> (C++11)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Lambda </a:t>
            </a:r>
            <a:r>
              <a:rPr lang="de-DE" dirty="0" err="1"/>
              <a:t>Functions</a:t>
            </a:r>
            <a:r>
              <a:rPr lang="de-DE" dirty="0"/>
              <a:t> (C++11/14)</a:t>
            </a:r>
          </a:p>
          <a:p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09705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/>
              <a:t>TEMPLATES (Basics)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C/C++ is strictly bound to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r>
              <a:rPr lang="en-US" i="1"/>
              <a:t>	//works only for type </a:t>
            </a:r>
            <a:r>
              <a:rPr lang="en-US" i="1" err="1"/>
              <a:t>int</a:t>
            </a:r>
            <a:endParaRPr lang="en-US" i="1"/>
          </a:p>
          <a:p>
            <a:r>
              <a:rPr lang="en-US" i="1" noProof="0"/>
              <a:t>	</a:t>
            </a:r>
            <a:r>
              <a:rPr lang="en-US" i="1" noProof="0" err="1"/>
              <a:t>int</a:t>
            </a:r>
            <a:r>
              <a:rPr lang="en-US" i="1" noProof="0"/>
              <a:t> sum(</a:t>
            </a:r>
            <a:r>
              <a:rPr lang="en-US" i="1" noProof="0" err="1"/>
              <a:t>int</a:t>
            </a:r>
            <a:r>
              <a:rPr lang="en-US" i="1" noProof="0"/>
              <a:t> a, </a:t>
            </a:r>
            <a:r>
              <a:rPr lang="en-US" i="1" noProof="0" err="1"/>
              <a:t>int</a:t>
            </a:r>
            <a:r>
              <a:rPr lang="en-US" i="1" noProof="0"/>
              <a:t> b) </a:t>
            </a:r>
            <a:r>
              <a:rPr lang="en-US" i="1"/>
              <a:t>{return </a:t>
            </a:r>
            <a:r>
              <a:rPr lang="en-US" i="1" err="1"/>
              <a:t>a+b</a:t>
            </a:r>
            <a:r>
              <a:rPr lang="en-US" i="1"/>
              <a:t>;}</a:t>
            </a:r>
            <a:endParaRPr lang="en-US" i="1" noProof="0"/>
          </a:p>
          <a:p>
            <a:endParaRPr lang="en-US" i="1"/>
          </a:p>
          <a:p>
            <a:r>
              <a:rPr lang="en-US" i="1"/>
              <a:t>	//works only for type float</a:t>
            </a:r>
            <a:endParaRPr lang="en-US" i="1" noProof="0"/>
          </a:p>
          <a:p>
            <a:r>
              <a:rPr lang="en-US" i="1" noProof="0"/>
              <a:t>	float sum(float a, float b) </a:t>
            </a:r>
            <a:r>
              <a:rPr lang="en-US" i="1"/>
              <a:t>{return </a:t>
            </a:r>
            <a:r>
              <a:rPr lang="en-US" i="1" err="1"/>
              <a:t>a+b</a:t>
            </a:r>
            <a:r>
              <a:rPr lang="en-US" i="1"/>
              <a:t>;}</a:t>
            </a:r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Templates can be used to support the same code for different types</a:t>
            </a:r>
          </a:p>
          <a:p>
            <a:endParaRPr lang="en-US" noProof="0"/>
          </a:p>
          <a:p>
            <a:pPr lvl="4"/>
            <a:r>
              <a:rPr lang="en-US" sz="1600" i="1" noProof="0"/>
              <a:t>//works for any type with a + operator	</a:t>
            </a:r>
          </a:p>
          <a:p>
            <a:pPr lvl="4"/>
            <a:r>
              <a:rPr lang="en-US" sz="1600" i="1" noProof="0"/>
              <a:t>template &lt;</a:t>
            </a:r>
            <a:r>
              <a:rPr lang="en-US" sz="1600" i="1" noProof="0" err="1"/>
              <a:t>typename</a:t>
            </a:r>
            <a:r>
              <a:rPr lang="en-US" sz="1600" i="1" noProof="0"/>
              <a:t> T&gt;</a:t>
            </a:r>
          </a:p>
          <a:p>
            <a:pPr lvl="4"/>
            <a:r>
              <a:rPr lang="en-US" sz="1600" i="1" noProof="0"/>
              <a:t>T sum(T a, T b) { return a + b;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/>
              <a:t>Avoids Code 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5196E-F834-4EAC-9370-225FD6044E1A}"/>
              </a:ext>
            </a:extLst>
          </p:cNvPr>
          <p:cNvSpPr txBox="1"/>
          <p:nvPr/>
        </p:nvSpPr>
        <p:spPr>
          <a:xfrm>
            <a:off x="4894396" y="3333800"/>
            <a:ext cx="4096091" cy="776348"/>
          </a:xfrm>
          <a:prstGeom prst="rect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 will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replaced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by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actual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type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during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compilation</a:t>
            </a:r>
            <a:endParaRPr lang="de-DE" sz="1200" dirty="0">
              <a:solidFill>
                <a:schemeClr val="tx2">
                  <a:lumMod val="90000"/>
                  <a:lumOff val="1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Compiler will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generate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one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every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type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that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uses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template</a:t>
            </a:r>
            <a:endParaRPr lang="de-DE" sz="1200" dirty="0">
              <a:solidFill>
                <a:schemeClr val="tx2">
                  <a:lumMod val="90000"/>
                  <a:lumOff val="1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2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Templates can be specialized for dedicated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specialization = implementation for a single type, if generic </a:t>
            </a:r>
            <a:r>
              <a:rPr lang="en-US" err="1"/>
              <a:t>impl</a:t>
            </a:r>
            <a:r>
              <a:rPr lang="en-US"/>
              <a:t>. would not work</a:t>
            </a:r>
            <a:endParaRPr lang="en-US" noProof="0"/>
          </a:p>
          <a:p>
            <a:endParaRPr lang="en-US" noProof="0"/>
          </a:p>
          <a:p>
            <a:endParaRPr lang="en-US" noProof="0"/>
          </a:p>
          <a:p>
            <a:r>
              <a:rPr lang="en-US" u="sng" noProof="0"/>
              <a:t>sum example from prev. pages:</a:t>
            </a: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special implementation is required in case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a type does not have a + </a:t>
            </a:r>
            <a:r>
              <a:rPr lang="en-US"/>
              <a:t>operator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an existing + operator does not do what you want/expect (e.g. because pointers are passed)</a:t>
            </a: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D7FAF-7EA8-4889-879F-EC35B26B5AEC}"/>
              </a:ext>
            </a:extLst>
          </p:cNvPr>
          <p:cNvSpPr/>
          <p:nvPr/>
        </p:nvSpPr>
        <p:spPr>
          <a:xfrm>
            <a:off x="-922867" y="3897603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1600" i="1"/>
              <a:t>template &lt;&gt;</a:t>
            </a:r>
          </a:p>
          <a:p>
            <a:pPr lvl="4"/>
            <a:r>
              <a:rPr lang="en-US" sz="1600" i="1"/>
              <a:t>MyType sum&lt; MyType&gt; (MyType a, MyType b) { /*   implementation  */ }</a:t>
            </a:r>
          </a:p>
        </p:txBody>
      </p:sp>
    </p:spTree>
    <p:extLst>
      <p:ext uri="{BB962C8B-B14F-4D97-AF65-F5344CB8AC3E}">
        <p14:creationId xmlns:p14="http://schemas.microsoft.com/office/powerpoint/2010/main" val="37054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Versions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Template Function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Template Class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Class with Template Functions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Variable Templates since </a:t>
            </a:r>
            <a:r>
              <a:rPr lang="en-US"/>
              <a:t>C</a:t>
            </a:r>
            <a:r>
              <a:rPr lang="en-US" noProof="0"/>
              <a:t>++14</a:t>
            </a:r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304342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343288" y="1193205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lvl="4"/>
            <a:r>
              <a:rPr lang="en-US" sz="1050" i="1"/>
              <a:t>//generic</a:t>
            </a:r>
          </a:p>
          <a:p>
            <a:pPr lvl="4"/>
            <a:r>
              <a:rPr lang="en-US" sz="1050" i="1"/>
              <a:t>template &lt;typename T&gt;</a:t>
            </a:r>
          </a:p>
          <a:p>
            <a:pPr lvl="4"/>
            <a:r>
              <a:rPr lang="en-US" sz="1050" i="1"/>
              <a:t>T sum(T a, T b) { return a + b; }</a:t>
            </a:r>
          </a:p>
          <a:p>
            <a:pPr lvl="4"/>
            <a:endParaRPr lang="en-US" sz="1050" i="1" noProof="0"/>
          </a:p>
          <a:p>
            <a:pPr lvl="4"/>
            <a:r>
              <a:rPr lang="en-US" sz="1050" i="1"/>
              <a:t>//specialized</a:t>
            </a:r>
            <a:endParaRPr lang="en-US" sz="1050" i="1" noProof="0"/>
          </a:p>
          <a:p>
            <a:pPr lvl="4"/>
            <a:r>
              <a:rPr lang="en-US" sz="1050" i="1"/>
              <a:t>template &lt;&gt;</a:t>
            </a:r>
          </a:p>
          <a:p>
            <a:pPr lvl="4"/>
            <a:r>
              <a:rPr lang="en-US" sz="1050" i="1"/>
              <a:t>MyType sum</a:t>
            </a:r>
            <a:r>
              <a:rPr lang="en-US" sz="1050" i="1">
                <a:highlight>
                  <a:srgbClr val="FFFF00"/>
                </a:highlight>
              </a:rPr>
              <a:t>&lt;MyType&gt;</a:t>
            </a:r>
            <a:r>
              <a:rPr lang="en-US" sz="1050" i="1"/>
              <a:t>(MyType a, MyType b) { /* implemenation*/ }</a:t>
            </a:r>
            <a:endParaRPr lang="en-US" sz="1050"/>
          </a:p>
          <a:p>
            <a:pPr lvl="4"/>
            <a:endParaRPr lang="en-US" sz="1050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4708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r>
              <a:rPr lang="en-US" sz="1050" b="1" i="1"/>
              <a:t>template &lt;typename T&gt;</a:t>
            </a:r>
          </a:p>
          <a:p>
            <a:r>
              <a:rPr lang="en-US" sz="1050" i="1"/>
              <a:t>class Calculator</a:t>
            </a:r>
          </a:p>
          <a:p>
            <a:r>
              <a:rPr lang="en-US" sz="1050" i="1"/>
              <a:t>{</a:t>
            </a:r>
          </a:p>
          <a:p>
            <a:r>
              <a:rPr lang="en-US" sz="1050" i="1"/>
              <a:t>public:</a:t>
            </a:r>
          </a:p>
          <a:p>
            <a:r>
              <a:rPr lang="en-US" sz="1050" i="1"/>
              <a:t>    T sum(T a, T b) {lastResult = a + b;  return lastResult;}</a:t>
            </a:r>
          </a:p>
          <a:p>
            <a:r>
              <a:rPr lang="en-US" sz="1050" i="1"/>
              <a:t>private:</a:t>
            </a:r>
          </a:p>
          <a:p>
            <a:r>
              <a:rPr lang="en-US" sz="1050" i="1"/>
              <a:t>    T lastResult;</a:t>
            </a:r>
          </a:p>
          <a:p>
            <a:r>
              <a:rPr lang="en-US" sz="1050" i="1"/>
              <a:t>};</a:t>
            </a:r>
          </a:p>
          <a:p>
            <a:endParaRPr lang="en-US" sz="1050" i="1"/>
          </a:p>
          <a:p>
            <a:r>
              <a:rPr lang="en-US" sz="1050" i="1"/>
              <a:t>//specialized</a:t>
            </a:r>
          </a:p>
          <a:p>
            <a:r>
              <a:rPr lang="en-US" sz="1050" i="1"/>
              <a:t>template &lt;&gt;</a:t>
            </a:r>
          </a:p>
          <a:p>
            <a:r>
              <a:rPr lang="en-US" sz="1050" i="1"/>
              <a:t>MyType Calculator</a:t>
            </a:r>
            <a:r>
              <a:rPr lang="en-US" sz="1050" i="1">
                <a:highlight>
                  <a:srgbClr val="FFFF00"/>
                </a:highlight>
              </a:rPr>
              <a:t>&lt;MyType&gt;</a:t>
            </a:r>
            <a:r>
              <a:rPr lang="en-US" sz="1050" i="1"/>
              <a:t>::sum(MyType a, MyType b) { /* implemenation*/ }</a:t>
            </a:r>
            <a:endParaRPr lang="en-US" sz="1050"/>
          </a:p>
          <a:p>
            <a:endParaRPr lang="en-US" sz="1050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F0FF5-529E-4112-8CED-9CE1365E116C}"/>
              </a:ext>
            </a:extLst>
          </p:cNvPr>
          <p:cNvSpPr txBox="1"/>
          <p:nvPr/>
        </p:nvSpPr>
        <p:spPr>
          <a:xfrm>
            <a:off x="5299516" y="1428332"/>
            <a:ext cx="3090271" cy="961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can utilize the generic type in all functions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can have members of the generic type</a:t>
            </a:r>
          </a:p>
        </p:txBody>
      </p:sp>
    </p:spTree>
    <p:extLst>
      <p:ext uri="{BB962C8B-B14F-4D97-AF65-F5344CB8AC3E}">
        <p14:creationId xmlns:p14="http://schemas.microsoft.com/office/powerpoint/2010/main" val="8301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Class with Template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sz="1050" i="1"/>
          </a:p>
          <a:p>
            <a:r>
              <a:rPr lang="en-US" sz="1050" i="1"/>
              <a:t>class Calculator</a:t>
            </a:r>
          </a:p>
          <a:p>
            <a:r>
              <a:rPr lang="en-US" sz="1050" i="1"/>
              <a:t>{</a:t>
            </a:r>
          </a:p>
          <a:p>
            <a:r>
              <a:rPr lang="en-US" sz="1050" i="1"/>
              <a:t>public:</a:t>
            </a:r>
          </a:p>
          <a:p>
            <a:r>
              <a:rPr lang="en-US" sz="1050" i="1"/>
              <a:t>  Calculator() : amountOfCalcsDone(0) {}</a:t>
            </a:r>
          </a:p>
          <a:p>
            <a:endParaRPr lang="en-US" sz="1050" i="1"/>
          </a:p>
          <a:p>
            <a:r>
              <a:rPr lang="en-US" sz="1050" i="1"/>
              <a:t>  </a:t>
            </a:r>
            <a:r>
              <a:rPr lang="en-US" sz="1050" b="1" i="1"/>
              <a:t>template&lt;typename T&gt;</a:t>
            </a:r>
          </a:p>
          <a:p>
            <a:r>
              <a:rPr lang="en-US" sz="1050" b="1" i="1"/>
              <a:t>  T sum(T a, T b) </a:t>
            </a:r>
          </a:p>
          <a:p>
            <a:r>
              <a:rPr lang="en-US" sz="1050" b="1" i="1"/>
              <a:t>  {</a:t>
            </a:r>
          </a:p>
          <a:p>
            <a:r>
              <a:rPr lang="en-US" sz="1050" b="1" i="1"/>
              <a:t>    amountOfCalcsDone++</a:t>
            </a:r>
          </a:p>
          <a:p>
            <a:r>
              <a:rPr lang="en-US" sz="1050" b="1" i="1"/>
              <a:t>    return a + b;</a:t>
            </a:r>
          </a:p>
          <a:p>
            <a:r>
              <a:rPr lang="en-US" sz="1050" b="1" i="1"/>
              <a:t>  }</a:t>
            </a:r>
          </a:p>
          <a:p>
            <a:r>
              <a:rPr lang="en-US" sz="1050" i="1"/>
              <a:t>  uint32_t getAmountOfCalcsDone() {return amountOfCalcsDone;}</a:t>
            </a:r>
          </a:p>
          <a:p>
            <a:r>
              <a:rPr lang="en-US" sz="1050" i="1"/>
              <a:t>private:</a:t>
            </a:r>
          </a:p>
          <a:p>
            <a:r>
              <a:rPr lang="en-US" sz="1050" i="1"/>
              <a:t>   uint32_t amountOfCalcsDone;</a:t>
            </a:r>
          </a:p>
          <a:p>
            <a:r>
              <a:rPr lang="en-US" sz="1050" i="1"/>
              <a:t>};</a:t>
            </a:r>
            <a:endParaRPr lang="en-US" sz="1050" i="1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72841-BD08-4DBA-AFBC-7370145CB9FF}"/>
              </a:ext>
            </a:extLst>
          </p:cNvPr>
          <p:cNvSpPr txBox="1"/>
          <p:nvPr/>
        </p:nvSpPr>
        <p:spPr>
          <a:xfrm>
            <a:off x="5005840" y="2101919"/>
            <a:ext cx="3664274" cy="776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can utilize the generic type only in the template function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>
                    <a:lumMod val="90000"/>
                    <a:lumOff val="1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cannot have members of the generic type</a:t>
            </a:r>
          </a:p>
        </p:txBody>
      </p:sp>
    </p:spTree>
    <p:extLst>
      <p:ext uri="{BB962C8B-B14F-4D97-AF65-F5344CB8AC3E}">
        <p14:creationId xmlns:p14="http://schemas.microsoft.com/office/powerpoint/2010/main" val="39300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Class with Template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94530"/>
            <a:ext cx="8308800" cy="3854337"/>
          </a:xfrm>
        </p:spPr>
        <p:txBody>
          <a:bodyPr>
            <a:normAutofit/>
          </a:bodyPr>
          <a:lstStyle/>
          <a:p>
            <a:endParaRPr lang="en-US" sz="1050" i="1"/>
          </a:p>
          <a:p>
            <a:endParaRPr lang="en-US" sz="1050" i="1"/>
          </a:p>
          <a:p>
            <a:r>
              <a:rPr lang="en-US" sz="1050" i="1"/>
              <a:t>//specialized</a:t>
            </a:r>
          </a:p>
          <a:p>
            <a:r>
              <a:rPr lang="en-US" sz="1050" i="1"/>
              <a:t>template &lt;&gt;</a:t>
            </a:r>
          </a:p>
          <a:p>
            <a:r>
              <a:rPr lang="en-US" sz="1050" i="1"/>
              <a:t>MyType Calculator::sum</a:t>
            </a:r>
            <a:r>
              <a:rPr lang="en-US" sz="1050" i="1">
                <a:highlight>
                  <a:srgbClr val="FFFF00"/>
                </a:highlight>
              </a:rPr>
              <a:t>&lt;MyType&gt;</a:t>
            </a:r>
            <a:r>
              <a:rPr lang="en-US" sz="1050" i="1"/>
              <a:t>(MyType a, MyType b) { /* implemenation*/ }</a:t>
            </a:r>
            <a:endParaRPr lang="en-US" sz="1050"/>
          </a:p>
          <a:p>
            <a:endParaRPr lang="en-US" sz="1050" i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12991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 + Exercise for template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9112" y="776431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https://repl.it/@robertmeier/advanced-02-overloading</a:t>
            </a:r>
            <a:endParaRPr lang="en-US" dirty="0"/>
          </a:p>
          <a:p>
            <a:r>
              <a:rPr lang="en-US" dirty="0">
                <a:hlinkClick r:id="rId4"/>
              </a:rPr>
              <a:t>https://repl.it/@robertmeier/advanced-03-function-templates</a:t>
            </a:r>
            <a:r>
              <a:rPr lang="en-US" dirty="0"/>
              <a:t> (with task)</a:t>
            </a:r>
          </a:p>
          <a:p>
            <a:endParaRPr lang="en-US" dirty="0"/>
          </a:p>
          <a:p>
            <a:endParaRPr lang="en-US" noProof="0" dirty="0"/>
          </a:p>
          <a:p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86712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dirty="0">
                <a:hlinkClick r:id="rId2"/>
              </a:rPr>
              <a:t>https://repl.it/@robertmeier/advanced-03-function-templates-Solution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auto type deduction is used, i.e. the type specification is omitted, when calling sum: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nl-NL" i="1" dirty="0" err="1"/>
              <a:t>assert</a:t>
            </a:r>
            <a:r>
              <a:rPr lang="nl-NL" i="1" dirty="0"/>
              <a:t>(</a:t>
            </a:r>
            <a:r>
              <a:rPr lang="nl-NL" i="1" dirty="0" err="1"/>
              <a:t>sum</a:t>
            </a:r>
            <a:r>
              <a:rPr lang="nl-NL" i="1" strike="sngStrike" dirty="0">
                <a:solidFill>
                  <a:schemeClr val="bg1">
                    <a:lumMod val="75000"/>
                  </a:schemeClr>
                </a:solidFill>
              </a:rPr>
              <a:t>&lt;uint32_t&gt;</a:t>
            </a:r>
            <a:r>
              <a:rPr lang="nl-NL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nl-NL" i="1" dirty="0"/>
              <a:t>100u, 200u) == 300u);</a:t>
            </a:r>
            <a:endParaRPr lang="en-US" i="1" dirty="0"/>
          </a:p>
          <a:p>
            <a:endParaRPr lang="en-US" noProof="0" dirty="0"/>
          </a:p>
          <a:p>
            <a:r>
              <a:rPr lang="en-US" noProof="0" dirty="0"/>
              <a:t>Works in case the compiler can clearly deduct the type.</a:t>
            </a: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8807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881" y="1926917"/>
            <a:ext cx="8308800" cy="634766"/>
          </a:xfrm>
        </p:spPr>
        <p:txBody>
          <a:bodyPr/>
          <a:lstStyle/>
          <a:p>
            <a:pPr algn="ctr"/>
            <a:r>
              <a:rPr lang="de-DE"/>
              <a:t>C++ 11/14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2 - template classes and classes with templ.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1825486" y="2343899"/>
            <a:ext cx="501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Refer provided example in folder 02_Calculator</a:t>
            </a:r>
          </a:p>
        </p:txBody>
      </p:sp>
    </p:spTree>
    <p:extLst>
      <p:ext uri="{BB962C8B-B14F-4D97-AF65-F5344CB8AC3E}">
        <p14:creationId xmlns:p14="http://schemas.microsoft.com/office/powerpoint/2010/main" val="179572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/>
              <a:t>TEMPLATES </a:t>
            </a:r>
          </a:p>
          <a:p>
            <a:pPr algn="ctr"/>
            <a:r>
              <a:rPr lang="de-DE"/>
              <a:t>Common Linker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42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 fontScale="77500" lnSpcReduction="20000"/>
          </a:bodyPr>
          <a:lstStyle/>
          <a:p>
            <a:r>
              <a:rPr lang="en-US" noProof="0"/>
              <a:t>Common Linker Errors</a:t>
            </a:r>
          </a:p>
          <a:p>
            <a:pPr lvl="1"/>
            <a:endParaRPr lang="en-US"/>
          </a:p>
          <a:p>
            <a:pPr lvl="1"/>
            <a:r>
              <a:rPr lang="en-US"/>
              <a:t>undefined reference to '</a:t>
            </a:r>
            <a:r>
              <a:rPr lang="en-US" err="1"/>
              <a:t>int</a:t>
            </a:r>
            <a:r>
              <a:rPr lang="en-US"/>
              <a:t> Class::function&lt;</a:t>
            </a:r>
            <a:r>
              <a:rPr lang="en-US" err="1"/>
              <a:t>int</a:t>
            </a:r>
            <a:r>
              <a:rPr lang="en-US"/>
              <a:t>&gt;...’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>
                <a:sym typeface="Wingdings" panose="05000000000000000000" pitchFamily="2" charset="2"/>
              </a:rPr>
              <a:t>Reason:</a:t>
            </a:r>
            <a:r>
              <a:rPr lang="en-US" sz="1400">
                <a:sym typeface="Wingdings" panose="05000000000000000000" pitchFamily="2" charset="2"/>
              </a:rPr>
              <a:t> function is implemented in </a:t>
            </a:r>
            <a:r>
              <a:rPr lang="en-US" sz="1400" err="1">
                <a:sym typeface="Wingdings" panose="05000000000000000000" pitchFamily="2" charset="2"/>
              </a:rPr>
              <a:t>cpp</a:t>
            </a:r>
            <a:r>
              <a:rPr lang="en-US" sz="1400">
                <a:sym typeface="Wingdings" panose="05000000000000000000" pitchFamily="2" charset="2"/>
              </a:rPr>
              <a:t> file, not in </a:t>
            </a:r>
            <a:r>
              <a:rPr lang="en-US" sz="1400" err="1">
                <a:sym typeface="Wingdings" panose="05000000000000000000" pitchFamily="2" charset="2"/>
              </a:rPr>
              <a:t>hpp</a:t>
            </a:r>
            <a:r>
              <a:rPr lang="en-US" sz="1400">
                <a:sym typeface="Wingdings" panose="05000000000000000000" pitchFamily="2" charset="2"/>
              </a:rPr>
              <a:t> file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>
                <a:sym typeface="Wingdings" panose="05000000000000000000" pitchFamily="2" charset="2"/>
              </a:rPr>
              <a:t>Solution:</a:t>
            </a:r>
            <a:r>
              <a:rPr lang="en-US" sz="1400">
                <a:sym typeface="Wingdings" panose="05000000000000000000" pitchFamily="2" charset="2"/>
              </a:rPr>
              <a:t> move that implementation to the </a:t>
            </a:r>
            <a:r>
              <a:rPr lang="en-US" sz="1400" err="1">
                <a:sym typeface="Wingdings" panose="05000000000000000000" pitchFamily="2" charset="2"/>
              </a:rPr>
              <a:t>hpp</a:t>
            </a:r>
            <a:r>
              <a:rPr lang="en-US" sz="1400">
                <a:sym typeface="Wingdings" panose="05000000000000000000" pitchFamily="2" charset="2"/>
              </a:rPr>
              <a:t> file</a:t>
            </a:r>
          </a:p>
          <a:p>
            <a:pPr lvl="1"/>
            <a:endParaRPr lang="en-US"/>
          </a:p>
          <a:p>
            <a:pPr lvl="1"/>
            <a:r>
              <a:rPr lang="en-US">
                <a:sym typeface="Wingdings" panose="05000000000000000000" pitchFamily="2" charset="2"/>
              </a:rPr>
              <a:t>it is possible (but not recommended) to implement the template in the </a:t>
            </a:r>
            <a:r>
              <a:rPr lang="en-US" err="1">
                <a:sym typeface="Wingdings" panose="05000000000000000000" pitchFamily="2" charset="2"/>
              </a:rPr>
              <a:t>cpp</a:t>
            </a:r>
            <a:r>
              <a:rPr lang="en-US">
                <a:sym typeface="Wingdings" panose="05000000000000000000" pitchFamily="2" charset="2"/>
              </a:rPr>
              <a:t> file with a trick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sz="1400">
              <a:sym typeface="Wingdings" panose="05000000000000000000" pitchFamily="2" charset="2"/>
              <a:hlinkClick r:id="rId2"/>
            </a:endParaRPr>
          </a:p>
          <a:p>
            <a:pPr lvl="2"/>
            <a:endParaRPr lang="en-US" sz="1400">
              <a:sym typeface="Wingdings" panose="05000000000000000000" pitchFamily="2" charset="2"/>
            </a:endParaRPr>
          </a:p>
          <a:p>
            <a:pPr lvl="2"/>
            <a:r>
              <a:rPr lang="en-US" sz="1400" i="1">
                <a:sym typeface="Wingdings" panose="05000000000000000000" pitchFamily="2" charset="2"/>
              </a:rPr>
              <a:t>#include "Calculator.hpp"</a:t>
            </a:r>
          </a:p>
          <a:p>
            <a:pPr lvl="2"/>
            <a:r>
              <a:rPr lang="en-US" sz="1400" i="1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sz="1400" i="1">
                <a:sym typeface="Wingdings" panose="05000000000000000000" pitchFamily="2" charset="2"/>
              </a:rPr>
              <a:t>//template implemenation in cpp file</a:t>
            </a:r>
          </a:p>
          <a:p>
            <a:pPr lvl="2"/>
            <a:r>
              <a:rPr lang="en-US" sz="1400" i="1">
                <a:sym typeface="Wingdings" panose="05000000000000000000" pitchFamily="2" charset="2"/>
              </a:rPr>
              <a:t>template&lt;typename T&gt;</a:t>
            </a:r>
          </a:p>
          <a:p>
            <a:pPr lvl="2"/>
            <a:r>
              <a:rPr lang="en-US" sz="1400" i="1">
                <a:sym typeface="Wingdings" panose="05000000000000000000" pitchFamily="2" charset="2"/>
              </a:rPr>
              <a:t>T Calculator::sum(T a, T b)  { return a+b; }</a:t>
            </a:r>
          </a:p>
          <a:p>
            <a:pPr lvl="2"/>
            <a:r>
              <a:rPr lang="en-US" sz="1400" i="1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sz="1400" i="1">
                <a:highlight>
                  <a:srgbClr val="FFFF00"/>
                </a:highlight>
                <a:sym typeface="Wingdings" panose="05000000000000000000" pitchFamily="2" charset="2"/>
              </a:rPr>
              <a:t>//re-declare the template for every used type</a:t>
            </a:r>
          </a:p>
          <a:p>
            <a:pPr lvl="2"/>
            <a:r>
              <a:rPr lang="en-US" sz="1400" i="1">
                <a:highlight>
                  <a:srgbClr val="FFFF00"/>
                </a:highlight>
                <a:sym typeface="Wingdings" panose="05000000000000000000" pitchFamily="2" charset="2"/>
              </a:rPr>
              <a:t>template uint32_t Calculator::sum&lt;uint32_t&gt;(uint32_t a, uint32_t b);</a:t>
            </a:r>
          </a:p>
          <a:p>
            <a:pPr lvl="2"/>
            <a:r>
              <a:rPr lang="en-US" sz="1400" i="1">
                <a:highlight>
                  <a:srgbClr val="FFFF00"/>
                </a:highlight>
                <a:sym typeface="Wingdings" panose="05000000000000000000" pitchFamily="2" charset="2"/>
              </a:rPr>
              <a:t>template float    Calculator::sum&lt;float&gt;(float a, float b);</a:t>
            </a:r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2520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r>
              <a:rPr lang="en-US" noProof="0"/>
              <a:t>Common Linker Errors</a:t>
            </a:r>
          </a:p>
          <a:p>
            <a:pPr lvl="1"/>
            <a:endParaRPr lang="en-US"/>
          </a:p>
          <a:p>
            <a:pPr lvl="1"/>
            <a:r>
              <a:rPr lang="en-US"/>
              <a:t>multiple definition of `Hello&lt;</a:t>
            </a:r>
            <a:r>
              <a:rPr lang="en-US" err="1"/>
              <a:t>int</a:t>
            </a:r>
            <a:r>
              <a:rPr lang="en-US"/>
              <a:t>&gt;::</a:t>
            </a:r>
            <a:r>
              <a:rPr lang="en-US" err="1"/>
              <a:t>print_hello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)’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 noProof="0"/>
              <a:t>Reason:</a:t>
            </a:r>
            <a:r>
              <a:rPr lang="en-US" sz="1400" noProof="0"/>
              <a:t> specialized function is not declared inline if implemented in </a:t>
            </a:r>
            <a:r>
              <a:rPr lang="en-US" sz="1400" noProof="0" err="1"/>
              <a:t>hpp</a:t>
            </a:r>
            <a:r>
              <a:rPr lang="en-US" sz="1400" noProof="0"/>
              <a:t> file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/>
              <a:t>Solution1:</a:t>
            </a:r>
            <a:r>
              <a:rPr lang="en-US" sz="1400"/>
              <a:t> declare function as inline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 u="sng" noProof="0"/>
              <a:t>Solution2:</a:t>
            </a:r>
            <a:r>
              <a:rPr lang="en-US" sz="1400" noProof="0"/>
              <a:t> move implementation of the specialized function to the </a:t>
            </a:r>
            <a:r>
              <a:rPr lang="en-US" sz="1400" noProof="0" err="1"/>
              <a:t>cpp</a:t>
            </a:r>
            <a:r>
              <a:rPr lang="en-US" sz="1400" noProof="0"/>
              <a:t> file</a:t>
            </a:r>
          </a:p>
          <a:p>
            <a:pPr lvl="1"/>
            <a:endParaRPr lang="en-US"/>
          </a:p>
          <a:p>
            <a:pPr lvl="1"/>
            <a:r>
              <a:rPr lang="en-US"/>
              <a:t>refer: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400">
                <a:sym typeface="Wingdings" panose="05000000000000000000" pitchFamily="2" charset="2"/>
                <a:hlinkClick r:id="rId2"/>
              </a:rPr>
              <a:t>https://stackoverflow.com/questions/7883561/why-the-linker-complains-about-multiple-definitions-in-this-template</a:t>
            </a:r>
            <a:endParaRPr lang="en-US" sz="1400">
              <a:sym typeface="Wingdings" panose="05000000000000000000" pitchFamily="2" charset="2"/>
            </a:endParaRPr>
          </a:p>
          <a:p>
            <a:pPr lvl="1"/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4033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114" y="1299518"/>
            <a:ext cx="8308800" cy="634766"/>
          </a:xfrm>
        </p:spPr>
        <p:txBody>
          <a:bodyPr/>
          <a:lstStyle/>
          <a:p>
            <a:pPr algn="ctr"/>
            <a:r>
              <a:rPr lang="de-DE"/>
              <a:t>TEMPLATES IN ACTION (1)</a:t>
            </a:r>
          </a:p>
          <a:p>
            <a:pPr algn="ctr"/>
            <a:endParaRPr lang="de-DE"/>
          </a:p>
          <a:p>
            <a:pPr algn="ctr"/>
            <a:r>
              <a:rPr lang="de-DE"/>
              <a:t>AVOID CODE DUPLICATION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5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3 - Templates to avoid Code Duplication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1062866" y="2343899"/>
            <a:ext cx="7018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Refer provided example in folder 03_TmplToAvoidCodeDuplication</a:t>
            </a:r>
          </a:p>
        </p:txBody>
      </p:sp>
    </p:spTree>
    <p:extLst>
      <p:ext uri="{BB962C8B-B14F-4D97-AF65-F5344CB8AC3E}">
        <p14:creationId xmlns:p14="http://schemas.microsoft.com/office/powerpoint/2010/main" val="4113258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- Avoid Code Duplication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AF24B-72E9-4CBC-B02C-A42A846D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8" y="674561"/>
            <a:ext cx="4219048" cy="37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67FBBB-C750-4FEA-93BE-290365460ED8}"/>
              </a:ext>
            </a:extLst>
          </p:cNvPr>
          <p:cNvSpPr/>
          <p:nvPr/>
        </p:nvSpPr>
        <p:spPr>
          <a:xfrm>
            <a:off x="694143" y="1027866"/>
            <a:ext cx="3170365" cy="1595194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3CE8B-72A4-4B71-BAEB-B541CA3D44BD}"/>
              </a:ext>
            </a:extLst>
          </p:cNvPr>
          <p:cNvSpPr/>
          <p:nvPr/>
        </p:nvSpPr>
        <p:spPr>
          <a:xfrm>
            <a:off x="694142" y="2623060"/>
            <a:ext cx="3170365" cy="1595194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265AA-CBBB-4B08-B9EA-28E0C4B4077E}"/>
              </a:ext>
            </a:extLst>
          </p:cNvPr>
          <p:cNvCxnSpPr/>
          <p:nvPr/>
        </p:nvCxnSpPr>
        <p:spPr>
          <a:xfrm>
            <a:off x="694142" y="1161355"/>
            <a:ext cx="202236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73D441-AB9E-45CC-B267-22360CE1FBD0}"/>
              </a:ext>
            </a:extLst>
          </p:cNvPr>
          <p:cNvCxnSpPr>
            <a:cxnSpLocks/>
          </p:cNvCxnSpPr>
          <p:nvPr/>
        </p:nvCxnSpPr>
        <p:spPr>
          <a:xfrm>
            <a:off x="694142" y="2842204"/>
            <a:ext cx="219589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94E8B0-43A2-4AD9-983A-74D96B080EF6}"/>
              </a:ext>
            </a:extLst>
          </p:cNvPr>
          <p:cNvSpPr txBox="1"/>
          <p:nvPr/>
        </p:nvSpPr>
        <p:spPr>
          <a:xfrm>
            <a:off x="4659164" y="1935591"/>
            <a:ext cx="3884135" cy="85329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Code Duplication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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Same code is executed for two different types!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Screams for a template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723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- Avoid Code Duplication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 Sender has clearly a code duplication in send() method :-(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Only difference is that the code is written for two different types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Both types provide the same send() method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No common base class with </a:t>
            </a:r>
            <a:r>
              <a:rPr lang="en-US" dirty="0" err="1"/>
              <a:t>vitrtual</a:t>
            </a:r>
            <a:r>
              <a:rPr lang="en-US" dirty="0"/>
              <a:t> function shall be used due to v-table performance, i.e. polymorphism cannot be used</a:t>
            </a:r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579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- Avoid Code Duplication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AA472C-8CB7-47A5-860F-0270E244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0" y="737638"/>
            <a:ext cx="5419048" cy="2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5E844-5286-45E0-83C2-56123F24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0" y="3302776"/>
            <a:ext cx="4619048" cy="11142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5E3C72-9621-41BE-B5E6-E1FDC3F20B03}"/>
              </a:ext>
            </a:extLst>
          </p:cNvPr>
          <p:cNvSpPr txBox="1"/>
          <p:nvPr/>
        </p:nvSpPr>
        <p:spPr>
          <a:xfrm>
            <a:off x="5306586" y="3517239"/>
            <a:ext cx="3230039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Sender calls the template sendWithDriver once per 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1C72D-90DB-4B54-B4C4-1991A77FC8EE}"/>
              </a:ext>
            </a:extLst>
          </p:cNvPr>
          <p:cNvSpPr txBox="1"/>
          <p:nvPr/>
        </p:nvSpPr>
        <p:spPr>
          <a:xfrm>
            <a:off x="5236882" y="1517171"/>
            <a:ext cx="3907118" cy="85329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Generic send function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Can use any sender with a send(dataBlock) function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Even type of dataBlock is generic now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0E4F9-A979-4230-9922-AF991F990F9E}"/>
              </a:ext>
            </a:extLst>
          </p:cNvPr>
          <p:cNvCxnSpPr>
            <a:cxnSpLocks/>
          </p:cNvCxnSpPr>
          <p:nvPr/>
        </p:nvCxnSpPr>
        <p:spPr>
          <a:xfrm>
            <a:off x="3957950" y="901051"/>
            <a:ext cx="178875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81E7A3-AEDE-41EE-9933-2F09643BAAF6}"/>
              </a:ext>
            </a:extLst>
          </p:cNvPr>
          <p:cNvSpPr txBox="1"/>
          <p:nvPr/>
        </p:nvSpPr>
        <p:spPr>
          <a:xfrm>
            <a:off x="5836648" y="599202"/>
            <a:ext cx="3220584" cy="5147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Default parameter, this type is used, in case the caller does not specify something else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Templates - Avoid Code Duplication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lvl="1"/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SenderTemplate</a:t>
            </a:r>
            <a:r>
              <a:rPr lang="en-US" noProof="0" dirty="0"/>
              <a:t> has a template method </a:t>
            </a:r>
            <a:r>
              <a:rPr lang="en-US" noProof="0" dirty="0" err="1"/>
              <a:t>sendWithDriver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Can be executed for both types </a:t>
            </a:r>
            <a:r>
              <a:rPr lang="en-US" noProof="0" dirty="0">
                <a:sym typeface="Wingdings" panose="05000000000000000000" pitchFamily="2" charset="2"/>
              </a:rPr>
              <a:t>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Less code, less source of error </a:t>
            </a:r>
            <a:r>
              <a:rPr lang="en-US" noProof="0" dirty="0">
                <a:sym typeface="Wingdings" panose="05000000000000000000" pitchFamily="2" charset="2"/>
              </a:rPr>
              <a:t>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6277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718733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C++ is frequently enhanced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Plan is to release a new version every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ANSI Standards C++98, C++03, C++11, C++14, C++17</a:t>
            </a:r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, C++20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New compilers are backwards compatible, but sometimes legacy features are declared as deprecated and may disappear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3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114" y="1299518"/>
            <a:ext cx="8308800" cy="634766"/>
          </a:xfrm>
        </p:spPr>
        <p:txBody>
          <a:bodyPr/>
          <a:lstStyle/>
          <a:p>
            <a:pPr algn="ctr"/>
            <a:r>
              <a:rPr lang="de-DE"/>
              <a:t>TEMPLATES IN ACTION (2)</a:t>
            </a:r>
          </a:p>
          <a:p>
            <a:pPr algn="ctr"/>
            <a:endParaRPr lang="de-DE"/>
          </a:p>
          <a:p>
            <a:pPr algn="ctr"/>
            <a:r>
              <a:rPr lang="de-DE"/>
              <a:t>EMULATE BASE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6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 to Emulate 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An LTE and a </a:t>
            </a:r>
            <a:r>
              <a:rPr lang="en-US" noProof="0" dirty="0"/>
              <a:t>WLAN Driver should maintain and print some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virtual functions shall be used due to performance constraints </a:t>
            </a:r>
            <a:r>
              <a:rPr lang="en-US"/>
              <a:t>(v-table, inlining)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solved with </a:t>
            </a:r>
            <a:r>
              <a:rPr lang="en-US" dirty="0" err="1"/>
              <a:t>Inheritence</a:t>
            </a:r>
            <a:r>
              <a:rPr lang="en-US" dirty="0"/>
              <a:t> (w/</a:t>
            </a:r>
            <a:r>
              <a:rPr lang="en-US"/>
              <a:t>o virtual)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would </a:t>
            </a:r>
            <a:r>
              <a:rPr lang="en-US" dirty="0"/>
              <a:t>lead to </a:t>
            </a:r>
            <a:r>
              <a:rPr lang="en-US"/>
              <a:t>code duplication, derived classes have to call base class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UT: derived classes cannot be tested w/o base class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214A6-6C28-4473-9644-21AC7412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69" y="1788196"/>
            <a:ext cx="2573661" cy="2532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65D75-DF3F-4241-A348-589A88A7A9BE}"/>
              </a:ext>
            </a:extLst>
          </p:cNvPr>
          <p:cNvSpPr txBox="1"/>
          <p:nvPr/>
        </p:nvSpPr>
        <p:spPr>
          <a:xfrm>
            <a:off x="3877857" y="3851159"/>
            <a:ext cx="934423" cy="330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116816-2B4C-4F0D-AAFF-358EBFBE6395}"/>
              </a:ext>
            </a:extLst>
          </p:cNvPr>
          <p:cNvCxnSpPr/>
          <p:nvPr/>
        </p:nvCxnSpPr>
        <p:spPr>
          <a:xfrm>
            <a:off x="4812280" y="4016195"/>
            <a:ext cx="981145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 to Emulate 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Agregation: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noProof="0"/>
              <a:t>Interface</a:t>
            </a:r>
            <a:r>
              <a:rPr lang="en-US" noProof="0"/>
              <a:t> part can be tested w/o </a:t>
            </a:r>
            <a:r>
              <a:rPr lang="en-US" i="1" noProof="0"/>
              <a:t>Wlan</a:t>
            </a:r>
            <a:r>
              <a:rPr lang="en-US" noProof="0"/>
              <a:t> (</a:t>
            </a:r>
            <a:r>
              <a:rPr lang="en-US" i="1" noProof="0"/>
              <a:t>Wlan</a:t>
            </a:r>
            <a:r>
              <a:rPr lang="en-US" noProof="0"/>
              <a:t> can be mocked) to verify the statistics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/>
              <a:t>Wlan</a:t>
            </a:r>
            <a:r>
              <a:rPr lang="en-US"/>
              <a:t> can be tested w/o any reference to </a:t>
            </a:r>
            <a:r>
              <a:rPr lang="en-US" i="1"/>
              <a:t>Interface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Not generic anymore, implementation works only for Wlan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i="1" noProof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172D8-CCF5-4540-932F-D7E93CC5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29" y="2601136"/>
            <a:ext cx="2272182" cy="88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D0F90-3F8A-4A1A-9696-7DE06895F514}"/>
              </a:ext>
            </a:extLst>
          </p:cNvPr>
          <p:cNvSpPr txBox="1"/>
          <p:nvPr/>
        </p:nvSpPr>
        <p:spPr>
          <a:xfrm>
            <a:off x="932098" y="2903386"/>
            <a:ext cx="934423" cy="330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350B97-DCC7-4004-9EE8-45ADC60FB282}"/>
              </a:ext>
            </a:extLst>
          </p:cNvPr>
          <p:cNvCxnSpPr>
            <a:cxnSpLocks/>
          </p:cNvCxnSpPr>
          <p:nvPr/>
        </p:nvCxnSpPr>
        <p:spPr>
          <a:xfrm>
            <a:off x="1866521" y="3068422"/>
            <a:ext cx="47010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8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 to Emulate 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Agregation and Abstract Interface: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noProof="0"/>
              <a:t>Interface</a:t>
            </a:r>
            <a:r>
              <a:rPr lang="en-US" noProof="0"/>
              <a:t> part can be tested w/o Sender (Sender can be mocked) to verify the statistics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/>
              <a:t>Wlan </a:t>
            </a:r>
            <a:r>
              <a:rPr lang="en-US"/>
              <a:t>and</a:t>
            </a:r>
            <a:r>
              <a:rPr lang="en-US" i="1"/>
              <a:t> Lte </a:t>
            </a:r>
            <a:r>
              <a:rPr lang="en-US"/>
              <a:t>can be tested w/o any reference to </a:t>
            </a:r>
            <a:r>
              <a:rPr lang="en-US" i="1"/>
              <a:t>Interface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Generic: we can use different Sender </a:t>
            </a:r>
            <a:r>
              <a:rPr lang="en-US">
                <a:sym typeface="Wingdings" panose="05000000000000000000" pitchFamily="2" charset="2"/>
              </a:rPr>
              <a:t>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Abstract base class </a:t>
            </a:r>
            <a:r>
              <a:rPr lang="en-US" i="1"/>
              <a:t>Sender</a:t>
            </a:r>
            <a:r>
              <a:rPr lang="en-US"/>
              <a:t> is used </a:t>
            </a:r>
            <a:r>
              <a:rPr lang="en-US">
                <a:sym typeface="Wingdings" panose="05000000000000000000" pitchFamily="2" charset="2"/>
              </a:rPr>
              <a:t>  (v-table, cannot inline, bad performance)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i="1" noProof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6DFA7-3D53-4BFD-BA5C-2DF4D3A1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56" y="2514369"/>
            <a:ext cx="3401926" cy="184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BB1EA4-F536-4AE0-B21B-4AFD273B6007}"/>
              </a:ext>
            </a:extLst>
          </p:cNvPr>
          <p:cNvSpPr txBox="1"/>
          <p:nvPr/>
        </p:nvSpPr>
        <p:spPr>
          <a:xfrm>
            <a:off x="912075" y="2816618"/>
            <a:ext cx="934423" cy="330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CC374E-2DEC-459E-A130-44F453EDC849}"/>
              </a:ext>
            </a:extLst>
          </p:cNvPr>
          <p:cNvCxnSpPr>
            <a:cxnSpLocks/>
          </p:cNvCxnSpPr>
          <p:nvPr/>
        </p:nvCxnSpPr>
        <p:spPr>
          <a:xfrm>
            <a:off x="1846498" y="2981654"/>
            <a:ext cx="47010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0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 to Emulate 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Agregation and Templates: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noProof="0"/>
              <a:t>Interface</a:t>
            </a:r>
            <a:r>
              <a:rPr lang="en-US" noProof="0"/>
              <a:t> part can be tested w/o </a:t>
            </a:r>
            <a:r>
              <a:rPr lang="en-US"/>
              <a:t>SENDER</a:t>
            </a:r>
            <a:r>
              <a:rPr lang="en-US" noProof="0"/>
              <a:t> (</a:t>
            </a:r>
            <a:r>
              <a:rPr lang="en-US"/>
              <a:t>SENDER</a:t>
            </a:r>
            <a:r>
              <a:rPr lang="en-US" noProof="0"/>
              <a:t> can be mocked) to verify the statistics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/>
              <a:t>Wlan </a:t>
            </a:r>
            <a:r>
              <a:rPr lang="en-US"/>
              <a:t>and</a:t>
            </a:r>
            <a:r>
              <a:rPr lang="en-US" i="1"/>
              <a:t> Lte </a:t>
            </a:r>
            <a:r>
              <a:rPr lang="en-US"/>
              <a:t>can be tested w/o any reference to </a:t>
            </a:r>
            <a:r>
              <a:rPr lang="en-US" i="1"/>
              <a:t>Interface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Generic: we can use different SENDER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i="1" noProof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DABD4-85E4-465F-A30B-B27D47B5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33" y="2735340"/>
            <a:ext cx="3592332" cy="123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EC45A-C9DB-466C-ADCD-48FA0DF8F6D5}"/>
              </a:ext>
            </a:extLst>
          </p:cNvPr>
          <p:cNvSpPr txBox="1"/>
          <p:nvPr/>
        </p:nvSpPr>
        <p:spPr>
          <a:xfrm>
            <a:off x="5817622" y="3186254"/>
            <a:ext cx="2970131" cy="33007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SENDER will be replaced by </a:t>
            </a:r>
            <a:r>
              <a:rPr lang="de-DE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or </a:t>
            </a:r>
            <a:r>
              <a:rPr lang="de-DE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endParaRPr lang="de-DE" sz="1200" i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EC828-BA2D-49EF-9F28-3D8973A48F87}"/>
              </a:ext>
            </a:extLst>
          </p:cNvPr>
          <p:cNvSpPr txBox="1"/>
          <p:nvPr/>
        </p:nvSpPr>
        <p:spPr>
          <a:xfrm>
            <a:off x="417600" y="3130318"/>
            <a:ext cx="934423" cy="330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8CD00-63C4-4AB6-8D59-E8D96FB7453F}"/>
              </a:ext>
            </a:extLst>
          </p:cNvPr>
          <p:cNvCxnSpPr>
            <a:cxnSpLocks/>
          </p:cNvCxnSpPr>
          <p:nvPr/>
        </p:nvCxnSpPr>
        <p:spPr>
          <a:xfrm>
            <a:off x="1352023" y="3295354"/>
            <a:ext cx="47010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 to Emulate 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9AE67-80A2-41F0-A1E2-13F341323FE9}"/>
              </a:ext>
            </a:extLst>
          </p:cNvPr>
          <p:cNvSpPr txBox="1"/>
          <p:nvPr/>
        </p:nvSpPr>
        <p:spPr>
          <a:xfrm>
            <a:off x="417600" y="955451"/>
            <a:ext cx="7115908" cy="2377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60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FB8FD-1103-4AD9-99AC-9C85A8DD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3" y="1193190"/>
            <a:ext cx="4616787" cy="30593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5643F7-6DBC-4668-A2C9-0D40E24600FD}"/>
              </a:ext>
            </a:extLst>
          </p:cNvPr>
          <p:cNvSpPr/>
          <p:nvPr/>
        </p:nvSpPr>
        <p:spPr>
          <a:xfrm>
            <a:off x="1408309" y="1193190"/>
            <a:ext cx="387119" cy="128352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EA021-7678-42CD-AEBD-31AA39D1CB0A}"/>
              </a:ext>
            </a:extLst>
          </p:cNvPr>
          <p:cNvSpPr/>
          <p:nvPr/>
        </p:nvSpPr>
        <p:spPr>
          <a:xfrm>
            <a:off x="472773" y="3690972"/>
            <a:ext cx="808722" cy="132377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A2CD9-8C6F-4CEF-8B79-81E3F26A538D}"/>
              </a:ext>
            </a:extLst>
          </p:cNvPr>
          <p:cNvSpPr/>
          <p:nvPr/>
        </p:nvSpPr>
        <p:spPr>
          <a:xfrm>
            <a:off x="766448" y="2203640"/>
            <a:ext cx="374883" cy="105722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D5B58-51BA-4488-8A6E-1CFE3ABE59A1}"/>
              </a:ext>
            </a:extLst>
          </p:cNvPr>
          <p:cNvSpPr txBox="1"/>
          <p:nvPr/>
        </p:nvSpPr>
        <p:spPr>
          <a:xfrm>
            <a:off x="5222598" y="1083407"/>
            <a:ext cx="3721168" cy="96101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Generic class that updates statistics and calls send of a DRIVER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„Interface“ can be instanciated with any type that has a send(DataBlock*) method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Template to Emulate 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9AE67-80A2-41F0-A1E2-13F341323FE9}"/>
              </a:ext>
            </a:extLst>
          </p:cNvPr>
          <p:cNvSpPr txBox="1"/>
          <p:nvPr/>
        </p:nvSpPr>
        <p:spPr>
          <a:xfrm>
            <a:off x="417600" y="955451"/>
            <a:ext cx="7115908" cy="2377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60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65ED2-52F5-4658-85C8-84946F2E5281}"/>
              </a:ext>
            </a:extLst>
          </p:cNvPr>
          <p:cNvSpPr txBox="1"/>
          <p:nvPr/>
        </p:nvSpPr>
        <p:spPr>
          <a:xfrm>
            <a:off x="417600" y="816270"/>
            <a:ext cx="4554507" cy="37310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Sender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Sender(){}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send(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DataBlock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*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dataBlock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lte.send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dataBlock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) ==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true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  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return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else</a:t>
            </a:r>
            <a:endParaRPr lang="de-DE" sz="900" dirty="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  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wlan.send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dataBlock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}    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printStatistics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();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private: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::Interface&lt;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Lte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&gt;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lte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::Interface&lt;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txRxDriver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::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Wlan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&gt; </a:t>
            </a:r>
            <a:r>
              <a:rPr lang="de-DE" sz="900" dirty="0" err="1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wlan</a:t>
            </a: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 dirty="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};</a:t>
            </a:r>
            <a:endParaRPr lang="de-DE" sz="9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39D15-A83C-4864-B5E8-77BB0B580D87}"/>
              </a:ext>
            </a:extLst>
          </p:cNvPr>
          <p:cNvSpPr/>
          <p:nvPr/>
        </p:nvSpPr>
        <p:spPr>
          <a:xfrm>
            <a:off x="596710" y="3859043"/>
            <a:ext cx="3211719" cy="399767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048A0-E72B-466F-AD74-05A89214CB98}"/>
              </a:ext>
            </a:extLst>
          </p:cNvPr>
          <p:cNvSpPr txBox="1"/>
          <p:nvPr/>
        </p:nvSpPr>
        <p:spPr>
          <a:xfrm>
            <a:off x="5192391" y="3726765"/>
            <a:ext cx="3721168" cy="59168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two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instances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Interface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one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LTE,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one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WLAN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A954D-AE3A-478E-8F7E-F6FD1B6046E8}"/>
              </a:ext>
            </a:extLst>
          </p:cNvPr>
          <p:cNvSpPr/>
          <p:nvPr/>
        </p:nvSpPr>
        <p:spPr>
          <a:xfrm>
            <a:off x="744983" y="2158058"/>
            <a:ext cx="2172614" cy="815581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4 - Template to Emulate Base Classes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1062866" y="2343899"/>
            <a:ext cx="6611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Refer provided example in folder 04_TmplToEmulateBaseClass</a:t>
            </a:r>
          </a:p>
        </p:txBody>
      </p:sp>
    </p:spTree>
    <p:extLst>
      <p:ext uri="{BB962C8B-B14F-4D97-AF65-F5344CB8AC3E}">
        <p14:creationId xmlns:p14="http://schemas.microsoft.com/office/powerpoint/2010/main" val="919218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Alternative: Use inheritance and static 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4724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Alternatively you can use is so called static polymorphism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https://en.wikipedia.org/wiki/Curiously_recurring_template_pattern#Static_polymorphism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https://eli.thegreenplace.net/2011/05/17/the-curiously-recurring-template-pattern-in-c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Makes usage of Base Classes possible, but no virtual functions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 linking during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performance drawback due to v-table</a:t>
            </a:r>
          </a:p>
          <a:p>
            <a:endParaRPr lang="en-US" sz="1600" i="1" noProof="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Refer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provided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folder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04_TmplToEmulateBaseClass_static_poly</a:t>
            </a:r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921653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 dirty="0"/>
              <a:t>Compared with real Base Classes / 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4"/>
            <a:ext cx="8472400" cy="148579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No v-tables </a:t>
            </a:r>
            <a:r>
              <a:rPr lang="en-US"/>
              <a:t>in use, compiler can inline, performance is </a:t>
            </a:r>
            <a:r>
              <a:rPr lang="en-US" dirty="0"/>
              <a:t>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 No code duplication in derived classes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 No dynamic polymorphism </a:t>
            </a:r>
            <a:r>
              <a:rPr lang="en-US" dirty="0">
                <a:sym typeface="Wingdings" panose="05000000000000000000" pitchFamily="2" charset="2"/>
              </a:rPr>
              <a:t>can be used</a:t>
            </a:r>
          </a:p>
          <a:p>
            <a:r>
              <a:rPr lang="en-US" dirty="0"/>
              <a:t>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B80F0-60C8-485F-9004-5EC23CA691D6}"/>
              </a:ext>
            </a:extLst>
          </p:cNvPr>
          <p:cNvSpPr txBox="1"/>
          <p:nvPr/>
        </p:nvSpPr>
        <p:spPr>
          <a:xfrm>
            <a:off x="1381027" y="2211471"/>
            <a:ext cx="7187938" cy="176123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050" dirty="0"/>
              <a:t>//compare with </a:t>
            </a:r>
            <a:r>
              <a:rPr lang="en-US" sz="1050"/>
              <a:t>slide 46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 err="1"/>
              <a:t>std</a:t>
            </a:r>
            <a:r>
              <a:rPr lang="en-US" sz="1050" dirty="0"/>
              <a:t>::array&lt;Interface*, 2&gt; </a:t>
            </a:r>
            <a:r>
              <a:rPr lang="en-US" sz="1050" dirty="0" err="1"/>
              <a:t>driverList</a:t>
            </a:r>
            <a:r>
              <a:rPr lang="en-US" sz="1050" dirty="0"/>
              <a:t> = {&amp;</a:t>
            </a:r>
            <a:r>
              <a:rPr lang="en-US" sz="1050" dirty="0" err="1"/>
              <a:t>lte</a:t>
            </a:r>
            <a:r>
              <a:rPr lang="en-US" sz="1050" dirty="0"/>
              <a:t>, &amp;</a:t>
            </a:r>
            <a:r>
              <a:rPr lang="en-US" sz="1050" dirty="0" err="1"/>
              <a:t>wlan</a:t>
            </a:r>
            <a:r>
              <a:rPr lang="en-US" sz="1050" dirty="0"/>
              <a:t>};  //different types in one array of type base class pointer</a:t>
            </a:r>
          </a:p>
          <a:p>
            <a:endParaRPr lang="en-US" sz="1050" dirty="0">
              <a:sym typeface="Wingdings" panose="05000000000000000000" pitchFamily="2" charset="2"/>
            </a:endParaRPr>
          </a:p>
          <a:p>
            <a:r>
              <a:rPr lang="en-US" sz="1050" dirty="0"/>
              <a:t> for (auto driver : </a:t>
            </a:r>
            <a:r>
              <a:rPr lang="en-US" sz="1050" dirty="0" err="1"/>
              <a:t>driverList</a:t>
            </a:r>
            <a:r>
              <a:rPr lang="en-US" sz="1050" dirty="0"/>
              <a:t>)</a:t>
            </a:r>
          </a:p>
          <a:p>
            <a:r>
              <a:rPr lang="en-US" sz="1050" dirty="0"/>
              <a:t> {</a:t>
            </a:r>
          </a:p>
          <a:p>
            <a:r>
              <a:rPr lang="en-US" sz="1050" dirty="0"/>
              <a:t>    if (driver-&gt;send(</a:t>
            </a:r>
            <a:r>
              <a:rPr lang="en-US" sz="1050" dirty="0" err="1"/>
              <a:t>dataBlock</a:t>
            </a:r>
            <a:r>
              <a:rPr lang="en-US" sz="1050" dirty="0"/>
              <a:t>))                                        //calls </a:t>
            </a:r>
            <a:r>
              <a:rPr lang="en-US" sz="1050" dirty="0" err="1"/>
              <a:t>wlan</a:t>
            </a:r>
            <a:r>
              <a:rPr lang="en-US" sz="1050" dirty="0"/>
              <a:t> or </a:t>
            </a:r>
            <a:r>
              <a:rPr lang="en-US" sz="1050" dirty="0" err="1"/>
              <a:t>lte</a:t>
            </a:r>
            <a:r>
              <a:rPr lang="en-US" sz="1050" dirty="0"/>
              <a:t> implementation of send()</a:t>
            </a:r>
          </a:p>
          <a:p>
            <a:r>
              <a:rPr lang="en-US" sz="1050" dirty="0"/>
              <a:t>        return;</a:t>
            </a:r>
          </a:p>
          <a:p>
            <a:r>
              <a:rPr lang="en-US" sz="1050" dirty="0"/>
              <a:t>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05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07E991-6E13-4E68-8A51-62DDB44C5F45}"/>
              </a:ext>
            </a:extLst>
          </p:cNvPr>
          <p:cNvCxnSpPr/>
          <p:nvPr/>
        </p:nvCxnSpPr>
        <p:spPr>
          <a:xfrm>
            <a:off x="1308193" y="2162523"/>
            <a:ext cx="6267311" cy="1810181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14C8FB-D3C8-45C4-8891-E5F773DA6E21}"/>
              </a:ext>
            </a:extLst>
          </p:cNvPr>
          <p:cNvCxnSpPr>
            <a:cxnSpLocks/>
          </p:cNvCxnSpPr>
          <p:nvPr/>
        </p:nvCxnSpPr>
        <p:spPr>
          <a:xfrm flipV="1">
            <a:off x="1181378" y="1862172"/>
            <a:ext cx="5953612" cy="2110532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 and C++14 were game changer for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lambda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range based loops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class enum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constexpr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smart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auto for variable declaration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alias with using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::function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73142"/>
                </a:solidFill>
              </a:rPr>
              <a:t>m</a:t>
            </a:r>
            <a:r>
              <a:rPr lang="en-US" noProof="0">
                <a:solidFill>
                  <a:srgbClr val="273142"/>
                </a:solidFill>
              </a:rPr>
              <a:t>ove operations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>
                <a:solidFill>
                  <a:srgbClr val="273142"/>
                </a:solidFill>
              </a:rPr>
              <a:t>...</a:t>
            </a:r>
            <a:endParaRPr lang="en-US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C++14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>
                <a:solidFill>
                  <a:srgbClr val="273142"/>
                </a:solidFill>
              </a:rPr>
              <a:t>generic </a:t>
            </a:r>
            <a:r>
              <a:rPr lang="en-US" noProof="0" dirty="0">
                <a:solidFill>
                  <a:srgbClr val="273142"/>
                </a:solidFill>
              </a:rPr>
              <a:t>lambda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constexpr enhancement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...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DDC0B-AB7C-4F57-8D04-4D344D845E4A}"/>
              </a:ext>
            </a:extLst>
          </p:cNvPr>
          <p:cNvSpPr txBox="1"/>
          <p:nvPr/>
        </p:nvSpPr>
        <p:spPr>
          <a:xfrm>
            <a:off x="3747516" y="2036169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ponters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with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D9A55-A4FC-4700-8218-6C930C1E8242}"/>
              </a:ext>
            </a:extLst>
          </p:cNvPr>
          <p:cNvSpPr txBox="1"/>
          <p:nvPr/>
        </p:nvSpPr>
        <p:spPr>
          <a:xfrm>
            <a:off x="3747516" y="2492983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typedef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DEBE7-E4EC-40B6-A699-8C5D33C62094}"/>
              </a:ext>
            </a:extLst>
          </p:cNvPr>
          <p:cNvSpPr txBox="1"/>
          <p:nvPr/>
        </p:nvSpPr>
        <p:spPr>
          <a:xfrm>
            <a:off x="3747516" y="1301574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 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using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iterators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E52D8-6480-4913-9AA3-64D2BEAEE233}"/>
              </a:ext>
            </a:extLst>
          </p:cNvPr>
          <p:cNvSpPr txBox="1"/>
          <p:nvPr/>
        </p:nvSpPr>
        <p:spPr>
          <a:xfrm>
            <a:off x="3747516" y="2716704"/>
            <a:ext cx="2818599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old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style function pointer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5B80E-1C2A-4B97-BBB0-8A0BA28C9EE4}"/>
              </a:ext>
            </a:extLst>
          </p:cNvPr>
          <p:cNvSpPr txBox="1"/>
          <p:nvPr/>
        </p:nvSpPr>
        <p:spPr>
          <a:xfrm>
            <a:off x="3739449" y="1785612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 easy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compile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time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calculations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D5061B-CBA5-425B-9A2C-63CD3E8F9048}"/>
              </a:ext>
            </a:extLst>
          </p:cNvPr>
          <p:cNvSpPr txBox="1"/>
          <p:nvPr/>
        </p:nvSpPr>
        <p:spPr>
          <a:xfrm>
            <a:off x="3099058" y="2276521"/>
            <a:ext cx="6773569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 of writing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long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type names during declarations (car::diagnostics::sensors::engine::Temperature)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79725-C466-4636-8443-F7412E83A0A8}"/>
              </a:ext>
            </a:extLst>
          </p:cNvPr>
          <p:cNvSpPr txBox="1"/>
          <p:nvPr/>
        </p:nvSpPr>
        <p:spPr>
          <a:xfrm>
            <a:off x="3747516" y="2952173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Faster than copying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E668B-240D-4926-B8BF-0B04BDB0CFBA}"/>
              </a:ext>
            </a:extLst>
          </p:cNvPr>
          <p:cNvSpPr txBox="1"/>
          <p:nvPr/>
        </p:nvSpPr>
        <p:spPr>
          <a:xfrm>
            <a:off x="3739449" y="1061222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unnamed functions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/>
      <p:bldP spid="17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114" y="1299518"/>
            <a:ext cx="8308800" cy="634766"/>
          </a:xfrm>
        </p:spPr>
        <p:txBody>
          <a:bodyPr/>
          <a:lstStyle/>
          <a:p>
            <a:pPr algn="ctr"/>
            <a:r>
              <a:rPr lang="de-DE"/>
              <a:t>TEMPLATES IN ACTION (3)</a:t>
            </a:r>
          </a:p>
          <a:p>
            <a:pPr algn="ctr"/>
            <a:endParaRPr lang="de-DE"/>
          </a:p>
          <a:p>
            <a:pPr algn="ctr"/>
            <a:r>
              <a:rPr lang="de-DE"/>
              <a:t>ADAPTER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4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/>
              <a:t>Implement Adapter with Templates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Two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provided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i="1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i="1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de-DE" i="1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endParaRPr lang="de-DE" i="1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common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interface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shall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provided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access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them</a:t>
            </a:r>
            <a:endParaRPr lang="de-DE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not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allowed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modify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these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endParaRPr lang="de-DE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Adapter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needed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!</a:t>
            </a:r>
          </a:p>
          <a:p>
            <a:endParaRPr lang="de-DE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base class shall not be used to avoid v-tables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de-DE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Solution: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i="1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i="1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de-DE" i="1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using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</a:t>
            </a:r>
            <a:r>
              <a:rPr lang="de-DE" dirty="0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template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dirty="0"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3903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/>
              <a:t>Implement Adapter with Templates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65D1A-3A29-46A1-B3CC-2DAC1F6C6B06}"/>
              </a:ext>
            </a:extLst>
          </p:cNvPr>
          <p:cNvSpPr/>
          <p:nvPr/>
        </p:nvSpPr>
        <p:spPr>
          <a:xfrm>
            <a:off x="206486" y="2845311"/>
            <a:ext cx="2083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 Drivers</a:t>
            </a:r>
            <a:b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</a:b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Interfaces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differ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</a:t>
            </a:r>
            <a:endParaRPr lang="de-DE" sz="1200" b="1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39F8F-10C3-439D-9A53-D6193DD26E70}"/>
              </a:ext>
            </a:extLst>
          </p:cNvPr>
          <p:cNvSpPr/>
          <p:nvPr/>
        </p:nvSpPr>
        <p:spPr>
          <a:xfrm>
            <a:off x="206486" y="1999754"/>
            <a:ext cx="2083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Adapter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Drivers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B9CB52-A0A5-4248-9D36-B48B1E9E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75" y="206227"/>
            <a:ext cx="4646625" cy="60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Implement Adapter with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9AE67-80A2-41F0-A1E2-13F341323FE9}"/>
              </a:ext>
            </a:extLst>
          </p:cNvPr>
          <p:cNvSpPr txBox="1"/>
          <p:nvPr/>
        </p:nvSpPr>
        <p:spPr>
          <a:xfrm>
            <a:off x="417600" y="955451"/>
            <a:ext cx="7115908" cy="2377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60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65ED2-52F5-4658-85C8-84946F2E5281}"/>
              </a:ext>
            </a:extLst>
          </p:cNvPr>
          <p:cNvSpPr txBox="1"/>
          <p:nvPr/>
        </p:nvSpPr>
        <p:spPr>
          <a:xfrm>
            <a:off x="417600" y="538318"/>
            <a:ext cx="4554507" cy="437733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template &lt;typename DRIVER&gt;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class Adapter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public: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Adapter(){}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inline bool send(DataBlock* dataBlock){assert(false);}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private: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  DRIVER driver; 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};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de-DE" sz="900">
              <a:solidFill>
                <a:schemeClr val="tx2"/>
              </a:solidFill>
              <a:latin typeface="Courier New" panose="02070309020205020404" pitchFamily="49" charset="0"/>
              <a:ea typeface="Nokia Pure Text Light" panose="020B0403020202020204" pitchFamily="34" charset="0"/>
              <a:cs typeface="Courier New" panose="02070309020205020404" pitchFamily="49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template&lt;&gt;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inline bool Adapter&lt;Wlan&gt;::send(DataBlock* dataBlock)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	//adapt to Wlan driver here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template&lt;&gt;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inline bool Adapter&lt;Lte&gt;::send(DataBlock* dataBlock)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	//adapt to Lte driver here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900">
                <a:solidFill>
                  <a:schemeClr val="tx2"/>
                </a:solidFill>
                <a:latin typeface="Courier New" panose="02070309020205020404" pitchFamily="49" charset="0"/>
                <a:ea typeface="Nokia Pure Text Light" panose="020B0403020202020204" pitchFamily="34" charset="0"/>
                <a:cs typeface="Courier New" panose="02070309020205020404" pitchFamily="49" charset="0"/>
              </a:rPr>
              <a:t>}</a:t>
            </a:r>
            <a:endParaRPr lang="de-DE" sz="9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7D0A7-602A-404B-AEF4-940602561550}"/>
              </a:ext>
            </a:extLst>
          </p:cNvPr>
          <p:cNvSpPr txBox="1"/>
          <p:nvPr/>
        </p:nvSpPr>
        <p:spPr>
          <a:xfrm>
            <a:off x="4460598" y="847918"/>
            <a:ext cx="3721168" cy="103795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Adapter class is used by the application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 the send() interface to the application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send() leads to assert, unless a specialized send function exists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2F192-69FF-4530-9FF8-36FF2E589F9E}"/>
              </a:ext>
            </a:extLst>
          </p:cNvPr>
          <p:cNvSpPr txBox="1"/>
          <p:nvPr/>
        </p:nvSpPr>
        <p:spPr>
          <a:xfrm>
            <a:off x="4460598" y="2771601"/>
            <a:ext cx="3721168" cy="59168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Specialization of send for type Wlan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Implement Wlan specific code for sending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B5D4F-0AF8-444A-90C5-50C7197BB768}"/>
              </a:ext>
            </a:extLst>
          </p:cNvPr>
          <p:cNvSpPr txBox="1"/>
          <p:nvPr/>
        </p:nvSpPr>
        <p:spPr>
          <a:xfrm>
            <a:off x="4460598" y="4015097"/>
            <a:ext cx="3721168" cy="59168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Specialization of send for type Lte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Implement Lte specific code for sending here</a:t>
            </a:r>
          </a:p>
        </p:txBody>
      </p:sp>
    </p:spTree>
    <p:extLst>
      <p:ext uri="{BB962C8B-B14F-4D97-AF65-F5344CB8AC3E}">
        <p14:creationId xmlns:p14="http://schemas.microsoft.com/office/powerpoint/2010/main" val="414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5 - Implement Adapter with Templates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/>
          </a:p>
          <a:p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1062866" y="2343899"/>
            <a:ext cx="633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Refer provided example in folder 05_AdapterWithTemplates</a:t>
            </a:r>
          </a:p>
        </p:txBody>
      </p:sp>
    </p:spTree>
    <p:extLst>
      <p:ext uri="{BB962C8B-B14F-4D97-AF65-F5344CB8AC3E}">
        <p14:creationId xmlns:p14="http://schemas.microsoft.com/office/powerpoint/2010/main" val="3215395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9267"/>
            <a:ext cx="8308800" cy="309600"/>
          </a:xfrm>
        </p:spPr>
        <p:txBody>
          <a:bodyPr/>
          <a:lstStyle/>
          <a:p>
            <a:r>
              <a:rPr lang="en-US" dirty="0"/>
              <a:t>Compared with real Abstract Base Classes / 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4"/>
            <a:ext cx="8472400" cy="148579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No v-tables in use</a:t>
            </a:r>
            <a:r>
              <a:rPr lang="en-US"/>
              <a:t>, compiler can inline, performance is </a:t>
            </a:r>
            <a:r>
              <a:rPr lang="en-US" dirty="0"/>
              <a:t>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 </a:t>
            </a:r>
            <a:r>
              <a:rPr lang="en-US" dirty="0"/>
              <a:t>No possibility to store instances in a single based on base class pointer</a:t>
            </a:r>
            <a:r>
              <a:rPr lang="en-US" dirty="0">
                <a:sym typeface="Wingdings" panose="05000000000000000000" pitchFamily="2" charset="2"/>
              </a:rPr>
              <a:t>, i.e. no easy iteration over </a:t>
            </a:r>
            <a:r>
              <a:rPr lang="en-US">
                <a:sym typeface="Wingdings" panose="05000000000000000000" pitchFamily="2" charset="2"/>
              </a:rPr>
              <a:t>all implementations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E4B02-F58E-4BA7-9460-C7769B97548F}"/>
              </a:ext>
            </a:extLst>
          </p:cNvPr>
          <p:cNvSpPr txBox="1"/>
          <p:nvPr/>
        </p:nvSpPr>
        <p:spPr>
          <a:xfrm>
            <a:off x="1381027" y="2211471"/>
            <a:ext cx="7187938" cy="159965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endParaRPr lang="en-US" sz="1050" dirty="0"/>
          </a:p>
          <a:p>
            <a:r>
              <a:rPr lang="en-US" sz="1050" dirty="0" err="1"/>
              <a:t>std</a:t>
            </a:r>
            <a:r>
              <a:rPr lang="en-US" sz="1050" dirty="0"/>
              <a:t>::array&lt;Interface*, 2&gt; </a:t>
            </a:r>
            <a:r>
              <a:rPr lang="en-US" sz="1050" dirty="0" err="1"/>
              <a:t>driverList</a:t>
            </a:r>
            <a:r>
              <a:rPr lang="en-US" sz="1050" dirty="0"/>
              <a:t> = {&amp;</a:t>
            </a:r>
            <a:r>
              <a:rPr lang="en-US" sz="1050" dirty="0" err="1"/>
              <a:t>lte</a:t>
            </a:r>
            <a:r>
              <a:rPr lang="en-US" sz="1050" dirty="0"/>
              <a:t>, &amp;</a:t>
            </a:r>
            <a:r>
              <a:rPr lang="en-US" sz="1050" dirty="0" err="1"/>
              <a:t>wlan</a:t>
            </a:r>
            <a:r>
              <a:rPr lang="en-US" sz="1050" dirty="0"/>
              <a:t>};  //different types in one array of type base class pointer</a:t>
            </a:r>
          </a:p>
          <a:p>
            <a:endParaRPr lang="en-US" sz="1050" dirty="0">
              <a:sym typeface="Wingdings" panose="05000000000000000000" pitchFamily="2" charset="2"/>
            </a:endParaRPr>
          </a:p>
          <a:p>
            <a:r>
              <a:rPr lang="en-US" sz="1050" dirty="0"/>
              <a:t> for (auto driver : </a:t>
            </a:r>
            <a:r>
              <a:rPr lang="en-US" sz="1050" dirty="0" err="1"/>
              <a:t>driverList</a:t>
            </a:r>
            <a:r>
              <a:rPr lang="en-US" sz="1050" dirty="0"/>
              <a:t>)</a:t>
            </a:r>
          </a:p>
          <a:p>
            <a:r>
              <a:rPr lang="en-US" sz="1050" dirty="0"/>
              <a:t> {</a:t>
            </a:r>
          </a:p>
          <a:p>
            <a:r>
              <a:rPr lang="en-US" sz="1050" dirty="0"/>
              <a:t>    if (driver-&gt;send(</a:t>
            </a:r>
            <a:r>
              <a:rPr lang="en-US" sz="1050" dirty="0" err="1"/>
              <a:t>dataBlock</a:t>
            </a:r>
            <a:r>
              <a:rPr lang="en-US" sz="1050" dirty="0"/>
              <a:t>))                                        //calls </a:t>
            </a:r>
            <a:r>
              <a:rPr lang="en-US" sz="1050" dirty="0" err="1"/>
              <a:t>wlan</a:t>
            </a:r>
            <a:r>
              <a:rPr lang="en-US" sz="1050" dirty="0"/>
              <a:t> or </a:t>
            </a:r>
            <a:r>
              <a:rPr lang="en-US" sz="1050" dirty="0" err="1"/>
              <a:t>lte</a:t>
            </a:r>
            <a:r>
              <a:rPr lang="en-US" sz="1050" dirty="0"/>
              <a:t> implementation of send()</a:t>
            </a:r>
          </a:p>
          <a:p>
            <a:r>
              <a:rPr lang="en-US" sz="1050" dirty="0"/>
              <a:t>        return;</a:t>
            </a:r>
          </a:p>
          <a:p>
            <a:r>
              <a:rPr lang="en-US" sz="1050" dirty="0"/>
              <a:t>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05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709E0-BBFB-40A2-9C0B-44F7DBBB8E2A}"/>
              </a:ext>
            </a:extLst>
          </p:cNvPr>
          <p:cNvCxnSpPr/>
          <p:nvPr/>
        </p:nvCxnSpPr>
        <p:spPr>
          <a:xfrm>
            <a:off x="1308193" y="2162523"/>
            <a:ext cx="6267311" cy="1810181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41260F-4CE8-4243-93EA-4012A9B9AB11}"/>
              </a:ext>
            </a:extLst>
          </p:cNvPr>
          <p:cNvCxnSpPr>
            <a:cxnSpLocks/>
          </p:cNvCxnSpPr>
          <p:nvPr/>
        </p:nvCxnSpPr>
        <p:spPr>
          <a:xfrm flipV="1">
            <a:off x="1181378" y="1862172"/>
            <a:ext cx="5953612" cy="2110532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2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/>
              <a:t>COMPILE TIME CALCULATIONS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53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</a:t>
            </a:r>
            <a:r>
              <a:rPr lang="en-US" noProof="0"/>
              <a:t>Time Calculations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Template </a:t>
            </a:r>
            <a:r>
              <a:rPr lang="en-US" noProof="0" dirty="0"/>
              <a:t>Metaprogramming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C++ Templates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Compile Time Calculation for constant input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Zero execution time during runtime, it’s guaranteed to be </a:t>
            </a:r>
            <a:r>
              <a:rPr lang="en-US"/>
              <a:t>executed during compile time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Turing Complete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Loops by Recursion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Conditions by Specialization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Return data(types)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Problems: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dirty="0"/>
              <a:t>Weak Tool/Debugging Support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Readability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Only integer numbers can be passed as numeric values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Floats have to be modelled as a struct of numerator/denumerator.</a:t>
            </a:r>
            <a:endParaRPr lang="en-US" dirty="0"/>
          </a:p>
          <a:p>
            <a:pPr lvl="1"/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3565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</a:t>
            </a:r>
            <a:r>
              <a:rPr lang="en-US" noProof="0"/>
              <a:t>Time Calculations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Template Metaprogramming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Discovered by Accident!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Wiki: </a:t>
            </a:r>
            <a:r>
              <a:rPr lang="en-US">
                <a:hlinkClick r:id="rId2"/>
              </a:rPr>
              <a:t>https://en.wikipedia.org/wiki/Template_metaprogramming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Nice intro: </a:t>
            </a:r>
            <a:r>
              <a:rPr lang="en-US">
                <a:hlinkClick r:id="rId3"/>
              </a:rPr>
              <a:t>https://monoinfinito.wordpress.com/series/introduction-to-c-template-metaprogramming/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Video in Learning Portal: </a:t>
            </a:r>
          </a:p>
          <a:p>
            <a:pPr lvl="1"/>
            <a:r>
              <a:rPr lang="en-US"/>
              <a:t>       </a:t>
            </a:r>
            <a:r>
              <a:rPr lang="de-DE"/>
              <a:t>Slawomir Zborowski - Metaprogramming in C++| CDSZ01-01A-LDS_SPL_1)</a:t>
            </a:r>
            <a:endParaRPr lang="en-US"/>
          </a:p>
          <a:p>
            <a:pPr lvl="1"/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389535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</a:t>
            </a:r>
            <a:r>
              <a:rPr lang="en-US" noProof="0"/>
              <a:t>Time Calculations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err="1"/>
              <a:t>const</a:t>
            </a:r>
            <a:r>
              <a:rPr lang="en-US"/>
              <a:t>expr</a:t>
            </a: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https://en.wikipedia.org/wiki/Compile_time_function_execution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Compile Time Calculation for constant input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Zero execution time during runtime if input is </a:t>
            </a:r>
            <a:r>
              <a:rPr lang="en-US" err="1"/>
              <a:t>const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Function will be executed during runtime for non </a:t>
            </a:r>
            <a:r>
              <a:rPr lang="en-US" err="1"/>
              <a:t>const</a:t>
            </a:r>
            <a:r>
              <a:rPr lang="en-US"/>
              <a:t> input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Turing Complete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Pros: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Good Readability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One Implementation for runtime and compile time calculation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Cons: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Not sure if the calculation is done during compile or runtime</a:t>
            </a: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2629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0" y="1166029"/>
            <a:ext cx="8308800" cy="634766"/>
          </a:xfrm>
        </p:spPr>
        <p:txBody>
          <a:bodyPr/>
          <a:lstStyle/>
          <a:p>
            <a:pPr algn="ctr"/>
            <a:r>
              <a:rPr lang="de-DE" dirty="0"/>
              <a:t>COMPOSITIONS</a:t>
            </a:r>
          </a:p>
          <a:p>
            <a:pPr algn="ctr"/>
            <a:r>
              <a:rPr lang="de-DE" dirty="0"/>
              <a:t>REFERENCES</a:t>
            </a:r>
          </a:p>
          <a:p>
            <a:pPr algn="ctr"/>
            <a:r>
              <a:rPr lang="de-DE" dirty="0"/>
              <a:t>(SMART) POINTERS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60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</a:t>
            </a:r>
            <a:r>
              <a:rPr lang="en-US" noProof="0"/>
              <a:t>Time Calculations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err="1"/>
              <a:t>const</a:t>
            </a:r>
            <a:r>
              <a:rPr lang="en-US"/>
              <a:t>expr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since C++11, extended in C++14</a:t>
            </a:r>
            <a:endParaRPr lang="en-US" noProof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https://en.wikipedia.org/wiki/Compile_time_function_execution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http://cpptruths.blogspot.com/2011/07/want-speed-use-constexpr-meta.html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347016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Example 6 - Compile Time Calculations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0A546-3FA2-4C6D-91F1-5AF0B9912A71}"/>
              </a:ext>
            </a:extLst>
          </p:cNvPr>
          <p:cNvSpPr/>
          <p:nvPr/>
        </p:nvSpPr>
        <p:spPr>
          <a:xfrm>
            <a:off x="827735" y="2251566"/>
            <a:ext cx="77796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Refer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provided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example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folder</a:t>
            </a:r>
            <a:r>
              <a:rPr lang="de-DE" dirty="0">
                <a:solidFill>
                  <a:schemeClr val="tx2"/>
                </a:solidFill>
              </a:rPr>
              <a:t> 06_CompileTimeCalc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r>
              <a:rPr lang="de-DE" dirty="0" err="1">
                <a:solidFill>
                  <a:schemeClr val="tx2"/>
                </a:solidFill>
              </a:rPr>
              <a:t>Contains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Example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Fraction</a:t>
            </a:r>
            <a:r>
              <a:rPr lang="de-DE" dirty="0">
                <a:solidFill>
                  <a:schemeClr val="tx2"/>
                </a:solidFill>
              </a:rPr>
              <a:t>, Power, </a:t>
            </a:r>
            <a:r>
              <a:rPr lang="de-DE" err="1">
                <a:solidFill>
                  <a:schemeClr val="tx2"/>
                </a:solidFill>
              </a:rPr>
              <a:t>and</a:t>
            </a:r>
            <a:r>
              <a:rPr lang="de-DE">
                <a:solidFill>
                  <a:schemeClr val="tx2"/>
                </a:solidFill>
              </a:rPr>
              <a:t> PrimeNumber </a:t>
            </a:r>
            <a:r>
              <a:rPr lang="de-DE" dirty="0" err="1">
                <a:solidFill>
                  <a:schemeClr val="tx2"/>
                </a:solidFill>
              </a:rPr>
              <a:t>calculation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  <a:p>
            <a:r>
              <a:rPr lang="de-DE" dirty="0" err="1">
                <a:solidFill>
                  <a:schemeClr val="tx2"/>
                </a:solidFill>
              </a:rPr>
              <a:t>constexpr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and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template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meta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progamming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23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 dirty="0" err="1"/>
              <a:t>rValue</a:t>
            </a:r>
            <a:r>
              <a:rPr lang="de-DE" dirty="0"/>
              <a:t> References</a:t>
            </a:r>
          </a:p>
          <a:p>
            <a:pPr algn="ctr"/>
            <a:r>
              <a:rPr lang="de-DE" dirty="0"/>
              <a:t>Universal 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27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rValue</a:t>
            </a:r>
            <a:r>
              <a:rPr lang="en-US" dirty="0"/>
              <a:t>, </a:t>
            </a:r>
            <a:r>
              <a:rPr lang="en-US" dirty="0" err="1"/>
              <a:t>lValue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dirty="0"/>
              <a:t>“An </a:t>
            </a:r>
            <a:r>
              <a:rPr lang="en-US" b="1" i="1" dirty="0" err="1"/>
              <a:t>lvalue</a:t>
            </a:r>
            <a:r>
              <a:rPr lang="en-US" dirty="0"/>
              <a:t> represents an object that occupies some identifiable location in memory (i.e. has an address). </a:t>
            </a:r>
            <a:r>
              <a:rPr lang="en-US" b="1" i="1" dirty="0" err="1"/>
              <a:t>rvalues</a:t>
            </a:r>
            <a:r>
              <a:rPr lang="en-US" dirty="0"/>
              <a:t> are defined by exclusion”</a:t>
            </a:r>
          </a:p>
          <a:p>
            <a:pPr lvl="1"/>
            <a:endParaRPr lang="en-US" noProof="0" dirty="0"/>
          </a:p>
          <a:p>
            <a:pPr lvl="1"/>
            <a:r>
              <a:rPr lang="en-US" dirty="0">
                <a:hlinkClick r:id="rId2"/>
              </a:rPr>
              <a:t>https://eli.thegreenplace.net/2011/12/15/understanding-lvalues-and-rvalues-in-c-and-c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“Data can be assigned to </a:t>
            </a:r>
            <a:r>
              <a:rPr lang="en-US" i="1" dirty="0" err="1"/>
              <a:t>lValues</a:t>
            </a:r>
            <a:r>
              <a:rPr lang="en-US" i="1" dirty="0"/>
              <a:t> only”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041630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rValue</a:t>
            </a:r>
            <a:r>
              <a:rPr lang="en-US" dirty="0"/>
              <a:t>, </a:t>
            </a:r>
            <a:r>
              <a:rPr lang="en-US" dirty="0" err="1"/>
              <a:t>lValue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a = 1;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b = 2;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c = a + b;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d = 1 + 2;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e = </a:t>
            </a:r>
            <a:r>
              <a:rPr lang="en-US" i="1" dirty="0" err="1"/>
              <a:t>getSomething</a:t>
            </a:r>
            <a:r>
              <a:rPr lang="en-US" i="1" dirty="0"/>
              <a:t>();</a:t>
            </a:r>
          </a:p>
          <a:p>
            <a:pPr lvl="1"/>
            <a:r>
              <a:rPr lang="en-US" i="1" noProof="0" dirty="0" err="1"/>
              <a:t>const</a:t>
            </a:r>
            <a:r>
              <a:rPr lang="en-US" i="1" noProof="0" dirty="0"/>
              <a:t> </a:t>
            </a:r>
            <a:r>
              <a:rPr lang="en-US" i="1" noProof="0" dirty="0" err="1"/>
              <a:t>int</a:t>
            </a:r>
            <a:r>
              <a:rPr lang="en-US" i="1" noProof="0" dirty="0"/>
              <a:t> f = 1; </a:t>
            </a:r>
          </a:p>
          <a:p>
            <a:pPr lvl="1"/>
            <a:endParaRPr lang="en-US" i="1" dirty="0"/>
          </a:p>
          <a:p>
            <a:pPr lvl="1"/>
            <a:r>
              <a:rPr lang="en-US" i="1" noProof="0" dirty="0" err="1">
                <a:solidFill>
                  <a:srgbClr val="FF0000"/>
                </a:solidFill>
              </a:rPr>
              <a:t>getSomething</a:t>
            </a:r>
            <a:r>
              <a:rPr lang="en-US" i="1" noProof="0" dirty="0">
                <a:solidFill>
                  <a:srgbClr val="FF0000"/>
                </a:solidFill>
              </a:rPr>
              <a:t>() = 100;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1+2 = a;</a:t>
            </a:r>
            <a:endParaRPr lang="en-US" i="1" noProof="0" dirty="0">
              <a:solidFill>
                <a:srgbClr val="FF0000"/>
              </a:solidFill>
            </a:endParaRPr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54F77-2E7A-451D-863A-60F5903A2370}"/>
              </a:ext>
            </a:extLst>
          </p:cNvPr>
          <p:cNvSpPr txBox="1"/>
          <p:nvPr/>
        </p:nvSpPr>
        <p:spPr>
          <a:xfrm>
            <a:off x="3997819" y="1381026"/>
            <a:ext cx="4728581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a,b,c,d,e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are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lValues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1, 2, 1+2,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a+b,getSomething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are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0B7F4-FBCE-4F2D-8ABB-1CDBE836FEFD}"/>
              </a:ext>
            </a:extLst>
          </p:cNvPr>
          <p:cNvSpPr txBox="1"/>
          <p:nvPr/>
        </p:nvSpPr>
        <p:spPr>
          <a:xfrm>
            <a:off x="3997819" y="2422339"/>
            <a:ext cx="4728581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 is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even if no data can be assigned after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1156E-ED69-4D25-B6B2-24D8F541C497}"/>
              </a:ext>
            </a:extLst>
          </p:cNvPr>
          <p:cNvSpPr txBox="1"/>
          <p:nvPr/>
        </p:nvSpPr>
        <p:spPr>
          <a:xfrm>
            <a:off x="3997819" y="3076280"/>
            <a:ext cx="4728581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Not allowed to assign something to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422CA-3414-44E5-8141-AB345BD76D1C}"/>
              </a:ext>
            </a:extLst>
          </p:cNvPr>
          <p:cNvSpPr txBox="1"/>
          <p:nvPr/>
        </p:nvSpPr>
        <p:spPr>
          <a:xfrm>
            <a:off x="3997819" y="3633436"/>
            <a:ext cx="4728581" cy="33007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Can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getSomething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be a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007F1-8AFB-46ED-B2F4-925AC608F66B}"/>
              </a:ext>
            </a:extLst>
          </p:cNvPr>
          <p:cNvSpPr txBox="1"/>
          <p:nvPr/>
        </p:nvSpPr>
        <p:spPr>
          <a:xfrm>
            <a:off x="3997819" y="3894751"/>
            <a:ext cx="4728581" cy="330072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Yes if it returns a reference.</a:t>
            </a:r>
          </a:p>
        </p:txBody>
      </p:sp>
    </p:spTree>
    <p:extLst>
      <p:ext uri="{BB962C8B-B14F-4D97-AF65-F5344CB8AC3E}">
        <p14:creationId xmlns:p14="http://schemas.microsoft.com/office/powerpoint/2010/main" val="21053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/>
              <a:t>Function </a:t>
            </a:r>
            <a:r>
              <a:rPr lang="en-US" i="1" dirty="0"/>
              <a:t>should take a value, modify it and return it via parameter list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Therefore references are needed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Implement a function that can take </a:t>
            </a:r>
            <a:r>
              <a:rPr lang="en-US" i="1" dirty="0" err="1">
                <a:solidFill>
                  <a:srgbClr val="FF0000"/>
                </a:solidFill>
              </a:rPr>
              <a:t>lValue</a:t>
            </a:r>
            <a:r>
              <a:rPr lang="en-US" i="1" dirty="0">
                <a:solidFill>
                  <a:srgbClr val="FF0000"/>
                </a:solidFill>
              </a:rPr>
              <a:t> and </a:t>
            </a:r>
            <a:r>
              <a:rPr lang="en-US" i="1" dirty="0" err="1">
                <a:solidFill>
                  <a:srgbClr val="FF0000"/>
                </a:solidFill>
              </a:rPr>
              <a:t>rValue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8693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doWithCopy</a:t>
            </a:r>
            <a:r>
              <a:rPr lang="en-US" i="1" dirty="0"/>
              <a:t>(</a:t>
            </a:r>
            <a:r>
              <a:rPr lang="en-US" i="1" dirty="0" err="1"/>
              <a:t>std</a:t>
            </a:r>
            <a:r>
              <a:rPr lang="en-US" i="1" dirty="0"/>
              <a:t>::string </a:t>
            </a:r>
            <a:r>
              <a:rPr lang="en-US" i="1" dirty="0" err="1"/>
              <a:t>myString</a:t>
            </a:r>
            <a:r>
              <a:rPr lang="en-US" i="1" dirty="0"/>
              <a:t>);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::string text(“text”);</a:t>
            </a:r>
          </a:p>
          <a:p>
            <a:pPr lvl="1"/>
            <a:r>
              <a:rPr lang="en-US" i="1" dirty="0" err="1"/>
              <a:t>doWithCopy</a:t>
            </a:r>
            <a:r>
              <a:rPr lang="en-US" i="1" dirty="0"/>
              <a:t>(text);		 //ok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 err="1"/>
              <a:t>doWithCopy</a:t>
            </a:r>
            <a:r>
              <a:rPr lang="en-US" i="1"/>
              <a:t>(std::string(“text”));</a:t>
            </a:r>
            <a:r>
              <a:rPr lang="en-US" i="1" dirty="0"/>
              <a:t>	//ok pass </a:t>
            </a:r>
            <a:r>
              <a:rPr lang="en-US" i="1" dirty="0" err="1"/>
              <a:t>rValue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</a:t>
            </a:r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cannot return modified </a:t>
            </a:r>
            <a:r>
              <a:rPr lang="en-US" dirty="0" err="1"/>
              <a:t>myString</a:t>
            </a:r>
            <a:r>
              <a:rPr lang="en-US" dirty="0"/>
              <a:t> via the parameter list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3367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doWithRef</a:t>
            </a:r>
            <a:r>
              <a:rPr lang="en-US" i="1" dirty="0"/>
              <a:t>(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//pass by reference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::string text(“text”);</a:t>
            </a:r>
          </a:p>
          <a:p>
            <a:pPr lvl="1"/>
            <a:r>
              <a:rPr lang="en-US" i="1" dirty="0" err="1"/>
              <a:t>doWithRef</a:t>
            </a:r>
            <a:r>
              <a:rPr lang="en-US" i="1" dirty="0"/>
              <a:t>(text);		//ok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 err="1"/>
              <a:t>doWithRef</a:t>
            </a:r>
            <a:r>
              <a:rPr lang="en-US" i="1"/>
              <a:t>(std::string(“text”));</a:t>
            </a:r>
            <a:r>
              <a:rPr lang="en-US" i="1" dirty="0"/>
              <a:t>	//not ok: cannot pass </a:t>
            </a:r>
            <a:r>
              <a:rPr lang="en-US" i="1" dirty="0" err="1"/>
              <a:t>rValue</a:t>
            </a:r>
            <a:r>
              <a:rPr lang="en-US" i="1" dirty="0"/>
              <a:t> to reference</a:t>
            </a:r>
          </a:p>
          <a:p>
            <a:endParaRPr lang="en-US" sz="1600" i="1" noProof="0" dirty="0"/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can return modified </a:t>
            </a:r>
            <a:r>
              <a:rPr lang="en-US" dirty="0" err="1"/>
              <a:t>myString</a:t>
            </a:r>
            <a:r>
              <a:rPr lang="en-US" dirty="0"/>
              <a:t> via the parameter list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only </a:t>
            </a:r>
            <a:r>
              <a:rPr lang="en-US" dirty="0" err="1"/>
              <a:t>lValues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9232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doWithConstRef</a:t>
            </a:r>
            <a:r>
              <a:rPr lang="en-US" i="1" dirty="0"/>
              <a:t>(</a:t>
            </a:r>
            <a:r>
              <a:rPr lang="en-US" i="1" dirty="0" err="1">
                <a:solidFill>
                  <a:srgbClr val="FF0000"/>
                </a:solidFill>
              </a:rPr>
              <a:t>const</a:t>
            </a:r>
            <a:r>
              <a:rPr lang="en-US" i="1" dirty="0"/>
              <a:t> 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//pass by </a:t>
            </a:r>
            <a:r>
              <a:rPr lang="en-US" i="1" dirty="0" err="1"/>
              <a:t>const</a:t>
            </a:r>
            <a:r>
              <a:rPr lang="en-US" i="1" dirty="0"/>
              <a:t> reference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::string text(“text”);</a:t>
            </a:r>
          </a:p>
          <a:p>
            <a:pPr lvl="1"/>
            <a:r>
              <a:rPr lang="en-US" i="1" dirty="0" err="1"/>
              <a:t>doWithRef</a:t>
            </a:r>
            <a:r>
              <a:rPr lang="en-US" i="1" dirty="0"/>
              <a:t>(text);		//ok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 err="1"/>
              <a:t>doWithRef</a:t>
            </a:r>
            <a:r>
              <a:rPr lang="en-US" i="1"/>
              <a:t>(std::string(“text”));	//</a:t>
            </a:r>
            <a:r>
              <a:rPr lang="en-US" i="1" dirty="0"/>
              <a:t>ok, pass </a:t>
            </a:r>
            <a:r>
              <a:rPr lang="en-US" i="1" dirty="0" err="1"/>
              <a:t>rValue</a:t>
            </a:r>
            <a:r>
              <a:rPr lang="en-US" i="1" dirty="0"/>
              <a:t> to </a:t>
            </a:r>
            <a:r>
              <a:rPr lang="en-US" i="1" dirty="0" err="1"/>
              <a:t>const</a:t>
            </a:r>
            <a:r>
              <a:rPr lang="en-US" i="1" dirty="0"/>
              <a:t> reference</a:t>
            </a:r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</a:t>
            </a:r>
            <a:r>
              <a:rPr lang="en-US" dirty="0" err="1"/>
              <a:t>lValues</a:t>
            </a:r>
            <a:r>
              <a:rPr lang="en-US" dirty="0"/>
              <a:t> and </a:t>
            </a:r>
            <a:r>
              <a:rPr lang="en-US" dirty="0" err="1"/>
              <a:t>rValues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cannot return modified </a:t>
            </a:r>
            <a:r>
              <a:rPr lang="en-US" dirty="0" err="1"/>
              <a:t>myString</a:t>
            </a:r>
            <a:r>
              <a:rPr lang="en-US" dirty="0"/>
              <a:t> via the parameter list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3BA7D9-A54E-4D58-853A-752F3657FB2C}"/>
              </a:ext>
            </a:extLst>
          </p:cNvPr>
          <p:cNvSpPr/>
          <p:nvPr/>
        </p:nvSpPr>
        <p:spPr>
          <a:xfrm>
            <a:off x="1258477" y="3989356"/>
            <a:ext cx="8050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https://repl.it/@robertmeier/advanced-04-1-the-rvalue-ref-problem</a:t>
            </a:r>
          </a:p>
        </p:txBody>
      </p:sp>
    </p:spTree>
    <p:extLst>
      <p:ext uri="{BB962C8B-B14F-4D97-AF65-F5344CB8AC3E}">
        <p14:creationId xmlns:p14="http://schemas.microsoft.com/office/powerpoint/2010/main" val="257490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 dirty="0"/>
              <a:t>void </a:t>
            </a:r>
            <a:r>
              <a:rPr lang="en-US" i="1" dirty="0" err="1"/>
              <a:t>doWithRvalueRef</a:t>
            </a:r>
            <a:r>
              <a:rPr lang="en-US" i="1" dirty="0"/>
              <a:t>(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   //pass by </a:t>
            </a:r>
            <a:r>
              <a:rPr lang="en-US" i="1" dirty="0" err="1"/>
              <a:t>rValue</a:t>
            </a:r>
            <a:r>
              <a:rPr lang="en-US" i="1" dirty="0"/>
              <a:t> reference (C++11)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::string text(“text”);</a:t>
            </a:r>
          </a:p>
          <a:p>
            <a:pPr lvl="1"/>
            <a:r>
              <a:rPr lang="en-US" i="1" dirty="0" err="1"/>
              <a:t>doWithRef</a:t>
            </a:r>
            <a:r>
              <a:rPr lang="en-US" i="1" dirty="0"/>
              <a:t>(text);		//not ok, cannot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 err="1"/>
              <a:t>doWithRef</a:t>
            </a:r>
            <a:r>
              <a:rPr lang="en-US" i="1"/>
              <a:t>(std::string(“text”));</a:t>
            </a:r>
            <a:r>
              <a:rPr lang="en-US" i="1" dirty="0"/>
              <a:t>	//ok, pass </a:t>
            </a:r>
            <a:r>
              <a:rPr lang="en-US" i="1" dirty="0" err="1"/>
              <a:t>rValue</a:t>
            </a:r>
            <a:endParaRPr lang="en-US" i="1" dirty="0"/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</a:t>
            </a:r>
            <a:r>
              <a:rPr lang="en-US" dirty="0" err="1"/>
              <a:t>rValue</a:t>
            </a:r>
            <a:r>
              <a:rPr lang="en-US" dirty="0"/>
              <a:t> reference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takes no </a:t>
            </a:r>
            <a:r>
              <a:rPr lang="en-US" dirty="0" err="1"/>
              <a:t>lValue</a:t>
            </a:r>
            <a:r>
              <a:rPr lang="en-US" dirty="0"/>
              <a:t> reference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8924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98D00-C7D8-46F0-9838-E187732B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18" y="367568"/>
            <a:ext cx="5164831" cy="4121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BDBC83-90AE-48ED-8D63-ABFE09BFD970}"/>
              </a:ext>
            </a:extLst>
          </p:cNvPr>
          <p:cNvSpPr/>
          <p:nvPr/>
        </p:nvSpPr>
        <p:spPr>
          <a:xfrm>
            <a:off x="2746920" y="4542932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The Person has or knows a Cat</a:t>
            </a:r>
          </a:p>
        </p:txBody>
      </p:sp>
    </p:spTree>
    <p:extLst>
      <p:ext uri="{BB962C8B-B14F-4D97-AF65-F5344CB8AC3E}">
        <p14:creationId xmlns:p14="http://schemas.microsoft.com/office/powerpoint/2010/main" val="5922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1350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i="1"/>
              <a:t>void doIt(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      //pass by </a:t>
            </a:r>
            <a:r>
              <a:rPr lang="en-US" i="1" dirty="0" err="1"/>
              <a:t>lValue</a:t>
            </a:r>
            <a:r>
              <a:rPr lang="en-US" i="1" dirty="0"/>
              <a:t> reference version</a:t>
            </a:r>
          </a:p>
          <a:p>
            <a:pPr lvl="1"/>
            <a:r>
              <a:rPr lang="en-US" i="1"/>
              <a:t>void doIt (</a:t>
            </a:r>
            <a:r>
              <a:rPr lang="en-US" i="1" dirty="0" err="1"/>
              <a:t>std</a:t>
            </a:r>
            <a:r>
              <a:rPr lang="en-US" i="1" dirty="0"/>
              <a:t>::string</a:t>
            </a:r>
            <a:r>
              <a:rPr lang="en-US" i="1" dirty="0">
                <a:solidFill>
                  <a:srgbClr val="FF0000"/>
                </a:solidFill>
              </a:rPr>
              <a:t>&amp;&amp;</a:t>
            </a:r>
            <a:r>
              <a:rPr lang="en-US" i="1" dirty="0"/>
              <a:t> </a:t>
            </a:r>
            <a:r>
              <a:rPr lang="en-US" i="1" dirty="0" err="1"/>
              <a:t>myString</a:t>
            </a:r>
            <a:r>
              <a:rPr lang="en-US" i="1" dirty="0"/>
              <a:t>);     //pass by </a:t>
            </a:r>
            <a:r>
              <a:rPr lang="en-US" i="1" dirty="0" err="1"/>
              <a:t>rValue</a:t>
            </a:r>
            <a:r>
              <a:rPr lang="en-US" i="1" dirty="0"/>
              <a:t> reference version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std</a:t>
            </a:r>
            <a:r>
              <a:rPr lang="en-US" i="1" dirty="0"/>
              <a:t>::string text(“text”);</a:t>
            </a:r>
          </a:p>
          <a:p>
            <a:pPr lvl="1"/>
            <a:r>
              <a:rPr lang="en-US" i="1"/>
              <a:t>doIt (</a:t>
            </a:r>
            <a:r>
              <a:rPr lang="en-US" i="1" dirty="0"/>
              <a:t>text);	</a:t>
            </a:r>
            <a:r>
              <a:rPr lang="en-US" i="1"/>
              <a:t>		//</a:t>
            </a:r>
            <a:r>
              <a:rPr lang="en-US" i="1" dirty="0"/>
              <a:t>ok pass </a:t>
            </a:r>
            <a:r>
              <a:rPr lang="en-US" i="1" dirty="0" err="1"/>
              <a:t>lValue</a:t>
            </a:r>
            <a:endParaRPr lang="en-US" i="1" dirty="0"/>
          </a:p>
          <a:p>
            <a:pPr lvl="1"/>
            <a:r>
              <a:rPr lang="en-US" i="1"/>
              <a:t>doIt (std::string(“text”));</a:t>
            </a:r>
            <a:r>
              <a:rPr lang="en-US" i="1" dirty="0"/>
              <a:t>	//ok, pass </a:t>
            </a:r>
            <a:r>
              <a:rPr lang="en-US" i="1" dirty="0" err="1"/>
              <a:t>rValue</a:t>
            </a:r>
            <a:endParaRPr lang="en-US" i="1" dirty="0"/>
          </a:p>
          <a:p>
            <a:pPr lvl="1"/>
            <a:endParaRPr lang="en-US" i="1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pass </a:t>
            </a:r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by reference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Modified string can be returned (at least in the </a:t>
            </a:r>
            <a:r>
              <a:rPr lang="en-US" dirty="0" err="1"/>
              <a:t>lValue</a:t>
            </a:r>
            <a:r>
              <a:rPr lang="en-US" dirty="0"/>
              <a:t> version)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Both function implement the same code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E952D-B67B-4416-A291-25061B286E55}"/>
              </a:ext>
            </a:extLst>
          </p:cNvPr>
          <p:cNvSpPr txBox="1"/>
          <p:nvPr/>
        </p:nvSpPr>
        <p:spPr>
          <a:xfrm>
            <a:off x="6312101" y="1060515"/>
            <a:ext cx="2572662" cy="5147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overload do() to provide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ref version.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AB362-322D-4220-AA51-2816C96E83D9}"/>
              </a:ext>
            </a:extLst>
          </p:cNvPr>
          <p:cNvSpPr/>
          <p:nvPr/>
        </p:nvSpPr>
        <p:spPr>
          <a:xfrm>
            <a:off x="617456" y="4356912"/>
            <a:ext cx="852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https://repl.it/@robertmeier/advanced-04-2-solving-the-rvalue-ref-problem</a:t>
            </a:r>
          </a:p>
        </p:txBody>
      </p:sp>
    </p:spTree>
    <p:extLst>
      <p:ext uri="{BB962C8B-B14F-4D97-AF65-F5344CB8AC3E}">
        <p14:creationId xmlns:p14="http://schemas.microsoft.com/office/powerpoint/2010/main" val="30615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Perfect Forwarding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924"/>
            <a:ext cx="8693406" cy="385433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What can we do instead of overloading and implementing the same function twice?</a:t>
            </a:r>
          </a:p>
          <a:p>
            <a:pPr lvl="1"/>
            <a:endParaRPr lang="en-US" i="1" dirty="0"/>
          </a:p>
          <a:p>
            <a:pPr lvl="1"/>
            <a:r>
              <a:rPr lang="en-US" i="1"/>
              <a:t>void doIt (</a:t>
            </a:r>
            <a:r>
              <a:rPr lang="en-US" i="1" dirty="0" err="1"/>
              <a:t>std</a:t>
            </a:r>
            <a:r>
              <a:rPr lang="en-US" i="1" dirty="0"/>
              <a:t>::string&amp; </a:t>
            </a:r>
            <a:r>
              <a:rPr lang="en-US" i="1" dirty="0" err="1"/>
              <a:t>myString</a:t>
            </a:r>
            <a:r>
              <a:rPr lang="en-US" i="1" dirty="0"/>
              <a:t>); 			//</a:t>
            </a:r>
            <a:r>
              <a:rPr lang="en-US" i="1" dirty="0" err="1"/>
              <a:t>lValue</a:t>
            </a:r>
            <a:r>
              <a:rPr lang="en-US" i="1" dirty="0"/>
              <a:t> reference</a:t>
            </a:r>
          </a:p>
          <a:p>
            <a:pPr lvl="1"/>
            <a:r>
              <a:rPr lang="en-US" i="1"/>
              <a:t>void doIt (std</a:t>
            </a:r>
            <a:r>
              <a:rPr lang="en-US" i="1" dirty="0"/>
              <a:t>::string&amp;&amp; </a:t>
            </a:r>
            <a:r>
              <a:rPr lang="en-US" i="1" dirty="0" err="1"/>
              <a:t>myString</a:t>
            </a:r>
            <a:r>
              <a:rPr lang="en-US" i="1" dirty="0"/>
              <a:t>);			//</a:t>
            </a:r>
            <a:r>
              <a:rPr lang="en-US" i="1" dirty="0" err="1"/>
              <a:t>rValue</a:t>
            </a:r>
            <a:r>
              <a:rPr lang="en-US" i="1" dirty="0"/>
              <a:t> reference</a:t>
            </a:r>
          </a:p>
          <a:p>
            <a:pPr lvl="1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 template with so called universal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 reference can take </a:t>
            </a:r>
            <a:r>
              <a:rPr lang="en-US" dirty="0" err="1"/>
              <a:t>rValue</a:t>
            </a:r>
            <a:r>
              <a:rPr lang="en-US" dirty="0"/>
              <a:t> and </a:t>
            </a:r>
            <a:r>
              <a:rPr lang="en-US" dirty="0" err="1"/>
              <a:t>lValue</a:t>
            </a:r>
            <a:r>
              <a:rPr lang="en-US" dirty="0"/>
              <a:t>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Technique is known as Perfect Forwarding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template&lt;</a:t>
            </a:r>
            <a:r>
              <a:rPr lang="en-US" i="1" dirty="0" err="1"/>
              <a:t>typename</a:t>
            </a:r>
            <a:r>
              <a:rPr lang="en-US" i="1" dirty="0"/>
              <a:t> T&gt;</a:t>
            </a:r>
          </a:p>
          <a:p>
            <a:pPr lvl="1"/>
            <a:r>
              <a:rPr lang="en-US" i="1"/>
              <a:t>void doIt (</a:t>
            </a:r>
            <a:r>
              <a:rPr lang="en-US" i="1" dirty="0"/>
              <a:t>T&amp;&amp; </a:t>
            </a:r>
            <a:r>
              <a:rPr lang="en-US" i="1" dirty="0" err="1"/>
              <a:t>myString</a:t>
            </a:r>
            <a:r>
              <a:rPr lang="en-US" i="1" dirty="0"/>
              <a:t>)			//&amp;&amp; in template parameter list is a universal reference</a:t>
            </a:r>
          </a:p>
          <a:p>
            <a:pPr lvl="1"/>
            <a:r>
              <a:rPr lang="en-US" i="1" dirty="0"/>
              <a:t>{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}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9848E-9A16-4357-8A9B-8A334B7B29F7}"/>
              </a:ext>
            </a:extLst>
          </p:cNvPr>
          <p:cNvSpPr/>
          <p:nvPr/>
        </p:nvSpPr>
        <p:spPr>
          <a:xfrm>
            <a:off x="1145357" y="4438453"/>
            <a:ext cx="821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https://repl.it/@robertmeier/advanced-04-3-universal-references</a:t>
            </a:r>
          </a:p>
        </p:txBody>
      </p:sp>
    </p:spTree>
    <p:extLst>
      <p:ext uri="{BB962C8B-B14F-4D97-AF65-F5344CB8AC3E}">
        <p14:creationId xmlns:p14="http://schemas.microsoft.com/office/powerpoint/2010/main" val="4783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 dirty="0"/>
              <a:t>MOVE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8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Move Operations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924"/>
            <a:ext cx="8693406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move </a:t>
            </a:r>
            <a:r>
              <a:rPr lang="en-US" dirty="0"/>
              <a:t>operations are faster than copy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rValue </a:t>
            </a:r>
            <a:r>
              <a:rPr lang="en-US" dirty="0"/>
              <a:t>reference are needed for move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object </a:t>
            </a:r>
            <a:r>
              <a:rPr lang="en-US"/>
              <a:t>is in unspecified state </a:t>
            </a:r>
            <a:r>
              <a:rPr lang="en-US" dirty="0"/>
              <a:t>after the move </a:t>
            </a:r>
            <a:r>
              <a:rPr lang="en-US"/>
              <a:t>and shall not used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move operations requires to implement a </a:t>
            </a:r>
            <a:r>
              <a:rPr lang="en-US" u="sng"/>
              <a:t>move constructor</a:t>
            </a:r>
            <a:r>
              <a:rPr lang="en-US"/>
              <a:t> or </a:t>
            </a:r>
            <a:r>
              <a:rPr lang="en-US" u="sng"/>
              <a:t>move assignment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implicit move constructor/assignment operator works only for c-compatible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0288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Move Operations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924"/>
            <a:ext cx="8693406" cy="3854337"/>
          </a:xfrm>
        </p:spPr>
        <p:txBody>
          <a:bodyPr>
            <a:normAutofit/>
          </a:bodyPr>
          <a:lstStyle/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08EBD0-7C1F-470B-BF23-BDB9C5571C3B}"/>
              </a:ext>
            </a:extLst>
          </p:cNvPr>
          <p:cNvSpPr/>
          <p:nvPr/>
        </p:nvSpPr>
        <p:spPr>
          <a:xfrm>
            <a:off x="1263192" y="4653896"/>
            <a:ext cx="8250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https://repl.it/@robertmeier/basic-and-advanced-copy-and-move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74BFD-BCE2-489B-BB4D-166E91C9B7AB}"/>
              </a:ext>
            </a:extLst>
          </p:cNvPr>
          <p:cNvSpPr txBox="1"/>
          <p:nvPr/>
        </p:nvSpPr>
        <p:spPr>
          <a:xfrm>
            <a:off x="376925" y="507395"/>
            <a:ext cx="7838388" cy="376178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</a:t>
            </a:r>
            <a:r>
              <a:rPr lang="en-US" sz="10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</a:t>
            </a: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   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...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0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</a:t>
            </a:r>
            <a:r>
              <a:rPr lang="en-US" sz="10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&amp;&amp; source) : </a:t>
            </a: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data(std::move(source.data))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} 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MyClass&amp; operator = (MyClass &amp;&amp;source)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  data = std::move(source. data);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…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private: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std::string data;</a:t>
            </a:r>
            <a:endParaRPr lang="en-US" sz="10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0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DA86F-8710-426D-A051-1E12B00972EC}"/>
              </a:ext>
            </a:extLst>
          </p:cNvPr>
          <p:cNvSpPr txBox="1"/>
          <p:nvPr/>
        </p:nvSpPr>
        <p:spPr>
          <a:xfrm>
            <a:off x="4517639" y="1428161"/>
            <a:ext cx="3494987" cy="853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constructor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uses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reference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takes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 from source 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B2BB3-2FA6-4949-BF39-71274F3F6EC0}"/>
              </a:ext>
            </a:extLst>
          </p:cNvPr>
          <p:cNvSpPr/>
          <p:nvPr/>
        </p:nvSpPr>
        <p:spPr>
          <a:xfrm>
            <a:off x="417599" y="1467614"/>
            <a:ext cx="1682133" cy="226244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F1DE-B7C7-48A4-B161-254F56C0974A}"/>
              </a:ext>
            </a:extLst>
          </p:cNvPr>
          <p:cNvSpPr/>
          <p:nvPr/>
        </p:nvSpPr>
        <p:spPr>
          <a:xfrm>
            <a:off x="417599" y="2388285"/>
            <a:ext cx="2494934" cy="226244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72F9BD-4574-43AA-8C8B-0F1499BDB876}"/>
              </a:ext>
            </a:extLst>
          </p:cNvPr>
          <p:cNvSpPr txBox="1"/>
          <p:nvPr/>
        </p:nvSpPr>
        <p:spPr>
          <a:xfrm>
            <a:off x="4517638" y="2583439"/>
            <a:ext cx="3494987" cy="853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assignment operator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uses </a:t>
            </a:r>
            <a:r>
              <a:rPr lang="en-US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rValue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reference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takes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memory from source object</a:t>
            </a:r>
          </a:p>
        </p:txBody>
      </p:sp>
    </p:spTree>
    <p:extLst>
      <p:ext uri="{BB962C8B-B14F-4D97-AF65-F5344CB8AC3E}">
        <p14:creationId xmlns:p14="http://schemas.microsoft.com/office/powerpoint/2010/main" val="28014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Move Operations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08EBD0-7C1F-470B-BF23-BDB9C5571C3B}"/>
              </a:ext>
            </a:extLst>
          </p:cNvPr>
          <p:cNvSpPr/>
          <p:nvPr/>
        </p:nvSpPr>
        <p:spPr>
          <a:xfrm>
            <a:off x="1589826" y="4742667"/>
            <a:ext cx="8250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https://repl.it/@robertmeier/basic-and-advanced-copy-and-move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3EFD5-AD84-4949-B850-17BDCE4D8D1C}"/>
              </a:ext>
            </a:extLst>
          </p:cNvPr>
          <p:cNvSpPr txBox="1"/>
          <p:nvPr/>
        </p:nvSpPr>
        <p:spPr>
          <a:xfrm>
            <a:off x="397670" y="979217"/>
            <a:ext cx="4670982" cy="216134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.</a:t>
            </a:r>
            <a:r>
              <a:rPr lang="en-US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setData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(“Hello”);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movedInst1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=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::move(</a:t>
            </a:r>
            <a:r>
              <a:rPr lang="en-US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MyClass movedInst2;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movedInst2 = std::move(movedInst1);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A1CE4-8BD2-4BF2-A3F3-D6CD084E7FF3}"/>
              </a:ext>
            </a:extLst>
          </p:cNvPr>
          <p:cNvSpPr txBox="1"/>
          <p:nvPr/>
        </p:nvSpPr>
        <p:spPr>
          <a:xfrm>
            <a:off x="3773137" y="1962629"/>
            <a:ext cx="1941863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Calling move constructor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F9A8-2F71-409D-89CB-E66310E9196D}"/>
              </a:ext>
            </a:extLst>
          </p:cNvPr>
          <p:cNvSpPr txBox="1"/>
          <p:nvPr/>
        </p:nvSpPr>
        <p:spPr>
          <a:xfrm>
            <a:off x="417600" y="3567683"/>
            <a:ext cx="6042467" cy="1114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Note!</a:t>
            </a:r>
          </a:p>
          <a:p>
            <a:pPr marL="171450" indent="-171450" defTabSz="360000">
              <a:spcAft>
                <a:spcPts val="600"/>
              </a:spcAft>
              <a:buFontTx/>
              <a:buChar char="-"/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source object shall not be used after move, it’s in unspecified state</a:t>
            </a:r>
          </a:p>
          <a:p>
            <a:pPr marL="171450" indent="-171450" defTabSz="360000">
              <a:spcAft>
                <a:spcPts val="600"/>
              </a:spcAft>
              <a:buFontTx/>
              <a:buChar char="-"/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does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not guarantee a 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operation!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Tx/>
              <a:buChar char="-"/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is done only in case a 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 constructor or move assignment operator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exists!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91A9-C9C9-473C-82B5-23F7AE20F102}"/>
              </a:ext>
            </a:extLst>
          </p:cNvPr>
          <p:cNvSpPr txBox="1"/>
          <p:nvPr/>
        </p:nvSpPr>
        <p:spPr>
          <a:xfrm>
            <a:off x="3773136" y="2765156"/>
            <a:ext cx="2780064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Calling move assignment operator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Move Operations with std::move and std:.forward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924"/>
            <a:ext cx="8693406" cy="385433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std</a:t>
            </a:r>
            <a:r>
              <a:rPr lang="en-US" dirty="0"/>
              <a:t>::move does not move anything</a:t>
            </a:r>
            <a:r>
              <a:rPr lang="en-US"/>
              <a:t>!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It casts any </a:t>
            </a:r>
            <a:r>
              <a:rPr lang="en-US" dirty="0"/>
              <a:t>object to </a:t>
            </a:r>
            <a:r>
              <a:rPr lang="en-US" err="1"/>
              <a:t>rValue</a:t>
            </a:r>
            <a:r>
              <a:rPr lang="en-US"/>
              <a:t> reference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https://repl.it/@robertmeier/advanced-04-2-sloving-the-rvalue-ref-problem</a:t>
            </a:r>
            <a:r>
              <a:rPr lang="en-US"/>
              <a:t> 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std</a:t>
            </a:r>
            <a:r>
              <a:rPr lang="en-US" dirty="0"/>
              <a:t>::forward does not forward anything</a:t>
            </a:r>
            <a:r>
              <a:rPr lang="en-US"/>
              <a:t>!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It </a:t>
            </a:r>
            <a:r>
              <a:rPr lang="en-US" dirty="0"/>
              <a:t>casts an object to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en-US"/>
              <a:t>reference if it was passed as rValue reference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/>
              <a:t>Is usully used when doing Perfect Forwarding with universal references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https://repl.it/@robertmeier/advanced-04-3-universal-references</a:t>
            </a: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Both </a:t>
            </a:r>
            <a:r>
              <a:rPr lang="en-US" dirty="0"/>
              <a:t>make move operations possible!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 dirty="0"/>
          </a:p>
          <a:p>
            <a:pPr lvl="1"/>
            <a:endParaRPr lang="en-US" i="1" dirty="0"/>
          </a:p>
          <a:p>
            <a:endParaRPr lang="en-US" i="1" noProof="0" dirty="0"/>
          </a:p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9173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533" y="1940266"/>
            <a:ext cx="8308800" cy="634766"/>
          </a:xfrm>
        </p:spPr>
        <p:txBody>
          <a:bodyPr/>
          <a:lstStyle/>
          <a:p>
            <a:pPr algn="ctr"/>
            <a:r>
              <a:rPr lang="de-DE" dirty="0"/>
              <a:t>LAMBDA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82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Nameless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used for small operations, where you don’t want to create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Can be passed to other functions (e.g. to </a:t>
            </a:r>
            <a:r>
              <a:rPr lang="en-US" noProof="0" dirty="0" err="1"/>
              <a:t>std</a:t>
            </a:r>
            <a:r>
              <a:rPr lang="en-US" noProof="0"/>
              <a:t>::find_if </a:t>
            </a:r>
            <a:r>
              <a:rPr lang="en-US" noProof="0" dirty="0"/>
              <a:t>as </a:t>
            </a:r>
            <a:r>
              <a:rPr lang="en-US" noProof="0" dirty="0" err="1"/>
              <a:t>comperator</a:t>
            </a:r>
            <a:r>
              <a:rPr lang="en-US" noProof="0" dirty="0"/>
              <a:t>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No need to define a normal functions for 1 or two lines of code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95627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noProof="0" dirty="0"/>
          </a:p>
          <a:p>
            <a:pPr lvl="1"/>
            <a:r>
              <a:rPr lang="en-US" noProof="0" dirty="0"/>
              <a:t>Syntax:</a:t>
            </a:r>
            <a:endParaRPr lang="en-US" dirty="0"/>
          </a:p>
          <a:p>
            <a:pPr lvl="1"/>
            <a:r>
              <a:rPr lang="en-US" noProof="0" dirty="0"/>
              <a:t>[/*capture*/](/*</a:t>
            </a:r>
            <a:r>
              <a:rPr lang="en-US" noProof="0" dirty="0" err="1"/>
              <a:t>params</a:t>
            </a:r>
            <a:r>
              <a:rPr lang="en-US" noProof="0" dirty="0"/>
              <a:t>*/){/*body*/}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 grants read access or read/write access to local variables or to this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params </a:t>
            </a:r>
            <a:r>
              <a:rPr lang="en-US" dirty="0"/>
              <a:t>is a parameter list, as known from normal functions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noProof="0" dirty="0" err="1"/>
              <a:t>ody</a:t>
            </a:r>
            <a:r>
              <a:rPr lang="en-US" noProof="0" dirty="0"/>
              <a:t> is the function code</a:t>
            </a:r>
          </a:p>
          <a:p>
            <a:pPr lvl="1"/>
            <a:endParaRPr lang="en-US" noProof="0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B68E17-DD47-4BF1-BF42-647F12C6FA7E}"/>
              </a:ext>
            </a:extLst>
          </p:cNvPr>
          <p:cNvSpPr/>
          <p:nvPr/>
        </p:nvSpPr>
        <p:spPr>
          <a:xfrm>
            <a:off x="1310324" y="3396891"/>
            <a:ext cx="7051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http://en.cppreference.com/w/cpp/language/lambda</a:t>
            </a:r>
          </a:p>
        </p:txBody>
      </p:sp>
    </p:spTree>
    <p:extLst>
      <p:ext uri="{BB962C8B-B14F-4D97-AF65-F5344CB8AC3E}">
        <p14:creationId xmlns:p14="http://schemas.microsoft.com/office/powerpoint/2010/main" val="183648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</a:t>
            </a:r>
            <a:r>
              <a:rPr lang="en-US" noProof="0"/>
              <a:t>a Cat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The Person has or knows a 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Several Options can be implemented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Object Composition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Reference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Raw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Shared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Unique Pointer</a:t>
            </a:r>
          </a:p>
          <a:p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60630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90401"/>
            <a:ext cx="8308800" cy="422713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Function with two parameters</a:t>
            </a:r>
          </a:p>
          <a:p>
            <a:pPr lvl="1"/>
            <a:endParaRPr lang="en-US" sz="1100" dirty="0"/>
          </a:p>
          <a:p>
            <a:pPr lvl="1"/>
            <a:r>
              <a:rPr lang="en-US" sz="1100" i="1" dirty="0"/>
              <a:t>	auto lambda = [](</a:t>
            </a:r>
            <a:r>
              <a:rPr lang="en-US" sz="1100" i="1" dirty="0" err="1"/>
              <a:t>int</a:t>
            </a:r>
            <a:r>
              <a:rPr lang="en-US" sz="1100" i="1" dirty="0"/>
              <a:t> a, </a:t>
            </a:r>
            <a:r>
              <a:rPr lang="en-US" sz="1100" i="1" dirty="0" err="1"/>
              <a:t>int</a:t>
            </a:r>
            <a:r>
              <a:rPr lang="en-US" sz="1100" i="1" dirty="0"/>
              <a:t> b){return a == b;};				</a:t>
            </a:r>
          </a:p>
          <a:p>
            <a:pPr lvl="1"/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Function with one parameter, access to local </a:t>
            </a:r>
            <a:r>
              <a:rPr lang="en-US" sz="1100" dirty="0" err="1"/>
              <a:t>someValue</a:t>
            </a:r>
            <a:r>
              <a:rPr lang="en-US" sz="1100" dirty="0"/>
              <a:t> by copy</a:t>
            </a:r>
          </a:p>
          <a:p>
            <a:pPr lvl="1"/>
            <a:endParaRPr lang="en-US" sz="1100" dirty="0"/>
          </a:p>
          <a:p>
            <a:pPr lvl="4"/>
            <a:r>
              <a:rPr lang="en-US" sz="1100" i="1" dirty="0" err="1"/>
              <a:t>int</a:t>
            </a:r>
            <a:r>
              <a:rPr lang="en-US" sz="1100" i="1" dirty="0"/>
              <a:t> </a:t>
            </a:r>
            <a:r>
              <a:rPr lang="en-US" sz="1100" i="1" dirty="0" err="1"/>
              <a:t>someValue</a:t>
            </a:r>
            <a:r>
              <a:rPr lang="en-US" sz="1100" i="1" dirty="0"/>
              <a:t> = 100;</a:t>
            </a:r>
          </a:p>
          <a:p>
            <a:pPr lvl="4"/>
            <a:r>
              <a:rPr lang="en-US" sz="1100" i="1" dirty="0"/>
              <a:t>auto lambda = [</a:t>
            </a:r>
            <a:r>
              <a:rPr lang="en-US" sz="1100" i="1" dirty="0" err="1"/>
              <a:t>someValue</a:t>
            </a:r>
            <a:r>
              <a:rPr lang="en-US" sz="1100" i="1" dirty="0"/>
              <a:t>](</a:t>
            </a:r>
            <a:r>
              <a:rPr lang="en-US" sz="1100" i="1" dirty="0" err="1"/>
              <a:t>int</a:t>
            </a:r>
            <a:r>
              <a:rPr lang="en-US" sz="1100" i="1" dirty="0"/>
              <a:t> a){return a == </a:t>
            </a:r>
            <a:r>
              <a:rPr lang="en-US" sz="1100" i="1" dirty="0" err="1"/>
              <a:t>someValue</a:t>
            </a:r>
            <a:r>
              <a:rPr lang="en-US" sz="1100" i="1" dirty="0"/>
              <a:t>;};</a:t>
            </a:r>
          </a:p>
          <a:p>
            <a:pPr lvl="1"/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Function with one parameter, access to local </a:t>
            </a:r>
            <a:r>
              <a:rPr lang="en-US" sz="1100" dirty="0" err="1"/>
              <a:t>someValue</a:t>
            </a:r>
            <a:r>
              <a:rPr lang="en-US" sz="1100" dirty="0"/>
              <a:t> by reference</a:t>
            </a:r>
          </a:p>
          <a:p>
            <a:pPr lvl="1"/>
            <a:endParaRPr lang="en-US" sz="1100" dirty="0"/>
          </a:p>
          <a:p>
            <a:pPr lvl="4"/>
            <a:r>
              <a:rPr lang="en-US" sz="1100" i="1" dirty="0" err="1"/>
              <a:t>int</a:t>
            </a:r>
            <a:r>
              <a:rPr lang="en-US" sz="1100" i="1" dirty="0"/>
              <a:t> </a:t>
            </a:r>
            <a:r>
              <a:rPr lang="en-US" sz="1100" i="1" dirty="0" err="1"/>
              <a:t>someValue</a:t>
            </a:r>
            <a:r>
              <a:rPr lang="en-US" sz="1100" i="1" dirty="0"/>
              <a:t> = 100;</a:t>
            </a:r>
          </a:p>
          <a:p>
            <a:pPr lvl="4"/>
            <a:r>
              <a:rPr lang="en-US" sz="1100" i="1" dirty="0"/>
              <a:t>auto lambda = [&amp;</a:t>
            </a:r>
            <a:r>
              <a:rPr lang="en-US" sz="1100" i="1" dirty="0" err="1"/>
              <a:t>someValue</a:t>
            </a:r>
            <a:r>
              <a:rPr lang="en-US" sz="1100" i="1" dirty="0"/>
              <a:t>](</a:t>
            </a:r>
            <a:r>
              <a:rPr lang="en-US" sz="1100" i="1" dirty="0" err="1"/>
              <a:t>int</a:t>
            </a:r>
            <a:r>
              <a:rPr lang="en-US" sz="1100" i="1" dirty="0"/>
              <a:t> a){ </a:t>
            </a:r>
            <a:r>
              <a:rPr lang="en-US" sz="1100" i="1" dirty="0" err="1"/>
              <a:t>someValue</a:t>
            </a:r>
            <a:r>
              <a:rPr lang="en-US" sz="1100" i="1" dirty="0"/>
              <a:t> = a;};</a:t>
            </a:r>
          </a:p>
          <a:p>
            <a:pPr lvl="1"/>
            <a:r>
              <a:rPr lang="en-US" sz="1100" i="1" dirty="0"/>
              <a:t>  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Function with one parameter and access to this  by reference</a:t>
            </a:r>
          </a:p>
          <a:p>
            <a:pPr lvl="1"/>
            <a:endParaRPr lang="en-US" sz="1100" dirty="0"/>
          </a:p>
          <a:p>
            <a:pPr lvl="1"/>
            <a:r>
              <a:rPr lang="en-US" sz="1100" i="1" dirty="0"/>
              <a:t>	auto lambda = [this](</a:t>
            </a:r>
            <a:r>
              <a:rPr lang="en-US" sz="1100" i="1" dirty="0" err="1"/>
              <a:t>int</a:t>
            </a:r>
            <a:r>
              <a:rPr lang="en-US" sz="1100" i="1" dirty="0"/>
              <a:t> a){return a ==  this-&gt;</a:t>
            </a:r>
            <a:r>
              <a:rPr lang="en-US" sz="1100" i="1" dirty="0" err="1"/>
              <a:t>someMember</a:t>
            </a:r>
            <a:r>
              <a:rPr lang="en-US" sz="1100" i="1" dirty="0"/>
              <a:t>;};</a:t>
            </a:r>
          </a:p>
          <a:p>
            <a:pPr lvl="1"/>
            <a:endParaRPr lang="en-US" sz="1100" i="1" dirty="0"/>
          </a:p>
          <a:p>
            <a:pPr lvl="1"/>
            <a:endParaRPr lang="en-US" sz="1100" i="1" dirty="0"/>
          </a:p>
          <a:p>
            <a:pPr lvl="1"/>
            <a:endParaRPr lang="en-US" sz="1100" i="1" dirty="0"/>
          </a:p>
          <a:p>
            <a:pPr lvl="1"/>
            <a:endParaRPr lang="en-US" sz="1100" noProof="0" dirty="0"/>
          </a:p>
        </p:txBody>
      </p:sp>
    </p:spTree>
    <p:extLst>
      <p:ext uri="{BB962C8B-B14F-4D97-AF65-F5344CB8AC3E}">
        <p14:creationId xmlns:p14="http://schemas.microsoft.com/office/powerpoint/2010/main" val="26255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r>
              <a:rPr lang="en-US" sz="1000" i="1" dirty="0" err="1"/>
              <a:t>int</a:t>
            </a:r>
            <a:r>
              <a:rPr lang="en-US" sz="1000" i="1" dirty="0"/>
              <a:t> main() </a:t>
            </a:r>
          </a:p>
          <a:p>
            <a:r>
              <a:rPr lang="en-US" sz="1000" i="1" dirty="0"/>
              <a:t>{</a:t>
            </a:r>
          </a:p>
          <a:p>
            <a:r>
              <a:rPr lang="en-US" sz="1000" i="1" dirty="0"/>
              <a:t>  </a:t>
            </a:r>
            <a:r>
              <a:rPr lang="en-US" sz="1000" i="1" dirty="0" err="1"/>
              <a:t>int</a:t>
            </a:r>
            <a:r>
              <a:rPr lang="en-US" sz="1000" i="1" dirty="0"/>
              <a:t> </a:t>
            </a:r>
            <a:r>
              <a:rPr lang="en-US" sz="1000" i="1" dirty="0" err="1"/>
              <a:t>compareValue</a:t>
            </a:r>
            <a:r>
              <a:rPr lang="en-US" sz="1000" i="1" dirty="0"/>
              <a:t> = 10;</a:t>
            </a:r>
          </a:p>
          <a:p>
            <a:r>
              <a:rPr lang="en-US" sz="1000" i="1" dirty="0"/>
              <a:t>  </a:t>
            </a:r>
            <a:r>
              <a:rPr lang="en-US" sz="1000" i="1" dirty="0" err="1"/>
              <a:t>int</a:t>
            </a:r>
            <a:r>
              <a:rPr lang="en-US" sz="1000" i="1" dirty="0"/>
              <a:t> value1 = 10;</a:t>
            </a:r>
          </a:p>
          <a:p>
            <a:r>
              <a:rPr lang="en-US" sz="1000" i="1" dirty="0"/>
              <a:t>  </a:t>
            </a:r>
            <a:r>
              <a:rPr lang="en-US" sz="1000" i="1" dirty="0" err="1"/>
              <a:t>int</a:t>
            </a:r>
            <a:r>
              <a:rPr lang="en-US" sz="1000" i="1" dirty="0"/>
              <a:t> value2 = 20;</a:t>
            </a:r>
          </a:p>
          <a:p>
            <a:endParaRPr lang="en-US" sz="1000" i="1" dirty="0"/>
          </a:p>
          <a:p>
            <a:r>
              <a:rPr lang="en-US" sz="1000" i="1" dirty="0"/>
              <a:t>  //create lambda function and store it in a variable </a:t>
            </a:r>
          </a:p>
          <a:p>
            <a:r>
              <a:rPr lang="en-US" sz="1000" i="1" dirty="0"/>
              <a:t>  auto isEqual1 = </a:t>
            </a:r>
            <a:r>
              <a:rPr lang="en-US" sz="1000" i="1" dirty="0">
                <a:highlight>
                  <a:srgbClr val="FFFF00"/>
                </a:highlight>
              </a:rPr>
              <a:t>[](</a:t>
            </a:r>
            <a:r>
              <a:rPr lang="en-US" sz="1000" i="1" dirty="0" err="1">
                <a:highlight>
                  <a:srgbClr val="FFFF00"/>
                </a:highlight>
              </a:rPr>
              <a:t>int</a:t>
            </a:r>
            <a:r>
              <a:rPr lang="en-US" sz="1000" i="1" dirty="0">
                <a:highlight>
                  <a:srgbClr val="FFFF00"/>
                </a:highlight>
              </a:rPr>
              <a:t> a, </a:t>
            </a:r>
            <a:r>
              <a:rPr lang="en-US" sz="1000" i="1" dirty="0" err="1">
                <a:highlight>
                  <a:srgbClr val="FFFF00"/>
                </a:highlight>
              </a:rPr>
              <a:t>int</a:t>
            </a:r>
            <a:r>
              <a:rPr lang="en-US" sz="1000" i="1" dirty="0">
                <a:highlight>
                  <a:srgbClr val="FFFF00"/>
                </a:highlight>
              </a:rPr>
              <a:t> b){return a == b;};</a:t>
            </a:r>
          </a:p>
          <a:p>
            <a:r>
              <a:rPr lang="en-US" sz="1000" i="1" dirty="0"/>
              <a:t>  auto result = </a:t>
            </a:r>
            <a:r>
              <a:rPr lang="en-US" sz="1000" i="1" dirty="0">
                <a:highlight>
                  <a:srgbClr val="FFFF00"/>
                </a:highlight>
              </a:rPr>
              <a:t>isEqual1(value1, 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);</a:t>
            </a:r>
          </a:p>
          <a:p>
            <a:r>
              <a:rPr lang="en-US" sz="1000" i="1" dirty="0"/>
              <a:t>  </a:t>
            </a:r>
          </a:p>
          <a:p>
            <a:r>
              <a:rPr lang="en-US" sz="1000" i="1" dirty="0"/>
              <a:t>  auto isEqual2 = </a:t>
            </a:r>
            <a:r>
              <a:rPr lang="en-US" sz="1000" i="1" dirty="0">
                <a:highlight>
                  <a:srgbClr val="FFFF00"/>
                </a:highlight>
              </a:rPr>
              <a:t>[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](</a:t>
            </a:r>
            <a:r>
              <a:rPr lang="en-US" sz="1000" i="1" dirty="0" err="1">
                <a:highlight>
                  <a:srgbClr val="FFFF00"/>
                </a:highlight>
              </a:rPr>
              <a:t>int</a:t>
            </a:r>
            <a:r>
              <a:rPr lang="en-US" sz="1000" i="1" dirty="0">
                <a:highlight>
                  <a:srgbClr val="FFFF00"/>
                </a:highlight>
              </a:rPr>
              <a:t> </a:t>
            </a:r>
            <a:r>
              <a:rPr lang="en-US" sz="1000" i="1" dirty="0" err="1">
                <a:highlight>
                  <a:srgbClr val="FFFF00"/>
                </a:highlight>
              </a:rPr>
              <a:t>otherValue</a:t>
            </a:r>
            <a:r>
              <a:rPr lang="en-US" sz="1000" i="1" dirty="0">
                <a:highlight>
                  <a:srgbClr val="FFFF00"/>
                </a:highlight>
              </a:rPr>
              <a:t>){return 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 == </a:t>
            </a:r>
            <a:r>
              <a:rPr lang="en-US" sz="1000" i="1" dirty="0" err="1">
                <a:highlight>
                  <a:srgbClr val="FFFF00"/>
                </a:highlight>
              </a:rPr>
              <a:t>otherValue</a:t>
            </a:r>
            <a:r>
              <a:rPr lang="en-US" sz="1000" i="1" dirty="0">
                <a:highlight>
                  <a:srgbClr val="FFFF00"/>
                </a:highlight>
              </a:rPr>
              <a:t>;};</a:t>
            </a:r>
          </a:p>
          <a:p>
            <a:r>
              <a:rPr lang="en-US" sz="1000" i="1" dirty="0"/>
              <a:t>  result = </a:t>
            </a:r>
            <a:r>
              <a:rPr lang="en-US" sz="1000" i="1" dirty="0">
                <a:highlight>
                  <a:srgbClr val="FFFF00"/>
                </a:highlight>
              </a:rPr>
              <a:t>isEqual2(value2);</a:t>
            </a:r>
          </a:p>
          <a:p>
            <a:r>
              <a:rPr lang="en-US" sz="1000" i="1" dirty="0"/>
              <a:t>    </a:t>
            </a:r>
          </a:p>
          <a:p>
            <a:r>
              <a:rPr lang="en-US" sz="1000" i="1" dirty="0"/>
              <a:t>  //direct lambda call</a:t>
            </a:r>
          </a:p>
          <a:p>
            <a:r>
              <a:rPr lang="en-US" sz="1000" i="1" dirty="0"/>
              <a:t>  result = </a:t>
            </a:r>
            <a:r>
              <a:rPr lang="en-US" sz="1000" i="1" dirty="0">
                <a:highlight>
                  <a:srgbClr val="FFFF00"/>
                </a:highlight>
              </a:rPr>
              <a:t>[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](</a:t>
            </a:r>
            <a:r>
              <a:rPr lang="en-US" sz="1000" i="1" dirty="0" err="1">
                <a:highlight>
                  <a:srgbClr val="FFFF00"/>
                </a:highlight>
              </a:rPr>
              <a:t>int</a:t>
            </a:r>
            <a:r>
              <a:rPr lang="en-US" sz="1000" i="1" dirty="0">
                <a:highlight>
                  <a:srgbClr val="FFFF00"/>
                </a:highlight>
              </a:rPr>
              <a:t> </a:t>
            </a:r>
            <a:r>
              <a:rPr lang="en-US" sz="1000" i="1" dirty="0" err="1">
                <a:highlight>
                  <a:srgbClr val="FFFF00"/>
                </a:highlight>
              </a:rPr>
              <a:t>otherValue</a:t>
            </a:r>
            <a:r>
              <a:rPr lang="en-US" sz="1000" i="1" dirty="0">
                <a:highlight>
                  <a:srgbClr val="FFFF00"/>
                </a:highlight>
              </a:rPr>
              <a:t>){return </a:t>
            </a:r>
            <a:r>
              <a:rPr lang="en-US" sz="1000" i="1" dirty="0" err="1">
                <a:highlight>
                  <a:srgbClr val="FFFF00"/>
                </a:highlight>
              </a:rPr>
              <a:t>compareValue</a:t>
            </a:r>
            <a:r>
              <a:rPr lang="en-US" sz="1000" i="1" dirty="0">
                <a:highlight>
                  <a:srgbClr val="FFFF00"/>
                </a:highlight>
              </a:rPr>
              <a:t> == </a:t>
            </a:r>
            <a:r>
              <a:rPr lang="en-US" sz="1000" i="1" dirty="0" err="1">
                <a:highlight>
                  <a:srgbClr val="FFFF00"/>
                </a:highlight>
              </a:rPr>
              <a:t>otherValue</a:t>
            </a:r>
            <a:r>
              <a:rPr lang="en-US" sz="1000" i="1" dirty="0">
                <a:highlight>
                  <a:srgbClr val="FFFF00"/>
                </a:highlight>
              </a:rPr>
              <a:t>;}(</a:t>
            </a:r>
            <a:r>
              <a:rPr lang="en-US" sz="1000" i="1" dirty="0">
                <a:highlight>
                  <a:srgbClr val="00FF00"/>
                </a:highlight>
              </a:rPr>
              <a:t>value1);</a:t>
            </a:r>
          </a:p>
          <a:p>
            <a:r>
              <a:rPr lang="en-US" sz="1000" i="1" dirty="0"/>
              <a:t>}</a:t>
            </a:r>
            <a:endParaRPr lang="en-US" sz="1000" i="1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DA831-D481-4F3F-A3D2-70D9D33548D8}"/>
              </a:ext>
            </a:extLst>
          </p:cNvPr>
          <p:cNvSpPr/>
          <p:nvPr/>
        </p:nvSpPr>
        <p:spPr>
          <a:xfrm>
            <a:off x="1809946" y="4718408"/>
            <a:ext cx="7022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https://repl.it/@robertmeier/advanced-05-lambda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70AB9-7775-49C3-83AB-3FCB6CED3521}"/>
              </a:ext>
            </a:extLst>
          </p:cNvPr>
          <p:cNvSpPr txBox="1"/>
          <p:nvPr/>
        </p:nvSpPr>
        <p:spPr>
          <a:xfrm>
            <a:off x="5190311" y="2276982"/>
            <a:ext cx="3953689" cy="330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-create lambda function with two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parameters 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9A2F2-1966-4F84-A839-C87A2FB67A21}"/>
              </a:ext>
            </a:extLst>
          </p:cNvPr>
          <p:cNvSpPr txBox="1"/>
          <p:nvPr/>
        </p:nvSpPr>
        <p:spPr>
          <a:xfrm>
            <a:off x="5590950" y="2869921"/>
            <a:ext cx="3553050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-create lambda function with one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parameters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-lambda has access to copy of </a:t>
            </a:r>
            <a:r>
              <a:rPr lang="en-US" sz="1200" i="1" dirty="0" err="1"/>
              <a:t>compareValue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class Lambda</a:t>
            </a:r>
          </a:p>
          <a:p>
            <a:r>
              <a:rPr lang="en-US" i="1" dirty="0"/>
              <a:t>{</a:t>
            </a:r>
          </a:p>
          <a:p>
            <a:r>
              <a:rPr lang="en-US" i="1" dirty="0"/>
              <a:t>public:</a:t>
            </a:r>
          </a:p>
          <a:p>
            <a:r>
              <a:rPr lang="en-US" i="1" dirty="0"/>
              <a:t>  bool </a:t>
            </a:r>
            <a:r>
              <a:rPr lang="en-US" i="1" dirty="0" err="1"/>
              <a:t>isEqual</a:t>
            </a:r>
            <a:r>
              <a:rPr lang="en-US" i="1" dirty="0"/>
              <a:t>()</a:t>
            </a:r>
          </a:p>
          <a:p>
            <a:r>
              <a:rPr lang="en-US" i="1" dirty="0"/>
              <a:t>  {</a:t>
            </a:r>
          </a:p>
          <a:p>
            <a:r>
              <a:rPr lang="en-US" i="1" dirty="0"/>
              <a:t>    return a == b;</a:t>
            </a:r>
          </a:p>
          <a:p>
            <a:r>
              <a:rPr lang="en-US" i="1" dirty="0"/>
              <a:t>  }</a:t>
            </a:r>
          </a:p>
          <a:p>
            <a:endParaRPr lang="en-US" i="1" dirty="0"/>
          </a:p>
          <a:p>
            <a:r>
              <a:rPr lang="en-US" i="1" dirty="0"/>
              <a:t>  bool </a:t>
            </a:r>
            <a:r>
              <a:rPr lang="en-US" i="1" dirty="0" err="1"/>
              <a:t>setEqual</a:t>
            </a:r>
            <a:r>
              <a:rPr lang="en-US" i="1" dirty="0"/>
              <a:t>()</a:t>
            </a:r>
          </a:p>
          <a:p>
            <a:r>
              <a:rPr lang="en-US" i="1" dirty="0"/>
              <a:t>  {</a:t>
            </a:r>
          </a:p>
          <a:p>
            <a:r>
              <a:rPr lang="en-US" i="1" dirty="0"/>
              <a:t>    auto lambda = </a:t>
            </a:r>
            <a:r>
              <a:rPr lang="en-US" i="1" dirty="0">
                <a:highlight>
                  <a:srgbClr val="FFFF00"/>
                </a:highlight>
              </a:rPr>
              <a:t>[this](){ a = b;};</a:t>
            </a:r>
          </a:p>
          <a:p>
            <a:r>
              <a:rPr lang="en-US" i="1" dirty="0"/>
              <a:t>    lambda();</a:t>
            </a:r>
          </a:p>
          <a:p>
            <a:r>
              <a:rPr lang="en-US" i="1" dirty="0"/>
              <a:t>  }</a:t>
            </a:r>
          </a:p>
          <a:p>
            <a:endParaRPr lang="en-US" i="1" dirty="0"/>
          </a:p>
          <a:p>
            <a:r>
              <a:rPr lang="en-US" i="1" dirty="0"/>
              <a:t>private:</a:t>
            </a:r>
          </a:p>
          <a:p>
            <a:r>
              <a:rPr lang="en-US" i="1" dirty="0"/>
              <a:t>  </a:t>
            </a:r>
            <a:r>
              <a:rPr lang="en-US" i="1" dirty="0" err="1"/>
              <a:t>int</a:t>
            </a:r>
            <a:r>
              <a:rPr lang="en-US" i="1" dirty="0"/>
              <a:t> a = 100;</a:t>
            </a:r>
          </a:p>
          <a:p>
            <a:r>
              <a:rPr lang="en-US" i="1" dirty="0"/>
              <a:t>  </a:t>
            </a:r>
            <a:r>
              <a:rPr lang="en-US" i="1" dirty="0" err="1"/>
              <a:t>int</a:t>
            </a:r>
            <a:r>
              <a:rPr lang="en-US" i="1" dirty="0"/>
              <a:t> b = 200;</a:t>
            </a:r>
          </a:p>
          <a:p>
            <a:r>
              <a:rPr lang="en-US" i="1" dirty="0"/>
              <a:t>};</a:t>
            </a:r>
            <a:endParaRPr lang="en-US" sz="1600" i="1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DA831-D481-4F3F-A3D2-70D9D33548D8}"/>
              </a:ext>
            </a:extLst>
          </p:cNvPr>
          <p:cNvSpPr/>
          <p:nvPr/>
        </p:nvSpPr>
        <p:spPr>
          <a:xfrm>
            <a:off x="1809946" y="4718408"/>
            <a:ext cx="7022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https://repl.it/@robertmeier/advanced-05-lambda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9A2F2-1966-4F84-A839-C87A2FB67A21}"/>
              </a:ext>
            </a:extLst>
          </p:cNvPr>
          <p:cNvSpPr txBox="1"/>
          <p:nvPr/>
        </p:nvSpPr>
        <p:spPr>
          <a:xfrm>
            <a:off x="3815890" y="2713231"/>
            <a:ext cx="4687087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-lambda with no parameters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-lambda has access to this (i.e. read and write to class members)</a:t>
            </a:r>
          </a:p>
        </p:txBody>
      </p:sp>
    </p:spTree>
    <p:extLst>
      <p:ext uri="{BB962C8B-B14F-4D97-AF65-F5344CB8AC3E}">
        <p14:creationId xmlns:p14="http://schemas.microsoft.com/office/powerpoint/2010/main" val="11709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BCC97-52DF-4299-BBA3-CF2DF6F34D1D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17513" y="573616"/>
            <a:ext cx="8308975" cy="3992613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tabLst>
                <a:tab pos="360000" algn="l"/>
              </a:tabLst>
            </a:pPr>
            <a:endParaRPr lang="en-US" sz="1200">
              <a:latin typeface="Nokia Pure Text Light" panose="020B0403020202020204" pitchFamily="34" charset="0"/>
              <a:ea typeface="Nokia Pure Text Light" panose="020B0403020202020204" pitchFamily="34" charset="0"/>
              <a:hlinkClick r:id="rId2"/>
            </a:endParaRPr>
          </a:p>
          <a:p>
            <a:pPr marL="171450" indent="-171450" defTabSz="360000"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return type can be specified, if it cannot be deducted or for documentation:</a:t>
            </a:r>
          </a:p>
          <a:p>
            <a:pPr defTabSz="360000">
              <a:tabLst>
                <a:tab pos="360000" algn="l"/>
              </a:tabLst>
            </a:pPr>
            <a:endParaRPr lang="en-US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auto isEqual = [](int a, int b)</a:t>
            </a:r>
            <a:r>
              <a:rPr lang="en-US">
                <a:highlight>
                  <a:srgbClr val="FFFF00"/>
                </a:highlight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-&gt;bool</a:t>
            </a: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{return a == b;};</a:t>
            </a:r>
          </a:p>
          <a:p>
            <a:pPr defTabSz="360000">
              <a:tabLst>
                <a:tab pos="360000" algn="l"/>
              </a:tabLst>
            </a:pPr>
            <a:endParaRPr lang="en-US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see reference </a:t>
            </a: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  <a:hlinkClick r:id="rId3"/>
              </a:rPr>
              <a:t>http://en.cppreference.com/w/cpp/language/lambda</a:t>
            </a:r>
            <a:endParaRPr lang="en-US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US" sz="120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lambda remembers the value from scope where they have been created!	</a:t>
            </a:r>
          </a:p>
          <a:p>
            <a:pPr lvl="1" defTabSz="360000">
              <a:tabLst>
                <a:tab pos="360000" algn="l"/>
              </a:tabLst>
            </a:pPr>
            <a:endParaRPr lang="en-US">
              <a:latin typeface="Nokia Pure Text Light" panose="020B0403020202020204" pitchFamily="34" charset="0"/>
              <a:ea typeface="Nokia Pure Text Light" panose="020B0403020202020204" pitchFamily="34" charset="0"/>
              <a:hlinkClick r:id="rId4"/>
            </a:endParaRPr>
          </a:p>
          <a:p>
            <a:pPr lvl="1" defTabSz="360000">
              <a:tabLst>
                <a:tab pos="360000" algn="l"/>
              </a:tabLst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  <a:hlinkClick r:id="rId4"/>
              </a:rPr>
              <a:t>https://repl.it/@robertmeier/advanced-05-lambda-saving-values</a:t>
            </a:r>
            <a:endParaRPr lang="en-US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401850" lvl="1" indent="-171450" defTabSz="360000">
              <a:buFont typeface="Arial" panose="020B0604020202020204" pitchFamily="34" charset="0"/>
              <a:buChar char="•"/>
              <a:tabLst>
                <a:tab pos="360000" algn="l"/>
              </a:tabLst>
            </a:pPr>
            <a:endParaRPr lang="en-US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buFont typeface="Arial" panose="020B0604020202020204" pitchFamily="34" charset="0"/>
              <a:buChar char="•"/>
              <a:tabLst>
                <a:tab pos="360000" algn="l"/>
              </a:tabLst>
            </a:pPr>
            <a:endParaRPr lang="en-US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find_if</a:t>
            </a:r>
            <a:r>
              <a:rPr lang="en-US" dirty="0"/>
              <a:t> and lambda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lvl="1"/>
            <a:r>
              <a:rPr lang="en-US" sz="1200" i="1" dirty="0"/>
              <a:t>bool </a:t>
            </a:r>
            <a:r>
              <a:rPr lang="en-US" sz="1200" i="1" dirty="0" err="1"/>
              <a:t>matchF</a:t>
            </a:r>
            <a:r>
              <a:rPr lang="en-US" sz="1200" i="1" dirty="0"/>
              <a:t>(</a:t>
            </a:r>
            <a:r>
              <a:rPr lang="en-US" sz="1200" i="1" dirty="0" err="1"/>
              <a:t>const</a:t>
            </a:r>
            <a:r>
              <a:rPr lang="en-US" sz="1200" i="1" dirty="0"/>
              <a:t> </a:t>
            </a:r>
            <a:r>
              <a:rPr lang="en-US" sz="1200" i="1" dirty="0" err="1"/>
              <a:t>int</a:t>
            </a:r>
            <a:r>
              <a:rPr lang="en-US" sz="1200" i="1" dirty="0"/>
              <a:t>&amp; value)</a:t>
            </a:r>
          </a:p>
          <a:p>
            <a:pPr lvl="1"/>
            <a:r>
              <a:rPr lang="en-US" sz="1200" i="1" dirty="0"/>
              <a:t>{</a:t>
            </a:r>
          </a:p>
          <a:p>
            <a:pPr lvl="1"/>
            <a:r>
              <a:rPr lang="en-US" sz="1200" i="1" dirty="0"/>
              <a:t>  return (value == 1);</a:t>
            </a:r>
          </a:p>
          <a:p>
            <a:pPr lvl="1"/>
            <a:r>
              <a:rPr lang="en-US" sz="1200" i="1" dirty="0"/>
              <a:t>}</a:t>
            </a:r>
          </a:p>
          <a:p>
            <a:pPr lvl="1"/>
            <a:r>
              <a:rPr lang="en-US" sz="1200" i="1" dirty="0"/>
              <a:t>auto </a:t>
            </a:r>
            <a:r>
              <a:rPr lang="en-US" sz="1200" i="1" dirty="0" err="1"/>
              <a:t>foundElementF</a:t>
            </a:r>
            <a:r>
              <a:rPr lang="en-US" sz="1200" i="1" dirty="0"/>
              <a:t> = </a:t>
            </a:r>
            <a:r>
              <a:rPr lang="en-US" sz="1200" i="1" dirty="0" err="1"/>
              <a:t>std</a:t>
            </a:r>
            <a:r>
              <a:rPr lang="en-US" sz="1200" i="1" dirty="0"/>
              <a:t>::</a:t>
            </a:r>
            <a:r>
              <a:rPr lang="en-US" sz="1200" i="1" dirty="0" err="1"/>
              <a:t>find_if</a:t>
            </a:r>
            <a:r>
              <a:rPr lang="en-US" sz="1200" i="1" dirty="0"/>
              <a:t>(</a:t>
            </a:r>
            <a:r>
              <a:rPr lang="en-US" sz="1200" i="1" dirty="0" err="1"/>
              <a:t>listOfValues.begin</a:t>
            </a:r>
            <a:r>
              <a:rPr lang="en-US" sz="1200" i="1" dirty="0"/>
              <a:t>(), </a:t>
            </a:r>
          </a:p>
          <a:p>
            <a:pPr lvl="1"/>
            <a:r>
              <a:rPr lang="en-US" sz="1200" i="1" dirty="0"/>
              <a:t>                                                             </a:t>
            </a:r>
            <a:r>
              <a:rPr lang="en-US" sz="1200" i="1" dirty="0" err="1"/>
              <a:t>listOfValues.end</a:t>
            </a:r>
            <a:r>
              <a:rPr lang="en-US" sz="1200" i="1" dirty="0"/>
              <a:t>(), </a:t>
            </a:r>
          </a:p>
          <a:p>
            <a:pPr lvl="1"/>
            <a:r>
              <a:rPr lang="en-US" sz="1200" i="1" dirty="0"/>
              <a:t>                                                             </a:t>
            </a:r>
            <a:r>
              <a:rPr lang="en-US" sz="1200" i="1" dirty="0" err="1">
                <a:highlight>
                  <a:srgbClr val="FFFF00"/>
                </a:highlight>
              </a:rPr>
              <a:t>matchF</a:t>
            </a:r>
            <a:r>
              <a:rPr lang="en-US" sz="1200" i="1" dirty="0">
                <a:highlight>
                  <a:srgbClr val="FFFF00"/>
                </a:highlight>
              </a:rPr>
              <a:t>)</a:t>
            </a:r>
            <a:r>
              <a:rPr lang="en-US" sz="1200" i="1" dirty="0"/>
              <a:t>;</a:t>
            </a:r>
          </a:p>
          <a:p>
            <a:pPr lvl="1"/>
            <a:endParaRPr lang="en-US" sz="1200" i="1" dirty="0"/>
          </a:p>
          <a:p>
            <a:pPr lvl="1"/>
            <a:r>
              <a:rPr lang="en-US" sz="1200" i="1" dirty="0"/>
              <a:t>auto foundElementL2 = </a:t>
            </a:r>
            <a:r>
              <a:rPr lang="en-US" sz="1200" i="1" dirty="0" err="1"/>
              <a:t>std</a:t>
            </a:r>
            <a:r>
              <a:rPr lang="en-US" sz="1200" i="1" dirty="0"/>
              <a:t>::</a:t>
            </a:r>
            <a:r>
              <a:rPr lang="en-US" sz="1200" i="1" dirty="0" err="1"/>
              <a:t>find_if</a:t>
            </a:r>
            <a:r>
              <a:rPr lang="en-US" sz="1200" i="1" dirty="0"/>
              <a:t>(</a:t>
            </a:r>
            <a:r>
              <a:rPr lang="en-US" sz="1200" i="1" dirty="0" err="1"/>
              <a:t>listOfValues.begin</a:t>
            </a:r>
            <a:r>
              <a:rPr lang="en-US" sz="1200" i="1" dirty="0"/>
              <a:t>(), </a:t>
            </a:r>
          </a:p>
          <a:p>
            <a:pPr lvl="1"/>
            <a:r>
              <a:rPr lang="en-US" sz="1200" i="1" dirty="0"/>
              <a:t>                                                                </a:t>
            </a:r>
            <a:r>
              <a:rPr lang="en-US" sz="1200" i="1" dirty="0" err="1"/>
              <a:t>listOfValues.end</a:t>
            </a:r>
            <a:r>
              <a:rPr lang="en-US" sz="1200" i="1" dirty="0"/>
              <a:t>(), </a:t>
            </a:r>
          </a:p>
          <a:p>
            <a:pPr lvl="1"/>
            <a:r>
              <a:rPr lang="en-US" sz="1200" i="1" dirty="0"/>
              <a:t>                                                               </a:t>
            </a:r>
            <a:r>
              <a:rPr lang="en-US" sz="1200" i="1" dirty="0">
                <a:highlight>
                  <a:srgbClr val="FFFF00"/>
                </a:highlight>
              </a:rPr>
              <a:t>[](</a:t>
            </a:r>
            <a:r>
              <a:rPr lang="en-US" sz="1200" i="1" dirty="0" err="1">
                <a:highlight>
                  <a:srgbClr val="FFFF00"/>
                </a:highlight>
              </a:rPr>
              <a:t>const</a:t>
            </a:r>
            <a:r>
              <a:rPr lang="en-US" sz="1200" i="1" dirty="0">
                <a:highlight>
                  <a:srgbClr val="FFFF00"/>
                </a:highlight>
              </a:rPr>
              <a:t> </a:t>
            </a:r>
            <a:r>
              <a:rPr lang="en-US" sz="1200" i="1" dirty="0" err="1">
                <a:highlight>
                  <a:srgbClr val="FFFF00"/>
                </a:highlight>
              </a:rPr>
              <a:t>int</a:t>
            </a:r>
            <a:r>
              <a:rPr lang="en-US" sz="1200" i="1" dirty="0">
                <a:highlight>
                  <a:srgbClr val="FFFF00"/>
                </a:highlight>
              </a:rPr>
              <a:t>&amp; value)</a:t>
            </a:r>
          </a:p>
          <a:p>
            <a:pPr lvl="1"/>
            <a:r>
              <a:rPr lang="en-US" sz="1200" i="1" dirty="0"/>
              <a:t>                                                               {</a:t>
            </a:r>
            <a:r>
              <a:rPr lang="en-US" sz="1200" i="1" dirty="0">
                <a:highlight>
                  <a:srgbClr val="FFFF00"/>
                </a:highlight>
              </a:rPr>
              <a:t>return (value == 1);})</a:t>
            </a:r>
            <a:r>
              <a:rPr lang="en-US" sz="1200" i="1" dirty="0"/>
              <a:t>;</a:t>
            </a:r>
          </a:p>
          <a:p>
            <a:pPr lvl="1"/>
            <a:endParaRPr lang="en-US" sz="1200" i="1" dirty="0"/>
          </a:p>
          <a:p>
            <a:pPr lvl="1"/>
            <a:endParaRPr lang="en-US" sz="12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7A2BD-AAF3-44FC-953E-797C9BB757CD}"/>
              </a:ext>
            </a:extLst>
          </p:cNvPr>
          <p:cNvSpPr/>
          <p:nvPr/>
        </p:nvSpPr>
        <p:spPr>
          <a:xfrm>
            <a:off x="952108" y="4393184"/>
            <a:ext cx="7395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https://repl.it/@robertmeier/advanced-05-lambda-and-stdfindif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E40A2-ACDB-4285-87CE-9D6A4F15B267}"/>
              </a:ext>
            </a:extLst>
          </p:cNvPr>
          <p:cNvSpPr txBox="1"/>
          <p:nvPr/>
        </p:nvSpPr>
        <p:spPr>
          <a:xfrm>
            <a:off x="5808873" y="1719278"/>
            <a:ext cx="3282030" cy="853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pass function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matchF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to </a:t>
            </a: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find_if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matchF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exists only in order to use it here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matchF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is never used again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D3DB0-5B66-4649-A86D-499D22AA693B}"/>
              </a:ext>
            </a:extLst>
          </p:cNvPr>
          <p:cNvSpPr txBox="1"/>
          <p:nvPr/>
        </p:nvSpPr>
        <p:spPr>
          <a:xfrm>
            <a:off x="5808873" y="3319171"/>
            <a:ext cx="3282030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pass lambda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 need do provide a normal function</a:t>
            </a:r>
          </a:p>
        </p:txBody>
      </p:sp>
    </p:spTree>
    <p:extLst>
      <p:ext uri="{BB962C8B-B14F-4D97-AF65-F5344CB8AC3E}">
        <p14:creationId xmlns:p14="http://schemas.microsoft.com/office/powerpoint/2010/main" val="19500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std</a:t>
            </a:r>
            <a:r>
              <a:rPr lang="en-US" dirty="0"/>
              <a:t>::bind(), use lambda!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A9028F9-CCAB-4627-BD1F-7B1C5A6D1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1"/>
            <a:r>
              <a:rPr lang="en-US" noProof="0" dirty="0"/>
              <a:t>Passing functions to a function: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Old function pointer style should not be used anymore!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std</a:t>
            </a:r>
            <a:r>
              <a:rPr lang="en-US" noProof="0" dirty="0"/>
              <a:t>::function() can be used to pass a function to other functions since C++11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ugly </a:t>
            </a:r>
            <a:r>
              <a:rPr lang="en-US" noProof="0" dirty="0" err="1"/>
              <a:t>std</a:t>
            </a:r>
            <a:r>
              <a:rPr lang="en-US" noProof="0" dirty="0"/>
              <a:t>::bind is call is required to pass member functions to another function </a:t>
            </a:r>
            <a:r>
              <a:rPr lang="en-US" noProof="0" dirty="0">
                <a:sym typeface="Wingdings" panose="05000000000000000000" pitchFamily="2" charset="2"/>
              </a:rPr>
              <a:t>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Avoid </a:t>
            </a:r>
            <a:r>
              <a:rPr lang="en-US" dirty="0" err="1">
                <a:sym typeface="Wingdings" panose="05000000000000000000" pitchFamily="2" charset="2"/>
              </a:rPr>
              <a:t>std</a:t>
            </a:r>
            <a:r>
              <a:rPr lang="en-US" dirty="0">
                <a:sym typeface="Wingdings" panose="05000000000000000000" pitchFamily="2" charset="2"/>
              </a:rPr>
              <a:t>::bind and use lambdas instead!</a:t>
            </a:r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D01D2-9445-440D-8C54-79C00BC0B3BE}"/>
              </a:ext>
            </a:extLst>
          </p:cNvPr>
          <p:cNvSpPr/>
          <p:nvPr/>
        </p:nvSpPr>
        <p:spPr>
          <a:xfrm>
            <a:off x="612742" y="3681459"/>
            <a:ext cx="824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https://repl.it/@robertmeier/advanced-06-stdfindif-stdfunction-lambda</a:t>
            </a:r>
          </a:p>
        </p:txBody>
      </p:sp>
    </p:spTree>
    <p:extLst>
      <p:ext uri="{BB962C8B-B14F-4D97-AF65-F5344CB8AC3E}">
        <p14:creationId xmlns:p14="http://schemas.microsoft.com/office/powerpoint/2010/main" val="40879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Example 1 </a:t>
            </a:r>
            <a:r>
              <a:rPr lang="en-US" noProof="0" dirty="0"/>
              <a:t>– Person with a Cat (Pointer/References)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algn="ctr"/>
            <a:r>
              <a:rPr lang="de-DE"/>
              <a:t>Refer provided example in folder 01_PersonWithCat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163159880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74E9AEE0-7FE0-4E86-A209-704C6EA35B36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EF96A764-DD67-4439-8BD0-91AD32E03C73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5BD2CFCB-9E62-4476-9210-EFA2FE0307DA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BFE34C65-9FE2-43C2-902F-78A546ABCB0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41F6F3AF-B431-4FA5-ADA8-DB4FA13316F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D57EE24C-CEB0-4D68-B45F-8B71933AF2C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Props1.xml><?xml version="1.0" encoding="utf-8"?>
<ds:datastoreItem xmlns:ds="http://schemas.openxmlformats.org/officeDocument/2006/customXml" ds:itemID="{826FA07C-A199-43B1-A30A-67E7BC569876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Nokia_Pure_PPT_Nokia_V3</Template>
  <TotalTime>0</TotalTime>
  <Words>5632</Words>
  <Application>Microsoft Office PowerPoint</Application>
  <PresentationFormat>On-screen Show (16:9)</PresentationFormat>
  <Paragraphs>1017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86</vt:i4>
      </vt:variant>
    </vt:vector>
  </HeadingPairs>
  <TitlesOfParts>
    <vt:vector size="100" baseType="lpstr">
      <vt:lpstr>Arial</vt:lpstr>
      <vt:lpstr>Calibri</vt:lpstr>
      <vt:lpstr>Courier New</vt:lpstr>
      <vt:lpstr>Nokia Pure Headline Light</vt:lpstr>
      <vt:lpstr>Nokia Pure Headline Ultra Light</vt:lpstr>
      <vt:lpstr>Nokia Pure Text</vt:lpstr>
      <vt:lpstr>Nokia Pure Text Light</vt:lpstr>
      <vt:lpstr>Wingdings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2017-11-02T08:43:09Z</dcterms:created>
  <dcterms:modified xsi:type="dcterms:W3CDTF">2018-02-20T12:36:53Z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</Properties>
</file>