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77"/>
  </p:notesMasterIdLst>
  <p:handoutMasterIdLst>
    <p:handoutMasterId r:id="rId78"/>
  </p:handoutMasterIdLst>
  <p:sldIdLst>
    <p:sldId id="256" r:id="rId8"/>
    <p:sldId id="328" r:id="rId9"/>
    <p:sldId id="352" r:id="rId10"/>
    <p:sldId id="356" r:id="rId11"/>
    <p:sldId id="354" r:id="rId12"/>
    <p:sldId id="355" r:id="rId13"/>
    <p:sldId id="357" r:id="rId14"/>
    <p:sldId id="317" r:id="rId15"/>
    <p:sldId id="353" r:id="rId16"/>
    <p:sldId id="350" r:id="rId17"/>
    <p:sldId id="329" r:id="rId18"/>
    <p:sldId id="351" r:id="rId19"/>
    <p:sldId id="375" r:id="rId20"/>
    <p:sldId id="336" r:id="rId21"/>
    <p:sldId id="337" r:id="rId22"/>
    <p:sldId id="273" r:id="rId23"/>
    <p:sldId id="321" r:id="rId24"/>
    <p:sldId id="376" r:id="rId25"/>
    <p:sldId id="320" r:id="rId26"/>
    <p:sldId id="344" r:id="rId27"/>
    <p:sldId id="379" r:id="rId28"/>
    <p:sldId id="322" r:id="rId29"/>
    <p:sldId id="378" r:id="rId30"/>
    <p:sldId id="380" r:id="rId31"/>
    <p:sldId id="381" r:id="rId32"/>
    <p:sldId id="338" r:id="rId33"/>
    <p:sldId id="339" r:id="rId34"/>
    <p:sldId id="363" r:id="rId35"/>
    <p:sldId id="323" r:id="rId36"/>
    <p:sldId id="324" r:id="rId37"/>
    <p:sldId id="326" r:id="rId38"/>
    <p:sldId id="330" r:id="rId39"/>
    <p:sldId id="318" r:id="rId40"/>
    <p:sldId id="332" r:id="rId41"/>
    <p:sldId id="333" r:id="rId42"/>
    <p:sldId id="335" r:id="rId43"/>
    <p:sldId id="331" r:id="rId44"/>
    <p:sldId id="345" r:id="rId45"/>
    <p:sldId id="346" r:id="rId46"/>
    <p:sldId id="347" r:id="rId47"/>
    <p:sldId id="349" r:id="rId48"/>
    <p:sldId id="274" r:id="rId49"/>
    <p:sldId id="278" r:id="rId50"/>
    <p:sldId id="340" r:id="rId51"/>
    <p:sldId id="366" r:id="rId52"/>
    <p:sldId id="367" r:id="rId53"/>
    <p:sldId id="369" r:id="rId54"/>
    <p:sldId id="275" r:id="rId55"/>
    <p:sldId id="362" r:id="rId56"/>
    <p:sldId id="370" r:id="rId57"/>
    <p:sldId id="315" r:id="rId58"/>
    <p:sldId id="297" r:id="rId59"/>
    <p:sldId id="290" r:id="rId60"/>
    <p:sldId id="292" r:id="rId61"/>
    <p:sldId id="291" r:id="rId62"/>
    <p:sldId id="293" r:id="rId63"/>
    <p:sldId id="298" r:id="rId64"/>
    <p:sldId id="342" r:id="rId65"/>
    <p:sldId id="343" r:id="rId66"/>
    <p:sldId id="359" r:id="rId67"/>
    <p:sldId id="360" r:id="rId68"/>
    <p:sldId id="364" r:id="rId69"/>
    <p:sldId id="372" r:id="rId70"/>
    <p:sldId id="373" r:id="rId71"/>
    <p:sldId id="377" r:id="rId72"/>
    <p:sldId id="374" r:id="rId73"/>
    <p:sldId id="371" r:id="rId74"/>
    <p:sldId id="365" r:id="rId75"/>
    <p:sldId id="257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6409" autoAdjust="0"/>
  </p:normalViewPr>
  <p:slideViewPr>
    <p:cSldViewPr snapToGrid="0">
      <p:cViewPr varScale="1">
        <p:scale>
          <a:sx n="103" d="100"/>
          <a:sy n="103" d="100"/>
        </p:scale>
        <p:origin x="1014" y="72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6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Include-Guar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1-First-App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2-First-Clas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1-Complex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2-Complex-Acces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05-static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06-const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013-Control-Statement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014-Arrays-and-Container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basic-014-Arrays-and-Container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pages/viewpage.action?pageId=508806272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okialearn.csod.com/GlobalSearch/search.aspx?q=clean%20code&amp;s=1#q=clean%2520code&amp;s=1&amp;f=0&amp;a" TargetMode="External"/><Relationship Id="rId2" Type="http://schemas.openxmlformats.org/officeDocument/2006/relationships/hyperlink" Target="https://nokialearn.csod.com/client/nokialearn/default.aspx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2-FishInTheSea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3-Complex-Inheritance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4-Dog-and-Cat-with-Abstract-Interface" TargetMode="External"/><Relationship Id="rId2" Type="http://schemas.openxmlformats.org/officeDocument/2006/relationships/hyperlink" Target="https://repl.it/@robertmeier/05-Dog-and-Cat-with-Abstract-Interface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robertmeier/basic-exercise-02-Compex-Access-Solution-modern-style" TargetMode="External"/><Relationship Id="rId3" Type="http://schemas.openxmlformats.org/officeDocument/2006/relationships/hyperlink" Target="https://repl.it/@robertmeier/basic-exercise-01-Complex-Solution" TargetMode="External"/><Relationship Id="rId7" Type="http://schemas.openxmlformats.org/officeDocument/2006/relationships/hyperlink" Target="https://repl.it/@robertmeier/basic-exercise-03-Complex-Inheritance-Solution" TargetMode="External"/><Relationship Id="rId2" Type="http://schemas.openxmlformats.org/officeDocument/2006/relationships/hyperlink" Target="https://repl.it/@robertmeier/basic-exercise-01-Comple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.it/@robertmeier/basic-exercise-03-Complex-Inheritance" TargetMode="External"/><Relationship Id="rId5" Type="http://schemas.openxmlformats.org/officeDocument/2006/relationships/hyperlink" Target="https://repl.it/@robertmeier/basic-exercise-02-Compex-Access-Solution" TargetMode="External"/><Relationship Id="rId10" Type="http://schemas.openxmlformats.org/officeDocument/2006/relationships/hyperlink" Target="https://repl.it/@robertmeier/basic-exercise-04-Dog-and-Cat-with-Abstract-Interface-Solu" TargetMode="External"/><Relationship Id="rId4" Type="http://schemas.openxmlformats.org/officeDocument/2006/relationships/hyperlink" Target="https://repl.it/@robertmeier/basic-exercise-02-Complex-Access" TargetMode="External"/><Relationship Id="rId9" Type="http://schemas.openxmlformats.org/officeDocument/2006/relationships/hyperlink" Target="https://repl.it/@robertmeier/basic-exercise-04-Dog-and-Cat-with-Abstract-Interface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wiki/Getting_Started" TargetMode="External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US" noProof="0" dirty="0"/>
              <a:t>C++ Crash Course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noProof="0" dirty="0">
                <a:latin typeface="+mn-lt"/>
              </a:rPr>
              <a:t>Robert Meier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&lt;Document ID: change ID in footer or remove&gt; 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Semicolon, Blocks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Add semicolon after every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Add semicolon after class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Block is indicated by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Semicolon after a block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Semicolon after if else for, since a block will follow</a:t>
            </a:r>
          </a:p>
          <a:p>
            <a:r>
              <a:rPr lang="en-US" noProof="0" dirty="0"/>
              <a:t>class A</a:t>
            </a:r>
          </a:p>
          <a:p>
            <a:r>
              <a:rPr lang="en-US" noProof="0" dirty="0"/>
              <a:t>{</a:t>
            </a:r>
          </a:p>
          <a:p>
            <a:r>
              <a:rPr lang="en-US" noProof="0" dirty="0"/>
              <a:t>  void foo(bool condition)</a:t>
            </a:r>
          </a:p>
          <a:p>
            <a:r>
              <a:rPr lang="en-US" noProof="0" dirty="0"/>
              <a:t>  {</a:t>
            </a:r>
          </a:p>
          <a:p>
            <a:r>
              <a:rPr lang="en-US" noProof="0" dirty="0"/>
              <a:t>    if(condition)</a:t>
            </a:r>
          </a:p>
          <a:p>
            <a:r>
              <a:rPr lang="en-US" noProof="0" dirty="0"/>
              <a:t>    {</a:t>
            </a:r>
          </a:p>
          <a:p>
            <a:r>
              <a:rPr lang="en-US" noProof="0" dirty="0"/>
              <a:t>      std::cout &lt;&lt; "hello" &lt;&lt; std</a:t>
            </a:r>
            <a:r>
              <a:rPr lang="en-US" noProof="0"/>
              <a:t>::endl</a:t>
            </a:r>
            <a:endParaRPr lang="en-US" b="1" noProof="0" dirty="0">
              <a:solidFill>
                <a:srgbClr val="FF0000"/>
              </a:solidFill>
            </a:endParaRPr>
          </a:p>
          <a:p>
            <a:r>
              <a:rPr lang="en-US" noProof="0" dirty="0"/>
              <a:t>    }</a:t>
            </a:r>
          </a:p>
          <a:p>
            <a:r>
              <a:rPr lang="en-US" noProof="0" dirty="0"/>
              <a:t>  }</a:t>
            </a:r>
          </a:p>
          <a:p>
            <a:r>
              <a:rPr lang="en-US" noProof="0"/>
              <a:t>}</a:t>
            </a:r>
            <a:endParaRPr lang="en-US" b="1" noProof="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41C35-F688-4D20-A456-C646086B0581}"/>
              </a:ext>
            </a:extLst>
          </p:cNvPr>
          <p:cNvSpPr txBox="1"/>
          <p:nvPr/>
        </p:nvSpPr>
        <p:spPr>
          <a:xfrm>
            <a:off x="3340509" y="3436375"/>
            <a:ext cx="188688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  <a:endParaRPr lang="de-DE" sz="1200" b="1" dirty="0">
              <a:solidFill>
                <a:srgbClr val="FF000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8D257-6E7A-48B9-AFDA-CA6FB555700A}"/>
              </a:ext>
            </a:extLst>
          </p:cNvPr>
          <p:cNvSpPr txBox="1"/>
          <p:nvPr/>
        </p:nvSpPr>
        <p:spPr>
          <a:xfrm>
            <a:off x="417599" y="4215581"/>
            <a:ext cx="188688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  <a:endParaRPr lang="de-DE" sz="1200" b="1" dirty="0">
              <a:solidFill>
                <a:srgbClr val="FF000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and Source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 dirty="0"/>
              <a:t>Header files (.hpp)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central declarations (types, constants, functions, classes, structs …)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Are included by other header files and by cpp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Should not contain implementation for a method (single line implementations are ok)</a:t>
            </a:r>
          </a:p>
          <a:p>
            <a:pPr lvl="1"/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693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and Source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 dirty="0"/>
              <a:t>How to include Header files: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Including external header files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files we cannot/should not change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e.g. from external libraries</a:t>
            </a:r>
          </a:p>
          <a:p>
            <a:r>
              <a:rPr lang="en-US" noProof="0" dirty="0"/>
              <a:t>      #include </a:t>
            </a:r>
            <a:r>
              <a:rPr lang="en-US" noProof="0" dirty="0">
                <a:solidFill>
                  <a:srgbClr val="FF0000"/>
                </a:solidFill>
              </a:rPr>
              <a:t>&lt;</a:t>
            </a:r>
            <a:r>
              <a:rPr lang="en-US" noProof="0" dirty="0"/>
              <a:t>iostream</a:t>
            </a:r>
            <a:r>
              <a:rPr lang="en-US" noProof="0" dirty="0">
                <a:solidFill>
                  <a:srgbClr val="FF0000"/>
                </a:solidFill>
              </a:rPr>
              <a:t>&gt;		</a:t>
            </a:r>
            <a:r>
              <a:rPr lang="en-US" noProof="0" dirty="0">
                <a:solidFill>
                  <a:srgbClr val="273142"/>
                </a:solidFill>
              </a:rPr>
              <a:t>//from c++ standard lib</a:t>
            </a:r>
          </a:p>
          <a:p>
            <a:r>
              <a:rPr lang="en-US" noProof="0" dirty="0"/>
              <a:t>      #include </a:t>
            </a:r>
            <a:r>
              <a:rPr lang="en-US" noProof="0" dirty="0">
                <a:solidFill>
                  <a:srgbClr val="FF0000"/>
                </a:solidFill>
              </a:rPr>
              <a:t>&lt;</a:t>
            </a:r>
            <a:r>
              <a:rPr lang="en-US" noProof="0" dirty="0"/>
              <a:t>ExternalFrameWork.hpp</a:t>
            </a:r>
            <a:r>
              <a:rPr lang="en-US" noProof="0" dirty="0">
                <a:solidFill>
                  <a:srgbClr val="FF0000"/>
                </a:solidFill>
              </a:rPr>
              <a:t>&gt;   </a:t>
            </a:r>
            <a:r>
              <a:rPr lang="en-US" noProof="0" dirty="0">
                <a:solidFill>
                  <a:srgbClr val="273142"/>
                </a:solidFill>
              </a:rPr>
              <a:t>//from 3rd party framework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Including files from our application</a:t>
            </a:r>
          </a:p>
          <a:p>
            <a:r>
              <a:rPr lang="en-US" noProof="0" dirty="0"/>
              <a:t>      #include </a:t>
            </a:r>
            <a:r>
              <a:rPr lang="en-US" noProof="0" dirty="0">
                <a:solidFill>
                  <a:srgbClr val="FF0000"/>
                </a:solidFill>
              </a:rPr>
              <a:t>"</a:t>
            </a:r>
            <a:r>
              <a:rPr lang="en-US" noProof="0" dirty="0"/>
              <a:t>MyFile.hpp</a:t>
            </a:r>
            <a:r>
              <a:rPr lang="en-US" noProof="0" dirty="0">
                <a:solidFill>
                  <a:srgbClr val="FF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22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and Source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40874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/>
              <a:t>Header </a:t>
            </a:r>
            <a:r>
              <a:rPr lang="en-US"/>
              <a:t>F</a:t>
            </a:r>
            <a:r>
              <a:rPr lang="en-US" noProof="0"/>
              <a:t>ile Include Guards</a:t>
            </a:r>
          </a:p>
          <a:p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https://de.wikipedia.org/wiki/Include-Guard</a:t>
            </a:r>
            <a:r>
              <a:rPr lang="en-US"/>
              <a:t>   </a:t>
            </a:r>
          </a:p>
          <a:p>
            <a:r>
              <a:rPr lang="en-US"/>
              <a:t>(sorry, but the example from German Wikipedia is better)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 </a:t>
            </a:r>
            <a:r>
              <a:rPr lang="en-US" i="1" noProof="0" dirty="0"/>
              <a:t>#pragma once</a:t>
            </a:r>
            <a:r>
              <a:rPr lang="en-US" noProof="0" dirty="0"/>
              <a:t> include </a:t>
            </a:r>
            <a:r>
              <a:rPr lang="en-US" noProof="0"/>
              <a:t>guards!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Don’t use the old </a:t>
            </a:r>
            <a:r>
              <a:rPr lang="en-US" i="1" noProof="0"/>
              <a:t>#ifndef FILE_HPP, #define FILE_HPP, #endif</a:t>
            </a:r>
            <a:endParaRPr lang="en-US" i="1" noProof="0" dirty="0"/>
          </a:p>
          <a:p>
            <a:pPr lvl="1"/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7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and Source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 dirty="0"/>
              <a:t>Source files (.cpp)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Implements the functions declared in the hpp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cpp file include header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cpp files shall not be included!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cpp files are compiled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program needs at least one cpp file containing the main() function (i.e. at least one 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One class has usually one hpp and one cpp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309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and Source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Most of the examples consist of only one cpp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Why? Because the used online compiler </a:t>
            </a:r>
            <a:r>
              <a:rPr lang="en-US" noProof="0" dirty="0">
                <a:hlinkClick r:id="rId2"/>
              </a:rPr>
              <a:t>https://repl.it/</a:t>
            </a:r>
            <a:r>
              <a:rPr lang="en-US" noProof="0" dirty="0"/>
              <a:t> does not support multiple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Therefore we will not go deep into the hpp/cpp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This is fine for our examples, but no serious application would be implemented 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50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App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270134" cy="4063999"/>
          </a:xfrm>
        </p:spPr>
        <p:txBody>
          <a:bodyPr>
            <a:normAutofit/>
          </a:bodyPr>
          <a:lstStyle/>
          <a:p>
            <a:r>
              <a:rPr lang="en-US" sz="1400" i="1" noProof="0" dirty="0"/>
              <a:t>#include &lt;iostream&gt;   //for printing</a:t>
            </a:r>
          </a:p>
          <a:p>
            <a:r>
              <a:rPr lang="en-US" sz="1400" i="1" noProof="0" dirty="0"/>
              <a:t>#include &lt;string&gt;         //to introduce type string</a:t>
            </a:r>
          </a:p>
          <a:p>
            <a:r>
              <a:rPr lang="en-US" sz="1400" i="1" noProof="0" dirty="0"/>
              <a:t>int main()</a:t>
            </a:r>
          </a:p>
          <a:p>
            <a:r>
              <a:rPr lang="en-US" sz="1400" i="1" noProof="0" dirty="0"/>
              <a:t>{</a:t>
            </a:r>
          </a:p>
          <a:p>
            <a:r>
              <a:rPr lang="en-US" sz="1400" i="1" noProof="0" dirty="0"/>
              <a:t>  int myVariable = 100;</a:t>
            </a:r>
          </a:p>
          <a:p>
            <a:r>
              <a:rPr lang="en-US" sz="1400" i="1" noProof="0" dirty="0"/>
              <a:t>  myVariable++;</a:t>
            </a:r>
          </a:p>
          <a:p>
            <a:r>
              <a:rPr lang="en-US" sz="1400" i="1" noProof="0" dirty="0"/>
              <a:t>  myVariable = myVariable + 10;</a:t>
            </a:r>
          </a:p>
          <a:p>
            <a:r>
              <a:rPr lang="en-US" sz="1400" i="1" noProof="0" dirty="0"/>
              <a:t>  </a:t>
            </a:r>
          </a:p>
          <a:p>
            <a:r>
              <a:rPr lang="en-US" sz="1400" i="1" noProof="0" dirty="0"/>
              <a:t>  auto result = myVariable*2;</a:t>
            </a:r>
          </a:p>
          <a:p>
            <a:r>
              <a:rPr lang="en-US" sz="1400" i="1" noProof="0" dirty="0"/>
              <a:t>  auto formulaAsString = std::to_string(myVariable) + std::string("*2");</a:t>
            </a:r>
          </a:p>
          <a:p>
            <a:endParaRPr lang="en-US" sz="1400" i="1" noProof="0" dirty="0"/>
          </a:p>
          <a:p>
            <a:r>
              <a:rPr lang="en-US" sz="1400" i="1" noProof="0" dirty="0"/>
              <a:t>  std::cout &lt;&lt; "calculate " &lt;&lt; formulaAsString &lt;&lt; " = " &lt;&lt; result &lt;&lt; std::endl;</a:t>
            </a:r>
          </a:p>
          <a:p>
            <a:r>
              <a:rPr lang="en-US" sz="1400" i="1" noProof="0" dirty="0"/>
              <a:t>}</a:t>
            </a:r>
          </a:p>
          <a:p>
            <a:r>
              <a:rPr lang="en-US" sz="1400" i="1" noProof="0" dirty="0"/>
              <a:t>		</a:t>
            </a:r>
            <a:r>
              <a:rPr lang="en-US" sz="1400" i="1" dirty="0">
                <a:hlinkClick r:id="rId2"/>
              </a:rPr>
              <a:t>https://repl.it/@robertmeier/basic-011-First-App</a:t>
            </a:r>
            <a:endParaRPr lang="en-US" sz="1400" i="1" dirty="0"/>
          </a:p>
          <a:p>
            <a:endParaRPr lang="en-US" sz="1400" i="1" noProof="0" dirty="0"/>
          </a:p>
          <a:p>
            <a:endParaRPr lang="en-US" sz="1400" i="1" noProof="0" dirty="0"/>
          </a:p>
          <a:p>
            <a:endParaRPr lang="en-US" sz="1400" i="1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DE4C3-F693-4404-8DA6-6DE14BDA1FEA}"/>
              </a:ext>
            </a:extLst>
          </p:cNvPr>
          <p:cNvSpPr txBox="1"/>
          <p:nvPr/>
        </p:nvSpPr>
        <p:spPr>
          <a:xfrm>
            <a:off x="5767465" y="2006341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Declare integer variable and modify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C908C-E370-4277-A7D8-D3F8E1781736}"/>
              </a:ext>
            </a:extLst>
          </p:cNvPr>
          <p:cNvSpPr txBox="1"/>
          <p:nvPr/>
        </p:nvSpPr>
        <p:spPr>
          <a:xfrm>
            <a:off x="5767464" y="2899767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</a:t>
            </a: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auto to declare an integer and a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A1F68-3620-4E8B-AF14-73DED85CD32A}"/>
              </a:ext>
            </a:extLst>
          </p:cNvPr>
          <p:cNvSpPr txBox="1"/>
          <p:nvPr/>
        </p:nvSpPr>
        <p:spPr>
          <a:xfrm>
            <a:off x="5767464" y="1333434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main() is the first function called in a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781EA-2A81-4E7B-9072-489B8C0675C8}"/>
              </a:ext>
            </a:extLst>
          </p:cNvPr>
          <p:cNvSpPr txBox="1"/>
          <p:nvPr/>
        </p:nvSpPr>
        <p:spPr>
          <a:xfrm>
            <a:off x="5767464" y="3507214"/>
            <a:ext cx="3376535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Print something, std::endl means „new line“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52BF-6BA9-4E07-A410-BC63CB9B929B}"/>
              </a:ext>
            </a:extLst>
          </p:cNvPr>
          <p:cNvSpPr txBox="1"/>
          <p:nvPr/>
        </p:nvSpPr>
        <p:spPr>
          <a:xfrm>
            <a:off x="5767463" y="537703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Include other modules</a:t>
            </a:r>
          </a:p>
        </p:txBody>
      </p:sp>
    </p:spTree>
    <p:extLst>
      <p:ext uri="{BB962C8B-B14F-4D97-AF65-F5344CB8AC3E}">
        <p14:creationId xmlns:p14="http://schemas.microsoft.com/office/powerpoint/2010/main" val="7324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class is a data structure that can carry data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class can define private, protected and </a:t>
            </a:r>
            <a:r>
              <a:rPr lang="en-US" noProof="0"/>
              <a:t>public functions and data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private: can be accessed by the class only, variables shall be private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protected: can be accessed by the class only as well as by derived classes.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</a:t>
            </a:r>
            <a:r>
              <a:rPr lang="en-US" noProof="0"/>
              <a:t>ublic</a:t>
            </a:r>
            <a:r>
              <a:rPr lang="en-US" noProof="0" dirty="0"/>
              <a:t>: can be accessed by anyone. Public functions are the interface to use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struct is like a class, where everything </a:t>
            </a:r>
            <a:r>
              <a:rPr lang="en-US" noProof="0"/>
              <a:t>is public by default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9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Constructor 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noProof="0"/>
              <a:t>hall </a:t>
            </a:r>
            <a:r>
              <a:rPr lang="en-US" noProof="0" dirty="0"/>
              <a:t>initialize all member data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is executed when an instance of the object is created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implicit constructor exists always as long as no userdefined constructor is created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can have arguments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a constructor w/o arguments is called default constructor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constructor can be overloaded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Destructor 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is executed when an instance of the object </a:t>
            </a:r>
            <a:r>
              <a:rPr lang="en-US" noProof="0"/>
              <a:t>is deleted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Has no arguments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5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/>
              <a:t>class Increaser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public:</a:t>
            </a:r>
          </a:p>
          <a:p>
            <a:r>
              <a:rPr lang="en-US" i="1" noProof="0" dirty="0"/>
              <a:t>  Increaser() : </a:t>
            </a:r>
            <a:r>
              <a:rPr lang="en-US" i="1" noProof="0" dirty="0">
                <a:solidFill>
                  <a:schemeClr val="accent4">
                    <a:lumMod val="75000"/>
                  </a:schemeClr>
                </a:solidFill>
              </a:rPr>
              <a:t>value(0) </a:t>
            </a:r>
            <a:r>
              <a:rPr lang="en-US" i="1" noProof="0" dirty="0"/>
              <a:t>{}</a:t>
            </a:r>
          </a:p>
          <a:p>
            <a:r>
              <a:rPr lang="en-US" i="1" noProof="0" dirty="0"/>
              <a:t>  Increaser(int value) : </a:t>
            </a:r>
            <a:r>
              <a:rPr lang="en-US" i="1" noProof="0" dirty="0">
                <a:solidFill>
                  <a:schemeClr val="accent4">
                    <a:lumMod val="75000"/>
                  </a:schemeClr>
                </a:solidFill>
              </a:rPr>
              <a:t>value(value) </a:t>
            </a:r>
            <a:r>
              <a:rPr lang="en-US" i="1" noProof="0" dirty="0"/>
              <a:t>{}</a:t>
            </a:r>
          </a:p>
          <a:p>
            <a:r>
              <a:rPr lang="en-US" i="1" noProof="0" dirty="0"/>
              <a:t>  ~Increaser() {}</a:t>
            </a:r>
          </a:p>
          <a:p>
            <a:r>
              <a:rPr lang="en-US" i="1" noProof="0" dirty="0"/>
              <a:t>  </a:t>
            </a:r>
          </a:p>
          <a:p>
            <a:r>
              <a:rPr lang="en-US" i="1" noProof="0" dirty="0"/>
              <a:t>  void exec() {value++;}</a:t>
            </a:r>
          </a:p>
          <a:p>
            <a:r>
              <a:rPr lang="en-US" i="1" noProof="0" dirty="0"/>
              <a:t>  void setValue(int value_) {value = value_;}</a:t>
            </a:r>
          </a:p>
          <a:p>
            <a:r>
              <a:rPr lang="en-US" i="1" noProof="0" dirty="0"/>
              <a:t>  int getValue()  const {return value;}</a:t>
            </a:r>
          </a:p>
          <a:p>
            <a:endParaRPr lang="en-US" i="1" noProof="0" dirty="0"/>
          </a:p>
          <a:p>
            <a:r>
              <a:rPr lang="en-US" i="1" noProof="0" dirty="0"/>
              <a:t>private:</a:t>
            </a:r>
          </a:p>
          <a:p>
            <a:r>
              <a:rPr lang="en-US" i="1" noProof="0" dirty="0"/>
              <a:t>  int value;</a:t>
            </a:r>
          </a:p>
          <a:p>
            <a:r>
              <a:rPr lang="en-US" i="1" noProof="0" dirty="0"/>
              <a:t>};</a:t>
            </a:r>
          </a:p>
          <a:p>
            <a:pPr algn="ctr"/>
            <a:r>
              <a:rPr lang="en-US" i="1" noProof="0" dirty="0"/>
              <a:t>	</a:t>
            </a:r>
            <a:r>
              <a:rPr lang="en-US" i="1" dirty="0">
                <a:hlinkClick r:id="rId2"/>
              </a:rPr>
              <a:t>https://repl.it/@robertmeier/basic-012-First-Class</a:t>
            </a:r>
            <a:endParaRPr lang="en-US" i="1" dirty="0"/>
          </a:p>
          <a:p>
            <a:pPr algn="ctr"/>
            <a:endParaRPr lang="en-US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EAE3B-CD77-4BB3-81D7-EDDFC6AD0410}"/>
              </a:ext>
            </a:extLst>
          </p:cNvPr>
          <p:cNvSpPr txBox="1"/>
          <p:nvPr/>
        </p:nvSpPr>
        <p:spPr>
          <a:xfrm>
            <a:off x="5767464" y="965800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 part can be accessed by everyone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E2756-18CF-4AF0-8A3E-200CF7C2DB04}"/>
              </a:ext>
            </a:extLst>
          </p:cNvPr>
          <p:cNvSpPr txBox="1"/>
          <p:nvPr/>
        </p:nvSpPr>
        <p:spPr>
          <a:xfrm>
            <a:off x="5767464" y="3515086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private </a:t>
            </a: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part can be accessed only by this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A2AF5-C3D9-4ACE-A99E-C55723F9A3AE}"/>
              </a:ext>
            </a:extLst>
          </p:cNvPr>
          <p:cNvSpPr txBox="1"/>
          <p:nvPr/>
        </p:nvSpPr>
        <p:spPr>
          <a:xfrm>
            <a:off x="5767464" y="1364254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Constrcutor with </a:t>
            </a: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9E99-64FC-4626-94DC-195BC8AB74C2}"/>
              </a:ext>
            </a:extLst>
          </p:cNvPr>
          <p:cNvSpPr txBox="1"/>
          <p:nvPr/>
        </p:nvSpPr>
        <p:spPr>
          <a:xfrm>
            <a:off x="5767464" y="1722671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Overloaded Constrcutor with </a:t>
            </a: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578EB-2FE4-42D5-97F8-78A7A546166B}"/>
              </a:ext>
            </a:extLst>
          </p:cNvPr>
          <p:cNvSpPr txBox="1"/>
          <p:nvPr/>
        </p:nvSpPr>
        <p:spPr>
          <a:xfrm>
            <a:off x="5767464" y="2081088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A252E-9349-4627-9C5E-790A937D6E42}"/>
              </a:ext>
            </a:extLst>
          </p:cNvPr>
          <p:cNvSpPr txBox="1"/>
          <p:nvPr/>
        </p:nvSpPr>
        <p:spPr>
          <a:xfrm>
            <a:off x="5767464" y="2700866"/>
            <a:ext cx="3376536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 functions provided by the class.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Return type is marked red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accent6">
                    <a:lumMod val="5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 input is marked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518B6-8E97-4777-9DA1-E78E63F9305D}"/>
              </a:ext>
            </a:extLst>
          </p:cNvPr>
          <p:cNvSpPr/>
          <p:nvPr/>
        </p:nvSpPr>
        <p:spPr>
          <a:xfrm>
            <a:off x="509047" y="2700866"/>
            <a:ext cx="397820" cy="2732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CF68-DBEE-42E3-B6CF-E3404F184B5D}"/>
              </a:ext>
            </a:extLst>
          </p:cNvPr>
          <p:cNvSpPr/>
          <p:nvPr/>
        </p:nvSpPr>
        <p:spPr>
          <a:xfrm>
            <a:off x="509046" y="2974158"/>
            <a:ext cx="268665" cy="2705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31CBE7-B963-4D87-8192-5D6101987797}"/>
              </a:ext>
            </a:extLst>
          </p:cNvPr>
          <p:cNvSpPr/>
          <p:nvPr/>
        </p:nvSpPr>
        <p:spPr>
          <a:xfrm>
            <a:off x="509047" y="2430308"/>
            <a:ext cx="397820" cy="2732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20683-F096-4776-A845-64E89DB03F93}"/>
              </a:ext>
            </a:extLst>
          </p:cNvPr>
          <p:cNvSpPr/>
          <p:nvPr/>
        </p:nvSpPr>
        <p:spPr>
          <a:xfrm>
            <a:off x="1665401" y="2692433"/>
            <a:ext cx="931683" cy="27329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ED33B-9CC9-4FA6-AE1F-FFD955D5C1A4}"/>
              </a:ext>
            </a:extLst>
          </p:cNvPr>
          <p:cNvSpPr/>
          <p:nvPr/>
        </p:nvSpPr>
        <p:spPr>
          <a:xfrm>
            <a:off x="324847" y="3990158"/>
            <a:ext cx="268665" cy="2705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9B620-228D-4E18-95A5-5E3014A08ABF}"/>
              </a:ext>
            </a:extLst>
          </p:cNvPr>
          <p:cNvSpPr txBox="1"/>
          <p:nvPr/>
        </p:nvSpPr>
        <p:spPr>
          <a:xfrm>
            <a:off x="5767464" y="3894893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 at end of class declaration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06E0E-4F4D-4559-8A6B-F95CABE57022}"/>
              </a:ext>
            </a:extLst>
          </p:cNvPr>
          <p:cNvSpPr txBox="1"/>
          <p:nvPr/>
        </p:nvSpPr>
        <p:spPr>
          <a:xfrm>
            <a:off x="5767464" y="2393478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Constructor/Destructor have no return type</a:t>
            </a:r>
            <a:endParaRPr lang="de-DE" sz="12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  <p:bldP spid="14" grpId="0" animBg="1"/>
      <p:bldP spid="16" grpId="0" animBg="1"/>
      <p:bldP spid="17" grpId="0" animBg="1"/>
      <p:bldP spid="15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Content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Getting Started (your first C++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5G Coding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Base Classes for </a:t>
            </a:r>
            <a:r>
              <a:rPr lang="en-US" sz="2400" noProof="0"/>
              <a:t>Common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Polymorphism</a:t>
            </a:r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Abstract Interfaces, Namespaces, Adapter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Copy Constructor, Assignment Operator</a:t>
            </a:r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38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default </a:t>
            </a:r>
            <a:r>
              <a:rPr lang="en-US" noProof="0" dirty="0"/>
              <a:t>values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Increaser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public:</a:t>
            </a:r>
          </a:p>
          <a:p>
            <a:r>
              <a:rPr lang="en-US" i="1" noProof="0" dirty="0">
                <a:solidFill>
                  <a:srgbClr val="273142"/>
                </a:solidFill>
              </a:rPr>
              <a:t>  </a:t>
            </a:r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Increaser() : value(0) {}</a:t>
            </a:r>
          </a:p>
          <a:p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  Increaser(int value) : value(value) 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~Increaser() 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void exec() {value++;}</a:t>
            </a:r>
          </a:p>
          <a:p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  void exec(int offset)  {value+=offset;}</a:t>
            </a:r>
          </a:p>
          <a:p>
            <a:r>
              <a:rPr lang="en-US" i="1" noProof="0" dirty="0"/>
              <a:t>  void setValue(int value_ = 10) {value = value_;}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getValue()  const {return value;}</a:t>
            </a:r>
          </a:p>
          <a:p>
            <a:endParaRPr lang="en-US" i="1" noProof="0" dirty="0"/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private: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int value;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E8AA3-2E45-499D-8E55-13D68167264F}"/>
              </a:ext>
            </a:extLst>
          </p:cNvPr>
          <p:cNvSpPr txBox="1"/>
          <p:nvPr/>
        </p:nvSpPr>
        <p:spPr>
          <a:xfrm>
            <a:off x="5706534" y="2700866"/>
            <a:ext cx="3376536" cy="776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i="1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value: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value is used, when no value is passed for that argument. See setValue.</a:t>
            </a:r>
            <a:endParaRPr lang="de-DE" sz="1200" dirty="0">
              <a:solidFill>
                <a:schemeClr val="accent6">
                  <a:lumMod val="5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overloading </a:t>
            </a:r>
            <a:r>
              <a:rPr lang="en-US" noProof="0"/>
              <a:t>functions by parameter list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Increaser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public:</a:t>
            </a:r>
          </a:p>
          <a:p>
            <a:r>
              <a:rPr lang="en-US" i="1" noProof="0" dirty="0">
                <a:solidFill>
                  <a:srgbClr val="273142"/>
                </a:solidFill>
              </a:rPr>
              <a:t>  Increaser() : value(0) {}</a:t>
            </a:r>
          </a:p>
          <a:p>
            <a:r>
              <a:rPr lang="en-US" i="1" noProof="0" dirty="0">
                <a:solidFill>
                  <a:srgbClr val="273142"/>
                </a:solidFill>
              </a:rPr>
              <a:t>  Increaser(int value) : value(value) 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~Increaser() 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i="1" noProof="0" dirty="0"/>
              <a:t>  void exec() {value++;}</a:t>
            </a:r>
          </a:p>
          <a:p>
            <a:r>
              <a:rPr lang="en-US" i="1" noProof="0" dirty="0"/>
              <a:t>  void exec(int offset)  {value+=offset;}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void setValue(int value_ = 10) {value = value_;}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getValue()  const {return value;}</a:t>
            </a:r>
          </a:p>
          <a:p>
            <a:endParaRPr lang="en-US" i="1" noProof="0" dirty="0"/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private: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int value;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A252E-9349-4627-9C5E-790A937D6E42}"/>
              </a:ext>
            </a:extLst>
          </p:cNvPr>
          <p:cNvSpPr txBox="1"/>
          <p:nvPr/>
        </p:nvSpPr>
        <p:spPr>
          <a:xfrm>
            <a:off x="5706534" y="2312692"/>
            <a:ext cx="3376536" cy="9610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i="1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overloading: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 </a:t>
            </a: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two functions with same name, but different </a:t>
            </a: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argument list. See exec and constructors.</a:t>
            </a:r>
            <a:endParaRPr lang="de-DE" sz="1200" dirty="0">
              <a:solidFill>
                <a:schemeClr val="accent6">
                  <a:lumMod val="5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https://repl.it/@robertmeier/basic-exercise-01-Complex</a:t>
            </a:r>
            <a:endParaRPr lang="en-US" dirty="0"/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35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overloading functions by const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lnSpcReduction="10000"/>
          </a:bodyPr>
          <a:lstStyle/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class Increaser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public: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  Increaser() : value(0) {}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  Increaser(int value) : value(value) {}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  ~Increaser() {}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  void exec() {value++;}</a:t>
            </a:r>
          </a:p>
          <a:p>
            <a:r>
              <a:rPr lang="en-US" i="1" noProof="0"/>
              <a:t>  int </a:t>
            </a:r>
            <a:r>
              <a:rPr lang="en-US" i="1" noProof="0" dirty="0"/>
              <a:t>getValue()  const {return </a:t>
            </a:r>
            <a:r>
              <a:rPr lang="en-US" i="1" noProof="0"/>
              <a:t>value;} //read access</a:t>
            </a:r>
          </a:p>
          <a:p>
            <a:r>
              <a:rPr lang="en-US" i="1"/>
              <a:t>  int&amp; getValue() {return value;}         //read /writeaccess</a:t>
            </a:r>
            <a:endParaRPr lang="en-US" i="1" noProof="0" dirty="0"/>
          </a:p>
          <a:p>
            <a:endParaRPr lang="en-US" i="1" noProof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private: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  int value;</a:t>
            </a:r>
          </a:p>
          <a:p>
            <a:r>
              <a:rPr lang="en-US" i="1" noProof="0" dirty="0">
                <a:solidFill>
                  <a:schemeClr val="bg1">
                    <a:lumMod val="65000"/>
                  </a:schemeClr>
                </a:solidFill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A252E-9349-4627-9C5E-790A937D6E42}"/>
              </a:ext>
            </a:extLst>
          </p:cNvPr>
          <p:cNvSpPr txBox="1"/>
          <p:nvPr/>
        </p:nvSpPr>
        <p:spPr>
          <a:xfrm>
            <a:off x="5706534" y="2869739"/>
            <a:ext cx="3376536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i="1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overloading: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Overloading by const qualifier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Overloading by return type is not possible!</a:t>
            </a:r>
            <a:endParaRPr lang="de-DE" sz="1200" dirty="0">
              <a:solidFill>
                <a:schemeClr val="accent6">
                  <a:lumMod val="5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references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8212050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Pointers are evil, since they can point to nothing or invalid memory!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such Pointers causes crashes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References are like Pointers, but they point to some data by definition!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References have to be initialized.</a:t>
            </a:r>
          </a:p>
          <a:p>
            <a:endParaRPr lang="en-US" i="1" noProof="0"/>
          </a:p>
          <a:p>
            <a:r>
              <a:rPr lang="en-US" i="1" noProof="0"/>
              <a:t>int a = 100;</a:t>
            </a:r>
          </a:p>
          <a:p>
            <a:r>
              <a:rPr lang="en-US" i="1"/>
              <a:t>Int&amp; b = a;	//b references a</a:t>
            </a:r>
          </a:p>
          <a:p>
            <a:r>
              <a:rPr lang="en-US" i="1"/>
              <a:t>i</a:t>
            </a:r>
            <a:r>
              <a:rPr lang="en-US" i="1" noProof="0"/>
              <a:t>nt&amp; c;		//cannot compile, not initialized</a:t>
            </a:r>
          </a:p>
          <a:p>
            <a:endParaRPr lang="en-US" i="1"/>
          </a:p>
          <a:p>
            <a:endParaRPr lang="en-US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E1A5E-9E31-423D-B8AA-F04B7271780C}"/>
              </a:ext>
            </a:extLst>
          </p:cNvPr>
          <p:cNvSpPr/>
          <p:nvPr/>
        </p:nvSpPr>
        <p:spPr>
          <a:xfrm>
            <a:off x="1628774" y="4626667"/>
            <a:ext cx="77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https://repl.it/@robertmeier/basic-0107-references</a:t>
            </a:r>
          </a:p>
        </p:txBody>
      </p:sp>
    </p:spTree>
    <p:extLst>
      <p:ext uri="{BB962C8B-B14F-4D97-AF65-F5344CB8AC3E}">
        <p14:creationId xmlns:p14="http://schemas.microsoft.com/office/powerpoint/2010/main" val="27919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references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8212050" cy="406399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be used to pass something to functions</a:t>
            </a:r>
          </a:p>
          <a:p>
            <a:endParaRPr lang="en-US" i="1"/>
          </a:p>
          <a:p>
            <a:pPr lvl="1"/>
            <a:r>
              <a:rPr lang="en-US" sz="1500" i="1" noProof="0"/>
              <a:t>void  byCopy(int input)              {input++;}</a:t>
            </a:r>
          </a:p>
          <a:p>
            <a:pPr lvl="1"/>
            <a:r>
              <a:rPr lang="en-US" sz="1500" i="1"/>
              <a:t>void  byReference(int </a:t>
            </a:r>
            <a:r>
              <a:rPr lang="en-US" sz="1500" i="1">
                <a:solidFill>
                  <a:srgbClr val="FF0000"/>
                </a:solidFill>
              </a:rPr>
              <a:t>&amp;</a:t>
            </a:r>
            <a:r>
              <a:rPr lang="en-US" sz="1500" i="1"/>
              <a:t>input)  {input++;}  //passes back the modifed value to the caller</a:t>
            </a:r>
          </a:p>
          <a:p>
            <a:pPr lvl="1"/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be used to return something from functions</a:t>
            </a:r>
          </a:p>
          <a:p>
            <a:endParaRPr lang="en-US"/>
          </a:p>
          <a:p>
            <a:pPr lvl="1"/>
            <a:r>
              <a:rPr lang="en-US" i="1"/>
              <a:t>class CopyAndReference</a:t>
            </a:r>
          </a:p>
          <a:p>
            <a:pPr lvl="1"/>
            <a:r>
              <a:rPr lang="en-US" i="1"/>
              <a:t>{</a:t>
            </a:r>
          </a:p>
          <a:p>
            <a:pPr lvl="1"/>
            <a:r>
              <a:rPr lang="en-US" i="1"/>
              <a:t>public:</a:t>
            </a:r>
          </a:p>
          <a:p>
            <a:pPr lvl="1"/>
            <a:r>
              <a:rPr lang="en-US" i="1"/>
              <a:t>  CopyAndReference() : value(0) {}</a:t>
            </a:r>
          </a:p>
          <a:p>
            <a:pPr lvl="1"/>
            <a:r>
              <a:rPr lang="en-US" i="1"/>
              <a:t>  int getCopy() const   {return value;}</a:t>
            </a:r>
          </a:p>
          <a:p>
            <a:pPr lvl="1"/>
            <a:r>
              <a:rPr lang="en-US" i="1"/>
              <a:t>  int</a:t>
            </a:r>
            <a:r>
              <a:rPr lang="en-US" i="1">
                <a:solidFill>
                  <a:srgbClr val="FF0000"/>
                </a:solidFill>
              </a:rPr>
              <a:t>&amp;</a:t>
            </a:r>
            <a:r>
              <a:rPr lang="en-US" i="1"/>
              <a:t> getReference()  {return value;}	 //gives read/write access to member value</a:t>
            </a:r>
          </a:p>
          <a:p>
            <a:pPr lvl="1"/>
            <a:endParaRPr lang="en-US" i="1"/>
          </a:p>
          <a:p>
            <a:pPr lvl="1"/>
            <a:r>
              <a:rPr lang="en-US" i="1"/>
              <a:t>private:</a:t>
            </a:r>
          </a:p>
          <a:p>
            <a:pPr lvl="1"/>
            <a:r>
              <a:rPr lang="en-US" i="1"/>
              <a:t>  int value;</a:t>
            </a:r>
          </a:p>
          <a:p>
            <a:pPr lvl="1"/>
            <a:r>
              <a:rPr lang="en-US" i="1"/>
              <a:t>};</a:t>
            </a:r>
          </a:p>
          <a:p>
            <a:endParaRPr lang="en-US" i="1"/>
          </a:p>
          <a:p>
            <a:endParaRPr lang="en-US" i="1"/>
          </a:p>
          <a:p>
            <a:endParaRPr lang="en-US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E1A5E-9E31-423D-B8AA-F04B7271780C}"/>
              </a:ext>
            </a:extLst>
          </p:cNvPr>
          <p:cNvSpPr/>
          <p:nvPr/>
        </p:nvSpPr>
        <p:spPr>
          <a:xfrm>
            <a:off x="1628774" y="4626667"/>
            <a:ext cx="77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https://repl.it/@robertmeier/basic-0107-references</a:t>
            </a:r>
          </a:p>
        </p:txBody>
      </p:sp>
    </p:spTree>
    <p:extLst>
      <p:ext uri="{BB962C8B-B14F-4D97-AF65-F5344CB8AC3E}">
        <p14:creationId xmlns:p14="http://schemas.microsoft.com/office/powerpoint/2010/main" val="31137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sz="2000" dirty="0">
                <a:hlinkClick r:id="rId3"/>
              </a:rPr>
              <a:t>https://repl.it/@robertmeier/basic-exercise-02-Complex-Access</a:t>
            </a:r>
            <a:endParaRPr lang="en-US" sz="2000" dirty="0"/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40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83007"/>
            <a:ext cx="4512619" cy="3799438"/>
          </a:xfrm>
        </p:spPr>
        <p:txBody>
          <a:bodyPr>
            <a:normAutofit fontScale="62500" lnSpcReduction="20000"/>
          </a:bodyPr>
          <a:lstStyle/>
          <a:p>
            <a:r>
              <a:rPr lang="en-US" i="1" noProof="0" dirty="0"/>
              <a:t>class Increaser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public:</a:t>
            </a:r>
          </a:p>
          <a:p>
            <a:r>
              <a:rPr lang="en-US" i="1" noProof="0" dirty="0"/>
              <a:t>  static void exec() {value++;}</a:t>
            </a:r>
          </a:p>
          <a:p>
            <a:r>
              <a:rPr lang="en-US" i="1" noProof="0" dirty="0"/>
              <a:t>  static void setValue(int value_) {value = value_;}</a:t>
            </a:r>
          </a:p>
          <a:p>
            <a:r>
              <a:rPr lang="en-US" i="1" noProof="0" dirty="0"/>
              <a:t>  static int getValue() const {return value;}</a:t>
            </a:r>
          </a:p>
          <a:p>
            <a:endParaRPr lang="en-US" i="1" noProof="0" dirty="0"/>
          </a:p>
          <a:p>
            <a:r>
              <a:rPr lang="en-US" i="1" noProof="0" dirty="0"/>
              <a:t>private:</a:t>
            </a:r>
          </a:p>
          <a:p>
            <a:r>
              <a:rPr lang="en-US" i="1" noProof="0" dirty="0"/>
              <a:t>  static int value;</a:t>
            </a:r>
          </a:p>
          <a:p>
            <a:r>
              <a:rPr lang="en-US" i="1" noProof="0" dirty="0"/>
              <a:t>};</a:t>
            </a:r>
          </a:p>
          <a:p>
            <a:endParaRPr lang="en-US" i="1" noProof="0" dirty="0"/>
          </a:p>
          <a:p>
            <a:r>
              <a:rPr lang="en-US" i="1" noProof="0" dirty="0"/>
              <a:t>int Increaser::value = 0;</a:t>
            </a:r>
          </a:p>
          <a:p>
            <a:endParaRPr lang="en-US" i="1" noProof="0" dirty="0"/>
          </a:p>
          <a:p>
            <a:r>
              <a:rPr lang="en-US" i="1" noProof="0" dirty="0"/>
              <a:t>main()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rgbClr val="FF0000"/>
                </a:solidFill>
              </a:rPr>
              <a:t>Increaser::</a:t>
            </a:r>
            <a:r>
              <a:rPr lang="en-US" i="1" noProof="0" dirty="0"/>
              <a:t>exec();</a:t>
            </a:r>
          </a:p>
          <a:p>
            <a:r>
              <a:rPr lang="en-US" i="1" noProof="0" dirty="0"/>
              <a:t>  auto value = </a:t>
            </a:r>
            <a:r>
              <a:rPr lang="en-US" i="1" noProof="0" dirty="0">
                <a:solidFill>
                  <a:srgbClr val="FF0000"/>
                </a:solidFill>
              </a:rPr>
              <a:t>Increaser::</a:t>
            </a:r>
            <a:r>
              <a:rPr lang="en-US" i="1" noProof="0" dirty="0"/>
              <a:t>getValue();</a:t>
            </a:r>
          </a:p>
          <a:p>
            <a:r>
              <a:rPr lang="en-US" i="1" noProof="0" dirty="0"/>
              <a:t>  std::cout &lt;&lt; value &lt;&lt; std::endl;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CB9F4-0551-4900-99A1-D52C57BF6725}"/>
              </a:ext>
            </a:extLst>
          </p:cNvPr>
          <p:cNvSpPr txBox="1"/>
          <p:nvPr/>
        </p:nvSpPr>
        <p:spPr>
          <a:xfrm>
            <a:off x="4499559" y="1217082"/>
            <a:ext cx="4493612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static functions can only access static members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class can have static and non static functions/data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 instances share the same static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C0131-348B-43D6-810E-3D33967D2DA6}"/>
              </a:ext>
            </a:extLst>
          </p:cNvPr>
          <p:cNvSpPr txBox="1"/>
          <p:nvPr/>
        </p:nvSpPr>
        <p:spPr>
          <a:xfrm>
            <a:off x="4499559" y="3485101"/>
            <a:ext cx="4190383" cy="776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static functions and members belong to the class, not to the instance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statics can be used w/o creating an instance of the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4CB9B-D66C-4D4C-BA52-EA8F439CE3B0}"/>
              </a:ext>
            </a:extLst>
          </p:cNvPr>
          <p:cNvSpPr txBox="1"/>
          <p:nvPr/>
        </p:nvSpPr>
        <p:spPr>
          <a:xfrm>
            <a:off x="4499558" y="2707346"/>
            <a:ext cx="4190383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Initialize static data (cannot be done in constructor!)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F0AA6-7AEC-4066-9630-04EF50ADB04D}"/>
              </a:ext>
            </a:extLst>
          </p:cNvPr>
          <p:cNvSpPr/>
          <p:nvPr/>
        </p:nvSpPr>
        <p:spPr>
          <a:xfrm>
            <a:off x="2162056" y="4661328"/>
            <a:ext cx="5091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https://repl.it/@robertmeier/basic-0105-static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3966"/>
            <a:ext cx="8308800" cy="309600"/>
          </a:xfrm>
        </p:spPr>
        <p:txBody>
          <a:bodyPr/>
          <a:lstStyle/>
          <a:p>
            <a:r>
              <a:rPr lang="en-US" noProof="0" dirty="0"/>
              <a:t>const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83007"/>
            <a:ext cx="4512619" cy="3799438"/>
          </a:xfrm>
        </p:spPr>
        <p:txBody>
          <a:bodyPr>
            <a:noAutofit/>
          </a:bodyPr>
          <a:lstStyle/>
          <a:p>
            <a:r>
              <a:rPr lang="en-US" sz="1000" i="1" noProof="0" dirty="0"/>
              <a:t>class ConstExample</a:t>
            </a:r>
          </a:p>
          <a:p>
            <a:r>
              <a:rPr lang="en-US" sz="1000" i="1" noProof="0" dirty="0"/>
              <a:t>{</a:t>
            </a:r>
          </a:p>
          <a:p>
            <a:r>
              <a:rPr lang="en-US" sz="1000" i="1" noProof="0" dirty="0"/>
              <a:t>public:</a:t>
            </a:r>
          </a:p>
          <a:p>
            <a:r>
              <a:rPr lang="en-US" sz="1000" i="1" noProof="0" dirty="0"/>
              <a:t>  ConstExample() : member(0), constMember(1) {}</a:t>
            </a:r>
          </a:p>
          <a:p>
            <a:r>
              <a:rPr lang="en-US" sz="1000" i="1" noProof="0" dirty="0"/>
              <a:t>  void setMember (const int&amp; newValue)  { member = newValue; }</a:t>
            </a:r>
          </a:p>
          <a:p>
            <a:r>
              <a:rPr lang="en-US" sz="1000" i="1" noProof="0" dirty="0"/>
              <a:t>  const int&amp; getMember() const  {  return member; }</a:t>
            </a:r>
          </a:p>
          <a:p>
            <a:r>
              <a:rPr lang="en-US" sz="1000" i="1" noProof="0" dirty="0"/>
              <a:t>  void print() const { std::cout &lt;&lt; "Value is " &lt;&lt; member &lt;&lt; std::endl;}</a:t>
            </a:r>
          </a:p>
          <a:p>
            <a:r>
              <a:rPr lang="en-US" sz="1000" i="1" noProof="0" dirty="0"/>
              <a:t>private:</a:t>
            </a:r>
          </a:p>
          <a:p>
            <a:r>
              <a:rPr lang="en-US" sz="1000" i="1" noProof="0" dirty="0"/>
              <a:t>  int member;</a:t>
            </a:r>
          </a:p>
          <a:p>
            <a:r>
              <a:rPr lang="en-US" sz="1000" i="1" noProof="0" dirty="0"/>
              <a:t>  const int constMember;</a:t>
            </a:r>
          </a:p>
          <a:p>
            <a:r>
              <a:rPr lang="en-US" sz="1000" i="1" noProof="0" dirty="0"/>
              <a:t>};</a:t>
            </a:r>
          </a:p>
          <a:p>
            <a:endParaRPr lang="en-US" sz="1000" i="1" noProof="0" dirty="0"/>
          </a:p>
          <a:p>
            <a:r>
              <a:rPr lang="en-US" sz="1000" i="1" noProof="0" dirty="0"/>
              <a:t>int main()</a:t>
            </a:r>
          </a:p>
          <a:p>
            <a:r>
              <a:rPr lang="en-US" sz="1000" i="1" noProof="0" dirty="0"/>
              <a:t>{  </a:t>
            </a:r>
          </a:p>
          <a:p>
            <a:r>
              <a:rPr lang="en-US" sz="1000" i="1" noProof="0" dirty="0"/>
              <a:t>  const int constVariable = 1; </a:t>
            </a:r>
          </a:p>
          <a:p>
            <a:r>
              <a:rPr lang="en-US" sz="1000" i="1" noProof="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F0AA6-7AEC-4066-9630-04EF50ADB04D}"/>
              </a:ext>
            </a:extLst>
          </p:cNvPr>
          <p:cNvSpPr/>
          <p:nvPr/>
        </p:nvSpPr>
        <p:spPr>
          <a:xfrm>
            <a:off x="2162056" y="4661328"/>
            <a:ext cx="5091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https://repl.it/@robertmeier/basic-0106-const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DF57C-EDAF-43AC-B774-C96BFDED3EBC}"/>
              </a:ext>
            </a:extLst>
          </p:cNvPr>
          <p:cNvSpPr txBox="1"/>
          <p:nvPr/>
        </p:nvSpPr>
        <p:spPr>
          <a:xfrm>
            <a:off x="4727541" y="1348865"/>
            <a:ext cx="4345757" cy="514738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after function: function does not modify class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3EAA-F26A-43E2-BDB7-A8CC37DCCBDD}"/>
              </a:ext>
            </a:extLst>
          </p:cNvPr>
          <p:cNvSpPr/>
          <p:nvPr/>
        </p:nvSpPr>
        <p:spPr>
          <a:xfrm>
            <a:off x="1852367" y="1826405"/>
            <a:ext cx="348792" cy="1873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269F7-C66F-44DC-B150-B6F9CCA5D7B0}"/>
              </a:ext>
            </a:extLst>
          </p:cNvPr>
          <p:cNvSpPr/>
          <p:nvPr/>
        </p:nvSpPr>
        <p:spPr>
          <a:xfrm>
            <a:off x="1123361" y="2049506"/>
            <a:ext cx="348792" cy="1873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097E9-6C7C-4DA6-80D1-AF4D75D9756F}"/>
              </a:ext>
            </a:extLst>
          </p:cNvPr>
          <p:cNvSpPr/>
          <p:nvPr/>
        </p:nvSpPr>
        <p:spPr>
          <a:xfrm>
            <a:off x="1472153" y="1568739"/>
            <a:ext cx="348792" cy="1873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FAF073-D580-4CE4-8C21-A6ECA7C1B0BE}"/>
              </a:ext>
            </a:extLst>
          </p:cNvPr>
          <p:cNvSpPr/>
          <p:nvPr/>
        </p:nvSpPr>
        <p:spPr>
          <a:xfrm>
            <a:off x="474483" y="1806069"/>
            <a:ext cx="348792" cy="18737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3955A-6CBF-4754-BD8A-DEF63CFA8904}"/>
              </a:ext>
            </a:extLst>
          </p:cNvPr>
          <p:cNvSpPr txBox="1"/>
          <p:nvPr/>
        </p:nvSpPr>
        <p:spPr>
          <a:xfrm>
            <a:off x="4727542" y="1935325"/>
            <a:ext cx="4345757" cy="33007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at parameter: parameter won‘t be modifed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31734-971B-4ABA-A9F7-CEFFCA6F2E6F}"/>
              </a:ext>
            </a:extLst>
          </p:cNvPr>
          <p:cNvSpPr txBox="1"/>
          <p:nvPr/>
        </p:nvSpPr>
        <p:spPr>
          <a:xfrm>
            <a:off x="4727542" y="2408841"/>
            <a:ext cx="4345757" cy="5147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at return type (ref/pointer): no write access to member content granted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01ABE-0F22-4DCF-8C27-34448655966D}"/>
              </a:ext>
            </a:extLst>
          </p:cNvPr>
          <p:cNvSpPr/>
          <p:nvPr/>
        </p:nvSpPr>
        <p:spPr>
          <a:xfrm>
            <a:off x="474483" y="2736202"/>
            <a:ext cx="348792" cy="187377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3CA5E9-1A0F-4861-B745-057C88DE76DD}"/>
              </a:ext>
            </a:extLst>
          </p:cNvPr>
          <p:cNvSpPr/>
          <p:nvPr/>
        </p:nvSpPr>
        <p:spPr>
          <a:xfrm>
            <a:off x="474483" y="3865737"/>
            <a:ext cx="348792" cy="187377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01AFD-F0AA-46ED-9D21-3A3F7E4952F9}"/>
              </a:ext>
            </a:extLst>
          </p:cNvPr>
          <p:cNvSpPr txBox="1"/>
          <p:nvPr/>
        </p:nvSpPr>
        <p:spPr>
          <a:xfrm>
            <a:off x="4727540" y="3673074"/>
            <a:ext cx="4345757" cy="330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B0F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at variable declaration:  variable cannot be modifed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8891AC-7983-4548-B8CD-A013087E7F55}"/>
              </a:ext>
            </a:extLst>
          </p:cNvPr>
          <p:cNvCxnSpPr/>
          <p:nvPr/>
        </p:nvCxnSpPr>
        <p:spPr>
          <a:xfrm>
            <a:off x="307910" y="3247053"/>
            <a:ext cx="8686800" cy="7464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Control Statements (if/else/loop/switch)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993063-A1A1-461E-804B-A0E16BA57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092" y="1427765"/>
            <a:ext cx="2589638" cy="2546202"/>
          </a:xfrm>
        </p:spPr>
        <p:txBody>
          <a:bodyPr>
            <a:normAutofit/>
          </a:bodyPr>
          <a:lstStyle/>
          <a:p>
            <a:r>
              <a:rPr lang="en-US" i="1" noProof="0" dirty="0"/>
              <a:t> if(condition == true)  </a:t>
            </a:r>
          </a:p>
          <a:p>
            <a:r>
              <a:rPr lang="en-US" i="1" noProof="0" dirty="0"/>
              <a:t>{  </a:t>
            </a:r>
          </a:p>
          <a:p>
            <a:r>
              <a:rPr lang="en-US" i="1" noProof="0" dirty="0"/>
              <a:t>    doThis();</a:t>
            </a:r>
          </a:p>
          <a:p>
            <a:r>
              <a:rPr lang="en-US" i="1" noProof="0" dirty="0"/>
              <a:t>}  </a:t>
            </a:r>
          </a:p>
          <a:p>
            <a:r>
              <a:rPr lang="en-US" i="1" noProof="0" dirty="0"/>
              <a:t>else  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 doThat();  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2CFF165-A33F-44C5-B40F-E852DFEEB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5774" y="1427765"/>
            <a:ext cx="5500948" cy="1307542"/>
          </a:xfrm>
        </p:spPr>
        <p:txBody>
          <a:bodyPr>
            <a:normAutofit/>
          </a:bodyPr>
          <a:lstStyle/>
          <a:p>
            <a:r>
              <a:rPr lang="en-US" i="1" noProof="0" dirty="0"/>
              <a:t>for(unsigned int count = 0; count &lt; 10; count++)  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 doThis();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527DB2-8348-47DF-87A6-B8F40254E34B}"/>
              </a:ext>
            </a:extLst>
          </p:cNvPr>
          <p:cNvSpPr/>
          <p:nvPr/>
        </p:nvSpPr>
        <p:spPr>
          <a:xfrm>
            <a:off x="608028" y="1427765"/>
            <a:ext cx="1635551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25E54-F342-4912-907D-B82FFC1D3529}"/>
              </a:ext>
            </a:extLst>
          </p:cNvPr>
          <p:cNvSpPr txBox="1"/>
          <p:nvPr/>
        </p:nvSpPr>
        <p:spPr>
          <a:xfrm>
            <a:off x="2479250" y="804813"/>
            <a:ext cx="179580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boolean expression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7CDDE-8431-40F7-AB27-995CA98F691F}"/>
              </a:ext>
            </a:extLst>
          </p:cNvPr>
          <p:cNvCxnSpPr/>
          <p:nvPr/>
        </p:nvCxnSpPr>
        <p:spPr>
          <a:xfrm flipH="1">
            <a:off x="2243579" y="1151904"/>
            <a:ext cx="287518" cy="25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13C3B6-373A-46B4-8750-8EC9D43B31B0}"/>
              </a:ext>
            </a:extLst>
          </p:cNvPr>
          <p:cNvSpPr/>
          <p:nvPr/>
        </p:nvSpPr>
        <p:spPr>
          <a:xfrm>
            <a:off x="3747155" y="1704224"/>
            <a:ext cx="230957" cy="3209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5FE270-D0C2-434A-8CEB-787A92E01235}"/>
              </a:ext>
            </a:extLst>
          </p:cNvPr>
          <p:cNvSpPr/>
          <p:nvPr/>
        </p:nvSpPr>
        <p:spPr>
          <a:xfrm>
            <a:off x="3747154" y="2349395"/>
            <a:ext cx="230957" cy="3209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3AAD29-26A6-4EB3-B297-54026A253CEB}"/>
              </a:ext>
            </a:extLst>
          </p:cNvPr>
          <p:cNvSpPr txBox="1"/>
          <p:nvPr/>
        </p:nvSpPr>
        <p:spPr>
          <a:xfrm>
            <a:off x="3294666" y="3073439"/>
            <a:ext cx="4835951" cy="776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needed in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if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else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/loops when more then line is implemented,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otherwise 2nd line will always be executed w/o evaluating the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conditon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86F6FB-7AC0-409A-ADD1-192352D3B30A}"/>
              </a:ext>
            </a:extLst>
          </p:cNvPr>
          <p:cNvCxnSpPr>
            <a:endCxn id="28" idx="2"/>
          </p:cNvCxnSpPr>
          <p:nvPr/>
        </p:nvCxnSpPr>
        <p:spPr>
          <a:xfrm flipV="1">
            <a:off x="3855563" y="2670303"/>
            <a:ext cx="7070" cy="3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B5EDBF-1C25-4FFD-B4A2-E112AFCEED9F}"/>
              </a:ext>
            </a:extLst>
          </p:cNvPr>
          <p:cNvCxnSpPr>
            <a:endCxn id="27" idx="1"/>
          </p:cNvCxnSpPr>
          <p:nvPr/>
        </p:nvCxnSpPr>
        <p:spPr>
          <a:xfrm rot="5400000" flipH="1" flipV="1">
            <a:off x="3009985" y="2319045"/>
            <a:ext cx="1191537" cy="282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01" y="2075732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C++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Control Statements (if/else/loop/switch)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BC5C45-98FD-4B07-879E-84EE66586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066" y="1551969"/>
            <a:ext cx="5500688" cy="1704992"/>
          </a:xfrm>
        </p:spPr>
        <p:txBody>
          <a:bodyPr>
            <a:normAutofit fontScale="85000" lnSpcReduction="20000"/>
          </a:bodyPr>
          <a:lstStyle/>
          <a:p>
            <a:r>
              <a:rPr lang="en-US" i="1" noProof="0" dirty="0"/>
              <a:t>int number = 10;</a:t>
            </a:r>
          </a:p>
          <a:p>
            <a:r>
              <a:rPr lang="en-US" i="1" noProof="0" dirty="0"/>
              <a:t>switch (number)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case 10: doThat(); break;</a:t>
            </a:r>
          </a:p>
          <a:p>
            <a:r>
              <a:rPr lang="en-US" i="1" noProof="0" dirty="0"/>
              <a:t>   case 20</a:t>
            </a:r>
            <a:r>
              <a:rPr lang="en-US" i="1" noProof="0"/>
              <a:t>: doThis(); </a:t>
            </a:r>
            <a:r>
              <a:rPr lang="en-US" i="1" noProof="0" dirty="0"/>
              <a:t>break;</a:t>
            </a:r>
          </a:p>
          <a:p>
            <a:r>
              <a:rPr lang="en-US" i="1" noProof="0" dirty="0"/>
              <a:t>   default: doSomethingElse();  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C202CA-0EB5-4AB0-8FEA-A0A1B0D36D50}"/>
              </a:ext>
            </a:extLst>
          </p:cNvPr>
          <p:cNvSpPr/>
          <p:nvPr/>
        </p:nvSpPr>
        <p:spPr>
          <a:xfrm>
            <a:off x="1673258" y="4325257"/>
            <a:ext cx="6589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hlinkClick r:id="rId3"/>
              </a:rPr>
              <a:t>https://repl.it/@robertmeier/basic-013-Control-Statements</a:t>
            </a:r>
            <a:endParaRPr lang="en-US" sz="1600" i="1" dirty="0"/>
          </a:p>
          <a:p>
            <a:endParaRPr lang="en-US" sz="1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21079-D47C-4315-9CD0-8AD60D7D5EF9}"/>
              </a:ext>
            </a:extLst>
          </p:cNvPr>
          <p:cNvSpPr/>
          <p:nvPr/>
        </p:nvSpPr>
        <p:spPr>
          <a:xfrm>
            <a:off x="2097464" y="2234984"/>
            <a:ext cx="622169" cy="24509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9EC8A-14C8-4176-99B7-5C35A2BAF1C9}"/>
              </a:ext>
            </a:extLst>
          </p:cNvPr>
          <p:cNvSpPr/>
          <p:nvPr/>
        </p:nvSpPr>
        <p:spPr>
          <a:xfrm>
            <a:off x="593888" y="2234984"/>
            <a:ext cx="763571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4906E-3F5A-4BF0-A9EB-B3FF6A6A801B}"/>
              </a:ext>
            </a:extLst>
          </p:cNvPr>
          <p:cNvSpPr/>
          <p:nvPr/>
        </p:nvSpPr>
        <p:spPr>
          <a:xfrm>
            <a:off x="636308" y="2700866"/>
            <a:ext cx="678730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EFE959-73EE-48D0-97E8-4A7B4DBCC395}"/>
              </a:ext>
            </a:extLst>
          </p:cNvPr>
          <p:cNvSpPr/>
          <p:nvPr/>
        </p:nvSpPr>
        <p:spPr>
          <a:xfrm>
            <a:off x="1062086" y="1738093"/>
            <a:ext cx="763571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3DC03-FA6F-49F1-8840-98373F1B7172}"/>
              </a:ext>
            </a:extLst>
          </p:cNvPr>
          <p:cNvSpPr txBox="1"/>
          <p:nvPr/>
        </p:nvSpPr>
        <p:spPr>
          <a:xfrm>
            <a:off x="4237348" y="1679177"/>
            <a:ext cx="4479625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Integer value or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enumeration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E3FE2-CA9B-453B-BFD7-2C78191B8C9B}"/>
              </a:ext>
            </a:extLst>
          </p:cNvPr>
          <p:cNvSpPr txBox="1"/>
          <p:nvPr/>
        </p:nvSpPr>
        <p:spPr>
          <a:xfrm>
            <a:off x="4237347" y="2148322"/>
            <a:ext cx="447962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case to be handled, break exits the switch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statement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7E0D9-D440-43E0-B051-18C0676D1F93}"/>
              </a:ext>
            </a:extLst>
          </p:cNvPr>
          <p:cNvSpPr txBox="1"/>
          <p:nvPr/>
        </p:nvSpPr>
        <p:spPr>
          <a:xfrm>
            <a:off x="4246774" y="2672729"/>
            <a:ext cx="447962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action, if none of the previous conditons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matched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Arrays/Containers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BC5C45-98FD-4B07-879E-84EE66586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739815" cy="3870313"/>
          </a:xfrm>
        </p:spPr>
        <p:txBody>
          <a:bodyPr>
            <a:normAutofit/>
          </a:bodyPr>
          <a:lstStyle/>
          <a:p>
            <a:r>
              <a:rPr lang="en-US" i="1" noProof="0"/>
              <a:t>  </a:t>
            </a:r>
            <a:endParaRPr lang="en-US" i="1" noProof="0" dirty="0"/>
          </a:p>
          <a:p>
            <a:r>
              <a:rPr lang="en-US" i="1" noProof="0" dirty="0"/>
              <a:t> const int arraySize = 5;</a:t>
            </a:r>
          </a:p>
          <a:p>
            <a:r>
              <a:rPr lang="en-US" i="1" noProof="0" dirty="0"/>
              <a:t> int integerArray[arraySize];</a:t>
            </a:r>
          </a:p>
          <a:p>
            <a:r>
              <a:rPr lang="en-US" i="1" noProof="0" dirty="0"/>
              <a:t> int initializedIntegerArray[] = {1,2,3,4,5};</a:t>
            </a:r>
          </a:p>
          <a:p>
            <a:r>
              <a:rPr lang="en-US" i="1" noProof="0" dirty="0"/>
              <a:t>  </a:t>
            </a:r>
          </a:p>
          <a:p>
            <a:r>
              <a:rPr lang="en-US" i="1" noProof="0" dirty="0"/>
              <a:t> #include &lt;array&gt;</a:t>
            </a:r>
          </a:p>
          <a:p>
            <a:r>
              <a:rPr lang="en-US" i="1" noProof="0" dirty="0"/>
              <a:t> std::array&lt;int, arraySize&gt; stdIntegerArray; </a:t>
            </a:r>
          </a:p>
          <a:p>
            <a:endParaRPr lang="en-US" i="1" noProof="0" dirty="0"/>
          </a:p>
          <a:p>
            <a:r>
              <a:rPr lang="en-US" i="1" noProof="0" dirty="0"/>
              <a:t> #include &lt;vector&gt;</a:t>
            </a:r>
          </a:p>
          <a:p>
            <a:r>
              <a:rPr lang="en-US" i="1" noProof="0" dirty="0"/>
              <a:t> std::vector&lt;int&gt; stdIntegerVector;</a:t>
            </a:r>
          </a:p>
          <a:p>
            <a:r>
              <a:rPr lang="en-US" i="1" noProof="0" dirty="0"/>
              <a:t>  </a:t>
            </a:r>
          </a:p>
          <a:p>
            <a:r>
              <a:rPr lang="en-US" i="1" noProof="0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2F821-EFC9-45E4-99AD-FF586FDD95D5}"/>
              </a:ext>
            </a:extLst>
          </p:cNvPr>
          <p:cNvSpPr txBox="1"/>
          <p:nvPr/>
        </p:nvSpPr>
        <p:spPr>
          <a:xfrm>
            <a:off x="4640592" y="2407159"/>
            <a:ext cx="3946327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Array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fixed size, can be used for any type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Elements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accessed with .at(position) or [position]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be initialized e.g. </a:t>
            </a:r>
            <a:r>
              <a:rPr lang="de-DE" sz="1200" i="1" dirty="0"/>
              <a:t>= {1,2,3,4,5};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751F9-B79C-4AF1-821E-B0998E61AF0E}"/>
              </a:ext>
            </a:extLst>
          </p:cNvPr>
          <p:cNvSpPr txBox="1"/>
          <p:nvPr/>
        </p:nvSpPr>
        <p:spPr>
          <a:xfrm>
            <a:off x="4640592" y="3401114"/>
            <a:ext cx="4310158" cy="1638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Array of variable size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vector class cares about memory management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initialized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e.g. </a:t>
            </a:r>
            <a:r>
              <a:rPr lang="de-DE" sz="1200" i="1" dirty="0"/>
              <a:t>= {1,2,3,4,5};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Add element at last position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emplace_back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 last element with pop_back()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emplace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()/erase() to place/delete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elements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CBF6B-28BD-4131-8E99-A1C91D7BEEF3}"/>
              </a:ext>
            </a:extLst>
          </p:cNvPr>
          <p:cNvSpPr txBox="1"/>
          <p:nvPr/>
        </p:nvSpPr>
        <p:spPr>
          <a:xfrm>
            <a:off x="4640591" y="1612095"/>
            <a:ext cx="3946327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Initialize array. Array will have 5 elements.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BC5C45-98FD-4B07-879E-84EE66586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064" y="668868"/>
            <a:ext cx="8422735" cy="4063998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/>
              <a:t>for(unsigned int i = 0; i &lt; arraySize; i++)</a:t>
            </a:r>
          </a:p>
          <a:p>
            <a:r>
              <a:rPr lang="en-US" i="1" noProof="0" dirty="0"/>
              <a:t> {</a:t>
            </a:r>
          </a:p>
          <a:p>
            <a:r>
              <a:rPr lang="en-US" i="1" noProof="0" dirty="0"/>
              <a:t>   integerArray[i] = i;</a:t>
            </a:r>
          </a:p>
          <a:p>
            <a:r>
              <a:rPr lang="en-US" i="1" noProof="0" dirty="0"/>
              <a:t>   initializedIntegerArray[i] = i;</a:t>
            </a:r>
          </a:p>
          <a:p>
            <a:r>
              <a:rPr lang="en-US" i="1" noProof="0" dirty="0"/>
              <a:t>   stdIntegerArray.at(i) = i;</a:t>
            </a:r>
          </a:p>
          <a:p>
            <a:r>
              <a:rPr lang="en-US" i="1" noProof="0" dirty="0"/>
              <a:t>   </a:t>
            </a:r>
            <a:r>
              <a:rPr lang="en-US" i="1" noProof="0" err="1"/>
              <a:t>stdIntegerVector</a:t>
            </a:r>
            <a:r>
              <a:rPr lang="en-US" i="1" noProof="0"/>
              <a:t>.push_</a:t>
            </a:r>
            <a:r>
              <a:rPr lang="en-US" i="1" noProof="0" dirty="0" err="1"/>
              <a:t>back</a:t>
            </a:r>
            <a:r>
              <a:rPr lang="en-US" i="1" noProof="0" dirty="0"/>
              <a:t>(</a:t>
            </a:r>
            <a:r>
              <a:rPr lang="en-US" i="1" noProof="0" dirty="0" err="1"/>
              <a:t>i</a:t>
            </a:r>
            <a:r>
              <a:rPr lang="en-US" i="1" noProof="0" dirty="0"/>
              <a:t>);</a:t>
            </a:r>
            <a:r>
              <a:rPr lang="en-US" i="1" noProof="0"/>
              <a:t>	 </a:t>
            </a:r>
          </a:p>
          <a:p>
            <a:r>
              <a:rPr lang="en-US" i="1" noProof="0"/>
              <a:t>}</a:t>
            </a:r>
            <a:endParaRPr lang="en-US" i="1" noProof="0" dirty="0"/>
          </a:p>
          <a:p>
            <a:endParaRPr lang="en-US" i="1" noProof="0" dirty="0"/>
          </a:p>
          <a:p>
            <a:r>
              <a:rPr lang="en-US" i="1" noProof="0" dirty="0"/>
              <a:t>for(auto element : stdInteger</a:t>
            </a:r>
            <a:r>
              <a:rPr lang="en-US" i="1" noProof="0" dirty="0">
                <a:solidFill>
                  <a:srgbClr val="FF0000"/>
                </a:solidFill>
              </a:rPr>
              <a:t>Vector</a:t>
            </a:r>
            <a:r>
              <a:rPr lang="en-US" i="1" noProof="0" dirty="0"/>
              <a:t>)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 std::cout &lt;&lt; element &lt;&lt; std::endl;</a:t>
            </a:r>
          </a:p>
          <a:p>
            <a:r>
              <a:rPr lang="en-US" i="1" noProof="0" dirty="0"/>
              <a:t>}</a:t>
            </a:r>
          </a:p>
          <a:p>
            <a:r>
              <a:rPr lang="en-US" i="1" noProof="0" dirty="0"/>
              <a:t>  </a:t>
            </a:r>
          </a:p>
          <a:p>
            <a:endParaRPr lang="en-US" i="1" noProof="0" dirty="0">
              <a:hlinkClick r:id="rId3"/>
            </a:endParaRPr>
          </a:p>
          <a:p>
            <a:pPr algn="ctr"/>
            <a:r>
              <a:rPr lang="en-US" i="1" dirty="0">
                <a:hlinkClick r:id="rId4"/>
              </a:rPr>
              <a:t>https://repl.it/@robertmeier/basic-014-Arrays-and-Containers</a:t>
            </a:r>
            <a:endParaRPr lang="en-US" i="1" dirty="0"/>
          </a:p>
          <a:p>
            <a:endParaRPr lang="en-US" i="1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E2698-64D1-4C55-B835-895641215189}"/>
              </a:ext>
            </a:extLst>
          </p:cNvPr>
          <p:cNvSpPr txBox="1"/>
          <p:nvPr/>
        </p:nvSpPr>
        <p:spPr>
          <a:xfrm>
            <a:off x="4367851" y="2700866"/>
            <a:ext cx="3946327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Range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based loop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CD7AA-0A7C-4676-AB4E-8B72786A1A94}"/>
              </a:ext>
            </a:extLst>
          </p:cNvPr>
          <p:cNvSpPr txBox="1"/>
          <p:nvPr/>
        </p:nvSpPr>
        <p:spPr>
          <a:xfrm>
            <a:off x="4367852" y="593037"/>
            <a:ext cx="3946327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 loop using a counter to iterate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67" y="18047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CODING</a:t>
            </a:r>
          </a:p>
          <a:p>
            <a:pPr algn="ctr"/>
            <a:r>
              <a:rPr lang="en-US" noProof="0" dirty="0"/>
              <a:t>GUIDELINE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5G Coding Guideline for C-Plane and U-Plane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 lnSpcReduction="10000"/>
          </a:bodyPr>
          <a:lstStyle/>
          <a:p>
            <a:endParaRPr lang="en-US" noProof="0" dirty="0">
              <a:hlinkClick r:id="rId2"/>
            </a:endParaRPr>
          </a:p>
          <a:p>
            <a:r>
              <a:rPr lang="en-US" noProof="0" dirty="0">
                <a:hlinkClick r:id="rId2"/>
              </a:rPr>
              <a:t>https://confluence.int.net.nokia.com/pages/viewpage.action?pageId=508806272</a:t>
            </a:r>
            <a:endParaRPr lang="en-US" noProof="0" dirty="0"/>
          </a:p>
          <a:p>
            <a:r>
              <a:rPr lang="en-US" noProof="0"/>
              <a:t>In </a:t>
            </a:r>
            <a:r>
              <a:rPr lang="en-US" noProof="0" dirty="0"/>
              <a:t>a nutshell: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Indentations are 4 spaces (tabs are forbidden)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Classes start with capital letters, use CamelCase (MyNewClass)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Variables start with small letters, use CamelCase (myNewVariable)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Strange prefixes (Like S for Struct, C for Class, m_ for member, p_ for 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Function names start with small letters, use CamelCase (myNewFunction())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Avoid dynamic memory allocation, if needed use smart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References instead of old C-Style Pointers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Use </a:t>
            </a:r>
            <a:r>
              <a:rPr lang="en-US" noProof="0" dirty="0"/>
              <a:t>„#pragma once” as include guards in every header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Put braces to new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Use braces, </a:t>
            </a:r>
            <a:r>
              <a:rPr lang="en-US" noProof="0" dirty="0"/>
              <a:t>even if a loop/if/else executes only one </a:t>
            </a:r>
            <a:r>
              <a:rPr lang="en-US" noProof="0"/>
              <a:t>single line</a:t>
            </a:r>
          </a:p>
          <a:p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2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5G Coding Guideline for C-Plane and U-Plane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r>
              <a:rPr lang="en-US" noProof="0" dirty="0"/>
              <a:t>Recommendations</a:t>
            </a:r>
          </a:p>
          <a:p>
            <a:endParaRPr lang="en-US" noProof="0" dirty="0"/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Apply Single Responsibility Principle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One function or class should encapsulate only one task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hlinkClick r:id="rId2"/>
              </a:rPr>
              <a:t>https://en.wikipedia.org/wiki/Single_responsibility_principle</a:t>
            </a:r>
            <a:r>
              <a:rPr lang="en-US" noProof="0" dirty="0"/>
              <a:t>, check also the other SOLID 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Keep classes and functions small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Classes should fit into one or two screens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Functions should not be longer than 10 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Test your Code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Write Unit Tests for every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If you apply 1, then 2 comes for free and 3 can be easily applied.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3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5G Coding Guideline for C-Plane and U-Plane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Check Clean Code Series by Robert C. Martin: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Available in Learning Tool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Login here: </a:t>
            </a:r>
            <a:r>
              <a:rPr lang="en-US" u="sng" noProof="0" dirty="0">
                <a:hlinkClick r:id="rId2"/>
              </a:rPr>
              <a:t>login https://nokialearn.csod.com/client/nokialearn/default.aspx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Then click here: </a:t>
            </a:r>
            <a:r>
              <a:rPr lang="en-US" u="sng" noProof="0" dirty="0">
                <a:hlinkClick r:id="rId3"/>
              </a:rPr>
              <a:t>https://nokialearn.csod.com/GlobalSearch/search.aspx?q=clean%20code&amp;s=1#q=clean%2520code&amp;s=1&amp;f=0&amp;a</a:t>
            </a:r>
            <a:r>
              <a:rPr lang="en-US" u="sng" noProof="0" dirty="0"/>
              <a:t>=</a:t>
            </a:r>
            <a:endParaRPr lang="en-US" noProof="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1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67" y="18047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BASE CLASSES </a:t>
            </a:r>
          </a:p>
          <a:p>
            <a:pPr algn="ctr"/>
            <a:r>
              <a:rPr lang="en-US" noProof="0" dirty="0"/>
              <a:t>FOR COMMON CODE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16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52196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C2914-B98D-4DDB-886C-8EF29EE6D433}"/>
              </a:ext>
            </a:extLst>
          </p:cNvPr>
          <p:cNvSpPr txBox="1"/>
          <p:nvPr/>
        </p:nvSpPr>
        <p:spPr>
          <a:xfrm>
            <a:off x="417600" y="848412"/>
            <a:ext cx="7340660" cy="37310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represent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several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similar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things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(Person,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Dog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,…)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What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similar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eat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sleep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age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common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behaviour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class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 specific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(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child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derived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Behaviour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class can be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changed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by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overwriting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function in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derived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class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Code Reuse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to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invent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wheel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twice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Less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code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Less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complexitly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Less test effort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C2914-B98D-4DDB-886C-8EF29EE6D433}"/>
              </a:ext>
            </a:extLst>
          </p:cNvPr>
          <p:cNvSpPr txBox="1"/>
          <p:nvPr/>
        </p:nvSpPr>
        <p:spPr>
          <a:xfrm>
            <a:off x="417600" y="717606"/>
            <a:ext cx="2801654" cy="268456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Creature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Creature() : age(0) {}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void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happyBirthday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{age++;}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getAge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{return age;}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protected: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age;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EAF75-5FD5-4154-9DBA-C5AFC0008CBB}"/>
              </a:ext>
            </a:extLst>
          </p:cNvPr>
          <p:cNvSpPr txBox="1"/>
          <p:nvPr/>
        </p:nvSpPr>
        <p:spPr>
          <a:xfrm>
            <a:off x="3917690" y="716436"/>
            <a:ext cx="4808710" cy="268456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Fish : public Creature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Fish() :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(0) {}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void swim() {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++;}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{return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2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private: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D84B8-9AFA-42F0-A8C3-B9C35D77AC4C}"/>
              </a:ext>
            </a:extLst>
          </p:cNvPr>
          <p:cNvSpPr/>
          <p:nvPr/>
        </p:nvSpPr>
        <p:spPr>
          <a:xfrm>
            <a:off x="4661554" y="772997"/>
            <a:ext cx="1239625" cy="22153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7D72B-5CD6-4F0B-9D58-7846EBC482CD}"/>
              </a:ext>
            </a:extLst>
          </p:cNvPr>
          <p:cNvSpPr txBox="1"/>
          <p:nvPr/>
        </p:nvSpPr>
        <p:spPr>
          <a:xfrm>
            <a:off x="6554871" y="716435"/>
            <a:ext cx="2454333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Creature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about 60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Object oriented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Inheritance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garbage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Portable?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Yes, if only the standard is used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Yes, if portable external libs/api are used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No, if platform specific libs/api are used (Windows API works only on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C++ Standard Library enhances the language (arrays, RegEx, smart pointer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Templates to implement generic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6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65D28-B925-4421-BE73-3B6520976CE2}"/>
              </a:ext>
            </a:extLst>
          </p:cNvPr>
          <p:cNvSpPr txBox="1"/>
          <p:nvPr/>
        </p:nvSpPr>
        <p:spPr>
          <a:xfrm>
            <a:off x="417600" y="1281138"/>
            <a:ext cx="2462289" cy="163812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main()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Fish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fish.swim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();			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fish.happyBirthday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C5BF3-0EF6-4190-93FC-5AAA7EEC3C11}"/>
              </a:ext>
            </a:extLst>
          </p:cNvPr>
          <p:cNvSpPr txBox="1"/>
          <p:nvPr/>
        </p:nvSpPr>
        <p:spPr>
          <a:xfrm>
            <a:off x="3043387" y="2015224"/>
            <a:ext cx="4036143" cy="5916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is called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happyBirthday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Creature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19C1A-60D3-4FF2-A1B1-692816344417}"/>
              </a:ext>
            </a:extLst>
          </p:cNvPr>
          <p:cNvSpPr/>
          <p:nvPr/>
        </p:nvSpPr>
        <p:spPr>
          <a:xfrm>
            <a:off x="2078610" y="4319779"/>
            <a:ext cx="6052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https://repl.it/@robertmeier/basic-02-FishInTheSea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D3B1A-0416-4FCC-8954-4688C999410C}"/>
              </a:ext>
            </a:extLst>
          </p:cNvPr>
          <p:cNvSpPr txBox="1"/>
          <p:nvPr/>
        </p:nvSpPr>
        <p:spPr>
          <a:xfrm>
            <a:off x="417599" y="952108"/>
            <a:ext cx="5059374" cy="34693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By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inheriting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Creature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you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People that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go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out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 that swim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Dogs that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bark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Birds that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fly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Ducks 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that 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fly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fly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Bird?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Bird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duck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specific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marL="1085850" lvl="2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YES</a:t>
            </a:r>
          </a:p>
          <a:p>
            <a:pPr marL="1085850" lvl="2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since 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duck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differs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lot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aspects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085850" lvl="2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E.g. duck cannot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breath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under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water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1 – Creature as a Base Class, Person as Derived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52196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32989-F6E2-4470-B518-37755D93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79" y="752196"/>
            <a:ext cx="3248641" cy="3459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762518-2BF0-4C18-AAF4-599C8925A45C}"/>
              </a:ext>
            </a:extLst>
          </p:cNvPr>
          <p:cNvSpPr/>
          <p:nvPr/>
        </p:nvSpPr>
        <p:spPr>
          <a:xfrm>
            <a:off x="2820679" y="1718187"/>
            <a:ext cx="512456" cy="14010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F4CC3-B18B-41E2-B413-C04D46FBA362}"/>
              </a:ext>
            </a:extLst>
          </p:cNvPr>
          <p:cNvSpPr/>
          <p:nvPr/>
        </p:nvSpPr>
        <p:spPr>
          <a:xfrm>
            <a:off x="2820679" y="3544529"/>
            <a:ext cx="512456" cy="14010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986A1-7B85-407E-BE14-42C6AA8A55CB}"/>
              </a:ext>
            </a:extLst>
          </p:cNvPr>
          <p:cNvSpPr txBox="1"/>
          <p:nvPr/>
        </p:nvSpPr>
        <p:spPr>
          <a:xfrm>
            <a:off x="287593" y="2482116"/>
            <a:ext cx="1964787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Person overwrites move() from the base class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F7A1D-EC00-4C98-ACB7-AB40FE4BFB68}"/>
              </a:ext>
            </a:extLst>
          </p:cNvPr>
          <p:cNvCxnSpPr>
            <a:endCxn id="5" idx="1"/>
          </p:cNvCxnSpPr>
          <p:nvPr/>
        </p:nvCxnSpPr>
        <p:spPr>
          <a:xfrm flipV="1">
            <a:off x="2064774" y="1788242"/>
            <a:ext cx="755905" cy="693874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D57F5-BAA3-4B21-AC43-68B886A41DAC}"/>
              </a:ext>
            </a:extLst>
          </p:cNvPr>
          <p:cNvCxnSpPr>
            <a:endCxn id="7" idx="1"/>
          </p:cNvCxnSpPr>
          <p:nvPr/>
        </p:nvCxnSpPr>
        <p:spPr>
          <a:xfrm>
            <a:off x="2027903" y="2996854"/>
            <a:ext cx="792776" cy="617730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1 – Creature as a Base Class, Person as Derived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protected keyword – protected methods/variables can be accessed by the derived classes. Derived classes cannot access private methods/variables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overwriting functions – Derived class creates it‘s own implementation of a method that is defined by a 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overloading methods – declare a methods with the same name, but different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Initialization List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member variable of a class has to be initialized by the constructor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base class has to be initialized by the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6546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sz="2000" dirty="0">
                <a:hlinkClick r:id="rId3"/>
              </a:rPr>
              <a:t>https://repl.it/@robertmeier/basic-exercise-03-Complex-Inheritance</a:t>
            </a:r>
            <a:endParaRPr lang="en-US" sz="2000" dirty="0"/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430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67" y="18047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BASE CLASSES </a:t>
            </a:r>
          </a:p>
          <a:p>
            <a:pPr algn="ctr"/>
            <a:r>
              <a:rPr lang="en-US" noProof="0"/>
              <a:t>AND VIRTUAL FUNCTIONS</a:t>
            </a:r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96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Polymorphism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5405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DC30B-135C-43A2-90F9-9EB247240577}"/>
              </a:ext>
            </a:extLst>
          </p:cNvPr>
          <p:cNvSpPr/>
          <p:nvPr/>
        </p:nvSpPr>
        <p:spPr>
          <a:xfrm>
            <a:off x="367644" y="1020570"/>
            <a:ext cx="5147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In programming languages and type theory, polymorphism … is the provision of a single interface to entities of different types.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22CEAD8-E550-47CD-B01F-7624A4D8FD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8824" y="2440988"/>
            <a:ext cx="1894081" cy="864932"/>
          </a:xfrm>
          <a:prstGeom prst="bentConnector3">
            <a:avLst>
              <a:gd name="adj1" fmla="val 100247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5FDE35A-81D6-49A6-B770-1FE2BBB3F67C}"/>
              </a:ext>
            </a:extLst>
          </p:cNvPr>
          <p:cNvCxnSpPr>
            <a:cxnSpLocks/>
          </p:cNvCxnSpPr>
          <p:nvPr/>
        </p:nvCxnSpPr>
        <p:spPr>
          <a:xfrm>
            <a:off x="1038519" y="1926414"/>
            <a:ext cx="5026379" cy="676827"/>
          </a:xfrm>
          <a:prstGeom prst="bentConnector3">
            <a:avLst>
              <a:gd name="adj1" fmla="val 19185"/>
            </a:avLst>
          </a:prstGeom>
          <a:ln w="31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E588F1-6472-4D28-BD3F-5D60CF5A2953}"/>
              </a:ext>
            </a:extLst>
          </p:cNvPr>
          <p:cNvCxnSpPr>
            <a:cxnSpLocks/>
          </p:cNvCxnSpPr>
          <p:nvPr/>
        </p:nvCxnSpPr>
        <p:spPr>
          <a:xfrm>
            <a:off x="471341" y="1926414"/>
            <a:ext cx="1536569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B1205-5753-4C00-AC68-919C9A81BF3E}"/>
              </a:ext>
            </a:extLst>
          </p:cNvPr>
          <p:cNvCxnSpPr/>
          <p:nvPr/>
        </p:nvCxnSpPr>
        <p:spPr>
          <a:xfrm>
            <a:off x="3352013" y="1926414"/>
            <a:ext cx="1396776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AD0BA7-3098-44D6-9409-695A550F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99" y="2098436"/>
            <a:ext cx="3043801" cy="24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Polymorphism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5405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83E5CD-50DB-43CA-85A4-285465B0E3DB}"/>
              </a:ext>
            </a:extLst>
          </p:cNvPr>
          <p:cNvSpPr/>
          <p:nvPr/>
        </p:nvSpPr>
        <p:spPr>
          <a:xfrm>
            <a:off x="310695" y="3751894"/>
            <a:ext cx="5931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aNewDay() can be overwritten in derived class,</a:t>
            </a:r>
          </a:p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use override keyword!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29525-0C33-4A6A-AF66-CA777D32EE78}"/>
              </a:ext>
            </a:extLst>
          </p:cNvPr>
          <p:cNvSpPr/>
          <p:nvPr/>
        </p:nvSpPr>
        <p:spPr>
          <a:xfrm>
            <a:off x="221657" y="2058984"/>
            <a:ext cx="656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aNewDay() is a polymorphic function if keyword virtual is used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660EC-DE3C-48D4-87A4-A9E2C8AD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0" y="1992296"/>
            <a:ext cx="3043801" cy="24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84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virtual </a:t>
            </a:r>
            <a:r>
              <a:rPr lang="en-US" noProof="0" dirty="0"/>
              <a:t>keyword – mark methods that can be overwritten by derived classes</a:t>
            </a:r>
          </a:p>
          <a:p>
            <a:r>
              <a:rPr lang="en-US" dirty="0"/>
              <a:t>                                 </a:t>
            </a:r>
            <a:r>
              <a:rPr lang="en-US"/>
              <a:t>- enables polymorphism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override keyword –  </a:t>
            </a:r>
            <a:r>
              <a:rPr lang="en-US" noProof="0"/>
              <a:t>is optional, but recommended  </a:t>
            </a:r>
            <a:r>
              <a:rPr lang="en-US" noProof="0" dirty="0"/>
              <a:t>in derived classes to mark </a:t>
            </a:r>
            <a:r>
              <a:rPr lang="en-US" noProof="0"/>
              <a:t>a method </a:t>
            </a:r>
          </a:p>
          <a:p>
            <a:r>
              <a:rPr lang="en-US"/>
              <a:t>                                         </a:t>
            </a:r>
            <a:r>
              <a:rPr lang="en-US" noProof="0"/>
              <a:t>as overwritten                 </a:t>
            </a:r>
          </a:p>
          <a:p>
            <a:r>
              <a:rPr lang="en-US" noProof="0"/>
              <a:t>                                      </a:t>
            </a:r>
            <a:r>
              <a:rPr lang="en-US" noProof="0" dirty="0"/>
              <a:t>- compile </a:t>
            </a:r>
            <a:r>
              <a:rPr lang="en-US" noProof="0" dirty="0" err="1"/>
              <a:t>tim</a:t>
            </a:r>
            <a:r>
              <a:rPr lang="en-US" dirty="0"/>
              <a:t>e check: did I really overwrite a function from base class?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8962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786063"/>
            <a:ext cx="8608413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Polymorphism requries the use of base class pointers or base class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 classes pointers and overwriting functions enable the usage of the same interface (functions) on objects of different types</a:t>
            </a:r>
          </a:p>
          <a:p>
            <a:pPr lvl="3"/>
            <a:endParaRPr lang="en-US" sz="1200" i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Person person(10); 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Farmer farmer (20); 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King king(50);</a:t>
            </a:r>
          </a:p>
          <a:p>
            <a:pPr lvl="3"/>
            <a:endParaRPr lang="en-US" sz="1200" i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//List of pointers to person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std::vector&lt;Person*&gt; listOfPersons = {&amp;person, &amp; farmer, &amp;king};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for(auto person : listOfPersons)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person-&gt;aNewDay();</a:t>
            </a:r>
          </a:p>
          <a:p>
            <a:endParaRPr lang="en-US" noProof="0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F5D0E3-463D-47A7-AD61-CB040C069942}"/>
              </a:ext>
            </a:extLst>
          </p:cNvPr>
          <p:cNvSpPr/>
          <p:nvPr/>
        </p:nvSpPr>
        <p:spPr>
          <a:xfrm>
            <a:off x="1563392" y="4271068"/>
            <a:ext cx="631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https://repl.it/@robertmeier/basic-03-Polymorphism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59387-747E-4C92-AF89-7C79F43A1830}"/>
              </a:ext>
            </a:extLst>
          </p:cNvPr>
          <p:cNvSpPr/>
          <p:nvPr/>
        </p:nvSpPr>
        <p:spPr>
          <a:xfrm>
            <a:off x="1296956" y="3732246"/>
            <a:ext cx="1632856" cy="243122"/>
          </a:xfrm>
          <a:prstGeom prst="rect">
            <a:avLst/>
          </a:prstGeom>
          <a:noFill/>
          <a:ln w="31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198C4-50D3-407E-AA43-30FB3ECEFEA2}"/>
              </a:ext>
            </a:extLst>
          </p:cNvPr>
          <p:cNvSpPr txBox="1"/>
          <p:nvPr/>
        </p:nvSpPr>
        <p:spPr>
          <a:xfrm>
            <a:off x="5775649" y="3494994"/>
            <a:ext cx="3250363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Selects the correct print during runtime,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Called „late binding“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718733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C++ is frequently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Plan is to release a new version every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ANSI Standards C++98, C++03, C++11, C++14, C++17</a:t>
            </a:r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, C++20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New compilers are backwards compatible, but sometimes legacy features are declared as deprecated and may disappear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32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786063"/>
            <a:ext cx="8608413" cy="3854337"/>
          </a:xfrm>
        </p:spPr>
        <p:txBody>
          <a:bodyPr>
            <a:normAutofit/>
          </a:bodyPr>
          <a:lstStyle/>
          <a:p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Drawback: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Virtual Function to be executed is searched during runtime using the virtual function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Virtual Function calls cannot be inlined by compiler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1263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067" y="13729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ABSTRACT INTERFACES,</a:t>
            </a:r>
          </a:p>
          <a:p>
            <a:pPr algn="ctr"/>
            <a:r>
              <a:rPr lang="en-US" noProof="0" dirty="0"/>
              <a:t>ADAPTER PATTERN,</a:t>
            </a:r>
          </a:p>
          <a:p>
            <a:pPr algn="ctr"/>
            <a:r>
              <a:rPr lang="en-US" noProof="0" dirty="0"/>
              <a:t>NAMESPACES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5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5405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Smartphone </a:t>
            </a:r>
            <a:r>
              <a:rPr lang="en-US" noProof="0"/>
              <a:t>OS</a:t>
            </a:r>
            <a:r>
              <a:rPr lang="en-US" noProof="0" dirty="0"/>
              <a:t> should provide send/receive interface to the apps (e.g.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Smartphone has a WLAN and a </a:t>
            </a:r>
            <a:r>
              <a:rPr lang="en-US" noProof="0"/>
              <a:t>LTE</a:t>
            </a:r>
            <a:r>
              <a:rPr lang="en-US" noProof="0" dirty="0"/>
              <a:t> Chip from different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Drivers are provided by the WLAN/</a:t>
            </a:r>
            <a:r>
              <a:rPr lang="en-US" noProof="0"/>
              <a:t>LTE</a:t>
            </a:r>
            <a:r>
              <a:rPr lang="en-US" noProof="0" dirty="0"/>
              <a:t> Chip Vendors. The APIs provided by these Drivers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6303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73851-DBC4-4967-96A8-882A82DA6107}"/>
              </a:ext>
            </a:extLst>
          </p:cNvPr>
          <p:cNvSpPr txBox="1"/>
          <p:nvPr/>
        </p:nvSpPr>
        <p:spPr>
          <a:xfrm>
            <a:off x="330199" y="735405"/>
            <a:ext cx="3327400" cy="330072"/>
          </a:xfrm>
          <a:prstGeom prst="rect">
            <a:avLst/>
          </a:prstGeom>
          <a:solidFill>
            <a:srgbClr val="00B0F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0AC2F-691F-41DB-A756-C241B519AFD8}"/>
              </a:ext>
            </a:extLst>
          </p:cNvPr>
          <p:cNvSpPr txBox="1"/>
          <p:nvPr/>
        </p:nvSpPr>
        <p:spPr>
          <a:xfrm>
            <a:off x="330197" y="2180379"/>
            <a:ext cx="1803401" cy="21613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::Signal::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isAvailable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::Sender::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::Receiver::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34D09-5AD5-4B8C-A3CF-1AC4742B7114}"/>
              </a:ext>
            </a:extLst>
          </p:cNvPr>
          <p:cNvSpPr txBox="1"/>
          <p:nvPr/>
        </p:nvSpPr>
        <p:spPr>
          <a:xfrm>
            <a:off x="2133598" y="2180379"/>
            <a:ext cx="1524000" cy="2161343"/>
          </a:xfrm>
          <a:prstGeom prst="rect">
            <a:avLst/>
          </a:prstGeom>
          <a:solidFill>
            <a:srgbClr val="FFFF0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getSignal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12D77-F14C-40A6-8BB0-332C1E44ED9C}"/>
              </a:ext>
            </a:extLst>
          </p:cNvPr>
          <p:cNvSpPr txBox="1"/>
          <p:nvPr/>
        </p:nvSpPr>
        <p:spPr>
          <a:xfrm>
            <a:off x="330199" y="1065477"/>
            <a:ext cx="3327400" cy="1114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1649087"/>
            <a:ext cx="4941800" cy="2248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os::TransmissionLayer </a:t>
            </a:r>
            <a:r>
              <a:rPr lang="en-US" noProof="0" dirty="0"/>
              <a:t>provides send/receive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os::TransmissionLayer </a:t>
            </a:r>
            <a:r>
              <a:rPr lang="en-US" noProof="0" dirty="0"/>
              <a:t>forwards send/receive to </a:t>
            </a:r>
            <a:r>
              <a:rPr lang="en-US" noProof="0"/>
              <a:t>LTE</a:t>
            </a:r>
            <a:r>
              <a:rPr lang="en-US" noProof="0" dirty="0"/>
              <a:t> and WLAN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os::TransmissionLayer </a:t>
            </a:r>
            <a:r>
              <a:rPr lang="en-US" noProof="0" dirty="0"/>
              <a:t>implementation has to deal with the </a:t>
            </a:r>
            <a:r>
              <a:rPr lang="en-US" noProof="0"/>
              <a:t>LTE</a:t>
            </a:r>
            <a:r>
              <a:rPr lang="en-US" noProof="0" dirty="0"/>
              <a:t>/WLAN specific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How to keep the implementation of the OS small, simple and future proof?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7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Solution: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Abstract Interface classes with provide pure virtual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3"/>
            <a:r>
              <a:rPr lang="en-US" sz="1200" i="1" noProof="0" dirty="0"/>
              <a:t>class Interface</a:t>
            </a:r>
          </a:p>
          <a:p>
            <a:pPr lvl="3"/>
            <a:r>
              <a:rPr lang="en-US" sz="1200" i="1" noProof="0" dirty="0"/>
              <a:t>{</a:t>
            </a:r>
          </a:p>
          <a:p>
            <a:pPr lvl="3"/>
            <a:r>
              <a:rPr lang="en-US" sz="1200" i="1" noProof="0" dirty="0"/>
              <a:t>public:</a:t>
            </a:r>
          </a:p>
          <a:p>
            <a:pPr lvl="3"/>
            <a:r>
              <a:rPr lang="en-US" sz="1200" i="1" noProof="0" dirty="0"/>
              <a:t>  virtual bool send(DataBlock* dataBlock) = 0; //pure virtual method</a:t>
            </a:r>
          </a:p>
          <a:p>
            <a:pPr lvl="3"/>
            <a:r>
              <a:rPr lang="en-US" sz="1200" i="1" noProof="0" dirty="0"/>
              <a:t>  virtual DataBlock* receive() = 0; //pure virtual method</a:t>
            </a:r>
          </a:p>
          <a:p>
            <a:pPr lvl="3"/>
            <a:r>
              <a:rPr lang="en-US" sz="1200" i="1" noProof="0" dirty="0"/>
              <a:t>};</a:t>
            </a:r>
          </a:p>
          <a:p>
            <a:pPr lvl="1"/>
            <a:endParaRPr lang="en-US" sz="1600" i="1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600" noProof="0"/>
              <a:t>All pure virtual methods have to be implemented by the derived class.</a:t>
            </a:r>
            <a:endParaRPr lang="en-US" sz="1600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600" noProof="0"/>
              <a:t>The user of Interface knows nothing but these pure virtual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600"/>
              <a:t>No matter how many derived classes exists. For the user they are all the same</a:t>
            </a: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7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73851-DBC4-4967-96A8-882A82DA6107}"/>
              </a:ext>
            </a:extLst>
          </p:cNvPr>
          <p:cNvSpPr txBox="1"/>
          <p:nvPr/>
        </p:nvSpPr>
        <p:spPr>
          <a:xfrm>
            <a:off x="330199" y="735405"/>
            <a:ext cx="3327400" cy="330072"/>
          </a:xfrm>
          <a:prstGeom prst="rect">
            <a:avLst/>
          </a:prstGeom>
          <a:solidFill>
            <a:srgbClr val="00B0F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0AC2F-691F-41DB-A756-C241B519AFD8}"/>
              </a:ext>
            </a:extLst>
          </p:cNvPr>
          <p:cNvSpPr txBox="1"/>
          <p:nvPr/>
        </p:nvSpPr>
        <p:spPr>
          <a:xfrm>
            <a:off x="330197" y="2834607"/>
            <a:ext cx="1803401" cy="21613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::Signal::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isAvailable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::Sender::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::Receiver::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34D09-5AD5-4B8C-A3CF-1AC4742B7114}"/>
              </a:ext>
            </a:extLst>
          </p:cNvPr>
          <p:cNvSpPr txBox="1"/>
          <p:nvPr/>
        </p:nvSpPr>
        <p:spPr>
          <a:xfrm>
            <a:off x="2133598" y="2834607"/>
            <a:ext cx="1524000" cy="2161343"/>
          </a:xfrm>
          <a:prstGeom prst="rect">
            <a:avLst/>
          </a:prstGeom>
          <a:solidFill>
            <a:srgbClr val="FFFF0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getSignal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12D77-F14C-40A6-8BB0-332C1E44ED9C}"/>
              </a:ext>
            </a:extLst>
          </p:cNvPr>
          <p:cNvSpPr txBox="1"/>
          <p:nvPr/>
        </p:nvSpPr>
        <p:spPr>
          <a:xfrm>
            <a:off x="330199" y="1065477"/>
            <a:ext cx="3327400" cy="1114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444BB-792B-4255-B954-996B2067241B}"/>
              </a:ext>
            </a:extLst>
          </p:cNvPr>
          <p:cNvSpPr txBox="1"/>
          <p:nvPr/>
        </p:nvSpPr>
        <p:spPr>
          <a:xfrm>
            <a:off x="330198" y="2180379"/>
            <a:ext cx="3327401" cy="330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2451C-A566-4FD9-93AB-B95EFADA6A9E}"/>
              </a:ext>
            </a:extLst>
          </p:cNvPr>
          <p:cNvSpPr txBox="1"/>
          <p:nvPr/>
        </p:nvSpPr>
        <p:spPr>
          <a:xfrm>
            <a:off x="330197" y="2506644"/>
            <a:ext cx="1803401" cy="330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19B56-0E83-43B7-99C2-4B570D0FC4D0}"/>
              </a:ext>
            </a:extLst>
          </p:cNvPr>
          <p:cNvSpPr txBox="1"/>
          <p:nvPr/>
        </p:nvSpPr>
        <p:spPr>
          <a:xfrm>
            <a:off x="2133598" y="2506644"/>
            <a:ext cx="1524000" cy="33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C2E1EB4-7A29-4D90-B787-36D5EAE3D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6277" y="1928618"/>
            <a:ext cx="4941800" cy="6317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Define a common Interface to be used by </a:t>
            </a:r>
            <a:r>
              <a:rPr lang="en-US" i="1" noProof="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en-US" i="1" noProof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::TransmissionLayer</a:t>
            </a:r>
            <a:r>
              <a:rPr lang="en-US" noProof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. Has no implementation.</a:t>
            </a:r>
            <a:endParaRPr lang="en-US" noProof="0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AE9C8-0772-4CEF-ADE9-AD4649BB2A3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57599" y="2111403"/>
            <a:ext cx="597878" cy="234012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2FA08-F8CB-4811-ACB2-68DDB6B718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57598" y="2671680"/>
            <a:ext cx="555812" cy="165036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EAF0FD-EA12-4344-834F-5293A3F8E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6277" y="2722763"/>
            <a:ext cx="4941800" cy="11636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Define OS Specific Driver (</a:t>
            </a:r>
            <a:r>
              <a:rPr lang="en-US" noProof="0"/>
              <a:t>Adapter)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 the pure virtual functions of the class </a:t>
            </a:r>
            <a:r>
              <a:rPr lang="en-US" i="1"/>
              <a:t>Interface</a:t>
            </a:r>
            <a:endParaRPr lang="en-US" i="1" noProof="0" dirty="0"/>
          </a:p>
        </p:txBody>
      </p:sp>
    </p:spTree>
    <p:extLst>
      <p:ext uri="{BB962C8B-B14F-4D97-AF65-F5344CB8AC3E}">
        <p14:creationId xmlns:p14="http://schemas.microsoft.com/office/powerpoint/2010/main" val="4825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build="p"/>
      <p:bldP spid="2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E1CB0-5A95-47B7-973B-F4291E8A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97" y="280800"/>
            <a:ext cx="5354472" cy="478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CFCFB-1DC1-4216-895A-9E9C01BF3CA0}"/>
              </a:ext>
            </a:extLst>
          </p:cNvPr>
          <p:cNvSpPr txBox="1"/>
          <p:nvPr/>
        </p:nvSpPr>
        <p:spPr>
          <a:xfrm>
            <a:off x="5186809" y="280800"/>
            <a:ext cx="3852334" cy="185356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keeps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instance of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::Interface per Driver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knows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nothing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but the send/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does not care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how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implemented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to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Vendor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specific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Drivers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8E372-3954-49A2-B733-D6263924536B}"/>
              </a:ext>
            </a:extLst>
          </p:cNvPr>
          <p:cNvSpPr/>
          <p:nvPr/>
        </p:nvSpPr>
        <p:spPr>
          <a:xfrm>
            <a:off x="206485" y="3183581"/>
            <a:ext cx="2083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Adapter/OS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specific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driver</a:t>
            </a:r>
            <a:endParaRPr lang="de-DE" sz="1200" b="1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CD4DF-C065-4934-A830-CBB3C360BACD}"/>
              </a:ext>
            </a:extLst>
          </p:cNvPr>
          <p:cNvSpPr/>
          <p:nvPr/>
        </p:nvSpPr>
        <p:spPr>
          <a:xfrm>
            <a:off x="206485" y="4449674"/>
            <a:ext cx="1299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Vendor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driver</a:t>
            </a:r>
            <a:endParaRPr lang="de-DE" sz="1200" b="1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8063F-10A3-4301-8ED1-4F87694DF57B}"/>
              </a:ext>
            </a:extLst>
          </p:cNvPr>
          <p:cNvSpPr/>
          <p:nvPr/>
        </p:nvSpPr>
        <p:spPr>
          <a:xfrm>
            <a:off x="206485" y="2194487"/>
            <a:ext cx="2083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0946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Adapter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2C39BA-EC41-42AC-8B47-0603A90C9B98}"/>
              </a:ext>
            </a:extLst>
          </p:cNvPr>
          <p:cNvSpPr/>
          <p:nvPr/>
        </p:nvSpPr>
        <p:spPr>
          <a:xfrm>
            <a:off x="1802423" y="1832416"/>
            <a:ext cx="553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https://en.wikipedia.org/wiki/Adapter_pattern</a:t>
            </a:r>
          </a:p>
        </p:txBody>
      </p:sp>
    </p:spTree>
    <p:extLst>
      <p:ext uri="{BB962C8B-B14F-4D97-AF65-F5344CB8AC3E}">
        <p14:creationId xmlns:p14="http://schemas.microsoft.com/office/powerpoint/2010/main" val="608299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https://repl.it/@robertmeier/basic-exercise-04-Dog-and-Cat-with-Abstract-Interface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4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Namespaces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Why?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 names should be short and clear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4">
                    <a:lumMod val="75000"/>
                  </a:schemeClr>
                </a:solidFill>
              </a:rPr>
              <a:t>OsTxRxLayerLteDriver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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chemeClr val="accent4">
                    <a:lumMod val="75000"/>
                  </a:schemeClr>
                </a:solidFill>
              </a:rPr>
              <a:t>OsTxRxLayerWifiDriver</a:t>
            </a:r>
            <a:r>
              <a:rPr lang="en-US" noProof="0"/>
              <a:t> </a:t>
            </a:r>
            <a:r>
              <a:rPr lang="en-US" noProof="0" dirty="0">
                <a:sym typeface="Wingdings" panose="05000000000000000000" pitchFamily="2" charset="2"/>
              </a:rPr>
              <a:t>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os::txRxDriver::</a:t>
            </a:r>
            <a:r>
              <a:rPr lang="en-US" noProof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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os::txRxDriver::</a:t>
            </a:r>
            <a:r>
              <a:rPr lang="en-US" noProof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Wifi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 </a:t>
            </a:r>
          </a:p>
          <a:p>
            <a:pPr lvl="2"/>
            <a:r>
              <a:rPr lang="en-US" noProof="0" dirty="0">
                <a:sym typeface="Wingdings" panose="05000000000000000000" pitchFamily="2" charset="2"/>
              </a:rPr>
              <a:t> Use namespaces instead of class prefixes to describe your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ym typeface="Wingdings" panose="05000000000000000000" pitchFamily="2" charset="2"/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Class names have to be unique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OsLteDriver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OsWifiDriver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os::txRxLayer::lte::</a:t>
            </a: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Driver</a:t>
            </a:r>
            <a:r>
              <a:rPr lang="en-US" noProof="0" dirty="0">
                <a:sym typeface="Wingdings" panose="05000000000000000000" pitchFamily="2" charset="2"/>
              </a:rPr>
              <a:t> 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os::txRxLayer::wifi::</a:t>
            </a: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Driver</a:t>
            </a:r>
            <a:r>
              <a:rPr lang="en-US" noProof="0" dirty="0">
                <a:sym typeface="Wingdings" panose="05000000000000000000" pitchFamily="2" charset="2"/>
              </a:rPr>
              <a:t> 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6F91-2866-4598-A299-9EDDAB5809D6}"/>
              </a:ext>
            </a:extLst>
          </p:cNvPr>
          <p:cNvSpPr txBox="1"/>
          <p:nvPr/>
        </p:nvSpPr>
        <p:spPr>
          <a:xfrm>
            <a:off x="6163659" y="975672"/>
            <a:ext cx="2454333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names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589BD-174B-4F99-893E-88548E601D8B}"/>
              </a:ext>
            </a:extLst>
          </p:cNvPr>
          <p:cNvSpPr txBox="1"/>
          <p:nvPr/>
        </p:nvSpPr>
        <p:spPr>
          <a:xfrm>
            <a:off x="5180451" y="3748726"/>
            <a:ext cx="3437541" cy="514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name Driver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namespace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:.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:.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wifi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 and C++14 were game changer for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lambda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range based loops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class enum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constexpr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smart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auto for variable declaration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alias with using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::function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73142"/>
                </a:solidFill>
              </a:rPr>
              <a:t>m</a:t>
            </a:r>
            <a:r>
              <a:rPr lang="en-US" noProof="0">
                <a:solidFill>
                  <a:srgbClr val="273142"/>
                </a:solidFill>
              </a:rPr>
              <a:t>ove operations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rgbClr val="273142"/>
                </a:solidFill>
              </a:rPr>
              <a:t>...</a:t>
            </a: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C++14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rgbClr val="273142"/>
                </a:solidFill>
              </a:rPr>
              <a:t>generic </a:t>
            </a:r>
            <a:r>
              <a:rPr lang="en-US" noProof="0" dirty="0">
                <a:solidFill>
                  <a:srgbClr val="273142"/>
                </a:solidFill>
              </a:rPr>
              <a:t>lambda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constexpr enhancement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...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DDC0B-AB7C-4F57-8D04-4D344D845E4A}"/>
              </a:ext>
            </a:extLst>
          </p:cNvPr>
          <p:cNvSpPr txBox="1"/>
          <p:nvPr/>
        </p:nvSpPr>
        <p:spPr>
          <a:xfrm>
            <a:off x="3747516" y="2036169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ponters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with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D9A55-A4FC-4700-8218-6C930C1E8242}"/>
              </a:ext>
            </a:extLst>
          </p:cNvPr>
          <p:cNvSpPr txBox="1"/>
          <p:nvPr/>
        </p:nvSpPr>
        <p:spPr>
          <a:xfrm>
            <a:off x="3747516" y="2492983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typedef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EBE7-E4EC-40B6-A699-8C5D33C62094}"/>
              </a:ext>
            </a:extLst>
          </p:cNvPr>
          <p:cNvSpPr txBox="1"/>
          <p:nvPr/>
        </p:nvSpPr>
        <p:spPr>
          <a:xfrm>
            <a:off x="3747516" y="1301574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 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using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iterators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E52D8-6480-4913-9AA3-64D2BEAEE233}"/>
              </a:ext>
            </a:extLst>
          </p:cNvPr>
          <p:cNvSpPr txBox="1"/>
          <p:nvPr/>
        </p:nvSpPr>
        <p:spPr>
          <a:xfrm>
            <a:off x="3747516" y="2716704"/>
            <a:ext cx="281859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old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style function pointer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5B80E-1C2A-4B97-BBB0-8A0BA28C9EE4}"/>
              </a:ext>
            </a:extLst>
          </p:cNvPr>
          <p:cNvSpPr txBox="1"/>
          <p:nvPr/>
        </p:nvSpPr>
        <p:spPr>
          <a:xfrm>
            <a:off x="3739449" y="1785612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 easy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time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calculations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5061B-CBA5-425B-9A2C-63CD3E8F9048}"/>
              </a:ext>
            </a:extLst>
          </p:cNvPr>
          <p:cNvSpPr txBox="1"/>
          <p:nvPr/>
        </p:nvSpPr>
        <p:spPr>
          <a:xfrm>
            <a:off x="3099058" y="2276521"/>
            <a:ext cx="677356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 of writing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long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names during declarations (car::diagnostics::sensors::engine::Temperature)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79725-C466-4636-8443-F7412E83A0A8}"/>
              </a:ext>
            </a:extLst>
          </p:cNvPr>
          <p:cNvSpPr txBox="1"/>
          <p:nvPr/>
        </p:nvSpPr>
        <p:spPr>
          <a:xfrm>
            <a:off x="3747516" y="2952173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Faster than copying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E668B-240D-4926-B8BF-0B04BDB0CFBA}"/>
              </a:ext>
            </a:extLst>
          </p:cNvPr>
          <p:cNvSpPr txBox="1"/>
          <p:nvPr/>
        </p:nvSpPr>
        <p:spPr>
          <a:xfrm>
            <a:off x="3739449" y="1061222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unnamed functions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Namespaces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Well chosen namespaces may point towards a hierarchical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recommendation: apply the namespace structure in your file system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namespace is a (sub)folder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 name is the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52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Namespaces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r>
              <a:rPr lang="en-US" noProof="0" dirty="0"/>
              <a:t>Example: 5G L2-PS Code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B71BBC-97C9-4349-B3C6-AB18494E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1086194"/>
            <a:ext cx="4016591" cy="3352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6FD46-0943-46DF-B1A1-D8AE51BF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48" y="2176852"/>
            <a:ext cx="2180952" cy="1171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BA9FC-FE51-4D2B-B9B1-3BB87C0B255F}"/>
              </a:ext>
            </a:extLst>
          </p:cNvPr>
          <p:cNvSpPr txBox="1"/>
          <p:nvPr/>
        </p:nvSpPr>
        <p:spPr>
          <a:xfrm>
            <a:off x="6519734" y="2176852"/>
            <a:ext cx="2562741" cy="514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l2ps design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visible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namespaces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folder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structure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067" y="1372999"/>
            <a:ext cx="8308800" cy="634766"/>
          </a:xfrm>
        </p:spPr>
        <p:txBody>
          <a:bodyPr/>
          <a:lstStyle/>
          <a:p>
            <a:pPr algn="ctr"/>
            <a:r>
              <a:rPr lang="en-US"/>
              <a:t>COPY CONSTRUCTOR</a:t>
            </a:r>
          </a:p>
          <a:p>
            <a:pPr algn="ctr"/>
            <a:r>
              <a:rPr lang="en-US" noProof="0"/>
              <a:t>ASSIGNMENT OPERATOR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90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Copy Constructor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Exists implicitly per </a:t>
            </a:r>
            <a:r>
              <a:rPr lang="en-US" dirty="0"/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Copy Constructor is executed when object is copied</a:t>
            </a:r>
          </a:p>
          <a:p>
            <a:endParaRPr lang="en-US" noProof="0" dirty="0"/>
          </a:p>
          <a:p>
            <a:pPr lvl="2"/>
            <a:r>
              <a:rPr lang="en-US" i="1" dirty="0" err="1"/>
              <a:t>MyClass</a:t>
            </a:r>
            <a:r>
              <a:rPr lang="en-US" i="1" dirty="0"/>
              <a:t> </a:t>
            </a:r>
            <a:r>
              <a:rPr lang="en-US" i="1" dirty="0" err="1"/>
              <a:t>inst</a:t>
            </a:r>
            <a:r>
              <a:rPr lang="en-US" i="1" dirty="0"/>
              <a:t>;</a:t>
            </a:r>
          </a:p>
          <a:p>
            <a:pPr lvl="2"/>
            <a:r>
              <a:rPr lang="en-US" i="1" dirty="0" err="1"/>
              <a:t>inst.doSomething</a:t>
            </a:r>
            <a:r>
              <a:rPr lang="en-US" i="1" dirty="0"/>
              <a:t>();</a:t>
            </a:r>
          </a:p>
          <a:p>
            <a:pPr lvl="2"/>
            <a:r>
              <a:rPr lang="en-US" i="1" err="1">
                <a:highlight>
                  <a:srgbClr val="FFFF00"/>
                </a:highlight>
              </a:rPr>
              <a:t>MyClass</a:t>
            </a:r>
            <a:r>
              <a:rPr lang="en-US" i="1">
                <a:highlight>
                  <a:srgbClr val="FFFF00"/>
                </a:highlight>
              </a:rPr>
              <a:t> copy = inst;</a:t>
            </a:r>
            <a:endParaRPr lang="en-US" i="1" dirty="0">
              <a:highlight>
                <a:srgbClr val="FFFF00"/>
              </a:highlight>
            </a:endParaRPr>
          </a:p>
          <a:p>
            <a:pPr lvl="2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Implicit Copy Constructor will not allocate dynamic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Problem</a:t>
            </a:r>
            <a:r>
              <a:rPr lang="en-US" u="sng" dirty="0"/>
              <a:t>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inst</a:t>
            </a:r>
            <a:r>
              <a:rPr lang="en-US" dirty="0"/>
              <a:t> has dynamic data allocated with new(). Dynamic data is deleted in Destructor.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 is copied into </a:t>
            </a:r>
            <a:r>
              <a:rPr lang="en-US" i="1" dirty="0"/>
              <a:t>copy. </a:t>
            </a:r>
            <a:r>
              <a:rPr lang="en-US" dirty="0"/>
              <a:t>Both share the same dynamic data after copying.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 err="1"/>
              <a:t>inst</a:t>
            </a:r>
            <a:r>
              <a:rPr lang="en-US" i="1" dirty="0"/>
              <a:t>  </a:t>
            </a:r>
            <a:r>
              <a:rPr lang="en-US" dirty="0"/>
              <a:t>is deleted: dynamic data is deleted -&gt; copy cannot access the dynamic data anymore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crash, since invalid memory is accessed by </a:t>
            </a:r>
            <a:r>
              <a:rPr lang="en-US" i="1" dirty="0"/>
              <a:t>copy</a:t>
            </a:r>
            <a:r>
              <a:rPr lang="en-US" dirty="0"/>
              <a:t>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Copy Constructor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Solution: implement a 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Constructor should allocate it’s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the allocated data with the data from the source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1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308793"/>
            <a:ext cx="8308800" cy="309600"/>
          </a:xfrm>
        </p:spPr>
        <p:txBody>
          <a:bodyPr/>
          <a:lstStyle/>
          <a:p>
            <a:r>
              <a:rPr lang="en-US" noProof="0"/>
              <a:t>Assigment Operator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Exists implicitly per </a:t>
            </a:r>
            <a:r>
              <a:rPr lang="en-US" dirty="0"/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Assignment Operator is </a:t>
            </a:r>
            <a:r>
              <a:rPr lang="en-US" noProof="0" dirty="0"/>
              <a:t>executed when object </a:t>
            </a:r>
            <a:r>
              <a:rPr lang="en-US" noProof="0"/>
              <a:t>is </a:t>
            </a:r>
            <a:r>
              <a:rPr lang="en-US"/>
              <a:t>assigned</a:t>
            </a:r>
            <a:endParaRPr lang="en-US" noProof="0" dirty="0"/>
          </a:p>
          <a:p>
            <a:endParaRPr lang="en-US" noProof="0" dirty="0"/>
          </a:p>
          <a:p>
            <a:pPr lvl="2"/>
            <a:r>
              <a:rPr lang="en-US" i="1" dirty="0" err="1"/>
              <a:t>MyClass</a:t>
            </a:r>
            <a:r>
              <a:rPr lang="en-US" i="1" dirty="0"/>
              <a:t> </a:t>
            </a:r>
            <a:r>
              <a:rPr lang="en-US" i="1" dirty="0" err="1"/>
              <a:t>inst</a:t>
            </a:r>
            <a:r>
              <a:rPr lang="en-US" i="1" dirty="0"/>
              <a:t>;</a:t>
            </a:r>
          </a:p>
          <a:p>
            <a:pPr lvl="2"/>
            <a:r>
              <a:rPr lang="en-US" i="1" dirty="0" err="1"/>
              <a:t>inst.doSomething</a:t>
            </a:r>
            <a:r>
              <a:rPr lang="en-US" i="1" dirty="0"/>
              <a:t>();</a:t>
            </a:r>
          </a:p>
          <a:p>
            <a:pPr lvl="2"/>
            <a:r>
              <a:rPr lang="en-US" i="1" err="1"/>
              <a:t>MyClass</a:t>
            </a:r>
            <a:r>
              <a:rPr lang="en-US" i="1"/>
              <a:t> assignedInst</a:t>
            </a:r>
          </a:p>
          <a:p>
            <a:pPr lvl="2"/>
            <a:r>
              <a:rPr lang="en-US" i="1">
                <a:highlight>
                  <a:srgbClr val="FFFF00"/>
                </a:highlight>
              </a:rPr>
              <a:t>assignedInst = inst;</a:t>
            </a:r>
            <a:endParaRPr lang="en-US" i="1" dirty="0">
              <a:highlight>
                <a:srgbClr val="FFFF00"/>
              </a:highlight>
            </a:endParaRPr>
          </a:p>
          <a:p>
            <a:pPr lvl="2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Implicit Assignment Operator will not allocate dynamic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Implicit Assignment Operator does not exists, if copy constructor is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Userdefined  Assignment Operator has to be implemented: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If user defined copy constructor is implemented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If memory is dynamiclly allocated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5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Copy Constructor, Assignment Operator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3752"/>
            <a:ext cx="8308800" cy="3877626"/>
          </a:xfrm>
        </p:spPr>
        <p:txBody>
          <a:bodyPr>
            <a:noAutofit/>
          </a:bodyPr>
          <a:lstStyle/>
          <a:p>
            <a:r>
              <a:rPr lang="en-US" sz="900" dirty="0"/>
              <a:t>class </a:t>
            </a:r>
            <a:r>
              <a:rPr lang="en-US" sz="900" dirty="0" err="1"/>
              <a:t>MyClass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public:  </a:t>
            </a:r>
          </a:p>
          <a:p>
            <a:r>
              <a:rPr lang="en-US" sz="900" dirty="0"/>
              <a:t>  </a:t>
            </a:r>
            <a:r>
              <a:rPr lang="en-US" sz="900" dirty="0" err="1"/>
              <a:t>MyClass</a:t>
            </a:r>
            <a:r>
              <a:rPr lang="en-US" sz="900" dirty="0"/>
              <a:t>() : data(</a:t>
            </a:r>
            <a:r>
              <a:rPr lang="en-US" sz="900" dirty="0" err="1"/>
              <a:t>nullptr</a:t>
            </a:r>
            <a:r>
              <a:rPr lang="en-US" sz="900" dirty="0"/>
              <a:t>) {}</a:t>
            </a:r>
          </a:p>
          <a:p>
            <a:r>
              <a:rPr lang="en-US" sz="900" dirty="0"/>
              <a:t>  </a:t>
            </a:r>
            <a:r>
              <a:rPr lang="en-US" sz="900" dirty="0" err="1"/>
              <a:t>MyClass</a:t>
            </a:r>
            <a:r>
              <a:rPr lang="en-US" sz="900" dirty="0"/>
              <a:t>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MyClass</a:t>
            </a:r>
            <a:r>
              <a:rPr lang="en-US" sz="900" dirty="0"/>
              <a:t>&amp; </a:t>
            </a:r>
            <a:r>
              <a:rPr lang="en-US" sz="900"/>
              <a:t>source) : data(nullptr)</a:t>
            </a:r>
            <a:endParaRPr lang="en-US" sz="900" dirty="0"/>
          </a:p>
          <a:p>
            <a:r>
              <a:rPr lang="en-US" sz="900" dirty="0"/>
              <a:t>  {</a:t>
            </a:r>
          </a:p>
          <a:p>
            <a:r>
              <a:rPr lang="en-US" sz="900"/>
              <a:t>     alloc();</a:t>
            </a:r>
            <a:endParaRPr lang="en-US" sz="900" dirty="0"/>
          </a:p>
          <a:p>
            <a:r>
              <a:rPr lang="en-US" sz="900" dirty="0"/>
              <a:t>    *data = * </a:t>
            </a:r>
            <a:r>
              <a:rPr lang="en-US" sz="900" dirty="0" err="1"/>
              <a:t>source.data</a:t>
            </a:r>
            <a:r>
              <a:rPr lang="en-US" sz="900" dirty="0"/>
              <a:t>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 MyClass&amp; operator = (const MyClass &amp;source)  </a:t>
            </a:r>
          </a:p>
          <a:p>
            <a:r>
              <a:rPr lang="en-US" sz="900"/>
              <a:t>{    </a:t>
            </a:r>
          </a:p>
          <a:p>
            <a:r>
              <a:rPr lang="en-US" sz="900"/>
              <a:t>      alloc();    </a:t>
            </a:r>
          </a:p>
          <a:p>
            <a:r>
              <a:rPr lang="en-US" sz="900"/>
              <a:t>      *data = *source.data;</a:t>
            </a:r>
          </a:p>
          <a:p>
            <a:r>
              <a:rPr lang="en-US" sz="900"/>
              <a:t>}</a:t>
            </a:r>
            <a:endParaRPr lang="en-US" sz="900" dirty="0"/>
          </a:p>
          <a:p>
            <a:r>
              <a:rPr lang="en-US" sz="900" dirty="0"/>
              <a:t>  ~</a:t>
            </a:r>
            <a:r>
              <a:rPr lang="en-US" sz="900" dirty="0" err="1"/>
              <a:t>MyClass</a:t>
            </a:r>
            <a:r>
              <a:rPr lang="en-US" sz="900" dirty="0"/>
              <a:t>()                 { delete data;      }</a:t>
            </a:r>
          </a:p>
          <a:p>
            <a:r>
              <a:rPr lang="en-US" sz="900" dirty="0"/>
              <a:t>   void  </a:t>
            </a:r>
            <a:r>
              <a:rPr lang="en-US" sz="900" dirty="0" err="1"/>
              <a:t>alloc</a:t>
            </a:r>
            <a:r>
              <a:rPr lang="en-US" sz="900" dirty="0"/>
              <a:t>()               </a:t>
            </a:r>
            <a:r>
              <a:rPr lang="en-US" sz="900"/>
              <a:t>{ if (data != nullptr) {)data </a:t>
            </a:r>
            <a:r>
              <a:rPr lang="en-US" sz="900" dirty="0"/>
              <a:t>= new </a:t>
            </a:r>
            <a:r>
              <a:rPr lang="en-US" sz="900" err="1"/>
              <a:t>int</a:t>
            </a:r>
            <a:r>
              <a:rPr lang="en-US" sz="900"/>
              <a:t>;} </a:t>
            </a:r>
            <a:r>
              <a:rPr lang="en-US" sz="900" dirty="0"/>
              <a:t>}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*  </a:t>
            </a:r>
            <a:r>
              <a:rPr lang="en-US" sz="900" dirty="0" err="1"/>
              <a:t>getDataPtr</a:t>
            </a:r>
            <a:r>
              <a:rPr lang="en-US" sz="900" dirty="0"/>
              <a:t>()   { return data; }</a:t>
            </a:r>
          </a:p>
          <a:p>
            <a:r>
              <a:rPr lang="en-US" sz="900" dirty="0"/>
              <a:t>private:  </a:t>
            </a:r>
          </a:p>
          <a:p>
            <a:r>
              <a:rPr lang="en-US" sz="900" dirty="0"/>
              <a:t>  </a:t>
            </a:r>
            <a:r>
              <a:rPr lang="en-US" sz="900" dirty="0" err="1"/>
              <a:t>int</a:t>
            </a:r>
            <a:r>
              <a:rPr lang="en-US" sz="900" dirty="0"/>
              <a:t>* data;</a:t>
            </a:r>
          </a:p>
          <a:p>
            <a:r>
              <a:rPr lang="en-US" sz="900" dirty="0"/>
              <a:t>};</a:t>
            </a:r>
            <a:endParaRPr lang="en-US" sz="9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9034C-0A58-4E7A-9CC9-9A48F70750F4}"/>
              </a:ext>
            </a:extLst>
          </p:cNvPr>
          <p:cNvSpPr txBox="1"/>
          <p:nvPr/>
        </p:nvSpPr>
        <p:spPr>
          <a:xfrm>
            <a:off x="4138546" y="1366158"/>
            <a:ext cx="3770755" cy="514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Copy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constructor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allocates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data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copies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content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source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ED219-BB53-456F-AE8A-27AD1793E00F}"/>
              </a:ext>
            </a:extLst>
          </p:cNvPr>
          <p:cNvSpPr/>
          <p:nvPr/>
        </p:nvSpPr>
        <p:spPr>
          <a:xfrm>
            <a:off x="417600" y="1449787"/>
            <a:ext cx="2484220" cy="173740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3593A-6347-49F4-84DC-DD317513AC7D}"/>
              </a:ext>
            </a:extLst>
          </p:cNvPr>
          <p:cNvSpPr/>
          <p:nvPr/>
        </p:nvSpPr>
        <p:spPr>
          <a:xfrm>
            <a:off x="417600" y="2557030"/>
            <a:ext cx="2484220" cy="167510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16776-EE7E-4EA6-AC0C-156AAF4F62D3}"/>
              </a:ext>
            </a:extLst>
          </p:cNvPr>
          <p:cNvSpPr txBox="1"/>
          <p:nvPr/>
        </p:nvSpPr>
        <p:spPr>
          <a:xfrm>
            <a:off x="4138546" y="2562565"/>
            <a:ext cx="3770755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Userdefined assignment operator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AAE6D-6E5D-4986-8C99-22F281DD33FE}"/>
              </a:ext>
            </a:extLst>
          </p:cNvPr>
          <p:cNvSpPr/>
          <p:nvPr/>
        </p:nvSpPr>
        <p:spPr>
          <a:xfrm>
            <a:off x="1814643" y="4534730"/>
            <a:ext cx="7297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https://repl.it/@robertmeier/basic-and-advanced-copy-and-move</a:t>
            </a:r>
          </a:p>
        </p:txBody>
      </p:sp>
    </p:spTree>
    <p:extLst>
      <p:ext uri="{BB962C8B-B14F-4D97-AF65-F5344CB8AC3E}">
        <p14:creationId xmlns:p14="http://schemas.microsoft.com/office/powerpoint/2010/main" val="32797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067" y="1372999"/>
            <a:ext cx="8308800" cy="634766"/>
          </a:xfrm>
        </p:spPr>
        <p:txBody>
          <a:bodyPr/>
          <a:lstStyle/>
          <a:p>
            <a:pPr algn="ctr"/>
            <a:r>
              <a:rPr lang="en-US" dirty="0"/>
              <a:t>SOLUTIONS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0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Solutions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200" dirty="0">
                <a:hlinkClick r:id="rId2"/>
              </a:rPr>
              <a:t>https://repl.it/@robertmeier/basic-exercise-01-Complex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https://repl.it/@robertmeier/basic-exercise-01-Complex-Solution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https://repl.it/@robertmeier/basic-exercise-02-Complex-Access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https://repl.it/@robertmeier/basic-exercise-02-Compex-Access-Solution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6"/>
              </a:rPr>
              <a:t>https://repl.it/@robertmeier/basic-exercise-03-Complex-Inheritance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https://repl.it/@robertmeier</a:t>
            </a:r>
            <a:r>
              <a:rPr lang="en-US" sz="1200">
                <a:hlinkClick r:id="rId7"/>
              </a:rPr>
              <a:t>/basic-exercise-03-Complex-Inheritance-Solution</a:t>
            </a:r>
            <a:endParaRPr lang="en-US" sz="1200"/>
          </a:p>
          <a:p>
            <a:r>
              <a:rPr lang="en-US" sz="1200">
                <a:hlinkClick r:id="rId8"/>
              </a:rPr>
              <a:t>https://repl.it/@robertmeier/basic-exercise-02-Compex-Access-Solution-modern-style</a:t>
            </a:r>
            <a:endParaRPr lang="en-US" sz="1200"/>
          </a:p>
          <a:p>
            <a:endParaRPr lang="en-US" sz="1200" dirty="0"/>
          </a:p>
          <a:p>
            <a:r>
              <a:rPr lang="en-US" sz="1200" dirty="0">
                <a:hlinkClick r:id="rId9"/>
              </a:rPr>
              <a:t>https://repl.it/@robertmeier/basic-exercise-04-Dog-and-Cat-with-Abstract-Interface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https://repl.it/@robertmeier/basic-exercise-04-Dog-and-Cat-with-Abstract-Interface-Solu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99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Compilers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Online Compiler </a:t>
            </a:r>
            <a:r>
              <a:rPr lang="en-US" noProof="0" dirty="0">
                <a:solidFill>
                  <a:srgbClr val="273142"/>
                </a:solidFill>
                <a:hlinkClick r:id="rId2"/>
              </a:rPr>
              <a:t>https://repl.it</a:t>
            </a:r>
            <a:r>
              <a:rPr lang="en-US" noProof="0" dirty="0">
                <a:solidFill>
                  <a:srgbClr val="273142"/>
                </a:solidFill>
              </a:rPr>
              <a:t>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Works great for small examples/experiments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g++ on Linux Machines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minGw ports g++ to Windows, see </a:t>
            </a:r>
            <a:r>
              <a:rPr lang="en-US" noProof="0" dirty="0">
                <a:solidFill>
                  <a:srgbClr val="273142"/>
                </a:solidFill>
                <a:hlinkClick r:id="rId3"/>
              </a:rPr>
              <a:t>http://www.mingw.org/wiki/Getting_Started</a:t>
            </a:r>
            <a:endParaRPr lang="en-US" noProof="0" dirty="0">
              <a:solidFill>
                <a:srgbClr val="273142"/>
              </a:solidFill>
            </a:endParaRPr>
          </a:p>
          <a:p>
            <a:pPr lvl="1"/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01" y="2075732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GETTING STARTED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Comments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r>
              <a:rPr lang="en-US" noProof="0" dirty="0"/>
              <a:t>//comment</a:t>
            </a:r>
          </a:p>
          <a:p>
            <a:endParaRPr lang="en-US" noProof="0" dirty="0"/>
          </a:p>
          <a:p>
            <a:r>
              <a:rPr lang="en-US" noProof="0" dirty="0"/>
              <a:t>/*</a:t>
            </a:r>
          </a:p>
          <a:p>
            <a:r>
              <a:rPr lang="en-US" noProof="0" dirty="0"/>
              <a:t>    multi</a:t>
            </a:r>
          </a:p>
          <a:p>
            <a:r>
              <a:rPr lang="en-US" noProof="0" dirty="0"/>
              <a:t>    line</a:t>
            </a:r>
          </a:p>
          <a:p>
            <a:r>
              <a:rPr lang="en-US" noProof="0" dirty="0"/>
              <a:t>    comment</a:t>
            </a:r>
          </a:p>
          <a:p>
            <a:r>
              <a:rPr lang="en-US" noProof="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198631714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5168</Words>
  <Application>Microsoft Office PowerPoint</Application>
  <PresentationFormat>On-screen Show (16:9)</PresentationFormat>
  <Paragraphs>872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Wingdings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</cp:revision>
  <dcterms:created xsi:type="dcterms:W3CDTF">2017-11-02T08:43:09Z</dcterms:created>
  <dcterms:modified xsi:type="dcterms:W3CDTF">2018-02-09T07:35:26Z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</Properties>
</file>