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69" r:id="rId4"/>
    <p:sldId id="257" r:id="rId5"/>
    <p:sldId id="258" r:id="rId6"/>
    <p:sldId id="270" r:id="rId7"/>
    <p:sldId id="260" r:id="rId8"/>
    <p:sldId id="261" r:id="rId9"/>
    <p:sldId id="263" r:id="rId10"/>
    <p:sldId id="271" r:id="rId11"/>
    <p:sldId id="262" r:id="rId12"/>
    <p:sldId id="264" r:id="rId13"/>
    <p:sldId id="272" r:id="rId14"/>
    <p:sldId id="265" r:id="rId15"/>
    <p:sldId id="266" r:id="rId16"/>
    <p:sldId id="267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00CC00"/>
    <a:srgbClr val="FF0066"/>
    <a:srgbClr val="A7298F"/>
    <a:srgbClr val="FF7C80"/>
    <a:srgbClr val="CC3300"/>
    <a:srgbClr val="FFFF66"/>
    <a:srgbClr val="FFFF00"/>
    <a:srgbClr val="0066FF"/>
    <a:srgbClr val="00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3187967519685045"/>
                  <c:y val="0.1965626253001558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3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6000" b="0" i="0" u="none" strike="noStrike" kern="1200" baseline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OO</a:t>
                    </a:r>
                    <a:endParaRPr lang="en-US" altLang="zh-CN" sz="60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197650098425196"/>
                      <c:h val="0.1959609254453171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0.15507062007874015"/>
                  <c:y val="-9.734486667172130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8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8000" dirty="0" smtClean="0"/>
                      <a:t>FP</a:t>
                    </a:r>
                    <a:endParaRPr lang="en-US" altLang="zh-CN" sz="80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746875000000001"/>
                      <c:h val="0.18189842631038225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7.8120078740156907E-3"/>
                  <c:y val="-0.1647106197889629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6000" dirty="0" smtClean="0"/>
                      <a:t>STL</a:t>
                    </a:r>
                    <a:endParaRPr lang="en-US" altLang="zh-CN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478900098425197"/>
                      <c:h val="0.18892967587784967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0.18294340551181101"/>
                  <c:y val="-0.1115495748308578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4400" b="1" i="0" u="none" strike="noStrike" baseline="0" dirty="0" smtClean="0">
                        <a:effectLst/>
                      </a:rPr>
                      <a:t>TMP</a:t>
                    </a:r>
                    <a:endParaRPr lang="en-US" altLang="zh-CN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385150098425198"/>
                      <c:h val="0.16080467760797998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0.13656631397637795"/>
                  <c:y val="0.2087784689481748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5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5400" dirty="0" smtClean="0"/>
                      <a:t>C</a:t>
                    </a:r>
                    <a:endParaRPr lang="en-US" altLang="zh-CN" sz="54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5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697650098425197"/>
                      <c:h val="0.17955467645455978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0B90F-8C0C-4AF1-BF84-C14853F466D9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9ACBF-3E37-4A80-A024-3B3CBD10F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58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视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为一个语言联邦，它包含了多种编程范式，而</a:t>
            </a:r>
            <a:r>
              <a:rPr lang="en-US" altLang="zh-CN" dirty="0" smtClean="0"/>
              <a:t>OO</a:t>
            </a:r>
            <a:r>
              <a:rPr lang="zh-CN" altLang="en-US" dirty="0" smtClean="0"/>
              <a:t>只是其中一种。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9ACBF-3E37-4A80-A024-3B3CBD10F39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01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Roles, Responsibilities and Collaborators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9ACBF-3E37-4A80-A024-3B3CBD10F39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870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See markdown</a:t>
            </a:r>
            <a:r>
              <a:rPr lang="en-US" altLang="zh-CN" baseline="0" dirty="0" smtClean="0"/>
              <a:t> version for C++ 11 introduction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9ACBF-3E37-4A80-A024-3B3CBD10F39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3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653C-F5DE-4044-A7EB-8A5DD2A6DE06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FCAB-50D3-48FB-B130-AFB32ABD0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07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653C-F5DE-4044-A7EB-8A5DD2A6DE06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FCAB-50D3-48FB-B130-AFB32ABD0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58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653C-F5DE-4044-A7EB-8A5DD2A6DE06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FCAB-50D3-48FB-B130-AFB32ABD0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670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4" y="717054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 smtClean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635132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653C-F5DE-4044-A7EB-8A5DD2A6DE06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FCAB-50D3-48FB-B130-AFB32ABD0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39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653C-F5DE-4044-A7EB-8A5DD2A6DE06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FCAB-50D3-48FB-B130-AFB32ABD0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2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653C-F5DE-4044-A7EB-8A5DD2A6DE06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FCAB-50D3-48FB-B130-AFB32ABD0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66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653C-F5DE-4044-A7EB-8A5DD2A6DE06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FCAB-50D3-48FB-B130-AFB32ABD0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36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653C-F5DE-4044-A7EB-8A5DD2A6DE06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FCAB-50D3-48FB-B130-AFB32ABD0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35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653C-F5DE-4044-A7EB-8A5DD2A6DE06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FCAB-50D3-48FB-B130-AFB32ABD0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18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653C-F5DE-4044-A7EB-8A5DD2A6DE06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FCAB-50D3-48FB-B130-AFB32ABD0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6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653C-F5DE-4044-A7EB-8A5DD2A6DE06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FCAB-50D3-48FB-B130-AFB32ABD0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4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E653C-F5DE-4044-A7EB-8A5DD2A6DE06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DFCAB-50D3-48FB-B130-AFB32ABD0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72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8814"/>
            <a:ext cx="9144000" cy="5764193"/>
          </a:xfrm>
        </p:spPr>
        <p:txBody>
          <a:bodyPr>
            <a:normAutofit/>
          </a:bodyPr>
          <a:lstStyle/>
          <a:p>
            <a:r>
              <a:rPr lang="en-US" altLang="zh-CN" sz="199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Modern</a:t>
            </a:r>
            <a:r>
              <a:rPr lang="en-US" altLang="zh-CN" sz="166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br>
              <a:rPr lang="en-US" altLang="zh-CN" sz="166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altLang="zh-CN" sz="166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C++</a:t>
            </a:r>
            <a:endParaRPr lang="zh-CN" altLang="en-US" sz="166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2386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571"/>
    </mc:Choice>
    <mc:Fallback xmlns="">
      <p:transition spd="slow" advTm="13357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4142" y="0"/>
            <a:ext cx="9147858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 smtClean="0">
                <a:solidFill>
                  <a:schemeClr val="accent1">
                    <a:lumMod val="5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Arial Black" panose="020B0A04020102020204" pitchFamily="34" charset="0"/>
              </a:rPr>
              <a:t> </a:t>
            </a:r>
            <a:r>
              <a:rPr lang="en-US" altLang="zh-CN" sz="11500" dirty="0" smtClean="0">
                <a:solidFill>
                  <a:schemeClr val="accent1">
                    <a:lumMod val="50000"/>
                  </a:schemeClr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Arial Black" panose="020B0A04020102020204" pitchFamily="34" charset="0"/>
              </a:rPr>
              <a:t>Template</a:t>
            </a:r>
            <a:endParaRPr lang="en-US" altLang="zh-CN" sz="23900" dirty="0" smtClean="0">
              <a:solidFill>
                <a:schemeClr val="accent1">
                  <a:lumMod val="50000"/>
                </a:schemeClr>
              </a:solidFill>
              <a:effectLst>
                <a:reflection blurRad="6350" stA="60000" endA="900" endPos="60000" dist="60007" dir="5400000" sy="-100000" algn="bl" rotWithShape="0"/>
              </a:effectLst>
              <a:latin typeface="Arial Black" panose="020B0A04020102020204" pitchFamily="34" charset="0"/>
            </a:endParaRPr>
          </a:p>
          <a:p>
            <a:pPr algn="ctr"/>
            <a:endParaRPr lang="zh-CN" altLang="en-US" sz="4000" dirty="0">
              <a:solidFill>
                <a:schemeClr val="accent1">
                  <a:lumMod val="50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067908" cy="465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700" dirty="0" smtClean="0">
                <a:solidFill>
                  <a:schemeClr val="lt1">
                    <a:alpha val="44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Arial Black" panose="020B0A04020102020204" pitchFamily="34" charset="0"/>
              </a:rPr>
              <a:t>3</a:t>
            </a:r>
            <a:endParaRPr lang="zh-CN" altLang="en-US" dirty="0">
              <a:solidFill>
                <a:schemeClr val="lt1">
                  <a:alpha val="44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7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"/>
    </mc:Choice>
    <mc:Fallback xmlns="">
      <p:transition spd="slow" advTm="20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99138"/>
            <a:ext cx="11887200" cy="369277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template &lt;class T&gt;</a:t>
            </a:r>
            <a:br>
              <a:rPr lang="en-US" altLang="zh-CN" dirty="0" smtClean="0"/>
            </a:br>
            <a:r>
              <a:rPr lang="en-US" altLang="zh-CN" dirty="0" smtClean="0"/>
              <a:t>T max(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T&amp;a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T&amp;b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return (a &gt;b) ? a : b;</a:t>
            </a:r>
            <a:br>
              <a:rPr lang="en-US" altLang="zh-CN" dirty="0" smtClean="0"/>
            </a:br>
            <a:r>
              <a:rPr lang="en-US" altLang="zh-CN" dirty="0"/>
              <a:t>}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1701478"/>
          </a:xfrm>
          <a:solidFill>
            <a:srgbClr val="FF0066"/>
          </a:solidFill>
        </p:spPr>
        <p:txBody>
          <a:bodyPr>
            <a:normAutofit/>
          </a:bodyPr>
          <a:lstStyle/>
          <a:p>
            <a:r>
              <a:rPr lang="en-US" altLang="zh-CN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Different from OO</a:t>
            </a:r>
            <a:endParaRPr lang="zh-CN" alt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95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"/>
    </mc:Choice>
    <mc:Fallback xmlns="">
      <p:transition spd="slow" advTm="29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6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C++11/14</a:t>
            </a:r>
            <a:endParaRPr lang="zh-CN" altLang="en-US" sz="166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30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0"/>
    </mc:Choice>
    <mc:Fallback xmlns="">
      <p:transition spd="slow" advTm="131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80090"/>
          </a:xfrm>
        </p:spPr>
        <p:txBody>
          <a:bodyPr>
            <a:normAutofit/>
          </a:bodyPr>
          <a:lstStyle/>
          <a:p>
            <a:r>
              <a:rPr lang="en-US" altLang="zh-CN" sz="19900" dirty="0" smtClean="0"/>
              <a:t>See Code</a:t>
            </a:r>
            <a:endParaRPr lang="zh-CN" altLang="en-US" sz="199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472737"/>
              </p:ext>
            </p:extLst>
          </p:nvPr>
        </p:nvGraphicFramePr>
        <p:xfrm>
          <a:off x="1624330" y="4721860"/>
          <a:ext cx="13319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3" imgW="1332360" imgH="686880" progId="Package">
                  <p:embed/>
                </p:oleObj>
              </mc:Choice>
              <mc:Fallback>
                <p:oleObj name="Packager Shell Object" showAsIcon="1" r:id="rId3" imgW="133236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4330" y="4721860"/>
                        <a:ext cx="1331913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135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382"/>
    </mc:Choice>
    <mc:Fallback xmlns="">
      <p:transition spd="slow" advTm="7438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14373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/>
              <a:t>Using STL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143737" y="0"/>
            <a:ext cx="4062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/>
              <a:t>Using STL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8206451" y="0"/>
            <a:ext cx="4062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/>
              <a:t>Using STL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86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1"/>
    </mc:Choice>
    <mc:Fallback xmlns="">
      <p:transition spd="slow" advTm="126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 Editor/IDE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6997" y="2002420"/>
            <a:ext cx="86462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VIM</a:t>
            </a:r>
          </a:p>
          <a:p>
            <a:r>
              <a:rPr lang="en-US" altLang="zh-CN" sz="3200" dirty="0" smtClean="0"/>
              <a:t>Sublime Text</a:t>
            </a:r>
          </a:p>
          <a:p>
            <a:r>
              <a:rPr lang="en-US" altLang="zh-CN" sz="3200" dirty="0" smtClean="0"/>
              <a:t>Eclipse</a:t>
            </a:r>
          </a:p>
          <a:p>
            <a:r>
              <a:rPr lang="en-US" altLang="zh-CN" sz="3200" dirty="0" err="1" smtClean="0"/>
              <a:t>CLion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345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"/>
    </mc:Choice>
    <mc:Fallback xmlns="">
      <p:transition spd="slow" advTm="50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923" y="636608"/>
            <a:ext cx="11430965" cy="556742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Reference:</a:t>
            </a:r>
            <a:br>
              <a:rPr lang="en-US" altLang="zh-CN" dirty="0" smtClean="0"/>
            </a:br>
            <a:r>
              <a:rPr lang="en-US" altLang="zh-CN" dirty="0" smtClean="0"/>
              <a:t>1</a:t>
            </a:r>
            <a:r>
              <a:rPr lang="en-US" altLang="zh-CN" dirty="0"/>
              <a:t>. C++ Common Knowledge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2. Effective Series: Effective C++, Effective Modern C++</a:t>
            </a:r>
            <a:br>
              <a:rPr lang="en-US" altLang="zh-CN" dirty="0" smtClean="0"/>
            </a:br>
            <a:r>
              <a:rPr lang="en-US" altLang="zh-CN" dirty="0" smtClean="0"/>
              <a:t>3. Exceptional C++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58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7"/>
    </mc:Choice>
    <mc:Fallback xmlns="">
      <p:transition spd="slow" advTm="10117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93" y="259251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Xia Wood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wood.xia@nokia.com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Contract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41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6"/>
    </mc:Choice>
    <mc:Fallback xmlns="">
      <p:transition spd="slow" advTm="81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920187"/>
            <a:ext cx="12192000" cy="5937813"/>
            <a:chOff x="0" y="0"/>
            <a:chExt cx="12192000" cy="5937813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3675486" cy="289367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rgbClr val="1C1C1C"/>
                  </a:solidFill>
                  <a:latin typeface="Arial Black" panose="020B0A04020102020204" pitchFamily="34" charset="0"/>
                </a:rPr>
                <a:t>C++ is </a:t>
              </a:r>
              <a:r>
                <a:rPr lang="en-US" altLang="zh-CN" sz="5400" dirty="0" smtClean="0">
                  <a:solidFill>
                    <a:srgbClr val="1C1C1C"/>
                  </a:solidFill>
                  <a:latin typeface="Arial Black" panose="020B0A04020102020204" pitchFamily="34" charset="0"/>
                </a:rPr>
                <a:t>not</a:t>
              </a:r>
              <a:r>
                <a:rPr lang="en-US" altLang="zh-CN" sz="3200" dirty="0" smtClean="0">
                  <a:solidFill>
                    <a:srgbClr val="1C1C1C"/>
                  </a:solidFill>
                  <a:latin typeface="Arial Black" panose="020B0A04020102020204" pitchFamily="34" charset="0"/>
                </a:rPr>
                <a:t> </a:t>
              </a:r>
            </a:p>
            <a:p>
              <a:pPr algn="ctr"/>
              <a:r>
                <a:rPr lang="en-US" altLang="zh-CN" sz="3200" dirty="0" smtClean="0">
                  <a:solidFill>
                    <a:srgbClr val="1C1C1C"/>
                  </a:solidFill>
                  <a:latin typeface="Arial Black" panose="020B0A04020102020204" pitchFamily="34" charset="0"/>
                </a:rPr>
                <a:t>C with class</a:t>
              </a:r>
              <a:endParaRPr lang="zh-CN" altLang="en-US" sz="3200" dirty="0">
                <a:solidFill>
                  <a:srgbClr val="1C1C1C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75486" y="0"/>
              <a:ext cx="4210106" cy="28936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dirty="0">
                  <a:solidFill>
                    <a:srgbClr val="7030A0"/>
                  </a:solidFill>
                  <a:latin typeface="Arial Black" panose="020B0A04020102020204" pitchFamily="34" charset="0"/>
                </a:rPr>
                <a:t>OO</a:t>
              </a:r>
              <a:endParaRPr lang="zh-CN" altLang="en-US" sz="2000" dirty="0">
                <a:solidFill>
                  <a:srgbClr val="7030A0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0" y="11575"/>
              <a:ext cx="12192000" cy="5926238"/>
              <a:chOff x="0" y="11575"/>
              <a:chExt cx="12192000" cy="592623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885592" y="11575"/>
                <a:ext cx="4306408" cy="289367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0" dirty="0" smtClean="0">
                    <a:solidFill>
                      <a:srgbClr val="3399FF"/>
                    </a:solidFill>
                    <a:latin typeface="Arial Black" panose="020B0A04020102020204" pitchFamily="34" charset="0"/>
                  </a:rPr>
                  <a:t>Template</a:t>
                </a:r>
                <a:endParaRPr lang="zh-CN" altLang="en-US" dirty="0">
                  <a:solidFill>
                    <a:srgbClr val="3399FF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0" y="2905246"/>
                <a:ext cx="3675486" cy="3032567"/>
              </a:xfrm>
              <a:prstGeom prst="rect">
                <a:avLst/>
              </a:prstGeom>
              <a:solidFill>
                <a:srgbClr val="66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dirty="0" smtClean="0">
                    <a:solidFill>
                      <a:srgbClr val="FFFF00"/>
                    </a:solidFill>
                    <a:latin typeface="Arial Black" panose="020B0A04020102020204" pitchFamily="34" charset="0"/>
                  </a:rPr>
                  <a:t>C++11/14</a:t>
                </a:r>
                <a:endParaRPr lang="zh-CN" altLang="en-US" sz="4400" dirty="0">
                  <a:solidFill>
                    <a:srgbClr val="FFFF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675486" y="2905246"/>
                <a:ext cx="4210106" cy="303256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200" dirty="0" smtClean="0">
                    <a:latin typeface="Arial Black" panose="020B0A04020102020204" pitchFamily="34" charset="0"/>
                  </a:rPr>
                  <a:t>Tools</a:t>
                </a:r>
                <a:endParaRPr lang="zh-CN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885593" y="2905245"/>
                <a:ext cx="4279412" cy="3032567"/>
              </a:xfrm>
              <a:prstGeom prst="rect">
                <a:avLst/>
              </a:prstGeom>
              <a:solidFill>
                <a:srgbClr val="8000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 smtClean="0">
                    <a:solidFill>
                      <a:srgbClr val="FF7C80"/>
                    </a:solidFill>
                    <a:latin typeface="Arial Black" panose="020B0A04020102020204" pitchFamily="34" charset="0"/>
                  </a:rPr>
                  <a:t>Reference</a:t>
                </a:r>
                <a:endParaRPr lang="zh-CN" altLang="en-US" dirty="0">
                  <a:solidFill>
                    <a:srgbClr val="FF7C80"/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0" y="127322"/>
            <a:ext cx="3588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Outline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774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677"/>
    </mc:Choice>
    <mc:Fallback xmlns="">
      <p:transition spd="slow" advTm="19767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solidFill>
                  <a:srgbClr val="1C1C1C"/>
                </a:solidFill>
                <a:latin typeface="Arial Black" panose="020B0A04020102020204" pitchFamily="34" charset="0"/>
              </a:rPr>
              <a:t>C++ is </a:t>
            </a:r>
            <a:r>
              <a:rPr lang="en-US" altLang="zh-CN" sz="13800" dirty="0" smtClean="0">
                <a:solidFill>
                  <a:srgbClr val="1C1C1C"/>
                </a:solidFill>
                <a:latin typeface="Arial Black" panose="020B0A04020102020204" pitchFamily="34" charset="0"/>
              </a:rPr>
              <a:t>not</a:t>
            </a:r>
            <a:r>
              <a:rPr lang="en-US" altLang="zh-CN" sz="7200" dirty="0" smtClean="0">
                <a:solidFill>
                  <a:srgbClr val="1C1C1C"/>
                </a:solidFill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en-US" altLang="zh-CN" sz="7200" dirty="0" smtClean="0">
                <a:solidFill>
                  <a:srgbClr val="1C1C1C"/>
                </a:solidFill>
                <a:latin typeface="Arial Black" panose="020B0A04020102020204" pitchFamily="34" charset="0"/>
              </a:rPr>
              <a:t>C with class</a:t>
            </a:r>
            <a:endParaRPr lang="zh-CN" altLang="en-US" sz="7200" dirty="0">
              <a:solidFill>
                <a:srgbClr val="1C1C1C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367" y="262805"/>
            <a:ext cx="2164466" cy="5058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4400" dirty="0">
                <a:solidFill>
                  <a:srgbClr val="FFFF00">
                    <a:alpha val="53000"/>
                  </a:srgbClr>
                </a:solidFill>
                <a:latin typeface="Arial Black" panose="020B0A04020102020204" pitchFamily="34" charset="0"/>
              </a:rPr>
              <a:t>1</a:t>
            </a:r>
            <a:endParaRPr lang="zh-CN" altLang="en-US" sz="34400" dirty="0">
              <a:solidFill>
                <a:srgbClr val="FFFF00">
                  <a:alpha val="53000"/>
                </a:srgb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84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"/>
    </mc:Choice>
    <mc:Fallback xmlns="">
      <p:transition spd="slow" advTm="53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0800000" flipV="1">
            <a:off x="2326509" y="451412"/>
            <a:ext cx="7292051" cy="47224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 smtClean="0"/>
              <a:t>Why</a:t>
            </a:r>
          </a:p>
          <a:p>
            <a:pPr algn="ctr"/>
            <a:r>
              <a:rPr lang="en-US" altLang="zh-CN" dirty="0" smtClean="0"/>
              <a:t>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Change from C to C++?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73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"/>
    </mc:Choice>
    <mc:Fallback xmlns="">
      <p:transition spd="slow" advTm="51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650603"/>
          </a:xfrm>
          <a:solidFill>
            <a:srgbClr val="00B0F0">
              <a:alpha val="71000"/>
            </a:srgbClr>
          </a:solidFill>
        </p:spPr>
        <p:txBody>
          <a:bodyPr/>
          <a:lstStyle/>
          <a:p>
            <a:r>
              <a:rPr lang="en-US" altLang="zh-CN" dirty="0" smtClean="0">
                <a:solidFill>
                  <a:srgbClr val="A7298F"/>
                </a:solidFill>
                <a:latin typeface="Arial Black" panose="020B0A04020102020204" pitchFamily="34" charset="0"/>
              </a:rPr>
              <a:t>C++ is a </a:t>
            </a:r>
            <a:r>
              <a:rPr lang="en-US" altLang="zh-CN" sz="7200" dirty="0">
                <a:solidFill>
                  <a:srgbClr val="A7298F"/>
                </a:solidFill>
                <a:latin typeface="Arial Black" panose="020B0A04020102020204" pitchFamily="34" charset="0"/>
              </a:rPr>
              <a:t>federation</a:t>
            </a:r>
            <a:r>
              <a:rPr lang="en-US" altLang="zh-CN" dirty="0">
                <a:solidFill>
                  <a:srgbClr val="A7298F"/>
                </a:solidFill>
                <a:latin typeface="Arial Black" panose="020B0A04020102020204" pitchFamily="34" charset="0"/>
              </a:rPr>
              <a:t> of languages</a:t>
            </a:r>
            <a:endParaRPr lang="zh-CN" altLang="en-US" dirty="0">
              <a:solidFill>
                <a:srgbClr val="A7298F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244766567"/>
              </p:ext>
            </p:extLst>
          </p:nvPr>
        </p:nvGraphicFramePr>
        <p:xfrm>
          <a:off x="2032000" y="2650603"/>
          <a:ext cx="8128000" cy="4207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614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"/>
    </mc:Choice>
    <mc:Fallback xmlns="">
      <p:transition spd="slow" advTm="45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40676" y="0"/>
            <a:ext cx="9507415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700" dirty="0">
                <a:solidFill>
                  <a:srgbClr val="7030A0"/>
                </a:solidFill>
                <a:latin typeface="Arial Black" panose="020B0A04020102020204" pitchFamily="34" charset="0"/>
              </a:rPr>
              <a:t>OO</a:t>
            </a:r>
            <a:endParaRPr lang="zh-CN" altLang="en-US" sz="20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66738" y="0"/>
            <a:ext cx="282526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900" dirty="0" smtClean="0">
                <a:solidFill>
                  <a:schemeClr val="lt1">
                    <a:alpha val="49000"/>
                  </a:schemeClr>
                </a:solidFill>
                <a:latin typeface="Arial Black" panose="020B0A04020102020204" pitchFamily="34" charset="0"/>
              </a:rPr>
              <a:t>2</a:t>
            </a:r>
            <a:endParaRPr lang="zh-CN" altLang="en-US" sz="16600" dirty="0">
              <a:solidFill>
                <a:schemeClr val="lt1">
                  <a:alpha val="49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52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"/>
    </mc:Choice>
    <mc:Fallback xmlns="">
      <p:transition spd="slow" advTm="34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4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Objects and Classes</a:t>
            </a:r>
            <a:endParaRPr lang="en-US" sz="2400" dirty="0">
              <a:latin typeface="Arial Black" panose="020B0A04020102020204" pitchFamily="34" charset="0"/>
              <a:ea typeface="ヒラギノ角ゴ Pro W3"/>
              <a:cs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6096000" y="1188529"/>
            <a:ext cx="0" cy="4669767"/>
          </a:xfrm>
          <a:prstGeom prst="line">
            <a:avLst/>
          </a:prstGeom>
          <a:ln w="3175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33" y="2025570"/>
            <a:ext cx="5971428" cy="346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299201" y="1251285"/>
            <a:ext cx="559334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object is a computational process that receives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messages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other objects and reacts by</a:t>
            </a:r>
          </a:p>
          <a:p>
            <a:r>
              <a:rPr lang="en-US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sending messages to other objects and perhaps returning a value or exception to the original</a:t>
            </a:r>
          </a:p>
          <a:p>
            <a:r>
              <a:rPr lang="en-US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sender.</a:t>
            </a:r>
          </a:p>
          <a:p>
            <a:endParaRPr lang="en-US" sz="16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object:</a:t>
            </a:r>
          </a:p>
          <a:p>
            <a:r>
              <a:rPr lang="en-US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encapsulates some internal state</a:t>
            </a:r>
          </a:p>
          <a:p>
            <a:r>
              <a:rPr lang="en-US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has a method for handling each type of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it understands</a:t>
            </a:r>
          </a:p>
          <a:p>
            <a:endParaRPr lang="en-US" sz="16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object is an instance of a class. The class defines the object's interface and implementation.</a:t>
            </a:r>
          </a:p>
          <a:p>
            <a:endParaRPr lang="en-US" sz="16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When design OO systems it is more useful to think in terms of relationships </a:t>
            </a:r>
            <a:endParaRPr lang="en-US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 smtClean="0">
                <a:solidFill>
                  <a:srgbClr val="7030A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between </a:t>
            </a:r>
            <a:r>
              <a:rPr lang="en-US" b="1" i="1" dirty="0">
                <a:solidFill>
                  <a:srgbClr val="7030A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objects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than in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terms of relationships </a:t>
            </a:r>
            <a:r>
              <a:rPr lang="en-US" b="1" i="1" dirty="0">
                <a:solidFill>
                  <a:srgbClr val="7030A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between classes</a:t>
            </a:r>
            <a:r>
              <a:rPr lang="en-US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8141376"/>
      </p:ext>
    </p:extLst>
  </p:cSld>
  <p:clrMapOvr>
    <a:masterClrMapping/>
  </p:clrMapOvr>
  <p:transition advTm="33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88830"/>
          </a:xfrm>
          <a:solidFill>
            <a:srgbClr val="00CC00"/>
          </a:solidFill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OO is about </a:t>
            </a:r>
            <a:r>
              <a:rPr lang="en-US" sz="6600" dirty="0" smtClean="0">
                <a:solidFill>
                  <a:srgbClr val="1C1C1C"/>
                </a:solidFill>
                <a:latin typeface="Arial Black" panose="020B0A04020102020204" pitchFamily="34" charset="0"/>
              </a:rPr>
              <a:t>communication</a:t>
            </a:r>
            <a:endParaRPr lang="en-US" sz="2400" dirty="0">
              <a:solidFill>
                <a:srgbClr val="1C1C1C"/>
              </a:solidFill>
              <a:latin typeface="Arial Black" panose="020B0A04020102020204" pitchFamily="34" charset="0"/>
              <a:ea typeface="ヒラギノ角ゴ Pro W3"/>
              <a:cs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6197601" y="1680863"/>
            <a:ext cx="0" cy="4669767"/>
          </a:xfrm>
          <a:prstGeom prst="line">
            <a:avLst/>
          </a:prstGeom>
          <a:ln w="3175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36776" y="2074777"/>
            <a:ext cx="59552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 object-oriented system is </a:t>
            </a:r>
            <a:r>
              <a:rPr lang="en-US" sz="1600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web of collaborating objects.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behavior of the system is an emergent property of the composition of the objects: the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choice of objects and how they are connected. You can think of the composition of objects as a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declarative definition of the system's behavior. You can easily change the system behavior by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changing the way objects are plugged together.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 least, you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should be able to...</a:t>
            </a:r>
            <a:endParaRPr lang="en-US" sz="1600" i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337" y="1833873"/>
            <a:ext cx="5734125" cy="4363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680152"/>
      </p:ext>
    </p:extLst>
  </p:cSld>
  <p:clrMapOvr>
    <a:masterClrMapping/>
  </p:clrMapOvr>
  <p:transition advTm="368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298F">
            <a:alpha val="4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4091" y="2013992"/>
            <a:ext cx="3553428" cy="27894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composition</a:t>
            </a:r>
            <a:r>
              <a:rPr lang="en-US" altLang="zh-CN" sz="2800" dirty="0" smtClean="0"/>
              <a:t>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Vs </a:t>
            </a:r>
          </a:p>
          <a:p>
            <a:pPr algn="ctr"/>
            <a:r>
              <a:rPr lang="en-US" altLang="zh-CN" sz="4400" dirty="0" smtClean="0"/>
              <a:t>inherent</a:t>
            </a:r>
            <a:endParaRPr lang="zh-CN" altLang="en-US" sz="4400" dirty="0"/>
          </a:p>
        </p:txBody>
      </p:sp>
      <p:sp>
        <p:nvSpPr>
          <p:cNvPr id="5" name="Rounded Rectangle 4"/>
          <p:cNvSpPr/>
          <p:nvPr/>
        </p:nvSpPr>
        <p:spPr>
          <a:xfrm>
            <a:off x="4319286" y="2013992"/>
            <a:ext cx="3553428" cy="27894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/>
              <a:t>IS-A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14481" y="2013991"/>
            <a:ext cx="3553428" cy="27894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HAS-A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47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"/>
    </mc:Choice>
    <mc:Fallback xmlns="">
      <p:transition spd="slow" advTm="20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320</Words>
  <Application>Microsoft Office PowerPoint</Application>
  <PresentationFormat>Widescreen</PresentationFormat>
  <Paragraphs>74</Paragraphs>
  <Slides>17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ヒラギノ角ゴ Pro W3</vt:lpstr>
      <vt:lpstr>宋体</vt:lpstr>
      <vt:lpstr>Arial</vt:lpstr>
      <vt:lpstr>Arial Black</vt:lpstr>
      <vt:lpstr>Calibri</vt:lpstr>
      <vt:lpstr>Calibri Light</vt:lpstr>
      <vt:lpstr>Narkisim</vt:lpstr>
      <vt:lpstr>Office Theme</vt:lpstr>
      <vt:lpstr>Package</vt:lpstr>
      <vt:lpstr>Modern  C++</vt:lpstr>
      <vt:lpstr>PowerPoint Presentation</vt:lpstr>
      <vt:lpstr>PowerPoint Presentation</vt:lpstr>
      <vt:lpstr>PowerPoint Presentation</vt:lpstr>
      <vt:lpstr>C++ is a federation of languages</vt:lpstr>
      <vt:lpstr>PowerPoint Presentation</vt:lpstr>
      <vt:lpstr>Objects and Classes</vt:lpstr>
      <vt:lpstr>OO is about communication</vt:lpstr>
      <vt:lpstr>PowerPoint Presentation</vt:lpstr>
      <vt:lpstr>PowerPoint Presentation</vt:lpstr>
      <vt:lpstr>template &lt;class T&gt; T max(const T&amp;a, const T&amp;b) {     return (a &gt;b) ? a : b; } </vt:lpstr>
      <vt:lpstr>PowerPoint Presentation</vt:lpstr>
      <vt:lpstr>See Code</vt:lpstr>
      <vt:lpstr>PowerPoint Presentation</vt:lpstr>
      <vt:lpstr>C++ Editor/IDE</vt:lpstr>
      <vt:lpstr>Reference: 1. C++ Common Knowledge 2. Effective Series: Effective C++, Effective Modern C++ 3. Exceptional C++</vt:lpstr>
      <vt:lpstr>Xia Wood  wood.xia@nokia.com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C++</dc:title>
  <dc:creator>Xia, Wood (Nokia - CN/Hangzhou)</dc:creator>
  <cp:lastModifiedBy>Xia, Wood (Nokia - CN/Hangzhou)</cp:lastModifiedBy>
  <cp:revision>37</cp:revision>
  <dcterms:created xsi:type="dcterms:W3CDTF">2016-04-28T12:59:21Z</dcterms:created>
  <dcterms:modified xsi:type="dcterms:W3CDTF">2016-04-29T09:57:05Z</dcterms:modified>
</cp:coreProperties>
</file>