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62" r:id="rId4"/>
    <p:sldId id="263" r:id="rId5"/>
    <p:sldId id="265" r:id="rId6"/>
    <p:sldId id="266" r:id="rId7"/>
    <p:sldId id="277" r:id="rId8"/>
    <p:sldId id="267" r:id="rId9"/>
    <p:sldId id="278" r:id="rId10"/>
    <p:sldId id="268" r:id="rId11"/>
    <p:sldId id="269" r:id="rId12"/>
    <p:sldId id="279" r:id="rId13"/>
    <p:sldId id="280" r:id="rId14"/>
    <p:sldId id="281" r:id="rId15"/>
    <p:sldId id="284" r:id="rId16"/>
    <p:sldId id="285" r:id="rId17"/>
    <p:sldId id="270" r:id="rId18"/>
    <p:sldId id="276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4668"/>
  </p:normalViewPr>
  <p:slideViewPr>
    <p:cSldViewPr snapToGrid="0" showGuides="1">
      <p:cViewPr>
        <p:scale>
          <a:sx n="90" d="100"/>
          <a:sy n="90" d="100"/>
        </p:scale>
        <p:origin x="1528" y="528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24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2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2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34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0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4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4" y="0"/>
            <a:ext cx="12226694" cy="4315968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" y="3429000"/>
            <a:ext cx="12222480" cy="3447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47" y="3813473"/>
            <a:ext cx="1808280" cy="1784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79579" y="3941417"/>
            <a:ext cx="9042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cs typeface="+mn-ea"/>
                <a:sym typeface="+mn-lt"/>
              </a:rPr>
              <a:t>篮球俱乐部球员训练系统</a:t>
            </a:r>
            <a:endParaRPr lang="zh-CN" altLang="en-US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88879" y="5707122"/>
            <a:ext cx="270312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姓名：梁宇龙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579978" y="5237751"/>
            <a:ext cx="6971437" cy="1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E36E5F-06C7-4344-AB6F-3B78470CBE1C}"/>
              </a:ext>
            </a:extLst>
          </p:cNvPr>
          <p:cNvSpPr txBox="1"/>
          <p:nvPr/>
        </p:nvSpPr>
        <p:spPr>
          <a:xfrm>
            <a:off x="2583581" y="5253979"/>
            <a:ext cx="27031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融资报告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0705F-91C2-6848-8374-17F141211946}"/>
              </a:ext>
            </a:extLst>
          </p:cNvPr>
          <p:cNvSpPr txBox="1"/>
          <p:nvPr/>
        </p:nvSpPr>
        <p:spPr>
          <a:xfrm>
            <a:off x="-140268" y="6266108"/>
            <a:ext cx="304196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《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软件项目管理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》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课程作业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70621" y="83256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06</a:t>
            </a:r>
          </a:p>
        </p:txBody>
      </p:sp>
      <p:sp>
        <p:nvSpPr>
          <p:cNvPr id="9" name="Rectangle 47"/>
          <p:cNvSpPr/>
          <p:nvPr/>
        </p:nvSpPr>
        <p:spPr>
          <a:xfrm>
            <a:off x="1699679" y="89412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WBS</a:t>
            </a: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结构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DDCF5FE-6360-FE4D-88DE-C0005392E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29" y="330163"/>
            <a:ext cx="5533511" cy="64722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07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总体项目规划 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419E113-5A70-164F-9F30-EFFC128AD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76" y="1458098"/>
            <a:ext cx="7023748" cy="4750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07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总体项目规划 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EC55A4-265B-CA48-B122-3552CCD55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1" y="1729718"/>
            <a:ext cx="11093894" cy="42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07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总体项目规划 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8711B4-4FF6-6F45-AAE6-2FC099BB6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2" y="1534297"/>
            <a:ext cx="10989268" cy="44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08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37249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阵容管理模块项目规划 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6ED61D-A404-D74E-9D93-BF806E12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64" y="1487212"/>
            <a:ext cx="8086872" cy="46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08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37249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阵容管理模块项目规划 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907E3D-D538-824D-907D-2CBC49084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38" y="1343853"/>
            <a:ext cx="9816785" cy="46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08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37249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阵容管理模块项目规划 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BABC6B-BEEA-2848-B977-F9611576D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1" y="1093394"/>
            <a:ext cx="10578216" cy="51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75371" y="81605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09</a:t>
            </a:r>
          </a:p>
        </p:txBody>
      </p:sp>
      <p:sp>
        <p:nvSpPr>
          <p:cNvPr id="9" name="Rectangle 47"/>
          <p:cNvSpPr/>
          <p:nvPr/>
        </p:nvSpPr>
        <p:spPr>
          <a:xfrm>
            <a:off x="1579664" y="87761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风险管理</a:t>
            </a:r>
          </a:p>
        </p:txBody>
      </p:sp>
      <p:sp>
        <p:nvSpPr>
          <p:cNvPr id="6" name="Freeform 77"/>
          <p:cNvSpPr>
            <a:spLocks noEditPoints="1"/>
          </p:cNvSpPr>
          <p:nvPr/>
        </p:nvSpPr>
        <p:spPr bwMode="auto">
          <a:xfrm>
            <a:off x="4717744" y="2957149"/>
            <a:ext cx="519770" cy="519770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0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0 w 200"/>
              <a:gd name="T79" fmla="*/ 2147483646 h 200"/>
              <a:gd name="T80" fmla="*/ 2147483646 w 200"/>
              <a:gd name="T81" fmla="*/ 2147483646 h 200"/>
              <a:gd name="T82" fmla="*/ 2147483646 w 200"/>
              <a:gd name="T83" fmla="*/ 2147483646 h 200"/>
              <a:gd name="T84" fmla="*/ 2147483646 w 200"/>
              <a:gd name="T85" fmla="*/ 2147483646 h 200"/>
              <a:gd name="T86" fmla="*/ 2147483646 w 200"/>
              <a:gd name="T87" fmla="*/ 2147483646 h 200"/>
              <a:gd name="T88" fmla="*/ 2147483646 w 200"/>
              <a:gd name="T89" fmla="*/ 2147483646 h 200"/>
              <a:gd name="T90" fmla="*/ 2147483646 w 200"/>
              <a:gd name="T91" fmla="*/ 2147483646 h 200"/>
              <a:gd name="T92" fmla="*/ 2147483646 w 200"/>
              <a:gd name="T93" fmla="*/ 2147483646 h 200"/>
              <a:gd name="T94" fmla="*/ 2147483646 w 200"/>
              <a:gd name="T95" fmla="*/ 2147483646 h 200"/>
              <a:gd name="T96" fmla="*/ 2147483646 w 200"/>
              <a:gd name="T97" fmla="*/ 2147483646 h 200"/>
              <a:gd name="T98" fmla="*/ 2147483646 w 200"/>
              <a:gd name="T99" fmla="*/ 2147483646 h 200"/>
              <a:gd name="T100" fmla="*/ 2147483646 w 200"/>
              <a:gd name="T101" fmla="*/ 2147483646 h 200"/>
              <a:gd name="T102" fmla="*/ 2147483646 w 200"/>
              <a:gd name="T103" fmla="*/ 2147483646 h 200"/>
              <a:gd name="T104" fmla="*/ 2147483646 w 200"/>
              <a:gd name="T105" fmla="*/ 2147483646 h 200"/>
              <a:gd name="T106" fmla="*/ 2147483646 w 200"/>
              <a:gd name="T107" fmla="*/ 2147483646 h 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00">
                <a:moveTo>
                  <a:pt x="112" y="8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30"/>
                  <a:pt x="132" y="33"/>
                  <a:pt x="138" y="37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6" y="68"/>
                  <a:pt x="169" y="75"/>
                  <a:pt x="170" y="81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68" y="124"/>
                  <a:pt x="165" y="130"/>
                  <a:pt x="162" y="135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57" y="173"/>
                  <a:pt x="157" y="173"/>
                  <a:pt x="157" y="173"/>
                </a:cubicBezTo>
                <a:cubicBezTo>
                  <a:pt x="146" y="162"/>
                  <a:pt x="146" y="162"/>
                  <a:pt x="146" y="162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1" y="164"/>
                  <a:pt x="125" y="166"/>
                  <a:pt x="118" y="168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76" y="166"/>
                  <a:pt x="70" y="164"/>
                  <a:pt x="65" y="161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5" y="162"/>
                  <a:pt x="55" y="162"/>
                  <a:pt x="55" y="162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5" y="130"/>
                  <a:pt x="33" y="124"/>
                  <a:pt x="31" y="117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0" y="81"/>
                  <a:pt x="30" y="81"/>
                  <a:pt x="30" y="81"/>
                </a:cubicBezTo>
                <a:cubicBezTo>
                  <a:pt x="32" y="75"/>
                  <a:pt x="35" y="68"/>
                  <a:pt x="38" y="62"/>
                </a:cubicBezTo>
                <a:cubicBezTo>
                  <a:pt x="41" y="57"/>
                  <a:pt x="41" y="57"/>
                  <a:pt x="41" y="57"/>
                </a:cubicBezTo>
                <a:cubicBezTo>
                  <a:pt x="37" y="53"/>
                  <a:pt x="37" y="53"/>
                  <a:pt x="37" y="53"/>
                </a:cubicBezTo>
                <a:cubicBezTo>
                  <a:pt x="27" y="43"/>
                  <a:pt x="27" y="43"/>
                  <a:pt x="27" y="43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36"/>
                  <a:pt x="53" y="36"/>
                  <a:pt x="53" y="36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37"/>
                  <a:pt x="63" y="37"/>
                  <a:pt x="63" y="37"/>
                </a:cubicBezTo>
                <a:cubicBezTo>
                  <a:pt x="69" y="33"/>
                  <a:pt x="76" y="30"/>
                  <a:pt x="82" y="29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8"/>
                  <a:pt x="88" y="8"/>
                  <a:pt x="88" y="8"/>
                </a:cubicBezTo>
                <a:cubicBezTo>
                  <a:pt x="112" y="8"/>
                  <a:pt x="112" y="8"/>
                  <a:pt x="112" y="8"/>
                </a:cubicBezTo>
                <a:moveTo>
                  <a:pt x="100" y="136"/>
                </a:moveTo>
                <a:cubicBezTo>
                  <a:pt x="120" y="136"/>
                  <a:pt x="136" y="119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ubicBezTo>
                  <a:pt x="81" y="64"/>
                  <a:pt x="64" y="80"/>
                  <a:pt x="64" y="100"/>
                </a:cubicBezTo>
                <a:cubicBezTo>
                  <a:pt x="64" y="119"/>
                  <a:pt x="81" y="136"/>
                  <a:pt x="100" y="136"/>
                </a:cubicBezTo>
                <a:moveTo>
                  <a:pt x="120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cubicBezTo>
                  <a:pt x="73" y="23"/>
                  <a:pt x="66" y="26"/>
                  <a:pt x="59" y="30"/>
                </a:cubicBezTo>
                <a:cubicBezTo>
                  <a:pt x="44" y="15"/>
                  <a:pt x="44" y="15"/>
                  <a:pt x="44" y="15"/>
                </a:cubicBezTo>
                <a:cubicBezTo>
                  <a:pt x="16" y="43"/>
                  <a:pt x="16" y="43"/>
                  <a:pt x="16" y="43"/>
                </a:cubicBezTo>
                <a:cubicBezTo>
                  <a:pt x="31" y="58"/>
                  <a:pt x="31" y="58"/>
                  <a:pt x="31" y="58"/>
                </a:cubicBezTo>
                <a:cubicBezTo>
                  <a:pt x="27" y="65"/>
                  <a:pt x="25" y="72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7"/>
                  <a:pt x="28" y="133"/>
                  <a:pt x="32" y="14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7" y="171"/>
                  <a:pt x="73" y="174"/>
                  <a:pt x="80" y="17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7" y="174"/>
                  <a:pt x="134" y="171"/>
                  <a:pt x="140" y="168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73" y="133"/>
                  <a:pt x="175" y="127"/>
                  <a:pt x="177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6" y="72"/>
                  <a:pt x="174" y="65"/>
                  <a:pt x="170" y="58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57" y="15"/>
                  <a:pt x="157" y="15"/>
                  <a:pt x="157" y="15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35" y="26"/>
                  <a:pt x="128" y="23"/>
                  <a:pt x="120" y="21"/>
                </a:cubicBezTo>
                <a:lnTo>
                  <a:pt x="120" y="0"/>
                </a:lnTo>
                <a:close/>
                <a:moveTo>
                  <a:pt x="100" y="128"/>
                </a:moveTo>
                <a:cubicBezTo>
                  <a:pt x="85" y="128"/>
                  <a:pt x="72" y="115"/>
                  <a:pt x="72" y="100"/>
                </a:cubicBezTo>
                <a:cubicBezTo>
                  <a:pt x="72" y="84"/>
                  <a:pt x="85" y="72"/>
                  <a:pt x="100" y="72"/>
                </a:cubicBezTo>
                <a:cubicBezTo>
                  <a:pt x="116" y="72"/>
                  <a:pt x="128" y="84"/>
                  <a:pt x="128" y="100"/>
                </a:cubicBezTo>
                <a:cubicBezTo>
                  <a:pt x="128" y="115"/>
                  <a:pt x="116" y="128"/>
                  <a:pt x="100" y="128"/>
                </a:cubicBezTo>
              </a:path>
            </a:pathLst>
          </a:custGeom>
          <a:solidFill>
            <a:srgbClr val="F3D18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8" name="任意多边形 7"/>
          <p:cNvSpPr/>
          <p:nvPr/>
        </p:nvSpPr>
        <p:spPr>
          <a:xfrm rot="1647890">
            <a:off x="4150525" y="3086552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0" name="任意多边形 9"/>
          <p:cNvSpPr/>
          <p:nvPr/>
        </p:nvSpPr>
        <p:spPr>
          <a:xfrm rot="5410385">
            <a:off x="4633631" y="2083674"/>
            <a:ext cx="1962620" cy="1591663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1" name="任意多边形 10"/>
          <p:cNvSpPr/>
          <p:nvPr/>
        </p:nvSpPr>
        <p:spPr>
          <a:xfrm rot="8980181">
            <a:off x="5690426" y="2014659"/>
            <a:ext cx="1962620" cy="1593821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2" name="任意多边形 11"/>
          <p:cNvSpPr/>
          <p:nvPr/>
        </p:nvSpPr>
        <p:spPr>
          <a:xfrm rot="12742676">
            <a:off x="6281369" y="2957149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3" name="任意多边形 12"/>
          <p:cNvSpPr/>
          <p:nvPr/>
        </p:nvSpPr>
        <p:spPr>
          <a:xfrm rot="15671084">
            <a:off x="5922274" y="3775627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4" name="任意多边形 13"/>
          <p:cNvSpPr/>
          <p:nvPr/>
        </p:nvSpPr>
        <p:spPr>
          <a:xfrm rot="19433579">
            <a:off x="4827736" y="3979436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6509982" y="2314445"/>
            <a:ext cx="552122" cy="552122"/>
          </a:xfrm>
          <a:custGeom>
            <a:avLst/>
            <a:gdLst>
              <a:gd name="T0" fmla="*/ 2147483646 w 200"/>
              <a:gd name="T1" fmla="*/ 0 h 200"/>
              <a:gd name="T2" fmla="*/ 2147483646 w 200"/>
              <a:gd name="T3" fmla="*/ 0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2147483646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2147483646 w 200"/>
              <a:gd name="T79" fmla="*/ 2147483646 h 200"/>
              <a:gd name="T80" fmla="*/ 2147483646 w 200"/>
              <a:gd name="T81" fmla="*/ 2147483646 h 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7251895" y="3267717"/>
            <a:ext cx="532712" cy="532710"/>
          </a:xfrm>
          <a:custGeom>
            <a:avLst/>
            <a:gdLst>
              <a:gd name="T0" fmla="*/ 2147483646 w 192"/>
              <a:gd name="T1" fmla="*/ 0 h 192"/>
              <a:gd name="T2" fmla="*/ 0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0 h 192"/>
              <a:gd name="T10" fmla="*/ 2147483646 w 192"/>
              <a:gd name="T11" fmla="*/ 2147483646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2147483646 w 192"/>
              <a:gd name="T23" fmla="*/ 2147483646 h 192"/>
              <a:gd name="T24" fmla="*/ 2147483646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2147483646 w 192"/>
              <a:gd name="T47" fmla="*/ 2147483646 h 192"/>
              <a:gd name="T48" fmla="*/ 2147483646 w 192"/>
              <a:gd name="T49" fmla="*/ 2147483646 h 192"/>
              <a:gd name="T50" fmla="*/ 2147483646 w 192"/>
              <a:gd name="T51" fmla="*/ 2147483646 h 192"/>
              <a:gd name="T52" fmla="*/ 2147483646 w 192"/>
              <a:gd name="T53" fmla="*/ 2147483646 h 192"/>
              <a:gd name="T54" fmla="*/ 2147483646 w 192"/>
              <a:gd name="T55" fmla="*/ 2147483646 h 192"/>
              <a:gd name="T56" fmla="*/ 2147483646 w 192"/>
              <a:gd name="T57" fmla="*/ 2147483646 h 192"/>
              <a:gd name="T58" fmla="*/ 2147483646 w 192"/>
              <a:gd name="T59" fmla="*/ 2147483646 h 192"/>
              <a:gd name="T60" fmla="*/ 2147483646 w 192"/>
              <a:gd name="T61" fmla="*/ 2147483646 h 192"/>
              <a:gd name="T62" fmla="*/ 2147483646 w 192"/>
              <a:gd name="T63" fmla="*/ 2147483646 h 192"/>
              <a:gd name="T64" fmla="*/ 2147483646 w 192"/>
              <a:gd name="T65" fmla="*/ 2147483646 h 192"/>
              <a:gd name="T66" fmla="*/ 2147483646 w 192"/>
              <a:gd name="T67" fmla="*/ 2147483646 h 192"/>
              <a:gd name="T68" fmla="*/ 2147483646 w 192"/>
              <a:gd name="T69" fmla="*/ 2147483646 h 192"/>
              <a:gd name="T70" fmla="*/ 2147483646 w 192"/>
              <a:gd name="T71" fmla="*/ 2147483646 h 192"/>
              <a:gd name="T72" fmla="*/ 2147483646 w 192"/>
              <a:gd name="T73" fmla="*/ 2147483646 h 192"/>
              <a:gd name="T74" fmla="*/ 2147483646 w 192"/>
              <a:gd name="T75" fmla="*/ 2147483646 h 192"/>
              <a:gd name="T76" fmla="*/ 2147483646 w 192"/>
              <a:gd name="T77" fmla="*/ 2147483646 h 192"/>
              <a:gd name="T78" fmla="*/ 2147483646 w 192"/>
              <a:gd name="T79" fmla="*/ 2147483646 h 192"/>
              <a:gd name="T80" fmla="*/ 2147483646 w 192"/>
              <a:gd name="T81" fmla="*/ 2147483646 h 192"/>
              <a:gd name="T82" fmla="*/ 2147483646 w 192"/>
              <a:gd name="T83" fmla="*/ 2147483646 h 192"/>
              <a:gd name="T84" fmla="*/ 2147483646 w 192"/>
              <a:gd name="T85" fmla="*/ 2147483646 h 192"/>
              <a:gd name="T86" fmla="*/ 2147483646 w 192"/>
              <a:gd name="T87" fmla="*/ 2147483646 h 192"/>
              <a:gd name="T88" fmla="*/ 2147483646 w 192"/>
              <a:gd name="T89" fmla="*/ 2147483646 h 192"/>
              <a:gd name="T90" fmla="*/ 2147483646 w 192"/>
              <a:gd name="T91" fmla="*/ 2147483646 h 192"/>
              <a:gd name="T92" fmla="*/ 2147483646 w 192"/>
              <a:gd name="T93" fmla="*/ 2147483646 h 192"/>
              <a:gd name="T94" fmla="*/ 2147483646 w 192"/>
              <a:gd name="T95" fmla="*/ 2147483646 h 192"/>
              <a:gd name="T96" fmla="*/ 2147483646 w 192"/>
              <a:gd name="T97" fmla="*/ 2147483646 h 192"/>
              <a:gd name="T98" fmla="*/ 2147483646 w 192"/>
              <a:gd name="T99" fmla="*/ 2147483646 h 192"/>
              <a:gd name="T100" fmla="*/ 2147483646 w 192"/>
              <a:gd name="T101" fmla="*/ 2147483646 h 192"/>
              <a:gd name="T102" fmla="*/ 2147483646 w 192"/>
              <a:gd name="T103" fmla="*/ 2147483646 h 192"/>
              <a:gd name="T104" fmla="*/ 2147483646 w 192"/>
              <a:gd name="T105" fmla="*/ 2147483646 h 192"/>
              <a:gd name="T106" fmla="*/ 2147483646 w 192"/>
              <a:gd name="T107" fmla="*/ 2147483646 h 192"/>
              <a:gd name="T108" fmla="*/ 2147483646 w 192"/>
              <a:gd name="T109" fmla="*/ 2147483646 h 192"/>
              <a:gd name="T110" fmla="*/ 2147483646 w 192"/>
              <a:gd name="T111" fmla="*/ 2147483646 h 192"/>
              <a:gd name="T112" fmla="*/ 2147483646 w 192"/>
              <a:gd name="T113" fmla="*/ 214748364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939259" y="4425758"/>
            <a:ext cx="403263" cy="538078"/>
            <a:chOff x="7889875" y="5105400"/>
            <a:chExt cx="541338" cy="722313"/>
          </a:xfrm>
          <a:solidFill>
            <a:schemeClr val="bg1">
              <a:lumMod val="50000"/>
            </a:schemeClr>
          </a:solidFill>
        </p:grpSpPr>
        <p:sp>
          <p:nvSpPr>
            <p:cNvPr id="18" name="Freeform 58"/>
            <p:cNvSpPr>
              <a:spLocks noEditPoints="1"/>
            </p:cNvSpPr>
            <p:nvPr/>
          </p:nvSpPr>
          <p:spPr bwMode="auto">
            <a:xfrm>
              <a:off x="7950200" y="5180013"/>
              <a:ext cx="420688" cy="120650"/>
            </a:xfrm>
            <a:custGeom>
              <a:avLst/>
              <a:gdLst>
                <a:gd name="T0" fmla="*/ 0 w 265"/>
                <a:gd name="T1" fmla="*/ 76 h 76"/>
                <a:gd name="T2" fmla="*/ 265 w 265"/>
                <a:gd name="T3" fmla="*/ 76 h 76"/>
                <a:gd name="T4" fmla="*/ 265 w 265"/>
                <a:gd name="T5" fmla="*/ 0 h 76"/>
                <a:gd name="T6" fmla="*/ 0 w 265"/>
                <a:gd name="T7" fmla="*/ 0 h 76"/>
                <a:gd name="T8" fmla="*/ 0 w 265"/>
                <a:gd name="T9" fmla="*/ 76 h 76"/>
                <a:gd name="T10" fmla="*/ 19 w 265"/>
                <a:gd name="T11" fmla="*/ 19 h 76"/>
                <a:gd name="T12" fmla="*/ 246 w 265"/>
                <a:gd name="T13" fmla="*/ 19 h 76"/>
                <a:gd name="T14" fmla="*/ 246 w 265"/>
                <a:gd name="T15" fmla="*/ 57 h 76"/>
                <a:gd name="T16" fmla="*/ 19 w 265"/>
                <a:gd name="T17" fmla="*/ 57 h 76"/>
                <a:gd name="T18" fmla="*/ 19 w 265"/>
                <a:gd name="T19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76">
                  <a:moveTo>
                    <a:pt x="0" y="76"/>
                  </a:moveTo>
                  <a:lnTo>
                    <a:pt x="265" y="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19" y="19"/>
                  </a:moveTo>
                  <a:lnTo>
                    <a:pt x="246" y="19"/>
                  </a:lnTo>
                  <a:lnTo>
                    <a:pt x="246" y="57"/>
                  </a:lnTo>
                  <a:lnTo>
                    <a:pt x="19" y="5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EditPoints="1"/>
            </p:cNvSpPr>
            <p:nvPr/>
          </p:nvSpPr>
          <p:spPr bwMode="auto">
            <a:xfrm>
              <a:off x="7889875" y="5105400"/>
              <a:ext cx="541338" cy="722313"/>
            </a:xfrm>
            <a:custGeom>
              <a:avLst/>
              <a:gdLst>
                <a:gd name="T0" fmla="*/ 128 w 144"/>
                <a:gd name="T1" fmla="*/ 0 h 192"/>
                <a:gd name="T2" fmla="*/ 16 w 144"/>
                <a:gd name="T3" fmla="*/ 0 h 192"/>
                <a:gd name="T4" fmla="*/ 0 w 144"/>
                <a:gd name="T5" fmla="*/ 16 h 192"/>
                <a:gd name="T6" fmla="*/ 0 w 144"/>
                <a:gd name="T7" fmla="*/ 176 h 192"/>
                <a:gd name="T8" fmla="*/ 16 w 144"/>
                <a:gd name="T9" fmla="*/ 192 h 192"/>
                <a:gd name="T10" fmla="*/ 128 w 144"/>
                <a:gd name="T11" fmla="*/ 192 h 192"/>
                <a:gd name="T12" fmla="*/ 144 w 144"/>
                <a:gd name="T13" fmla="*/ 176 h 192"/>
                <a:gd name="T14" fmla="*/ 144 w 144"/>
                <a:gd name="T15" fmla="*/ 16 h 192"/>
                <a:gd name="T16" fmla="*/ 128 w 144"/>
                <a:gd name="T17" fmla="*/ 0 h 192"/>
                <a:gd name="T18" fmla="*/ 136 w 144"/>
                <a:gd name="T19" fmla="*/ 176 h 192"/>
                <a:gd name="T20" fmla="*/ 128 w 144"/>
                <a:gd name="T21" fmla="*/ 184 h 192"/>
                <a:gd name="T22" fmla="*/ 16 w 144"/>
                <a:gd name="T23" fmla="*/ 184 h 192"/>
                <a:gd name="T24" fmla="*/ 8 w 144"/>
                <a:gd name="T25" fmla="*/ 176 h 192"/>
                <a:gd name="T26" fmla="*/ 8 w 144"/>
                <a:gd name="T27" fmla="*/ 16 h 192"/>
                <a:gd name="T28" fmla="*/ 16 w 144"/>
                <a:gd name="T29" fmla="*/ 8 h 192"/>
                <a:gd name="T30" fmla="*/ 128 w 144"/>
                <a:gd name="T31" fmla="*/ 8 h 192"/>
                <a:gd name="T32" fmla="*/ 136 w 144"/>
                <a:gd name="T33" fmla="*/ 16 h 192"/>
                <a:gd name="T34" fmla="*/ 136 w 144"/>
                <a:gd name="T3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9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37" y="192"/>
                    <a:pt x="144" y="184"/>
                    <a:pt x="144" y="17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36" y="176"/>
                  </a:moveTo>
                  <a:cubicBezTo>
                    <a:pt x="136" y="180"/>
                    <a:pt x="133" y="184"/>
                    <a:pt x="128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2" y="184"/>
                    <a:pt x="8" y="180"/>
                    <a:pt x="8" y="1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3" y="8"/>
                    <a:pt x="136" y="11"/>
                    <a:pt x="136" y="16"/>
                  </a:cubicBezTo>
                  <a:lnTo>
                    <a:pt x="136" y="1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60"/>
            <p:cNvSpPr/>
            <p:nvPr/>
          </p:nvSpPr>
          <p:spPr bwMode="auto">
            <a:xfrm>
              <a:off x="7950200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61"/>
            <p:cNvSpPr/>
            <p:nvPr/>
          </p:nvSpPr>
          <p:spPr bwMode="auto">
            <a:xfrm>
              <a:off x="7950200" y="5495925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62"/>
            <p:cNvSpPr/>
            <p:nvPr/>
          </p:nvSpPr>
          <p:spPr bwMode="auto">
            <a:xfrm>
              <a:off x="7950200" y="5646738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63"/>
            <p:cNvSpPr/>
            <p:nvPr/>
          </p:nvSpPr>
          <p:spPr bwMode="auto">
            <a:xfrm>
              <a:off x="8101013" y="5346700"/>
              <a:ext cx="119063" cy="119063"/>
            </a:xfrm>
            <a:custGeom>
              <a:avLst/>
              <a:gdLst>
                <a:gd name="T0" fmla="*/ 19 w 75"/>
                <a:gd name="T1" fmla="*/ 56 h 75"/>
                <a:gd name="T2" fmla="*/ 19 w 75"/>
                <a:gd name="T3" fmla="*/ 19 h 75"/>
                <a:gd name="T4" fmla="*/ 19 w 75"/>
                <a:gd name="T5" fmla="*/ 0 h 75"/>
                <a:gd name="T6" fmla="*/ 0 w 75"/>
                <a:gd name="T7" fmla="*/ 0 h 75"/>
                <a:gd name="T8" fmla="*/ 0 w 75"/>
                <a:gd name="T9" fmla="*/ 75 h 75"/>
                <a:gd name="T10" fmla="*/ 75 w 75"/>
                <a:gd name="T11" fmla="*/ 75 h 75"/>
                <a:gd name="T12" fmla="*/ 75 w 75"/>
                <a:gd name="T13" fmla="*/ 56 h 75"/>
                <a:gd name="T14" fmla="*/ 57 w 75"/>
                <a:gd name="T15" fmla="*/ 56 h 75"/>
                <a:gd name="T16" fmla="*/ 19 w 75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64"/>
            <p:cNvSpPr/>
            <p:nvPr/>
          </p:nvSpPr>
          <p:spPr bwMode="auto">
            <a:xfrm>
              <a:off x="8250238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65"/>
            <p:cNvSpPr/>
            <p:nvPr/>
          </p:nvSpPr>
          <p:spPr bwMode="auto">
            <a:xfrm>
              <a:off x="8101013" y="5495925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6"/>
            <p:cNvSpPr/>
            <p:nvPr/>
          </p:nvSpPr>
          <p:spPr bwMode="auto">
            <a:xfrm>
              <a:off x="8101013" y="5646738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67"/>
            <p:cNvSpPr/>
            <p:nvPr/>
          </p:nvSpPr>
          <p:spPr bwMode="auto">
            <a:xfrm>
              <a:off x="8250238" y="5495925"/>
              <a:ext cx="120650" cy="271463"/>
            </a:xfrm>
            <a:custGeom>
              <a:avLst/>
              <a:gdLst>
                <a:gd name="T0" fmla="*/ 19 w 76"/>
                <a:gd name="T1" fmla="*/ 152 h 171"/>
                <a:gd name="T2" fmla="*/ 19 w 76"/>
                <a:gd name="T3" fmla="*/ 114 h 171"/>
                <a:gd name="T4" fmla="*/ 19 w 76"/>
                <a:gd name="T5" fmla="*/ 0 h 171"/>
                <a:gd name="T6" fmla="*/ 0 w 76"/>
                <a:gd name="T7" fmla="*/ 0 h 171"/>
                <a:gd name="T8" fmla="*/ 0 w 76"/>
                <a:gd name="T9" fmla="*/ 171 h 171"/>
                <a:gd name="T10" fmla="*/ 76 w 76"/>
                <a:gd name="T11" fmla="*/ 171 h 171"/>
                <a:gd name="T12" fmla="*/ 76 w 76"/>
                <a:gd name="T13" fmla="*/ 152 h 171"/>
                <a:gd name="T14" fmla="*/ 57 w 76"/>
                <a:gd name="T15" fmla="*/ 152 h 171"/>
                <a:gd name="T16" fmla="*/ 19 w 76"/>
                <a:gd name="T17" fmla="*/ 15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1">
                  <a:moveTo>
                    <a:pt x="19" y="152"/>
                  </a:moveTo>
                  <a:lnTo>
                    <a:pt x="19" y="11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76" y="171"/>
                  </a:lnTo>
                  <a:lnTo>
                    <a:pt x="76" y="152"/>
                  </a:lnTo>
                  <a:lnTo>
                    <a:pt x="57" y="152"/>
                  </a:lnTo>
                  <a:lnTo>
                    <a:pt x="19" y="1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87241" y="3776564"/>
            <a:ext cx="707179" cy="448212"/>
            <a:chOff x="2311400" y="5180013"/>
            <a:chExt cx="901700" cy="571500"/>
          </a:xfrm>
          <a:solidFill>
            <a:schemeClr val="bg1">
              <a:lumMod val="50000"/>
            </a:schemeClr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Freeform 56"/>
          <p:cNvSpPr>
            <a:spLocks noEditPoints="1"/>
          </p:cNvSpPr>
          <p:nvPr/>
        </p:nvSpPr>
        <p:spPr bwMode="auto">
          <a:xfrm>
            <a:off x="5517888" y="4768798"/>
            <a:ext cx="552122" cy="547808"/>
          </a:xfrm>
          <a:custGeom>
            <a:avLst/>
            <a:gdLst>
              <a:gd name="T0" fmla="*/ 2147483646 w 185"/>
              <a:gd name="T1" fmla="*/ 2147483646 h 184"/>
              <a:gd name="T2" fmla="*/ 2147483646 w 185"/>
              <a:gd name="T3" fmla="*/ 0 h 184"/>
              <a:gd name="T4" fmla="*/ 2147483646 w 185"/>
              <a:gd name="T5" fmla="*/ 2147483646 h 184"/>
              <a:gd name="T6" fmla="*/ 2147483646 w 185"/>
              <a:gd name="T7" fmla="*/ 2147483646 h 184"/>
              <a:gd name="T8" fmla="*/ 2147483646 w 185"/>
              <a:gd name="T9" fmla="*/ 2147483646 h 184"/>
              <a:gd name="T10" fmla="*/ 0 w 185"/>
              <a:gd name="T11" fmla="*/ 2147483646 h 184"/>
              <a:gd name="T12" fmla="*/ 0 w 185"/>
              <a:gd name="T13" fmla="*/ 2147483646 h 184"/>
              <a:gd name="T14" fmla="*/ 2147483646 w 185"/>
              <a:gd name="T15" fmla="*/ 2147483646 h 184"/>
              <a:gd name="T16" fmla="*/ 2147483646 w 185"/>
              <a:gd name="T17" fmla="*/ 2147483646 h 184"/>
              <a:gd name="T18" fmla="*/ 2147483646 w 185"/>
              <a:gd name="T19" fmla="*/ 2147483646 h 184"/>
              <a:gd name="T20" fmla="*/ 2147483646 w 185"/>
              <a:gd name="T21" fmla="*/ 2147483646 h 184"/>
              <a:gd name="T22" fmla="*/ 2147483646 w 185"/>
              <a:gd name="T23" fmla="*/ 2147483646 h 184"/>
              <a:gd name="T24" fmla="*/ 2147483646 w 185"/>
              <a:gd name="T25" fmla="*/ 2147483646 h 184"/>
              <a:gd name="T26" fmla="*/ 2147483646 w 185"/>
              <a:gd name="T27" fmla="*/ 2147483646 h 184"/>
              <a:gd name="T28" fmla="*/ 2147483646 w 185"/>
              <a:gd name="T29" fmla="*/ 2147483646 h 184"/>
              <a:gd name="T30" fmla="*/ 2147483646 w 185"/>
              <a:gd name="T31" fmla="*/ 2147483646 h 184"/>
              <a:gd name="T32" fmla="*/ 2147483646 w 185"/>
              <a:gd name="T33" fmla="*/ 2147483646 h 184"/>
              <a:gd name="T34" fmla="*/ 2147483646 w 185"/>
              <a:gd name="T35" fmla="*/ 2147483646 h 184"/>
              <a:gd name="T36" fmla="*/ 2147483646 w 185"/>
              <a:gd name="T37" fmla="*/ 2147483646 h 184"/>
              <a:gd name="T38" fmla="*/ 2147483646 w 185"/>
              <a:gd name="T39" fmla="*/ 2147483646 h 184"/>
              <a:gd name="T40" fmla="*/ 2147483646 w 185"/>
              <a:gd name="T41" fmla="*/ 2147483646 h 184"/>
              <a:gd name="T42" fmla="*/ 2147483646 w 185"/>
              <a:gd name="T43" fmla="*/ 2147483646 h 184"/>
              <a:gd name="T44" fmla="*/ 2147483646 w 185"/>
              <a:gd name="T45" fmla="*/ 2147483646 h 184"/>
              <a:gd name="T46" fmla="*/ 2147483646 w 185"/>
              <a:gd name="T47" fmla="*/ 2147483646 h 184"/>
              <a:gd name="T48" fmla="*/ 2147483646 w 185"/>
              <a:gd name="T49" fmla="*/ 2147483646 h 184"/>
              <a:gd name="T50" fmla="*/ 2147483646 w 185"/>
              <a:gd name="T51" fmla="*/ 2147483646 h 184"/>
              <a:gd name="T52" fmla="*/ 2147483646 w 185"/>
              <a:gd name="T53" fmla="*/ 2147483646 h 184"/>
              <a:gd name="T54" fmla="*/ 2147483646 w 185"/>
              <a:gd name="T55" fmla="*/ 2147483646 h 184"/>
              <a:gd name="T56" fmla="*/ 2147483646 w 185"/>
              <a:gd name="T57" fmla="*/ 2147483646 h 184"/>
              <a:gd name="T58" fmla="*/ 2147483646 w 185"/>
              <a:gd name="T59" fmla="*/ 2147483646 h 1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5" h="184">
                <a:moveTo>
                  <a:pt x="181" y="3"/>
                </a:moveTo>
                <a:cubicBezTo>
                  <a:pt x="178" y="1"/>
                  <a:pt x="175" y="0"/>
                  <a:pt x="172" y="0"/>
                </a:cubicBezTo>
                <a:cubicBezTo>
                  <a:pt x="169" y="0"/>
                  <a:pt x="166" y="1"/>
                  <a:pt x="164" y="3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84"/>
                  <a:pt x="0" y="184"/>
                  <a:pt x="0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85" y="15"/>
                  <a:pt x="185" y="8"/>
                  <a:pt x="181" y="3"/>
                </a:cubicBezTo>
                <a:close/>
                <a:moveTo>
                  <a:pt x="144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8" y="40"/>
                  <a:pt x="8" y="40"/>
                  <a:pt x="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144" y="56"/>
                  <a:pt x="144" y="56"/>
                  <a:pt x="144" y="56"/>
                </a:cubicBezTo>
                <a:lnTo>
                  <a:pt x="144" y="176"/>
                </a:lnTo>
                <a:close/>
                <a:moveTo>
                  <a:pt x="175" y="14"/>
                </a:moveTo>
                <a:cubicBezTo>
                  <a:pt x="78" y="112"/>
                  <a:pt x="78" y="112"/>
                  <a:pt x="7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169" y="9"/>
                  <a:pt x="169" y="9"/>
                  <a:pt x="169" y="9"/>
                </a:cubicBezTo>
                <a:cubicBezTo>
                  <a:pt x="170" y="8"/>
                  <a:pt x="172" y="8"/>
                  <a:pt x="172" y="8"/>
                </a:cubicBezTo>
                <a:cubicBezTo>
                  <a:pt x="173" y="8"/>
                  <a:pt x="174" y="8"/>
                  <a:pt x="175" y="9"/>
                </a:cubicBezTo>
                <a:cubicBezTo>
                  <a:pt x="176" y="10"/>
                  <a:pt x="176" y="11"/>
                  <a:pt x="176" y="12"/>
                </a:cubicBezTo>
                <a:cubicBezTo>
                  <a:pt x="176" y="12"/>
                  <a:pt x="176" y="13"/>
                  <a:pt x="175" y="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33"/>
          <p:cNvSpPr>
            <a:spLocks noEditPoints="1"/>
          </p:cNvSpPr>
          <p:nvPr/>
        </p:nvSpPr>
        <p:spPr bwMode="auto">
          <a:xfrm>
            <a:off x="5095170" y="2648736"/>
            <a:ext cx="547808" cy="478793"/>
          </a:xfrm>
          <a:custGeom>
            <a:avLst/>
            <a:gdLst>
              <a:gd name="T0" fmla="*/ 2147483646 w 454"/>
              <a:gd name="T1" fmla="*/ 0 h 398"/>
              <a:gd name="T2" fmla="*/ 0 w 454"/>
              <a:gd name="T3" fmla="*/ 0 h 398"/>
              <a:gd name="T4" fmla="*/ 0 w 454"/>
              <a:gd name="T5" fmla="*/ 2147483646 h 398"/>
              <a:gd name="T6" fmla="*/ 2147483646 w 454"/>
              <a:gd name="T7" fmla="*/ 2147483646 h 398"/>
              <a:gd name="T8" fmla="*/ 2147483646 w 454"/>
              <a:gd name="T9" fmla="*/ 2147483646 h 398"/>
              <a:gd name="T10" fmla="*/ 2147483646 w 454"/>
              <a:gd name="T11" fmla="*/ 2147483646 h 398"/>
              <a:gd name="T12" fmla="*/ 2147483646 w 454"/>
              <a:gd name="T13" fmla="*/ 2147483646 h 398"/>
              <a:gd name="T14" fmla="*/ 2147483646 w 454"/>
              <a:gd name="T15" fmla="*/ 2147483646 h 398"/>
              <a:gd name="T16" fmla="*/ 2147483646 w 454"/>
              <a:gd name="T17" fmla="*/ 0 h 398"/>
              <a:gd name="T18" fmla="*/ 2147483646 w 454"/>
              <a:gd name="T19" fmla="*/ 2147483646 h 398"/>
              <a:gd name="T20" fmla="*/ 2147483646 w 454"/>
              <a:gd name="T21" fmla="*/ 2147483646 h 398"/>
              <a:gd name="T22" fmla="*/ 2147483646 w 454"/>
              <a:gd name="T23" fmla="*/ 2147483646 h 398"/>
              <a:gd name="T24" fmla="*/ 2147483646 w 454"/>
              <a:gd name="T25" fmla="*/ 2147483646 h 398"/>
              <a:gd name="T26" fmla="*/ 2147483646 w 454"/>
              <a:gd name="T27" fmla="*/ 2147483646 h 398"/>
              <a:gd name="T28" fmla="*/ 2147483646 w 454"/>
              <a:gd name="T29" fmla="*/ 2147483646 h 398"/>
              <a:gd name="T30" fmla="*/ 2147483646 w 454"/>
              <a:gd name="T31" fmla="*/ 2147483646 h 398"/>
              <a:gd name="T32" fmla="*/ 2147483646 w 454"/>
              <a:gd name="T33" fmla="*/ 2147483646 h 398"/>
              <a:gd name="T34" fmla="*/ 2147483646 w 454"/>
              <a:gd name="T35" fmla="*/ 2147483646 h 398"/>
              <a:gd name="T36" fmla="*/ 2147483646 w 454"/>
              <a:gd name="T37" fmla="*/ 2147483646 h 398"/>
              <a:gd name="T38" fmla="*/ 2147483646 w 454"/>
              <a:gd name="T39" fmla="*/ 2147483646 h 398"/>
              <a:gd name="T40" fmla="*/ 2147483646 w 454"/>
              <a:gd name="T41" fmla="*/ 2147483646 h 3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4" h="398">
                <a:moveTo>
                  <a:pt x="454" y="0"/>
                </a:moveTo>
                <a:lnTo>
                  <a:pt x="0" y="0"/>
                </a:lnTo>
                <a:lnTo>
                  <a:pt x="0" y="285"/>
                </a:lnTo>
                <a:lnTo>
                  <a:pt x="156" y="285"/>
                </a:lnTo>
                <a:lnTo>
                  <a:pt x="57" y="398"/>
                </a:lnTo>
                <a:lnTo>
                  <a:pt x="397" y="398"/>
                </a:lnTo>
                <a:lnTo>
                  <a:pt x="300" y="285"/>
                </a:lnTo>
                <a:lnTo>
                  <a:pt x="454" y="285"/>
                </a:lnTo>
                <a:lnTo>
                  <a:pt x="454" y="0"/>
                </a:lnTo>
                <a:close/>
                <a:moveTo>
                  <a:pt x="99" y="379"/>
                </a:moveTo>
                <a:lnTo>
                  <a:pt x="227" y="228"/>
                </a:lnTo>
                <a:lnTo>
                  <a:pt x="357" y="379"/>
                </a:lnTo>
                <a:lnTo>
                  <a:pt x="99" y="379"/>
                </a:lnTo>
                <a:close/>
                <a:moveTo>
                  <a:pt x="435" y="266"/>
                </a:moveTo>
                <a:lnTo>
                  <a:pt x="284" y="266"/>
                </a:lnTo>
                <a:lnTo>
                  <a:pt x="227" y="199"/>
                </a:lnTo>
                <a:lnTo>
                  <a:pt x="170" y="266"/>
                </a:lnTo>
                <a:lnTo>
                  <a:pt x="19" y="266"/>
                </a:lnTo>
                <a:lnTo>
                  <a:pt x="19" y="19"/>
                </a:lnTo>
                <a:lnTo>
                  <a:pt x="435" y="19"/>
                </a:lnTo>
                <a:lnTo>
                  <a:pt x="435" y="2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40"/>
          <p:cNvSpPr>
            <a:spLocks noChangeArrowheads="1"/>
          </p:cNvSpPr>
          <p:nvPr/>
        </p:nvSpPr>
        <p:spPr bwMode="auto">
          <a:xfrm>
            <a:off x="8124306" y="1808830"/>
            <a:ext cx="4067694" cy="1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zh-CN" sz="1400" dirty="0">
                <a:latin typeface="+mn-lt"/>
                <a:ea typeface="+mn-ea"/>
                <a:cs typeface="+mn-ea"/>
              </a:rPr>
              <a:t>确保开发人员工作进度，项目研发阶段采用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迭代开发方式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，软件产品分为多个阶段、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按功能递增式交付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。每次迭代需要接收用户的评审意见，便于自我纠正。另外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加强技术评审和持续集成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，技术评审通过代码走审中的交叉审查和会议评审两种方式，确保软件质量；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持续集成通过向版本控制系统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提交代码使开发人员跟踪工作进度。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48"/>
          <p:cNvSpPr>
            <a:spLocks noChangeArrowheads="1"/>
          </p:cNvSpPr>
          <p:nvPr/>
        </p:nvSpPr>
        <p:spPr bwMode="auto">
          <a:xfrm>
            <a:off x="264715" y="2782447"/>
            <a:ext cx="3971399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与用户交流和需求调研时候，简易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开发出一个用界面原型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，帮助用户清楚描述需求，便于用户对需求的确认。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在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需求规格说明书中全部讲述清楚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，不使用“等”之类的模糊词语。攥写需求规格说明书后，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软件设计与开发部门共同审理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，对需求实现难度和需求的矛盾点进行评估，评估结束后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交由用户方签署确认，确认后需求不可更改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。若由用户方提出需求更改，则需双方签署需求变更方案并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增加需求变更和研发预算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83362" y="1308501"/>
            <a:ext cx="2133267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工程可见性问题</a:t>
            </a:r>
          </a:p>
        </p:txBody>
      </p:sp>
      <p:sp>
        <p:nvSpPr>
          <p:cNvPr id="44" name="矩形 39"/>
          <p:cNvSpPr>
            <a:spLocks noChangeArrowheads="1"/>
          </p:cNvSpPr>
          <p:nvPr/>
        </p:nvSpPr>
        <p:spPr bwMode="auto">
          <a:xfrm>
            <a:off x="1114006" y="2298897"/>
            <a:ext cx="2476498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需求不明确问题 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sp>
        <p:nvSpPr>
          <p:cNvPr id="46" name="矩形 40">
            <a:extLst>
              <a:ext uri="{FF2B5EF4-FFF2-40B4-BE49-F238E27FC236}">
                <a16:creationId xmlns:a16="http://schemas.microsoft.com/office/drawing/2014/main" id="{5A449BC8-7C08-814D-B595-81BC82466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306" y="4910246"/>
            <a:ext cx="4067694" cy="1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zh-CN" sz="1400" dirty="0">
                <a:latin typeface="+mn-lt"/>
                <a:ea typeface="+mn-ea"/>
                <a:cs typeface="+mn-ea"/>
              </a:rPr>
              <a:t>在软件设计过程中针对兼容性问题做好相应标准，并在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搭建产品框架是进行技术兼容性测试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。在软件开发的集成阶段，同样对其进行测试，并交由</a:t>
            </a:r>
            <a:r>
              <a:rPr lang="zh-CN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用户进行验收测试</a:t>
            </a:r>
            <a:r>
              <a:rPr lang="zh-CN" altLang="zh-CN" sz="1400" dirty="0">
                <a:latin typeface="+mn-lt"/>
                <a:ea typeface="+mn-ea"/>
                <a:cs typeface="+mn-ea"/>
              </a:rPr>
              <a:t>，考察真实操作环境下的问题。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2073F9F-4C9B-BD41-BD5D-00A21ED9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456" y="4293251"/>
            <a:ext cx="2133267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技术兼容性问题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2966" y="1789509"/>
            <a:ext cx="5358130" cy="8299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感谢倾听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664132" y="301261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03002" y="3405779"/>
            <a:ext cx="5358094" cy="368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汇报人：梁宇龙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1564765"/>
            <a:ext cx="12186920" cy="5301615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377728" y="2142953"/>
            <a:ext cx="343654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项目概要</a:t>
            </a:r>
          </a:p>
        </p:txBody>
      </p:sp>
      <p:sp>
        <p:nvSpPr>
          <p:cNvPr id="16" name="Rectangle 47"/>
          <p:cNvSpPr/>
          <p:nvPr/>
        </p:nvSpPr>
        <p:spPr>
          <a:xfrm>
            <a:off x="4355953" y="3049418"/>
            <a:ext cx="345831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项目范围及其干系人</a:t>
            </a:r>
          </a:p>
        </p:txBody>
      </p:sp>
      <p:sp>
        <p:nvSpPr>
          <p:cNvPr id="17" name="Rectangle 47"/>
          <p:cNvSpPr/>
          <p:nvPr/>
        </p:nvSpPr>
        <p:spPr>
          <a:xfrm>
            <a:off x="4355953" y="3955883"/>
            <a:ext cx="345831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en-US" altLang="zh-CN" sz="2800" dirty="0">
                <a:solidFill>
                  <a:schemeClr val="tx1"/>
                </a:solidFill>
                <a:cs typeface="+mn-ea"/>
                <a:sym typeface="+mn-lt"/>
              </a:rPr>
              <a:t>WBS</a:t>
            </a:r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与项目规划</a:t>
            </a:r>
          </a:p>
        </p:txBody>
      </p:sp>
      <p:sp>
        <p:nvSpPr>
          <p:cNvPr id="18" name="Rectangle 47"/>
          <p:cNvSpPr/>
          <p:nvPr/>
        </p:nvSpPr>
        <p:spPr>
          <a:xfrm>
            <a:off x="4355953" y="4879364"/>
            <a:ext cx="345831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其他阐述内容</a:t>
            </a:r>
          </a:p>
        </p:txBody>
      </p:sp>
      <p:sp>
        <p:nvSpPr>
          <p:cNvPr id="27" name="Rectangle 47"/>
          <p:cNvSpPr/>
          <p:nvPr/>
        </p:nvSpPr>
        <p:spPr>
          <a:xfrm>
            <a:off x="3799193" y="2142953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01.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3799193" y="3049418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02.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3799193" y="3955883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03.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3799193" y="4862348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04.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50155" y="619125"/>
            <a:ext cx="1724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项目概要</a:t>
            </a: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899"/>
            <a:ext cx="8101498" cy="332761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8" y="2025017"/>
            <a:ext cx="33178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背景概述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lt"/>
              </a:rPr>
              <a:t>PREFACE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28170" y="2857260"/>
            <a:ext cx="7135373" cy="300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本项目以辽宁沈阳三生飞豹篮球俱乐部（辽宁省体育局篮球运动员指定俱乐部）为背景进行项目开发。</a:t>
            </a:r>
            <a:r>
              <a:rPr lang="en-US" altLang="zh-CN" sz="1600" dirty="0">
                <a:cs typeface="+mn-ea"/>
                <a:sym typeface="+mn-lt"/>
              </a:rPr>
              <a:t>2021</a:t>
            </a:r>
            <a:r>
              <a:rPr lang="zh-CN" altLang="en-US" sz="1600" dirty="0">
                <a:cs typeface="+mn-ea"/>
                <a:sym typeface="+mn-lt"/>
              </a:rPr>
              <a:t>年全运会辽宁省男子篮球队</a:t>
            </a:r>
            <a:r>
              <a:rPr lang="en" altLang="zh-CN" sz="1600" dirty="0">
                <a:cs typeface="+mn-ea"/>
                <a:sym typeface="+mn-lt"/>
              </a:rPr>
              <a:t>U22</a:t>
            </a:r>
            <a:r>
              <a:rPr lang="zh-CN" altLang="en-US" sz="1600" dirty="0">
                <a:cs typeface="+mn-ea"/>
                <a:sym typeface="+mn-lt"/>
              </a:rPr>
              <a:t>联队夺得金牌，而</a:t>
            </a:r>
            <a:r>
              <a:rPr lang="en" altLang="zh-CN" sz="1600" dirty="0">
                <a:cs typeface="+mn-ea"/>
                <a:sym typeface="+mn-lt"/>
              </a:rPr>
              <a:t>U19</a:t>
            </a:r>
            <a:r>
              <a:rPr lang="zh-CN" altLang="en-US" sz="1600" dirty="0">
                <a:cs typeface="+mn-ea"/>
                <a:sym typeface="+mn-lt"/>
              </a:rPr>
              <a:t>联队并未在小组赛出线。此成绩已经暴露出辽宁省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篮球运动员存在了青黄不接</a:t>
            </a:r>
            <a:r>
              <a:rPr lang="zh-CN" altLang="en-US" sz="1600" dirty="0">
                <a:cs typeface="+mn-ea"/>
                <a:sym typeface="+mn-lt"/>
              </a:rPr>
              <a:t>的情况。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男篮队长韩德君已经</a:t>
            </a:r>
            <a:r>
              <a:rPr lang="en-US" altLang="zh-CN" sz="1600" dirty="0">
                <a:cs typeface="+mn-ea"/>
                <a:sym typeface="+mn-lt"/>
              </a:rPr>
              <a:t>34</a:t>
            </a:r>
            <a:r>
              <a:rPr lang="zh-CN" altLang="en-US" sz="1600" dirty="0">
                <a:cs typeface="+mn-ea"/>
                <a:sym typeface="+mn-lt"/>
              </a:rPr>
              <a:t>岁，即将面临退役，而球队除了要考虑</a:t>
            </a:r>
            <a:r>
              <a:rPr lang="en" altLang="zh-CN" sz="1600" dirty="0">
                <a:solidFill>
                  <a:srgbClr val="FF0000"/>
                </a:solidFill>
                <a:cs typeface="+mn-ea"/>
                <a:sym typeface="+mn-lt"/>
              </a:rPr>
              <a:t>CBA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联赛队伍的重组</a:t>
            </a:r>
            <a:r>
              <a:rPr lang="zh-CN" altLang="en-US" sz="1600" dirty="0">
                <a:cs typeface="+mn-ea"/>
                <a:sym typeface="+mn-lt"/>
              </a:rPr>
              <a:t>外，青训也提上辽宁省体育局的日程。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俱乐部已经与东北育才实验学校等多所学校签署体育生培养合同，在此背景下项目组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针对提高球员及青训队员训练质量</a:t>
            </a:r>
            <a:r>
              <a:rPr lang="zh-CN" altLang="en-US" sz="1600" dirty="0">
                <a:cs typeface="+mn-ea"/>
                <a:sym typeface="+mn-lt"/>
              </a:rPr>
              <a:t>为题进行本项目研发。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项目概要</a:t>
            </a:r>
          </a:p>
        </p:txBody>
      </p:sp>
      <p:sp>
        <p:nvSpPr>
          <p:cNvPr id="11" name="矩形 10"/>
          <p:cNvSpPr/>
          <p:nvPr/>
        </p:nvSpPr>
        <p:spPr>
          <a:xfrm>
            <a:off x="1970012" y="1764839"/>
            <a:ext cx="5277473" cy="20487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7905" y="3924661"/>
            <a:ext cx="2634562" cy="20487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34457" y="3924661"/>
            <a:ext cx="5395870" cy="2048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7875" y="1817467"/>
            <a:ext cx="16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项目意义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092215" y="2279132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2845947" y="2325550"/>
            <a:ext cx="4401538" cy="134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更好的帮助俱乐部挑选联赛队员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匹配专属训练方案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进行阵容安排和战术安排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帮助球队完成重组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739308" y="456839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68566" y="4432291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F2607D-08AF-D44A-AA11-CC58A9AEC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19" y="1764839"/>
            <a:ext cx="2761308" cy="204509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ED0C37D-02F1-C04D-9FD0-1906C9EA5893}"/>
              </a:ext>
            </a:extLst>
          </p:cNvPr>
          <p:cNvSpPr txBox="1"/>
          <p:nvPr/>
        </p:nvSpPr>
        <p:spPr>
          <a:xfrm>
            <a:off x="2501604" y="4106729"/>
            <a:ext cx="16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项目角色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C6DE914C-CB8D-E447-BD49-7A1FD969E06F}"/>
              </a:ext>
            </a:extLst>
          </p:cNvPr>
          <p:cNvSpPr txBox="1"/>
          <p:nvPr/>
        </p:nvSpPr>
        <p:spPr>
          <a:xfrm>
            <a:off x="2427439" y="4568394"/>
            <a:ext cx="3777828" cy="134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领队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主教练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专能教练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球员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2087BD-864E-1C43-879F-1E5813E8B4C4}"/>
              </a:ext>
            </a:extLst>
          </p:cNvPr>
          <p:cNvSpPr txBox="1"/>
          <p:nvPr/>
        </p:nvSpPr>
        <p:spPr>
          <a:xfrm>
            <a:off x="6517136" y="3967036"/>
            <a:ext cx="16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核心设计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0E6C218C-AB4A-624C-BC5B-E3A123C83CFA}"/>
              </a:ext>
            </a:extLst>
          </p:cNvPr>
          <p:cNvSpPr txBox="1"/>
          <p:nvPr/>
        </p:nvSpPr>
        <p:spPr>
          <a:xfrm>
            <a:off x="5136166" y="4481652"/>
            <a:ext cx="4434553" cy="1063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技术统计查看与分析、球队阵容管理、球员训练数据查看与分析、比赛赛程上传与输入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体能数统、体能数据上传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08061" y="817328"/>
            <a:ext cx="44836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Rectangle 47"/>
          <p:cNvSpPr/>
          <p:nvPr/>
        </p:nvSpPr>
        <p:spPr>
          <a:xfrm>
            <a:off x="1561249" y="86237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项目可行性分析</a:t>
            </a:r>
          </a:p>
        </p:txBody>
      </p:sp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Oval 41"/>
          <p:cNvSpPr>
            <a:spLocks noChangeAspect="1"/>
          </p:cNvSpPr>
          <p:nvPr/>
        </p:nvSpPr>
        <p:spPr>
          <a:xfrm>
            <a:off x="7771695" y="3249224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7" name="Oval 42"/>
          <p:cNvSpPr>
            <a:spLocks noChangeAspect="1"/>
          </p:cNvSpPr>
          <p:nvPr/>
        </p:nvSpPr>
        <p:spPr>
          <a:xfrm>
            <a:off x="7864541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 flipH="1">
            <a:off x="8576356" y="3193188"/>
            <a:ext cx="3432504" cy="146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服务器最大并发人数约为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1300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人左右、平均并发人数约为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500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人，数据库查询并发数在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500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人左右、写入数据并发数在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300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人左右 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使用分布式事务管理可以完成极限并发量工作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198"/>
          <p:cNvSpPr txBox="1"/>
          <p:nvPr/>
        </p:nvSpPr>
        <p:spPr>
          <a:xfrm>
            <a:off x="9168026" y="2801197"/>
            <a:ext cx="25596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cs typeface="+mn-ea"/>
                <a:sym typeface="+mn-lt"/>
              </a:rPr>
              <a:t>运维难度与并发性问题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Oval 47"/>
          <p:cNvSpPr>
            <a:spLocks noChangeAspect="1"/>
          </p:cNvSpPr>
          <p:nvPr/>
        </p:nvSpPr>
        <p:spPr>
          <a:xfrm>
            <a:off x="4220414" y="1886798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5" name="Oval 48"/>
          <p:cNvSpPr>
            <a:spLocks noChangeAspect="1"/>
          </p:cNvSpPr>
          <p:nvPr/>
        </p:nvSpPr>
        <p:spPr>
          <a:xfrm>
            <a:off x="4313258" y="1954322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 flipH="1">
            <a:off x="1116106" y="1864968"/>
            <a:ext cx="3090665" cy="123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开源许可协议均已说明可以用于商用软件项目 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技术问题已通过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中华人民共和国著作权法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软件产品管理办法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的相关要求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198"/>
          <p:cNvSpPr txBox="1"/>
          <p:nvPr/>
        </p:nvSpPr>
        <p:spPr>
          <a:xfrm>
            <a:off x="1044934" y="1513476"/>
            <a:ext cx="214793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法律条款</a:t>
            </a:r>
          </a:p>
        </p:txBody>
      </p:sp>
      <p:sp>
        <p:nvSpPr>
          <p:cNvPr id="42" name="Oval 35"/>
          <p:cNvSpPr>
            <a:spLocks noChangeAspect="1"/>
          </p:cNvSpPr>
          <p:nvPr/>
        </p:nvSpPr>
        <p:spPr>
          <a:xfrm>
            <a:off x="4220414" y="4616916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3" name="Oval 36"/>
          <p:cNvSpPr>
            <a:spLocks noChangeAspect="1"/>
          </p:cNvSpPr>
          <p:nvPr/>
        </p:nvSpPr>
        <p:spPr>
          <a:xfrm>
            <a:off x="4313260" y="4684440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 flipH="1">
            <a:off x="1044934" y="4668878"/>
            <a:ext cx="3059415" cy="123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项目需于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2021-2022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赛季接收后休赛期训练中正式投入使用，开发及测试时长共计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个月。 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上线后以迭代形式上线，且确保软件缺陷控制在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1%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一下。 </a:t>
            </a:r>
          </a:p>
        </p:txBody>
      </p:sp>
      <p:sp>
        <p:nvSpPr>
          <p:cNvPr id="45" name="TextBox 198"/>
          <p:cNvSpPr txBox="1"/>
          <p:nvPr/>
        </p:nvSpPr>
        <p:spPr>
          <a:xfrm>
            <a:off x="1265438" y="4356703"/>
            <a:ext cx="214793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研发周期问题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80451" y="83256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Rectangle 47"/>
          <p:cNvSpPr/>
          <p:nvPr/>
        </p:nvSpPr>
        <p:spPr>
          <a:xfrm>
            <a:off x="1563154" y="89412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项目制约因素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567FB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chemeClr val="bg1">
              <a:lumMod val="50000"/>
              <a:alpha val="39000"/>
            </a:schemeClr>
          </a:solidFill>
        </p:grpSpPr>
        <p:sp>
          <p:nvSpPr>
            <p:cNvPr id="1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1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8016" y="3023611"/>
            <a:ext cx="1527435" cy="162525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制约因素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9269" y="1874037"/>
            <a:ext cx="699226" cy="4220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预算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13763" y="2320651"/>
            <a:ext cx="3532695" cy="12684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/>
                </a:solidFill>
                <a:cs typeface="+mn-ea"/>
                <a:sym typeface="+mn-lt"/>
              </a:rPr>
              <a:t>以工作量（人</a:t>
            </a:r>
            <a:r>
              <a:rPr lang="en-US" altLang="zh-CN" sz="1500" dirty="0">
                <a:solidFill>
                  <a:schemeClr val="tx1"/>
                </a:solidFill>
                <a:cs typeface="+mn-ea"/>
                <a:sym typeface="+mn-lt"/>
              </a:rPr>
              <a:t>·</a:t>
            </a:r>
            <a:r>
              <a:rPr lang="zh-CN" altLang="en-US" sz="1500" dirty="0">
                <a:solidFill>
                  <a:schemeClr val="tx1"/>
                </a:solidFill>
                <a:cs typeface="+mn-ea"/>
                <a:sym typeface="+mn-lt"/>
              </a:rPr>
              <a:t>天）单位估计，评估最小工作量、最大工作量和最可能工作量制定预算明细，合计</a:t>
            </a:r>
            <a:r>
              <a:rPr lang="en-US" altLang="zh-CN" sz="1500" dirty="0">
                <a:solidFill>
                  <a:schemeClr val="tx1"/>
                </a:solidFill>
                <a:cs typeface="+mn-ea"/>
                <a:sym typeface="+mn-lt"/>
              </a:rPr>
              <a:t>206</a:t>
            </a:r>
            <a:r>
              <a:rPr lang="zh-CN" altLang="en-US" sz="1500" dirty="0">
                <a:solidFill>
                  <a:schemeClr val="tx1"/>
                </a:solidFill>
                <a:cs typeface="+mn-ea"/>
                <a:sym typeface="+mn-lt"/>
              </a:rPr>
              <a:t>人</a:t>
            </a:r>
            <a:r>
              <a:rPr lang="en-US" altLang="zh-CN" sz="1500" dirty="0">
                <a:solidFill>
                  <a:schemeClr val="tx1"/>
                </a:solidFill>
                <a:cs typeface="+mn-ea"/>
                <a:sym typeface="+mn-lt"/>
              </a:rPr>
              <a:t>·</a:t>
            </a:r>
            <a:r>
              <a:rPr lang="zh-CN" altLang="en-US" sz="1500" dirty="0">
                <a:solidFill>
                  <a:schemeClr val="tx1"/>
                </a:solidFill>
                <a:cs typeface="+mn-ea"/>
                <a:sym typeface="+mn-lt"/>
              </a:rPr>
              <a:t>天可完成项目，成本预估总计</a:t>
            </a:r>
            <a:r>
              <a:rPr lang="en-US" altLang="zh-CN" sz="1500" dirty="0">
                <a:solidFill>
                  <a:schemeClr val="tx1"/>
                </a:solidFill>
                <a:cs typeface="+mn-ea"/>
                <a:sym typeface="+mn-lt"/>
              </a:rPr>
              <a:t>171</a:t>
            </a:r>
            <a:r>
              <a:rPr lang="en-US" altLang="zh-CN" sz="1500" dirty="0">
                <a:cs typeface="+mn-ea"/>
                <a:sym typeface="+mn-lt"/>
              </a:rPr>
              <a:t>,</a:t>
            </a:r>
            <a:r>
              <a:rPr lang="en-US" altLang="zh-CN" sz="1500" dirty="0">
                <a:solidFill>
                  <a:schemeClr val="tx1"/>
                </a:solidFill>
                <a:cs typeface="+mn-ea"/>
                <a:sym typeface="+mn-lt"/>
              </a:rPr>
              <a:t>388.00</a:t>
            </a:r>
            <a:r>
              <a:rPr lang="zh-CN" altLang="en-US" sz="1500" dirty="0">
                <a:solidFill>
                  <a:schemeClr val="tx1"/>
                </a:solidFill>
                <a:cs typeface="+mn-ea"/>
                <a:sym typeface="+mn-lt"/>
              </a:rPr>
              <a:t>元。</a:t>
            </a:r>
          </a:p>
        </p:txBody>
      </p:sp>
      <p:sp>
        <p:nvSpPr>
          <p:cNvPr id="17" name="圆角矩形 16"/>
          <p:cNvSpPr/>
          <p:nvPr/>
        </p:nvSpPr>
        <p:spPr>
          <a:xfrm rot="10800000" flipV="1">
            <a:off x="784902" y="4044607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09266" y="4012905"/>
            <a:ext cx="1107992" cy="4220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时间进度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97637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13760" y="4459517"/>
            <a:ext cx="3532696" cy="9672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500" dirty="0">
                <a:cs typeface="+mn-ea"/>
              </a:rPr>
              <a:t>于</a:t>
            </a:r>
            <a:r>
              <a:rPr lang="en-US" altLang="zh-CN" sz="1500" dirty="0">
                <a:cs typeface="+mn-ea"/>
              </a:rPr>
              <a:t>2022</a:t>
            </a:r>
            <a:r>
              <a:rPr lang="zh-CN" altLang="zh-CN" sz="1500" dirty="0">
                <a:cs typeface="+mn-ea"/>
              </a:rPr>
              <a:t>年</a:t>
            </a:r>
            <a:r>
              <a:rPr lang="en-US" altLang="zh-CN" sz="1500" dirty="0">
                <a:cs typeface="+mn-ea"/>
              </a:rPr>
              <a:t>5</a:t>
            </a:r>
            <a:r>
              <a:rPr lang="zh-CN" altLang="zh-CN" sz="1500" dirty="0">
                <a:cs typeface="+mn-ea"/>
              </a:rPr>
              <a:t>月</a:t>
            </a:r>
            <a:r>
              <a:rPr lang="en-US" altLang="zh-CN" sz="1500" dirty="0">
                <a:cs typeface="+mn-ea"/>
              </a:rPr>
              <a:t>15</a:t>
            </a:r>
            <a:r>
              <a:rPr lang="zh-CN" altLang="zh-CN" sz="1500" dirty="0">
                <a:cs typeface="+mn-ea"/>
              </a:rPr>
              <a:t>日前正式上线交付第一版（专能训练师仅包含队医和体能训练师）使用。 </a:t>
            </a:r>
            <a:endParaRPr lang="zh-CN" altLang="en-US" sz="1500" dirty="0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79933" y="1874037"/>
            <a:ext cx="1107992" cy="4220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性能要求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627391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577498" y="2320651"/>
            <a:ext cx="3532695" cy="126733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cs typeface="+mn-ea"/>
                <a:sym typeface="+mn-lt"/>
              </a:rPr>
              <a:t>正式交付第一版保证最大并发人数</a:t>
            </a:r>
            <a:r>
              <a:rPr lang="en-US" altLang="zh-CN" sz="1500" dirty="0">
                <a:cs typeface="+mn-ea"/>
                <a:sym typeface="+mn-lt"/>
              </a:rPr>
              <a:t>1000</a:t>
            </a:r>
            <a:r>
              <a:rPr lang="zh-CN" altLang="en-US" sz="1500" dirty="0">
                <a:cs typeface="+mn-ea"/>
                <a:sym typeface="+mn-lt"/>
              </a:rPr>
              <a:t>人，页面响应稳定在</a:t>
            </a:r>
            <a:r>
              <a:rPr lang="en-US" altLang="zh-CN" sz="1500" dirty="0">
                <a:cs typeface="+mn-ea"/>
                <a:sym typeface="+mn-lt"/>
              </a:rPr>
              <a:t>40</a:t>
            </a:r>
            <a:r>
              <a:rPr lang="en" altLang="zh-CN" sz="1500" dirty="0" err="1">
                <a:cs typeface="+mn-ea"/>
                <a:sym typeface="+mn-lt"/>
              </a:rPr>
              <a:t>ms</a:t>
            </a:r>
            <a:r>
              <a:rPr lang="zh-CN" altLang="en" sz="1500" dirty="0">
                <a:cs typeface="+mn-ea"/>
                <a:sym typeface="+mn-lt"/>
              </a:rPr>
              <a:t>，</a:t>
            </a:r>
            <a:r>
              <a:rPr lang="zh-CN" altLang="en-US" sz="1500" dirty="0">
                <a:cs typeface="+mn-ea"/>
                <a:sym typeface="+mn-lt"/>
              </a:rPr>
              <a:t>具备手机端和平板电脑端的兼容性，确保数据的安全性。</a:t>
            </a:r>
            <a:endParaRPr lang="zh-CN" altLang="en-US" sz="15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11083919" y="4059534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76303" y="4012905"/>
            <a:ext cx="1107992" cy="4220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质量要求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27391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77498" y="4459517"/>
            <a:ext cx="3532695" cy="36817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cs typeface="+mn-ea"/>
                <a:sym typeface="+mn-lt"/>
              </a:rPr>
              <a:t>系统软件缺陷低于</a:t>
            </a:r>
            <a:r>
              <a:rPr lang="en-US" altLang="zh-CN" sz="1500" dirty="0">
                <a:cs typeface="+mn-ea"/>
                <a:sym typeface="+mn-lt"/>
              </a:rPr>
              <a:t>1%</a:t>
            </a:r>
            <a:r>
              <a:rPr lang="zh-CN" altLang="en-US" sz="1500" dirty="0">
                <a:cs typeface="+mn-ea"/>
                <a:sym typeface="+mn-lt"/>
              </a:rPr>
              <a:t>，无</a:t>
            </a:r>
            <a:r>
              <a:rPr lang="en" altLang="zh-CN" sz="1500" dirty="0">
                <a:cs typeface="+mn-ea"/>
                <a:sym typeface="+mn-lt"/>
              </a:rPr>
              <a:t>A</a:t>
            </a:r>
            <a:r>
              <a:rPr lang="zh-CN" altLang="en-US" sz="1500" dirty="0">
                <a:cs typeface="+mn-ea"/>
                <a:sym typeface="+mn-lt"/>
              </a:rPr>
              <a:t>类和</a:t>
            </a:r>
            <a:r>
              <a:rPr lang="en" altLang="zh-CN" sz="1500" dirty="0">
                <a:cs typeface="+mn-ea"/>
                <a:sym typeface="+mn-lt"/>
              </a:rPr>
              <a:t>B</a:t>
            </a:r>
            <a:r>
              <a:rPr lang="zh-CN" altLang="en-US" sz="1500" dirty="0">
                <a:cs typeface="+mn-ea"/>
                <a:sym typeface="+mn-lt"/>
              </a:rPr>
              <a:t>类缺陷。 </a:t>
            </a:r>
            <a:endParaRPr lang="zh-CN" altLang="en-US" sz="15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80451" y="83256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Rectangle 47"/>
          <p:cNvSpPr/>
          <p:nvPr/>
        </p:nvSpPr>
        <p:spPr>
          <a:xfrm>
            <a:off x="1563154" y="89412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项目可交付成果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E841EC-D150-5E46-AA83-70CA23AA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1826"/>
              </p:ext>
            </p:extLst>
          </p:nvPr>
        </p:nvGraphicFramePr>
        <p:xfrm>
          <a:off x="1421239" y="1564763"/>
          <a:ext cx="9569265" cy="4251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9755">
                  <a:extLst>
                    <a:ext uri="{9D8B030D-6E8A-4147-A177-3AD203B41FA5}">
                      <a16:colId xmlns:a16="http://schemas.microsoft.com/office/drawing/2014/main" val="1013745592"/>
                    </a:ext>
                  </a:extLst>
                </a:gridCol>
                <a:gridCol w="3189755">
                  <a:extLst>
                    <a:ext uri="{9D8B030D-6E8A-4147-A177-3AD203B41FA5}">
                      <a16:colId xmlns:a16="http://schemas.microsoft.com/office/drawing/2014/main" val="4144612104"/>
                    </a:ext>
                  </a:extLst>
                </a:gridCol>
                <a:gridCol w="3189755">
                  <a:extLst>
                    <a:ext uri="{9D8B030D-6E8A-4147-A177-3AD203B41FA5}">
                      <a16:colId xmlns:a16="http://schemas.microsoft.com/office/drawing/2014/main" val="653098489"/>
                    </a:ext>
                  </a:extLst>
                </a:gridCol>
              </a:tblGrid>
              <a:tr h="472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交付结果名称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交付人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接交人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4729194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项目管理计划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项目管理部门主管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9801129"/>
                  </a:ext>
                </a:extLst>
              </a:tr>
              <a:tr h="141706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需求分析说明书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项目需求分析部门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项目设计主管、数据库团队主管、项目开发团队主管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425438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数据库设计说明书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数据库团队主管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项目开发团队主管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132232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程序设计说明书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项目开发团队主管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项目经理、测试主管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699783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项目测试报告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测试主管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879834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验收报告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测试主管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项目经理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854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7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80451" y="83256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9" name="Rectangle 47"/>
          <p:cNvSpPr/>
          <p:nvPr/>
        </p:nvSpPr>
        <p:spPr>
          <a:xfrm>
            <a:off x="1699679" y="89412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项目干系人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2236572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五边形 7"/>
          <p:cNvSpPr/>
          <p:nvPr/>
        </p:nvSpPr>
        <p:spPr>
          <a:xfrm rot="16200000">
            <a:off x="4916877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6491415" y="3943700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6403805" y="4834500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 flipV="1">
            <a:off x="6491414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五边形 12"/>
          <p:cNvSpPr/>
          <p:nvPr/>
        </p:nvSpPr>
        <p:spPr>
          <a:xfrm rot="16200000" flipV="1">
            <a:off x="6403804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2236571" y="3943701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五边形 14"/>
          <p:cNvSpPr/>
          <p:nvPr/>
        </p:nvSpPr>
        <p:spPr>
          <a:xfrm rot="5400000" flipV="1">
            <a:off x="4916876" y="4834501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43194" y="4159798"/>
            <a:ext cx="456521" cy="4547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9961" y="3085048"/>
            <a:ext cx="418013" cy="401997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0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2376" y="4223417"/>
            <a:ext cx="377867" cy="327486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23" name="Freeform 19"/>
            <p:cNvSpPr/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2376" y="3158028"/>
            <a:ext cx="347824" cy="34423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28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983992" y="2247551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60822" y="4914474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47750" y="2251383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0424" y="4989872"/>
            <a:ext cx="6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41555" y="1569376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专能教练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41555" y="2029173"/>
            <a:ext cx="4749057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便捷性：是否对常见处理方式进行快捷安排。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易操作性：操作尽可能简易，不要过于复杂。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01158" y="1498280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俱乐部领队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0" y="1393604"/>
            <a:ext cx="4293570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易用性：以简单操作为主。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安全性：数据和技术统计数据的安全性。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使用时长：保证软件使用周期较长。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可迭代：在已上线版本基础上增加新功能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41555" y="4914474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球员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541555" y="5293764"/>
            <a:ext cx="4157386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易操作性：操作尽可能简单，不要过于复杂。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39501" y="4914474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主教练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0661" y="5107045"/>
            <a:ext cx="5302299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易用性：不需要过多技术操作。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兼容性：可在手机和平板电脑等移动端使用。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正确性：确保球员数据和技术统计数据的正确性。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80451" y="83256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9" name="Rectangle 47"/>
          <p:cNvSpPr/>
          <p:nvPr/>
        </p:nvSpPr>
        <p:spPr>
          <a:xfrm>
            <a:off x="1699679" y="89412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项目干系人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2236572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五边形 7"/>
          <p:cNvSpPr/>
          <p:nvPr/>
        </p:nvSpPr>
        <p:spPr>
          <a:xfrm rot="16200000">
            <a:off x="4916877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6491415" y="3943700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6403805" y="4834500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 flipV="1">
            <a:off x="6491414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五边形 12"/>
          <p:cNvSpPr/>
          <p:nvPr/>
        </p:nvSpPr>
        <p:spPr>
          <a:xfrm rot="16200000" flipV="1">
            <a:off x="6403804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2236571" y="3943701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五边形 14"/>
          <p:cNvSpPr/>
          <p:nvPr/>
        </p:nvSpPr>
        <p:spPr>
          <a:xfrm rot="5400000" flipV="1">
            <a:off x="4916876" y="4834501"/>
            <a:ext cx="978408" cy="803189"/>
          </a:xfrm>
          <a:prstGeom prst="homePlate">
            <a:avLst>
              <a:gd name="adj" fmla="val 3153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43194" y="4159798"/>
            <a:ext cx="456521" cy="4547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9961" y="3085048"/>
            <a:ext cx="418013" cy="401997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0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2376" y="4223417"/>
            <a:ext cx="377867" cy="327486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23" name="Freeform 19"/>
            <p:cNvSpPr/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2376" y="3158028"/>
            <a:ext cx="347824" cy="34423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28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983992" y="2247551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60822" y="4914474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47750" y="2251383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0424" y="4989872"/>
            <a:ext cx="6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41555" y="1569376"/>
            <a:ext cx="193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软件开发人员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36108" y="2059311"/>
            <a:ext cx="4750207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技术可行性，设计模型在框架下可以完成开发。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数据设计的规范性，是否符合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en" altLang="zh-CN" sz="1600" dirty="0">
                <a:cs typeface="+mn-ea"/>
                <a:sym typeface="+mn-lt"/>
              </a:rPr>
              <a:t>NF</a:t>
            </a:r>
            <a:r>
              <a:rPr lang="zh-CN" altLang="en-US" sz="1600" dirty="0">
                <a:cs typeface="+mn-ea"/>
                <a:sym typeface="+mn-lt"/>
              </a:rPr>
              <a:t>范式。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22563" y="2976943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项目经理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990" y="1396703"/>
            <a:ext cx="4750207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各项工作尽可能在最可能工作量内完成，最迟不可超过最大工作量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各模块的交付结果的正确性，不影响后续工作开展。不把本阶段的错误带入下一阶段。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41555" y="4914474"/>
            <a:ext cx="193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软件维护人员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541554" y="5293764"/>
            <a:ext cx="448000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软件需具备高并发模式应对预案，对服务器高压力具有应对能力。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设计中是否存在临界状态，避免产生数据不确定性或死锁状态。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58353" y="4914474"/>
            <a:ext cx="190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软件设计人员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1167" y="5337101"/>
            <a:ext cx="4720030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需求合理性，确保在技术允许范围内可以完成。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cs typeface="+mn-ea"/>
                <a:sym typeface="+mn-lt"/>
              </a:rPr>
              <a:t>运行环境的限制情况，确保设计模块完成开发后可以完成部署工作并投入运行。 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3" y="165374"/>
            <a:ext cx="872837" cy="8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9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ilxorat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1179</Words>
  <Application>Microsoft Macintosh PowerPoint</Application>
  <PresentationFormat>宽屏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字魂5号-无外润黑体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95296</cp:lastModifiedBy>
  <cp:revision>43</cp:revision>
  <dcterms:created xsi:type="dcterms:W3CDTF">2017-03-10T15:18:00Z</dcterms:created>
  <dcterms:modified xsi:type="dcterms:W3CDTF">2021-12-12T13:32:07Z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