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f4226e8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f4226e8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сразу ринулись в бой и начали выяснять зависимости и строить графики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f4226e83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f4226e83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f4226e83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f4226e83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4226e83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4226e83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f4226e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f4226e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f4226e8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f4226e8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 = -4.1984, df = 15871, p-value = 0.00002703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95 percent confidence interval: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-0.5932260 -0.2156032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mean in group No mean in group Yes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32.79196          33.19637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f4226e8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f4226e8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будем допускать ошибку выжившего и покажем все наши фейлы!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f4226e8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f4226e8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f4226e8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f4226e8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f4226e83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f4226e83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f4226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f4226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сразу ринулись в бой и начали выяснять зависимости и строить графики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f4226e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f4226e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 &lt;- data.table(V1=hkt_data$V1, psychic_powers=hkt_data$q85879)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psycho_WITH_GENDER&lt;-merge(psycho,hkt_data[,.(V1,d_gender)],all.y=T)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psycho_by_gender&lt;-psycho_WITH_GENDER[,.N,by=c("d_gender","psychic_powers")]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psycho_by_gender&lt;-psycho_by_gender[d_gender %in% c("Woman", "Man")]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psycho_by_gender[,varsum:=sum(N),by=c("d_gender")]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psycho_by_gender[,perc:=N/varsum]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psycho_by_gender[,perc_label:=paste0(round(perc*100,1),"%")]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GENDER &lt;- "GENDER"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ggplot(data=psycho_by_gender, aes(x=psychic_powers, y=perc, fill=d_gender)) 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geom_bar(stat="identity", position=position_dodge()) +coord_flip()+theme_bw()+theme(panel.grid = element_blank()) +xlab("psychic_powers") + ylab("%") +geom_density(alpha=.3) +  scale_fill_manual(GENDER,values=c("orange","red"))+theme(axis.title.x = element_text(size = 16), axis.text.x = element_text(size = 14), axis.title.y = element_text(size = 16), axis.text.y = element_text(size = 16), legend.text = element_text(size = 12))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f4226e8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f4226e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f4226e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f4226e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создали прекрасные графики. Потом подумали-подумали, и решили их улучшить.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f4226e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f4226e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очень долго вылизывали эти графики. Добавили прямую корреляции и p-value. </a:t>
            </a:r>
            <a:r>
              <a:rPr lang="ru">
                <a:solidFill>
                  <a:schemeClr val="dk1"/>
                </a:solidFill>
              </a:rPr>
              <a:t>Рассчитали коэф. кор. Пирсона (хорошо работает на больших выборках). Для макс. возраста коэф. кор. =  0.4892665, p-value &lt; 0.00000000000000022 (2 * 10 ^ (-18)).  Для макс. возраста коэф. кор. =  0.5998237, p-value &lt; 0.00000000000000022 (2 * 10 ^ (-18)). Есть основания отбросить нулевую гипотезу.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f4226e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f4226e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Потом мы вспомнили о том, что сначала же нужно определить, работаем ли мы с нормальными распределениями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f4226e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f4226e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Чо делать? ХЗ. Мы посмотрели тест на нормальность распределения Колмогорова-Смирнова с поправкой Лилиефорса.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lillie.test(maxmin_match_by_age$d_age) - D = 0.088486, p-value &lt; 0.00000000000000022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lillie.test(maxmin_match_by_age$lf_min_age) - D = 0.11455, p-value &lt; 0.00000000000000022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lillie.test(maxmin_match_by_age$lf_max_age) - D = 0.17624, p-value &lt; 0.00000000000000022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f4226e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f4226e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f4226e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f4226e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f4226e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f4226e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потом закончилось время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s://emojipedia.org/wine-glas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История о том, как мы не понимали статистику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</a:rPr>
              <a:t>“И так сойдет”</a:t>
            </a:r>
            <a:r>
              <a:rPr lang="ru" sz="3000">
                <a:solidFill>
                  <a:schemeClr val="dk1"/>
                </a:solidFill>
              </a:rPr>
              <a:t> by </a:t>
            </a:r>
            <a:r>
              <a:rPr lang="ru" sz="3000">
                <a:solidFill>
                  <a:srgbClr val="FF0000"/>
                </a:solidFill>
              </a:rPr>
              <a:t>kinki communists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1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Задание 2 (Ох уж эти коммунисты)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843400" y="1299550"/>
            <a:ext cx="71865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362" y="1024375"/>
            <a:ext cx="5195274" cy="38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990000"/>
                </a:solidFill>
              </a:rPr>
              <a:t>Переменные</a:t>
            </a:r>
            <a:endParaRPr b="1" sz="3600">
              <a:solidFill>
                <a:srgbClr val="990000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Сходство респондента с прилагательным Кинк (от -100 до 100) (p_kinky)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Коммунизм, это... (измененная переменная: хорошо/плохо) (</a:t>
            </a:r>
            <a:r>
              <a:rPr lang="ru"/>
              <a:t>q174)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00"/>
            <a:ext cx="96618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990000"/>
                </a:solidFill>
              </a:rPr>
              <a:t>А серьезно, есть ли различия?</a:t>
            </a:r>
            <a:endParaRPr b="1" sz="3600">
              <a:solidFill>
                <a:srgbClr val="990000"/>
              </a:solidFill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31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t = -16.529, df = 7384.3, p-value &lt; 2.2e-16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Mean in group Bad mean in group Good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         -3.047769          13.525030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Раз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Задание 3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98" y="285750"/>
            <a:ext cx="6242025" cy="46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273850" y="1321600"/>
            <a:ext cx="23694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Под кодовым названием “Тупик”</a:t>
            </a:r>
            <a:endParaRPr b="1" sz="18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00" y="2905100"/>
            <a:ext cx="2618700" cy="163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Я просто очень хотела boxplot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1017725"/>
            <a:ext cx="50946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A61C00"/>
                </a:solidFill>
              </a:rPr>
              <a:t>Задание 4. Тест: годитесь ли вы в сомелье?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34175" y="1536075"/>
            <a:ext cx="44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Представьте, что Вы приходите домой и застаете своего партнера за странным делом. Он поливает голого незнакомого человека красным вином, а потом слизывает его. Что этого расстроит Вас больше всего?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700" y="1017725"/>
            <a:ext cx="3800000" cy="3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925" y="876475"/>
            <a:ext cx="4468250" cy="39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0" y="876475"/>
            <a:ext cx="4189925" cy="39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6310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A61C00"/>
                </a:solidFill>
              </a:rPr>
              <a:t>Мужчины VS Женщины</a:t>
            </a:r>
            <a:endParaRPr b="1" sz="2800">
              <a:solidFill>
                <a:srgbClr val="A61C00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0" y="0"/>
            <a:ext cx="356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u="sng">
                <a:solidFill>
                  <a:srgbClr val="660099"/>
                </a:solidFill>
                <a:highlight>
                  <a:srgbClr val="FFFFFF"/>
                </a:highlight>
                <a:hlinkClick r:id="rId5"/>
              </a:rPr>
              <a:t>🍷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400" y="869325"/>
            <a:ext cx="4785801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76" y="869325"/>
            <a:ext cx="3261349" cy="340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Задание 1 ( à la Лолита VS Любви все возрасты покорны)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43400" y="1942625"/>
            <a:ext cx="71865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25" y="1532100"/>
            <a:ext cx="6360975" cy="33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293700" y="96800"/>
            <a:ext cx="85566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Экстрасенсорные способности: половые предпочтения 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5567575" y="1140925"/>
            <a:ext cx="33627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Женщины на 10% меньше называли свою </a:t>
            </a:r>
            <a:r>
              <a:rPr b="1" lang="ru" sz="1800"/>
              <a:t>предпочтительною ментальную силу 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200"/>
            <a:ext cx="5099926" cy="36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500" y="2571750"/>
            <a:ext cx="2691474" cy="20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957800" y="142550"/>
            <a:ext cx="3112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990000"/>
                </a:solidFill>
              </a:rPr>
              <a:t>Вариант 1</a:t>
            </a:r>
            <a:r>
              <a:rPr lang="ru" sz="3600">
                <a:solidFill>
                  <a:srgbClr val="CC0000"/>
                </a:solidFill>
              </a:rPr>
              <a:t> </a:t>
            </a:r>
            <a:endParaRPr sz="3600">
              <a:solidFill>
                <a:srgbClr val="CC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4925"/>
            <a:ext cx="4642301" cy="356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337" y="984925"/>
            <a:ext cx="4476664" cy="3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2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Финальный вариант - выстраданный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9400"/>
            <a:ext cx="4572000" cy="35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600" y="849400"/>
            <a:ext cx="4393401" cy="35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Это не нормально! 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150" y="1146350"/>
            <a:ext cx="50889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0" y="948275"/>
            <a:ext cx="4527449" cy="33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025" y="972875"/>
            <a:ext cx="4258975" cy="3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Всё крайне плохо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022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600" y="1510225"/>
            <a:ext cx="30480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90000"/>
                </a:solidFill>
              </a:rPr>
              <a:t>Ещё у нас есть  qq-плоты!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500" y="1158250"/>
            <a:ext cx="50889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5" y="855343"/>
            <a:ext cx="4572000" cy="343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0050"/>
            <a:ext cx="4572000" cy="34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