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9" r:id="rId2"/>
    <p:sldId id="262" r:id="rId3"/>
    <p:sldId id="265" r:id="rId4"/>
    <p:sldId id="276" r:id="rId5"/>
    <p:sldId id="300" r:id="rId6"/>
    <p:sldId id="301" r:id="rId7"/>
    <p:sldId id="275" r:id="rId8"/>
    <p:sldId id="299" r:id="rId9"/>
    <p:sldId id="277" r:id="rId10"/>
    <p:sldId id="278" r:id="rId11"/>
    <p:sldId id="279" r:id="rId12"/>
    <p:sldId id="280" r:id="rId13"/>
    <p:sldId id="281" r:id="rId14"/>
    <p:sldId id="282" r:id="rId15"/>
    <p:sldId id="283" r:id="rId16"/>
    <p:sldId id="284" r:id="rId17"/>
    <p:sldId id="29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85799" autoAdjust="0"/>
  </p:normalViewPr>
  <p:slideViewPr>
    <p:cSldViewPr>
      <p:cViewPr varScale="1">
        <p:scale>
          <a:sx n="55" d="100"/>
          <a:sy n="55" d="100"/>
        </p:scale>
        <p:origin x="-113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25BA8-7C04-4C9D-819E-82388186CED8}" type="datetimeFigureOut">
              <a:rPr lang="en-US" smtClean="0"/>
              <a:t>13/2/18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486D21-360F-4F34-ADDC-414210F9B375}" type="slidenum">
              <a:rPr lang="en-US" smtClean="0"/>
              <a:t>‹#›</a:t>
            </a:fld>
            <a:endParaRPr lang="en-US"/>
          </a:p>
        </p:txBody>
      </p:sp>
    </p:spTree>
    <p:extLst>
      <p:ext uri="{BB962C8B-B14F-4D97-AF65-F5344CB8AC3E}">
        <p14:creationId xmlns:p14="http://schemas.microsoft.com/office/powerpoint/2010/main" val="93358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2</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the value (duration)</a:t>
            </a:r>
          </a:p>
          <a:p>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11</a:t>
            </a:fld>
            <a:endParaRPr lang="en-US"/>
          </a:p>
        </p:txBody>
      </p:sp>
    </p:spTree>
    <p:extLst>
      <p:ext uri="{BB962C8B-B14F-4D97-AF65-F5344CB8AC3E}">
        <p14:creationId xmlns:p14="http://schemas.microsoft.com/office/powerpoint/2010/main" val="310760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change</a:t>
            </a:r>
            <a:r>
              <a:rPr lang="en-US" baseline="0" dirty="0" smtClean="0"/>
              <a:t> is reflected in the agenda (times get updated everywhere).</a:t>
            </a:r>
          </a:p>
        </p:txBody>
      </p:sp>
      <p:sp>
        <p:nvSpPr>
          <p:cNvPr id="4" name="Slide Number Placeholder 3"/>
          <p:cNvSpPr>
            <a:spLocks noGrp="1"/>
          </p:cNvSpPr>
          <p:nvPr>
            <p:ph type="sldNum" sz="quarter" idx="10"/>
          </p:nvPr>
        </p:nvSpPr>
        <p:spPr/>
        <p:txBody>
          <a:bodyPr/>
          <a:lstStyle/>
          <a:p>
            <a:fld id="{0A486D21-360F-4F34-ADDC-414210F9B375}" type="slidenum">
              <a:rPr lang="en-US" smtClean="0"/>
              <a:t>12</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activity</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13</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decide to move the idea 2 discussion from the day one. We can use the parking lot of that.</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14</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add a new day and put the</a:t>
            </a:r>
            <a:r>
              <a:rPr lang="en-US" baseline="0" dirty="0" smtClean="0"/>
              <a:t> activity there.</a:t>
            </a:r>
          </a:p>
        </p:txBody>
      </p:sp>
      <p:sp>
        <p:nvSpPr>
          <p:cNvPr id="4" name="Slide Number Placeholder 3"/>
          <p:cNvSpPr>
            <a:spLocks noGrp="1"/>
          </p:cNvSpPr>
          <p:nvPr>
            <p:ph type="sldNum" sz="quarter" idx="10"/>
          </p:nvPr>
        </p:nvSpPr>
        <p:spPr/>
        <p:txBody>
          <a:bodyPr/>
          <a:lstStyle/>
          <a:p>
            <a:fld id="{0A486D21-360F-4F34-ADDC-414210F9B375}" type="slidenum">
              <a:rPr lang="en-US" smtClean="0"/>
              <a:t>15</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move the activities from parking lot to any day and between the days as well.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16</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creating/editing of activity can happen in a new window/dialog</a:t>
            </a:r>
            <a:r>
              <a:rPr lang="en-US" baseline="0" dirty="0" smtClean="0"/>
              <a:t> or directly in the interface (with a element that appears). You can choose what you think is the best way for the users to interact with your application. This choice is also a bit dependent on the platform you are using.</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3</a:t>
            </a:fld>
            <a:endParaRPr lang="en-US"/>
          </a:p>
        </p:txBody>
      </p:sp>
    </p:spTree>
    <p:extLst>
      <p:ext uri="{BB962C8B-B14F-4D97-AF65-F5344CB8AC3E}">
        <p14:creationId xmlns:p14="http://schemas.microsoft.com/office/powerpoint/2010/main" val="310760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fill in some data</a:t>
            </a:r>
            <a:r>
              <a:rPr lang="en-US" baseline="0" dirty="0" smtClean="0"/>
              <a:t> for the new activity. </a:t>
            </a:r>
            <a:r>
              <a:rPr lang="en-US" dirty="0" smtClean="0"/>
              <a:t>The</a:t>
            </a:r>
            <a:r>
              <a:rPr lang="en-US" baseline="0" dirty="0" smtClean="0"/>
              <a:t> type of activity can be of the following: Presentation, Discussion, Group Work, Break.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4</a:t>
            </a:fld>
            <a:endParaRPr lang="en-US"/>
          </a:p>
        </p:txBody>
      </p:sp>
    </p:spTree>
    <p:extLst>
      <p:ext uri="{BB962C8B-B14F-4D97-AF65-F5344CB8AC3E}">
        <p14:creationId xmlns:p14="http://schemas.microsoft.com/office/powerpoint/2010/main" val="310760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5</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6</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activity</a:t>
            </a:r>
            <a:r>
              <a:rPr lang="en-US" baseline="0" dirty="0" smtClean="0"/>
              <a:t> is added. The end time and total length are reflected depending on the information from your activity. The blue box represents how much time (in percentage) is allocated to which type of the activity.</a:t>
            </a:r>
          </a:p>
          <a:p>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7</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activity</a:t>
            </a:r>
            <a:r>
              <a:rPr lang="en-US" baseline="0" dirty="0" smtClean="0"/>
              <a:t> is added. The end time and total length are reflected depending on the information from your activity. The blue box represents how much time (in percentage) is allocated to which type of the activity.</a:t>
            </a:r>
          </a:p>
          <a:p>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8</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add more activities</a:t>
            </a:r>
            <a:r>
              <a:rPr lang="en-US" baseline="0" dirty="0" smtClean="0"/>
              <a:t> to the agenda. The colors of the activity respond to type of activity: presentation = blue; group work = red; discussion = green; break = yellow. The red line signals the 30 % and this shows us that we should add more breaks.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9</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clicking on the activity you can</a:t>
            </a:r>
            <a:r>
              <a:rPr lang="en-US" baseline="0" dirty="0" smtClean="0"/>
              <a:t> edit it.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10</a:t>
            </a:fld>
            <a:endParaRPr lang="en-US"/>
          </a:p>
        </p:txBody>
      </p:sp>
    </p:spTree>
    <p:extLst>
      <p:ext uri="{BB962C8B-B14F-4D97-AF65-F5344CB8AC3E}">
        <p14:creationId xmlns:p14="http://schemas.microsoft.com/office/powerpoint/2010/main" val="310760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13/2/18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6731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13/2/18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58531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13/2/18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71288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13/2/18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01803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DF20-CF1A-42EE-82A7-2EEFBACCCA97}" type="datetimeFigureOut">
              <a:rPr lang="en-US" smtClean="0"/>
              <a:t>13/2/18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421280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40DF20-CF1A-42EE-82A7-2EEFBACCCA97}" type="datetimeFigureOut">
              <a:rPr lang="en-US" smtClean="0"/>
              <a:t>13/2/18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168284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40DF20-CF1A-42EE-82A7-2EEFBACCCA97}" type="datetimeFigureOut">
              <a:rPr lang="en-US" smtClean="0"/>
              <a:t>13/2/18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14924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0DF20-CF1A-42EE-82A7-2EEFBACCCA97}" type="datetimeFigureOut">
              <a:rPr lang="en-US" smtClean="0"/>
              <a:t>13/2/18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98284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DF20-CF1A-42EE-82A7-2EEFBACCCA97}" type="datetimeFigureOut">
              <a:rPr lang="en-US" smtClean="0"/>
              <a:t>13/2/18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01338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DF20-CF1A-42EE-82A7-2EEFBACCCA97}" type="datetimeFigureOut">
              <a:rPr lang="en-US" smtClean="0"/>
              <a:t>13/2/18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251123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DF20-CF1A-42EE-82A7-2EEFBACCCA97}" type="datetimeFigureOut">
              <a:rPr lang="en-US" smtClean="0"/>
              <a:t>13/2/18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18663676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0DF20-CF1A-42EE-82A7-2EEFBACCCA97}" type="datetimeFigureOut">
              <a:rPr lang="en-US" smtClean="0"/>
              <a:t>13/2/18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CEE3E-D62D-4858-81B4-8D88AD0F148C}" type="slidenum">
              <a:rPr lang="en-US" smtClean="0"/>
              <a:t>‹#›</a:t>
            </a:fld>
            <a:endParaRPr lang="en-US"/>
          </a:p>
        </p:txBody>
      </p:sp>
    </p:spTree>
    <p:extLst>
      <p:ext uri="{BB962C8B-B14F-4D97-AF65-F5344CB8AC3E}">
        <p14:creationId xmlns:p14="http://schemas.microsoft.com/office/powerpoint/2010/main" val="136903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IDEA 1</a:t>
            </a:r>
            <a:endParaRPr lang="en-US" dirty="0"/>
          </a:p>
        </p:txBody>
      </p:sp>
      <p:sp>
        <p:nvSpPr>
          <p:cNvPr id="5" name="Text Placeholder 4"/>
          <p:cNvSpPr>
            <a:spLocks noGrp="1"/>
          </p:cNvSpPr>
          <p:nvPr>
            <p:ph type="body" idx="1"/>
          </p:nvPr>
        </p:nvSpPr>
        <p:spPr/>
        <p:txBody>
          <a:bodyPr/>
          <a:lstStyle/>
          <a:p>
            <a:r>
              <a:rPr lang="en-US" dirty="0" smtClean="0"/>
              <a:t>Meeting agenda builder</a:t>
            </a:r>
            <a:endParaRPr lang="en-US" dirty="0"/>
          </a:p>
        </p:txBody>
      </p:sp>
    </p:spTree>
    <p:extLst>
      <p:ext uri="{BB962C8B-B14F-4D97-AF65-F5344CB8AC3E}">
        <p14:creationId xmlns:p14="http://schemas.microsoft.com/office/powerpoint/2010/main" val="276414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140532"/>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Idea 2</a:t>
            </a:r>
            <a:endParaRPr lang="en-US" dirty="0">
              <a:solidFill>
                <a:schemeClr val="tx1">
                  <a:lumMod val="50000"/>
                  <a:lumOff val="50000"/>
                </a:schemeClr>
              </a:solidFill>
            </a:endParaRPr>
          </a:p>
        </p:txBody>
      </p:sp>
      <p:sp>
        <p:nvSpPr>
          <p:cNvPr id="8" name="Rectangle 7"/>
          <p:cNvSpPr/>
          <p:nvPr/>
        </p:nvSpPr>
        <p:spPr>
          <a:xfrm>
            <a:off x="685800" y="1666534"/>
            <a:ext cx="88702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30</a:t>
            </a:r>
            <a:endParaRPr lang="en-US" dirty="0">
              <a:solidFill>
                <a:schemeClr val="tx1">
                  <a:lumMod val="50000"/>
                  <a:lumOff val="50000"/>
                </a:schemeClr>
              </a:solidFill>
            </a:endParaRPr>
          </a:p>
        </p:txBody>
      </p:sp>
      <p:sp>
        <p:nvSpPr>
          <p:cNvPr id="9" name="TextBox 8"/>
          <p:cNvSpPr txBox="1"/>
          <p:nvPr/>
        </p:nvSpPr>
        <p:spPr>
          <a:xfrm>
            <a:off x="1572827" y="1615218"/>
            <a:ext cx="914400" cy="369332"/>
          </a:xfrm>
          <a:prstGeom prst="rect">
            <a:avLst/>
          </a:prstGeom>
          <a:noFill/>
        </p:spPr>
        <p:txBody>
          <a:bodyPr wrap="square" rtlCol="0">
            <a:spAutoFit/>
          </a:bodyPr>
          <a:lstStyle/>
          <a:p>
            <a:r>
              <a:rPr lang="en-US" dirty="0" smtClean="0"/>
              <a:t>min</a:t>
            </a:r>
            <a:endParaRPr lang="en-US" dirty="0"/>
          </a:p>
        </p:txBody>
      </p:sp>
      <p:sp>
        <p:nvSpPr>
          <p:cNvPr id="10" name="Rectangle 9"/>
          <p:cNvSpPr/>
          <p:nvPr/>
        </p:nvSpPr>
        <p:spPr>
          <a:xfrm>
            <a:off x="685800" y="2199934"/>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Presentation</a:t>
            </a:r>
            <a:endParaRPr lang="en-US" dirty="0">
              <a:solidFill>
                <a:schemeClr val="tx1">
                  <a:lumMod val="50000"/>
                  <a:lumOff val="50000"/>
                </a:schemeClr>
              </a:solidFill>
            </a:endParaRPr>
          </a:p>
        </p:txBody>
      </p:sp>
      <p:sp>
        <p:nvSpPr>
          <p:cNvPr id="11" name="Isosceles Triangle 10"/>
          <p:cNvSpPr/>
          <p:nvPr/>
        </p:nvSpPr>
        <p:spPr>
          <a:xfrm rot="10800000">
            <a:off x="2667000" y="2274839"/>
            <a:ext cx="228600" cy="133350"/>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85800" y="2733334"/>
            <a:ext cx="2286000" cy="15240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lumMod val="50000"/>
                    <a:lumOff val="50000"/>
                  </a:schemeClr>
                </a:solidFill>
              </a:rPr>
              <a:t>John presents 2</a:t>
            </a:r>
            <a:r>
              <a:rPr lang="en-US" baseline="30000" dirty="0" smtClean="0">
                <a:solidFill>
                  <a:schemeClr val="tx1">
                    <a:lumMod val="50000"/>
                    <a:lumOff val="50000"/>
                  </a:schemeClr>
                </a:solidFill>
              </a:rPr>
              <a:t>nd</a:t>
            </a:r>
            <a:r>
              <a:rPr lang="en-US" dirty="0" smtClean="0">
                <a:solidFill>
                  <a:schemeClr val="tx1">
                    <a:lumMod val="50000"/>
                    <a:lumOff val="50000"/>
                  </a:schemeClr>
                </a:solidFill>
              </a:rPr>
              <a:t> idea</a:t>
            </a:r>
            <a:endParaRPr lang="en-US" dirty="0">
              <a:solidFill>
                <a:schemeClr val="tx1">
                  <a:lumMod val="50000"/>
                  <a:lumOff val="50000"/>
                </a:schemeClr>
              </a:solidFill>
            </a:endParaRPr>
          </a:p>
        </p:txBody>
      </p:sp>
      <p:sp>
        <p:nvSpPr>
          <p:cNvPr id="15" name="Rectangle 14"/>
          <p:cNvSpPr/>
          <p:nvPr/>
        </p:nvSpPr>
        <p:spPr>
          <a:xfrm>
            <a:off x="2209800" y="4485934"/>
            <a:ext cx="762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Save</a:t>
            </a:r>
            <a:endParaRPr lang="en-US" sz="1400" b="1" dirty="0"/>
          </a:p>
        </p:txBody>
      </p:sp>
      <p:sp>
        <p:nvSpPr>
          <p:cNvPr id="16" name="Rectangle 15"/>
          <p:cNvSpPr/>
          <p:nvPr/>
        </p:nvSpPr>
        <p:spPr>
          <a:xfrm>
            <a:off x="1268027" y="4485934"/>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Cancel</a:t>
            </a:r>
            <a:endParaRPr lang="en-US" sz="1400" b="1" dirty="0"/>
          </a:p>
        </p:txBody>
      </p:sp>
    </p:spTree>
    <p:extLst>
      <p:ext uri="{BB962C8B-B14F-4D97-AF65-F5344CB8AC3E}">
        <p14:creationId xmlns:p14="http://schemas.microsoft.com/office/powerpoint/2010/main" val="10660886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140532"/>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Idea 2</a:t>
            </a:r>
            <a:endParaRPr lang="en-US" dirty="0">
              <a:solidFill>
                <a:schemeClr val="tx1">
                  <a:lumMod val="50000"/>
                  <a:lumOff val="50000"/>
                </a:schemeClr>
              </a:solidFill>
            </a:endParaRPr>
          </a:p>
        </p:txBody>
      </p:sp>
      <p:sp>
        <p:nvSpPr>
          <p:cNvPr id="8" name="Rectangle 7"/>
          <p:cNvSpPr/>
          <p:nvPr/>
        </p:nvSpPr>
        <p:spPr>
          <a:xfrm>
            <a:off x="685800" y="1666534"/>
            <a:ext cx="88702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20</a:t>
            </a:r>
            <a:endParaRPr lang="en-US" dirty="0">
              <a:solidFill>
                <a:schemeClr val="tx1">
                  <a:lumMod val="50000"/>
                  <a:lumOff val="50000"/>
                </a:schemeClr>
              </a:solidFill>
            </a:endParaRPr>
          </a:p>
        </p:txBody>
      </p:sp>
      <p:sp>
        <p:nvSpPr>
          <p:cNvPr id="9" name="TextBox 8"/>
          <p:cNvSpPr txBox="1"/>
          <p:nvPr/>
        </p:nvSpPr>
        <p:spPr>
          <a:xfrm>
            <a:off x="1572827" y="1615218"/>
            <a:ext cx="914400" cy="369332"/>
          </a:xfrm>
          <a:prstGeom prst="rect">
            <a:avLst/>
          </a:prstGeom>
          <a:noFill/>
        </p:spPr>
        <p:txBody>
          <a:bodyPr wrap="square" rtlCol="0">
            <a:spAutoFit/>
          </a:bodyPr>
          <a:lstStyle/>
          <a:p>
            <a:r>
              <a:rPr lang="en-US" dirty="0" smtClean="0"/>
              <a:t>min</a:t>
            </a:r>
            <a:endParaRPr lang="en-US" dirty="0"/>
          </a:p>
        </p:txBody>
      </p:sp>
      <p:sp>
        <p:nvSpPr>
          <p:cNvPr id="10" name="Rectangle 9"/>
          <p:cNvSpPr/>
          <p:nvPr/>
        </p:nvSpPr>
        <p:spPr>
          <a:xfrm>
            <a:off x="685800" y="2199934"/>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Presentation</a:t>
            </a:r>
            <a:endParaRPr lang="en-US" dirty="0">
              <a:solidFill>
                <a:schemeClr val="tx1">
                  <a:lumMod val="50000"/>
                  <a:lumOff val="50000"/>
                </a:schemeClr>
              </a:solidFill>
            </a:endParaRPr>
          </a:p>
        </p:txBody>
      </p:sp>
      <p:sp>
        <p:nvSpPr>
          <p:cNvPr id="11" name="Isosceles Triangle 10"/>
          <p:cNvSpPr/>
          <p:nvPr/>
        </p:nvSpPr>
        <p:spPr>
          <a:xfrm rot="10800000">
            <a:off x="2667000" y="2274839"/>
            <a:ext cx="228600" cy="133350"/>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85800" y="2733334"/>
            <a:ext cx="2286000" cy="15240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lumMod val="50000"/>
                    <a:lumOff val="50000"/>
                  </a:schemeClr>
                </a:solidFill>
              </a:rPr>
              <a:t>John presents 2</a:t>
            </a:r>
            <a:r>
              <a:rPr lang="en-US" baseline="30000" dirty="0" smtClean="0">
                <a:solidFill>
                  <a:schemeClr val="tx1">
                    <a:lumMod val="50000"/>
                    <a:lumOff val="50000"/>
                  </a:schemeClr>
                </a:solidFill>
              </a:rPr>
              <a:t>nd</a:t>
            </a:r>
            <a:r>
              <a:rPr lang="en-US" dirty="0" smtClean="0">
                <a:solidFill>
                  <a:schemeClr val="tx1">
                    <a:lumMod val="50000"/>
                    <a:lumOff val="50000"/>
                  </a:schemeClr>
                </a:solidFill>
              </a:rPr>
              <a:t> idea</a:t>
            </a:r>
            <a:endParaRPr lang="en-US" dirty="0">
              <a:solidFill>
                <a:schemeClr val="tx1">
                  <a:lumMod val="50000"/>
                  <a:lumOff val="50000"/>
                </a:schemeClr>
              </a:solidFill>
            </a:endParaRPr>
          </a:p>
        </p:txBody>
      </p:sp>
      <p:sp>
        <p:nvSpPr>
          <p:cNvPr id="15" name="Rectangle 14"/>
          <p:cNvSpPr/>
          <p:nvPr/>
        </p:nvSpPr>
        <p:spPr>
          <a:xfrm>
            <a:off x="2209800" y="4485934"/>
            <a:ext cx="762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Save</a:t>
            </a:r>
            <a:endParaRPr lang="en-US" sz="1400" b="1" dirty="0"/>
          </a:p>
        </p:txBody>
      </p:sp>
      <p:sp>
        <p:nvSpPr>
          <p:cNvPr id="16" name="Rectangle 15"/>
          <p:cNvSpPr/>
          <p:nvPr/>
        </p:nvSpPr>
        <p:spPr>
          <a:xfrm>
            <a:off x="1268027" y="4485934"/>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Cancel</a:t>
            </a:r>
            <a:endParaRPr lang="en-US" sz="1400" b="1" dirty="0"/>
          </a:p>
        </p:txBody>
      </p:sp>
    </p:spTree>
    <p:extLst>
      <p:ext uri="{BB962C8B-B14F-4D97-AF65-F5344CB8AC3E}">
        <p14:creationId xmlns:p14="http://schemas.microsoft.com/office/powerpoint/2010/main" val="11062721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190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11:10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2" name="Content Placeholder 3"/>
          <p:cNvGraphicFramePr>
            <a:graphicFrameLocks/>
          </p:cNvGraphicFramePr>
          <p:nvPr>
            <p:extLst>
              <p:ext uri="{D42A27DB-BD31-4B8C-83A1-F6EECF244321}">
                <p14:modId xmlns:p14="http://schemas.microsoft.com/office/powerpoint/2010/main" val="2792584790"/>
              </p:ext>
            </p:extLst>
          </p:nvPr>
        </p:nvGraphicFramePr>
        <p:xfrm>
          <a:off x="3086099" y="1386784"/>
          <a:ext cx="2286001" cy="260604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08:40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09:15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09:30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b="0" dirty="0" smtClean="0"/>
                        <a:t>10:00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endParaRPr lang="en-US" sz="105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10:20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10:45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11:00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20" name="Rectangle 19">
            <a:hlinkClick r:id="rId3" action="ppaction://hlinksldjump"/>
          </p:cNvPr>
          <p:cNvSpPr/>
          <p:nvPr/>
        </p:nvSpPr>
        <p:spPr>
          <a:xfrm>
            <a:off x="4876800" y="381001"/>
            <a:ext cx="53340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1" name="Rectangle 20">
            <a:hlinkClick r:id="rId3" action="ppaction://hlinksldjump"/>
          </p:cNvPr>
          <p:cNvSpPr/>
          <p:nvPr/>
        </p:nvSpPr>
        <p:spPr>
          <a:xfrm>
            <a:off x="4876800" y="609600"/>
            <a:ext cx="533400" cy="228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2" name="Rectangle 21">
            <a:hlinkClick r:id="rId3" action="ppaction://hlinksldjump"/>
          </p:cNvPr>
          <p:cNvSpPr/>
          <p:nvPr/>
        </p:nvSpPr>
        <p:spPr>
          <a:xfrm>
            <a:off x="4876800" y="839585"/>
            <a:ext cx="533400" cy="151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3" name="Rectangle 22">
            <a:hlinkClick r:id="rId3" action="ppaction://hlinksldjump"/>
          </p:cNvPr>
          <p:cNvSpPr/>
          <p:nvPr/>
        </p:nvSpPr>
        <p:spPr>
          <a:xfrm>
            <a:off x="4876800" y="991985"/>
            <a:ext cx="533400" cy="1510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24" name="Straight Connector 23"/>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6819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190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11:10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5" name="Content Placeholder 3"/>
          <p:cNvGraphicFramePr>
            <a:graphicFrameLocks/>
          </p:cNvGraphicFramePr>
          <p:nvPr>
            <p:extLst>
              <p:ext uri="{D42A27DB-BD31-4B8C-83A1-F6EECF244321}">
                <p14:modId xmlns:p14="http://schemas.microsoft.com/office/powerpoint/2010/main" val="2220158518"/>
              </p:ext>
            </p:extLst>
          </p:nvPr>
        </p:nvGraphicFramePr>
        <p:xfrm>
          <a:off x="3088640" y="1386784"/>
          <a:ext cx="2286001" cy="260604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08:40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09:15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b="0" dirty="0" smtClean="0"/>
                        <a:t>09:30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endParaRPr lang="en-US" sz="105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09:50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dirty="0" smtClean="0"/>
                        <a:t>10:20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10:45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11:00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20" name="Rectangle 19">
            <a:hlinkClick r:id="rId3" action="ppaction://hlinksldjump"/>
          </p:cNvPr>
          <p:cNvSpPr/>
          <p:nvPr/>
        </p:nvSpPr>
        <p:spPr>
          <a:xfrm>
            <a:off x="4876800" y="381001"/>
            <a:ext cx="53340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1" name="Rectangle 20">
            <a:hlinkClick r:id="rId3" action="ppaction://hlinksldjump"/>
          </p:cNvPr>
          <p:cNvSpPr/>
          <p:nvPr/>
        </p:nvSpPr>
        <p:spPr>
          <a:xfrm>
            <a:off x="4876800" y="609600"/>
            <a:ext cx="533400" cy="228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2" name="Rectangle 21">
            <a:hlinkClick r:id="rId3" action="ppaction://hlinksldjump"/>
          </p:cNvPr>
          <p:cNvSpPr/>
          <p:nvPr/>
        </p:nvSpPr>
        <p:spPr>
          <a:xfrm>
            <a:off x="4876800" y="839585"/>
            <a:ext cx="533400" cy="151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3" name="Rectangle 22">
            <a:hlinkClick r:id="rId3" action="ppaction://hlinksldjump"/>
          </p:cNvPr>
          <p:cNvSpPr/>
          <p:nvPr/>
        </p:nvSpPr>
        <p:spPr>
          <a:xfrm>
            <a:off x="4876800" y="991985"/>
            <a:ext cx="533400" cy="1510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24" name="Straight Connector 23"/>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626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175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10:55</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5" name="Content Placeholder 3"/>
          <p:cNvGraphicFramePr>
            <a:graphicFrameLocks/>
          </p:cNvGraphicFramePr>
          <p:nvPr>
            <p:extLst>
              <p:ext uri="{D42A27DB-BD31-4B8C-83A1-F6EECF244321}">
                <p14:modId xmlns:p14="http://schemas.microsoft.com/office/powerpoint/2010/main" val="2208374281"/>
              </p:ext>
            </p:extLst>
          </p:nvPr>
        </p:nvGraphicFramePr>
        <p:xfrm>
          <a:off x="3088640" y="1386784"/>
          <a:ext cx="2286001" cy="231648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08:40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09:15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b="0" dirty="0" smtClean="0"/>
                        <a:t>09:30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endParaRPr lang="en-US" sz="105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09:50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dirty="0" smtClean="0"/>
                        <a:t>10:20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11:00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643695023"/>
              </p:ext>
            </p:extLst>
          </p:nvPr>
        </p:nvGraphicFramePr>
        <p:xfrm>
          <a:off x="457200" y="594360"/>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15</a:t>
                      </a:r>
                      <a:r>
                        <a:rPr lang="en-US" sz="1050" b="0" baseline="0" dirty="0" smtClean="0"/>
                        <a:t> min</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16" name="Rectangle 15">
            <a:hlinkClick r:id="rId3" action="ppaction://hlinksldjump"/>
          </p:cNvPr>
          <p:cNvSpPr/>
          <p:nvPr/>
        </p:nvSpPr>
        <p:spPr>
          <a:xfrm>
            <a:off x="4876800" y="381001"/>
            <a:ext cx="53340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0" name="Rectangle 19">
            <a:hlinkClick r:id="rId3" action="ppaction://hlinksldjump"/>
          </p:cNvPr>
          <p:cNvSpPr/>
          <p:nvPr/>
        </p:nvSpPr>
        <p:spPr>
          <a:xfrm>
            <a:off x="4876800" y="609798"/>
            <a:ext cx="533400" cy="1522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1" name="Rectangle 20">
            <a:hlinkClick r:id="rId3" action="ppaction://hlinksldjump"/>
          </p:cNvPr>
          <p:cNvSpPr/>
          <p:nvPr/>
        </p:nvSpPr>
        <p:spPr>
          <a:xfrm>
            <a:off x="4876800" y="763385"/>
            <a:ext cx="533400" cy="151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2" name="Rectangle 21">
            <a:hlinkClick r:id="rId3" action="ppaction://hlinksldjump"/>
          </p:cNvPr>
          <p:cNvSpPr/>
          <p:nvPr/>
        </p:nvSpPr>
        <p:spPr>
          <a:xfrm>
            <a:off x="4876800" y="914401"/>
            <a:ext cx="5334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23" name="Straight Connector 22"/>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6359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175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10:55</a:t>
            </a:r>
            <a:endParaRPr lang="en-US" sz="1400" dirty="0"/>
          </a:p>
        </p:txBody>
      </p:sp>
      <p:graphicFrame>
        <p:nvGraphicFramePr>
          <p:cNvPr id="15" name="Content Placeholder 3"/>
          <p:cNvGraphicFramePr>
            <a:graphicFrameLocks/>
          </p:cNvGraphicFramePr>
          <p:nvPr>
            <p:extLst>
              <p:ext uri="{D42A27DB-BD31-4B8C-83A1-F6EECF244321}">
                <p14:modId xmlns:p14="http://schemas.microsoft.com/office/powerpoint/2010/main" val="4289218194"/>
              </p:ext>
            </p:extLst>
          </p:nvPr>
        </p:nvGraphicFramePr>
        <p:xfrm>
          <a:off x="3088640" y="1386784"/>
          <a:ext cx="2286001" cy="231648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08:40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09:15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b="0" dirty="0" smtClean="0"/>
                        <a:t>09:30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endParaRPr lang="en-US" sz="105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09:50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dirty="0" smtClean="0"/>
                        <a:t>10:20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11:00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166129420"/>
              </p:ext>
            </p:extLst>
          </p:nvPr>
        </p:nvGraphicFramePr>
        <p:xfrm>
          <a:off x="457200" y="594360"/>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15</a:t>
                      </a:r>
                      <a:r>
                        <a:rPr lang="en-US" sz="1050" b="0" baseline="0" dirty="0" smtClean="0"/>
                        <a:t> min</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12" name="Rectangle 11"/>
          <p:cNvSpPr/>
          <p:nvPr/>
        </p:nvSpPr>
        <p:spPr>
          <a:xfrm>
            <a:off x="5715000" y="1340898"/>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73339" y="378914"/>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20" name="TextBox 19"/>
          <p:cNvSpPr txBox="1"/>
          <p:nvPr/>
        </p:nvSpPr>
        <p:spPr>
          <a:xfrm>
            <a:off x="5715000" y="378914"/>
            <a:ext cx="958339" cy="307777"/>
          </a:xfrm>
          <a:prstGeom prst="rect">
            <a:avLst/>
          </a:prstGeom>
          <a:noFill/>
        </p:spPr>
        <p:txBody>
          <a:bodyPr wrap="none" rtlCol="0">
            <a:spAutoFit/>
          </a:bodyPr>
          <a:lstStyle/>
          <a:p>
            <a:r>
              <a:rPr lang="en-US" sz="1400" dirty="0" smtClean="0"/>
              <a:t>Start time:</a:t>
            </a:r>
            <a:endParaRPr lang="en-US" sz="1400" dirty="0"/>
          </a:p>
        </p:txBody>
      </p:sp>
      <p:sp>
        <p:nvSpPr>
          <p:cNvPr id="21" name="TextBox 20"/>
          <p:cNvSpPr txBox="1"/>
          <p:nvPr/>
        </p:nvSpPr>
        <p:spPr>
          <a:xfrm>
            <a:off x="5708837" y="912314"/>
            <a:ext cx="2063563" cy="307777"/>
          </a:xfrm>
          <a:prstGeom prst="rect">
            <a:avLst/>
          </a:prstGeom>
          <a:noFill/>
        </p:spPr>
        <p:txBody>
          <a:bodyPr wrap="square" rtlCol="0">
            <a:spAutoFit/>
          </a:bodyPr>
          <a:lstStyle/>
          <a:p>
            <a:r>
              <a:rPr lang="en-US" sz="1400" dirty="0" smtClean="0"/>
              <a:t>Total length: 0 min</a:t>
            </a:r>
            <a:endParaRPr lang="en-US" sz="1400" dirty="0"/>
          </a:p>
        </p:txBody>
      </p:sp>
      <p:sp>
        <p:nvSpPr>
          <p:cNvPr id="22" name="TextBox 21"/>
          <p:cNvSpPr txBox="1"/>
          <p:nvPr/>
        </p:nvSpPr>
        <p:spPr>
          <a:xfrm>
            <a:off x="5715000" y="680737"/>
            <a:ext cx="1338828" cy="307777"/>
          </a:xfrm>
          <a:prstGeom prst="rect">
            <a:avLst/>
          </a:prstGeom>
          <a:noFill/>
        </p:spPr>
        <p:txBody>
          <a:bodyPr wrap="none" rtlCol="0">
            <a:spAutoFit/>
          </a:bodyPr>
          <a:lstStyle/>
          <a:p>
            <a:r>
              <a:rPr lang="en-US" sz="1400" dirty="0" smtClean="0"/>
              <a:t>End time: 08:00</a:t>
            </a:r>
            <a:endParaRPr lang="en-US" sz="1400" dirty="0"/>
          </a:p>
        </p:txBody>
      </p:sp>
      <p:sp>
        <p:nvSpPr>
          <p:cNvPr id="23" name="Rectangle 22">
            <a:hlinkClick r:id="rId3" action="ppaction://hlinksldjump"/>
          </p:cNvPr>
          <p:cNvSpPr/>
          <p:nvPr/>
        </p:nvSpPr>
        <p:spPr>
          <a:xfrm>
            <a:off x="8763000" y="3063072"/>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sp>
        <p:nvSpPr>
          <p:cNvPr id="26" name="Rectangle 25">
            <a:hlinkClick r:id="rId3" action="ppaction://hlinksldjump"/>
          </p:cNvPr>
          <p:cNvSpPr/>
          <p:nvPr/>
        </p:nvSpPr>
        <p:spPr>
          <a:xfrm>
            <a:off x="4876800" y="381001"/>
            <a:ext cx="53340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7" name="Rectangle 26">
            <a:hlinkClick r:id="rId3" action="ppaction://hlinksldjump"/>
          </p:cNvPr>
          <p:cNvSpPr/>
          <p:nvPr/>
        </p:nvSpPr>
        <p:spPr>
          <a:xfrm>
            <a:off x="4876800" y="609798"/>
            <a:ext cx="533400" cy="1522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8" name="Rectangle 27">
            <a:hlinkClick r:id="rId3" action="ppaction://hlinksldjump"/>
          </p:cNvPr>
          <p:cNvSpPr/>
          <p:nvPr/>
        </p:nvSpPr>
        <p:spPr>
          <a:xfrm>
            <a:off x="4876800" y="763385"/>
            <a:ext cx="533400" cy="151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9" name="Rectangle 28">
            <a:hlinkClick r:id="rId3" action="ppaction://hlinksldjump"/>
          </p:cNvPr>
          <p:cNvSpPr/>
          <p:nvPr/>
        </p:nvSpPr>
        <p:spPr>
          <a:xfrm>
            <a:off x="4876800" y="914401"/>
            <a:ext cx="5334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30" name="Straight Connector 29"/>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8489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175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10:55</a:t>
            </a:r>
            <a:endParaRPr lang="en-US" sz="1400" dirty="0"/>
          </a:p>
        </p:txBody>
      </p:sp>
      <p:graphicFrame>
        <p:nvGraphicFramePr>
          <p:cNvPr id="15" name="Content Placeholder 3"/>
          <p:cNvGraphicFramePr>
            <a:graphicFrameLocks/>
          </p:cNvGraphicFramePr>
          <p:nvPr>
            <p:extLst>
              <p:ext uri="{D42A27DB-BD31-4B8C-83A1-F6EECF244321}">
                <p14:modId xmlns:p14="http://schemas.microsoft.com/office/powerpoint/2010/main" val="3488326091"/>
              </p:ext>
            </p:extLst>
          </p:nvPr>
        </p:nvGraphicFramePr>
        <p:xfrm>
          <a:off x="3088640" y="1386784"/>
          <a:ext cx="2286001" cy="231648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08:40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09:15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b="0" dirty="0" smtClean="0"/>
                        <a:t>09:30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endParaRPr lang="en-US" sz="105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09:50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dirty="0" smtClean="0"/>
                        <a:t>10:20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11:00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265727297"/>
              </p:ext>
            </p:extLst>
          </p:nvPr>
        </p:nvGraphicFramePr>
        <p:xfrm>
          <a:off x="5791199" y="1386840"/>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12" name="Rectangle 11"/>
          <p:cNvSpPr/>
          <p:nvPr/>
        </p:nvSpPr>
        <p:spPr>
          <a:xfrm>
            <a:off x="5715000" y="1340898"/>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73339" y="378914"/>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20" name="TextBox 19"/>
          <p:cNvSpPr txBox="1"/>
          <p:nvPr/>
        </p:nvSpPr>
        <p:spPr>
          <a:xfrm>
            <a:off x="5715000" y="378914"/>
            <a:ext cx="958339" cy="307777"/>
          </a:xfrm>
          <a:prstGeom prst="rect">
            <a:avLst/>
          </a:prstGeom>
          <a:noFill/>
        </p:spPr>
        <p:txBody>
          <a:bodyPr wrap="none" rtlCol="0">
            <a:spAutoFit/>
          </a:bodyPr>
          <a:lstStyle/>
          <a:p>
            <a:r>
              <a:rPr lang="en-US" sz="1400" dirty="0" smtClean="0"/>
              <a:t>Start time:</a:t>
            </a:r>
            <a:endParaRPr lang="en-US" sz="1400" dirty="0"/>
          </a:p>
        </p:txBody>
      </p:sp>
      <p:sp>
        <p:nvSpPr>
          <p:cNvPr id="21" name="TextBox 20"/>
          <p:cNvSpPr txBox="1"/>
          <p:nvPr/>
        </p:nvSpPr>
        <p:spPr>
          <a:xfrm>
            <a:off x="5708837" y="912314"/>
            <a:ext cx="2063563" cy="307777"/>
          </a:xfrm>
          <a:prstGeom prst="rect">
            <a:avLst/>
          </a:prstGeom>
          <a:noFill/>
        </p:spPr>
        <p:txBody>
          <a:bodyPr wrap="square" rtlCol="0">
            <a:spAutoFit/>
          </a:bodyPr>
          <a:lstStyle/>
          <a:p>
            <a:r>
              <a:rPr lang="en-US" sz="1400" dirty="0" smtClean="0"/>
              <a:t>Total length: 15 min</a:t>
            </a:r>
            <a:endParaRPr lang="en-US" sz="1400" dirty="0"/>
          </a:p>
        </p:txBody>
      </p:sp>
      <p:sp>
        <p:nvSpPr>
          <p:cNvPr id="22" name="TextBox 21"/>
          <p:cNvSpPr txBox="1"/>
          <p:nvPr/>
        </p:nvSpPr>
        <p:spPr>
          <a:xfrm>
            <a:off x="5715000" y="680737"/>
            <a:ext cx="1338828" cy="307777"/>
          </a:xfrm>
          <a:prstGeom prst="rect">
            <a:avLst/>
          </a:prstGeom>
          <a:noFill/>
        </p:spPr>
        <p:txBody>
          <a:bodyPr wrap="none" rtlCol="0">
            <a:spAutoFit/>
          </a:bodyPr>
          <a:lstStyle/>
          <a:p>
            <a:r>
              <a:rPr lang="en-US" sz="1400" dirty="0" smtClean="0"/>
              <a:t>End time: 08:15</a:t>
            </a:r>
            <a:endParaRPr lang="en-US" sz="1400" dirty="0"/>
          </a:p>
        </p:txBody>
      </p:sp>
      <p:sp>
        <p:nvSpPr>
          <p:cNvPr id="23" name="Rectangle 22">
            <a:hlinkClick r:id="rId3" action="ppaction://hlinksldjump"/>
          </p:cNvPr>
          <p:cNvSpPr/>
          <p:nvPr/>
        </p:nvSpPr>
        <p:spPr>
          <a:xfrm>
            <a:off x="8763000" y="3063072"/>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sp>
        <p:nvSpPr>
          <p:cNvPr id="26" name="Rectangle 25">
            <a:hlinkClick r:id="rId3" action="ppaction://hlinksldjump"/>
          </p:cNvPr>
          <p:cNvSpPr/>
          <p:nvPr/>
        </p:nvSpPr>
        <p:spPr>
          <a:xfrm>
            <a:off x="4876800" y="381001"/>
            <a:ext cx="53340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7" name="Rectangle 26">
            <a:hlinkClick r:id="rId3" action="ppaction://hlinksldjump"/>
          </p:cNvPr>
          <p:cNvSpPr/>
          <p:nvPr/>
        </p:nvSpPr>
        <p:spPr>
          <a:xfrm>
            <a:off x="4876800" y="609798"/>
            <a:ext cx="533400" cy="1522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8" name="Rectangle 27">
            <a:hlinkClick r:id="rId3" action="ppaction://hlinksldjump"/>
          </p:cNvPr>
          <p:cNvSpPr/>
          <p:nvPr/>
        </p:nvSpPr>
        <p:spPr>
          <a:xfrm>
            <a:off x="4876800" y="763385"/>
            <a:ext cx="533400" cy="151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9" name="Rectangle 28">
            <a:hlinkClick r:id="rId3" action="ppaction://hlinksldjump"/>
          </p:cNvPr>
          <p:cNvSpPr/>
          <p:nvPr/>
        </p:nvSpPr>
        <p:spPr>
          <a:xfrm>
            <a:off x="4876800" y="914401"/>
            <a:ext cx="5334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30" name="Straight Connector 29"/>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hlinkClick r:id="rId3" action="ppaction://hlinksldjump"/>
          </p:cNvPr>
          <p:cNvSpPr/>
          <p:nvPr/>
        </p:nvSpPr>
        <p:spPr>
          <a:xfrm>
            <a:off x="7548880" y="388397"/>
            <a:ext cx="533400" cy="754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32" name="Straight Connector 31"/>
          <p:cNvCxnSpPr/>
          <p:nvPr/>
        </p:nvCxnSpPr>
        <p:spPr>
          <a:xfrm>
            <a:off x="7440196" y="8835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1771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ea typeface="ＭＳ Ｐゴシック" pitchFamily="34" charset="-128"/>
              </a:rPr>
              <a:t>Remember</a:t>
            </a:r>
          </a:p>
        </p:txBody>
      </p:sp>
      <p:sp>
        <p:nvSpPr>
          <p:cNvPr id="25603" name="Content Placeholder 2"/>
          <p:cNvSpPr>
            <a:spLocks noGrp="1"/>
          </p:cNvSpPr>
          <p:nvPr>
            <p:ph idx="1"/>
          </p:nvPr>
        </p:nvSpPr>
        <p:spPr/>
        <p:txBody>
          <a:bodyPr/>
          <a:lstStyle/>
          <a:p>
            <a:pPr marL="0" indent="0" algn="ctr">
              <a:buFont typeface="Arial" pitchFamily="34" charset="0"/>
              <a:buNone/>
            </a:pPr>
            <a:endParaRPr lang="en-US" dirty="0" smtClean="0">
              <a:ea typeface="ＭＳ Ｐゴシック" pitchFamily="34" charset="-128"/>
            </a:endParaRPr>
          </a:p>
          <a:p>
            <a:pPr marL="0" indent="0" algn="ctr">
              <a:buFont typeface="Arial" pitchFamily="34" charset="0"/>
              <a:buNone/>
            </a:pPr>
            <a:r>
              <a:rPr lang="en-US" dirty="0" smtClean="0">
                <a:ea typeface="ＭＳ Ｐゴシック" pitchFamily="34" charset="-128"/>
              </a:rPr>
              <a:t>Start working on time</a:t>
            </a:r>
          </a:p>
          <a:p>
            <a:pPr marL="0" indent="0" algn="ctr">
              <a:buFont typeface="Arial" pitchFamily="34" charset="0"/>
              <a:buNone/>
            </a:pPr>
            <a:endParaRPr lang="en-US" dirty="0" smtClean="0">
              <a:ea typeface="ＭＳ Ｐゴシック" pitchFamily="34" charset="-128"/>
            </a:endParaRPr>
          </a:p>
          <a:p>
            <a:pPr marL="0" indent="0" algn="ctr">
              <a:buFont typeface="Arial" pitchFamily="34" charset="0"/>
              <a:buNone/>
            </a:pPr>
            <a:r>
              <a:rPr lang="en-US" dirty="0" smtClean="0">
                <a:ea typeface="ＭＳ Ｐゴシック" pitchFamily="34" charset="-128"/>
              </a:rPr>
              <a:t>DL for Project </a:t>
            </a:r>
            <a:r>
              <a:rPr lang="en-US" smtClean="0">
                <a:ea typeface="ＭＳ Ｐゴシック" pitchFamily="34" charset="-128"/>
              </a:rPr>
              <a:t>is </a:t>
            </a:r>
            <a:r>
              <a:rPr lang="en-US" b="1" smtClean="0">
                <a:ea typeface="ＭＳ Ｐゴシック" pitchFamily="34" charset="-128"/>
              </a:rPr>
              <a:t>15</a:t>
            </a:r>
            <a:r>
              <a:rPr lang="en-US" b="1" baseline="30000" smtClean="0">
                <a:ea typeface="ＭＳ Ｐゴシック" pitchFamily="34" charset="-128"/>
              </a:rPr>
              <a:t>th</a:t>
            </a:r>
            <a:r>
              <a:rPr lang="en-US" b="1" smtClean="0">
                <a:ea typeface="ＭＳ Ｐゴシック" pitchFamily="34" charset="-128"/>
              </a:rPr>
              <a:t> </a:t>
            </a:r>
            <a:r>
              <a:rPr lang="en-US" b="1" dirty="0" smtClean="0">
                <a:ea typeface="ＭＳ Ｐゴシック" pitchFamily="34" charset="-128"/>
              </a:rPr>
              <a:t>March</a:t>
            </a:r>
          </a:p>
          <a:p>
            <a:pPr marL="0" indent="0" algn="ctr">
              <a:buFont typeface="Arial" pitchFamily="34" charset="0"/>
              <a:buNone/>
            </a:pPr>
            <a:endParaRPr lang="en-US" b="1" dirty="0" smtClean="0">
              <a:ea typeface="ＭＳ Ｐゴシック" pitchFamily="34" charset="-128"/>
            </a:endParaRPr>
          </a:p>
          <a:p>
            <a:pPr marL="0" indent="0" algn="ctr">
              <a:buFont typeface="Arial" pitchFamily="34" charset="0"/>
              <a:buNone/>
            </a:pPr>
            <a:r>
              <a:rPr lang="en-US" dirty="0" smtClean="0">
                <a:ea typeface="ＭＳ Ｐゴシック" pitchFamily="34" charset="-128"/>
              </a:rPr>
              <a:t>Check the website for updates</a:t>
            </a:r>
          </a:p>
        </p:txBody>
      </p:sp>
      <p:pic>
        <p:nvPicPr>
          <p:cNvPr id="25604" name="Picture 2" descr="http://www.insequent.com/images/reminder_c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4958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3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1530163" cy="307777"/>
          </a:xfrm>
          <a:prstGeom prst="rect">
            <a:avLst/>
          </a:prstGeom>
          <a:noFill/>
        </p:spPr>
        <p:txBody>
          <a:bodyPr wrap="square" rtlCol="0">
            <a:spAutoFit/>
          </a:bodyPr>
          <a:lstStyle/>
          <a:p>
            <a:r>
              <a:rPr lang="en-US" sz="1400" dirty="0" smtClean="0"/>
              <a:t>Total length: 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08:00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sp>
        <p:nvSpPr>
          <p:cNvPr id="3" name="Rectangle 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initial state. </a:t>
            </a:r>
            <a:endParaRPr lang="en-US" dirty="0"/>
          </a:p>
        </p:txBody>
      </p:sp>
    </p:spTree>
    <p:extLst>
      <p:ext uri="{BB962C8B-B14F-4D97-AF65-F5344CB8AC3E}">
        <p14:creationId xmlns:p14="http://schemas.microsoft.com/office/powerpoint/2010/main" val="35106945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140532"/>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Name</a:t>
            </a:r>
            <a:endParaRPr lang="en-US" dirty="0">
              <a:solidFill>
                <a:schemeClr val="tx1">
                  <a:lumMod val="50000"/>
                  <a:lumOff val="50000"/>
                </a:schemeClr>
              </a:solidFill>
            </a:endParaRPr>
          </a:p>
        </p:txBody>
      </p:sp>
      <p:sp>
        <p:nvSpPr>
          <p:cNvPr id="8" name="Rectangle 7"/>
          <p:cNvSpPr/>
          <p:nvPr/>
        </p:nvSpPr>
        <p:spPr>
          <a:xfrm>
            <a:off x="685800" y="1666534"/>
            <a:ext cx="88702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Length</a:t>
            </a:r>
            <a:endParaRPr lang="en-US" dirty="0">
              <a:solidFill>
                <a:schemeClr val="tx1">
                  <a:lumMod val="50000"/>
                  <a:lumOff val="50000"/>
                </a:schemeClr>
              </a:solidFill>
            </a:endParaRPr>
          </a:p>
        </p:txBody>
      </p:sp>
      <p:sp>
        <p:nvSpPr>
          <p:cNvPr id="9" name="TextBox 8"/>
          <p:cNvSpPr txBox="1"/>
          <p:nvPr/>
        </p:nvSpPr>
        <p:spPr>
          <a:xfrm>
            <a:off x="1572827" y="1615218"/>
            <a:ext cx="914400" cy="369332"/>
          </a:xfrm>
          <a:prstGeom prst="rect">
            <a:avLst/>
          </a:prstGeom>
          <a:noFill/>
        </p:spPr>
        <p:txBody>
          <a:bodyPr wrap="square" rtlCol="0">
            <a:spAutoFit/>
          </a:bodyPr>
          <a:lstStyle/>
          <a:p>
            <a:r>
              <a:rPr lang="en-US" dirty="0" smtClean="0"/>
              <a:t>min</a:t>
            </a:r>
            <a:endParaRPr lang="en-US" dirty="0"/>
          </a:p>
        </p:txBody>
      </p:sp>
      <p:sp>
        <p:nvSpPr>
          <p:cNvPr id="10" name="Rectangle 9"/>
          <p:cNvSpPr/>
          <p:nvPr/>
        </p:nvSpPr>
        <p:spPr>
          <a:xfrm>
            <a:off x="685800" y="2199934"/>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Type</a:t>
            </a:r>
            <a:endParaRPr lang="en-US" dirty="0">
              <a:solidFill>
                <a:schemeClr val="tx1">
                  <a:lumMod val="50000"/>
                  <a:lumOff val="50000"/>
                </a:schemeClr>
              </a:solidFill>
            </a:endParaRPr>
          </a:p>
        </p:txBody>
      </p:sp>
      <p:sp>
        <p:nvSpPr>
          <p:cNvPr id="11" name="Isosceles Triangle 10"/>
          <p:cNvSpPr/>
          <p:nvPr/>
        </p:nvSpPr>
        <p:spPr>
          <a:xfrm rot="10800000">
            <a:off x="2667000" y="2274839"/>
            <a:ext cx="228600" cy="133350"/>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85800" y="2733334"/>
            <a:ext cx="2286000" cy="15240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lumMod val="50000"/>
                    <a:lumOff val="50000"/>
                  </a:schemeClr>
                </a:solidFill>
              </a:rPr>
              <a:t>Description</a:t>
            </a:r>
            <a:endParaRPr lang="en-US" dirty="0">
              <a:solidFill>
                <a:schemeClr val="tx1">
                  <a:lumMod val="50000"/>
                  <a:lumOff val="50000"/>
                </a:schemeClr>
              </a:solidFill>
            </a:endParaRPr>
          </a:p>
        </p:txBody>
      </p:sp>
      <p:sp>
        <p:nvSpPr>
          <p:cNvPr id="15" name="Rectangle 14"/>
          <p:cNvSpPr/>
          <p:nvPr/>
        </p:nvSpPr>
        <p:spPr>
          <a:xfrm>
            <a:off x="2209800" y="4485934"/>
            <a:ext cx="762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Save</a:t>
            </a:r>
            <a:endParaRPr lang="en-US" sz="1400" b="1" dirty="0"/>
          </a:p>
        </p:txBody>
      </p:sp>
      <p:sp>
        <p:nvSpPr>
          <p:cNvPr id="16" name="Rectangle 15"/>
          <p:cNvSpPr/>
          <p:nvPr/>
        </p:nvSpPr>
        <p:spPr>
          <a:xfrm>
            <a:off x="1268027" y="4485934"/>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Cancel</a:t>
            </a:r>
            <a:endParaRPr lang="en-US" sz="1400" b="1" dirty="0"/>
          </a:p>
        </p:txBody>
      </p:sp>
      <p:sp>
        <p:nvSpPr>
          <p:cNvPr id="13" name="Rectangle 1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clicking on the "Add Activity" on the previous screen you get this form to input the information about the activity. You can choose yourself if this will be a new screen, or popup dialog, or edit in place. This also depends on which platform you use and what's most natural for the users of that platform.</a:t>
            </a:r>
            <a:endParaRPr lang="en-US" dirty="0"/>
          </a:p>
        </p:txBody>
      </p:sp>
    </p:spTree>
    <p:extLst>
      <p:ext uri="{BB962C8B-B14F-4D97-AF65-F5344CB8AC3E}">
        <p14:creationId xmlns:p14="http://schemas.microsoft.com/office/powerpoint/2010/main" val="34413623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140532"/>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Introduction</a:t>
            </a:r>
            <a:endParaRPr lang="en-US" dirty="0">
              <a:solidFill>
                <a:schemeClr val="tx1">
                  <a:lumMod val="50000"/>
                  <a:lumOff val="50000"/>
                </a:schemeClr>
              </a:solidFill>
            </a:endParaRPr>
          </a:p>
        </p:txBody>
      </p:sp>
      <p:sp>
        <p:nvSpPr>
          <p:cNvPr id="8" name="Rectangle 7"/>
          <p:cNvSpPr/>
          <p:nvPr/>
        </p:nvSpPr>
        <p:spPr>
          <a:xfrm>
            <a:off x="685800" y="1666534"/>
            <a:ext cx="88702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10</a:t>
            </a:r>
            <a:endParaRPr lang="en-US" dirty="0">
              <a:solidFill>
                <a:schemeClr val="tx1">
                  <a:lumMod val="50000"/>
                  <a:lumOff val="50000"/>
                </a:schemeClr>
              </a:solidFill>
            </a:endParaRPr>
          </a:p>
        </p:txBody>
      </p:sp>
      <p:sp>
        <p:nvSpPr>
          <p:cNvPr id="9" name="TextBox 8"/>
          <p:cNvSpPr txBox="1"/>
          <p:nvPr/>
        </p:nvSpPr>
        <p:spPr>
          <a:xfrm>
            <a:off x="1572827" y="1615218"/>
            <a:ext cx="914400" cy="369332"/>
          </a:xfrm>
          <a:prstGeom prst="rect">
            <a:avLst/>
          </a:prstGeom>
          <a:noFill/>
        </p:spPr>
        <p:txBody>
          <a:bodyPr wrap="square" rtlCol="0">
            <a:spAutoFit/>
          </a:bodyPr>
          <a:lstStyle/>
          <a:p>
            <a:r>
              <a:rPr lang="en-US" dirty="0" smtClean="0"/>
              <a:t>min</a:t>
            </a:r>
            <a:endParaRPr lang="en-US" dirty="0"/>
          </a:p>
        </p:txBody>
      </p:sp>
      <p:sp>
        <p:nvSpPr>
          <p:cNvPr id="10" name="Rectangle 9"/>
          <p:cNvSpPr/>
          <p:nvPr/>
        </p:nvSpPr>
        <p:spPr>
          <a:xfrm>
            <a:off x="685800" y="2199934"/>
            <a:ext cx="2286000"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Presentation</a:t>
            </a:r>
            <a:endParaRPr lang="en-US" dirty="0">
              <a:solidFill>
                <a:schemeClr val="tx1">
                  <a:lumMod val="50000"/>
                  <a:lumOff val="50000"/>
                </a:schemeClr>
              </a:solidFill>
            </a:endParaRPr>
          </a:p>
        </p:txBody>
      </p:sp>
      <p:sp>
        <p:nvSpPr>
          <p:cNvPr id="11" name="Isosceles Triangle 10"/>
          <p:cNvSpPr/>
          <p:nvPr/>
        </p:nvSpPr>
        <p:spPr>
          <a:xfrm rot="10800000">
            <a:off x="2667000" y="2274839"/>
            <a:ext cx="228600" cy="133350"/>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85800" y="2733334"/>
            <a:ext cx="2286000" cy="15240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lumMod val="50000"/>
                    <a:lumOff val="50000"/>
                  </a:schemeClr>
                </a:solidFill>
              </a:rPr>
              <a:t>Give the introduction to the meeting and present the agenda</a:t>
            </a:r>
            <a:endParaRPr lang="en-US" dirty="0">
              <a:solidFill>
                <a:schemeClr val="tx1">
                  <a:lumMod val="50000"/>
                  <a:lumOff val="50000"/>
                </a:schemeClr>
              </a:solidFill>
            </a:endParaRPr>
          </a:p>
        </p:txBody>
      </p:sp>
      <p:sp>
        <p:nvSpPr>
          <p:cNvPr id="15" name="Rectangle 14"/>
          <p:cNvSpPr/>
          <p:nvPr/>
        </p:nvSpPr>
        <p:spPr>
          <a:xfrm>
            <a:off x="2209800" y="4485934"/>
            <a:ext cx="762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Save</a:t>
            </a:r>
            <a:endParaRPr lang="en-US" sz="1400" b="1" dirty="0"/>
          </a:p>
        </p:txBody>
      </p:sp>
      <p:sp>
        <p:nvSpPr>
          <p:cNvPr id="16" name="Rectangle 15"/>
          <p:cNvSpPr/>
          <p:nvPr/>
        </p:nvSpPr>
        <p:spPr>
          <a:xfrm>
            <a:off x="1268027" y="4485934"/>
            <a:ext cx="762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Cancel</a:t>
            </a:r>
            <a:endParaRPr lang="en-US" sz="1400" b="1" dirty="0"/>
          </a:p>
        </p:txBody>
      </p:sp>
      <p:sp>
        <p:nvSpPr>
          <p:cNvPr id="13" name="Rectangle 1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fill in some data for the new activity. The type of activity can be of the following: Presentation, Discussion, Group Work, Break. </a:t>
            </a:r>
          </a:p>
        </p:txBody>
      </p:sp>
    </p:spTree>
    <p:extLst>
      <p:ext uri="{BB962C8B-B14F-4D97-AF65-F5344CB8AC3E}">
        <p14:creationId xmlns:p14="http://schemas.microsoft.com/office/powerpoint/2010/main" val="404035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1530163" cy="307777"/>
          </a:xfrm>
          <a:prstGeom prst="rect">
            <a:avLst/>
          </a:prstGeom>
          <a:noFill/>
        </p:spPr>
        <p:txBody>
          <a:bodyPr wrap="square" rtlCol="0">
            <a:spAutoFit/>
          </a:bodyPr>
          <a:lstStyle/>
          <a:p>
            <a:r>
              <a:rPr lang="en-US" sz="1400" dirty="0" smtClean="0"/>
              <a:t>Total length: 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08:00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0" name="Content Placeholder 3"/>
          <p:cNvGraphicFramePr>
            <a:graphicFrameLocks/>
          </p:cNvGraphicFramePr>
          <p:nvPr>
            <p:extLst>
              <p:ext uri="{D42A27DB-BD31-4B8C-83A1-F6EECF244321}">
                <p14:modId xmlns:p14="http://schemas.microsoft.com/office/powerpoint/2010/main" val="447360744"/>
              </p:ext>
            </p:extLst>
          </p:nvPr>
        </p:nvGraphicFramePr>
        <p:xfrm>
          <a:off x="419099" y="624509"/>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10</a:t>
                      </a:r>
                      <a:r>
                        <a:rPr lang="en-US" sz="1050" b="0" baseline="0" dirty="0" smtClean="0"/>
                        <a:t> min</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sp>
        <p:nvSpPr>
          <p:cNvPr id="12" name="Rectangle 11"/>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you added the activity it appears among the parked activities.</a:t>
            </a:r>
            <a:endParaRPr lang="en-US" dirty="0"/>
          </a:p>
        </p:txBody>
      </p:sp>
    </p:spTree>
    <p:extLst>
      <p:ext uri="{BB962C8B-B14F-4D97-AF65-F5344CB8AC3E}">
        <p14:creationId xmlns:p14="http://schemas.microsoft.com/office/powerpoint/2010/main" val="2430129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1530163" cy="307777"/>
          </a:xfrm>
          <a:prstGeom prst="rect">
            <a:avLst/>
          </a:prstGeom>
          <a:noFill/>
        </p:spPr>
        <p:txBody>
          <a:bodyPr wrap="square" rtlCol="0">
            <a:spAutoFit/>
          </a:bodyPr>
          <a:lstStyle/>
          <a:p>
            <a:r>
              <a:rPr lang="en-US" sz="1400" dirty="0" smtClean="0"/>
              <a:t>Total length: 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08:00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0" name="Content Placeholder 3"/>
          <p:cNvGraphicFramePr>
            <a:graphicFrameLocks/>
          </p:cNvGraphicFramePr>
          <p:nvPr>
            <p:extLst>
              <p:ext uri="{D42A27DB-BD31-4B8C-83A1-F6EECF244321}">
                <p14:modId xmlns:p14="http://schemas.microsoft.com/office/powerpoint/2010/main" val="2356150841"/>
              </p:ext>
            </p:extLst>
          </p:nvPr>
        </p:nvGraphicFramePr>
        <p:xfrm>
          <a:off x="419099" y="624509"/>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10</a:t>
                      </a:r>
                      <a:r>
                        <a:rPr lang="en-US" sz="1050" b="0" baseline="0" dirty="0" smtClean="0"/>
                        <a:t> min</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cxnSp>
        <p:nvCxnSpPr>
          <p:cNvPr id="3" name="Straight Arrow Connector 2"/>
          <p:cNvCxnSpPr/>
          <p:nvPr/>
        </p:nvCxnSpPr>
        <p:spPr>
          <a:xfrm>
            <a:off x="2667000" y="762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2700000">
            <a:off x="2269193" y="1184502"/>
            <a:ext cx="1347998" cy="369332"/>
          </a:xfrm>
          <a:prstGeom prst="rect">
            <a:avLst/>
          </a:prstGeom>
          <a:solidFill>
            <a:schemeClr val="bg1"/>
          </a:solidFill>
          <a:ln>
            <a:solidFill>
              <a:schemeClr val="bg2"/>
            </a:solidFill>
          </a:ln>
        </p:spPr>
        <p:txBody>
          <a:bodyPr wrap="none" rtlCol="0">
            <a:spAutoFit/>
          </a:bodyPr>
          <a:lstStyle/>
          <a:p>
            <a:r>
              <a:rPr lang="en-US" dirty="0" smtClean="0"/>
              <a:t>Drag &amp; Drop</a:t>
            </a:r>
            <a:endParaRPr lang="en-US" dirty="0"/>
          </a:p>
        </p:txBody>
      </p:sp>
      <p:sp>
        <p:nvSpPr>
          <p:cNvPr id="15" name="Rectangle 14"/>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use drag and drop to add it to the day.</a:t>
            </a:r>
            <a:endParaRPr lang="en-US" dirty="0"/>
          </a:p>
        </p:txBody>
      </p:sp>
    </p:spTree>
    <p:extLst>
      <p:ext uri="{BB962C8B-B14F-4D97-AF65-F5344CB8AC3E}">
        <p14:creationId xmlns:p14="http://schemas.microsoft.com/office/powerpoint/2010/main" val="21302625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08:10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0" name="Content Placeholder 3"/>
          <p:cNvGraphicFramePr>
            <a:graphicFrameLocks/>
          </p:cNvGraphicFramePr>
          <p:nvPr>
            <p:extLst>
              <p:ext uri="{D42A27DB-BD31-4B8C-83A1-F6EECF244321}">
                <p14:modId xmlns:p14="http://schemas.microsoft.com/office/powerpoint/2010/main" val="2950202449"/>
              </p:ext>
            </p:extLst>
          </p:nvPr>
        </p:nvGraphicFramePr>
        <p:xfrm>
          <a:off x="3086099" y="1386840"/>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sp>
        <p:nvSpPr>
          <p:cNvPr id="11" name="Rectangle 10">
            <a:hlinkClick r:id="rId3" action="ppaction://hlinksldjump"/>
          </p:cNvPr>
          <p:cNvSpPr/>
          <p:nvPr/>
        </p:nvSpPr>
        <p:spPr>
          <a:xfrm>
            <a:off x="4876800" y="381000"/>
            <a:ext cx="533400" cy="801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15" name="Straight Connector 14"/>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activity is </a:t>
            </a:r>
            <a:r>
              <a:rPr lang="en-US" dirty="0" smtClean="0"/>
              <a:t>added to the day. </a:t>
            </a:r>
            <a:r>
              <a:rPr lang="en-US" dirty="0"/>
              <a:t>The end time and total length are reflected depending on the information from your activity. The blue box represents how much time (in percentage) is allocated to which type of the activity</a:t>
            </a:r>
            <a:r>
              <a:rPr lang="en-US" dirty="0" smtClean="0"/>
              <a:t>. The red line represents the required 30% of the breaks (which at this moment we don't have at all).</a:t>
            </a:r>
            <a:endParaRPr lang="en-US" dirty="0"/>
          </a:p>
        </p:txBody>
      </p:sp>
    </p:spTree>
    <p:extLst>
      <p:ext uri="{BB962C8B-B14F-4D97-AF65-F5344CB8AC3E}">
        <p14:creationId xmlns:p14="http://schemas.microsoft.com/office/powerpoint/2010/main" val="32173524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10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08:10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0" name="Content Placeholder 3"/>
          <p:cNvGraphicFramePr>
            <a:graphicFrameLocks/>
          </p:cNvGraphicFramePr>
          <p:nvPr>
            <p:extLst>
              <p:ext uri="{D42A27DB-BD31-4B8C-83A1-F6EECF244321}">
                <p14:modId xmlns:p14="http://schemas.microsoft.com/office/powerpoint/2010/main" val="1959004223"/>
              </p:ext>
            </p:extLst>
          </p:nvPr>
        </p:nvGraphicFramePr>
        <p:xfrm>
          <a:off x="3086099" y="1386840"/>
          <a:ext cx="2286001" cy="28956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sp>
        <p:nvSpPr>
          <p:cNvPr id="11" name="Rectangle 10">
            <a:hlinkClick r:id="rId3" action="ppaction://hlinksldjump"/>
          </p:cNvPr>
          <p:cNvSpPr/>
          <p:nvPr/>
        </p:nvSpPr>
        <p:spPr>
          <a:xfrm>
            <a:off x="4876800" y="381000"/>
            <a:ext cx="533400" cy="801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15" name="Straight Connector 14"/>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p:cNvGraphicFramePr>
            <a:graphicFrameLocks/>
          </p:cNvGraphicFramePr>
          <p:nvPr>
            <p:extLst>
              <p:ext uri="{D42A27DB-BD31-4B8C-83A1-F6EECF244321}">
                <p14:modId xmlns:p14="http://schemas.microsoft.com/office/powerpoint/2010/main" val="1209476946"/>
              </p:ext>
            </p:extLst>
          </p:nvPr>
        </p:nvGraphicFramePr>
        <p:xfrm>
          <a:off x="419099" y="626436"/>
          <a:ext cx="2286001" cy="231648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30</a:t>
                      </a:r>
                      <a:r>
                        <a:rPr lang="en-US" sz="1050" b="0" baseline="0" dirty="0" smtClean="0"/>
                        <a:t> min</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35</a:t>
                      </a:r>
                      <a:r>
                        <a:rPr lang="en-US" sz="1050" baseline="0" dirty="0" smtClean="0"/>
                        <a:t> min</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15</a:t>
                      </a:r>
                      <a:r>
                        <a:rPr lang="en-US" sz="1050" baseline="0" dirty="0" smtClean="0"/>
                        <a:t> min</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30</a:t>
                      </a:r>
                      <a:r>
                        <a:rPr lang="en-US" sz="1050" baseline="0" dirty="0" smtClean="0"/>
                        <a:t> min</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dirty="0" smtClean="0"/>
                        <a:t>30</a:t>
                      </a:r>
                      <a:r>
                        <a:rPr lang="en-US" sz="1050" baseline="0" dirty="0" smtClean="0"/>
                        <a:t> min</a:t>
                      </a:r>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35</a:t>
                      </a:r>
                      <a:r>
                        <a:rPr lang="en-US" sz="1050" baseline="0" dirty="0" smtClean="0"/>
                        <a:t> min</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15</a:t>
                      </a:r>
                      <a:r>
                        <a:rPr lang="en-US" sz="1050" baseline="0" dirty="0" smtClean="0"/>
                        <a:t> min</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10 min</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20" name="Rectangle 19"/>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create some more activities. </a:t>
            </a:r>
            <a:r>
              <a:rPr lang="en-US" dirty="0"/>
              <a:t>The colors of the activity respond to type of activity: presentation = blue; group work = red; discussion = green; break = </a:t>
            </a:r>
            <a:r>
              <a:rPr lang="en-US"/>
              <a:t>yellow</a:t>
            </a:r>
            <a:r>
              <a:rPr lang="en-US" smtClean="0"/>
              <a:t>. </a:t>
            </a:r>
            <a:endParaRPr lang="en-US" dirty="0"/>
          </a:p>
        </p:txBody>
      </p:sp>
    </p:spTree>
    <p:extLst>
      <p:ext uri="{BB962C8B-B14F-4D97-AF65-F5344CB8AC3E}">
        <p14:creationId xmlns:p14="http://schemas.microsoft.com/office/powerpoint/2010/main" val="26277495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57200" y="274098"/>
            <a:ext cx="22098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381000" y="578898"/>
            <a:ext cx="2362200" cy="5898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0" y="1342984"/>
            <a:ext cx="2362200" cy="513610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6339" y="381000"/>
            <a:ext cx="761777" cy="2667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08:00</a:t>
            </a:r>
            <a:endParaRPr lang="en-US" dirty="0">
              <a:solidFill>
                <a:schemeClr val="tx1">
                  <a:lumMod val="50000"/>
                  <a:lumOff val="50000"/>
                </a:schemeClr>
              </a:solidFill>
            </a:endParaRPr>
          </a:p>
        </p:txBody>
      </p:sp>
      <p:sp>
        <p:nvSpPr>
          <p:cNvPr id="5" name="TextBox 4"/>
          <p:cNvSpPr txBox="1"/>
          <p:nvPr/>
        </p:nvSpPr>
        <p:spPr>
          <a:xfrm>
            <a:off x="3048000" y="381000"/>
            <a:ext cx="958339" cy="307777"/>
          </a:xfrm>
          <a:prstGeom prst="rect">
            <a:avLst/>
          </a:prstGeom>
          <a:noFill/>
        </p:spPr>
        <p:txBody>
          <a:bodyPr wrap="none" rtlCol="0">
            <a:spAutoFit/>
          </a:bodyPr>
          <a:lstStyle/>
          <a:p>
            <a:r>
              <a:rPr lang="en-US" sz="1400" dirty="0" smtClean="0"/>
              <a:t>Start time:</a:t>
            </a:r>
            <a:endParaRPr lang="en-US" sz="1400" dirty="0"/>
          </a:p>
        </p:txBody>
      </p:sp>
      <p:sp>
        <p:nvSpPr>
          <p:cNvPr id="17" name="TextBox 16"/>
          <p:cNvSpPr txBox="1"/>
          <p:nvPr/>
        </p:nvSpPr>
        <p:spPr>
          <a:xfrm>
            <a:off x="3041837" y="914400"/>
            <a:ext cx="2063563" cy="307777"/>
          </a:xfrm>
          <a:prstGeom prst="rect">
            <a:avLst/>
          </a:prstGeom>
          <a:noFill/>
        </p:spPr>
        <p:txBody>
          <a:bodyPr wrap="square" rtlCol="0">
            <a:spAutoFit/>
          </a:bodyPr>
          <a:lstStyle/>
          <a:p>
            <a:r>
              <a:rPr lang="en-US" sz="1400" dirty="0" smtClean="0"/>
              <a:t>Total length: 200 min</a:t>
            </a:r>
            <a:endParaRPr lang="en-US" sz="1400" dirty="0"/>
          </a:p>
        </p:txBody>
      </p:sp>
      <p:sp>
        <p:nvSpPr>
          <p:cNvPr id="18" name="TextBox 17"/>
          <p:cNvSpPr txBox="1"/>
          <p:nvPr/>
        </p:nvSpPr>
        <p:spPr>
          <a:xfrm>
            <a:off x="3048000" y="682823"/>
            <a:ext cx="1338828" cy="307777"/>
          </a:xfrm>
          <a:prstGeom prst="rect">
            <a:avLst/>
          </a:prstGeom>
          <a:noFill/>
        </p:spPr>
        <p:txBody>
          <a:bodyPr wrap="none" rtlCol="0">
            <a:spAutoFit/>
          </a:bodyPr>
          <a:lstStyle/>
          <a:p>
            <a:r>
              <a:rPr lang="en-US" sz="1400" dirty="0" smtClean="0"/>
              <a:t>End time: 11:20</a:t>
            </a:r>
            <a:endParaRPr lang="en-US" sz="1400" dirty="0"/>
          </a:p>
        </p:txBody>
      </p:sp>
      <p:sp>
        <p:nvSpPr>
          <p:cNvPr id="19" name="Rectangle 18">
            <a:hlinkClick r:id="rId3" action="ppaction://hlinksldjump"/>
          </p:cNvPr>
          <p:cNvSpPr/>
          <p:nvPr/>
        </p:nvSpPr>
        <p:spPr>
          <a:xfrm>
            <a:off x="6477000" y="3063073"/>
            <a:ext cx="1676400" cy="92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 day</a:t>
            </a:r>
            <a:endParaRPr lang="en-US" sz="1400" b="1" dirty="0"/>
          </a:p>
        </p:txBody>
      </p:sp>
      <p:graphicFrame>
        <p:nvGraphicFramePr>
          <p:cNvPr id="11" name="Content Placeholder 3"/>
          <p:cNvGraphicFramePr>
            <a:graphicFrameLocks/>
          </p:cNvGraphicFramePr>
          <p:nvPr>
            <p:extLst>
              <p:ext uri="{D42A27DB-BD31-4B8C-83A1-F6EECF244321}">
                <p14:modId xmlns:p14="http://schemas.microsoft.com/office/powerpoint/2010/main" val="3007685304"/>
              </p:ext>
            </p:extLst>
          </p:nvPr>
        </p:nvGraphicFramePr>
        <p:xfrm>
          <a:off x="3086099" y="1398808"/>
          <a:ext cx="2286001" cy="2606040"/>
        </p:xfrm>
        <a:graphic>
          <a:graphicData uri="http://schemas.openxmlformats.org/drawingml/2006/table">
            <a:tbl>
              <a:tblPr firstRow="1" bandRow="1">
                <a:tableStyleId>{69CF1AB2-1976-4502-BF36-3FF5EA218861}</a:tableStyleId>
              </a:tblPr>
              <a:tblGrid>
                <a:gridCol w="651362"/>
                <a:gridCol w="1634639"/>
              </a:tblGrid>
              <a:tr h="289560">
                <a:tc>
                  <a:txBody>
                    <a:bodyPr/>
                    <a:lstStyle/>
                    <a:p>
                      <a:r>
                        <a:rPr lang="en-US" sz="1050" b="0" dirty="0" smtClean="0"/>
                        <a:t>08:00</a:t>
                      </a:r>
                      <a:endParaRPr lang="en-US" sz="105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289560">
                <a:tc>
                  <a:txBody>
                    <a:bodyPr/>
                    <a:lstStyle/>
                    <a:p>
                      <a:r>
                        <a:rPr lang="en-US" sz="1050" dirty="0" smtClean="0"/>
                        <a:t>08:40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a:t>
                      </a:r>
                      <a:r>
                        <a:rPr lang="en-US" sz="1050" baseline="0" dirty="0" smtClean="0"/>
                        <a:t> in groups</a:t>
                      </a:r>
                      <a:endParaRPr lang="en-US" sz="105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09:15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09:30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289560">
                <a:tc>
                  <a:txBody>
                    <a:bodyPr/>
                    <a:lstStyle/>
                    <a:p>
                      <a:r>
                        <a:rPr lang="en-US" sz="1050" dirty="0" smtClean="0"/>
                        <a:t>10:00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289560">
                <a:tc>
                  <a:txBody>
                    <a:bodyPr/>
                    <a:lstStyle/>
                    <a:p>
                      <a:r>
                        <a:rPr lang="en-US" sz="1050" dirty="0" smtClean="0"/>
                        <a:t>10:30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289560">
                <a:tc>
                  <a:txBody>
                    <a:bodyPr/>
                    <a:lstStyle/>
                    <a:p>
                      <a:r>
                        <a:rPr lang="en-US" sz="1050" dirty="0" smtClean="0"/>
                        <a:t>10:55</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289560">
                <a:tc>
                  <a:txBody>
                    <a:bodyPr/>
                    <a:lstStyle/>
                    <a:p>
                      <a:r>
                        <a:rPr lang="en-US" sz="1050" dirty="0" smtClean="0"/>
                        <a:t>11:10</a:t>
                      </a:r>
                      <a:endParaRPr lang="en-US" sz="105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5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15" name="Rectangle 14">
            <a:hlinkClick r:id="rId3" action="ppaction://hlinksldjump"/>
          </p:cNvPr>
          <p:cNvSpPr/>
          <p:nvPr/>
        </p:nvSpPr>
        <p:spPr>
          <a:xfrm>
            <a:off x="4876800" y="381001"/>
            <a:ext cx="53340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6" name="Rectangle 15">
            <a:hlinkClick r:id="rId3" action="ppaction://hlinksldjump"/>
          </p:cNvPr>
          <p:cNvSpPr/>
          <p:nvPr/>
        </p:nvSpPr>
        <p:spPr>
          <a:xfrm>
            <a:off x="4876800" y="609600"/>
            <a:ext cx="533400" cy="228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0" name="Rectangle 19">
            <a:hlinkClick r:id="rId3" action="ppaction://hlinksldjump"/>
          </p:cNvPr>
          <p:cNvSpPr/>
          <p:nvPr/>
        </p:nvSpPr>
        <p:spPr>
          <a:xfrm>
            <a:off x="4876800" y="839585"/>
            <a:ext cx="533400" cy="151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1" name="Rectangle 20">
            <a:hlinkClick r:id="rId3" action="ppaction://hlinksldjump"/>
          </p:cNvPr>
          <p:cNvSpPr/>
          <p:nvPr/>
        </p:nvSpPr>
        <p:spPr>
          <a:xfrm>
            <a:off x="4876800" y="991985"/>
            <a:ext cx="533400" cy="1510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3" name="Straight Connector 2"/>
          <p:cNvCxnSpPr/>
          <p:nvPr/>
        </p:nvCxnSpPr>
        <p:spPr>
          <a:xfrm>
            <a:off x="4768116" y="914400"/>
            <a:ext cx="7944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add them to the day. </a:t>
            </a:r>
          </a:p>
        </p:txBody>
      </p:sp>
    </p:spTree>
    <p:extLst>
      <p:ext uri="{BB962C8B-B14F-4D97-AF65-F5344CB8AC3E}">
        <p14:creationId xmlns:p14="http://schemas.microsoft.com/office/powerpoint/2010/main" val="3037885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5730</TotalTime>
  <Words>1297</Words>
  <Application>Microsoft Macintosh PowerPoint</Application>
  <PresentationFormat>On-screen Show (4:3)</PresentationFormat>
  <Paragraphs>282</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IDEA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Kis</dc:creator>
  <cp:lastModifiedBy>Filip Kis</cp:lastModifiedBy>
  <cp:revision>30</cp:revision>
  <dcterms:created xsi:type="dcterms:W3CDTF">2012-02-08T09:27:55Z</dcterms:created>
  <dcterms:modified xsi:type="dcterms:W3CDTF">2013-02-18T03:12:08Z</dcterms:modified>
</cp:coreProperties>
</file>