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346" r:id="rId4"/>
    <p:sldId id="347" r:id="rId5"/>
    <p:sldId id="258" r:id="rId6"/>
    <p:sldId id="290" r:id="rId7"/>
    <p:sldId id="297" r:id="rId8"/>
    <p:sldId id="359" r:id="rId9"/>
    <p:sldId id="331" r:id="rId10"/>
    <p:sldId id="358" r:id="rId11"/>
    <p:sldId id="361" r:id="rId12"/>
    <p:sldId id="335" r:id="rId13"/>
    <p:sldId id="333" r:id="rId14"/>
    <p:sldId id="336" r:id="rId15"/>
    <p:sldId id="355" r:id="rId16"/>
    <p:sldId id="342" r:id="rId17"/>
    <p:sldId id="360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6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pos="1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9"/>
    <a:srgbClr val="3164CE"/>
    <a:srgbClr val="18A332"/>
    <a:srgbClr val="F89418"/>
    <a:srgbClr val="DB560B"/>
    <a:srgbClr val="F4F4F4"/>
    <a:srgbClr val="D0CECE"/>
    <a:srgbClr val="FFC000"/>
    <a:srgbClr val="D9D9D9"/>
    <a:srgbClr val="F89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7" autoAdjust="0"/>
    <p:restoredTop sz="85369" autoAdjust="0"/>
  </p:normalViewPr>
  <p:slideViewPr>
    <p:cSldViewPr snapToGrid="0" snapToObjects="1">
      <p:cViewPr>
        <p:scale>
          <a:sx n="135" d="100"/>
          <a:sy n="135" d="100"/>
        </p:scale>
        <p:origin x="800" y="192"/>
      </p:cViewPr>
      <p:guideLst>
        <p:guide orient="horz" pos="1296"/>
        <p:guide pos="2880"/>
        <p:guide orient="horz" pos="336"/>
        <p:guide orient="horz" pos="3672"/>
        <p:guide pos="3648"/>
        <p:guide pos="1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CFD62-8173-D445-95C8-85DA2658C3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D18F3-72A9-C34D-AB66-0E5B7CEAF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1245E-70C1-7E48-BAC6-9BFF295274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9278091-07F4-4345-AB6A-8F5EDE10EB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F1638-50C1-5042-BE74-D9A7F344A8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C5016-1C1B-C749-AAF2-FF39025280BA}" type="datetimeFigureOut">
              <a:rPr lang="en-US" smtClean="0"/>
              <a:t>2/2/22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3D21-97A1-1E4D-B47F-D98DEF4531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B017-3994-F042-B0E8-A340B624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2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B017-3994-F042-B0E8-A340B6244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er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426326-65AF-9B48-B981-4379D75A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816" y="6558087"/>
            <a:ext cx="876366" cy="291381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</a:defRPr>
            </a:lvl1pPr>
          </a:lstStyle>
          <a:p>
            <a:fld id="{820A959D-44D5-8D40-A362-D9C954B044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ADB1AC7-602F-D84B-9D68-D99F0241A8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7893" y="61440"/>
            <a:ext cx="1882274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98D93-F190-9A42-BA26-D84FAC77BECA}"/>
              </a:ext>
            </a:extLst>
          </p:cNvPr>
          <p:cNvCxnSpPr>
            <a:cxnSpLocks/>
          </p:cNvCxnSpPr>
          <p:nvPr userDrawn="1"/>
        </p:nvCxnSpPr>
        <p:spPr>
          <a:xfrm>
            <a:off x="4121219" y="6508928"/>
            <a:ext cx="90156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948E4DD-28CD-B349-B84C-10E1149A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293172"/>
            <a:ext cx="6823587" cy="375417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23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er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>
            <a:extLst>
              <a:ext uri="{FF2B5EF4-FFF2-40B4-BE49-F238E27FC236}">
                <a16:creationId xmlns:a16="http://schemas.microsoft.com/office/drawing/2014/main" id="{3044FEF1-2D51-46DB-91E8-27ED8544E1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05" y="66819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5.png"/><Relationship Id="rId7" Type="http://schemas.openxmlformats.org/officeDocument/2006/relationships/image" Target="../media/image17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5" Type="http://schemas.openxmlformats.org/officeDocument/2006/relationships/image" Target="../media/image270.png"/><Relationship Id="rId10" Type="http://schemas.openxmlformats.org/officeDocument/2006/relationships/image" Target="../media/image112.png"/><Relationship Id="rId9" Type="http://schemas.openxmlformats.org/officeDocument/2006/relationships/image" Target="../media/image111.png"/><Relationship Id="rId14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17/06/relationships/model3d" Target="../media/model3d1.glb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26" Type="http://schemas.openxmlformats.org/officeDocument/2006/relationships/image" Target="../media/image73.png"/><Relationship Id="rId3" Type="http://schemas.microsoft.com/office/2017/06/relationships/model3d" Target="../media/model3d2.glb"/><Relationship Id="rId21" Type="http://schemas.openxmlformats.org/officeDocument/2006/relationships/image" Target="../media/image70.png"/><Relationship Id="rId7" Type="http://schemas.openxmlformats.org/officeDocument/2006/relationships/image" Target="../media/image10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2.png"/><Relationship Id="rId24" Type="http://schemas.openxmlformats.org/officeDocument/2006/relationships/image" Target="../media/image15.png"/><Relationship Id="rId5" Type="http://schemas.microsoft.com/office/2017/06/relationships/model3d" Target="../media/model3d1.glb"/><Relationship Id="rId15" Type="http://schemas.openxmlformats.org/officeDocument/2006/relationships/image" Target="../media/image12.png"/><Relationship Id="rId23" Type="http://schemas.openxmlformats.org/officeDocument/2006/relationships/image" Target="../media/image14.png"/><Relationship Id="rId28" Type="http://schemas.openxmlformats.org/officeDocument/2006/relationships/image" Target="../media/image75.png"/><Relationship Id="rId19" Type="http://schemas.openxmlformats.org/officeDocument/2006/relationships/image" Target="../media/image68.png"/><Relationship Id="rId4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3.png"/><Relationship Id="rId27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microsoft.com/office/2017/06/relationships/model3d" Target="../media/model3d1.glb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40.png"/><Relationship Id="rId5" Type="http://schemas.openxmlformats.org/officeDocument/2006/relationships/image" Target="../media/image16.png"/><Relationship Id="rId10" Type="http://schemas.openxmlformats.org/officeDocument/2006/relationships/image" Target="../media/image180.png"/><Relationship Id="rId4" Type="http://schemas.openxmlformats.org/officeDocument/2006/relationships/image" Target="../media/image6.png"/><Relationship Id="rId9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5.png"/><Relationship Id="rId1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12" Type="http://schemas.openxmlformats.org/officeDocument/2006/relationships/image" Target="../media/image114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5" Type="http://schemas.openxmlformats.org/officeDocument/2006/relationships/image" Target="../media/image28.png"/><Relationship Id="rId10" Type="http://schemas.openxmlformats.org/officeDocument/2006/relationships/image" Target="../media/image112.png"/><Relationship Id="rId9" Type="http://schemas.openxmlformats.org/officeDocument/2006/relationships/image" Target="../media/image111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3" Type="http://schemas.openxmlformats.org/officeDocument/2006/relationships/image" Target="../media/image1170.png"/><Relationship Id="rId7" Type="http://schemas.openxmlformats.org/officeDocument/2006/relationships/image" Target="../media/image118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20.png"/><Relationship Id="rId5" Type="http://schemas.openxmlformats.org/officeDocument/2006/relationships/image" Target="../media/image17.png"/><Relationship Id="rId10" Type="http://schemas.openxmlformats.org/officeDocument/2006/relationships/image" Target="../media/image1210.png"/><Relationship Id="rId4" Type="http://schemas.microsoft.com/office/2017/06/relationships/model3d" Target="../media/model3d1.glb"/><Relationship Id="rId9" Type="http://schemas.openxmlformats.org/officeDocument/2006/relationships/image" Target="../media/image1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39.png"/><Relationship Id="rId3" Type="http://schemas.openxmlformats.org/officeDocument/2006/relationships/image" Target="../media/image261.png"/><Relationship Id="rId7" Type="http://schemas.openxmlformats.org/officeDocument/2006/relationships/image" Target="../media/image271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7.png"/><Relationship Id="rId5" Type="http://schemas.openxmlformats.org/officeDocument/2006/relationships/image" Target="../media/image18.png"/><Relationship Id="rId10" Type="http://schemas.openxmlformats.org/officeDocument/2006/relationships/image" Target="../media/image36.png"/><Relationship Id="rId4" Type="http://schemas.microsoft.com/office/2017/06/relationships/model3d" Target="../media/model3d1.glb"/><Relationship Id="rId9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3" Type="http://schemas.openxmlformats.org/officeDocument/2006/relationships/image" Target="../media/image1170.png"/><Relationship Id="rId7" Type="http://schemas.openxmlformats.org/officeDocument/2006/relationships/image" Target="../media/image1180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20.png"/><Relationship Id="rId5" Type="http://schemas.openxmlformats.org/officeDocument/2006/relationships/image" Target="../media/image17.png"/><Relationship Id="rId10" Type="http://schemas.openxmlformats.org/officeDocument/2006/relationships/image" Target="../media/image1210.png"/><Relationship Id="rId4" Type="http://schemas.microsoft.com/office/2017/06/relationships/model3d" Target="../media/model3d1.glb"/><Relationship Id="rId9" Type="http://schemas.openxmlformats.org/officeDocument/2006/relationships/image" Target="../media/image1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5337D2B-E2A1-405F-AF66-57CE2856194C}"/>
              </a:ext>
            </a:extLst>
          </p:cNvPr>
          <p:cNvGrpSpPr/>
          <p:nvPr/>
        </p:nvGrpSpPr>
        <p:grpSpPr>
          <a:xfrm>
            <a:off x="-2442674" y="-1096291"/>
            <a:ext cx="13970000" cy="9829800"/>
            <a:chOff x="-2590800" y="-1397000"/>
            <a:chExt cx="13970000" cy="98298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186066-1784-4265-8699-6BE51D4B6CCF}"/>
                </a:ext>
              </a:extLst>
            </p:cNvPr>
            <p:cNvSpPr/>
            <p:nvPr/>
          </p:nvSpPr>
          <p:spPr>
            <a:xfrm>
              <a:off x="-2590800" y="-1397000"/>
              <a:ext cx="13970000" cy="982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 descr="图片包含 烟花, 游戏机, 星星&#10;&#10;描述已自动生成">
              <a:extLst>
                <a:ext uri="{FF2B5EF4-FFF2-40B4-BE49-F238E27FC236}">
                  <a16:creationId xmlns:a16="http://schemas.microsoft.com/office/drawing/2014/main" id="{331DC52F-E7C4-433A-908C-40CA1901D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376371">
              <a:off x="797974" y="827703"/>
              <a:ext cx="8693768" cy="489024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0DBBD16-823A-9B48-8128-C45C0D336B67}"/>
              </a:ext>
            </a:extLst>
          </p:cNvPr>
          <p:cNvSpPr txBox="1"/>
          <p:nvPr/>
        </p:nvSpPr>
        <p:spPr>
          <a:xfrm>
            <a:off x="554696" y="327322"/>
            <a:ext cx="150323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Nov 12,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67494-8602-304C-913E-EBEC25DDD1FC}"/>
              </a:ext>
            </a:extLst>
          </p:cNvPr>
          <p:cNvSpPr txBox="1"/>
          <p:nvPr/>
        </p:nvSpPr>
        <p:spPr>
          <a:xfrm>
            <a:off x="519256" y="1284728"/>
            <a:ext cx="7773988" cy="1502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900" b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>
              <a:lnSpc>
                <a:spcPts val="5480"/>
              </a:lnSpc>
            </a:pPr>
            <a:r>
              <a:rPr lang="en-US" sz="4800" dirty="0">
                <a:latin typeface="+mn-lt"/>
              </a:rPr>
              <a:t>Metastable spiking networks </a:t>
            </a:r>
          </a:p>
          <a:p>
            <a:pPr>
              <a:lnSpc>
                <a:spcPts val="5480"/>
              </a:lnSpc>
            </a:pPr>
            <a:r>
              <a:rPr lang="en-US" sz="4800" dirty="0">
                <a:latin typeface="+mn-lt"/>
              </a:rPr>
              <a:t>in the replica-mean-field limit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8EA5F2-6A6C-F244-A5EC-5B5C8F5AA48B}"/>
              </a:ext>
            </a:extLst>
          </p:cNvPr>
          <p:cNvGrpSpPr/>
          <p:nvPr/>
        </p:nvGrpSpPr>
        <p:grpSpPr>
          <a:xfrm>
            <a:off x="554696" y="3745284"/>
            <a:ext cx="2231765" cy="810339"/>
            <a:chOff x="436699" y="3667605"/>
            <a:chExt cx="2231765" cy="8103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9B0A1-49D9-8A40-AA83-95F612A4A1A0}"/>
                </a:ext>
              </a:extLst>
            </p:cNvPr>
            <p:cNvSpPr txBox="1"/>
            <p:nvPr/>
          </p:nvSpPr>
          <p:spPr>
            <a:xfrm>
              <a:off x="436699" y="3667605"/>
              <a:ext cx="942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Luyan Yu</a:t>
              </a:r>
              <a:endParaRPr lang="en-US" sz="1600" dirty="0">
                <a:solidFill>
                  <a:schemeClr val="bg1"/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AFDEB9-20AA-A74C-A9C7-645D93410E95}"/>
                </a:ext>
              </a:extLst>
            </p:cNvPr>
            <p:cNvSpPr txBox="1"/>
            <p:nvPr/>
          </p:nvSpPr>
          <p:spPr>
            <a:xfrm>
              <a:off x="436699" y="3954724"/>
              <a:ext cx="2231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a typeface="Helvetica Neue Light" panose="02000403000000020004" pitchFamily="2" charset="0"/>
                  <a:cs typeface="Helvetica Neue" panose="02000503000000020004" pitchFamily="2" charset="0"/>
                </a:rPr>
                <a:t>Department of Physics,</a:t>
              </a:r>
            </a:p>
            <a:p>
              <a:r>
                <a:rPr lang="en-US" sz="1400" dirty="0">
                  <a:solidFill>
                    <a:schemeClr val="bg1"/>
                  </a:solidFill>
                  <a:ea typeface="Helvetica Neue Light" panose="02000403000000020004" pitchFamily="2" charset="0"/>
                  <a:cs typeface="Helvetica Neue" panose="02000503000000020004" pitchFamily="2" charset="0"/>
                </a:rPr>
                <a:t>University of Texas at Austin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81C6F0-9398-704B-9144-FEB8483504BA}"/>
              </a:ext>
            </a:extLst>
          </p:cNvPr>
          <p:cNvGrpSpPr/>
          <p:nvPr/>
        </p:nvGrpSpPr>
        <p:grpSpPr>
          <a:xfrm>
            <a:off x="554696" y="4802781"/>
            <a:ext cx="4804520" cy="810340"/>
            <a:chOff x="436699" y="4856747"/>
            <a:chExt cx="4804520" cy="8103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E8995-0530-E14C-97F3-9D367A636B0C}"/>
                </a:ext>
              </a:extLst>
            </p:cNvPr>
            <p:cNvSpPr txBox="1"/>
            <p:nvPr/>
          </p:nvSpPr>
          <p:spPr>
            <a:xfrm>
              <a:off x="436699" y="4856747"/>
              <a:ext cx="3230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900" b="1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</a:lstStyle>
            <a:p>
              <a:r>
                <a:rPr lang="en-US" sz="1600" dirty="0">
                  <a:latin typeface="+mn-lt"/>
                </a:rPr>
                <a:t>Supervisor: Dr. Thibaud Taillefumier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3EF2-5D35-B94F-A1EA-64F94D00B001}"/>
                </a:ext>
              </a:extLst>
            </p:cNvPr>
            <p:cNvSpPr txBox="1"/>
            <p:nvPr/>
          </p:nvSpPr>
          <p:spPr>
            <a:xfrm>
              <a:off x="436699" y="5143867"/>
              <a:ext cx="4804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1pPr>
            </a:lstStyle>
            <a:p>
              <a:r>
                <a:rPr lang="en-US" sz="1400" dirty="0">
                  <a:latin typeface="+mn-lt"/>
                </a:rPr>
                <a:t>Department of Mathematics &amp; Department of Neuroscience,</a:t>
              </a:r>
            </a:p>
            <a:p>
              <a:r>
                <a:rPr lang="en-US" sz="1400" dirty="0">
                  <a:latin typeface="+mn-lt"/>
                </a:rPr>
                <a:t>The University of Texas at Austin</a:t>
              </a:r>
            </a:p>
          </p:txBody>
        </p:sp>
      </p:grp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7E512B1-485B-4860-8808-BE3532C7A8F7}"/>
              </a:ext>
            </a:extLst>
          </p:cNvPr>
          <p:cNvCxnSpPr>
            <a:cxnSpLocks/>
          </p:cNvCxnSpPr>
          <p:nvPr/>
        </p:nvCxnSpPr>
        <p:spPr>
          <a:xfrm>
            <a:off x="644333" y="3585175"/>
            <a:ext cx="436581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 / 12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7401AE-1593-4E79-85D9-0E0C124EA9BB}"/>
              </a:ext>
            </a:extLst>
          </p:cNvPr>
          <p:cNvGrpSpPr/>
          <p:nvPr/>
        </p:nvGrpSpPr>
        <p:grpSpPr>
          <a:xfrm>
            <a:off x="-3185825" y="-1662405"/>
            <a:ext cx="8034808" cy="10387884"/>
            <a:chOff x="-2838203" y="-2090198"/>
            <a:chExt cx="8034808" cy="10387884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1F9FF9C-9FCE-432D-8AA5-59C1B9B4FF63}"/>
                </a:ext>
              </a:extLst>
            </p:cNvPr>
            <p:cNvGrpSpPr/>
            <p:nvPr/>
          </p:nvGrpSpPr>
          <p:grpSpPr>
            <a:xfrm>
              <a:off x="-2838203" y="-2090198"/>
              <a:ext cx="8034808" cy="10387884"/>
              <a:chOff x="-816297" y="-2745239"/>
              <a:chExt cx="8034808" cy="10387884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FC24A0E-9EF5-42E4-9018-81A4EC2D6CB2}"/>
                  </a:ext>
                </a:extLst>
              </p:cNvPr>
              <p:cNvGrpSpPr/>
              <p:nvPr/>
            </p:nvGrpSpPr>
            <p:grpSpPr>
              <a:xfrm rot="7156578">
                <a:off x="89253" y="-534362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7" name="弧形 86">
                  <a:extLst>
                    <a:ext uri="{FF2B5EF4-FFF2-40B4-BE49-F238E27FC236}">
                      <a16:creationId xmlns:a16="http://schemas.microsoft.com/office/drawing/2014/main" id="{762B2A73-A523-4272-96A2-0B1497EF0FBC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0DD21E7F-DF23-4A49-A13F-5165B8E0ECFE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F5B547C-4635-4C05-975C-4225FEEAE9C8}"/>
                  </a:ext>
                </a:extLst>
              </p:cNvPr>
              <p:cNvGrpSpPr/>
              <p:nvPr/>
            </p:nvGrpSpPr>
            <p:grpSpPr>
              <a:xfrm rot="3416954">
                <a:off x="78616" y="513387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4" name="弧形 83">
                  <a:extLst>
                    <a:ext uri="{FF2B5EF4-FFF2-40B4-BE49-F238E27FC236}">
                      <a16:creationId xmlns:a16="http://schemas.microsoft.com/office/drawing/2014/main" id="{36233FF6-9ECB-44B0-85F7-D282F54722D0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弧形 85">
                  <a:extLst>
                    <a:ext uri="{FF2B5EF4-FFF2-40B4-BE49-F238E27FC236}">
                      <a16:creationId xmlns:a16="http://schemas.microsoft.com/office/drawing/2014/main" id="{4DBF967F-C108-465C-983C-CA333AC7C894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弧形 81">
                <a:extLst>
                  <a:ext uri="{FF2B5EF4-FFF2-40B4-BE49-F238E27FC236}">
                    <a16:creationId xmlns:a16="http://schemas.microsoft.com/office/drawing/2014/main" id="{AE4D4BAD-69F9-4119-BF69-9795FB74DF4C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180" r="-618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535562" y="1772669"/>
                <a:ext cx="596036" cy="597615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596036" cy="597615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82847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7940" y="2200462"/>
                  <a:ext cx="596036" cy="59761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32120537"/>
                    </p:ext>
                  </p:extLst>
                </p:nvPr>
              </p:nvGraphicFramePr>
              <p:xfrm>
                <a:off x="3328851" y="2782197"/>
                <a:ext cx="596035" cy="597614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  <a:scene3d>
                        <a:camera prst="orthographicFront"/>
                        <a:lightRig rig="sunrise" dir="t"/>
                      </a:scene3d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81229" y="3209990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  <a:scene3d>
                  <a:camera prst="orthographicFront"/>
                  <a:lightRig rig="sunrise" dir="t"/>
                </a:scene3d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535563" y="3822360"/>
                <a:ext cx="596035" cy="597614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7941" y="4250153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/>
                <p:nvPr/>
              </p:nvSpPr>
              <p:spPr>
                <a:xfrm>
                  <a:off x="1705111" y="188407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111" y="1884072"/>
                  <a:ext cx="2388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/>
                <p:nvPr/>
              </p:nvSpPr>
              <p:spPr>
                <a:xfrm>
                  <a:off x="1705111" y="3936501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111" y="3936501"/>
                  <a:ext cx="23884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/>
                <p:nvPr/>
              </p:nvSpPr>
              <p:spPr>
                <a:xfrm>
                  <a:off x="3512686" y="289359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686" y="2893599"/>
                  <a:ext cx="23884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/>
                <p:nvPr/>
              </p:nvSpPr>
              <p:spPr>
                <a:xfrm>
                  <a:off x="2726340" y="1949004"/>
                  <a:ext cx="10742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340" y="1949004"/>
                  <a:ext cx="10742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250" r="-6818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/>
                <p:nvPr/>
              </p:nvSpPr>
              <p:spPr>
                <a:xfrm>
                  <a:off x="787785" y="2883869"/>
                  <a:ext cx="10797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85" y="2883869"/>
                  <a:ext cx="107978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215" r="-678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F84A21DC-882F-A249-9085-1450ACA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Modeling: </a:t>
            </a:r>
            <a:r>
              <a:rPr lang="en-US" dirty="0"/>
              <a:t>Solving Equations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D59166-B7A4-2144-8B35-3A321A37F010}"/>
              </a:ext>
            </a:extLst>
          </p:cNvPr>
          <p:cNvGrpSpPr/>
          <p:nvPr/>
        </p:nvGrpSpPr>
        <p:grpSpPr>
          <a:xfrm>
            <a:off x="6566510" y="2427305"/>
            <a:ext cx="1984967" cy="2536701"/>
            <a:chOff x="5917154" y="2427305"/>
            <a:chExt cx="1984967" cy="2536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96">
                  <a:extLst>
                    <a:ext uri="{FF2B5EF4-FFF2-40B4-BE49-F238E27FC236}">
                      <a16:creationId xmlns:a16="http://schemas.microsoft.com/office/drawing/2014/main" id="{FD0EE67C-46E2-3949-BEBA-01A9809FCC62}"/>
                    </a:ext>
                  </a:extLst>
                </p:cNvPr>
                <p:cNvSpPr txBox="1"/>
                <p:nvPr/>
              </p:nvSpPr>
              <p:spPr>
                <a:xfrm>
                  <a:off x="6301426" y="2427305"/>
                  <a:ext cx="12164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8" name="文本框 96">
                  <a:extLst>
                    <a:ext uri="{FF2B5EF4-FFF2-40B4-BE49-F238E27FC236}">
                      <a16:creationId xmlns:a16="http://schemas.microsoft.com/office/drawing/2014/main" id="{FD0EE67C-46E2-3949-BEBA-01A9809FC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26" y="2427305"/>
                  <a:ext cx="121642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8247" r="-103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96">
                  <a:extLst>
                    <a:ext uri="{FF2B5EF4-FFF2-40B4-BE49-F238E27FC236}">
                      <a16:creationId xmlns:a16="http://schemas.microsoft.com/office/drawing/2014/main" id="{DE1A1014-90A0-574A-A30A-8473AD013DD1}"/>
                    </a:ext>
                  </a:extLst>
                </p:cNvPr>
                <p:cNvSpPr txBox="1"/>
                <p:nvPr/>
              </p:nvSpPr>
              <p:spPr>
                <a:xfrm>
                  <a:off x="5917154" y="3073111"/>
                  <a:ext cx="1984967" cy="4183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sz="2400" dirty="0"/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1" name="文本框 96">
                  <a:extLst>
                    <a:ext uri="{FF2B5EF4-FFF2-40B4-BE49-F238E27FC236}">
                      <a16:creationId xmlns:a16="http://schemas.microsoft.com/office/drawing/2014/main" id="{DE1A1014-90A0-574A-A30A-8473AD013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154" y="3073111"/>
                  <a:ext cx="1984967" cy="418320"/>
                </a:xfrm>
                <a:prstGeom prst="rect">
                  <a:avLst/>
                </a:prstGeom>
                <a:blipFill>
                  <a:blip r:embed="rId15"/>
                  <a:stretch>
                    <a:fillRect l="-1266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96">
                  <a:extLst>
                    <a:ext uri="{FF2B5EF4-FFF2-40B4-BE49-F238E27FC236}">
                      <a16:creationId xmlns:a16="http://schemas.microsoft.com/office/drawing/2014/main" id="{46024933-9E53-2346-88B7-5C16C0155E98}"/>
                    </a:ext>
                  </a:extLst>
                </p:cNvPr>
                <p:cNvSpPr txBox="1"/>
                <p:nvPr/>
              </p:nvSpPr>
              <p:spPr>
                <a:xfrm>
                  <a:off x="5941199" y="3767906"/>
                  <a:ext cx="1936877" cy="4134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sz="2400" dirty="0"/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5" name="文本框 96">
                  <a:extLst>
                    <a:ext uri="{FF2B5EF4-FFF2-40B4-BE49-F238E27FC236}">
                      <a16:creationId xmlns:a16="http://schemas.microsoft.com/office/drawing/2014/main" id="{46024933-9E53-2346-88B7-5C16C0155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199" y="3767906"/>
                  <a:ext cx="1936877" cy="413447"/>
                </a:xfrm>
                <a:prstGeom prst="rect">
                  <a:avLst/>
                </a:prstGeom>
                <a:blipFill>
                  <a:blip r:embed="rId16"/>
                  <a:stretch>
                    <a:fillRect l="-1299" t="-11765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组合 42">
              <a:extLst>
                <a:ext uri="{FF2B5EF4-FFF2-40B4-BE49-F238E27FC236}">
                  <a16:creationId xmlns:a16="http://schemas.microsoft.com/office/drawing/2014/main" id="{BC17DF99-A201-0246-B4F2-8704B2AC7A5C}"/>
                </a:ext>
              </a:extLst>
            </p:cNvPr>
            <p:cNvGrpSpPr/>
            <p:nvPr/>
          </p:nvGrpSpPr>
          <p:grpSpPr>
            <a:xfrm>
              <a:off x="6837637" y="4587206"/>
              <a:ext cx="72000" cy="376800"/>
              <a:chOff x="7592291" y="4124249"/>
              <a:chExt cx="72000" cy="376800"/>
            </a:xfrm>
          </p:grpSpPr>
          <p:sp>
            <p:nvSpPr>
              <p:cNvPr id="52" name="椭圆 39">
                <a:extLst>
                  <a:ext uri="{FF2B5EF4-FFF2-40B4-BE49-F238E27FC236}">
                    <a16:creationId xmlns:a16="http://schemas.microsoft.com/office/drawing/2014/main" id="{08FE4513-3DDE-9A49-B6F5-9CBDA1F30E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92291" y="4124249"/>
                <a:ext cx="72000" cy="72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40">
                <a:extLst>
                  <a:ext uri="{FF2B5EF4-FFF2-40B4-BE49-F238E27FC236}">
                    <a16:creationId xmlns:a16="http://schemas.microsoft.com/office/drawing/2014/main" id="{75D4B8DE-CCB4-844E-A533-531BE257D4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92291" y="4276649"/>
                <a:ext cx="72000" cy="72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41">
                <a:extLst>
                  <a:ext uri="{FF2B5EF4-FFF2-40B4-BE49-F238E27FC236}">
                    <a16:creationId xmlns:a16="http://schemas.microsoft.com/office/drawing/2014/main" id="{6E3CB146-7067-244B-940E-D99AD158E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92291" y="4429049"/>
                <a:ext cx="72000" cy="72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2B260-4423-4542-94B6-BD58B5A6FB93}"/>
              </a:ext>
            </a:extLst>
          </p:cNvPr>
          <p:cNvGrpSpPr/>
          <p:nvPr/>
        </p:nvGrpSpPr>
        <p:grpSpPr>
          <a:xfrm>
            <a:off x="4009493" y="2391488"/>
            <a:ext cx="2037504" cy="2306321"/>
            <a:chOff x="3929981" y="2391488"/>
            <a:chExt cx="2037504" cy="2306321"/>
          </a:xfrm>
        </p:grpSpPr>
        <p:sp>
          <p:nvSpPr>
            <p:cNvPr id="58" name="箭头: 右 18">
              <a:extLst>
                <a:ext uri="{FF2B5EF4-FFF2-40B4-BE49-F238E27FC236}">
                  <a16:creationId xmlns:a16="http://schemas.microsoft.com/office/drawing/2014/main" id="{F37ACC4E-2E86-0345-8B57-27C094581E96}"/>
                </a:ext>
              </a:extLst>
            </p:cNvPr>
            <p:cNvSpPr/>
            <p:nvPr/>
          </p:nvSpPr>
          <p:spPr>
            <a:xfrm>
              <a:off x="3929981" y="3321392"/>
              <a:ext cx="2037504" cy="446514"/>
            </a:xfrm>
            <a:prstGeom prst="rightArrow">
              <a:avLst>
                <a:gd name="adj1" fmla="val 46294"/>
                <a:gd name="adj2" fmla="val 7964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475F96-CE99-5046-9B18-0A70507EDFE8}"/>
                </a:ext>
              </a:extLst>
            </p:cNvPr>
            <p:cNvSpPr/>
            <p:nvPr/>
          </p:nvSpPr>
          <p:spPr>
            <a:xfrm>
              <a:off x="4366659" y="2391488"/>
              <a:ext cx="925383" cy="230632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5">
            <a:extLst>
              <a:ext uri="{FF2B5EF4-FFF2-40B4-BE49-F238E27FC236}">
                <a16:creationId xmlns:a16="http://schemas.microsoft.com/office/drawing/2014/main" id="{5E477509-61DF-4B66-95F1-EC69F317F69F}"/>
              </a:ext>
            </a:extLst>
          </p:cNvPr>
          <p:cNvSpPr txBox="1"/>
          <p:nvPr/>
        </p:nvSpPr>
        <p:spPr>
          <a:xfrm rot="16200000">
            <a:off x="4090327" y="3383565"/>
            <a:ext cx="1703526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RMF Equations</a:t>
            </a:r>
          </a:p>
        </p:txBody>
      </p:sp>
    </p:spTree>
    <p:extLst>
      <p:ext uri="{BB962C8B-B14F-4D97-AF65-F5344CB8AC3E}">
        <p14:creationId xmlns:p14="http://schemas.microsoft.com/office/powerpoint/2010/main" val="366750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 / 12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84A21DC-882F-A249-9085-1450ACA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Results: Computational Time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B8084-4C68-5749-8A5B-2F57DF5C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9" y="2295938"/>
            <a:ext cx="7530730" cy="2452757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4C2240F-60D4-654E-B924-38202CFC0EFE}"/>
              </a:ext>
            </a:extLst>
          </p:cNvPr>
          <p:cNvSpPr txBox="1"/>
          <p:nvPr/>
        </p:nvSpPr>
        <p:spPr>
          <a:xfrm>
            <a:off x="627756" y="1048009"/>
            <a:ext cx="8026049" cy="6676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Computational efficient compared to simulation</a:t>
            </a:r>
          </a:p>
        </p:txBody>
      </p:sp>
    </p:spTree>
    <p:extLst>
      <p:ext uri="{BB962C8B-B14F-4D97-AF65-F5344CB8AC3E}">
        <p14:creationId xmlns:p14="http://schemas.microsoft.com/office/powerpoint/2010/main" val="191450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 / 12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4A315E-0F12-4D35-9176-D45B5B97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293172"/>
            <a:ext cx="6823587" cy="375417"/>
          </a:xfrm>
        </p:spPr>
        <p:txBody>
          <a:bodyPr/>
          <a:lstStyle/>
          <a:p>
            <a:r>
              <a:rPr lang="en-US" altLang="zh-CN" dirty="0"/>
              <a:t>Results: Compute Network Activities</a:t>
            </a:r>
            <a:endParaRPr lang="zh-CN" alt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59DC5CB-D6C3-4E80-BEBA-73EFDBD8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05" y="2156705"/>
            <a:ext cx="6004588" cy="289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5665D-16B9-174A-8C81-44256516ED76}"/>
              </a:ext>
            </a:extLst>
          </p:cNvPr>
          <p:cNvSpPr txBox="1"/>
          <p:nvPr/>
        </p:nvSpPr>
        <p:spPr>
          <a:xfrm>
            <a:off x="627756" y="1048009"/>
            <a:ext cx="8026049" cy="6676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The simulated rates and the RMF calculation agree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68084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 / 12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4A315E-0F12-4D35-9176-D45B5B97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293172"/>
            <a:ext cx="6823587" cy="375417"/>
          </a:xfrm>
        </p:spPr>
        <p:txBody>
          <a:bodyPr/>
          <a:lstStyle/>
          <a:p>
            <a:r>
              <a:rPr lang="en-US" altLang="zh-CN" dirty="0"/>
              <a:t>Results: Moment Analysis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B1A1F8-859B-2648-A631-0F0C1299AB6D}"/>
              </a:ext>
            </a:extLst>
          </p:cNvPr>
          <p:cNvGrpSpPr/>
          <p:nvPr/>
        </p:nvGrpSpPr>
        <p:grpSpPr>
          <a:xfrm>
            <a:off x="1180467" y="1663733"/>
            <a:ext cx="6618222" cy="2990204"/>
            <a:chOff x="1180467" y="1917145"/>
            <a:chExt cx="6618222" cy="2990204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2D57CE35-BAAC-4F09-A77B-4E744C221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827" b="53119"/>
            <a:stretch/>
          </p:blipFill>
          <p:spPr>
            <a:xfrm>
              <a:off x="1180467" y="2243405"/>
              <a:ext cx="2892120" cy="2663944"/>
            </a:xfrm>
            <a:prstGeom prst="rect">
              <a:avLst/>
            </a:prstGeom>
          </p:spPr>
        </p:pic>
        <p:pic>
          <p:nvPicPr>
            <p:cNvPr id="9" name="Picture 8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8A35EBE3-3DDE-4A19-B53F-8D7220E57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518" t="-547" r="-203" b="54040"/>
            <a:stretch/>
          </p:blipFill>
          <p:spPr>
            <a:xfrm>
              <a:off x="4826504" y="2253006"/>
              <a:ext cx="2972185" cy="2645474"/>
            </a:xfrm>
            <a:prstGeom prst="rect">
              <a:avLst/>
            </a:prstGeom>
          </p:spPr>
        </p:pic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3415DC5F-4215-46B9-86E6-1328DBE29938}"/>
                </a:ext>
              </a:extLst>
            </p:cNvPr>
            <p:cNvSpPr txBox="1"/>
            <p:nvPr/>
          </p:nvSpPr>
          <p:spPr>
            <a:xfrm>
              <a:off x="2378613" y="1917146"/>
              <a:ext cx="913405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ct val="0"/>
                </a:spcBef>
                <a:buNone/>
                <a:defRPr b="1" i="0">
                  <a:latin typeface="HelveticaNeueLT Std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</a:lstStyle>
            <a:p>
              <a:r>
                <a:rPr lang="en-US" sz="1600" dirty="0">
                  <a:latin typeface="Calibri" panose="020F0502020204030204" pitchFamily="34" charset="0"/>
                </a:rPr>
                <a:t>Mean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F8DBB558-A413-440F-96DE-39ADD4FDF0DD}"/>
                </a:ext>
              </a:extLst>
            </p:cNvPr>
            <p:cNvSpPr txBox="1"/>
            <p:nvPr/>
          </p:nvSpPr>
          <p:spPr>
            <a:xfrm>
              <a:off x="5627764" y="1917145"/>
              <a:ext cx="1869163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ct val="0"/>
                </a:spcBef>
                <a:buNone/>
                <a:defRPr b="1" i="0">
                  <a:latin typeface="HelveticaNeueLT Std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</a:lstStyle>
            <a:p>
              <a:r>
                <a:rPr lang="en-US" sz="1600" dirty="0">
                  <a:latin typeface="Calibri" panose="020F0502020204030204" pitchFamily="34" charset="0"/>
                </a:rPr>
                <a:t>Standard Deviation</a:t>
              </a:r>
            </a:p>
          </p:txBody>
        </p:sp>
      </p:grpSp>
      <p:sp>
        <p:nvSpPr>
          <p:cNvPr id="8" name="TextBox 5">
            <a:extLst>
              <a:ext uri="{FF2B5EF4-FFF2-40B4-BE49-F238E27FC236}">
                <a16:creationId xmlns:a16="http://schemas.microsoft.com/office/drawing/2014/main" id="{EDDECA74-686A-2D45-9C62-292998F22D47}"/>
              </a:ext>
            </a:extLst>
          </p:cNvPr>
          <p:cNvSpPr txBox="1"/>
          <p:nvPr/>
        </p:nvSpPr>
        <p:spPr>
          <a:xfrm>
            <a:off x="627756" y="1048009"/>
            <a:ext cx="8026049" cy="6676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Capable of recovering both the mean and standard deviation.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CAF8BAE-7287-0742-B4D6-4C2FB0DCD850}"/>
              </a:ext>
            </a:extLst>
          </p:cNvPr>
          <p:cNvSpPr txBox="1"/>
          <p:nvPr/>
        </p:nvSpPr>
        <p:spPr>
          <a:xfrm>
            <a:off x="627756" y="4808488"/>
            <a:ext cx="8214586" cy="16017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Red dots are simulated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RMF calculation (</a:t>
            </a:r>
            <a:r>
              <a:rPr lang="en-US" sz="1800" dirty="0">
                <a:solidFill>
                  <a:srgbClr val="FF9D09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</a:t>
            </a: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lines) agrees well with the simulation when convergent.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en-US" sz="1800" dirty="0">
                <a:solidFill>
                  <a:srgbClr val="18A332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green</a:t>
            </a: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800" dirty="0">
                <a:solidFill>
                  <a:srgbClr val="3164CE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blue</a:t>
            </a: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lines are TMF limit approximation, they only asymptotically describe the correct behavior.</a:t>
            </a:r>
          </a:p>
        </p:txBody>
      </p:sp>
    </p:spTree>
    <p:extLst>
      <p:ext uri="{BB962C8B-B14F-4D97-AF65-F5344CB8AC3E}">
        <p14:creationId xmlns:p14="http://schemas.microsoft.com/office/powerpoint/2010/main" val="86816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 / 12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4A315E-0F12-4D35-9176-D45B5B97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293172"/>
            <a:ext cx="6823587" cy="375417"/>
          </a:xfrm>
        </p:spPr>
        <p:txBody>
          <a:bodyPr/>
          <a:lstStyle/>
          <a:p>
            <a:r>
              <a:rPr lang="en-US" altLang="zh-CN" dirty="0"/>
              <a:t>Results: Bistable Network Analysis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0560D7-B4ED-2748-88C6-859874686D6B}"/>
              </a:ext>
            </a:extLst>
          </p:cNvPr>
          <p:cNvGrpSpPr/>
          <p:nvPr/>
        </p:nvGrpSpPr>
        <p:grpSpPr>
          <a:xfrm>
            <a:off x="1233661" y="1095164"/>
            <a:ext cx="2824245" cy="3529427"/>
            <a:chOff x="3215149" y="2014817"/>
            <a:chExt cx="2812023" cy="3514153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0DCC106E-E120-45BC-9A4B-91FFBAE0B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099"/>
            <a:stretch/>
          </p:blipFill>
          <p:spPr>
            <a:xfrm>
              <a:off x="3319445" y="2095500"/>
              <a:ext cx="2707727" cy="343347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137235-1759-AF44-9162-669EF4C5C882}"/>
                </a:ext>
              </a:extLst>
            </p:cNvPr>
            <p:cNvSpPr/>
            <p:nvPr/>
          </p:nvSpPr>
          <p:spPr>
            <a:xfrm>
              <a:off x="3215149" y="2014817"/>
              <a:ext cx="324465" cy="26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53AD91C-9725-3742-B476-D67AE4993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84"/>
          <a:stretch/>
        </p:blipFill>
        <p:spPr>
          <a:xfrm>
            <a:off x="4801700" y="1256585"/>
            <a:ext cx="3077085" cy="3243606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268CD2A7-B281-A941-ACC4-419FB02D9280}"/>
              </a:ext>
            </a:extLst>
          </p:cNvPr>
          <p:cNvSpPr txBox="1"/>
          <p:nvPr/>
        </p:nvSpPr>
        <p:spPr>
          <a:xfrm>
            <a:off x="7536450" y="3159001"/>
            <a:ext cx="1219801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</a:rPr>
              <a:t>Up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B0AC6BA-5940-7649-917C-3E3A83FBEF13}"/>
              </a:ext>
            </a:extLst>
          </p:cNvPr>
          <p:cNvSpPr txBox="1"/>
          <p:nvPr/>
        </p:nvSpPr>
        <p:spPr>
          <a:xfrm>
            <a:off x="7536451" y="3652886"/>
            <a:ext cx="1219801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</a:rPr>
              <a:t>Down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D51A0-2A71-1241-9DAE-1D4A03B2036F}"/>
              </a:ext>
            </a:extLst>
          </p:cNvPr>
          <p:cNvGrpSpPr/>
          <p:nvPr/>
        </p:nvGrpSpPr>
        <p:grpSpPr>
          <a:xfrm>
            <a:off x="2298926" y="4724479"/>
            <a:ext cx="4130154" cy="1615062"/>
            <a:chOff x="1727127" y="1902521"/>
            <a:chExt cx="3917718" cy="1531991"/>
          </a:xfrm>
        </p:grpSpPr>
        <p:pic>
          <p:nvPicPr>
            <p:cNvPr id="13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47D21C12-E76E-354D-A7D7-B536DC9A8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1690"/>
            <a:stretch/>
          </p:blipFill>
          <p:spPr>
            <a:xfrm>
              <a:off x="1727127" y="1902521"/>
              <a:ext cx="3917718" cy="1151170"/>
            </a:xfrm>
            <a:prstGeom prst="rect">
              <a:avLst/>
            </a:prstGeom>
          </p:spPr>
        </p:pic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0AFB58F6-6A35-FC41-B910-A13139E4C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424" b="6744"/>
            <a:stretch/>
          </p:blipFill>
          <p:spPr>
            <a:xfrm>
              <a:off x="1727127" y="3034736"/>
              <a:ext cx="3917718" cy="399776"/>
            </a:xfrm>
            <a:prstGeom prst="rect">
              <a:avLst/>
            </a:prstGeom>
          </p:spPr>
        </p:pic>
      </p:grpSp>
      <p:sp>
        <p:nvSpPr>
          <p:cNvPr id="15" name="TextBox 5">
            <a:extLst>
              <a:ext uri="{FF2B5EF4-FFF2-40B4-BE49-F238E27FC236}">
                <a16:creationId xmlns:a16="http://schemas.microsoft.com/office/drawing/2014/main" id="{4C6509CA-AE46-C441-A327-AA4EB7D7F6B6}"/>
              </a:ext>
            </a:extLst>
          </p:cNvPr>
          <p:cNvSpPr txBox="1"/>
          <p:nvPr/>
        </p:nvSpPr>
        <p:spPr>
          <a:xfrm>
            <a:off x="3087755" y="5044331"/>
            <a:ext cx="1375664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</a:rPr>
              <a:t>Monostable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1374B71-375A-CA44-83F9-0679061BC3B6}"/>
              </a:ext>
            </a:extLst>
          </p:cNvPr>
          <p:cNvSpPr txBox="1"/>
          <p:nvPr/>
        </p:nvSpPr>
        <p:spPr>
          <a:xfrm>
            <a:off x="5252248" y="5331274"/>
            <a:ext cx="1375664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</a:rPr>
              <a:t>Bistable</a:t>
            </a:r>
          </a:p>
        </p:txBody>
      </p:sp>
      <p:sp>
        <p:nvSpPr>
          <p:cNvPr id="9" name="箭头: 右 50">
            <a:extLst>
              <a:ext uri="{FF2B5EF4-FFF2-40B4-BE49-F238E27FC236}">
                <a16:creationId xmlns:a16="http://schemas.microsoft.com/office/drawing/2014/main" id="{87EA45BF-4F98-F340-9B3E-7BE431FD2B70}"/>
              </a:ext>
            </a:extLst>
          </p:cNvPr>
          <p:cNvSpPr/>
          <p:nvPr/>
        </p:nvSpPr>
        <p:spPr>
          <a:xfrm rot="6728223">
            <a:off x="2891072" y="3304927"/>
            <a:ext cx="3254712" cy="139998"/>
          </a:xfrm>
          <a:prstGeom prst="rightArrow">
            <a:avLst>
              <a:gd name="adj1" fmla="val 6778"/>
              <a:gd name="adj2" fmla="val 567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50">
            <a:extLst>
              <a:ext uri="{FF2B5EF4-FFF2-40B4-BE49-F238E27FC236}">
                <a16:creationId xmlns:a16="http://schemas.microsoft.com/office/drawing/2014/main" id="{9CA3F0FE-C435-E04B-8BBA-33FA6D302021}"/>
              </a:ext>
            </a:extLst>
          </p:cNvPr>
          <p:cNvSpPr/>
          <p:nvPr/>
        </p:nvSpPr>
        <p:spPr>
          <a:xfrm rot="5195324">
            <a:off x="5506426" y="4448569"/>
            <a:ext cx="867308" cy="137160"/>
          </a:xfrm>
          <a:prstGeom prst="rightArrow">
            <a:avLst>
              <a:gd name="adj1" fmla="val 6778"/>
              <a:gd name="adj2" fmla="val 505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8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 / 12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4A315E-0F12-4D35-9176-D45B5B97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293172"/>
            <a:ext cx="6823587" cy="375417"/>
          </a:xfrm>
        </p:spPr>
        <p:txBody>
          <a:bodyPr/>
          <a:lstStyle/>
          <a:p>
            <a:r>
              <a:rPr lang="en-US" altLang="zh-CN" dirty="0"/>
              <a:t>Results: </a:t>
            </a:r>
            <a:r>
              <a:rPr lang="en-US" dirty="0"/>
              <a:t>Phase transition</a:t>
            </a:r>
            <a:endParaRPr lang="zh-CN" alt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C0AB21-4C3E-4C5C-B3A0-1C7FD992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32" y="2043249"/>
            <a:ext cx="6432427" cy="2771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D885A2FC-A2D9-4D16-BB6F-E525CD95C7E1}"/>
                  </a:ext>
                </a:extLst>
              </p:cNvPr>
              <p:cNvSpPr txBox="1"/>
              <p:nvPr/>
            </p:nvSpPr>
            <p:spPr>
              <a:xfrm>
                <a:off x="4910010" y="5035933"/>
                <a:ext cx="3149468" cy="571200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algn="ctr" defTabSz="914400">
                  <a:lnSpc>
                    <a:spcPct val="90000"/>
                  </a:lnSpc>
                  <a:spcBef>
                    <a:spcPct val="0"/>
                  </a:spcBef>
                  <a:buNone/>
                  <a:defRPr b="1" i="0">
                    <a:latin typeface="HelveticaNeueLT Std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critical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D885A2FC-A2D9-4D16-BB6F-E525CD95C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10" y="5035933"/>
                <a:ext cx="3149468" cy="57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5">
            <a:extLst>
              <a:ext uri="{FF2B5EF4-FFF2-40B4-BE49-F238E27FC236}">
                <a16:creationId xmlns:a16="http://schemas.microsoft.com/office/drawing/2014/main" id="{7B598AD4-E57D-F64E-ABBC-22C92C3EDDE3}"/>
              </a:ext>
            </a:extLst>
          </p:cNvPr>
          <p:cNvSpPr txBox="1"/>
          <p:nvPr/>
        </p:nvSpPr>
        <p:spPr>
          <a:xfrm>
            <a:off x="3456091" y="5682834"/>
            <a:ext cx="6057306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… indicating phase transition driven by the variability</a:t>
            </a:r>
          </a:p>
        </p:txBody>
      </p:sp>
    </p:spTree>
    <p:extLst>
      <p:ext uri="{BB962C8B-B14F-4D97-AF65-F5344CB8AC3E}">
        <p14:creationId xmlns:p14="http://schemas.microsoft.com/office/powerpoint/2010/main" val="182749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 / 12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4A315E-0F12-4D35-9176-D45B5B97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293172"/>
            <a:ext cx="6823587" cy="375417"/>
          </a:xfrm>
        </p:spPr>
        <p:txBody>
          <a:bodyPr/>
          <a:lstStyle/>
          <a:p>
            <a:r>
              <a:rPr lang="en-US" altLang="zh-CN" dirty="0"/>
              <a:t>Outlooks: </a:t>
            </a:r>
            <a:r>
              <a:rPr lang="en-US" dirty="0"/>
              <a:t>Predicting the Transition Rate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88CBC-2644-C640-A3BB-D552ABC1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98" y="2067791"/>
            <a:ext cx="4622981" cy="2905415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498B6D02-E9E8-EB49-80FD-97BF8ECD62CC}"/>
              </a:ext>
            </a:extLst>
          </p:cNvPr>
          <p:cNvSpPr txBox="1"/>
          <p:nvPr/>
        </p:nvSpPr>
        <p:spPr>
          <a:xfrm>
            <a:off x="1543346" y="5365871"/>
            <a:ext cx="6057306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Arrhenius Law?</a:t>
            </a:r>
          </a:p>
        </p:txBody>
      </p:sp>
    </p:spTree>
    <p:extLst>
      <p:ext uri="{BB962C8B-B14F-4D97-AF65-F5344CB8AC3E}">
        <p14:creationId xmlns:p14="http://schemas.microsoft.com/office/powerpoint/2010/main" val="122943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A76EC3-567E-4489-BA3D-EB61D9C29DF5}"/>
              </a:ext>
            </a:extLst>
          </p:cNvPr>
          <p:cNvSpPr txBox="1"/>
          <p:nvPr/>
        </p:nvSpPr>
        <p:spPr>
          <a:xfrm>
            <a:off x="1543347" y="2362385"/>
            <a:ext cx="6057306" cy="351755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</a:rPr>
              <a:t>Thank You!</a:t>
            </a:r>
          </a:p>
          <a:p>
            <a:endParaRPr lang="en-US" sz="4800" dirty="0">
              <a:latin typeface="Calibri" panose="020F0502020204030204" pitchFamily="34" charset="0"/>
            </a:endParaRPr>
          </a:p>
          <a:p>
            <a:r>
              <a:rPr lang="en-US" sz="4800" dirty="0">
                <a:solidFill>
                  <a:srgbClr val="DB560B"/>
                </a:solidFill>
                <a:latin typeface="Calibri" panose="020F0502020204030204" pitchFamily="34" charset="0"/>
              </a:rPr>
              <a:t>Q</a:t>
            </a:r>
            <a:r>
              <a:rPr lang="en-US" sz="4800" dirty="0">
                <a:latin typeface="Calibri" panose="020F0502020204030204" pitchFamily="34" charset="0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</a:rPr>
              <a:t>&amp;</a:t>
            </a:r>
            <a:r>
              <a:rPr lang="en-US" sz="4800" dirty="0">
                <a:latin typeface="Calibri" panose="020F0502020204030204" pitchFamily="34" charset="0"/>
              </a:rPr>
              <a:t> </a:t>
            </a:r>
            <a:r>
              <a:rPr lang="en-US" sz="4800" dirty="0">
                <a:solidFill>
                  <a:srgbClr val="DB560B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46DED46F-0E4B-4C42-8351-11797A4B0E59}"/>
              </a:ext>
            </a:extLst>
          </p:cNvPr>
          <p:cNvSpPr/>
          <p:nvPr/>
        </p:nvSpPr>
        <p:spPr>
          <a:xfrm>
            <a:off x="208568" y="5974207"/>
            <a:ext cx="872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Yu, L., &amp;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Taillefumier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, T. (2021). </a:t>
            </a:r>
          </a:p>
          <a:p>
            <a:pPr algn="r"/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Metastable spiking networks in the replica-mean-field limit.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</a:p>
          <a:p>
            <a:pPr algn="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arXiv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preprint arXiv:2105.01223.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7AE48-794E-5D4C-BED0-3A6565B1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 / 12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5EDFF-4FC8-AD4F-82C4-F0A18E85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id="{F511C40D-23BC-4BDB-B0C2-57E718163EEF}"/>
              </a:ext>
            </a:extLst>
          </p:cNvPr>
          <p:cNvSpPr txBox="1"/>
          <p:nvPr/>
        </p:nvSpPr>
        <p:spPr>
          <a:xfrm>
            <a:off x="627756" y="878327"/>
            <a:ext cx="8026049" cy="54847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Neural variability plays an important role in neural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Traditional thermodynamic-mean-field(TMF) limit erases neural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Need a model that preserves neural variability, finite-</a:t>
            </a:r>
            <a:r>
              <a:rPr lang="en-US" sz="1800" dirty="0" err="1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sizeness</a:t>
            </a:r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and can take both excitation and inhibition neurons.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F9DFD-3A29-C743-B810-764C0C945184}"/>
              </a:ext>
            </a:extLst>
          </p:cNvPr>
          <p:cNvGrpSpPr/>
          <p:nvPr/>
        </p:nvGrpSpPr>
        <p:grpSpPr>
          <a:xfrm>
            <a:off x="1921958" y="1234546"/>
            <a:ext cx="5318938" cy="1990143"/>
            <a:chOff x="523464" y="2042561"/>
            <a:chExt cx="8080302" cy="30233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5762385-5EBE-AF4C-9200-CDA31DEB5F5E}"/>
                </a:ext>
              </a:extLst>
            </p:cNvPr>
            <p:cNvGrpSpPr/>
            <p:nvPr/>
          </p:nvGrpSpPr>
          <p:grpSpPr>
            <a:xfrm>
              <a:off x="1038557" y="2593256"/>
              <a:ext cx="7066886" cy="2472646"/>
              <a:chOff x="1722724" y="2590800"/>
              <a:chExt cx="6250549" cy="2187016"/>
            </a:xfrm>
          </p:grpSpPr>
          <p:pic>
            <p:nvPicPr>
              <p:cNvPr id="43" name="Picture 42" descr="Diagram&#10;&#10;Description automatically generated">
                <a:extLst>
                  <a:ext uri="{FF2B5EF4-FFF2-40B4-BE49-F238E27FC236}">
                    <a16:creationId xmlns:a16="http://schemas.microsoft.com/office/drawing/2014/main" id="{09B71098-0316-564C-AC23-142BB85FA6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556" r="1572" b="48311"/>
              <a:stretch/>
            </p:blipFill>
            <p:spPr>
              <a:xfrm>
                <a:off x="1722724" y="2590800"/>
                <a:ext cx="6250549" cy="2187016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D7FB157-FC3E-CF40-A8FD-4B355A86507C}"/>
                  </a:ext>
                </a:extLst>
              </p:cNvPr>
              <p:cNvSpPr/>
              <p:nvPr/>
            </p:nvSpPr>
            <p:spPr>
              <a:xfrm>
                <a:off x="1722724" y="2590800"/>
                <a:ext cx="2733529" cy="838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E281A574-0EF1-4C4C-B0ED-2A92982B9182}"/>
                </a:ext>
              </a:extLst>
            </p:cNvPr>
            <p:cNvSpPr txBox="1"/>
            <p:nvPr/>
          </p:nvSpPr>
          <p:spPr>
            <a:xfrm>
              <a:off x="523464" y="2042561"/>
              <a:ext cx="4478332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ct val="0"/>
                </a:spcBef>
                <a:buNone/>
                <a:defRPr sz="2000" b="1" i="0">
                  <a:solidFill>
                    <a:srgbClr val="DB560B"/>
                  </a:solidFill>
                  <a:latin typeface="HelveticaNeueLT Std Blk" panose="020B09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</a:lstStyle>
            <a:p>
              <a:r>
                <a:rPr lang="en-US" sz="1400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Low drive</a:t>
              </a:r>
            </a:p>
            <a:p>
              <a:r>
                <a:rPr lang="en-US" sz="1400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small mean and variance</a:t>
              </a:r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24549F29-9B35-3C41-91FB-C3B271366597}"/>
                </a:ext>
              </a:extLst>
            </p:cNvPr>
            <p:cNvSpPr txBox="1"/>
            <p:nvPr/>
          </p:nvSpPr>
          <p:spPr>
            <a:xfrm>
              <a:off x="4125434" y="2042561"/>
              <a:ext cx="4478332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ct val="0"/>
                </a:spcBef>
                <a:buNone/>
                <a:defRPr sz="2000" b="1" i="0">
                  <a:solidFill>
                    <a:srgbClr val="DB560B"/>
                  </a:solidFill>
                  <a:latin typeface="HelveticaNeueLT Std Blk" panose="020B09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</a:lstStyle>
            <a:p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</a:rPr>
                <a:t>High drive</a:t>
              </a:r>
            </a:p>
            <a:p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</a:rPr>
                <a:t>large mean and variance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D90C40-1589-6248-8259-DA562DE494C3}"/>
              </a:ext>
            </a:extLst>
          </p:cNvPr>
          <p:cNvGrpSpPr/>
          <p:nvPr/>
        </p:nvGrpSpPr>
        <p:grpSpPr>
          <a:xfrm>
            <a:off x="3745331" y="4126402"/>
            <a:ext cx="1653337" cy="1497052"/>
            <a:chOff x="1602466" y="5107097"/>
            <a:chExt cx="1653337" cy="149705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CF7B27E-B65E-0445-B765-C7F5EE4E85C6}"/>
                </a:ext>
              </a:extLst>
            </p:cNvPr>
            <p:cNvGrpSpPr/>
            <p:nvPr/>
          </p:nvGrpSpPr>
          <p:grpSpPr>
            <a:xfrm>
              <a:off x="1602466" y="5107097"/>
              <a:ext cx="1653337" cy="1497052"/>
              <a:chOff x="1281379" y="3212973"/>
              <a:chExt cx="1653337" cy="1497052"/>
            </a:xfrm>
          </p:grpSpPr>
          <p:cxnSp>
            <p:nvCxnSpPr>
              <p:cNvPr id="55" name="直接箭头连接符 63">
                <a:extLst>
                  <a:ext uri="{FF2B5EF4-FFF2-40B4-BE49-F238E27FC236}">
                    <a16:creationId xmlns:a16="http://schemas.microsoft.com/office/drawing/2014/main" id="{047B1CC9-3785-9A49-9CFC-9C275060A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354" y="4410333"/>
                <a:ext cx="1384362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64">
                <a:extLst>
                  <a:ext uri="{FF2B5EF4-FFF2-40B4-BE49-F238E27FC236}">
                    <a16:creationId xmlns:a16="http://schemas.microsoft.com/office/drawing/2014/main" id="{CFD0A5E9-6CA6-6D46-8DB9-40790C5457B9}"/>
                  </a:ext>
                </a:extLst>
              </p:cNvPr>
              <p:cNvSpPr txBox="1"/>
              <p:nvPr/>
            </p:nvSpPr>
            <p:spPr>
              <a:xfrm>
                <a:off x="1980763" y="4463804"/>
                <a:ext cx="4517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1" dirty="0"/>
                  <a:t>Drive</a:t>
                </a:r>
                <a:endParaRPr lang="zh-CN" altLang="en-US" sz="1600" b="1" dirty="0"/>
              </a:p>
            </p:txBody>
          </p:sp>
          <p:cxnSp>
            <p:nvCxnSpPr>
              <p:cNvPr id="57" name="直接箭头连接符 65">
                <a:extLst>
                  <a:ext uri="{FF2B5EF4-FFF2-40B4-BE49-F238E27FC236}">
                    <a16:creationId xmlns:a16="http://schemas.microsoft.com/office/drawing/2014/main" id="{B6CB88C3-BBC2-1040-A06A-3F9CF96D3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8493" y="3212973"/>
                <a:ext cx="0" cy="120151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64">
                <a:extLst>
                  <a:ext uri="{FF2B5EF4-FFF2-40B4-BE49-F238E27FC236}">
                    <a16:creationId xmlns:a16="http://schemas.microsoft.com/office/drawing/2014/main" id="{9A6DEE62-A38A-9C44-B29D-23D8C3EE2059}"/>
                  </a:ext>
                </a:extLst>
              </p:cNvPr>
              <p:cNvSpPr txBox="1"/>
              <p:nvPr/>
            </p:nvSpPr>
            <p:spPr>
              <a:xfrm rot="16200000">
                <a:off x="1036664" y="3706620"/>
                <a:ext cx="735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1" dirty="0"/>
                  <a:t>Variance</a:t>
                </a:r>
                <a:endParaRPr lang="zh-CN" altLang="en-US" sz="1600" b="1" dirty="0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65FDAD-C8E0-4943-871D-488F6213ABDA}"/>
                </a:ext>
              </a:extLst>
            </p:cNvPr>
            <p:cNvCxnSpPr>
              <a:cxnSpLocks/>
            </p:cNvCxnSpPr>
            <p:nvPr/>
          </p:nvCxnSpPr>
          <p:spPr>
            <a:xfrm>
              <a:off x="1896837" y="6207430"/>
              <a:ext cx="1182029" cy="0"/>
            </a:xfrm>
            <a:prstGeom prst="line">
              <a:avLst/>
            </a:prstGeom>
            <a:ln w="28575">
              <a:solidFill>
                <a:srgbClr val="F894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6">
            <a:extLst>
              <a:ext uri="{FF2B5EF4-FFF2-40B4-BE49-F238E27FC236}">
                <a16:creationId xmlns:a16="http://schemas.microsoft.com/office/drawing/2014/main" id="{E04EBABC-14D2-EF47-A671-CB9F6D3F35EB}"/>
              </a:ext>
            </a:extLst>
          </p:cNvPr>
          <p:cNvSpPr/>
          <p:nvPr/>
        </p:nvSpPr>
        <p:spPr>
          <a:xfrm>
            <a:off x="2242169" y="3243534"/>
            <a:ext cx="5846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rgbClr val="222222"/>
                </a:solidFill>
                <a:latin typeface="Calibri Light" panose="020F0302020204030204" pitchFamily="34" charset="0"/>
              </a:rPr>
              <a:t>(Experimental data from Priebe lab at UT Austin)</a:t>
            </a:r>
            <a:endParaRPr lang="zh-CN" altLang="en-US" sz="1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8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 / 12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87F51A1-0FAD-4E6E-82DA-EEA3B4D18D1C}"/>
              </a:ext>
            </a:extLst>
          </p:cNvPr>
          <p:cNvGrpSpPr/>
          <p:nvPr/>
        </p:nvGrpSpPr>
        <p:grpSpPr>
          <a:xfrm>
            <a:off x="-868143" y="-1539280"/>
            <a:ext cx="9340135" cy="10387884"/>
            <a:chOff x="-816297" y="-2745239"/>
            <a:chExt cx="9340135" cy="1038788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B764A6E-9532-47D0-9F4C-06148968AD35}"/>
                </a:ext>
              </a:extLst>
            </p:cNvPr>
            <p:cNvGrpSpPr/>
            <p:nvPr/>
          </p:nvGrpSpPr>
          <p:grpSpPr>
            <a:xfrm rot="7156578">
              <a:off x="89253" y="-534362"/>
              <a:ext cx="9340135" cy="4918381"/>
              <a:chOff x="-816297" y="-7789"/>
              <a:chExt cx="9340135" cy="4918381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CB914D31-83EB-4991-BE80-77D583264EFD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弧形 64">
                <a:extLst>
                  <a:ext uri="{FF2B5EF4-FFF2-40B4-BE49-F238E27FC236}">
                    <a16:creationId xmlns:a16="http://schemas.microsoft.com/office/drawing/2014/main" id="{04BB7193-72D8-476B-98CA-074073460A67}"/>
                  </a:ext>
                </a:extLst>
              </p:cNvPr>
              <p:cNvSpPr/>
              <p:nvPr/>
            </p:nvSpPr>
            <p:spPr>
              <a:xfrm rot="8657680" flipV="1">
                <a:off x="3674543" y="61297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5ED8C6-BC71-4933-A5E1-206BC28A19FD}"/>
                </a:ext>
              </a:extLst>
            </p:cNvPr>
            <p:cNvGrpSpPr/>
            <p:nvPr/>
          </p:nvGrpSpPr>
          <p:grpSpPr>
            <a:xfrm rot="3416954">
              <a:off x="78616" y="513387"/>
              <a:ext cx="9340135" cy="4918381"/>
              <a:chOff x="-816297" y="-7789"/>
              <a:chExt cx="9340135" cy="4918381"/>
            </a:xfrm>
          </p:grpSpPr>
          <p:sp>
            <p:nvSpPr>
              <p:cNvPr id="62" name="弧形 61">
                <a:extLst>
                  <a:ext uri="{FF2B5EF4-FFF2-40B4-BE49-F238E27FC236}">
                    <a16:creationId xmlns:a16="http://schemas.microsoft.com/office/drawing/2014/main" id="{3002C897-4762-4E7C-A0AF-254A09ECE2A7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006EA682-F6E1-479F-88D0-4574EC96BF62}"/>
                  </a:ext>
                </a:extLst>
              </p:cNvPr>
              <p:cNvSpPr/>
              <p:nvPr/>
            </p:nvSpPr>
            <p:spPr>
              <a:xfrm rot="8657680" flipV="1">
                <a:off x="3674543" y="61297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F56DB87-B4D6-419D-8A35-C7077E7622FE}"/>
                </a:ext>
              </a:extLst>
            </p:cNvPr>
            <p:cNvGrpSpPr/>
            <p:nvPr/>
          </p:nvGrpSpPr>
          <p:grpSpPr>
            <a:xfrm>
              <a:off x="-816297" y="-7789"/>
              <a:ext cx="9340135" cy="4918381"/>
              <a:chOff x="-816297" y="-7789"/>
              <a:chExt cx="9340135" cy="4918381"/>
            </a:xfrm>
          </p:grpSpPr>
          <p:sp>
            <p:nvSpPr>
              <p:cNvPr id="60" name="弧形 59">
                <a:extLst>
                  <a:ext uri="{FF2B5EF4-FFF2-40B4-BE49-F238E27FC236}">
                    <a16:creationId xmlns:a16="http://schemas.microsoft.com/office/drawing/2014/main" id="{67930D98-9BB3-4F78-904B-EB9F23CFEC29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弧形 60">
                <a:extLst>
                  <a:ext uri="{FF2B5EF4-FFF2-40B4-BE49-F238E27FC236}">
                    <a16:creationId xmlns:a16="http://schemas.microsoft.com/office/drawing/2014/main" id="{AD519773-E82C-49E1-8BD2-EDF1628336FE}"/>
                  </a:ext>
                </a:extLst>
              </p:cNvPr>
              <p:cNvSpPr/>
              <p:nvPr/>
            </p:nvSpPr>
            <p:spPr>
              <a:xfrm rot="8657680" flipV="1">
                <a:off x="3674543" y="61297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模型 65">
                <a:extLst>
                  <a:ext uri="{FF2B5EF4-FFF2-40B4-BE49-F238E27FC236}">
                    <a16:creationId xmlns:a16="http://schemas.microsoft.com/office/drawing/2014/main" id="{DEFB54CC-8293-4A2F-B2AF-855218D8E6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0631701"/>
                  </p:ext>
                </p:extLst>
              </p:nvPr>
            </p:nvGraphicFramePr>
            <p:xfrm>
              <a:off x="3505621" y="2323586"/>
              <a:ext cx="596037" cy="59761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6037" cy="597616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5">
                          <a:lumMod val="75000"/>
                          <a:alpha val="40000"/>
                        </a:schemeClr>
                      </a:outerShdw>
                    </a:effectLst>
                  </am3d:spPr>
                  <am3d:camera>
                    <am3d:pos x="0" y="0" z="667685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83521988" d="1000000"/>
                    <am3d:preTrans dx="-2430696" dy="-1988626" dz="-108809374"/>
                    <am3d:scale>
                      <am3d:sx n="1000000" d="1000000"/>
                      <am3d:sy n="1000000" d="1000000"/>
                      <am3d:sz n="1000000" d="1000000"/>
                    </am3d:scale>
                    <am3d:rot ax="3892967" ay="108422" az="23087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84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模型 65">
                <a:extLst>
                  <a:ext uri="{FF2B5EF4-FFF2-40B4-BE49-F238E27FC236}">
                    <a16:creationId xmlns:a16="http://schemas.microsoft.com/office/drawing/2014/main" id="{DEFB54CC-8293-4A2F-B2AF-855218D8E6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621" y="2323586"/>
                <a:ext cx="596037" cy="597616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5">
                    <a:lumMod val="75000"/>
                    <a:alpha val="4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模型 66">
                <a:extLst>
                  <a:ext uri="{FF2B5EF4-FFF2-40B4-BE49-F238E27FC236}">
                    <a16:creationId xmlns:a16="http://schemas.microsoft.com/office/drawing/2014/main" id="{ED39E8D2-F8D5-4BCF-B53A-24EEAAEDEB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5640830"/>
                  </p:ext>
                </p:extLst>
              </p:nvPr>
            </p:nvGraphicFramePr>
            <p:xfrm>
              <a:off x="5298911" y="3333115"/>
              <a:ext cx="596035" cy="597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6035" cy="597614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5">
                          <a:lumMod val="75000"/>
                          <a:alpha val="40000"/>
                        </a:schemeClr>
                      </a:outerShdw>
                    </a:effectLst>
                  </am3d:spPr>
                  <am3d:camera>
                    <am3d:pos x="0" y="0" z="667685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83521988" d="1000000"/>
                    <am3d:preTrans dx="-2430696" dy="-1988626" dz="-108809374"/>
                    <am3d:scale>
                      <am3d:sx n="1000000" d="1000000"/>
                      <am3d:sy n="1000000" d="1000000"/>
                      <am3d:sz n="1000000" d="1000000"/>
                    </am3d:scale>
                    <am3d:rot ax="3892967" ay="108422" az="23087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284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模型 66">
                <a:extLst>
                  <a:ext uri="{FF2B5EF4-FFF2-40B4-BE49-F238E27FC236}">
                    <a16:creationId xmlns:a16="http://schemas.microsoft.com/office/drawing/2014/main" id="{ED39E8D2-F8D5-4BCF-B53A-24EEAAEDEB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8911" y="3333115"/>
                <a:ext cx="596035" cy="597614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5">
                    <a:lumMod val="75000"/>
                    <a:alpha val="4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8" name="3D 模型 67">
                <a:extLst>
                  <a:ext uri="{FF2B5EF4-FFF2-40B4-BE49-F238E27FC236}">
                    <a16:creationId xmlns:a16="http://schemas.microsoft.com/office/drawing/2014/main" id="{FDED9786-5871-4FB6-8DD9-F9CB81E611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5552631"/>
                  </p:ext>
                </p:extLst>
              </p:nvPr>
            </p:nvGraphicFramePr>
            <p:xfrm>
              <a:off x="3505622" y="4373277"/>
              <a:ext cx="596036" cy="59761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6036" cy="597615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5">
                          <a:lumMod val="75000"/>
                          <a:alpha val="40000"/>
                        </a:schemeClr>
                      </a:outerShdw>
                    </a:effectLst>
                  </am3d:spPr>
                  <am3d:camera>
                    <am3d:pos x="0" y="0" z="667685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83521988" d="1000000"/>
                    <am3d:preTrans dx="-2430696" dy="-1988625" dz="-108809374"/>
                    <am3d:scale>
                      <am3d:sx n="1000000" d="1000000"/>
                      <am3d:sy n="1000000" d="1000000"/>
                      <am3d:sz n="1000000" d="1000000"/>
                    </am3d:scale>
                    <am3d:rot ax="3892967" ay="108422" az="23087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8284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8" name="3D 模型 67">
                <a:extLst>
                  <a:ext uri="{FF2B5EF4-FFF2-40B4-BE49-F238E27FC236}">
                    <a16:creationId xmlns:a16="http://schemas.microsoft.com/office/drawing/2014/main" id="{FDED9786-5871-4FB6-8DD9-F9CB81E611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5622" y="4373277"/>
                <a:ext cx="596036" cy="59761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5">
                    <a:lumMod val="75000"/>
                    <a:alpha val="4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D560D91-DE5B-40F4-B1FD-817C1DA68222}"/>
                  </a:ext>
                </a:extLst>
              </p:cNvPr>
              <p:cNvSpPr txBox="1"/>
              <p:nvPr/>
            </p:nvSpPr>
            <p:spPr>
              <a:xfrm>
                <a:off x="3675171" y="24349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D560D91-DE5B-40F4-B1FD-817C1DA68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71" y="2434990"/>
                <a:ext cx="238848" cy="369332"/>
              </a:xfrm>
              <a:prstGeom prst="rect">
                <a:avLst/>
              </a:prstGeom>
              <a:blipFill>
                <a:blip r:embed="rId7"/>
                <a:stretch>
                  <a:fillRect l="-30000" r="-25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E12D2A3-3DAC-4381-BE67-9DF083ACBD7D}"/>
                  </a:ext>
                </a:extLst>
              </p:cNvPr>
              <p:cNvSpPr txBox="1"/>
              <p:nvPr/>
            </p:nvSpPr>
            <p:spPr>
              <a:xfrm>
                <a:off x="3675171" y="448741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E12D2A3-3DAC-4381-BE67-9DF083ACB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71" y="4487419"/>
                <a:ext cx="238848" cy="369332"/>
              </a:xfrm>
              <a:prstGeom prst="rect">
                <a:avLst/>
              </a:prstGeom>
              <a:blipFill>
                <a:blip r:embed="rId8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49D9A7-7062-48DD-B0D3-0A9F1154D514}"/>
                  </a:ext>
                </a:extLst>
              </p:cNvPr>
              <p:cNvSpPr txBox="1"/>
              <p:nvPr/>
            </p:nvSpPr>
            <p:spPr>
              <a:xfrm>
                <a:off x="5482746" y="3444517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49D9A7-7062-48DD-B0D3-0A9F1154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46" y="3444517"/>
                <a:ext cx="238848" cy="369332"/>
              </a:xfrm>
              <a:prstGeom prst="rect">
                <a:avLst/>
              </a:prstGeom>
              <a:blipFill>
                <a:blip r:embed="rId9"/>
                <a:stretch>
                  <a:fillRect l="-25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5">
            <a:extLst>
              <a:ext uri="{FF2B5EF4-FFF2-40B4-BE49-F238E27FC236}">
                <a16:creationId xmlns:a16="http://schemas.microsoft.com/office/drawing/2014/main" id="{2FC40029-411B-1346-9395-34202867C91F}"/>
              </a:ext>
            </a:extLst>
          </p:cNvPr>
          <p:cNvSpPr txBox="1"/>
          <p:nvPr/>
        </p:nvSpPr>
        <p:spPr>
          <a:xfrm>
            <a:off x="2332832" y="1246971"/>
            <a:ext cx="4478332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DB560B"/>
                </a:solidFill>
                <a:latin typeface="HelveticaNeueLT Std Blk" panose="020B09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Finite-size network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E1C3D30-4662-A244-A1EB-B233E5E0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Simplification: Network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1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 / 12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D0DE4B67-CF1E-4883-9698-60D0141D12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5139430"/>
                  </p:ext>
                </p:extLst>
              </p:nvPr>
            </p:nvGraphicFramePr>
            <p:xfrm>
              <a:off x="3207580" y="1913776"/>
              <a:ext cx="3591127" cy="102429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591127" cy="1024295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4">
                          <a:lumMod val="20000"/>
                          <a:lumOff val="80000"/>
                          <a:alpha val="40000"/>
                        </a:schemeClr>
                      </a:outerShdw>
                    </a:effectLst>
                  </am3d:spPr>
                  <am3d:camera>
                    <am3d:pos x="0" y="0" z="5580436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23295332" d="1000000"/>
                    <am3d:preTrans dx="-716204" dy="-5481506" dz="-1654789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759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D0DE4B67-CF1E-4883-9698-60D0141D12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580" y="1913776"/>
                <a:ext cx="3591127" cy="102429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模型 16">
                <a:extLst>
                  <a:ext uri="{FF2B5EF4-FFF2-40B4-BE49-F238E27FC236}">
                    <a16:creationId xmlns:a16="http://schemas.microsoft.com/office/drawing/2014/main" id="{010DBA85-DD02-45B7-BFD7-DAAD732767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8697727"/>
                  </p:ext>
                </p:extLst>
              </p:nvPr>
            </p:nvGraphicFramePr>
            <p:xfrm>
              <a:off x="4066612" y="2643220"/>
              <a:ext cx="589559" cy="203775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89559" cy="203775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5">
                          <a:lumMod val="75000"/>
                          <a:alpha val="28000"/>
                        </a:schemeClr>
                      </a:outerShdw>
                    </a:effectLst>
                  </am3d:spPr>
                  <am3d:camera>
                    <am3d:pos x="0" y="0" z="667685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83521988" d="1000000"/>
                    <am3d:preTrans dx="-2430696" dy="-1988626" dz="-10880937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655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模型 16">
                <a:extLst>
                  <a:ext uri="{FF2B5EF4-FFF2-40B4-BE49-F238E27FC236}">
                    <a16:creationId xmlns:a16="http://schemas.microsoft.com/office/drawing/2014/main" id="{010DBA85-DD02-45B7-BFD7-DAAD732767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6612" y="2643220"/>
                <a:ext cx="589559" cy="20377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5">
                    <a:lumMod val="75000"/>
                    <a:alpha val="28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模型 17">
                <a:extLst>
                  <a:ext uri="{FF2B5EF4-FFF2-40B4-BE49-F238E27FC236}">
                    <a16:creationId xmlns:a16="http://schemas.microsoft.com/office/drawing/2014/main" id="{DCC2A54B-9BB3-4BEB-AB8F-054FC8E69F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1778"/>
                  </p:ext>
                </p:extLst>
              </p:nvPr>
            </p:nvGraphicFramePr>
            <p:xfrm>
              <a:off x="4258806" y="2043910"/>
              <a:ext cx="576520" cy="203775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76520" cy="203775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5">
                          <a:lumMod val="75000"/>
                          <a:alpha val="28000"/>
                        </a:schemeClr>
                      </a:outerShdw>
                    </a:effectLst>
                  </am3d:spPr>
                  <am3d:camera>
                    <am3d:pos x="0" y="0" z="667685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83521988" d="1000000"/>
                    <am3d:preTrans dx="-2430696" dy="-1988626" dz="-10880937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7655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模型 17">
                <a:extLst>
                  <a:ext uri="{FF2B5EF4-FFF2-40B4-BE49-F238E27FC236}">
                    <a16:creationId xmlns:a16="http://schemas.microsoft.com/office/drawing/2014/main" id="{DCC2A54B-9BB3-4BEB-AB8F-054FC8E69F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8806" y="2043910"/>
                <a:ext cx="576520" cy="20377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5">
                    <a:lumMod val="75000"/>
                    <a:alpha val="28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模型 18">
                <a:extLst>
                  <a:ext uri="{FF2B5EF4-FFF2-40B4-BE49-F238E27FC236}">
                    <a16:creationId xmlns:a16="http://schemas.microsoft.com/office/drawing/2014/main" id="{9F83D5C6-289A-4633-B9BD-40C0F591C8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8702728"/>
                  </p:ext>
                </p:extLst>
              </p:nvPr>
            </p:nvGraphicFramePr>
            <p:xfrm>
              <a:off x="5558784" y="2324329"/>
              <a:ext cx="589557" cy="20377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89557" cy="203774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5">
                          <a:lumMod val="75000"/>
                          <a:alpha val="28000"/>
                        </a:schemeClr>
                      </a:outerShdw>
                    </a:effectLst>
                  </am3d:spPr>
                  <am3d:camera>
                    <am3d:pos x="0" y="0" z="667685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83521988" d="1000000"/>
                    <am3d:preTrans dx="-2430696" dy="-1988626" dz="-10880937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655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模型 18">
                <a:extLst>
                  <a:ext uri="{FF2B5EF4-FFF2-40B4-BE49-F238E27FC236}">
                    <a16:creationId xmlns:a16="http://schemas.microsoft.com/office/drawing/2014/main" id="{9F83D5C6-289A-4633-B9BD-40C0F591C8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8784" y="2324329"/>
                <a:ext cx="589557" cy="203774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5">
                    <a:lumMod val="75000"/>
                    <a:alpha val="28000"/>
                  </a:schemeClr>
                </a:outerShdw>
              </a:effectLst>
            </p:spPr>
          </p:pic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D38667E4-F8AC-459D-8FC9-DE6CFB0FA4B0}"/>
              </a:ext>
            </a:extLst>
          </p:cNvPr>
          <p:cNvGrpSpPr/>
          <p:nvPr/>
        </p:nvGrpSpPr>
        <p:grpSpPr>
          <a:xfrm>
            <a:off x="4960070" y="5975808"/>
            <a:ext cx="72000" cy="376800"/>
            <a:chOff x="7592291" y="4124249"/>
            <a:chExt cx="72000" cy="37680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458A615-DDB4-40A4-912B-66BAF7328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2291" y="4124249"/>
              <a:ext cx="72000" cy="7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7758A0D-3651-4C2A-BB6D-5ADB654E1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2291" y="4276649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C2B31EC-C338-4266-949B-E92FBE267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2291" y="4429049"/>
              <a:ext cx="72000" cy="72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11A62D-0797-4EA3-8E60-9B97CC8BB6C4}"/>
              </a:ext>
            </a:extLst>
          </p:cNvPr>
          <p:cNvGrpSpPr/>
          <p:nvPr/>
        </p:nvGrpSpPr>
        <p:grpSpPr>
          <a:xfrm>
            <a:off x="1523204" y="2702652"/>
            <a:ext cx="1344194" cy="3047986"/>
            <a:chOff x="1108370" y="2400056"/>
            <a:chExt cx="1344194" cy="3047986"/>
          </a:xfrm>
        </p:grpSpPr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440112B0-609D-4DB5-9B6A-EA4BCC00D92A}"/>
                </a:ext>
              </a:extLst>
            </p:cNvPr>
            <p:cNvSpPr txBox="1"/>
            <p:nvPr/>
          </p:nvSpPr>
          <p:spPr>
            <a:xfrm>
              <a:off x="1108370" y="2400056"/>
              <a:ext cx="1344194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80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 1</a:t>
              </a:r>
            </a:p>
          </p:txBody>
        </p: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50D51696-49CC-4972-BF9B-06639C8A0B84}"/>
                </a:ext>
              </a:extLst>
            </p:cNvPr>
            <p:cNvSpPr txBox="1"/>
            <p:nvPr/>
          </p:nvSpPr>
          <p:spPr>
            <a:xfrm>
              <a:off x="1108370" y="3666520"/>
              <a:ext cx="1344194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80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 2</a:t>
              </a:r>
            </a:p>
          </p:txBody>
        </p:sp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DEED1B2E-0CA6-48BB-88EB-C2A9F3F3C143}"/>
                </a:ext>
              </a:extLst>
            </p:cNvPr>
            <p:cNvSpPr txBox="1"/>
            <p:nvPr/>
          </p:nvSpPr>
          <p:spPr>
            <a:xfrm>
              <a:off x="1108370" y="5048267"/>
              <a:ext cx="1344194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80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 3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61B979-0AF2-428D-B479-9263F1689B25}"/>
              </a:ext>
            </a:extLst>
          </p:cNvPr>
          <p:cNvGrpSpPr/>
          <p:nvPr/>
        </p:nvGrpSpPr>
        <p:grpSpPr>
          <a:xfrm>
            <a:off x="5900415" y="1862139"/>
            <a:ext cx="852850" cy="521735"/>
            <a:chOff x="5900415" y="1569983"/>
            <a:chExt cx="852850" cy="52173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33B0E7F-36ED-4F3B-B412-90D09641261B}"/>
                </a:ext>
              </a:extLst>
            </p:cNvPr>
            <p:cNvCxnSpPr/>
            <p:nvPr/>
          </p:nvCxnSpPr>
          <p:spPr>
            <a:xfrm flipH="1">
              <a:off x="6071172" y="1815634"/>
              <a:ext cx="240889" cy="276084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">
              <a:extLst>
                <a:ext uri="{FF2B5EF4-FFF2-40B4-BE49-F238E27FC236}">
                  <a16:creationId xmlns:a16="http://schemas.microsoft.com/office/drawing/2014/main" id="{3A90CF21-EAE5-4929-822D-6F4C39CBBBCB}"/>
                </a:ext>
              </a:extLst>
            </p:cNvPr>
            <p:cNvSpPr txBox="1"/>
            <p:nvPr/>
          </p:nvSpPr>
          <p:spPr>
            <a:xfrm>
              <a:off x="5900415" y="1569983"/>
              <a:ext cx="852850" cy="24603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</a:t>
              </a:r>
              <a:r>
                <a:rPr lang="en-US" altLang="zh-CN" sz="1400" dirty="0">
                  <a:solidFill>
                    <a:srgbClr val="C00000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pike!</a:t>
              </a:r>
              <a:endParaRPr lang="en-US" sz="1400" dirty="0">
                <a:solidFill>
                  <a:srgbClr val="C00000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E8D3B2-D849-4F11-9C37-4D23B5F94EE6}"/>
              </a:ext>
            </a:extLst>
          </p:cNvPr>
          <p:cNvGrpSpPr/>
          <p:nvPr/>
        </p:nvGrpSpPr>
        <p:grpSpPr>
          <a:xfrm>
            <a:off x="4287829" y="2035539"/>
            <a:ext cx="1647257" cy="845901"/>
            <a:chOff x="4287829" y="1537823"/>
            <a:chExt cx="1647257" cy="845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F582416A-7B8B-4D63-B784-F7AEB183B62D}"/>
                    </a:ext>
                  </a:extLst>
                </p:cNvPr>
                <p:cNvSpPr txBox="1"/>
                <p:nvPr/>
              </p:nvSpPr>
              <p:spPr>
                <a:xfrm>
                  <a:off x="4287829" y="2137503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F582416A-7B8B-4D63-B784-F7AEB183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829" y="2137503"/>
                  <a:ext cx="16030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5926" r="-25926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11444B1-8423-4296-8E01-543CB564D241}"/>
                    </a:ext>
                  </a:extLst>
                </p:cNvPr>
                <p:cNvSpPr txBox="1"/>
                <p:nvPr/>
              </p:nvSpPr>
              <p:spPr>
                <a:xfrm>
                  <a:off x="5774786" y="1814645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11444B1-8423-4296-8E01-543CB564D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786" y="1814645"/>
                  <a:ext cx="1603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5926" r="-25926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4E46F6C-58A0-4447-9BA1-3158699BE630}"/>
                    </a:ext>
                  </a:extLst>
                </p:cNvPr>
                <p:cNvSpPr txBox="1"/>
                <p:nvPr/>
              </p:nvSpPr>
              <p:spPr>
                <a:xfrm>
                  <a:off x="4466916" y="1537823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4E46F6C-58A0-4447-9BA1-3158699BE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916" y="1537823"/>
                  <a:ext cx="16030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6923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6DFE39-B43B-4F9A-868D-BCFC38AB311E}"/>
              </a:ext>
            </a:extLst>
          </p:cNvPr>
          <p:cNvGrpSpPr/>
          <p:nvPr/>
        </p:nvGrpSpPr>
        <p:grpSpPr>
          <a:xfrm>
            <a:off x="2950522" y="3132955"/>
            <a:ext cx="4145569" cy="1124060"/>
            <a:chOff x="2950522" y="2635239"/>
            <a:chExt cx="4145569" cy="112406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40AD013-CCC9-48BC-ADEE-0197BA0A133F}"/>
                </a:ext>
              </a:extLst>
            </p:cNvPr>
            <p:cNvGrpSpPr/>
            <p:nvPr/>
          </p:nvGrpSpPr>
          <p:grpSpPr>
            <a:xfrm>
              <a:off x="2950522" y="2635239"/>
              <a:ext cx="4145569" cy="1124060"/>
              <a:chOff x="2876634" y="2770557"/>
              <a:chExt cx="4234315" cy="1148123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1" name="3D 模型 20">
                    <a:extLst>
                      <a:ext uri="{FF2B5EF4-FFF2-40B4-BE49-F238E27FC236}">
                        <a16:creationId xmlns:a16="http://schemas.microsoft.com/office/drawing/2014/main" id="{2EEE8D64-829D-4BB4-A042-A565AF52728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76634" y="2770557"/>
                  <a:ext cx="4234315" cy="1148123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4234315" cy="1148123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schemeClr val="accent4">
                              <a:lumMod val="20000"/>
                              <a:lumOff val="80000"/>
                              <a:alpha val="40000"/>
                            </a:schemeClr>
                          </a:outerShdw>
                        </a:effectLst>
                      </am3d:spPr>
                      <am3d:camera>
                        <am3d:pos x="0" y="0" z="55804367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2123295332" d="1000000"/>
                        <am3d:preTrans dx="-716204" dy="-5481506" dz="-1654789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200000"/>
                        <am3d:postTrans dx="0" dy="0" dz="0"/>
                      </am3d:trans>
                      <am3d:raster rName="Office3DRenderer" rVer="16.0.8326">
                        <am3d:blip r:embed="rId14"/>
                      </am3d:raster>
                      <am3d:objViewport viewportSz="4125222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1" name="3D 模型 20">
                    <a:extLst>
                      <a:ext uri="{FF2B5EF4-FFF2-40B4-BE49-F238E27FC236}">
                        <a16:creationId xmlns:a16="http://schemas.microsoft.com/office/drawing/2014/main" id="{2EEE8D64-829D-4BB4-A042-A565AF52728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950522" y="3132955"/>
                    <a:ext cx="4145569" cy="1124060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schemeClr val="accent4">
                        <a:lumMod val="20000"/>
                        <a:lumOff val="80000"/>
                        <a:alpha val="40000"/>
                      </a:scheme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2" name="3D 模型 21">
                    <a:extLst>
                      <a:ext uri="{FF2B5EF4-FFF2-40B4-BE49-F238E27FC236}">
                        <a16:creationId xmlns:a16="http://schemas.microsoft.com/office/drawing/2014/main" id="{FB762ADD-7F39-4ADD-80A7-250405A0998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02857" y="3567699"/>
                  <a:ext cx="660831" cy="228409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660831" cy="228409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schemeClr val="accent5">
                              <a:lumMod val="75000"/>
                              <a:alpha val="28000"/>
                            </a:schemeClr>
                          </a:outerShdw>
                        </a:effectLst>
                      </am3d:spPr>
                      <am3d:camera>
                        <am3d:pos x="0" y="0" z="66768546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683521988" d="1000000"/>
                        <am3d:preTrans dx="-2430696" dy="-1988626" dz="-10880937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15"/>
                      </am3d:raster>
                      <am3d:objViewport viewportSz="81216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2" name="3D 模型 21">
                    <a:extLst>
                      <a:ext uri="{FF2B5EF4-FFF2-40B4-BE49-F238E27FC236}">
                        <a16:creationId xmlns:a16="http://schemas.microsoft.com/office/drawing/2014/main" id="{FB762ADD-7F39-4ADD-80A7-250405A0998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955237" y="3913390"/>
                    <a:ext cx="646981" cy="223622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schemeClr val="accent5">
                        <a:lumMod val="75000"/>
                        <a:alpha val="28000"/>
                      </a:scheme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3" name="3D 模型 22">
                    <a:extLst>
                      <a:ext uri="{FF2B5EF4-FFF2-40B4-BE49-F238E27FC236}">
                        <a16:creationId xmlns:a16="http://schemas.microsoft.com/office/drawing/2014/main" id="{44C36757-F327-4708-B27D-3BB083D326C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95170" y="2946965"/>
                  <a:ext cx="660828" cy="228408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660828" cy="228408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schemeClr val="accent5">
                              <a:lumMod val="75000"/>
                              <a:alpha val="28000"/>
                            </a:schemeClr>
                          </a:outerShdw>
                        </a:effectLst>
                      </am3d:spPr>
                      <am3d:camera>
                        <am3d:pos x="0" y="0" z="66768546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683521988" d="1000000"/>
                        <am3d:preTrans dx="-2430696" dy="-1988626" dz="-10880937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15"/>
                      </am3d:raster>
                      <am3d:objViewport viewportSz="81216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3" name="3D 模型 22">
                    <a:extLst>
                      <a:ext uri="{FF2B5EF4-FFF2-40B4-BE49-F238E27FC236}">
                        <a16:creationId xmlns:a16="http://schemas.microsoft.com/office/drawing/2014/main" id="{44C36757-F327-4708-B27D-3BB083D326C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43519" y="3305666"/>
                    <a:ext cx="646978" cy="223621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schemeClr val="accent5">
                        <a:lumMod val="75000"/>
                        <a:alpha val="28000"/>
                      </a:scheme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4" name="3D 模型 23">
                    <a:extLst>
                      <a:ext uri="{FF2B5EF4-FFF2-40B4-BE49-F238E27FC236}">
                        <a16:creationId xmlns:a16="http://schemas.microsoft.com/office/drawing/2014/main" id="{C54C55BB-7F5B-4B40-BE54-D898FF0F225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448372" y="3237407"/>
                  <a:ext cx="660828" cy="228408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660828" cy="228408"/>
                        </a:xfrm>
                        <a:prstGeom prst="rect">
                          <a:avLst/>
                        </a:prstGeom>
                        <a:noFill/>
                        <a:effectLst>
                          <a:outerShdw blurRad="63500" sx="102000" sy="102000" algn="ctr" rotWithShape="0">
                            <a:schemeClr val="accent5">
                              <a:lumMod val="75000"/>
                              <a:alpha val="28000"/>
                            </a:schemeClr>
                          </a:outerShdw>
                        </a:effectLst>
                      </am3d:spPr>
                      <am3d:camera>
                        <am3d:pos x="0" y="0" z="66768546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683521988" d="1000000"/>
                        <am3d:preTrans dx="-2430696" dy="-1988626" dz="-10880937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15"/>
                      </am3d:raster>
                      <am3d:objViewport viewportSz="81216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4" name="3D 模型 23">
                    <a:extLst>
                      <a:ext uri="{FF2B5EF4-FFF2-40B4-BE49-F238E27FC236}">
                        <a16:creationId xmlns:a16="http://schemas.microsoft.com/office/drawing/2014/main" id="{C54C55BB-7F5B-4B40-BE54-D898FF0F225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68360" y="3590020"/>
                    <a:ext cx="646978" cy="223621"/>
                  </a:xfrm>
                  <a:prstGeom prst="rect">
                    <a:avLst/>
                  </a:prstGeom>
                  <a:noFill/>
                  <a:effectLst>
                    <a:outerShdw blurRad="63500" sx="102000" sy="102000" algn="ctr" rotWithShape="0">
                      <a:schemeClr val="accent5">
                        <a:lumMod val="75000"/>
                        <a:alpha val="28000"/>
                      </a:schemeClr>
                    </a:outerShdw>
                  </a:effectLst>
                </p:spPr>
              </p:pic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FE7DDC7-EEDD-4EC2-B2B5-417C6CC50FC4}"/>
                </a:ext>
              </a:extLst>
            </p:cNvPr>
            <p:cNvGrpSpPr/>
            <p:nvPr/>
          </p:nvGrpSpPr>
          <p:grpSpPr>
            <a:xfrm>
              <a:off x="4199677" y="2822033"/>
              <a:ext cx="1700157" cy="845901"/>
              <a:chOff x="4287829" y="1537823"/>
              <a:chExt cx="1700157" cy="845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94909143-05A8-48A8-B332-69DBF6A8282C}"/>
                      </a:ext>
                    </a:extLst>
                  </p:cNvPr>
                  <p:cNvSpPr txBox="1"/>
                  <p:nvPr/>
                </p:nvSpPr>
                <p:spPr>
                  <a:xfrm>
                    <a:off x="4287829" y="2137503"/>
                    <a:ext cx="2132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2′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94909143-05A8-48A8-B332-69DBF6A828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7829" y="2137503"/>
                    <a:ext cx="213200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5714" r="-25714" b="-73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5E89D1F6-2218-402B-B1AC-46C78878E8A9}"/>
                      </a:ext>
                    </a:extLst>
                  </p:cNvPr>
                  <p:cNvSpPr txBox="1"/>
                  <p:nvPr/>
                </p:nvSpPr>
                <p:spPr>
                  <a:xfrm>
                    <a:off x="5774786" y="1814645"/>
                    <a:ext cx="2132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3′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5E89D1F6-2218-402B-B1AC-46C78878E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786" y="1814645"/>
                    <a:ext cx="213200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5714" b="-73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7DC6F41-B420-4769-9ED2-7793171DA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6916" y="1537823"/>
                    <a:ext cx="2132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1′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7DC6F41-B420-4769-9ED2-7793171DA2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16" y="1537823"/>
                    <a:ext cx="213200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714" t="-2500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030459C-064C-49F6-B817-0F5FC05D25B9}"/>
              </a:ext>
            </a:extLst>
          </p:cNvPr>
          <p:cNvGrpSpPr/>
          <p:nvPr/>
        </p:nvGrpSpPr>
        <p:grpSpPr>
          <a:xfrm>
            <a:off x="2908369" y="4477295"/>
            <a:ext cx="4378696" cy="1161546"/>
            <a:chOff x="2908369" y="3979579"/>
            <a:chExt cx="4378696" cy="116154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FC83F58-C6F4-420F-822E-8D4F2B399AE0}"/>
                </a:ext>
              </a:extLst>
            </p:cNvPr>
            <p:cNvGrpSpPr/>
            <p:nvPr/>
          </p:nvGrpSpPr>
          <p:grpSpPr>
            <a:xfrm>
              <a:off x="2908369" y="3979579"/>
              <a:ext cx="4378696" cy="1161546"/>
              <a:chOff x="2527914" y="1758992"/>
              <a:chExt cx="4088169" cy="1108496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6" name="3D 模型 25">
                    <a:extLst>
                      <a:ext uri="{FF2B5EF4-FFF2-40B4-BE49-F238E27FC236}">
                        <a16:creationId xmlns:a16="http://schemas.microsoft.com/office/drawing/2014/main" id="{5E233A65-85C3-476D-826B-9BB0CD14E16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27914" y="1758992"/>
                  <a:ext cx="4088169" cy="1108496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4088169" cy="1108496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schemeClr val="accent4">
                              <a:lumMod val="20000"/>
                              <a:lumOff val="80000"/>
                              <a:alpha val="40000"/>
                            </a:schemeClr>
                          </a:outerShdw>
                        </a:effectLst>
                      </am3d:spPr>
                      <am3d:camera>
                        <am3d:pos x="0" y="0" z="55804367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2123295332" d="1000000"/>
                        <am3d:preTrans dx="-716204" dy="-5481506" dz="-1654789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200000"/>
                        <am3d:postTrans dx="0" dy="0" dz="0"/>
                      </am3d:trans>
                      <am3d:raster rName="Office3DRenderer" rVer="16.0.8326">
                        <am3d:blip r:embed="rId22"/>
                      </am3d:raster>
                      <am3d:objViewport viewportSz="426279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6" name="3D 模型 25">
                    <a:extLst>
                      <a:ext uri="{FF2B5EF4-FFF2-40B4-BE49-F238E27FC236}">
                        <a16:creationId xmlns:a16="http://schemas.microsoft.com/office/drawing/2014/main" id="{5E233A65-85C3-476D-826B-9BB0CD14E16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908369" y="4477295"/>
                    <a:ext cx="4378696" cy="1161546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schemeClr val="accent4">
                        <a:lumMod val="20000"/>
                        <a:lumOff val="80000"/>
                        <a:alpha val="40000"/>
                      </a:scheme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7" name="3D 模型 26">
                    <a:extLst>
                      <a:ext uri="{FF2B5EF4-FFF2-40B4-BE49-F238E27FC236}">
                        <a16:creationId xmlns:a16="http://schemas.microsoft.com/office/drawing/2014/main" id="{1CADD686-7C2F-4DFA-A5AC-AE3DC91267D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18717" y="2528624"/>
                  <a:ext cx="638023" cy="220526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638023" cy="220526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schemeClr val="accent5">
                              <a:lumMod val="75000"/>
                              <a:alpha val="28000"/>
                            </a:schemeClr>
                          </a:outerShdw>
                        </a:effectLst>
                      </am3d:spPr>
                      <am3d:camera>
                        <am3d:pos x="0" y="0" z="66768546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683521988" d="1000000"/>
                        <am3d:preTrans dx="-2430696" dy="-1988626" dz="-10880937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23"/>
                      </am3d:raster>
                      <am3d:objViewport viewportSz="86812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7" name="3D 模型 26">
                    <a:extLst>
                      <a:ext uri="{FF2B5EF4-FFF2-40B4-BE49-F238E27FC236}">
                        <a16:creationId xmlns:a16="http://schemas.microsoft.com/office/drawing/2014/main" id="{1CADD686-7C2F-4DFA-A5AC-AE3DC91267D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969584" y="5283760"/>
                    <a:ext cx="683364" cy="231080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schemeClr val="accent5">
                        <a:lumMod val="75000"/>
                        <a:alpha val="28000"/>
                      </a:scheme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8" name="3D 模型 27">
                    <a:extLst>
                      <a:ext uri="{FF2B5EF4-FFF2-40B4-BE49-F238E27FC236}">
                        <a16:creationId xmlns:a16="http://schemas.microsoft.com/office/drawing/2014/main" id="{C86C6ECF-AB31-4E61-95EB-E153078463B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704393" y="1929314"/>
                  <a:ext cx="638020" cy="220525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638020" cy="220525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schemeClr val="accent5">
                              <a:lumMod val="75000"/>
                              <a:alpha val="28000"/>
                            </a:schemeClr>
                          </a:outerShdw>
                        </a:effectLst>
                      </am3d:spPr>
                      <am3d:camera>
                        <am3d:pos x="0" y="0" z="66768546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683521988" d="1000000"/>
                        <am3d:preTrans dx="-2430696" dy="-1988626" dz="-10880937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24"/>
                      </am3d:raster>
                      <am3d:objViewport viewportSz="868122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8" name="3D 模型 27">
                    <a:extLst>
                      <a:ext uri="{FF2B5EF4-FFF2-40B4-BE49-F238E27FC236}">
                        <a16:creationId xmlns:a16="http://schemas.microsoft.com/office/drawing/2014/main" id="{C86C6ECF-AB31-4E61-95EB-E153078463B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168455" y="4655768"/>
                    <a:ext cx="683361" cy="231079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schemeClr val="accent5">
                        <a:lumMod val="75000"/>
                        <a:alpha val="28000"/>
                      </a:scheme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9" name="3D 模型 28">
                    <a:extLst>
                      <a:ext uri="{FF2B5EF4-FFF2-40B4-BE49-F238E27FC236}">
                        <a16:creationId xmlns:a16="http://schemas.microsoft.com/office/drawing/2014/main" id="{C3C35A00-6EAE-476F-B45A-359E7B90E48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010889" y="2209732"/>
                  <a:ext cx="638020" cy="220525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638020" cy="220525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schemeClr val="accent5">
                              <a:lumMod val="75000"/>
                              <a:alpha val="28000"/>
                            </a:schemeClr>
                          </a:outerShdw>
                        </a:effectLst>
                      </am3d:spPr>
                      <am3d:camera>
                        <am3d:pos x="0" y="0" z="66768546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683521988" d="1000000"/>
                        <am3d:preTrans dx="-2430696" dy="-1988626" dz="-10880937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24"/>
                      </am3d:raster>
                      <am3d:objViewport viewportSz="868122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9" name="3D 模型 28">
                    <a:extLst>
                      <a:ext uri="{FF2B5EF4-FFF2-40B4-BE49-F238E27FC236}">
                        <a16:creationId xmlns:a16="http://schemas.microsoft.com/office/drawing/2014/main" id="{C3C35A00-6EAE-476F-B45A-359E7B90E48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5567797" y="4949606"/>
                    <a:ext cx="683361" cy="231079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schemeClr val="accent5">
                        <a:lumMod val="75000"/>
                        <a:alpha val="28000"/>
                      </a:schemeClr>
                    </a:outerShdw>
                  </a:effectLst>
                </p:spPr>
              </p:pic>
            </mc:Fallback>
          </mc:AlternateContent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760EFCE-E0E5-4256-95D5-D651C64675B7}"/>
                </a:ext>
              </a:extLst>
            </p:cNvPr>
            <p:cNvGrpSpPr/>
            <p:nvPr/>
          </p:nvGrpSpPr>
          <p:grpSpPr>
            <a:xfrm>
              <a:off x="4199604" y="4159535"/>
              <a:ext cx="1860682" cy="923551"/>
              <a:chOff x="4287829" y="1537823"/>
              <a:chExt cx="1753055" cy="845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A83F04B1-F599-41F1-AD42-514E68EFAC28}"/>
                      </a:ext>
                    </a:extLst>
                  </p:cNvPr>
                  <p:cNvSpPr txBox="1"/>
                  <p:nvPr/>
                </p:nvSpPr>
                <p:spPr>
                  <a:xfrm>
                    <a:off x="4287829" y="2137503"/>
                    <a:ext cx="26609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2′′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A83F04B1-F599-41F1-AD42-514E68EFAC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7829" y="2137503"/>
                    <a:ext cx="266098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391" t="-2273" r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1735D945-C715-49F3-8422-F86B757287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4786" y="1814645"/>
                    <a:ext cx="26609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3′′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1735D945-C715-49F3-8422-F86B75728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786" y="1814645"/>
                    <a:ext cx="266098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7391" t="-2273" r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6F8D23C1-8026-43F8-A9FB-E6C0C50E214B}"/>
                      </a:ext>
                    </a:extLst>
                  </p:cNvPr>
                  <p:cNvSpPr txBox="1"/>
                  <p:nvPr/>
                </p:nvSpPr>
                <p:spPr>
                  <a:xfrm>
                    <a:off x="4466916" y="1537823"/>
                    <a:ext cx="26609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1′′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6F8D23C1-8026-43F8-A9FB-E6C0C50E2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16" y="1537823"/>
                    <a:ext cx="266098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391" r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2C618F1-00EE-4982-A665-D8C29521BDEE}"/>
              </a:ext>
            </a:extLst>
          </p:cNvPr>
          <p:cNvGrpSpPr/>
          <p:nvPr/>
        </p:nvGrpSpPr>
        <p:grpSpPr>
          <a:xfrm>
            <a:off x="3234292" y="3489647"/>
            <a:ext cx="1010952" cy="465101"/>
            <a:chOff x="5889138" y="1613508"/>
            <a:chExt cx="1010952" cy="465101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FACF15F-182C-46DB-A400-1DA16571429F}"/>
                </a:ext>
              </a:extLst>
            </p:cNvPr>
            <p:cNvCxnSpPr>
              <a:cxnSpLocks/>
            </p:cNvCxnSpPr>
            <p:nvPr/>
          </p:nvCxnSpPr>
          <p:spPr>
            <a:xfrm>
              <a:off x="6413633" y="1855629"/>
              <a:ext cx="216737" cy="222980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5">
              <a:extLst>
                <a:ext uri="{FF2B5EF4-FFF2-40B4-BE49-F238E27FC236}">
                  <a16:creationId xmlns:a16="http://schemas.microsoft.com/office/drawing/2014/main" id="{4A45A718-1764-4DCC-A14F-3B0BE906008C}"/>
                </a:ext>
              </a:extLst>
            </p:cNvPr>
            <p:cNvSpPr txBox="1"/>
            <p:nvPr/>
          </p:nvSpPr>
          <p:spPr>
            <a:xfrm>
              <a:off x="5889138" y="1613508"/>
              <a:ext cx="1010952" cy="24603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Receive</a:t>
              </a: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!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6B3B5E3-9830-4A3F-B361-7D94D4AC6D7A}"/>
              </a:ext>
            </a:extLst>
          </p:cNvPr>
          <p:cNvGrpSpPr/>
          <p:nvPr/>
        </p:nvGrpSpPr>
        <p:grpSpPr>
          <a:xfrm>
            <a:off x="3388209" y="4841790"/>
            <a:ext cx="1010952" cy="434154"/>
            <a:chOff x="5890905" y="2086972"/>
            <a:chExt cx="1010952" cy="434154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3E61016-9C8C-4365-958B-E0731E9E3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4021" y="2086972"/>
              <a:ext cx="300051" cy="24782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3AD46A11-BF0C-4113-8F63-371A2BCA57CA}"/>
                </a:ext>
              </a:extLst>
            </p:cNvPr>
            <p:cNvSpPr txBox="1"/>
            <p:nvPr/>
          </p:nvSpPr>
          <p:spPr>
            <a:xfrm>
              <a:off x="5890905" y="2275087"/>
              <a:ext cx="1010952" cy="24603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Receive</a:t>
              </a: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!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2E26DE5-CD86-4BD3-8B93-D082B658BD21}"/>
              </a:ext>
            </a:extLst>
          </p:cNvPr>
          <p:cNvCxnSpPr>
            <a:cxnSpLocks/>
          </p:cNvCxnSpPr>
          <p:nvPr/>
        </p:nvCxnSpPr>
        <p:spPr>
          <a:xfrm rot="5400000">
            <a:off x="4515701" y="2584403"/>
            <a:ext cx="1441014" cy="1328416"/>
          </a:xfrm>
          <a:prstGeom prst="curvedConnector3">
            <a:avLst>
              <a:gd name="adj1" fmla="val 63853"/>
            </a:avLst>
          </a:prstGeom>
          <a:ln w="19050">
            <a:solidFill>
              <a:srgbClr val="FFC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8ECF8A6-1F67-473F-8DB0-4C09BB6280FF}"/>
              </a:ext>
            </a:extLst>
          </p:cNvPr>
          <p:cNvCxnSpPr>
            <a:cxnSpLocks/>
          </p:cNvCxnSpPr>
          <p:nvPr/>
        </p:nvCxnSpPr>
        <p:spPr>
          <a:xfrm rot="5400000">
            <a:off x="4195299" y="2938946"/>
            <a:ext cx="2145598" cy="1316386"/>
          </a:xfrm>
          <a:prstGeom prst="curvedConnector3">
            <a:avLst>
              <a:gd name="adj1" fmla="val 87816"/>
            </a:avLst>
          </a:prstGeom>
          <a:ln w="19050">
            <a:solidFill>
              <a:srgbClr val="FFC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538FFCC2-60CA-9B44-AC99-3C25B824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Simplification: Network Level</a:t>
            </a:r>
            <a:endParaRPr lang="en-US" sz="2400" dirty="0"/>
          </a:p>
        </p:txBody>
      </p:sp>
      <p:sp>
        <p:nvSpPr>
          <p:cNvPr id="56" name="TextBox 5">
            <a:extLst>
              <a:ext uri="{FF2B5EF4-FFF2-40B4-BE49-F238E27FC236}">
                <a16:creationId xmlns:a16="http://schemas.microsoft.com/office/drawing/2014/main" id="{AA8B94E8-4ED5-1E45-A909-96AF11C398DF}"/>
              </a:ext>
            </a:extLst>
          </p:cNvPr>
          <p:cNvSpPr txBox="1"/>
          <p:nvPr/>
        </p:nvSpPr>
        <p:spPr>
          <a:xfrm>
            <a:off x="2332832" y="1246971"/>
            <a:ext cx="4478332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DB560B"/>
                </a:solidFill>
                <a:latin typeface="HelveticaNeueLT Std Blk" panose="020B09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800" dirty="0">
                <a:latin typeface="Calibri" panose="020F0502020204030204" pitchFamily="34" charset="0"/>
              </a:rPr>
              <a:t>Replica-mean-field (RMF)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limit network</a:t>
            </a:r>
          </a:p>
        </p:txBody>
      </p:sp>
    </p:spTree>
    <p:extLst>
      <p:ext uri="{BB962C8B-B14F-4D97-AF65-F5344CB8AC3E}">
        <p14:creationId xmlns:p14="http://schemas.microsoft.com/office/powerpoint/2010/main" val="35280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模型 40">
                <a:extLst>
                  <a:ext uri="{FF2B5EF4-FFF2-40B4-BE49-F238E27FC236}">
                    <a16:creationId xmlns:a16="http://schemas.microsoft.com/office/drawing/2014/main" id="{ABFC6299-6BB0-4714-940C-FD187B6D40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7402157"/>
                  </p:ext>
                </p:extLst>
              </p:nvPr>
            </p:nvGraphicFramePr>
            <p:xfrm>
              <a:off x="767988" y="2934544"/>
              <a:ext cx="596035" cy="597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6035" cy="597614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schemeClr val="accent5">
                          <a:lumMod val="75000"/>
                          <a:alpha val="40000"/>
                        </a:schemeClr>
                      </a:outerShdw>
                    </a:effectLst>
                  </am3d:spPr>
                  <am3d:camera>
                    <am3d:pos x="0" y="0" z="667685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83521988" d="1000000"/>
                    <am3d:preTrans dx="-2430696" dy="-1988626" dz="-108809374"/>
                    <am3d:scale>
                      <am3d:sx n="1000000" d="1000000"/>
                      <am3d:sy n="1000000" d="1000000"/>
                      <am3d:sz n="1000000" d="1000000"/>
                    </am3d:scale>
                    <am3d:rot ax="3892967" ay="108422" az="23087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84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模型 40">
                <a:extLst>
                  <a:ext uri="{FF2B5EF4-FFF2-40B4-BE49-F238E27FC236}">
                    <a16:creationId xmlns:a16="http://schemas.microsoft.com/office/drawing/2014/main" id="{ABFC6299-6BB0-4714-940C-FD187B6D40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988" y="2934544"/>
                <a:ext cx="596035" cy="597614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accent5">
                    <a:lumMod val="75000"/>
                    <a:alpha val="40000"/>
                  </a:schemeClr>
                </a:outerShdw>
              </a:effectLst>
            </p:spPr>
          </p:pic>
        </mc:Fallback>
      </mc:AlternateContent>
      <p:pic>
        <p:nvPicPr>
          <p:cNvPr id="50" name="图片 49" descr="图片包含 船, 滑雪, 一群, 许多&#10;&#10;描述已自动生成">
            <a:extLst>
              <a:ext uri="{FF2B5EF4-FFF2-40B4-BE49-F238E27FC236}">
                <a16:creationId xmlns:a16="http://schemas.microsoft.com/office/drawing/2014/main" id="{CCECBCFA-34EF-4F26-A00F-C085A6D12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206" y="2573807"/>
            <a:ext cx="4297229" cy="974110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0E26A2DD-365F-4748-87AA-ADE93F239AC0}"/>
              </a:ext>
            </a:extLst>
          </p:cNvPr>
          <p:cNvGrpSpPr/>
          <p:nvPr/>
        </p:nvGrpSpPr>
        <p:grpSpPr>
          <a:xfrm>
            <a:off x="4714995" y="2526808"/>
            <a:ext cx="3663956" cy="551512"/>
            <a:chOff x="2913000" y="4231065"/>
            <a:chExt cx="3663956" cy="551512"/>
          </a:xfrm>
        </p:grpSpPr>
        <p:sp>
          <p:nvSpPr>
            <p:cNvPr id="30" name="十字形 29">
              <a:extLst>
                <a:ext uri="{FF2B5EF4-FFF2-40B4-BE49-F238E27FC236}">
                  <a16:creationId xmlns:a16="http://schemas.microsoft.com/office/drawing/2014/main" id="{4165908A-2519-4E76-818F-365A2C825E1A}"/>
                </a:ext>
              </a:extLst>
            </p:cNvPr>
            <p:cNvSpPr/>
            <p:nvPr/>
          </p:nvSpPr>
          <p:spPr>
            <a:xfrm rot="2700000">
              <a:off x="2913000" y="4614001"/>
              <a:ext cx="168576" cy="168576"/>
            </a:xfrm>
            <a:prstGeom prst="plus">
              <a:avLst>
                <a:gd name="adj" fmla="val 4829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十字形 31">
              <a:extLst>
                <a:ext uri="{FF2B5EF4-FFF2-40B4-BE49-F238E27FC236}">
                  <a16:creationId xmlns:a16="http://schemas.microsoft.com/office/drawing/2014/main" id="{E99CC916-111E-4E26-ADFB-A53718E5A14C}"/>
                </a:ext>
              </a:extLst>
            </p:cNvPr>
            <p:cNvSpPr/>
            <p:nvPr/>
          </p:nvSpPr>
          <p:spPr>
            <a:xfrm rot="2700000">
              <a:off x="3613929" y="4464203"/>
              <a:ext cx="168576" cy="168576"/>
            </a:xfrm>
            <a:prstGeom prst="plus">
              <a:avLst>
                <a:gd name="adj" fmla="val 4829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十字形 33">
              <a:extLst>
                <a:ext uri="{FF2B5EF4-FFF2-40B4-BE49-F238E27FC236}">
                  <a16:creationId xmlns:a16="http://schemas.microsoft.com/office/drawing/2014/main" id="{DD795802-071D-4908-8D9C-E5C3F4783C2B}"/>
                </a:ext>
              </a:extLst>
            </p:cNvPr>
            <p:cNvSpPr/>
            <p:nvPr/>
          </p:nvSpPr>
          <p:spPr>
            <a:xfrm rot="2700000">
              <a:off x="5922484" y="4231065"/>
              <a:ext cx="168576" cy="168576"/>
            </a:xfrm>
            <a:prstGeom prst="plus">
              <a:avLst>
                <a:gd name="adj" fmla="val 4829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十字形 34">
              <a:extLst>
                <a:ext uri="{FF2B5EF4-FFF2-40B4-BE49-F238E27FC236}">
                  <a16:creationId xmlns:a16="http://schemas.microsoft.com/office/drawing/2014/main" id="{CD335B97-6356-4D1E-9CDD-E45AF93AEA8F}"/>
                </a:ext>
              </a:extLst>
            </p:cNvPr>
            <p:cNvSpPr/>
            <p:nvPr/>
          </p:nvSpPr>
          <p:spPr>
            <a:xfrm rot="2700000">
              <a:off x="6408380" y="4536513"/>
              <a:ext cx="168576" cy="168576"/>
            </a:xfrm>
            <a:prstGeom prst="plus">
              <a:avLst>
                <a:gd name="adj" fmla="val 4829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7EE4AB3E-E79A-493C-869E-E4A244D99C53}"/>
                </a:ext>
              </a:extLst>
            </p:cNvPr>
            <p:cNvSpPr/>
            <p:nvPr/>
          </p:nvSpPr>
          <p:spPr>
            <a:xfrm rot="2700000">
              <a:off x="4416482" y="4258125"/>
              <a:ext cx="168576" cy="168576"/>
            </a:xfrm>
            <a:prstGeom prst="plus">
              <a:avLst>
                <a:gd name="adj" fmla="val 4829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F267063-E88D-41DC-A10E-95EF9716401B}"/>
              </a:ext>
            </a:extLst>
          </p:cNvPr>
          <p:cNvGrpSpPr/>
          <p:nvPr/>
        </p:nvGrpSpPr>
        <p:grpSpPr>
          <a:xfrm>
            <a:off x="4712056" y="3628804"/>
            <a:ext cx="3663956" cy="1080714"/>
            <a:chOff x="3742901" y="4373692"/>
            <a:chExt cx="3663956" cy="1080714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9C045E3-6C6D-4D42-9772-A98A242CF760}"/>
                </a:ext>
              </a:extLst>
            </p:cNvPr>
            <p:cNvGrpSpPr/>
            <p:nvPr/>
          </p:nvGrpSpPr>
          <p:grpSpPr>
            <a:xfrm>
              <a:off x="3742901" y="5285830"/>
              <a:ext cx="3663956" cy="168576"/>
              <a:chOff x="2913000" y="4270823"/>
              <a:chExt cx="3663956" cy="168576"/>
            </a:xfrm>
          </p:grpSpPr>
          <p:sp>
            <p:nvSpPr>
              <p:cNvPr id="54" name="十字形 53">
                <a:extLst>
                  <a:ext uri="{FF2B5EF4-FFF2-40B4-BE49-F238E27FC236}">
                    <a16:creationId xmlns:a16="http://schemas.microsoft.com/office/drawing/2014/main" id="{BE9D0AC0-EFB8-4F75-91A8-8546C6CA774B}"/>
                  </a:ext>
                </a:extLst>
              </p:cNvPr>
              <p:cNvSpPr/>
              <p:nvPr/>
            </p:nvSpPr>
            <p:spPr>
              <a:xfrm rot="2700000">
                <a:off x="2913000" y="4270823"/>
                <a:ext cx="168576" cy="168576"/>
              </a:xfrm>
              <a:prstGeom prst="plus">
                <a:avLst>
                  <a:gd name="adj" fmla="val 48293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十字形 54">
                <a:extLst>
                  <a:ext uri="{FF2B5EF4-FFF2-40B4-BE49-F238E27FC236}">
                    <a16:creationId xmlns:a16="http://schemas.microsoft.com/office/drawing/2014/main" id="{3989C227-D1A8-4441-BB10-5925F7819C8B}"/>
                  </a:ext>
                </a:extLst>
              </p:cNvPr>
              <p:cNvSpPr/>
              <p:nvPr/>
            </p:nvSpPr>
            <p:spPr>
              <a:xfrm rot="2700000">
                <a:off x="3613929" y="4270823"/>
                <a:ext cx="168576" cy="168576"/>
              </a:xfrm>
              <a:prstGeom prst="plus">
                <a:avLst>
                  <a:gd name="adj" fmla="val 48293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十字形 55">
                <a:extLst>
                  <a:ext uri="{FF2B5EF4-FFF2-40B4-BE49-F238E27FC236}">
                    <a16:creationId xmlns:a16="http://schemas.microsoft.com/office/drawing/2014/main" id="{15AEF570-8518-4EC2-811B-EE808AE0C7D7}"/>
                  </a:ext>
                </a:extLst>
              </p:cNvPr>
              <p:cNvSpPr/>
              <p:nvPr/>
            </p:nvSpPr>
            <p:spPr>
              <a:xfrm rot="2700000">
                <a:off x="5922484" y="4270823"/>
                <a:ext cx="168576" cy="168576"/>
              </a:xfrm>
              <a:prstGeom prst="plus">
                <a:avLst>
                  <a:gd name="adj" fmla="val 48293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十字形 56">
                <a:extLst>
                  <a:ext uri="{FF2B5EF4-FFF2-40B4-BE49-F238E27FC236}">
                    <a16:creationId xmlns:a16="http://schemas.microsoft.com/office/drawing/2014/main" id="{6D481EA9-82EF-4D12-AE18-77C859E45783}"/>
                  </a:ext>
                </a:extLst>
              </p:cNvPr>
              <p:cNvSpPr/>
              <p:nvPr/>
            </p:nvSpPr>
            <p:spPr>
              <a:xfrm rot="2700000">
                <a:off x="6408380" y="4270823"/>
                <a:ext cx="168576" cy="168576"/>
              </a:xfrm>
              <a:prstGeom prst="plus">
                <a:avLst>
                  <a:gd name="adj" fmla="val 48293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十字形 57">
                <a:extLst>
                  <a:ext uri="{FF2B5EF4-FFF2-40B4-BE49-F238E27FC236}">
                    <a16:creationId xmlns:a16="http://schemas.microsoft.com/office/drawing/2014/main" id="{9EEBEB45-2AA2-4C81-A1CA-EE61C9257E1C}"/>
                  </a:ext>
                </a:extLst>
              </p:cNvPr>
              <p:cNvSpPr/>
              <p:nvPr/>
            </p:nvSpPr>
            <p:spPr>
              <a:xfrm rot="2700000">
                <a:off x="4416482" y="4270823"/>
                <a:ext cx="168576" cy="168576"/>
              </a:xfrm>
              <a:prstGeom prst="plus">
                <a:avLst>
                  <a:gd name="adj" fmla="val 48293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1AE98E-1140-4256-A3FF-9CD5E224370D}"/>
                </a:ext>
              </a:extLst>
            </p:cNvPr>
            <p:cNvGrpSpPr/>
            <p:nvPr/>
          </p:nvGrpSpPr>
          <p:grpSpPr>
            <a:xfrm>
              <a:off x="3825938" y="4373692"/>
              <a:ext cx="3490055" cy="902908"/>
              <a:chOff x="2993098" y="4123321"/>
              <a:chExt cx="3490055" cy="902908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A581598C-2598-417A-9227-43DDA24EF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098" y="4123321"/>
                <a:ext cx="0" cy="902908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7043DDEC-6B40-4A60-9ABA-B2E661D49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628" y="4123321"/>
                <a:ext cx="0" cy="902908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1D032B4-C6B4-4E09-B54A-07245EAEB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533" y="4123321"/>
                <a:ext cx="0" cy="902908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D4A851AF-434F-4400-8BA8-FAC6ED9C0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3153" y="4123321"/>
                <a:ext cx="0" cy="902908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1521E0CB-D804-486F-9127-434298E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9451" y="4123321"/>
                <a:ext cx="0" cy="902908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9865" y="6558087"/>
            <a:ext cx="724269" cy="291381"/>
          </a:xfrm>
        </p:spPr>
        <p:txBody>
          <a:bodyPr/>
          <a:lstStyle/>
          <a:p>
            <a:r>
              <a:rPr lang="en-US" dirty="0"/>
              <a:t>3 / 12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87BCBE-B59C-48A7-98DA-D24DF8DD1B28}"/>
              </a:ext>
            </a:extLst>
          </p:cNvPr>
          <p:cNvGrpSpPr/>
          <p:nvPr/>
        </p:nvGrpSpPr>
        <p:grpSpPr>
          <a:xfrm>
            <a:off x="4384873" y="2463848"/>
            <a:ext cx="4535868" cy="1076284"/>
            <a:chOff x="2582878" y="4168105"/>
            <a:chExt cx="4535868" cy="1076284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EC4F95C-BDF0-47B2-A080-5F6198186248}"/>
                </a:ext>
              </a:extLst>
            </p:cNvPr>
            <p:cNvCxnSpPr/>
            <p:nvPr/>
          </p:nvCxnSpPr>
          <p:spPr>
            <a:xfrm>
              <a:off x="2582878" y="5238709"/>
              <a:ext cx="44005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D51875B6-2EBB-4069-9C1D-CA93647CEF02}"/>
                    </a:ext>
                  </a:extLst>
                </p:cNvPr>
                <p:cNvSpPr txBox="1"/>
                <p:nvPr/>
              </p:nvSpPr>
              <p:spPr>
                <a:xfrm>
                  <a:off x="6920487" y="4869377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D51875B6-2EBB-4069-9C1D-CA93647CE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87" y="4869377"/>
                  <a:ext cx="1982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8125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FBE6171-41DD-408F-B23C-29F04CC77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006" y="4168105"/>
              <a:ext cx="0" cy="107628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5">
            <a:extLst>
              <a:ext uri="{FF2B5EF4-FFF2-40B4-BE49-F238E27FC236}">
                <a16:creationId xmlns:a16="http://schemas.microsoft.com/office/drawing/2014/main" id="{58F4FD7B-4337-4513-879F-60D8BD9C90C2}"/>
              </a:ext>
            </a:extLst>
          </p:cNvPr>
          <p:cNvSpPr txBox="1"/>
          <p:nvPr/>
        </p:nvSpPr>
        <p:spPr>
          <a:xfrm>
            <a:off x="538271" y="2572757"/>
            <a:ext cx="1042219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altLang="zh-CN" sz="18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euron</a:t>
            </a:r>
            <a:endParaRPr lang="en-US" sz="180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70B9AC-7E29-4941-8546-10F52F7B21C0}"/>
              </a:ext>
            </a:extLst>
          </p:cNvPr>
          <p:cNvGrpSpPr/>
          <p:nvPr/>
        </p:nvGrpSpPr>
        <p:grpSpPr>
          <a:xfrm>
            <a:off x="2619767" y="2408658"/>
            <a:ext cx="1344194" cy="990933"/>
            <a:chOff x="952028" y="2675734"/>
            <a:chExt cx="1344194" cy="99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7CE53B9-869A-4DD8-BAAF-0D7380E19F46}"/>
                    </a:ext>
                  </a:extLst>
                </p:cNvPr>
                <p:cNvSpPr txBox="1"/>
                <p:nvPr/>
              </p:nvSpPr>
              <p:spPr>
                <a:xfrm>
                  <a:off x="1271587" y="3297335"/>
                  <a:ext cx="712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7CE53B9-869A-4DD8-BAAF-0D7380E19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587" y="3297335"/>
                  <a:ext cx="71243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256" r="-15385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5">
              <a:extLst>
                <a:ext uri="{FF2B5EF4-FFF2-40B4-BE49-F238E27FC236}">
                  <a16:creationId xmlns:a16="http://schemas.microsoft.com/office/drawing/2014/main" id="{8E3858C3-FF3D-4E1D-BDAB-B25EA70AB5D6}"/>
                </a:ext>
              </a:extLst>
            </p:cNvPr>
            <p:cNvSpPr txBox="1"/>
            <p:nvPr/>
          </p:nvSpPr>
          <p:spPr>
            <a:xfrm>
              <a:off x="952028" y="2675734"/>
              <a:ext cx="1344194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80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Stochastic</a:t>
              </a:r>
            </a:p>
            <a:p>
              <a:pPr algn="ctr"/>
              <a:r>
                <a:rPr lang="en-US" sz="180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Intensity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1776CA-1051-49E1-89DE-7EF5DF374785}"/>
              </a:ext>
            </a:extLst>
          </p:cNvPr>
          <p:cNvGrpSpPr/>
          <p:nvPr/>
        </p:nvGrpSpPr>
        <p:grpSpPr>
          <a:xfrm>
            <a:off x="4384873" y="4253254"/>
            <a:ext cx="4535868" cy="369332"/>
            <a:chOff x="2582878" y="2766697"/>
            <a:chExt cx="4535868" cy="369332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6CBF7F8-E565-49CE-AC4C-A9304F473365}"/>
                </a:ext>
              </a:extLst>
            </p:cNvPr>
            <p:cNvCxnSpPr/>
            <p:nvPr/>
          </p:nvCxnSpPr>
          <p:spPr>
            <a:xfrm>
              <a:off x="2582878" y="3136029"/>
              <a:ext cx="44005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174B2CF-43C0-4E7C-8664-0C0B8B4A3842}"/>
                    </a:ext>
                  </a:extLst>
                </p:cNvPr>
                <p:cNvSpPr txBox="1"/>
                <p:nvPr/>
              </p:nvSpPr>
              <p:spPr>
                <a:xfrm>
                  <a:off x="6920487" y="2766697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174B2CF-43C0-4E7C-8664-0C0B8B4A3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87" y="2766697"/>
                  <a:ext cx="1982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1250" r="-28125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F3B1CCD-F6A8-4A34-80DD-A827A94F3D47}"/>
              </a:ext>
            </a:extLst>
          </p:cNvPr>
          <p:cNvGrpSpPr/>
          <p:nvPr/>
        </p:nvGrpSpPr>
        <p:grpSpPr>
          <a:xfrm>
            <a:off x="2385071" y="4166601"/>
            <a:ext cx="1801008" cy="799427"/>
            <a:chOff x="723621" y="4498798"/>
            <a:chExt cx="1801008" cy="799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F1E7A2B-7349-4829-9401-410763385BA3}"/>
                    </a:ext>
                  </a:extLst>
                </p:cNvPr>
                <p:cNvSpPr txBox="1"/>
                <p:nvPr/>
              </p:nvSpPr>
              <p:spPr>
                <a:xfrm>
                  <a:off x="1486779" y="4928893"/>
                  <a:ext cx="3684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F1E7A2B-7349-4829-9401-410763385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79" y="4928893"/>
                  <a:ext cx="36843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8333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5">
              <a:extLst>
                <a:ext uri="{FF2B5EF4-FFF2-40B4-BE49-F238E27FC236}">
                  <a16:creationId xmlns:a16="http://schemas.microsoft.com/office/drawing/2014/main" id="{88A499CD-D581-44ED-9184-AB5B764DA521}"/>
                </a:ext>
              </a:extLst>
            </p:cNvPr>
            <p:cNvSpPr txBox="1"/>
            <p:nvPr/>
          </p:nvSpPr>
          <p:spPr>
            <a:xfrm>
              <a:off x="723621" y="4498798"/>
              <a:ext cx="1801008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80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Point process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44B6CA8-B2E5-48ED-96EA-E56C984B7D6C}"/>
                  </a:ext>
                </a:extLst>
              </p:cNvPr>
              <p:cNvSpPr txBox="1"/>
              <p:nvPr/>
            </p:nvSpPr>
            <p:spPr>
              <a:xfrm>
                <a:off x="967089" y="3055309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44B6CA8-B2E5-48ED-96EA-E56C984B7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9" y="3055309"/>
                <a:ext cx="176459" cy="369332"/>
              </a:xfrm>
              <a:prstGeom prst="rect">
                <a:avLst/>
              </a:prstGeom>
              <a:blipFill>
                <a:blip r:embed="rId12"/>
                <a:stretch>
                  <a:fillRect l="-4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箭头: 右 58">
            <a:extLst>
              <a:ext uri="{FF2B5EF4-FFF2-40B4-BE49-F238E27FC236}">
                <a16:creationId xmlns:a16="http://schemas.microsoft.com/office/drawing/2014/main" id="{83B18198-5157-4810-A51C-504556654B44}"/>
              </a:ext>
            </a:extLst>
          </p:cNvPr>
          <p:cNvSpPr/>
          <p:nvPr/>
        </p:nvSpPr>
        <p:spPr>
          <a:xfrm>
            <a:off x="1737268" y="3096608"/>
            <a:ext cx="774431" cy="300995"/>
          </a:xfrm>
          <a:prstGeom prst="rightArrow">
            <a:avLst>
              <a:gd name="adj1" fmla="val 29615"/>
              <a:gd name="adj2" fmla="val 660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F2116-188C-9540-83EE-C88ECBCC6CA8}"/>
              </a:ext>
            </a:extLst>
          </p:cNvPr>
          <p:cNvSpPr txBox="1"/>
          <p:nvPr/>
        </p:nvSpPr>
        <p:spPr>
          <a:xfrm>
            <a:off x="2285999" y="129877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Stochastic Intensity Formulation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5B4F3402-A357-3E42-8846-81CAC12F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Simplification: Neuron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9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 /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5">
                <a:extLst>
                  <a:ext uri="{FF2B5EF4-FFF2-40B4-BE49-F238E27FC236}">
                    <a16:creationId xmlns:a16="http://schemas.microsoft.com/office/drawing/2014/main" id="{2519A6F8-C863-4542-81CB-FC44805AE8BF}"/>
                  </a:ext>
                </a:extLst>
              </p:cNvPr>
              <p:cNvSpPr txBox="1"/>
              <p:nvPr/>
            </p:nvSpPr>
            <p:spPr>
              <a:xfrm>
                <a:off x="4530716" y="3883567"/>
                <a:ext cx="4427083" cy="39977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defTabSz="914400">
                  <a:lnSpc>
                    <a:spcPct val="90000"/>
                  </a:lnSpc>
                  <a:spcBef>
                    <a:spcPct val="0"/>
                  </a:spcBef>
                  <a:buNone/>
                  <a:defRPr sz="2400" b="1" i="0"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defRPr>
                </a:lvl1pPr>
              </a:lstStyle>
              <a:p>
                <a:pPr algn="ctr"/>
                <a:r>
                  <a:rPr lang="en-US" sz="1800" b="0" dirty="0"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relax to zero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𝜏</m:t>
                        </m:r>
                      </m:den>
                    </m:f>
                  </m:oMath>
                </a14:m>
                <a:endParaRPr lang="en-US" sz="1800" b="0" i="1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TextBox 5">
                <a:extLst>
                  <a:ext uri="{FF2B5EF4-FFF2-40B4-BE49-F238E27FC236}">
                    <a16:creationId xmlns:a16="http://schemas.microsoft.com/office/drawing/2014/main" id="{2519A6F8-C863-4542-81CB-FC44805A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16" y="3883567"/>
                <a:ext cx="4427083" cy="399775"/>
              </a:xfrm>
              <a:prstGeom prst="rect">
                <a:avLst/>
              </a:prstGeom>
              <a:blipFill>
                <a:blip r:embed="rId3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87401AE-1593-4E79-85D9-0E0C124EA9BB}"/>
              </a:ext>
            </a:extLst>
          </p:cNvPr>
          <p:cNvGrpSpPr/>
          <p:nvPr/>
        </p:nvGrpSpPr>
        <p:grpSpPr>
          <a:xfrm>
            <a:off x="-3159316" y="-1824447"/>
            <a:ext cx="8034808" cy="10387884"/>
            <a:chOff x="-2838203" y="-2090198"/>
            <a:chExt cx="8034808" cy="10387884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1F9FF9C-9FCE-432D-8AA5-59C1B9B4FF63}"/>
                </a:ext>
              </a:extLst>
            </p:cNvPr>
            <p:cNvGrpSpPr/>
            <p:nvPr/>
          </p:nvGrpSpPr>
          <p:grpSpPr>
            <a:xfrm>
              <a:off x="-2838203" y="-2090198"/>
              <a:ext cx="8034808" cy="10387884"/>
              <a:chOff x="-816297" y="-2745239"/>
              <a:chExt cx="8034808" cy="10387884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FC24A0E-9EF5-42E4-9018-81A4EC2D6CB2}"/>
                  </a:ext>
                </a:extLst>
              </p:cNvPr>
              <p:cNvGrpSpPr/>
              <p:nvPr/>
            </p:nvGrpSpPr>
            <p:grpSpPr>
              <a:xfrm rot="7156578">
                <a:off x="89253" y="-534362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7" name="弧形 86">
                  <a:extLst>
                    <a:ext uri="{FF2B5EF4-FFF2-40B4-BE49-F238E27FC236}">
                      <a16:creationId xmlns:a16="http://schemas.microsoft.com/office/drawing/2014/main" id="{762B2A73-A523-4272-96A2-0B1497EF0FBC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0DD21E7F-DF23-4A49-A13F-5165B8E0ECFE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F5B547C-4635-4C05-975C-4225FEEAE9C8}"/>
                  </a:ext>
                </a:extLst>
              </p:cNvPr>
              <p:cNvGrpSpPr/>
              <p:nvPr/>
            </p:nvGrpSpPr>
            <p:grpSpPr>
              <a:xfrm rot="3416954">
                <a:off x="78616" y="513387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4" name="弧形 83">
                  <a:extLst>
                    <a:ext uri="{FF2B5EF4-FFF2-40B4-BE49-F238E27FC236}">
                      <a16:creationId xmlns:a16="http://schemas.microsoft.com/office/drawing/2014/main" id="{36233FF6-9ECB-44B0-85F7-D282F54722D0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弧形 85">
                  <a:extLst>
                    <a:ext uri="{FF2B5EF4-FFF2-40B4-BE49-F238E27FC236}">
                      <a16:creationId xmlns:a16="http://schemas.microsoft.com/office/drawing/2014/main" id="{4DBF967F-C108-465C-983C-CA333AC7C894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弧形 81">
                <a:extLst>
                  <a:ext uri="{FF2B5EF4-FFF2-40B4-BE49-F238E27FC236}">
                    <a16:creationId xmlns:a16="http://schemas.microsoft.com/office/drawing/2014/main" id="{AE4D4BAD-69F9-4119-BF69-9795FB74DF4C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180" r="-618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8486856"/>
                    </p:ext>
                  </p:extLst>
                </p:nvPr>
              </p:nvGraphicFramePr>
              <p:xfrm>
                <a:off x="1535562" y="1772669"/>
                <a:ext cx="596036" cy="597615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596036" cy="597615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82847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449" y="2038420"/>
                  <a:ext cx="596036" cy="59761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28516762"/>
                    </p:ext>
                  </p:extLst>
                </p:nvPr>
              </p:nvGraphicFramePr>
              <p:xfrm>
                <a:off x="3328851" y="2782197"/>
                <a:ext cx="596035" cy="597614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  <a:scene3d>
                        <a:camera prst="orthographicFront"/>
                        <a:lightRig rig="sunrise" dir="t"/>
                      </a:scene3d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7738" y="3047948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  <a:scene3d>
                  <a:camera prst="orthographicFront"/>
                  <a:lightRig rig="sunrise" dir="t"/>
                </a:scene3d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2330639"/>
                    </p:ext>
                  </p:extLst>
                </p:nvPr>
              </p:nvGraphicFramePr>
              <p:xfrm>
                <a:off x="1535563" y="3822360"/>
                <a:ext cx="596035" cy="597614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14450" y="4088111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/>
                <p:nvPr/>
              </p:nvSpPr>
              <p:spPr>
                <a:xfrm>
                  <a:off x="1705111" y="188407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111" y="1884072"/>
                  <a:ext cx="2388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/>
                <p:nvPr/>
              </p:nvSpPr>
              <p:spPr>
                <a:xfrm>
                  <a:off x="1705111" y="3936501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111" y="3936501"/>
                  <a:ext cx="23884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/>
                <p:nvPr/>
              </p:nvSpPr>
              <p:spPr>
                <a:xfrm>
                  <a:off x="3512686" y="289359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686" y="2893599"/>
                  <a:ext cx="23884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/>
                <p:nvPr/>
              </p:nvSpPr>
              <p:spPr>
                <a:xfrm>
                  <a:off x="2726340" y="1949004"/>
                  <a:ext cx="10742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340" y="1949004"/>
                  <a:ext cx="10742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250" r="-6818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/>
                <p:nvPr/>
              </p:nvSpPr>
              <p:spPr>
                <a:xfrm>
                  <a:off x="787785" y="2883869"/>
                  <a:ext cx="10797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85" y="2883869"/>
                  <a:ext cx="107978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215" r="-678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869B056-666A-42CF-8AE4-8306F56FF3FF}"/>
                  </a:ext>
                </a:extLst>
              </p:cNvPr>
              <p:cNvSpPr/>
              <p:nvPr/>
            </p:nvSpPr>
            <p:spPr>
              <a:xfrm>
                <a:off x="132576" y="4804753"/>
                <a:ext cx="4192316" cy="330953"/>
              </a:xfrm>
              <a:prstGeom prst="rect">
                <a:avLst/>
              </a:prstGeom>
            </p:spPr>
            <p:txBody>
              <a:bodyPr/>
              <a:lstStyle/>
              <a:p>
                <a:pPr algn="ctr" defTabSz="9144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600" dirty="0">
                    <a:latin typeface="Calibri" panose="020F0502020204030204" pitchFamily="34" charset="0"/>
                  </a:rPr>
                  <a:t>(Signs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</a:rPr>
                  <a:t> indicate excitation/inhibition)</a:t>
                </a: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869B056-666A-42CF-8AE4-8306F56FF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6" y="4804753"/>
                <a:ext cx="4192316" cy="330953"/>
              </a:xfrm>
              <a:prstGeom prst="rect">
                <a:avLst/>
              </a:prstGeom>
              <a:blipFill>
                <a:blip r:embed="rId14"/>
                <a:stretch>
                  <a:fillRect t="-1481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5">
            <a:extLst>
              <a:ext uri="{FF2B5EF4-FFF2-40B4-BE49-F238E27FC236}">
                <a16:creationId xmlns:a16="http://schemas.microsoft.com/office/drawing/2014/main" id="{A86BC1E3-0F8D-4466-8834-66519E48E752}"/>
              </a:ext>
            </a:extLst>
          </p:cNvPr>
          <p:cNvSpPr txBox="1"/>
          <p:nvPr/>
        </p:nvSpPr>
        <p:spPr>
          <a:xfrm>
            <a:off x="3924557" y="4778923"/>
            <a:ext cx="2825778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00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Stochastic intensity</a:t>
            </a:r>
            <a:endParaRPr lang="en-US" sz="2000" b="0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C60D0E-4659-4708-B1BF-F915DAD835E0}"/>
                  </a:ext>
                </a:extLst>
              </p:cNvPr>
              <p:cNvSpPr/>
              <p:nvPr/>
            </p:nvSpPr>
            <p:spPr>
              <a:xfrm>
                <a:off x="6395043" y="4755531"/>
                <a:ext cx="17739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C60D0E-4659-4708-B1BF-F915DAD83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43" y="4755531"/>
                <a:ext cx="1773947" cy="3879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7EF24529-3758-4325-96FB-4045764DD09B}"/>
                  </a:ext>
                </a:extLst>
              </p:cNvPr>
              <p:cNvSpPr txBox="1"/>
              <p:nvPr/>
            </p:nvSpPr>
            <p:spPr>
              <a:xfrm>
                <a:off x="3459380" y="1863289"/>
                <a:ext cx="3992144" cy="39977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defTabSz="914400">
                  <a:lnSpc>
                    <a:spcPct val="90000"/>
                  </a:lnSpc>
                  <a:spcBef>
                    <a:spcPct val="0"/>
                  </a:spcBef>
                  <a:buNone/>
                  <a:defRPr sz="2400" b="1" i="0"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defRPr>
                </a:lvl1pPr>
              </a:lstStyle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Internal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7EF24529-3758-4325-96FB-4045764DD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80" y="1863289"/>
                <a:ext cx="3992144" cy="399775"/>
              </a:xfrm>
              <a:prstGeom prst="rect">
                <a:avLst/>
              </a:prstGeom>
              <a:blipFill>
                <a:blip r:embed="rId16"/>
                <a:stretch>
                  <a:fillRect t="-1515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C1A68D47-4333-48A2-BB61-2A2D2BAA11E9}"/>
              </a:ext>
            </a:extLst>
          </p:cNvPr>
          <p:cNvGrpSpPr/>
          <p:nvPr/>
        </p:nvGrpSpPr>
        <p:grpSpPr>
          <a:xfrm>
            <a:off x="4526048" y="2540404"/>
            <a:ext cx="4428368" cy="414135"/>
            <a:chOff x="3677526" y="4478563"/>
            <a:chExt cx="4428368" cy="414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E117852-A5BB-479A-B218-FCF82081443E}"/>
                    </a:ext>
                  </a:extLst>
                </p:cNvPr>
                <p:cNvSpPr/>
                <p:nvPr/>
              </p:nvSpPr>
              <p:spPr>
                <a:xfrm>
                  <a:off x="6021734" y="4478563"/>
                  <a:ext cx="2084160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E117852-A5BB-479A-B218-FCF820814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734" y="4478563"/>
                  <a:ext cx="2084160" cy="391646"/>
                </a:xfrm>
                <a:prstGeom prst="rect">
                  <a:avLst/>
                </a:prstGeom>
                <a:blipFill>
                  <a:blip r:embed="rId17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460E9335-F46C-4F79-8F48-3FDEC549A60A}"/>
                </a:ext>
              </a:extLst>
            </p:cNvPr>
            <p:cNvSpPr txBox="1"/>
            <p:nvPr/>
          </p:nvSpPr>
          <p:spPr>
            <a:xfrm>
              <a:off x="3677526" y="4492923"/>
              <a:ext cx="2825778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800" b="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receive spike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AEB12AF-F1CF-4E61-B11F-2A5414B71DBF}"/>
              </a:ext>
            </a:extLst>
          </p:cNvPr>
          <p:cNvGrpSpPr/>
          <p:nvPr/>
        </p:nvGrpSpPr>
        <p:grpSpPr>
          <a:xfrm>
            <a:off x="4625746" y="3226462"/>
            <a:ext cx="3434558" cy="428637"/>
            <a:chOff x="4206724" y="2974443"/>
            <a:chExt cx="3434558" cy="428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1305D54-74B8-4486-AC69-BACC51E39BD8}"/>
                    </a:ext>
                  </a:extLst>
                </p:cNvPr>
                <p:cNvSpPr/>
                <p:nvPr/>
              </p:nvSpPr>
              <p:spPr>
                <a:xfrm>
                  <a:off x="6465704" y="2974443"/>
                  <a:ext cx="11755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→0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1305D54-74B8-4486-AC69-BACC51E39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704" y="2974443"/>
                  <a:ext cx="117557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5A2A1BDF-0180-4535-A054-4918ABF945DE}"/>
                </a:ext>
              </a:extLst>
            </p:cNvPr>
            <p:cNvSpPr txBox="1"/>
            <p:nvPr/>
          </p:nvSpPr>
          <p:spPr>
            <a:xfrm>
              <a:off x="4206724" y="3003305"/>
              <a:ext cx="2825778" cy="3997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400" b="1" i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defRPr>
              </a:lvl1pPr>
            </a:lstStyle>
            <a:p>
              <a:pPr algn="ctr"/>
              <a:r>
                <a:rPr lang="en-US" sz="1800" b="0" dirty="0"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spike and reset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8E9158-DF1A-084F-A880-56F0C1DC2C63}"/>
              </a:ext>
            </a:extLst>
          </p:cNvPr>
          <p:cNvCxnSpPr>
            <a:cxnSpLocks/>
          </p:cNvCxnSpPr>
          <p:nvPr/>
        </p:nvCxnSpPr>
        <p:spPr>
          <a:xfrm>
            <a:off x="4615754" y="2368578"/>
            <a:ext cx="0" cy="17856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54152E-7B70-C146-BD37-9725F8B93A58}"/>
              </a:ext>
            </a:extLst>
          </p:cNvPr>
          <p:cNvCxnSpPr>
            <a:cxnSpLocks/>
          </p:cNvCxnSpPr>
          <p:nvPr/>
        </p:nvCxnSpPr>
        <p:spPr>
          <a:xfrm flipH="1">
            <a:off x="4615754" y="2736149"/>
            <a:ext cx="54479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575B62-F8BE-F148-AFB2-4027997572AA}"/>
              </a:ext>
            </a:extLst>
          </p:cNvPr>
          <p:cNvCxnSpPr>
            <a:cxnSpLocks/>
          </p:cNvCxnSpPr>
          <p:nvPr/>
        </p:nvCxnSpPr>
        <p:spPr>
          <a:xfrm flipH="1">
            <a:off x="4605763" y="3429536"/>
            <a:ext cx="54479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DBFE84-C5BF-8544-B76A-F1375B2FE483}"/>
              </a:ext>
            </a:extLst>
          </p:cNvPr>
          <p:cNvCxnSpPr>
            <a:cxnSpLocks/>
          </p:cNvCxnSpPr>
          <p:nvPr/>
        </p:nvCxnSpPr>
        <p:spPr>
          <a:xfrm flipH="1">
            <a:off x="4615754" y="4151694"/>
            <a:ext cx="54479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84A21DC-882F-A249-9085-1450ACA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Modeling: Exponential Firing Neuron</a:t>
            </a:r>
          </a:p>
        </p:txBody>
      </p:sp>
    </p:spTree>
    <p:extLst>
      <p:ext uri="{BB962C8B-B14F-4D97-AF65-F5344CB8AC3E}">
        <p14:creationId xmlns:p14="http://schemas.microsoft.com/office/powerpoint/2010/main" val="6461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1">
            <a:extLst>
              <a:ext uri="{FF2B5EF4-FFF2-40B4-BE49-F238E27FC236}">
                <a16:creationId xmlns:a16="http://schemas.microsoft.com/office/drawing/2014/main" id="{BE0002A0-7DB1-4D38-B2E3-F00B1C57C67A}"/>
              </a:ext>
            </a:extLst>
          </p:cNvPr>
          <p:cNvSpPr/>
          <p:nvPr/>
        </p:nvSpPr>
        <p:spPr>
          <a:xfrm>
            <a:off x="1837748" y="4788028"/>
            <a:ext cx="2724625" cy="707564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1">
            <a:extLst>
              <a:ext uri="{FF2B5EF4-FFF2-40B4-BE49-F238E27FC236}">
                <a16:creationId xmlns:a16="http://schemas.microsoft.com/office/drawing/2014/main" id="{C81803A9-047A-4BA3-A818-E02AE8CA3002}"/>
              </a:ext>
            </a:extLst>
          </p:cNvPr>
          <p:cNvSpPr/>
          <p:nvPr/>
        </p:nvSpPr>
        <p:spPr>
          <a:xfrm>
            <a:off x="4615312" y="4793400"/>
            <a:ext cx="2184258" cy="707564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1">
            <a:extLst>
              <a:ext uri="{FF2B5EF4-FFF2-40B4-BE49-F238E27FC236}">
                <a16:creationId xmlns:a16="http://schemas.microsoft.com/office/drawing/2014/main" id="{FE5F7D01-3C27-43F1-BD22-1F681084916A}"/>
              </a:ext>
            </a:extLst>
          </p:cNvPr>
          <p:cNvSpPr/>
          <p:nvPr/>
        </p:nvSpPr>
        <p:spPr>
          <a:xfrm>
            <a:off x="6862805" y="4787315"/>
            <a:ext cx="1867309" cy="707564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 / 12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CADA467-850C-4B0B-AA53-1B9850A18364}"/>
              </a:ext>
            </a:extLst>
          </p:cNvPr>
          <p:cNvGrpSpPr/>
          <p:nvPr/>
        </p:nvGrpSpPr>
        <p:grpSpPr>
          <a:xfrm>
            <a:off x="-868769" y="-2534917"/>
            <a:ext cx="8034808" cy="10387884"/>
            <a:chOff x="-1274425" y="-2198502"/>
            <a:chExt cx="8034808" cy="10387884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1F9FF9C-9FCE-432D-8AA5-59C1B9B4FF63}"/>
                </a:ext>
              </a:extLst>
            </p:cNvPr>
            <p:cNvGrpSpPr/>
            <p:nvPr/>
          </p:nvGrpSpPr>
          <p:grpSpPr>
            <a:xfrm>
              <a:off x="-1274425" y="-2198502"/>
              <a:ext cx="8034808" cy="10387884"/>
              <a:chOff x="-816297" y="-2745239"/>
              <a:chExt cx="8034808" cy="10387884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FC24A0E-9EF5-42E4-9018-81A4EC2D6CB2}"/>
                  </a:ext>
                </a:extLst>
              </p:cNvPr>
              <p:cNvGrpSpPr/>
              <p:nvPr/>
            </p:nvGrpSpPr>
            <p:grpSpPr>
              <a:xfrm rot="7156578">
                <a:off x="89253" y="-534362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7" name="弧形 86">
                  <a:extLst>
                    <a:ext uri="{FF2B5EF4-FFF2-40B4-BE49-F238E27FC236}">
                      <a16:creationId xmlns:a16="http://schemas.microsoft.com/office/drawing/2014/main" id="{762B2A73-A523-4272-96A2-0B1497EF0FBC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0DD21E7F-DF23-4A49-A13F-5165B8E0ECFE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F5B547C-4635-4C05-975C-4225FEEAE9C8}"/>
                  </a:ext>
                </a:extLst>
              </p:cNvPr>
              <p:cNvGrpSpPr/>
              <p:nvPr/>
            </p:nvGrpSpPr>
            <p:grpSpPr>
              <a:xfrm rot="3416954">
                <a:off x="78616" y="513387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4" name="弧形 83">
                  <a:extLst>
                    <a:ext uri="{FF2B5EF4-FFF2-40B4-BE49-F238E27FC236}">
                      <a16:creationId xmlns:a16="http://schemas.microsoft.com/office/drawing/2014/main" id="{36233FF6-9ECB-44B0-85F7-D282F54722D0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弧形 85">
                  <a:extLst>
                    <a:ext uri="{FF2B5EF4-FFF2-40B4-BE49-F238E27FC236}">
                      <a16:creationId xmlns:a16="http://schemas.microsoft.com/office/drawing/2014/main" id="{4DBF967F-C108-465C-983C-CA333AC7C894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弧形 81">
                <a:extLst>
                  <a:ext uri="{FF2B5EF4-FFF2-40B4-BE49-F238E27FC236}">
                    <a16:creationId xmlns:a16="http://schemas.microsoft.com/office/drawing/2014/main" id="{AE4D4BAD-69F9-4119-BF69-9795FB74DF4C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180" r="-6180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9340" y="1664365"/>
                <a:ext cx="596036" cy="597615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6" cy="597615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82847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996" y="1327950"/>
                  <a:ext cx="596036" cy="59761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92629" y="2673893"/>
                <a:ext cx="596035" cy="59761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  <a:scene3d>
                        <a:camera prst="orthographicFront"/>
                        <a:lightRig rig="sunrise" dir="t"/>
                      </a:scene3d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8285" y="2337478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  <a:scene3d>
                  <a:camera prst="orthographicFront"/>
                  <a:lightRig rig="sunrise" dir="t"/>
                </a:scene3d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9341" y="3714056"/>
                <a:ext cx="596035" cy="59761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4997" y="3377641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/>
                <p:nvPr/>
              </p:nvSpPr>
              <p:spPr>
                <a:xfrm>
                  <a:off x="3268889" y="1775768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89" y="1775768"/>
                  <a:ext cx="23884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/>
                <p:nvPr/>
              </p:nvSpPr>
              <p:spPr>
                <a:xfrm>
                  <a:off x="3268889" y="3828197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89" y="3828197"/>
                  <a:ext cx="23884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/>
                <p:nvPr/>
              </p:nvSpPr>
              <p:spPr>
                <a:xfrm>
                  <a:off x="5076464" y="2785295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64" y="2785295"/>
                  <a:ext cx="2388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/>
                <p:nvPr/>
              </p:nvSpPr>
              <p:spPr>
                <a:xfrm>
                  <a:off x="4290118" y="1840700"/>
                  <a:ext cx="10742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18" y="1840700"/>
                  <a:ext cx="107426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215" r="-6215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/>
                <p:nvPr/>
              </p:nvSpPr>
              <p:spPr>
                <a:xfrm>
                  <a:off x="2351563" y="2775565"/>
                  <a:ext cx="10797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63" y="2775565"/>
                  <a:ext cx="107978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215" r="-678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5">
            <a:extLst>
              <a:ext uri="{FF2B5EF4-FFF2-40B4-BE49-F238E27FC236}">
                <a16:creationId xmlns:a16="http://schemas.microsoft.com/office/drawing/2014/main" id="{99890A8A-B164-4BB3-A515-B7ACEE404FF8}"/>
              </a:ext>
            </a:extLst>
          </p:cNvPr>
          <p:cNvSpPr txBox="1"/>
          <p:nvPr/>
        </p:nvSpPr>
        <p:spPr>
          <a:xfrm>
            <a:off x="1544036" y="4301325"/>
            <a:ext cx="6057306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Rate-conservation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27">
                <a:extLst>
                  <a:ext uri="{FF2B5EF4-FFF2-40B4-BE49-F238E27FC236}">
                    <a16:creationId xmlns:a16="http://schemas.microsoft.com/office/drawing/2014/main" id="{B9A54D98-7FBD-41AB-A78A-1C48B43A8015}"/>
                  </a:ext>
                </a:extLst>
              </p:cNvPr>
              <p:cNvSpPr txBox="1"/>
              <p:nvPr/>
            </p:nvSpPr>
            <p:spPr>
              <a:xfrm>
                <a:off x="176110" y="4835527"/>
                <a:ext cx="8607613" cy="645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nary>
                            <m:nary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27">
                <a:extLst>
                  <a:ext uri="{FF2B5EF4-FFF2-40B4-BE49-F238E27FC236}">
                    <a16:creationId xmlns:a16="http://schemas.microsoft.com/office/drawing/2014/main" id="{B9A54D98-7FBD-41AB-A78A-1C48B43A8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10" y="4835527"/>
                <a:ext cx="8607613" cy="645626"/>
              </a:xfrm>
              <a:prstGeom prst="rect">
                <a:avLst/>
              </a:prstGeom>
              <a:blipFill>
                <a:blip r:embed="rId12"/>
                <a:stretch>
                  <a:fillRect t="-151923" b="-2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>
            <a:extLst>
              <a:ext uri="{FF2B5EF4-FFF2-40B4-BE49-F238E27FC236}">
                <a16:creationId xmlns:a16="http://schemas.microsoft.com/office/drawing/2014/main" id="{5BB6A12D-EED3-DF40-8C90-A3F1D6EC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Modeling: Writing Down Equations</a:t>
            </a:r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EF0B21C7-48E0-4E02-81E7-0F8A34E7BC9E}"/>
              </a:ext>
            </a:extLst>
          </p:cNvPr>
          <p:cNvSpPr txBox="1"/>
          <p:nvPr/>
        </p:nvSpPr>
        <p:spPr>
          <a:xfrm>
            <a:off x="1751520" y="5593327"/>
            <a:ext cx="2825778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1800" b="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receive spike</a:t>
            </a: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C6E31400-AC3A-40D2-B5F8-4196AE0CFB53}"/>
              </a:ext>
            </a:extLst>
          </p:cNvPr>
          <p:cNvSpPr txBox="1"/>
          <p:nvPr/>
        </p:nvSpPr>
        <p:spPr>
          <a:xfrm>
            <a:off x="4320589" y="5591051"/>
            <a:ext cx="2825778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1800" b="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spike and reset</a:t>
            </a: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08AF19AC-129A-4E87-B22E-098E5990D43F}"/>
              </a:ext>
            </a:extLst>
          </p:cNvPr>
          <p:cNvSpPr txBox="1"/>
          <p:nvPr/>
        </p:nvSpPr>
        <p:spPr>
          <a:xfrm>
            <a:off x="6580520" y="5587755"/>
            <a:ext cx="2498431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1800" b="0" dirty="0"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relax to zero</a:t>
            </a:r>
            <a:endParaRPr lang="en-US" sz="1800" b="0" i="1" dirty="0">
              <a:latin typeface="Calibri" panose="020F050202020403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 / 12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CADA467-850C-4B0B-AA53-1B9850A18364}"/>
              </a:ext>
            </a:extLst>
          </p:cNvPr>
          <p:cNvGrpSpPr/>
          <p:nvPr/>
        </p:nvGrpSpPr>
        <p:grpSpPr>
          <a:xfrm>
            <a:off x="-868769" y="-2534917"/>
            <a:ext cx="8034808" cy="10387884"/>
            <a:chOff x="-1274425" y="-2198502"/>
            <a:chExt cx="8034808" cy="10387884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1F9FF9C-9FCE-432D-8AA5-59C1B9B4FF63}"/>
                </a:ext>
              </a:extLst>
            </p:cNvPr>
            <p:cNvGrpSpPr/>
            <p:nvPr/>
          </p:nvGrpSpPr>
          <p:grpSpPr>
            <a:xfrm>
              <a:off x="-1274425" y="-2198502"/>
              <a:ext cx="8034808" cy="10387884"/>
              <a:chOff x="-816297" y="-2745239"/>
              <a:chExt cx="8034808" cy="10387884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FC24A0E-9EF5-42E4-9018-81A4EC2D6CB2}"/>
                  </a:ext>
                </a:extLst>
              </p:cNvPr>
              <p:cNvGrpSpPr/>
              <p:nvPr/>
            </p:nvGrpSpPr>
            <p:grpSpPr>
              <a:xfrm rot="7156578">
                <a:off x="89253" y="-534362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7" name="弧形 86">
                  <a:extLst>
                    <a:ext uri="{FF2B5EF4-FFF2-40B4-BE49-F238E27FC236}">
                      <a16:creationId xmlns:a16="http://schemas.microsoft.com/office/drawing/2014/main" id="{762B2A73-A523-4272-96A2-0B1497EF0FBC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0DD21E7F-DF23-4A49-A13F-5165B8E0ECFE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F5B547C-4635-4C05-975C-4225FEEAE9C8}"/>
                  </a:ext>
                </a:extLst>
              </p:cNvPr>
              <p:cNvGrpSpPr/>
              <p:nvPr/>
            </p:nvGrpSpPr>
            <p:grpSpPr>
              <a:xfrm rot="3416954">
                <a:off x="78616" y="513387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4" name="弧形 83">
                  <a:extLst>
                    <a:ext uri="{FF2B5EF4-FFF2-40B4-BE49-F238E27FC236}">
                      <a16:creationId xmlns:a16="http://schemas.microsoft.com/office/drawing/2014/main" id="{36233FF6-9ECB-44B0-85F7-D282F54722D0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弧形 85">
                  <a:extLst>
                    <a:ext uri="{FF2B5EF4-FFF2-40B4-BE49-F238E27FC236}">
                      <a16:creationId xmlns:a16="http://schemas.microsoft.com/office/drawing/2014/main" id="{4DBF967F-C108-465C-983C-CA333AC7C894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弧形 81">
                <a:extLst>
                  <a:ext uri="{FF2B5EF4-FFF2-40B4-BE49-F238E27FC236}">
                    <a16:creationId xmlns:a16="http://schemas.microsoft.com/office/drawing/2014/main" id="{AE4D4BAD-69F9-4119-BF69-9795FB74DF4C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180" r="-6180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9340" y="1664365"/>
                <a:ext cx="596036" cy="597615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6" cy="597615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82847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996" y="1327950"/>
                  <a:ext cx="596036" cy="59761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92629" y="2673893"/>
                <a:ext cx="596035" cy="59761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  <a:scene3d>
                        <a:camera prst="orthographicFront"/>
                        <a:lightRig rig="sunrise" dir="t"/>
                      </a:scene3d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8285" y="2337478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  <a:scene3d>
                  <a:camera prst="orthographicFront"/>
                  <a:lightRig rig="sunrise" dir="t"/>
                </a:scene3d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9341" y="3714056"/>
                <a:ext cx="596035" cy="59761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4997" y="3377641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/>
                <p:nvPr/>
              </p:nvSpPr>
              <p:spPr>
                <a:xfrm>
                  <a:off x="3268889" y="1775768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89" y="1775768"/>
                  <a:ext cx="23884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/>
                <p:nvPr/>
              </p:nvSpPr>
              <p:spPr>
                <a:xfrm>
                  <a:off x="3268889" y="3828197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89" y="3828197"/>
                  <a:ext cx="23884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/>
                <p:nvPr/>
              </p:nvSpPr>
              <p:spPr>
                <a:xfrm>
                  <a:off x="5076464" y="2785295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64" y="2785295"/>
                  <a:ext cx="2388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/>
                <p:nvPr/>
              </p:nvSpPr>
              <p:spPr>
                <a:xfrm>
                  <a:off x="4290118" y="1840700"/>
                  <a:ext cx="10742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18" y="1840700"/>
                  <a:ext cx="107426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215" r="-6215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/>
                <p:nvPr/>
              </p:nvSpPr>
              <p:spPr>
                <a:xfrm>
                  <a:off x="2351563" y="2775565"/>
                  <a:ext cx="10797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63" y="2775565"/>
                  <a:ext cx="107978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215" r="-678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5">
            <a:extLst>
              <a:ext uri="{FF2B5EF4-FFF2-40B4-BE49-F238E27FC236}">
                <a16:creationId xmlns:a16="http://schemas.microsoft.com/office/drawing/2014/main" id="{99890A8A-B164-4BB3-A515-B7ACEE404FF8}"/>
              </a:ext>
            </a:extLst>
          </p:cNvPr>
          <p:cNvSpPr txBox="1"/>
          <p:nvPr/>
        </p:nvSpPr>
        <p:spPr>
          <a:xfrm>
            <a:off x="735509" y="4301325"/>
            <a:ext cx="6057306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Equation for moment generati</a:t>
            </a:r>
            <a:r>
              <a:rPr lang="en-US" altLang="zh-CN" dirty="0">
                <a:latin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</a:rPr>
              <a:t> function (MGF)</a:t>
            </a: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86F1423C-65C6-4E52-86D8-FDCE0365EA9D}"/>
              </a:ext>
            </a:extLst>
          </p:cNvPr>
          <p:cNvSpPr txBox="1"/>
          <p:nvPr/>
        </p:nvSpPr>
        <p:spPr>
          <a:xfrm>
            <a:off x="-134535" y="5729699"/>
            <a:ext cx="9425947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Need to solve a </a:t>
            </a:r>
            <a:r>
              <a:rPr lang="en-US" dirty="0">
                <a:solidFill>
                  <a:srgbClr val="DB560B"/>
                </a:solidFill>
                <a:latin typeface="Calibri" panose="020F0502020204030204" pitchFamily="34" charset="0"/>
              </a:rPr>
              <a:t>delay</a:t>
            </a:r>
            <a:r>
              <a:rPr lang="en-US" dirty="0">
                <a:latin typeface="Calibri" panose="020F0502020204030204" pitchFamily="34" charset="0"/>
              </a:rPr>
              <a:t> differential equation (DDE) </a:t>
            </a:r>
            <a:r>
              <a:rPr lang="en-US" dirty="0">
                <a:solidFill>
                  <a:srgbClr val="DB560B"/>
                </a:solidFill>
                <a:latin typeface="Calibri" panose="020F0502020204030204" pitchFamily="34" charset="0"/>
              </a:rPr>
              <a:t>self-consistently </a:t>
            </a:r>
            <a:r>
              <a:rPr lang="en-US" dirty="0">
                <a:latin typeface="Calibri" panose="020F0502020204030204" pitchFamily="34" charset="0"/>
              </a:rPr>
              <a:t>(NEW!)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3BF0AF-C222-4023-A97D-F9A7E2B27E42}"/>
              </a:ext>
            </a:extLst>
          </p:cNvPr>
          <p:cNvGrpSpPr/>
          <p:nvPr/>
        </p:nvGrpSpPr>
        <p:grpSpPr>
          <a:xfrm>
            <a:off x="2024153" y="4835527"/>
            <a:ext cx="5095689" cy="527067"/>
            <a:chOff x="2381272" y="4938730"/>
            <a:chExt cx="5095689" cy="527067"/>
          </a:xfrm>
        </p:grpSpPr>
        <p:sp>
          <p:nvSpPr>
            <p:cNvPr id="31" name="矩形 31">
              <a:extLst>
                <a:ext uri="{FF2B5EF4-FFF2-40B4-BE49-F238E27FC236}">
                  <a16:creationId xmlns:a16="http://schemas.microsoft.com/office/drawing/2014/main" id="{BC2955BC-230A-453E-91B3-ACF4B048F529}"/>
                </a:ext>
              </a:extLst>
            </p:cNvPr>
            <p:cNvSpPr/>
            <p:nvPr/>
          </p:nvSpPr>
          <p:spPr>
            <a:xfrm>
              <a:off x="2634308" y="5014104"/>
              <a:ext cx="603363" cy="38907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0">
              <a:extLst>
                <a:ext uri="{FF2B5EF4-FFF2-40B4-BE49-F238E27FC236}">
                  <a16:creationId xmlns:a16="http://schemas.microsoft.com/office/drawing/2014/main" id="{02348C89-BB41-4666-99BF-A85F7B7A5116}"/>
                </a:ext>
              </a:extLst>
            </p:cNvPr>
            <p:cNvSpPr/>
            <p:nvPr/>
          </p:nvSpPr>
          <p:spPr>
            <a:xfrm>
              <a:off x="5770042" y="5014104"/>
              <a:ext cx="1031726" cy="38907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27">
                  <a:extLst>
                    <a:ext uri="{FF2B5EF4-FFF2-40B4-BE49-F238E27FC236}">
                      <a16:creationId xmlns:a16="http://schemas.microsoft.com/office/drawing/2014/main" id="{B9A54D98-7FBD-41AB-A78A-1C48B43A8015}"/>
                    </a:ext>
                  </a:extLst>
                </p:cNvPr>
                <p:cNvSpPr txBox="1"/>
                <p:nvPr/>
              </p:nvSpPr>
              <p:spPr>
                <a:xfrm>
                  <a:off x="2381272" y="4938730"/>
                  <a:ext cx="5095689" cy="5270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5" name="文本框 27">
                  <a:extLst>
                    <a:ext uri="{FF2B5EF4-FFF2-40B4-BE49-F238E27FC236}">
                      <a16:creationId xmlns:a16="http://schemas.microsoft.com/office/drawing/2014/main" id="{B9A54D98-7FBD-41AB-A78A-1C48B43A8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272" y="4938730"/>
                  <a:ext cx="5095689" cy="52706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0A93FD-8E03-D34F-8224-C6F6C338C585}"/>
                  </a:ext>
                </a:extLst>
              </p:cNvPr>
              <p:cNvSpPr txBox="1"/>
              <p:nvPr/>
            </p:nvSpPr>
            <p:spPr>
              <a:xfrm>
                <a:off x="6207896" y="4319566"/>
                <a:ext cx="15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0A93FD-8E03-D34F-8224-C6F6C338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96" y="4319566"/>
                <a:ext cx="1595886" cy="276999"/>
              </a:xfrm>
              <a:prstGeom prst="rect">
                <a:avLst/>
              </a:prstGeom>
              <a:blipFill>
                <a:blip r:embed="rId13"/>
                <a:stretch>
                  <a:fillRect l="-2672" t="-4444" r="-534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>
            <a:extLst>
              <a:ext uri="{FF2B5EF4-FFF2-40B4-BE49-F238E27FC236}">
                <a16:creationId xmlns:a16="http://schemas.microsoft.com/office/drawing/2014/main" id="{5BB6A12D-EED3-DF40-8C90-A3F1D6EC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Modeling: </a:t>
            </a:r>
            <a:r>
              <a:rPr lang="en-US" dirty="0"/>
              <a:t>Writing Down Equations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288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921318-5579-4423-9AF3-7617546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 / 12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CADA467-850C-4B0B-AA53-1B9850A18364}"/>
              </a:ext>
            </a:extLst>
          </p:cNvPr>
          <p:cNvGrpSpPr/>
          <p:nvPr/>
        </p:nvGrpSpPr>
        <p:grpSpPr>
          <a:xfrm>
            <a:off x="-868769" y="-2534917"/>
            <a:ext cx="8034808" cy="10387884"/>
            <a:chOff x="-1274425" y="-2198502"/>
            <a:chExt cx="8034808" cy="10387884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1F9FF9C-9FCE-432D-8AA5-59C1B9B4FF63}"/>
                </a:ext>
              </a:extLst>
            </p:cNvPr>
            <p:cNvGrpSpPr/>
            <p:nvPr/>
          </p:nvGrpSpPr>
          <p:grpSpPr>
            <a:xfrm>
              <a:off x="-1274425" y="-2198502"/>
              <a:ext cx="8034808" cy="10387884"/>
              <a:chOff x="-816297" y="-2745239"/>
              <a:chExt cx="8034808" cy="10387884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FC24A0E-9EF5-42E4-9018-81A4EC2D6CB2}"/>
                  </a:ext>
                </a:extLst>
              </p:cNvPr>
              <p:cNvGrpSpPr/>
              <p:nvPr/>
            </p:nvGrpSpPr>
            <p:grpSpPr>
              <a:xfrm rot="7156578">
                <a:off x="89253" y="-534362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7" name="弧形 86">
                  <a:extLst>
                    <a:ext uri="{FF2B5EF4-FFF2-40B4-BE49-F238E27FC236}">
                      <a16:creationId xmlns:a16="http://schemas.microsoft.com/office/drawing/2014/main" id="{762B2A73-A523-4272-96A2-0B1497EF0FBC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0DD21E7F-DF23-4A49-A13F-5165B8E0ECFE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F5B547C-4635-4C05-975C-4225FEEAE9C8}"/>
                  </a:ext>
                </a:extLst>
              </p:cNvPr>
              <p:cNvGrpSpPr/>
              <p:nvPr/>
            </p:nvGrpSpPr>
            <p:grpSpPr>
              <a:xfrm rot="3416954">
                <a:off x="78616" y="513387"/>
                <a:ext cx="9340135" cy="4918381"/>
                <a:chOff x="-816297" y="-7789"/>
                <a:chExt cx="9340135" cy="4918381"/>
              </a:xfrm>
            </p:grpSpPr>
            <p:sp>
              <p:nvSpPr>
                <p:cNvPr id="84" name="弧形 83">
                  <a:extLst>
                    <a:ext uri="{FF2B5EF4-FFF2-40B4-BE49-F238E27FC236}">
                      <a16:creationId xmlns:a16="http://schemas.microsoft.com/office/drawing/2014/main" id="{36233FF6-9ECB-44B0-85F7-D282F54722D0}"/>
                    </a:ext>
                  </a:extLst>
                </p:cNvPr>
                <p:cNvSpPr/>
                <p:nvPr/>
              </p:nvSpPr>
              <p:spPr>
                <a:xfrm rot="19474136" flipV="1">
                  <a:off x="-816297" y="-7789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rgbClr val="00B050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弧形 85">
                  <a:extLst>
                    <a:ext uri="{FF2B5EF4-FFF2-40B4-BE49-F238E27FC236}">
                      <a16:creationId xmlns:a16="http://schemas.microsoft.com/office/drawing/2014/main" id="{4DBF967F-C108-465C-983C-CA333AC7C894}"/>
                    </a:ext>
                  </a:extLst>
                </p:cNvPr>
                <p:cNvSpPr/>
                <p:nvPr/>
              </p:nvSpPr>
              <p:spPr>
                <a:xfrm rot="8657680" flipV="1">
                  <a:off x="3674543" y="61297"/>
                  <a:ext cx="4849295" cy="4849295"/>
                </a:xfrm>
                <a:prstGeom prst="arc">
                  <a:avLst>
                    <a:gd name="adj1" fmla="val 18289855"/>
                    <a:gd name="adj2" fmla="val 20704765"/>
                  </a:avLst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弧形 81">
                <a:extLst>
                  <a:ext uri="{FF2B5EF4-FFF2-40B4-BE49-F238E27FC236}">
                    <a16:creationId xmlns:a16="http://schemas.microsoft.com/office/drawing/2014/main" id="{AE4D4BAD-69F9-4119-BF69-9795FB74DF4C}"/>
                  </a:ext>
                </a:extLst>
              </p:cNvPr>
              <p:cNvSpPr/>
              <p:nvPr/>
            </p:nvSpPr>
            <p:spPr>
              <a:xfrm rot="19474136" flipV="1">
                <a:off x="-816297" y="-7789"/>
                <a:ext cx="4849295" cy="4849295"/>
              </a:xfrm>
              <a:prstGeom prst="arc">
                <a:avLst>
                  <a:gd name="adj1" fmla="val 18289855"/>
                  <a:gd name="adj2" fmla="val 20704765"/>
                </a:avLst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6BD86013-3FAD-4C7D-A440-6D89E7016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787" y="3093328"/>
                    <a:ext cx="10813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180" r="-6180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9340" y="1664365"/>
                <a:ext cx="596036" cy="597615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6" cy="597615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82847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9" name="3D 模型 88">
                  <a:extLst>
                    <a:ext uri="{FF2B5EF4-FFF2-40B4-BE49-F238E27FC236}">
                      <a16:creationId xmlns:a16="http://schemas.microsoft.com/office/drawing/2014/main" id="{883AD60A-6E36-471E-BB8B-D5CEA360B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996" y="1327950"/>
                  <a:ext cx="596036" cy="59761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92629" y="2673893"/>
                <a:ext cx="596035" cy="59761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  <a:scene3d>
                        <a:camera prst="orthographicFront"/>
                        <a:lightRig rig="sunrise" dir="t"/>
                      </a:scene3d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0" name="3D 模型 89">
                  <a:extLst>
                    <a:ext uri="{FF2B5EF4-FFF2-40B4-BE49-F238E27FC236}">
                      <a16:creationId xmlns:a16="http://schemas.microsoft.com/office/drawing/2014/main" id="{B47490AD-965B-48C1-9C0C-264422B3EBC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8285" y="2337478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  <a:scene3d>
                  <a:camera prst="orthographicFront"/>
                  <a:lightRig rig="sunrise" dir="t"/>
                </a:scene3d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9341" y="3714056"/>
                <a:ext cx="596035" cy="59761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96035" cy="597614"/>
                      </a:xfrm>
                      <a:prstGeom prst="rect">
                        <a:avLst/>
                      </a:prstGeom>
                      <a:effectLst>
                        <a:outerShdw blurRad="63500" sx="102000" sy="102000" algn="ctr" rotWithShape="0">
                          <a:schemeClr val="accent5">
                            <a:lumMod val="75000"/>
                            <a:alpha val="40000"/>
                          </a:schemeClr>
                        </a:outerShdw>
                      </a:effectLst>
                    </am3d:spPr>
                    <am3d:camera>
                      <am3d:pos x="0" y="0" z="667685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683521988" d="1000000"/>
                      <am3d:preTrans dx="-2430696" dy="-1988626" dz="-1088093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892967" ay="108422" az="23087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82847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1" name="3D 模型 90">
                  <a:extLst>
                    <a:ext uri="{FF2B5EF4-FFF2-40B4-BE49-F238E27FC236}">
                      <a16:creationId xmlns:a16="http://schemas.microsoft.com/office/drawing/2014/main" id="{5A11E7DD-FC83-46F6-AAFE-B6221697AD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4997" y="3377641"/>
                  <a:ext cx="596035" cy="59761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/>
                <p:nvPr/>
              </p:nvSpPr>
              <p:spPr>
                <a:xfrm>
                  <a:off x="3268889" y="1775768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28F4D5-D38E-4B11-8D1C-50FF2F32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89" y="1775768"/>
                  <a:ext cx="23884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/>
                <p:nvPr/>
              </p:nvSpPr>
              <p:spPr>
                <a:xfrm>
                  <a:off x="3268889" y="3828197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08B4ABC-0E5E-47CE-8111-D2A1C3985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89" y="3828197"/>
                  <a:ext cx="23884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/>
                <p:nvPr/>
              </p:nvSpPr>
              <p:spPr>
                <a:xfrm>
                  <a:off x="5076464" y="2785295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A6D7273-D58B-49F5-892E-05528F0D4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64" y="2785295"/>
                  <a:ext cx="2388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/>
                <p:nvPr/>
              </p:nvSpPr>
              <p:spPr>
                <a:xfrm>
                  <a:off x="4290118" y="1840700"/>
                  <a:ext cx="10742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613D1B4-1001-406F-94F7-EE4450ABB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18" y="1840700"/>
                  <a:ext cx="107426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215" r="-6215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/>
                <p:nvPr/>
              </p:nvSpPr>
              <p:spPr>
                <a:xfrm>
                  <a:off x="2351563" y="2775565"/>
                  <a:ext cx="10797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663C13-20B9-4D80-97EE-572C82C51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63" y="2775565"/>
                  <a:ext cx="107978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215" r="-678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5">
            <a:extLst>
              <a:ext uri="{FF2B5EF4-FFF2-40B4-BE49-F238E27FC236}">
                <a16:creationId xmlns:a16="http://schemas.microsoft.com/office/drawing/2014/main" id="{99890A8A-B164-4BB3-A515-B7ACEE404FF8}"/>
              </a:ext>
            </a:extLst>
          </p:cNvPr>
          <p:cNvSpPr txBox="1"/>
          <p:nvPr/>
        </p:nvSpPr>
        <p:spPr>
          <a:xfrm>
            <a:off x="1543347" y="4329866"/>
            <a:ext cx="6057306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RMF Equations for Mean Firing Rates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294483-58B6-459B-A168-F8C8842C3321}"/>
              </a:ext>
            </a:extLst>
          </p:cNvPr>
          <p:cNvGrpSpPr/>
          <p:nvPr/>
        </p:nvGrpSpPr>
        <p:grpSpPr>
          <a:xfrm>
            <a:off x="1927259" y="4829218"/>
            <a:ext cx="5537029" cy="899670"/>
            <a:chOff x="1927259" y="4829218"/>
            <a:chExt cx="5537029" cy="899670"/>
          </a:xfrm>
        </p:grpSpPr>
        <p:sp>
          <p:nvSpPr>
            <p:cNvPr id="33" name="矩形 31">
              <a:extLst>
                <a:ext uri="{FF2B5EF4-FFF2-40B4-BE49-F238E27FC236}">
                  <a16:creationId xmlns:a16="http://schemas.microsoft.com/office/drawing/2014/main" id="{4034F78A-34BE-4DF1-9F2A-EB608FE239C3}"/>
                </a:ext>
              </a:extLst>
            </p:cNvPr>
            <p:cNvSpPr/>
            <p:nvPr/>
          </p:nvSpPr>
          <p:spPr>
            <a:xfrm>
              <a:off x="6169593" y="5146849"/>
              <a:ext cx="786549" cy="38907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0">
              <a:extLst>
                <a:ext uri="{FF2B5EF4-FFF2-40B4-BE49-F238E27FC236}">
                  <a16:creationId xmlns:a16="http://schemas.microsoft.com/office/drawing/2014/main" id="{9D3EFCB8-1B5E-47C1-8936-2C794FB769F6}"/>
                </a:ext>
              </a:extLst>
            </p:cNvPr>
            <p:cNvSpPr/>
            <p:nvPr/>
          </p:nvSpPr>
          <p:spPr>
            <a:xfrm>
              <a:off x="1927259" y="5146850"/>
              <a:ext cx="289323" cy="38907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27">
                  <a:extLst>
                    <a:ext uri="{FF2B5EF4-FFF2-40B4-BE49-F238E27FC236}">
                      <a16:creationId xmlns:a16="http://schemas.microsoft.com/office/drawing/2014/main" id="{B9A54D98-7FBD-41AB-A78A-1C48B43A8015}"/>
                    </a:ext>
                  </a:extLst>
                </p:cNvPr>
                <p:cNvSpPr txBox="1"/>
                <p:nvPr/>
              </p:nvSpPr>
              <p:spPr>
                <a:xfrm>
                  <a:off x="1927259" y="4829218"/>
                  <a:ext cx="5537029" cy="899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𝛽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5" name="文本框 27">
                  <a:extLst>
                    <a:ext uri="{FF2B5EF4-FFF2-40B4-BE49-F238E27FC236}">
                      <a16:creationId xmlns:a16="http://schemas.microsoft.com/office/drawing/2014/main" id="{B9A54D98-7FBD-41AB-A78A-1C48B43A8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259" y="4829218"/>
                  <a:ext cx="5537029" cy="8996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2856F636-FCC4-D34B-A88A-E3E01E56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5" y="293172"/>
            <a:ext cx="7042846" cy="37541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Modeling: Solving Equations</a:t>
            </a: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76446CB8-E1E1-AA4E-BDFC-9BF533B8BD32}"/>
              </a:ext>
            </a:extLst>
          </p:cNvPr>
          <p:cNvSpPr txBox="1"/>
          <p:nvPr/>
        </p:nvSpPr>
        <p:spPr>
          <a:xfrm>
            <a:off x="1543346" y="5905033"/>
            <a:ext cx="6057306" cy="399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b="1" i="0">
                <a:latin typeface="HelveticaNeueLT Std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Divergent series, summed using </a:t>
            </a:r>
            <a:r>
              <a:rPr lang="en-US" i="1" dirty="0" err="1">
                <a:latin typeface="Calibri" panose="020F0502020204030204" pitchFamily="34" charset="0"/>
              </a:rPr>
              <a:t>Pad</a:t>
            </a:r>
            <a:r>
              <a:rPr lang="en-US" i="1" dirty="0" err="1">
                <a:latin typeface="+mn-lt"/>
              </a:rPr>
              <a:t>é</a:t>
            </a:r>
            <a:r>
              <a:rPr lang="en-US" i="1" dirty="0">
                <a:latin typeface="Calibri" panose="020F0502020204030204" pitchFamily="34" charset="0"/>
              </a:rPr>
              <a:t> approximation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79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ualifi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6672</TotalTime>
  <Words>601</Words>
  <Application>Microsoft Macintosh PowerPoint</Application>
  <PresentationFormat>On-screen Show (4:3)</PresentationFormat>
  <Paragraphs>192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 Light</vt:lpstr>
      <vt:lpstr>Calibri</vt:lpstr>
      <vt:lpstr>Cambria Math</vt:lpstr>
      <vt:lpstr>Qualifier</vt:lpstr>
      <vt:lpstr>PowerPoint Presentation</vt:lpstr>
      <vt:lpstr>Introduction</vt:lpstr>
      <vt:lpstr>Simplification: Network Level</vt:lpstr>
      <vt:lpstr>Simplification: Network Level</vt:lpstr>
      <vt:lpstr>Simplification: Neuron Level</vt:lpstr>
      <vt:lpstr>Modeling: Exponential Firing Neuron</vt:lpstr>
      <vt:lpstr>Modeling: Writing Down Equations</vt:lpstr>
      <vt:lpstr>Modeling: Writing Down Equations</vt:lpstr>
      <vt:lpstr>Modeling: Solving Equations</vt:lpstr>
      <vt:lpstr>Modeling: Solving Equations</vt:lpstr>
      <vt:lpstr>Results: Computational Time</vt:lpstr>
      <vt:lpstr>Results: Compute Network Activities</vt:lpstr>
      <vt:lpstr>Results: Moment Analysis</vt:lpstr>
      <vt:lpstr>Results: Bistable Network Analysis</vt:lpstr>
      <vt:lpstr>Results: Phase transition</vt:lpstr>
      <vt:lpstr>Outlooks: Predicting the Transition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Luyan</dc:creator>
  <cp:lastModifiedBy>Yu, Luyan</cp:lastModifiedBy>
  <cp:revision>439</cp:revision>
  <dcterms:created xsi:type="dcterms:W3CDTF">2019-09-25T22:27:52Z</dcterms:created>
  <dcterms:modified xsi:type="dcterms:W3CDTF">2022-02-03T01:50:51Z</dcterms:modified>
</cp:coreProperties>
</file>