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4" r:id="rId3"/>
    <p:sldId id="294" r:id="rId4"/>
    <p:sldId id="295" r:id="rId5"/>
    <p:sldId id="261" r:id="rId6"/>
    <p:sldId id="276" r:id="rId7"/>
    <p:sldId id="296" r:id="rId8"/>
    <p:sldId id="297" r:id="rId9"/>
    <p:sldId id="277" r:id="rId10"/>
    <p:sldId id="283" r:id="rId11"/>
    <p:sldId id="282" r:id="rId12"/>
    <p:sldId id="284" r:id="rId13"/>
    <p:sldId id="285" r:id="rId14"/>
    <p:sldId id="278" r:id="rId15"/>
    <p:sldId id="280" r:id="rId16"/>
    <p:sldId id="263" r:id="rId17"/>
    <p:sldId id="298" r:id="rId18"/>
    <p:sldId id="264" r:id="rId19"/>
    <p:sldId id="287" r:id="rId20"/>
    <p:sldId id="299" r:id="rId21"/>
    <p:sldId id="293" r:id="rId22"/>
    <p:sldId id="300" r:id="rId23"/>
    <p:sldId id="301" r:id="rId24"/>
    <p:sldId id="302" r:id="rId25"/>
    <p:sldId id="303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2023/12/17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2023/12/17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2023/12/17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2023/12/17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电路与电子学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周末学习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指令计数器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18" y="1629767"/>
            <a:ext cx="47135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pc (</a:t>
            </a:r>
            <a:r>
              <a:rPr lang="en-US" altLang="zh-CN" sz="2400" dirty="0" err="1">
                <a:solidFill>
                  <a:srgbClr val="000000"/>
                </a:solidFill>
              </a:rPr>
              <a:t>ld_pc,in_pc,clk,a,c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c=8'b0000_0000;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pc_inc</a:t>
            </a:r>
            <a:r>
              <a:rPr lang="en-US" altLang="zh-CN" sz="2400" dirty="0">
                <a:solidFill>
                  <a:srgbClr val="000000"/>
                </a:solidFill>
              </a:rPr>
              <a:t>==1'b1)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  c&lt;=c+1'b1;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E4D82-362B-5E73-E211-BEE75B59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84" y="1194140"/>
            <a:ext cx="78581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指令计数器</a:t>
            </a: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PC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78" y="1651769"/>
            <a:ext cx="47135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pc (</a:t>
            </a:r>
            <a:r>
              <a:rPr lang="en-US" altLang="zh-CN" sz="2400" dirty="0" err="1">
                <a:solidFill>
                  <a:srgbClr val="000000"/>
                </a:solidFill>
              </a:rPr>
              <a:t>ld_pc,in_pc,clk,a,c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temp=8'b0000_0000;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pc_inc</a:t>
            </a:r>
            <a:r>
              <a:rPr lang="en-US" altLang="zh-CN" sz="2400" dirty="0">
                <a:solidFill>
                  <a:srgbClr val="000000"/>
                </a:solidFill>
              </a:rPr>
              <a:t>==1'b1)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  temp&lt;=temp+1'b1;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 c&lt;=temp;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4C750-743C-E37C-7874-D0CC853A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88" y="2956634"/>
            <a:ext cx="8220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指令计数器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78" y="1651769"/>
            <a:ext cx="47135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pc (</a:t>
            </a:r>
            <a:r>
              <a:rPr lang="en-US" altLang="zh-CN" sz="2400" dirty="0" err="1">
                <a:solidFill>
                  <a:srgbClr val="000000"/>
                </a:solidFill>
              </a:rPr>
              <a:t>ld_pc,in_pc,clk,a,c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 [7:0] temp=8'b0000_0000;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@(negedge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pc_inc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==1'b1)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temp&lt;=temp+1'b1;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assign  </a:t>
            </a:r>
            <a:r>
              <a:rPr lang="en-US" altLang="zh-CN" sz="2400" dirty="0">
                <a:solidFill>
                  <a:srgbClr val="000000"/>
                </a:solidFill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C272E-9BE0-439E-D6FD-AE67F30D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681" y="3080459"/>
            <a:ext cx="6943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reg_group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we,clk,sr,dr,i,s,d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r0=8'b0001_0010;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@(*)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sr</a:t>
            </a:r>
            <a:r>
              <a:rPr lang="en-US" altLang="zh-CN" sz="2400" dirty="0">
                <a:solidFill>
                  <a:srgbClr val="000000"/>
                </a:solidFill>
              </a:rPr>
              <a:t>==2'b00)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s=r0;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…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39" y="4549676"/>
            <a:ext cx="37497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(we==1’b1)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if (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lang="en-US" altLang="zh-CN" sz="2400" dirty="0">
                <a:solidFill>
                  <a:srgbClr val="000000"/>
                </a:solidFill>
              </a:rPr>
              <a:t>==2'b00)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r0&lt;=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B4DA04-3B95-BF74-92B6-F122668C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33" y="1993712"/>
            <a:ext cx="8931031" cy="43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4627610"/>
            <a:ext cx="32364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(we==1’b1)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case (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2'b00: r0&lt;=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C033889-3494-08C7-0B69-79DF2CD0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reg_group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we,clk,sr,dr,i,s,d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r0=8'b0001_0010;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@(*)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case (</a:t>
            </a:r>
            <a:r>
              <a:rPr lang="en-US" altLang="zh-CN" sz="2400" dirty="0" err="1">
                <a:solidFill>
                  <a:srgbClr val="000000"/>
                </a:solidFill>
              </a:rPr>
              <a:t>sr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2’b s=r0;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E3BFB-D399-1DCF-11EF-D22C6A80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4" y="0"/>
            <a:ext cx="7895492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8C0CE4-1547-1650-B146-484D2A99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6" y="6534040"/>
            <a:ext cx="11787707" cy="3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reg_group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we,clk,sr,dr,i,s,d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 [7:0] r0=8'b0001_0010;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@(raa,rwba,a,b,c)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(</a:t>
            </a:r>
            <a:r>
              <a:rPr lang="en-US" altLang="zh-CN" sz="2400" noProof="0" dirty="0" err="1">
                <a:solidFill>
                  <a:srgbClr val="000000"/>
                </a:solidFill>
              </a:rPr>
              <a:t>sr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2'b00: s=r0;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…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5" y="4197764"/>
            <a:ext cx="32364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@(negedge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case ({we,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3’b100: r0&lt;=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 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C73CB-5EC7-BDF3-7DA4-6E251732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35" y="0"/>
            <a:ext cx="6437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81684D6-CBDB-BE25-7FD2-9ACFB63F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模型机整合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0915D-80B7-E21D-3202-3AEAD209CBCA}"/>
              </a:ext>
            </a:extLst>
          </p:cNvPr>
          <p:cNvSpPr txBox="1"/>
          <p:nvPr/>
        </p:nvSpPr>
        <p:spPr>
          <a:xfrm>
            <a:off x="988647" y="1328936"/>
            <a:ext cx="9730933" cy="196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、创建工程，将各模块的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.v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文件添加至工程，选择芯片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family=Cyclone II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name=EP2C5T144C8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在工程中打开每个模块的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.v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文件，创建各模块的图形符号。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、模型机的顶层文件采用原理图方式实现。新建一个原理图文件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7CBC8A-3E34-2099-3940-6AD6B9B10BB0}"/>
              </a:ext>
            </a:extLst>
          </p:cNvPr>
          <p:cNvSpPr txBox="1"/>
          <p:nvPr/>
        </p:nvSpPr>
        <p:spPr>
          <a:xfrm>
            <a:off x="587405" y="3328378"/>
            <a:ext cx="116918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第一步：选择“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LPM_RAM_IO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”作为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，配置“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LPM_RAM_IO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”的端口和参数；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3F8AF6-F54D-C625-CA7C-A89D7039C640}"/>
              </a:ext>
            </a:extLst>
          </p:cNvPr>
          <p:cNvSpPr txBox="1"/>
          <p:nvPr/>
        </p:nvSpPr>
        <p:spPr>
          <a:xfrm>
            <a:off x="1091252" y="3744085"/>
            <a:ext cx="6094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2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第二步：调试“读取指令”通路。</a:t>
            </a:r>
            <a:endParaRPr lang="zh-CN" altLang="en-US" sz="2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8BBA0A-7348-7E77-59CF-BF1F469B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9" y="4145833"/>
            <a:ext cx="8383674" cy="26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81684D6-CBDB-BE25-7FD2-9ACFB63F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模型机整合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0915D-80B7-E21D-3202-3AEAD209CBCA}"/>
              </a:ext>
            </a:extLst>
          </p:cNvPr>
          <p:cNvSpPr txBox="1"/>
          <p:nvPr/>
        </p:nvSpPr>
        <p:spPr>
          <a:xfrm>
            <a:off x="1148450" y="1337814"/>
            <a:ext cx="9730933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2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第三步：调试“数据通路”部分。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468D65-7B6E-17EB-11C1-AA6A4C079B19}"/>
              </a:ext>
            </a:extLst>
          </p:cNvPr>
          <p:cNvSpPr txBox="1"/>
          <p:nvPr/>
        </p:nvSpPr>
        <p:spPr>
          <a:xfrm>
            <a:off x="1162274" y="1902502"/>
            <a:ext cx="6094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第四步：将所有模块整合起来。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0A5B20-C50F-6BD1-829B-0A06B848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44" y="2333389"/>
            <a:ext cx="7143750" cy="4162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2BA8C0-A341-E5AF-9CAB-97E56EC1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3" y="3429000"/>
            <a:ext cx="4102729" cy="18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3478F8FD-02FD-6CED-A32F-1EAB78A9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41" y="411438"/>
            <a:ext cx="69643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SM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为指令译码器的使能信号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237188-E4B8-A7B8-BBAE-A0BC50B559B8}"/>
              </a:ext>
            </a:extLst>
          </p:cNvPr>
          <p:cNvSpPr txBox="1"/>
          <p:nvPr/>
        </p:nvSpPr>
        <p:spPr>
          <a:xfrm>
            <a:off x="1555943" y="1049966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au_en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&amp;(add|sub|mova|movb|out1)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D5E4BF-EDB2-0EF8-E8A6-260EBBC26417}"/>
              </a:ext>
            </a:extLst>
          </p:cNvPr>
          <p:cNvSpPr txBox="1"/>
          <p:nvPr/>
        </p:nvSpPr>
        <p:spPr>
          <a:xfrm>
            <a:off x="1555943" y="1634741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au_en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=add|sub|mova|movb|out1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D72E1-D1A0-9199-48D5-08B335D2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34" y="2273269"/>
            <a:ext cx="7143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4EB8-1749-D911-9F6C-2776C71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6E330FD-6311-173B-C88E-C0F0DFB2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03" y="728746"/>
            <a:ext cx="10058400" cy="120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模型机验证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仿真验证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A9D4F-1921-6D83-8974-882F7BCC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93" y="590550"/>
            <a:ext cx="7429500" cy="5810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6CF14C-9E39-30A5-E1ED-2E788C6E37D1}"/>
              </a:ext>
            </a:extLst>
          </p:cNvPr>
          <p:cNvSpPr txBox="1"/>
          <p:nvPr/>
        </p:nvSpPr>
        <p:spPr>
          <a:xfrm>
            <a:off x="1178571" y="2589607"/>
            <a:ext cx="2903699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00h</a:t>
            </a:r>
          </a:p>
          <a:p>
            <a:r>
              <a:rPr lang="en-US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endParaRPr lang="en-US" altLang="zh-CN" sz="9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R3 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 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07h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R0 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 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01h</a:t>
            </a:r>
          </a:p>
          <a:p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外部输入为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01h</a:t>
            </a:r>
            <a:endParaRPr lang="zh-CN" altLang="en-US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AA79-FF42-4311-EDE1-5EFC2910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D8993-4044-7DE1-1FB4-2771B172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608" y="1854396"/>
            <a:ext cx="7642194" cy="32768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设计目的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模块实现 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模块优化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模型机整合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模型机验证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模型机验收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E6E5-11F2-03F8-2711-5C4ED298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4EB8-1749-D911-9F6C-2776C71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6E330FD-6311-173B-C88E-C0F0DFB2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03" y="728746"/>
            <a:ext cx="10058400" cy="120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模型机验证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_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验证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6CF14C-9E39-30A5-E1ED-2E788C6E37D1}"/>
              </a:ext>
            </a:extLst>
          </p:cNvPr>
          <p:cNvSpPr txBox="1"/>
          <p:nvPr/>
        </p:nvSpPr>
        <p:spPr>
          <a:xfrm>
            <a:off x="506027" y="2181235"/>
            <a:ext cx="4376131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R3 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07h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R0 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初始化为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FPGA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时钟周期大于模型机时钟周期</a:t>
            </a:r>
            <a:endParaRPr lang="en-US" altLang="zh-CN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输入设备为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FPGA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板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拨码开关输出设备为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FPGA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板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LED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灯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拨码开关初始值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01h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，后面大于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11h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1365B-FC81-C00D-BF11-2035E13C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58" y="0"/>
            <a:ext cx="693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模型机验收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570C7D-3C66-59AE-299A-A922B1AD4439}"/>
              </a:ext>
            </a:extLst>
          </p:cNvPr>
          <p:cNvSpPr txBox="1"/>
          <p:nvPr/>
        </p:nvSpPr>
        <p:spPr>
          <a:xfrm>
            <a:off x="1364742" y="1395907"/>
            <a:ext cx="8775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zh-CN" altLang="zh-CN" sz="24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验收时间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日上午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8:30-11:30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，下午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14:30-17:30</a:t>
            </a:r>
          </a:p>
          <a:p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每个同学带电脑和纸质版设计报告参加验收，验收时间为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B6A15-E69D-3800-14AC-F86F67F7CDEC}"/>
              </a:ext>
            </a:extLst>
          </p:cNvPr>
          <p:cNvSpPr txBox="1"/>
          <p:nvPr/>
        </p:nvSpPr>
        <p:spPr>
          <a:xfrm>
            <a:off x="1293339" y="2583949"/>
            <a:ext cx="7358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二、验收地点</a:t>
            </a:r>
          </a:p>
          <a:p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计科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班：院楼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103</a:t>
            </a:r>
            <a:endParaRPr lang="zh-CN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班、信安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班：院楼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105</a:t>
            </a:r>
            <a:endParaRPr lang="zh-CN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拔尖班、智能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班：院楼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106</a:t>
            </a:r>
            <a:endParaRPr lang="zh-CN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C96FE7-DAD0-FFA6-7C9F-F9A7DB67140B}"/>
              </a:ext>
            </a:extLst>
          </p:cNvPr>
          <p:cNvSpPr txBox="1"/>
          <p:nvPr/>
        </p:nvSpPr>
        <p:spPr>
          <a:xfrm>
            <a:off x="1293338" y="4274051"/>
            <a:ext cx="9581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zh-CN" sz="24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、验收内容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演示：要求采用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Verilog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语言实现，验收现场对工程进行编译、仿真，检查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warning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（警告条数）、成本开销、时钟周期、停机以及仿真结果。如果模型机能实现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条指令，那么要求用自己设计的测试程序或老师提供的测试程序进行验收。</a:t>
            </a:r>
            <a:endParaRPr lang="zh-CN" altLang="en-US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4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模型机验收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570C7D-3C66-59AE-299A-A922B1AD4439}"/>
              </a:ext>
            </a:extLst>
          </p:cNvPr>
          <p:cNvSpPr txBox="1"/>
          <p:nvPr/>
        </p:nvSpPr>
        <p:spPr>
          <a:xfrm>
            <a:off x="887767" y="1346403"/>
            <a:ext cx="99873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模型机结构。一是检查连接的正确性。要求能条理清晰地解释顶层结构，各个模块的实现过程，基于顶层结构清楚地解释指定指令的执行过程。</a:t>
            </a:r>
          </a:p>
          <a:p>
            <a:pPr lvl="0"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成本开销：在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Cyclone II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EP2C5T144C8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芯片下对比成本开销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67AE8-A871-B4D6-31C6-118188E7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90" y="2644046"/>
            <a:ext cx="4358094" cy="26551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CC11D-FC48-4C22-856D-E5CC1B21CD5E}"/>
              </a:ext>
            </a:extLst>
          </p:cNvPr>
          <p:cNvSpPr txBox="1"/>
          <p:nvPr/>
        </p:nvSpPr>
        <p:spPr>
          <a:xfrm>
            <a:off x="1008687" y="5511597"/>
            <a:ext cx="9674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停机指令：要求在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HALT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指令后面放几条指令，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HALT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执行完后，后面的指令是否执行，从而验证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HALT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是否实现了真正的停机。</a:t>
            </a: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1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模型机验收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14165A-9937-E9C4-D146-1462E0920DC6}"/>
              </a:ext>
            </a:extLst>
          </p:cNvPr>
          <p:cNvSpPr txBox="1"/>
          <p:nvPr/>
        </p:nvSpPr>
        <p:spPr>
          <a:xfrm>
            <a:off x="514905" y="1239871"/>
            <a:ext cx="10768613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时钟周期：两种方式查看时钟周期：一是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Processing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下的“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Classic Timing Analyzer Tool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”，二是“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Timing Analyzer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”下的“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Summary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”。如果没有实现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条指令，此时时钟周期只作参考，如果有红色提示，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时钟周期不是真正时钟周期！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回答问题和修改程序：这项有修改程序、较难的问题和容易问题三种选择，同学们任选其一，如果第一次选择的问题回答不出来，可再选一次（但同比多扣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分（此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分是满分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分多扣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分，不是满分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分扣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分））。同组同学不重复抽相同的题。</a:t>
            </a:r>
          </a:p>
          <a:p>
            <a:pPr lvl="0"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下板的话，能跑通测试程序且较难问题的回答正确，验收成绩可计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分。</a:t>
            </a:r>
          </a:p>
          <a:p>
            <a:pPr lvl="0" algn="just"/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不允许用其他同学的综合设计来进行验收，一旦发现，计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EBC0C4-FF6B-EF35-112F-3EB8E0FF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6" y="2929632"/>
            <a:ext cx="4511170" cy="13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997F8-70E6-8980-001E-D8ED3174C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34" y="2849733"/>
            <a:ext cx="5274310" cy="169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89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模型机验收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14165A-9937-E9C4-D146-1462E0920DC6}"/>
              </a:ext>
            </a:extLst>
          </p:cNvPr>
          <p:cNvSpPr txBox="1"/>
          <p:nvPr/>
        </p:nvSpPr>
        <p:spPr>
          <a:xfrm>
            <a:off x="514905" y="1239871"/>
            <a:ext cx="111858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时钟周期：两种方式查看时钟周期：一是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Processing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下的“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Classic Timing Analyzer Tool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”，二是“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Timing Analyzer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”下的“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Summary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”。如果没有实现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条指令，此时时钟周期只作参考，如果有红色提示，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时钟周期不是真正时钟周期！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回答问题和修改程序：这项有修改程序、较难的问题和容易问题三种选择，同学们任选其一，如果第一次选择的问题回答不出来，可再选一次（但同比多扣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分（此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分是满分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分多扣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zh-CN" altLang="zh-CN" sz="24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，不是</a:t>
            </a:r>
            <a:r>
              <a:rPr kumimoji="0" lang="en-US" altLang="zh-CN" sz="24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分扣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分））。同组同学不重复抽相同的题。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下板的话，能跑通测试程序且较难问题的回答正确，验收成绩可计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不允许用其他同学的综合设计来进行验收，一旦发现，计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分。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EBC0C4-FF6B-EF35-112F-3EB8E0FF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0" y="2432483"/>
            <a:ext cx="4511170" cy="13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997F8-70E6-8980-001E-D8ED3174C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33" y="2432483"/>
            <a:ext cx="5274310" cy="169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01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BFA939-6617-F328-95AA-4F27FF217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4225"/>
              </p:ext>
            </p:extLst>
          </p:nvPr>
        </p:nvGraphicFramePr>
        <p:xfrm>
          <a:off x="0" y="0"/>
          <a:ext cx="12191999" cy="8229600"/>
        </p:xfrm>
        <a:graphic>
          <a:graphicData uri="http://schemas.openxmlformats.org/drawingml/2006/table">
            <a:tbl>
              <a:tblPr firstRow="1" firstCol="1" bandRow="1"/>
              <a:tblGrid>
                <a:gridCol w="836637">
                  <a:extLst>
                    <a:ext uri="{9D8B030D-6E8A-4147-A177-3AD203B41FA5}">
                      <a16:colId xmlns:a16="http://schemas.microsoft.com/office/drawing/2014/main" val="1080105034"/>
                    </a:ext>
                  </a:extLst>
                </a:gridCol>
                <a:gridCol w="1096474">
                  <a:extLst>
                    <a:ext uri="{9D8B030D-6E8A-4147-A177-3AD203B41FA5}">
                      <a16:colId xmlns:a16="http://schemas.microsoft.com/office/drawing/2014/main" val="2539551647"/>
                    </a:ext>
                  </a:extLst>
                </a:gridCol>
                <a:gridCol w="2631711">
                  <a:extLst>
                    <a:ext uri="{9D8B030D-6E8A-4147-A177-3AD203B41FA5}">
                      <a16:colId xmlns:a16="http://schemas.microsoft.com/office/drawing/2014/main" val="1713751427"/>
                    </a:ext>
                  </a:extLst>
                </a:gridCol>
                <a:gridCol w="2363756">
                  <a:extLst>
                    <a:ext uri="{9D8B030D-6E8A-4147-A177-3AD203B41FA5}">
                      <a16:colId xmlns:a16="http://schemas.microsoft.com/office/drawing/2014/main" val="3252500591"/>
                    </a:ext>
                  </a:extLst>
                </a:gridCol>
                <a:gridCol w="2392464">
                  <a:extLst>
                    <a:ext uri="{9D8B030D-6E8A-4147-A177-3AD203B41FA5}">
                      <a16:colId xmlns:a16="http://schemas.microsoft.com/office/drawing/2014/main" val="131707461"/>
                    </a:ext>
                  </a:extLst>
                </a:gridCol>
                <a:gridCol w="2134079">
                  <a:extLst>
                    <a:ext uri="{9D8B030D-6E8A-4147-A177-3AD203B41FA5}">
                      <a16:colId xmlns:a16="http://schemas.microsoft.com/office/drawing/2014/main" val="447572864"/>
                    </a:ext>
                  </a:extLst>
                </a:gridCol>
                <a:gridCol w="736878">
                  <a:extLst>
                    <a:ext uri="{9D8B030D-6E8A-4147-A177-3AD203B41FA5}">
                      <a16:colId xmlns:a16="http://schemas.microsoft.com/office/drawing/2014/main" val="2491924166"/>
                    </a:ext>
                  </a:extLst>
                </a:gridCol>
              </a:tblGrid>
              <a:tr h="306585"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考核内容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具体要求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优秀（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90-100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良好（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75-89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合格（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60-75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不及格（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0-59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01779"/>
                  </a:ext>
                </a:extLst>
              </a:tr>
              <a:tr h="674877">
                <a:tc rowSpan="7"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模型机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验收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系统演示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系统编译通过，仿真验证</a:t>
                      </a: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自己写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的程序（含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条指令，指令间有相关性），结果正确，警告信息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条以内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系统编译通过，仿真验证老师给的测试程序，结果正确，警告信息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20-30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系统编译通过，能仿真验证简单指令，警告信息超过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系统编译有错误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能在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FPGA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板上执行所有指令且结果正确，回答较难问题正确，</a:t>
                      </a: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验收成绩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计满分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15585"/>
                  </a:ext>
                </a:extLst>
              </a:tr>
              <a:tr h="759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程序框架结构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能条理清晰地解释顶层结构，介绍各个模块的实现过程，基于顶层结构条理清楚地解释</a:t>
                      </a: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指定指令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的执行过程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能较清楚地解释顶层结构，介绍各个模块的实现过程，基于顶层结构大致清楚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指定指令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的执行过程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能大致解释顶层结构，介绍各个模块的实现过程，基于顶层结构解释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自选指令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的执行过程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不清晰顶层结构，不清楚指定模块的实现过程，基于顶层结构不能清楚地解释</a:t>
                      </a: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自选指令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的执行过程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05608"/>
                  </a:ext>
                </a:extLst>
              </a:tr>
              <a:tr h="2530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指令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执行全部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9-11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6-8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条以下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50676"/>
                  </a:ext>
                </a:extLst>
              </a:tr>
              <a:tr h="168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成本开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成本开销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5%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以内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Times New Roman" panose="02020603050405020304" pitchFamily="18" charset="0"/>
                          <a:cs typeface="宋体" panose="02010600030101010101" pitchFamily="2" charset="-122"/>
                        </a:rPr>
                        <a:t>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成本开销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5%-8%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开销超过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8%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成本开销极大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17397"/>
                  </a:ext>
                </a:extLst>
              </a:tr>
              <a:tr h="4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时钟周期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无红色警告，执行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条指令的时钟周期在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24ns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无红色警告，执行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条指令的时钟周期在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24ns-45ns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有红色警告，能执行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条指令，时钟周期在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45ns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有红色警告，不能执行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条指令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44564"/>
                  </a:ext>
                </a:extLst>
              </a:tr>
              <a:tr h="2530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停机处理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能正确停机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短暂停机，后续系统又执行指令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短暂停机，后续系统执行混乱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不能停机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37987"/>
                  </a:ext>
                </a:extLst>
              </a:tr>
              <a:tr h="2530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回答问题修改程序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能按要求修改程序，实现要求的功能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能正确回答较难问题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能正确回答容易问题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不能正确地回答提问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6218"/>
                  </a:ext>
                </a:extLst>
              </a:tr>
              <a:tr h="759236">
                <a:tc gridSpan="2">
                  <a:txBody>
                    <a:bodyPr/>
                    <a:lstStyle/>
                    <a:p>
                      <a:pPr algn="ctr" eaLnBrk="0" fontAlgn="base" hangingPunct="0"/>
                      <a:r>
                        <a:rPr lang="zh-CN" alt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设计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报告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报告结构完整，表述清楚，层次分明，条理清晰，图表规范。能提出独到见解，详细记录实验过程中的困难和解决办法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报告结构完整，叙述清楚，图表规范，有一定的见解。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报告结构完整，叙述清楚，图表较规范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报告结构较完整，叙述较清楚，图表不太规范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/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2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B4A5-FBC6-CB7D-1B54-E7456BD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E4904D-2B0C-9949-2D70-B84C8C27F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003392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设计目的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904C9-4F66-2749-731E-CA802DCAADD2}"/>
              </a:ext>
            </a:extLst>
          </p:cNvPr>
          <p:cNvSpPr txBox="1"/>
          <p:nvPr/>
        </p:nvSpPr>
        <p:spPr>
          <a:xfrm>
            <a:off x="1244261" y="1984134"/>
            <a:ext cx="970347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defRPr/>
            </a:pPr>
            <a:r>
              <a:rPr kumimoji="1" lang="zh-CN" altLang="en-US" sz="2800" dirty="0">
                <a:latin typeface="Times New Roman"/>
                <a:ea typeface="华文新魏" panose="02010800040101010101" pitchFamily="2" charset="-122"/>
              </a:rPr>
              <a:t>       本课程力图以“培养学生现代数字系统设计能力”为目标，贯彻以 模型机</a:t>
            </a:r>
            <a:r>
              <a:rPr kumimoji="1" lang="en-US" altLang="zh-CN" sz="2800" dirty="0">
                <a:latin typeface="Times New Roman"/>
                <a:ea typeface="华文新魏" panose="02010800040101010101" pitchFamily="2" charset="-122"/>
              </a:rPr>
              <a:t> </a:t>
            </a:r>
            <a:r>
              <a:rPr kumimoji="1" lang="zh-CN" altLang="en-US" sz="2800" dirty="0">
                <a:latin typeface="Times New Roman"/>
                <a:ea typeface="华文新魏" panose="02010800040101010101" pitchFamily="2" charset="-122"/>
              </a:rPr>
              <a:t>设计为核心，以层次化、模块化设计方法为抓手的组织思路，培养学生设计与实现数字系统的能力。</a:t>
            </a:r>
            <a:endParaRPr kumimoji="1" lang="en-US" altLang="zh-CN" sz="2800" dirty="0">
              <a:latin typeface="Times New Roman"/>
              <a:ea typeface="华文新魏" panose="02010800040101010101" pitchFamily="2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defRPr/>
            </a:pPr>
            <a:r>
              <a:rPr kumimoji="1" lang="zh-CN" altLang="en-US" sz="2800" dirty="0">
                <a:latin typeface="Times New Roman"/>
                <a:ea typeface="华文新魏" panose="02010800040101010101" pitchFamily="2" charset="-122"/>
              </a:rPr>
              <a:t>       完整、连贯地运用课程所学知识，熟练掌握现代 </a:t>
            </a:r>
            <a:r>
              <a:rPr kumimoji="1" lang="en-US" altLang="zh-CN" sz="2800" dirty="0">
                <a:latin typeface="Times New Roman"/>
                <a:ea typeface="华文新魏" panose="02010800040101010101" pitchFamily="2" charset="-122"/>
              </a:rPr>
              <a:t>EDA </a:t>
            </a:r>
            <a:r>
              <a:rPr kumimoji="1" lang="zh-CN" altLang="en-US" sz="2800" dirty="0">
                <a:latin typeface="Times New Roman"/>
                <a:ea typeface="华文新魏" panose="02010800040101010101" pitchFamily="2" charset="-122"/>
              </a:rPr>
              <a:t>工具基本使用方法，为后续课程 学习和今后从事相关工作打下良好的基础或做下一些铺垫。 </a:t>
            </a:r>
          </a:p>
        </p:txBody>
      </p:sp>
    </p:spTree>
    <p:extLst>
      <p:ext uri="{BB962C8B-B14F-4D97-AF65-F5344CB8AC3E}">
        <p14:creationId xmlns:p14="http://schemas.microsoft.com/office/powerpoint/2010/main" val="78715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64A2B4-7CC7-9D60-63FE-D4CC6F68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894" y="2784077"/>
            <a:ext cx="5295900" cy="30003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E4DEB-2F99-9CD3-3652-FAA0B17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31A283D-6233-714B-6842-D1E7179F899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279864" y="2137746"/>
            <a:ext cx="1005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RAM</a:t>
            </a: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：</a:t>
            </a: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LPM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9642265-CE5E-B21C-EE14-5DAC9643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19665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模块实现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BF5BD-324B-43FD-6ACA-7E01E4AD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94" y="6017895"/>
            <a:ext cx="6391275" cy="200025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22F7C07B-9191-32E1-C98E-B6D926AA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64" y="1459468"/>
            <a:ext cx="1005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组合模块和时序模块：</a:t>
            </a: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Verilog</a:t>
            </a: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语言</a:t>
            </a:r>
            <a:endParaRPr lang="en-US" altLang="zh-CN" sz="3600" b="0" dirty="0">
              <a:solidFill>
                <a:prstClr val="black"/>
              </a:solidFill>
              <a:latin typeface="Times New Roman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选择器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mux3_1(</a:t>
            </a:r>
            <a:r>
              <a:rPr lang="en-US" altLang="zh-CN" sz="2400" dirty="0" err="1">
                <a:solidFill>
                  <a:srgbClr val="000000"/>
                </a:solidFill>
              </a:rPr>
              <a:t>a,b,c,s,y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 (*)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(s==2'b00)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y=a;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6F5053-903A-5B44-A7EB-6A6803D1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8" y="3109995"/>
            <a:ext cx="6217559" cy="23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选择器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042507"/>
            <a:ext cx="41751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mux3_1(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a,b,c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@(*)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case(s)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s-ES" altLang="zh-CN" sz="2400" dirty="0">
                <a:solidFill>
                  <a:srgbClr val="000000"/>
                </a:solidFill>
              </a:rPr>
              <a:t>2'b00: y=a;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2400" dirty="0">
                <a:solidFill>
                  <a:srgbClr val="000000"/>
                </a:solidFill>
              </a:rPr>
              <a:t>    2'b01: y=b;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2400" dirty="0">
                <a:solidFill>
                  <a:srgbClr val="000000"/>
                </a:solidFill>
              </a:rPr>
              <a:t>    2'b10: y=c;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2400" dirty="0">
                <a:solidFill>
                  <a:srgbClr val="000000"/>
                </a:solidFill>
              </a:rPr>
              <a:t>    default:y=8'hxx;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endcase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F53BF7-1126-71C2-5CD7-05D1415E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57" y="0"/>
            <a:ext cx="365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FA3F-5959-1210-88A1-3BBC996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2023/12/17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6F51B4-E9A6-B818-A800-23485B29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91" y="642594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5DE982C-C840-7935-AB1C-F3A8A54B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选择器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65170EB-F76F-ACC5-53FF-28E1C36A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mux2_1(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@(*)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case(s)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1'b0: y=a;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zh-CN" altLang="en-US" sz="2400" dirty="0">
                <a:solidFill>
                  <a:srgbClr val="000000"/>
                </a:solidFill>
              </a:rPr>
              <a:t>。。。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endcase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25266F-742B-DDFC-A105-0472F64B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16" y="2945959"/>
            <a:ext cx="5353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FA3F-5959-1210-88A1-3BBC996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6F51B4-E9A6-B818-A800-23485B29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91" y="642594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模块优化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5DE982C-C840-7935-AB1C-F3A8A54B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选择器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65170EB-F76F-ACC5-53FF-28E1C36A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mux2_1(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,s,y);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assign y=</a:t>
            </a:r>
            <a:r>
              <a:rPr lang="en-US" altLang="zh-CN" sz="2400" dirty="0" err="1">
                <a:solidFill>
                  <a:srgbClr val="000000"/>
                </a:solidFill>
              </a:rPr>
              <a:t>s?b:a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5D015-4890-99AB-B81A-33815DDF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91" y="2899686"/>
            <a:ext cx="3667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指令寄存器</a:t>
            </a: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IR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ld_ir</a:t>
            </a:r>
            <a:r>
              <a:rPr lang="en-US" altLang="zh-CN" sz="2400" dirty="0">
                <a:solidFill>
                  <a:srgbClr val="000000"/>
                </a:solidFill>
              </a:rPr>
              <a:t>, a, x);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if (</a:t>
            </a:r>
            <a:r>
              <a:rPr lang="en-US" altLang="zh-CN" sz="2400" dirty="0" err="1">
                <a:solidFill>
                  <a:srgbClr val="000000"/>
                </a:solidFill>
              </a:rPr>
              <a:t>ir_ld</a:t>
            </a:r>
            <a:r>
              <a:rPr lang="en-US" altLang="zh-CN" sz="2400" dirty="0">
                <a:solidFill>
                  <a:srgbClr val="000000"/>
                </a:solidFill>
              </a:rPr>
              <a:t>==1′b1)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x&lt;=a;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x&lt;=x;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15" y="2518445"/>
            <a:ext cx="41751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if (</a:t>
            </a:r>
            <a:r>
              <a:rPr lang="en-US" altLang="zh-CN" sz="2400" dirty="0" err="1">
                <a:solidFill>
                  <a:srgbClr val="000000"/>
                </a:solidFill>
              </a:rPr>
              <a:t>ir_ld</a:t>
            </a:r>
            <a:r>
              <a:rPr lang="en-US" altLang="zh-CN" sz="2400" dirty="0">
                <a:solidFill>
                  <a:srgbClr val="000000"/>
                </a:solidFill>
              </a:rPr>
              <a:t>==1′b1)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x&lt;=a;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674F57-6001-7BEA-FA15-65AD5CB8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02" y="4312593"/>
            <a:ext cx="3419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{1B0E8D5F-33F6-4852-975A-D5A6F1E361C5}tf78438558_win32</Template>
  <TotalTime>1324</TotalTime>
  <Words>2115</Words>
  <Application>Microsoft Office PowerPoint</Application>
  <PresentationFormat>宽屏</PresentationFormat>
  <Paragraphs>304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Microsoft YaHei UI</vt:lpstr>
      <vt:lpstr>等线</vt:lpstr>
      <vt:lpstr>华文新魏</vt:lpstr>
      <vt:lpstr>华文中宋</vt:lpstr>
      <vt:lpstr>Calibri</vt:lpstr>
      <vt:lpstr>Century Gothic</vt:lpstr>
      <vt:lpstr>Garamond</vt:lpstr>
      <vt:lpstr>Times New Roman</vt:lpstr>
      <vt:lpstr>Wingdings</vt:lpstr>
      <vt:lpstr>SavonVTI</vt:lpstr>
      <vt:lpstr>电路与电子学</vt:lpstr>
      <vt:lpstr>目录</vt:lpstr>
      <vt:lpstr>设计目的</vt:lpstr>
      <vt:lpstr>RAM：LPM</vt:lpstr>
      <vt:lpstr>模块优化</vt:lpstr>
      <vt:lpstr>模块优化</vt:lpstr>
      <vt:lpstr>PowerPoint 演示文稿</vt:lpstr>
      <vt:lpstr>PowerPoint 演示文稿</vt:lpstr>
      <vt:lpstr>模块优化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模型机整合</vt:lpstr>
      <vt:lpstr>模型机整合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电路与电子学</dc:title>
  <dc:creator>c zy</dc:creator>
  <cp:lastModifiedBy>zy c</cp:lastModifiedBy>
  <cp:revision>68</cp:revision>
  <dcterms:created xsi:type="dcterms:W3CDTF">2022-11-27T00:50:24Z</dcterms:created>
  <dcterms:modified xsi:type="dcterms:W3CDTF">2023-12-17T12:29:22Z</dcterms:modified>
</cp:coreProperties>
</file>