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slideLayouts/slideLayout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54" r:id="rId3"/>
    <p:sldMasterId id="2147483656" r:id="rId4"/>
    <p:sldMasterId id="2147483658" r:id="rId5"/>
  </p:sldMasterIdLst>
  <p:notesMasterIdLst>
    <p:notesMasterId r:id="rId24"/>
  </p:notesMasterIdLst>
  <p:handoutMasterIdLst>
    <p:handoutMasterId r:id="rId25"/>
  </p:handoutMasterIdLst>
  <p:sldIdLst>
    <p:sldId id="256" r:id="rId6"/>
    <p:sldId id="400" r:id="rId7"/>
    <p:sldId id="399" r:id="rId8"/>
    <p:sldId id="412" r:id="rId9"/>
    <p:sldId id="426" r:id="rId10"/>
    <p:sldId id="427" r:id="rId11"/>
    <p:sldId id="428" r:id="rId12"/>
    <p:sldId id="425" r:id="rId13"/>
    <p:sldId id="413" r:id="rId14"/>
    <p:sldId id="415" r:id="rId15"/>
    <p:sldId id="416" r:id="rId16"/>
    <p:sldId id="417" r:id="rId17"/>
    <p:sldId id="418" r:id="rId18"/>
    <p:sldId id="419" r:id="rId19"/>
    <p:sldId id="420" r:id="rId20"/>
    <p:sldId id="423" r:id="rId21"/>
    <p:sldId id="421" r:id="rId22"/>
    <p:sldId id="424" r:id="rId23"/>
  </p:sldIdLst>
  <p:sldSz cx="9906000" cy="6858000" type="A4"/>
  <p:notesSz cx="6858000" cy="96869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51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2025"/>
    <a:srgbClr val="00CC99"/>
    <a:srgbClr val="C1F1CA"/>
    <a:srgbClr val="00A652"/>
    <a:srgbClr val="F49F21"/>
    <a:srgbClr val="80CDA5"/>
    <a:srgbClr val="0B6DFC"/>
    <a:srgbClr val="3353FF"/>
    <a:srgbClr val="08B0EF"/>
    <a:srgbClr val="85D8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190" autoAdjust="0"/>
    <p:restoredTop sz="99003" autoAdjust="0"/>
  </p:normalViewPr>
  <p:slideViewPr>
    <p:cSldViewPr>
      <p:cViewPr varScale="1">
        <p:scale>
          <a:sx n="64" d="100"/>
          <a:sy n="64" d="100"/>
        </p:scale>
        <p:origin x="60" y="130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25" d="100"/>
          <a:sy n="125" d="100"/>
        </p:scale>
        <p:origin x="-1212" y="222"/>
      </p:cViewPr>
      <p:guideLst>
        <p:guide orient="horz" pos="3051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2547" cy="4848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3852" y="0"/>
            <a:ext cx="2972547" cy="4848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613C87-C95C-4BAB-B005-0406C7D6BEA8}" type="datetimeFigureOut">
              <a:rPr lang="ko-KR" altLang="en-US" smtClean="0"/>
              <a:pPr/>
              <a:t>2024-05-23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200488"/>
            <a:ext cx="2972547" cy="484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3852" y="9200488"/>
            <a:ext cx="2972547" cy="484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93090D-F8DD-46B0-93CF-F6C534D648B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98843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2547" cy="4848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3852" y="0"/>
            <a:ext cx="2972547" cy="4848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028216-B6CB-4480-B5FB-2570771EFB3F}" type="datetimeFigureOut">
              <a:rPr lang="ko-KR" altLang="en-US" smtClean="0"/>
              <a:pPr/>
              <a:t>2024-05-23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06450" y="727075"/>
            <a:ext cx="5245100" cy="363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480" y="4601019"/>
            <a:ext cx="5487041" cy="4359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200488"/>
            <a:ext cx="2972547" cy="484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3852" y="9200488"/>
            <a:ext cx="2972547" cy="484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9C9F7E-F24F-4421-A73B-5904CBD9EEE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5328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C9F7E-F24F-4421-A73B-5904CBD9EEE6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92803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C9F7E-F24F-4421-A73B-5904CBD9EEE6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93205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C9F7E-F24F-4421-A73B-5904CBD9EEE6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37075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C9F7E-F24F-4421-A73B-5904CBD9EEE6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30204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C9F7E-F24F-4421-A73B-5904CBD9EEE6}" type="slidenum">
              <a:rPr lang="ko-KR" altLang="en-US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48160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C9F7E-F24F-4421-A73B-5904CBD9EEE6}" type="slidenum">
              <a:rPr lang="ko-KR" altLang="en-US" smtClean="0"/>
              <a:pPr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46494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C9F7E-F24F-4421-A73B-5904CBD9EEE6}" type="slidenum">
              <a:rPr lang="ko-KR" altLang="en-US" smtClean="0"/>
              <a:pPr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17207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C9F7E-F24F-4421-A73B-5904CBD9EEE6}" type="slidenum">
              <a:rPr lang="ko-KR" altLang="en-US" smtClean="0"/>
              <a:pPr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4427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C9F7E-F24F-4421-A73B-5904CBD9EEE6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68570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C9F7E-F24F-4421-A73B-5904CBD9EEE6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44441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C9F7E-F24F-4421-A73B-5904CBD9EEE6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30825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C9F7E-F24F-4421-A73B-5904CBD9EEE6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23163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C9F7E-F24F-4421-A73B-5904CBD9EEE6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11949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C9F7E-F24F-4421-A73B-5904CBD9EEE6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55299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C9F7E-F24F-4421-A73B-5904CBD9EEE6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56681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C9F7E-F24F-4421-A73B-5904CBD9EEE6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5798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128464" y="6525344"/>
            <a:ext cx="1008112" cy="332656"/>
          </a:xfrm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fld id="{3A0367AB-CEBB-40A5-BED1-E7A1FCB849A1}" type="datetimeFigureOut">
              <a:rPr lang="ko-KR" altLang="en-US" smtClean="0"/>
              <a:pPr/>
              <a:t>2024-05-23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1424608" y="6525344"/>
            <a:ext cx="5976664" cy="332656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553400" y="6525344"/>
            <a:ext cx="1231280" cy="332656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74CA4D1F-CADD-4F7C-AA45-8B8E0439A85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128464" y="6525344"/>
            <a:ext cx="1008112" cy="332656"/>
          </a:xfrm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fld id="{3A0367AB-CEBB-40A5-BED1-E7A1FCB849A1}" type="datetimeFigureOut">
              <a:rPr lang="ko-KR" altLang="en-US" smtClean="0"/>
              <a:pPr/>
              <a:t>2024-05-23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1424608" y="6525344"/>
            <a:ext cx="5976664" cy="332656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553400" y="6525344"/>
            <a:ext cx="1231280" cy="332656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74CA4D1F-CADD-4F7C-AA45-8B8E0439A85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128464" y="6525344"/>
            <a:ext cx="1008112" cy="332656"/>
          </a:xfrm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fld id="{3A0367AB-CEBB-40A5-BED1-E7A1FCB849A1}" type="datetimeFigureOut">
              <a:rPr lang="ko-KR" altLang="en-US" smtClean="0"/>
              <a:pPr/>
              <a:t>2024-05-23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1424608" y="6525344"/>
            <a:ext cx="5976664" cy="332656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553400" y="6525344"/>
            <a:ext cx="1231280" cy="332656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74CA4D1F-CADD-4F7C-AA45-8B8E0439A85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128464" y="6525344"/>
            <a:ext cx="1008112" cy="332656"/>
          </a:xfrm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fld id="{3A0367AB-CEBB-40A5-BED1-E7A1FCB849A1}" type="datetimeFigureOut">
              <a:rPr lang="ko-KR" altLang="en-US" smtClean="0">
                <a:solidFill>
                  <a:prstClr val="black"/>
                </a:solidFill>
              </a:rPr>
              <a:pPr/>
              <a:t>2024-05-23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1424608" y="6525344"/>
            <a:ext cx="5976664" cy="332656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553400" y="6525344"/>
            <a:ext cx="1231280" cy="332656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74CA4D1F-CADD-4F7C-AA45-8B8E0439A853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215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128464" y="6525344"/>
            <a:ext cx="1008112" cy="332656"/>
          </a:xfrm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fld id="{3A0367AB-CEBB-40A5-BED1-E7A1FCB849A1}" type="datetimeFigureOut">
              <a:rPr lang="ko-KR" altLang="en-US" smtClean="0">
                <a:solidFill>
                  <a:prstClr val="black"/>
                </a:solidFill>
              </a:rPr>
              <a:pPr/>
              <a:t>2024-05-23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1424608" y="6525344"/>
            <a:ext cx="5976664" cy="332656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553400" y="6525344"/>
            <a:ext cx="1231280" cy="332656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74CA4D1F-CADD-4F7C-AA45-8B8E0439A853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0096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128464" y="6525344"/>
            <a:ext cx="1008112" cy="332656"/>
          </a:xfrm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fld id="{3A0367AB-CEBB-40A5-BED1-E7A1FCB849A1}" type="datetimeFigureOut">
              <a:rPr lang="ko-KR" altLang="en-US" smtClean="0">
                <a:solidFill>
                  <a:prstClr val="black"/>
                </a:solidFill>
              </a:rPr>
              <a:pPr/>
              <a:t>2024-05-23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1424608" y="6525344"/>
            <a:ext cx="5976664" cy="332656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553400" y="6525344"/>
            <a:ext cx="1231280" cy="332656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74CA4D1F-CADD-4F7C-AA45-8B8E0439A853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7530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009"/>
          <p:cNvGrpSpPr>
            <a:grpSpLocks/>
          </p:cNvGrpSpPr>
          <p:nvPr/>
        </p:nvGrpSpPr>
        <p:grpSpPr bwMode="auto">
          <a:xfrm>
            <a:off x="128588" y="38100"/>
            <a:ext cx="454025" cy="320675"/>
            <a:chOff x="81" y="103"/>
            <a:chExt cx="436" cy="317"/>
          </a:xfrm>
        </p:grpSpPr>
        <p:sp>
          <p:nvSpPr>
            <p:cNvPr id="34" name="Oval 1010"/>
            <p:cNvSpPr>
              <a:spLocks noChangeArrowheads="1"/>
            </p:cNvSpPr>
            <p:nvPr userDrawn="1"/>
          </p:nvSpPr>
          <p:spPr bwMode="auto">
            <a:xfrm>
              <a:off x="81" y="343"/>
              <a:ext cx="436" cy="77"/>
            </a:xfrm>
            <a:prstGeom prst="ellipse">
              <a:avLst/>
            </a:prstGeom>
            <a:gradFill rotWithShape="1">
              <a:gsLst>
                <a:gs pos="0">
                  <a:srgbClr val="B2B2B2"/>
                </a:gs>
                <a:gs pos="100000">
                  <a:srgbClr val="EEEEEE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35" name="Oval 1011"/>
            <p:cNvSpPr>
              <a:spLocks noChangeArrowheads="1"/>
            </p:cNvSpPr>
            <p:nvPr userDrawn="1"/>
          </p:nvSpPr>
          <p:spPr bwMode="auto">
            <a:xfrm>
              <a:off x="123" y="103"/>
              <a:ext cx="286" cy="285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36" name="Oval 1012"/>
            <p:cNvSpPr>
              <a:spLocks noChangeArrowheads="1"/>
            </p:cNvSpPr>
            <p:nvPr userDrawn="1"/>
          </p:nvSpPr>
          <p:spPr bwMode="auto">
            <a:xfrm>
              <a:off x="149" y="130"/>
              <a:ext cx="121" cy="120"/>
            </a:xfrm>
            <a:prstGeom prst="ellipse">
              <a:avLst/>
            </a:prstGeom>
            <a:gradFill rotWithShape="1">
              <a:gsLst>
                <a:gs pos="0">
                  <a:srgbClr val="333333">
                    <a:gamma/>
                    <a:tint val="40000"/>
                    <a:invGamma/>
                  </a:srgbClr>
                </a:gs>
                <a:gs pos="100000">
                  <a:srgbClr val="333333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37" name="Oval 1013"/>
            <p:cNvSpPr>
              <a:spLocks noChangeArrowheads="1"/>
            </p:cNvSpPr>
            <p:nvPr userDrawn="1"/>
          </p:nvSpPr>
          <p:spPr bwMode="auto">
            <a:xfrm rot="-1067014">
              <a:off x="230" y="328"/>
              <a:ext cx="141" cy="46"/>
            </a:xfrm>
            <a:prstGeom prst="ellipse">
              <a:avLst/>
            </a:prstGeom>
            <a:gradFill rotWithShape="1">
              <a:gsLst>
                <a:gs pos="0">
                  <a:srgbClr val="333333">
                    <a:gamma/>
                    <a:shade val="60784"/>
                    <a:invGamma/>
                  </a:srgbClr>
                </a:gs>
                <a:gs pos="100000">
                  <a:srgbClr val="333333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/>
            </a:p>
          </p:txBody>
        </p:sp>
      </p:grpSp>
      <p:sp>
        <p:nvSpPr>
          <p:cNvPr id="38" name="Text Box 1015"/>
          <p:cNvSpPr txBox="1">
            <a:spLocks noChangeArrowheads="1"/>
          </p:cNvSpPr>
          <p:nvPr/>
        </p:nvSpPr>
        <p:spPr bwMode="auto">
          <a:xfrm>
            <a:off x="8769424" y="260648"/>
            <a:ext cx="100806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7659" tIns="0" rIns="97659" bIns="0">
            <a:spAutoFit/>
          </a:bodyPr>
          <a:lstStyle/>
          <a:p>
            <a:pPr algn="r" defTabSz="974725"/>
            <a:r>
              <a:rPr lang="en-US" altLang="ko-KR" sz="1000" dirty="0">
                <a:latin typeface="Times New Roman" pitchFamily="18" charset="0"/>
                <a:ea typeface="돋움" pitchFamily="50" charset="-127"/>
                <a:cs typeface="Arial" charset="0"/>
              </a:rPr>
              <a:t>Page </a:t>
            </a:r>
            <a:fld id="{0026DDCE-E0BA-44EA-B080-7EBA42344438}" type="slidenum">
              <a:rPr lang="en-US" altLang="ko-KR" sz="1000">
                <a:latin typeface="Arial" charset="0"/>
                <a:ea typeface="돋움" pitchFamily="50" charset="-127"/>
                <a:cs typeface="Arial" charset="0"/>
              </a:rPr>
              <a:pPr algn="r" defTabSz="974725"/>
              <a:t>‹#›</a:t>
            </a:fld>
            <a:r>
              <a:rPr lang="en-US" altLang="ko-KR" sz="1000" b="0" dirty="0">
                <a:latin typeface="Arial" charset="0"/>
                <a:ea typeface="돋움" pitchFamily="50" charset="-127"/>
                <a:cs typeface="Arial" charset="0"/>
              </a:rPr>
              <a:t> </a:t>
            </a:r>
          </a:p>
        </p:txBody>
      </p:sp>
      <p:grpSp>
        <p:nvGrpSpPr>
          <p:cNvPr id="4" name="Group 1016"/>
          <p:cNvGrpSpPr>
            <a:grpSpLocks/>
          </p:cNvGrpSpPr>
          <p:nvPr/>
        </p:nvGrpSpPr>
        <p:grpSpPr bwMode="auto">
          <a:xfrm>
            <a:off x="8410575" y="327025"/>
            <a:ext cx="719138" cy="58738"/>
            <a:chOff x="5616" y="528"/>
            <a:chExt cx="453" cy="44"/>
          </a:xfrm>
        </p:grpSpPr>
        <p:sp>
          <p:nvSpPr>
            <p:cNvPr id="40" name="AutoShape 1017"/>
            <p:cNvSpPr>
              <a:spLocks noChangeArrowheads="1"/>
            </p:cNvSpPr>
            <p:nvPr userDrawn="1"/>
          </p:nvSpPr>
          <p:spPr bwMode="auto">
            <a:xfrm>
              <a:off x="5616" y="528"/>
              <a:ext cx="113" cy="44"/>
            </a:xfrm>
            <a:prstGeom prst="flowChartInputOutput">
              <a:avLst/>
            </a:prstGeom>
            <a:solidFill>
              <a:srgbClr val="F8F8F8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/>
            </a:p>
          </p:txBody>
        </p:sp>
        <p:sp>
          <p:nvSpPr>
            <p:cNvPr id="41" name="AutoShape 1018"/>
            <p:cNvSpPr>
              <a:spLocks noChangeArrowheads="1"/>
            </p:cNvSpPr>
            <p:nvPr userDrawn="1"/>
          </p:nvSpPr>
          <p:spPr bwMode="auto">
            <a:xfrm>
              <a:off x="5729" y="528"/>
              <a:ext cx="113" cy="44"/>
            </a:xfrm>
            <a:prstGeom prst="flowChartInputOutput">
              <a:avLst/>
            </a:prstGeom>
            <a:solidFill>
              <a:srgbClr val="EAEAEA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/>
            </a:p>
          </p:txBody>
        </p:sp>
        <p:sp>
          <p:nvSpPr>
            <p:cNvPr id="42" name="AutoShape 1019"/>
            <p:cNvSpPr>
              <a:spLocks noChangeArrowheads="1"/>
            </p:cNvSpPr>
            <p:nvPr userDrawn="1"/>
          </p:nvSpPr>
          <p:spPr bwMode="auto">
            <a:xfrm>
              <a:off x="5842" y="528"/>
              <a:ext cx="113" cy="44"/>
            </a:xfrm>
            <a:prstGeom prst="flowChartInputOutput">
              <a:avLst/>
            </a:prstGeom>
            <a:solidFill>
              <a:srgbClr val="DDDDDD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/>
            </a:p>
          </p:txBody>
        </p:sp>
        <p:sp>
          <p:nvSpPr>
            <p:cNvPr id="43" name="AutoShape 1020"/>
            <p:cNvSpPr>
              <a:spLocks noChangeArrowheads="1"/>
            </p:cNvSpPr>
            <p:nvPr userDrawn="1"/>
          </p:nvSpPr>
          <p:spPr bwMode="auto">
            <a:xfrm>
              <a:off x="5956" y="528"/>
              <a:ext cx="113" cy="44"/>
            </a:xfrm>
            <a:prstGeom prst="flowChartInputOutput">
              <a:avLst/>
            </a:prstGeom>
            <a:solidFill>
              <a:srgbClr val="C0C0C0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/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128464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+mj-ea"/>
                <a:ea typeface="+mj-ea"/>
              </a:rPr>
              <a:t>PROJECT</a:t>
            </a:r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848544" y="485335"/>
            <a:ext cx="2592288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9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817096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+mj-ea"/>
                <a:ea typeface="+mj-ea"/>
              </a:rPr>
              <a:t>DATE</a:t>
            </a:r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537176" y="485335"/>
            <a:ext cx="122819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9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440832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+mj-ea"/>
                <a:ea typeface="+mj-ea"/>
              </a:rPr>
              <a:t>TITLE</a:t>
            </a:r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160912" y="485335"/>
            <a:ext cx="1656184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28464" y="764704"/>
            <a:ext cx="7272808" cy="45719"/>
          </a:xfrm>
          <a:prstGeom prst="rect">
            <a:avLst/>
          </a:prstGeom>
          <a:solidFill>
            <a:schemeClr val="accent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7761312" y="764704"/>
            <a:ext cx="2016224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7401272" y="764704"/>
            <a:ext cx="36004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+mj-ea"/>
                <a:ea typeface="+mj-ea"/>
              </a:rPr>
              <a:t>경로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7761312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+mj-ea"/>
                <a:ea typeface="+mj-ea"/>
              </a:rPr>
              <a:t>작성자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8481392" y="485335"/>
            <a:ext cx="1296144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7401272" y="1045702"/>
            <a:ext cx="2376264" cy="2934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Description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7401272" y="1340769"/>
            <a:ext cx="2376264" cy="5374380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제목 개체 틀 66"/>
          <p:cNvSpPr txBox="1">
            <a:spLocks/>
          </p:cNvSpPr>
          <p:nvPr/>
        </p:nvSpPr>
        <p:spPr>
          <a:xfrm>
            <a:off x="488504" y="0"/>
            <a:ext cx="7992888" cy="40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49" r:id="rId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06"/>
          <p:cNvGrpSpPr>
            <a:grpSpLocks/>
          </p:cNvGrpSpPr>
          <p:nvPr/>
        </p:nvGrpSpPr>
        <p:grpSpPr bwMode="auto">
          <a:xfrm>
            <a:off x="0" y="0"/>
            <a:ext cx="9906000" cy="487363"/>
            <a:chOff x="0" y="0"/>
            <a:chExt cx="6240" cy="572"/>
          </a:xfrm>
        </p:grpSpPr>
        <p:pic>
          <p:nvPicPr>
            <p:cNvPr id="31" name="Picture 1007" descr="KT-sub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0"/>
              <a:ext cx="6240" cy="572"/>
            </a:xfrm>
            <a:prstGeom prst="rect">
              <a:avLst/>
            </a:prstGeom>
            <a:noFill/>
          </p:spPr>
        </p:pic>
        <p:pic>
          <p:nvPicPr>
            <p:cNvPr id="32" name="Picture 1008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95" y="73"/>
              <a:ext cx="430" cy="348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3" name="Group 1009"/>
          <p:cNvGrpSpPr>
            <a:grpSpLocks/>
          </p:cNvGrpSpPr>
          <p:nvPr/>
        </p:nvGrpSpPr>
        <p:grpSpPr bwMode="auto">
          <a:xfrm>
            <a:off x="128588" y="38100"/>
            <a:ext cx="454025" cy="320675"/>
            <a:chOff x="81" y="103"/>
            <a:chExt cx="436" cy="317"/>
          </a:xfrm>
        </p:grpSpPr>
        <p:sp>
          <p:nvSpPr>
            <p:cNvPr id="34" name="Oval 1010"/>
            <p:cNvSpPr>
              <a:spLocks noChangeArrowheads="1"/>
            </p:cNvSpPr>
            <p:nvPr userDrawn="1"/>
          </p:nvSpPr>
          <p:spPr bwMode="auto">
            <a:xfrm>
              <a:off x="81" y="343"/>
              <a:ext cx="436" cy="77"/>
            </a:xfrm>
            <a:prstGeom prst="ellipse">
              <a:avLst/>
            </a:prstGeom>
            <a:gradFill rotWithShape="1">
              <a:gsLst>
                <a:gs pos="0">
                  <a:srgbClr val="B2B2B2"/>
                </a:gs>
                <a:gs pos="100000">
                  <a:srgbClr val="EEEEEE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35" name="Oval 1011"/>
            <p:cNvSpPr>
              <a:spLocks noChangeArrowheads="1"/>
            </p:cNvSpPr>
            <p:nvPr userDrawn="1"/>
          </p:nvSpPr>
          <p:spPr bwMode="auto">
            <a:xfrm>
              <a:off x="123" y="103"/>
              <a:ext cx="286" cy="285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36" name="Oval 1012"/>
            <p:cNvSpPr>
              <a:spLocks noChangeArrowheads="1"/>
            </p:cNvSpPr>
            <p:nvPr userDrawn="1"/>
          </p:nvSpPr>
          <p:spPr bwMode="auto">
            <a:xfrm>
              <a:off x="149" y="130"/>
              <a:ext cx="121" cy="120"/>
            </a:xfrm>
            <a:prstGeom prst="ellipse">
              <a:avLst/>
            </a:prstGeom>
            <a:gradFill rotWithShape="1">
              <a:gsLst>
                <a:gs pos="0">
                  <a:srgbClr val="333333">
                    <a:gamma/>
                    <a:tint val="40000"/>
                    <a:invGamma/>
                  </a:srgbClr>
                </a:gs>
                <a:gs pos="100000">
                  <a:srgbClr val="333333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37" name="Oval 1013"/>
            <p:cNvSpPr>
              <a:spLocks noChangeArrowheads="1"/>
            </p:cNvSpPr>
            <p:nvPr userDrawn="1"/>
          </p:nvSpPr>
          <p:spPr bwMode="auto">
            <a:xfrm rot="-1067014">
              <a:off x="230" y="328"/>
              <a:ext cx="141" cy="46"/>
            </a:xfrm>
            <a:prstGeom prst="ellipse">
              <a:avLst/>
            </a:prstGeom>
            <a:gradFill rotWithShape="1">
              <a:gsLst>
                <a:gs pos="0">
                  <a:srgbClr val="333333">
                    <a:gamma/>
                    <a:shade val="60784"/>
                    <a:invGamma/>
                  </a:srgbClr>
                </a:gs>
                <a:gs pos="100000">
                  <a:srgbClr val="333333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/>
            </a:p>
          </p:txBody>
        </p:sp>
      </p:grpSp>
      <p:sp>
        <p:nvSpPr>
          <p:cNvPr id="38" name="Text Box 1015"/>
          <p:cNvSpPr txBox="1">
            <a:spLocks noChangeArrowheads="1"/>
          </p:cNvSpPr>
          <p:nvPr/>
        </p:nvSpPr>
        <p:spPr bwMode="auto">
          <a:xfrm>
            <a:off x="8769424" y="260648"/>
            <a:ext cx="100806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7659" tIns="0" rIns="97659" bIns="0">
            <a:spAutoFit/>
          </a:bodyPr>
          <a:lstStyle/>
          <a:p>
            <a:pPr algn="r" defTabSz="974725"/>
            <a:r>
              <a:rPr lang="en-US" altLang="ko-KR" sz="1000" dirty="0">
                <a:latin typeface="Times New Roman" pitchFamily="18" charset="0"/>
                <a:ea typeface="돋움" pitchFamily="50" charset="-127"/>
                <a:cs typeface="Arial" charset="0"/>
              </a:rPr>
              <a:t>Page </a:t>
            </a:r>
            <a:fld id="{0026DDCE-E0BA-44EA-B080-7EBA42344438}" type="slidenum">
              <a:rPr lang="en-US" altLang="ko-KR" sz="1000">
                <a:latin typeface="Arial" charset="0"/>
                <a:ea typeface="돋움" pitchFamily="50" charset="-127"/>
                <a:cs typeface="Arial" charset="0"/>
              </a:rPr>
              <a:pPr algn="r" defTabSz="974725"/>
              <a:t>‹#›</a:t>
            </a:fld>
            <a:r>
              <a:rPr lang="en-US" altLang="ko-KR" sz="1000" b="0" dirty="0">
                <a:latin typeface="Arial" charset="0"/>
                <a:ea typeface="돋움" pitchFamily="50" charset="-127"/>
                <a:cs typeface="Arial" charset="0"/>
              </a:rPr>
              <a:t> </a:t>
            </a:r>
          </a:p>
        </p:txBody>
      </p:sp>
      <p:grpSp>
        <p:nvGrpSpPr>
          <p:cNvPr id="4" name="Group 1016"/>
          <p:cNvGrpSpPr>
            <a:grpSpLocks/>
          </p:cNvGrpSpPr>
          <p:nvPr/>
        </p:nvGrpSpPr>
        <p:grpSpPr bwMode="auto">
          <a:xfrm>
            <a:off x="8410575" y="327025"/>
            <a:ext cx="719138" cy="58738"/>
            <a:chOff x="5616" y="528"/>
            <a:chExt cx="453" cy="44"/>
          </a:xfrm>
        </p:grpSpPr>
        <p:sp>
          <p:nvSpPr>
            <p:cNvPr id="40" name="AutoShape 1017"/>
            <p:cNvSpPr>
              <a:spLocks noChangeArrowheads="1"/>
            </p:cNvSpPr>
            <p:nvPr userDrawn="1"/>
          </p:nvSpPr>
          <p:spPr bwMode="auto">
            <a:xfrm>
              <a:off x="5616" y="528"/>
              <a:ext cx="113" cy="44"/>
            </a:xfrm>
            <a:prstGeom prst="flowChartInputOutput">
              <a:avLst/>
            </a:prstGeom>
            <a:solidFill>
              <a:srgbClr val="F8F8F8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/>
            </a:p>
          </p:txBody>
        </p:sp>
        <p:sp>
          <p:nvSpPr>
            <p:cNvPr id="41" name="AutoShape 1018"/>
            <p:cNvSpPr>
              <a:spLocks noChangeArrowheads="1"/>
            </p:cNvSpPr>
            <p:nvPr userDrawn="1"/>
          </p:nvSpPr>
          <p:spPr bwMode="auto">
            <a:xfrm>
              <a:off x="5729" y="528"/>
              <a:ext cx="113" cy="44"/>
            </a:xfrm>
            <a:prstGeom prst="flowChartInputOutput">
              <a:avLst/>
            </a:prstGeom>
            <a:solidFill>
              <a:srgbClr val="EAEAEA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/>
            </a:p>
          </p:txBody>
        </p:sp>
        <p:sp>
          <p:nvSpPr>
            <p:cNvPr id="42" name="AutoShape 1019"/>
            <p:cNvSpPr>
              <a:spLocks noChangeArrowheads="1"/>
            </p:cNvSpPr>
            <p:nvPr userDrawn="1"/>
          </p:nvSpPr>
          <p:spPr bwMode="auto">
            <a:xfrm>
              <a:off x="5842" y="528"/>
              <a:ext cx="113" cy="44"/>
            </a:xfrm>
            <a:prstGeom prst="flowChartInputOutput">
              <a:avLst/>
            </a:prstGeom>
            <a:solidFill>
              <a:srgbClr val="DDDDDD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/>
            </a:p>
          </p:txBody>
        </p:sp>
        <p:sp>
          <p:nvSpPr>
            <p:cNvPr id="43" name="AutoShape 1020"/>
            <p:cNvSpPr>
              <a:spLocks noChangeArrowheads="1"/>
            </p:cNvSpPr>
            <p:nvPr userDrawn="1"/>
          </p:nvSpPr>
          <p:spPr bwMode="auto">
            <a:xfrm>
              <a:off x="5956" y="528"/>
              <a:ext cx="113" cy="44"/>
            </a:xfrm>
            <a:prstGeom prst="flowChartInputOutput">
              <a:avLst/>
            </a:prstGeom>
            <a:solidFill>
              <a:srgbClr val="C0C0C0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/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128464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+mj-ea"/>
                <a:ea typeface="+mj-ea"/>
              </a:rPr>
              <a:t>PROJECT</a:t>
            </a:r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848544" y="485335"/>
            <a:ext cx="2592288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b="1" dirty="0">
                <a:solidFill>
                  <a:schemeClr val="tx1"/>
                </a:solidFill>
                <a:latin typeface="+mj-ea"/>
                <a:ea typeface="+mj-ea"/>
              </a:rPr>
              <a:t>춘천시청 사이트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5817096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+mj-ea"/>
                <a:ea typeface="+mj-ea"/>
              </a:rPr>
              <a:t>DATE</a:t>
            </a:r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537176" y="485335"/>
            <a:ext cx="122819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+mj-ea"/>
                <a:ea typeface="+mj-ea"/>
              </a:rPr>
              <a:t>2016</a:t>
            </a:r>
            <a:r>
              <a:rPr lang="ko-KR" altLang="en-US" sz="900" b="1" dirty="0">
                <a:solidFill>
                  <a:schemeClr val="tx1"/>
                </a:solidFill>
                <a:latin typeface="+mj-ea"/>
                <a:ea typeface="+mj-ea"/>
              </a:rPr>
              <a:t>년 </a:t>
            </a:r>
            <a:r>
              <a:rPr lang="en-US" altLang="ko-KR" sz="900" b="1" dirty="0">
                <a:solidFill>
                  <a:schemeClr val="tx1"/>
                </a:solidFill>
                <a:latin typeface="+mj-ea"/>
                <a:ea typeface="+mj-ea"/>
              </a:rPr>
              <a:t>3</a:t>
            </a:r>
            <a:r>
              <a:rPr lang="ko-KR" altLang="en-US" sz="900" b="1" dirty="0">
                <a:solidFill>
                  <a:schemeClr val="tx1"/>
                </a:solidFill>
                <a:latin typeface="+mj-ea"/>
                <a:ea typeface="+mj-ea"/>
              </a:rPr>
              <a:t>월 </a:t>
            </a:r>
            <a:r>
              <a:rPr lang="en-US" altLang="ko-KR" sz="900" b="1" dirty="0">
                <a:solidFill>
                  <a:schemeClr val="tx1"/>
                </a:solidFill>
                <a:latin typeface="+mj-ea"/>
                <a:ea typeface="+mj-ea"/>
              </a:rPr>
              <a:t>15</a:t>
            </a:r>
            <a:r>
              <a:rPr lang="ko-KR" altLang="en-US" sz="900" b="1" dirty="0">
                <a:solidFill>
                  <a:schemeClr val="tx1"/>
                </a:solidFill>
                <a:latin typeface="+mj-ea"/>
                <a:ea typeface="+mj-ea"/>
              </a:rPr>
              <a:t>일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3440832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+mj-ea"/>
                <a:ea typeface="+mj-ea"/>
              </a:rPr>
              <a:t>TITLE</a:t>
            </a:r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160912" y="485335"/>
            <a:ext cx="1656184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+mj-ea"/>
                <a:ea typeface="+mj-ea"/>
              </a:rPr>
              <a:t>사용자 스토리보드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128464" y="764704"/>
            <a:ext cx="7272808" cy="45719"/>
          </a:xfrm>
          <a:prstGeom prst="rect">
            <a:avLst/>
          </a:prstGeom>
          <a:solidFill>
            <a:schemeClr val="accent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7761312" y="764704"/>
            <a:ext cx="2016224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7401272" y="764704"/>
            <a:ext cx="36004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+mj-ea"/>
                <a:ea typeface="+mj-ea"/>
              </a:rPr>
              <a:t>경로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7761312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+mj-ea"/>
                <a:ea typeface="+mj-ea"/>
              </a:rPr>
              <a:t>작성자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8481392" y="485335"/>
            <a:ext cx="1296144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+mj-ea"/>
                <a:ea typeface="+mj-ea"/>
              </a:rPr>
              <a:t>김은비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7401272" y="1045702"/>
            <a:ext cx="2376264" cy="2934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Description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7381892" y="1357298"/>
            <a:ext cx="2376264" cy="5374380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marR="0" lvl="0" indent="-22860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자바스크립트 </a:t>
            </a:r>
            <a:r>
              <a:rPr kumimoji="1" lang="ko-KR" altLang="en-US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오버롤</a:t>
            </a:r>
            <a:r>
              <a:rPr kumimoji="1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진행</a:t>
            </a:r>
            <a:endParaRPr kumimoji="1" lang="en-US" altLang="ko-KR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메인 </a:t>
            </a:r>
            <a:r>
              <a:rPr kumimoji="1" lang="ko-KR" altLang="en-US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비주얼</a:t>
            </a:r>
            <a:r>
              <a:rPr kumimoji="1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영역 </a:t>
            </a:r>
            <a:r>
              <a:rPr kumimoji="1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- </a:t>
            </a:r>
            <a:r>
              <a:rPr kumimoji="1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가로롤링</a:t>
            </a:r>
            <a:endParaRPr kumimoji="1" lang="en-US" altLang="ko-KR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춘천시장소개</a:t>
            </a:r>
            <a:r>
              <a:rPr kumimoji="1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링크</a:t>
            </a:r>
            <a:endParaRPr kumimoji="1" lang="en-US" altLang="ko-KR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ko-KR" altLang="en-US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퀵메뉴</a:t>
            </a:r>
            <a:r>
              <a:rPr kumimoji="1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아이콘으로 제작</a:t>
            </a:r>
            <a:r>
              <a:rPr kumimoji="1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링크</a:t>
            </a:r>
            <a:endParaRPr kumimoji="1" lang="en-US" altLang="ko-KR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ko-KR" altLang="en-US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탭메뉴</a:t>
            </a:r>
            <a:r>
              <a:rPr kumimoji="1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r>
              <a:rPr kumimoji="1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가지와 </a:t>
            </a:r>
            <a:r>
              <a:rPr kumimoji="1" lang="ko-KR" altLang="en-US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더보기</a:t>
            </a:r>
            <a:r>
              <a:rPr kumimoji="1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버튼</a:t>
            </a:r>
            <a:r>
              <a:rPr kumimoji="1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링크</a:t>
            </a:r>
            <a:endParaRPr kumimoji="1" lang="en-US" altLang="ko-KR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SNS </a:t>
            </a:r>
            <a:r>
              <a:rPr kumimoji="1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소개</a:t>
            </a:r>
            <a:r>
              <a:rPr kumimoji="1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링크</a:t>
            </a:r>
            <a:endParaRPr kumimoji="1" lang="en-US" altLang="ko-KR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ko-KR" altLang="en-US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팝업존</a:t>
            </a:r>
            <a:endParaRPr kumimoji="1" lang="en-US" altLang="ko-KR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시청안내 아이콘 제작</a:t>
            </a:r>
            <a:r>
              <a:rPr kumimoji="1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링크        </a:t>
            </a:r>
            <a:r>
              <a:rPr kumimoji="1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/ </a:t>
            </a:r>
            <a:r>
              <a:rPr kumimoji="1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시민</a:t>
            </a:r>
            <a:r>
              <a:rPr kumimoji="1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사업자</a:t>
            </a:r>
            <a:r>
              <a:rPr kumimoji="1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관광객 각 항목별 링크</a:t>
            </a:r>
            <a:endParaRPr kumimoji="1" lang="en-US" altLang="ko-KR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배너모음 로고 </a:t>
            </a:r>
            <a:r>
              <a:rPr kumimoji="1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- </a:t>
            </a:r>
            <a:r>
              <a:rPr kumimoji="1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가로 롤링</a:t>
            </a:r>
            <a:r>
              <a:rPr kumimoji="1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링크</a:t>
            </a:r>
            <a:endParaRPr kumimoji="1" lang="en-US" altLang="ko-KR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춘천시 주소 및 저작권 안내텍스트</a:t>
            </a:r>
            <a:endParaRPr kumimoji="1" lang="en-US" altLang="ko-KR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1" lang="en-US" altLang="ko-KR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1" lang="en-US" altLang="ko-KR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 userDrawn="1"/>
        </p:nvSpPr>
        <p:spPr>
          <a:xfrm>
            <a:off x="128464" y="801858"/>
            <a:ext cx="7272808" cy="591328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4" name="제목 개체 틀 66"/>
          <p:cNvSpPr txBox="1">
            <a:spLocks/>
          </p:cNvSpPr>
          <p:nvPr/>
        </p:nvSpPr>
        <p:spPr>
          <a:xfrm>
            <a:off x="488504" y="0"/>
            <a:ext cx="7992888" cy="40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춘천시청 스토리보드</a:t>
            </a: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72" y="1101619"/>
            <a:ext cx="7085020" cy="5313765"/>
          </a:xfrm>
          <a:prstGeom prst="rect">
            <a:avLst/>
          </a:prstGeom>
        </p:spPr>
      </p:pic>
      <p:sp>
        <p:nvSpPr>
          <p:cNvPr id="8" name="타원 7"/>
          <p:cNvSpPr/>
          <p:nvPr userDrawn="1"/>
        </p:nvSpPr>
        <p:spPr>
          <a:xfrm>
            <a:off x="657421" y="1916832"/>
            <a:ext cx="175048" cy="175048"/>
          </a:xfrm>
          <a:prstGeom prst="ellipse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1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72" name="타원 71"/>
          <p:cNvSpPr/>
          <p:nvPr userDrawn="1"/>
        </p:nvSpPr>
        <p:spPr>
          <a:xfrm>
            <a:off x="657421" y="3212976"/>
            <a:ext cx="175048" cy="175048"/>
          </a:xfrm>
          <a:prstGeom prst="ellipse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2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74" name="타원 73"/>
          <p:cNvSpPr/>
          <p:nvPr userDrawn="1"/>
        </p:nvSpPr>
        <p:spPr>
          <a:xfrm>
            <a:off x="4777952" y="2708920"/>
            <a:ext cx="175048" cy="175048"/>
          </a:xfrm>
          <a:prstGeom prst="ellipse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3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75" name="타원 74"/>
          <p:cNvSpPr/>
          <p:nvPr userDrawn="1"/>
        </p:nvSpPr>
        <p:spPr>
          <a:xfrm>
            <a:off x="649249" y="3900472"/>
            <a:ext cx="175048" cy="175048"/>
          </a:xfrm>
          <a:prstGeom prst="ellipse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4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76" name="타원 75"/>
          <p:cNvSpPr/>
          <p:nvPr userDrawn="1"/>
        </p:nvSpPr>
        <p:spPr>
          <a:xfrm>
            <a:off x="649249" y="4437112"/>
            <a:ext cx="175048" cy="175048"/>
          </a:xfrm>
          <a:prstGeom prst="ellipse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5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77" name="타원 76"/>
          <p:cNvSpPr/>
          <p:nvPr userDrawn="1"/>
        </p:nvSpPr>
        <p:spPr>
          <a:xfrm>
            <a:off x="4767608" y="4221088"/>
            <a:ext cx="175048" cy="175048"/>
          </a:xfrm>
          <a:prstGeom prst="ellipse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6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78" name="타원 77"/>
          <p:cNvSpPr/>
          <p:nvPr userDrawn="1"/>
        </p:nvSpPr>
        <p:spPr>
          <a:xfrm>
            <a:off x="4767608" y="4581128"/>
            <a:ext cx="175048" cy="175048"/>
          </a:xfrm>
          <a:prstGeom prst="ellipse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7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79" name="타원 78"/>
          <p:cNvSpPr/>
          <p:nvPr userDrawn="1"/>
        </p:nvSpPr>
        <p:spPr>
          <a:xfrm>
            <a:off x="657421" y="5040125"/>
            <a:ext cx="175048" cy="175048"/>
          </a:xfrm>
          <a:prstGeom prst="ellipse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8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80" name="타원 79"/>
          <p:cNvSpPr/>
          <p:nvPr userDrawn="1"/>
        </p:nvSpPr>
        <p:spPr>
          <a:xfrm>
            <a:off x="657421" y="5733256"/>
            <a:ext cx="175048" cy="175048"/>
          </a:xfrm>
          <a:prstGeom prst="ellipse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9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81" name="타원 80"/>
          <p:cNvSpPr/>
          <p:nvPr userDrawn="1"/>
        </p:nvSpPr>
        <p:spPr>
          <a:xfrm>
            <a:off x="657421" y="6093296"/>
            <a:ext cx="175048" cy="175048"/>
          </a:xfrm>
          <a:prstGeom prst="ellipse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10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 userDrawn="1"/>
        </p:nvSpPr>
        <p:spPr>
          <a:xfrm>
            <a:off x="128464" y="801858"/>
            <a:ext cx="7272808" cy="591328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prstClr val="black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66" y="1072988"/>
            <a:ext cx="7173798" cy="5380348"/>
          </a:xfrm>
          <a:prstGeom prst="rect">
            <a:avLst/>
          </a:prstGeom>
        </p:spPr>
      </p:pic>
      <p:grpSp>
        <p:nvGrpSpPr>
          <p:cNvPr id="2" name="Group 1006"/>
          <p:cNvGrpSpPr>
            <a:grpSpLocks/>
          </p:cNvGrpSpPr>
          <p:nvPr/>
        </p:nvGrpSpPr>
        <p:grpSpPr bwMode="auto">
          <a:xfrm>
            <a:off x="0" y="0"/>
            <a:ext cx="9906000" cy="487363"/>
            <a:chOff x="0" y="0"/>
            <a:chExt cx="6240" cy="572"/>
          </a:xfrm>
        </p:grpSpPr>
        <p:pic>
          <p:nvPicPr>
            <p:cNvPr id="31" name="Picture 1007" descr="KT-sub4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0" y="0"/>
              <a:ext cx="6240" cy="572"/>
            </a:xfrm>
            <a:prstGeom prst="rect">
              <a:avLst/>
            </a:prstGeom>
            <a:noFill/>
          </p:spPr>
        </p:pic>
        <p:pic>
          <p:nvPicPr>
            <p:cNvPr id="32" name="Picture 1008"/>
            <p:cNvPicPr>
              <a:picLocks noChangeAspect="1" noChangeArrowheads="1"/>
            </p:cNvPicPr>
            <p:nvPr userDrawn="1"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95" y="73"/>
              <a:ext cx="430" cy="348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3" name="Group 1009"/>
          <p:cNvGrpSpPr>
            <a:grpSpLocks/>
          </p:cNvGrpSpPr>
          <p:nvPr/>
        </p:nvGrpSpPr>
        <p:grpSpPr bwMode="auto">
          <a:xfrm>
            <a:off x="128588" y="38100"/>
            <a:ext cx="454025" cy="320675"/>
            <a:chOff x="81" y="103"/>
            <a:chExt cx="436" cy="317"/>
          </a:xfrm>
        </p:grpSpPr>
        <p:sp>
          <p:nvSpPr>
            <p:cNvPr id="34" name="Oval 1010"/>
            <p:cNvSpPr>
              <a:spLocks noChangeArrowheads="1"/>
            </p:cNvSpPr>
            <p:nvPr userDrawn="1"/>
          </p:nvSpPr>
          <p:spPr bwMode="auto">
            <a:xfrm>
              <a:off x="81" y="343"/>
              <a:ext cx="436" cy="77"/>
            </a:xfrm>
            <a:prstGeom prst="ellipse">
              <a:avLst/>
            </a:prstGeom>
            <a:gradFill rotWithShape="1">
              <a:gsLst>
                <a:gs pos="0">
                  <a:srgbClr val="B2B2B2"/>
                </a:gs>
                <a:gs pos="100000">
                  <a:srgbClr val="EEEEEE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35" name="Oval 1011"/>
            <p:cNvSpPr>
              <a:spLocks noChangeArrowheads="1"/>
            </p:cNvSpPr>
            <p:nvPr userDrawn="1"/>
          </p:nvSpPr>
          <p:spPr bwMode="auto">
            <a:xfrm>
              <a:off x="123" y="103"/>
              <a:ext cx="286" cy="285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36" name="Oval 1012"/>
            <p:cNvSpPr>
              <a:spLocks noChangeArrowheads="1"/>
            </p:cNvSpPr>
            <p:nvPr userDrawn="1"/>
          </p:nvSpPr>
          <p:spPr bwMode="auto">
            <a:xfrm>
              <a:off x="149" y="130"/>
              <a:ext cx="121" cy="120"/>
            </a:xfrm>
            <a:prstGeom prst="ellipse">
              <a:avLst/>
            </a:prstGeom>
            <a:gradFill rotWithShape="1">
              <a:gsLst>
                <a:gs pos="0">
                  <a:srgbClr val="333333">
                    <a:gamma/>
                    <a:tint val="40000"/>
                    <a:invGamma/>
                  </a:srgbClr>
                </a:gs>
                <a:gs pos="100000">
                  <a:srgbClr val="333333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37" name="Oval 1013"/>
            <p:cNvSpPr>
              <a:spLocks noChangeArrowheads="1"/>
            </p:cNvSpPr>
            <p:nvPr userDrawn="1"/>
          </p:nvSpPr>
          <p:spPr bwMode="auto">
            <a:xfrm rot="-1067014">
              <a:off x="230" y="328"/>
              <a:ext cx="141" cy="46"/>
            </a:xfrm>
            <a:prstGeom prst="ellipse">
              <a:avLst/>
            </a:prstGeom>
            <a:gradFill rotWithShape="1">
              <a:gsLst>
                <a:gs pos="0">
                  <a:srgbClr val="333333">
                    <a:gamma/>
                    <a:shade val="60784"/>
                    <a:invGamma/>
                  </a:srgbClr>
                </a:gs>
                <a:gs pos="100000">
                  <a:srgbClr val="333333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38" name="Text Box 1015"/>
          <p:cNvSpPr txBox="1">
            <a:spLocks noChangeArrowheads="1"/>
          </p:cNvSpPr>
          <p:nvPr/>
        </p:nvSpPr>
        <p:spPr bwMode="auto">
          <a:xfrm>
            <a:off x="8769424" y="260648"/>
            <a:ext cx="100806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7659" tIns="0" rIns="97659" bIns="0">
            <a:spAutoFit/>
          </a:bodyPr>
          <a:lstStyle/>
          <a:p>
            <a:pPr algn="r" defTabSz="974725"/>
            <a:r>
              <a:rPr lang="en-US" altLang="ko-KR" sz="1000" dirty="0">
                <a:solidFill>
                  <a:prstClr val="black"/>
                </a:solidFill>
                <a:latin typeface="Times New Roman" pitchFamily="18" charset="0"/>
                <a:ea typeface="돋움" pitchFamily="50" charset="-127"/>
                <a:cs typeface="Arial" charset="0"/>
              </a:rPr>
              <a:t>Page </a:t>
            </a:r>
            <a:fld id="{0026DDCE-E0BA-44EA-B080-7EBA42344438}" type="slidenum">
              <a:rPr lang="en-US" altLang="ko-KR" sz="1000">
                <a:solidFill>
                  <a:prstClr val="black"/>
                </a:solidFill>
                <a:latin typeface="Arial" charset="0"/>
                <a:ea typeface="돋움" pitchFamily="50" charset="-127"/>
                <a:cs typeface="Arial" charset="0"/>
              </a:rPr>
              <a:pPr algn="r" defTabSz="974725"/>
              <a:t>‹#›</a:t>
            </a:fld>
            <a:r>
              <a:rPr lang="en-US" altLang="ko-KR" sz="1000" dirty="0">
                <a:solidFill>
                  <a:prstClr val="black"/>
                </a:solidFill>
                <a:latin typeface="Arial" charset="0"/>
                <a:ea typeface="돋움" pitchFamily="50" charset="-127"/>
                <a:cs typeface="Arial" charset="0"/>
              </a:rPr>
              <a:t> </a:t>
            </a:r>
          </a:p>
        </p:txBody>
      </p:sp>
      <p:grpSp>
        <p:nvGrpSpPr>
          <p:cNvPr id="4" name="Group 1016"/>
          <p:cNvGrpSpPr>
            <a:grpSpLocks/>
          </p:cNvGrpSpPr>
          <p:nvPr/>
        </p:nvGrpSpPr>
        <p:grpSpPr bwMode="auto">
          <a:xfrm>
            <a:off x="8410575" y="327025"/>
            <a:ext cx="719138" cy="58738"/>
            <a:chOff x="5616" y="528"/>
            <a:chExt cx="453" cy="44"/>
          </a:xfrm>
        </p:grpSpPr>
        <p:sp>
          <p:nvSpPr>
            <p:cNvPr id="40" name="AutoShape 1017"/>
            <p:cNvSpPr>
              <a:spLocks noChangeArrowheads="1"/>
            </p:cNvSpPr>
            <p:nvPr userDrawn="1"/>
          </p:nvSpPr>
          <p:spPr bwMode="auto">
            <a:xfrm>
              <a:off x="5616" y="528"/>
              <a:ext cx="113" cy="44"/>
            </a:xfrm>
            <a:prstGeom prst="flowChartInputOutput">
              <a:avLst/>
            </a:prstGeom>
            <a:solidFill>
              <a:srgbClr val="F8F8F8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>
                <a:solidFill>
                  <a:prstClr val="black"/>
                </a:solidFill>
              </a:endParaRPr>
            </a:p>
          </p:txBody>
        </p:sp>
        <p:sp>
          <p:nvSpPr>
            <p:cNvPr id="41" name="AutoShape 1018"/>
            <p:cNvSpPr>
              <a:spLocks noChangeArrowheads="1"/>
            </p:cNvSpPr>
            <p:nvPr userDrawn="1"/>
          </p:nvSpPr>
          <p:spPr bwMode="auto">
            <a:xfrm>
              <a:off x="5729" y="528"/>
              <a:ext cx="113" cy="44"/>
            </a:xfrm>
            <a:prstGeom prst="flowChartInputOutput">
              <a:avLst/>
            </a:prstGeom>
            <a:solidFill>
              <a:srgbClr val="EAEAEA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>
                <a:solidFill>
                  <a:prstClr val="black"/>
                </a:solidFill>
              </a:endParaRPr>
            </a:p>
          </p:txBody>
        </p:sp>
        <p:sp>
          <p:nvSpPr>
            <p:cNvPr id="42" name="AutoShape 1019"/>
            <p:cNvSpPr>
              <a:spLocks noChangeArrowheads="1"/>
            </p:cNvSpPr>
            <p:nvPr userDrawn="1"/>
          </p:nvSpPr>
          <p:spPr bwMode="auto">
            <a:xfrm>
              <a:off x="5842" y="528"/>
              <a:ext cx="113" cy="44"/>
            </a:xfrm>
            <a:prstGeom prst="flowChartInputOutput">
              <a:avLst/>
            </a:prstGeom>
            <a:solidFill>
              <a:srgbClr val="DDDDDD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>
                <a:solidFill>
                  <a:prstClr val="black"/>
                </a:solidFill>
              </a:endParaRPr>
            </a:p>
          </p:txBody>
        </p:sp>
        <p:sp>
          <p:nvSpPr>
            <p:cNvPr id="43" name="AutoShape 1020"/>
            <p:cNvSpPr>
              <a:spLocks noChangeArrowheads="1"/>
            </p:cNvSpPr>
            <p:nvPr userDrawn="1"/>
          </p:nvSpPr>
          <p:spPr bwMode="auto">
            <a:xfrm>
              <a:off x="5956" y="528"/>
              <a:ext cx="113" cy="44"/>
            </a:xfrm>
            <a:prstGeom prst="flowChartInputOutput">
              <a:avLst/>
            </a:prstGeom>
            <a:solidFill>
              <a:srgbClr val="C0C0C0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>
                <a:solidFill>
                  <a:prstClr val="black"/>
                </a:solidFill>
              </a:endParaRPr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128464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prstClr val="black"/>
                </a:solidFill>
              </a:rPr>
              <a:t>PROJECT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848544" y="485335"/>
            <a:ext cx="2592288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>
              <a:defRPr/>
            </a:pPr>
            <a:r>
              <a:rPr lang="ko-KR" altLang="en-US" sz="900" b="1" dirty="0">
                <a:solidFill>
                  <a:prstClr val="black"/>
                </a:solidFill>
              </a:rPr>
              <a:t>춘천시청 사이트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5817096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prstClr val="black"/>
                </a:solidFill>
              </a:rPr>
              <a:t>DATE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537176" y="485335"/>
            <a:ext cx="122819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900" b="1" dirty="0">
                <a:solidFill>
                  <a:prstClr val="black"/>
                </a:solidFill>
              </a:rPr>
              <a:t>2016</a:t>
            </a:r>
            <a:r>
              <a:rPr lang="ko-KR" altLang="en-US" sz="900" b="1" dirty="0">
                <a:solidFill>
                  <a:prstClr val="black"/>
                </a:solidFill>
              </a:rPr>
              <a:t>년 </a:t>
            </a:r>
            <a:r>
              <a:rPr lang="en-US" altLang="ko-KR" sz="900" b="1" dirty="0">
                <a:solidFill>
                  <a:prstClr val="black"/>
                </a:solidFill>
              </a:rPr>
              <a:t>3</a:t>
            </a:r>
            <a:r>
              <a:rPr lang="ko-KR" altLang="en-US" sz="900" b="1" dirty="0">
                <a:solidFill>
                  <a:prstClr val="black"/>
                </a:solidFill>
              </a:rPr>
              <a:t>월 </a:t>
            </a:r>
            <a:r>
              <a:rPr lang="en-US" altLang="ko-KR" sz="900" b="1" dirty="0">
                <a:solidFill>
                  <a:prstClr val="black"/>
                </a:solidFill>
              </a:rPr>
              <a:t>15</a:t>
            </a:r>
            <a:r>
              <a:rPr lang="ko-KR" altLang="en-US" sz="900" b="1" dirty="0">
                <a:solidFill>
                  <a:prstClr val="black"/>
                </a:solidFill>
              </a:rPr>
              <a:t>일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3440832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prstClr val="black"/>
                </a:solidFill>
              </a:rPr>
              <a:t>TITLE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160912" y="485335"/>
            <a:ext cx="1656184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prstClr val="black"/>
                </a:solidFill>
              </a:rPr>
              <a:t>사용자 스토리보드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128464" y="764704"/>
            <a:ext cx="7272808" cy="45719"/>
          </a:xfrm>
          <a:prstGeom prst="rect">
            <a:avLst/>
          </a:prstGeom>
          <a:solidFill>
            <a:schemeClr val="accent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7761312" y="764704"/>
            <a:ext cx="2016224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7401272" y="764704"/>
            <a:ext cx="36004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b="1" dirty="0">
                <a:solidFill>
                  <a:prstClr val="black"/>
                </a:solidFill>
              </a:rPr>
              <a:t>경로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7761312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prstClr val="black"/>
                </a:solidFill>
              </a:rPr>
              <a:t>작성자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8481392" y="485335"/>
            <a:ext cx="1296144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prstClr val="black"/>
                </a:solidFill>
              </a:rPr>
              <a:t>김은비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7401272" y="1045702"/>
            <a:ext cx="2376264" cy="2934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kumimoji="1" lang="en-US" altLang="ko-KR" sz="1000" b="1" dirty="0">
                <a:solidFill>
                  <a:prstClr val="black"/>
                </a:solidFill>
              </a:rPr>
              <a:t>Description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7401272" y="1340768"/>
            <a:ext cx="2376264" cy="5374380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lnSpc>
                <a:spcPct val="200000"/>
              </a:lnSpc>
              <a:buFontTx/>
              <a:buAutoNum type="arabicPeriod"/>
              <a:defRPr/>
            </a:pPr>
            <a:r>
              <a:rPr kumimoji="1" lang="ko-KR" altLang="en-US" sz="1000" b="1" dirty="0">
                <a:solidFill>
                  <a:prstClr val="black"/>
                </a:solidFill>
              </a:rPr>
              <a:t>전자민원 </a:t>
            </a:r>
            <a:r>
              <a:rPr kumimoji="1" lang="en-US" altLang="ko-KR" sz="1000" b="1" dirty="0">
                <a:solidFill>
                  <a:prstClr val="black"/>
                </a:solidFill>
              </a:rPr>
              <a:t>– </a:t>
            </a:r>
            <a:r>
              <a:rPr kumimoji="1" lang="ko-KR" altLang="en-US" sz="1000" b="1" dirty="0">
                <a:solidFill>
                  <a:prstClr val="black"/>
                </a:solidFill>
              </a:rPr>
              <a:t>온라인 상담민원 텍스트와 영문작성</a:t>
            </a:r>
            <a:endParaRPr kumimoji="1" lang="en-US" altLang="ko-KR" sz="1000" b="1" dirty="0">
              <a:solidFill>
                <a:prstClr val="black"/>
              </a:solidFill>
            </a:endParaRPr>
          </a:p>
          <a:p>
            <a:pPr marL="228600" indent="-228600">
              <a:lnSpc>
                <a:spcPct val="200000"/>
              </a:lnSpc>
              <a:buFontTx/>
              <a:buAutoNum type="arabicPeriod"/>
              <a:defRPr/>
            </a:pPr>
            <a:r>
              <a:rPr kumimoji="1" lang="ko-KR" altLang="en-US" sz="1000" b="1" dirty="0">
                <a:solidFill>
                  <a:prstClr val="black"/>
                </a:solidFill>
              </a:rPr>
              <a:t>서브메뉴</a:t>
            </a:r>
            <a:endParaRPr kumimoji="1" lang="en-US" altLang="ko-KR" sz="1000" b="1" baseline="0" dirty="0">
              <a:solidFill>
                <a:prstClr val="black"/>
              </a:solidFill>
            </a:endParaRPr>
          </a:p>
          <a:p>
            <a:pPr marL="228600" indent="-228600">
              <a:lnSpc>
                <a:spcPct val="200000"/>
              </a:lnSpc>
              <a:buFontTx/>
              <a:buAutoNum type="arabicPeriod"/>
              <a:defRPr/>
            </a:pPr>
            <a:r>
              <a:rPr kumimoji="1" lang="ko-KR" altLang="en-US" sz="1000" b="1" baseline="0" dirty="0">
                <a:solidFill>
                  <a:prstClr val="black"/>
                </a:solidFill>
              </a:rPr>
              <a:t>온라인상담민원소개텍스트와 전자민원신청 아이콘</a:t>
            </a:r>
            <a:r>
              <a:rPr kumimoji="1" lang="en-US" altLang="ko-KR" sz="1000" b="1" baseline="0" dirty="0">
                <a:solidFill>
                  <a:prstClr val="black"/>
                </a:solidFill>
              </a:rPr>
              <a:t>, </a:t>
            </a:r>
            <a:r>
              <a:rPr kumimoji="1" lang="ko-KR" altLang="en-US" sz="1000" b="1" baseline="0" dirty="0">
                <a:solidFill>
                  <a:prstClr val="black"/>
                </a:solidFill>
              </a:rPr>
              <a:t>링크</a:t>
            </a:r>
            <a:endParaRPr kumimoji="1" lang="en-US" altLang="ko-KR" sz="1000" b="1" baseline="0" dirty="0">
              <a:solidFill>
                <a:prstClr val="black"/>
              </a:solidFill>
            </a:endParaRPr>
          </a:p>
          <a:p>
            <a:pPr marL="228600" indent="-228600">
              <a:lnSpc>
                <a:spcPct val="200000"/>
              </a:lnSpc>
              <a:buFontTx/>
              <a:buAutoNum type="arabicPeriod"/>
              <a:defRPr/>
            </a:pPr>
            <a:r>
              <a:rPr kumimoji="1" lang="ko-KR" altLang="en-US" sz="1000" b="1" baseline="0" dirty="0">
                <a:solidFill>
                  <a:prstClr val="black"/>
                </a:solidFill>
              </a:rPr>
              <a:t>민원접수</a:t>
            </a:r>
            <a:r>
              <a:rPr kumimoji="1" lang="en-US" altLang="ko-KR" sz="1000" b="1" baseline="0" dirty="0">
                <a:solidFill>
                  <a:prstClr val="black"/>
                </a:solidFill>
              </a:rPr>
              <a:t>·</a:t>
            </a:r>
            <a:r>
              <a:rPr kumimoji="1" lang="ko-KR" altLang="en-US" sz="1000" b="1" baseline="0" dirty="0">
                <a:solidFill>
                  <a:prstClr val="black"/>
                </a:solidFill>
              </a:rPr>
              <a:t>처리</a:t>
            </a:r>
            <a:r>
              <a:rPr kumimoji="1" lang="en-US" altLang="ko-KR" sz="1000" b="1" baseline="0" dirty="0">
                <a:solidFill>
                  <a:prstClr val="black"/>
                </a:solidFill>
              </a:rPr>
              <a:t>, </a:t>
            </a:r>
            <a:r>
              <a:rPr kumimoji="1" lang="ko-KR" altLang="en-US" sz="1000" b="1" baseline="0" dirty="0">
                <a:solidFill>
                  <a:prstClr val="black"/>
                </a:solidFill>
              </a:rPr>
              <a:t>비공개 민원조회</a:t>
            </a:r>
            <a:r>
              <a:rPr kumimoji="1" lang="en-US" altLang="ko-KR" sz="1000" b="1" baseline="0" dirty="0">
                <a:solidFill>
                  <a:prstClr val="black"/>
                </a:solidFill>
              </a:rPr>
              <a:t>, </a:t>
            </a:r>
            <a:r>
              <a:rPr kumimoji="1" lang="ko-KR" altLang="en-US" sz="1000" b="1" baseline="0" dirty="0">
                <a:solidFill>
                  <a:prstClr val="black"/>
                </a:solidFill>
              </a:rPr>
              <a:t>개인정보보화 관련</a:t>
            </a:r>
            <a:r>
              <a:rPr kumimoji="1" lang="en-US" altLang="ko-KR" sz="1000" b="1" baseline="0" dirty="0">
                <a:solidFill>
                  <a:prstClr val="black"/>
                </a:solidFill>
              </a:rPr>
              <a:t>, </a:t>
            </a:r>
            <a:r>
              <a:rPr kumimoji="1" lang="ko-KR" altLang="en-US" sz="1000" b="1" baseline="0" dirty="0">
                <a:solidFill>
                  <a:prstClr val="black"/>
                </a:solidFill>
              </a:rPr>
              <a:t>기타에 관한 </a:t>
            </a:r>
            <a:r>
              <a:rPr kumimoji="1" lang="ko-KR" altLang="en-US" sz="1000" b="1" baseline="0" dirty="0" err="1">
                <a:solidFill>
                  <a:prstClr val="black"/>
                </a:solidFill>
              </a:rPr>
              <a:t>설명글</a:t>
            </a:r>
            <a:endParaRPr kumimoji="1" lang="en-US" altLang="ko-KR" sz="1000" b="1" dirty="0">
              <a:solidFill>
                <a:prstClr val="black"/>
              </a:solidFill>
            </a:endParaRPr>
          </a:p>
          <a:p>
            <a:pPr marL="228600" indent="-228600">
              <a:lnSpc>
                <a:spcPct val="200000"/>
              </a:lnSpc>
              <a:buFontTx/>
              <a:buAutoNum type="arabicPeriod"/>
              <a:defRPr/>
            </a:pPr>
            <a:endParaRPr kumimoji="1" lang="en-US" altLang="ko-KR" sz="1000" b="1" dirty="0">
              <a:solidFill>
                <a:prstClr val="black"/>
              </a:solidFill>
            </a:endParaRPr>
          </a:p>
        </p:txBody>
      </p:sp>
      <p:sp>
        <p:nvSpPr>
          <p:cNvPr id="44" name="제목 개체 틀 66"/>
          <p:cNvSpPr txBox="1">
            <a:spLocks/>
          </p:cNvSpPr>
          <p:nvPr/>
        </p:nvSpPr>
        <p:spPr>
          <a:xfrm>
            <a:off x="488504" y="0"/>
            <a:ext cx="7992888" cy="40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defRPr/>
            </a:pPr>
            <a:r>
              <a:rPr lang="ko-KR" altLang="en-US" sz="1400" b="1" kern="0" dirty="0">
                <a:solidFill>
                  <a:sysClr val="windowText" lastClr="000000"/>
                </a:solidFill>
              </a:rPr>
              <a:t>춘천시청 스토리보드</a:t>
            </a:r>
          </a:p>
        </p:txBody>
      </p:sp>
      <p:sp>
        <p:nvSpPr>
          <p:cNvPr id="8" name="타원 7"/>
          <p:cNvSpPr/>
          <p:nvPr userDrawn="1"/>
        </p:nvSpPr>
        <p:spPr>
          <a:xfrm>
            <a:off x="678643" y="2057886"/>
            <a:ext cx="175048" cy="175048"/>
          </a:xfrm>
          <a:prstGeom prst="ellipse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prstClr val="white"/>
                </a:solidFill>
              </a:rPr>
              <a:t>1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sp>
        <p:nvSpPr>
          <p:cNvPr id="72" name="타원 71"/>
          <p:cNvSpPr/>
          <p:nvPr userDrawn="1"/>
        </p:nvSpPr>
        <p:spPr>
          <a:xfrm>
            <a:off x="790364" y="2491097"/>
            <a:ext cx="175048" cy="175048"/>
          </a:xfrm>
          <a:prstGeom prst="ellipse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prstClr val="white"/>
                </a:solidFill>
              </a:rPr>
              <a:t>2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sp>
        <p:nvSpPr>
          <p:cNvPr id="74" name="타원 73"/>
          <p:cNvSpPr/>
          <p:nvPr userDrawn="1"/>
        </p:nvSpPr>
        <p:spPr>
          <a:xfrm>
            <a:off x="2287860" y="2420888"/>
            <a:ext cx="175048" cy="175048"/>
          </a:xfrm>
          <a:prstGeom prst="ellipse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prstClr val="white"/>
                </a:solidFill>
              </a:rPr>
              <a:t>3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sp>
        <p:nvSpPr>
          <p:cNvPr id="75" name="타원 74"/>
          <p:cNvSpPr/>
          <p:nvPr userDrawn="1"/>
        </p:nvSpPr>
        <p:spPr>
          <a:xfrm>
            <a:off x="2293318" y="3269468"/>
            <a:ext cx="175048" cy="175048"/>
          </a:xfrm>
          <a:prstGeom prst="ellipse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prstClr val="white"/>
                </a:solidFill>
              </a:rPr>
              <a:t>4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9323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 userDrawn="1"/>
        </p:nvSpPr>
        <p:spPr>
          <a:xfrm>
            <a:off x="128464" y="801858"/>
            <a:ext cx="7272808" cy="591328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prstClr val="black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76" y="1124744"/>
            <a:ext cx="7139688" cy="5354766"/>
          </a:xfrm>
          <a:prstGeom prst="rect">
            <a:avLst/>
          </a:prstGeom>
        </p:spPr>
      </p:pic>
      <p:grpSp>
        <p:nvGrpSpPr>
          <p:cNvPr id="2" name="Group 1006"/>
          <p:cNvGrpSpPr>
            <a:grpSpLocks/>
          </p:cNvGrpSpPr>
          <p:nvPr/>
        </p:nvGrpSpPr>
        <p:grpSpPr bwMode="auto">
          <a:xfrm>
            <a:off x="0" y="0"/>
            <a:ext cx="9906000" cy="487363"/>
            <a:chOff x="0" y="0"/>
            <a:chExt cx="6240" cy="572"/>
          </a:xfrm>
        </p:grpSpPr>
        <p:pic>
          <p:nvPicPr>
            <p:cNvPr id="31" name="Picture 1007" descr="KT-sub4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0" y="0"/>
              <a:ext cx="6240" cy="572"/>
            </a:xfrm>
            <a:prstGeom prst="rect">
              <a:avLst/>
            </a:prstGeom>
            <a:noFill/>
          </p:spPr>
        </p:pic>
        <p:pic>
          <p:nvPicPr>
            <p:cNvPr id="32" name="Picture 1008"/>
            <p:cNvPicPr>
              <a:picLocks noChangeAspect="1" noChangeArrowheads="1"/>
            </p:cNvPicPr>
            <p:nvPr userDrawn="1"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95" y="73"/>
              <a:ext cx="430" cy="348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3" name="Group 1009"/>
          <p:cNvGrpSpPr>
            <a:grpSpLocks/>
          </p:cNvGrpSpPr>
          <p:nvPr/>
        </p:nvGrpSpPr>
        <p:grpSpPr bwMode="auto">
          <a:xfrm>
            <a:off x="128588" y="38100"/>
            <a:ext cx="454025" cy="320675"/>
            <a:chOff x="81" y="103"/>
            <a:chExt cx="436" cy="317"/>
          </a:xfrm>
        </p:grpSpPr>
        <p:sp>
          <p:nvSpPr>
            <p:cNvPr id="34" name="Oval 1010"/>
            <p:cNvSpPr>
              <a:spLocks noChangeArrowheads="1"/>
            </p:cNvSpPr>
            <p:nvPr userDrawn="1"/>
          </p:nvSpPr>
          <p:spPr bwMode="auto">
            <a:xfrm>
              <a:off x="81" y="343"/>
              <a:ext cx="436" cy="77"/>
            </a:xfrm>
            <a:prstGeom prst="ellipse">
              <a:avLst/>
            </a:prstGeom>
            <a:gradFill rotWithShape="1">
              <a:gsLst>
                <a:gs pos="0">
                  <a:srgbClr val="B2B2B2"/>
                </a:gs>
                <a:gs pos="100000">
                  <a:srgbClr val="EEEEEE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35" name="Oval 1011"/>
            <p:cNvSpPr>
              <a:spLocks noChangeArrowheads="1"/>
            </p:cNvSpPr>
            <p:nvPr userDrawn="1"/>
          </p:nvSpPr>
          <p:spPr bwMode="auto">
            <a:xfrm>
              <a:off x="123" y="103"/>
              <a:ext cx="286" cy="285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36" name="Oval 1012"/>
            <p:cNvSpPr>
              <a:spLocks noChangeArrowheads="1"/>
            </p:cNvSpPr>
            <p:nvPr userDrawn="1"/>
          </p:nvSpPr>
          <p:spPr bwMode="auto">
            <a:xfrm>
              <a:off x="149" y="130"/>
              <a:ext cx="121" cy="120"/>
            </a:xfrm>
            <a:prstGeom prst="ellipse">
              <a:avLst/>
            </a:prstGeom>
            <a:gradFill rotWithShape="1">
              <a:gsLst>
                <a:gs pos="0">
                  <a:srgbClr val="333333">
                    <a:gamma/>
                    <a:tint val="40000"/>
                    <a:invGamma/>
                  </a:srgbClr>
                </a:gs>
                <a:gs pos="100000">
                  <a:srgbClr val="333333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37" name="Oval 1013"/>
            <p:cNvSpPr>
              <a:spLocks noChangeArrowheads="1"/>
            </p:cNvSpPr>
            <p:nvPr userDrawn="1"/>
          </p:nvSpPr>
          <p:spPr bwMode="auto">
            <a:xfrm rot="-1067014">
              <a:off x="230" y="328"/>
              <a:ext cx="141" cy="46"/>
            </a:xfrm>
            <a:prstGeom prst="ellipse">
              <a:avLst/>
            </a:prstGeom>
            <a:gradFill rotWithShape="1">
              <a:gsLst>
                <a:gs pos="0">
                  <a:srgbClr val="333333">
                    <a:gamma/>
                    <a:shade val="60784"/>
                    <a:invGamma/>
                  </a:srgbClr>
                </a:gs>
                <a:gs pos="100000">
                  <a:srgbClr val="333333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38" name="Text Box 1015"/>
          <p:cNvSpPr txBox="1">
            <a:spLocks noChangeArrowheads="1"/>
          </p:cNvSpPr>
          <p:nvPr/>
        </p:nvSpPr>
        <p:spPr bwMode="auto">
          <a:xfrm>
            <a:off x="8769424" y="260648"/>
            <a:ext cx="100806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7659" tIns="0" rIns="97659" bIns="0">
            <a:spAutoFit/>
          </a:bodyPr>
          <a:lstStyle/>
          <a:p>
            <a:pPr algn="r" defTabSz="974725"/>
            <a:r>
              <a:rPr lang="en-US" altLang="ko-KR" sz="1000" dirty="0">
                <a:solidFill>
                  <a:prstClr val="black"/>
                </a:solidFill>
                <a:latin typeface="Times New Roman" pitchFamily="18" charset="0"/>
                <a:ea typeface="돋움" pitchFamily="50" charset="-127"/>
                <a:cs typeface="Arial" charset="0"/>
              </a:rPr>
              <a:t>Page </a:t>
            </a:r>
            <a:fld id="{0026DDCE-E0BA-44EA-B080-7EBA42344438}" type="slidenum">
              <a:rPr lang="en-US" altLang="ko-KR" sz="1000">
                <a:solidFill>
                  <a:prstClr val="black"/>
                </a:solidFill>
                <a:latin typeface="Arial" charset="0"/>
                <a:ea typeface="돋움" pitchFamily="50" charset="-127"/>
                <a:cs typeface="Arial" charset="0"/>
              </a:rPr>
              <a:pPr algn="r" defTabSz="974725"/>
              <a:t>‹#›</a:t>
            </a:fld>
            <a:r>
              <a:rPr lang="en-US" altLang="ko-KR" sz="1000" dirty="0">
                <a:solidFill>
                  <a:prstClr val="black"/>
                </a:solidFill>
                <a:latin typeface="Arial" charset="0"/>
                <a:ea typeface="돋움" pitchFamily="50" charset="-127"/>
                <a:cs typeface="Arial" charset="0"/>
              </a:rPr>
              <a:t> </a:t>
            </a:r>
          </a:p>
        </p:txBody>
      </p:sp>
      <p:grpSp>
        <p:nvGrpSpPr>
          <p:cNvPr id="4" name="Group 1016"/>
          <p:cNvGrpSpPr>
            <a:grpSpLocks/>
          </p:cNvGrpSpPr>
          <p:nvPr/>
        </p:nvGrpSpPr>
        <p:grpSpPr bwMode="auto">
          <a:xfrm>
            <a:off x="8410575" y="327025"/>
            <a:ext cx="719138" cy="58738"/>
            <a:chOff x="5616" y="528"/>
            <a:chExt cx="453" cy="44"/>
          </a:xfrm>
        </p:grpSpPr>
        <p:sp>
          <p:nvSpPr>
            <p:cNvPr id="40" name="AutoShape 1017"/>
            <p:cNvSpPr>
              <a:spLocks noChangeArrowheads="1"/>
            </p:cNvSpPr>
            <p:nvPr userDrawn="1"/>
          </p:nvSpPr>
          <p:spPr bwMode="auto">
            <a:xfrm>
              <a:off x="5616" y="528"/>
              <a:ext cx="113" cy="44"/>
            </a:xfrm>
            <a:prstGeom prst="flowChartInputOutput">
              <a:avLst/>
            </a:prstGeom>
            <a:solidFill>
              <a:srgbClr val="F8F8F8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>
                <a:solidFill>
                  <a:prstClr val="black"/>
                </a:solidFill>
              </a:endParaRPr>
            </a:p>
          </p:txBody>
        </p:sp>
        <p:sp>
          <p:nvSpPr>
            <p:cNvPr id="41" name="AutoShape 1018"/>
            <p:cNvSpPr>
              <a:spLocks noChangeArrowheads="1"/>
            </p:cNvSpPr>
            <p:nvPr userDrawn="1"/>
          </p:nvSpPr>
          <p:spPr bwMode="auto">
            <a:xfrm>
              <a:off x="5729" y="528"/>
              <a:ext cx="113" cy="44"/>
            </a:xfrm>
            <a:prstGeom prst="flowChartInputOutput">
              <a:avLst/>
            </a:prstGeom>
            <a:solidFill>
              <a:srgbClr val="EAEAEA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>
                <a:solidFill>
                  <a:prstClr val="black"/>
                </a:solidFill>
              </a:endParaRPr>
            </a:p>
          </p:txBody>
        </p:sp>
        <p:sp>
          <p:nvSpPr>
            <p:cNvPr id="42" name="AutoShape 1019"/>
            <p:cNvSpPr>
              <a:spLocks noChangeArrowheads="1"/>
            </p:cNvSpPr>
            <p:nvPr userDrawn="1"/>
          </p:nvSpPr>
          <p:spPr bwMode="auto">
            <a:xfrm>
              <a:off x="5842" y="528"/>
              <a:ext cx="113" cy="44"/>
            </a:xfrm>
            <a:prstGeom prst="flowChartInputOutput">
              <a:avLst/>
            </a:prstGeom>
            <a:solidFill>
              <a:srgbClr val="DDDDDD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>
                <a:solidFill>
                  <a:prstClr val="black"/>
                </a:solidFill>
              </a:endParaRPr>
            </a:p>
          </p:txBody>
        </p:sp>
        <p:sp>
          <p:nvSpPr>
            <p:cNvPr id="43" name="AutoShape 1020"/>
            <p:cNvSpPr>
              <a:spLocks noChangeArrowheads="1"/>
            </p:cNvSpPr>
            <p:nvPr userDrawn="1"/>
          </p:nvSpPr>
          <p:spPr bwMode="auto">
            <a:xfrm>
              <a:off x="5956" y="528"/>
              <a:ext cx="113" cy="44"/>
            </a:xfrm>
            <a:prstGeom prst="flowChartInputOutput">
              <a:avLst/>
            </a:prstGeom>
            <a:solidFill>
              <a:srgbClr val="C0C0C0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>
                <a:solidFill>
                  <a:prstClr val="black"/>
                </a:solidFill>
              </a:endParaRPr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128464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prstClr val="black"/>
                </a:solidFill>
              </a:rPr>
              <a:t>PROJECT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848544" y="485335"/>
            <a:ext cx="2592288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>
              <a:defRPr/>
            </a:pPr>
            <a:r>
              <a:rPr lang="ko-KR" altLang="en-US" sz="900" b="1" dirty="0">
                <a:solidFill>
                  <a:prstClr val="black"/>
                </a:solidFill>
              </a:rPr>
              <a:t>춘천시청 사이트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5817096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prstClr val="black"/>
                </a:solidFill>
              </a:rPr>
              <a:t>DATE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537176" y="485335"/>
            <a:ext cx="122819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900" b="1" dirty="0">
                <a:solidFill>
                  <a:prstClr val="black"/>
                </a:solidFill>
              </a:rPr>
              <a:t>2016</a:t>
            </a:r>
            <a:r>
              <a:rPr lang="ko-KR" altLang="en-US" sz="900" b="1" dirty="0">
                <a:solidFill>
                  <a:prstClr val="black"/>
                </a:solidFill>
              </a:rPr>
              <a:t>년 </a:t>
            </a:r>
            <a:r>
              <a:rPr lang="en-US" altLang="ko-KR" sz="900" b="1" dirty="0">
                <a:solidFill>
                  <a:prstClr val="black"/>
                </a:solidFill>
              </a:rPr>
              <a:t>3</a:t>
            </a:r>
            <a:r>
              <a:rPr lang="ko-KR" altLang="en-US" sz="900" b="1" dirty="0">
                <a:solidFill>
                  <a:prstClr val="black"/>
                </a:solidFill>
              </a:rPr>
              <a:t>월 </a:t>
            </a:r>
            <a:r>
              <a:rPr lang="en-US" altLang="ko-KR" sz="900" b="1" dirty="0">
                <a:solidFill>
                  <a:prstClr val="black"/>
                </a:solidFill>
              </a:rPr>
              <a:t>15</a:t>
            </a:r>
            <a:r>
              <a:rPr lang="ko-KR" altLang="en-US" sz="900" b="1" dirty="0">
                <a:solidFill>
                  <a:prstClr val="black"/>
                </a:solidFill>
              </a:rPr>
              <a:t>일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3440832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prstClr val="black"/>
                </a:solidFill>
              </a:rPr>
              <a:t>TITLE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160912" y="485335"/>
            <a:ext cx="1656184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prstClr val="black"/>
                </a:solidFill>
              </a:rPr>
              <a:t>사용자 스토리보드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128464" y="764704"/>
            <a:ext cx="7272808" cy="45719"/>
          </a:xfrm>
          <a:prstGeom prst="rect">
            <a:avLst/>
          </a:prstGeom>
          <a:solidFill>
            <a:schemeClr val="accent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7761312" y="764704"/>
            <a:ext cx="2016224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7401272" y="764704"/>
            <a:ext cx="36004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b="1" dirty="0">
                <a:solidFill>
                  <a:prstClr val="black"/>
                </a:solidFill>
              </a:rPr>
              <a:t>경로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7761312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prstClr val="black"/>
                </a:solidFill>
              </a:rPr>
              <a:t>작성자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8481392" y="485335"/>
            <a:ext cx="1296144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prstClr val="black"/>
                </a:solidFill>
              </a:rPr>
              <a:t>김은비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7401272" y="1045702"/>
            <a:ext cx="2376264" cy="2934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kumimoji="1" lang="en-US" altLang="ko-KR" sz="1000" b="1" dirty="0">
                <a:solidFill>
                  <a:prstClr val="black"/>
                </a:solidFill>
              </a:rPr>
              <a:t>Description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7401272" y="1340768"/>
            <a:ext cx="2376264" cy="5374380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lnSpc>
                <a:spcPct val="200000"/>
              </a:lnSpc>
              <a:buFontTx/>
              <a:buAutoNum type="arabicPeriod"/>
              <a:defRPr/>
            </a:pPr>
            <a:r>
              <a:rPr kumimoji="1" lang="ko-KR" altLang="en-US" sz="1000" b="1" dirty="0">
                <a:solidFill>
                  <a:prstClr val="black"/>
                </a:solidFill>
              </a:rPr>
              <a:t>시민참여 </a:t>
            </a:r>
            <a:r>
              <a:rPr kumimoji="1" lang="en-US" altLang="ko-KR" sz="1000" b="1" dirty="0">
                <a:solidFill>
                  <a:prstClr val="black"/>
                </a:solidFill>
              </a:rPr>
              <a:t>– </a:t>
            </a:r>
            <a:r>
              <a:rPr kumimoji="1" lang="ko-KR" altLang="en-US" sz="1000" b="1" dirty="0">
                <a:solidFill>
                  <a:prstClr val="black"/>
                </a:solidFill>
              </a:rPr>
              <a:t>톡톡 제안 텍스트와 영문작성</a:t>
            </a:r>
            <a:endParaRPr kumimoji="1" lang="en-US" altLang="ko-KR" sz="1000" b="1" dirty="0">
              <a:solidFill>
                <a:prstClr val="black"/>
              </a:solidFill>
            </a:endParaRPr>
          </a:p>
          <a:p>
            <a:pPr marL="228600" indent="-228600">
              <a:lnSpc>
                <a:spcPct val="200000"/>
              </a:lnSpc>
              <a:buFontTx/>
              <a:buAutoNum type="arabicPeriod"/>
              <a:defRPr/>
            </a:pPr>
            <a:r>
              <a:rPr kumimoji="1" lang="ko-KR" altLang="en-US" sz="1000" b="1" dirty="0">
                <a:solidFill>
                  <a:prstClr val="black"/>
                </a:solidFill>
              </a:rPr>
              <a:t>서브메뉴</a:t>
            </a:r>
            <a:endParaRPr kumimoji="1" lang="en-US" altLang="ko-KR" sz="1000" b="1" dirty="0">
              <a:solidFill>
                <a:prstClr val="black"/>
              </a:solidFill>
            </a:endParaRPr>
          </a:p>
          <a:p>
            <a:pPr marL="228600" indent="-228600">
              <a:lnSpc>
                <a:spcPct val="200000"/>
              </a:lnSpc>
              <a:buFontTx/>
              <a:buAutoNum type="arabicPeriod"/>
              <a:defRPr/>
            </a:pPr>
            <a:r>
              <a:rPr kumimoji="1" lang="ko-KR" altLang="en-US" sz="1000" b="1" dirty="0">
                <a:solidFill>
                  <a:prstClr val="black"/>
                </a:solidFill>
              </a:rPr>
              <a:t>시민제안 모집 공고 텍스트와 톡톡 제안 안내 </a:t>
            </a:r>
            <a:r>
              <a:rPr kumimoji="1" lang="en-US" altLang="ko-KR" sz="1000" b="1" dirty="0">
                <a:solidFill>
                  <a:prstClr val="black"/>
                </a:solidFill>
              </a:rPr>
              <a:t>/ </a:t>
            </a:r>
            <a:r>
              <a:rPr kumimoji="1" lang="ko-KR" altLang="en-US" sz="1000" b="1" dirty="0">
                <a:solidFill>
                  <a:prstClr val="black"/>
                </a:solidFill>
              </a:rPr>
              <a:t>나의 제안 </a:t>
            </a:r>
            <a:r>
              <a:rPr kumimoji="1" lang="en-US" altLang="ko-KR" sz="1000" b="1" dirty="0">
                <a:solidFill>
                  <a:prstClr val="black"/>
                </a:solidFill>
              </a:rPr>
              <a:t>/ </a:t>
            </a:r>
            <a:r>
              <a:rPr kumimoji="1" lang="ko-KR" altLang="en-US" sz="1000" b="1" dirty="0">
                <a:solidFill>
                  <a:prstClr val="black"/>
                </a:solidFill>
              </a:rPr>
              <a:t>톡톡 제안신청 상세안내 페이지</a:t>
            </a:r>
            <a:r>
              <a:rPr kumimoji="1" lang="en-US" altLang="ko-KR" sz="1000" b="1" dirty="0">
                <a:solidFill>
                  <a:prstClr val="black"/>
                </a:solidFill>
              </a:rPr>
              <a:t>,</a:t>
            </a:r>
            <a:r>
              <a:rPr kumimoji="1" lang="en-US" altLang="ko-KR" sz="1000" b="1" baseline="0" dirty="0">
                <a:solidFill>
                  <a:prstClr val="black"/>
                </a:solidFill>
              </a:rPr>
              <a:t> </a:t>
            </a:r>
            <a:r>
              <a:rPr kumimoji="1" lang="ko-KR" altLang="en-US" sz="1000" b="1" dirty="0">
                <a:solidFill>
                  <a:prstClr val="black"/>
                </a:solidFill>
              </a:rPr>
              <a:t>링크</a:t>
            </a:r>
            <a:endParaRPr kumimoji="1" lang="en-US" altLang="ko-KR" sz="1000" b="1" dirty="0">
              <a:solidFill>
                <a:prstClr val="black"/>
              </a:solidFill>
            </a:endParaRPr>
          </a:p>
          <a:p>
            <a:pPr marL="228600" indent="-228600">
              <a:lnSpc>
                <a:spcPct val="200000"/>
              </a:lnSpc>
              <a:buFontTx/>
              <a:buAutoNum type="arabicPeriod"/>
              <a:defRPr/>
            </a:pPr>
            <a:r>
              <a:rPr kumimoji="1" lang="ko-KR" altLang="en-US" sz="1000" b="1" dirty="0">
                <a:solidFill>
                  <a:prstClr val="black"/>
                </a:solidFill>
              </a:rPr>
              <a:t>접수 및 제출</a:t>
            </a:r>
            <a:r>
              <a:rPr kumimoji="1" lang="en-US" altLang="ko-KR" sz="1000" b="1" dirty="0">
                <a:solidFill>
                  <a:prstClr val="black"/>
                </a:solidFill>
              </a:rPr>
              <a:t>, </a:t>
            </a:r>
            <a:r>
              <a:rPr kumimoji="1" lang="ko-KR" altLang="en-US" sz="1000" b="1" dirty="0">
                <a:solidFill>
                  <a:prstClr val="black"/>
                </a:solidFill>
              </a:rPr>
              <a:t>참가자격</a:t>
            </a:r>
            <a:r>
              <a:rPr kumimoji="1" lang="en-US" altLang="ko-KR" sz="1000" b="1" dirty="0">
                <a:solidFill>
                  <a:prstClr val="black"/>
                </a:solidFill>
              </a:rPr>
              <a:t>, </a:t>
            </a:r>
            <a:r>
              <a:rPr kumimoji="1" lang="ko-KR" altLang="en-US" sz="1000" b="1" dirty="0">
                <a:solidFill>
                  <a:prstClr val="black"/>
                </a:solidFill>
              </a:rPr>
              <a:t>공모내용</a:t>
            </a:r>
            <a:r>
              <a:rPr kumimoji="1" lang="en-US" altLang="ko-KR" sz="1000" b="1" dirty="0">
                <a:solidFill>
                  <a:prstClr val="black"/>
                </a:solidFill>
              </a:rPr>
              <a:t>, </a:t>
            </a:r>
            <a:r>
              <a:rPr kumimoji="1" lang="ko-KR" altLang="en-US" sz="1000" b="1" dirty="0">
                <a:solidFill>
                  <a:prstClr val="black"/>
                </a:solidFill>
              </a:rPr>
              <a:t>심사기준</a:t>
            </a:r>
            <a:r>
              <a:rPr kumimoji="1" lang="en-US" altLang="ko-KR" sz="1000" b="1" dirty="0">
                <a:solidFill>
                  <a:prstClr val="black"/>
                </a:solidFill>
              </a:rPr>
              <a:t>, </a:t>
            </a:r>
            <a:r>
              <a:rPr kumimoji="1" lang="ko-KR" altLang="en-US" sz="1000" b="1" dirty="0">
                <a:solidFill>
                  <a:prstClr val="black"/>
                </a:solidFill>
              </a:rPr>
              <a:t>심사 및 시상</a:t>
            </a:r>
            <a:r>
              <a:rPr kumimoji="1" lang="en-US" altLang="ko-KR" sz="1000" b="1" dirty="0">
                <a:solidFill>
                  <a:prstClr val="black"/>
                </a:solidFill>
              </a:rPr>
              <a:t>, </a:t>
            </a:r>
            <a:r>
              <a:rPr kumimoji="1" lang="ko-KR" altLang="en-US" sz="1000" b="1" dirty="0">
                <a:solidFill>
                  <a:prstClr val="black"/>
                </a:solidFill>
              </a:rPr>
              <a:t>시상등급</a:t>
            </a:r>
            <a:r>
              <a:rPr kumimoji="1" lang="en-US" altLang="ko-KR" sz="1000" b="1" dirty="0">
                <a:solidFill>
                  <a:prstClr val="black"/>
                </a:solidFill>
              </a:rPr>
              <a:t>, </a:t>
            </a:r>
            <a:r>
              <a:rPr kumimoji="1" lang="ko-KR" altLang="en-US" sz="1000" b="1" dirty="0">
                <a:solidFill>
                  <a:prstClr val="black"/>
                </a:solidFill>
              </a:rPr>
              <a:t>유의사항에 대한 </a:t>
            </a:r>
            <a:r>
              <a:rPr kumimoji="1" lang="ko-KR" altLang="en-US" sz="1000" b="1" dirty="0" err="1">
                <a:solidFill>
                  <a:prstClr val="black"/>
                </a:solidFill>
              </a:rPr>
              <a:t>설명글</a:t>
            </a:r>
            <a:endParaRPr kumimoji="1" lang="en-US" altLang="ko-KR" sz="1000" b="1" dirty="0">
              <a:solidFill>
                <a:prstClr val="black"/>
              </a:solidFill>
            </a:endParaRPr>
          </a:p>
        </p:txBody>
      </p:sp>
      <p:sp>
        <p:nvSpPr>
          <p:cNvPr id="44" name="제목 개체 틀 66"/>
          <p:cNvSpPr txBox="1">
            <a:spLocks/>
          </p:cNvSpPr>
          <p:nvPr/>
        </p:nvSpPr>
        <p:spPr>
          <a:xfrm>
            <a:off x="488504" y="0"/>
            <a:ext cx="7992888" cy="40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defRPr/>
            </a:pPr>
            <a:r>
              <a:rPr lang="ko-KR" altLang="en-US" sz="1400" b="1" kern="0" dirty="0">
                <a:solidFill>
                  <a:sysClr val="windowText" lastClr="000000"/>
                </a:solidFill>
              </a:rPr>
              <a:t>춘천시청 스토리보드</a:t>
            </a:r>
          </a:p>
        </p:txBody>
      </p:sp>
      <p:sp>
        <p:nvSpPr>
          <p:cNvPr id="8" name="타원 7"/>
          <p:cNvSpPr/>
          <p:nvPr userDrawn="1"/>
        </p:nvSpPr>
        <p:spPr>
          <a:xfrm>
            <a:off x="678643" y="2101824"/>
            <a:ext cx="175048" cy="175048"/>
          </a:xfrm>
          <a:prstGeom prst="ellipse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prstClr val="white"/>
                </a:solidFill>
              </a:rPr>
              <a:t>1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sp>
        <p:nvSpPr>
          <p:cNvPr id="72" name="타원 71"/>
          <p:cNvSpPr/>
          <p:nvPr userDrawn="1"/>
        </p:nvSpPr>
        <p:spPr>
          <a:xfrm>
            <a:off x="790364" y="2533872"/>
            <a:ext cx="175048" cy="175048"/>
          </a:xfrm>
          <a:prstGeom prst="ellipse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prstClr val="white"/>
                </a:solidFill>
              </a:rPr>
              <a:t>2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sp>
        <p:nvSpPr>
          <p:cNvPr id="74" name="타원 73"/>
          <p:cNvSpPr/>
          <p:nvPr userDrawn="1"/>
        </p:nvSpPr>
        <p:spPr>
          <a:xfrm>
            <a:off x="2257672" y="2533872"/>
            <a:ext cx="175048" cy="175048"/>
          </a:xfrm>
          <a:prstGeom prst="ellipse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prstClr val="white"/>
                </a:solidFill>
              </a:rPr>
              <a:t>3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sp>
        <p:nvSpPr>
          <p:cNvPr id="75" name="타원 74"/>
          <p:cNvSpPr/>
          <p:nvPr userDrawn="1"/>
        </p:nvSpPr>
        <p:spPr>
          <a:xfrm>
            <a:off x="2293318" y="3573016"/>
            <a:ext cx="175048" cy="175048"/>
          </a:xfrm>
          <a:prstGeom prst="ellipse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prstClr val="white"/>
                </a:solidFill>
              </a:rPr>
              <a:t>4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255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/>
    <p:bodyStyle/>
    <p:otherStyle/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 userDrawn="1"/>
        </p:nvSpPr>
        <p:spPr>
          <a:xfrm>
            <a:off x="128464" y="801858"/>
            <a:ext cx="7272808" cy="591328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prstClr val="black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24" y="1123452"/>
            <a:ext cx="7202523" cy="5401892"/>
          </a:xfrm>
          <a:prstGeom prst="rect">
            <a:avLst/>
          </a:prstGeom>
        </p:spPr>
      </p:pic>
      <p:grpSp>
        <p:nvGrpSpPr>
          <p:cNvPr id="2" name="Group 1006"/>
          <p:cNvGrpSpPr>
            <a:grpSpLocks/>
          </p:cNvGrpSpPr>
          <p:nvPr/>
        </p:nvGrpSpPr>
        <p:grpSpPr bwMode="auto">
          <a:xfrm>
            <a:off x="0" y="0"/>
            <a:ext cx="9906000" cy="487363"/>
            <a:chOff x="0" y="0"/>
            <a:chExt cx="6240" cy="572"/>
          </a:xfrm>
        </p:grpSpPr>
        <p:pic>
          <p:nvPicPr>
            <p:cNvPr id="31" name="Picture 1007" descr="KT-sub4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0" y="0"/>
              <a:ext cx="6240" cy="572"/>
            </a:xfrm>
            <a:prstGeom prst="rect">
              <a:avLst/>
            </a:prstGeom>
            <a:noFill/>
          </p:spPr>
        </p:pic>
        <p:pic>
          <p:nvPicPr>
            <p:cNvPr id="32" name="Picture 1008"/>
            <p:cNvPicPr>
              <a:picLocks noChangeAspect="1" noChangeArrowheads="1"/>
            </p:cNvPicPr>
            <p:nvPr userDrawn="1"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95" y="73"/>
              <a:ext cx="430" cy="348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3" name="Group 1009"/>
          <p:cNvGrpSpPr>
            <a:grpSpLocks/>
          </p:cNvGrpSpPr>
          <p:nvPr/>
        </p:nvGrpSpPr>
        <p:grpSpPr bwMode="auto">
          <a:xfrm>
            <a:off x="128588" y="38100"/>
            <a:ext cx="454025" cy="320675"/>
            <a:chOff x="81" y="103"/>
            <a:chExt cx="436" cy="317"/>
          </a:xfrm>
        </p:grpSpPr>
        <p:sp>
          <p:nvSpPr>
            <p:cNvPr id="34" name="Oval 1010"/>
            <p:cNvSpPr>
              <a:spLocks noChangeArrowheads="1"/>
            </p:cNvSpPr>
            <p:nvPr userDrawn="1"/>
          </p:nvSpPr>
          <p:spPr bwMode="auto">
            <a:xfrm>
              <a:off x="81" y="343"/>
              <a:ext cx="436" cy="77"/>
            </a:xfrm>
            <a:prstGeom prst="ellipse">
              <a:avLst/>
            </a:prstGeom>
            <a:gradFill rotWithShape="1">
              <a:gsLst>
                <a:gs pos="0">
                  <a:srgbClr val="B2B2B2"/>
                </a:gs>
                <a:gs pos="100000">
                  <a:srgbClr val="EEEEEE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35" name="Oval 1011"/>
            <p:cNvSpPr>
              <a:spLocks noChangeArrowheads="1"/>
            </p:cNvSpPr>
            <p:nvPr userDrawn="1"/>
          </p:nvSpPr>
          <p:spPr bwMode="auto">
            <a:xfrm>
              <a:off x="123" y="103"/>
              <a:ext cx="286" cy="285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36" name="Oval 1012"/>
            <p:cNvSpPr>
              <a:spLocks noChangeArrowheads="1"/>
            </p:cNvSpPr>
            <p:nvPr userDrawn="1"/>
          </p:nvSpPr>
          <p:spPr bwMode="auto">
            <a:xfrm>
              <a:off x="149" y="130"/>
              <a:ext cx="121" cy="120"/>
            </a:xfrm>
            <a:prstGeom prst="ellipse">
              <a:avLst/>
            </a:prstGeom>
            <a:gradFill rotWithShape="1">
              <a:gsLst>
                <a:gs pos="0">
                  <a:srgbClr val="333333">
                    <a:gamma/>
                    <a:tint val="40000"/>
                    <a:invGamma/>
                  </a:srgbClr>
                </a:gs>
                <a:gs pos="100000">
                  <a:srgbClr val="333333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37" name="Oval 1013"/>
            <p:cNvSpPr>
              <a:spLocks noChangeArrowheads="1"/>
            </p:cNvSpPr>
            <p:nvPr userDrawn="1"/>
          </p:nvSpPr>
          <p:spPr bwMode="auto">
            <a:xfrm rot="-1067014">
              <a:off x="230" y="328"/>
              <a:ext cx="141" cy="46"/>
            </a:xfrm>
            <a:prstGeom prst="ellipse">
              <a:avLst/>
            </a:prstGeom>
            <a:gradFill rotWithShape="1">
              <a:gsLst>
                <a:gs pos="0">
                  <a:srgbClr val="333333">
                    <a:gamma/>
                    <a:shade val="60784"/>
                    <a:invGamma/>
                  </a:srgbClr>
                </a:gs>
                <a:gs pos="100000">
                  <a:srgbClr val="333333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38" name="Text Box 1015"/>
          <p:cNvSpPr txBox="1">
            <a:spLocks noChangeArrowheads="1"/>
          </p:cNvSpPr>
          <p:nvPr/>
        </p:nvSpPr>
        <p:spPr bwMode="auto">
          <a:xfrm>
            <a:off x="8769424" y="260648"/>
            <a:ext cx="100806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7659" tIns="0" rIns="97659" bIns="0">
            <a:spAutoFit/>
          </a:bodyPr>
          <a:lstStyle/>
          <a:p>
            <a:pPr algn="r" defTabSz="974725"/>
            <a:r>
              <a:rPr lang="en-US" altLang="ko-KR" sz="1000" dirty="0">
                <a:solidFill>
                  <a:prstClr val="black"/>
                </a:solidFill>
                <a:latin typeface="Times New Roman" pitchFamily="18" charset="0"/>
                <a:ea typeface="돋움" pitchFamily="50" charset="-127"/>
                <a:cs typeface="Arial" charset="0"/>
              </a:rPr>
              <a:t>Page </a:t>
            </a:r>
            <a:fld id="{0026DDCE-E0BA-44EA-B080-7EBA42344438}" type="slidenum">
              <a:rPr lang="en-US" altLang="ko-KR" sz="1000">
                <a:solidFill>
                  <a:prstClr val="black"/>
                </a:solidFill>
                <a:latin typeface="Arial" charset="0"/>
                <a:ea typeface="돋움" pitchFamily="50" charset="-127"/>
                <a:cs typeface="Arial" charset="0"/>
              </a:rPr>
              <a:pPr algn="r" defTabSz="974725"/>
              <a:t>‹#›</a:t>
            </a:fld>
            <a:r>
              <a:rPr lang="en-US" altLang="ko-KR" sz="1000" dirty="0">
                <a:solidFill>
                  <a:prstClr val="black"/>
                </a:solidFill>
                <a:latin typeface="Arial" charset="0"/>
                <a:ea typeface="돋움" pitchFamily="50" charset="-127"/>
                <a:cs typeface="Arial" charset="0"/>
              </a:rPr>
              <a:t> </a:t>
            </a:r>
          </a:p>
        </p:txBody>
      </p:sp>
      <p:grpSp>
        <p:nvGrpSpPr>
          <p:cNvPr id="4" name="Group 1016"/>
          <p:cNvGrpSpPr>
            <a:grpSpLocks/>
          </p:cNvGrpSpPr>
          <p:nvPr/>
        </p:nvGrpSpPr>
        <p:grpSpPr bwMode="auto">
          <a:xfrm>
            <a:off x="8410575" y="327025"/>
            <a:ext cx="719138" cy="58738"/>
            <a:chOff x="5616" y="528"/>
            <a:chExt cx="453" cy="44"/>
          </a:xfrm>
        </p:grpSpPr>
        <p:sp>
          <p:nvSpPr>
            <p:cNvPr id="40" name="AutoShape 1017"/>
            <p:cNvSpPr>
              <a:spLocks noChangeArrowheads="1"/>
            </p:cNvSpPr>
            <p:nvPr userDrawn="1"/>
          </p:nvSpPr>
          <p:spPr bwMode="auto">
            <a:xfrm>
              <a:off x="5616" y="528"/>
              <a:ext cx="113" cy="44"/>
            </a:xfrm>
            <a:prstGeom prst="flowChartInputOutput">
              <a:avLst/>
            </a:prstGeom>
            <a:solidFill>
              <a:srgbClr val="F8F8F8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>
                <a:solidFill>
                  <a:prstClr val="black"/>
                </a:solidFill>
              </a:endParaRPr>
            </a:p>
          </p:txBody>
        </p:sp>
        <p:sp>
          <p:nvSpPr>
            <p:cNvPr id="41" name="AutoShape 1018"/>
            <p:cNvSpPr>
              <a:spLocks noChangeArrowheads="1"/>
            </p:cNvSpPr>
            <p:nvPr userDrawn="1"/>
          </p:nvSpPr>
          <p:spPr bwMode="auto">
            <a:xfrm>
              <a:off x="5729" y="528"/>
              <a:ext cx="113" cy="44"/>
            </a:xfrm>
            <a:prstGeom prst="flowChartInputOutput">
              <a:avLst/>
            </a:prstGeom>
            <a:solidFill>
              <a:srgbClr val="EAEAEA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>
                <a:solidFill>
                  <a:prstClr val="black"/>
                </a:solidFill>
              </a:endParaRPr>
            </a:p>
          </p:txBody>
        </p:sp>
        <p:sp>
          <p:nvSpPr>
            <p:cNvPr id="42" name="AutoShape 1019"/>
            <p:cNvSpPr>
              <a:spLocks noChangeArrowheads="1"/>
            </p:cNvSpPr>
            <p:nvPr userDrawn="1"/>
          </p:nvSpPr>
          <p:spPr bwMode="auto">
            <a:xfrm>
              <a:off x="5842" y="528"/>
              <a:ext cx="113" cy="44"/>
            </a:xfrm>
            <a:prstGeom prst="flowChartInputOutput">
              <a:avLst/>
            </a:prstGeom>
            <a:solidFill>
              <a:srgbClr val="DDDDDD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>
                <a:solidFill>
                  <a:prstClr val="black"/>
                </a:solidFill>
              </a:endParaRPr>
            </a:p>
          </p:txBody>
        </p:sp>
        <p:sp>
          <p:nvSpPr>
            <p:cNvPr id="43" name="AutoShape 1020"/>
            <p:cNvSpPr>
              <a:spLocks noChangeArrowheads="1"/>
            </p:cNvSpPr>
            <p:nvPr userDrawn="1"/>
          </p:nvSpPr>
          <p:spPr bwMode="auto">
            <a:xfrm>
              <a:off x="5956" y="528"/>
              <a:ext cx="113" cy="44"/>
            </a:xfrm>
            <a:prstGeom prst="flowChartInputOutput">
              <a:avLst/>
            </a:prstGeom>
            <a:solidFill>
              <a:srgbClr val="C0C0C0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>
                <a:solidFill>
                  <a:prstClr val="black"/>
                </a:solidFill>
              </a:endParaRPr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128464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prstClr val="black"/>
                </a:solidFill>
              </a:rPr>
              <a:t>PROJECT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848544" y="485335"/>
            <a:ext cx="2592288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>
              <a:defRPr/>
            </a:pPr>
            <a:r>
              <a:rPr lang="ko-KR" altLang="en-US" sz="900" b="1" dirty="0">
                <a:solidFill>
                  <a:prstClr val="black"/>
                </a:solidFill>
              </a:rPr>
              <a:t>춘천시청 사이트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5817096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prstClr val="black"/>
                </a:solidFill>
              </a:rPr>
              <a:t>DATE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537176" y="485335"/>
            <a:ext cx="122819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900" b="1" dirty="0">
                <a:solidFill>
                  <a:prstClr val="black"/>
                </a:solidFill>
              </a:rPr>
              <a:t>2016</a:t>
            </a:r>
            <a:r>
              <a:rPr lang="ko-KR" altLang="en-US" sz="900" b="1" dirty="0">
                <a:solidFill>
                  <a:prstClr val="black"/>
                </a:solidFill>
              </a:rPr>
              <a:t>년 </a:t>
            </a:r>
            <a:r>
              <a:rPr lang="en-US" altLang="ko-KR" sz="900" b="1" dirty="0">
                <a:solidFill>
                  <a:prstClr val="black"/>
                </a:solidFill>
              </a:rPr>
              <a:t>3</a:t>
            </a:r>
            <a:r>
              <a:rPr lang="ko-KR" altLang="en-US" sz="900" b="1" dirty="0">
                <a:solidFill>
                  <a:prstClr val="black"/>
                </a:solidFill>
              </a:rPr>
              <a:t>월 </a:t>
            </a:r>
            <a:r>
              <a:rPr lang="en-US" altLang="ko-KR" sz="900" b="1" dirty="0">
                <a:solidFill>
                  <a:prstClr val="black"/>
                </a:solidFill>
              </a:rPr>
              <a:t>15</a:t>
            </a:r>
            <a:r>
              <a:rPr lang="ko-KR" altLang="en-US" sz="900" b="1" dirty="0">
                <a:solidFill>
                  <a:prstClr val="black"/>
                </a:solidFill>
              </a:rPr>
              <a:t>일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3440832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prstClr val="black"/>
                </a:solidFill>
              </a:rPr>
              <a:t>TITLE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160912" y="485335"/>
            <a:ext cx="1656184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prstClr val="black"/>
                </a:solidFill>
              </a:rPr>
              <a:t>사용자 스토리보드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128464" y="764704"/>
            <a:ext cx="7272808" cy="45719"/>
          </a:xfrm>
          <a:prstGeom prst="rect">
            <a:avLst/>
          </a:prstGeom>
          <a:solidFill>
            <a:schemeClr val="accent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7761312" y="764704"/>
            <a:ext cx="2016224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7401272" y="764704"/>
            <a:ext cx="36004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b="1" dirty="0">
                <a:solidFill>
                  <a:prstClr val="black"/>
                </a:solidFill>
              </a:rPr>
              <a:t>경로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7761312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prstClr val="black"/>
                </a:solidFill>
              </a:rPr>
              <a:t>작성자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8481392" y="485335"/>
            <a:ext cx="1296144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prstClr val="black"/>
                </a:solidFill>
              </a:rPr>
              <a:t>김은비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7401272" y="1045702"/>
            <a:ext cx="2376264" cy="2934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kumimoji="1" lang="en-US" altLang="ko-KR" sz="1000" b="1" dirty="0">
                <a:solidFill>
                  <a:prstClr val="black"/>
                </a:solidFill>
              </a:rPr>
              <a:t>Description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7401272" y="1340768"/>
            <a:ext cx="2376264" cy="5374380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lnSpc>
                <a:spcPct val="200000"/>
              </a:lnSpc>
              <a:buFontTx/>
              <a:buAutoNum type="arabicPeriod"/>
              <a:defRPr/>
            </a:pPr>
            <a:r>
              <a:rPr kumimoji="1" lang="ko-KR" altLang="en-US" sz="1000" b="1" dirty="0">
                <a:solidFill>
                  <a:prstClr val="black"/>
                </a:solidFill>
              </a:rPr>
              <a:t>춘천소개 </a:t>
            </a:r>
            <a:r>
              <a:rPr kumimoji="1" lang="en-US" altLang="ko-KR" sz="1000" b="1" dirty="0">
                <a:solidFill>
                  <a:prstClr val="black"/>
                </a:solidFill>
              </a:rPr>
              <a:t>– </a:t>
            </a:r>
            <a:r>
              <a:rPr kumimoji="1" lang="ko-KR" altLang="en-US" sz="1000" b="1" dirty="0">
                <a:solidFill>
                  <a:prstClr val="black"/>
                </a:solidFill>
              </a:rPr>
              <a:t>춘천시 소개</a:t>
            </a:r>
            <a:r>
              <a:rPr kumimoji="1" lang="ko-KR" altLang="en-US" sz="1000" b="1" baseline="0" dirty="0">
                <a:solidFill>
                  <a:prstClr val="black"/>
                </a:solidFill>
              </a:rPr>
              <a:t> </a:t>
            </a:r>
            <a:r>
              <a:rPr kumimoji="1" lang="ko-KR" altLang="en-US" sz="1000" b="1" dirty="0">
                <a:solidFill>
                  <a:prstClr val="black"/>
                </a:solidFill>
              </a:rPr>
              <a:t>텍스트와 영문작성</a:t>
            </a:r>
            <a:endParaRPr kumimoji="1" lang="en-US" altLang="ko-KR" sz="1000" b="1" dirty="0">
              <a:solidFill>
                <a:prstClr val="black"/>
              </a:solidFill>
            </a:endParaRPr>
          </a:p>
          <a:p>
            <a:pPr marL="228600" indent="-228600">
              <a:lnSpc>
                <a:spcPct val="200000"/>
              </a:lnSpc>
              <a:buFontTx/>
              <a:buAutoNum type="arabicPeriod"/>
              <a:defRPr/>
            </a:pPr>
            <a:r>
              <a:rPr kumimoji="1" lang="ko-KR" altLang="en-US" sz="1000" b="1" dirty="0">
                <a:solidFill>
                  <a:prstClr val="black"/>
                </a:solidFill>
              </a:rPr>
              <a:t>서브메뉴와 </a:t>
            </a:r>
            <a:r>
              <a:rPr kumimoji="1" lang="en-US" altLang="ko-KR" sz="1000" b="1" dirty="0">
                <a:solidFill>
                  <a:prstClr val="black"/>
                </a:solidFill>
              </a:rPr>
              <a:t>3depth </a:t>
            </a:r>
            <a:r>
              <a:rPr kumimoji="1" lang="ko-KR" altLang="en-US" sz="1000" b="1" dirty="0">
                <a:solidFill>
                  <a:prstClr val="black"/>
                </a:solidFill>
              </a:rPr>
              <a:t>메뉴</a:t>
            </a:r>
            <a:endParaRPr kumimoji="1" lang="en-US" altLang="ko-KR" sz="1000" b="1" dirty="0">
              <a:solidFill>
                <a:prstClr val="black"/>
              </a:solidFill>
            </a:endParaRPr>
          </a:p>
          <a:p>
            <a:pPr marL="228600" indent="-228600">
              <a:lnSpc>
                <a:spcPct val="200000"/>
              </a:lnSpc>
              <a:buFontTx/>
              <a:buAutoNum type="arabicPeriod"/>
              <a:defRPr/>
            </a:pPr>
            <a:r>
              <a:rPr kumimoji="1" lang="ko-KR" altLang="en-US" sz="1000" b="1" dirty="0">
                <a:solidFill>
                  <a:prstClr val="black"/>
                </a:solidFill>
              </a:rPr>
              <a:t>춘천시의 기본현황에 대한</a:t>
            </a:r>
            <a:r>
              <a:rPr kumimoji="1" lang="ko-KR" altLang="en-US" sz="1000" b="1" baseline="0" dirty="0">
                <a:solidFill>
                  <a:prstClr val="black"/>
                </a:solidFill>
              </a:rPr>
              <a:t> 안내 텍스트와 주민등록인구현황 </a:t>
            </a:r>
            <a:r>
              <a:rPr kumimoji="1" lang="ko-KR" altLang="en-US" sz="1000" b="1" baseline="0" dirty="0" err="1">
                <a:solidFill>
                  <a:prstClr val="black"/>
                </a:solidFill>
              </a:rPr>
              <a:t>바로가기</a:t>
            </a:r>
            <a:r>
              <a:rPr kumimoji="1" lang="ko-KR" altLang="en-US" sz="1000" b="1" baseline="0" dirty="0">
                <a:solidFill>
                  <a:prstClr val="black"/>
                </a:solidFill>
              </a:rPr>
              <a:t> 아이콘과 링크</a:t>
            </a:r>
            <a:endParaRPr kumimoji="1" lang="en-US" altLang="ko-KR" sz="1000" b="1" baseline="0" dirty="0">
              <a:solidFill>
                <a:prstClr val="black"/>
              </a:solidFill>
            </a:endParaRPr>
          </a:p>
          <a:p>
            <a:pPr marL="228600" indent="-228600">
              <a:lnSpc>
                <a:spcPct val="200000"/>
              </a:lnSpc>
              <a:buFontTx/>
              <a:buAutoNum type="arabicPeriod"/>
              <a:defRPr/>
            </a:pPr>
            <a:r>
              <a:rPr kumimoji="1" lang="ko-KR" altLang="en-US" sz="1000" b="1" baseline="0" dirty="0">
                <a:solidFill>
                  <a:prstClr val="black"/>
                </a:solidFill>
              </a:rPr>
              <a:t>춘천시의 지역특성에 대한 안내 텍스트</a:t>
            </a:r>
            <a:endParaRPr kumimoji="1" lang="en-US" altLang="ko-KR" sz="1000" b="1" baseline="0" dirty="0">
              <a:solidFill>
                <a:prstClr val="black"/>
              </a:solidFill>
            </a:endParaRPr>
          </a:p>
          <a:p>
            <a:pPr marL="228600" indent="-228600">
              <a:lnSpc>
                <a:spcPct val="200000"/>
              </a:lnSpc>
              <a:buFontTx/>
              <a:buAutoNum type="arabicPeriod"/>
              <a:defRPr/>
            </a:pPr>
            <a:r>
              <a:rPr kumimoji="1" lang="ko-KR" altLang="en-US" sz="1000" b="1" baseline="0" dirty="0">
                <a:solidFill>
                  <a:prstClr val="black"/>
                </a:solidFill>
              </a:rPr>
              <a:t>춘천시 행정구역 지도 이미지와 다운로드 링크</a:t>
            </a:r>
            <a:endParaRPr kumimoji="1" lang="en-US" altLang="ko-KR" sz="1000" b="1" dirty="0">
              <a:solidFill>
                <a:prstClr val="black"/>
              </a:solidFill>
            </a:endParaRPr>
          </a:p>
        </p:txBody>
      </p:sp>
      <p:sp>
        <p:nvSpPr>
          <p:cNvPr id="44" name="제목 개체 틀 66"/>
          <p:cNvSpPr txBox="1">
            <a:spLocks/>
          </p:cNvSpPr>
          <p:nvPr/>
        </p:nvSpPr>
        <p:spPr>
          <a:xfrm>
            <a:off x="488504" y="0"/>
            <a:ext cx="7992888" cy="40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defRPr/>
            </a:pPr>
            <a:r>
              <a:rPr lang="ko-KR" altLang="en-US" sz="1400" b="1" kern="0" dirty="0">
                <a:solidFill>
                  <a:sysClr val="windowText" lastClr="000000"/>
                </a:solidFill>
              </a:rPr>
              <a:t>춘천시청 스토리보드</a:t>
            </a:r>
          </a:p>
        </p:txBody>
      </p:sp>
      <p:sp>
        <p:nvSpPr>
          <p:cNvPr id="8" name="타원 7"/>
          <p:cNvSpPr/>
          <p:nvPr userDrawn="1"/>
        </p:nvSpPr>
        <p:spPr>
          <a:xfrm>
            <a:off x="678643" y="2173832"/>
            <a:ext cx="175048" cy="175048"/>
          </a:xfrm>
          <a:prstGeom prst="ellipse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prstClr val="white"/>
                </a:solidFill>
              </a:rPr>
              <a:t>1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sp>
        <p:nvSpPr>
          <p:cNvPr id="72" name="타원 71"/>
          <p:cNvSpPr/>
          <p:nvPr userDrawn="1"/>
        </p:nvSpPr>
        <p:spPr>
          <a:xfrm>
            <a:off x="790364" y="2605880"/>
            <a:ext cx="175048" cy="175048"/>
          </a:xfrm>
          <a:prstGeom prst="ellipse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prstClr val="white"/>
                </a:solidFill>
              </a:rPr>
              <a:t>2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sp>
        <p:nvSpPr>
          <p:cNvPr id="74" name="타원 73"/>
          <p:cNvSpPr/>
          <p:nvPr userDrawn="1"/>
        </p:nvSpPr>
        <p:spPr>
          <a:xfrm>
            <a:off x="2325738" y="2533872"/>
            <a:ext cx="175048" cy="175048"/>
          </a:xfrm>
          <a:prstGeom prst="ellipse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prstClr val="white"/>
                </a:solidFill>
              </a:rPr>
              <a:t>3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sp>
        <p:nvSpPr>
          <p:cNvPr id="75" name="타원 74"/>
          <p:cNvSpPr/>
          <p:nvPr userDrawn="1"/>
        </p:nvSpPr>
        <p:spPr>
          <a:xfrm>
            <a:off x="2329680" y="3583454"/>
            <a:ext cx="175048" cy="175048"/>
          </a:xfrm>
          <a:prstGeom prst="ellipse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prstClr val="white"/>
                </a:solidFill>
              </a:rPr>
              <a:t>4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sp>
        <p:nvSpPr>
          <p:cNvPr id="39" name="타원 38"/>
          <p:cNvSpPr/>
          <p:nvPr userDrawn="1"/>
        </p:nvSpPr>
        <p:spPr>
          <a:xfrm>
            <a:off x="2329680" y="5013176"/>
            <a:ext cx="175048" cy="175048"/>
          </a:xfrm>
          <a:prstGeom prst="ellipse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prstClr val="white"/>
                </a:solidFill>
              </a:rPr>
              <a:t>5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935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jpg"/><Relationship Id="rId4" Type="http://schemas.openxmlformats.org/officeDocument/2006/relationships/image" Target="../media/image22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jpg"/><Relationship Id="rId4" Type="http://schemas.openxmlformats.org/officeDocument/2006/relationships/image" Target="../media/image25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award.kidp.or.kr/" TargetMode="External"/><Relationship Id="rId3" Type="http://schemas.openxmlformats.org/officeDocument/2006/relationships/hyperlink" Target="http://ftc.go.kr/info/bizinfo/communicationList.jsp" TargetMode="External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2.png"/><Relationship Id="rId10" Type="http://schemas.openxmlformats.org/officeDocument/2006/relationships/hyperlink" Target="https://vkc.or.kr/" TargetMode="External"/><Relationship Id="rId4" Type="http://schemas.openxmlformats.org/officeDocument/2006/relationships/image" Target="../media/image14.png"/><Relationship Id="rId9" Type="http://schemas.openxmlformats.org/officeDocument/2006/relationships/hyperlink" Target="https://www.i-award.or.kr/Smart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101"/>
          <p:cNvSpPr txBox="1">
            <a:spLocks noChangeArrowheads="1"/>
          </p:cNvSpPr>
          <p:nvPr/>
        </p:nvSpPr>
        <p:spPr bwMode="auto">
          <a:xfrm>
            <a:off x="1735378" y="908720"/>
            <a:ext cx="6500497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0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웹사이트</a:t>
            </a:r>
            <a:r>
              <a:rPr lang="en-US" altLang="ko-KR" sz="30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3000" b="1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에어서울</a:t>
            </a:r>
            <a:r>
              <a:rPr lang="en-US" altLang="ko-KR" sz="30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30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구축 스토리보드</a:t>
            </a:r>
            <a:endParaRPr kumimoji="0" lang="ko-KR" altLang="en-US" sz="3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02"/>
          <p:cNvSpPr>
            <a:spLocks noChangeArrowheads="1"/>
          </p:cNvSpPr>
          <p:nvPr/>
        </p:nvSpPr>
        <p:spPr bwMode="auto">
          <a:xfrm>
            <a:off x="0" y="-1"/>
            <a:ext cx="9906000" cy="332653"/>
          </a:xfrm>
          <a:prstGeom prst="rect">
            <a:avLst/>
          </a:prstGeom>
          <a:solidFill>
            <a:srgbClr val="00CC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aphicFrame>
        <p:nvGraphicFramePr>
          <p:cNvPr id="12" name="Group 1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398225"/>
              </p:ext>
            </p:extLst>
          </p:nvPr>
        </p:nvGraphicFramePr>
        <p:xfrm>
          <a:off x="1424608" y="2038786"/>
          <a:ext cx="7215236" cy="3973566"/>
        </p:xfrm>
        <a:graphic>
          <a:graphicData uri="http://schemas.openxmlformats.org/drawingml/2006/table">
            <a:tbl>
              <a:tblPr/>
              <a:tblGrid>
                <a:gridCol w="13528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41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17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70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694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프로젝트</a:t>
                      </a:r>
                    </a:p>
                  </a:txBody>
                  <a:tcPr marL="144000" marR="144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49804"/>
                      </a:schemeClr>
                    </a:solidFill>
                  </a:tcPr>
                </a:tc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돋움" pitchFamily="50" charset="-127"/>
                        </a:rPr>
                        <a:t>웹사이트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돋움" pitchFamily="50" charset="-127"/>
                        </a:rPr>
                        <a:t>(</a:t>
                      </a: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돋움" pitchFamily="50" charset="-127"/>
                        </a:rPr>
                        <a:t>에어서울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돋움" pitchFamily="50" charset="-127"/>
                        </a:rPr>
                        <a:t>)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돋움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돋움" pitchFamily="50" charset="-127"/>
                        </a:rPr>
                        <a:t>리뉴얼제작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돋움" pitchFamily="50" charset="-127"/>
                      </a:endParaRPr>
                    </a:p>
                  </a:txBody>
                  <a:tcPr marL="72000" marR="72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돋움" pitchFamily="50" charset="-127"/>
                        </a:rPr>
                        <a:t>능력단위</a:t>
                      </a:r>
                    </a:p>
                  </a:txBody>
                  <a:tcPr marL="108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돋움" pitchFamily="50" charset="-127"/>
                        </a:rPr>
                        <a:t>프로토타입제작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돋움" pitchFamily="50" charset="-127"/>
                      </a:endParaRPr>
                    </a:p>
                  </a:txBody>
                  <a:tcPr marL="108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주                소</a:t>
                      </a:r>
                    </a:p>
                  </a:txBody>
                  <a:tcPr marL="144000" marR="144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49804"/>
                      </a:schemeClr>
                    </a:solidFill>
                  </a:tcPr>
                </a:tc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돋움" pitchFamily="50" charset="-127"/>
                        </a:rPr>
                        <a:t>http://nayuhyeong.dothome.co.kr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돋움" pitchFamily="50" charset="-127"/>
                      </a:endParaRPr>
                    </a:p>
                  </a:txBody>
                  <a:tcPr marL="72000" marR="72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돋움" pitchFamily="50" charset="-127"/>
                        </a:rPr>
                        <a:t>평가문항</a:t>
                      </a:r>
                    </a:p>
                  </a:txBody>
                  <a:tcPr marL="108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돋움" pitchFamily="50" charset="-127"/>
                        </a:rPr>
                        <a:t>스토리보드 제작</a:t>
                      </a:r>
                    </a:p>
                  </a:txBody>
                  <a:tcPr marL="108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산출물</a:t>
                      </a:r>
                    </a:p>
                  </a:txBody>
                  <a:tcPr marL="144000" marR="144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49804"/>
                      </a:schemeClr>
                    </a:solidFill>
                  </a:tcPr>
                </a:tc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돋움" pitchFamily="50" charset="-127"/>
                        </a:rPr>
                        <a:t> 스토리보드</a:t>
                      </a:r>
                    </a:p>
                  </a:txBody>
                  <a:tcPr marL="72000" marR="72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돋움" pitchFamily="50" charset="-127"/>
                        </a:rPr>
                        <a:t>작성자</a:t>
                      </a:r>
                    </a:p>
                  </a:txBody>
                  <a:tcPr marL="108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돋움" pitchFamily="50" charset="-127"/>
                        </a:rPr>
                        <a:t>나유형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돋움" pitchFamily="50" charset="-127"/>
                      </a:endParaRPr>
                    </a:p>
                  </a:txBody>
                  <a:tcPr marL="108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 rowSpan="11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산출물관리</a:t>
                      </a:r>
                    </a:p>
                  </a:txBody>
                  <a:tcPr marL="144000" marR="144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49804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돋움" pitchFamily="50" charset="-127"/>
                        </a:rPr>
                        <a:t>최종버전</a:t>
                      </a:r>
                    </a:p>
                  </a:txBody>
                  <a:tcPr marL="108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돋움" pitchFamily="50" charset="-127"/>
                        </a:rPr>
                        <a:t>2024.05.27</a:t>
                      </a:r>
                    </a:p>
                  </a:txBody>
                  <a:tcPr marL="108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돋움" pitchFamily="50" charset="-127"/>
                        </a:rPr>
                        <a:t>최종변경일</a:t>
                      </a:r>
                    </a:p>
                  </a:txBody>
                  <a:tcPr marL="108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돋움" pitchFamily="50" charset="-127"/>
                        </a:rPr>
                        <a:t>2024.05.24</a:t>
                      </a:r>
                    </a:p>
                  </a:txBody>
                  <a:tcPr marL="108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돋움" pitchFamily="50" charset="-127"/>
                        </a:rPr>
                        <a:t>버전</a:t>
                      </a:r>
                    </a:p>
                  </a:txBody>
                  <a:tcPr marL="144000" marR="144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돋움" pitchFamily="50" charset="-127"/>
                        </a:rPr>
                        <a:t>변경일</a:t>
                      </a:r>
                    </a:p>
                  </a:txBody>
                  <a:tcPr marL="144000" marR="144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돋움" pitchFamily="50" charset="-127"/>
                        </a:rPr>
                        <a:t>변경내용</a:t>
                      </a:r>
                    </a:p>
                  </a:txBody>
                  <a:tcPr marL="144000" marR="144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>
                        <a:latin typeface="+mj-lt"/>
                      </a:endParaRPr>
                    </a:p>
                  </a:txBody>
                  <a:tcPr marL="108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latin typeface="+mj-lt"/>
                        </a:rPr>
                        <a:t>2024.05.10~05.13</a:t>
                      </a:r>
                      <a:endParaRPr lang="ko-KR" altLang="en-US" sz="1000" b="0" dirty="0">
                        <a:latin typeface="+mj-lt"/>
                      </a:endParaRPr>
                    </a:p>
                  </a:txBody>
                  <a:tcPr marL="108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000" dirty="0">
                          <a:latin typeface="+mj-lt"/>
                        </a:rPr>
                        <a:t>화면 설계 및 스토리보드 제작</a:t>
                      </a:r>
                    </a:p>
                  </a:txBody>
                  <a:tcPr marL="108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>
                        <a:latin typeface="+mj-lt"/>
                      </a:endParaRPr>
                    </a:p>
                  </a:txBody>
                  <a:tcPr marL="108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latin typeface="+mj-lt"/>
                        </a:rPr>
                        <a:t>2024.05.13~05.14</a:t>
                      </a:r>
                      <a:endParaRPr lang="ko-KR" altLang="en-US" sz="1000" b="0" dirty="0">
                        <a:latin typeface="+mj-lt"/>
                      </a:endParaRPr>
                    </a:p>
                  </a:txBody>
                  <a:tcPr marL="108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000" dirty="0">
                          <a:latin typeface="+mj-lt"/>
                        </a:rPr>
                        <a:t>메인 및 서브시안 제작 완료</a:t>
                      </a:r>
                    </a:p>
                  </a:txBody>
                  <a:tcPr marL="108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>
                        <a:latin typeface="+mj-lt"/>
                      </a:endParaRPr>
                    </a:p>
                  </a:txBody>
                  <a:tcPr marL="108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latin typeface="+mj-lt"/>
                        </a:rPr>
                        <a:t>2024.05.14~05.16</a:t>
                      </a:r>
                      <a:endParaRPr lang="ko-KR" altLang="en-US" sz="1000" b="0" dirty="0">
                        <a:latin typeface="+mj-lt"/>
                      </a:endParaRPr>
                    </a:p>
                  </a:txBody>
                  <a:tcPr marL="108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000" dirty="0">
                          <a:latin typeface="+mj-lt"/>
                        </a:rPr>
                        <a:t>메인 페이지 </a:t>
                      </a:r>
                      <a:r>
                        <a:rPr lang="en-US" altLang="ko-KR" sz="1000" dirty="0">
                          <a:latin typeface="+mj-lt"/>
                        </a:rPr>
                        <a:t>1</a:t>
                      </a:r>
                      <a:r>
                        <a:rPr lang="ko-KR" altLang="en-US" sz="1000" dirty="0">
                          <a:latin typeface="+mj-lt"/>
                        </a:rPr>
                        <a:t>차 코딩작업 완료</a:t>
                      </a:r>
                    </a:p>
                  </a:txBody>
                  <a:tcPr marL="108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>
                        <a:latin typeface="+mj-lt"/>
                      </a:endParaRPr>
                    </a:p>
                  </a:txBody>
                  <a:tcPr marL="108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latin typeface="+mj-lt"/>
                        </a:rPr>
                        <a:t>2024.05.16~05.18</a:t>
                      </a:r>
                      <a:endParaRPr lang="ko-KR" altLang="en-US" sz="1000" b="0" dirty="0">
                        <a:latin typeface="+mj-lt"/>
                      </a:endParaRPr>
                    </a:p>
                  </a:txBody>
                  <a:tcPr marL="108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000" dirty="0">
                          <a:latin typeface="+mj-lt"/>
                        </a:rPr>
                        <a:t>대표 서브페이지 코딩작업 완료</a:t>
                      </a:r>
                    </a:p>
                  </a:txBody>
                  <a:tcPr marL="108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>
                        <a:latin typeface="+mj-lt"/>
                      </a:endParaRPr>
                    </a:p>
                  </a:txBody>
                  <a:tcPr marL="108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latin typeface="+mj-lt"/>
                        </a:rPr>
                        <a:t>2024.05.18~05.23</a:t>
                      </a:r>
                      <a:endParaRPr lang="ko-KR" altLang="en-US" sz="1000" b="0" dirty="0">
                        <a:latin typeface="+mj-lt"/>
                      </a:endParaRPr>
                    </a:p>
                  </a:txBody>
                  <a:tcPr marL="108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000" dirty="0">
                          <a:latin typeface="+mj-lt"/>
                        </a:rPr>
                        <a:t>서브페이지 전체완료</a:t>
                      </a:r>
                    </a:p>
                  </a:txBody>
                  <a:tcPr marL="108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2070">
                <a:tc vMerge="1"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44000" marR="144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돋움" pitchFamily="50" charset="-127"/>
                      </a:endParaRPr>
                    </a:p>
                  </a:txBody>
                  <a:tcPr marL="108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latin typeface="+mj-lt"/>
                        </a:rPr>
                        <a:t>2024.05.24</a:t>
                      </a:r>
                      <a:endParaRPr lang="ko-KR" altLang="en-US" sz="1000" b="0" dirty="0">
                        <a:latin typeface="+mj-lt"/>
                      </a:endParaRPr>
                    </a:p>
                  </a:txBody>
                  <a:tcPr marL="108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latin typeface="+mj-lt"/>
                        </a:rPr>
                        <a:t>가오픈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 marL="108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8032">
                <a:tc vMerge="1"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44000" marR="144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돋움" pitchFamily="50" charset="-127"/>
                      </a:endParaRPr>
                    </a:p>
                  </a:txBody>
                  <a:tcPr marL="108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latin typeface="+mj-lt"/>
                        </a:rPr>
                        <a:t>2024.05.24~05.26</a:t>
                      </a:r>
                      <a:endParaRPr lang="ko-KR" altLang="en-US" sz="1000" b="0" dirty="0">
                        <a:latin typeface="+mj-lt"/>
                      </a:endParaRPr>
                    </a:p>
                  </a:txBody>
                  <a:tcPr marL="108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j-lt"/>
                        </a:rPr>
                        <a:t>수정보완</a:t>
                      </a:r>
                    </a:p>
                  </a:txBody>
                  <a:tcPr marL="108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8032">
                <a:tc vMerge="1"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44000" marR="144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돋움" pitchFamily="50" charset="-127"/>
                      </a:endParaRPr>
                    </a:p>
                  </a:txBody>
                  <a:tcPr marL="108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latin typeface="+mj-lt"/>
                        </a:rPr>
                        <a:t>2024.05.27</a:t>
                      </a:r>
                      <a:endParaRPr lang="ko-KR" altLang="en-US" sz="1000" b="0" dirty="0">
                        <a:latin typeface="+mj-lt"/>
                      </a:endParaRPr>
                    </a:p>
                  </a:txBody>
                  <a:tcPr marL="108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j-lt"/>
                        </a:rPr>
                        <a:t>최종오픈</a:t>
                      </a:r>
                    </a:p>
                  </a:txBody>
                  <a:tcPr marL="108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8032">
                <a:tc vMerge="1"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44000" marR="144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돋움" pitchFamily="50" charset="-127"/>
                      </a:endParaRPr>
                    </a:p>
                  </a:txBody>
                  <a:tcPr marL="108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>
                        <a:latin typeface="+mj-lt"/>
                      </a:endParaRPr>
                    </a:p>
                  </a:txBody>
                  <a:tcPr marL="108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latin typeface="+mj-lt"/>
                      </a:endParaRPr>
                    </a:p>
                  </a:txBody>
                  <a:tcPr marL="108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cxnSp>
        <p:nvCxnSpPr>
          <p:cNvPr id="6" name="직선 연결선 5"/>
          <p:cNvCxnSpPr/>
          <p:nvPr/>
        </p:nvCxnSpPr>
        <p:spPr>
          <a:xfrm>
            <a:off x="960070" y="1571612"/>
            <a:ext cx="8064896" cy="0"/>
          </a:xfrm>
          <a:prstGeom prst="line">
            <a:avLst/>
          </a:prstGeom>
          <a:ln w="38100">
            <a:solidFill>
              <a:srgbClr val="3E48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02">
            <a:extLst>
              <a:ext uri="{FF2B5EF4-FFF2-40B4-BE49-F238E27FC236}">
                <a16:creationId xmlns:a16="http://schemas.microsoft.com/office/drawing/2014/main" id="{27B5B190-A0F6-4896-9A63-0B4B2BE26F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52731"/>
            <a:ext cx="9906000" cy="332653"/>
          </a:xfrm>
          <a:prstGeom prst="rect">
            <a:avLst/>
          </a:prstGeom>
          <a:solidFill>
            <a:srgbClr val="00CC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49216DE-08BC-4CE0-9D93-61E105204A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6635193"/>
            <a:ext cx="1257949" cy="16772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직사각형 79"/>
          <p:cNvSpPr/>
          <p:nvPr/>
        </p:nvSpPr>
        <p:spPr>
          <a:xfrm>
            <a:off x="7785248" y="771525"/>
            <a:ext cx="1992288" cy="266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메인페이지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grpSp>
        <p:nvGrpSpPr>
          <p:cNvPr id="4" name="Group 1016"/>
          <p:cNvGrpSpPr>
            <a:grpSpLocks/>
          </p:cNvGrpSpPr>
          <p:nvPr/>
        </p:nvGrpSpPr>
        <p:grpSpPr bwMode="auto">
          <a:xfrm>
            <a:off x="8410575" y="327025"/>
            <a:ext cx="719138" cy="58738"/>
            <a:chOff x="5616" y="528"/>
            <a:chExt cx="453" cy="44"/>
          </a:xfrm>
        </p:grpSpPr>
        <p:sp>
          <p:nvSpPr>
            <p:cNvPr id="14" name="AutoShape 1017"/>
            <p:cNvSpPr>
              <a:spLocks noChangeArrowheads="1"/>
            </p:cNvSpPr>
            <p:nvPr/>
          </p:nvSpPr>
          <p:spPr bwMode="auto">
            <a:xfrm>
              <a:off x="5616" y="528"/>
              <a:ext cx="113" cy="44"/>
            </a:xfrm>
            <a:prstGeom prst="flowChartInputOutput">
              <a:avLst/>
            </a:prstGeom>
            <a:solidFill>
              <a:srgbClr val="F8F8F8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/>
            </a:p>
          </p:txBody>
        </p:sp>
        <p:sp>
          <p:nvSpPr>
            <p:cNvPr id="15" name="AutoShape 1018"/>
            <p:cNvSpPr>
              <a:spLocks noChangeArrowheads="1"/>
            </p:cNvSpPr>
            <p:nvPr/>
          </p:nvSpPr>
          <p:spPr bwMode="auto">
            <a:xfrm>
              <a:off x="5729" y="528"/>
              <a:ext cx="113" cy="44"/>
            </a:xfrm>
            <a:prstGeom prst="flowChartInputOutput">
              <a:avLst/>
            </a:prstGeom>
            <a:solidFill>
              <a:srgbClr val="EAEAEA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/>
            </a:p>
          </p:txBody>
        </p:sp>
        <p:sp>
          <p:nvSpPr>
            <p:cNvPr id="16" name="AutoShape 1019"/>
            <p:cNvSpPr>
              <a:spLocks noChangeArrowheads="1"/>
            </p:cNvSpPr>
            <p:nvPr/>
          </p:nvSpPr>
          <p:spPr bwMode="auto">
            <a:xfrm>
              <a:off x="5842" y="528"/>
              <a:ext cx="113" cy="44"/>
            </a:xfrm>
            <a:prstGeom prst="flowChartInputOutput">
              <a:avLst/>
            </a:prstGeom>
            <a:solidFill>
              <a:srgbClr val="DDDDDD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/>
            </a:p>
          </p:txBody>
        </p:sp>
        <p:sp>
          <p:nvSpPr>
            <p:cNvPr id="17" name="AutoShape 1020"/>
            <p:cNvSpPr>
              <a:spLocks noChangeArrowheads="1"/>
            </p:cNvSpPr>
            <p:nvPr/>
          </p:nvSpPr>
          <p:spPr bwMode="auto">
            <a:xfrm>
              <a:off x="5956" y="528"/>
              <a:ext cx="113" cy="44"/>
            </a:xfrm>
            <a:prstGeom prst="flowChartInputOutput">
              <a:avLst/>
            </a:prstGeom>
            <a:solidFill>
              <a:srgbClr val="C0C0C0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/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128464" y="485335"/>
            <a:ext cx="720080" cy="27937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+mj-ea"/>
                <a:ea typeface="+mj-ea"/>
              </a:rPr>
              <a:t>PROJECT</a:t>
            </a:r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48544" y="485335"/>
            <a:ext cx="2592288" cy="27937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900" b="1" dirty="0">
                <a:solidFill>
                  <a:schemeClr val="tx1"/>
                </a:solidFill>
                <a:latin typeface="+mj-ea"/>
              </a:rPr>
              <a:t> 웹사이트</a:t>
            </a:r>
            <a:r>
              <a:rPr lang="en-US" altLang="ko-KR" sz="900" b="1" dirty="0">
                <a:solidFill>
                  <a:schemeClr val="tx1"/>
                </a:solidFill>
                <a:latin typeface="+mj-ea"/>
              </a:rPr>
              <a:t>(</a:t>
            </a:r>
            <a:r>
              <a:rPr lang="ko-KR" altLang="en-US" sz="900" b="1" dirty="0" err="1">
                <a:solidFill>
                  <a:schemeClr val="tx1"/>
                </a:solidFill>
                <a:latin typeface="+mj-ea"/>
              </a:rPr>
              <a:t>에어서울</a:t>
            </a:r>
            <a:r>
              <a:rPr lang="en-US" altLang="ko-KR" sz="900" b="1" dirty="0">
                <a:solidFill>
                  <a:schemeClr val="tx1"/>
                </a:solidFill>
                <a:latin typeface="+mj-ea"/>
              </a:rPr>
              <a:t>) </a:t>
            </a:r>
            <a:r>
              <a:rPr lang="ko-KR" altLang="en-US" sz="900" b="1" dirty="0">
                <a:solidFill>
                  <a:schemeClr val="tx1"/>
                </a:solidFill>
                <a:latin typeface="+mj-ea"/>
              </a:rPr>
              <a:t>리뉴얼</a:t>
            </a:r>
            <a:endParaRPr kumimoji="1" lang="ko-KR" altLang="en-US" sz="900" dirty="0">
              <a:solidFill>
                <a:schemeClr val="tx1"/>
              </a:solidFill>
              <a:ea typeface="돋움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817096" y="485335"/>
            <a:ext cx="720080" cy="27937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+mj-ea"/>
                <a:ea typeface="+mj-ea"/>
              </a:rPr>
              <a:t>DATE</a:t>
            </a:r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537176" y="485335"/>
            <a:ext cx="1228190" cy="27937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+mj-ea"/>
              </a:rPr>
              <a:t>2024</a:t>
            </a:r>
            <a:r>
              <a:rPr lang="ko-KR" altLang="en-US" sz="900" b="1" dirty="0">
                <a:solidFill>
                  <a:schemeClr val="tx1"/>
                </a:solidFill>
                <a:latin typeface="+mj-ea"/>
              </a:rPr>
              <a:t>년 </a:t>
            </a:r>
            <a:r>
              <a:rPr lang="en-US" altLang="ko-KR" sz="900" b="1" dirty="0">
                <a:solidFill>
                  <a:schemeClr val="tx1"/>
                </a:solidFill>
                <a:latin typeface="+mj-ea"/>
              </a:rPr>
              <a:t>05</a:t>
            </a:r>
            <a:r>
              <a:rPr lang="ko-KR" altLang="en-US" sz="900" b="1" dirty="0">
                <a:solidFill>
                  <a:schemeClr val="tx1"/>
                </a:solidFill>
                <a:latin typeface="+mj-ea"/>
              </a:rPr>
              <a:t>월 </a:t>
            </a:r>
            <a:r>
              <a:rPr lang="en-US" altLang="ko-KR" sz="900" b="1" dirty="0">
                <a:solidFill>
                  <a:schemeClr val="tx1"/>
                </a:solidFill>
                <a:latin typeface="+mj-ea"/>
              </a:rPr>
              <a:t>13</a:t>
            </a:r>
            <a:r>
              <a:rPr lang="ko-KR" altLang="en-US" sz="900" b="1" dirty="0">
                <a:solidFill>
                  <a:schemeClr val="tx1"/>
                </a:solidFill>
                <a:latin typeface="+mj-ea"/>
              </a:rPr>
              <a:t>일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440832" y="485335"/>
            <a:ext cx="720080" cy="27937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+mj-ea"/>
                <a:ea typeface="+mj-ea"/>
              </a:rPr>
              <a:t>TITLE</a:t>
            </a:r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160912" y="485335"/>
            <a:ext cx="1656184" cy="27937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+mj-ea"/>
                <a:ea typeface="+mj-ea"/>
              </a:rPr>
              <a:t>사용자 스토리보드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28464" y="764704"/>
            <a:ext cx="7272808" cy="45719"/>
          </a:xfrm>
          <a:prstGeom prst="rect">
            <a:avLst/>
          </a:prstGeom>
          <a:solidFill>
            <a:srgbClr val="00CC99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761312" y="764704"/>
            <a:ext cx="2016224" cy="27937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+mj-ea"/>
              </a:rPr>
              <a:t>서브화면</a:t>
            </a:r>
            <a:r>
              <a:rPr lang="en-US" altLang="ko-KR" sz="1000" b="1" dirty="0">
                <a:solidFill>
                  <a:schemeClr val="tx1"/>
                </a:solidFill>
                <a:latin typeface="+mj-ea"/>
              </a:rPr>
              <a:t>(2)</a:t>
            </a:r>
            <a:r>
              <a:rPr lang="ko-KR" altLang="en-US" sz="1000" b="1" dirty="0">
                <a:solidFill>
                  <a:schemeClr val="tx1"/>
                </a:solidFill>
                <a:latin typeface="+mj-ea"/>
              </a:rPr>
              <a:t> </a:t>
            </a:r>
            <a:r>
              <a:rPr lang="en-US" altLang="ko-KR" sz="1000" b="1" dirty="0">
                <a:solidFill>
                  <a:schemeClr val="tx1"/>
                </a:solidFill>
                <a:latin typeface="+mj-ea"/>
              </a:rPr>
              <a:t>– </a:t>
            </a:r>
            <a:r>
              <a:rPr lang="ko-KR" altLang="en-US" sz="1000" b="1" dirty="0">
                <a:solidFill>
                  <a:schemeClr val="tx1"/>
                </a:solidFill>
                <a:latin typeface="+mj-ea"/>
              </a:rPr>
              <a:t>운임안내</a:t>
            </a:r>
            <a:r>
              <a:rPr lang="en-US" altLang="ko-KR" sz="1000" b="1" dirty="0">
                <a:solidFill>
                  <a:schemeClr val="tx1"/>
                </a:solidFill>
                <a:latin typeface="+mj-ea"/>
              </a:rPr>
              <a:t>&gt;</a:t>
            </a:r>
            <a:r>
              <a:rPr lang="ko-KR" altLang="en-US" sz="1000" b="1" dirty="0">
                <a:solidFill>
                  <a:schemeClr val="tx1"/>
                </a:solidFill>
                <a:latin typeface="+mj-ea"/>
              </a:rPr>
              <a:t>수수료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7401272" y="764704"/>
            <a:ext cx="360040" cy="27937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+mj-ea"/>
                <a:ea typeface="+mj-ea"/>
              </a:rPr>
              <a:t>경로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7761312" y="485335"/>
            <a:ext cx="720080" cy="27937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+mj-ea"/>
                <a:ea typeface="+mj-ea"/>
              </a:rPr>
              <a:t>작성자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8481392" y="485335"/>
            <a:ext cx="1296144" cy="27937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err="1">
                <a:solidFill>
                  <a:schemeClr val="tx1"/>
                </a:solidFill>
                <a:latin typeface="+mj-ea"/>
                <a:ea typeface="+mj-ea"/>
              </a:rPr>
              <a:t>나유형</a:t>
            </a:r>
            <a:endParaRPr lang="ko-KR" altLang="en-US" sz="9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401272" y="1045702"/>
            <a:ext cx="2376264" cy="293438"/>
          </a:xfrm>
          <a:prstGeom prst="rect">
            <a:avLst/>
          </a:prstGeom>
          <a:solidFill>
            <a:srgbClr val="C1F1CA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화면 디자인</a:t>
            </a:r>
            <a:endParaRPr kumimoji="1" lang="en-US" altLang="ko-KR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7401272" y="4786322"/>
            <a:ext cx="2376264" cy="293438"/>
          </a:xfrm>
          <a:prstGeom prst="rect">
            <a:avLst/>
          </a:prstGeom>
          <a:solidFill>
            <a:srgbClr val="C1F1CA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개발 사항</a:t>
            </a:r>
            <a:endParaRPr kumimoji="1" lang="en-US" altLang="ko-KR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7401272" y="1357298"/>
            <a:ext cx="2376264" cy="3429024"/>
          </a:xfrm>
          <a:prstGeom prst="rect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lnSpc>
                <a:spcPct val="200000"/>
              </a:lnSpc>
              <a:buAutoNum type="arabicPeriod"/>
              <a:defRPr/>
            </a:pPr>
            <a:endParaRPr kumimoji="1" lang="en-US" altLang="ko-KR" sz="1000" b="1" dirty="0">
              <a:solidFill>
                <a:prstClr val="black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7401272" y="5072074"/>
            <a:ext cx="2376264" cy="1643074"/>
          </a:xfrm>
          <a:prstGeom prst="rect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lnSpc>
                <a:spcPct val="200000"/>
              </a:lnSpc>
              <a:defRPr/>
            </a:pPr>
            <a:endParaRPr kumimoji="1" lang="en-US" altLang="ko-KR" sz="1000" b="1" baseline="0" dirty="0">
              <a:solidFill>
                <a:prstClr val="black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C4E8F4A-5135-4E2C-B39D-8BFA26F6B576}"/>
              </a:ext>
            </a:extLst>
          </p:cNvPr>
          <p:cNvSpPr/>
          <p:nvPr/>
        </p:nvSpPr>
        <p:spPr>
          <a:xfrm>
            <a:off x="0" y="0"/>
            <a:ext cx="632520" cy="404664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제목 개체 틀 66"/>
          <p:cNvSpPr txBox="1">
            <a:spLocks/>
          </p:cNvSpPr>
          <p:nvPr/>
        </p:nvSpPr>
        <p:spPr>
          <a:xfrm>
            <a:off x="56456" y="72008"/>
            <a:ext cx="7742684" cy="40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defRPr/>
            </a:pPr>
            <a:r>
              <a:rPr lang="ko-KR" altLang="en-US" sz="1600" b="1" kern="0" dirty="0">
                <a:solidFill>
                  <a:sysClr val="windowText" lastClr="000000"/>
                </a:solidFill>
              </a:rPr>
              <a:t>스토리보드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43B2031-EA2B-4479-9C98-B968A6F525F6}"/>
              </a:ext>
            </a:extLst>
          </p:cNvPr>
          <p:cNvSpPr/>
          <p:nvPr/>
        </p:nvSpPr>
        <p:spPr>
          <a:xfrm>
            <a:off x="632520" y="918959"/>
            <a:ext cx="6264696" cy="81392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운임안내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D53BCC2-7EED-4588-B095-13251D308E91}"/>
              </a:ext>
            </a:extLst>
          </p:cNvPr>
          <p:cNvSpPr txBox="1"/>
          <p:nvPr/>
        </p:nvSpPr>
        <p:spPr>
          <a:xfrm>
            <a:off x="857722" y="2636912"/>
            <a:ext cx="1566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환불 수수료 안내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C6DA2CB-DC4F-4EAE-B068-8E89BEEE11B2}"/>
              </a:ext>
            </a:extLst>
          </p:cNvPr>
          <p:cNvSpPr/>
          <p:nvPr/>
        </p:nvSpPr>
        <p:spPr>
          <a:xfrm>
            <a:off x="920552" y="2476935"/>
            <a:ext cx="5760645" cy="64203"/>
          </a:xfrm>
          <a:prstGeom prst="rect">
            <a:avLst/>
          </a:prstGeom>
          <a:solidFill>
            <a:srgbClr val="00CC9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E2FA39C2-27FC-468D-A1F2-2A1FD1CADC6E}"/>
              </a:ext>
            </a:extLst>
          </p:cNvPr>
          <p:cNvSpPr/>
          <p:nvPr/>
        </p:nvSpPr>
        <p:spPr>
          <a:xfrm>
            <a:off x="2144688" y="1892856"/>
            <a:ext cx="1034084" cy="360040"/>
          </a:xfrm>
          <a:prstGeom prst="roundRect">
            <a:avLst>
              <a:gd name="adj" fmla="val 50000"/>
            </a:avLst>
          </a:prstGeom>
          <a:solidFill>
            <a:srgbClr val="00CC9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수수료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E35C79FA-EEAD-45E0-AEA3-D5D4C2DD793C}"/>
              </a:ext>
            </a:extLst>
          </p:cNvPr>
          <p:cNvSpPr/>
          <p:nvPr/>
        </p:nvSpPr>
        <p:spPr>
          <a:xfrm>
            <a:off x="3342852" y="1892856"/>
            <a:ext cx="1034084" cy="36004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항공권 안내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F7804E9A-D01F-4BDA-B403-E2D0C1589ACB}"/>
              </a:ext>
            </a:extLst>
          </p:cNvPr>
          <p:cNvSpPr/>
          <p:nvPr/>
        </p:nvSpPr>
        <p:spPr>
          <a:xfrm>
            <a:off x="4541016" y="1882465"/>
            <a:ext cx="1034084" cy="36004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운임 안내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392943F0-A73A-4221-8268-337DCA230D07}"/>
              </a:ext>
            </a:extLst>
          </p:cNvPr>
          <p:cNvGraphicFramePr>
            <a:graphicFrameLocks noGrp="1"/>
          </p:cNvGraphicFramePr>
          <p:nvPr/>
        </p:nvGraphicFramePr>
        <p:xfrm>
          <a:off x="920552" y="2996952"/>
          <a:ext cx="5760645" cy="226012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20081">
                  <a:extLst>
                    <a:ext uri="{9D8B030D-6E8A-4147-A177-3AD203B41FA5}">
                      <a16:colId xmlns:a16="http://schemas.microsoft.com/office/drawing/2014/main" val="682431232"/>
                    </a:ext>
                  </a:extLst>
                </a:gridCol>
                <a:gridCol w="1080119">
                  <a:extLst>
                    <a:ext uri="{9D8B030D-6E8A-4147-A177-3AD203B41FA5}">
                      <a16:colId xmlns:a16="http://schemas.microsoft.com/office/drawing/2014/main" val="3703711028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94235064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264204587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178171350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661139217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1226139355"/>
                    </a:ext>
                  </a:extLst>
                </a:gridCol>
                <a:gridCol w="720085">
                  <a:extLst>
                    <a:ext uri="{9D8B030D-6E8A-4147-A177-3AD203B41FA5}">
                      <a16:colId xmlns:a16="http://schemas.microsoft.com/office/drawing/2014/main" val="3569885889"/>
                    </a:ext>
                  </a:extLst>
                </a:gridCol>
              </a:tblGrid>
              <a:tr h="5054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구분</a:t>
                      </a:r>
                    </a:p>
                  </a:txBody>
                  <a:tcPr anchor="ctr">
                    <a:solidFill>
                      <a:srgbClr val="C1F1C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시점별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부과</a:t>
                      </a:r>
                    </a:p>
                  </a:txBody>
                  <a:tcPr anchor="ctr">
                    <a:solidFill>
                      <a:srgbClr val="C1F1C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~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출발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61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일전</a:t>
                      </a:r>
                    </a:p>
                  </a:txBody>
                  <a:tcPr anchor="ctr">
                    <a:solidFill>
                      <a:srgbClr val="C1F1C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출발 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이내</a:t>
                      </a:r>
                      <a:b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</a:br>
                      <a:r>
                        <a:rPr lang="en-US" altLang="ko-KR" sz="8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 31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이전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C1F1C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출발 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이내</a:t>
                      </a:r>
                      <a:b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</a:br>
                      <a:r>
                        <a:rPr lang="en-US" altLang="ko-KR" sz="8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 15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이전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C1F1C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출발 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이내</a:t>
                      </a:r>
                      <a:b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</a:br>
                      <a:r>
                        <a:rPr lang="en-US" altLang="ko-KR" sz="8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 2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이전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C1F1C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출발 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일전</a:t>
                      </a:r>
                      <a:b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</a:br>
                      <a:r>
                        <a:rPr lang="en-US" altLang="ko-KR" sz="8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 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출발 </a:t>
                      </a:r>
                      <a:r>
                        <a:rPr lang="ko-KR" altLang="en-US" sz="8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시간전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C1F1C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출발 시간 이후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C1F1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8756301"/>
                  </a:ext>
                </a:extLst>
              </a:tr>
              <a:tr h="420252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환불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ko-KR" altLang="en-US" sz="1000" dirty="0"/>
                        <a:t>수수료</a:t>
                      </a:r>
                    </a:p>
                  </a:txBody>
                  <a:tcPr anchor="ctr">
                    <a:solidFill>
                      <a:srgbClr val="C1F1C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정상 운임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0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1,000</a:t>
                      </a:r>
                    </a:p>
                  </a:txBody>
                  <a:tcPr marL="95250" marR="95250" marT="76200" marB="762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0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2,000</a:t>
                      </a:r>
                    </a:p>
                  </a:txBody>
                  <a:tcPr marL="95250" marR="95250" marT="76200" marB="762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3,000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5,000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12,000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15,000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897411"/>
                  </a:ext>
                </a:extLst>
              </a:tr>
              <a:tr h="42025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할인 운임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2,000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4,000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6,000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8,000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13,000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5955306"/>
                  </a:ext>
                </a:extLst>
              </a:tr>
              <a:tr h="42025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특가 운임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2461204"/>
                  </a:ext>
                </a:extLst>
              </a:tr>
              <a:tr h="42025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특가 운임 </a:t>
                      </a:r>
                      <a:r>
                        <a:rPr lang="en-US" altLang="ko-KR" sz="10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(A)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15,000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466893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A54E64F-62A0-4BA0-95D7-4F5E985D82D4}"/>
              </a:ext>
            </a:extLst>
          </p:cNvPr>
          <p:cNvSpPr txBox="1"/>
          <p:nvPr/>
        </p:nvSpPr>
        <p:spPr>
          <a:xfrm>
            <a:off x="4725081" y="2708920"/>
            <a:ext cx="20281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F3300"/>
                </a:solidFill>
              </a:rPr>
              <a:t>*</a:t>
            </a:r>
            <a:r>
              <a:rPr lang="ko-KR" altLang="en-US" sz="1000" dirty="0">
                <a:solidFill>
                  <a:srgbClr val="FF3300"/>
                </a:solidFill>
              </a:rPr>
              <a:t> </a:t>
            </a:r>
            <a:r>
              <a:rPr lang="en-US" altLang="ko-KR" sz="1000" dirty="0">
                <a:solidFill>
                  <a:srgbClr val="FF3300"/>
                </a:solidFill>
              </a:rPr>
              <a:t>2022</a:t>
            </a:r>
            <a:r>
              <a:rPr lang="ko-KR" altLang="en-US" sz="1000" dirty="0">
                <a:solidFill>
                  <a:srgbClr val="FF3300"/>
                </a:solidFill>
              </a:rPr>
              <a:t>년 </a:t>
            </a:r>
            <a:r>
              <a:rPr lang="en-US" altLang="ko-KR" sz="1000" dirty="0">
                <a:solidFill>
                  <a:srgbClr val="FF3300"/>
                </a:solidFill>
              </a:rPr>
              <a:t>2</a:t>
            </a:r>
            <a:r>
              <a:rPr lang="ko-KR" altLang="en-US" sz="1000" dirty="0">
                <a:solidFill>
                  <a:srgbClr val="FF3300"/>
                </a:solidFill>
              </a:rPr>
              <a:t>월 </a:t>
            </a:r>
            <a:r>
              <a:rPr lang="en-US" altLang="ko-KR" sz="1000" dirty="0">
                <a:solidFill>
                  <a:srgbClr val="FF3300"/>
                </a:solidFill>
              </a:rPr>
              <a:t>15</a:t>
            </a:r>
            <a:r>
              <a:rPr lang="ko-KR" altLang="en-US" sz="1000" dirty="0">
                <a:solidFill>
                  <a:srgbClr val="FF3300"/>
                </a:solidFill>
              </a:rPr>
              <a:t>일 이후 발권 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D7ED78-6217-4824-A73F-37072D68FD5D}"/>
              </a:ext>
            </a:extLst>
          </p:cNvPr>
          <p:cNvSpPr txBox="1"/>
          <p:nvPr/>
        </p:nvSpPr>
        <p:spPr>
          <a:xfrm>
            <a:off x="876425" y="5407766"/>
            <a:ext cx="6308823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900" dirty="0"/>
              <a:t>-</a:t>
            </a:r>
            <a:r>
              <a:rPr lang="ko-KR" altLang="en-US" sz="900" dirty="0"/>
              <a:t>국내선 항공권 여정 </a:t>
            </a:r>
            <a:r>
              <a:rPr lang="ko-KR" altLang="en-US" sz="900" dirty="0" err="1"/>
              <a:t>변경시</a:t>
            </a:r>
            <a:r>
              <a:rPr lang="en-US" altLang="ko-KR" sz="900" dirty="0"/>
              <a:t>, </a:t>
            </a:r>
            <a:r>
              <a:rPr lang="ko-KR" altLang="en-US" sz="900" dirty="0"/>
              <a:t>항공권은 환불 후 새로 결제를 진행 하여야 합니다</a:t>
            </a:r>
            <a:r>
              <a:rPr lang="en-US" altLang="ko-KR" sz="900" dirty="0"/>
              <a:t>.</a:t>
            </a:r>
          </a:p>
          <a:p>
            <a:pPr fontAlgn="base"/>
            <a:r>
              <a:rPr lang="en-US" altLang="ko-KR" sz="900" dirty="0"/>
              <a:t>-</a:t>
            </a:r>
            <a:r>
              <a:rPr lang="ko-KR" altLang="en-US" sz="900" dirty="0"/>
              <a:t>수수료는 </a:t>
            </a:r>
            <a:r>
              <a:rPr lang="en-US" altLang="ko-KR" sz="900" dirty="0"/>
              <a:t>1</a:t>
            </a:r>
            <a:r>
              <a:rPr lang="ko-KR" altLang="en-US" sz="900" dirty="0"/>
              <a:t>인당 편도 구간 기준으로 각각 적용됩니다</a:t>
            </a:r>
            <a:r>
              <a:rPr lang="en-US" altLang="ko-KR" sz="900" dirty="0"/>
              <a:t>.</a:t>
            </a:r>
          </a:p>
          <a:p>
            <a:pPr fontAlgn="base"/>
            <a:r>
              <a:rPr lang="en-US" altLang="ko-KR" sz="900" dirty="0"/>
              <a:t>-</a:t>
            </a:r>
            <a:r>
              <a:rPr lang="ko-KR" altLang="en-US" sz="900" dirty="0"/>
              <a:t>성인과 소아는 동일한 수수료가 적용되며</a:t>
            </a:r>
            <a:r>
              <a:rPr lang="en-US" altLang="ko-KR" sz="900" dirty="0"/>
              <a:t>, </a:t>
            </a:r>
            <a:r>
              <a:rPr lang="ko-KR" altLang="en-US" sz="900" dirty="0"/>
              <a:t>좌석을 점유하지 않는 유아는 수수료가 부과되지 않습니다</a:t>
            </a:r>
            <a:r>
              <a:rPr lang="en-US" altLang="ko-KR" sz="900" dirty="0"/>
              <a:t>.</a:t>
            </a:r>
          </a:p>
          <a:p>
            <a:pPr fontAlgn="base"/>
            <a:r>
              <a:rPr lang="en-US" altLang="ko-KR" sz="900" dirty="0"/>
              <a:t>-</a:t>
            </a:r>
            <a:r>
              <a:rPr lang="ko-KR" altLang="en-US" sz="900" dirty="0"/>
              <a:t>지불한 운임보다 수수료가 더 큰 경우</a:t>
            </a:r>
            <a:r>
              <a:rPr lang="en-US" altLang="ko-KR" sz="900" dirty="0"/>
              <a:t>, </a:t>
            </a:r>
            <a:r>
              <a:rPr lang="ko-KR" altLang="en-US" sz="900" dirty="0"/>
              <a:t>지불한 항공 운임만 위약금으로 적용됩니다</a:t>
            </a:r>
            <a:r>
              <a:rPr lang="en-US" altLang="ko-KR" sz="900" dirty="0"/>
              <a:t>.</a:t>
            </a:r>
          </a:p>
          <a:p>
            <a:pPr fontAlgn="base"/>
            <a:r>
              <a:rPr lang="en-US" altLang="ko-KR" sz="900" dirty="0"/>
              <a:t>-</a:t>
            </a:r>
            <a:r>
              <a:rPr lang="ko-KR" altLang="en-US" sz="900" dirty="0"/>
              <a:t>항공권 결제 완료 후에는 신분 할인이 적용되지 않으며</a:t>
            </a:r>
            <a:r>
              <a:rPr lang="en-US" altLang="ko-KR" sz="900" dirty="0"/>
              <a:t>, </a:t>
            </a:r>
            <a:r>
              <a:rPr lang="ko-KR" altLang="en-US" sz="900" dirty="0"/>
              <a:t>결제 완료 후 신분 할인 적용을 원할 경우에는 환불 후 다시 발권해야 합니다</a:t>
            </a:r>
            <a:r>
              <a:rPr lang="en-US" altLang="ko-KR" sz="900" dirty="0"/>
              <a:t>.</a:t>
            </a:r>
          </a:p>
          <a:p>
            <a:pPr fontAlgn="base"/>
            <a:r>
              <a:rPr lang="en-US" altLang="ko-KR" sz="900" b="1" dirty="0"/>
              <a:t>-</a:t>
            </a:r>
            <a:r>
              <a:rPr lang="ko-KR" altLang="en-US" sz="900" b="1" dirty="0"/>
              <a:t>항공권의 유효기간은 전체 </a:t>
            </a:r>
            <a:r>
              <a:rPr lang="ko-KR" altLang="en-US" sz="900" b="1" dirty="0" err="1"/>
              <a:t>미사용</a:t>
            </a:r>
            <a:r>
              <a:rPr lang="ko-KR" altLang="en-US" sz="900" b="1" dirty="0"/>
              <a:t> 항공권의 경우 발행일로부터 </a:t>
            </a:r>
            <a:r>
              <a:rPr lang="en-US" altLang="ko-KR" sz="900" b="1" dirty="0"/>
              <a:t>1</a:t>
            </a:r>
            <a:r>
              <a:rPr lang="ko-KR" altLang="en-US" sz="900" b="1" dirty="0"/>
              <a:t>년</a:t>
            </a:r>
            <a:r>
              <a:rPr lang="en-US" altLang="ko-KR" sz="900" b="1" dirty="0"/>
              <a:t>, </a:t>
            </a:r>
            <a:r>
              <a:rPr lang="ko-KR" altLang="en-US" sz="900" b="1" dirty="0"/>
              <a:t>여행 개시 후에는 최초 출발일로부터 </a:t>
            </a:r>
            <a:r>
              <a:rPr lang="en-US" altLang="ko-KR" sz="900" b="1" dirty="0"/>
              <a:t>1</a:t>
            </a:r>
            <a:r>
              <a:rPr lang="ko-KR" altLang="en-US" sz="900" b="1" dirty="0"/>
              <a:t>년입니다</a:t>
            </a:r>
            <a:r>
              <a:rPr lang="en-US" altLang="ko-KR" sz="900" b="1" dirty="0"/>
              <a:t>.</a:t>
            </a:r>
            <a:endParaRPr lang="ko-KR" altLang="en-US" sz="900" dirty="0"/>
          </a:p>
          <a:p>
            <a:pPr fontAlgn="base"/>
            <a:r>
              <a:rPr lang="en-US" altLang="ko-KR" sz="900" b="1" dirty="0"/>
              <a:t>-</a:t>
            </a:r>
            <a:r>
              <a:rPr lang="ko-KR" altLang="en-US" sz="900" b="1" dirty="0"/>
              <a:t>환불 신청 기한은 항공권 유효기간 만료일로부터 </a:t>
            </a:r>
            <a:r>
              <a:rPr lang="en-US" altLang="ko-KR" sz="900" b="1" dirty="0"/>
              <a:t>30</a:t>
            </a:r>
            <a:r>
              <a:rPr lang="ko-KR" altLang="en-US" sz="900" b="1" dirty="0"/>
              <a:t>일 이내이며</a:t>
            </a:r>
            <a:r>
              <a:rPr lang="en-US" altLang="ko-KR" sz="900" b="1" dirty="0"/>
              <a:t>, </a:t>
            </a:r>
            <a:r>
              <a:rPr lang="ko-KR" altLang="en-US" sz="900" b="1" dirty="0"/>
              <a:t>그 이후에 요청하실 경우 환불이 거절될 수 있습니다</a:t>
            </a:r>
            <a:r>
              <a:rPr lang="en-US" altLang="ko-KR" sz="900" b="1" dirty="0"/>
              <a:t>.</a:t>
            </a:r>
            <a:endParaRPr lang="ko-KR" altLang="en-US" sz="900" dirty="0"/>
          </a:p>
          <a:p>
            <a:pPr fontAlgn="base"/>
            <a:r>
              <a:rPr lang="en-US" altLang="ko-KR" sz="900" b="1" dirty="0"/>
              <a:t>-</a:t>
            </a:r>
            <a:r>
              <a:rPr lang="ko-KR" altLang="en-US" sz="900" b="1" dirty="0" err="1"/>
              <a:t>미사용</a:t>
            </a:r>
            <a:r>
              <a:rPr lang="ko-KR" altLang="en-US" sz="900" b="1" dirty="0"/>
              <a:t> 항공권의 공항세는 전액 환불 됩니다</a:t>
            </a:r>
            <a:r>
              <a:rPr lang="en-US" altLang="ko-KR" sz="900" b="1" dirty="0"/>
              <a:t>.</a:t>
            </a:r>
            <a:endParaRPr lang="ko-KR" altLang="en-US" sz="9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4921CA-FC39-4088-8133-C96251C2E05B}"/>
              </a:ext>
            </a:extLst>
          </p:cNvPr>
          <p:cNvSpPr txBox="1"/>
          <p:nvPr/>
        </p:nvSpPr>
        <p:spPr>
          <a:xfrm>
            <a:off x="885874" y="6914375"/>
            <a:ext cx="648072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1000" b="1" dirty="0"/>
              <a:t>○ 환불 수수료 면제 대상</a:t>
            </a:r>
          </a:p>
          <a:p>
            <a:pPr fontAlgn="base"/>
            <a:r>
              <a:rPr lang="ko-KR" altLang="en-US" sz="1000" dirty="0"/>
              <a:t>고객 사정에 의한 환불이 아닌 경우</a:t>
            </a:r>
            <a:r>
              <a:rPr lang="en-US" altLang="ko-KR" sz="1000" dirty="0"/>
              <a:t>(</a:t>
            </a:r>
            <a:r>
              <a:rPr lang="ko-KR" altLang="en-US" sz="1000" dirty="0"/>
              <a:t>예</a:t>
            </a:r>
            <a:r>
              <a:rPr lang="en-US" altLang="ko-KR" sz="1000" dirty="0"/>
              <a:t>: </a:t>
            </a:r>
            <a:r>
              <a:rPr lang="ko-KR" altLang="en-US" sz="1000" dirty="0"/>
              <a:t>항공편 운항 취소 등</a:t>
            </a:r>
            <a:r>
              <a:rPr lang="en-US" altLang="ko-KR" sz="1000" dirty="0"/>
              <a:t>)</a:t>
            </a:r>
          </a:p>
          <a:p>
            <a:pPr fontAlgn="base"/>
            <a:r>
              <a:rPr lang="ko-KR" altLang="en-US" sz="1000" dirty="0"/>
              <a:t>항공권 결제 당일 환불</a:t>
            </a:r>
            <a:r>
              <a:rPr lang="en-US" altLang="ko-KR" sz="1000" dirty="0"/>
              <a:t>(</a:t>
            </a:r>
            <a:r>
              <a:rPr lang="ko-KR" altLang="en-US" sz="1000" dirty="0"/>
              <a:t>시스템 점검시간 이전까지</a:t>
            </a:r>
            <a:r>
              <a:rPr lang="en-US" altLang="ko-KR" sz="1000" dirty="0"/>
              <a:t>) (</a:t>
            </a:r>
            <a:r>
              <a:rPr lang="ko-KR" altLang="en-US" sz="1000" dirty="0"/>
              <a:t>단</a:t>
            </a:r>
            <a:r>
              <a:rPr lang="en-US" altLang="ko-KR" sz="1000" dirty="0"/>
              <a:t>, </a:t>
            </a:r>
            <a:r>
              <a:rPr lang="ko-KR" altLang="en-US" sz="1000" dirty="0"/>
              <a:t>결제 당일 탑승하는 경우</a:t>
            </a:r>
            <a:r>
              <a:rPr lang="en-US" altLang="ko-KR" sz="1000" dirty="0"/>
              <a:t>, </a:t>
            </a:r>
            <a:r>
              <a:rPr lang="ko-KR" altLang="en-US" sz="1000" dirty="0"/>
              <a:t>탑승수속 마감 전까지의 환불</a:t>
            </a:r>
            <a:r>
              <a:rPr lang="en-US" altLang="ko-KR" sz="1000" dirty="0"/>
              <a:t>)</a:t>
            </a:r>
            <a:br>
              <a:rPr lang="en-US" altLang="ko-KR" sz="1000" dirty="0"/>
            </a:br>
            <a:r>
              <a:rPr lang="en-US" altLang="ko-KR" sz="1000" dirty="0"/>
              <a:t>※</a:t>
            </a:r>
            <a:r>
              <a:rPr lang="ko-KR" altLang="en-US" sz="1000" dirty="0"/>
              <a:t>시스템 점검시간</a:t>
            </a:r>
            <a:r>
              <a:rPr lang="en-US" altLang="ko-KR" sz="1000" dirty="0"/>
              <a:t>: </a:t>
            </a:r>
            <a:r>
              <a:rPr lang="ko-KR" altLang="en-US" sz="1000" dirty="0"/>
              <a:t>매일 </a:t>
            </a:r>
            <a:r>
              <a:rPr lang="en-US" altLang="ko-KR" sz="1000" dirty="0"/>
              <a:t>23:50 ~ 24:10</a:t>
            </a:r>
          </a:p>
          <a:p>
            <a:endParaRPr lang="ko-KR" altLang="en-US" dirty="0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DF03823D-DBE9-4EAC-8FA6-7B498DB6F47F}"/>
              </a:ext>
            </a:extLst>
          </p:cNvPr>
          <p:cNvSpPr/>
          <p:nvPr/>
        </p:nvSpPr>
        <p:spPr>
          <a:xfrm>
            <a:off x="1640709" y="1681649"/>
            <a:ext cx="230732" cy="230732"/>
          </a:xfrm>
          <a:prstGeom prst="ellipse">
            <a:avLst/>
          </a:prstGeom>
          <a:solidFill>
            <a:srgbClr val="ED202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1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7147CA8-8D3C-423C-8004-46A92A36296B}"/>
              </a:ext>
            </a:extLst>
          </p:cNvPr>
          <p:cNvSpPr/>
          <p:nvPr/>
        </p:nvSpPr>
        <p:spPr>
          <a:xfrm>
            <a:off x="1932409" y="1833626"/>
            <a:ext cx="3884688" cy="492624"/>
          </a:xfrm>
          <a:prstGeom prst="rect">
            <a:avLst/>
          </a:prstGeom>
          <a:noFill/>
          <a:ln w="190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885C31F-075C-403F-9B16-9FEFE072402F}"/>
              </a:ext>
            </a:extLst>
          </p:cNvPr>
          <p:cNvSpPr txBox="1"/>
          <p:nvPr/>
        </p:nvSpPr>
        <p:spPr>
          <a:xfrm>
            <a:off x="7390606" y="1556669"/>
            <a:ext cx="22012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000" dirty="0"/>
              <a:t>1.</a:t>
            </a:r>
            <a:r>
              <a:rPr lang="ko-KR" altLang="en-US" sz="1000" dirty="0"/>
              <a:t>해당 페이지에 맞는 버튼 활성화</a:t>
            </a:r>
            <a:endParaRPr lang="en-US" altLang="ko-KR" sz="1000" dirty="0"/>
          </a:p>
          <a:p>
            <a:pPr>
              <a:lnSpc>
                <a:spcPct val="200000"/>
              </a:lnSpc>
            </a:pPr>
            <a:r>
              <a:rPr lang="en-US" altLang="ko-KR" sz="1000" dirty="0"/>
              <a:t>&gt;&gt;</a:t>
            </a:r>
            <a:r>
              <a:rPr lang="ko-KR" altLang="en-US" sz="1000" dirty="0"/>
              <a:t>각각의 페이지로 이동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3588221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직사각형 79"/>
          <p:cNvSpPr/>
          <p:nvPr/>
        </p:nvSpPr>
        <p:spPr>
          <a:xfrm>
            <a:off x="7785248" y="771525"/>
            <a:ext cx="1992288" cy="266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메인페이지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grpSp>
        <p:nvGrpSpPr>
          <p:cNvPr id="4" name="Group 1016"/>
          <p:cNvGrpSpPr>
            <a:grpSpLocks/>
          </p:cNvGrpSpPr>
          <p:nvPr/>
        </p:nvGrpSpPr>
        <p:grpSpPr bwMode="auto">
          <a:xfrm>
            <a:off x="8410575" y="327025"/>
            <a:ext cx="719138" cy="58738"/>
            <a:chOff x="5616" y="528"/>
            <a:chExt cx="453" cy="44"/>
          </a:xfrm>
        </p:grpSpPr>
        <p:sp>
          <p:nvSpPr>
            <p:cNvPr id="14" name="AutoShape 1017"/>
            <p:cNvSpPr>
              <a:spLocks noChangeArrowheads="1"/>
            </p:cNvSpPr>
            <p:nvPr/>
          </p:nvSpPr>
          <p:spPr bwMode="auto">
            <a:xfrm>
              <a:off x="5616" y="528"/>
              <a:ext cx="113" cy="44"/>
            </a:xfrm>
            <a:prstGeom prst="flowChartInputOutput">
              <a:avLst/>
            </a:prstGeom>
            <a:solidFill>
              <a:srgbClr val="F8F8F8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/>
            </a:p>
          </p:txBody>
        </p:sp>
        <p:sp>
          <p:nvSpPr>
            <p:cNvPr id="15" name="AutoShape 1018"/>
            <p:cNvSpPr>
              <a:spLocks noChangeArrowheads="1"/>
            </p:cNvSpPr>
            <p:nvPr/>
          </p:nvSpPr>
          <p:spPr bwMode="auto">
            <a:xfrm>
              <a:off x="5729" y="528"/>
              <a:ext cx="113" cy="44"/>
            </a:xfrm>
            <a:prstGeom prst="flowChartInputOutput">
              <a:avLst/>
            </a:prstGeom>
            <a:solidFill>
              <a:srgbClr val="EAEAEA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/>
            </a:p>
          </p:txBody>
        </p:sp>
        <p:sp>
          <p:nvSpPr>
            <p:cNvPr id="16" name="AutoShape 1019"/>
            <p:cNvSpPr>
              <a:spLocks noChangeArrowheads="1"/>
            </p:cNvSpPr>
            <p:nvPr/>
          </p:nvSpPr>
          <p:spPr bwMode="auto">
            <a:xfrm>
              <a:off x="5842" y="528"/>
              <a:ext cx="113" cy="44"/>
            </a:xfrm>
            <a:prstGeom prst="flowChartInputOutput">
              <a:avLst/>
            </a:prstGeom>
            <a:solidFill>
              <a:srgbClr val="DDDDDD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/>
            </a:p>
          </p:txBody>
        </p:sp>
        <p:sp>
          <p:nvSpPr>
            <p:cNvPr id="17" name="AutoShape 1020"/>
            <p:cNvSpPr>
              <a:spLocks noChangeArrowheads="1"/>
            </p:cNvSpPr>
            <p:nvPr/>
          </p:nvSpPr>
          <p:spPr bwMode="auto">
            <a:xfrm>
              <a:off x="5956" y="528"/>
              <a:ext cx="113" cy="44"/>
            </a:xfrm>
            <a:prstGeom prst="flowChartInputOutput">
              <a:avLst/>
            </a:prstGeom>
            <a:solidFill>
              <a:srgbClr val="C0C0C0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/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128464" y="485335"/>
            <a:ext cx="720080" cy="27937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+mj-ea"/>
                <a:ea typeface="+mj-ea"/>
              </a:rPr>
              <a:t>PROJECT</a:t>
            </a:r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48544" y="485335"/>
            <a:ext cx="2592288" cy="27937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900" b="1" dirty="0">
                <a:solidFill>
                  <a:schemeClr val="tx1"/>
                </a:solidFill>
                <a:latin typeface="+mj-ea"/>
              </a:rPr>
              <a:t> 웹사이트</a:t>
            </a:r>
            <a:r>
              <a:rPr lang="en-US" altLang="ko-KR" sz="900" b="1" dirty="0">
                <a:solidFill>
                  <a:schemeClr val="tx1"/>
                </a:solidFill>
                <a:latin typeface="+mj-ea"/>
              </a:rPr>
              <a:t>(</a:t>
            </a:r>
            <a:r>
              <a:rPr lang="ko-KR" altLang="en-US" sz="900" b="1" dirty="0" err="1">
                <a:solidFill>
                  <a:schemeClr val="tx1"/>
                </a:solidFill>
                <a:latin typeface="+mj-ea"/>
              </a:rPr>
              <a:t>에어서울</a:t>
            </a:r>
            <a:r>
              <a:rPr lang="en-US" altLang="ko-KR" sz="900" b="1" dirty="0">
                <a:solidFill>
                  <a:schemeClr val="tx1"/>
                </a:solidFill>
                <a:latin typeface="+mj-ea"/>
              </a:rPr>
              <a:t>) </a:t>
            </a:r>
            <a:r>
              <a:rPr lang="ko-KR" altLang="en-US" sz="900" b="1" dirty="0">
                <a:solidFill>
                  <a:schemeClr val="tx1"/>
                </a:solidFill>
                <a:latin typeface="+mj-ea"/>
              </a:rPr>
              <a:t>리뉴얼</a:t>
            </a:r>
            <a:endParaRPr kumimoji="1" lang="ko-KR" altLang="en-US" sz="900" dirty="0">
              <a:solidFill>
                <a:schemeClr val="tx1"/>
              </a:solidFill>
              <a:ea typeface="돋움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817096" y="485335"/>
            <a:ext cx="720080" cy="27937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+mj-ea"/>
                <a:ea typeface="+mj-ea"/>
              </a:rPr>
              <a:t>DATE</a:t>
            </a:r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537176" y="485335"/>
            <a:ext cx="1228190" cy="27937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+mj-ea"/>
              </a:rPr>
              <a:t>2024</a:t>
            </a:r>
            <a:r>
              <a:rPr lang="ko-KR" altLang="en-US" sz="900" b="1" dirty="0">
                <a:solidFill>
                  <a:schemeClr val="tx1"/>
                </a:solidFill>
                <a:latin typeface="+mj-ea"/>
              </a:rPr>
              <a:t>년 </a:t>
            </a:r>
            <a:r>
              <a:rPr lang="en-US" altLang="ko-KR" sz="900" b="1" dirty="0">
                <a:solidFill>
                  <a:schemeClr val="tx1"/>
                </a:solidFill>
                <a:latin typeface="+mj-ea"/>
              </a:rPr>
              <a:t>05</a:t>
            </a:r>
            <a:r>
              <a:rPr lang="ko-KR" altLang="en-US" sz="900" b="1" dirty="0">
                <a:solidFill>
                  <a:schemeClr val="tx1"/>
                </a:solidFill>
                <a:latin typeface="+mj-ea"/>
              </a:rPr>
              <a:t>월 </a:t>
            </a:r>
            <a:r>
              <a:rPr lang="en-US" altLang="ko-KR" sz="900" b="1" dirty="0">
                <a:solidFill>
                  <a:schemeClr val="tx1"/>
                </a:solidFill>
                <a:latin typeface="+mj-ea"/>
              </a:rPr>
              <a:t>13</a:t>
            </a:r>
            <a:r>
              <a:rPr lang="ko-KR" altLang="en-US" sz="900" b="1" dirty="0">
                <a:solidFill>
                  <a:schemeClr val="tx1"/>
                </a:solidFill>
                <a:latin typeface="+mj-ea"/>
              </a:rPr>
              <a:t>일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440832" y="485335"/>
            <a:ext cx="720080" cy="27937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+mj-ea"/>
                <a:ea typeface="+mj-ea"/>
              </a:rPr>
              <a:t>TITLE</a:t>
            </a:r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160912" y="485335"/>
            <a:ext cx="1656184" cy="27937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+mj-ea"/>
                <a:ea typeface="+mj-ea"/>
              </a:rPr>
              <a:t>사용자 스토리보드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28464" y="764704"/>
            <a:ext cx="7272808" cy="45719"/>
          </a:xfrm>
          <a:prstGeom prst="rect">
            <a:avLst/>
          </a:prstGeom>
          <a:solidFill>
            <a:srgbClr val="00CC99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761312" y="764704"/>
            <a:ext cx="2016224" cy="27937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+mj-ea"/>
              </a:rPr>
              <a:t>서브화면</a:t>
            </a:r>
            <a:r>
              <a:rPr lang="en-US" altLang="ko-KR" sz="1000" b="1" dirty="0">
                <a:solidFill>
                  <a:schemeClr val="tx1"/>
                </a:solidFill>
                <a:latin typeface="+mj-ea"/>
              </a:rPr>
              <a:t>(2)</a:t>
            </a:r>
            <a:r>
              <a:rPr lang="ko-KR" altLang="en-US" sz="1000" b="1" dirty="0">
                <a:solidFill>
                  <a:schemeClr val="tx1"/>
                </a:solidFill>
                <a:latin typeface="+mj-ea"/>
              </a:rPr>
              <a:t> </a:t>
            </a:r>
            <a:r>
              <a:rPr lang="en-US" altLang="ko-KR" sz="1000" b="1" dirty="0">
                <a:solidFill>
                  <a:schemeClr val="tx1"/>
                </a:solidFill>
                <a:latin typeface="+mj-ea"/>
              </a:rPr>
              <a:t>– </a:t>
            </a:r>
            <a:r>
              <a:rPr lang="ko-KR" altLang="en-US" sz="1000" b="1" dirty="0">
                <a:solidFill>
                  <a:schemeClr val="tx1"/>
                </a:solidFill>
                <a:latin typeface="+mj-ea"/>
              </a:rPr>
              <a:t>운임안내</a:t>
            </a:r>
            <a:r>
              <a:rPr lang="en-US" altLang="ko-KR" sz="1000" b="1" dirty="0">
                <a:solidFill>
                  <a:schemeClr val="tx1"/>
                </a:solidFill>
                <a:latin typeface="+mj-ea"/>
              </a:rPr>
              <a:t>&gt;</a:t>
            </a:r>
            <a:r>
              <a:rPr lang="ko-KR" altLang="en-US" sz="1000" b="1" dirty="0">
                <a:solidFill>
                  <a:schemeClr val="tx1"/>
                </a:solidFill>
                <a:latin typeface="+mj-ea"/>
              </a:rPr>
              <a:t>항공권안내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7401272" y="764704"/>
            <a:ext cx="360040" cy="27937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+mj-ea"/>
                <a:ea typeface="+mj-ea"/>
              </a:rPr>
              <a:t>경로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7761312" y="485335"/>
            <a:ext cx="720080" cy="27937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+mj-ea"/>
                <a:ea typeface="+mj-ea"/>
              </a:rPr>
              <a:t>작성자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8481392" y="485335"/>
            <a:ext cx="1296144" cy="27937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err="1">
                <a:solidFill>
                  <a:schemeClr val="tx1"/>
                </a:solidFill>
                <a:latin typeface="+mj-ea"/>
                <a:ea typeface="+mj-ea"/>
              </a:rPr>
              <a:t>나유형</a:t>
            </a:r>
            <a:endParaRPr lang="ko-KR" altLang="en-US" sz="9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401272" y="1045702"/>
            <a:ext cx="2376264" cy="293438"/>
          </a:xfrm>
          <a:prstGeom prst="rect">
            <a:avLst/>
          </a:prstGeom>
          <a:solidFill>
            <a:srgbClr val="C1F1CA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화면 디자인</a:t>
            </a:r>
            <a:endParaRPr kumimoji="1" lang="en-US" altLang="ko-KR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7401272" y="4786322"/>
            <a:ext cx="2376264" cy="293438"/>
          </a:xfrm>
          <a:prstGeom prst="rect">
            <a:avLst/>
          </a:prstGeom>
          <a:solidFill>
            <a:srgbClr val="C1F1CA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개발 사항</a:t>
            </a:r>
            <a:endParaRPr kumimoji="1" lang="en-US" altLang="ko-KR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7401272" y="1357298"/>
            <a:ext cx="2376264" cy="3429024"/>
          </a:xfrm>
          <a:prstGeom prst="rect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lnSpc>
                <a:spcPct val="200000"/>
              </a:lnSpc>
              <a:buAutoNum type="arabicPeriod"/>
              <a:defRPr/>
            </a:pPr>
            <a:endParaRPr kumimoji="1" lang="en-US" altLang="ko-KR" sz="1000" b="1" dirty="0">
              <a:solidFill>
                <a:prstClr val="black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7401272" y="5072074"/>
            <a:ext cx="2376264" cy="1643074"/>
          </a:xfrm>
          <a:prstGeom prst="rect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lnSpc>
                <a:spcPct val="200000"/>
              </a:lnSpc>
              <a:defRPr/>
            </a:pPr>
            <a:endParaRPr kumimoji="1" lang="en-US" altLang="ko-KR" sz="1000" b="1" baseline="0" dirty="0">
              <a:solidFill>
                <a:prstClr val="black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C4E8F4A-5135-4E2C-B39D-8BFA26F6B576}"/>
              </a:ext>
            </a:extLst>
          </p:cNvPr>
          <p:cNvSpPr/>
          <p:nvPr/>
        </p:nvSpPr>
        <p:spPr>
          <a:xfrm>
            <a:off x="0" y="0"/>
            <a:ext cx="632520" cy="404664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제목 개체 틀 66"/>
          <p:cNvSpPr txBox="1">
            <a:spLocks/>
          </p:cNvSpPr>
          <p:nvPr/>
        </p:nvSpPr>
        <p:spPr>
          <a:xfrm>
            <a:off x="56456" y="72008"/>
            <a:ext cx="7742684" cy="40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defRPr/>
            </a:pPr>
            <a:r>
              <a:rPr lang="ko-KR" altLang="en-US" sz="1600" b="1" kern="0" dirty="0">
                <a:solidFill>
                  <a:sysClr val="windowText" lastClr="000000"/>
                </a:solidFill>
              </a:rPr>
              <a:t>스토리보드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43B2031-EA2B-4479-9C98-B968A6F525F6}"/>
              </a:ext>
            </a:extLst>
          </p:cNvPr>
          <p:cNvSpPr/>
          <p:nvPr/>
        </p:nvSpPr>
        <p:spPr>
          <a:xfrm>
            <a:off x="632520" y="918959"/>
            <a:ext cx="6264696" cy="81392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운임안내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D53BCC2-7EED-4588-B095-13251D308E91}"/>
              </a:ext>
            </a:extLst>
          </p:cNvPr>
          <p:cNvSpPr txBox="1"/>
          <p:nvPr/>
        </p:nvSpPr>
        <p:spPr>
          <a:xfrm>
            <a:off x="857722" y="2636912"/>
            <a:ext cx="22518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전자항공권</a:t>
            </a:r>
            <a:r>
              <a:rPr lang="en-US" altLang="ko-KR" sz="1400" dirty="0"/>
              <a:t>(E-Ticket) </a:t>
            </a:r>
            <a:r>
              <a:rPr lang="ko-KR" altLang="en-US" sz="1400" dirty="0"/>
              <a:t>안내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E2FA39C2-27FC-468D-A1F2-2A1FD1CADC6E}"/>
              </a:ext>
            </a:extLst>
          </p:cNvPr>
          <p:cNvSpPr/>
          <p:nvPr/>
        </p:nvSpPr>
        <p:spPr>
          <a:xfrm>
            <a:off x="2144688" y="1892856"/>
            <a:ext cx="1034084" cy="360040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수수료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E35C79FA-EEAD-45E0-AEA3-D5D4C2DD793C}"/>
              </a:ext>
            </a:extLst>
          </p:cNvPr>
          <p:cNvSpPr/>
          <p:nvPr/>
        </p:nvSpPr>
        <p:spPr>
          <a:xfrm>
            <a:off x="3342852" y="1892856"/>
            <a:ext cx="1034084" cy="360040"/>
          </a:xfrm>
          <a:prstGeom prst="roundRect">
            <a:avLst>
              <a:gd name="adj" fmla="val 50000"/>
            </a:avLst>
          </a:prstGeom>
          <a:solidFill>
            <a:srgbClr val="00CC9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항공권 안내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F7804E9A-D01F-4BDA-B403-E2D0C1589ACB}"/>
              </a:ext>
            </a:extLst>
          </p:cNvPr>
          <p:cNvSpPr/>
          <p:nvPr/>
        </p:nvSpPr>
        <p:spPr>
          <a:xfrm>
            <a:off x="4541016" y="1882465"/>
            <a:ext cx="1034084" cy="36004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운임 안내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D7ED78-6217-4824-A73F-37072D68FD5D}"/>
              </a:ext>
            </a:extLst>
          </p:cNvPr>
          <p:cNvSpPr txBox="1"/>
          <p:nvPr/>
        </p:nvSpPr>
        <p:spPr>
          <a:xfrm>
            <a:off x="848544" y="2983505"/>
            <a:ext cx="58407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900" dirty="0"/>
              <a:t>-</a:t>
            </a:r>
            <a:r>
              <a:rPr lang="ko-KR" altLang="en-US" sz="900" dirty="0" err="1"/>
              <a:t>에어서울</a:t>
            </a:r>
            <a:r>
              <a:rPr lang="ko-KR" altLang="en-US" sz="900" dirty="0"/>
              <a:t> 홈페이지 및 모바일</a:t>
            </a:r>
            <a:r>
              <a:rPr lang="en-US" altLang="ko-KR" sz="900" dirty="0"/>
              <a:t>, </a:t>
            </a:r>
            <a:r>
              <a:rPr lang="ko-KR" altLang="en-US" sz="900" dirty="0"/>
              <a:t>예약센터를 통해 항공권 구매 시 개인 이메일로 전자항공권</a:t>
            </a:r>
            <a:r>
              <a:rPr lang="en-US" altLang="ko-KR" sz="900" dirty="0"/>
              <a:t>(e-Ticket)</a:t>
            </a:r>
            <a:r>
              <a:rPr lang="ko-KR" altLang="en-US" sz="900" dirty="0"/>
              <a:t>을 발송해 드립니다</a:t>
            </a:r>
            <a:r>
              <a:rPr lang="en-US" altLang="ko-KR" sz="900" dirty="0"/>
              <a:t>. (</a:t>
            </a:r>
            <a:r>
              <a:rPr lang="ko-KR" altLang="en-US" sz="900" dirty="0"/>
              <a:t>예약센터로 신청 시 </a:t>
            </a:r>
            <a:r>
              <a:rPr lang="en-US" altLang="ko-KR" sz="900" dirty="0"/>
              <a:t>FAX</a:t>
            </a:r>
            <a:r>
              <a:rPr lang="ko-KR" altLang="en-US" sz="900" dirty="0"/>
              <a:t>도 가능</a:t>
            </a:r>
            <a:r>
              <a:rPr lang="en-US" altLang="ko-KR" sz="900" dirty="0"/>
              <a:t>)</a:t>
            </a:r>
          </a:p>
          <a:p>
            <a:pPr fontAlgn="base"/>
            <a:r>
              <a:rPr lang="en-US" altLang="ko-KR" sz="900" dirty="0"/>
              <a:t>-</a:t>
            </a:r>
            <a:r>
              <a:rPr lang="ko-KR" altLang="en-US" sz="900" dirty="0"/>
              <a:t>전자항공권을 미리 인쇄하신 후</a:t>
            </a:r>
            <a:r>
              <a:rPr lang="en-US" altLang="ko-KR" sz="900" dirty="0"/>
              <a:t>, </a:t>
            </a:r>
            <a:r>
              <a:rPr lang="ko-KR" altLang="en-US" sz="900" dirty="0"/>
              <a:t>탑승 수속 시 제출하시면 빠르고 간편하게 좌석 배정 및 탑승권</a:t>
            </a:r>
            <a:r>
              <a:rPr lang="en-US" altLang="ko-KR" sz="900" dirty="0"/>
              <a:t>(</a:t>
            </a:r>
            <a:r>
              <a:rPr lang="ko-KR" altLang="en-US" sz="900" dirty="0" err="1"/>
              <a:t>보딩패스</a:t>
            </a:r>
            <a:r>
              <a:rPr lang="en-US" altLang="ko-KR" sz="900" dirty="0"/>
              <a:t>)</a:t>
            </a:r>
            <a:r>
              <a:rPr lang="ko-KR" altLang="en-US" sz="900" dirty="0"/>
              <a:t>을 받으실 수 있습니다</a:t>
            </a:r>
            <a:r>
              <a:rPr lang="en-US" altLang="ko-KR" sz="900" dirty="0"/>
              <a:t>.</a:t>
            </a:r>
          </a:p>
          <a:p>
            <a:pPr fontAlgn="base"/>
            <a:r>
              <a:rPr lang="en-US" altLang="ko-KR" sz="900" dirty="0"/>
              <a:t>-</a:t>
            </a:r>
            <a:r>
              <a:rPr lang="ko-KR" altLang="en-US" sz="900" dirty="0"/>
              <a:t>출</a:t>
            </a:r>
            <a:r>
              <a:rPr lang="en-US" altLang="ko-KR" sz="900" dirty="0"/>
              <a:t>/</a:t>
            </a:r>
            <a:r>
              <a:rPr lang="ko-KR" altLang="en-US" sz="900" dirty="0"/>
              <a:t>도착지 국가의 규정에 따라 출입국 신고와 세관 통과 시 제시를 요구하는 경우가 있으므로</a:t>
            </a:r>
            <a:r>
              <a:rPr lang="en-US" altLang="ko-KR" sz="900" dirty="0"/>
              <a:t>, </a:t>
            </a:r>
            <a:r>
              <a:rPr lang="ko-KR" altLang="en-US" sz="900" dirty="0"/>
              <a:t>반드시 모든 여정을 마치실 때까지 전자항공권</a:t>
            </a:r>
            <a:r>
              <a:rPr lang="en-US" altLang="ko-KR" sz="900" dirty="0"/>
              <a:t>(e-Ticket)</a:t>
            </a:r>
            <a:r>
              <a:rPr lang="ko-KR" altLang="en-US" sz="900" dirty="0"/>
              <a:t>을 </a:t>
            </a:r>
            <a:r>
              <a:rPr lang="ko-KR" altLang="en-US" sz="900" dirty="0" err="1"/>
              <a:t>소지하셔야</a:t>
            </a:r>
            <a:r>
              <a:rPr lang="ko-KR" altLang="en-US" sz="900" dirty="0"/>
              <a:t> 합니다</a:t>
            </a:r>
            <a:r>
              <a:rPr lang="en-US" altLang="ko-KR" sz="900" dirty="0"/>
              <a:t>.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595F7C8-7704-4EC4-B0E7-B36C9DAF4453}"/>
              </a:ext>
            </a:extLst>
          </p:cNvPr>
          <p:cNvSpPr/>
          <p:nvPr/>
        </p:nvSpPr>
        <p:spPr>
          <a:xfrm>
            <a:off x="920552" y="2476935"/>
            <a:ext cx="5760645" cy="64203"/>
          </a:xfrm>
          <a:prstGeom prst="rect">
            <a:avLst/>
          </a:prstGeom>
          <a:solidFill>
            <a:srgbClr val="00CC9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09AE98C-E649-4E9B-AA24-0EBEAF430C83}"/>
              </a:ext>
            </a:extLst>
          </p:cNvPr>
          <p:cNvSpPr txBox="1"/>
          <p:nvPr/>
        </p:nvSpPr>
        <p:spPr>
          <a:xfrm>
            <a:off x="893262" y="4072377"/>
            <a:ext cx="1683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에어서울</a:t>
            </a:r>
            <a:r>
              <a:rPr lang="ko-KR" altLang="en-US" sz="1400" dirty="0"/>
              <a:t> 예약센터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9FBBF8E-E8FF-4E8E-B4B9-D2A3E0A33F66}"/>
              </a:ext>
            </a:extLst>
          </p:cNvPr>
          <p:cNvSpPr/>
          <p:nvPr/>
        </p:nvSpPr>
        <p:spPr>
          <a:xfrm>
            <a:off x="1960458" y="4545696"/>
            <a:ext cx="1584176" cy="1584176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22F79A7-CC6F-4E3C-8E44-A309DF53D35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528" y="4951345"/>
            <a:ext cx="421871" cy="42187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6333753-8B2B-4116-97BF-F80FBE6D64C6}"/>
              </a:ext>
            </a:extLst>
          </p:cNvPr>
          <p:cNvSpPr txBox="1"/>
          <p:nvPr/>
        </p:nvSpPr>
        <p:spPr>
          <a:xfrm>
            <a:off x="2079926" y="5423564"/>
            <a:ext cx="1345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00CC99"/>
                </a:solidFill>
              </a:rPr>
              <a:t>1800-8100</a:t>
            </a:r>
            <a:endParaRPr lang="ko-KR" altLang="en-US" sz="1600" b="1" dirty="0">
              <a:solidFill>
                <a:srgbClr val="00CC99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6C8542-9308-4252-91EA-9BCB81E8DA61}"/>
              </a:ext>
            </a:extLst>
          </p:cNvPr>
          <p:cNvSpPr txBox="1"/>
          <p:nvPr/>
        </p:nvSpPr>
        <p:spPr>
          <a:xfrm>
            <a:off x="2352436" y="6295414"/>
            <a:ext cx="800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전화번호</a:t>
            </a: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EFDAD94B-5A3D-4650-A011-33A172756D60}"/>
              </a:ext>
            </a:extLst>
          </p:cNvPr>
          <p:cNvSpPr/>
          <p:nvPr/>
        </p:nvSpPr>
        <p:spPr>
          <a:xfrm>
            <a:off x="4160912" y="4545696"/>
            <a:ext cx="1584176" cy="1584176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872FF54-8F96-4CBE-81F7-53454FAD6CA3}"/>
              </a:ext>
            </a:extLst>
          </p:cNvPr>
          <p:cNvSpPr txBox="1"/>
          <p:nvPr/>
        </p:nvSpPr>
        <p:spPr>
          <a:xfrm>
            <a:off x="4581834" y="6295414"/>
            <a:ext cx="800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운영시간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55D6A33-E123-43EA-B331-5A77691A4B7F}"/>
              </a:ext>
            </a:extLst>
          </p:cNvPr>
          <p:cNvSpPr txBox="1"/>
          <p:nvPr/>
        </p:nvSpPr>
        <p:spPr>
          <a:xfrm>
            <a:off x="4172065" y="5476874"/>
            <a:ext cx="15888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00CC99"/>
                </a:solidFill>
                <a:latin typeface="+mj-lt"/>
              </a:rPr>
              <a:t>09:00~18:00</a:t>
            </a:r>
            <a:endParaRPr lang="ko-KR" altLang="en-US" sz="1600" b="1" dirty="0">
              <a:solidFill>
                <a:srgbClr val="00CC99"/>
              </a:solidFill>
              <a:latin typeface="+mj-lt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C46CC07B-9C6D-48BD-985B-08F3DE6AF70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681" y="4856681"/>
            <a:ext cx="579251" cy="579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693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직사각형 79"/>
          <p:cNvSpPr/>
          <p:nvPr/>
        </p:nvSpPr>
        <p:spPr>
          <a:xfrm>
            <a:off x="7785248" y="771525"/>
            <a:ext cx="1992288" cy="266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메인페이지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grpSp>
        <p:nvGrpSpPr>
          <p:cNvPr id="4" name="Group 1016"/>
          <p:cNvGrpSpPr>
            <a:grpSpLocks/>
          </p:cNvGrpSpPr>
          <p:nvPr/>
        </p:nvGrpSpPr>
        <p:grpSpPr bwMode="auto">
          <a:xfrm>
            <a:off x="8410575" y="327025"/>
            <a:ext cx="719138" cy="58738"/>
            <a:chOff x="5616" y="528"/>
            <a:chExt cx="453" cy="44"/>
          </a:xfrm>
        </p:grpSpPr>
        <p:sp>
          <p:nvSpPr>
            <p:cNvPr id="14" name="AutoShape 1017"/>
            <p:cNvSpPr>
              <a:spLocks noChangeArrowheads="1"/>
            </p:cNvSpPr>
            <p:nvPr/>
          </p:nvSpPr>
          <p:spPr bwMode="auto">
            <a:xfrm>
              <a:off x="5616" y="528"/>
              <a:ext cx="113" cy="44"/>
            </a:xfrm>
            <a:prstGeom prst="flowChartInputOutput">
              <a:avLst/>
            </a:prstGeom>
            <a:solidFill>
              <a:srgbClr val="F8F8F8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/>
            </a:p>
          </p:txBody>
        </p:sp>
        <p:sp>
          <p:nvSpPr>
            <p:cNvPr id="15" name="AutoShape 1018"/>
            <p:cNvSpPr>
              <a:spLocks noChangeArrowheads="1"/>
            </p:cNvSpPr>
            <p:nvPr/>
          </p:nvSpPr>
          <p:spPr bwMode="auto">
            <a:xfrm>
              <a:off x="5729" y="528"/>
              <a:ext cx="113" cy="44"/>
            </a:xfrm>
            <a:prstGeom prst="flowChartInputOutput">
              <a:avLst/>
            </a:prstGeom>
            <a:solidFill>
              <a:srgbClr val="EAEAEA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/>
            </a:p>
          </p:txBody>
        </p:sp>
        <p:sp>
          <p:nvSpPr>
            <p:cNvPr id="16" name="AutoShape 1019"/>
            <p:cNvSpPr>
              <a:spLocks noChangeArrowheads="1"/>
            </p:cNvSpPr>
            <p:nvPr/>
          </p:nvSpPr>
          <p:spPr bwMode="auto">
            <a:xfrm>
              <a:off x="5842" y="528"/>
              <a:ext cx="113" cy="44"/>
            </a:xfrm>
            <a:prstGeom prst="flowChartInputOutput">
              <a:avLst/>
            </a:prstGeom>
            <a:solidFill>
              <a:srgbClr val="DDDDDD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/>
            </a:p>
          </p:txBody>
        </p:sp>
        <p:sp>
          <p:nvSpPr>
            <p:cNvPr id="17" name="AutoShape 1020"/>
            <p:cNvSpPr>
              <a:spLocks noChangeArrowheads="1"/>
            </p:cNvSpPr>
            <p:nvPr/>
          </p:nvSpPr>
          <p:spPr bwMode="auto">
            <a:xfrm>
              <a:off x="5956" y="528"/>
              <a:ext cx="113" cy="44"/>
            </a:xfrm>
            <a:prstGeom prst="flowChartInputOutput">
              <a:avLst/>
            </a:prstGeom>
            <a:solidFill>
              <a:srgbClr val="C0C0C0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/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128464" y="485335"/>
            <a:ext cx="720080" cy="27937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+mj-ea"/>
                <a:ea typeface="+mj-ea"/>
              </a:rPr>
              <a:t>PROJECT</a:t>
            </a:r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48544" y="485335"/>
            <a:ext cx="2592288" cy="27937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900" b="1" dirty="0">
                <a:solidFill>
                  <a:schemeClr val="tx1"/>
                </a:solidFill>
                <a:latin typeface="+mj-ea"/>
              </a:rPr>
              <a:t> 웹사이트</a:t>
            </a:r>
            <a:r>
              <a:rPr lang="en-US" altLang="ko-KR" sz="900" b="1" dirty="0">
                <a:solidFill>
                  <a:schemeClr val="tx1"/>
                </a:solidFill>
                <a:latin typeface="+mj-ea"/>
              </a:rPr>
              <a:t>(</a:t>
            </a:r>
            <a:r>
              <a:rPr lang="ko-KR" altLang="en-US" sz="900" b="1" dirty="0" err="1">
                <a:solidFill>
                  <a:schemeClr val="tx1"/>
                </a:solidFill>
                <a:latin typeface="+mj-ea"/>
              </a:rPr>
              <a:t>에어서울</a:t>
            </a:r>
            <a:r>
              <a:rPr lang="en-US" altLang="ko-KR" sz="900" b="1" dirty="0">
                <a:solidFill>
                  <a:schemeClr val="tx1"/>
                </a:solidFill>
                <a:latin typeface="+mj-ea"/>
              </a:rPr>
              <a:t>) </a:t>
            </a:r>
            <a:r>
              <a:rPr lang="ko-KR" altLang="en-US" sz="900" b="1" dirty="0">
                <a:solidFill>
                  <a:schemeClr val="tx1"/>
                </a:solidFill>
                <a:latin typeface="+mj-ea"/>
              </a:rPr>
              <a:t>리뉴얼</a:t>
            </a:r>
            <a:endParaRPr kumimoji="1" lang="ko-KR" altLang="en-US" sz="900" dirty="0">
              <a:solidFill>
                <a:schemeClr val="tx1"/>
              </a:solidFill>
              <a:ea typeface="돋움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817096" y="485335"/>
            <a:ext cx="720080" cy="27937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+mj-ea"/>
                <a:ea typeface="+mj-ea"/>
              </a:rPr>
              <a:t>DATE</a:t>
            </a:r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537176" y="485335"/>
            <a:ext cx="1228190" cy="27937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+mj-ea"/>
              </a:rPr>
              <a:t>2024</a:t>
            </a:r>
            <a:r>
              <a:rPr lang="ko-KR" altLang="en-US" sz="900" b="1" dirty="0">
                <a:solidFill>
                  <a:schemeClr val="tx1"/>
                </a:solidFill>
                <a:latin typeface="+mj-ea"/>
              </a:rPr>
              <a:t>년 </a:t>
            </a:r>
            <a:r>
              <a:rPr lang="en-US" altLang="ko-KR" sz="900" b="1" dirty="0">
                <a:solidFill>
                  <a:schemeClr val="tx1"/>
                </a:solidFill>
                <a:latin typeface="+mj-ea"/>
              </a:rPr>
              <a:t>05</a:t>
            </a:r>
            <a:r>
              <a:rPr lang="ko-KR" altLang="en-US" sz="900" b="1" dirty="0">
                <a:solidFill>
                  <a:schemeClr val="tx1"/>
                </a:solidFill>
                <a:latin typeface="+mj-ea"/>
              </a:rPr>
              <a:t>월 </a:t>
            </a:r>
            <a:r>
              <a:rPr lang="en-US" altLang="ko-KR" sz="900" b="1" dirty="0">
                <a:solidFill>
                  <a:schemeClr val="tx1"/>
                </a:solidFill>
                <a:latin typeface="+mj-ea"/>
              </a:rPr>
              <a:t>13</a:t>
            </a:r>
            <a:r>
              <a:rPr lang="ko-KR" altLang="en-US" sz="900" b="1" dirty="0">
                <a:solidFill>
                  <a:schemeClr val="tx1"/>
                </a:solidFill>
                <a:latin typeface="+mj-ea"/>
              </a:rPr>
              <a:t>일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440832" y="485335"/>
            <a:ext cx="720080" cy="27937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+mj-ea"/>
                <a:ea typeface="+mj-ea"/>
              </a:rPr>
              <a:t>TITLE</a:t>
            </a:r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160912" y="485335"/>
            <a:ext cx="1656184" cy="27937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+mj-ea"/>
                <a:ea typeface="+mj-ea"/>
              </a:rPr>
              <a:t>사용자 스토리보드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28464" y="764704"/>
            <a:ext cx="7272808" cy="45719"/>
          </a:xfrm>
          <a:prstGeom prst="rect">
            <a:avLst/>
          </a:prstGeom>
          <a:solidFill>
            <a:srgbClr val="00CC99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761312" y="764704"/>
            <a:ext cx="2016224" cy="27937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+mj-ea"/>
              </a:rPr>
              <a:t>서브화면</a:t>
            </a:r>
            <a:r>
              <a:rPr lang="en-US" altLang="ko-KR" sz="1000" b="1" dirty="0">
                <a:solidFill>
                  <a:schemeClr val="tx1"/>
                </a:solidFill>
                <a:latin typeface="+mj-ea"/>
              </a:rPr>
              <a:t>(2)</a:t>
            </a:r>
            <a:r>
              <a:rPr lang="ko-KR" altLang="en-US" sz="1000" b="1" dirty="0">
                <a:solidFill>
                  <a:schemeClr val="tx1"/>
                </a:solidFill>
                <a:latin typeface="+mj-ea"/>
              </a:rPr>
              <a:t> </a:t>
            </a:r>
            <a:r>
              <a:rPr lang="en-US" altLang="ko-KR" sz="1000" b="1" dirty="0">
                <a:solidFill>
                  <a:schemeClr val="tx1"/>
                </a:solidFill>
                <a:latin typeface="+mj-ea"/>
              </a:rPr>
              <a:t>– </a:t>
            </a:r>
            <a:r>
              <a:rPr lang="ko-KR" altLang="en-US" sz="1000" b="1" dirty="0">
                <a:solidFill>
                  <a:schemeClr val="tx1"/>
                </a:solidFill>
                <a:latin typeface="+mj-ea"/>
              </a:rPr>
              <a:t>운임안내</a:t>
            </a:r>
            <a:r>
              <a:rPr lang="en-US" altLang="ko-KR" sz="1000" b="1" dirty="0">
                <a:solidFill>
                  <a:schemeClr val="tx1"/>
                </a:solidFill>
                <a:latin typeface="+mj-ea"/>
              </a:rPr>
              <a:t>&gt;</a:t>
            </a:r>
            <a:r>
              <a:rPr lang="ko-KR" altLang="en-US" sz="1000" b="1" dirty="0">
                <a:solidFill>
                  <a:schemeClr val="tx1"/>
                </a:solidFill>
                <a:latin typeface="+mj-ea"/>
              </a:rPr>
              <a:t>운임안내</a:t>
            </a:r>
            <a:r>
              <a:rPr lang="en-US" altLang="ko-KR" sz="1000" b="1" dirty="0">
                <a:solidFill>
                  <a:schemeClr val="tx1"/>
                </a:solidFill>
                <a:latin typeface="+mj-ea"/>
              </a:rPr>
              <a:t>1</a:t>
            </a:r>
            <a:endParaRPr lang="ko-KR" altLang="en-US" sz="1000" b="1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401272" y="764704"/>
            <a:ext cx="360040" cy="27937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+mj-ea"/>
                <a:ea typeface="+mj-ea"/>
              </a:rPr>
              <a:t>경로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7761312" y="485335"/>
            <a:ext cx="720080" cy="27937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+mj-ea"/>
                <a:ea typeface="+mj-ea"/>
              </a:rPr>
              <a:t>작성자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8481392" y="485335"/>
            <a:ext cx="1296144" cy="27937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err="1">
                <a:solidFill>
                  <a:schemeClr val="tx1"/>
                </a:solidFill>
                <a:latin typeface="+mj-ea"/>
                <a:ea typeface="+mj-ea"/>
              </a:rPr>
              <a:t>나유형</a:t>
            </a:r>
            <a:endParaRPr lang="ko-KR" altLang="en-US" sz="9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401272" y="1045702"/>
            <a:ext cx="2376264" cy="293438"/>
          </a:xfrm>
          <a:prstGeom prst="rect">
            <a:avLst/>
          </a:prstGeom>
          <a:solidFill>
            <a:srgbClr val="C1F1CA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화면 디자인</a:t>
            </a:r>
            <a:endParaRPr kumimoji="1" lang="en-US" altLang="ko-KR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7401272" y="4786322"/>
            <a:ext cx="2376264" cy="293438"/>
          </a:xfrm>
          <a:prstGeom prst="rect">
            <a:avLst/>
          </a:prstGeom>
          <a:solidFill>
            <a:srgbClr val="C1F1CA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개발 사항</a:t>
            </a:r>
            <a:endParaRPr kumimoji="1" lang="en-US" altLang="ko-KR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7401272" y="1357298"/>
            <a:ext cx="2376264" cy="3429024"/>
          </a:xfrm>
          <a:prstGeom prst="rect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lnSpc>
                <a:spcPct val="200000"/>
              </a:lnSpc>
              <a:buAutoNum type="arabicPeriod"/>
              <a:defRPr/>
            </a:pPr>
            <a:endParaRPr kumimoji="1" lang="en-US" altLang="ko-KR" sz="1000" b="1" dirty="0">
              <a:solidFill>
                <a:prstClr val="black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7401272" y="5072074"/>
            <a:ext cx="2376264" cy="1643074"/>
          </a:xfrm>
          <a:prstGeom prst="rect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lnSpc>
                <a:spcPct val="200000"/>
              </a:lnSpc>
              <a:defRPr/>
            </a:pPr>
            <a:endParaRPr kumimoji="1" lang="en-US" altLang="ko-KR" sz="1000" b="1" baseline="0" dirty="0">
              <a:solidFill>
                <a:prstClr val="black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C4E8F4A-5135-4E2C-B39D-8BFA26F6B576}"/>
              </a:ext>
            </a:extLst>
          </p:cNvPr>
          <p:cNvSpPr/>
          <p:nvPr/>
        </p:nvSpPr>
        <p:spPr>
          <a:xfrm>
            <a:off x="0" y="0"/>
            <a:ext cx="632520" cy="404664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제목 개체 틀 66"/>
          <p:cNvSpPr txBox="1">
            <a:spLocks/>
          </p:cNvSpPr>
          <p:nvPr/>
        </p:nvSpPr>
        <p:spPr>
          <a:xfrm>
            <a:off x="56456" y="72008"/>
            <a:ext cx="7742684" cy="40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defRPr/>
            </a:pPr>
            <a:r>
              <a:rPr lang="ko-KR" altLang="en-US" sz="1600" b="1" kern="0" dirty="0">
                <a:solidFill>
                  <a:sysClr val="windowText" lastClr="000000"/>
                </a:solidFill>
              </a:rPr>
              <a:t>스토리보드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43B2031-EA2B-4479-9C98-B968A6F525F6}"/>
              </a:ext>
            </a:extLst>
          </p:cNvPr>
          <p:cNvSpPr/>
          <p:nvPr/>
        </p:nvSpPr>
        <p:spPr>
          <a:xfrm>
            <a:off x="632520" y="918959"/>
            <a:ext cx="6264696" cy="81392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운임안내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D53BCC2-7EED-4588-B095-13251D308E91}"/>
              </a:ext>
            </a:extLst>
          </p:cNvPr>
          <p:cNvSpPr txBox="1"/>
          <p:nvPr/>
        </p:nvSpPr>
        <p:spPr>
          <a:xfrm>
            <a:off x="857722" y="2636912"/>
            <a:ext cx="1566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노선별</a:t>
            </a:r>
            <a:r>
              <a:rPr lang="ko-KR" altLang="en-US" sz="1400" dirty="0"/>
              <a:t> 운임 정보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E2FA39C2-27FC-468D-A1F2-2A1FD1CADC6E}"/>
              </a:ext>
            </a:extLst>
          </p:cNvPr>
          <p:cNvSpPr/>
          <p:nvPr/>
        </p:nvSpPr>
        <p:spPr>
          <a:xfrm>
            <a:off x="2144688" y="1892856"/>
            <a:ext cx="1034084" cy="360040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수수료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E35C79FA-EEAD-45E0-AEA3-D5D4C2DD793C}"/>
              </a:ext>
            </a:extLst>
          </p:cNvPr>
          <p:cNvSpPr/>
          <p:nvPr/>
        </p:nvSpPr>
        <p:spPr>
          <a:xfrm>
            <a:off x="3342852" y="1892856"/>
            <a:ext cx="1034084" cy="36004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항공권 안내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F7804E9A-D01F-4BDA-B403-E2D0C1589ACB}"/>
              </a:ext>
            </a:extLst>
          </p:cNvPr>
          <p:cNvSpPr/>
          <p:nvPr/>
        </p:nvSpPr>
        <p:spPr>
          <a:xfrm>
            <a:off x="4541016" y="1882465"/>
            <a:ext cx="1034084" cy="360040"/>
          </a:xfrm>
          <a:prstGeom prst="roundRect">
            <a:avLst>
              <a:gd name="adj" fmla="val 50000"/>
            </a:avLst>
          </a:prstGeom>
          <a:solidFill>
            <a:srgbClr val="00CC9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운임 안내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595F7C8-7704-4EC4-B0E7-B36C9DAF4453}"/>
              </a:ext>
            </a:extLst>
          </p:cNvPr>
          <p:cNvSpPr/>
          <p:nvPr/>
        </p:nvSpPr>
        <p:spPr>
          <a:xfrm>
            <a:off x="920552" y="2476935"/>
            <a:ext cx="5760645" cy="64203"/>
          </a:xfrm>
          <a:prstGeom prst="rect">
            <a:avLst/>
          </a:prstGeom>
          <a:solidFill>
            <a:srgbClr val="00CC9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D76D740-AB23-4C1D-A5D7-96B46486849F}"/>
              </a:ext>
            </a:extLst>
          </p:cNvPr>
          <p:cNvSpPr/>
          <p:nvPr/>
        </p:nvSpPr>
        <p:spPr>
          <a:xfrm>
            <a:off x="857722" y="3051976"/>
            <a:ext cx="136447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ko-KR" altLang="en-US" sz="1100" b="1" dirty="0">
                <a:solidFill>
                  <a:srgbClr val="000000"/>
                </a:solidFill>
                <a:latin typeface="맑은 고딕" panose="020B0503020000020004" pitchFamily="50" charset="-127"/>
              </a:rPr>
              <a:t>통상 편도 운임 </a:t>
            </a:r>
            <a:r>
              <a:rPr lang="en-US" altLang="ko-KR" sz="1100" b="1" dirty="0">
                <a:solidFill>
                  <a:srgbClr val="000000"/>
                </a:solidFill>
                <a:latin typeface="맑은 고딕" panose="020B0503020000020004" pitchFamily="50" charset="-127"/>
              </a:rPr>
              <a:t>(Y)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19AD84F-07F4-4725-8AEA-F0E642E2DD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3617889"/>
              </p:ext>
            </p:extLst>
          </p:nvPr>
        </p:nvGraphicFramePr>
        <p:xfrm>
          <a:off x="939467" y="3368679"/>
          <a:ext cx="5813731" cy="327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0533">
                  <a:extLst>
                    <a:ext uri="{9D8B030D-6E8A-4147-A177-3AD203B41FA5}">
                      <a16:colId xmlns:a16="http://schemas.microsoft.com/office/drawing/2014/main" val="4166922024"/>
                    </a:ext>
                  </a:extLst>
                </a:gridCol>
                <a:gridCol w="830533">
                  <a:extLst>
                    <a:ext uri="{9D8B030D-6E8A-4147-A177-3AD203B41FA5}">
                      <a16:colId xmlns:a16="http://schemas.microsoft.com/office/drawing/2014/main" val="4190257728"/>
                    </a:ext>
                  </a:extLst>
                </a:gridCol>
                <a:gridCol w="830533">
                  <a:extLst>
                    <a:ext uri="{9D8B030D-6E8A-4147-A177-3AD203B41FA5}">
                      <a16:colId xmlns:a16="http://schemas.microsoft.com/office/drawing/2014/main" val="1144392992"/>
                    </a:ext>
                  </a:extLst>
                </a:gridCol>
                <a:gridCol w="830533">
                  <a:extLst>
                    <a:ext uri="{9D8B030D-6E8A-4147-A177-3AD203B41FA5}">
                      <a16:colId xmlns:a16="http://schemas.microsoft.com/office/drawing/2014/main" val="1216704939"/>
                    </a:ext>
                  </a:extLst>
                </a:gridCol>
                <a:gridCol w="830533">
                  <a:extLst>
                    <a:ext uri="{9D8B030D-6E8A-4147-A177-3AD203B41FA5}">
                      <a16:colId xmlns:a16="http://schemas.microsoft.com/office/drawing/2014/main" val="3364887579"/>
                    </a:ext>
                  </a:extLst>
                </a:gridCol>
                <a:gridCol w="830533">
                  <a:extLst>
                    <a:ext uri="{9D8B030D-6E8A-4147-A177-3AD203B41FA5}">
                      <a16:colId xmlns:a16="http://schemas.microsoft.com/office/drawing/2014/main" val="1327028174"/>
                    </a:ext>
                  </a:extLst>
                </a:gridCol>
                <a:gridCol w="830533">
                  <a:extLst>
                    <a:ext uri="{9D8B030D-6E8A-4147-A177-3AD203B41FA5}">
                      <a16:colId xmlns:a16="http://schemas.microsoft.com/office/drawing/2014/main" val="3982609833"/>
                    </a:ext>
                  </a:extLst>
                </a:gridCol>
              </a:tblGrid>
              <a:tr h="3661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노선</a:t>
                      </a:r>
                    </a:p>
                  </a:txBody>
                  <a:tcPr anchor="ctr">
                    <a:solidFill>
                      <a:srgbClr val="C1F1CA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구분</a:t>
                      </a:r>
                    </a:p>
                  </a:txBody>
                  <a:tcPr anchor="ctr">
                    <a:solidFill>
                      <a:srgbClr val="C1F1C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1F1C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항공 운임</a:t>
                      </a:r>
                    </a:p>
                  </a:txBody>
                  <a:tcPr anchor="ctr">
                    <a:solidFill>
                      <a:srgbClr val="C1F1C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유류할증료</a:t>
                      </a:r>
                    </a:p>
                  </a:txBody>
                  <a:tcPr anchor="ctr">
                    <a:solidFill>
                      <a:srgbClr val="C1F1C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세금</a:t>
                      </a:r>
                    </a:p>
                  </a:txBody>
                  <a:tcPr anchor="ctr">
                    <a:solidFill>
                      <a:srgbClr val="C1F1C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총액 운임</a:t>
                      </a:r>
                    </a:p>
                  </a:txBody>
                  <a:tcPr anchor="ctr">
                    <a:solidFill>
                      <a:srgbClr val="C1F1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11317"/>
                  </a:ext>
                </a:extLst>
              </a:tr>
              <a:tr h="223181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김포</a:t>
                      </a:r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제주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주중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월</a:t>
                      </a:r>
                      <a:r>
                        <a:rPr lang="en-US" altLang="ko-KR" sz="1000" dirty="0"/>
                        <a:t>~</a:t>
                      </a:r>
                      <a:r>
                        <a:rPr lang="ko-KR" altLang="en-US" sz="1000" dirty="0"/>
                        <a:t>목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일반운임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69,000</a:t>
                      </a:r>
                      <a:r>
                        <a:rPr lang="ko-KR" altLang="en-US" sz="1000" dirty="0"/>
                        <a:t>원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12,100</a:t>
                      </a:r>
                      <a:r>
                        <a:rPr lang="ko-KR" altLang="en-US" sz="1000" dirty="0"/>
                        <a:t>원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4,000</a:t>
                      </a:r>
                      <a:r>
                        <a:rPr lang="ko-KR" altLang="en-US" sz="1000" dirty="0"/>
                        <a:t>원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85,100</a:t>
                      </a:r>
                      <a:r>
                        <a:rPr lang="ko-KR" altLang="en-US" sz="1000" dirty="0"/>
                        <a:t>원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961761"/>
                  </a:ext>
                </a:extLst>
              </a:tr>
              <a:tr h="22318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선호운임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70,000</a:t>
                      </a:r>
                      <a:r>
                        <a:rPr lang="ko-KR" altLang="en-US" sz="1000" dirty="0"/>
                        <a:t>원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12,100</a:t>
                      </a:r>
                      <a:r>
                        <a:rPr lang="ko-KR" altLang="en-US" sz="1000" dirty="0"/>
                        <a:t>원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4,000</a:t>
                      </a:r>
                      <a:r>
                        <a:rPr lang="ko-KR" altLang="en-US" sz="1000" dirty="0"/>
                        <a:t>원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86,100</a:t>
                      </a:r>
                      <a:r>
                        <a:rPr lang="ko-KR" altLang="en-US" sz="1000" dirty="0"/>
                        <a:t>원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1177430"/>
                  </a:ext>
                </a:extLst>
              </a:tr>
              <a:tr h="35260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주말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금</a:t>
                      </a:r>
                      <a:r>
                        <a:rPr lang="en-US" altLang="ko-KR" sz="1000" dirty="0"/>
                        <a:t>~</a:t>
                      </a:r>
                      <a:r>
                        <a:rPr lang="ko-KR" altLang="en-US" sz="1000" dirty="0"/>
                        <a:t>일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일반운임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79,900</a:t>
                      </a:r>
                      <a:r>
                        <a:rPr lang="ko-KR" altLang="en-US" sz="1000" dirty="0"/>
                        <a:t>원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12,100</a:t>
                      </a:r>
                      <a:r>
                        <a:rPr lang="ko-KR" altLang="en-US" sz="1000" dirty="0"/>
                        <a:t>원</a:t>
                      </a:r>
                    </a:p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4,000</a:t>
                      </a:r>
                      <a:r>
                        <a:rPr lang="ko-KR" altLang="en-US" sz="1000" dirty="0"/>
                        <a:t>원</a:t>
                      </a:r>
                    </a:p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96,000</a:t>
                      </a:r>
                      <a:r>
                        <a:rPr lang="ko-KR" altLang="en-US" sz="1000" dirty="0"/>
                        <a:t>원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84907"/>
                  </a:ext>
                </a:extLst>
              </a:tr>
              <a:tr h="35260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선호운임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85,000</a:t>
                      </a:r>
                      <a:r>
                        <a:rPr lang="ko-KR" altLang="en-US" sz="1000" dirty="0"/>
                        <a:t>원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12,100</a:t>
                      </a:r>
                      <a:r>
                        <a:rPr lang="ko-KR" altLang="en-US" sz="1000" dirty="0"/>
                        <a:t>원</a:t>
                      </a:r>
                    </a:p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4,000</a:t>
                      </a:r>
                      <a:r>
                        <a:rPr lang="ko-KR" altLang="en-US" sz="1000" dirty="0"/>
                        <a:t>원</a:t>
                      </a:r>
                    </a:p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101,100</a:t>
                      </a:r>
                      <a:r>
                        <a:rPr lang="ko-KR" altLang="en-US" sz="1000" dirty="0"/>
                        <a:t>원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0915476"/>
                  </a:ext>
                </a:extLst>
              </a:tr>
              <a:tr h="35260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탄력할증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성수기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107,000</a:t>
                      </a:r>
                      <a:r>
                        <a:rPr lang="ko-KR" altLang="en-US" sz="1000" dirty="0"/>
                        <a:t>원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12,100</a:t>
                      </a:r>
                      <a:r>
                        <a:rPr lang="ko-KR" altLang="en-US" sz="1000" dirty="0"/>
                        <a:t>원</a:t>
                      </a:r>
                    </a:p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4,000</a:t>
                      </a:r>
                      <a:r>
                        <a:rPr lang="ko-KR" altLang="en-US" sz="1000" dirty="0"/>
                        <a:t>원</a:t>
                      </a:r>
                    </a:p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123,100</a:t>
                      </a:r>
                      <a:r>
                        <a:rPr lang="ko-KR" altLang="en-US" sz="1000" dirty="0"/>
                        <a:t>원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6737952"/>
                  </a:ext>
                </a:extLst>
              </a:tr>
              <a:tr h="352603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김포</a:t>
                      </a:r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부산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주중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월</a:t>
                      </a:r>
                      <a:r>
                        <a:rPr lang="en-US" altLang="ko-KR" sz="1000" dirty="0"/>
                        <a:t>~</a:t>
                      </a:r>
                      <a:r>
                        <a:rPr lang="ko-KR" altLang="en-US" sz="1000" dirty="0"/>
                        <a:t>목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66,000</a:t>
                      </a:r>
                      <a:r>
                        <a:rPr lang="ko-KR" altLang="en-US" sz="1000" dirty="0"/>
                        <a:t>원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12,100</a:t>
                      </a:r>
                      <a:r>
                        <a:rPr lang="ko-KR" altLang="en-US" sz="1000" dirty="0"/>
                        <a:t>원</a:t>
                      </a:r>
                    </a:p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4,000</a:t>
                      </a:r>
                      <a:r>
                        <a:rPr lang="ko-KR" altLang="en-US" sz="1000" dirty="0"/>
                        <a:t>원</a:t>
                      </a:r>
                    </a:p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82,100</a:t>
                      </a:r>
                      <a:r>
                        <a:rPr lang="ko-KR" altLang="en-US" sz="1000" dirty="0"/>
                        <a:t>원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0230740"/>
                  </a:ext>
                </a:extLst>
              </a:tr>
              <a:tr h="35260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주말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금</a:t>
                      </a:r>
                      <a:r>
                        <a:rPr lang="en-US" altLang="ko-KR" sz="1000" dirty="0"/>
                        <a:t>~</a:t>
                      </a:r>
                      <a:r>
                        <a:rPr lang="ko-KR" altLang="en-US" sz="1000" dirty="0"/>
                        <a:t>일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76,000</a:t>
                      </a:r>
                      <a:r>
                        <a:rPr lang="ko-KR" altLang="en-US" sz="1000" dirty="0"/>
                        <a:t>원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12,100</a:t>
                      </a:r>
                      <a:r>
                        <a:rPr lang="ko-KR" altLang="en-US" sz="1000" dirty="0"/>
                        <a:t>원</a:t>
                      </a:r>
                    </a:p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4,000</a:t>
                      </a:r>
                      <a:r>
                        <a:rPr lang="ko-KR" altLang="en-US" sz="1000" dirty="0"/>
                        <a:t>원</a:t>
                      </a:r>
                    </a:p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92,100</a:t>
                      </a:r>
                      <a:r>
                        <a:rPr lang="ko-KR" altLang="en-US" sz="1000" dirty="0"/>
                        <a:t>원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563090"/>
                  </a:ext>
                </a:extLst>
              </a:tr>
              <a:tr h="35260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탄력할증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성수기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85,000</a:t>
                      </a:r>
                      <a:r>
                        <a:rPr lang="ko-KR" altLang="en-US" sz="1000" dirty="0"/>
                        <a:t>원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12,100</a:t>
                      </a:r>
                      <a:r>
                        <a:rPr lang="ko-KR" altLang="en-US" sz="1000" dirty="0"/>
                        <a:t>원</a:t>
                      </a:r>
                    </a:p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4,000</a:t>
                      </a:r>
                      <a:r>
                        <a:rPr lang="ko-KR" altLang="en-US" sz="1000" dirty="0"/>
                        <a:t>원</a:t>
                      </a:r>
                    </a:p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101,100</a:t>
                      </a:r>
                      <a:r>
                        <a:rPr lang="ko-KR" altLang="en-US" sz="1000" dirty="0"/>
                        <a:t>원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5593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4604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직사각형 79"/>
          <p:cNvSpPr/>
          <p:nvPr/>
        </p:nvSpPr>
        <p:spPr>
          <a:xfrm>
            <a:off x="7785248" y="771525"/>
            <a:ext cx="1992288" cy="266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메인페이지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grpSp>
        <p:nvGrpSpPr>
          <p:cNvPr id="4" name="Group 1016"/>
          <p:cNvGrpSpPr>
            <a:grpSpLocks/>
          </p:cNvGrpSpPr>
          <p:nvPr/>
        </p:nvGrpSpPr>
        <p:grpSpPr bwMode="auto">
          <a:xfrm>
            <a:off x="8410575" y="327025"/>
            <a:ext cx="719138" cy="58738"/>
            <a:chOff x="5616" y="528"/>
            <a:chExt cx="453" cy="44"/>
          </a:xfrm>
        </p:grpSpPr>
        <p:sp>
          <p:nvSpPr>
            <p:cNvPr id="14" name="AutoShape 1017"/>
            <p:cNvSpPr>
              <a:spLocks noChangeArrowheads="1"/>
            </p:cNvSpPr>
            <p:nvPr/>
          </p:nvSpPr>
          <p:spPr bwMode="auto">
            <a:xfrm>
              <a:off x="5616" y="528"/>
              <a:ext cx="113" cy="44"/>
            </a:xfrm>
            <a:prstGeom prst="flowChartInputOutput">
              <a:avLst/>
            </a:prstGeom>
            <a:solidFill>
              <a:srgbClr val="F8F8F8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/>
            </a:p>
          </p:txBody>
        </p:sp>
        <p:sp>
          <p:nvSpPr>
            <p:cNvPr id="15" name="AutoShape 1018"/>
            <p:cNvSpPr>
              <a:spLocks noChangeArrowheads="1"/>
            </p:cNvSpPr>
            <p:nvPr/>
          </p:nvSpPr>
          <p:spPr bwMode="auto">
            <a:xfrm>
              <a:off x="5729" y="528"/>
              <a:ext cx="113" cy="44"/>
            </a:xfrm>
            <a:prstGeom prst="flowChartInputOutput">
              <a:avLst/>
            </a:prstGeom>
            <a:solidFill>
              <a:srgbClr val="EAEAEA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/>
            </a:p>
          </p:txBody>
        </p:sp>
        <p:sp>
          <p:nvSpPr>
            <p:cNvPr id="16" name="AutoShape 1019"/>
            <p:cNvSpPr>
              <a:spLocks noChangeArrowheads="1"/>
            </p:cNvSpPr>
            <p:nvPr/>
          </p:nvSpPr>
          <p:spPr bwMode="auto">
            <a:xfrm>
              <a:off x="5842" y="528"/>
              <a:ext cx="113" cy="44"/>
            </a:xfrm>
            <a:prstGeom prst="flowChartInputOutput">
              <a:avLst/>
            </a:prstGeom>
            <a:solidFill>
              <a:srgbClr val="DDDDDD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/>
            </a:p>
          </p:txBody>
        </p:sp>
        <p:sp>
          <p:nvSpPr>
            <p:cNvPr id="17" name="AutoShape 1020"/>
            <p:cNvSpPr>
              <a:spLocks noChangeArrowheads="1"/>
            </p:cNvSpPr>
            <p:nvPr/>
          </p:nvSpPr>
          <p:spPr bwMode="auto">
            <a:xfrm>
              <a:off x="5956" y="528"/>
              <a:ext cx="113" cy="44"/>
            </a:xfrm>
            <a:prstGeom prst="flowChartInputOutput">
              <a:avLst/>
            </a:prstGeom>
            <a:solidFill>
              <a:srgbClr val="C0C0C0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/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128464" y="485335"/>
            <a:ext cx="720080" cy="27937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+mj-ea"/>
                <a:ea typeface="+mj-ea"/>
              </a:rPr>
              <a:t>PROJECT</a:t>
            </a:r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48544" y="485335"/>
            <a:ext cx="2592288" cy="27937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900" b="1" dirty="0">
                <a:solidFill>
                  <a:schemeClr val="tx1"/>
                </a:solidFill>
                <a:latin typeface="+mj-ea"/>
              </a:rPr>
              <a:t> 웹사이트</a:t>
            </a:r>
            <a:r>
              <a:rPr lang="en-US" altLang="ko-KR" sz="900" b="1" dirty="0">
                <a:solidFill>
                  <a:schemeClr val="tx1"/>
                </a:solidFill>
                <a:latin typeface="+mj-ea"/>
              </a:rPr>
              <a:t>(</a:t>
            </a:r>
            <a:r>
              <a:rPr lang="ko-KR" altLang="en-US" sz="900" b="1" dirty="0" err="1">
                <a:solidFill>
                  <a:schemeClr val="tx1"/>
                </a:solidFill>
                <a:latin typeface="+mj-ea"/>
              </a:rPr>
              <a:t>에어서울</a:t>
            </a:r>
            <a:r>
              <a:rPr lang="en-US" altLang="ko-KR" sz="900" b="1" dirty="0">
                <a:solidFill>
                  <a:schemeClr val="tx1"/>
                </a:solidFill>
                <a:latin typeface="+mj-ea"/>
              </a:rPr>
              <a:t>) </a:t>
            </a:r>
            <a:r>
              <a:rPr lang="ko-KR" altLang="en-US" sz="900" b="1" dirty="0">
                <a:solidFill>
                  <a:schemeClr val="tx1"/>
                </a:solidFill>
                <a:latin typeface="+mj-ea"/>
              </a:rPr>
              <a:t>리뉴얼</a:t>
            </a:r>
            <a:endParaRPr kumimoji="1" lang="ko-KR" altLang="en-US" sz="900" dirty="0">
              <a:solidFill>
                <a:schemeClr val="tx1"/>
              </a:solidFill>
              <a:ea typeface="돋움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817096" y="485335"/>
            <a:ext cx="720080" cy="27937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+mj-ea"/>
                <a:ea typeface="+mj-ea"/>
              </a:rPr>
              <a:t>DATE</a:t>
            </a:r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537176" y="485335"/>
            <a:ext cx="1228190" cy="27937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+mj-ea"/>
              </a:rPr>
              <a:t>2024</a:t>
            </a:r>
            <a:r>
              <a:rPr lang="ko-KR" altLang="en-US" sz="900" b="1" dirty="0">
                <a:solidFill>
                  <a:schemeClr val="tx1"/>
                </a:solidFill>
                <a:latin typeface="+mj-ea"/>
              </a:rPr>
              <a:t>년 </a:t>
            </a:r>
            <a:r>
              <a:rPr lang="en-US" altLang="ko-KR" sz="900" b="1" dirty="0">
                <a:solidFill>
                  <a:schemeClr val="tx1"/>
                </a:solidFill>
                <a:latin typeface="+mj-ea"/>
              </a:rPr>
              <a:t>05</a:t>
            </a:r>
            <a:r>
              <a:rPr lang="ko-KR" altLang="en-US" sz="900" b="1" dirty="0">
                <a:solidFill>
                  <a:schemeClr val="tx1"/>
                </a:solidFill>
                <a:latin typeface="+mj-ea"/>
              </a:rPr>
              <a:t>월 </a:t>
            </a:r>
            <a:r>
              <a:rPr lang="en-US" altLang="ko-KR" sz="900" b="1" dirty="0">
                <a:solidFill>
                  <a:schemeClr val="tx1"/>
                </a:solidFill>
                <a:latin typeface="+mj-ea"/>
              </a:rPr>
              <a:t>13</a:t>
            </a:r>
            <a:r>
              <a:rPr lang="ko-KR" altLang="en-US" sz="900" b="1" dirty="0">
                <a:solidFill>
                  <a:schemeClr val="tx1"/>
                </a:solidFill>
                <a:latin typeface="+mj-ea"/>
              </a:rPr>
              <a:t>일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440832" y="485335"/>
            <a:ext cx="720080" cy="27937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+mj-ea"/>
                <a:ea typeface="+mj-ea"/>
              </a:rPr>
              <a:t>TITLE</a:t>
            </a:r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160912" y="485335"/>
            <a:ext cx="1656184" cy="27937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+mj-ea"/>
                <a:ea typeface="+mj-ea"/>
              </a:rPr>
              <a:t>사용자 스토리보드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28464" y="764704"/>
            <a:ext cx="7272808" cy="45719"/>
          </a:xfrm>
          <a:prstGeom prst="rect">
            <a:avLst/>
          </a:prstGeom>
          <a:solidFill>
            <a:srgbClr val="00CC99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761312" y="764704"/>
            <a:ext cx="2016224" cy="27937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+mj-ea"/>
              </a:rPr>
              <a:t>서브화면</a:t>
            </a:r>
            <a:r>
              <a:rPr lang="en-US" altLang="ko-KR" sz="1000" b="1" dirty="0">
                <a:solidFill>
                  <a:schemeClr val="tx1"/>
                </a:solidFill>
                <a:latin typeface="+mj-ea"/>
              </a:rPr>
              <a:t>(2)</a:t>
            </a:r>
            <a:r>
              <a:rPr lang="ko-KR" altLang="en-US" sz="1000" b="1" dirty="0">
                <a:solidFill>
                  <a:schemeClr val="tx1"/>
                </a:solidFill>
                <a:latin typeface="+mj-ea"/>
              </a:rPr>
              <a:t> </a:t>
            </a:r>
            <a:r>
              <a:rPr lang="en-US" altLang="ko-KR" sz="1000" b="1" dirty="0">
                <a:solidFill>
                  <a:schemeClr val="tx1"/>
                </a:solidFill>
                <a:latin typeface="+mj-ea"/>
              </a:rPr>
              <a:t>– </a:t>
            </a:r>
            <a:r>
              <a:rPr lang="ko-KR" altLang="en-US" sz="1000" b="1" dirty="0">
                <a:solidFill>
                  <a:schemeClr val="tx1"/>
                </a:solidFill>
                <a:latin typeface="+mj-ea"/>
              </a:rPr>
              <a:t>운임안내</a:t>
            </a:r>
            <a:r>
              <a:rPr lang="en-US" altLang="ko-KR" sz="1000" b="1" dirty="0">
                <a:solidFill>
                  <a:schemeClr val="tx1"/>
                </a:solidFill>
                <a:latin typeface="+mj-ea"/>
              </a:rPr>
              <a:t>&gt;</a:t>
            </a:r>
            <a:r>
              <a:rPr lang="ko-KR" altLang="en-US" sz="1000" b="1" dirty="0">
                <a:solidFill>
                  <a:schemeClr val="tx1"/>
                </a:solidFill>
                <a:latin typeface="+mj-ea"/>
              </a:rPr>
              <a:t>운임안내</a:t>
            </a:r>
            <a:r>
              <a:rPr lang="en-US" altLang="ko-KR" sz="1000" b="1" dirty="0">
                <a:solidFill>
                  <a:schemeClr val="tx1"/>
                </a:solidFill>
                <a:latin typeface="+mj-ea"/>
              </a:rPr>
              <a:t>2</a:t>
            </a:r>
            <a:endParaRPr lang="ko-KR" altLang="en-US" sz="1000" b="1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401272" y="764704"/>
            <a:ext cx="360040" cy="27937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+mj-ea"/>
                <a:ea typeface="+mj-ea"/>
              </a:rPr>
              <a:t>경로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7761312" y="485335"/>
            <a:ext cx="720080" cy="27937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+mj-ea"/>
                <a:ea typeface="+mj-ea"/>
              </a:rPr>
              <a:t>작성자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8481392" y="485335"/>
            <a:ext cx="1296144" cy="27937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err="1">
                <a:solidFill>
                  <a:schemeClr val="tx1"/>
                </a:solidFill>
                <a:latin typeface="+mj-ea"/>
                <a:ea typeface="+mj-ea"/>
              </a:rPr>
              <a:t>나유형</a:t>
            </a:r>
            <a:endParaRPr lang="ko-KR" altLang="en-US" sz="9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401272" y="1052736"/>
            <a:ext cx="2376264" cy="293438"/>
          </a:xfrm>
          <a:prstGeom prst="rect">
            <a:avLst/>
          </a:prstGeom>
          <a:solidFill>
            <a:srgbClr val="C1F1CA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화면 디자인</a:t>
            </a:r>
            <a:endParaRPr kumimoji="1" lang="en-US" altLang="ko-KR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7401272" y="4786322"/>
            <a:ext cx="2376264" cy="293438"/>
          </a:xfrm>
          <a:prstGeom prst="rect">
            <a:avLst/>
          </a:prstGeom>
          <a:solidFill>
            <a:srgbClr val="C1F1CA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개발 사항</a:t>
            </a:r>
            <a:endParaRPr kumimoji="1" lang="en-US" altLang="ko-KR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7401272" y="1357298"/>
            <a:ext cx="2376264" cy="3429024"/>
          </a:xfrm>
          <a:prstGeom prst="rect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lnSpc>
                <a:spcPct val="200000"/>
              </a:lnSpc>
              <a:buAutoNum type="arabicPeriod"/>
              <a:defRPr/>
            </a:pPr>
            <a:endParaRPr kumimoji="1" lang="en-US" altLang="ko-KR" sz="1000" b="1" dirty="0">
              <a:solidFill>
                <a:prstClr val="black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7401272" y="5072074"/>
            <a:ext cx="2376264" cy="1643074"/>
          </a:xfrm>
          <a:prstGeom prst="rect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lnSpc>
                <a:spcPct val="200000"/>
              </a:lnSpc>
              <a:defRPr/>
            </a:pPr>
            <a:endParaRPr kumimoji="1" lang="en-US" altLang="ko-KR" sz="1000" b="1" baseline="0" dirty="0">
              <a:solidFill>
                <a:prstClr val="black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C4E8F4A-5135-4E2C-B39D-8BFA26F6B576}"/>
              </a:ext>
            </a:extLst>
          </p:cNvPr>
          <p:cNvSpPr/>
          <p:nvPr/>
        </p:nvSpPr>
        <p:spPr>
          <a:xfrm>
            <a:off x="0" y="0"/>
            <a:ext cx="632520" cy="404664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제목 개체 틀 66"/>
          <p:cNvSpPr txBox="1">
            <a:spLocks/>
          </p:cNvSpPr>
          <p:nvPr/>
        </p:nvSpPr>
        <p:spPr>
          <a:xfrm>
            <a:off x="56456" y="72008"/>
            <a:ext cx="7742684" cy="40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defRPr/>
            </a:pPr>
            <a:r>
              <a:rPr lang="ko-KR" altLang="en-US" sz="1600" b="1" kern="0" dirty="0">
                <a:solidFill>
                  <a:sysClr val="windowText" lastClr="000000"/>
                </a:solidFill>
              </a:rPr>
              <a:t>스토리보드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7068221-491E-4E1B-B718-536EF1DAFCF0}"/>
              </a:ext>
            </a:extLst>
          </p:cNvPr>
          <p:cNvSpPr/>
          <p:nvPr/>
        </p:nvSpPr>
        <p:spPr>
          <a:xfrm>
            <a:off x="322996" y="1607460"/>
            <a:ext cx="156645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ko-KR" altLang="en-US" sz="1100" b="1" dirty="0">
                <a:solidFill>
                  <a:srgbClr val="000000"/>
                </a:solidFill>
                <a:latin typeface="맑은 고딕" panose="020B0503020000020004" pitchFamily="50" charset="-127"/>
              </a:rPr>
              <a:t>선호</a:t>
            </a:r>
            <a:r>
              <a:rPr lang="en-US" altLang="ko-KR" sz="1100" b="1" dirty="0">
                <a:solidFill>
                  <a:srgbClr val="000000"/>
                </a:solidFill>
                <a:latin typeface="맑은 고딕" panose="020B0503020000020004" pitchFamily="50" charset="-127"/>
              </a:rPr>
              <a:t>/</a:t>
            </a:r>
            <a:r>
              <a:rPr lang="ko-KR" altLang="en-US" sz="1100" b="1" dirty="0">
                <a:solidFill>
                  <a:srgbClr val="000000"/>
                </a:solidFill>
                <a:latin typeface="맑은 고딕" panose="020B0503020000020004" pitchFamily="50" charset="-127"/>
              </a:rPr>
              <a:t>일반운임 </a:t>
            </a:r>
            <a:r>
              <a:rPr lang="ko-KR" altLang="en-US" sz="1100" b="1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적용편</a:t>
            </a:r>
            <a:endParaRPr lang="en-US" altLang="ko-KR" sz="1100" b="1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03D70EC-1236-4E98-920E-0C4DFCFFCF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992175"/>
              </p:ext>
            </p:extLst>
          </p:nvPr>
        </p:nvGraphicFramePr>
        <p:xfrm>
          <a:off x="416496" y="1922528"/>
          <a:ext cx="6603999" cy="187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1333">
                  <a:extLst>
                    <a:ext uri="{9D8B030D-6E8A-4147-A177-3AD203B41FA5}">
                      <a16:colId xmlns:a16="http://schemas.microsoft.com/office/drawing/2014/main" val="634710061"/>
                    </a:ext>
                  </a:extLst>
                </a:gridCol>
                <a:gridCol w="2201333">
                  <a:extLst>
                    <a:ext uri="{9D8B030D-6E8A-4147-A177-3AD203B41FA5}">
                      <a16:colId xmlns:a16="http://schemas.microsoft.com/office/drawing/2014/main" val="3238107332"/>
                    </a:ext>
                  </a:extLst>
                </a:gridCol>
                <a:gridCol w="2201333">
                  <a:extLst>
                    <a:ext uri="{9D8B030D-6E8A-4147-A177-3AD203B41FA5}">
                      <a16:colId xmlns:a16="http://schemas.microsoft.com/office/drawing/2014/main" val="12589247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구분</a:t>
                      </a:r>
                    </a:p>
                  </a:txBody>
                  <a:tcPr anchor="ctr">
                    <a:solidFill>
                      <a:srgbClr val="C1F1C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구간</a:t>
                      </a:r>
                    </a:p>
                  </a:txBody>
                  <a:tcPr anchor="ctr">
                    <a:solidFill>
                      <a:srgbClr val="C1F1C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출발시간</a:t>
                      </a:r>
                    </a:p>
                  </a:txBody>
                  <a:tcPr anchor="ctr">
                    <a:solidFill>
                      <a:srgbClr val="C1F1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6139466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일반운임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제주행 국내선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14:00 </a:t>
                      </a:r>
                      <a:r>
                        <a:rPr lang="ko-KR" altLang="en-US" sz="1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이후 </a:t>
                      </a:r>
                      <a:r>
                        <a:rPr lang="ko-KR" altLang="en-US" sz="10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출발편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279307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제주발 국내선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11:59 </a:t>
                      </a:r>
                      <a:r>
                        <a:rPr lang="ko-KR" altLang="en-US" sz="1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이전 </a:t>
                      </a:r>
                      <a:r>
                        <a:rPr lang="ko-KR" altLang="en-US" sz="10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출발편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256577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선호운임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제주행 국내선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13:59 </a:t>
                      </a:r>
                      <a:r>
                        <a:rPr lang="ko-KR" altLang="en-US" sz="1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이전 </a:t>
                      </a:r>
                      <a:r>
                        <a:rPr lang="ko-KR" altLang="en-US" sz="10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출발편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248021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제주발 국내선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월요일 </a:t>
                      </a:r>
                      <a:r>
                        <a:rPr lang="ko-KR" altLang="en-US" sz="10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출발편</a:t>
                      </a:r>
                      <a:r>
                        <a:rPr lang="en-US" altLang="ko-KR" sz="1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그 외 요일 </a:t>
                      </a:r>
                      <a:r>
                        <a:rPr lang="en-US" altLang="ko-KR" sz="1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12:00 </a:t>
                      </a:r>
                      <a:r>
                        <a:rPr lang="ko-KR" altLang="en-US" sz="1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3038937"/>
                  </a:ext>
                </a:extLst>
              </a:tr>
            </a:tbl>
          </a:graphicData>
        </a:graphic>
      </p:graphicFrame>
      <p:sp>
        <p:nvSpPr>
          <p:cNvPr id="38" name="직사각형 37">
            <a:extLst>
              <a:ext uri="{FF2B5EF4-FFF2-40B4-BE49-F238E27FC236}">
                <a16:creationId xmlns:a16="http://schemas.microsoft.com/office/drawing/2014/main" id="{EF171FB3-2442-4598-8132-8AE524176B70}"/>
              </a:ext>
            </a:extLst>
          </p:cNvPr>
          <p:cNvSpPr/>
          <p:nvPr/>
        </p:nvSpPr>
        <p:spPr>
          <a:xfrm>
            <a:off x="349339" y="4324598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ko-KR" altLang="en-US" sz="1400" b="1" dirty="0">
                <a:solidFill>
                  <a:srgbClr val="000000"/>
                </a:solidFill>
                <a:latin typeface="맑은 고딕" panose="020B0503020000020004" pitchFamily="50" charset="-127"/>
              </a:rPr>
              <a:t>유의사항</a:t>
            </a:r>
            <a:endParaRPr lang="en-US" altLang="ko-KR" sz="1400" b="1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4F93A4-A5C6-4101-AB82-F68CDDC4C3C6}"/>
              </a:ext>
            </a:extLst>
          </p:cNvPr>
          <p:cNvSpPr txBox="1"/>
          <p:nvPr/>
        </p:nvSpPr>
        <p:spPr>
          <a:xfrm>
            <a:off x="397459" y="4645720"/>
            <a:ext cx="5790368" cy="14475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1000" dirty="0"/>
              <a:t>-2024</a:t>
            </a:r>
            <a:r>
              <a:rPr lang="ko-KR" altLang="en-US" sz="1000" dirty="0"/>
              <a:t>년 </a:t>
            </a:r>
            <a:r>
              <a:rPr lang="en-US" altLang="ko-KR" sz="1000" dirty="0"/>
              <a:t>4</a:t>
            </a:r>
            <a:r>
              <a:rPr lang="ko-KR" altLang="en-US" sz="1000" dirty="0"/>
              <a:t>월 구매 기준입니다</a:t>
            </a:r>
            <a:r>
              <a:rPr lang="en-US" altLang="ko-KR" sz="1000" dirty="0"/>
              <a:t>.</a:t>
            </a:r>
          </a:p>
          <a:p>
            <a:pPr fontAlgn="base">
              <a:lnSpc>
                <a:spcPct val="150000"/>
              </a:lnSpc>
            </a:pPr>
            <a:r>
              <a:rPr lang="en-US" altLang="ko-KR" sz="1000" dirty="0"/>
              <a:t>-</a:t>
            </a:r>
            <a:r>
              <a:rPr lang="ko-KR" altLang="en-US" sz="1000" dirty="0"/>
              <a:t>모든 할인은 이중으로 적용되지 않습니다</a:t>
            </a:r>
            <a:r>
              <a:rPr lang="en-US" altLang="ko-KR" sz="1000" dirty="0"/>
              <a:t>.</a:t>
            </a:r>
          </a:p>
          <a:p>
            <a:pPr fontAlgn="base">
              <a:lnSpc>
                <a:spcPct val="150000"/>
              </a:lnSpc>
            </a:pPr>
            <a:r>
              <a:rPr lang="en-US" altLang="ko-KR" sz="1000" dirty="0"/>
              <a:t>-</a:t>
            </a:r>
            <a:r>
              <a:rPr lang="ko-KR" altLang="en-US" sz="1000" dirty="0"/>
              <a:t>할인 대상 고객님께서는 탑승 수속 시 해당 증빙 서류를 반드시 소지해 주시기 바랍니다</a:t>
            </a:r>
            <a:r>
              <a:rPr lang="en-US" altLang="ko-KR" sz="1000" dirty="0"/>
              <a:t>.</a:t>
            </a:r>
          </a:p>
          <a:p>
            <a:pPr fontAlgn="base">
              <a:lnSpc>
                <a:spcPct val="150000"/>
              </a:lnSpc>
            </a:pPr>
            <a:r>
              <a:rPr lang="en-US" altLang="ko-KR" sz="1000" dirty="0"/>
              <a:t>-</a:t>
            </a:r>
            <a:r>
              <a:rPr lang="ko-KR" altLang="en-US" sz="1000" dirty="0"/>
              <a:t>신분할인 중 운임할인은 공시운임에 한해 적용되며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공항세</a:t>
            </a:r>
            <a:r>
              <a:rPr lang="ko-KR" altLang="en-US" sz="1000" dirty="0"/>
              <a:t> 할인은 전체 운임에 적용 가능합니다</a:t>
            </a:r>
            <a:r>
              <a:rPr lang="en-US" altLang="ko-KR" sz="1000" dirty="0"/>
              <a:t>.</a:t>
            </a:r>
          </a:p>
          <a:p>
            <a:pPr fontAlgn="base">
              <a:lnSpc>
                <a:spcPct val="150000"/>
              </a:lnSpc>
            </a:pPr>
            <a:r>
              <a:rPr lang="en-US" altLang="ko-KR" sz="1000" dirty="0"/>
              <a:t>-</a:t>
            </a:r>
            <a:r>
              <a:rPr lang="ko-KR" altLang="en-US" sz="1000" dirty="0"/>
              <a:t>예약 및 탑승 완료 후 신분할인 소급적용 및 변경 적용은 불가합니다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7307811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직사각형 79"/>
          <p:cNvSpPr/>
          <p:nvPr/>
        </p:nvSpPr>
        <p:spPr>
          <a:xfrm>
            <a:off x="7785248" y="771525"/>
            <a:ext cx="1992288" cy="266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메인페이지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grpSp>
        <p:nvGrpSpPr>
          <p:cNvPr id="4" name="Group 1016"/>
          <p:cNvGrpSpPr>
            <a:grpSpLocks/>
          </p:cNvGrpSpPr>
          <p:nvPr/>
        </p:nvGrpSpPr>
        <p:grpSpPr bwMode="auto">
          <a:xfrm>
            <a:off x="8410575" y="327025"/>
            <a:ext cx="719138" cy="58738"/>
            <a:chOff x="5616" y="528"/>
            <a:chExt cx="453" cy="44"/>
          </a:xfrm>
        </p:grpSpPr>
        <p:sp>
          <p:nvSpPr>
            <p:cNvPr id="14" name="AutoShape 1017"/>
            <p:cNvSpPr>
              <a:spLocks noChangeArrowheads="1"/>
            </p:cNvSpPr>
            <p:nvPr/>
          </p:nvSpPr>
          <p:spPr bwMode="auto">
            <a:xfrm>
              <a:off x="5616" y="528"/>
              <a:ext cx="113" cy="44"/>
            </a:xfrm>
            <a:prstGeom prst="flowChartInputOutput">
              <a:avLst/>
            </a:prstGeom>
            <a:solidFill>
              <a:srgbClr val="F8F8F8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/>
            </a:p>
          </p:txBody>
        </p:sp>
        <p:sp>
          <p:nvSpPr>
            <p:cNvPr id="15" name="AutoShape 1018"/>
            <p:cNvSpPr>
              <a:spLocks noChangeArrowheads="1"/>
            </p:cNvSpPr>
            <p:nvPr/>
          </p:nvSpPr>
          <p:spPr bwMode="auto">
            <a:xfrm>
              <a:off x="5729" y="528"/>
              <a:ext cx="113" cy="44"/>
            </a:xfrm>
            <a:prstGeom prst="flowChartInputOutput">
              <a:avLst/>
            </a:prstGeom>
            <a:solidFill>
              <a:srgbClr val="EAEAEA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/>
            </a:p>
          </p:txBody>
        </p:sp>
        <p:sp>
          <p:nvSpPr>
            <p:cNvPr id="16" name="AutoShape 1019"/>
            <p:cNvSpPr>
              <a:spLocks noChangeArrowheads="1"/>
            </p:cNvSpPr>
            <p:nvPr/>
          </p:nvSpPr>
          <p:spPr bwMode="auto">
            <a:xfrm>
              <a:off x="5842" y="528"/>
              <a:ext cx="113" cy="44"/>
            </a:xfrm>
            <a:prstGeom prst="flowChartInputOutput">
              <a:avLst/>
            </a:prstGeom>
            <a:solidFill>
              <a:srgbClr val="DDDDDD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/>
            </a:p>
          </p:txBody>
        </p:sp>
        <p:sp>
          <p:nvSpPr>
            <p:cNvPr id="17" name="AutoShape 1020"/>
            <p:cNvSpPr>
              <a:spLocks noChangeArrowheads="1"/>
            </p:cNvSpPr>
            <p:nvPr/>
          </p:nvSpPr>
          <p:spPr bwMode="auto">
            <a:xfrm>
              <a:off x="5956" y="528"/>
              <a:ext cx="113" cy="44"/>
            </a:xfrm>
            <a:prstGeom prst="flowChartInputOutput">
              <a:avLst/>
            </a:prstGeom>
            <a:solidFill>
              <a:srgbClr val="C0C0C0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/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128464" y="485335"/>
            <a:ext cx="720080" cy="27937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+mj-ea"/>
                <a:ea typeface="+mj-ea"/>
              </a:rPr>
              <a:t>PROJECT</a:t>
            </a:r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48544" y="485335"/>
            <a:ext cx="2592288" cy="27937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900" b="1" dirty="0">
                <a:solidFill>
                  <a:schemeClr val="tx1"/>
                </a:solidFill>
                <a:latin typeface="+mj-ea"/>
              </a:rPr>
              <a:t> 웹사이트</a:t>
            </a:r>
            <a:r>
              <a:rPr lang="en-US" altLang="ko-KR" sz="900" b="1" dirty="0">
                <a:solidFill>
                  <a:schemeClr val="tx1"/>
                </a:solidFill>
                <a:latin typeface="+mj-ea"/>
              </a:rPr>
              <a:t>(</a:t>
            </a:r>
            <a:r>
              <a:rPr lang="ko-KR" altLang="en-US" sz="900" b="1" dirty="0" err="1">
                <a:solidFill>
                  <a:schemeClr val="tx1"/>
                </a:solidFill>
                <a:latin typeface="+mj-ea"/>
              </a:rPr>
              <a:t>에어서울</a:t>
            </a:r>
            <a:r>
              <a:rPr lang="en-US" altLang="ko-KR" sz="900" b="1" dirty="0">
                <a:solidFill>
                  <a:schemeClr val="tx1"/>
                </a:solidFill>
                <a:latin typeface="+mj-ea"/>
              </a:rPr>
              <a:t>) </a:t>
            </a:r>
            <a:r>
              <a:rPr lang="ko-KR" altLang="en-US" sz="900" b="1" dirty="0">
                <a:solidFill>
                  <a:schemeClr val="tx1"/>
                </a:solidFill>
                <a:latin typeface="+mj-ea"/>
              </a:rPr>
              <a:t>리뉴얼</a:t>
            </a:r>
            <a:endParaRPr kumimoji="1" lang="ko-KR" altLang="en-US" sz="900" dirty="0">
              <a:solidFill>
                <a:schemeClr val="tx1"/>
              </a:solidFill>
              <a:ea typeface="돋움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817096" y="485335"/>
            <a:ext cx="720080" cy="27937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+mj-ea"/>
                <a:ea typeface="+mj-ea"/>
              </a:rPr>
              <a:t>DATE</a:t>
            </a:r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537176" y="485335"/>
            <a:ext cx="1228190" cy="27937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+mj-ea"/>
              </a:rPr>
              <a:t>2024</a:t>
            </a:r>
            <a:r>
              <a:rPr lang="ko-KR" altLang="en-US" sz="900" b="1" dirty="0">
                <a:solidFill>
                  <a:schemeClr val="tx1"/>
                </a:solidFill>
                <a:latin typeface="+mj-ea"/>
              </a:rPr>
              <a:t>년 </a:t>
            </a:r>
            <a:r>
              <a:rPr lang="en-US" altLang="ko-KR" sz="900" b="1" dirty="0">
                <a:solidFill>
                  <a:schemeClr val="tx1"/>
                </a:solidFill>
                <a:latin typeface="+mj-ea"/>
              </a:rPr>
              <a:t>05</a:t>
            </a:r>
            <a:r>
              <a:rPr lang="ko-KR" altLang="en-US" sz="900" b="1" dirty="0">
                <a:solidFill>
                  <a:schemeClr val="tx1"/>
                </a:solidFill>
                <a:latin typeface="+mj-ea"/>
              </a:rPr>
              <a:t>월 </a:t>
            </a:r>
            <a:r>
              <a:rPr lang="en-US" altLang="ko-KR" sz="900" b="1" dirty="0">
                <a:solidFill>
                  <a:schemeClr val="tx1"/>
                </a:solidFill>
                <a:latin typeface="+mj-ea"/>
              </a:rPr>
              <a:t>13</a:t>
            </a:r>
            <a:r>
              <a:rPr lang="ko-KR" altLang="en-US" sz="900" b="1" dirty="0">
                <a:solidFill>
                  <a:schemeClr val="tx1"/>
                </a:solidFill>
                <a:latin typeface="+mj-ea"/>
              </a:rPr>
              <a:t>일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440832" y="485335"/>
            <a:ext cx="720080" cy="27937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+mj-ea"/>
                <a:ea typeface="+mj-ea"/>
              </a:rPr>
              <a:t>TITLE</a:t>
            </a:r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160912" y="485335"/>
            <a:ext cx="1656184" cy="27937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+mj-ea"/>
                <a:ea typeface="+mj-ea"/>
              </a:rPr>
              <a:t>사용자 스토리보드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28464" y="764704"/>
            <a:ext cx="7272808" cy="45719"/>
          </a:xfrm>
          <a:prstGeom prst="rect">
            <a:avLst/>
          </a:prstGeom>
          <a:solidFill>
            <a:srgbClr val="00CC99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761312" y="764704"/>
            <a:ext cx="2016224" cy="27937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+mj-ea"/>
              </a:rPr>
              <a:t>서브화면</a:t>
            </a:r>
            <a:r>
              <a:rPr lang="en-US" altLang="ko-KR" sz="1000" b="1" dirty="0">
                <a:solidFill>
                  <a:schemeClr val="tx1"/>
                </a:solidFill>
                <a:latin typeface="+mj-ea"/>
              </a:rPr>
              <a:t>(3)</a:t>
            </a:r>
            <a:r>
              <a:rPr lang="ko-KR" altLang="en-US" sz="1000" b="1" dirty="0">
                <a:solidFill>
                  <a:schemeClr val="tx1"/>
                </a:solidFill>
                <a:latin typeface="+mj-ea"/>
              </a:rPr>
              <a:t> </a:t>
            </a:r>
            <a:r>
              <a:rPr lang="en-US" altLang="ko-KR" sz="1000" b="1" dirty="0">
                <a:solidFill>
                  <a:schemeClr val="tx1"/>
                </a:solidFill>
                <a:latin typeface="+mj-ea"/>
              </a:rPr>
              <a:t>– </a:t>
            </a:r>
            <a:r>
              <a:rPr lang="ko-KR" altLang="en-US" sz="1000" b="1" dirty="0">
                <a:solidFill>
                  <a:schemeClr val="tx1"/>
                </a:solidFill>
                <a:latin typeface="+mj-ea"/>
              </a:rPr>
              <a:t>공지사항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7401272" y="764704"/>
            <a:ext cx="360040" cy="27937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+mj-ea"/>
                <a:ea typeface="+mj-ea"/>
              </a:rPr>
              <a:t>경로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7761312" y="485335"/>
            <a:ext cx="720080" cy="27937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+mj-ea"/>
                <a:ea typeface="+mj-ea"/>
              </a:rPr>
              <a:t>작성자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8481392" y="485335"/>
            <a:ext cx="1296144" cy="27937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err="1">
                <a:solidFill>
                  <a:schemeClr val="tx1"/>
                </a:solidFill>
                <a:latin typeface="+mj-ea"/>
                <a:ea typeface="+mj-ea"/>
              </a:rPr>
              <a:t>나유형</a:t>
            </a:r>
            <a:endParaRPr lang="ko-KR" altLang="en-US" sz="9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401272" y="1052736"/>
            <a:ext cx="2376264" cy="293438"/>
          </a:xfrm>
          <a:prstGeom prst="rect">
            <a:avLst/>
          </a:prstGeom>
          <a:solidFill>
            <a:srgbClr val="C1F1CA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화면 디자인</a:t>
            </a:r>
            <a:endParaRPr kumimoji="1" lang="en-US" altLang="ko-KR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7401272" y="4786322"/>
            <a:ext cx="2376264" cy="293438"/>
          </a:xfrm>
          <a:prstGeom prst="rect">
            <a:avLst/>
          </a:prstGeom>
          <a:solidFill>
            <a:srgbClr val="C1F1CA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개발 사항</a:t>
            </a:r>
            <a:endParaRPr kumimoji="1" lang="en-US" altLang="ko-KR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7401272" y="1357298"/>
            <a:ext cx="2376264" cy="3429024"/>
          </a:xfrm>
          <a:prstGeom prst="rect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lnSpc>
                <a:spcPct val="200000"/>
              </a:lnSpc>
              <a:buAutoNum type="arabicPeriod"/>
              <a:defRPr/>
            </a:pPr>
            <a:endParaRPr kumimoji="1" lang="en-US" altLang="ko-KR" sz="1000" b="1" dirty="0">
              <a:solidFill>
                <a:prstClr val="black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7401272" y="5072074"/>
            <a:ext cx="2376264" cy="1643074"/>
          </a:xfrm>
          <a:prstGeom prst="rect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lnSpc>
                <a:spcPct val="200000"/>
              </a:lnSpc>
              <a:defRPr/>
            </a:pPr>
            <a:endParaRPr kumimoji="1" lang="en-US" altLang="ko-KR" sz="1000" b="1" baseline="0" dirty="0">
              <a:solidFill>
                <a:prstClr val="black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C4E8F4A-5135-4E2C-B39D-8BFA26F6B576}"/>
              </a:ext>
            </a:extLst>
          </p:cNvPr>
          <p:cNvSpPr/>
          <p:nvPr/>
        </p:nvSpPr>
        <p:spPr>
          <a:xfrm>
            <a:off x="0" y="0"/>
            <a:ext cx="632520" cy="404664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제목 개체 틀 66"/>
          <p:cNvSpPr txBox="1">
            <a:spLocks/>
          </p:cNvSpPr>
          <p:nvPr/>
        </p:nvSpPr>
        <p:spPr>
          <a:xfrm>
            <a:off x="56456" y="72008"/>
            <a:ext cx="7742684" cy="40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defRPr/>
            </a:pPr>
            <a:r>
              <a:rPr lang="ko-KR" altLang="en-US" sz="1600" b="1" kern="0" dirty="0">
                <a:solidFill>
                  <a:sysClr val="windowText" lastClr="000000"/>
                </a:solidFill>
              </a:rPr>
              <a:t>스토리보드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77C8205-53A4-4646-B304-2A4280556694}"/>
              </a:ext>
            </a:extLst>
          </p:cNvPr>
          <p:cNvSpPr/>
          <p:nvPr/>
        </p:nvSpPr>
        <p:spPr>
          <a:xfrm>
            <a:off x="632520" y="918959"/>
            <a:ext cx="6264696" cy="81392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공지사항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ADA36D2-6364-4DC3-9E4D-BC1CC4052C15}"/>
              </a:ext>
            </a:extLst>
          </p:cNvPr>
          <p:cNvSpPr/>
          <p:nvPr/>
        </p:nvSpPr>
        <p:spPr>
          <a:xfrm>
            <a:off x="3296816" y="2104678"/>
            <a:ext cx="1152128" cy="288032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제목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+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내용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0B9B9C03-CAA0-452A-9F10-509B4F02D4CF}"/>
              </a:ext>
            </a:extLst>
          </p:cNvPr>
          <p:cNvSpPr/>
          <p:nvPr/>
        </p:nvSpPr>
        <p:spPr>
          <a:xfrm>
            <a:off x="4520952" y="2104678"/>
            <a:ext cx="1728192" cy="288032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2E5DE04F-C4AA-4B67-9BF8-EB28D96B22A5}"/>
              </a:ext>
            </a:extLst>
          </p:cNvPr>
          <p:cNvSpPr/>
          <p:nvPr/>
        </p:nvSpPr>
        <p:spPr>
          <a:xfrm>
            <a:off x="6321152" y="2104678"/>
            <a:ext cx="648072" cy="288032"/>
          </a:xfrm>
          <a:prstGeom prst="roundRect">
            <a:avLst/>
          </a:prstGeom>
          <a:solidFill>
            <a:srgbClr val="00CC9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b="1" dirty="0">
                <a:solidFill>
                  <a:schemeClr val="bg1"/>
                </a:solidFill>
              </a:rPr>
              <a:t>검색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C163AF4-AC96-474A-B4C9-66AFC0374F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0735" y="2172392"/>
            <a:ext cx="199839" cy="152604"/>
          </a:xfrm>
          <a:prstGeom prst="rect">
            <a:avLst/>
          </a:prstGeom>
        </p:spPr>
      </p:pic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61A2EC0E-7B57-41D0-878E-B96AB5C131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8631728"/>
              </p:ext>
            </p:extLst>
          </p:nvPr>
        </p:nvGraphicFramePr>
        <p:xfrm>
          <a:off x="462868" y="2926891"/>
          <a:ext cx="6604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732">
                  <a:extLst>
                    <a:ext uri="{9D8B030D-6E8A-4147-A177-3AD203B41FA5}">
                      <a16:colId xmlns:a16="http://schemas.microsoft.com/office/drawing/2014/main" val="3336189560"/>
                    </a:ext>
                  </a:extLst>
                </a:gridCol>
                <a:gridCol w="4320480">
                  <a:extLst>
                    <a:ext uri="{9D8B030D-6E8A-4147-A177-3AD203B41FA5}">
                      <a16:colId xmlns:a16="http://schemas.microsoft.com/office/drawing/2014/main" val="53920230"/>
                    </a:ext>
                  </a:extLst>
                </a:gridCol>
                <a:gridCol w="1393788">
                  <a:extLst>
                    <a:ext uri="{9D8B030D-6E8A-4147-A177-3AD203B41FA5}">
                      <a16:colId xmlns:a16="http://schemas.microsoft.com/office/drawing/2014/main" val="23665271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bg1"/>
                          </a:solidFill>
                        </a:rPr>
                        <a:t>번호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bg1"/>
                          </a:solidFill>
                        </a:rPr>
                        <a:t>제목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bg1"/>
                          </a:solidFill>
                        </a:rPr>
                        <a:t>등록일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4189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중요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F1C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u="none" dirty="0" err="1">
                          <a:latin typeface="+mj-lt"/>
                        </a:rPr>
                        <a:t>미사용</a:t>
                      </a:r>
                      <a:r>
                        <a:rPr lang="ko-KR" altLang="en-US" sz="1000" b="1" u="none" dirty="0">
                          <a:latin typeface="+mj-lt"/>
                        </a:rPr>
                        <a:t> 항공권 환불 관련안내</a:t>
                      </a:r>
                      <a:endParaRPr lang="en-US" altLang="ko-KR" sz="1000" b="1" u="none" dirty="0"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F1C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2024.05.12</a:t>
                      </a:r>
                      <a:endParaRPr lang="ko-KR" altLang="en-US" sz="10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F1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4892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중요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F1C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u="none" dirty="0">
                          <a:latin typeface="+mj-lt"/>
                        </a:rPr>
                        <a:t>‘24</a:t>
                      </a:r>
                      <a:r>
                        <a:rPr lang="ko-KR" altLang="en-US" sz="1000" b="1" u="none" dirty="0">
                          <a:latin typeface="+mj-lt"/>
                        </a:rPr>
                        <a:t>년 국제선 </a:t>
                      </a:r>
                      <a:r>
                        <a:rPr lang="ko-KR" altLang="en-US" sz="1000" b="1" u="none" dirty="0" err="1">
                          <a:latin typeface="+mj-lt"/>
                        </a:rPr>
                        <a:t>민트패스</a:t>
                      </a:r>
                      <a:r>
                        <a:rPr lang="ko-KR" altLang="en-US" sz="1000" b="1" u="none" dirty="0">
                          <a:latin typeface="+mj-lt"/>
                        </a:rPr>
                        <a:t> 안내사항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F1C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2024.02.06</a:t>
                      </a:r>
                      <a:endParaRPr lang="ko-KR" altLang="en-US" sz="10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F1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4317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291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항공기 안전정비로 인한 김포</a:t>
                      </a:r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제주 항공편 결항 안내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2024.05.09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9288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290 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2024 5</a:t>
                      </a:r>
                      <a:r>
                        <a:rPr lang="ko-KR" altLang="en-US" sz="1000" dirty="0"/>
                        <a:t>월 신용카드 무이자 할부 안내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2024.05.02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3589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289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’24</a:t>
                      </a:r>
                      <a:r>
                        <a:rPr lang="ko-KR" altLang="en-US" sz="1000" dirty="0"/>
                        <a:t>년 </a:t>
                      </a:r>
                      <a:r>
                        <a:rPr lang="en-US" altLang="ko-KR" sz="1000" dirty="0"/>
                        <a:t>6</a:t>
                      </a:r>
                      <a:r>
                        <a:rPr lang="ko-KR" altLang="en-US" sz="1000" dirty="0"/>
                        <a:t>월 국내선 유류할증료 안내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2024.05.01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3605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288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청룡의 해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새해맞이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2024.01.24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5774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287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국내선 운항 시각 변경 안내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2024.01.15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831376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66BCA54B-9387-467D-9767-FA9D7F118BC3}"/>
              </a:ext>
            </a:extLst>
          </p:cNvPr>
          <p:cNvSpPr txBox="1"/>
          <p:nvPr/>
        </p:nvSpPr>
        <p:spPr>
          <a:xfrm>
            <a:off x="476610" y="2390691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총 </a:t>
            </a:r>
            <a:r>
              <a:rPr lang="en-US" altLang="ko-KR" sz="1000" dirty="0">
                <a:solidFill>
                  <a:srgbClr val="FF3300"/>
                </a:solidFill>
              </a:rPr>
              <a:t>293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건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5EF391D-4F9D-45E2-909B-243C5444A8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4688" y="6183590"/>
            <a:ext cx="2943225" cy="352425"/>
          </a:xfrm>
          <a:prstGeom prst="rect">
            <a:avLst/>
          </a:prstGeom>
        </p:spPr>
      </p:pic>
      <p:sp>
        <p:nvSpPr>
          <p:cNvPr id="39" name="타원 38">
            <a:extLst>
              <a:ext uri="{FF2B5EF4-FFF2-40B4-BE49-F238E27FC236}">
                <a16:creationId xmlns:a16="http://schemas.microsoft.com/office/drawing/2014/main" id="{718684B2-884C-4E13-BB90-C9D7731A80AB}"/>
              </a:ext>
            </a:extLst>
          </p:cNvPr>
          <p:cNvSpPr/>
          <p:nvPr/>
        </p:nvSpPr>
        <p:spPr>
          <a:xfrm>
            <a:off x="3210100" y="1983787"/>
            <a:ext cx="230732" cy="230732"/>
          </a:xfrm>
          <a:prstGeom prst="ellipse">
            <a:avLst/>
          </a:prstGeom>
          <a:solidFill>
            <a:srgbClr val="ED202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1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13CF033-107B-486F-8302-584659B3D4FF}"/>
              </a:ext>
            </a:extLst>
          </p:cNvPr>
          <p:cNvSpPr txBox="1"/>
          <p:nvPr/>
        </p:nvSpPr>
        <p:spPr>
          <a:xfrm>
            <a:off x="7390606" y="1556669"/>
            <a:ext cx="139172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000" dirty="0"/>
              <a:t>1.selectBox </a:t>
            </a:r>
          </a:p>
          <a:p>
            <a:pPr>
              <a:lnSpc>
                <a:spcPct val="200000"/>
              </a:lnSpc>
            </a:pPr>
            <a:r>
              <a:rPr lang="en-US" altLang="ko-KR" sz="1000" dirty="0"/>
              <a:t>- </a:t>
            </a:r>
            <a:r>
              <a:rPr lang="ko-KR" altLang="en-US" sz="1000" dirty="0"/>
              <a:t>제목</a:t>
            </a:r>
            <a:r>
              <a:rPr lang="en-US" altLang="ko-KR" sz="1000" dirty="0"/>
              <a:t>+</a:t>
            </a:r>
            <a:r>
              <a:rPr lang="ko-KR" altLang="en-US" sz="1000" dirty="0"/>
              <a:t>내용 </a:t>
            </a:r>
            <a:r>
              <a:rPr lang="en-US" altLang="ko-KR" sz="1000" dirty="0"/>
              <a:t>(</a:t>
            </a:r>
            <a:r>
              <a:rPr lang="ko-KR" altLang="en-US" sz="1000" dirty="0"/>
              <a:t>기본값</a:t>
            </a:r>
            <a:r>
              <a:rPr lang="en-US" altLang="ko-KR" sz="1000" dirty="0"/>
              <a:t>)</a:t>
            </a:r>
          </a:p>
          <a:p>
            <a:pPr marL="171450" indent="-171450">
              <a:lnSpc>
                <a:spcPct val="200000"/>
              </a:lnSpc>
              <a:buFontTx/>
              <a:buChar char="-"/>
            </a:pPr>
            <a:r>
              <a:rPr lang="ko-KR" altLang="en-US" sz="1000" dirty="0"/>
              <a:t>제목</a:t>
            </a:r>
            <a:endParaRPr lang="en-US" altLang="ko-KR" sz="1000" dirty="0"/>
          </a:p>
          <a:p>
            <a:pPr marL="171450" indent="-171450">
              <a:lnSpc>
                <a:spcPct val="200000"/>
              </a:lnSpc>
              <a:buFontTx/>
              <a:buChar char="-"/>
            </a:pPr>
            <a:r>
              <a:rPr lang="ko-KR" altLang="en-US" sz="1000" dirty="0"/>
              <a:t>내용</a:t>
            </a:r>
            <a:endParaRPr lang="en-US" altLang="ko-KR" sz="1000" dirty="0"/>
          </a:p>
          <a:p>
            <a:pPr>
              <a:lnSpc>
                <a:spcPct val="200000"/>
              </a:lnSpc>
            </a:pPr>
            <a:endParaRPr lang="en-US" altLang="ko-KR" sz="1000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E19BEBDD-FB5D-4A5F-BD88-3DCB790BFD50}"/>
              </a:ext>
            </a:extLst>
          </p:cNvPr>
          <p:cNvSpPr/>
          <p:nvPr/>
        </p:nvSpPr>
        <p:spPr>
          <a:xfrm>
            <a:off x="1352600" y="3114659"/>
            <a:ext cx="230732" cy="230732"/>
          </a:xfrm>
          <a:prstGeom prst="ellipse">
            <a:avLst/>
          </a:prstGeom>
          <a:solidFill>
            <a:srgbClr val="ED202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2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CF764E62-D4A8-4DC6-B95F-ECB1FA36A237}"/>
              </a:ext>
            </a:extLst>
          </p:cNvPr>
          <p:cNvSpPr/>
          <p:nvPr/>
        </p:nvSpPr>
        <p:spPr>
          <a:xfrm>
            <a:off x="2029322" y="6197060"/>
            <a:ext cx="230732" cy="230732"/>
          </a:xfrm>
          <a:prstGeom prst="ellipse">
            <a:avLst/>
          </a:prstGeom>
          <a:solidFill>
            <a:srgbClr val="ED202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3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3966DA9-2064-4221-897B-53D522DE3102}"/>
              </a:ext>
            </a:extLst>
          </p:cNvPr>
          <p:cNvSpPr txBox="1"/>
          <p:nvPr/>
        </p:nvSpPr>
        <p:spPr>
          <a:xfrm>
            <a:off x="7414651" y="5206702"/>
            <a:ext cx="245451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2.</a:t>
            </a:r>
            <a:r>
              <a:rPr lang="ko-KR" altLang="en-US" sz="1000" dirty="0"/>
              <a:t>각 공지의 제목은 </a:t>
            </a:r>
            <a:r>
              <a:rPr lang="en-US" altLang="ko-KR" sz="1000" dirty="0"/>
              <a:t>a</a:t>
            </a:r>
            <a:r>
              <a:rPr lang="ko-KR" altLang="en-US" sz="1000" dirty="0"/>
              <a:t>태그로 하이퍼링크</a:t>
            </a:r>
            <a:endParaRPr lang="en-US" altLang="ko-KR" sz="1000" dirty="0"/>
          </a:p>
          <a:p>
            <a:r>
              <a:rPr lang="en-US" altLang="ko-KR" sz="1000" dirty="0"/>
              <a:t>3.Pagination</a:t>
            </a:r>
            <a:r>
              <a:rPr lang="ko-KR" altLang="en-US" sz="1000" dirty="0"/>
              <a:t> 해당페이지 활성화 </a:t>
            </a:r>
            <a:endParaRPr lang="en-US" altLang="ko-KR" sz="1000" dirty="0"/>
          </a:p>
          <a:p>
            <a:r>
              <a:rPr lang="ko-KR" altLang="en-US" sz="1000" dirty="0"/>
              <a:t>스타일변경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41428503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5E6CE598-6A8B-4E01-8C95-4B77612DA2E6}"/>
              </a:ext>
            </a:extLst>
          </p:cNvPr>
          <p:cNvSpPr/>
          <p:nvPr/>
        </p:nvSpPr>
        <p:spPr>
          <a:xfrm>
            <a:off x="3368820" y="3981993"/>
            <a:ext cx="3528395" cy="192405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7785248" y="771525"/>
            <a:ext cx="1992288" cy="266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메인페이지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grpSp>
        <p:nvGrpSpPr>
          <p:cNvPr id="4" name="Group 1016"/>
          <p:cNvGrpSpPr>
            <a:grpSpLocks/>
          </p:cNvGrpSpPr>
          <p:nvPr/>
        </p:nvGrpSpPr>
        <p:grpSpPr bwMode="auto">
          <a:xfrm>
            <a:off x="8410575" y="327025"/>
            <a:ext cx="719138" cy="58738"/>
            <a:chOff x="5616" y="528"/>
            <a:chExt cx="453" cy="44"/>
          </a:xfrm>
        </p:grpSpPr>
        <p:sp>
          <p:nvSpPr>
            <p:cNvPr id="14" name="AutoShape 1017"/>
            <p:cNvSpPr>
              <a:spLocks noChangeArrowheads="1"/>
            </p:cNvSpPr>
            <p:nvPr/>
          </p:nvSpPr>
          <p:spPr bwMode="auto">
            <a:xfrm>
              <a:off x="5616" y="528"/>
              <a:ext cx="113" cy="44"/>
            </a:xfrm>
            <a:prstGeom prst="flowChartInputOutput">
              <a:avLst/>
            </a:prstGeom>
            <a:solidFill>
              <a:srgbClr val="F8F8F8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/>
            </a:p>
          </p:txBody>
        </p:sp>
        <p:sp>
          <p:nvSpPr>
            <p:cNvPr id="15" name="AutoShape 1018"/>
            <p:cNvSpPr>
              <a:spLocks noChangeArrowheads="1"/>
            </p:cNvSpPr>
            <p:nvPr/>
          </p:nvSpPr>
          <p:spPr bwMode="auto">
            <a:xfrm>
              <a:off x="5729" y="528"/>
              <a:ext cx="113" cy="44"/>
            </a:xfrm>
            <a:prstGeom prst="flowChartInputOutput">
              <a:avLst/>
            </a:prstGeom>
            <a:solidFill>
              <a:srgbClr val="EAEAEA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/>
            </a:p>
          </p:txBody>
        </p:sp>
        <p:sp>
          <p:nvSpPr>
            <p:cNvPr id="16" name="AutoShape 1019"/>
            <p:cNvSpPr>
              <a:spLocks noChangeArrowheads="1"/>
            </p:cNvSpPr>
            <p:nvPr/>
          </p:nvSpPr>
          <p:spPr bwMode="auto">
            <a:xfrm>
              <a:off x="5842" y="528"/>
              <a:ext cx="113" cy="44"/>
            </a:xfrm>
            <a:prstGeom prst="flowChartInputOutput">
              <a:avLst/>
            </a:prstGeom>
            <a:solidFill>
              <a:srgbClr val="DDDDDD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/>
            </a:p>
          </p:txBody>
        </p:sp>
        <p:sp>
          <p:nvSpPr>
            <p:cNvPr id="17" name="AutoShape 1020"/>
            <p:cNvSpPr>
              <a:spLocks noChangeArrowheads="1"/>
            </p:cNvSpPr>
            <p:nvPr/>
          </p:nvSpPr>
          <p:spPr bwMode="auto">
            <a:xfrm>
              <a:off x="5956" y="528"/>
              <a:ext cx="113" cy="44"/>
            </a:xfrm>
            <a:prstGeom prst="flowChartInputOutput">
              <a:avLst/>
            </a:prstGeom>
            <a:solidFill>
              <a:srgbClr val="C0C0C0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/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128464" y="485335"/>
            <a:ext cx="720080" cy="27937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+mj-ea"/>
                <a:ea typeface="+mj-ea"/>
              </a:rPr>
              <a:t>PROJECT</a:t>
            </a:r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48544" y="485335"/>
            <a:ext cx="2592288" cy="27937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900" b="1" dirty="0">
                <a:solidFill>
                  <a:schemeClr val="tx1"/>
                </a:solidFill>
                <a:latin typeface="+mj-ea"/>
              </a:rPr>
              <a:t> 웹사이트</a:t>
            </a:r>
            <a:r>
              <a:rPr lang="en-US" altLang="ko-KR" sz="900" b="1" dirty="0">
                <a:solidFill>
                  <a:schemeClr val="tx1"/>
                </a:solidFill>
                <a:latin typeface="+mj-ea"/>
              </a:rPr>
              <a:t>(</a:t>
            </a:r>
            <a:r>
              <a:rPr lang="ko-KR" altLang="en-US" sz="900" b="1" dirty="0" err="1">
                <a:solidFill>
                  <a:schemeClr val="tx1"/>
                </a:solidFill>
                <a:latin typeface="+mj-ea"/>
              </a:rPr>
              <a:t>에어서울</a:t>
            </a:r>
            <a:r>
              <a:rPr lang="en-US" altLang="ko-KR" sz="900" b="1" dirty="0">
                <a:solidFill>
                  <a:schemeClr val="tx1"/>
                </a:solidFill>
                <a:latin typeface="+mj-ea"/>
              </a:rPr>
              <a:t>) </a:t>
            </a:r>
            <a:r>
              <a:rPr lang="ko-KR" altLang="en-US" sz="900" b="1" dirty="0">
                <a:solidFill>
                  <a:schemeClr val="tx1"/>
                </a:solidFill>
                <a:latin typeface="+mj-ea"/>
              </a:rPr>
              <a:t>리뉴얼</a:t>
            </a:r>
            <a:endParaRPr kumimoji="1" lang="ko-KR" altLang="en-US" sz="900" dirty="0">
              <a:solidFill>
                <a:schemeClr val="tx1"/>
              </a:solidFill>
              <a:ea typeface="돋움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817096" y="485335"/>
            <a:ext cx="720080" cy="27937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+mj-ea"/>
                <a:ea typeface="+mj-ea"/>
              </a:rPr>
              <a:t>DATE</a:t>
            </a:r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537176" y="485335"/>
            <a:ext cx="1228190" cy="27937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+mj-ea"/>
              </a:rPr>
              <a:t>2024</a:t>
            </a:r>
            <a:r>
              <a:rPr lang="ko-KR" altLang="en-US" sz="900" b="1" dirty="0">
                <a:solidFill>
                  <a:schemeClr val="tx1"/>
                </a:solidFill>
                <a:latin typeface="+mj-ea"/>
              </a:rPr>
              <a:t>년 </a:t>
            </a:r>
            <a:r>
              <a:rPr lang="en-US" altLang="ko-KR" sz="900" b="1" dirty="0">
                <a:solidFill>
                  <a:schemeClr val="tx1"/>
                </a:solidFill>
                <a:latin typeface="+mj-ea"/>
              </a:rPr>
              <a:t>05</a:t>
            </a:r>
            <a:r>
              <a:rPr lang="ko-KR" altLang="en-US" sz="900" b="1" dirty="0">
                <a:solidFill>
                  <a:schemeClr val="tx1"/>
                </a:solidFill>
                <a:latin typeface="+mj-ea"/>
              </a:rPr>
              <a:t>월 </a:t>
            </a:r>
            <a:r>
              <a:rPr lang="en-US" altLang="ko-KR" sz="900" b="1" dirty="0">
                <a:solidFill>
                  <a:schemeClr val="tx1"/>
                </a:solidFill>
                <a:latin typeface="+mj-ea"/>
              </a:rPr>
              <a:t>13</a:t>
            </a:r>
            <a:r>
              <a:rPr lang="ko-KR" altLang="en-US" sz="900" b="1" dirty="0">
                <a:solidFill>
                  <a:schemeClr val="tx1"/>
                </a:solidFill>
                <a:latin typeface="+mj-ea"/>
              </a:rPr>
              <a:t>일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440832" y="485335"/>
            <a:ext cx="720080" cy="27937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+mj-ea"/>
                <a:ea typeface="+mj-ea"/>
              </a:rPr>
              <a:t>TITLE</a:t>
            </a:r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160912" y="485335"/>
            <a:ext cx="1656184" cy="27937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+mj-ea"/>
                <a:ea typeface="+mj-ea"/>
              </a:rPr>
              <a:t>사용자 스토리보드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28464" y="764704"/>
            <a:ext cx="7272808" cy="45719"/>
          </a:xfrm>
          <a:prstGeom prst="rect">
            <a:avLst/>
          </a:prstGeom>
          <a:solidFill>
            <a:srgbClr val="00CC99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761312" y="764704"/>
            <a:ext cx="2016224" cy="27937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+mj-ea"/>
              </a:rPr>
              <a:t>서브화면</a:t>
            </a:r>
            <a:r>
              <a:rPr lang="en-US" altLang="ko-KR" sz="1000" b="1" dirty="0">
                <a:solidFill>
                  <a:schemeClr val="tx1"/>
                </a:solidFill>
                <a:latin typeface="+mj-ea"/>
              </a:rPr>
              <a:t>(4)</a:t>
            </a:r>
            <a:r>
              <a:rPr lang="ko-KR" altLang="en-US" sz="1000" b="1" dirty="0">
                <a:solidFill>
                  <a:schemeClr val="tx1"/>
                </a:solidFill>
                <a:latin typeface="+mj-ea"/>
              </a:rPr>
              <a:t> </a:t>
            </a:r>
            <a:r>
              <a:rPr lang="en-US" altLang="ko-KR" sz="1000" b="1" dirty="0">
                <a:solidFill>
                  <a:schemeClr val="tx1"/>
                </a:solidFill>
                <a:latin typeface="+mj-ea"/>
              </a:rPr>
              <a:t>– </a:t>
            </a:r>
            <a:r>
              <a:rPr lang="ko-KR" altLang="en-US" sz="1000" b="1" dirty="0">
                <a:solidFill>
                  <a:schemeClr val="tx1"/>
                </a:solidFill>
                <a:latin typeface="+mj-ea"/>
              </a:rPr>
              <a:t>제휴</a:t>
            </a:r>
            <a:r>
              <a:rPr lang="en-US" altLang="ko-KR" sz="1000" b="1" dirty="0">
                <a:solidFill>
                  <a:schemeClr val="tx1"/>
                </a:solidFill>
                <a:latin typeface="+mj-ea"/>
              </a:rPr>
              <a:t>&gt;</a:t>
            </a:r>
            <a:r>
              <a:rPr lang="ko-KR" altLang="en-US" sz="1000" b="1" dirty="0">
                <a:solidFill>
                  <a:schemeClr val="tx1"/>
                </a:solidFill>
                <a:latin typeface="+mj-ea"/>
              </a:rPr>
              <a:t>제휴카드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7401272" y="764704"/>
            <a:ext cx="360040" cy="27937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+mj-ea"/>
                <a:ea typeface="+mj-ea"/>
              </a:rPr>
              <a:t>경로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7761312" y="485335"/>
            <a:ext cx="720080" cy="27937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+mj-ea"/>
                <a:ea typeface="+mj-ea"/>
              </a:rPr>
              <a:t>작성자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8481392" y="485335"/>
            <a:ext cx="1296144" cy="27937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err="1">
                <a:solidFill>
                  <a:schemeClr val="tx1"/>
                </a:solidFill>
                <a:latin typeface="+mj-ea"/>
                <a:ea typeface="+mj-ea"/>
              </a:rPr>
              <a:t>나유형</a:t>
            </a:r>
            <a:endParaRPr lang="ko-KR" altLang="en-US" sz="9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401272" y="1052736"/>
            <a:ext cx="2376264" cy="293438"/>
          </a:xfrm>
          <a:prstGeom prst="rect">
            <a:avLst/>
          </a:prstGeom>
          <a:solidFill>
            <a:srgbClr val="C1F1CA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화면 디자인</a:t>
            </a:r>
            <a:endParaRPr kumimoji="1" lang="en-US" altLang="ko-KR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7401272" y="4786322"/>
            <a:ext cx="2376264" cy="293438"/>
          </a:xfrm>
          <a:prstGeom prst="rect">
            <a:avLst/>
          </a:prstGeom>
          <a:solidFill>
            <a:srgbClr val="C1F1CA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개발 사항 </a:t>
            </a:r>
            <a:endParaRPr kumimoji="1" lang="en-US" altLang="ko-KR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7401272" y="1357298"/>
            <a:ext cx="2376264" cy="3429024"/>
          </a:xfrm>
          <a:prstGeom prst="rect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lnSpc>
                <a:spcPct val="200000"/>
              </a:lnSpc>
              <a:buAutoNum type="arabicPeriod"/>
              <a:defRPr/>
            </a:pPr>
            <a:endParaRPr kumimoji="1" lang="en-US" altLang="ko-KR" sz="1000" b="1" dirty="0">
              <a:solidFill>
                <a:prstClr val="black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7401272" y="5072074"/>
            <a:ext cx="2376264" cy="1643074"/>
          </a:xfrm>
          <a:prstGeom prst="rect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lnSpc>
                <a:spcPct val="200000"/>
              </a:lnSpc>
              <a:defRPr/>
            </a:pPr>
            <a:endParaRPr kumimoji="1" lang="en-US" altLang="ko-KR" sz="1000" b="1" baseline="0" dirty="0">
              <a:solidFill>
                <a:prstClr val="black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C4E8F4A-5135-4E2C-B39D-8BFA26F6B576}"/>
              </a:ext>
            </a:extLst>
          </p:cNvPr>
          <p:cNvSpPr/>
          <p:nvPr/>
        </p:nvSpPr>
        <p:spPr>
          <a:xfrm>
            <a:off x="0" y="0"/>
            <a:ext cx="632520" cy="404664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제목 개체 틀 66"/>
          <p:cNvSpPr txBox="1">
            <a:spLocks/>
          </p:cNvSpPr>
          <p:nvPr/>
        </p:nvSpPr>
        <p:spPr>
          <a:xfrm>
            <a:off x="56456" y="72008"/>
            <a:ext cx="7742684" cy="40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defRPr/>
            </a:pPr>
            <a:r>
              <a:rPr lang="ko-KR" altLang="en-US" sz="1600" b="1" kern="0" dirty="0">
                <a:solidFill>
                  <a:sysClr val="windowText" lastClr="000000"/>
                </a:solidFill>
              </a:rPr>
              <a:t>스토리보드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77C8205-53A4-4646-B304-2A4280556694}"/>
              </a:ext>
            </a:extLst>
          </p:cNvPr>
          <p:cNvSpPr/>
          <p:nvPr/>
        </p:nvSpPr>
        <p:spPr>
          <a:xfrm>
            <a:off x="632520" y="1207133"/>
            <a:ext cx="6264696" cy="81392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제휴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13CC4256-899C-47FC-BD30-53091E218820}"/>
              </a:ext>
            </a:extLst>
          </p:cNvPr>
          <p:cNvSpPr/>
          <p:nvPr/>
        </p:nvSpPr>
        <p:spPr>
          <a:xfrm>
            <a:off x="1928664" y="2509200"/>
            <a:ext cx="3816419" cy="432048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호텔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276BD070-5029-4E5E-9776-EB08271560D4}"/>
              </a:ext>
            </a:extLst>
          </p:cNvPr>
          <p:cNvSpPr/>
          <p:nvPr/>
        </p:nvSpPr>
        <p:spPr>
          <a:xfrm>
            <a:off x="1928664" y="2509200"/>
            <a:ext cx="1440156" cy="432048"/>
          </a:xfrm>
          <a:prstGeom prst="roundRect">
            <a:avLst>
              <a:gd name="adj" fmla="val 50000"/>
            </a:avLst>
          </a:prstGeom>
          <a:solidFill>
            <a:srgbClr val="00CC9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제휴카드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3E29C80F-145B-4A8D-8E48-A11625D33D69}"/>
              </a:ext>
            </a:extLst>
          </p:cNvPr>
          <p:cNvSpPr/>
          <p:nvPr/>
        </p:nvSpPr>
        <p:spPr>
          <a:xfrm>
            <a:off x="4016896" y="2509200"/>
            <a:ext cx="1748279" cy="432048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렌터카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D7CE369-998F-4BC1-8796-635DEBE5D235}"/>
              </a:ext>
            </a:extLst>
          </p:cNvPr>
          <p:cNvCxnSpPr/>
          <p:nvPr/>
        </p:nvCxnSpPr>
        <p:spPr>
          <a:xfrm>
            <a:off x="4520952" y="2509200"/>
            <a:ext cx="0" cy="43204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95C97C3E-899B-4B5B-80A4-4854488281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618" y="3981993"/>
            <a:ext cx="2381250" cy="192405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A47A16D7-2BB5-4F9C-AFF1-829C0A05A3A7}"/>
              </a:ext>
            </a:extLst>
          </p:cNvPr>
          <p:cNvSpPr txBox="1"/>
          <p:nvPr/>
        </p:nvSpPr>
        <p:spPr>
          <a:xfrm>
            <a:off x="686074" y="3519596"/>
            <a:ext cx="3156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CC99"/>
                </a:solidFill>
              </a:rPr>
              <a:t>■</a:t>
            </a:r>
            <a:r>
              <a:rPr lang="ko-KR" altLang="en-US" dirty="0"/>
              <a:t> 우리 카드의 정석 </a:t>
            </a:r>
            <a:r>
              <a:rPr lang="en-US" altLang="ko-KR" dirty="0" err="1"/>
              <a:t>UniMile</a:t>
            </a:r>
            <a:endParaRPr lang="ko-KR" altLang="en-US" dirty="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A28B31E6-359B-4E76-8870-1308FFF7C141}"/>
              </a:ext>
            </a:extLst>
          </p:cNvPr>
          <p:cNvSpPr/>
          <p:nvPr/>
        </p:nvSpPr>
        <p:spPr>
          <a:xfrm>
            <a:off x="3723340" y="4196827"/>
            <a:ext cx="560689" cy="323231"/>
          </a:xfrm>
          <a:prstGeom prst="roundRect">
            <a:avLst>
              <a:gd name="adj" fmla="val 45896"/>
            </a:avLst>
          </a:prstGeom>
          <a:solidFill>
            <a:srgbClr val="C1F1CA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혜택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DC55BFF-A8FB-4DC3-85F3-85FF3123892F}"/>
              </a:ext>
            </a:extLst>
          </p:cNvPr>
          <p:cNvSpPr txBox="1"/>
          <p:nvPr/>
        </p:nvSpPr>
        <p:spPr>
          <a:xfrm>
            <a:off x="3631924" y="4590726"/>
            <a:ext cx="28937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/>
              <a:t>UniMile</a:t>
            </a:r>
            <a:r>
              <a:rPr lang="ko-KR" altLang="en-US" sz="1000" dirty="0"/>
              <a:t> 최대 </a:t>
            </a:r>
            <a:r>
              <a:rPr lang="en-US" altLang="ko-KR" sz="1000" dirty="0"/>
              <a:t>3% </a:t>
            </a:r>
            <a:r>
              <a:rPr lang="ko-KR" altLang="en-US" sz="1000" dirty="0"/>
              <a:t>적립 </a:t>
            </a:r>
            <a:r>
              <a:rPr lang="en-US" altLang="ko-KR" sz="1000" dirty="0"/>
              <a:t>&amp; </a:t>
            </a:r>
            <a:r>
              <a:rPr lang="ko-KR" altLang="en-US" sz="1000" dirty="0"/>
              <a:t>프리미엄 투어 서비스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E182DC5-11A8-412C-9FC6-B9CAB60C02D4}"/>
              </a:ext>
            </a:extLst>
          </p:cNvPr>
          <p:cNvSpPr txBox="1"/>
          <p:nvPr/>
        </p:nvSpPr>
        <p:spPr>
          <a:xfrm>
            <a:off x="3631676" y="4949623"/>
            <a:ext cx="15841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00" dirty="0"/>
              <a:t>연회비 </a:t>
            </a:r>
            <a:r>
              <a:rPr lang="en-US" altLang="ko-KR" sz="1000" dirty="0"/>
              <a:t>: 2</a:t>
            </a:r>
            <a:r>
              <a:rPr lang="ko-KR" altLang="en-US" sz="1000" dirty="0"/>
              <a:t>만원</a:t>
            </a:r>
            <a:endParaRPr lang="en-US" altLang="ko-KR" sz="1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00" dirty="0"/>
              <a:t>가족카드 발급 불가</a:t>
            </a:r>
            <a:endParaRPr lang="en-US" altLang="ko-KR" sz="1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00" dirty="0"/>
              <a:t>후불교통카드 발급</a:t>
            </a: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1D027303-B1B6-441F-B30A-6B39E34A6154}"/>
              </a:ext>
            </a:extLst>
          </p:cNvPr>
          <p:cNvSpPr/>
          <p:nvPr/>
        </p:nvSpPr>
        <p:spPr>
          <a:xfrm>
            <a:off x="1489296" y="2296047"/>
            <a:ext cx="230732" cy="230732"/>
          </a:xfrm>
          <a:prstGeom prst="ellipse">
            <a:avLst/>
          </a:prstGeom>
          <a:solidFill>
            <a:srgbClr val="ED202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1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710158F-6FE8-4D2D-9BD7-29B2978DF64C}"/>
              </a:ext>
            </a:extLst>
          </p:cNvPr>
          <p:cNvSpPr/>
          <p:nvPr/>
        </p:nvSpPr>
        <p:spPr>
          <a:xfrm>
            <a:off x="1780996" y="2448023"/>
            <a:ext cx="4212436" cy="613775"/>
          </a:xfrm>
          <a:prstGeom prst="rect">
            <a:avLst/>
          </a:prstGeom>
          <a:noFill/>
          <a:ln w="190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82FB8EB-416D-44B7-A043-2E71D9D6C170}"/>
              </a:ext>
            </a:extLst>
          </p:cNvPr>
          <p:cNvSpPr txBox="1"/>
          <p:nvPr/>
        </p:nvSpPr>
        <p:spPr>
          <a:xfrm>
            <a:off x="7390606" y="1556669"/>
            <a:ext cx="2002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000" dirty="0"/>
              <a:t>1.</a:t>
            </a:r>
            <a:r>
              <a:rPr lang="ko-KR" altLang="en-US" sz="1000" dirty="0"/>
              <a:t>페이지 이동이 아닌 탭메뉴로 </a:t>
            </a:r>
            <a:endParaRPr lang="en-US" altLang="ko-KR" sz="1000" dirty="0"/>
          </a:p>
          <a:p>
            <a:pPr>
              <a:lnSpc>
                <a:spcPct val="200000"/>
              </a:lnSpc>
            </a:pPr>
            <a:r>
              <a:rPr lang="ko-KR" altLang="en-US" sz="1000" dirty="0" err="1"/>
              <a:t>클릭시</a:t>
            </a:r>
            <a:r>
              <a:rPr lang="ko-KR" altLang="en-US" sz="1000" dirty="0"/>
              <a:t> 하단 컨텐츠만 변경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7476568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EF315114-30E7-4E1D-AB15-0A7636EF88CF}"/>
              </a:ext>
            </a:extLst>
          </p:cNvPr>
          <p:cNvSpPr/>
          <p:nvPr/>
        </p:nvSpPr>
        <p:spPr>
          <a:xfrm>
            <a:off x="2874811" y="3212976"/>
            <a:ext cx="2016224" cy="3286142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271E1093-1873-4BB9-815B-D7C1347862AD}"/>
              </a:ext>
            </a:extLst>
          </p:cNvPr>
          <p:cNvSpPr/>
          <p:nvPr/>
        </p:nvSpPr>
        <p:spPr>
          <a:xfrm>
            <a:off x="5040520" y="3224485"/>
            <a:ext cx="2016224" cy="3286142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09945806-24F1-4453-AB47-D35E9CA4268D}"/>
              </a:ext>
            </a:extLst>
          </p:cNvPr>
          <p:cNvSpPr/>
          <p:nvPr/>
        </p:nvSpPr>
        <p:spPr>
          <a:xfrm>
            <a:off x="709102" y="3216796"/>
            <a:ext cx="2016224" cy="3286142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7785248" y="771525"/>
            <a:ext cx="1992288" cy="266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메인페이지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grpSp>
        <p:nvGrpSpPr>
          <p:cNvPr id="4" name="Group 1016"/>
          <p:cNvGrpSpPr>
            <a:grpSpLocks/>
          </p:cNvGrpSpPr>
          <p:nvPr/>
        </p:nvGrpSpPr>
        <p:grpSpPr bwMode="auto">
          <a:xfrm>
            <a:off x="8410575" y="327025"/>
            <a:ext cx="719138" cy="58738"/>
            <a:chOff x="5616" y="528"/>
            <a:chExt cx="453" cy="44"/>
          </a:xfrm>
        </p:grpSpPr>
        <p:sp>
          <p:nvSpPr>
            <p:cNvPr id="14" name="AutoShape 1017"/>
            <p:cNvSpPr>
              <a:spLocks noChangeArrowheads="1"/>
            </p:cNvSpPr>
            <p:nvPr/>
          </p:nvSpPr>
          <p:spPr bwMode="auto">
            <a:xfrm>
              <a:off x="5616" y="528"/>
              <a:ext cx="113" cy="44"/>
            </a:xfrm>
            <a:prstGeom prst="flowChartInputOutput">
              <a:avLst/>
            </a:prstGeom>
            <a:solidFill>
              <a:srgbClr val="F8F8F8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/>
            </a:p>
          </p:txBody>
        </p:sp>
        <p:sp>
          <p:nvSpPr>
            <p:cNvPr id="15" name="AutoShape 1018"/>
            <p:cNvSpPr>
              <a:spLocks noChangeArrowheads="1"/>
            </p:cNvSpPr>
            <p:nvPr/>
          </p:nvSpPr>
          <p:spPr bwMode="auto">
            <a:xfrm>
              <a:off x="5729" y="528"/>
              <a:ext cx="113" cy="44"/>
            </a:xfrm>
            <a:prstGeom prst="flowChartInputOutput">
              <a:avLst/>
            </a:prstGeom>
            <a:solidFill>
              <a:srgbClr val="EAEAEA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/>
            </a:p>
          </p:txBody>
        </p:sp>
        <p:sp>
          <p:nvSpPr>
            <p:cNvPr id="16" name="AutoShape 1019"/>
            <p:cNvSpPr>
              <a:spLocks noChangeArrowheads="1"/>
            </p:cNvSpPr>
            <p:nvPr/>
          </p:nvSpPr>
          <p:spPr bwMode="auto">
            <a:xfrm>
              <a:off x="5842" y="528"/>
              <a:ext cx="113" cy="44"/>
            </a:xfrm>
            <a:prstGeom prst="flowChartInputOutput">
              <a:avLst/>
            </a:prstGeom>
            <a:solidFill>
              <a:srgbClr val="DDDDDD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/>
            </a:p>
          </p:txBody>
        </p:sp>
        <p:sp>
          <p:nvSpPr>
            <p:cNvPr id="17" name="AutoShape 1020"/>
            <p:cNvSpPr>
              <a:spLocks noChangeArrowheads="1"/>
            </p:cNvSpPr>
            <p:nvPr/>
          </p:nvSpPr>
          <p:spPr bwMode="auto">
            <a:xfrm>
              <a:off x="5956" y="528"/>
              <a:ext cx="113" cy="44"/>
            </a:xfrm>
            <a:prstGeom prst="flowChartInputOutput">
              <a:avLst/>
            </a:prstGeom>
            <a:solidFill>
              <a:srgbClr val="C0C0C0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/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128464" y="485335"/>
            <a:ext cx="720080" cy="27937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+mj-ea"/>
                <a:ea typeface="+mj-ea"/>
              </a:rPr>
              <a:t>PROJECT</a:t>
            </a:r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48544" y="485335"/>
            <a:ext cx="2592288" cy="27937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900" b="1" dirty="0">
                <a:solidFill>
                  <a:schemeClr val="tx1"/>
                </a:solidFill>
                <a:latin typeface="+mj-ea"/>
              </a:rPr>
              <a:t> 웹사이트</a:t>
            </a:r>
            <a:r>
              <a:rPr lang="en-US" altLang="ko-KR" sz="900" b="1" dirty="0">
                <a:solidFill>
                  <a:schemeClr val="tx1"/>
                </a:solidFill>
                <a:latin typeface="+mj-ea"/>
              </a:rPr>
              <a:t>(</a:t>
            </a:r>
            <a:r>
              <a:rPr lang="ko-KR" altLang="en-US" sz="900" b="1" dirty="0" err="1">
                <a:solidFill>
                  <a:schemeClr val="tx1"/>
                </a:solidFill>
                <a:latin typeface="+mj-ea"/>
              </a:rPr>
              <a:t>에어서울</a:t>
            </a:r>
            <a:r>
              <a:rPr lang="en-US" altLang="ko-KR" sz="900" b="1" dirty="0">
                <a:solidFill>
                  <a:schemeClr val="tx1"/>
                </a:solidFill>
                <a:latin typeface="+mj-ea"/>
              </a:rPr>
              <a:t>) </a:t>
            </a:r>
            <a:r>
              <a:rPr lang="ko-KR" altLang="en-US" sz="900" b="1" dirty="0">
                <a:solidFill>
                  <a:schemeClr val="tx1"/>
                </a:solidFill>
                <a:latin typeface="+mj-ea"/>
              </a:rPr>
              <a:t>리뉴얼</a:t>
            </a:r>
            <a:endParaRPr kumimoji="1" lang="ko-KR" altLang="en-US" sz="900" dirty="0">
              <a:solidFill>
                <a:schemeClr val="tx1"/>
              </a:solidFill>
              <a:ea typeface="돋움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817096" y="485335"/>
            <a:ext cx="720080" cy="27937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+mj-ea"/>
                <a:ea typeface="+mj-ea"/>
              </a:rPr>
              <a:t>DATE</a:t>
            </a:r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537176" y="485335"/>
            <a:ext cx="1228190" cy="27937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+mj-ea"/>
              </a:rPr>
              <a:t>2024</a:t>
            </a:r>
            <a:r>
              <a:rPr lang="ko-KR" altLang="en-US" sz="900" b="1" dirty="0">
                <a:solidFill>
                  <a:schemeClr val="tx1"/>
                </a:solidFill>
                <a:latin typeface="+mj-ea"/>
              </a:rPr>
              <a:t>년 </a:t>
            </a:r>
            <a:r>
              <a:rPr lang="en-US" altLang="ko-KR" sz="900" b="1" dirty="0">
                <a:solidFill>
                  <a:schemeClr val="tx1"/>
                </a:solidFill>
                <a:latin typeface="+mj-ea"/>
              </a:rPr>
              <a:t>05</a:t>
            </a:r>
            <a:r>
              <a:rPr lang="ko-KR" altLang="en-US" sz="900" b="1" dirty="0">
                <a:solidFill>
                  <a:schemeClr val="tx1"/>
                </a:solidFill>
                <a:latin typeface="+mj-ea"/>
              </a:rPr>
              <a:t>월 </a:t>
            </a:r>
            <a:r>
              <a:rPr lang="en-US" altLang="ko-KR" sz="900" b="1" dirty="0">
                <a:solidFill>
                  <a:schemeClr val="tx1"/>
                </a:solidFill>
                <a:latin typeface="+mj-ea"/>
              </a:rPr>
              <a:t>13</a:t>
            </a:r>
            <a:r>
              <a:rPr lang="ko-KR" altLang="en-US" sz="900" b="1" dirty="0">
                <a:solidFill>
                  <a:schemeClr val="tx1"/>
                </a:solidFill>
                <a:latin typeface="+mj-ea"/>
              </a:rPr>
              <a:t>일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440832" y="485335"/>
            <a:ext cx="720080" cy="27937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+mj-ea"/>
                <a:ea typeface="+mj-ea"/>
              </a:rPr>
              <a:t>TITLE</a:t>
            </a:r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160912" y="485335"/>
            <a:ext cx="1656184" cy="27937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+mj-ea"/>
                <a:ea typeface="+mj-ea"/>
              </a:rPr>
              <a:t>사용자 스토리보드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28464" y="764704"/>
            <a:ext cx="7272808" cy="45719"/>
          </a:xfrm>
          <a:prstGeom prst="rect">
            <a:avLst/>
          </a:prstGeom>
          <a:solidFill>
            <a:srgbClr val="00CC99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761312" y="764704"/>
            <a:ext cx="2016224" cy="27937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+mj-ea"/>
              </a:rPr>
              <a:t>서브화면</a:t>
            </a:r>
            <a:r>
              <a:rPr lang="en-US" altLang="ko-KR" sz="1000" b="1" dirty="0">
                <a:solidFill>
                  <a:schemeClr val="tx1"/>
                </a:solidFill>
                <a:latin typeface="+mj-ea"/>
              </a:rPr>
              <a:t>(4)</a:t>
            </a:r>
            <a:r>
              <a:rPr lang="ko-KR" altLang="en-US" sz="1000" b="1" dirty="0">
                <a:solidFill>
                  <a:schemeClr val="tx1"/>
                </a:solidFill>
                <a:latin typeface="+mj-ea"/>
              </a:rPr>
              <a:t> </a:t>
            </a:r>
            <a:r>
              <a:rPr lang="en-US" altLang="ko-KR" sz="1000" b="1" dirty="0">
                <a:solidFill>
                  <a:schemeClr val="tx1"/>
                </a:solidFill>
                <a:latin typeface="+mj-ea"/>
              </a:rPr>
              <a:t>– </a:t>
            </a:r>
            <a:r>
              <a:rPr lang="ko-KR" altLang="en-US" sz="1000" b="1" dirty="0">
                <a:solidFill>
                  <a:schemeClr val="tx1"/>
                </a:solidFill>
                <a:latin typeface="+mj-ea"/>
              </a:rPr>
              <a:t>제휴</a:t>
            </a:r>
            <a:r>
              <a:rPr lang="en-US" altLang="ko-KR" sz="1000" b="1" dirty="0">
                <a:solidFill>
                  <a:schemeClr val="tx1"/>
                </a:solidFill>
                <a:latin typeface="+mj-ea"/>
              </a:rPr>
              <a:t>&gt;</a:t>
            </a:r>
            <a:r>
              <a:rPr lang="ko-KR" altLang="en-US" sz="1000" b="1" dirty="0">
                <a:solidFill>
                  <a:schemeClr val="tx1"/>
                </a:solidFill>
                <a:latin typeface="+mj-ea"/>
              </a:rPr>
              <a:t>호텔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7401272" y="764704"/>
            <a:ext cx="360040" cy="27937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+mj-ea"/>
                <a:ea typeface="+mj-ea"/>
              </a:rPr>
              <a:t>경로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7761312" y="485335"/>
            <a:ext cx="720080" cy="27937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+mj-ea"/>
                <a:ea typeface="+mj-ea"/>
              </a:rPr>
              <a:t>작성자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8481392" y="485335"/>
            <a:ext cx="1296144" cy="27937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err="1">
                <a:solidFill>
                  <a:schemeClr val="tx1"/>
                </a:solidFill>
                <a:latin typeface="+mj-ea"/>
                <a:ea typeface="+mj-ea"/>
              </a:rPr>
              <a:t>나유형</a:t>
            </a:r>
            <a:endParaRPr lang="ko-KR" altLang="en-US" sz="9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401272" y="1052736"/>
            <a:ext cx="2376264" cy="293438"/>
          </a:xfrm>
          <a:prstGeom prst="rect">
            <a:avLst/>
          </a:prstGeom>
          <a:solidFill>
            <a:srgbClr val="C1F1CA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화면 디자인</a:t>
            </a:r>
            <a:endParaRPr kumimoji="1" lang="en-US" altLang="ko-KR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7401272" y="4786322"/>
            <a:ext cx="2376264" cy="293438"/>
          </a:xfrm>
          <a:prstGeom prst="rect">
            <a:avLst/>
          </a:prstGeom>
          <a:solidFill>
            <a:srgbClr val="C1F1CA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개발 사항 </a:t>
            </a:r>
            <a:endParaRPr kumimoji="1" lang="en-US" altLang="ko-KR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7401272" y="1357298"/>
            <a:ext cx="2376264" cy="3429024"/>
          </a:xfrm>
          <a:prstGeom prst="rect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lnSpc>
                <a:spcPct val="200000"/>
              </a:lnSpc>
              <a:buAutoNum type="arabicPeriod"/>
              <a:defRPr/>
            </a:pPr>
            <a:endParaRPr kumimoji="1" lang="en-US" altLang="ko-KR" sz="1000" b="1" dirty="0">
              <a:solidFill>
                <a:prstClr val="black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7401272" y="5072074"/>
            <a:ext cx="2376264" cy="1643074"/>
          </a:xfrm>
          <a:prstGeom prst="rect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lnSpc>
                <a:spcPct val="200000"/>
              </a:lnSpc>
              <a:defRPr/>
            </a:pPr>
            <a:endParaRPr kumimoji="1" lang="en-US" altLang="ko-KR" sz="1000" b="1" baseline="0" dirty="0">
              <a:solidFill>
                <a:prstClr val="black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C4E8F4A-5135-4E2C-B39D-8BFA26F6B576}"/>
              </a:ext>
            </a:extLst>
          </p:cNvPr>
          <p:cNvSpPr/>
          <p:nvPr/>
        </p:nvSpPr>
        <p:spPr>
          <a:xfrm>
            <a:off x="0" y="0"/>
            <a:ext cx="632520" cy="404664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제목 개체 틀 66"/>
          <p:cNvSpPr txBox="1">
            <a:spLocks/>
          </p:cNvSpPr>
          <p:nvPr/>
        </p:nvSpPr>
        <p:spPr>
          <a:xfrm>
            <a:off x="56456" y="72008"/>
            <a:ext cx="7742684" cy="40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defRPr/>
            </a:pPr>
            <a:r>
              <a:rPr lang="ko-KR" altLang="en-US" sz="1600" b="1" kern="0" dirty="0">
                <a:solidFill>
                  <a:sysClr val="windowText" lastClr="000000"/>
                </a:solidFill>
              </a:rPr>
              <a:t>스토리보드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77C8205-53A4-4646-B304-2A4280556694}"/>
              </a:ext>
            </a:extLst>
          </p:cNvPr>
          <p:cNvSpPr/>
          <p:nvPr/>
        </p:nvSpPr>
        <p:spPr>
          <a:xfrm>
            <a:off x="632520" y="1207133"/>
            <a:ext cx="6264696" cy="81392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제휴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13CC4256-899C-47FC-BD30-53091E218820}"/>
              </a:ext>
            </a:extLst>
          </p:cNvPr>
          <p:cNvSpPr/>
          <p:nvPr/>
        </p:nvSpPr>
        <p:spPr>
          <a:xfrm>
            <a:off x="1928664" y="2509200"/>
            <a:ext cx="3816419" cy="432048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호텔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3E29C80F-145B-4A8D-8E48-A11625D33D69}"/>
              </a:ext>
            </a:extLst>
          </p:cNvPr>
          <p:cNvSpPr/>
          <p:nvPr/>
        </p:nvSpPr>
        <p:spPr>
          <a:xfrm>
            <a:off x="4016896" y="2509200"/>
            <a:ext cx="1748279" cy="432048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렌터카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D7CE369-998F-4BC1-8796-635DEBE5D235}"/>
              </a:ext>
            </a:extLst>
          </p:cNvPr>
          <p:cNvCxnSpPr/>
          <p:nvPr/>
        </p:nvCxnSpPr>
        <p:spPr>
          <a:xfrm>
            <a:off x="4520952" y="2509200"/>
            <a:ext cx="0" cy="43204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47A16D7-2BB5-4F9C-AFF1-829C0A05A3A7}"/>
              </a:ext>
            </a:extLst>
          </p:cNvPr>
          <p:cNvSpPr txBox="1"/>
          <p:nvPr/>
        </p:nvSpPr>
        <p:spPr>
          <a:xfrm>
            <a:off x="3129260" y="-474867"/>
            <a:ext cx="3156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CC99"/>
                </a:solidFill>
              </a:rPr>
              <a:t>■</a:t>
            </a:r>
            <a:r>
              <a:rPr lang="ko-KR" altLang="en-US" dirty="0"/>
              <a:t> 우리 카드의 정석 </a:t>
            </a:r>
            <a:r>
              <a:rPr lang="en-US" altLang="ko-KR" dirty="0" err="1"/>
              <a:t>UniMile</a:t>
            </a:r>
            <a:endParaRPr lang="ko-KR" altLang="en-US" dirty="0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8507898C-F4F9-4CE6-B3D9-9DEFBF1D841B}"/>
              </a:ext>
            </a:extLst>
          </p:cNvPr>
          <p:cNvSpPr/>
          <p:nvPr/>
        </p:nvSpPr>
        <p:spPr>
          <a:xfrm>
            <a:off x="1944578" y="2509200"/>
            <a:ext cx="1748279" cy="432048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제휴카드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276BD070-5029-4E5E-9776-EB08271560D4}"/>
              </a:ext>
            </a:extLst>
          </p:cNvPr>
          <p:cNvSpPr/>
          <p:nvPr/>
        </p:nvSpPr>
        <p:spPr>
          <a:xfrm>
            <a:off x="3326215" y="2509200"/>
            <a:ext cx="1381362" cy="432048"/>
          </a:xfrm>
          <a:prstGeom prst="roundRect">
            <a:avLst>
              <a:gd name="adj" fmla="val 50000"/>
            </a:avLst>
          </a:prstGeom>
          <a:solidFill>
            <a:srgbClr val="00CC9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호텔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F7DB3C-CBF1-4508-8078-DBEAF4847FA9}"/>
              </a:ext>
            </a:extLst>
          </p:cNvPr>
          <p:cNvSpPr txBox="1"/>
          <p:nvPr/>
        </p:nvSpPr>
        <p:spPr>
          <a:xfrm>
            <a:off x="945269" y="4761239"/>
            <a:ext cx="1455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08B0EF"/>
                </a:solidFill>
              </a:rPr>
              <a:t>Hotels Combined</a:t>
            </a:r>
          </a:p>
          <a:p>
            <a:pPr algn="ctr"/>
            <a:r>
              <a:rPr lang="ko-KR" altLang="en-US" sz="1200" b="1" dirty="0" err="1">
                <a:solidFill>
                  <a:srgbClr val="08B0EF"/>
                </a:solidFill>
              </a:rPr>
              <a:t>호텔스컴바인</a:t>
            </a:r>
            <a:endParaRPr lang="ko-KR" altLang="en-US" sz="1200" b="1" dirty="0">
              <a:solidFill>
                <a:srgbClr val="08B0EF"/>
              </a:solidFill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31F2AA4D-918A-4DC9-A67A-E119D2C59A1A}"/>
              </a:ext>
            </a:extLst>
          </p:cNvPr>
          <p:cNvCxnSpPr/>
          <p:nvPr/>
        </p:nvCxnSpPr>
        <p:spPr>
          <a:xfrm>
            <a:off x="1312800" y="5360278"/>
            <a:ext cx="720080" cy="0"/>
          </a:xfrm>
          <a:prstGeom prst="line">
            <a:avLst/>
          </a:prstGeom>
          <a:ln w="19050">
            <a:solidFill>
              <a:srgbClr val="08B0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A6C1F53-6E87-4C10-95ED-B93279F3BBA9}"/>
              </a:ext>
            </a:extLst>
          </p:cNvPr>
          <p:cNvSpPr txBox="1"/>
          <p:nvPr/>
        </p:nvSpPr>
        <p:spPr>
          <a:xfrm>
            <a:off x="955568" y="5497653"/>
            <a:ext cx="15263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800" dirty="0" err="1"/>
              <a:t>에어서울</a:t>
            </a:r>
            <a:r>
              <a:rPr lang="ko-KR" altLang="en-US" sz="800" dirty="0"/>
              <a:t> 전용 </a:t>
            </a:r>
            <a:r>
              <a:rPr lang="ko-KR" altLang="en-US" sz="800" dirty="0" err="1"/>
              <a:t>호텔스컴바인</a:t>
            </a:r>
            <a:r>
              <a:rPr lang="ko-KR" altLang="en-US" sz="800" dirty="0"/>
              <a:t> </a:t>
            </a:r>
            <a:endParaRPr lang="en-US" altLang="ko-KR" sz="800" dirty="0"/>
          </a:p>
          <a:p>
            <a:pPr algn="ctr">
              <a:lnSpc>
                <a:spcPct val="150000"/>
              </a:lnSpc>
            </a:pPr>
            <a:r>
              <a:rPr lang="ko-KR" altLang="en-US" sz="800" dirty="0"/>
              <a:t>페이지를 통해 예약</a:t>
            </a:r>
            <a:r>
              <a:rPr lang="en-US" altLang="ko-KR" sz="800" dirty="0"/>
              <a:t>&amp;</a:t>
            </a:r>
            <a:r>
              <a:rPr lang="ko-KR" altLang="en-US" sz="800" dirty="0"/>
              <a:t>투숙</a:t>
            </a:r>
            <a:endParaRPr lang="en-US" altLang="ko-KR" sz="800" dirty="0"/>
          </a:p>
          <a:p>
            <a:pPr algn="ctr">
              <a:lnSpc>
                <a:spcPct val="150000"/>
              </a:lnSpc>
            </a:pPr>
            <a:r>
              <a:rPr lang="ko-KR" altLang="en-US" sz="800" dirty="0" err="1"/>
              <a:t>완료시</a:t>
            </a:r>
            <a:r>
              <a:rPr lang="en-US" altLang="ko-KR" sz="800" dirty="0"/>
              <a:t>, </a:t>
            </a:r>
            <a:r>
              <a:rPr lang="ko-KR" altLang="en-US" sz="800" dirty="0"/>
              <a:t>결제금액의 </a:t>
            </a:r>
            <a:r>
              <a:rPr lang="en-US" altLang="ko-KR" sz="800" dirty="0"/>
              <a:t>7%</a:t>
            </a:r>
            <a:r>
              <a:rPr lang="ko-KR" altLang="en-US" sz="800" dirty="0"/>
              <a:t>를</a:t>
            </a:r>
            <a:endParaRPr lang="en-US" altLang="ko-KR" sz="800" dirty="0"/>
          </a:p>
          <a:p>
            <a:pPr algn="ctr">
              <a:lnSpc>
                <a:spcPct val="150000"/>
              </a:lnSpc>
            </a:pPr>
            <a:r>
              <a:rPr lang="ko-KR" altLang="en-US" sz="800" dirty="0"/>
              <a:t>네이버 포인트로 적립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AAD8D80-76A8-4B08-A318-BED38DE50D8E}"/>
              </a:ext>
            </a:extLst>
          </p:cNvPr>
          <p:cNvSpPr txBox="1"/>
          <p:nvPr/>
        </p:nvSpPr>
        <p:spPr>
          <a:xfrm>
            <a:off x="3504787" y="4837058"/>
            <a:ext cx="8242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ED2025"/>
                </a:solidFill>
              </a:rPr>
              <a:t>Agoda</a:t>
            </a:r>
          </a:p>
          <a:p>
            <a:pPr algn="ctr"/>
            <a:r>
              <a:rPr lang="ko-KR" altLang="en-US" sz="1200" b="1" dirty="0" err="1">
                <a:solidFill>
                  <a:srgbClr val="ED2025"/>
                </a:solidFill>
              </a:rPr>
              <a:t>아고다</a:t>
            </a:r>
            <a:endParaRPr lang="ko-KR" altLang="en-US" sz="1200" b="1" dirty="0">
              <a:solidFill>
                <a:srgbClr val="ED2025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C7B3263-4C18-4539-A852-91D6A07747CF}"/>
              </a:ext>
            </a:extLst>
          </p:cNvPr>
          <p:cNvCxnSpPr/>
          <p:nvPr/>
        </p:nvCxnSpPr>
        <p:spPr>
          <a:xfrm>
            <a:off x="3610249" y="5451493"/>
            <a:ext cx="720080" cy="0"/>
          </a:xfrm>
          <a:prstGeom prst="line">
            <a:avLst/>
          </a:prstGeom>
          <a:ln w="19050">
            <a:solidFill>
              <a:srgbClr val="ED20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FF519E4-2C11-47D8-847A-0EF66F2BD6F7}"/>
              </a:ext>
            </a:extLst>
          </p:cNvPr>
          <p:cNvSpPr txBox="1"/>
          <p:nvPr/>
        </p:nvSpPr>
        <p:spPr>
          <a:xfrm>
            <a:off x="3380554" y="5606097"/>
            <a:ext cx="1072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800" dirty="0"/>
              <a:t>전세계 호텔 최대</a:t>
            </a:r>
            <a:endParaRPr lang="en-US" altLang="ko-KR" sz="800" dirty="0"/>
          </a:p>
          <a:p>
            <a:pPr algn="ctr">
              <a:lnSpc>
                <a:spcPct val="150000"/>
              </a:lnSpc>
            </a:pPr>
            <a:r>
              <a:rPr lang="en-US" altLang="ko-KR" sz="800" dirty="0"/>
              <a:t>10% </a:t>
            </a:r>
            <a:r>
              <a:rPr lang="ko-KR" altLang="en-US" sz="800" dirty="0" err="1"/>
              <a:t>에어서울만의</a:t>
            </a:r>
            <a:r>
              <a:rPr lang="ko-KR" altLang="en-US" sz="800" dirty="0"/>
              <a:t> </a:t>
            </a:r>
            <a:endParaRPr lang="en-US" altLang="ko-KR" sz="800" dirty="0"/>
          </a:p>
          <a:p>
            <a:pPr algn="ctr">
              <a:lnSpc>
                <a:spcPct val="150000"/>
              </a:lnSpc>
            </a:pPr>
            <a:r>
              <a:rPr lang="ko-KR" altLang="en-US" sz="800" dirty="0"/>
              <a:t>추가 할인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1506FBB-4EBF-4A6F-9782-3F56B862A12D}"/>
              </a:ext>
            </a:extLst>
          </p:cNvPr>
          <p:cNvSpPr txBox="1"/>
          <p:nvPr/>
        </p:nvSpPr>
        <p:spPr>
          <a:xfrm>
            <a:off x="5521011" y="4753469"/>
            <a:ext cx="10228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3353FF"/>
                </a:solidFill>
              </a:rPr>
              <a:t>Trip.com</a:t>
            </a:r>
          </a:p>
          <a:p>
            <a:pPr algn="ctr"/>
            <a:r>
              <a:rPr lang="ko-KR" altLang="en-US" sz="1200" b="1" dirty="0" err="1">
                <a:solidFill>
                  <a:srgbClr val="3353FF"/>
                </a:solidFill>
              </a:rPr>
              <a:t>트립닷컴</a:t>
            </a:r>
            <a:endParaRPr lang="ko-KR" altLang="en-US" sz="1200" b="1" dirty="0">
              <a:solidFill>
                <a:srgbClr val="3353FF"/>
              </a:solidFill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1D655CA9-6198-42EE-8550-2F1B36913DC6}"/>
              </a:ext>
            </a:extLst>
          </p:cNvPr>
          <p:cNvCxnSpPr/>
          <p:nvPr/>
        </p:nvCxnSpPr>
        <p:spPr>
          <a:xfrm>
            <a:off x="5626473" y="5367904"/>
            <a:ext cx="720080" cy="0"/>
          </a:xfrm>
          <a:prstGeom prst="line">
            <a:avLst/>
          </a:prstGeom>
          <a:ln w="19050">
            <a:solidFill>
              <a:srgbClr val="335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0B7E01F5-9521-4DA5-9845-23D618E00703}"/>
              </a:ext>
            </a:extLst>
          </p:cNvPr>
          <p:cNvSpPr txBox="1"/>
          <p:nvPr/>
        </p:nvSpPr>
        <p:spPr>
          <a:xfrm>
            <a:off x="5333363" y="5505279"/>
            <a:ext cx="13981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800" dirty="0" err="1"/>
              <a:t>에어서울</a:t>
            </a:r>
            <a:r>
              <a:rPr lang="ko-KR" altLang="en-US" sz="800" dirty="0"/>
              <a:t> 회원 대상 </a:t>
            </a:r>
            <a:endParaRPr lang="en-US" altLang="ko-KR" sz="800" dirty="0"/>
          </a:p>
          <a:p>
            <a:pPr algn="ctr">
              <a:lnSpc>
                <a:spcPct val="150000"/>
              </a:lnSpc>
            </a:pPr>
            <a:r>
              <a:rPr lang="ko-KR" altLang="en-US" sz="800" dirty="0"/>
              <a:t>전 세계 호텔 최대 </a:t>
            </a:r>
            <a:r>
              <a:rPr lang="en-US" altLang="ko-KR" sz="800" dirty="0"/>
              <a:t>7%, </a:t>
            </a:r>
          </a:p>
          <a:p>
            <a:pPr algn="ctr">
              <a:lnSpc>
                <a:spcPct val="150000"/>
              </a:lnSpc>
            </a:pPr>
            <a:r>
              <a:rPr lang="ko-KR" altLang="en-US" sz="800" dirty="0"/>
              <a:t>입장권 </a:t>
            </a:r>
            <a:r>
              <a:rPr lang="en-US" altLang="ko-KR" sz="800" dirty="0"/>
              <a:t>4% </a:t>
            </a:r>
            <a:r>
              <a:rPr lang="ko-KR" altLang="en-US" sz="800" dirty="0"/>
              <a:t>할인 코드 제공</a:t>
            </a: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B14FF425-4D52-4A9B-9109-4D16B2335C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316" y="3515956"/>
            <a:ext cx="1727048" cy="1147502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7BB9BB84-882C-44C5-B712-7F96CF493C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9956" y="3429000"/>
            <a:ext cx="1848938" cy="1232626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D88E0869-078D-4933-93F2-3FA97F5E4B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620" y="3491470"/>
            <a:ext cx="1800754" cy="1196474"/>
          </a:xfrm>
          <a:prstGeom prst="rect">
            <a:avLst/>
          </a:prstGeom>
        </p:spPr>
      </p:pic>
      <p:sp>
        <p:nvSpPr>
          <p:cNvPr id="50" name="타원 49">
            <a:extLst>
              <a:ext uri="{FF2B5EF4-FFF2-40B4-BE49-F238E27FC236}">
                <a16:creationId xmlns:a16="http://schemas.microsoft.com/office/drawing/2014/main" id="{0A66BFD2-3312-46FD-AE74-89317ECA35C1}"/>
              </a:ext>
            </a:extLst>
          </p:cNvPr>
          <p:cNvSpPr/>
          <p:nvPr/>
        </p:nvSpPr>
        <p:spPr>
          <a:xfrm>
            <a:off x="499121" y="2869816"/>
            <a:ext cx="230732" cy="230732"/>
          </a:xfrm>
          <a:prstGeom prst="ellipse">
            <a:avLst/>
          </a:prstGeom>
          <a:solidFill>
            <a:srgbClr val="ED202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1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9FBC24B-61BC-44F4-8FB6-0A11F553544A}"/>
              </a:ext>
            </a:extLst>
          </p:cNvPr>
          <p:cNvSpPr/>
          <p:nvPr/>
        </p:nvSpPr>
        <p:spPr>
          <a:xfrm>
            <a:off x="570176" y="3139297"/>
            <a:ext cx="2297489" cy="3575851"/>
          </a:xfrm>
          <a:prstGeom prst="rect">
            <a:avLst/>
          </a:prstGeom>
          <a:noFill/>
          <a:ln w="190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9635917-F0F7-43A3-ABE6-88D102D18ED1}"/>
              </a:ext>
            </a:extLst>
          </p:cNvPr>
          <p:cNvSpPr txBox="1"/>
          <p:nvPr/>
        </p:nvSpPr>
        <p:spPr>
          <a:xfrm>
            <a:off x="7407045" y="5146531"/>
            <a:ext cx="1771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000" dirty="0"/>
              <a:t>1.hover</a:t>
            </a:r>
            <a:r>
              <a:rPr lang="ko-KR" altLang="en-US" sz="1000" dirty="0"/>
              <a:t>시 애니메이션 적용 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7289473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EF315114-30E7-4E1D-AB15-0A7636EF88CF}"/>
              </a:ext>
            </a:extLst>
          </p:cNvPr>
          <p:cNvSpPr/>
          <p:nvPr/>
        </p:nvSpPr>
        <p:spPr>
          <a:xfrm>
            <a:off x="2874811" y="3212976"/>
            <a:ext cx="2016224" cy="3286142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271E1093-1873-4BB9-815B-D7C1347862AD}"/>
              </a:ext>
            </a:extLst>
          </p:cNvPr>
          <p:cNvSpPr/>
          <p:nvPr/>
        </p:nvSpPr>
        <p:spPr>
          <a:xfrm>
            <a:off x="5040520" y="3224485"/>
            <a:ext cx="2016224" cy="3286142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09945806-24F1-4453-AB47-D35E9CA4268D}"/>
              </a:ext>
            </a:extLst>
          </p:cNvPr>
          <p:cNvSpPr/>
          <p:nvPr/>
        </p:nvSpPr>
        <p:spPr>
          <a:xfrm>
            <a:off x="709102" y="3216796"/>
            <a:ext cx="2016224" cy="3286142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7785248" y="771525"/>
            <a:ext cx="1992288" cy="266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메인페이지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grpSp>
        <p:nvGrpSpPr>
          <p:cNvPr id="4" name="Group 1016"/>
          <p:cNvGrpSpPr>
            <a:grpSpLocks/>
          </p:cNvGrpSpPr>
          <p:nvPr/>
        </p:nvGrpSpPr>
        <p:grpSpPr bwMode="auto">
          <a:xfrm>
            <a:off x="8410575" y="327025"/>
            <a:ext cx="719138" cy="58738"/>
            <a:chOff x="5616" y="528"/>
            <a:chExt cx="453" cy="44"/>
          </a:xfrm>
        </p:grpSpPr>
        <p:sp>
          <p:nvSpPr>
            <p:cNvPr id="14" name="AutoShape 1017"/>
            <p:cNvSpPr>
              <a:spLocks noChangeArrowheads="1"/>
            </p:cNvSpPr>
            <p:nvPr/>
          </p:nvSpPr>
          <p:spPr bwMode="auto">
            <a:xfrm>
              <a:off x="5616" y="528"/>
              <a:ext cx="113" cy="44"/>
            </a:xfrm>
            <a:prstGeom prst="flowChartInputOutput">
              <a:avLst/>
            </a:prstGeom>
            <a:solidFill>
              <a:srgbClr val="F8F8F8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/>
            </a:p>
          </p:txBody>
        </p:sp>
        <p:sp>
          <p:nvSpPr>
            <p:cNvPr id="15" name="AutoShape 1018"/>
            <p:cNvSpPr>
              <a:spLocks noChangeArrowheads="1"/>
            </p:cNvSpPr>
            <p:nvPr/>
          </p:nvSpPr>
          <p:spPr bwMode="auto">
            <a:xfrm>
              <a:off x="5729" y="528"/>
              <a:ext cx="113" cy="44"/>
            </a:xfrm>
            <a:prstGeom prst="flowChartInputOutput">
              <a:avLst/>
            </a:prstGeom>
            <a:solidFill>
              <a:srgbClr val="EAEAEA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/>
            </a:p>
          </p:txBody>
        </p:sp>
        <p:sp>
          <p:nvSpPr>
            <p:cNvPr id="16" name="AutoShape 1019"/>
            <p:cNvSpPr>
              <a:spLocks noChangeArrowheads="1"/>
            </p:cNvSpPr>
            <p:nvPr/>
          </p:nvSpPr>
          <p:spPr bwMode="auto">
            <a:xfrm>
              <a:off x="5842" y="528"/>
              <a:ext cx="113" cy="44"/>
            </a:xfrm>
            <a:prstGeom prst="flowChartInputOutput">
              <a:avLst/>
            </a:prstGeom>
            <a:solidFill>
              <a:srgbClr val="DDDDDD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/>
            </a:p>
          </p:txBody>
        </p:sp>
        <p:sp>
          <p:nvSpPr>
            <p:cNvPr id="17" name="AutoShape 1020"/>
            <p:cNvSpPr>
              <a:spLocks noChangeArrowheads="1"/>
            </p:cNvSpPr>
            <p:nvPr/>
          </p:nvSpPr>
          <p:spPr bwMode="auto">
            <a:xfrm>
              <a:off x="5956" y="528"/>
              <a:ext cx="113" cy="44"/>
            </a:xfrm>
            <a:prstGeom prst="flowChartInputOutput">
              <a:avLst/>
            </a:prstGeom>
            <a:solidFill>
              <a:srgbClr val="C0C0C0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/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128464" y="485335"/>
            <a:ext cx="720080" cy="27937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+mj-ea"/>
                <a:ea typeface="+mj-ea"/>
              </a:rPr>
              <a:t>PROJECT</a:t>
            </a:r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48544" y="485335"/>
            <a:ext cx="2592288" cy="27937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900" b="1" dirty="0">
                <a:solidFill>
                  <a:schemeClr val="tx1"/>
                </a:solidFill>
                <a:latin typeface="+mj-ea"/>
              </a:rPr>
              <a:t> 웹사이트</a:t>
            </a:r>
            <a:r>
              <a:rPr lang="en-US" altLang="ko-KR" sz="900" b="1" dirty="0">
                <a:solidFill>
                  <a:schemeClr val="tx1"/>
                </a:solidFill>
                <a:latin typeface="+mj-ea"/>
              </a:rPr>
              <a:t>(</a:t>
            </a:r>
            <a:r>
              <a:rPr lang="ko-KR" altLang="en-US" sz="900" b="1" dirty="0" err="1">
                <a:solidFill>
                  <a:schemeClr val="tx1"/>
                </a:solidFill>
                <a:latin typeface="+mj-ea"/>
              </a:rPr>
              <a:t>에어서울</a:t>
            </a:r>
            <a:r>
              <a:rPr lang="en-US" altLang="ko-KR" sz="900" b="1" dirty="0">
                <a:solidFill>
                  <a:schemeClr val="tx1"/>
                </a:solidFill>
                <a:latin typeface="+mj-ea"/>
              </a:rPr>
              <a:t>) </a:t>
            </a:r>
            <a:r>
              <a:rPr lang="ko-KR" altLang="en-US" sz="900" b="1" dirty="0">
                <a:solidFill>
                  <a:schemeClr val="tx1"/>
                </a:solidFill>
                <a:latin typeface="+mj-ea"/>
              </a:rPr>
              <a:t>리뉴얼</a:t>
            </a:r>
            <a:endParaRPr kumimoji="1" lang="ko-KR" altLang="en-US" sz="900" dirty="0">
              <a:solidFill>
                <a:schemeClr val="tx1"/>
              </a:solidFill>
              <a:ea typeface="돋움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817096" y="485335"/>
            <a:ext cx="720080" cy="27937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+mj-ea"/>
                <a:ea typeface="+mj-ea"/>
              </a:rPr>
              <a:t>DATE</a:t>
            </a:r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537176" y="485335"/>
            <a:ext cx="1228190" cy="27937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+mj-ea"/>
              </a:rPr>
              <a:t>2024</a:t>
            </a:r>
            <a:r>
              <a:rPr lang="ko-KR" altLang="en-US" sz="900" b="1" dirty="0">
                <a:solidFill>
                  <a:schemeClr val="tx1"/>
                </a:solidFill>
                <a:latin typeface="+mj-ea"/>
              </a:rPr>
              <a:t>년 </a:t>
            </a:r>
            <a:r>
              <a:rPr lang="en-US" altLang="ko-KR" sz="900" b="1" dirty="0">
                <a:solidFill>
                  <a:schemeClr val="tx1"/>
                </a:solidFill>
                <a:latin typeface="+mj-ea"/>
              </a:rPr>
              <a:t>05</a:t>
            </a:r>
            <a:r>
              <a:rPr lang="ko-KR" altLang="en-US" sz="900" b="1" dirty="0">
                <a:solidFill>
                  <a:schemeClr val="tx1"/>
                </a:solidFill>
                <a:latin typeface="+mj-ea"/>
              </a:rPr>
              <a:t>월 </a:t>
            </a:r>
            <a:r>
              <a:rPr lang="en-US" altLang="ko-KR" sz="900" b="1" dirty="0">
                <a:solidFill>
                  <a:schemeClr val="tx1"/>
                </a:solidFill>
                <a:latin typeface="+mj-ea"/>
              </a:rPr>
              <a:t>13</a:t>
            </a:r>
            <a:r>
              <a:rPr lang="ko-KR" altLang="en-US" sz="900" b="1" dirty="0">
                <a:solidFill>
                  <a:schemeClr val="tx1"/>
                </a:solidFill>
                <a:latin typeface="+mj-ea"/>
              </a:rPr>
              <a:t>일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440832" y="485335"/>
            <a:ext cx="720080" cy="27937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+mj-ea"/>
                <a:ea typeface="+mj-ea"/>
              </a:rPr>
              <a:t>TITLE</a:t>
            </a:r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160912" y="485335"/>
            <a:ext cx="1656184" cy="27937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+mj-ea"/>
                <a:ea typeface="+mj-ea"/>
              </a:rPr>
              <a:t>사용자 스토리보드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28464" y="764704"/>
            <a:ext cx="7272808" cy="45719"/>
          </a:xfrm>
          <a:prstGeom prst="rect">
            <a:avLst/>
          </a:prstGeom>
          <a:solidFill>
            <a:srgbClr val="00CC99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761312" y="764704"/>
            <a:ext cx="2016224" cy="27937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+mj-ea"/>
              </a:rPr>
              <a:t>서브화면</a:t>
            </a:r>
            <a:r>
              <a:rPr lang="en-US" altLang="ko-KR" sz="1000" b="1" dirty="0">
                <a:solidFill>
                  <a:schemeClr val="tx1"/>
                </a:solidFill>
                <a:latin typeface="+mj-ea"/>
              </a:rPr>
              <a:t>(4)</a:t>
            </a:r>
            <a:r>
              <a:rPr lang="ko-KR" altLang="en-US" sz="1000" b="1" dirty="0">
                <a:solidFill>
                  <a:schemeClr val="tx1"/>
                </a:solidFill>
                <a:latin typeface="+mj-ea"/>
              </a:rPr>
              <a:t> </a:t>
            </a:r>
            <a:r>
              <a:rPr lang="en-US" altLang="ko-KR" sz="1000" b="1" dirty="0">
                <a:solidFill>
                  <a:schemeClr val="tx1"/>
                </a:solidFill>
                <a:latin typeface="+mj-ea"/>
              </a:rPr>
              <a:t>– </a:t>
            </a:r>
            <a:r>
              <a:rPr lang="ko-KR" altLang="en-US" sz="1000" b="1" dirty="0">
                <a:solidFill>
                  <a:schemeClr val="tx1"/>
                </a:solidFill>
                <a:latin typeface="+mj-ea"/>
              </a:rPr>
              <a:t>제휴</a:t>
            </a:r>
            <a:r>
              <a:rPr lang="en-US" altLang="ko-KR" sz="1000" b="1" dirty="0">
                <a:solidFill>
                  <a:schemeClr val="tx1"/>
                </a:solidFill>
                <a:latin typeface="+mj-ea"/>
              </a:rPr>
              <a:t>&gt;</a:t>
            </a:r>
            <a:r>
              <a:rPr lang="ko-KR" altLang="en-US" sz="1000" b="1" dirty="0">
                <a:solidFill>
                  <a:schemeClr val="tx1"/>
                </a:solidFill>
                <a:latin typeface="+mj-ea"/>
              </a:rPr>
              <a:t>렌터카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7401272" y="764704"/>
            <a:ext cx="360040" cy="27937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+mj-ea"/>
                <a:ea typeface="+mj-ea"/>
              </a:rPr>
              <a:t>경로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7761312" y="485335"/>
            <a:ext cx="720080" cy="27937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+mj-ea"/>
                <a:ea typeface="+mj-ea"/>
              </a:rPr>
              <a:t>작성자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8481392" y="485335"/>
            <a:ext cx="1296144" cy="27937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err="1">
                <a:solidFill>
                  <a:schemeClr val="tx1"/>
                </a:solidFill>
                <a:latin typeface="+mj-ea"/>
                <a:ea typeface="+mj-ea"/>
              </a:rPr>
              <a:t>나유형</a:t>
            </a:r>
            <a:endParaRPr lang="ko-KR" altLang="en-US" sz="9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401272" y="1052736"/>
            <a:ext cx="2376264" cy="293438"/>
          </a:xfrm>
          <a:prstGeom prst="rect">
            <a:avLst/>
          </a:prstGeom>
          <a:solidFill>
            <a:srgbClr val="C1F1CA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화면 디자인</a:t>
            </a:r>
            <a:endParaRPr kumimoji="1" lang="en-US" altLang="ko-KR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7401272" y="4786322"/>
            <a:ext cx="2376264" cy="293438"/>
          </a:xfrm>
          <a:prstGeom prst="rect">
            <a:avLst/>
          </a:prstGeom>
          <a:solidFill>
            <a:srgbClr val="C1F1CA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개발 사항 </a:t>
            </a:r>
            <a:endParaRPr kumimoji="1" lang="en-US" altLang="ko-KR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7401272" y="1357298"/>
            <a:ext cx="2376264" cy="3429024"/>
          </a:xfrm>
          <a:prstGeom prst="rect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lnSpc>
                <a:spcPct val="200000"/>
              </a:lnSpc>
              <a:buAutoNum type="arabicPeriod"/>
              <a:defRPr/>
            </a:pPr>
            <a:endParaRPr kumimoji="1" lang="en-US" altLang="ko-KR" sz="1000" b="1" dirty="0">
              <a:solidFill>
                <a:prstClr val="black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7401272" y="5072074"/>
            <a:ext cx="2376264" cy="1643074"/>
          </a:xfrm>
          <a:prstGeom prst="rect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lnSpc>
                <a:spcPct val="200000"/>
              </a:lnSpc>
              <a:defRPr/>
            </a:pPr>
            <a:endParaRPr kumimoji="1" lang="en-US" altLang="ko-KR" sz="1000" b="1" baseline="0" dirty="0">
              <a:solidFill>
                <a:prstClr val="black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C4E8F4A-5135-4E2C-B39D-8BFA26F6B576}"/>
              </a:ext>
            </a:extLst>
          </p:cNvPr>
          <p:cNvSpPr/>
          <p:nvPr/>
        </p:nvSpPr>
        <p:spPr>
          <a:xfrm>
            <a:off x="0" y="0"/>
            <a:ext cx="632520" cy="404664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제목 개체 틀 66"/>
          <p:cNvSpPr txBox="1">
            <a:spLocks/>
          </p:cNvSpPr>
          <p:nvPr/>
        </p:nvSpPr>
        <p:spPr>
          <a:xfrm>
            <a:off x="56456" y="72008"/>
            <a:ext cx="7742684" cy="40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defRPr/>
            </a:pPr>
            <a:r>
              <a:rPr lang="ko-KR" altLang="en-US" sz="1600" b="1" kern="0" dirty="0">
                <a:solidFill>
                  <a:sysClr val="windowText" lastClr="000000"/>
                </a:solidFill>
              </a:rPr>
              <a:t>스토리보드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77C8205-53A4-4646-B304-2A4280556694}"/>
              </a:ext>
            </a:extLst>
          </p:cNvPr>
          <p:cNvSpPr/>
          <p:nvPr/>
        </p:nvSpPr>
        <p:spPr>
          <a:xfrm>
            <a:off x="632520" y="1207133"/>
            <a:ext cx="6264696" cy="81392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제휴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13CC4256-899C-47FC-BD30-53091E218820}"/>
              </a:ext>
            </a:extLst>
          </p:cNvPr>
          <p:cNvSpPr/>
          <p:nvPr/>
        </p:nvSpPr>
        <p:spPr>
          <a:xfrm>
            <a:off x="1928664" y="2509200"/>
            <a:ext cx="3816419" cy="432048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호텔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3E29C80F-145B-4A8D-8E48-A11625D33D69}"/>
              </a:ext>
            </a:extLst>
          </p:cNvPr>
          <p:cNvSpPr/>
          <p:nvPr/>
        </p:nvSpPr>
        <p:spPr>
          <a:xfrm>
            <a:off x="4016896" y="2509200"/>
            <a:ext cx="1748279" cy="432048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렌터카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8507898C-F4F9-4CE6-B3D9-9DEFBF1D841B}"/>
              </a:ext>
            </a:extLst>
          </p:cNvPr>
          <p:cNvSpPr/>
          <p:nvPr/>
        </p:nvSpPr>
        <p:spPr>
          <a:xfrm>
            <a:off x="1944578" y="2509200"/>
            <a:ext cx="1748279" cy="432048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제휴카드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276BD070-5029-4E5E-9776-EB08271560D4}"/>
              </a:ext>
            </a:extLst>
          </p:cNvPr>
          <p:cNvSpPr/>
          <p:nvPr/>
        </p:nvSpPr>
        <p:spPr>
          <a:xfrm>
            <a:off x="4435734" y="2517005"/>
            <a:ext cx="1381362" cy="432048"/>
          </a:xfrm>
          <a:prstGeom prst="roundRect">
            <a:avLst>
              <a:gd name="adj" fmla="val 50000"/>
            </a:avLst>
          </a:prstGeom>
          <a:solidFill>
            <a:srgbClr val="00CC9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렌터카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F7DB3C-CBF1-4508-8078-DBEAF4847FA9}"/>
              </a:ext>
            </a:extLst>
          </p:cNvPr>
          <p:cNvSpPr txBox="1"/>
          <p:nvPr/>
        </p:nvSpPr>
        <p:spPr>
          <a:xfrm>
            <a:off x="815874" y="4653136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 err="1"/>
              <a:t>카모아</a:t>
            </a:r>
            <a:r>
              <a:rPr lang="ko-KR" altLang="en-US" sz="1200" b="1" dirty="0"/>
              <a:t> </a:t>
            </a:r>
            <a:endParaRPr lang="en-US" altLang="ko-KR" sz="1200" b="1" dirty="0"/>
          </a:p>
          <a:p>
            <a:pPr algn="ctr"/>
            <a:r>
              <a:rPr lang="en-US" altLang="ko-KR" sz="1200" b="1" dirty="0"/>
              <a:t>(</a:t>
            </a:r>
            <a:r>
              <a:rPr lang="ko-KR" altLang="en-US" sz="1200" b="1" dirty="0"/>
              <a:t>제주도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내륙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글로벌</a:t>
            </a:r>
            <a:r>
              <a:rPr lang="en-US" altLang="ko-KR" sz="1200" b="1" dirty="0"/>
              <a:t>)</a:t>
            </a:r>
            <a:endParaRPr lang="ko-KR" altLang="en-US" sz="1200" b="1" dirty="0">
              <a:solidFill>
                <a:srgbClr val="08B0EF"/>
              </a:solidFill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31F2AA4D-918A-4DC9-A67A-E119D2C59A1A}"/>
              </a:ext>
            </a:extLst>
          </p:cNvPr>
          <p:cNvCxnSpPr/>
          <p:nvPr/>
        </p:nvCxnSpPr>
        <p:spPr>
          <a:xfrm>
            <a:off x="1312800" y="5360278"/>
            <a:ext cx="720080" cy="0"/>
          </a:xfrm>
          <a:prstGeom prst="line">
            <a:avLst/>
          </a:prstGeom>
          <a:ln w="28575">
            <a:solidFill>
              <a:srgbClr val="0B6D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A6C1F53-6E87-4C10-95ED-B93279F3BBA9}"/>
              </a:ext>
            </a:extLst>
          </p:cNvPr>
          <p:cNvSpPr txBox="1"/>
          <p:nvPr/>
        </p:nvSpPr>
        <p:spPr>
          <a:xfrm>
            <a:off x="721530" y="5684275"/>
            <a:ext cx="1994456" cy="4810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00" dirty="0"/>
              <a:t>시원한 가격비교 플랫폼에서 </a:t>
            </a:r>
            <a:endParaRPr lang="en-US" altLang="ko-KR" sz="900" dirty="0"/>
          </a:p>
          <a:p>
            <a:pPr algn="ctr">
              <a:lnSpc>
                <a:spcPct val="150000"/>
              </a:lnSpc>
            </a:pPr>
            <a:r>
              <a:rPr lang="ko-KR" altLang="en-US" sz="900" dirty="0" err="1"/>
              <a:t>에어서울</a:t>
            </a:r>
            <a:r>
              <a:rPr lang="ko-KR" altLang="en-US" sz="900" dirty="0"/>
              <a:t> 특별 할인 쿠폰 받으세요</a:t>
            </a:r>
            <a:r>
              <a:rPr lang="en-US" altLang="ko-KR" sz="900" dirty="0"/>
              <a:t>!</a:t>
            </a:r>
            <a:endParaRPr lang="ko-KR" altLang="en-US" sz="9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D7CE369-998F-4BC1-8796-635DEBE5D235}"/>
              </a:ext>
            </a:extLst>
          </p:cNvPr>
          <p:cNvCxnSpPr/>
          <p:nvPr/>
        </p:nvCxnSpPr>
        <p:spPr>
          <a:xfrm>
            <a:off x="3368824" y="2509200"/>
            <a:ext cx="0" cy="43204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그림 64">
            <a:extLst>
              <a:ext uri="{FF2B5EF4-FFF2-40B4-BE49-F238E27FC236}">
                <a16:creationId xmlns:a16="http://schemas.microsoft.com/office/drawing/2014/main" id="{994C49F0-81E5-409C-9F03-E5BAE65365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415" y="3480095"/>
            <a:ext cx="1887468" cy="1258312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0C6195F9-EFD6-4354-B889-F98698027A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765" y="3416424"/>
            <a:ext cx="1926474" cy="1284316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id="{F232B596-991D-46AB-83CB-B4FE7E2F8E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007" y="3560857"/>
            <a:ext cx="1568413" cy="1045609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304D2105-3B07-40C6-AD1B-DD957F609DE2}"/>
              </a:ext>
            </a:extLst>
          </p:cNvPr>
          <p:cNvSpPr txBox="1"/>
          <p:nvPr/>
        </p:nvSpPr>
        <p:spPr>
          <a:xfrm>
            <a:off x="3393974" y="4653136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 err="1"/>
              <a:t>제주렌트카</a:t>
            </a:r>
            <a:br>
              <a:rPr lang="en-US" altLang="ko-KR" sz="1200" b="1" dirty="0"/>
            </a:br>
            <a:r>
              <a:rPr lang="en-US" altLang="ko-KR" sz="1200" b="1" dirty="0"/>
              <a:t>(</a:t>
            </a:r>
            <a:r>
              <a:rPr lang="ko-KR" altLang="en-US" sz="1200" b="1" dirty="0"/>
              <a:t>제주도</a:t>
            </a:r>
            <a:r>
              <a:rPr lang="en-US" altLang="ko-KR" sz="1200" b="1" dirty="0"/>
              <a:t>)</a:t>
            </a:r>
            <a:endParaRPr lang="ko-KR" altLang="en-US" sz="1200" b="1" dirty="0">
              <a:solidFill>
                <a:srgbClr val="08B0EF"/>
              </a:solidFill>
            </a:endParaRPr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8939FC31-C31D-42B8-8018-15D3A27EF163}"/>
              </a:ext>
            </a:extLst>
          </p:cNvPr>
          <p:cNvCxnSpPr/>
          <p:nvPr/>
        </p:nvCxnSpPr>
        <p:spPr>
          <a:xfrm>
            <a:off x="3510988" y="5360278"/>
            <a:ext cx="720080" cy="0"/>
          </a:xfrm>
          <a:prstGeom prst="line">
            <a:avLst/>
          </a:prstGeom>
          <a:ln w="28575">
            <a:solidFill>
              <a:srgbClr val="00A6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819C227C-4F49-48C8-8B5B-8C81D6D620A2}"/>
              </a:ext>
            </a:extLst>
          </p:cNvPr>
          <p:cNvSpPr txBox="1"/>
          <p:nvPr/>
        </p:nvSpPr>
        <p:spPr>
          <a:xfrm>
            <a:off x="3207458" y="5684275"/>
            <a:ext cx="1418978" cy="4810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00" dirty="0"/>
              <a:t>제주지역 </a:t>
            </a:r>
            <a:r>
              <a:rPr lang="ko-KR" altLang="en-US" sz="900" dirty="0" err="1"/>
              <a:t>에어서울</a:t>
            </a:r>
            <a:r>
              <a:rPr lang="ko-KR" altLang="en-US" sz="900" dirty="0"/>
              <a:t> 회원</a:t>
            </a:r>
            <a:endParaRPr lang="en-US" altLang="ko-KR" sz="900" dirty="0"/>
          </a:p>
          <a:p>
            <a:pPr algn="ctr">
              <a:lnSpc>
                <a:spcPct val="150000"/>
              </a:lnSpc>
            </a:pPr>
            <a:r>
              <a:rPr lang="ko-KR" altLang="en-US" sz="900" dirty="0"/>
              <a:t> 최대 </a:t>
            </a:r>
            <a:r>
              <a:rPr lang="en-US" altLang="ko-KR" sz="900" dirty="0"/>
              <a:t>85% </a:t>
            </a:r>
            <a:r>
              <a:rPr lang="ko-KR" altLang="en-US" sz="900" dirty="0"/>
              <a:t>할인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E3D8DE6-DC11-470C-8CCB-AB660BE09821}"/>
              </a:ext>
            </a:extLst>
          </p:cNvPr>
          <p:cNvSpPr txBox="1"/>
          <p:nvPr/>
        </p:nvSpPr>
        <p:spPr>
          <a:xfrm>
            <a:off x="5399842" y="4653136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 err="1"/>
              <a:t>제주패스렌트카</a:t>
            </a:r>
            <a:endParaRPr lang="en-US" altLang="ko-KR" sz="1200" b="1" dirty="0"/>
          </a:p>
          <a:p>
            <a:pPr algn="ctr"/>
            <a:r>
              <a:rPr lang="en-US" altLang="ko-KR" sz="1200" b="1" dirty="0"/>
              <a:t>(</a:t>
            </a:r>
            <a:r>
              <a:rPr lang="ko-KR" altLang="en-US" sz="1200" b="1" dirty="0"/>
              <a:t>제주도</a:t>
            </a:r>
            <a:r>
              <a:rPr lang="en-US" altLang="ko-KR" sz="1200" b="1" dirty="0"/>
              <a:t>)</a:t>
            </a:r>
            <a:endParaRPr lang="ko-KR" altLang="en-US" sz="1200" b="1" dirty="0"/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EFB24C30-5A77-49EA-AF27-1198AE81D9E5}"/>
              </a:ext>
            </a:extLst>
          </p:cNvPr>
          <p:cNvCxnSpPr/>
          <p:nvPr/>
        </p:nvCxnSpPr>
        <p:spPr>
          <a:xfrm>
            <a:off x="5670744" y="5360278"/>
            <a:ext cx="720080" cy="0"/>
          </a:xfrm>
          <a:prstGeom prst="line">
            <a:avLst/>
          </a:prstGeom>
          <a:ln w="28575">
            <a:solidFill>
              <a:srgbClr val="F49F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E7C9D739-F9A4-499A-A72C-F49124C06B49}"/>
              </a:ext>
            </a:extLst>
          </p:cNvPr>
          <p:cNvSpPr txBox="1"/>
          <p:nvPr/>
        </p:nvSpPr>
        <p:spPr>
          <a:xfrm>
            <a:off x="5076267" y="5684275"/>
            <a:ext cx="2000869" cy="4810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00" dirty="0"/>
              <a:t>클릭 한 번으로 제주 전역 렌터카사</a:t>
            </a:r>
            <a:endParaRPr lang="en-US" altLang="ko-KR" sz="900" dirty="0"/>
          </a:p>
          <a:p>
            <a:pPr algn="ctr">
              <a:lnSpc>
                <a:spcPct val="150000"/>
              </a:lnSpc>
            </a:pPr>
            <a:r>
              <a:rPr lang="en-US" altLang="ko-KR" sz="900" dirty="0"/>
              <a:t>3</a:t>
            </a:r>
            <a:r>
              <a:rPr lang="ko-KR" altLang="en-US" sz="900" dirty="0" err="1"/>
              <a:t>초만에</a:t>
            </a:r>
            <a:r>
              <a:rPr lang="ko-KR" altLang="en-US" sz="900" dirty="0"/>
              <a:t> 가격 비교 끝</a:t>
            </a:r>
            <a:r>
              <a:rPr lang="en-US" altLang="ko-KR" sz="900" dirty="0"/>
              <a:t>!</a:t>
            </a:r>
            <a:endParaRPr lang="ko-KR" altLang="en-US" sz="900" dirty="0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C4B1F031-8726-45EE-ADE1-6AAEDB8BDDA2}"/>
              </a:ext>
            </a:extLst>
          </p:cNvPr>
          <p:cNvSpPr/>
          <p:nvPr/>
        </p:nvSpPr>
        <p:spPr>
          <a:xfrm>
            <a:off x="499121" y="2869816"/>
            <a:ext cx="230732" cy="230732"/>
          </a:xfrm>
          <a:prstGeom prst="ellipse">
            <a:avLst/>
          </a:prstGeom>
          <a:solidFill>
            <a:srgbClr val="ED202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1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44D63AB9-A967-400E-9580-CEEC858788AA}"/>
              </a:ext>
            </a:extLst>
          </p:cNvPr>
          <p:cNvSpPr/>
          <p:nvPr/>
        </p:nvSpPr>
        <p:spPr>
          <a:xfrm>
            <a:off x="570176" y="3139297"/>
            <a:ext cx="2297489" cy="3575851"/>
          </a:xfrm>
          <a:prstGeom prst="rect">
            <a:avLst/>
          </a:prstGeom>
          <a:noFill/>
          <a:ln w="190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0DD4088-0E03-497D-8A46-0C17CE2953FE}"/>
              </a:ext>
            </a:extLst>
          </p:cNvPr>
          <p:cNvSpPr txBox="1"/>
          <p:nvPr/>
        </p:nvSpPr>
        <p:spPr>
          <a:xfrm>
            <a:off x="7407045" y="5146531"/>
            <a:ext cx="1771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000" dirty="0"/>
              <a:t>1.hover</a:t>
            </a:r>
            <a:r>
              <a:rPr lang="ko-KR" altLang="en-US" sz="1000" dirty="0"/>
              <a:t>시 애니메이션 적용 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38896303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직사각형 79"/>
          <p:cNvSpPr/>
          <p:nvPr/>
        </p:nvSpPr>
        <p:spPr>
          <a:xfrm>
            <a:off x="7785248" y="771525"/>
            <a:ext cx="1992288" cy="266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메인페이지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grpSp>
        <p:nvGrpSpPr>
          <p:cNvPr id="4" name="Group 1016"/>
          <p:cNvGrpSpPr>
            <a:grpSpLocks/>
          </p:cNvGrpSpPr>
          <p:nvPr/>
        </p:nvGrpSpPr>
        <p:grpSpPr bwMode="auto">
          <a:xfrm>
            <a:off x="8410575" y="327025"/>
            <a:ext cx="719138" cy="58738"/>
            <a:chOff x="5616" y="528"/>
            <a:chExt cx="453" cy="44"/>
          </a:xfrm>
        </p:grpSpPr>
        <p:sp>
          <p:nvSpPr>
            <p:cNvPr id="14" name="AutoShape 1017"/>
            <p:cNvSpPr>
              <a:spLocks noChangeArrowheads="1"/>
            </p:cNvSpPr>
            <p:nvPr/>
          </p:nvSpPr>
          <p:spPr bwMode="auto">
            <a:xfrm>
              <a:off x="5616" y="528"/>
              <a:ext cx="113" cy="44"/>
            </a:xfrm>
            <a:prstGeom prst="flowChartInputOutput">
              <a:avLst/>
            </a:prstGeom>
            <a:solidFill>
              <a:srgbClr val="F8F8F8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/>
            </a:p>
          </p:txBody>
        </p:sp>
        <p:sp>
          <p:nvSpPr>
            <p:cNvPr id="15" name="AutoShape 1018"/>
            <p:cNvSpPr>
              <a:spLocks noChangeArrowheads="1"/>
            </p:cNvSpPr>
            <p:nvPr/>
          </p:nvSpPr>
          <p:spPr bwMode="auto">
            <a:xfrm>
              <a:off x="5729" y="528"/>
              <a:ext cx="113" cy="44"/>
            </a:xfrm>
            <a:prstGeom prst="flowChartInputOutput">
              <a:avLst/>
            </a:prstGeom>
            <a:solidFill>
              <a:srgbClr val="EAEAEA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/>
            </a:p>
          </p:txBody>
        </p:sp>
        <p:sp>
          <p:nvSpPr>
            <p:cNvPr id="16" name="AutoShape 1019"/>
            <p:cNvSpPr>
              <a:spLocks noChangeArrowheads="1"/>
            </p:cNvSpPr>
            <p:nvPr/>
          </p:nvSpPr>
          <p:spPr bwMode="auto">
            <a:xfrm>
              <a:off x="5842" y="528"/>
              <a:ext cx="113" cy="44"/>
            </a:xfrm>
            <a:prstGeom prst="flowChartInputOutput">
              <a:avLst/>
            </a:prstGeom>
            <a:solidFill>
              <a:srgbClr val="DDDDDD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/>
            </a:p>
          </p:txBody>
        </p:sp>
        <p:sp>
          <p:nvSpPr>
            <p:cNvPr id="17" name="AutoShape 1020"/>
            <p:cNvSpPr>
              <a:spLocks noChangeArrowheads="1"/>
            </p:cNvSpPr>
            <p:nvPr/>
          </p:nvSpPr>
          <p:spPr bwMode="auto">
            <a:xfrm>
              <a:off x="5956" y="528"/>
              <a:ext cx="113" cy="44"/>
            </a:xfrm>
            <a:prstGeom prst="flowChartInputOutput">
              <a:avLst/>
            </a:prstGeom>
            <a:solidFill>
              <a:srgbClr val="C0C0C0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/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128464" y="485335"/>
            <a:ext cx="720080" cy="27937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+mj-ea"/>
                <a:ea typeface="+mj-ea"/>
              </a:rPr>
              <a:t>PROJECT</a:t>
            </a:r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48544" y="485335"/>
            <a:ext cx="2592288" cy="27937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900" b="1" dirty="0">
                <a:solidFill>
                  <a:schemeClr val="tx1"/>
                </a:solidFill>
                <a:latin typeface="+mj-ea"/>
              </a:rPr>
              <a:t> 웹사이트</a:t>
            </a:r>
            <a:r>
              <a:rPr lang="en-US" altLang="ko-KR" sz="900" b="1" dirty="0">
                <a:solidFill>
                  <a:schemeClr val="tx1"/>
                </a:solidFill>
                <a:latin typeface="+mj-ea"/>
              </a:rPr>
              <a:t>(</a:t>
            </a:r>
            <a:r>
              <a:rPr lang="ko-KR" altLang="en-US" sz="900" b="1" dirty="0" err="1">
                <a:solidFill>
                  <a:schemeClr val="tx1"/>
                </a:solidFill>
                <a:latin typeface="+mj-ea"/>
              </a:rPr>
              <a:t>에어서울</a:t>
            </a:r>
            <a:r>
              <a:rPr lang="en-US" altLang="ko-KR" sz="900" b="1" dirty="0">
                <a:solidFill>
                  <a:schemeClr val="tx1"/>
                </a:solidFill>
                <a:latin typeface="+mj-ea"/>
              </a:rPr>
              <a:t>) </a:t>
            </a:r>
            <a:r>
              <a:rPr lang="ko-KR" altLang="en-US" sz="900" b="1" dirty="0">
                <a:solidFill>
                  <a:schemeClr val="tx1"/>
                </a:solidFill>
                <a:latin typeface="+mj-ea"/>
              </a:rPr>
              <a:t>리뉴얼</a:t>
            </a:r>
            <a:endParaRPr kumimoji="1" lang="ko-KR" altLang="en-US" sz="900" dirty="0">
              <a:solidFill>
                <a:schemeClr val="tx1"/>
              </a:solidFill>
              <a:ea typeface="돋움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817096" y="485335"/>
            <a:ext cx="720080" cy="27937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+mj-ea"/>
                <a:ea typeface="+mj-ea"/>
              </a:rPr>
              <a:t>DATE</a:t>
            </a:r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537176" y="485335"/>
            <a:ext cx="1228190" cy="27937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+mj-ea"/>
              </a:rPr>
              <a:t>2024</a:t>
            </a:r>
            <a:r>
              <a:rPr lang="ko-KR" altLang="en-US" sz="900" b="1" dirty="0">
                <a:solidFill>
                  <a:schemeClr val="tx1"/>
                </a:solidFill>
                <a:latin typeface="+mj-ea"/>
              </a:rPr>
              <a:t>년 </a:t>
            </a:r>
            <a:r>
              <a:rPr lang="en-US" altLang="ko-KR" sz="900" b="1" dirty="0">
                <a:solidFill>
                  <a:schemeClr val="tx1"/>
                </a:solidFill>
                <a:latin typeface="+mj-ea"/>
              </a:rPr>
              <a:t>05</a:t>
            </a:r>
            <a:r>
              <a:rPr lang="ko-KR" altLang="en-US" sz="900" b="1" dirty="0">
                <a:solidFill>
                  <a:schemeClr val="tx1"/>
                </a:solidFill>
                <a:latin typeface="+mj-ea"/>
              </a:rPr>
              <a:t>월 </a:t>
            </a:r>
            <a:r>
              <a:rPr lang="en-US" altLang="ko-KR" sz="900" b="1" dirty="0">
                <a:solidFill>
                  <a:schemeClr val="tx1"/>
                </a:solidFill>
                <a:latin typeface="+mj-ea"/>
              </a:rPr>
              <a:t>13</a:t>
            </a:r>
            <a:r>
              <a:rPr lang="ko-KR" altLang="en-US" sz="900" b="1" dirty="0">
                <a:solidFill>
                  <a:schemeClr val="tx1"/>
                </a:solidFill>
                <a:latin typeface="+mj-ea"/>
              </a:rPr>
              <a:t>일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440832" y="485335"/>
            <a:ext cx="720080" cy="27937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+mj-ea"/>
                <a:ea typeface="+mj-ea"/>
              </a:rPr>
              <a:t>TITLE</a:t>
            </a:r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160912" y="485335"/>
            <a:ext cx="1656184" cy="27937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+mj-ea"/>
                <a:ea typeface="+mj-ea"/>
              </a:rPr>
              <a:t>사용자 스토리보드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28464" y="764704"/>
            <a:ext cx="7272808" cy="45719"/>
          </a:xfrm>
          <a:prstGeom prst="rect">
            <a:avLst/>
          </a:prstGeom>
          <a:solidFill>
            <a:srgbClr val="00CC99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761312" y="764704"/>
            <a:ext cx="2016224" cy="27937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+mj-ea"/>
              </a:rPr>
              <a:t>서브화면</a:t>
            </a:r>
            <a:r>
              <a:rPr lang="en-US" altLang="ko-KR" sz="1000" b="1" dirty="0">
                <a:solidFill>
                  <a:schemeClr val="tx1"/>
                </a:solidFill>
                <a:latin typeface="+mj-ea"/>
              </a:rPr>
              <a:t>(5)</a:t>
            </a:r>
            <a:r>
              <a:rPr lang="ko-KR" altLang="en-US" sz="1000" b="1" dirty="0">
                <a:solidFill>
                  <a:schemeClr val="tx1"/>
                </a:solidFill>
                <a:latin typeface="+mj-ea"/>
              </a:rPr>
              <a:t> </a:t>
            </a:r>
            <a:r>
              <a:rPr lang="en-US" altLang="ko-KR" sz="1000" b="1" dirty="0">
                <a:solidFill>
                  <a:schemeClr val="tx1"/>
                </a:solidFill>
                <a:latin typeface="+mj-ea"/>
              </a:rPr>
              <a:t>– </a:t>
            </a:r>
            <a:r>
              <a:rPr lang="ko-KR" altLang="en-US" sz="1000" b="1" dirty="0">
                <a:solidFill>
                  <a:schemeClr val="tx1"/>
                </a:solidFill>
                <a:latin typeface="+mj-ea"/>
              </a:rPr>
              <a:t>로그인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7401272" y="764704"/>
            <a:ext cx="360040" cy="27937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+mj-ea"/>
                <a:ea typeface="+mj-ea"/>
              </a:rPr>
              <a:t>경로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7761312" y="485335"/>
            <a:ext cx="720080" cy="27937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+mj-ea"/>
                <a:ea typeface="+mj-ea"/>
              </a:rPr>
              <a:t>작성자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8481392" y="485335"/>
            <a:ext cx="1296144" cy="27937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err="1">
                <a:solidFill>
                  <a:schemeClr val="tx1"/>
                </a:solidFill>
                <a:latin typeface="+mj-ea"/>
                <a:ea typeface="+mj-ea"/>
              </a:rPr>
              <a:t>나유형</a:t>
            </a:r>
            <a:endParaRPr lang="ko-KR" altLang="en-US" sz="9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401272" y="1052736"/>
            <a:ext cx="2376264" cy="293438"/>
          </a:xfrm>
          <a:prstGeom prst="rect">
            <a:avLst/>
          </a:prstGeom>
          <a:solidFill>
            <a:srgbClr val="C1F1CA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화면 디자인</a:t>
            </a:r>
            <a:endParaRPr kumimoji="1" lang="en-US" altLang="ko-KR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7401272" y="4786322"/>
            <a:ext cx="2376264" cy="293438"/>
          </a:xfrm>
          <a:prstGeom prst="rect">
            <a:avLst/>
          </a:prstGeom>
          <a:solidFill>
            <a:srgbClr val="C1F1CA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개발 사항 </a:t>
            </a:r>
            <a:endParaRPr kumimoji="1" lang="en-US" altLang="ko-KR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7401272" y="1357298"/>
            <a:ext cx="2376264" cy="3429024"/>
          </a:xfrm>
          <a:prstGeom prst="rect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lnSpc>
                <a:spcPct val="200000"/>
              </a:lnSpc>
              <a:buAutoNum type="arabicPeriod"/>
              <a:defRPr/>
            </a:pPr>
            <a:endParaRPr kumimoji="1" lang="en-US" altLang="ko-KR" sz="1000" b="1" dirty="0">
              <a:solidFill>
                <a:prstClr val="black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7401272" y="5072074"/>
            <a:ext cx="2376264" cy="1643074"/>
          </a:xfrm>
          <a:prstGeom prst="rect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lnSpc>
                <a:spcPct val="200000"/>
              </a:lnSpc>
              <a:defRPr/>
            </a:pPr>
            <a:endParaRPr kumimoji="1" lang="en-US" altLang="ko-KR" sz="1000" b="1" baseline="0" dirty="0">
              <a:solidFill>
                <a:prstClr val="black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C4E8F4A-5135-4E2C-B39D-8BFA26F6B576}"/>
              </a:ext>
            </a:extLst>
          </p:cNvPr>
          <p:cNvSpPr/>
          <p:nvPr/>
        </p:nvSpPr>
        <p:spPr>
          <a:xfrm>
            <a:off x="0" y="0"/>
            <a:ext cx="632520" cy="404664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제목 개체 틀 66"/>
          <p:cNvSpPr txBox="1">
            <a:spLocks/>
          </p:cNvSpPr>
          <p:nvPr/>
        </p:nvSpPr>
        <p:spPr>
          <a:xfrm>
            <a:off x="56456" y="72008"/>
            <a:ext cx="7742684" cy="40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defRPr/>
            </a:pPr>
            <a:r>
              <a:rPr lang="ko-KR" altLang="en-US" sz="1600" b="1" kern="0" dirty="0">
                <a:solidFill>
                  <a:sysClr val="windowText" lastClr="000000"/>
                </a:solidFill>
              </a:rPr>
              <a:t>스토리보드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77C8205-53A4-4646-B304-2A4280556694}"/>
              </a:ext>
            </a:extLst>
          </p:cNvPr>
          <p:cNvSpPr/>
          <p:nvPr/>
        </p:nvSpPr>
        <p:spPr>
          <a:xfrm>
            <a:off x="632520" y="1207133"/>
            <a:ext cx="6264696" cy="81392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로그인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D7CE369-998F-4BC1-8796-635DEBE5D235}"/>
              </a:ext>
            </a:extLst>
          </p:cNvPr>
          <p:cNvCxnSpPr/>
          <p:nvPr/>
        </p:nvCxnSpPr>
        <p:spPr>
          <a:xfrm>
            <a:off x="3368824" y="2509200"/>
            <a:ext cx="0" cy="43204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1851C9F-70DC-41B9-B635-D4CF4CAFB47C}"/>
              </a:ext>
            </a:extLst>
          </p:cNvPr>
          <p:cNvSpPr txBox="1"/>
          <p:nvPr/>
        </p:nvSpPr>
        <p:spPr>
          <a:xfrm>
            <a:off x="3264699" y="2567256"/>
            <a:ext cx="1326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WELCOME</a:t>
            </a:r>
            <a:endParaRPr lang="ko-KR" altLang="en-US" b="1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7C16A19-628A-443E-BBD7-F311D12E45B1}"/>
              </a:ext>
            </a:extLst>
          </p:cNvPr>
          <p:cNvSpPr/>
          <p:nvPr/>
        </p:nvSpPr>
        <p:spPr>
          <a:xfrm>
            <a:off x="2254534" y="3234396"/>
            <a:ext cx="3346528" cy="38920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아이디 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7BB58C30-4C8D-4856-AAD7-1E7564C92E59}"/>
              </a:ext>
            </a:extLst>
          </p:cNvPr>
          <p:cNvSpPr/>
          <p:nvPr/>
        </p:nvSpPr>
        <p:spPr>
          <a:xfrm>
            <a:off x="2254534" y="3784864"/>
            <a:ext cx="3346528" cy="38920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비밀번호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29AC27D-2D41-4BD5-9DE7-D2015FD5E86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720" y="3311656"/>
            <a:ext cx="234688" cy="23468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CB699C5-1D23-41D0-A424-A108ADD6B5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0797" y="3846162"/>
            <a:ext cx="266611" cy="266611"/>
          </a:xfrm>
          <a:prstGeom prst="rect">
            <a:avLst/>
          </a:prstGeom>
        </p:spPr>
      </p:pic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21CCC352-8D37-4E40-BF01-D03EF1D4D410}"/>
              </a:ext>
            </a:extLst>
          </p:cNvPr>
          <p:cNvSpPr/>
          <p:nvPr/>
        </p:nvSpPr>
        <p:spPr>
          <a:xfrm>
            <a:off x="2890351" y="4573001"/>
            <a:ext cx="2098653" cy="360040"/>
          </a:xfrm>
          <a:prstGeom prst="roundRect">
            <a:avLst>
              <a:gd name="adj" fmla="val 50000"/>
            </a:avLst>
          </a:prstGeom>
          <a:solidFill>
            <a:srgbClr val="00CC9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</a:rPr>
              <a:t>로그인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D6ACB446-02E2-4678-94DE-55C0CC37E50D}"/>
              </a:ext>
            </a:extLst>
          </p:cNvPr>
          <p:cNvSpPr/>
          <p:nvPr/>
        </p:nvSpPr>
        <p:spPr>
          <a:xfrm>
            <a:off x="1957872" y="2762073"/>
            <a:ext cx="230732" cy="230732"/>
          </a:xfrm>
          <a:prstGeom prst="ellipse">
            <a:avLst/>
          </a:prstGeom>
          <a:solidFill>
            <a:srgbClr val="ED202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1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70916888-A08D-4E14-AFAF-F471F9A1A971}"/>
              </a:ext>
            </a:extLst>
          </p:cNvPr>
          <p:cNvSpPr/>
          <p:nvPr/>
        </p:nvSpPr>
        <p:spPr>
          <a:xfrm>
            <a:off x="2035285" y="3049021"/>
            <a:ext cx="3925823" cy="1316083"/>
          </a:xfrm>
          <a:prstGeom prst="rect">
            <a:avLst/>
          </a:prstGeom>
          <a:noFill/>
          <a:ln w="190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C39C9DA-AB55-48CC-B277-3A51B0A2705B}"/>
              </a:ext>
            </a:extLst>
          </p:cNvPr>
          <p:cNvSpPr txBox="1"/>
          <p:nvPr/>
        </p:nvSpPr>
        <p:spPr>
          <a:xfrm>
            <a:off x="7407045" y="5146531"/>
            <a:ext cx="23230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000" dirty="0"/>
              <a:t>1.input</a:t>
            </a:r>
            <a:r>
              <a:rPr lang="ko-KR" altLang="en-US" sz="1000" dirty="0"/>
              <a:t> 속성에 </a:t>
            </a:r>
            <a:r>
              <a:rPr lang="en-US" altLang="ko-KR" sz="1000" dirty="0"/>
              <a:t>required </a:t>
            </a:r>
            <a:r>
              <a:rPr lang="ko-KR" altLang="en-US" sz="1000" dirty="0"/>
              <a:t>로 필수 입력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559242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"/>
          <p:cNvSpPr txBox="1"/>
          <p:nvPr/>
        </p:nvSpPr>
        <p:spPr>
          <a:xfrm>
            <a:off x="4630644" y="1676471"/>
            <a:ext cx="3005951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250000"/>
              </a:lnSpc>
              <a:buAutoNum type="arabicPeriod"/>
            </a:pPr>
            <a:r>
              <a:rPr lang="ko-KR" altLang="en-US" b="1" dirty="0"/>
              <a:t>정보구조설계</a:t>
            </a:r>
            <a:r>
              <a:rPr lang="en-US" altLang="ko-KR" b="1" dirty="0"/>
              <a:t>(</a:t>
            </a:r>
            <a:r>
              <a:rPr lang="ko-KR" altLang="en-US" b="1" dirty="0" err="1"/>
              <a:t>사이트맵</a:t>
            </a:r>
            <a:r>
              <a:rPr lang="en-US" altLang="ko-KR" b="1" dirty="0"/>
              <a:t>)</a:t>
            </a: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ko-KR" altLang="en-US" b="1" dirty="0" err="1"/>
              <a:t>메인화면</a:t>
            </a:r>
            <a:r>
              <a:rPr lang="ko-KR" altLang="en-US" b="1" dirty="0"/>
              <a:t> 설계</a:t>
            </a:r>
            <a:endParaRPr lang="en-US" altLang="ko-KR" b="1" dirty="0"/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ko-KR" altLang="en-US" b="1" dirty="0"/>
              <a:t>서브화면 설계</a:t>
            </a:r>
            <a:endParaRPr lang="en-US" altLang="ko-KR" b="1" dirty="0"/>
          </a:p>
        </p:txBody>
      </p:sp>
      <p:cxnSp>
        <p:nvCxnSpPr>
          <p:cNvPr id="7" name="직선 연결선 6"/>
          <p:cNvCxnSpPr/>
          <p:nvPr/>
        </p:nvCxnSpPr>
        <p:spPr>
          <a:xfrm flipH="1">
            <a:off x="4214810" y="1701559"/>
            <a:ext cx="1607" cy="341133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9"/>
          <p:cNvSpPr txBox="1"/>
          <p:nvPr/>
        </p:nvSpPr>
        <p:spPr>
          <a:xfrm>
            <a:off x="3000364" y="191683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b="1" dirty="0"/>
              <a:t>목차</a:t>
            </a:r>
          </a:p>
        </p:txBody>
      </p:sp>
      <p:sp>
        <p:nvSpPr>
          <p:cNvPr id="8" name="Rectangle 102">
            <a:extLst>
              <a:ext uri="{FF2B5EF4-FFF2-40B4-BE49-F238E27FC236}">
                <a16:creationId xmlns:a16="http://schemas.microsoft.com/office/drawing/2014/main" id="{278A1273-A5D7-4548-8298-88CD5D3389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9906000" cy="332653"/>
          </a:xfrm>
          <a:prstGeom prst="rect">
            <a:avLst/>
          </a:prstGeom>
          <a:solidFill>
            <a:srgbClr val="00CC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Rectangle 102">
            <a:extLst>
              <a:ext uri="{FF2B5EF4-FFF2-40B4-BE49-F238E27FC236}">
                <a16:creationId xmlns:a16="http://schemas.microsoft.com/office/drawing/2014/main" id="{1F20C0F5-D2C4-4AAD-9426-55EBE2C84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52731"/>
            <a:ext cx="9906000" cy="332653"/>
          </a:xfrm>
          <a:prstGeom prst="rect">
            <a:avLst/>
          </a:prstGeom>
          <a:solidFill>
            <a:srgbClr val="00CC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D63C2D7-E49A-4CE1-BC6A-C1CE7E22C6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6635193"/>
            <a:ext cx="1257949" cy="16772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직사각형 79"/>
          <p:cNvSpPr/>
          <p:nvPr/>
        </p:nvSpPr>
        <p:spPr>
          <a:xfrm>
            <a:off x="7785248" y="771525"/>
            <a:ext cx="1992288" cy="266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메인페이지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grpSp>
        <p:nvGrpSpPr>
          <p:cNvPr id="4" name="Group 1016"/>
          <p:cNvGrpSpPr>
            <a:grpSpLocks/>
          </p:cNvGrpSpPr>
          <p:nvPr/>
        </p:nvGrpSpPr>
        <p:grpSpPr bwMode="auto">
          <a:xfrm>
            <a:off x="8410575" y="327025"/>
            <a:ext cx="719138" cy="58738"/>
            <a:chOff x="5616" y="528"/>
            <a:chExt cx="453" cy="44"/>
          </a:xfrm>
        </p:grpSpPr>
        <p:sp>
          <p:nvSpPr>
            <p:cNvPr id="14" name="AutoShape 1017"/>
            <p:cNvSpPr>
              <a:spLocks noChangeArrowheads="1"/>
            </p:cNvSpPr>
            <p:nvPr/>
          </p:nvSpPr>
          <p:spPr bwMode="auto">
            <a:xfrm>
              <a:off x="5616" y="528"/>
              <a:ext cx="113" cy="44"/>
            </a:xfrm>
            <a:prstGeom prst="flowChartInputOutput">
              <a:avLst/>
            </a:prstGeom>
            <a:solidFill>
              <a:srgbClr val="F8F8F8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/>
            </a:p>
          </p:txBody>
        </p:sp>
        <p:sp>
          <p:nvSpPr>
            <p:cNvPr id="15" name="AutoShape 1018"/>
            <p:cNvSpPr>
              <a:spLocks noChangeArrowheads="1"/>
            </p:cNvSpPr>
            <p:nvPr/>
          </p:nvSpPr>
          <p:spPr bwMode="auto">
            <a:xfrm>
              <a:off x="5729" y="528"/>
              <a:ext cx="113" cy="44"/>
            </a:xfrm>
            <a:prstGeom prst="flowChartInputOutput">
              <a:avLst/>
            </a:prstGeom>
            <a:solidFill>
              <a:srgbClr val="EAEAEA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/>
            </a:p>
          </p:txBody>
        </p:sp>
        <p:sp>
          <p:nvSpPr>
            <p:cNvPr id="16" name="AutoShape 1019"/>
            <p:cNvSpPr>
              <a:spLocks noChangeArrowheads="1"/>
            </p:cNvSpPr>
            <p:nvPr/>
          </p:nvSpPr>
          <p:spPr bwMode="auto">
            <a:xfrm>
              <a:off x="5842" y="528"/>
              <a:ext cx="113" cy="44"/>
            </a:xfrm>
            <a:prstGeom prst="flowChartInputOutput">
              <a:avLst/>
            </a:prstGeom>
            <a:solidFill>
              <a:srgbClr val="DDDDDD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/>
            </a:p>
          </p:txBody>
        </p:sp>
        <p:sp>
          <p:nvSpPr>
            <p:cNvPr id="17" name="AutoShape 1020"/>
            <p:cNvSpPr>
              <a:spLocks noChangeArrowheads="1"/>
            </p:cNvSpPr>
            <p:nvPr/>
          </p:nvSpPr>
          <p:spPr bwMode="auto">
            <a:xfrm>
              <a:off x="5956" y="528"/>
              <a:ext cx="113" cy="44"/>
            </a:xfrm>
            <a:prstGeom prst="flowChartInputOutput">
              <a:avLst/>
            </a:prstGeom>
            <a:solidFill>
              <a:srgbClr val="C0C0C0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/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128464" y="485335"/>
            <a:ext cx="720080" cy="27937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+mj-ea"/>
                <a:ea typeface="+mj-ea"/>
              </a:rPr>
              <a:t>PROJECT</a:t>
            </a:r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48544" y="485335"/>
            <a:ext cx="2592288" cy="27937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900" b="1" dirty="0">
                <a:solidFill>
                  <a:schemeClr val="tx1"/>
                </a:solidFill>
                <a:latin typeface="+mj-ea"/>
              </a:rPr>
              <a:t> 웹사이트</a:t>
            </a:r>
            <a:r>
              <a:rPr lang="en-US" altLang="ko-KR" sz="900" b="1" dirty="0">
                <a:solidFill>
                  <a:schemeClr val="tx1"/>
                </a:solidFill>
                <a:latin typeface="+mj-ea"/>
              </a:rPr>
              <a:t>(</a:t>
            </a:r>
            <a:r>
              <a:rPr lang="ko-KR" altLang="en-US" sz="900" b="1" dirty="0" err="1">
                <a:solidFill>
                  <a:schemeClr val="tx1"/>
                </a:solidFill>
                <a:latin typeface="+mj-ea"/>
              </a:rPr>
              <a:t>에어서울</a:t>
            </a:r>
            <a:r>
              <a:rPr lang="en-US" altLang="ko-KR" sz="900" b="1" dirty="0">
                <a:solidFill>
                  <a:schemeClr val="tx1"/>
                </a:solidFill>
                <a:latin typeface="+mj-ea"/>
              </a:rPr>
              <a:t>) </a:t>
            </a:r>
            <a:r>
              <a:rPr lang="ko-KR" altLang="en-US" sz="900" b="1" dirty="0">
                <a:solidFill>
                  <a:schemeClr val="tx1"/>
                </a:solidFill>
                <a:latin typeface="+mj-ea"/>
              </a:rPr>
              <a:t>리뉴얼</a:t>
            </a:r>
            <a:endParaRPr kumimoji="1" lang="ko-KR" altLang="en-US" sz="900" dirty="0">
              <a:solidFill>
                <a:schemeClr val="tx1"/>
              </a:solidFill>
              <a:ea typeface="돋움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817096" y="485335"/>
            <a:ext cx="720080" cy="27937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+mj-ea"/>
                <a:ea typeface="+mj-ea"/>
              </a:rPr>
              <a:t>DATE</a:t>
            </a:r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537176" y="485335"/>
            <a:ext cx="1228190" cy="27937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+mj-ea"/>
              </a:rPr>
              <a:t>2024</a:t>
            </a:r>
            <a:r>
              <a:rPr lang="ko-KR" altLang="en-US" sz="900" b="1" dirty="0">
                <a:solidFill>
                  <a:schemeClr val="tx1"/>
                </a:solidFill>
                <a:latin typeface="+mj-ea"/>
              </a:rPr>
              <a:t>년 </a:t>
            </a:r>
            <a:r>
              <a:rPr lang="en-US" altLang="ko-KR" sz="900" b="1" dirty="0">
                <a:solidFill>
                  <a:schemeClr val="tx1"/>
                </a:solidFill>
                <a:latin typeface="+mj-ea"/>
              </a:rPr>
              <a:t>05</a:t>
            </a:r>
            <a:r>
              <a:rPr lang="ko-KR" altLang="en-US" sz="900" b="1" dirty="0">
                <a:solidFill>
                  <a:schemeClr val="tx1"/>
                </a:solidFill>
                <a:latin typeface="+mj-ea"/>
              </a:rPr>
              <a:t>월 </a:t>
            </a:r>
            <a:r>
              <a:rPr lang="en-US" altLang="ko-KR" sz="900" b="1" dirty="0">
                <a:solidFill>
                  <a:schemeClr val="tx1"/>
                </a:solidFill>
                <a:latin typeface="+mj-ea"/>
              </a:rPr>
              <a:t>13</a:t>
            </a:r>
            <a:r>
              <a:rPr lang="ko-KR" altLang="en-US" sz="900" b="1" dirty="0">
                <a:solidFill>
                  <a:schemeClr val="tx1"/>
                </a:solidFill>
                <a:latin typeface="+mj-ea"/>
              </a:rPr>
              <a:t>일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440832" y="485335"/>
            <a:ext cx="720080" cy="27937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+mj-ea"/>
                <a:ea typeface="+mj-ea"/>
              </a:rPr>
              <a:t>TITLE</a:t>
            </a:r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160912" y="485335"/>
            <a:ext cx="1656184" cy="27937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+mj-ea"/>
                <a:ea typeface="+mj-ea"/>
              </a:rPr>
              <a:t>사용자 스토리보드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28464" y="764704"/>
            <a:ext cx="7272808" cy="45719"/>
          </a:xfrm>
          <a:prstGeom prst="rect">
            <a:avLst/>
          </a:prstGeom>
          <a:solidFill>
            <a:srgbClr val="00CC99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761312" y="764704"/>
            <a:ext cx="2016224" cy="27937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+mj-ea"/>
                <a:ea typeface="+mj-ea"/>
              </a:rPr>
              <a:t>정보구조설계</a:t>
            </a:r>
            <a:r>
              <a:rPr lang="en-US" altLang="ko-KR" sz="1000" b="1" dirty="0">
                <a:solidFill>
                  <a:schemeClr val="tx1"/>
                </a:solidFill>
                <a:latin typeface="+mj-ea"/>
                <a:ea typeface="+mj-ea"/>
              </a:rPr>
              <a:t>(</a:t>
            </a:r>
            <a:r>
              <a:rPr lang="ko-KR" altLang="en-US" sz="1000" b="1" dirty="0" err="1">
                <a:solidFill>
                  <a:schemeClr val="tx1"/>
                </a:solidFill>
                <a:latin typeface="+mj-ea"/>
                <a:ea typeface="+mj-ea"/>
              </a:rPr>
              <a:t>사이트맵</a:t>
            </a:r>
            <a:r>
              <a:rPr lang="en-US" altLang="ko-KR" sz="1000" b="1" dirty="0">
                <a:solidFill>
                  <a:schemeClr val="tx1"/>
                </a:solidFill>
                <a:latin typeface="+mj-ea"/>
                <a:ea typeface="+mj-ea"/>
              </a:rPr>
              <a:t>)</a:t>
            </a:r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401272" y="764704"/>
            <a:ext cx="360040" cy="27937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+mj-ea"/>
                <a:ea typeface="+mj-ea"/>
              </a:rPr>
              <a:t>경로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7761312" y="485335"/>
            <a:ext cx="720080" cy="27937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+mj-ea"/>
                <a:ea typeface="+mj-ea"/>
              </a:rPr>
              <a:t>작성자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8481392" y="485335"/>
            <a:ext cx="1296144" cy="27937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err="1">
                <a:solidFill>
                  <a:schemeClr val="tx1"/>
                </a:solidFill>
                <a:latin typeface="+mj-ea"/>
                <a:ea typeface="+mj-ea"/>
              </a:rPr>
              <a:t>나유형</a:t>
            </a:r>
            <a:endParaRPr lang="ko-KR" altLang="en-US" sz="9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401272" y="1045702"/>
            <a:ext cx="2376264" cy="293438"/>
          </a:xfrm>
          <a:prstGeom prst="rect">
            <a:avLst/>
          </a:prstGeom>
          <a:solidFill>
            <a:srgbClr val="C1F1CA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메뉴구성</a:t>
            </a:r>
            <a:endParaRPr kumimoji="1" lang="en-US" altLang="ko-KR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7391197" y="1357298"/>
            <a:ext cx="2376264" cy="5376008"/>
          </a:xfrm>
          <a:prstGeom prst="rect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lnSpc>
                <a:spcPct val="200000"/>
              </a:lnSpc>
              <a:defRPr/>
            </a:pPr>
            <a:endParaRPr kumimoji="1" lang="en-US" altLang="ko-KR" sz="1000" b="1" baseline="0" dirty="0">
              <a:solidFill>
                <a:prstClr val="black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C4E8F4A-5135-4E2C-B39D-8BFA26F6B576}"/>
              </a:ext>
            </a:extLst>
          </p:cNvPr>
          <p:cNvSpPr/>
          <p:nvPr/>
        </p:nvSpPr>
        <p:spPr>
          <a:xfrm>
            <a:off x="0" y="0"/>
            <a:ext cx="632520" cy="404664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제목 개체 틀 66"/>
          <p:cNvSpPr txBox="1">
            <a:spLocks/>
          </p:cNvSpPr>
          <p:nvPr/>
        </p:nvSpPr>
        <p:spPr>
          <a:xfrm>
            <a:off x="56456" y="72008"/>
            <a:ext cx="7742684" cy="40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defRPr/>
            </a:pPr>
            <a:r>
              <a:rPr lang="ko-KR" altLang="en-US" sz="1600" b="1" kern="0" dirty="0">
                <a:solidFill>
                  <a:sysClr val="windowText" lastClr="000000"/>
                </a:solidFill>
              </a:rPr>
              <a:t>스토리보드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700BD9F6-0359-4791-82C4-79F8665BA45B}"/>
              </a:ext>
            </a:extLst>
          </p:cNvPr>
          <p:cNvSpPr/>
          <p:nvPr/>
        </p:nvSpPr>
        <p:spPr>
          <a:xfrm>
            <a:off x="3083352" y="1787483"/>
            <a:ext cx="1656184" cy="487526"/>
          </a:xfrm>
          <a:prstGeom prst="roundRect">
            <a:avLst/>
          </a:prstGeom>
          <a:solidFill>
            <a:srgbClr val="00CC9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메인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3CC847E2-2385-4C85-9DB3-96A6D2EFD508}"/>
              </a:ext>
            </a:extLst>
          </p:cNvPr>
          <p:cNvSpPr/>
          <p:nvPr/>
        </p:nvSpPr>
        <p:spPr>
          <a:xfrm>
            <a:off x="270695" y="2780928"/>
            <a:ext cx="1159828" cy="391096"/>
          </a:xfrm>
          <a:prstGeom prst="roundRect">
            <a:avLst/>
          </a:prstGeom>
          <a:solidFill>
            <a:srgbClr val="C1F1C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예약조회</a:t>
            </a:r>
            <a:r>
              <a:rPr lang="en-US" altLang="ko-KR" sz="1050" dirty="0">
                <a:solidFill>
                  <a:schemeClr val="tx1"/>
                </a:solidFill>
              </a:rPr>
              <a:t>/</a:t>
            </a:r>
            <a:r>
              <a:rPr lang="ko-KR" altLang="en-US" sz="1050" dirty="0">
                <a:solidFill>
                  <a:schemeClr val="tx1"/>
                </a:solidFill>
              </a:rPr>
              <a:t>변경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982BF439-FB86-491B-83B0-E402018D5628}"/>
              </a:ext>
            </a:extLst>
          </p:cNvPr>
          <p:cNvSpPr/>
          <p:nvPr/>
        </p:nvSpPr>
        <p:spPr>
          <a:xfrm>
            <a:off x="1727825" y="2780928"/>
            <a:ext cx="1159828" cy="391096"/>
          </a:xfrm>
          <a:prstGeom prst="roundRect">
            <a:avLst/>
          </a:prstGeom>
          <a:solidFill>
            <a:srgbClr val="C1F1C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운임안내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60237677-EE35-45E6-8969-8908A44DC10E}"/>
              </a:ext>
            </a:extLst>
          </p:cNvPr>
          <p:cNvSpPr/>
          <p:nvPr/>
        </p:nvSpPr>
        <p:spPr>
          <a:xfrm>
            <a:off x="4642083" y="2780928"/>
            <a:ext cx="1159828" cy="391096"/>
          </a:xfrm>
          <a:prstGeom prst="roundRect">
            <a:avLst/>
          </a:prstGeom>
          <a:solidFill>
            <a:srgbClr val="C1F1C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제휴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ED7530EB-AE2B-4CE5-84E6-F31B36F0720E}"/>
              </a:ext>
            </a:extLst>
          </p:cNvPr>
          <p:cNvSpPr/>
          <p:nvPr/>
        </p:nvSpPr>
        <p:spPr>
          <a:xfrm>
            <a:off x="3184954" y="2780928"/>
            <a:ext cx="1159828" cy="391096"/>
          </a:xfrm>
          <a:prstGeom prst="roundRect">
            <a:avLst/>
          </a:prstGeom>
          <a:solidFill>
            <a:srgbClr val="C1F1C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공지사항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7C32481D-2CC8-4D11-B7D8-14DCD84B850A}"/>
              </a:ext>
            </a:extLst>
          </p:cNvPr>
          <p:cNvSpPr/>
          <p:nvPr/>
        </p:nvSpPr>
        <p:spPr>
          <a:xfrm>
            <a:off x="6099213" y="2780928"/>
            <a:ext cx="1159828" cy="391096"/>
          </a:xfrm>
          <a:prstGeom prst="roundRect">
            <a:avLst/>
          </a:prstGeom>
          <a:solidFill>
            <a:srgbClr val="C1F1C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FC27B008-6139-47F2-B872-70DE88560833}"/>
              </a:ext>
            </a:extLst>
          </p:cNvPr>
          <p:cNvSpPr/>
          <p:nvPr/>
        </p:nvSpPr>
        <p:spPr>
          <a:xfrm>
            <a:off x="389842" y="3510508"/>
            <a:ext cx="921535" cy="310743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</a:rPr>
              <a:t>예약정보입력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B652146B-FBA5-494B-989A-B2FAF89973D7}"/>
              </a:ext>
            </a:extLst>
          </p:cNvPr>
          <p:cNvSpPr/>
          <p:nvPr/>
        </p:nvSpPr>
        <p:spPr>
          <a:xfrm>
            <a:off x="389842" y="4174432"/>
            <a:ext cx="921535" cy="3107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50" dirty="0" err="1">
                <a:solidFill>
                  <a:schemeClr val="tx1"/>
                </a:solidFill>
              </a:rPr>
              <a:t>결과창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0F3C5651-B080-47B1-9155-61FC1848A9F8}"/>
              </a:ext>
            </a:extLst>
          </p:cNvPr>
          <p:cNvSpPr/>
          <p:nvPr/>
        </p:nvSpPr>
        <p:spPr>
          <a:xfrm>
            <a:off x="1453391" y="3510508"/>
            <a:ext cx="507906" cy="49449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</a:rPr>
              <a:t>수수료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C0A09ABA-7553-4E2F-A195-7CE71DA87668}"/>
              </a:ext>
            </a:extLst>
          </p:cNvPr>
          <p:cNvSpPr/>
          <p:nvPr/>
        </p:nvSpPr>
        <p:spPr>
          <a:xfrm>
            <a:off x="2067193" y="3510508"/>
            <a:ext cx="507906" cy="49577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</a:rPr>
              <a:t>항공권</a:t>
            </a:r>
            <a:endParaRPr lang="en-US" altLang="ko-KR" sz="1050" dirty="0">
              <a:solidFill>
                <a:schemeClr val="bg1"/>
              </a:solidFill>
            </a:endParaRPr>
          </a:p>
          <a:p>
            <a:pPr algn="ctr"/>
            <a:r>
              <a:rPr lang="ko-KR" altLang="en-US" sz="1050" dirty="0">
                <a:solidFill>
                  <a:schemeClr val="bg1"/>
                </a:solidFill>
              </a:rPr>
              <a:t>안내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F200D092-D504-45CB-84FB-9AD0B6F3D54F}"/>
              </a:ext>
            </a:extLst>
          </p:cNvPr>
          <p:cNvSpPr/>
          <p:nvPr/>
        </p:nvSpPr>
        <p:spPr>
          <a:xfrm>
            <a:off x="2680995" y="3510508"/>
            <a:ext cx="507906" cy="49577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</a:rPr>
              <a:t>운임</a:t>
            </a:r>
            <a:endParaRPr lang="en-US" altLang="ko-KR" sz="1050" dirty="0">
              <a:solidFill>
                <a:schemeClr val="bg1"/>
              </a:solidFill>
            </a:endParaRPr>
          </a:p>
          <a:p>
            <a:pPr algn="ctr"/>
            <a:r>
              <a:rPr lang="ko-KR" altLang="en-US" sz="1050" dirty="0">
                <a:solidFill>
                  <a:schemeClr val="bg1"/>
                </a:solidFill>
              </a:rPr>
              <a:t>안내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F2D7962C-5A8D-4091-85B2-51C3667681B6}"/>
              </a:ext>
            </a:extLst>
          </p:cNvPr>
          <p:cNvSpPr/>
          <p:nvPr/>
        </p:nvSpPr>
        <p:spPr>
          <a:xfrm>
            <a:off x="4805541" y="3510508"/>
            <a:ext cx="832913" cy="77131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</a:rPr>
              <a:t>호텔</a:t>
            </a:r>
            <a:endParaRPr lang="en-US" altLang="ko-KR" sz="1050" dirty="0">
              <a:solidFill>
                <a:schemeClr val="bg1"/>
              </a:solidFill>
            </a:endParaRPr>
          </a:p>
          <a:p>
            <a:pPr algn="ctr"/>
            <a:r>
              <a:rPr lang="ko-KR" altLang="en-US" sz="1050" dirty="0">
                <a:solidFill>
                  <a:schemeClr val="bg1"/>
                </a:solidFill>
              </a:rPr>
              <a:t>렌터카</a:t>
            </a:r>
            <a:endParaRPr lang="en-US" altLang="ko-KR" sz="1050" dirty="0">
              <a:solidFill>
                <a:schemeClr val="bg1"/>
              </a:solidFill>
            </a:endParaRPr>
          </a:p>
          <a:p>
            <a:pPr algn="ctr"/>
            <a:r>
              <a:rPr lang="ko-KR" altLang="en-US" sz="1050" dirty="0">
                <a:solidFill>
                  <a:schemeClr val="bg1"/>
                </a:solidFill>
              </a:rPr>
              <a:t>제휴카드</a:t>
            </a:r>
          </a:p>
        </p:txBody>
      </p: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B0E59AA6-460B-42AB-AF1F-7CB9D23017F3}"/>
              </a:ext>
            </a:extLst>
          </p:cNvPr>
          <p:cNvCxnSpPr>
            <a:stCxn id="2" idx="2"/>
            <a:endCxn id="30" idx="0"/>
          </p:cNvCxnSpPr>
          <p:nvPr/>
        </p:nvCxnSpPr>
        <p:spPr>
          <a:xfrm rot="5400000">
            <a:off x="2128068" y="997551"/>
            <a:ext cx="505919" cy="3060835"/>
          </a:xfrm>
          <a:prstGeom prst="bentConnector3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29C2C4CC-BE4B-4866-A250-1CB15E61BE6A}"/>
              </a:ext>
            </a:extLst>
          </p:cNvPr>
          <p:cNvCxnSpPr>
            <a:stCxn id="2" idx="2"/>
            <a:endCxn id="35" idx="0"/>
          </p:cNvCxnSpPr>
          <p:nvPr/>
        </p:nvCxnSpPr>
        <p:spPr>
          <a:xfrm rot="16200000" flipH="1">
            <a:off x="5042326" y="1144126"/>
            <a:ext cx="505919" cy="2767683"/>
          </a:xfrm>
          <a:prstGeom prst="bentConnector3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457A597B-C6B6-42BE-B2CF-A8F1C13E6668}"/>
              </a:ext>
            </a:extLst>
          </p:cNvPr>
          <p:cNvCxnSpPr>
            <a:stCxn id="2" idx="2"/>
            <a:endCxn id="32" idx="0"/>
          </p:cNvCxnSpPr>
          <p:nvPr/>
        </p:nvCxnSpPr>
        <p:spPr>
          <a:xfrm rot="16200000" flipH="1">
            <a:off x="4313761" y="1872691"/>
            <a:ext cx="505919" cy="1310553"/>
          </a:xfrm>
          <a:prstGeom prst="bentConnector3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D84C51FA-74B1-485A-9D12-7D97DB3DE18A}"/>
              </a:ext>
            </a:extLst>
          </p:cNvPr>
          <p:cNvCxnSpPr>
            <a:stCxn id="2" idx="2"/>
            <a:endCxn id="34" idx="0"/>
          </p:cNvCxnSpPr>
          <p:nvPr/>
        </p:nvCxnSpPr>
        <p:spPr>
          <a:xfrm rot="5400000">
            <a:off x="3585197" y="2454680"/>
            <a:ext cx="505919" cy="146576"/>
          </a:xfrm>
          <a:prstGeom prst="bentConnector3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D091EBB3-DEBD-411A-B271-8D68A7D875AA}"/>
              </a:ext>
            </a:extLst>
          </p:cNvPr>
          <p:cNvCxnSpPr>
            <a:stCxn id="2" idx="2"/>
            <a:endCxn id="31" idx="0"/>
          </p:cNvCxnSpPr>
          <p:nvPr/>
        </p:nvCxnSpPr>
        <p:spPr>
          <a:xfrm rot="5400000">
            <a:off x="2856633" y="1726116"/>
            <a:ext cx="505919" cy="1603705"/>
          </a:xfrm>
          <a:prstGeom prst="bentConnector3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248AB19B-3BE5-45BB-9A60-19B3E46701D0}"/>
              </a:ext>
            </a:extLst>
          </p:cNvPr>
          <p:cNvCxnSpPr>
            <a:stCxn id="31" idx="2"/>
            <a:endCxn id="38" idx="0"/>
          </p:cNvCxnSpPr>
          <p:nvPr/>
        </p:nvCxnSpPr>
        <p:spPr>
          <a:xfrm rot="5400000">
            <a:off x="1838300" y="3041069"/>
            <a:ext cx="338484" cy="600395"/>
          </a:xfrm>
          <a:prstGeom prst="bentConnector3">
            <a:avLst/>
          </a:prstGeom>
          <a:ln w="19050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ED091744-A8FE-4F3A-9058-A434778CB049}"/>
              </a:ext>
            </a:extLst>
          </p:cNvPr>
          <p:cNvCxnSpPr>
            <a:stCxn id="31" idx="2"/>
            <a:endCxn id="40" idx="0"/>
          </p:cNvCxnSpPr>
          <p:nvPr/>
        </p:nvCxnSpPr>
        <p:spPr>
          <a:xfrm rot="16200000" flipH="1">
            <a:off x="2145200" y="3334562"/>
            <a:ext cx="338484" cy="13407"/>
          </a:xfrm>
          <a:prstGeom prst="bentConnector3">
            <a:avLst/>
          </a:prstGeom>
          <a:ln w="19050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연결선: 꺾임 71">
            <a:extLst>
              <a:ext uri="{FF2B5EF4-FFF2-40B4-BE49-F238E27FC236}">
                <a16:creationId xmlns:a16="http://schemas.microsoft.com/office/drawing/2014/main" id="{01E3ACC1-22AB-4BA0-AA88-211CF9AC10DB}"/>
              </a:ext>
            </a:extLst>
          </p:cNvPr>
          <p:cNvCxnSpPr>
            <a:stCxn id="31" idx="2"/>
            <a:endCxn id="41" idx="0"/>
          </p:cNvCxnSpPr>
          <p:nvPr/>
        </p:nvCxnSpPr>
        <p:spPr>
          <a:xfrm rot="16200000" flipH="1">
            <a:off x="2452101" y="3027661"/>
            <a:ext cx="338484" cy="627209"/>
          </a:xfrm>
          <a:prstGeom prst="bentConnector3">
            <a:avLst/>
          </a:prstGeom>
          <a:ln w="19050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60921B95-DE64-4821-8E23-67DD9CCC556E}"/>
              </a:ext>
            </a:extLst>
          </p:cNvPr>
          <p:cNvCxnSpPr>
            <a:stCxn id="30" idx="2"/>
            <a:endCxn id="36" idx="0"/>
          </p:cNvCxnSpPr>
          <p:nvPr/>
        </p:nvCxnSpPr>
        <p:spPr>
          <a:xfrm>
            <a:off x="850609" y="3172024"/>
            <a:ext cx="1" cy="338484"/>
          </a:xfrm>
          <a:prstGeom prst="line">
            <a:avLst/>
          </a:prstGeom>
          <a:ln w="19050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44C09F49-86D7-428D-ADD2-4B1069A0ACBF}"/>
              </a:ext>
            </a:extLst>
          </p:cNvPr>
          <p:cNvCxnSpPr>
            <a:stCxn id="36" idx="2"/>
            <a:endCxn id="37" idx="0"/>
          </p:cNvCxnSpPr>
          <p:nvPr/>
        </p:nvCxnSpPr>
        <p:spPr>
          <a:xfrm>
            <a:off x="850610" y="3821251"/>
            <a:ext cx="0" cy="353181"/>
          </a:xfrm>
          <a:prstGeom prst="line">
            <a:avLst/>
          </a:prstGeom>
          <a:ln w="19050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0ABBF490-CE3C-4D38-927C-C403491E6D9D}"/>
              </a:ext>
            </a:extLst>
          </p:cNvPr>
          <p:cNvCxnSpPr>
            <a:stCxn id="32" idx="2"/>
            <a:endCxn id="42" idx="0"/>
          </p:cNvCxnSpPr>
          <p:nvPr/>
        </p:nvCxnSpPr>
        <p:spPr>
          <a:xfrm>
            <a:off x="5221997" y="3172024"/>
            <a:ext cx="1" cy="338484"/>
          </a:xfrm>
          <a:prstGeom prst="line">
            <a:avLst/>
          </a:prstGeom>
          <a:ln w="19050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>
            <a:off x="7401272" y="1357298"/>
            <a:ext cx="2376264" cy="5376008"/>
          </a:xfrm>
          <a:prstGeom prst="rect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200000"/>
              </a:lnSpc>
              <a:defRPr/>
            </a:pPr>
            <a:r>
              <a:rPr lang="ko-KR" altLang="en-US" sz="800" dirty="0"/>
              <a:t>**</a:t>
            </a:r>
            <a:r>
              <a:rPr lang="en-US" altLang="ko-KR" sz="800" dirty="0"/>
              <a:t>[</a:t>
            </a:r>
            <a:r>
              <a:rPr lang="ko-KR" altLang="en-US" sz="800" dirty="0"/>
              <a:t>메인</a:t>
            </a:r>
            <a:r>
              <a:rPr lang="en-US" altLang="ko-KR" sz="800" dirty="0"/>
              <a:t>]** </a:t>
            </a:r>
            <a:br>
              <a:rPr lang="ko-KR" altLang="en-US" sz="800" dirty="0"/>
            </a:br>
            <a:r>
              <a:rPr lang="ko-KR" altLang="en-US" sz="800" dirty="0"/>
              <a:t>예매 </a:t>
            </a:r>
            <a:r>
              <a:rPr lang="en-US" altLang="ko-KR" sz="800" dirty="0"/>
              <a:t>,</a:t>
            </a:r>
            <a:r>
              <a:rPr lang="ko-KR" altLang="en-US" sz="800" dirty="0"/>
              <a:t>추천 항공권 </a:t>
            </a:r>
            <a:r>
              <a:rPr lang="en-US" altLang="ko-KR" sz="800" dirty="0"/>
              <a:t>, </a:t>
            </a:r>
            <a:r>
              <a:rPr lang="ko-KR" altLang="en-US" sz="800" dirty="0"/>
              <a:t>공지사항</a:t>
            </a:r>
            <a:endParaRPr lang="en-US" altLang="ko-KR" sz="800" dirty="0"/>
          </a:p>
          <a:p>
            <a:pPr>
              <a:lnSpc>
                <a:spcPct val="200000"/>
              </a:lnSpc>
              <a:defRPr/>
            </a:pPr>
            <a:br>
              <a:rPr lang="ko-KR" altLang="en-US" sz="800" dirty="0"/>
            </a:br>
            <a:r>
              <a:rPr lang="ko-KR" altLang="en-US" sz="800" dirty="0"/>
              <a:t>**</a:t>
            </a:r>
            <a:r>
              <a:rPr lang="en-US" altLang="ko-KR" sz="800" dirty="0"/>
              <a:t>[</a:t>
            </a:r>
            <a:r>
              <a:rPr lang="ko-KR" altLang="en-US" sz="800" dirty="0"/>
              <a:t>서브</a:t>
            </a:r>
            <a:r>
              <a:rPr lang="en-US" altLang="ko-KR" sz="800" dirty="0"/>
              <a:t>]**</a:t>
            </a:r>
            <a:br>
              <a:rPr lang="ko-KR" altLang="en-US" sz="800" dirty="0"/>
            </a:br>
            <a:r>
              <a:rPr lang="ko-KR" altLang="en-US" sz="800" dirty="0"/>
              <a:t>▶예약 조회</a:t>
            </a:r>
            <a:r>
              <a:rPr lang="en-US" altLang="ko-KR" sz="800" dirty="0"/>
              <a:t>/</a:t>
            </a:r>
            <a:r>
              <a:rPr lang="ko-KR" altLang="en-US" sz="800" dirty="0"/>
              <a:t>변경 </a:t>
            </a:r>
            <a:r>
              <a:rPr lang="en-US" altLang="ko-KR" sz="800" dirty="0"/>
              <a:t>:  (1)</a:t>
            </a:r>
            <a:r>
              <a:rPr lang="ko-KR" altLang="en-US" sz="800" dirty="0"/>
              <a:t>예약정보입력→</a:t>
            </a:r>
            <a:r>
              <a:rPr lang="en-US" altLang="ko-KR" sz="800" dirty="0"/>
              <a:t>(2)</a:t>
            </a:r>
            <a:r>
              <a:rPr lang="ko-KR" altLang="en-US" sz="800" dirty="0" err="1"/>
              <a:t>결과창</a:t>
            </a:r>
            <a:br>
              <a:rPr lang="ko-KR" altLang="en-US" sz="800" dirty="0"/>
            </a:br>
            <a:r>
              <a:rPr lang="ko-KR" altLang="en-US" sz="800" dirty="0"/>
              <a:t>▶운임안내</a:t>
            </a:r>
            <a:br>
              <a:rPr lang="ko-KR" altLang="en-US" sz="800" dirty="0"/>
            </a:br>
            <a:r>
              <a:rPr lang="ko-KR" altLang="en-US" sz="800" dirty="0"/>
              <a:t>  </a:t>
            </a:r>
            <a:r>
              <a:rPr lang="en-US" altLang="ko-KR" sz="800" dirty="0"/>
              <a:t>-(3)</a:t>
            </a:r>
            <a:r>
              <a:rPr lang="ko-KR" altLang="en-US" sz="800" dirty="0"/>
              <a:t>수수료</a:t>
            </a:r>
            <a:br>
              <a:rPr lang="ko-KR" altLang="en-US" sz="800" dirty="0"/>
            </a:br>
            <a:r>
              <a:rPr lang="ko-KR" altLang="en-US" sz="800" dirty="0"/>
              <a:t>  </a:t>
            </a:r>
            <a:r>
              <a:rPr lang="en-US" altLang="ko-KR" sz="800" dirty="0"/>
              <a:t>-(4)</a:t>
            </a:r>
            <a:r>
              <a:rPr lang="ko-KR" altLang="en-US" sz="800" dirty="0"/>
              <a:t>항공권안내</a:t>
            </a:r>
            <a:br>
              <a:rPr lang="ko-KR" altLang="en-US" sz="800" dirty="0"/>
            </a:br>
            <a:r>
              <a:rPr lang="ko-KR" altLang="en-US" sz="800" dirty="0"/>
              <a:t>  </a:t>
            </a:r>
            <a:r>
              <a:rPr lang="en-US" altLang="ko-KR" sz="800" dirty="0"/>
              <a:t>-(5)</a:t>
            </a:r>
            <a:r>
              <a:rPr lang="ko-KR" altLang="en-US" sz="800" dirty="0"/>
              <a:t>운임안내</a:t>
            </a:r>
            <a:br>
              <a:rPr lang="ko-KR" altLang="en-US" sz="800" dirty="0"/>
            </a:br>
            <a:r>
              <a:rPr lang="ko-KR" altLang="en-US" sz="800" dirty="0"/>
              <a:t>▶</a:t>
            </a:r>
            <a:r>
              <a:rPr lang="en-US" altLang="ko-KR" sz="800" dirty="0"/>
              <a:t>(6)</a:t>
            </a:r>
            <a:r>
              <a:rPr lang="ko-KR" altLang="en-US" sz="800" dirty="0"/>
              <a:t>제휴 </a:t>
            </a:r>
            <a:r>
              <a:rPr lang="en-US" altLang="ko-KR" sz="800" dirty="0"/>
              <a:t>(</a:t>
            </a:r>
            <a:r>
              <a:rPr lang="ko-KR" altLang="en-US" sz="800" dirty="0"/>
              <a:t>호텔</a:t>
            </a:r>
            <a:r>
              <a:rPr lang="en-US" altLang="ko-KR" sz="800" dirty="0"/>
              <a:t>/</a:t>
            </a:r>
            <a:r>
              <a:rPr lang="ko-KR" altLang="en-US" sz="800" dirty="0"/>
              <a:t>렌터카</a:t>
            </a:r>
            <a:r>
              <a:rPr lang="en-US" altLang="ko-KR" sz="800" dirty="0"/>
              <a:t>/</a:t>
            </a:r>
            <a:r>
              <a:rPr lang="ko-KR" altLang="en-US" sz="800" dirty="0"/>
              <a:t>제휴카드</a:t>
            </a:r>
            <a:r>
              <a:rPr lang="en-US" altLang="ko-KR" sz="800" dirty="0"/>
              <a:t>) &gt; </a:t>
            </a:r>
            <a:r>
              <a:rPr lang="ko-KR" altLang="en-US" sz="800" dirty="0" err="1"/>
              <a:t>탭메뉴</a:t>
            </a:r>
            <a:br>
              <a:rPr lang="ko-KR" altLang="en-US" sz="800" dirty="0"/>
            </a:br>
            <a:r>
              <a:rPr lang="ko-KR" altLang="en-US" sz="800" dirty="0"/>
              <a:t>▶</a:t>
            </a:r>
            <a:r>
              <a:rPr lang="en-US" altLang="ko-KR" sz="800" dirty="0"/>
              <a:t>(7)</a:t>
            </a:r>
            <a:r>
              <a:rPr lang="ko-KR" altLang="en-US" sz="800" dirty="0"/>
              <a:t>공지사항</a:t>
            </a:r>
            <a:br>
              <a:rPr lang="ko-KR" altLang="en-US" sz="800" dirty="0"/>
            </a:br>
            <a:r>
              <a:rPr lang="ko-KR" altLang="en-US" sz="800" dirty="0"/>
              <a:t>▶</a:t>
            </a:r>
            <a:r>
              <a:rPr lang="en-US" altLang="ko-KR" sz="800" dirty="0"/>
              <a:t>(8)</a:t>
            </a:r>
            <a:r>
              <a:rPr lang="ko-KR" altLang="en-US" sz="800" dirty="0"/>
              <a:t>로그인</a:t>
            </a:r>
            <a:br>
              <a:rPr lang="ko-KR" altLang="en-US" sz="800" dirty="0"/>
            </a:br>
            <a:br>
              <a:rPr lang="ko-KR" altLang="en-US" sz="800" dirty="0"/>
            </a:br>
            <a:r>
              <a:rPr lang="ko-KR" altLang="en-US" sz="800" dirty="0"/>
              <a:t>*메인</a:t>
            </a:r>
            <a:r>
              <a:rPr lang="en-US" altLang="ko-KR" sz="800" dirty="0"/>
              <a:t>(1page) + </a:t>
            </a:r>
            <a:r>
              <a:rPr lang="ko-KR" altLang="en-US" sz="800" dirty="0"/>
              <a:t>서브</a:t>
            </a:r>
            <a:r>
              <a:rPr lang="en-US" altLang="ko-KR" sz="800" dirty="0"/>
              <a:t>(7page) = </a:t>
            </a:r>
            <a:r>
              <a:rPr lang="ko-KR" altLang="en-US" sz="800" dirty="0"/>
              <a:t>총 </a:t>
            </a:r>
            <a:r>
              <a:rPr lang="en-US" altLang="ko-KR" sz="800" dirty="0"/>
              <a:t>8page</a:t>
            </a:r>
            <a:endParaRPr kumimoji="1" lang="en-US" altLang="ko-KR" sz="800" b="1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직사각형 79"/>
          <p:cNvSpPr/>
          <p:nvPr/>
        </p:nvSpPr>
        <p:spPr>
          <a:xfrm>
            <a:off x="7785248" y="771525"/>
            <a:ext cx="1992288" cy="266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메인페이지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grpSp>
        <p:nvGrpSpPr>
          <p:cNvPr id="4" name="Group 1016"/>
          <p:cNvGrpSpPr>
            <a:grpSpLocks/>
          </p:cNvGrpSpPr>
          <p:nvPr/>
        </p:nvGrpSpPr>
        <p:grpSpPr bwMode="auto">
          <a:xfrm>
            <a:off x="8410575" y="327025"/>
            <a:ext cx="719138" cy="58738"/>
            <a:chOff x="5616" y="528"/>
            <a:chExt cx="453" cy="44"/>
          </a:xfrm>
        </p:grpSpPr>
        <p:sp>
          <p:nvSpPr>
            <p:cNvPr id="14" name="AutoShape 1017"/>
            <p:cNvSpPr>
              <a:spLocks noChangeArrowheads="1"/>
            </p:cNvSpPr>
            <p:nvPr/>
          </p:nvSpPr>
          <p:spPr bwMode="auto">
            <a:xfrm>
              <a:off x="5616" y="528"/>
              <a:ext cx="113" cy="44"/>
            </a:xfrm>
            <a:prstGeom prst="flowChartInputOutput">
              <a:avLst/>
            </a:prstGeom>
            <a:solidFill>
              <a:srgbClr val="F8F8F8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/>
            </a:p>
          </p:txBody>
        </p:sp>
        <p:sp>
          <p:nvSpPr>
            <p:cNvPr id="15" name="AutoShape 1018"/>
            <p:cNvSpPr>
              <a:spLocks noChangeArrowheads="1"/>
            </p:cNvSpPr>
            <p:nvPr/>
          </p:nvSpPr>
          <p:spPr bwMode="auto">
            <a:xfrm>
              <a:off x="5729" y="528"/>
              <a:ext cx="113" cy="44"/>
            </a:xfrm>
            <a:prstGeom prst="flowChartInputOutput">
              <a:avLst/>
            </a:prstGeom>
            <a:solidFill>
              <a:srgbClr val="EAEAEA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/>
            </a:p>
          </p:txBody>
        </p:sp>
        <p:sp>
          <p:nvSpPr>
            <p:cNvPr id="16" name="AutoShape 1019"/>
            <p:cNvSpPr>
              <a:spLocks noChangeArrowheads="1"/>
            </p:cNvSpPr>
            <p:nvPr/>
          </p:nvSpPr>
          <p:spPr bwMode="auto">
            <a:xfrm>
              <a:off x="5842" y="528"/>
              <a:ext cx="113" cy="44"/>
            </a:xfrm>
            <a:prstGeom prst="flowChartInputOutput">
              <a:avLst/>
            </a:prstGeom>
            <a:solidFill>
              <a:srgbClr val="DDDDDD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/>
            </a:p>
          </p:txBody>
        </p:sp>
        <p:sp>
          <p:nvSpPr>
            <p:cNvPr id="17" name="AutoShape 1020"/>
            <p:cNvSpPr>
              <a:spLocks noChangeArrowheads="1"/>
            </p:cNvSpPr>
            <p:nvPr/>
          </p:nvSpPr>
          <p:spPr bwMode="auto">
            <a:xfrm>
              <a:off x="5956" y="528"/>
              <a:ext cx="113" cy="44"/>
            </a:xfrm>
            <a:prstGeom prst="flowChartInputOutput">
              <a:avLst/>
            </a:prstGeom>
            <a:solidFill>
              <a:srgbClr val="C0C0C0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/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128464" y="485335"/>
            <a:ext cx="720080" cy="27937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+mj-ea"/>
                <a:ea typeface="+mj-ea"/>
              </a:rPr>
              <a:t>PROJECT</a:t>
            </a:r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48544" y="485335"/>
            <a:ext cx="2592288" cy="27937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900" b="1" dirty="0">
                <a:solidFill>
                  <a:schemeClr val="tx1"/>
                </a:solidFill>
                <a:latin typeface="+mj-ea"/>
              </a:rPr>
              <a:t> 웹사이트</a:t>
            </a:r>
            <a:r>
              <a:rPr lang="en-US" altLang="ko-KR" sz="900" b="1" dirty="0">
                <a:solidFill>
                  <a:schemeClr val="tx1"/>
                </a:solidFill>
                <a:latin typeface="+mj-ea"/>
              </a:rPr>
              <a:t>(</a:t>
            </a:r>
            <a:r>
              <a:rPr lang="ko-KR" altLang="en-US" sz="900" b="1" dirty="0" err="1">
                <a:solidFill>
                  <a:schemeClr val="tx1"/>
                </a:solidFill>
                <a:latin typeface="+mj-ea"/>
              </a:rPr>
              <a:t>에어서울</a:t>
            </a:r>
            <a:r>
              <a:rPr lang="en-US" altLang="ko-KR" sz="900" b="1" dirty="0">
                <a:solidFill>
                  <a:schemeClr val="tx1"/>
                </a:solidFill>
                <a:latin typeface="+mj-ea"/>
              </a:rPr>
              <a:t>) </a:t>
            </a:r>
            <a:r>
              <a:rPr lang="ko-KR" altLang="en-US" sz="900" b="1" dirty="0">
                <a:solidFill>
                  <a:schemeClr val="tx1"/>
                </a:solidFill>
                <a:latin typeface="+mj-ea"/>
              </a:rPr>
              <a:t>리뉴얼</a:t>
            </a:r>
            <a:endParaRPr kumimoji="1" lang="ko-KR" altLang="en-US" sz="900" dirty="0">
              <a:solidFill>
                <a:schemeClr val="tx1"/>
              </a:solidFill>
              <a:ea typeface="돋움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817096" y="485335"/>
            <a:ext cx="720080" cy="27937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+mj-ea"/>
                <a:ea typeface="+mj-ea"/>
              </a:rPr>
              <a:t>DATE</a:t>
            </a:r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537176" y="485335"/>
            <a:ext cx="1228190" cy="27937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+mj-ea"/>
              </a:rPr>
              <a:t>2024</a:t>
            </a:r>
            <a:r>
              <a:rPr lang="ko-KR" altLang="en-US" sz="900" b="1" dirty="0">
                <a:solidFill>
                  <a:schemeClr val="tx1"/>
                </a:solidFill>
                <a:latin typeface="+mj-ea"/>
              </a:rPr>
              <a:t>년 </a:t>
            </a:r>
            <a:r>
              <a:rPr lang="en-US" altLang="ko-KR" sz="900" b="1" dirty="0">
                <a:solidFill>
                  <a:schemeClr val="tx1"/>
                </a:solidFill>
                <a:latin typeface="+mj-ea"/>
              </a:rPr>
              <a:t>05</a:t>
            </a:r>
            <a:r>
              <a:rPr lang="ko-KR" altLang="en-US" sz="900" b="1" dirty="0">
                <a:solidFill>
                  <a:schemeClr val="tx1"/>
                </a:solidFill>
                <a:latin typeface="+mj-ea"/>
              </a:rPr>
              <a:t>월 </a:t>
            </a:r>
            <a:r>
              <a:rPr lang="en-US" altLang="ko-KR" sz="900" b="1" dirty="0">
                <a:solidFill>
                  <a:schemeClr val="tx1"/>
                </a:solidFill>
                <a:latin typeface="+mj-ea"/>
              </a:rPr>
              <a:t>13</a:t>
            </a:r>
            <a:r>
              <a:rPr lang="ko-KR" altLang="en-US" sz="900" b="1" dirty="0">
                <a:solidFill>
                  <a:schemeClr val="tx1"/>
                </a:solidFill>
                <a:latin typeface="+mj-ea"/>
              </a:rPr>
              <a:t>일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440832" y="485335"/>
            <a:ext cx="720080" cy="27937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+mj-ea"/>
                <a:ea typeface="+mj-ea"/>
              </a:rPr>
              <a:t>TITLE</a:t>
            </a:r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160912" y="485335"/>
            <a:ext cx="1656184" cy="27937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+mj-ea"/>
                <a:ea typeface="+mj-ea"/>
              </a:rPr>
              <a:t>사용자 스토리보드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28464" y="764704"/>
            <a:ext cx="7272808" cy="45719"/>
          </a:xfrm>
          <a:prstGeom prst="rect">
            <a:avLst/>
          </a:prstGeom>
          <a:solidFill>
            <a:srgbClr val="00CC99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761312" y="764704"/>
            <a:ext cx="2016224" cy="27937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>
                <a:solidFill>
                  <a:schemeClr val="tx1"/>
                </a:solidFill>
                <a:latin typeface="+mj-ea"/>
                <a:ea typeface="+mj-ea"/>
              </a:rPr>
              <a:t>메인화면</a:t>
            </a:r>
            <a:r>
              <a:rPr lang="en-US" altLang="ko-KR" sz="1000" b="1" dirty="0">
                <a:solidFill>
                  <a:schemeClr val="tx1"/>
                </a:solidFill>
                <a:latin typeface="+mj-ea"/>
                <a:ea typeface="+mj-ea"/>
              </a:rPr>
              <a:t>-</a:t>
            </a:r>
            <a:r>
              <a:rPr lang="ko-KR" altLang="en-US" sz="1000" b="1" dirty="0">
                <a:solidFill>
                  <a:schemeClr val="tx1"/>
                </a:solidFill>
                <a:latin typeface="+mj-ea"/>
                <a:ea typeface="+mj-ea"/>
              </a:rPr>
              <a:t>항공권예약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7401272" y="764704"/>
            <a:ext cx="360040" cy="27937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+mj-ea"/>
                <a:ea typeface="+mj-ea"/>
              </a:rPr>
              <a:t>경로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7761312" y="485335"/>
            <a:ext cx="720080" cy="27937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+mj-ea"/>
                <a:ea typeface="+mj-ea"/>
              </a:rPr>
              <a:t>작성자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8481392" y="485335"/>
            <a:ext cx="1296144" cy="27937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err="1">
                <a:solidFill>
                  <a:schemeClr val="tx1"/>
                </a:solidFill>
                <a:latin typeface="+mj-ea"/>
                <a:ea typeface="+mj-ea"/>
              </a:rPr>
              <a:t>나유형</a:t>
            </a:r>
            <a:endParaRPr lang="ko-KR" altLang="en-US" sz="9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401272" y="1045702"/>
            <a:ext cx="2376264" cy="293438"/>
          </a:xfrm>
          <a:prstGeom prst="rect">
            <a:avLst/>
          </a:prstGeom>
          <a:solidFill>
            <a:srgbClr val="C1F1CA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화면 디자인</a:t>
            </a:r>
            <a:endParaRPr kumimoji="1" lang="en-US" altLang="ko-KR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7401272" y="4786322"/>
            <a:ext cx="2376264" cy="293438"/>
          </a:xfrm>
          <a:prstGeom prst="rect">
            <a:avLst/>
          </a:prstGeom>
          <a:solidFill>
            <a:srgbClr val="C1F1CA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개발 사항</a:t>
            </a:r>
            <a:endParaRPr kumimoji="1" lang="en-US" altLang="ko-KR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7401272" y="1357298"/>
            <a:ext cx="2376264" cy="3429024"/>
          </a:xfrm>
          <a:prstGeom prst="rect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lnSpc>
                <a:spcPct val="200000"/>
              </a:lnSpc>
              <a:buAutoNum type="arabicPeriod"/>
              <a:defRPr/>
            </a:pPr>
            <a:endParaRPr kumimoji="1" lang="en-US" altLang="ko-KR" sz="1000" b="1" dirty="0">
              <a:solidFill>
                <a:prstClr val="black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7401272" y="5072074"/>
            <a:ext cx="2376264" cy="1643074"/>
          </a:xfrm>
          <a:prstGeom prst="rect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lnSpc>
                <a:spcPct val="200000"/>
              </a:lnSpc>
              <a:defRPr/>
            </a:pPr>
            <a:endParaRPr kumimoji="1" lang="en-US" altLang="ko-KR" sz="1000" b="1" baseline="0" dirty="0">
              <a:solidFill>
                <a:prstClr val="black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C4E8F4A-5135-4E2C-B39D-8BFA26F6B576}"/>
              </a:ext>
            </a:extLst>
          </p:cNvPr>
          <p:cNvSpPr/>
          <p:nvPr/>
        </p:nvSpPr>
        <p:spPr>
          <a:xfrm>
            <a:off x="0" y="0"/>
            <a:ext cx="632520" cy="404664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제목 개체 틀 66"/>
          <p:cNvSpPr txBox="1">
            <a:spLocks/>
          </p:cNvSpPr>
          <p:nvPr/>
        </p:nvSpPr>
        <p:spPr>
          <a:xfrm>
            <a:off x="56456" y="72008"/>
            <a:ext cx="7742684" cy="40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defRPr/>
            </a:pPr>
            <a:r>
              <a:rPr lang="ko-KR" altLang="en-US" sz="1600" b="1" kern="0" dirty="0">
                <a:solidFill>
                  <a:sysClr val="windowText" lastClr="000000"/>
                </a:solidFill>
              </a:rPr>
              <a:t>스토리보드</a:t>
            </a: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91D8C60B-52C7-4C47-B67E-24E63275A24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830" r="4183" b="32416"/>
          <a:stretch/>
        </p:blipFill>
        <p:spPr>
          <a:xfrm>
            <a:off x="634405" y="1037853"/>
            <a:ext cx="6446996" cy="3103201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AD5902B5-086B-4FB8-8029-E26A37B980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986" y="1205382"/>
            <a:ext cx="680038" cy="90672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6B223E86-0ECC-4CDF-BAFE-BB86C73500F8}"/>
              </a:ext>
            </a:extLst>
          </p:cNvPr>
          <p:cNvSpPr txBox="1"/>
          <p:nvPr/>
        </p:nvSpPr>
        <p:spPr>
          <a:xfrm>
            <a:off x="2317459" y="2295726"/>
            <a:ext cx="31870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err="1">
                <a:solidFill>
                  <a:schemeClr val="bg1"/>
                </a:solidFill>
                <a:latin typeface="+mj-lt"/>
              </a:rPr>
              <a:t>에어서울을</a:t>
            </a:r>
            <a:r>
              <a:rPr lang="ko-KR" altLang="en-US" sz="1100" b="1" dirty="0">
                <a:solidFill>
                  <a:schemeClr val="bg1"/>
                </a:solidFill>
                <a:latin typeface="+mj-lt"/>
              </a:rPr>
              <a:t> 타는 순간</a:t>
            </a:r>
            <a:r>
              <a:rPr lang="en-US" altLang="ko-KR" sz="1100" b="1" dirty="0">
                <a:solidFill>
                  <a:schemeClr val="bg1"/>
                </a:solidFill>
                <a:latin typeface="+mj-lt"/>
              </a:rPr>
              <a:t>, </a:t>
            </a:r>
            <a:r>
              <a:rPr lang="ko-KR" altLang="en-US" sz="1100" b="1" dirty="0">
                <a:solidFill>
                  <a:schemeClr val="bg1"/>
                </a:solidFill>
                <a:latin typeface="+mj-lt"/>
              </a:rPr>
              <a:t>당신의 휴가는 시작된다</a:t>
            </a:r>
            <a:r>
              <a:rPr lang="en-US" altLang="ko-KR" sz="1100" b="1" dirty="0">
                <a:solidFill>
                  <a:schemeClr val="bg1"/>
                </a:solidFill>
                <a:latin typeface="+mj-lt"/>
              </a:rPr>
              <a:t>.</a:t>
            </a:r>
            <a:endParaRPr lang="ko-KR" altLang="en-US" sz="11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EB7BFF7-E183-4A51-9814-D00FB2DE5654}"/>
              </a:ext>
            </a:extLst>
          </p:cNvPr>
          <p:cNvSpPr txBox="1"/>
          <p:nvPr/>
        </p:nvSpPr>
        <p:spPr>
          <a:xfrm>
            <a:off x="2259756" y="2528726"/>
            <a:ext cx="36247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여행의 시작 </a:t>
            </a:r>
            <a:r>
              <a:rPr lang="en-US" altLang="ko-KR" sz="2400" b="1" dirty="0">
                <a:solidFill>
                  <a:srgbClr val="C1F1CA"/>
                </a:solidFill>
              </a:rPr>
              <a:t>AIRSEOUL !</a:t>
            </a:r>
            <a:endParaRPr lang="ko-KR" altLang="en-US" sz="2400" b="1" dirty="0">
              <a:solidFill>
                <a:srgbClr val="C1F1CA"/>
              </a:solidFill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AE3423B3-22B3-41F2-AA5D-176C679F9865}"/>
              </a:ext>
            </a:extLst>
          </p:cNvPr>
          <p:cNvSpPr/>
          <p:nvPr/>
        </p:nvSpPr>
        <p:spPr>
          <a:xfrm>
            <a:off x="1352600" y="3184113"/>
            <a:ext cx="5449402" cy="1728192"/>
          </a:xfrm>
          <a:prstGeom prst="roundRect">
            <a:avLst>
              <a:gd name="adj" fmla="val 8216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</a:t>
            </a:r>
            <a:endParaRPr lang="ko-KR" altLang="en-US" sz="7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17A28709-1922-447E-B1FF-286EB0320118}"/>
              </a:ext>
            </a:extLst>
          </p:cNvPr>
          <p:cNvCxnSpPr/>
          <p:nvPr/>
        </p:nvCxnSpPr>
        <p:spPr>
          <a:xfrm>
            <a:off x="1352600" y="3743549"/>
            <a:ext cx="544940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C9788AFA-B3C2-4BAC-A341-65234128E47A}"/>
              </a:ext>
            </a:extLst>
          </p:cNvPr>
          <p:cNvCxnSpPr/>
          <p:nvPr/>
        </p:nvCxnSpPr>
        <p:spPr>
          <a:xfrm>
            <a:off x="5317088" y="3184113"/>
            <a:ext cx="0" cy="17281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3B94C04-2602-40F0-9747-3209BDBE8BF1}"/>
              </a:ext>
            </a:extLst>
          </p:cNvPr>
          <p:cNvSpPr txBox="1"/>
          <p:nvPr/>
        </p:nvSpPr>
        <p:spPr>
          <a:xfrm>
            <a:off x="1442077" y="3303195"/>
            <a:ext cx="1282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latin typeface="+mj-lt"/>
              </a:rPr>
              <a:t>항공권 예약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85ED56F-5A1F-4AE1-ACA8-A019FF3886B6}"/>
              </a:ext>
            </a:extLst>
          </p:cNvPr>
          <p:cNvSpPr txBox="1"/>
          <p:nvPr/>
        </p:nvSpPr>
        <p:spPr>
          <a:xfrm>
            <a:off x="5384840" y="3311501"/>
            <a:ext cx="12410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latin typeface="+mj-lt"/>
              </a:rPr>
              <a:t>AIR SEOUL</a:t>
            </a:r>
            <a:endParaRPr lang="ko-KR" altLang="en-US" sz="1600" b="1" dirty="0">
              <a:latin typeface="+mj-lt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BFEE9A9-C5C8-4B59-9755-D5B6AB9139A4}"/>
              </a:ext>
            </a:extLst>
          </p:cNvPr>
          <p:cNvSpPr txBox="1"/>
          <p:nvPr/>
        </p:nvSpPr>
        <p:spPr>
          <a:xfrm>
            <a:off x="1466416" y="3815658"/>
            <a:ext cx="8483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/>
              <a:t>왕복  편도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4348CA1-5422-496A-80DC-4ECF48FCD4A2}"/>
              </a:ext>
            </a:extLst>
          </p:cNvPr>
          <p:cNvSpPr/>
          <p:nvPr/>
        </p:nvSpPr>
        <p:spPr>
          <a:xfrm>
            <a:off x="1962578" y="4048209"/>
            <a:ext cx="258166" cy="45719"/>
          </a:xfrm>
          <a:prstGeom prst="rect">
            <a:avLst/>
          </a:prstGeom>
          <a:solidFill>
            <a:srgbClr val="00CC9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F5A6134-0690-4085-865A-CC2A9CB304AB}"/>
              </a:ext>
            </a:extLst>
          </p:cNvPr>
          <p:cNvSpPr txBox="1"/>
          <p:nvPr/>
        </p:nvSpPr>
        <p:spPr>
          <a:xfrm>
            <a:off x="5335609" y="3936215"/>
            <a:ext cx="15656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ICN     SYD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ko-KR" altLang="en-US" dirty="0"/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id="{CCF7DD65-4CB2-42E5-A487-323DCB6969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1149" y="3997345"/>
            <a:ext cx="381385" cy="310561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97D5B6BF-FE2B-447E-A015-55862AC8B819}"/>
              </a:ext>
            </a:extLst>
          </p:cNvPr>
          <p:cNvSpPr/>
          <p:nvPr/>
        </p:nvSpPr>
        <p:spPr>
          <a:xfrm>
            <a:off x="5501759" y="4435800"/>
            <a:ext cx="1118396" cy="306138"/>
          </a:xfrm>
          <a:prstGeom prst="roundRect">
            <a:avLst>
              <a:gd name="adj" fmla="val 47780"/>
            </a:avLst>
          </a:prstGeom>
          <a:solidFill>
            <a:srgbClr val="00CC9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검색</a:t>
            </a: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BFCD2290-2BAB-4FE0-9FD0-641326470B89}"/>
              </a:ext>
            </a:extLst>
          </p:cNvPr>
          <p:cNvSpPr/>
          <p:nvPr/>
        </p:nvSpPr>
        <p:spPr>
          <a:xfrm>
            <a:off x="1519835" y="4255165"/>
            <a:ext cx="1148091" cy="26341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출발지</a:t>
            </a: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FDFF86E5-1528-4537-B6A4-D528FA1D3B98}"/>
              </a:ext>
            </a:extLst>
          </p:cNvPr>
          <p:cNvSpPr/>
          <p:nvPr/>
        </p:nvSpPr>
        <p:spPr>
          <a:xfrm>
            <a:off x="2703900" y="4255165"/>
            <a:ext cx="1092302" cy="26341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도착지</a:t>
            </a: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2650B00B-93AD-4DEA-A9F4-BC539A81CB02}"/>
              </a:ext>
            </a:extLst>
          </p:cNvPr>
          <p:cNvSpPr/>
          <p:nvPr/>
        </p:nvSpPr>
        <p:spPr>
          <a:xfrm>
            <a:off x="3832175" y="4255165"/>
            <a:ext cx="1385643" cy="26341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탑승일</a:t>
            </a:r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id="{FB9D4742-6664-4913-A091-443EBB435C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02294" y="4306817"/>
            <a:ext cx="186792" cy="160106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D7B46CC2-3798-4944-9BCE-DFD8A1923531}"/>
              </a:ext>
            </a:extLst>
          </p:cNvPr>
          <p:cNvSpPr txBox="1"/>
          <p:nvPr/>
        </p:nvSpPr>
        <p:spPr>
          <a:xfrm>
            <a:off x="3120714" y="1143977"/>
            <a:ext cx="33725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>
                <a:solidFill>
                  <a:schemeClr val="bg1"/>
                </a:solidFill>
              </a:rPr>
              <a:t>예약조회</a:t>
            </a:r>
            <a:r>
              <a:rPr lang="en-US" altLang="ko-KR" sz="1050" b="1" dirty="0">
                <a:solidFill>
                  <a:schemeClr val="bg1"/>
                </a:solidFill>
              </a:rPr>
              <a:t>/</a:t>
            </a:r>
            <a:r>
              <a:rPr lang="ko-KR" altLang="en-US" sz="1050" b="1" dirty="0">
                <a:solidFill>
                  <a:schemeClr val="bg1"/>
                </a:solidFill>
              </a:rPr>
              <a:t>변경      운임안내      공지사항      제휴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70EA069B-68AE-4C2B-8213-4CCE3D5D6F28}"/>
              </a:ext>
            </a:extLst>
          </p:cNvPr>
          <p:cNvSpPr/>
          <p:nvPr/>
        </p:nvSpPr>
        <p:spPr>
          <a:xfrm>
            <a:off x="1447901" y="3789846"/>
            <a:ext cx="962407" cy="368242"/>
          </a:xfrm>
          <a:prstGeom prst="rect">
            <a:avLst/>
          </a:prstGeom>
          <a:noFill/>
          <a:ln w="190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4C40AF79-A16B-4E04-9463-E959F2FBEE9D}"/>
              </a:ext>
            </a:extLst>
          </p:cNvPr>
          <p:cNvSpPr/>
          <p:nvPr/>
        </p:nvSpPr>
        <p:spPr>
          <a:xfrm>
            <a:off x="1167930" y="3785737"/>
            <a:ext cx="230732" cy="230732"/>
          </a:xfrm>
          <a:prstGeom prst="ellipse">
            <a:avLst/>
          </a:prstGeom>
          <a:solidFill>
            <a:srgbClr val="ED202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1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8DB69AB-2716-476F-BD0E-9D59B78B2954}"/>
              </a:ext>
            </a:extLst>
          </p:cNvPr>
          <p:cNvSpPr txBox="1"/>
          <p:nvPr/>
        </p:nvSpPr>
        <p:spPr>
          <a:xfrm>
            <a:off x="7390606" y="1556669"/>
            <a:ext cx="23775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000" dirty="0"/>
              <a:t>1.</a:t>
            </a:r>
            <a:r>
              <a:rPr lang="ko-KR" altLang="en-US" sz="1000" dirty="0"/>
              <a:t>항공권 왕복</a:t>
            </a:r>
            <a:r>
              <a:rPr lang="en-US" altLang="ko-KR" sz="1000" dirty="0"/>
              <a:t>, </a:t>
            </a:r>
            <a:r>
              <a:rPr lang="ko-KR" altLang="en-US" sz="1000" dirty="0"/>
              <a:t>편도 선택 후 조회 가능</a:t>
            </a:r>
            <a:endParaRPr lang="en-US" altLang="ko-KR" sz="1000" dirty="0"/>
          </a:p>
          <a:p>
            <a:pPr>
              <a:lnSpc>
                <a:spcPct val="200000"/>
              </a:lnSpc>
            </a:pPr>
            <a:r>
              <a:rPr lang="en-US" altLang="ko-KR" sz="1000" dirty="0"/>
              <a:t>2.</a:t>
            </a:r>
            <a:r>
              <a:rPr lang="ko-KR" altLang="en-US" sz="1000" dirty="0"/>
              <a:t>출발지</a:t>
            </a:r>
            <a:r>
              <a:rPr lang="en-US" altLang="ko-KR" sz="1000" dirty="0"/>
              <a:t>, </a:t>
            </a:r>
            <a:r>
              <a:rPr lang="ko-KR" altLang="en-US" sz="1000" dirty="0"/>
              <a:t>도착지 </a:t>
            </a:r>
            <a:r>
              <a:rPr lang="ko-KR" altLang="en-US" sz="1000" dirty="0" err="1"/>
              <a:t>선택값</a:t>
            </a:r>
            <a:r>
              <a:rPr lang="ko-KR" altLang="en-US" sz="1000" dirty="0"/>
              <a:t> 노출</a:t>
            </a:r>
            <a:endParaRPr lang="en-US" altLang="ko-KR" sz="1000" dirty="0"/>
          </a:p>
          <a:p>
            <a:pPr>
              <a:lnSpc>
                <a:spcPct val="200000"/>
              </a:lnSpc>
            </a:pPr>
            <a:r>
              <a:rPr lang="en-US" altLang="ko-KR" sz="1000" dirty="0"/>
              <a:t>3.</a:t>
            </a:r>
            <a:r>
              <a:rPr lang="ko-KR" altLang="en-US" sz="1000" dirty="0"/>
              <a:t>검색버튼 클릭 시 </a:t>
            </a:r>
            <a:r>
              <a:rPr lang="en-US" altLang="ko-KR" sz="1000" dirty="0">
                <a:solidFill>
                  <a:srgbClr val="FF0000"/>
                </a:solidFill>
              </a:rPr>
              <a:t>3-1</a:t>
            </a:r>
            <a:r>
              <a:rPr lang="en-US" altLang="ko-KR" sz="1000" dirty="0"/>
              <a:t> </a:t>
            </a:r>
            <a:r>
              <a:rPr lang="ko-KR" altLang="en-US" sz="1000" dirty="0"/>
              <a:t>노출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2B5837A6-2F3D-434F-B0B6-1A42A29A5893}"/>
              </a:ext>
            </a:extLst>
          </p:cNvPr>
          <p:cNvSpPr/>
          <p:nvPr/>
        </p:nvSpPr>
        <p:spPr>
          <a:xfrm>
            <a:off x="5339945" y="3943301"/>
            <a:ext cx="1363037" cy="368242"/>
          </a:xfrm>
          <a:prstGeom prst="rect">
            <a:avLst/>
          </a:prstGeom>
          <a:noFill/>
          <a:ln w="190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D9B0CF90-7509-47F5-8E01-0F16C1BB1D22}"/>
              </a:ext>
            </a:extLst>
          </p:cNvPr>
          <p:cNvSpPr/>
          <p:nvPr/>
        </p:nvSpPr>
        <p:spPr>
          <a:xfrm>
            <a:off x="5313393" y="3757184"/>
            <a:ext cx="230732" cy="230732"/>
          </a:xfrm>
          <a:prstGeom prst="ellipse">
            <a:avLst/>
          </a:prstGeom>
          <a:solidFill>
            <a:srgbClr val="ED202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2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pic>
        <p:nvPicPr>
          <p:cNvPr id="75" name="그림 74">
            <a:extLst>
              <a:ext uri="{FF2B5EF4-FFF2-40B4-BE49-F238E27FC236}">
                <a16:creationId xmlns:a16="http://schemas.microsoft.com/office/drawing/2014/main" id="{5F90E5C8-1364-4F19-B192-11BB5513EA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8384" y="5091336"/>
            <a:ext cx="6446993" cy="1467028"/>
          </a:xfrm>
          <a:prstGeom prst="rect">
            <a:avLst/>
          </a:prstGeom>
        </p:spPr>
      </p:pic>
      <p:sp>
        <p:nvSpPr>
          <p:cNvPr id="81" name="타원 80">
            <a:extLst>
              <a:ext uri="{FF2B5EF4-FFF2-40B4-BE49-F238E27FC236}">
                <a16:creationId xmlns:a16="http://schemas.microsoft.com/office/drawing/2014/main" id="{BFBD49B5-5D50-4894-9B01-93EDE6B501DC}"/>
              </a:ext>
            </a:extLst>
          </p:cNvPr>
          <p:cNvSpPr/>
          <p:nvPr/>
        </p:nvSpPr>
        <p:spPr>
          <a:xfrm>
            <a:off x="5388714" y="4385463"/>
            <a:ext cx="230732" cy="230732"/>
          </a:xfrm>
          <a:prstGeom prst="ellipse">
            <a:avLst/>
          </a:prstGeom>
          <a:solidFill>
            <a:srgbClr val="ED202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3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18AD2114-43FE-4496-BB31-0F5A7C7B242A}"/>
              </a:ext>
            </a:extLst>
          </p:cNvPr>
          <p:cNvSpPr/>
          <p:nvPr/>
        </p:nvSpPr>
        <p:spPr>
          <a:xfrm>
            <a:off x="618384" y="4975970"/>
            <a:ext cx="230732" cy="230732"/>
          </a:xfrm>
          <a:prstGeom prst="ellipse">
            <a:avLst/>
          </a:prstGeom>
          <a:solidFill>
            <a:srgbClr val="ED202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</a:rPr>
              <a:t>3-1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D39BDB3-A95B-44AE-AC21-EC1FA5B4C6C0}"/>
              </a:ext>
            </a:extLst>
          </p:cNvPr>
          <p:cNvSpPr txBox="1"/>
          <p:nvPr/>
        </p:nvSpPr>
        <p:spPr>
          <a:xfrm>
            <a:off x="7414651" y="5206702"/>
            <a:ext cx="23535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- </a:t>
            </a:r>
            <a:r>
              <a:rPr lang="ko-KR" altLang="en-US" sz="1000" dirty="0"/>
              <a:t>검색 버튼  전에는 </a:t>
            </a:r>
            <a:r>
              <a:rPr lang="en-US" altLang="ko-KR" sz="1000" dirty="0"/>
              <a:t>3-1 </a:t>
            </a:r>
            <a:r>
              <a:rPr lang="en-US" altLang="ko-KR" sz="1000" dirty="0" err="1"/>
              <a:t>display:none</a:t>
            </a:r>
            <a:r>
              <a:rPr lang="en-US" altLang="ko-KR" sz="10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366190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그림 31">
            <a:extLst>
              <a:ext uri="{FF2B5EF4-FFF2-40B4-BE49-F238E27FC236}">
                <a16:creationId xmlns:a16="http://schemas.microsoft.com/office/drawing/2014/main" id="{91D8C60B-52C7-4C47-B67E-24E63275A24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830" r="4183" b="32416"/>
          <a:stretch/>
        </p:blipFill>
        <p:spPr>
          <a:xfrm>
            <a:off x="651198" y="1916832"/>
            <a:ext cx="6446996" cy="3103201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AF50E05-9E6C-451D-9828-BCEC648895E3}"/>
              </a:ext>
            </a:extLst>
          </p:cNvPr>
          <p:cNvSpPr/>
          <p:nvPr/>
        </p:nvSpPr>
        <p:spPr>
          <a:xfrm>
            <a:off x="651198" y="1916832"/>
            <a:ext cx="6446996" cy="47299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7785248" y="771525"/>
            <a:ext cx="1992288" cy="266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메인페이지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grpSp>
        <p:nvGrpSpPr>
          <p:cNvPr id="4" name="Group 1016"/>
          <p:cNvGrpSpPr>
            <a:grpSpLocks/>
          </p:cNvGrpSpPr>
          <p:nvPr/>
        </p:nvGrpSpPr>
        <p:grpSpPr bwMode="auto">
          <a:xfrm>
            <a:off x="8410575" y="327025"/>
            <a:ext cx="719138" cy="58738"/>
            <a:chOff x="5616" y="528"/>
            <a:chExt cx="453" cy="44"/>
          </a:xfrm>
        </p:grpSpPr>
        <p:sp>
          <p:nvSpPr>
            <p:cNvPr id="14" name="AutoShape 1017"/>
            <p:cNvSpPr>
              <a:spLocks noChangeArrowheads="1"/>
            </p:cNvSpPr>
            <p:nvPr/>
          </p:nvSpPr>
          <p:spPr bwMode="auto">
            <a:xfrm>
              <a:off x="5616" y="528"/>
              <a:ext cx="113" cy="44"/>
            </a:xfrm>
            <a:prstGeom prst="flowChartInputOutput">
              <a:avLst/>
            </a:prstGeom>
            <a:solidFill>
              <a:srgbClr val="F8F8F8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/>
            </a:p>
          </p:txBody>
        </p:sp>
        <p:sp>
          <p:nvSpPr>
            <p:cNvPr id="15" name="AutoShape 1018"/>
            <p:cNvSpPr>
              <a:spLocks noChangeArrowheads="1"/>
            </p:cNvSpPr>
            <p:nvPr/>
          </p:nvSpPr>
          <p:spPr bwMode="auto">
            <a:xfrm>
              <a:off x="5729" y="528"/>
              <a:ext cx="113" cy="44"/>
            </a:xfrm>
            <a:prstGeom prst="flowChartInputOutput">
              <a:avLst/>
            </a:prstGeom>
            <a:solidFill>
              <a:srgbClr val="EAEAEA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/>
            </a:p>
          </p:txBody>
        </p:sp>
        <p:sp>
          <p:nvSpPr>
            <p:cNvPr id="16" name="AutoShape 1019"/>
            <p:cNvSpPr>
              <a:spLocks noChangeArrowheads="1"/>
            </p:cNvSpPr>
            <p:nvPr/>
          </p:nvSpPr>
          <p:spPr bwMode="auto">
            <a:xfrm>
              <a:off x="5842" y="528"/>
              <a:ext cx="113" cy="44"/>
            </a:xfrm>
            <a:prstGeom prst="flowChartInputOutput">
              <a:avLst/>
            </a:prstGeom>
            <a:solidFill>
              <a:srgbClr val="DDDDDD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/>
            </a:p>
          </p:txBody>
        </p:sp>
        <p:sp>
          <p:nvSpPr>
            <p:cNvPr id="17" name="AutoShape 1020"/>
            <p:cNvSpPr>
              <a:spLocks noChangeArrowheads="1"/>
            </p:cNvSpPr>
            <p:nvPr/>
          </p:nvSpPr>
          <p:spPr bwMode="auto">
            <a:xfrm>
              <a:off x="5956" y="528"/>
              <a:ext cx="113" cy="44"/>
            </a:xfrm>
            <a:prstGeom prst="flowChartInputOutput">
              <a:avLst/>
            </a:prstGeom>
            <a:solidFill>
              <a:srgbClr val="C0C0C0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/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128464" y="485335"/>
            <a:ext cx="720080" cy="27937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+mj-ea"/>
                <a:ea typeface="+mj-ea"/>
              </a:rPr>
              <a:t>PROJECT</a:t>
            </a:r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48544" y="485335"/>
            <a:ext cx="2592288" cy="27937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900" b="1" dirty="0">
                <a:solidFill>
                  <a:schemeClr val="tx1"/>
                </a:solidFill>
                <a:latin typeface="+mj-ea"/>
              </a:rPr>
              <a:t> 웹사이트</a:t>
            </a:r>
            <a:r>
              <a:rPr lang="en-US" altLang="ko-KR" sz="900" b="1" dirty="0">
                <a:solidFill>
                  <a:schemeClr val="tx1"/>
                </a:solidFill>
                <a:latin typeface="+mj-ea"/>
              </a:rPr>
              <a:t>(</a:t>
            </a:r>
            <a:r>
              <a:rPr lang="ko-KR" altLang="en-US" sz="900" b="1" dirty="0" err="1">
                <a:solidFill>
                  <a:schemeClr val="tx1"/>
                </a:solidFill>
                <a:latin typeface="+mj-ea"/>
              </a:rPr>
              <a:t>에어서울</a:t>
            </a:r>
            <a:r>
              <a:rPr lang="en-US" altLang="ko-KR" sz="900" b="1" dirty="0">
                <a:solidFill>
                  <a:schemeClr val="tx1"/>
                </a:solidFill>
                <a:latin typeface="+mj-ea"/>
              </a:rPr>
              <a:t>) </a:t>
            </a:r>
            <a:r>
              <a:rPr lang="ko-KR" altLang="en-US" sz="900" b="1" dirty="0">
                <a:solidFill>
                  <a:schemeClr val="tx1"/>
                </a:solidFill>
                <a:latin typeface="+mj-ea"/>
              </a:rPr>
              <a:t>리뉴얼</a:t>
            </a:r>
            <a:endParaRPr kumimoji="1" lang="ko-KR" altLang="en-US" sz="900" dirty="0">
              <a:solidFill>
                <a:schemeClr val="tx1"/>
              </a:solidFill>
              <a:ea typeface="돋움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817096" y="485335"/>
            <a:ext cx="720080" cy="27937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+mj-ea"/>
                <a:ea typeface="+mj-ea"/>
              </a:rPr>
              <a:t>DATE</a:t>
            </a:r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537176" y="485335"/>
            <a:ext cx="1228190" cy="27937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+mj-ea"/>
              </a:rPr>
              <a:t>2024</a:t>
            </a:r>
            <a:r>
              <a:rPr lang="ko-KR" altLang="en-US" sz="900" b="1" dirty="0">
                <a:solidFill>
                  <a:schemeClr val="tx1"/>
                </a:solidFill>
                <a:latin typeface="+mj-ea"/>
              </a:rPr>
              <a:t>년 </a:t>
            </a:r>
            <a:r>
              <a:rPr lang="en-US" altLang="ko-KR" sz="900" b="1" dirty="0">
                <a:solidFill>
                  <a:schemeClr val="tx1"/>
                </a:solidFill>
                <a:latin typeface="+mj-ea"/>
              </a:rPr>
              <a:t>05</a:t>
            </a:r>
            <a:r>
              <a:rPr lang="ko-KR" altLang="en-US" sz="900" b="1" dirty="0">
                <a:solidFill>
                  <a:schemeClr val="tx1"/>
                </a:solidFill>
                <a:latin typeface="+mj-ea"/>
              </a:rPr>
              <a:t>월 </a:t>
            </a:r>
            <a:r>
              <a:rPr lang="en-US" altLang="ko-KR" sz="900" b="1" dirty="0">
                <a:solidFill>
                  <a:schemeClr val="tx1"/>
                </a:solidFill>
                <a:latin typeface="+mj-ea"/>
              </a:rPr>
              <a:t>13</a:t>
            </a:r>
            <a:r>
              <a:rPr lang="ko-KR" altLang="en-US" sz="900" b="1" dirty="0">
                <a:solidFill>
                  <a:schemeClr val="tx1"/>
                </a:solidFill>
                <a:latin typeface="+mj-ea"/>
              </a:rPr>
              <a:t>일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440832" y="485335"/>
            <a:ext cx="720080" cy="27937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+mj-ea"/>
                <a:ea typeface="+mj-ea"/>
              </a:rPr>
              <a:t>TITLE</a:t>
            </a:r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160912" y="485335"/>
            <a:ext cx="1656184" cy="27937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+mj-ea"/>
                <a:ea typeface="+mj-ea"/>
              </a:rPr>
              <a:t>사용자 스토리보드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28464" y="764704"/>
            <a:ext cx="7272808" cy="45719"/>
          </a:xfrm>
          <a:prstGeom prst="rect">
            <a:avLst/>
          </a:prstGeom>
          <a:solidFill>
            <a:srgbClr val="00CC99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761312" y="764704"/>
            <a:ext cx="2016224" cy="27937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>
                <a:solidFill>
                  <a:schemeClr val="tx1"/>
                </a:solidFill>
                <a:latin typeface="+mj-ea"/>
                <a:ea typeface="+mj-ea"/>
              </a:rPr>
              <a:t>메인화면</a:t>
            </a:r>
            <a:r>
              <a:rPr lang="en-US" altLang="ko-KR" sz="1000" b="1" dirty="0">
                <a:solidFill>
                  <a:schemeClr val="tx1"/>
                </a:solidFill>
                <a:latin typeface="+mj-ea"/>
                <a:ea typeface="+mj-ea"/>
              </a:rPr>
              <a:t>-</a:t>
            </a:r>
            <a:r>
              <a:rPr lang="en-US" altLang="ko-KR" sz="1000" b="1" dirty="0" err="1">
                <a:solidFill>
                  <a:schemeClr val="tx1"/>
                </a:solidFill>
                <a:latin typeface="+mj-ea"/>
                <a:ea typeface="+mj-ea"/>
              </a:rPr>
              <a:t>gnb</a:t>
            </a:r>
            <a:r>
              <a:rPr lang="ko-KR" altLang="en-US" sz="1000" b="1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1000" b="1" dirty="0">
                <a:solidFill>
                  <a:schemeClr val="tx1"/>
                </a:solidFill>
                <a:latin typeface="+mj-ea"/>
                <a:ea typeface="+mj-ea"/>
              </a:rPr>
              <a:t>hover</a:t>
            </a:r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401272" y="764704"/>
            <a:ext cx="360040" cy="27937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+mj-ea"/>
                <a:ea typeface="+mj-ea"/>
              </a:rPr>
              <a:t>경로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7761312" y="485335"/>
            <a:ext cx="720080" cy="27937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+mj-ea"/>
                <a:ea typeface="+mj-ea"/>
              </a:rPr>
              <a:t>작성자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8481392" y="485335"/>
            <a:ext cx="1296144" cy="27937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err="1">
                <a:solidFill>
                  <a:schemeClr val="tx1"/>
                </a:solidFill>
                <a:latin typeface="+mj-ea"/>
                <a:ea typeface="+mj-ea"/>
              </a:rPr>
              <a:t>나유형</a:t>
            </a:r>
            <a:endParaRPr lang="ko-KR" altLang="en-US" sz="9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401272" y="1045702"/>
            <a:ext cx="2376264" cy="293438"/>
          </a:xfrm>
          <a:prstGeom prst="rect">
            <a:avLst/>
          </a:prstGeom>
          <a:solidFill>
            <a:srgbClr val="C1F1CA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화면 디자인</a:t>
            </a:r>
            <a:endParaRPr kumimoji="1" lang="en-US" altLang="ko-KR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7401272" y="4786322"/>
            <a:ext cx="2376264" cy="293438"/>
          </a:xfrm>
          <a:prstGeom prst="rect">
            <a:avLst/>
          </a:prstGeom>
          <a:solidFill>
            <a:srgbClr val="C1F1CA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개발 사항</a:t>
            </a:r>
            <a:endParaRPr kumimoji="1" lang="en-US" altLang="ko-KR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7401272" y="1357298"/>
            <a:ext cx="2376264" cy="3429024"/>
          </a:xfrm>
          <a:prstGeom prst="rect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lnSpc>
                <a:spcPct val="200000"/>
              </a:lnSpc>
              <a:buAutoNum type="arabicPeriod"/>
              <a:defRPr/>
            </a:pPr>
            <a:endParaRPr kumimoji="1" lang="en-US" altLang="ko-KR" sz="1000" b="1" dirty="0">
              <a:solidFill>
                <a:prstClr val="black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7401272" y="5072074"/>
            <a:ext cx="2376264" cy="1643074"/>
          </a:xfrm>
          <a:prstGeom prst="rect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lnSpc>
                <a:spcPct val="200000"/>
              </a:lnSpc>
              <a:defRPr/>
            </a:pPr>
            <a:endParaRPr kumimoji="1" lang="en-US" altLang="ko-KR" sz="1000" b="1" baseline="0" dirty="0">
              <a:solidFill>
                <a:prstClr val="black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C4E8F4A-5135-4E2C-B39D-8BFA26F6B576}"/>
              </a:ext>
            </a:extLst>
          </p:cNvPr>
          <p:cNvSpPr/>
          <p:nvPr/>
        </p:nvSpPr>
        <p:spPr>
          <a:xfrm>
            <a:off x="0" y="0"/>
            <a:ext cx="632520" cy="404664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제목 개체 틀 66"/>
          <p:cNvSpPr txBox="1">
            <a:spLocks/>
          </p:cNvSpPr>
          <p:nvPr/>
        </p:nvSpPr>
        <p:spPr>
          <a:xfrm>
            <a:off x="56456" y="72008"/>
            <a:ext cx="7742684" cy="40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defRPr/>
            </a:pPr>
            <a:r>
              <a:rPr lang="ko-KR" altLang="en-US" sz="1600" b="1" kern="0" dirty="0">
                <a:solidFill>
                  <a:sysClr val="windowText" lastClr="000000"/>
                </a:solidFill>
              </a:rPr>
              <a:t>스토리보드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B223E86-0ECC-4CDF-BAFE-BB86C73500F8}"/>
              </a:ext>
            </a:extLst>
          </p:cNvPr>
          <p:cNvSpPr txBox="1"/>
          <p:nvPr/>
        </p:nvSpPr>
        <p:spPr>
          <a:xfrm>
            <a:off x="2334252" y="3174705"/>
            <a:ext cx="31870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err="1">
                <a:solidFill>
                  <a:schemeClr val="bg1"/>
                </a:solidFill>
                <a:latin typeface="+mj-lt"/>
              </a:rPr>
              <a:t>에어서울을</a:t>
            </a:r>
            <a:r>
              <a:rPr lang="ko-KR" altLang="en-US" sz="1100" b="1" dirty="0">
                <a:solidFill>
                  <a:schemeClr val="bg1"/>
                </a:solidFill>
                <a:latin typeface="+mj-lt"/>
              </a:rPr>
              <a:t> 타는 순간</a:t>
            </a:r>
            <a:r>
              <a:rPr lang="en-US" altLang="ko-KR" sz="1100" b="1" dirty="0">
                <a:solidFill>
                  <a:schemeClr val="bg1"/>
                </a:solidFill>
                <a:latin typeface="+mj-lt"/>
              </a:rPr>
              <a:t>, </a:t>
            </a:r>
            <a:r>
              <a:rPr lang="ko-KR" altLang="en-US" sz="1100" b="1" dirty="0">
                <a:solidFill>
                  <a:schemeClr val="bg1"/>
                </a:solidFill>
                <a:latin typeface="+mj-lt"/>
              </a:rPr>
              <a:t>당신의 휴가는 시작된다</a:t>
            </a:r>
            <a:r>
              <a:rPr lang="en-US" altLang="ko-KR" sz="1100" b="1" dirty="0">
                <a:solidFill>
                  <a:schemeClr val="bg1"/>
                </a:solidFill>
                <a:latin typeface="+mj-lt"/>
              </a:rPr>
              <a:t>.</a:t>
            </a:r>
            <a:endParaRPr lang="ko-KR" altLang="en-US" sz="11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EB7BFF7-E183-4A51-9814-D00FB2DE5654}"/>
              </a:ext>
            </a:extLst>
          </p:cNvPr>
          <p:cNvSpPr txBox="1"/>
          <p:nvPr/>
        </p:nvSpPr>
        <p:spPr>
          <a:xfrm>
            <a:off x="2276549" y="3407705"/>
            <a:ext cx="36247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여행의 시작 </a:t>
            </a:r>
            <a:r>
              <a:rPr lang="en-US" altLang="ko-KR" sz="2400" b="1" dirty="0">
                <a:solidFill>
                  <a:srgbClr val="C1F1CA"/>
                </a:solidFill>
              </a:rPr>
              <a:t>AIRSEOUL !</a:t>
            </a:r>
            <a:endParaRPr lang="ko-KR" altLang="en-US" sz="2400" b="1" dirty="0">
              <a:solidFill>
                <a:srgbClr val="C1F1CA"/>
              </a:solidFill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AE3423B3-22B3-41F2-AA5D-176C679F9865}"/>
              </a:ext>
            </a:extLst>
          </p:cNvPr>
          <p:cNvSpPr/>
          <p:nvPr/>
        </p:nvSpPr>
        <p:spPr>
          <a:xfrm>
            <a:off x="1276544" y="4309724"/>
            <a:ext cx="5449402" cy="1728192"/>
          </a:xfrm>
          <a:prstGeom prst="roundRect">
            <a:avLst>
              <a:gd name="adj" fmla="val 8216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</a:t>
            </a:r>
            <a:endParaRPr lang="ko-KR" altLang="en-US" sz="7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17A28709-1922-447E-B1FF-286EB0320118}"/>
              </a:ext>
            </a:extLst>
          </p:cNvPr>
          <p:cNvCxnSpPr/>
          <p:nvPr/>
        </p:nvCxnSpPr>
        <p:spPr>
          <a:xfrm>
            <a:off x="1276544" y="4869160"/>
            <a:ext cx="544940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C9788AFA-B3C2-4BAC-A341-65234128E47A}"/>
              </a:ext>
            </a:extLst>
          </p:cNvPr>
          <p:cNvCxnSpPr/>
          <p:nvPr/>
        </p:nvCxnSpPr>
        <p:spPr>
          <a:xfrm>
            <a:off x="5241032" y="4309724"/>
            <a:ext cx="0" cy="17281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3B94C04-2602-40F0-9747-3209BDBE8BF1}"/>
              </a:ext>
            </a:extLst>
          </p:cNvPr>
          <p:cNvSpPr txBox="1"/>
          <p:nvPr/>
        </p:nvSpPr>
        <p:spPr>
          <a:xfrm>
            <a:off x="1366021" y="4428806"/>
            <a:ext cx="1282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latin typeface="+mj-lt"/>
              </a:rPr>
              <a:t>항공권 예약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85ED56F-5A1F-4AE1-ACA8-A019FF3886B6}"/>
              </a:ext>
            </a:extLst>
          </p:cNvPr>
          <p:cNvSpPr txBox="1"/>
          <p:nvPr/>
        </p:nvSpPr>
        <p:spPr>
          <a:xfrm>
            <a:off x="5308784" y="4437112"/>
            <a:ext cx="12410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latin typeface="+mj-lt"/>
              </a:rPr>
              <a:t>AIR SEOUL</a:t>
            </a:r>
            <a:endParaRPr lang="ko-KR" altLang="en-US" sz="1600" b="1" dirty="0">
              <a:latin typeface="+mj-lt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BFEE9A9-C5C8-4B59-9755-D5B6AB9139A4}"/>
              </a:ext>
            </a:extLst>
          </p:cNvPr>
          <p:cNvSpPr txBox="1"/>
          <p:nvPr/>
        </p:nvSpPr>
        <p:spPr>
          <a:xfrm>
            <a:off x="1390360" y="4941269"/>
            <a:ext cx="8483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/>
              <a:t>왕복  편도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4348CA1-5422-496A-80DC-4ECF48FCD4A2}"/>
              </a:ext>
            </a:extLst>
          </p:cNvPr>
          <p:cNvSpPr/>
          <p:nvPr/>
        </p:nvSpPr>
        <p:spPr>
          <a:xfrm>
            <a:off x="1886522" y="5173820"/>
            <a:ext cx="258166" cy="45719"/>
          </a:xfrm>
          <a:prstGeom prst="rect">
            <a:avLst/>
          </a:prstGeom>
          <a:solidFill>
            <a:srgbClr val="00CC9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F5A6134-0690-4085-865A-CC2A9CB304AB}"/>
              </a:ext>
            </a:extLst>
          </p:cNvPr>
          <p:cNvSpPr txBox="1"/>
          <p:nvPr/>
        </p:nvSpPr>
        <p:spPr>
          <a:xfrm>
            <a:off x="5259553" y="5061826"/>
            <a:ext cx="15656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ICN     SYD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ko-KR" altLang="en-US" dirty="0"/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id="{CCF7DD65-4CB2-42E5-A487-323DCB6969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5093" y="5122956"/>
            <a:ext cx="381385" cy="310561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97D5B6BF-FE2B-447E-A015-55862AC8B819}"/>
              </a:ext>
            </a:extLst>
          </p:cNvPr>
          <p:cNvSpPr/>
          <p:nvPr/>
        </p:nvSpPr>
        <p:spPr>
          <a:xfrm>
            <a:off x="5425703" y="5561411"/>
            <a:ext cx="1118396" cy="306138"/>
          </a:xfrm>
          <a:prstGeom prst="roundRect">
            <a:avLst>
              <a:gd name="adj" fmla="val 47780"/>
            </a:avLst>
          </a:prstGeom>
          <a:solidFill>
            <a:srgbClr val="00CC9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조회</a:t>
            </a: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BFCD2290-2BAB-4FE0-9FD0-641326470B89}"/>
              </a:ext>
            </a:extLst>
          </p:cNvPr>
          <p:cNvSpPr/>
          <p:nvPr/>
        </p:nvSpPr>
        <p:spPr>
          <a:xfrm>
            <a:off x="1443779" y="5380776"/>
            <a:ext cx="1148091" cy="26341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출발지</a:t>
            </a: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FDFF86E5-1528-4537-B6A4-D528FA1D3B98}"/>
              </a:ext>
            </a:extLst>
          </p:cNvPr>
          <p:cNvSpPr/>
          <p:nvPr/>
        </p:nvSpPr>
        <p:spPr>
          <a:xfrm>
            <a:off x="2627844" y="5380776"/>
            <a:ext cx="1092302" cy="26341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도착지</a:t>
            </a: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2650B00B-93AD-4DEA-A9F4-BC539A81CB02}"/>
              </a:ext>
            </a:extLst>
          </p:cNvPr>
          <p:cNvSpPr/>
          <p:nvPr/>
        </p:nvSpPr>
        <p:spPr>
          <a:xfrm>
            <a:off x="3756119" y="5380776"/>
            <a:ext cx="1385643" cy="26341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탑승일</a:t>
            </a:r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id="{FB9D4742-6664-4913-A091-443EBB435C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6238" y="5432428"/>
            <a:ext cx="186792" cy="16010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196802C-F234-4D4B-884F-EFF5DFC1220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523" y="2107185"/>
            <a:ext cx="732596" cy="97679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371713B4-C440-46D4-B0FB-9F3CC0B3D404}"/>
              </a:ext>
            </a:extLst>
          </p:cNvPr>
          <p:cNvSpPr txBox="1"/>
          <p:nvPr/>
        </p:nvSpPr>
        <p:spPr>
          <a:xfrm>
            <a:off x="3137507" y="2022956"/>
            <a:ext cx="33725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예약조회</a:t>
            </a:r>
            <a:r>
              <a:rPr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변경      운임안내      공지사항      제휴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B62987B-7B1B-49A6-A26C-4A014431FD0A}"/>
              </a:ext>
            </a:extLst>
          </p:cNvPr>
          <p:cNvSpPr/>
          <p:nvPr/>
        </p:nvSpPr>
        <p:spPr>
          <a:xfrm>
            <a:off x="4232920" y="2355812"/>
            <a:ext cx="864096" cy="45719"/>
          </a:xfrm>
          <a:prstGeom prst="rect">
            <a:avLst/>
          </a:prstGeom>
          <a:solidFill>
            <a:srgbClr val="00CC9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AAAB238-D19F-48D4-B1D6-986421F1165C}"/>
              </a:ext>
            </a:extLst>
          </p:cNvPr>
          <p:cNvSpPr/>
          <p:nvPr/>
        </p:nvSpPr>
        <p:spPr>
          <a:xfrm>
            <a:off x="4232920" y="2401547"/>
            <a:ext cx="864096" cy="78486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200000"/>
              </a:lnSpc>
            </a:pPr>
            <a:r>
              <a:rPr lang="ko-KR" altLang="en-US" sz="700" dirty="0">
                <a:solidFill>
                  <a:srgbClr val="00CC99"/>
                </a:solidFill>
              </a:rPr>
              <a:t>수수료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>
              <a:lnSpc>
                <a:spcPct val="200000"/>
              </a:lnSpc>
            </a:pP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항공권안내</a:t>
            </a: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>
              <a:lnSpc>
                <a:spcPct val="200000"/>
              </a:lnSpc>
            </a:pP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운임안내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2785575-3B99-45E5-B20A-BDFA7FB68C0A}"/>
              </a:ext>
            </a:extLst>
          </p:cNvPr>
          <p:cNvSpPr txBox="1"/>
          <p:nvPr/>
        </p:nvSpPr>
        <p:spPr>
          <a:xfrm>
            <a:off x="7390606" y="1556669"/>
            <a:ext cx="220445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000" dirty="0"/>
              <a:t>1.Header</a:t>
            </a:r>
            <a:r>
              <a:rPr lang="ko-KR" altLang="en-US" sz="1000" dirty="0"/>
              <a:t>영역 </a:t>
            </a:r>
            <a:r>
              <a:rPr lang="en-US" altLang="ko-KR" sz="1000" dirty="0"/>
              <a:t>hover</a:t>
            </a:r>
            <a:r>
              <a:rPr lang="ko-KR" altLang="en-US" sz="1000" dirty="0"/>
              <a:t>시 </a:t>
            </a:r>
            <a:endParaRPr lang="en-US" altLang="ko-KR" sz="1000" dirty="0"/>
          </a:p>
          <a:p>
            <a:pPr>
              <a:lnSpc>
                <a:spcPct val="200000"/>
              </a:lnSpc>
            </a:pPr>
            <a:r>
              <a:rPr lang="ko-KR" altLang="en-US" sz="1000" dirty="0"/>
              <a:t>스타일</a:t>
            </a:r>
            <a:r>
              <a:rPr lang="en-US" altLang="ko-KR" sz="1000" dirty="0"/>
              <a:t>(</a:t>
            </a:r>
            <a:r>
              <a:rPr lang="ko-KR" altLang="en-US" sz="1000" dirty="0" err="1"/>
              <a:t>글씨색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로고색</a:t>
            </a:r>
            <a:r>
              <a:rPr lang="en-US" altLang="ko-KR" sz="1000" dirty="0"/>
              <a:t>, </a:t>
            </a:r>
            <a:r>
              <a:rPr lang="ko-KR" altLang="en-US" sz="1000" dirty="0"/>
              <a:t>배경색</a:t>
            </a:r>
            <a:r>
              <a:rPr lang="en-US" altLang="ko-KR" sz="1000" dirty="0"/>
              <a:t>)</a:t>
            </a:r>
            <a:r>
              <a:rPr lang="ko-KR" altLang="en-US" sz="1000" dirty="0"/>
              <a:t>변경</a:t>
            </a:r>
            <a:endParaRPr lang="en-US" altLang="ko-KR" sz="1000" dirty="0"/>
          </a:p>
          <a:p>
            <a:pPr>
              <a:lnSpc>
                <a:spcPct val="200000"/>
              </a:lnSpc>
            </a:pPr>
            <a:r>
              <a:rPr lang="en-US" altLang="ko-KR" sz="1000" dirty="0"/>
              <a:t>1-1.gnb hover</a:t>
            </a:r>
            <a:r>
              <a:rPr lang="ko-KR" altLang="en-US" sz="1000" dirty="0"/>
              <a:t>시 하단 밑줄 생성</a:t>
            </a:r>
            <a:endParaRPr lang="en-US" altLang="ko-KR" sz="1000" dirty="0"/>
          </a:p>
          <a:p>
            <a:pPr>
              <a:lnSpc>
                <a:spcPct val="200000"/>
              </a:lnSpc>
            </a:pPr>
            <a:r>
              <a:rPr lang="ko-KR" altLang="en-US" sz="1000" dirty="0"/>
              <a:t>메뉴 </a:t>
            </a:r>
            <a:r>
              <a:rPr lang="en-US" altLang="ko-KR" sz="1000" dirty="0"/>
              <a:t>hover </a:t>
            </a:r>
            <a:r>
              <a:rPr lang="ko-KR" altLang="en-US" sz="1000" dirty="0"/>
              <a:t>시 </a:t>
            </a:r>
            <a:r>
              <a:rPr lang="ko-KR" altLang="en-US" sz="1000" dirty="0" err="1"/>
              <a:t>글씨색</a:t>
            </a:r>
            <a:r>
              <a:rPr lang="ko-KR" altLang="en-US" sz="1000" dirty="0"/>
              <a:t> 변경</a:t>
            </a: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003ADF81-4CD5-490A-B18E-A388D37DE708}"/>
              </a:ext>
            </a:extLst>
          </p:cNvPr>
          <p:cNvSpPr/>
          <p:nvPr/>
        </p:nvSpPr>
        <p:spPr>
          <a:xfrm>
            <a:off x="568409" y="1794806"/>
            <a:ext cx="230732" cy="230732"/>
          </a:xfrm>
          <a:prstGeom prst="ellipse">
            <a:avLst/>
          </a:prstGeom>
          <a:solidFill>
            <a:srgbClr val="ED202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1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867F5181-49B4-477E-A302-E1C8E87B6712}"/>
              </a:ext>
            </a:extLst>
          </p:cNvPr>
          <p:cNvSpPr/>
          <p:nvPr/>
        </p:nvSpPr>
        <p:spPr>
          <a:xfrm>
            <a:off x="3989256" y="2375617"/>
            <a:ext cx="230732" cy="230732"/>
          </a:xfrm>
          <a:prstGeom prst="ellipse">
            <a:avLst/>
          </a:prstGeom>
          <a:solidFill>
            <a:srgbClr val="ED202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</a:rPr>
              <a:t>1-1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4FFBDE9-723C-4015-8EC4-236FB13F6FC7}"/>
              </a:ext>
            </a:extLst>
          </p:cNvPr>
          <p:cNvSpPr txBox="1"/>
          <p:nvPr/>
        </p:nvSpPr>
        <p:spPr>
          <a:xfrm>
            <a:off x="7414651" y="5206702"/>
            <a:ext cx="18533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- hover</a:t>
            </a:r>
            <a:r>
              <a:rPr lang="ko-KR" altLang="en-US" sz="1000" dirty="0"/>
              <a:t>시 자연스러운 움직임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1936996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C682321-0543-4D08-A440-128ED8903BE1}"/>
              </a:ext>
            </a:extLst>
          </p:cNvPr>
          <p:cNvSpPr/>
          <p:nvPr/>
        </p:nvSpPr>
        <p:spPr>
          <a:xfrm>
            <a:off x="269701" y="1145772"/>
            <a:ext cx="6840760" cy="290252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7785248" y="771525"/>
            <a:ext cx="1992288" cy="266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메인페이지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grpSp>
        <p:nvGrpSpPr>
          <p:cNvPr id="4" name="Group 1016"/>
          <p:cNvGrpSpPr>
            <a:grpSpLocks/>
          </p:cNvGrpSpPr>
          <p:nvPr/>
        </p:nvGrpSpPr>
        <p:grpSpPr bwMode="auto">
          <a:xfrm>
            <a:off x="8410575" y="327025"/>
            <a:ext cx="719138" cy="58738"/>
            <a:chOff x="5616" y="528"/>
            <a:chExt cx="453" cy="44"/>
          </a:xfrm>
        </p:grpSpPr>
        <p:sp>
          <p:nvSpPr>
            <p:cNvPr id="14" name="AutoShape 1017"/>
            <p:cNvSpPr>
              <a:spLocks noChangeArrowheads="1"/>
            </p:cNvSpPr>
            <p:nvPr/>
          </p:nvSpPr>
          <p:spPr bwMode="auto">
            <a:xfrm>
              <a:off x="5616" y="528"/>
              <a:ext cx="113" cy="44"/>
            </a:xfrm>
            <a:prstGeom prst="flowChartInputOutput">
              <a:avLst/>
            </a:prstGeom>
            <a:solidFill>
              <a:srgbClr val="F8F8F8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/>
            </a:p>
          </p:txBody>
        </p:sp>
        <p:sp>
          <p:nvSpPr>
            <p:cNvPr id="15" name="AutoShape 1018"/>
            <p:cNvSpPr>
              <a:spLocks noChangeArrowheads="1"/>
            </p:cNvSpPr>
            <p:nvPr/>
          </p:nvSpPr>
          <p:spPr bwMode="auto">
            <a:xfrm>
              <a:off x="5729" y="528"/>
              <a:ext cx="113" cy="44"/>
            </a:xfrm>
            <a:prstGeom prst="flowChartInputOutput">
              <a:avLst/>
            </a:prstGeom>
            <a:solidFill>
              <a:srgbClr val="EAEAEA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/>
            </a:p>
          </p:txBody>
        </p:sp>
        <p:sp>
          <p:nvSpPr>
            <p:cNvPr id="16" name="AutoShape 1019"/>
            <p:cNvSpPr>
              <a:spLocks noChangeArrowheads="1"/>
            </p:cNvSpPr>
            <p:nvPr/>
          </p:nvSpPr>
          <p:spPr bwMode="auto">
            <a:xfrm>
              <a:off x="5842" y="528"/>
              <a:ext cx="113" cy="44"/>
            </a:xfrm>
            <a:prstGeom prst="flowChartInputOutput">
              <a:avLst/>
            </a:prstGeom>
            <a:solidFill>
              <a:srgbClr val="DDDDDD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/>
            </a:p>
          </p:txBody>
        </p:sp>
        <p:sp>
          <p:nvSpPr>
            <p:cNvPr id="17" name="AutoShape 1020"/>
            <p:cNvSpPr>
              <a:spLocks noChangeArrowheads="1"/>
            </p:cNvSpPr>
            <p:nvPr/>
          </p:nvSpPr>
          <p:spPr bwMode="auto">
            <a:xfrm>
              <a:off x="5956" y="528"/>
              <a:ext cx="113" cy="44"/>
            </a:xfrm>
            <a:prstGeom prst="flowChartInputOutput">
              <a:avLst/>
            </a:prstGeom>
            <a:solidFill>
              <a:srgbClr val="C0C0C0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/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128464" y="485335"/>
            <a:ext cx="720080" cy="27937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+mj-ea"/>
                <a:ea typeface="+mj-ea"/>
              </a:rPr>
              <a:t>PROJECT</a:t>
            </a:r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48544" y="485335"/>
            <a:ext cx="2592288" cy="27937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900" b="1" dirty="0">
                <a:solidFill>
                  <a:schemeClr val="tx1"/>
                </a:solidFill>
                <a:latin typeface="+mj-ea"/>
              </a:rPr>
              <a:t> 웹사이트</a:t>
            </a:r>
            <a:r>
              <a:rPr lang="en-US" altLang="ko-KR" sz="900" b="1" dirty="0">
                <a:solidFill>
                  <a:schemeClr val="tx1"/>
                </a:solidFill>
                <a:latin typeface="+mj-ea"/>
              </a:rPr>
              <a:t>(</a:t>
            </a:r>
            <a:r>
              <a:rPr lang="ko-KR" altLang="en-US" sz="900" b="1" dirty="0" err="1">
                <a:solidFill>
                  <a:schemeClr val="tx1"/>
                </a:solidFill>
                <a:latin typeface="+mj-ea"/>
              </a:rPr>
              <a:t>에어서울</a:t>
            </a:r>
            <a:r>
              <a:rPr lang="en-US" altLang="ko-KR" sz="900" b="1" dirty="0">
                <a:solidFill>
                  <a:schemeClr val="tx1"/>
                </a:solidFill>
                <a:latin typeface="+mj-ea"/>
              </a:rPr>
              <a:t>) </a:t>
            </a:r>
            <a:r>
              <a:rPr lang="ko-KR" altLang="en-US" sz="900" b="1" dirty="0">
                <a:solidFill>
                  <a:schemeClr val="tx1"/>
                </a:solidFill>
                <a:latin typeface="+mj-ea"/>
              </a:rPr>
              <a:t>리뉴얼</a:t>
            </a:r>
            <a:endParaRPr kumimoji="1" lang="ko-KR" altLang="en-US" sz="900" dirty="0">
              <a:solidFill>
                <a:schemeClr val="tx1"/>
              </a:solidFill>
              <a:ea typeface="돋움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817096" y="485335"/>
            <a:ext cx="720080" cy="27937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+mj-ea"/>
                <a:ea typeface="+mj-ea"/>
              </a:rPr>
              <a:t>DATE</a:t>
            </a:r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537176" y="485335"/>
            <a:ext cx="1228190" cy="27937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+mj-ea"/>
              </a:rPr>
              <a:t>2024</a:t>
            </a:r>
            <a:r>
              <a:rPr lang="ko-KR" altLang="en-US" sz="900" b="1" dirty="0">
                <a:solidFill>
                  <a:schemeClr val="tx1"/>
                </a:solidFill>
                <a:latin typeface="+mj-ea"/>
              </a:rPr>
              <a:t>년 </a:t>
            </a:r>
            <a:r>
              <a:rPr lang="en-US" altLang="ko-KR" sz="900" b="1" dirty="0">
                <a:solidFill>
                  <a:schemeClr val="tx1"/>
                </a:solidFill>
                <a:latin typeface="+mj-ea"/>
              </a:rPr>
              <a:t>05</a:t>
            </a:r>
            <a:r>
              <a:rPr lang="ko-KR" altLang="en-US" sz="900" b="1" dirty="0">
                <a:solidFill>
                  <a:schemeClr val="tx1"/>
                </a:solidFill>
                <a:latin typeface="+mj-ea"/>
              </a:rPr>
              <a:t>월 </a:t>
            </a:r>
            <a:r>
              <a:rPr lang="en-US" altLang="ko-KR" sz="900" b="1" dirty="0">
                <a:solidFill>
                  <a:schemeClr val="tx1"/>
                </a:solidFill>
                <a:latin typeface="+mj-ea"/>
              </a:rPr>
              <a:t>13</a:t>
            </a:r>
            <a:r>
              <a:rPr lang="ko-KR" altLang="en-US" sz="900" b="1" dirty="0">
                <a:solidFill>
                  <a:schemeClr val="tx1"/>
                </a:solidFill>
                <a:latin typeface="+mj-ea"/>
              </a:rPr>
              <a:t>일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440832" y="485335"/>
            <a:ext cx="720080" cy="27937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+mj-ea"/>
                <a:ea typeface="+mj-ea"/>
              </a:rPr>
              <a:t>TITLE</a:t>
            </a:r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160912" y="485335"/>
            <a:ext cx="1656184" cy="27937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+mj-ea"/>
                <a:ea typeface="+mj-ea"/>
              </a:rPr>
              <a:t>사용자 스토리보드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28464" y="764704"/>
            <a:ext cx="7272808" cy="45719"/>
          </a:xfrm>
          <a:prstGeom prst="rect">
            <a:avLst/>
          </a:prstGeom>
          <a:solidFill>
            <a:srgbClr val="00CC99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761312" y="764704"/>
            <a:ext cx="2016224" cy="27937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>
                <a:solidFill>
                  <a:schemeClr val="tx1"/>
                </a:solidFill>
                <a:latin typeface="+mj-ea"/>
                <a:ea typeface="+mj-ea"/>
              </a:rPr>
              <a:t>메인화면</a:t>
            </a:r>
            <a:r>
              <a:rPr lang="en-US" altLang="ko-KR" sz="1000" b="1" dirty="0">
                <a:solidFill>
                  <a:schemeClr val="tx1"/>
                </a:solidFill>
                <a:latin typeface="+mj-ea"/>
                <a:ea typeface="+mj-ea"/>
              </a:rPr>
              <a:t>-</a:t>
            </a:r>
            <a:r>
              <a:rPr lang="ko-KR" altLang="en-US" sz="1000" b="1" dirty="0">
                <a:solidFill>
                  <a:schemeClr val="tx1"/>
                </a:solidFill>
                <a:latin typeface="+mj-ea"/>
                <a:ea typeface="+mj-ea"/>
              </a:rPr>
              <a:t>여행지추천</a:t>
            </a:r>
            <a:r>
              <a:rPr lang="en-US" altLang="ko-KR" sz="1000" b="1" dirty="0">
                <a:solidFill>
                  <a:schemeClr val="tx1"/>
                </a:solidFill>
                <a:latin typeface="+mj-ea"/>
                <a:ea typeface="+mj-ea"/>
              </a:rPr>
              <a:t>/</a:t>
            </a:r>
            <a:r>
              <a:rPr lang="ko-KR" altLang="en-US" sz="1000" b="1" dirty="0">
                <a:solidFill>
                  <a:schemeClr val="tx1"/>
                </a:solidFill>
                <a:latin typeface="+mj-ea"/>
                <a:ea typeface="+mj-ea"/>
              </a:rPr>
              <a:t>공지사항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7401272" y="764704"/>
            <a:ext cx="360040" cy="27937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+mj-ea"/>
                <a:ea typeface="+mj-ea"/>
              </a:rPr>
              <a:t>경로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7761312" y="485335"/>
            <a:ext cx="720080" cy="27937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+mj-ea"/>
                <a:ea typeface="+mj-ea"/>
              </a:rPr>
              <a:t>작성자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8481392" y="485335"/>
            <a:ext cx="1296144" cy="27937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err="1">
                <a:solidFill>
                  <a:schemeClr val="tx1"/>
                </a:solidFill>
                <a:latin typeface="+mj-ea"/>
                <a:ea typeface="+mj-ea"/>
              </a:rPr>
              <a:t>나유형</a:t>
            </a:r>
            <a:endParaRPr lang="ko-KR" altLang="en-US" sz="9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401272" y="1045702"/>
            <a:ext cx="2376264" cy="293438"/>
          </a:xfrm>
          <a:prstGeom prst="rect">
            <a:avLst/>
          </a:prstGeom>
          <a:solidFill>
            <a:srgbClr val="C1F1CA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화면 디자인</a:t>
            </a:r>
            <a:endParaRPr kumimoji="1" lang="en-US" altLang="ko-KR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7401272" y="4786322"/>
            <a:ext cx="2376264" cy="293438"/>
          </a:xfrm>
          <a:prstGeom prst="rect">
            <a:avLst/>
          </a:prstGeom>
          <a:solidFill>
            <a:srgbClr val="C1F1CA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개발 사항</a:t>
            </a:r>
            <a:endParaRPr kumimoji="1" lang="en-US" altLang="ko-KR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7401272" y="1357298"/>
            <a:ext cx="2376264" cy="3429024"/>
          </a:xfrm>
          <a:prstGeom prst="rect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lnSpc>
                <a:spcPct val="200000"/>
              </a:lnSpc>
              <a:buAutoNum type="arabicPeriod"/>
              <a:defRPr/>
            </a:pPr>
            <a:endParaRPr kumimoji="1" lang="en-US" altLang="ko-KR" sz="1000" b="1" dirty="0">
              <a:solidFill>
                <a:prstClr val="black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7401272" y="5072074"/>
            <a:ext cx="2376264" cy="1643074"/>
          </a:xfrm>
          <a:prstGeom prst="rect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lnSpc>
                <a:spcPct val="200000"/>
              </a:lnSpc>
              <a:defRPr/>
            </a:pPr>
            <a:endParaRPr kumimoji="1" lang="en-US" altLang="ko-KR" sz="1000" b="1" baseline="0" dirty="0">
              <a:solidFill>
                <a:prstClr val="black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C4E8F4A-5135-4E2C-B39D-8BFA26F6B576}"/>
              </a:ext>
            </a:extLst>
          </p:cNvPr>
          <p:cNvSpPr/>
          <p:nvPr/>
        </p:nvSpPr>
        <p:spPr>
          <a:xfrm>
            <a:off x="0" y="0"/>
            <a:ext cx="632520" cy="404664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제목 개체 틀 66"/>
          <p:cNvSpPr txBox="1">
            <a:spLocks/>
          </p:cNvSpPr>
          <p:nvPr/>
        </p:nvSpPr>
        <p:spPr>
          <a:xfrm>
            <a:off x="56456" y="72008"/>
            <a:ext cx="7742684" cy="40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defRPr/>
            </a:pPr>
            <a:r>
              <a:rPr lang="ko-KR" altLang="en-US" sz="1600" b="1" kern="0" dirty="0">
                <a:solidFill>
                  <a:sysClr val="windowText" lastClr="000000"/>
                </a:solidFill>
              </a:rPr>
              <a:t>스토리보드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F13F90-A0AF-491A-AF89-46CB4367D036}"/>
              </a:ext>
            </a:extLst>
          </p:cNvPr>
          <p:cNvSpPr txBox="1"/>
          <p:nvPr/>
        </p:nvSpPr>
        <p:spPr>
          <a:xfrm>
            <a:off x="2167004" y="1280998"/>
            <a:ext cx="3118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에어서울이</a:t>
            </a:r>
            <a:r>
              <a:rPr lang="ko-KR" altLang="en-US" dirty="0"/>
              <a:t> 추천하는 여행지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0910EF8-92FB-48DB-AD4F-A3ABC57941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769" y="1893634"/>
            <a:ext cx="5616624" cy="1945219"/>
          </a:xfrm>
          <a:prstGeom prst="rect">
            <a:avLst/>
          </a:prstGeom>
        </p:spPr>
      </p:pic>
      <p:sp>
        <p:nvSpPr>
          <p:cNvPr id="63" name="직사각형 62">
            <a:extLst>
              <a:ext uri="{FF2B5EF4-FFF2-40B4-BE49-F238E27FC236}">
                <a16:creationId xmlns:a16="http://schemas.microsoft.com/office/drawing/2014/main" id="{44D3A44D-BC0D-4589-9314-BC8D381E8E7A}"/>
              </a:ext>
            </a:extLst>
          </p:cNvPr>
          <p:cNvSpPr/>
          <p:nvPr/>
        </p:nvSpPr>
        <p:spPr>
          <a:xfrm>
            <a:off x="269701" y="3984129"/>
            <a:ext cx="6840760" cy="268523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FE171CC-0580-4EE6-ABC6-076B8338C8BF}"/>
              </a:ext>
            </a:extLst>
          </p:cNvPr>
          <p:cNvSpPr txBox="1"/>
          <p:nvPr/>
        </p:nvSpPr>
        <p:spPr>
          <a:xfrm>
            <a:off x="3246874" y="416258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공지사항</a:t>
            </a:r>
          </a:p>
        </p:txBody>
      </p:sp>
      <p:graphicFrame>
        <p:nvGraphicFramePr>
          <p:cNvPr id="70" name="표 69">
            <a:extLst>
              <a:ext uri="{FF2B5EF4-FFF2-40B4-BE49-F238E27FC236}">
                <a16:creationId xmlns:a16="http://schemas.microsoft.com/office/drawing/2014/main" id="{3772A97D-6EB3-4C99-B866-B73B9D43B0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704221"/>
              </p:ext>
            </p:extLst>
          </p:nvPr>
        </p:nvGraphicFramePr>
        <p:xfrm>
          <a:off x="424084" y="4677194"/>
          <a:ext cx="6604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732">
                  <a:extLst>
                    <a:ext uri="{9D8B030D-6E8A-4147-A177-3AD203B41FA5}">
                      <a16:colId xmlns:a16="http://schemas.microsoft.com/office/drawing/2014/main" val="3336189560"/>
                    </a:ext>
                  </a:extLst>
                </a:gridCol>
                <a:gridCol w="4320480">
                  <a:extLst>
                    <a:ext uri="{9D8B030D-6E8A-4147-A177-3AD203B41FA5}">
                      <a16:colId xmlns:a16="http://schemas.microsoft.com/office/drawing/2014/main" val="53920230"/>
                    </a:ext>
                  </a:extLst>
                </a:gridCol>
                <a:gridCol w="1393788">
                  <a:extLst>
                    <a:ext uri="{9D8B030D-6E8A-4147-A177-3AD203B41FA5}">
                      <a16:colId xmlns:a16="http://schemas.microsoft.com/office/drawing/2014/main" val="23665271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rgbClr val="00CC99"/>
                          </a:solidFill>
                        </a:rPr>
                        <a:t>번호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rgbClr val="00CC99"/>
                          </a:solidFill>
                        </a:rPr>
                        <a:t>제목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rgbClr val="00CC99"/>
                          </a:solidFill>
                        </a:rPr>
                        <a:t>등록일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4189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중요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u="none" dirty="0" err="1">
                          <a:latin typeface="+mj-lt"/>
                        </a:rPr>
                        <a:t>미사용</a:t>
                      </a:r>
                      <a:r>
                        <a:rPr lang="ko-KR" altLang="en-US" sz="1000" b="1" u="none" dirty="0">
                          <a:latin typeface="+mj-lt"/>
                        </a:rPr>
                        <a:t> 항공권 환불 관련안내</a:t>
                      </a:r>
                      <a:endParaRPr lang="en-US" altLang="ko-KR" sz="1000" b="1" u="none" dirty="0"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2024.05.12</a:t>
                      </a:r>
                      <a:endParaRPr lang="ko-KR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4892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중요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u="none" dirty="0">
                          <a:latin typeface="+mj-lt"/>
                        </a:rPr>
                        <a:t>‘24</a:t>
                      </a:r>
                      <a:r>
                        <a:rPr lang="ko-KR" altLang="en-US" sz="1000" b="1" u="none" dirty="0">
                          <a:latin typeface="+mj-lt"/>
                        </a:rPr>
                        <a:t>년 국제선 </a:t>
                      </a:r>
                      <a:r>
                        <a:rPr lang="ko-KR" altLang="en-US" sz="1000" b="1" u="none" dirty="0" err="1">
                          <a:latin typeface="+mj-lt"/>
                        </a:rPr>
                        <a:t>민트패스</a:t>
                      </a:r>
                      <a:r>
                        <a:rPr lang="ko-KR" altLang="en-US" sz="1000" b="1" u="none" dirty="0">
                          <a:latin typeface="+mj-lt"/>
                        </a:rPr>
                        <a:t> 안내사항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2024.02.06</a:t>
                      </a:r>
                      <a:endParaRPr lang="ko-KR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4317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중요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항공기 안전정비로 인한 김포</a:t>
                      </a:r>
                      <a:r>
                        <a:rPr lang="en-US" altLang="ko-KR" sz="1000" b="1" dirty="0"/>
                        <a:t>-</a:t>
                      </a:r>
                      <a:r>
                        <a:rPr lang="ko-KR" altLang="en-US" sz="1000" b="1" dirty="0"/>
                        <a:t>제주 항공편 결항 안내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2024.05.09</a:t>
                      </a:r>
                      <a:endParaRPr lang="ko-KR" alt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9288429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7D41603D-4947-4769-B109-8E403323C5D2}"/>
              </a:ext>
            </a:extLst>
          </p:cNvPr>
          <p:cNvSpPr txBox="1"/>
          <p:nvPr/>
        </p:nvSpPr>
        <p:spPr>
          <a:xfrm>
            <a:off x="6177136" y="4358335"/>
            <a:ext cx="10081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전체보기 </a:t>
            </a:r>
            <a:r>
              <a:rPr lang="en-US" altLang="ko-KR" sz="1000" dirty="0"/>
              <a:t>&gt;</a:t>
            </a:r>
            <a:endParaRPr lang="ko-KR" altLang="en-US" sz="1000" dirty="0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9D76C01-A008-497A-9025-558EF8E489A9}"/>
              </a:ext>
            </a:extLst>
          </p:cNvPr>
          <p:cNvSpPr/>
          <p:nvPr/>
        </p:nvSpPr>
        <p:spPr>
          <a:xfrm>
            <a:off x="733178" y="1611541"/>
            <a:ext cx="230732" cy="230732"/>
          </a:xfrm>
          <a:prstGeom prst="ellipse">
            <a:avLst/>
          </a:prstGeom>
          <a:solidFill>
            <a:srgbClr val="ED202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1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5B319389-15DF-4073-BDEC-BF8F0A840E46}"/>
              </a:ext>
            </a:extLst>
          </p:cNvPr>
          <p:cNvSpPr/>
          <p:nvPr/>
        </p:nvSpPr>
        <p:spPr>
          <a:xfrm>
            <a:off x="913048" y="1841198"/>
            <a:ext cx="5585345" cy="1914349"/>
          </a:xfrm>
          <a:prstGeom prst="rect">
            <a:avLst/>
          </a:prstGeom>
          <a:noFill/>
          <a:ln w="190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E624D39-ACC1-4BB5-A69D-664CF7CDAC9B}"/>
              </a:ext>
            </a:extLst>
          </p:cNvPr>
          <p:cNvSpPr txBox="1"/>
          <p:nvPr/>
        </p:nvSpPr>
        <p:spPr>
          <a:xfrm>
            <a:off x="7390606" y="1556669"/>
            <a:ext cx="2566728" cy="1274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000" dirty="0"/>
              <a:t>1.</a:t>
            </a:r>
            <a:r>
              <a:rPr lang="ko-KR" altLang="en-US" sz="1000" dirty="0"/>
              <a:t>추천하는 여행지 슬라이드로 여러 개</a:t>
            </a:r>
            <a:endParaRPr lang="en-US" altLang="ko-KR" sz="1000" dirty="0"/>
          </a:p>
          <a:p>
            <a:pPr>
              <a:lnSpc>
                <a:spcPct val="200000"/>
              </a:lnSpc>
            </a:pPr>
            <a:r>
              <a:rPr lang="ko-KR" altLang="en-US" sz="1000" dirty="0"/>
              <a:t>노출</a:t>
            </a:r>
            <a:endParaRPr lang="en-US" altLang="ko-KR" sz="1000" dirty="0"/>
          </a:p>
          <a:p>
            <a:pPr>
              <a:lnSpc>
                <a:spcPct val="200000"/>
              </a:lnSpc>
            </a:pPr>
            <a:r>
              <a:rPr lang="en-US" altLang="ko-KR" sz="1000" dirty="0"/>
              <a:t>2.</a:t>
            </a:r>
            <a:r>
              <a:rPr lang="ko-KR" altLang="en-US" sz="1000" dirty="0"/>
              <a:t>전체보기 </a:t>
            </a:r>
            <a:r>
              <a:rPr lang="en-US" altLang="ko-KR" sz="1000" dirty="0"/>
              <a:t>&gt; </a:t>
            </a:r>
            <a:r>
              <a:rPr lang="ko-KR" altLang="en-US" sz="1000" dirty="0"/>
              <a:t>클릭 시 공지사항 페이지로 </a:t>
            </a:r>
            <a:endParaRPr lang="en-US" altLang="ko-KR" sz="1000" dirty="0"/>
          </a:p>
          <a:p>
            <a:pPr>
              <a:lnSpc>
                <a:spcPct val="200000"/>
              </a:lnSpc>
            </a:pPr>
            <a:r>
              <a:rPr lang="ko-KR" altLang="en-US" sz="1000" dirty="0"/>
              <a:t>이동</a:t>
            </a: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D77B54EA-E5D4-4142-A468-4AA7B673A53B}"/>
              </a:ext>
            </a:extLst>
          </p:cNvPr>
          <p:cNvSpPr/>
          <p:nvPr/>
        </p:nvSpPr>
        <p:spPr>
          <a:xfrm>
            <a:off x="6061508" y="4152912"/>
            <a:ext cx="230732" cy="230732"/>
          </a:xfrm>
          <a:prstGeom prst="ellipse">
            <a:avLst/>
          </a:prstGeom>
          <a:solidFill>
            <a:srgbClr val="ED202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2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4CAC7217-E86A-467D-96FF-9FDFC47492D5}"/>
              </a:ext>
            </a:extLst>
          </p:cNvPr>
          <p:cNvSpPr/>
          <p:nvPr/>
        </p:nvSpPr>
        <p:spPr>
          <a:xfrm>
            <a:off x="6156065" y="4369570"/>
            <a:ext cx="872019" cy="219498"/>
          </a:xfrm>
          <a:prstGeom prst="rect">
            <a:avLst/>
          </a:prstGeom>
          <a:noFill/>
          <a:ln w="190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288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직사각형 79"/>
          <p:cNvSpPr/>
          <p:nvPr/>
        </p:nvSpPr>
        <p:spPr>
          <a:xfrm>
            <a:off x="7785248" y="771525"/>
            <a:ext cx="1992288" cy="266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메인페이지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grpSp>
        <p:nvGrpSpPr>
          <p:cNvPr id="4" name="Group 1016"/>
          <p:cNvGrpSpPr>
            <a:grpSpLocks/>
          </p:cNvGrpSpPr>
          <p:nvPr/>
        </p:nvGrpSpPr>
        <p:grpSpPr bwMode="auto">
          <a:xfrm>
            <a:off x="8410575" y="327025"/>
            <a:ext cx="719138" cy="58738"/>
            <a:chOff x="5616" y="528"/>
            <a:chExt cx="453" cy="44"/>
          </a:xfrm>
        </p:grpSpPr>
        <p:sp>
          <p:nvSpPr>
            <p:cNvPr id="14" name="AutoShape 1017"/>
            <p:cNvSpPr>
              <a:spLocks noChangeArrowheads="1"/>
            </p:cNvSpPr>
            <p:nvPr/>
          </p:nvSpPr>
          <p:spPr bwMode="auto">
            <a:xfrm>
              <a:off x="5616" y="528"/>
              <a:ext cx="113" cy="44"/>
            </a:xfrm>
            <a:prstGeom prst="flowChartInputOutput">
              <a:avLst/>
            </a:prstGeom>
            <a:solidFill>
              <a:srgbClr val="F8F8F8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/>
            </a:p>
          </p:txBody>
        </p:sp>
        <p:sp>
          <p:nvSpPr>
            <p:cNvPr id="15" name="AutoShape 1018"/>
            <p:cNvSpPr>
              <a:spLocks noChangeArrowheads="1"/>
            </p:cNvSpPr>
            <p:nvPr/>
          </p:nvSpPr>
          <p:spPr bwMode="auto">
            <a:xfrm>
              <a:off x="5729" y="528"/>
              <a:ext cx="113" cy="44"/>
            </a:xfrm>
            <a:prstGeom prst="flowChartInputOutput">
              <a:avLst/>
            </a:prstGeom>
            <a:solidFill>
              <a:srgbClr val="EAEAEA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/>
            </a:p>
          </p:txBody>
        </p:sp>
        <p:sp>
          <p:nvSpPr>
            <p:cNvPr id="16" name="AutoShape 1019"/>
            <p:cNvSpPr>
              <a:spLocks noChangeArrowheads="1"/>
            </p:cNvSpPr>
            <p:nvPr/>
          </p:nvSpPr>
          <p:spPr bwMode="auto">
            <a:xfrm>
              <a:off x="5842" y="528"/>
              <a:ext cx="113" cy="44"/>
            </a:xfrm>
            <a:prstGeom prst="flowChartInputOutput">
              <a:avLst/>
            </a:prstGeom>
            <a:solidFill>
              <a:srgbClr val="DDDDDD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/>
            </a:p>
          </p:txBody>
        </p:sp>
        <p:sp>
          <p:nvSpPr>
            <p:cNvPr id="17" name="AutoShape 1020"/>
            <p:cNvSpPr>
              <a:spLocks noChangeArrowheads="1"/>
            </p:cNvSpPr>
            <p:nvPr/>
          </p:nvSpPr>
          <p:spPr bwMode="auto">
            <a:xfrm>
              <a:off x="5956" y="528"/>
              <a:ext cx="113" cy="44"/>
            </a:xfrm>
            <a:prstGeom prst="flowChartInputOutput">
              <a:avLst/>
            </a:prstGeom>
            <a:solidFill>
              <a:srgbClr val="C0C0C0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/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128464" y="485335"/>
            <a:ext cx="720080" cy="27937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+mj-ea"/>
                <a:ea typeface="+mj-ea"/>
              </a:rPr>
              <a:t>PROJECT</a:t>
            </a:r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48544" y="485335"/>
            <a:ext cx="2592288" cy="27937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900" b="1" dirty="0">
                <a:solidFill>
                  <a:schemeClr val="tx1"/>
                </a:solidFill>
                <a:latin typeface="+mj-ea"/>
              </a:rPr>
              <a:t> 웹사이트</a:t>
            </a:r>
            <a:r>
              <a:rPr lang="en-US" altLang="ko-KR" sz="900" b="1" dirty="0">
                <a:solidFill>
                  <a:schemeClr val="tx1"/>
                </a:solidFill>
                <a:latin typeface="+mj-ea"/>
              </a:rPr>
              <a:t>(</a:t>
            </a:r>
            <a:r>
              <a:rPr lang="ko-KR" altLang="en-US" sz="900" b="1" dirty="0" err="1">
                <a:solidFill>
                  <a:schemeClr val="tx1"/>
                </a:solidFill>
                <a:latin typeface="+mj-ea"/>
              </a:rPr>
              <a:t>에어서울</a:t>
            </a:r>
            <a:r>
              <a:rPr lang="en-US" altLang="ko-KR" sz="900" b="1" dirty="0">
                <a:solidFill>
                  <a:schemeClr val="tx1"/>
                </a:solidFill>
                <a:latin typeface="+mj-ea"/>
              </a:rPr>
              <a:t>) </a:t>
            </a:r>
            <a:r>
              <a:rPr lang="ko-KR" altLang="en-US" sz="900" b="1" dirty="0">
                <a:solidFill>
                  <a:schemeClr val="tx1"/>
                </a:solidFill>
                <a:latin typeface="+mj-ea"/>
              </a:rPr>
              <a:t>리뉴얼</a:t>
            </a:r>
            <a:endParaRPr kumimoji="1" lang="ko-KR" altLang="en-US" sz="900" dirty="0">
              <a:solidFill>
                <a:schemeClr val="tx1"/>
              </a:solidFill>
              <a:ea typeface="돋움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817096" y="485335"/>
            <a:ext cx="720080" cy="27937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+mj-ea"/>
                <a:ea typeface="+mj-ea"/>
              </a:rPr>
              <a:t>DATE</a:t>
            </a:r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537176" y="485335"/>
            <a:ext cx="1228190" cy="27937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+mj-ea"/>
              </a:rPr>
              <a:t>2024</a:t>
            </a:r>
            <a:r>
              <a:rPr lang="ko-KR" altLang="en-US" sz="900" b="1" dirty="0">
                <a:solidFill>
                  <a:schemeClr val="tx1"/>
                </a:solidFill>
                <a:latin typeface="+mj-ea"/>
              </a:rPr>
              <a:t>년 </a:t>
            </a:r>
            <a:r>
              <a:rPr lang="en-US" altLang="ko-KR" sz="900" b="1" dirty="0">
                <a:solidFill>
                  <a:schemeClr val="tx1"/>
                </a:solidFill>
                <a:latin typeface="+mj-ea"/>
              </a:rPr>
              <a:t>05</a:t>
            </a:r>
            <a:r>
              <a:rPr lang="ko-KR" altLang="en-US" sz="900" b="1" dirty="0">
                <a:solidFill>
                  <a:schemeClr val="tx1"/>
                </a:solidFill>
                <a:latin typeface="+mj-ea"/>
              </a:rPr>
              <a:t>월 </a:t>
            </a:r>
            <a:r>
              <a:rPr lang="en-US" altLang="ko-KR" sz="900" b="1" dirty="0">
                <a:solidFill>
                  <a:schemeClr val="tx1"/>
                </a:solidFill>
                <a:latin typeface="+mj-ea"/>
              </a:rPr>
              <a:t>13</a:t>
            </a:r>
            <a:r>
              <a:rPr lang="ko-KR" altLang="en-US" sz="900" b="1" dirty="0">
                <a:solidFill>
                  <a:schemeClr val="tx1"/>
                </a:solidFill>
                <a:latin typeface="+mj-ea"/>
              </a:rPr>
              <a:t>일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440832" y="485335"/>
            <a:ext cx="720080" cy="27937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+mj-ea"/>
                <a:ea typeface="+mj-ea"/>
              </a:rPr>
              <a:t>TITLE</a:t>
            </a:r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160912" y="485335"/>
            <a:ext cx="1656184" cy="27937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+mj-ea"/>
                <a:ea typeface="+mj-ea"/>
              </a:rPr>
              <a:t>사용자 스토리보드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28464" y="764704"/>
            <a:ext cx="7272808" cy="45719"/>
          </a:xfrm>
          <a:prstGeom prst="rect">
            <a:avLst/>
          </a:prstGeom>
          <a:solidFill>
            <a:srgbClr val="00CC99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761312" y="764704"/>
            <a:ext cx="2016224" cy="27937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>
                <a:solidFill>
                  <a:schemeClr val="tx1"/>
                </a:solidFill>
                <a:latin typeface="+mj-ea"/>
                <a:ea typeface="+mj-ea"/>
              </a:rPr>
              <a:t>메인화면</a:t>
            </a:r>
            <a:r>
              <a:rPr lang="en-US" altLang="ko-KR" sz="1000" b="1" dirty="0">
                <a:solidFill>
                  <a:schemeClr val="tx1"/>
                </a:solidFill>
                <a:latin typeface="+mj-ea"/>
                <a:ea typeface="+mj-ea"/>
              </a:rPr>
              <a:t>-</a:t>
            </a:r>
            <a:r>
              <a:rPr lang="ko-KR" altLang="en-US" sz="1000" b="1" dirty="0" err="1">
                <a:solidFill>
                  <a:schemeClr val="tx1"/>
                </a:solidFill>
                <a:latin typeface="+mj-ea"/>
                <a:ea typeface="+mj-ea"/>
              </a:rPr>
              <a:t>푸터</a:t>
            </a:r>
            <a:r>
              <a:rPr lang="ko-KR" altLang="en-US" sz="1000" b="1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1000" b="1" dirty="0">
                <a:solidFill>
                  <a:schemeClr val="tx1"/>
                </a:solidFill>
                <a:latin typeface="+mj-ea"/>
                <a:ea typeface="+mj-ea"/>
              </a:rPr>
              <a:t>&amp; </a:t>
            </a:r>
            <a:r>
              <a:rPr lang="ko-KR" altLang="en-US" sz="1000" b="1" dirty="0" err="1">
                <a:solidFill>
                  <a:schemeClr val="tx1"/>
                </a:solidFill>
                <a:latin typeface="+mj-ea"/>
                <a:ea typeface="+mj-ea"/>
              </a:rPr>
              <a:t>퀵메뉴</a:t>
            </a:r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401272" y="764704"/>
            <a:ext cx="360040" cy="27937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+mj-ea"/>
                <a:ea typeface="+mj-ea"/>
              </a:rPr>
              <a:t>경로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7761312" y="485335"/>
            <a:ext cx="720080" cy="27937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+mj-ea"/>
                <a:ea typeface="+mj-ea"/>
              </a:rPr>
              <a:t>작성자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8481392" y="485335"/>
            <a:ext cx="1296144" cy="27937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err="1">
                <a:solidFill>
                  <a:schemeClr val="tx1"/>
                </a:solidFill>
                <a:latin typeface="+mj-ea"/>
                <a:ea typeface="+mj-ea"/>
              </a:rPr>
              <a:t>나유형</a:t>
            </a:r>
            <a:endParaRPr lang="ko-KR" altLang="en-US" sz="9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401272" y="1045702"/>
            <a:ext cx="2376264" cy="293438"/>
          </a:xfrm>
          <a:prstGeom prst="rect">
            <a:avLst/>
          </a:prstGeom>
          <a:solidFill>
            <a:srgbClr val="C1F1CA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화면 디자인</a:t>
            </a:r>
            <a:endParaRPr kumimoji="1" lang="en-US" altLang="ko-KR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7401272" y="4786322"/>
            <a:ext cx="2376264" cy="293438"/>
          </a:xfrm>
          <a:prstGeom prst="rect">
            <a:avLst/>
          </a:prstGeom>
          <a:solidFill>
            <a:srgbClr val="C1F1CA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개발 사항</a:t>
            </a:r>
            <a:endParaRPr kumimoji="1" lang="en-US" altLang="ko-KR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7401272" y="1357298"/>
            <a:ext cx="2376264" cy="3429024"/>
          </a:xfrm>
          <a:prstGeom prst="rect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lnSpc>
                <a:spcPct val="200000"/>
              </a:lnSpc>
              <a:buAutoNum type="arabicPeriod"/>
              <a:defRPr/>
            </a:pPr>
            <a:endParaRPr kumimoji="1" lang="en-US" altLang="ko-KR" sz="1000" b="1" dirty="0">
              <a:solidFill>
                <a:prstClr val="black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7401272" y="5072074"/>
            <a:ext cx="2376264" cy="1643074"/>
          </a:xfrm>
          <a:prstGeom prst="rect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lnSpc>
                <a:spcPct val="200000"/>
              </a:lnSpc>
              <a:defRPr/>
            </a:pPr>
            <a:endParaRPr kumimoji="1" lang="en-US" altLang="ko-KR" sz="1000" b="1" baseline="0" dirty="0">
              <a:solidFill>
                <a:prstClr val="black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C4E8F4A-5135-4E2C-B39D-8BFA26F6B576}"/>
              </a:ext>
            </a:extLst>
          </p:cNvPr>
          <p:cNvSpPr/>
          <p:nvPr/>
        </p:nvSpPr>
        <p:spPr>
          <a:xfrm>
            <a:off x="0" y="0"/>
            <a:ext cx="632520" cy="404664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제목 개체 틀 66"/>
          <p:cNvSpPr txBox="1">
            <a:spLocks/>
          </p:cNvSpPr>
          <p:nvPr/>
        </p:nvSpPr>
        <p:spPr>
          <a:xfrm>
            <a:off x="56456" y="72008"/>
            <a:ext cx="7742684" cy="40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defRPr/>
            </a:pPr>
            <a:r>
              <a:rPr lang="ko-KR" altLang="en-US" sz="1600" b="1" kern="0" dirty="0">
                <a:solidFill>
                  <a:sysClr val="windowText" lastClr="000000"/>
                </a:solidFill>
              </a:rPr>
              <a:t>스토리보드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BBED4DC-B351-4334-855B-32B6FA1144B6}"/>
              </a:ext>
            </a:extLst>
          </p:cNvPr>
          <p:cNvSpPr/>
          <p:nvPr/>
        </p:nvSpPr>
        <p:spPr>
          <a:xfrm>
            <a:off x="704528" y="1704675"/>
            <a:ext cx="6192688" cy="1491968"/>
          </a:xfrm>
          <a:prstGeom prst="rect">
            <a:avLst/>
          </a:prstGeom>
          <a:solidFill>
            <a:srgbClr val="C1F1CA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C54F47-3C36-4C47-9935-AD0EBA4C8FC4}"/>
              </a:ext>
            </a:extLst>
          </p:cNvPr>
          <p:cNvSpPr txBox="1"/>
          <p:nvPr/>
        </p:nvSpPr>
        <p:spPr>
          <a:xfrm>
            <a:off x="848544" y="2109772"/>
            <a:ext cx="4015843" cy="1054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sz="7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에어서울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주식회사 대표이사 </a:t>
            </a:r>
            <a:r>
              <a:rPr lang="ko-KR" altLang="en-US" sz="7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선완성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사업장 소재지 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(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우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)22382 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인천광역시 중구 </a:t>
            </a:r>
            <a:r>
              <a:rPr lang="ko-KR" altLang="en-US" sz="7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공항로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272 </a:t>
            </a:r>
            <a:r>
              <a:rPr lang="ko-KR" altLang="en-US" sz="7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운서동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국내선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국제선 예약문의 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1800-8100 (09:00~18:00)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해외에서 이용 시 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+82-1800-8100</a:t>
            </a:r>
          </a:p>
          <a:p>
            <a:pPr fontAlgn="base">
              <a:lnSpc>
                <a:spcPct val="150000"/>
              </a:lnSpc>
            </a:pP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사업자 등록 번호 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825-81-00091 </a:t>
            </a:r>
            <a:r>
              <a:rPr lang="ko-KR" altLang="en-US" sz="700" u="sng" dirty="0" err="1">
                <a:solidFill>
                  <a:schemeClr val="tx1">
                    <a:lumMod val="50000"/>
                    <a:lumOff val="50000"/>
                  </a:schemeClr>
                </a:solidFill>
                <a:hlinkClick r:id="rId3" tooltip="새창"/>
              </a:rPr>
              <a:t>사업자정보확인</a:t>
            </a:r>
            <a:r>
              <a:rPr lang="ko-KR" altLang="en-US" sz="7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통신판매업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신고번호 제 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2016-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인천중구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-0199</a:t>
            </a:r>
          </a:p>
          <a:p>
            <a:pPr fontAlgn="base">
              <a:lnSpc>
                <a:spcPct val="150000"/>
              </a:lnSpc>
            </a:pPr>
            <a:r>
              <a:rPr lang="ko-KR" altLang="en-US" sz="700" dirty="0">
                <a:solidFill>
                  <a:schemeClr val="bg1"/>
                </a:solidFill>
              </a:rPr>
              <a:t>ⓒ </a:t>
            </a:r>
            <a:r>
              <a:rPr lang="en-US" altLang="ko-KR" sz="700" dirty="0">
                <a:solidFill>
                  <a:schemeClr val="bg1"/>
                </a:solidFill>
              </a:rPr>
              <a:t>AIR SEOUL, Inc. All Rights Reserved.</a:t>
            </a:r>
          </a:p>
          <a:p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A7E2C45-D56F-47BA-A498-84D3561837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619" y="3302016"/>
            <a:ext cx="1904762" cy="25396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EAFFD87-9669-43EE-88FE-F4C44B70EA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52" y="1913179"/>
            <a:ext cx="1080120" cy="144016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1B3B8F97-E935-4EDE-AB9B-03CE2C78EC3C}"/>
              </a:ext>
            </a:extLst>
          </p:cNvPr>
          <p:cNvSpPr/>
          <p:nvPr/>
        </p:nvSpPr>
        <p:spPr>
          <a:xfrm>
            <a:off x="5102033" y="2109772"/>
            <a:ext cx="1551294" cy="31661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Family Site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26ACEC4B-EA11-42D2-A1FD-C5BF763C9D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0265" y="2191775"/>
            <a:ext cx="199839" cy="152604"/>
          </a:xfrm>
          <a:prstGeom prst="rect">
            <a:avLst/>
          </a:prstGeom>
          <a:ln>
            <a:solidFill>
              <a:schemeClr val="bg1"/>
            </a:solidFill>
          </a:ln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49AED9C-3FA1-4CF1-ABC2-965BBBB5E93E}"/>
              </a:ext>
            </a:extLst>
          </p:cNvPr>
          <p:cNvCxnSpPr/>
          <p:nvPr/>
        </p:nvCxnSpPr>
        <p:spPr>
          <a:xfrm>
            <a:off x="704528" y="3861048"/>
            <a:ext cx="64087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4D4CC63B-FB7A-4870-9FC9-CEFEAB7818B9}"/>
              </a:ext>
            </a:extLst>
          </p:cNvPr>
          <p:cNvSpPr/>
          <p:nvPr/>
        </p:nvSpPr>
        <p:spPr>
          <a:xfrm>
            <a:off x="2903671" y="4525454"/>
            <a:ext cx="792088" cy="186353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D6E6D99-C6A4-41DF-9E1A-11113BFFFD58}"/>
              </a:ext>
            </a:extLst>
          </p:cNvPr>
          <p:cNvSpPr txBox="1"/>
          <p:nvPr/>
        </p:nvSpPr>
        <p:spPr>
          <a:xfrm>
            <a:off x="3354288" y="11415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푸터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DDA3E04-3F79-4A2A-A1DB-959C8CB7B61B}"/>
              </a:ext>
            </a:extLst>
          </p:cNvPr>
          <p:cNvSpPr txBox="1"/>
          <p:nvPr/>
        </p:nvSpPr>
        <p:spPr>
          <a:xfrm>
            <a:off x="3489216" y="410131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퀵메뉴</a:t>
            </a:r>
            <a:endParaRPr lang="ko-KR" altLang="en-US" dirty="0"/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94D9959F-24D4-4E37-BB81-96613BA2C8F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915" y="4804365"/>
            <a:ext cx="361597" cy="361597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E11DCA54-E58A-4276-B8D9-9642B518F6EA}"/>
              </a:ext>
            </a:extLst>
          </p:cNvPr>
          <p:cNvSpPr txBox="1"/>
          <p:nvPr/>
        </p:nvSpPr>
        <p:spPr>
          <a:xfrm>
            <a:off x="2996553" y="5695110"/>
            <a:ext cx="60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TOP</a:t>
            </a:r>
            <a:endParaRPr lang="ko-KR" altLang="en-US" dirty="0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AF64709E-97C5-4475-808A-4ED85F5CB36F}"/>
              </a:ext>
            </a:extLst>
          </p:cNvPr>
          <p:cNvCxnSpPr/>
          <p:nvPr/>
        </p:nvCxnSpPr>
        <p:spPr>
          <a:xfrm>
            <a:off x="3136785" y="5457223"/>
            <a:ext cx="343727" cy="0"/>
          </a:xfrm>
          <a:prstGeom prst="line">
            <a:avLst/>
          </a:prstGeom>
          <a:ln w="28575">
            <a:solidFill>
              <a:srgbClr val="C1F1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3AFA95BD-728E-4A27-A985-0A45EF4192A7}"/>
              </a:ext>
            </a:extLst>
          </p:cNvPr>
          <p:cNvSpPr/>
          <p:nvPr/>
        </p:nvSpPr>
        <p:spPr>
          <a:xfrm>
            <a:off x="4199815" y="4525454"/>
            <a:ext cx="792088" cy="186353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7A755A22-4EA1-47C7-9EAF-E8EAF8DE60A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5059" y="4804365"/>
            <a:ext cx="361597" cy="361597"/>
          </a:xfrm>
          <a:prstGeom prst="rect">
            <a:avLst/>
          </a:prstGeom>
        </p:spPr>
      </p:pic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5C88AE08-1556-440A-BF1A-0190AF615063}"/>
              </a:ext>
            </a:extLst>
          </p:cNvPr>
          <p:cNvCxnSpPr/>
          <p:nvPr/>
        </p:nvCxnSpPr>
        <p:spPr>
          <a:xfrm>
            <a:off x="4432929" y="5457223"/>
            <a:ext cx="343727" cy="0"/>
          </a:xfrm>
          <a:prstGeom prst="line">
            <a:avLst/>
          </a:prstGeom>
          <a:ln w="28575">
            <a:solidFill>
              <a:srgbClr val="C1F1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1AC6991F-DD82-42A0-B24B-D243E0ABCE62}"/>
              </a:ext>
            </a:extLst>
          </p:cNvPr>
          <p:cNvSpPr/>
          <p:nvPr/>
        </p:nvSpPr>
        <p:spPr>
          <a:xfrm>
            <a:off x="4285096" y="5560080"/>
            <a:ext cx="639391" cy="639391"/>
          </a:xfrm>
          <a:prstGeom prst="ellipse">
            <a:avLst/>
          </a:prstGeom>
          <a:solidFill>
            <a:srgbClr val="00CC9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605BB79-0409-4730-AB45-C1E9B695E8AD}"/>
              </a:ext>
            </a:extLst>
          </p:cNvPr>
          <p:cNvSpPr txBox="1"/>
          <p:nvPr/>
        </p:nvSpPr>
        <p:spPr>
          <a:xfrm>
            <a:off x="4292697" y="5695110"/>
            <a:ext cx="60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TOP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4FF594F-37E5-402E-9858-615085056FA9}"/>
              </a:ext>
            </a:extLst>
          </p:cNvPr>
          <p:cNvSpPr txBox="1"/>
          <p:nvPr/>
        </p:nvSpPr>
        <p:spPr>
          <a:xfrm>
            <a:off x="7390606" y="1556669"/>
            <a:ext cx="2090637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000" dirty="0"/>
              <a:t>1.Family Site </a:t>
            </a:r>
          </a:p>
          <a:p>
            <a:pPr>
              <a:lnSpc>
                <a:spcPct val="200000"/>
              </a:lnSpc>
            </a:pPr>
            <a:r>
              <a:rPr lang="en-US" altLang="ko-KR" sz="1000" dirty="0">
                <a:hlinkClick r:id="rId8"/>
              </a:rPr>
              <a:t>https://award.kidp.or.kr/</a:t>
            </a:r>
            <a:endParaRPr lang="en-US" altLang="ko-KR" sz="1000" dirty="0"/>
          </a:p>
          <a:p>
            <a:pPr>
              <a:lnSpc>
                <a:spcPct val="200000"/>
              </a:lnSpc>
            </a:pPr>
            <a:r>
              <a:rPr lang="en-US" altLang="ko-KR" sz="1000" dirty="0">
                <a:hlinkClick r:id="rId9"/>
              </a:rPr>
              <a:t>https://www.i-award.or.kr/Smart/</a:t>
            </a:r>
            <a:endParaRPr lang="en-US" altLang="ko-KR" sz="1000" dirty="0"/>
          </a:p>
          <a:p>
            <a:pPr>
              <a:lnSpc>
                <a:spcPct val="200000"/>
              </a:lnSpc>
            </a:pPr>
            <a:r>
              <a:rPr lang="en-US" altLang="ko-KR" sz="1000" dirty="0">
                <a:hlinkClick r:id="rId10"/>
              </a:rPr>
              <a:t>https://vkc.or.kr/</a:t>
            </a:r>
            <a:endParaRPr lang="en-US" altLang="ko-KR" sz="1000" dirty="0"/>
          </a:p>
          <a:p>
            <a:pPr>
              <a:lnSpc>
                <a:spcPct val="200000"/>
              </a:lnSpc>
            </a:pPr>
            <a:r>
              <a:rPr lang="en-US" altLang="ko-KR" sz="1000" dirty="0">
                <a:hlinkClick r:id="rId10"/>
              </a:rPr>
              <a:t>https://vkc.or.kr/</a:t>
            </a:r>
            <a:endParaRPr lang="en-US" altLang="ko-KR" sz="1000" dirty="0"/>
          </a:p>
          <a:p>
            <a:pPr>
              <a:lnSpc>
                <a:spcPct val="200000"/>
              </a:lnSpc>
            </a:pPr>
            <a:endParaRPr lang="en-US" altLang="ko-KR" sz="1000" dirty="0"/>
          </a:p>
          <a:p>
            <a:pPr>
              <a:lnSpc>
                <a:spcPct val="200000"/>
              </a:lnSpc>
            </a:pPr>
            <a:r>
              <a:rPr lang="en-US" altLang="ko-KR" sz="1000" dirty="0"/>
              <a:t>2. </a:t>
            </a:r>
            <a:r>
              <a:rPr lang="ko-KR" altLang="en-US" sz="1000" dirty="0" err="1"/>
              <a:t>퀵메뉴</a:t>
            </a:r>
            <a:endParaRPr lang="en-US" altLang="ko-KR" sz="1000" dirty="0"/>
          </a:p>
          <a:p>
            <a:pPr>
              <a:lnSpc>
                <a:spcPct val="200000"/>
              </a:lnSpc>
            </a:pPr>
            <a:r>
              <a:rPr lang="en-US" altLang="ko-KR" sz="1000" dirty="0"/>
              <a:t> - </a:t>
            </a:r>
            <a:r>
              <a:rPr lang="ko-KR" altLang="en-US" sz="1000" dirty="0"/>
              <a:t>로그인 </a:t>
            </a:r>
            <a:r>
              <a:rPr lang="en-US" altLang="ko-KR" sz="1000" dirty="0"/>
              <a:t>: </a:t>
            </a:r>
            <a:r>
              <a:rPr lang="ko-KR" altLang="en-US" sz="1000" dirty="0" err="1"/>
              <a:t>로그인페이지로</a:t>
            </a:r>
            <a:r>
              <a:rPr lang="ko-KR" altLang="en-US" sz="1000" dirty="0"/>
              <a:t> 이동</a:t>
            </a:r>
            <a:endParaRPr lang="en-US" altLang="ko-KR" sz="1000" dirty="0"/>
          </a:p>
          <a:p>
            <a:pPr marL="171450" indent="-171450">
              <a:lnSpc>
                <a:spcPct val="200000"/>
              </a:lnSpc>
              <a:buFontTx/>
              <a:buChar char="-"/>
            </a:pPr>
            <a:r>
              <a:rPr lang="en-US" altLang="ko-KR" sz="1000" dirty="0"/>
              <a:t>TOP : </a:t>
            </a:r>
            <a:r>
              <a:rPr lang="ko-KR" altLang="en-US" sz="1000" dirty="0"/>
              <a:t>상단으로 이동 </a:t>
            </a:r>
            <a:endParaRPr lang="en-US" altLang="ko-KR" sz="1000" dirty="0"/>
          </a:p>
          <a:p>
            <a:pPr>
              <a:lnSpc>
                <a:spcPct val="200000"/>
              </a:lnSpc>
            </a:pPr>
            <a:endParaRPr lang="ko-KR" altLang="en-US" sz="1000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B982B425-FDAC-422C-8CCB-08863628A62E}"/>
              </a:ext>
            </a:extLst>
          </p:cNvPr>
          <p:cNvSpPr/>
          <p:nvPr/>
        </p:nvSpPr>
        <p:spPr>
          <a:xfrm>
            <a:off x="5037053" y="1961043"/>
            <a:ext cx="230732" cy="230732"/>
          </a:xfrm>
          <a:prstGeom prst="ellipse">
            <a:avLst/>
          </a:prstGeom>
          <a:solidFill>
            <a:srgbClr val="ED202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1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583ADD2B-40E3-4525-A5CE-4AACAB6BB28B}"/>
              </a:ext>
            </a:extLst>
          </p:cNvPr>
          <p:cNvSpPr/>
          <p:nvPr/>
        </p:nvSpPr>
        <p:spPr>
          <a:xfrm>
            <a:off x="2807638" y="4555590"/>
            <a:ext cx="230732" cy="230732"/>
          </a:xfrm>
          <a:prstGeom prst="ellipse">
            <a:avLst/>
          </a:prstGeom>
          <a:solidFill>
            <a:srgbClr val="ED202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2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8978E4E1-78C5-49C4-8E0B-5E37322E5C46}"/>
              </a:ext>
            </a:extLst>
          </p:cNvPr>
          <p:cNvSpPr/>
          <p:nvPr/>
        </p:nvSpPr>
        <p:spPr>
          <a:xfrm>
            <a:off x="4151861" y="5560080"/>
            <a:ext cx="230732" cy="230732"/>
          </a:xfrm>
          <a:prstGeom prst="ellipse">
            <a:avLst/>
          </a:prstGeom>
          <a:solidFill>
            <a:srgbClr val="ED202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</a:rPr>
              <a:t>2-2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8047E4F-C9FB-4BE5-84FF-117D04A0D77A}"/>
              </a:ext>
            </a:extLst>
          </p:cNvPr>
          <p:cNvSpPr txBox="1"/>
          <p:nvPr/>
        </p:nvSpPr>
        <p:spPr>
          <a:xfrm>
            <a:off x="7414651" y="5206702"/>
            <a:ext cx="21002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2. </a:t>
            </a:r>
            <a:r>
              <a:rPr lang="ko-KR" altLang="en-US" sz="1000" dirty="0"/>
              <a:t>사이트 좌측 하단에 고정</a:t>
            </a:r>
            <a:r>
              <a:rPr lang="en-US" altLang="ko-KR" sz="1000" dirty="0"/>
              <a:t>(fixed)</a:t>
            </a:r>
          </a:p>
          <a:p>
            <a:r>
              <a:rPr lang="en-US" altLang="ko-KR" sz="1000" dirty="0"/>
              <a:t>2-2. hover</a:t>
            </a:r>
            <a:r>
              <a:rPr lang="ko-KR" altLang="en-US" sz="1000" dirty="0"/>
              <a:t>시 스타일변경</a:t>
            </a:r>
            <a:r>
              <a:rPr lang="en-US" altLang="ko-KR" sz="1000" dirty="0"/>
              <a:t>, </a:t>
            </a:r>
          </a:p>
          <a:p>
            <a:r>
              <a:rPr lang="ko-KR" altLang="en-US" sz="1000" dirty="0" err="1"/>
              <a:t>클릭시</a:t>
            </a:r>
            <a:r>
              <a:rPr lang="ko-KR" altLang="en-US" sz="1000" dirty="0"/>
              <a:t> 부드럽게 상단으로 이동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3428462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직사각형 79"/>
          <p:cNvSpPr/>
          <p:nvPr/>
        </p:nvSpPr>
        <p:spPr>
          <a:xfrm>
            <a:off x="7785248" y="771525"/>
            <a:ext cx="1992288" cy="266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메인페이지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grpSp>
        <p:nvGrpSpPr>
          <p:cNvPr id="4" name="Group 1016"/>
          <p:cNvGrpSpPr>
            <a:grpSpLocks/>
          </p:cNvGrpSpPr>
          <p:nvPr/>
        </p:nvGrpSpPr>
        <p:grpSpPr bwMode="auto">
          <a:xfrm>
            <a:off x="8410575" y="327025"/>
            <a:ext cx="719138" cy="58738"/>
            <a:chOff x="5616" y="528"/>
            <a:chExt cx="453" cy="44"/>
          </a:xfrm>
        </p:grpSpPr>
        <p:sp>
          <p:nvSpPr>
            <p:cNvPr id="14" name="AutoShape 1017"/>
            <p:cNvSpPr>
              <a:spLocks noChangeArrowheads="1"/>
            </p:cNvSpPr>
            <p:nvPr/>
          </p:nvSpPr>
          <p:spPr bwMode="auto">
            <a:xfrm>
              <a:off x="5616" y="528"/>
              <a:ext cx="113" cy="44"/>
            </a:xfrm>
            <a:prstGeom prst="flowChartInputOutput">
              <a:avLst/>
            </a:prstGeom>
            <a:solidFill>
              <a:srgbClr val="F8F8F8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/>
            </a:p>
          </p:txBody>
        </p:sp>
        <p:sp>
          <p:nvSpPr>
            <p:cNvPr id="15" name="AutoShape 1018"/>
            <p:cNvSpPr>
              <a:spLocks noChangeArrowheads="1"/>
            </p:cNvSpPr>
            <p:nvPr/>
          </p:nvSpPr>
          <p:spPr bwMode="auto">
            <a:xfrm>
              <a:off x="5729" y="528"/>
              <a:ext cx="113" cy="44"/>
            </a:xfrm>
            <a:prstGeom prst="flowChartInputOutput">
              <a:avLst/>
            </a:prstGeom>
            <a:solidFill>
              <a:srgbClr val="EAEAEA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/>
            </a:p>
          </p:txBody>
        </p:sp>
        <p:sp>
          <p:nvSpPr>
            <p:cNvPr id="16" name="AutoShape 1019"/>
            <p:cNvSpPr>
              <a:spLocks noChangeArrowheads="1"/>
            </p:cNvSpPr>
            <p:nvPr/>
          </p:nvSpPr>
          <p:spPr bwMode="auto">
            <a:xfrm>
              <a:off x="5842" y="528"/>
              <a:ext cx="113" cy="44"/>
            </a:xfrm>
            <a:prstGeom prst="flowChartInputOutput">
              <a:avLst/>
            </a:prstGeom>
            <a:solidFill>
              <a:srgbClr val="DDDDDD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/>
            </a:p>
          </p:txBody>
        </p:sp>
        <p:sp>
          <p:nvSpPr>
            <p:cNvPr id="17" name="AutoShape 1020"/>
            <p:cNvSpPr>
              <a:spLocks noChangeArrowheads="1"/>
            </p:cNvSpPr>
            <p:nvPr/>
          </p:nvSpPr>
          <p:spPr bwMode="auto">
            <a:xfrm>
              <a:off x="5956" y="528"/>
              <a:ext cx="113" cy="44"/>
            </a:xfrm>
            <a:prstGeom prst="flowChartInputOutput">
              <a:avLst/>
            </a:prstGeom>
            <a:solidFill>
              <a:srgbClr val="C0C0C0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/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128464" y="485335"/>
            <a:ext cx="720080" cy="27937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+mj-ea"/>
                <a:ea typeface="+mj-ea"/>
              </a:rPr>
              <a:t>PROJECT</a:t>
            </a:r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48544" y="485335"/>
            <a:ext cx="2592288" cy="27937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900" b="1" dirty="0">
                <a:solidFill>
                  <a:schemeClr val="tx1"/>
                </a:solidFill>
                <a:latin typeface="+mj-ea"/>
              </a:rPr>
              <a:t> 웹사이트</a:t>
            </a:r>
            <a:r>
              <a:rPr lang="en-US" altLang="ko-KR" sz="900" b="1" dirty="0">
                <a:solidFill>
                  <a:schemeClr val="tx1"/>
                </a:solidFill>
                <a:latin typeface="+mj-ea"/>
              </a:rPr>
              <a:t>(</a:t>
            </a:r>
            <a:r>
              <a:rPr lang="ko-KR" altLang="en-US" sz="900" b="1" dirty="0" err="1">
                <a:solidFill>
                  <a:schemeClr val="tx1"/>
                </a:solidFill>
                <a:latin typeface="+mj-ea"/>
              </a:rPr>
              <a:t>에어서울</a:t>
            </a:r>
            <a:r>
              <a:rPr lang="en-US" altLang="ko-KR" sz="900" b="1" dirty="0">
                <a:solidFill>
                  <a:schemeClr val="tx1"/>
                </a:solidFill>
                <a:latin typeface="+mj-ea"/>
              </a:rPr>
              <a:t>) </a:t>
            </a:r>
            <a:r>
              <a:rPr lang="ko-KR" altLang="en-US" sz="900" b="1" dirty="0">
                <a:solidFill>
                  <a:schemeClr val="tx1"/>
                </a:solidFill>
                <a:latin typeface="+mj-ea"/>
              </a:rPr>
              <a:t>리뉴얼</a:t>
            </a:r>
            <a:endParaRPr kumimoji="1" lang="ko-KR" altLang="en-US" sz="900" dirty="0">
              <a:solidFill>
                <a:schemeClr val="tx1"/>
              </a:solidFill>
              <a:ea typeface="돋움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817096" y="485335"/>
            <a:ext cx="720080" cy="27937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+mj-ea"/>
                <a:ea typeface="+mj-ea"/>
              </a:rPr>
              <a:t>DATE</a:t>
            </a:r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537176" y="485335"/>
            <a:ext cx="1228190" cy="27937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+mj-ea"/>
              </a:rPr>
              <a:t>2024</a:t>
            </a:r>
            <a:r>
              <a:rPr lang="ko-KR" altLang="en-US" sz="900" b="1" dirty="0">
                <a:solidFill>
                  <a:schemeClr val="tx1"/>
                </a:solidFill>
                <a:latin typeface="+mj-ea"/>
              </a:rPr>
              <a:t>년 </a:t>
            </a:r>
            <a:r>
              <a:rPr lang="en-US" altLang="ko-KR" sz="900" b="1" dirty="0">
                <a:solidFill>
                  <a:schemeClr val="tx1"/>
                </a:solidFill>
                <a:latin typeface="+mj-ea"/>
              </a:rPr>
              <a:t>05</a:t>
            </a:r>
            <a:r>
              <a:rPr lang="ko-KR" altLang="en-US" sz="900" b="1" dirty="0">
                <a:solidFill>
                  <a:schemeClr val="tx1"/>
                </a:solidFill>
                <a:latin typeface="+mj-ea"/>
              </a:rPr>
              <a:t>월 </a:t>
            </a:r>
            <a:r>
              <a:rPr lang="en-US" altLang="ko-KR" sz="900" b="1" dirty="0">
                <a:solidFill>
                  <a:schemeClr val="tx1"/>
                </a:solidFill>
                <a:latin typeface="+mj-ea"/>
              </a:rPr>
              <a:t>13</a:t>
            </a:r>
            <a:r>
              <a:rPr lang="ko-KR" altLang="en-US" sz="900" b="1" dirty="0">
                <a:solidFill>
                  <a:schemeClr val="tx1"/>
                </a:solidFill>
                <a:latin typeface="+mj-ea"/>
              </a:rPr>
              <a:t>일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440832" y="485335"/>
            <a:ext cx="720080" cy="27937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+mj-ea"/>
                <a:ea typeface="+mj-ea"/>
              </a:rPr>
              <a:t>TITLE</a:t>
            </a:r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160912" y="485335"/>
            <a:ext cx="1656184" cy="27937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+mj-ea"/>
                <a:ea typeface="+mj-ea"/>
              </a:rPr>
              <a:t>사용자 스토리보드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28464" y="764704"/>
            <a:ext cx="7272808" cy="45719"/>
          </a:xfrm>
          <a:prstGeom prst="rect">
            <a:avLst/>
          </a:prstGeom>
          <a:solidFill>
            <a:srgbClr val="00CC99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761312" y="764704"/>
            <a:ext cx="2016224" cy="27937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+mj-ea"/>
                <a:ea typeface="+mj-ea"/>
              </a:rPr>
              <a:t>서브화면</a:t>
            </a:r>
            <a:r>
              <a:rPr lang="en-US" altLang="ko-KR" sz="1000" b="1" dirty="0">
                <a:solidFill>
                  <a:schemeClr val="tx1"/>
                </a:solidFill>
                <a:latin typeface="+mj-ea"/>
                <a:ea typeface="+mj-ea"/>
              </a:rPr>
              <a:t>(1)-1</a:t>
            </a:r>
            <a:r>
              <a:rPr lang="ko-KR" altLang="en-US" sz="1000" b="1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1000" b="1" dirty="0">
                <a:solidFill>
                  <a:schemeClr val="tx1"/>
                </a:solidFill>
                <a:latin typeface="+mj-ea"/>
                <a:ea typeface="+mj-ea"/>
              </a:rPr>
              <a:t>: </a:t>
            </a:r>
            <a:r>
              <a:rPr lang="ko-KR" altLang="en-US" sz="1000" b="1" dirty="0">
                <a:solidFill>
                  <a:schemeClr val="tx1"/>
                </a:solidFill>
                <a:latin typeface="+mj-ea"/>
                <a:ea typeface="+mj-ea"/>
              </a:rPr>
              <a:t>예약조회</a:t>
            </a:r>
            <a:r>
              <a:rPr lang="en-US" altLang="ko-KR" sz="1000" b="1" dirty="0">
                <a:solidFill>
                  <a:schemeClr val="tx1"/>
                </a:solidFill>
                <a:latin typeface="+mj-ea"/>
                <a:ea typeface="+mj-ea"/>
              </a:rPr>
              <a:t>/</a:t>
            </a:r>
            <a:r>
              <a:rPr lang="ko-KR" altLang="en-US" sz="1000" b="1" dirty="0">
                <a:solidFill>
                  <a:schemeClr val="tx1"/>
                </a:solidFill>
                <a:latin typeface="+mj-ea"/>
                <a:ea typeface="+mj-ea"/>
              </a:rPr>
              <a:t>변경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7401272" y="764704"/>
            <a:ext cx="360040" cy="27937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+mj-ea"/>
                <a:ea typeface="+mj-ea"/>
              </a:rPr>
              <a:t>경로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7761312" y="485335"/>
            <a:ext cx="720080" cy="27937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+mj-ea"/>
                <a:ea typeface="+mj-ea"/>
              </a:rPr>
              <a:t>작성자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8481392" y="485335"/>
            <a:ext cx="1296144" cy="27937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err="1">
                <a:solidFill>
                  <a:schemeClr val="tx1"/>
                </a:solidFill>
                <a:latin typeface="+mj-ea"/>
                <a:ea typeface="+mj-ea"/>
              </a:rPr>
              <a:t>나유형</a:t>
            </a:r>
            <a:endParaRPr lang="ko-KR" altLang="en-US" sz="9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401272" y="1045702"/>
            <a:ext cx="2376264" cy="293438"/>
          </a:xfrm>
          <a:prstGeom prst="rect">
            <a:avLst/>
          </a:prstGeom>
          <a:solidFill>
            <a:srgbClr val="C1F1CA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화면 디자인</a:t>
            </a:r>
            <a:endParaRPr kumimoji="1" lang="en-US" altLang="ko-KR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7401272" y="4786322"/>
            <a:ext cx="2376264" cy="293438"/>
          </a:xfrm>
          <a:prstGeom prst="rect">
            <a:avLst/>
          </a:prstGeom>
          <a:solidFill>
            <a:srgbClr val="C1F1CA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개발 사항</a:t>
            </a:r>
            <a:endParaRPr kumimoji="1" lang="en-US" altLang="ko-KR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7401272" y="1357298"/>
            <a:ext cx="2376264" cy="3429024"/>
          </a:xfrm>
          <a:prstGeom prst="rect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lnSpc>
                <a:spcPct val="200000"/>
              </a:lnSpc>
              <a:buAutoNum type="arabicPeriod"/>
              <a:defRPr/>
            </a:pPr>
            <a:endParaRPr kumimoji="1" lang="en-US" altLang="ko-KR" sz="1000" b="1" dirty="0">
              <a:solidFill>
                <a:prstClr val="black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7401272" y="5072074"/>
            <a:ext cx="2376264" cy="1643074"/>
          </a:xfrm>
          <a:prstGeom prst="rect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lnSpc>
                <a:spcPct val="200000"/>
              </a:lnSpc>
              <a:defRPr/>
            </a:pPr>
            <a:endParaRPr kumimoji="1" lang="en-US" altLang="ko-KR" sz="1000" b="1" baseline="0" dirty="0">
              <a:solidFill>
                <a:prstClr val="black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C4E8F4A-5135-4E2C-B39D-8BFA26F6B576}"/>
              </a:ext>
            </a:extLst>
          </p:cNvPr>
          <p:cNvSpPr/>
          <p:nvPr/>
        </p:nvSpPr>
        <p:spPr>
          <a:xfrm>
            <a:off x="0" y="0"/>
            <a:ext cx="632520" cy="404664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제목 개체 틀 66"/>
          <p:cNvSpPr txBox="1">
            <a:spLocks/>
          </p:cNvSpPr>
          <p:nvPr/>
        </p:nvSpPr>
        <p:spPr>
          <a:xfrm>
            <a:off x="56456" y="72008"/>
            <a:ext cx="7742684" cy="40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defRPr/>
            </a:pPr>
            <a:r>
              <a:rPr lang="ko-KR" altLang="en-US" sz="1600" b="1" kern="0" dirty="0">
                <a:solidFill>
                  <a:sysClr val="windowText" lastClr="000000"/>
                </a:solidFill>
              </a:rPr>
              <a:t>스토리보드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0555782-8759-47F3-9060-7935208442FB}"/>
              </a:ext>
            </a:extLst>
          </p:cNvPr>
          <p:cNvSpPr/>
          <p:nvPr/>
        </p:nvSpPr>
        <p:spPr>
          <a:xfrm>
            <a:off x="668524" y="1174919"/>
            <a:ext cx="6264696" cy="81392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예약 조회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변경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   </a:t>
            </a:r>
            <a:endParaRPr lang="ko-KR" alt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710B7A-1C03-4F37-9A1F-D797D32EA6CD}"/>
              </a:ext>
            </a:extLst>
          </p:cNvPr>
          <p:cNvSpPr txBox="1"/>
          <p:nvPr/>
        </p:nvSpPr>
        <p:spPr>
          <a:xfrm>
            <a:off x="1198163" y="2257280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예약 조회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088FF6F-1D2D-482A-A127-D97548DC9D8A}"/>
              </a:ext>
            </a:extLst>
          </p:cNvPr>
          <p:cNvSpPr/>
          <p:nvPr/>
        </p:nvSpPr>
        <p:spPr>
          <a:xfrm>
            <a:off x="1280592" y="2636912"/>
            <a:ext cx="5040560" cy="72008"/>
          </a:xfrm>
          <a:prstGeom prst="rect">
            <a:avLst/>
          </a:prstGeom>
          <a:solidFill>
            <a:srgbClr val="00CC9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5E3E1C-0363-4792-8A7E-A0DA393DDE54}"/>
              </a:ext>
            </a:extLst>
          </p:cNvPr>
          <p:cNvSpPr txBox="1"/>
          <p:nvPr/>
        </p:nvSpPr>
        <p:spPr>
          <a:xfrm>
            <a:off x="1198163" y="3651829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예약번호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AC0B4D7-F5C7-4592-BD00-A2C658F920B4}"/>
              </a:ext>
            </a:extLst>
          </p:cNvPr>
          <p:cNvSpPr/>
          <p:nvPr/>
        </p:nvSpPr>
        <p:spPr>
          <a:xfrm>
            <a:off x="2062259" y="3651829"/>
            <a:ext cx="3176123" cy="276999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예약 번호를 입력하세요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DD963A6-2F80-4A18-AEAF-BE54F1609E72}"/>
              </a:ext>
            </a:extLst>
          </p:cNvPr>
          <p:cNvSpPr txBox="1"/>
          <p:nvPr/>
        </p:nvSpPr>
        <p:spPr>
          <a:xfrm>
            <a:off x="1203658" y="3149087"/>
            <a:ext cx="568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성명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23664A2E-D48C-4937-B224-3A2158B81271}"/>
              </a:ext>
            </a:extLst>
          </p:cNvPr>
          <p:cNvSpPr/>
          <p:nvPr/>
        </p:nvSpPr>
        <p:spPr>
          <a:xfrm>
            <a:off x="2072680" y="3165590"/>
            <a:ext cx="1440160" cy="26341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성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(LAST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NAME)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0E7B8D2F-6FC5-40BA-A4F0-7AA99747FCDD}"/>
              </a:ext>
            </a:extLst>
          </p:cNvPr>
          <p:cNvSpPr/>
          <p:nvPr/>
        </p:nvSpPr>
        <p:spPr>
          <a:xfrm>
            <a:off x="3754447" y="3158140"/>
            <a:ext cx="1440160" cy="26341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이름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(FIRST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NAME)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DB0FFA6-7564-424E-BF1E-CD77BCE5B5E0}"/>
              </a:ext>
            </a:extLst>
          </p:cNvPr>
          <p:cNvSpPr txBox="1"/>
          <p:nvPr/>
        </p:nvSpPr>
        <p:spPr>
          <a:xfrm>
            <a:off x="1198163" y="4140260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탑승일자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37897D66-7763-41A7-8FA7-55EB0D845BC8}"/>
              </a:ext>
            </a:extLst>
          </p:cNvPr>
          <p:cNvSpPr/>
          <p:nvPr/>
        </p:nvSpPr>
        <p:spPr>
          <a:xfrm>
            <a:off x="2072680" y="4155102"/>
            <a:ext cx="2098653" cy="276999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34AFBB3-896D-4655-9D0D-9E7114C295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4955" y="4221089"/>
            <a:ext cx="186792" cy="160106"/>
          </a:xfrm>
          <a:prstGeom prst="rect">
            <a:avLst/>
          </a:prstGeom>
        </p:spPr>
      </p:pic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4D567109-FA52-4035-AB57-D0832A846AD3}"/>
              </a:ext>
            </a:extLst>
          </p:cNvPr>
          <p:cNvSpPr/>
          <p:nvPr/>
        </p:nvSpPr>
        <p:spPr>
          <a:xfrm>
            <a:off x="2715541" y="4921641"/>
            <a:ext cx="2098653" cy="360040"/>
          </a:xfrm>
          <a:prstGeom prst="roundRect">
            <a:avLst>
              <a:gd name="adj" fmla="val 50000"/>
            </a:avLst>
          </a:prstGeom>
          <a:solidFill>
            <a:srgbClr val="00CC9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조 회</a:t>
            </a: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297C205C-A74F-4412-B401-E4C5C6B57447}"/>
              </a:ext>
            </a:extLst>
          </p:cNvPr>
          <p:cNvSpPr/>
          <p:nvPr/>
        </p:nvSpPr>
        <p:spPr>
          <a:xfrm>
            <a:off x="2677394" y="4817675"/>
            <a:ext cx="230732" cy="230732"/>
          </a:xfrm>
          <a:prstGeom prst="ellipse">
            <a:avLst/>
          </a:prstGeom>
          <a:solidFill>
            <a:srgbClr val="ED202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1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1164666-69C0-493E-B3D2-91256B0AFA31}"/>
              </a:ext>
            </a:extLst>
          </p:cNvPr>
          <p:cNvSpPr txBox="1"/>
          <p:nvPr/>
        </p:nvSpPr>
        <p:spPr>
          <a:xfrm>
            <a:off x="7390606" y="1556669"/>
            <a:ext cx="19639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000" dirty="0"/>
              <a:t>1.</a:t>
            </a:r>
            <a:r>
              <a:rPr lang="ko-KR" altLang="en-US" sz="1000" dirty="0"/>
              <a:t>폼</a:t>
            </a:r>
            <a:r>
              <a:rPr lang="en-US" altLang="ko-KR" sz="1000" dirty="0"/>
              <a:t> </a:t>
            </a:r>
            <a:r>
              <a:rPr lang="ko-KR" altLang="en-US" sz="1000" dirty="0"/>
              <a:t>입력 후 조회버튼 클릭 시 </a:t>
            </a:r>
            <a:endParaRPr lang="en-US" altLang="ko-KR" sz="1000" dirty="0"/>
          </a:p>
          <a:p>
            <a:pPr>
              <a:lnSpc>
                <a:spcPct val="200000"/>
              </a:lnSpc>
            </a:pPr>
            <a:r>
              <a:rPr lang="ko-KR" altLang="en-US" sz="1000" dirty="0"/>
              <a:t>예약결과 페이지 이동</a:t>
            </a:r>
          </a:p>
        </p:txBody>
      </p:sp>
    </p:spTree>
    <p:extLst>
      <p:ext uri="{BB962C8B-B14F-4D97-AF65-F5344CB8AC3E}">
        <p14:creationId xmlns:p14="http://schemas.microsoft.com/office/powerpoint/2010/main" val="2673091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직사각형 79"/>
          <p:cNvSpPr/>
          <p:nvPr/>
        </p:nvSpPr>
        <p:spPr>
          <a:xfrm>
            <a:off x="7785248" y="771525"/>
            <a:ext cx="1992288" cy="266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메인페이지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grpSp>
        <p:nvGrpSpPr>
          <p:cNvPr id="4" name="Group 1016"/>
          <p:cNvGrpSpPr>
            <a:grpSpLocks/>
          </p:cNvGrpSpPr>
          <p:nvPr/>
        </p:nvGrpSpPr>
        <p:grpSpPr bwMode="auto">
          <a:xfrm>
            <a:off x="8410575" y="327025"/>
            <a:ext cx="719138" cy="58738"/>
            <a:chOff x="5616" y="528"/>
            <a:chExt cx="453" cy="44"/>
          </a:xfrm>
        </p:grpSpPr>
        <p:sp>
          <p:nvSpPr>
            <p:cNvPr id="14" name="AutoShape 1017"/>
            <p:cNvSpPr>
              <a:spLocks noChangeArrowheads="1"/>
            </p:cNvSpPr>
            <p:nvPr/>
          </p:nvSpPr>
          <p:spPr bwMode="auto">
            <a:xfrm>
              <a:off x="5616" y="528"/>
              <a:ext cx="113" cy="44"/>
            </a:xfrm>
            <a:prstGeom prst="flowChartInputOutput">
              <a:avLst/>
            </a:prstGeom>
            <a:solidFill>
              <a:srgbClr val="F8F8F8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/>
            </a:p>
          </p:txBody>
        </p:sp>
        <p:sp>
          <p:nvSpPr>
            <p:cNvPr id="15" name="AutoShape 1018"/>
            <p:cNvSpPr>
              <a:spLocks noChangeArrowheads="1"/>
            </p:cNvSpPr>
            <p:nvPr/>
          </p:nvSpPr>
          <p:spPr bwMode="auto">
            <a:xfrm>
              <a:off x="5729" y="528"/>
              <a:ext cx="113" cy="44"/>
            </a:xfrm>
            <a:prstGeom prst="flowChartInputOutput">
              <a:avLst/>
            </a:prstGeom>
            <a:solidFill>
              <a:srgbClr val="EAEAEA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/>
            </a:p>
          </p:txBody>
        </p:sp>
        <p:sp>
          <p:nvSpPr>
            <p:cNvPr id="16" name="AutoShape 1019"/>
            <p:cNvSpPr>
              <a:spLocks noChangeArrowheads="1"/>
            </p:cNvSpPr>
            <p:nvPr/>
          </p:nvSpPr>
          <p:spPr bwMode="auto">
            <a:xfrm>
              <a:off x="5842" y="528"/>
              <a:ext cx="113" cy="44"/>
            </a:xfrm>
            <a:prstGeom prst="flowChartInputOutput">
              <a:avLst/>
            </a:prstGeom>
            <a:solidFill>
              <a:srgbClr val="DDDDDD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/>
            </a:p>
          </p:txBody>
        </p:sp>
        <p:sp>
          <p:nvSpPr>
            <p:cNvPr id="17" name="AutoShape 1020"/>
            <p:cNvSpPr>
              <a:spLocks noChangeArrowheads="1"/>
            </p:cNvSpPr>
            <p:nvPr/>
          </p:nvSpPr>
          <p:spPr bwMode="auto">
            <a:xfrm>
              <a:off x="5956" y="528"/>
              <a:ext cx="113" cy="44"/>
            </a:xfrm>
            <a:prstGeom prst="flowChartInputOutput">
              <a:avLst/>
            </a:prstGeom>
            <a:solidFill>
              <a:srgbClr val="C0C0C0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/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128464" y="485335"/>
            <a:ext cx="720080" cy="27937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+mj-ea"/>
                <a:ea typeface="+mj-ea"/>
              </a:rPr>
              <a:t>PROJECT</a:t>
            </a:r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48544" y="485335"/>
            <a:ext cx="2592288" cy="27937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900" b="1" dirty="0">
                <a:solidFill>
                  <a:schemeClr val="tx1"/>
                </a:solidFill>
                <a:latin typeface="+mj-ea"/>
              </a:rPr>
              <a:t> 웹사이트</a:t>
            </a:r>
            <a:r>
              <a:rPr lang="en-US" altLang="ko-KR" sz="900" b="1" dirty="0">
                <a:solidFill>
                  <a:schemeClr val="tx1"/>
                </a:solidFill>
                <a:latin typeface="+mj-ea"/>
              </a:rPr>
              <a:t>(</a:t>
            </a:r>
            <a:r>
              <a:rPr lang="ko-KR" altLang="en-US" sz="900" b="1" dirty="0" err="1">
                <a:solidFill>
                  <a:schemeClr val="tx1"/>
                </a:solidFill>
                <a:latin typeface="+mj-ea"/>
              </a:rPr>
              <a:t>에어서울</a:t>
            </a:r>
            <a:r>
              <a:rPr lang="en-US" altLang="ko-KR" sz="900" b="1" dirty="0">
                <a:solidFill>
                  <a:schemeClr val="tx1"/>
                </a:solidFill>
                <a:latin typeface="+mj-ea"/>
              </a:rPr>
              <a:t>) </a:t>
            </a:r>
            <a:r>
              <a:rPr lang="ko-KR" altLang="en-US" sz="900" b="1" dirty="0">
                <a:solidFill>
                  <a:schemeClr val="tx1"/>
                </a:solidFill>
                <a:latin typeface="+mj-ea"/>
              </a:rPr>
              <a:t>리뉴얼</a:t>
            </a:r>
            <a:endParaRPr kumimoji="1" lang="ko-KR" altLang="en-US" sz="900" dirty="0">
              <a:solidFill>
                <a:schemeClr val="tx1"/>
              </a:solidFill>
              <a:ea typeface="돋움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817096" y="485335"/>
            <a:ext cx="720080" cy="27937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+mj-ea"/>
                <a:ea typeface="+mj-ea"/>
              </a:rPr>
              <a:t>DATE</a:t>
            </a:r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537176" y="485335"/>
            <a:ext cx="1228190" cy="27937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+mj-ea"/>
              </a:rPr>
              <a:t>2024</a:t>
            </a:r>
            <a:r>
              <a:rPr lang="ko-KR" altLang="en-US" sz="900" b="1" dirty="0">
                <a:solidFill>
                  <a:schemeClr val="tx1"/>
                </a:solidFill>
                <a:latin typeface="+mj-ea"/>
              </a:rPr>
              <a:t>년 </a:t>
            </a:r>
            <a:r>
              <a:rPr lang="en-US" altLang="ko-KR" sz="900" b="1" dirty="0">
                <a:solidFill>
                  <a:schemeClr val="tx1"/>
                </a:solidFill>
                <a:latin typeface="+mj-ea"/>
              </a:rPr>
              <a:t>05</a:t>
            </a:r>
            <a:r>
              <a:rPr lang="ko-KR" altLang="en-US" sz="900" b="1" dirty="0">
                <a:solidFill>
                  <a:schemeClr val="tx1"/>
                </a:solidFill>
                <a:latin typeface="+mj-ea"/>
              </a:rPr>
              <a:t>월 </a:t>
            </a:r>
            <a:r>
              <a:rPr lang="en-US" altLang="ko-KR" sz="900" b="1" dirty="0">
                <a:solidFill>
                  <a:schemeClr val="tx1"/>
                </a:solidFill>
                <a:latin typeface="+mj-ea"/>
              </a:rPr>
              <a:t>13</a:t>
            </a:r>
            <a:r>
              <a:rPr lang="ko-KR" altLang="en-US" sz="900" b="1" dirty="0">
                <a:solidFill>
                  <a:schemeClr val="tx1"/>
                </a:solidFill>
                <a:latin typeface="+mj-ea"/>
              </a:rPr>
              <a:t>일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440832" y="485335"/>
            <a:ext cx="720080" cy="27937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+mj-ea"/>
                <a:ea typeface="+mj-ea"/>
              </a:rPr>
              <a:t>TITLE</a:t>
            </a:r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160912" y="485335"/>
            <a:ext cx="1656184" cy="27937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+mj-ea"/>
                <a:ea typeface="+mj-ea"/>
              </a:rPr>
              <a:t>사용자 스토리보드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28464" y="764704"/>
            <a:ext cx="7272808" cy="45719"/>
          </a:xfrm>
          <a:prstGeom prst="rect">
            <a:avLst/>
          </a:prstGeom>
          <a:solidFill>
            <a:srgbClr val="00CC99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761312" y="764704"/>
            <a:ext cx="2016224" cy="27937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+mj-ea"/>
              </a:rPr>
              <a:t>서브화면</a:t>
            </a:r>
            <a:r>
              <a:rPr lang="en-US" altLang="ko-KR" sz="1000" b="1" dirty="0">
                <a:solidFill>
                  <a:schemeClr val="tx1"/>
                </a:solidFill>
                <a:latin typeface="+mj-ea"/>
              </a:rPr>
              <a:t>(1)-2</a:t>
            </a:r>
            <a:r>
              <a:rPr lang="ko-KR" altLang="en-US" sz="1000" b="1" dirty="0">
                <a:solidFill>
                  <a:schemeClr val="tx1"/>
                </a:solidFill>
                <a:latin typeface="+mj-ea"/>
              </a:rPr>
              <a:t> </a:t>
            </a:r>
            <a:r>
              <a:rPr lang="en-US" altLang="ko-KR" sz="1000" b="1" dirty="0">
                <a:solidFill>
                  <a:schemeClr val="tx1"/>
                </a:solidFill>
                <a:latin typeface="+mj-ea"/>
              </a:rPr>
              <a:t> : </a:t>
            </a:r>
            <a:r>
              <a:rPr lang="ko-KR" altLang="en-US" sz="1000" b="1" dirty="0">
                <a:solidFill>
                  <a:schemeClr val="tx1"/>
                </a:solidFill>
                <a:latin typeface="+mj-ea"/>
              </a:rPr>
              <a:t>예약조회</a:t>
            </a:r>
            <a:r>
              <a:rPr lang="en-US" altLang="ko-KR" sz="1000" b="1" dirty="0">
                <a:solidFill>
                  <a:schemeClr val="tx1"/>
                </a:solidFill>
                <a:latin typeface="+mj-ea"/>
              </a:rPr>
              <a:t>/</a:t>
            </a:r>
            <a:r>
              <a:rPr lang="ko-KR" altLang="en-US" sz="1000" b="1" dirty="0">
                <a:solidFill>
                  <a:schemeClr val="tx1"/>
                </a:solidFill>
                <a:latin typeface="+mj-ea"/>
              </a:rPr>
              <a:t>변경 </a:t>
            </a:r>
            <a:endParaRPr lang="en-US" altLang="ko-KR" sz="1000" b="1" dirty="0">
              <a:solidFill>
                <a:schemeClr val="tx1"/>
              </a:solidFill>
              <a:latin typeface="+mj-ea"/>
            </a:endParaRP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+mj-ea"/>
              </a:rPr>
              <a:t>&gt; </a:t>
            </a:r>
            <a:r>
              <a:rPr lang="ko-KR" altLang="en-US" sz="1000" b="1" dirty="0">
                <a:solidFill>
                  <a:schemeClr val="tx1"/>
                </a:solidFill>
                <a:latin typeface="+mj-ea"/>
              </a:rPr>
              <a:t>예약결과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7401272" y="764704"/>
            <a:ext cx="360040" cy="27937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+mj-ea"/>
                <a:ea typeface="+mj-ea"/>
              </a:rPr>
              <a:t>경로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7761312" y="485335"/>
            <a:ext cx="720080" cy="27937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+mj-ea"/>
                <a:ea typeface="+mj-ea"/>
              </a:rPr>
              <a:t>작성자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8481392" y="485335"/>
            <a:ext cx="1296144" cy="27937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err="1">
                <a:solidFill>
                  <a:schemeClr val="tx1"/>
                </a:solidFill>
                <a:latin typeface="+mj-ea"/>
                <a:ea typeface="+mj-ea"/>
              </a:rPr>
              <a:t>나유형</a:t>
            </a:r>
            <a:endParaRPr lang="ko-KR" altLang="en-US" sz="9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401272" y="1045702"/>
            <a:ext cx="2376264" cy="293438"/>
          </a:xfrm>
          <a:prstGeom prst="rect">
            <a:avLst/>
          </a:prstGeom>
          <a:solidFill>
            <a:srgbClr val="C1F1CA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화면 디자인</a:t>
            </a:r>
            <a:endParaRPr kumimoji="1" lang="en-US" altLang="ko-KR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7401272" y="4786322"/>
            <a:ext cx="2376264" cy="293438"/>
          </a:xfrm>
          <a:prstGeom prst="rect">
            <a:avLst/>
          </a:prstGeom>
          <a:solidFill>
            <a:srgbClr val="C1F1CA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개발 사항</a:t>
            </a:r>
            <a:endParaRPr kumimoji="1" lang="en-US" altLang="ko-KR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7401272" y="1357298"/>
            <a:ext cx="2376264" cy="3429024"/>
          </a:xfrm>
          <a:prstGeom prst="rect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lnSpc>
                <a:spcPct val="200000"/>
              </a:lnSpc>
              <a:buAutoNum type="arabicPeriod"/>
              <a:defRPr/>
            </a:pPr>
            <a:endParaRPr kumimoji="1" lang="en-US" altLang="ko-KR" sz="1000" b="1" dirty="0">
              <a:solidFill>
                <a:prstClr val="black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7401272" y="5072074"/>
            <a:ext cx="2376264" cy="1643074"/>
          </a:xfrm>
          <a:prstGeom prst="rect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lnSpc>
                <a:spcPct val="200000"/>
              </a:lnSpc>
              <a:defRPr/>
            </a:pPr>
            <a:endParaRPr kumimoji="1" lang="en-US" altLang="ko-KR" sz="1000" b="1" baseline="0" dirty="0">
              <a:solidFill>
                <a:prstClr val="black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C4E8F4A-5135-4E2C-B39D-8BFA26F6B576}"/>
              </a:ext>
            </a:extLst>
          </p:cNvPr>
          <p:cNvSpPr/>
          <p:nvPr/>
        </p:nvSpPr>
        <p:spPr>
          <a:xfrm>
            <a:off x="0" y="0"/>
            <a:ext cx="632520" cy="404664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제목 개체 틀 66"/>
          <p:cNvSpPr txBox="1">
            <a:spLocks/>
          </p:cNvSpPr>
          <p:nvPr/>
        </p:nvSpPr>
        <p:spPr>
          <a:xfrm>
            <a:off x="56456" y="72008"/>
            <a:ext cx="7742684" cy="40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defRPr/>
            </a:pPr>
            <a:r>
              <a:rPr lang="ko-KR" altLang="en-US" sz="1600" b="1" kern="0" dirty="0">
                <a:solidFill>
                  <a:sysClr val="windowText" lastClr="000000"/>
                </a:solidFill>
              </a:rPr>
              <a:t>스토리보드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43B2031-EA2B-4479-9C98-B968A6F525F6}"/>
              </a:ext>
            </a:extLst>
          </p:cNvPr>
          <p:cNvSpPr/>
          <p:nvPr/>
        </p:nvSpPr>
        <p:spPr>
          <a:xfrm>
            <a:off x="632520" y="1174919"/>
            <a:ext cx="6264696" cy="81392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나의 예약 현황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D53BCC2-7EED-4588-B095-13251D308E91}"/>
              </a:ext>
            </a:extLst>
          </p:cNvPr>
          <p:cNvSpPr txBox="1"/>
          <p:nvPr/>
        </p:nvSpPr>
        <p:spPr>
          <a:xfrm>
            <a:off x="1198163" y="2257280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예약 결과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C6DA2CB-DC4F-4EAE-B068-8E89BEEE11B2}"/>
              </a:ext>
            </a:extLst>
          </p:cNvPr>
          <p:cNvSpPr/>
          <p:nvPr/>
        </p:nvSpPr>
        <p:spPr>
          <a:xfrm>
            <a:off x="1280592" y="2636912"/>
            <a:ext cx="5040560" cy="72008"/>
          </a:xfrm>
          <a:prstGeom prst="rect">
            <a:avLst/>
          </a:prstGeom>
          <a:solidFill>
            <a:srgbClr val="00CC9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E2FA39C2-27FC-468D-A1F2-2A1FD1CADC6E}"/>
              </a:ext>
            </a:extLst>
          </p:cNvPr>
          <p:cNvSpPr/>
          <p:nvPr/>
        </p:nvSpPr>
        <p:spPr>
          <a:xfrm>
            <a:off x="2705120" y="5733256"/>
            <a:ext cx="2098653" cy="360040"/>
          </a:xfrm>
          <a:prstGeom prst="roundRect">
            <a:avLst>
              <a:gd name="adj" fmla="val 50000"/>
            </a:avLst>
          </a:prstGeom>
          <a:solidFill>
            <a:srgbClr val="00CC9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예약 변경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1D7897F-9ADD-4490-BC05-9686C76305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3191089"/>
              </p:ext>
            </p:extLst>
          </p:nvPr>
        </p:nvGraphicFramePr>
        <p:xfrm>
          <a:off x="1290960" y="3071338"/>
          <a:ext cx="5040560" cy="2299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223">
                  <a:extLst>
                    <a:ext uri="{9D8B030D-6E8A-4147-A177-3AD203B41FA5}">
                      <a16:colId xmlns:a16="http://schemas.microsoft.com/office/drawing/2014/main" val="1855035204"/>
                    </a:ext>
                  </a:extLst>
                </a:gridCol>
                <a:gridCol w="3839337">
                  <a:extLst>
                    <a:ext uri="{9D8B030D-6E8A-4147-A177-3AD203B41FA5}">
                      <a16:colId xmlns:a16="http://schemas.microsoft.com/office/drawing/2014/main" val="2113035363"/>
                    </a:ext>
                  </a:extLst>
                </a:gridCol>
              </a:tblGrid>
              <a:tr h="4599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예약번호</a:t>
                      </a:r>
                    </a:p>
                  </a:txBody>
                  <a:tcPr anchor="ctr">
                    <a:solidFill>
                      <a:srgbClr val="C1F1C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BX34G5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0586486"/>
                  </a:ext>
                </a:extLst>
              </a:tr>
              <a:tr h="4599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탑승일</a:t>
                      </a:r>
                    </a:p>
                  </a:txBody>
                  <a:tcPr anchor="ctr">
                    <a:solidFill>
                      <a:srgbClr val="C1F1C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2024.05.14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888380"/>
                  </a:ext>
                </a:extLst>
              </a:tr>
              <a:tr h="4599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출발시간</a:t>
                      </a:r>
                    </a:p>
                  </a:txBody>
                  <a:tcPr anchor="ctr">
                    <a:solidFill>
                      <a:srgbClr val="C1F1C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12 : 55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908043"/>
                  </a:ext>
                </a:extLst>
              </a:tr>
              <a:tr h="4599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도착시간</a:t>
                      </a:r>
                    </a:p>
                  </a:txBody>
                  <a:tcPr anchor="ctr">
                    <a:solidFill>
                      <a:srgbClr val="C1F1C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19 : 25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716499"/>
                  </a:ext>
                </a:extLst>
              </a:tr>
              <a:tr h="4599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노선</a:t>
                      </a:r>
                    </a:p>
                  </a:txBody>
                  <a:tcPr anchor="ctr">
                    <a:solidFill>
                      <a:srgbClr val="C1F1C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ICN(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서울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인천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)        SYD(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시드니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킹즈퍼드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스미스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)  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0482771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F66DDA71-96DE-4DF6-BE43-358750941C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511" y="4977956"/>
            <a:ext cx="381385" cy="310561"/>
          </a:xfrm>
          <a:prstGeom prst="rect">
            <a:avLst/>
          </a:prstGeom>
        </p:spPr>
      </p:pic>
      <p:sp>
        <p:nvSpPr>
          <p:cNvPr id="46" name="타원 45">
            <a:extLst>
              <a:ext uri="{FF2B5EF4-FFF2-40B4-BE49-F238E27FC236}">
                <a16:creationId xmlns:a16="http://schemas.microsoft.com/office/drawing/2014/main" id="{5E061C28-93A3-48EC-9D0D-F8457399069F}"/>
              </a:ext>
            </a:extLst>
          </p:cNvPr>
          <p:cNvSpPr/>
          <p:nvPr/>
        </p:nvSpPr>
        <p:spPr>
          <a:xfrm>
            <a:off x="2589754" y="5658035"/>
            <a:ext cx="230732" cy="230732"/>
          </a:xfrm>
          <a:prstGeom prst="ellipse">
            <a:avLst/>
          </a:prstGeom>
          <a:solidFill>
            <a:srgbClr val="ED202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1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86CA58F-B288-42D6-92D3-99BD38814A87}"/>
              </a:ext>
            </a:extLst>
          </p:cNvPr>
          <p:cNvSpPr txBox="1"/>
          <p:nvPr/>
        </p:nvSpPr>
        <p:spPr>
          <a:xfrm>
            <a:off x="7390606" y="1556669"/>
            <a:ext cx="2476960" cy="6588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000" dirty="0"/>
              <a:t>1.</a:t>
            </a:r>
            <a:r>
              <a:rPr lang="ko-KR" altLang="en-US" sz="1000" dirty="0"/>
              <a:t>예약 변경 버튼 </a:t>
            </a:r>
            <a:r>
              <a:rPr lang="ko-KR" altLang="en-US" sz="1000" dirty="0" err="1"/>
              <a:t>클릭시</a:t>
            </a:r>
            <a:r>
              <a:rPr lang="ko-KR" altLang="en-US" sz="1000" dirty="0"/>
              <a:t> 항공권 조회가 </a:t>
            </a:r>
            <a:endParaRPr lang="en-US" altLang="ko-KR" sz="1000" dirty="0"/>
          </a:p>
          <a:p>
            <a:pPr>
              <a:lnSpc>
                <a:spcPct val="200000"/>
              </a:lnSpc>
            </a:pPr>
            <a:r>
              <a:rPr lang="ko-KR" altLang="en-US" sz="1000" dirty="0"/>
              <a:t>가능한 메인 페이지로 이동</a:t>
            </a:r>
          </a:p>
        </p:txBody>
      </p:sp>
    </p:spTree>
    <p:extLst>
      <p:ext uri="{BB962C8B-B14F-4D97-AF65-F5344CB8AC3E}">
        <p14:creationId xmlns:p14="http://schemas.microsoft.com/office/powerpoint/2010/main" val="413934161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3175">
          <a:solidFill>
            <a:schemeClr val="bg1">
              <a:lumMod val="50000"/>
            </a:schemeClr>
          </a:solidFill>
        </a:ln>
      </a:spPr>
      <a:bodyPr lIns="0" tIns="0" rIns="0" bIns="0" rtlCol="0" anchor="ctr"/>
      <a:lstStyle>
        <a:defPPr algn="ctr">
          <a:defRPr sz="700" dirty="0" smtClean="0">
            <a:solidFill>
              <a:schemeClr val="tx1">
                <a:lumMod val="50000"/>
                <a:lumOff val="50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3175">
          <a:solidFill>
            <a:schemeClr val="bg1">
              <a:lumMod val="50000"/>
            </a:schemeClr>
          </a:solidFill>
        </a:ln>
      </a:spPr>
      <a:bodyPr lIns="0" tIns="0" rIns="0" bIns="0" rtlCol="0" anchor="ctr"/>
      <a:lstStyle>
        <a:defPPr algn="ctr">
          <a:defRPr sz="700" dirty="0" smtClean="0">
            <a:solidFill>
              <a:schemeClr val="tx1">
                <a:lumMod val="50000"/>
                <a:lumOff val="50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3175">
          <a:solidFill>
            <a:schemeClr val="bg1">
              <a:lumMod val="50000"/>
            </a:schemeClr>
          </a:solidFill>
        </a:ln>
      </a:spPr>
      <a:bodyPr lIns="0" tIns="0" rIns="0" bIns="0" rtlCol="0" anchor="ctr"/>
      <a:lstStyle>
        <a:defPPr algn="ctr">
          <a:defRPr sz="700" dirty="0" smtClean="0">
            <a:solidFill>
              <a:schemeClr val="tx1">
                <a:lumMod val="50000"/>
                <a:lumOff val="50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4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3175">
          <a:solidFill>
            <a:schemeClr val="bg1">
              <a:lumMod val="50000"/>
            </a:schemeClr>
          </a:solidFill>
        </a:ln>
      </a:spPr>
      <a:bodyPr lIns="0" tIns="0" rIns="0" bIns="0" rtlCol="0" anchor="ctr"/>
      <a:lstStyle>
        <a:defPPr algn="ctr">
          <a:defRPr sz="700" dirty="0" smtClean="0">
            <a:solidFill>
              <a:schemeClr val="tx1">
                <a:lumMod val="50000"/>
                <a:lumOff val="50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5.xml><?xml version="1.0" encoding="utf-8"?>
<a:theme xmlns:a="http://schemas.openxmlformats.org/drawingml/2006/main" name="5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3175">
          <a:solidFill>
            <a:schemeClr val="bg1">
              <a:lumMod val="50000"/>
            </a:schemeClr>
          </a:solidFill>
        </a:ln>
      </a:spPr>
      <a:bodyPr lIns="0" tIns="0" rIns="0" bIns="0" rtlCol="0" anchor="ctr"/>
      <a:lstStyle>
        <a:defPPr algn="ctr">
          <a:defRPr sz="700" dirty="0" smtClean="0">
            <a:solidFill>
              <a:schemeClr val="tx1">
                <a:lumMod val="50000"/>
                <a:lumOff val="50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18722</TotalTime>
  <Words>1837</Words>
  <Application>Microsoft Office PowerPoint</Application>
  <PresentationFormat>A4 용지(210x297mm)</PresentationFormat>
  <Paragraphs>652</Paragraphs>
  <Slides>18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5</vt:i4>
      </vt:variant>
      <vt:variant>
        <vt:lpstr>슬라이드 제목</vt:lpstr>
      </vt:variant>
      <vt:variant>
        <vt:i4>18</vt:i4>
      </vt:variant>
    </vt:vector>
  </HeadingPairs>
  <TitlesOfParts>
    <vt:vector size="27" baseType="lpstr">
      <vt:lpstr>돋움</vt:lpstr>
      <vt:lpstr>맑은 고딕</vt:lpstr>
      <vt:lpstr>Arial</vt:lpstr>
      <vt:lpstr>Times New Roman</vt:lpstr>
      <vt:lpstr>1_Office 테마</vt:lpstr>
      <vt:lpstr>2_Office 테마</vt:lpstr>
      <vt:lpstr>3_Office 테마</vt:lpstr>
      <vt:lpstr>4_Office 테마</vt:lpstr>
      <vt:lpstr>5_Office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inun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박정환</dc:creator>
  <cp:lastModifiedBy>ezen603-10</cp:lastModifiedBy>
  <cp:revision>1489</cp:revision>
  <dcterms:created xsi:type="dcterms:W3CDTF">2010-06-09T05:40:38Z</dcterms:created>
  <dcterms:modified xsi:type="dcterms:W3CDTF">2024-05-23T07:35:07Z</dcterms:modified>
</cp:coreProperties>
</file>