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391"/>
    <a:srgbClr val="BBDFD8"/>
    <a:srgbClr val="D8F4EF"/>
    <a:srgbClr val="FFFFFF"/>
    <a:srgbClr val="76C0B2"/>
    <a:srgbClr val="0B7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00" d="100"/>
          <a:sy n="100" d="100"/>
        </p:scale>
        <p:origin x="26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2A815-EFE2-4191-8FB7-86C81C8D7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7FA220-832F-403F-999C-923F0E2AD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EC884-AE5F-40CD-9A2C-DA34934E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9C1A-8BA0-4B6B-984E-667B54DC8509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1F232-D17E-46C9-A814-66A9F583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0D681-BA8B-4F52-B3FD-7B64BAB3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CFC9-1228-4217-9326-09ED8017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8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831D3-4EE8-4B29-9D4F-2EC9BC36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B67BB-205E-42AC-947F-2B850186D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16BAA-E60A-4245-91E4-4D80A275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9C1A-8BA0-4B6B-984E-667B54DC8509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66F6A-0086-4C3B-80E7-2D12EAF5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BD548-BB68-4573-8514-687E77A5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CFC9-1228-4217-9326-09ED8017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0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5879C0-C134-4D9A-8028-AE5EA4D71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AED2F4-6932-49CB-AE08-6C0E78BE3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9691-EE1C-4448-8C49-88D19915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9C1A-8BA0-4B6B-984E-667B54DC8509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49E58-BE61-45EB-8500-8BF44D5B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691E9-4129-4899-ABA6-8E297E8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CFC9-1228-4217-9326-09ED8017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3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49866-842B-460E-9392-AFA8740E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85FDA-B3B3-4050-8253-830FD0DC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B1437-FF44-47D3-822F-C7BF931D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9C1A-8BA0-4B6B-984E-667B54DC8509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4C164-0F93-4DA0-A4B4-4CF48F36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B6334-BEC9-4915-BA95-3338A75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CFC9-1228-4217-9326-09ED8017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4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EE990-E9E7-40A0-96B3-05534541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4F5A3-F00C-46CA-AC01-43CF8CC4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4CFCC-ABAB-431D-A279-90E3939E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9C1A-8BA0-4B6B-984E-667B54DC8509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524AB-6231-406B-9A9E-65BAA632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231F3-0B38-4E97-B8C8-5E9A3DA9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CFC9-1228-4217-9326-09ED8017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88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D8BCE-C34D-4CDD-A315-603A7E75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5335-2FB2-4472-BBF7-F080CB03D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01039-9D5C-4258-B019-7A0BEEA97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693ED-5CBB-4743-9B17-5C89B6FE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9C1A-8BA0-4B6B-984E-667B54DC8509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641116-4BE2-4D68-99D0-03149AB4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8408E-D468-4EBD-9EDE-EC0C39AB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CFC9-1228-4217-9326-09ED8017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3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86FF8-6E20-45B3-A021-3C6ACFAE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32CB6-9ED5-41B8-AB36-4BA2B7B6B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E9E00B-0102-4C00-BED8-6A4C1EE93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1154C0-250B-4AB8-8A4F-3E0FA88D7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53A57-1B0F-4DF6-8876-87F897A15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3CD566-9DB2-485F-9B35-ED636C5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9C1A-8BA0-4B6B-984E-667B54DC8509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9D33A-FE71-4095-952E-6E32348C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B9FA70-3B9A-4365-852D-AC134117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CFC9-1228-4217-9326-09ED8017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B7D2E-EF0A-410D-89A7-A404B4F9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1B8B89-16ED-4393-9F31-319E5A98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9C1A-8BA0-4B6B-984E-667B54DC8509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8F5650-C87C-4041-945F-B02E5522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3DD65D-EFF3-41BA-BE91-63C3CB39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CFC9-1228-4217-9326-09ED8017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BE11E6-2D26-429C-9DF7-6D7EE02D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9C1A-8BA0-4B6B-984E-667B54DC8509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7797E8-7AF9-40F7-A6A7-97AFD9E6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FC7A66-D9BC-45E1-965E-8649A935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CFC9-1228-4217-9326-09ED8017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5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FED38-F603-4BC1-885A-DCC42540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EAE6-5696-434E-A88A-F6DDDBD8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6F99A8-647E-4D9C-840E-EC256DDF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A29D3-23EB-4EAB-80B1-36F53D83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9C1A-8BA0-4B6B-984E-667B54DC8509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4807B-40BC-40CF-A41F-F386EC4F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221B4-E4FA-4228-9E62-A89D1D4A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CFC9-1228-4217-9326-09ED8017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9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52535-BE6C-4A9E-8E70-28C0501C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EA6488-2AA1-4BC4-AB2D-6AB6B270D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43AE0-DD6E-4705-9A31-DC333B13B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905BC-557A-4C08-93D7-A0CF76B3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9C1A-8BA0-4B6B-984E-667B54DC8509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FB04-AE63-4A62-AB46-9B1B9D9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FD0C68-DEE9-46FE-B549-430E3DC5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CFC9-1228-4217-9326-09ED8017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2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FE218-522C-414B-82F5-92A9C438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8146CD-7E20-4F7E-B4E7-69E536A0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BDFE5-91C2-4BC7-923D-C93DF68EA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9C1A-8BA0-4B6B-984E-667B54DC8509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10C0E-3941-4ECC-B866-57AB8938A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C93D5-F7C3-4DC2-92FD-CAF3C4C54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9CFC9-1228-4217-9326-09ED80174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8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BBDFD8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2B992-00B8-465B-A8B3-E238F34BE292}"/>
              </a:ext>
            </a:extLst>
          </p:cNvPr>
          <p:cNvSpPr txBox="1"/>
          <p:nvPr/>
        </p:nvSpPr>
        <p:spPr>
          <a:xfrm>
            <a:off x="2468336" y="1688988"/>
            <a:ext cx="8553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 완료 보고서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63B4-0EB5-4545-BC94-824C5B03D907}"/>
              </a:ext>
            </a:extLst>
          </p:cNvPr>
          <p:cNvSpPr txBox="1"/>
          <p:nvPr/>
        </p:nvSpPr>
        <p:spPr>
          <a:xfrm>
            <a:off x="9744075" y="430915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LINE Seed Sans KR Regular" panose="020B0603020203020204" pitchFamily="50" charset="-127"/>
              </a:rPr>
              <a:t>작성자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LINE Seed Sans KR Regular" panose="020B0603020203020204" pitchFamily="50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LINE Seed Sans KR Regular" panose="020B0603020203020204" pitchFamily="50" charset="-127"/>
              </a:rPr>
              <a:t>나유형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LINE Seed Sans KR Regular" panose="020B06030202030202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9B94CD-8E94-4464-BEC2-8BC7C714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12" y="3157187"/>
            <a:ext cx="1428750" cy="19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2B1DB6-3B24-4A3B-BC51-07F3D3BDCABA}"/>
              </a:ext>
            </a:extLst>
          </p:cNvPr>
          <p:cNvSpPr txBox="1"/>
          <p:nvPr/>
        </p:nvSpPr>
        <p:spPr>
          <a:xfrm>
            <a:off x="4609550" y="2989555"/>
            <a:ext cx="3915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에어서울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전체페이지 리뉴얼</a:t>
            </a:r>
          </a:p>
          <a:p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426282-B06F-4F8B-AB42-B1AC8A1D71FD}"/>
              </a:ext>
            </a:extLst>
          </p:cNvPr>
          <p:cNvCxnSpPr/>
          <p:nvPr/>
        </p:nvCxnSpPr>
        <p:spPr>
          <a:xfrm>
            <a:off x="1000125" y="3920752"/>
            <a:ext cx="1045845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74F754-F74F-43E6-B375-2C9741460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75"/>
          <a:stretch/>
        </p:blipFill>
        <p:spPr>
          <a:xfrm>
            <a:off x="0" y="0"/>
            <a:ext cx="392186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43C92-5EF3-4E90-B3F1-49E0E7F3A04B}"/>
              </a:ext>
            </a:extLst>
          </p:cNvPr>
          <p:cNvSpPr txBox="1"/>
          <p:nvPr/>
        </p:nvSpPr>
        <p:spPr>
          <a:xfrm>
            <a:off x="1042974" y="995240"/>
            <a:ext cx="21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INDEX</a:t>
            </a:r>
            <a:endParaRPr lang="ko-KR" altLang="en-US" sz="4800" dirty="0">
              <a:solidFill>
                <a:schemeClr val="bg1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B805F-171D-4B46-9B1F-F2EB7D0AA84D}"/>
              </a:ext>
            </a:extLst>
          </p:cNvPr>
          <p:cNvSpPr txBox="1"/>
          <p:nvPr/>
        </p:nvSpPr>
        <p:spPr>
          <a:xfrm>
            <a:off x="5581380" y="861890"/>
            <a:ext cx="46294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사업개요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사업목표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추진경과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추진범위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향후 추진계획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C9CCF9-00E6-464E-98E3-B3C47AE4E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50" y="6387465"/>
            <a:ext cx="1266706" cy="1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4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FB8144-3F0B-4E5C-B139-35A621CF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62" b="35000"/>
          <a:stretch/>
        </p:blipFill>
        <p:spPr>
          <a:xfrm>
            <a:off x="0" y="0"/>
            <a:ext cx="12192000" cy="1685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22AE6-49A9-425A-BEF7-600A7A658F1F}"/>
              </a:ext>
            </a:extLst>
          </p:cNvPr>
          <p:cNvSpPr txBox="1"/>
          <p:nvPr/>
        </p:nvSpPr>
        <p:spPr>
          <a:xfrm>
            <a:off x="470561" y="617987"/>
            <a:ext cx="50945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사업개요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5BDE0-B469-4780-AF5F-C9FA84F01717}"/>
              </a:ext>
            </a:extLst>
          </p:cNvPr>
          <p:cNvSpPr txBox="1"/>
          <p:nvPr/>
        </p:nvSpPr>
        <p:spPr>
          <a:xfrm>
            <a:off x="10470592" y="236547"/>
            <a:ext cx="1587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>
                    <a:lumMod val="40000"/>
                    <a:lumOff val="60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01.</a:t>
            </a:r>
            <a:endParaRPr lang="ko-KR" altLang="en-US" sz="7200" dirty="0">
              <a:solidFill>
                <a:schemeClr val="accent5">
                  <a:lumMod val="40000"/>
                  <a:lumOff val="60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720BE-FDAA-46AC-A3E2-D808C0F5A1ED}"/>
              </a:ext>
            </a:extLst>
          </p:cNvPr>
          <p:cNvSpPr txBox="1"/>
          <p:nvPr/>
        </p:nvSpPr>
        <p:spPr>
          <a:xfrm>
            <a:off x="1795115" y="24547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사업명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9A5D2EE-A2FC-4065-BE6F-B9F81811BE36}"/>
              </a:ext>
            </a:extLst>
          </p:cNvPr>
          <p:cNvSpPr/>
          <p:nvPr/>
        </p:nvSpPr>
        <p:spPr>
          <a:xfrm>
            <a:off x="9499457" y="4779150"/>
            <a:ext cx="166038" cy="160145"/>
          </a:xfrm>
          <a:prstGeom prst="roundRect">
            <a:avLst>
              <a:gd name="adj" fmla="val 50000"/>
            </a:avLst>
          </a:prstGeom>
          <a:solidFill>
            <a:srgbClr val="0B79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CEB0D-528B-4A1D-BF9B-EFD3A20FB5DC}"/>
              </a:ext>
            </a:extLst>
          </p:cNvPr>
          <p:cNvSpPr txBox="1"/>
          <p:nvPr/>
        </p:nvSpPr>
        <p:spPr>
          <a:xfrm>
            <a:off x="9683347" y="466724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목적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25CC2B-5ACF-45CE-881A-9318BBA93CA2}"/>
              </a:ext>
            </a:extLst>
          </p:cNvPr>
          <p:cNvCxnSpPr/>
          <p:nvPr/>
        </p:nvCxnSpPr>
        <p:spPr>
          <a:xfrm>
            <a:off x="4114800" y="2241692"/>
            <a:ext cx="0" cy="36830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7F91944-2749-4870-A1EB-9927F545BD0F}"/>
              </a:ext>
            </a:extLst>
          </p:cNvPr>
          <p:cNvCxnSpPr/>
          <p:nvPr/>
        </p:nvCxnSpPr>
        <p:spPr>
          <a:xfrm>
            <a:off x="7962900" y="2231385"/>
            <a:ext cx="0" cy="36830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B3637AB-1682-46A6-BFB0-42B3DDF7A38F}"/>
              </a:ext>
            </a:extLst>
          </p:cNvPr>
          <p:cNvSpPr/>
          <p:nvPr/>
        </p:nvSpPr>
        <p:spPr>
          <a:xfrm>
            <a:off x="1034637" y="2979556"/>
            <a:ext cx="2364458" cy="236445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6FAB8-2CDA-45C9-B9E6-FC5A63935DB9}"/>
              </a:ext>
            </a:extLst>
          </p:cNvPr>
          <p:cNvSpPr txBox="1"/>
          <p:nvPr/>
        </p:nvSpPr>
        <p:spPr>
          <a:xfrm>
            <a:off x="1223355" y="3602985"/>
            <a:ext cx="1997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에어서울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전체페이지 리뉴얼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70C216-63E5-4181-A549-FEC2C84D02DE}"/>
              </a:ext>
            </a:extLst>
          </p:cNvPr>
          <p:cNvSpPr txBox="1"/>
          <p:nvPr/>
        </p:nvSpPr>
        <p:spPr>
          <a:xfrm>
            <a:off x="5636417" y="240773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기간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342BA0-2E29-47DD-997E-AB0817FE53F5}"/>
              </a:ext>
            </a:extLst>
          </p:cNvPr>
          <p:cNvSpPr/>
          <p:nvPr/>
        </p:nvSpPr>
        <p:spPr>
          <a:xfrm>
            <a:off x="4838753" y="2941456"/>
            <a:ext cx="2364458" cy="23644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5ED64C-0C47-46F1-8481-6B339BA37A0F}"/>
              </a:ext>
            </a:extLst>
          </p:cNvPr>
          <p:cNvSpPr txBox="1"/>
          <p:nvPr/>
        </p:nvSpPr>
        <p:spPr>
          <a:xfrm>
            <a:off x="5134195" y="3564885"/>
            <a:ext cx="1758815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2024.05.08~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2024.05.25</a:t>
            </a:r>
            <a:endParaRPr lang="ko-KR" altLang="en-US" b="1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38A672-F0F5-4823-9FC5-2472408ADE14}"/>
              </a:ext>
            </a:extLst>
          </p:cNvPr>
          <p:cNvSpPr txBox="1"/>
          <p:nvPr/>
        </p:nvSpPr>
        <p:spPr>
          <a:xfrm>
            <a:off x="9703469" y="240773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목적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14C28E2-828E-47F3-A6C3-882000D58ABB}"/>
              </a:ext>
            </a:extLst>
          </p:cNvPr>
          <p:cNvSpPr/>
          <p:nvPr/>
        </p:nvSpPr>
        <p:spPr>
          <a:xfrm>
            <a:off x="8905805" y="2941456"/>
            <a:ext cx="2364458" cy="236445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5EA4C-A8EE-40C0-BF25-5654E7FD3825}"/>
              </a:ext>
            </a:extLst>
          </p:cNvPr>
          <p:cNvSpPr txBox="1"/>
          <p:nvPr/>
        </p:nvSpPr>
        <p:spPr>
          <a:xfrm>
            <a:off x="9128400" y="3524755"/>
            <a:ext cx="2141863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메인페이지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간결화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사용자 편리성 향상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문제점 개선</a:t>
            </a:r>
          </a:p>
        </p:txBody>
      </p:sp>
    </p:spTree>
    <p:extLst>
      <p:ext uri="{BB962C8B-B14F-4D97-AF65-F5344CB8AC3E}">
        <p14:creationId xmlns:p14="http://schemas.microsoft.com/office/powerpoint/2010/main" val="213820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CFB7C98F-9A36-4C47-B5C3-0761B8431BB1}"/>
              </a:ext>
            </a:extLst>
          </p:cNvPr>
          <p:cNvSpPr/>
          <p:nvPr/>
        </p:nvSpPr>
        <p:spPr>
          <a:xfrm>
            <a:off x="10566400" y="3429000"/>
            <a:ext cx="952500" cy="939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7F914D7-0D7A-47CB-8019-0639473B209B}"/>
              </a:ext>
            </a:extLst>
          </p:cNvPr>
          <p:cNvSpPr/>
          <p:nvPr/>
        </p:nvSpPr>
        <p:spPr>
          <a:xfrm>
            <a:off x="1473200" y="4556606"/>
            <a:ext cx="952500" cy="939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084D832-B40E-4865-AF0C-A9F3C82DC5EE}"/>
              </a:ext>
            </a:extLst>
          </p:cNvPr>
          <p:cNvSpPr/>
          <p:nvPr/>
        </p:nvSpPr>
        <p:spPr>
          <a:xfrm>
            <a:off x="1473200" y="2489200"/>
            <a:ext cx="952500" cy="939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FB8144-3F0B-4E5C-B139-35A621CF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62" b="35000"/>
          <a:stretch/>
        </p:blipFill>
        <p:spPr>
          <a:xfrm>
            <a:off x="0" y="0"/>
            <a:ext cx="12192000" cy="1685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22AE6-49A9-425A-BEF7-600A7A658F1F}"/>
              </a:ext>
            </a:extLst>
          </p:cNvPr>
          <p:cNvSpPr txBox="1"/>
          <p:nvPr/>
        </p:nvSpPr>
        <p:spPr>
          <a:xfrm>
            <a:off x="470561" y="617987"/>
            <a:ext cx="50945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사업목표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5BDE0-B469-4780-AF5F-C9FA84F01717}"/>
              </a:ext>
            </a:extLst>
          </p:cNvPr>
          <p:cNvSpPr txBox="1"/>
          <p:nvPr/>
        </p:nvSpPr>
        <p:spPr>
          <a:xfrm>
            <a:off x="10470592" y="236547"/>
            <a:ext cx="1587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>
                    <a:lumMod val="40000"/>
                    <a:lumOff val="60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02.</a:t>
            </a:r>
            <a:endParaRPr lang="ko-KR" altLang="en-US" sz="7200" dirty="0">
              <a:solidFill>
                <a:schemeClr val="accent5">
                  <a:lumMod val="40000"/>
                  <a:lumOff val="60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08BCA-DB71-480D-B0CC-C339BC6139B8}"/>
              </a:ext>
            </a:extLst>
          </p:cNvPr>
          <p:cNvSpPr txBox="1"/>
          <p:nvPr/>
        </p:nvSpPr>
        <p:spPr>
          <a:xfrm>
            <a:off x="4964694" y="3686611"/>
            <a:ext cx="7417806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디자인 및 메뉴를 개선하여 항공권에 대한 정보를 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보다 쉽고 빠르게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얻을 수 있도록 변경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D8777F-172D-4D09-91DF-2CC8A9F099FD}"/>
              </a:ext>
            </a:extLst>
          </p:cNvPr>
          <p:cNvSpPr txBox="1"/>
          <p:nvPr/>
        </p:nvSpPr>
        <p:spPr>
          <a:xfrm>
            <a:off x="597561" y="2793747"/>
            <a:ext cx="74178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목적에 맞는 레이아웃 및 컨텐츠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D77ED1-1108-4743-B8B9-6BC502CFDFF5}"/>
              </a:ext>
            </a:extLst>
          </p:cNvPr>
          <p:cNvSpPr txBox="1"/>
          <p:nvPr/>
        </p:nvSpPr>
        <p:spPr>
          <a:xfrm>
            <a:off x="280061" y="4923279"/>
            <a:ext cx="741780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에어서울의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메인 색감을 잃지 않게 유지</a:t>
            </a:r>
          </a:p>
        </p:txBody>
      </p:sp>
    </p:spTree>
    <p:extLst>
      <p:ext uri="{BB962C8B-B14F-4D97-AF65-F5344CB8AC3E}">
        <p14:creationId xmlns:p14="http://schemas.microsoft.com/office/powerpoint/2010/main" val="269036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FB8144-3F0B-4E5C-B139-35A621CF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62" b="35000"/>
          <a:stretch/>
        </p:blipFill>
        <p:spPr>
          <a:xfrm>
            <a:off x="0" y="0"/>
            <a:ext cx="12192000" cy="1685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22AE6-49A9-425A-BEF7-600A7A658F1F}"/>
              </a:ext>
            </a:extLst>
          </p:cNvPr>
          <p:cNvSpPr txBox="1"/>
          <p:nvPr/>
        </p:nvSpPr>
        <p:spPr>
          <a:xfrm>
            <a:off x="470561" y="617987"/>
            <a:ext cx="50945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추진경과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5BDE0-B469-4780-AF5F-C9FA84F01717}"/>
              </a:ext>
            </a:extLst>
          </p:cNvPr>
          <p:cNvSpPr txBox="1"/>
          <p:nvPr/>
        </p:nvSpPr>
        <p:spPr>
          <a:xfrm>
            <a:off x="10470592" y="236547"/>
            <a:ext cx="1587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>
                    <a:lumMod val="40000"/>
                    <a:lumOff val="60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03.</a:t>
            </a:r>
            <a:endParaRPr lang="ko-KR" altLang="en-US" sz="7200" dirty="0">
              <a:solidFill>
                <a:schemeClr val="accent5">
                  <a:lumMod val="40000"/>
                  <a:lumOff val="60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3AE16AE-2E5B-4083-A25F-E1EF0CF5AEFC}"/>
              </a:ext>
            </a:extLst>
          </p:cNvPr>
          <p:cNvCxnSpPr>
            <a:cxnSpLocks/>
          </p:cNvCxnSpPr>
          <p:nvPr/>
        </p:nvCxnSpPr>
        <p:spPr>
          <a:xfrm>
            <a:off x="6599970" y="2051824"/>
            <a:ext cx="0" cy="389238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54AF9F-0F93-46A4-AE64-DD6E137B1754}"/>
              </a:ext>
            </a:extLst>
          </p:cNvPr>
          <p:cNvSpPr/>
          <p:nvPr/>
        </p:nvSpPr>
        <p:spPr>
          <a:xfrm>
            <a:off x="2004430" y="2303912"/>
            <a:ext cx="2184397" cy="5334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2024.05.08~05.10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57AC37C-A9A8-4D6D-A8E1-36B71CA20FBF}"/>
              </a:ext>
            </a:extLst>
          </p:cNvPr>
          <p:cNvSpPr/>
          <p:nvPr/>
        </p:nvSpPr>
        <p:spPr>
          <a:xfrm>
            <a:off x="7506320" y="3270550"/>
            <a:ext cx="2184397" cy="5334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2024.05.10~05.14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65C5E6D-D50D-4FFF-8D0E-420F18C47B53}"/>
              </a:ext>
            </a:extLst>
          </p:cNvPr>
          <p:cNvSpPr/>
          <p:nvPr/>
        </p:nvSpPr>
        <p:spPr>
          <a:xfrm>
            <a:off x="2082489" y="4237411"/>
            <a:ext cx="2184397" cy="5334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2024.05.14~05.25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368F6-08DD-4761-B235-9B6DD1919424}"/>
              </a:ext>
            </a:extLst>
          </p:cNvPr>
          <p:cNvSpPr txBox="1"/>
          <p:nvPr/>
        </p:nvSpPr>
        <p:spPr>
          <a:xfrm>
            <a:off x="2082489" y="3011138"/>
            <a:ext cx="3441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비즈니스 모델 시스템 분석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요구사항 분석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도출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098BDD-8BA9-45A3-8DFD-8E298CDBD009}"/>
              </a:ext>
            </a:extLst>
          </p:cNvPr>
          <p:cNvSpPr txBox="1"/>
          <p:nvPr/>
        </p:nvSpPr>
        <p:spPr>
          <a:xfrm>
            <a:off x="2082489" y="4985540"/>
            <a:ext cx="413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웹사이트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구축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메인 페이지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(1page)+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서브페이지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(9page)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작업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테스트 및 수정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사이트 오픈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A5EA4E-0C8A-493E-8AB9-3F355D30CA43}"/>
              </a:ext>
            </a:extLst>
          </p:cNvPr>
          <p:cNvSpPr txBox="1"/>
          <p:nvPr/>
        </p:nvSpPr>
        <p:spPr>
          <a:xfrm>
            <a:off x="7506320" y="4057744"/>
            <a:ext cx="3441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웹사이트 상세 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코딩 표준 및 파일 이름 표준 정의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디자인 요구사항 정의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디자인 시안 작업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55CF73-1B40-4E91-B43A-967521C50D5C}"/>
              </a:ext>
            </a:extLst>
          </p:cNvPr>
          <p:cNvCxnSpPr>
            <a:stCxn id="14" idx="3"/>
          </p:cNvCxnSpPr>
          <p:nvPr/>
        </p:nvCxnSpPr>
        <p:spPr>
          <a:xfrm>
            <a:off x="4188827" y="2570612"/>
            <a:ext cx="241114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E8FFE9A-DF53-4D74-B776-327A8E8F2DD9}"/>
              </a:ext>
            </a:extLst>
          </p:cNvPr>
          <p:cNvSpPr/>
          <p:nvPr/>
        </p:nvSpPr>
        <p:spPr>
          <a:xfrm>
            <a:off x="6488461" y="2459102"/>
            <a:ext cx="223020" cy="2230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FBB5E28-7605-4AB3-B050-982F5C108D07}"/>
              </a:ext>
            </a:extLst>
          </p:cNvPr>
          <p:cNvSpPr/>
          <p:nvPr/>
        </p:nvSpPr>
        <p:spPr>
          <a:xfrm>
            <a:off x="6505150" y="3425740"/>
            <a:ext cx="223020" cy="2230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F7D3859-E4AC-4643-99C5-2B71D09AF4D7}"/>
              </a:ext>
            </a:extLst>
          </p:cNvPr>
          <p:cNvCxnSpPr>
            <a:cxnSpLocks/>
            <a:stCxn id="48" idx="6"/>
            <a:endCxn id="23" idx="1"/>
          </p:cNvCxnSpPr>
          <p:nvPr/>
        </p:nvCxnSpPr>
        <p:spPr>
          <a:xfrm>
            <a:off x="6728170" y="3537250"/>
            <a:ext cx="77815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35EA7541-EF7B-48A4-8C1C-BCB98EB9CEE6}"/>
              </a:ext>
            </a:extLst>
          </p:cNvPr>
          <p:cNvSpPr/>
          <p:nvPr/>
        </p:nvSpPr>
        <p:spPr>
          <a:xfrm>
            <a:off x="6488461" y="4414952"/>
            <a:ext cx="223020" cy="2230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D2FE55E-0E31-44ED-B8C8-C6C724510508}"/>
              </a:ext>
            </a:extLst>
          </p:cNvPr>
          <p:cNvCxnSpPr>
            <a:stCxn id="24" idx="3"/>
            <a:endCxn id="53" idx="2"/>
          </p:cNvCxnSpPr>
          <p:nvPr/>
        </p:nvCxnSpPr>
        <p:spPr>
          <a:xfrm>
            <a:off x="4266886" y="4504111"/>
            <a:ext cx="2221575" cy="2235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7BE0503-4C8D-4F84-B1CA-56608A86ECB0}"/>
              </a:ext>
            </a:extLst>
          </p:cNvPr>
          <p:cNvSpPr/>
          <p:nvPr/>
        </p:nvSpPr>
        <p:spPr>
          <a:xfrm>
            <a:off x="6553969" y="1979243"/>
            <a:ext cx="96763" cy="9676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B3D94E2-5F5B-4CA3-B050-AC2BF2CF9D90}"/>
              </a:ext>
            </a:extLst>
          </p:cNvPr>
          <p:cNvSpPr/>
          <p:nvPr/>
        </p:nvSpPr>
        <p:spPr>
          <a:xfrm>
            <a:off x="6551588" y="5920025"/>
            <a:ext cx="96763" cy="9676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76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FB8144-3F0B-4E5C-B139-35A621CF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62" b="35000"/>
          <a:stretch/>
        </p:blipFill>
        <p:spPr>
          <a:xfrm>
            <a:off x="0" y="0"/>
            <a:ext cx="12192000" cy="1685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22AE6-49A9-425A-BEF7-600A7A658F1F}"/>
              </a:ext>
            </a:extLst>
          </p:cNvPr>
          <p:cNvSpPr txBox="1"/>
          <p:nvPr/>
        </p:nvSpPr>
        <p:spPr>
          <a:xfrm>
            <a:off x="470561" y="617987"/>
            <a:ext cx="50945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추진범위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5BDE0-B469-4780-AF5F-C9FA84F01717}"/>
              </a:ext>
            </a:extLst>
          </p:cNvPr>
          <p:cNvSpPr txBox="1"/>
          <p:nvPr/>
        </p:nvSpPr>
        <p:spPr>
          <a:xfrm>
            <a:off x="10470592" y="236547"/>
            <a:ext cx="1587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>
                    <a:lumMod val="40000"/>
                    <a:lumOff val="60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04.</a:t>
            </a:r>
            <a:endParaRPr lang="ko-KR" altLang="en-US" sz="7200" dirty="0">
              <a:solidFill>
                <a:schemeClr val="accent5">
                  <a:lumMod val="40000"/>
                  <a:lumOff val="60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1C3551-8480-4F66-85C8-6A930BCB9F40}"/>
              </a:ext>
            </a:extLst>
          </p:cNvPr>
          <p:cNvSpPr txBox="1"/>
          <p:nvPr/>
        </p:nvSpPr>
        <p:spPr>
          <a:xfrm>
            <a:off x="3003239" y="2054863"/>
            <a:ext cx="13592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메인페이지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2F387F-5806-43B1-B6C6-DA05CEF19A95}"/>
              </a:ext>
            </a:extLst>
          </p:cNvPr>
          <p:cNvSpPr/>
          <p:nvPr/>
        </p:nvSpPr>
        <p:spPr>
          <a:xfrm>
            <a:off x="3079750" y="2562694"/>
            <a:ext cx="10985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CD09A-B358-42D7-A911-17D06E7E38A4}"/>
              </a:ext>
            </a:extLst>
          </p:cNvPr>
          <p:cNvSpPr txBox="1"/>
          <p:nvPr/>
        </p:nvSpPr>
        <p:spPr>
          <a:xfrm>
            <a:off x="3003239" y="3972314"/>
            <a:ext cx="135921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서브페이지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112386-9176-4DFE-A163-705B2A9A30D2}"/>
              </a:ext>
            </a:extLst>
          </p:cNvPr>
          <p:cNvSpPr/>
          <p:nvPr/>
        </p:nvSpPr>
        <p:spPr>
          <a:xfrm>
            <a:off x="3079750" y="4480145"/>
            <a:ext cx="10985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A30F44-ABDD-4920-986E-C67B76AE7F0A}"/>
              </a:ext>
            </a:extLst>
          </p:cNvPr>
          <p:cNvSpPr txBox="1"/>
          <p:nvPr/>
        </p:nvSpPr>
        <p:spPr>
          <a:xfrm>
            <a:off x="3459804" y="2608413"/>
            <a:ext cx="74082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메인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비주얼에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항공권 조회 부분을 가장 크게 배치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슬라이드를 이용해 여행지 추천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중요한 공지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가지를 보여주고 공지사항 페이지로 바로가기 연결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D9AACE-F6A5-4444-A1DA-AD38EBB463A9}"/>
              </a:ext>
            </a:extLst>
          </p:cNvPr>
          <p:cNvSpPr txBox="1"/>
          <p:nvPr/>
        </p:nvSpPr>
        <p:spPr>
          <a:xfrm>
            <a:off x="3398844" y="4590128"/>
            <a:ext cx="776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예약조회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변경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나의 예약을 조회하고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예약 현황을 결과페이지에서 노출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운임안내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수수료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항공권안내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운임등을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탭메뉴를 통해 안내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공지사항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게시글 형태로 공지사항을 나열하며 제목을 클릭 시 세부내용 나타남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제휴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에어서울의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파트너십을 탭메뉴를 사용하여 카테고리별 안내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로그인 및 회원가입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form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태그를 사용해 필요한 정보 수집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3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FB8144-3F0B-4E5C-B139-35A621CF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62" b="35000"/>
          <a:stretch/>
        </p:blipFill>
        <p:spPr>
          <a:xfrm>
            <a:off x="0" y="0"/>
            <a:ext cx="12192000" cy="1685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22AE6-49A9-425A-BEF7-600A7A658F1F}"/>
              </a:ext>
            </a:extLst>
          </p:cNvPr>
          <p:cNvSpPr txBox="1"/>
          <p:nvPr/>
        </p:nvSpPr>
        <p:spPr>
          <a:xfrm>
            <a:off x="470561" y="617987"/>
            <a:ext cx="50945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향후 추진계획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5BDE0-B469-4780-AF5F-C9FA84F01717}"/>
              </a:ext>
            </a:extLst>
          </p:cNvPr>
          <p:cNvSpPr txBox="1"/>
          <p:nvPr/>
        </p:nvSpPr>
        <p:spPr>
          <a:xfrm>
            <a:off x="10470592" y="236547"/>
            <a:ext cx="1587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5">
                    <a:lumMod val="40000"/>
                    <a:lumOff val="60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05.</a:t>
            </a:r>
            <a:endParaRPr lang="ko-KR" altLang="en-US" sz="7200" dirty="0">
              <a:solidFill>
                <a:schemeClr val="accent5">
                  <a:lumMod val="40000"/>
                  <a:lumOff val="60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F90315D-9A86-457C-BA41-03B6C109D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4674"/>
              </p:ext>
            </p:extLst>
          </p:nvPr>
        </p:nvGraphicFramePr>
        <p:xfrm>
          <a:off x="1990725" y="2342012"/>
          <a:ext cx="8479867" cy="347073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42142726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569286764"/>
                    </a:ext>
                  </a:extLst>
                </a:gridCol>
                <a:gridCol w="5050867">
                  <a:extLst>
                    <a:ext uri="{9D8B030D-6E8A-4147-A177-3AD203B41FA5}">
                      <a16:colId xmlns:a16="http://schemas.microsoft.com/office/drawing/2014/main" val="3278344882"/>
                    </a:ext>
                  </a:extLst>
                </a:gridCol>
              </a:tblGrid>
              <a:tr h="43852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/>
                        <a:t>구분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/>
                        <a:t>기간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/>
                        <a:t>내용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3212632"/>
                  </a:ext>
                </a:extLst>
              </a:tr>
              <a:tr h="151610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/>
                        <a:t>무상 하자보수</a:t>
                      </a:r>
                      <a:endParaRPr lang="ko-KR" altLang="en-US" sz="1600" b="1" dirty="0"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/>
                        <a:t>프로젝트 완료 후 </a:t>
                      </a:r>
                      <a:endParaRPr lang="en-US" altLang="ko-KR" sz="1400" dirty="0"/>
                    </a:p>
                    <a:p>
                      <a:pPr lvl="0"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개월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lvl="0" indent="-285750" algn="l" latinLnBrk="1">
                        <a:buFontTx/>
                        <a:buChar char="-"/>
                      </a:pPr>
                      <a:r>
                        <a:rPr lang="ko-KR" altLang="en-US" sz="1200" dirty="0" err="1"/>
                        <a:t>프로젝투</a:t>
                      </a:r>
                      <a:r>
                        <a:rPr lang="ko-KR" altLang="en-US" sz="1200" dirty="0"/>
                        <a:t> 구축 후 오류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에러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하자에 대한 무상 보수 지원</a:t>
                      </a:r>
                      <a:endParaRPr lang="en-US" altLang="ko-KR" sz="1200" dirty="0"/>
                    </a:p>
                    <a:p>
                      <a:pPr marL="285750" lvl="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기간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내용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위치변경 등 간단한 수정사항</a:t>
                      </a:r>
                      <a:endParaRPr lang="en-US" altLang="ko-KR" sz="1200" dirty="0"/>
                    </a:p>
                    <a:p>
                      <a:pPr marL="285750" lvl="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사용시 에러사항에 대해 상담 및 수정지원 </a:t>
                      </a:r>
                      <a:endParaRPr lang="en-US" altLang="ko-KR" sz="1200" dirty="0"/>
                    </a:p>
                    <a:p>
                      <a:pPr marL="285750" lvl="0" indent="-285750" algn="ctr" latinLnBrk="1">
                        <a:buFontTx/>
                        <a:buChar char="-"/>
                      </a:pP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4655628"/>
                  </a:ext>
                </a:extLst>
              </a:tr>
              <a:tr h="151610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/>
                        <a:t>유상 유지 보수</a:t>
                      </a:r>
                      <a:endParaRPr lang="ko-KR" altLang="en-US" sz="1600" b="1" dirty="0"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/>
                        <a:t>무상 하자보수 </a:t>
                      </a:r>
                      <a:endParaRPr lang="en-US" altLang="ko-KR" sz="1400" dirty="0"/>
                    </a:p>
                    <a:p>
                      <a:pPr lvl="0" algn="ctr" latinLnBrk="1"/>
                      <a:r>
                        <a:rPr lang="ko-KR" altLang="en-US" sz="1400" dirty="0"/>
                        <a:t>기간 후 협의</a:t>
                      </a:r>
                      <a:endParaRPr lang="ko-KR" altLang="en-US" sz="1400" dirty="0"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무상 하자보수 기간 종료 후 수정사항 건에 대해 가격 측정</a:t>
                      </a:r>
                      <a:endParaRPr lang="en-US" altLang="ko-KR" sz="1200" dirty="0"/>
                    </a:p>
                    <a:p>
                      <a:pPr marL="171450" lvl="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신규 페이지 및 기능 확장 추가비용 발생</a:t>
                      </a:r>
                      <a:endParaRPr lang="en-US" altLang="ko-KR" sz="1200" dirty="0"/>
                    </a:p>
                    <a:p>
                      <a:pPr marL="171450" lvl="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내용과 </a:t>
                      </a:r>
                      <a:r>
                        <a:rPr lang="ko-KR" altLang="en-US" sz="1200" dirty="0" err="1"/>
                        <a:t>컨텐츠양에</a:t>
                      </a:r>
                      <a:r>
                        <a:rPr lang="ko-KR" altLang="en-US" sz="1200" dirty="0"/>
                        <a:t> 따라 기간과 비용 협의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6714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5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D4023-A3CA-4095-A93C-FF1A13A8D0D5}"/>
              </a:ext>
            </a:extLst>
          </p:cNvPr>
          <p:cNvSpPr txBox="1"/>
          <p:nvPr/>
        </p:nvSpPr>
        <p:spPr>
          <a:xfrm>
            <a:off x="7077075" y="2459504"/>
            <a:ext cx="3400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6000" dirty="0">
                <a:solidFill>
                  <a:schemeClr val="bg2">
                    <a:lumMod val="2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THNAK</a:t>
            </a:r>
          </a:p>
          <a:p>
            <a:pPr lvl="1" algn="ctr"/>
            <a:r>
              <a:rPr lang="en-US" altLang="ko-KR" sz="6000" dirty="0">
                <a:solidFill>
                  <a:schemeClr val="bg2">
                    <a:lumMod val="2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YOU</a:t>
            </a:r>
            <a:endParaRPr lang="ko-KR" altLang="en-US" sz="6000" dirty="0">
              <a:solidFill>
                <a:schemeClr val="bg2">
                  <a:lumMod val="2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4328C61-4A30-4255-841F-91CA50FDD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" y="1358420"/>
            <a:ext cx="5863590" cy="41411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1E43AE-F2CB-4938-95A3-7CAD24EE437E}"/>
              </a:ext>
            </a:extLst>
          </p:cNvPr>
          <p:cNvSpPr/>
          <p:nvPr/>
        </p:nvSpPr>
        <p:spPr>
          <a:xfrm>
            <a:off x="295275" y="0"/>
            <a:ext cx="4191000" cy="333375"/>
          </a:xfrm>
          <a:prstGeom prst="rect">
            <a:avLst/>
          </a:prstGeom>
          <a:solidFill>
            <a:srgbClr val="2EA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83101B-E524-4AEA-9493-F357D30070B6}"/>
              </a:ext>
            </a:extLst>
          </p:cNvPr>
          <p:cNvSpPr/>
          <p:nvPr/>
        </p:nvSpPr>
        <p:spPr>
          <a:xfrm>
            <a:off x="7848600" y="6524625"/>
            <a:ext cx="4191000" cy="333375"/>
          </a:xfrm>
          <a:prstGeom prst="rect">
            <a:avLst/>
          </a:prstGeom>
          <a:solidFill>
            <a:srgbClr val="2EA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0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283</Words>
  <Application>Microsoft Office PowerPoint</Application>
  <PresentationFormat>와이드스크린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LINE Seed Sans KR Regular</vt:lpstr>
      <vt:lpstr>나눔스퀘어 네오 Bold</vt:lpstr>
      <vt:lpstr>나눔스퀘어 네오 Regular</vt:lpstr>
      <vt:lpstr>맑은 고딕</vt:lpstr>
      <vt:lpstr>세방고딕 Bold</vt:lpstr>
      <vt:lpstr>세방고딕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ezen603-12</dc:creator>
  <cp:lastModifiedBy>ezen603-12</cp:lastModifiedBy>
  <cp:revision>15</cp:revision>
  <dcterms:created xsi:type="dcterms:W3CDTF">2024-07-08T03:13:28Z</dcterms:created>
  <dcterms:modified xsi:type="dcterms:W3CDTF">2024-07-08T06:05:57Z</dcterms:modified>
</cp:coreProperties>
</file>