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1208" r:id="rId3"/>
    <p:sldId id="540" r:id="rId4"/>
    <p:sldId id="530" r:id="rId5"/>
    <p:sldId id="541" r:id="rId6"/>
    <p:sldId id="542" r:id="rId7"/>
    <p:sldId id="543" r:id="rId8"/>
    <p:sldId id="544" r:id="rId9"/>
    <p:sldId id="545" r:id="rId10"/>
    <p:sldId id="1209" r:id="rId11"/>
    <p:sldId id="546" r:id="rId12"/>
    <p:sldId id="547" r:id="rId13"/>
    <p:sldId id="548" r:id="rId14"/>
    <p:sldId id="549" r:id="rId15"/>
    <p:sldId id="1211" r:id="rId16"/>
    <p:sldId id="508" r:id="rId17"/>
    <p:sldId id="517" r:id="rId18"/>
    <p:sldId id="551" r:id="rId19"/>
    <p:sldId id="5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F85"/>
    <a:srgbClr val="77C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16590-2501-4DA5-8034-E6A397CF9107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79926-CB56-4B81-82FD-B293C33B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01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4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013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379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83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43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1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26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9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47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173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447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64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8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s://commons.wikimedia.org/wiki/File:Rl_agent.png" TargetMode="Externa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hyperlink" Target="https://www.pexels.com/photo/portrait-of-a-dog-257540/" TargetMode="External"/><Relationship Id="rId4" Type="http://schemas.openxmlformats.org/officeDocument/2006/relationships/hyperlink" Target="https://www.pexels.com/photo/grey-and-white-short-fur-cat-104827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xels.com/photo/blue-and-yellow-graph-on-stock-market-monitor-159888/" TargetMode="External"/><Relationship Id="rId13" Type="http://schemas.openxmlformats.org/officeDocument/2006/relationships/image" Target="../media/image29.jpeg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File:Messages_Yosemite.svg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Mobile_phone_text_messages.jpg" TargetMode="External"/><Relationship Id="rId11" Type="http://schemas.openxmlformats.org/officeDocument/2006/relationships/image" Target="../media/image27.jpeg"/><Relationship Id="rId5" Type="http://schemas.openxmlformats.org/officeDocument/2006/relationships/hyperlink" Target="https://www.flickr.com/photos/29881930@N00/2086641598" TargetMode="External"/><Relationship Id="rId10" Type="http://schemas.openxmlformats.org/officeDocument/2006/relationships/image" Target="../media/image26.jpeg"/><Relationship Id="rId4" Type="http://schemas.openxmlformats.org/officeDocument/2006/relationships/hyperlink" Target="https://pxhere.com/en/photo/1454351" TargetMode="External"/><Relationship Id="rId9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chive.ics.uci.edu/ml/datasets.php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hyperlink" Target="https://picryl.com/media/google-search-engine-magnifying-glass-computer-communication-00b825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hyperlink" Target="https://www.flickr.com/photos/topgold/832510425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://blog.etonic.net/index.php?entry=entry110316-081129" TargetMode="External"/><Relationship Id="rId5" Type="http://schemas.openxmlformats.org/officeDocument/2006/relationships/image" Target="../media/image5.png"/><Relationship Id="rId15" Type="http://schemas.openxmlformats.org/officeDocument/2006/relationships/hyperlink" Target="https://pixabay.com/illustrations/flat-recognition-facial-face-woman-3252983/" TargetMode="External"/><Relationship Id="rId10" Type="http://schemas.openxmlformats.org/officeDocument/2006/relationships/hyperlink" Target="https://commons.wikimedia.org/wiki/File:Waymo_self-driving_car_front_view.gk.jpg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hyperlink" Target="https://www.flickr.com/photos/iphonedigital/2698877045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illustrations/artificial-intelligence-brain-think-4111582/" TargetMode="Externa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mikemacmarketing/30212411048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neural-network-thought-mind-mental-3816319/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7F2F-A7CC-46E2-89E0-5435E9C1D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5E1FA-1407-4CCA-97CA-DFCD1D5B3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E73AD-B962-429C-B954-65D105B8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003176" y="1085532"/>
            <a:ext cx="72059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solidFill>
                  <a:srgbClr val="074F85"/>
                </a:solidFill>
              </a:rPr>
              <a:t>WHAT IS ARTIFICIAL INTELLIGENCE? &amp;</a:t>
            </a:r>
          </a:p>
          <a:p>
            <a:pPr algn="ctr"/>
            <a:r>
              <a:rPr lang="en-CA" sz="5400" b="1" dirty="0">
                <a:solidFill>
                  <a:srgbClr val="074F85"/>
                </a:solidFill>
              </a:rPr>
              <a:t>MACHINE LEARNING? – Part #2</a:t>
            </a:r>
          </a:p>
        </p:txBody>
      </p:sp>
    </p:spTree>
    <p:extLst>
      <p:ext uri="{BB962C8B-B14F-4D97-AF65-F5344CB8AC3E}">
        <p14:creationId xmlns:p14="http://schemas.microsoft.com/office/powerpoint/2010/main" val="385997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5DA9893-1E89-4761-93F2-7667CF017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97"/>
          <a:stretch/>
        </p:blipFill>
        <p:spPr>
          <a:xfrm>
            <a:off x="0" y="-26580"/>
            <a:ext cx="12200878" cy="4550956"/>
          </a:xfrm>
          <a:prstGeom prst="rect">
            <a:avLst/>
          </a:prstGeom>
        </p:spPr>
      </p:pic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1747" y="2230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MACHINE LEARNING: BIG PICTURE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708" y="1424753"/>
            <a:ext cx="2544521" cy="4953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ARTIFICIAL INTELLIGENCE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Science that enables computers to mimic human intelligence. Subfields: Machine Learning, robotics, and computer vision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52451" y="1424753"/>
            <a:ext cx="1782927" cy="4953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MACHINE LEARNING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Subset of AI that enable machines to improve at tasks with experience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99543" y="1372884"/>
            <a:ext cx="3236614" cy="1371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SUPERVISED LEARNING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Training algorithms using labeled input/output data.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58928" y="3296279"/>
            <a:ext cx="3277229" cy="1371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UNSUPERVISED LEARNING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Training algorithms with no labeled data. It attempts at discovering hidden patterns on its own.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76245" y="5006153"/>
            <a:ext cx="3242593" cy="1371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REINFORCEMENT LEARNING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Algorithm take actions to maximize cumulative reward.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74863" y="3562462"/>
            <a:ext cx="752282" cy="685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5617406" y="1673726"/>
            <a:ext cx="752282" cy="685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9980002" y="1372797"/>
            <a:ext cx="1944988" cy="5322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3522" y="2183553"/>
            <a:ext cx="1944988" cy="5322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REGRESSION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608756" y="3562462"/>
            <a:ext cx="752282" cy="685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ight Arrow 17"/>
          <p:cNvSpPr/>
          <p:nvPr/>
        </p:nvSpPr>
        <p:spPr>
          <a:xfrm>
            <a:off x="5638330" y="5397543"/>
            <a:ext cx="752282" cy="6858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9980002" y="3717594"/>
            <a:ext cx="1944988" cy="5322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518613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30380F2C-3A92-4C0D-89A9-4D2E831D5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600"/>
          <a:stretch/>
        </p:blipFill>
        <p:spPr>
          <a:xfrm>
            <a:off x="0" y="-26581"/>
            <a:ext cx="12200878" cy="491560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824410" y="5074940"/>
            <a:ext cx="1178417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7800511" y="3116091"/>
            <a:ext cx="1195852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7815162" y="5350533"/>
            <a:ext cx="1187665" cy="2608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7815162" y="5654899"/>
            <a:ext cx="1195852" cy="29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47" y="1195135"/>
            <a:ext cx="10820400" cy="4525963"/>
          </a:xfrm>
        </p:spPr>
        <p:txBody>
          <a:bodyPr>
            <a:normAutofit/>
          </a:bodyPr>
          <a:lstStyle/>
          <a:p>
            <a:r>
              <a:rPr lang="en-CA" sz="1800" b="1" dirty="0">
                <a:solidFill>
                  <a:srgbClr val="292F63"/>
                </a:solidFill>
                <a:latin typeface="Montserrat" charset="0"/>
              </a:rPr>
              <a:t>Supervised: </a:t>
            </a:r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used to train algorithms using labeled input and output data.</a:t>
            </a:r>
          </a:p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Performance is assessed by comparing trained model prediction vs. real output.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94722" y="4176272"/>
            <a:ext cx="1522557" cy="910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6699990" y="4340933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7067550" y="1890737"/>
            <a:ext cx="29811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DESIRED OUTPUT</a:t>
            </a:r>
          </a:p>
          <a:p>
            <a:pPr algn="ctr"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CLASSES (LABELS)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76522" y="3116091"/>
            <a:ext cx="1962508" cy="2885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T-SHIRT/TOP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TROUSER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PULLOVER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DRESS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COAT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SANDAL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SHIRT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SNEAKER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BAG</a:t>
            </a:r>
            <a:endParaRPr lang="en-CA" sz="1200" b="1" dirty="0"/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400" b="1" dirty="0">
                <a:solidFill>
                  <a:schemeClr val="dk1"/>
                </a:solidFill>
              </a:rPr>
              <a:t>ANKLE BOOT</a:t>
            </a:r>
            <a:endParaRPr lang="en-CA" sz="1200" b="1" dirty="0"/>
          </a:p>
        </p:txBody>
      </p:sp>
      <p:sp>
        <p:nvSpPr>
          <p:cNvPr id="15" name="Left Brace 14"/>
          <p:cNvSpPr/>
          <p:nvPr/>
        </p:nvSpPr>
        <p:spPr>
          <a:xfrm>
            <a:off x="7537823" y="2676151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Left Brace 15"/>
          <p:cNvSpPr/>
          <p:nvPr/>
        </p:nvSpPr>
        <p:spPr>
          <a:xfrm rot="10800000">
            <a:off x="8701452" y="2693064"/>
            <a:ext cx="574159" cy="3893939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525" y="3418541"/>
            <a:ext cx="1344442" cy="12774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395" y="3385676"/>
            <a:ext cx="1344168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969" y="4719728"/>
            <a:ext cx="1279478" cy="1284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3719" y="4719728"/>
            <a:ext cx="1333996" cy="125033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4492486" y="4385803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2615040" y="2810403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729325" y="3049457"/>
                <a:ext cx="9332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_</m:t>
                      </m:r>
                      <m:r>
                        <a:rPr lang="en-US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𝒕𝒓𝒂𝒊𝒏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25" y="3049457"/>
                <a:ext cx="933269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8095158" y="2345350"/>
            <a:ext cx="739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120000"/>
            </a:pPr>
            <a:r>
              <a:rPr lang="en-US" sz="1400" b="1" i="1" dirty="0">
                <a:solidFill>
                  <a:srgbClr val="FF0000"/>
                </a:solidFill>
                <a:latin typeface="Cambria Math" panose="02040503050406030204" pitchFamily="18" charset="0"/>
                <a:ea typeface="Arial" charset="0"/>
                <a:cs typeface="Arial" charset="0"/>
              </a:rPr>
              <a:t>y _train</a:t>
            </a:r>
          </a:p>
        </p:txBody>
      </p:sp>
      <p:sp>
        <p:nvSpPr>
          <p:cNvPr id="27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1747" y="2230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MACHINE LEARNING: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96323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5" grpId="0" animBg="1"/>
      <p:bldP spid="20" grpId="0" animBg="1"/>
      <p:bldP spid="9" grpId="0" animBg="1"/>
      <p:bldP spid="12" grpId="0" animBg="1"/>
      <p:bldP spid="13" grpId="0"/>
      <p:bldP spid="14" grpId="0"/>
      <p:bldP spid="15" grpId="0" animBg="1"/>
      <p:bldP spid="16" grpId="0" animBg="1"/>
      <p:bldP spid="26" grpId="0" animBg="1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198A26C1-6DC0-419F-90D7-005428741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345"/>
          <a:stretch/>
        </p:blipFill>
        <p:spPr>
          <a:xfrm>
            <a:off x="0" y="-26580"/>
            <a:ext cx="12200878" cy="4933118"/>
          </a:xfrm>
          <a:prstGeom prst="rect">
            <a:avLst/>
          </a:prstGeom>
        </p:spPr>
      </p:pic>
      <p:sp>
        <p:nvSpPr>
          <p:cNvPr id="8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1747" y="2230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MACHINE LEARNING: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47" y="1343793"/>
            <a:ext cx="10643453" cy="4525963"/>
          </a:xfrm>
        </p:spPr>
        <p:txBody>
          <a:bodyPr>
            <a:normAutofit/>
          </a:bodyPr>
          <a:lstStyle/>
          <a:p>
            <a:r>
              <a:rPr lang="en-CA" sz="1800" b="1" dirty="0">
                <a:solidFill>
                  <a:srgbClr val="292F63"/>
                </a:solidFill>
                <a:latin typeface="Montserrat" charset="0"/>
              </a:rPr>
              <a:t>Unsupervised learning: </a:t>
            </a:r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provides the algorithm with no labeled data.</a:t>
            </a:r>
          </a:p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The algorithm attempts at discovering hidden patterns within the training data.</a:t>
            </a:r>
          </a:p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Unsupervised learning methods can analyze complex data that humans might find difficult to interpret. </a:t>
            </a:r>
          </a:p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No feedback!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91125" y="3768517"/>
            <a:ext cx="1437927" cy="8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b="1" dirty="0"/>
              <a:t>MODEL</a:t>
            </a:r>
            <a:endParaRPr lang="en-CA" sz="1200" b="1" dirty="0"/>
          </a:p>
        </p:txBody>
      </p:sp>
      <p:sp>
        <p:nvSpPr>
          <p:cNvPr id="12" name="Right Arrow 11"/>
          <p:cNvSpPr/>
          <p:nvPr/>
        </p:nvSpPr>
        <p:spPr>
          <a:xfrm>
            <a:off x="6682080" y="3916930"/>
            <a:ext cx="54883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4618894" y="3958114"/>
            <a:ext cx="548039" cy="503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831443" y="3770304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ounded Rectangle 26"/>
          <p:cNvSpPr/>
          <p:nvPr/>
        </p:nvSpPr>
        <p:spPr>
          <a:xfrm>
            <a:off x="3931888" y="4133913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ounded Rectangle 27"/>
          <p:cNvSpPr/>
          <p:nvPr/>
        </p:nvSpPr>
        <p:spPr>
          <a:xfrm>
            <a:off x="4073520" y="3868431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4008499" y="4495221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ounded Rectangle 29"/>
          <p:cNvSpPr/>
          <p:nvPr/>
        </p:nvSpPr>
        <p:spPr>
          <a:xfrm>
            <a:off x="3303497" y="3790849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ounded Rectangle 30"/>
          <p:cNvSpPr/>
          <p:nvPr/>
        </p:nvSpPr>
        <p:spPr>
          <a:xfrm>
            <a:off x="3564352" y="3635906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>
            <a:off x="3590546" y="3884313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5-Point Star 3"/>
          <p:cNvSpPr/>
          <p:nvPr/>
        </p:nvSpPr>
        <p:spPr>
          <a:xfrm>
            <a:off x="3682290" y="4810894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5-Point Star 32"/>
          <p:cNvSpPr/>
          <p:nvPr/>
        </p:nvSpPr>
        <p:spPr>
          <a:xfrm>
            <a:off x="3983843" y="4722763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5-Point Star 33"/>
          <p:cNvSpPr/>
          <p:nvPr/>
        </p:nvSpPr>
        <p:spPr>
          <a:xfrm>
            <a:off x="3396530" y="3683853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5-Point Star 34"/>
          <p:cNvSpPr/>
          <p:nvPr/>
        </p:nvSpPr>
        <p:spPr>
          <a:xfrm>
            <a:off x="3720946" y="401583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5-Point Star 35"/>
          <p:cNvSpPr/>
          <p:nvPr/>
        </p:nvSpPr>
        <p:spPr>
          <a:xfrm>
            <a:off x="4254665" y="3831133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5-Point Star 36"/>
          <p:cNvSpPr/>
          <p:nvPr/>
        </p:nvSpPr>
        <p:spPr>
          <a:xfrm>
            <a:off x="3058344" y="427182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5-Point Star 37"/>
          <p:cNvSpPr/>
          <p:nvPr/>
        </p:nvSpPr>
        <p:spPr>
          <a:xfrm>
            <a:off x="3329166" y="338019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526643" y="4133913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Oval 38"/>
          <p:cNvSpPr/>
          <p:nvPr/>
        </p:nvSpPr>
        <p:spPr>
          <a:xfrm>
            <a:off x="3735334" y="4024470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Oval 39"/>
          <p:cNvSpPr/>
          <p:nvPr/>
        </p:nvSpPr>
        <p:spPr>
          <a:xfrm>
            <a:off x="4139663" y="4295375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/>
          <p:cNvSpPr/>
          <p:nvPr/>
        </p:nvSpPr>
        <p:spPr>
          <a:xfrm>
            <a:off x="3575124" y="3474686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3393670" y="403512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Oval 42"/>
          <p:cNvSpPr/>
          <p:nvPr/>
        </p:nvSpPr>
        <p:spPr>
          <a:xfrm>
            <a:off x="3871337" y="3788452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/>
          <p:cNvSpPr/>
          <p:nvPr/>
        </p:nvSpPr>
        <p:spPr>
          <a:xfrm>
            <a:off x="3049971" y="3924124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ross 5"/>
          <p:cNvSpPr/>
          <p:nvPr/>
        </p:nvSpPr>
        <p:spPr>
          <a:xfrm>
            <a:off x="3682290" y="456444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ross 44"/>
          <p:cNvSpPr/>
          <p:nvPr/>
        </p:nvSpPr>
        <p:spPr>
          <a:xfrm>
            <a:off x="4295786" y="4511673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ross 45"/>
          <p:cNvSpPr/>
          <p:nvPr/>
        </p:nvSpPr>
        <p:spPr>
          <a:xfrm>
            <a:off x="3160966" y="3485571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ross 46"/>
          <p:cNvSpPr/>
          <p:nvPr/>
        </p:nvSpPr>
        <p:spPr>
          <a:xfrm>
            <a:off x="3774462" y="3432795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ross 47"/>
          <p:cNvSpPr/>
          <p:nvPr/>
        </p:nvSpPr>
        <p:spPr>
          <a:xfrm>
            <a:off x="3379685" y="5012673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ross 48"/>
          <p:cNvSpPr/>
          <p:nvPr/>
        </p:nvSpPr>
        <p:spPr>
          <a:xfrm>
            <a:off x="3993181" y="4959897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ross 49"/>
          <p:cNvSpPr/>
          <p:nvPr/>
        </p:nvSpPr>
        <p:spPr>
          <a:xfrm>
            <a:off x="8314986" y="2981679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ross 50"/>
          <p:cNvSpPr/>
          <p:nvPr/>
        </p:nvSpPr>
        <p:spPr>
          <a:xfrm>
            <a:off x="8928482" y="2928903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ross 51"/>
          <p:cNvSpPr/>
          <p:nvPr/>
        </p:nvSpPr>
        <p:spPr>
          <a:xfrm>
            <a:off x="7950481" y="2790902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Cross 52"/>
          <p:cNvSpPr/>
          <p:nvPr/>
        </p:nvSpPr>
        <p:spPr>
          <a:xfrm>
            <a:off x="8563977" y="2738126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Cross 53"/>
          <p:cNvSpPr/>
          <p:nvPr/>
        </p:nvSpPr>
        <p:spPr>
          <a:xfrm>
            <a:off x="8012381" y="3429903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Cross 54"/>
          <p:cNvSpPr/>
          <p:nvPr/>
        </p:nvSpPr>
        <p:spPr>
          <a:xfrm>
            <a:off x="8625877" y="3377127"/>
            <a:ext cx="225353" cy="246445"/>
          </a:xfrm>
          <a:prstGeom prst="pl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val 55"/>
          <p:cNvSpPr/>
          <p:nvPr/>
        </p:nvSpPr>
        <p:spPr>
          <a:xfrm>
            <a:off x="8300543" y="4796737"/>
            <a:ext cx="155647" cy="26431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Oval 56"/>
          <p:cNvSpPr/>
          <p:nvPr/>
        </p:nvSpPr>
        <p:spPr>
          <a:xfrm>
            <a:off x="8509234" y="4687294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val 57"/>
          <p:cNvSpPr/>
          <p:nvPr/>
        </p:nvSpPr>
        <p:spPr>
          <a:xfrm>
            <a:off x="8913563" y="4958199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val 58"/>
          <p:cNvSpPr/>
          <p:nvPr/>
        </p:nvSpPr>
        <p:spPr>
          <a:xfrm>
            <a:off x="8349024" y="4137510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val 59"/>
          <p:cNvSpPr/>
          <p:nvPr/>
        </p:nvSpPr>
        <p:spPr>
          <a:xfrm>
            <a:off x="8167570" y="4697946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Oval 60"/>
          <p:cNvSpPr/>
          <p:nvPr/>
        </p:nvSpPr>
        <p:spPr>
          <a:xfrm>
            <a:off x="8645237" y="4451276"/>
            <a:ext cx="146023" cy="16886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Oval 61"/>
          <p:cNvSpPr/>
          <p:nvPr/>
        </p:nvSpPr>
        <p:spPr>
          <a:xfrm>
            <a:off x="7823871" y="4586948"/>
            <a:ext cx="274395" cy="20511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5-Point Star 62"/>
          <p:cNvSpPr/>
          <p:nvPr/>
        </p:nvSpPr>
        <p:spPr>
          <a:xfrm>
            <a:off x="7825128" y="611029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5-Point Star 63"/>
          <p:cNvSpPr/>
          <p:nvPr/>
        </p:nvSpPr>
        <p:spPr>
          <a:xfrm>
            <a:off x="8126681" y="6022165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5-Point Star 64"/>
          <p:cNvSpPr/>
          <p:nvPr/>
        </p:nvSpPr>
        <p:spPr>
          <a:xfrm>
            <a:off x="7518144" y="551127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5-Point Star 65"/>
          <p:cNvSpPr/>
          <p:nvPr/>
        </p:nvSpPr>
        <p:spPr>
          <a:xfrm>
            <a:off x="7842560" y="5843259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5-Point Star 66"/>
          <p:cNvSpPr/>
          <p:nvPr/>
        </p:nvSpPr>
        <p:spPr>
          <a:xfrm>
            <a:off x="8376279" y="5658556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5-Point Star 67"/>
          <p:cNvSpPr/>
          <p:nvPr/>
        </p:nvSpPr>
        <p:spPr>
          <a:xfrm>
            <a:off x="7201182" y="5571231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5-Point Star 68"/>
          <p:cNvSpPr/>
          <p:nvPr/>
        </p:nvSpPr>
        <p:spPr>
          <a:xfrm>
            <a:off x="7450780" y="5207622"/>
            <a:ext cx="249598" cy="26286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ounded Rectangle 69"/>
          <p:cNvSpPr/>
          <p:nvPr/>
        </p:nvSpPr>
        <p:spPr>
          <a:xfrm>
            <a:off x="10080171" y="3915089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ounded Rectangle 70"/>
          <p:cNvSpPr/>
          <p:nvPr/>
        </p:nvSpPr>
        <p:spPr>
          <a:xfrm>
            <a:off x="10180616" y="4278698"/>
            <a:ext cx="173970" cy="264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ounded Rectangle 71"/>
          <p:cNvSpPr/>
          <p:nvPr/>
        </p:nvSpPr>
        <p:spPr>
          <a:xfrm>
            <a:off x="10322248" y="4013216"/>
            <a:ext cx="271623" cy="265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ounded Rectangle 72"/>
          <p:cNvSpPr/>
          <p:nvPr/>
        </p:nvSpPr>
        <p:spPr>
          <a:xfrm>
            <a:off x="10257227" y="4640006"/>
            <a:ext cx="239359" cy="69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ounded Rectangle 73"/>
          <p:cNvSpPr/>
          <p:nvPr/>
        </p:nvSpPr>
        <p:spPr>
          <a:xfrm>
            <a:off x="9552225" y="3935634"/>
            <a:ext cx="152400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ounded Rectangle 74"/>
          <p:cNvSpPr/>
          <p:nvPr/>
        </p:nvSpPr>
        <p:spPr>
          <a:xfrm>
            <a:off x="9813080" y="3780691"/>
            <a:ext cx="228599" cy="1438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9839274" y="4029098"/>
            <a:ext cx="263245" cy="238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/>
          <p:cNvSpPr/>
          <p:nvPr/>
        </p:nvSpPr>
        <p:spPr>
          <a:xfrm>
            <a:off x="3057290" y="2899661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865982" y="2400515"/>
            <a:ext cx="166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DATA CLUSTERS</a:t>
            </a:r>
          </a:p>
        </p:txBody>
      </p:sp>
    </p:spTree>
    <p:extLst>
      <p:ext uri="{BB962C8B-B14F-4D97-AF65-F5344CB8AC3E}">
        <p14:creationId xmlns:p14="http://schemas.microsoft.com/office/powerpoint/2010/main" val="30386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 animBg="1"/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6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DDD6A2A-50EA-45EC-A837-2D11EA043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66"/>
          <a:stretch/>
        </p:blipFill>
        <p:spPr>
          <a:xfrm>
            <a:off x="0" y="-26581"/>
            <a:ext cx="12200878" cy="4587439"/>
          </a:xfrm>
          <a:prstGeom prst="rect">
            <a:avLst/>
          </a:prstGeom>
        </p:spPr>
      </p:pic>
      <p:sp>
        <p:nvSpPr>
          <p:cNvPr id="17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1747" y="2230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MACHINE LEARNING: REINFORCEMENT LEARNING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39768" y="3144981"/>
            <a:ext cx="5396952" cy="32063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25" y="1243697"/>
            <a:ext cx="12277725" cy="4525963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Reinforcement learning allows machines take actions to maximize cumulative reward.</a:t>
            </a:r>
          </a:p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Reinforcement algorithms learn by trial and error through reward and penalty. </a:t>
            </a:r>
          </a:p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Two elements: environment and learning agent. </a:t>
            </a:r>
          </a:p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The environment rewards the agent for correct actions. </a:t>
            </a:r>
          </a:p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Based on the reward or penalty, agent improves its environment knowledge to make better decision.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4098" name="Picture 2" descr="Image result for reinforcement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274089"/>
            <a:ext cx="4267200" cy="2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38335" y="6266775"/>
            <a:ext cx="5239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b="1" dirty="0"/>
              <a:t>Photo Credit: </a:t>
            </a:r>
            <a:r>
              <a:rPr lang="en-CA" sz="1400" dirty="0">
                <a:hlinkClick r:id="rId5"/>
              </a:rPr>
              <a:t>https://commons.wikimedia.org/wiki/File:Rl_agent.png</a:t>
            </a:r>
            <a:endParaRPr lang="en-CA" sz="1400" dirty="0"/>
          </a:p>
          <a:p>
            <a:endParaRPr lang="en-CA" sz="1400" dirty="0"/>
          </a:p>
        </p:txBody>
      </p:sp>
      <p:pic>
        <p:nvPicPr>
          <p:cNvPr id="4100" name="Picture 4" descr="Image result for bab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60" y="4097854"/>
            <a:ext cx="1660719" cy="110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ndle white background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77" r="14101" b="11304"/>
          <a:stretch/>
        </p:blipFill>
        <p:spPr bwMode="auto">
          <a:xfrm>
            <a:off x="4611740" y="3543616"/>
            <a:ext cx="919683" cy="11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2137103" y="367390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AGENT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15252" y="3149024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ENVIRONMENT</a:t>
            </a:r>
          </a:p>
        </p:txBody>
      </p:sp>
      <p:sp>
        <p:nvSpPr>
          <p:cNvPr id="4" name="Right Arrow 3"/>
          <p:cNvSpPr/>
          <p:nvPr/>
        </p:nvSpPr>
        <p:spPr>
          <a:xfrm rot="19222295">
            <a:off x="3507723" y="4131821"/>
            <a:ext cx="1061042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 rot="2841010">
            <a:off x="3468722" y="5065808"/>
            <a:ext cx="1031315" cy="298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3160704" y="3674439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-10 Points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921556" y="4908601"/>
            <a:ext cx="1083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+10 Points</a:t>
            </a:r>
          </a:p>
        </p:txBody>
      </p:sp>
      <p:pic>
        <p:nvPicPr>
          <p:cNvPr id="4104" name="Picture 8" descr="Image result for milk bottle bab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10031">
            <a:off x="4202127" y="4831297"/>
            <a:ext cx="1520921" cy="15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84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003176" y="1085532"/>
            <a:ext cx="7205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b="1" dirty="0">
                <a:solidFill>
                  <a:srgbClr val="074F85"/>
                </a:solidFill>
              </a:rPr>
              <a:t>AI/ML DATA LINGO – LABELED VS. UNLABELED</a:t>
            </a:r>
          </a:p>
        </p:txBody>
      </p:sp>
    </p:spTree>
    <p:extLst>
      <p:ext uri="{BB962C8B-B14F-4D97-AF65-F5344CB8AC3E}">
        <p14:creationId xmlns:p14="http://schemas.microsoft.com/office/powerpoint/2010/main" val="307984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4190D38-EFF7-4904-8678-8B7BA7DF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1747" y="2230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MACHINE LEARNING DATA</a:t>
            </a:r>
            <a:endParaRPr lang="ru-RU" sz="2800" b="1" dirty="0">
              <a:solidFill>
                <a:srgbClr val="292F6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D47B9-2BA1-476F-91CF-D213B4E3F807}"/>
              </a:ext>
            </a:extLst>
          </p:cNvPr>
          <p:cNvSpPr txBox="1"/>
          <p:nvPr/>
        </p:nvSpPr>
        <p:spPr>
          <a:xfrm>
            <a:off x="370702" y="1193028"/>
            <a:ext cx="1099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Machine Learning models require data to train.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There are generally two types of data that we could use to train machine learning models.</a:t>
            </a:r>
            <a:endParaRPr lang="en-US" dirty="0">
              <a:solidFill>
                <a:srgbClr val="292F63"/>
              </a:solidFill>
              <a:latin typeface="Montserrat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75371" y="2233981"/>
            <a:ext cx="1869989" cy="10379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rgbClr val="002060"/>
                </a:solidFill>
              </a:rPr>
              <a:t>LABELED DATASET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639329" y="2233981"/>
            <a:ext cx="1869989" cy="10379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rgbClr val="002060"/>
                </a:solidFill>
              </a:rPr>
              <a:t>UNLABELED DATASET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3219" y="3420209"/>
            <a:ext cx="5412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i="1" dirty="0">
                <a:solidFill>
                  <a:srgbClr val="292F63"/>
                </a:solidFill>
                <a:latin typeface="Montserrat" charset="0"/>
              </a:rPr>
              <a:t>Labeled data consists of unlabeled data but with a “class” or “tag” associated with it.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02" y="3413631"/>
            <a:ext cx="58653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i="1" dirty="0">
                <a:solidFill>
                  <a:srgbClr val="292F63"/>
                </a:solidFill>
                <a:latin typeface="Montserrat" charset="0"/>
              </a:rPr>
              <a:t>Unlabeled data consists of data that does not have explanation (class or tag) associated with it. </a:t>
            </a:r>
          </a:p>
        </p:txBody>
      </p:sp>
      <p:pic>
        <p:nvPicPr>
          <p:cNvPr id="1026" name="Picture 2" descr="Grey and White Short Fur C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12" y="4201645"/>
            <a:ext cx="1750233" cy="11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5270" y="6252689"/>
            <a:ext cx="11697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/>
              <a:t>Photo Credit: </a:t>
            </a:r>
            <a:r>
              <a:rPr lang="en-CA" sz="1200" dirty="0">
                <a:hlinkClick r:id="rId4"/>
              </a:rPr>
              <a:t>https://www.pexels.com/photo/grey-and-white-short-fur-cat-104827/</a:t>
            </a:r>
            <a:endParaRPr lang="en-CA" sz="1200" dirty="0"/>
          </a:p>
          <a:p>
            <a:r>
              <a:rPr lang="en-CA" sz="1200" dirty="0"/>
              <a:t>Photo Credit: </a:t>
            </a:r>
            <a:r>
              <a:rPr lang="en-CA" sz="1200" dirty="0">
                <a:hlinkClick r:id="rId5"/>
              </a:rPr>
              <a:t>https://www.pexels.com/photo/portrait-of-a-dog-257540/</a:t>
            </a:r>
            <a:endParaRPr lang="en-CA" sz="1200" dirty="0"/>
          </a:p>
          <a:p>
            <a:endParaRPr lang="en-CA" sz="1200" dirty="0"/>
          </a:p>
        </p:txBody>
      </p:sp>
      <p:pic>
        <p:nvPicPr>
          <p:cNvPr id="1030" name="Picture 6" descr="Portrait of a D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195" y="4201645"/>
            <a:ext cx="1748644" cy="116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ey and White Short Fur C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66" y="4166066"/>
            <a:ext cx="1750233" cy="11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407077" y="5603821"/>
            <a:ext cx="154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</a:rPr>
              <a:t>LABEL = “CAT”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25912" y="560759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</a:rPr>
              <a:t>LABEL = “DOG”</a:t>
            </a:r>
          </a:p>
        </p:txBody>
      </p:sp>
      <p:cxnSp>
        <p:nvCxnSpPr>
          <p:cNvPr id="21" name="Curved Connector 20"/>
          <p:cNvCxnSpPr>
            <a:stCxn id="22" idx="2"/>
          </p:cNvCxnSpPr>
          <p:nvPr/>
        </p:nvCxnSpPr>
        <p:spPr>
          <a:xfrm rot="16200000" flipH="1">
            <a:off x="7884392" y="5358545"/>
            <a:ext cx="325573" cy="265990"/>
          </a:xfrm>
          <a:prstGeom prst="curved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>
            <a:off x="9709259" y="5324520"/>
            <a:ext cx="365749" cy="293869"/>
          </a:xfrm>
          <a:prstGeom prst="curved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Portrait of a D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49" y="4166066"/>
            <a:ext cx="1748644" cy="116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14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CDA59A1-FA7B-4958-96D4-50E61B47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</a:rPr>
              <a:t>WHERE DOES THIS DATA COME FROM?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0EACA-6DC8-40AD-9614-669D7CE61B61}"/>
              </a:ext>
            </a:extLst>
          </p:cNvPr>
          <p:cNvSpPr/>
          <p:nvPr/>
        </p:nvSpPr>
        <p:spPr>
          <a:xfrm>
            <a:off x="340060" y="1273453"/>
            <a:ext cx="112994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Data can come from so many sources such as images, audio, video, and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Collecting, structuring and analysing this data is critical for companies to gain customers insights and set their marketing and product strategies.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855256" y="5121338"/>
            <a:ext cx="782594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Photo Credit: </a:t>
            </a:r>
            <a:r>
              <a:rPr lang="en-CA" sz="1100" dirty="0">
                <a:hlinkClick r:id="rId4"/>
              </a:rPr>
              <a:t>https://pxhere.com/en/photo/1454351</a:t>
            </a:r>
            <a:endParaRPr lang="en-CA" sz="1100" dirty="0"/>
          </a:p>
          <a:p>
            <a:r>
              <a:rPr lang="en-CA" sz="1100" dirty="0"/>
              <a:t>Photo Credit: </a:t>
            </a:r>
            <a:r>
              <a:rPr lang="en-CA" sz="1100" dirty="0">
                <a:hlinkClick r:id="rId5"/>
              </a:rPr>
              <a:t>https://www.flickr.com/photos/29881930@N00/2086641598</a:t>
            </a:r>
            <a:endParaRPr lang="en-CA" sz="1100" dirty="0"/>
          </a:p>
          <a:p>
            <a:r>
              <a:rPr lang="en-CA" sz="1100" dirty="0"/>
              <a:t>Photo Credit: </a:t>
            </a:r>
            <a:r>
              <a:rPr lang="en-CA" sz="1100" dirty="0">
                <a:hlinkClick r:id="rId6"/>
              </a:rPr>
              <a:t>https://commons.wikimedia.org/wiki/File:Mobile_phone_text_messages.jpg</a:t>
            </a:r>
            <a:endParaRPr lang="en-CA" sz="1100" dirty="0"/>
          </a:p>
          <a:p>
            <a:r>
              <a:rPr lang="en-CA" sz="1100" dirty="0"/>
              <a:t>Photo Credit: </a:t>
            </a:r>
            <a:r>
              <a:rPr lang="en-CA" sz="1100" dirty="0">
                <a:hlinkClick r:id="rId7"/>
              </a:rPr>
              <a:t>https://en.wikipedia.org/wiki/File:Messages_Yosemite.svg</a:t>
            </a:r>
            <a:endParaRPr lang="en-CA" sz="1100" dirty="0"/>
          </a:p>
          <a:p>
            <a:r>
              <a:rPr lang="en-CA" sz="1100" dirty="0"/>
              <a:t>Photo Credit: </a:t>
            </a:r>
            <a:r>
              <a:rPr lang="en-CA" sz="1100" dirty="0">
                <a:hlinkClick r:id="rId8"/>
              </a:rPr>
              <a:t>https://www.pexels.com/photo/blue-and-yellow-graph-on-stock-market-monitor-159888/</a:t>
            </a:r>
            <a:endParaRPr lang="en-CA" sz="1100" dirty="0"/>
          </a:p>
          <a:p>
            <a:endParaRPr lang="en-CA" sz="1100" dirty="0"/>
          </a:p>
          <a:p>
            <a:endParaRPr lang="en-CA" sz="1100" dirty="0"/>
          </a:p>
          <a:p>
            <a:endParaRPr lang="en-CA" sz="1100" dirty="0"/>
          </a:p>
          <a:p>
            <a:endParaRPr lang="en-CA" sz="1100" dirty="0"/>
          </a:p>
        </p:txBody>
      </p:sp>
      <p:pic>
        <p:nvPicPr>
          <p:cNvPr id="2052" name="Picture 4" descr="video recording conference public speaking presentation lecture speaker man smartphone screen horizontal technology display device mobile hand holding social media business live communication white businessperson suit managemen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9" y="2998911"/>
            <a:ext cx="2945730" cy="170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peaking phon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804" y="3033526"/>
            <a:ext cx="2542630" cy="169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message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99" y="2830070"/>
            <a:ext cx="1518580" cy="217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Messages (macOS).sv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746" y="2983182"/>
            <a:ext cx="799136" cy="73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0225" y="2613850"/>
            <a:ext cx="200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IMAGE/VIDEO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83011" y="2605540"/>
            <a:ext cx="200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TEXT (CORPUS)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9432" y="2629579"/>
            <a:ext cx="200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AUDIO/SOUND</a:t>
            </a:r>
          </a:p>
        </p:txBody>
      </p:sp>
      <p:pic>
        <p:nvPicPr>
          <p:cNvPr id="2060" name="Picture 12" descr="Blue and Yellow Graph on Stock Market Monito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511" y="3011518"/>
            <a:ext cx="2290564" cy="171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977511" y="2649165"/>
            <a:ext cx="249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TIMESERIES/SIGNALS</a:t>
            </a:r>
          </a:p>
        </p:txBody>
      </p:sp>
    </p:spTree>
    <p:extLst>
      <p:ext uri="{BB962C8B-B14F-4D97-AF65-F5344CB8AC3E}">
        <p14:creationId xmlns:p14="http://schemas.microsoft.com/office/powerpoint/2010/main" val="1273403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65741E-2F15-42B0-9D54-C7BBDFC0F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</a:rPr>
              <a:t>GOOD Vs. BAD DATA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524000" y="1557067"/>
            <a:ext cx="2413000" cy="977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GOOD 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095975" y="1557067"/>
            <a:ext cx="2413000" cy="977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BAD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100" y="2895600"/>
            <a:ext cx="54482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>
              <a:buFont typeface="Arial" panose="020B0604020202020204" pitchFamily="34" charset="0"/>
              <a:buChar char="•"/>
              <a:defRPr sz="2000" b="1"/>
            </a:lvl1pPr>
          </a:lstStyle>
          <a:p>
            <a:r>
              <a:rPr lang="en-CA" dirty="0"/>
              <a:t>Many samples (large number of data points)</a:t>
            </a:r>
          </a:p>
          <a:p>
            <a:r>
              <a:rPr lang="en-CA" dirty="0"/>
              <a:t>Not Biased</a:t>
            </a:r>
          </a:p>
          <a:p>
            <a:r>
              <a:rPr lang="en-CA" dirty="0"/>
              <a:t>Does not contain missing data points</a:t>
            </a:r>
          </a:p>
          <a:p>
            <a:r>
              <a:rPr lang="en-CA" dirty="0"/>
              <a:t>Only contains (relevant) important features</a:t>
            </a:r>
          </a:p>
          <a:p>
            <a:r>
              <a:rPr lang="en-CA" dirty="0"/>
              <a:t>Does not contain duplicate samples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56401" y="2895600"/>
            <a:ext cx="515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/>
              <a:t>Few samples (small number of data 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/>
              <a:t>Biased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/>
              <a:t>Contains missing data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/>
              <a:t>Contains many irrelevant (useless)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/>
              <a:t>Contains duplicate samples</a:t>
            </a:r>
          </a:p>
        </p:txBody>
      </p:sp>
    </p:spTree>
    <p:extLst>
      <p:ext uri="{BB962C8B-B14F-4D97-AF65-F5344CB8AC3E}">
        <p14:creationId xmlns:p14="http://schemas.microsoft.com/office/powerpoint/2010/main" val="247346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4F2FA3-7412-4A1D-9A12-505CE3A7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0061" y="215643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</a:rPr>
              <a:t>WHERE DOES THIS DATA COME FROM?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0EACA-6DC8-40AD-9614-669D7CE61B61}"/>
              </a:ext>
            </a:extLst>
          </p:cNvPr>
          <p:cNvSpPr/>
          <p:nvPr/>
        </p:nvSpPr>
        <p:spPr>
          <a:xfrm>
            <a:off x="340061" y="1273453"/>
            <a:ext cx="11744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Data could also come from multiple sources such as </a:t>
            </a:r>
            <a:r>
              <a:rPr lang="en-CA" dirty="0" err="1">
                <a:solidFill>
                  <a:srgbClr val="292F63"/>
                </a:solidFill>
                <a:latin typeface="Montserrat" charset="0"/>
              </a:rPr>
              <a:t>Kaggle</a:t>
            </a:r>
            <a:r>
              <a:rPr lang="en-CA" dirty="0">
                <a:solidFill>
                  <a:srgbClr val="292F63"/>
                </a:solidFill>
                <a:latin typeface="Montserrat" charset="0"/>
              </a:rPr>
              <a:t>, UCI, AWS Dataset, and ImageNet.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Montserrat" charset="0"/>
                <a:ea typeface="Montserrat" charset="0"/>
                <a:cs typeface="Montserrat" charset="0"/>
              </a:rPr>
              <a:t>ImageNet is an open source repository of images consisting of 21,841 subcategories (classes) and over 14 million images.</a:t>
            </a:r>
            <a:endParaRPr lang="en-CA" dirty="0">
              <a:solidFill>
                <a:srgbClr val="292F63"/>
              </a:solidFill>
              <a:latin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24081"/>
          <a:stretch/>
        </p:blipFill>
        <p:spPr>
          <a:xfrm>
            <a:off x="68695" y="2444192"/>
            <a:ext cx="3779406" cy="2475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795" y="2444192"/>
            <a:ext cx="4975623" cy="24758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02395" y="5497077"/>
            <a:ext cx="6570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hlinkClick r:id="rId6"/>
              </a:rPr>
              <a:t>Check out website here: https://archive.ics.uci.edu/ml/datasets.php</a:t>
            </a:r>
            <a:endParaRPr lang="en-CA" dirty="0"/>
          </a:p>
          <a:p>
            <a:r>
              <a:rPr lang="en-CA" dirty="0">
                <a:hlinkClick r:id="rId7"/>
              </a:rPr>
              <a:t>Check out website here: https://www.kaggle.com/datasets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l="17848"/>
          <a:stretch/>
        </p:blipFill>
        <p:spPr>
          <a:xfrm>
            <a:off x="8905508" y="2444192"/>
            <a:ext cx="3242101" cy="24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3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132F-3707-44BA-9CEB-8673EF1B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3"/>
            <a:ext cx="12192000" cy="6859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04B7-03C9-4895-84F6-D6380FD573A6}"/>
              </a:ext>
            </a:extLst>
          </p:cNvPr>
          <p:cNvSpPr txBox="1"/>
          <p:nvPr/>
        </p:nvSpPr>
        <p:spPr>
          <a:xfrm>
            <a:off x="1003176" y="1085532"/>
            <a:ext cx="72059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b="1" dirty="0">
                <a:solidFill>
                  <a:srgbClr val="074F85"/>
                </a:solidFill>
              </a:rPr>
              <a:t>WHAT IS ARTIFICIAL INTELLIGENCE? &amp;</a:t>
            </a:r>
          </a:p>
          <a:p>
            <a:pPr algn="ctr"/>
            <a:r>
              <a:rPr lang="en-CA" sz="5400" b="1" dirty="0">
                <a:solidFill>
                  <a:srgbClr val="074F85"/>
                </a:solidFill>
              </a:rPr>
              <a:t>MACHINE LEARNING? – Part #1</a:t>
            </a:r>
          </a:p>
        </p:txBody>
      </p:sp>
    </p:spTree>
    <p:extLst>
      <p:ext uri="{BB962C8B-B14F-4D97-AF65-F5344CB8AC3E}">
        <p14:creationId xmlns:p14="http://schemas.microsoft.com/office/powerpoint/2010/main" val="10260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29B129B-D619-4A36-BCD5-B7220556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98" y="1351799"/>
            <a:ext cx="10820400" cy="4525963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Artificial Intelligence/Machine learning does not only mean robots or Sci-Fi movies!</a:t>
            </a:r>
          </a:p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Machine and deep learning applications are everywhere!</a:t>
            </a:r>
          </a:p>
          <a:p>
            <a:r>
              <a:rPr lang="en-CA" sz="1800" dirty="0">
                <a:solidFill>
                  <a:srgbClr val="292F63"/>
                </a:solidFill>
                <a:latin typeface="Montserrat" charset="0"/>
              </a:rPr>
              <a:t>Google search engine, amazon recommender systems, Facebook facial recognition (tagging), Siri.</a:t>
            </a:r>
          </a:p>
          <a:p>
            <a:pPr marL="0" indent="0">
              <a:buNone/>
            </a:pPr>
            <a:endParaRPr lang="en-CA" sz="1800" dirty="0">
              <a:solidFill>
                <a:srgbClr val="292F63"/>
              </a:solidFill>
              <a:latin typeface="Montserrat" charset="0"/>
            </a:endParaRPr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65399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5B9BD5">
                  <a:lumMod val="75000"/>
                </a:srgbClr>
              </a:solidFill>
              <a:latin typeface="Calibri Light" panose="020F0302020204030204"/>
            </a:endParaRPr>
          </a:p>
        </p:txBody>
      </p:sp>
      <p:pic>
        <p:nvPicPr>
          <p:cNvPr id="2052" name="Picture 4" descr="Image result for face recogni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1" y="3305300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oogle search en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058" y="3333591"/>
            <a:ext cx="2036980" cy="120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z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038" y="3811444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iri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2214726" y="3305300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spam emai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83" y="3333590"/>
            <a:ext cx="1963353" cy="130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Waymo self-driving car front view.g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891" y="3333915"/>
            <a:ext cx="2033877" cy="13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43355" y="5114186"/>
            <a:ext cx="573874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900" dirty="0"/>
              <a:t>Photo Credit: </a:t>
            </a:r>
            <a:r>
              <a:rPr lang="en-CA" sz="900" dirty="0">
                <a:hlinkClick r:id="rId10"/>
              </a:rPr>
              <a:t>https://commons.wikimedia.org/wiki/File:Waymo_self-driving_car_front_view.gk.jpg</a:t>
            </a:r>
            <a:endParaRPr lang="en-CA" sz="900" dirty="0"/>
          </a:p>
          <a:p>
            <a:r>
              <a:rPr lang="en-CA" sz="900" dirty="0"/>
              <a:t>Photo Credit: </a:t>
            </a:r>
            <a:r>
              <a:rPr lang="en-CA" sz="900" dirty="0">
                <a:hlinkClick r:id="rId11"/>
              </a:rPr>
              <a:t>http://blog.etonic.net/index.php?entry=entry110316-081129</a:t>
            </a:r>
            <a:endParaRPr lang="en-CA" sz="900" dirty="0"/>
          </a:p>
          <a:p>
            <a:r>
              <a:rPr lang="en-CA" sz="900" dirty="0"/>
              <a:t>Photo Credit: </a:t>
            </a:r>
            <a:r>
              <a:rPr lang="en-CA" sz="900" dirty="0">
                <a:hlinkClick r:id="rId12"/>
              </a:rPr>
              <a:t>https://www.flickr.com/photos/topgold/8325104250</a:t>
            </a:r>
            <a:endParaRPr lang="en-CA" sz="900" dirty="0"/>
          </a:p>
          <a:p>
            <a:r>
              <a:rPr lang="en-CA" sz="900" dirty="0"/>
              <a:t>Photo Credit: </a:t>
            </a:r>
            <a:r>
              <a:rPr lang="en-CA" sz="900" dirty="0">
                <a:hlinkClick r:id="rId13"/>
              </a:rPr>
              <a:t>https://picryl.com/media/google-search-engine-magnifying-glass-computer-communication-00b825</a:t>
            </a:r>
            <a:endParaRPr lang="en-CA" sz="900" dirty="0"/>
          </a:p>
          <a:p>
            <a:r>
              <a:rPr lang="en-CA" sz="900" dirty="0"/>
              <a:t>Photo Credit: </a:t>
            </a:r>
            <a:r>
              <a:rPr lang="en-CA" sz="900" dirty="0">
                <a:hlinkClick r:id="rId14"/>
              </a:rPr>
              <a:t>https://www.flickr.com/photos/iphonedigital/26988770454</a:t>
            </a:r>
            <a:endParaRPr lang="en-CA" sz="900" dirty="0"/>
          </a:p>
          <a:p>
            <a:r>
              <a:rPr lang="en-CA" sz="900" dirty="0"/>
              <a:t>Photo Credit: </a:t>
            </a:r>
            <a:r>
              <a:rPr lang="en-CA" sz="900" dirty="0">
                <a:hlinkClick r:id="rId15"/>
              </a:rPr>
              <a:t>https://pixabay.com/illustrations/flat-recognition-facial-face-woman-3252983/</a:t>
            </a:r>
            <a:endParaRPr lang="en-CA" sz="900" dirty="0"/>
          </a:p>
          <a:p>
            <a:endParaRPr lang="en-CA" sz="900" dirty="0"/>
          </a:p>
          <a:p>
            <a:endParaRPr lang="en-CA" sz="900" dirty="0"/>
          </a:p>
          <a:p>
            <a:endParaRPr lang="en-CA" sz="900" dirty="0"/>
          </a:p>
        </p:txBody>
      </p:sp>
      <p:sp>
        <p:nvSpPr>
          <p:cNvPr id="12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1747" y="2230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706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AF60EF-D2A1-4D60-AFC6-195AA81B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MACHINE LEARNING COMPONENTS?</a:t>
            </a:r>
            <a:endParaRPr lang="ru-RU" sz="2800" b="1" dirty="0">
              <a:solidFill>
                <a:srgbClr val="292F6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96778" y="2759676"/>
            <a:ext cx="2850293" cy="15899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DATA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17307" y="2759676"/>
            <a:ext cx="2870889" cy="15899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MODEL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11977" y="2759676"/>
            <a:ext cx="3056239" cy="15899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COMPUTE</a:t>
            </a:r>
          </a:p>
        </p:txBody>
      </p:sp>
      <p:sp>
        <p:nvSpPr>
          <p:cNvPr id="7" name="Plus 6"/>
          <p:cNvSpPr/>
          <p:nvPr/>
        </p:nvSpPr>
        <p:spPr>
          <a:xfrm>
            <a:off x="3847070" y="3220994"/>
            <a:ext cx="733168" cy="6672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Plus 11"/>
          <p:cNvSpPr/>
          <p:nvPr/>
        </p:nvSpPr>
        <p:spPr>
          <a:xfrm>
            <a:off x="7488196" y="3220994"/>
            <a:ext cx="733168" cy="6672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39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84B96C-71B9-4EB5-BBDA-009F4F617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5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29347" y="37137"/>
            <a:ext cx="982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ARTIFICIAL INTELLIGENCE Vs. MACHINE LEARNING Vs. DEEP LEARNING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1414147"/>
            <a:ext cx="4221981" cy="435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2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6D4294-EEE8-442E-8576-D4E16E78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5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1747" y="2230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1. ARTIFICIAL INTELLIGENCE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817" y="1281000"/>
            <a:ext cx="10121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Science that empowers computers to mimic human intelligence such as decision making, text processing, and visual perception.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AI is a broader field (i.e.: the big umbrella) that contains several subfield such as machine learning, robotics, and computer vision. </a:t>
            </a:r>
          </a:p>
        </p:txBody>
      </p:sp>
      <p:pic>
        <p:nvPicPr>
          <p:cNvPr id="1026" name="Picture 2" descr="Artificial Intelligence, Brain, Think, Contr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365" y="2848983"/>
            <a:ext cx="4502927" cy="30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3798" y="6305212"/>
            <a:ext cx="67780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/>
              <a:t>Photo Credit: </a:t>
            </a:r>
            <a:r>
              <a:rPr lang="en-CA" sz="1400" dirty="0">
                <a:hlinkClick r:id="rId5"/>
              </a:rPr>
              <a:t>https://pixabay.com/illustrations/artificial-intelligence-brain-think-4111582/</a:t>
            </a:r>
            <a:endParaRPr lang="en-CA" sz="1400" dirty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1224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AE61DB-BA96-47D3-BF1A-82EA0AD6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5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1747" y="2230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2. MACHINE LEARNING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3772" y="1247775"/>
            <a:ext cx="112167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Machine Learning is a subfield of Artificial Intelligence that enables machines to improve at a given task with experience.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It is important to note that all machine learning techniques are classified as Artificial Intelligence ones. However, not all Artificial Intelligence could count as Machine Learning since some basic Rule-based engines could be classified as AI but they do not learn from experience therefore they do not belong to the machine learning category.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665" y="3002101"/>
            <a:ext cx="4027656" cy="2886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7648" y="6310268"/>
            <a:ext cx="8172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/>
              <a:t>Photo Credit:</a:t>
            </a:r>
            <a:r>
              <a:rPr lang="en-CA" sz="1400" dirty="0"/>
              <a:t> </a:t>
            </a:r>
            <a:r>
              <a:rPr lang="en-CA" sz="1400" dirty="0">
                <a:hlinkClick r:id="rId5"/>
              </a:rPr>
              <a:t>https://www.flickr.com/photos/mikemacmarketing/30212411048</a:t>
            </a:r>
            <a:endParaRPr lang="en-CA" sz="1400" dirty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71899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6D5F33F-72AD-4194-8486-2D793B59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1747" y="2230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3. DEEP LEARNING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038" y="1533216"/>
            <a:ext cx="58697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Deep Learning is a specialized field of Machine Learning that relies on training of Deep Artificial Neural Networks (ANNs) using large dataset such as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ANNs are information processing models inspired by the human brain.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The human brain consists of billions of neurons that communicate to each other using electrical and chemical signals and enable humans to see, feel, and make decision. </a:t>
            </a:r>
          </a:p>
        </p:txBody>
      </p:sp>
      <p:pic>
        <p:nvPicPr>
          <p:cNvPr id="4" name="Picture 2" descr="Image result for deep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15" y="1469121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/>
          <p:cNvSpPr/>
          <p:nvPr/>
        </p:nvSpPr>
        <p:spPr>
          <a:xfrm>
            <a:off x="6495873" y="1469121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eft Brace 5"/>
          <p:cNvSpPr/>
          <p:nvPr/>
        </p:nvSpPr>
        <p:spPr>
          <a:xfrm rot="10800000">
            <a:off x="10465782" y="1524000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497402" y="5586680"/>
            <a:ext cx="40598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/>
              <a:t>Photo Credit: </a:t>
            </a:r>
            <a:r>
              <a:rPr lang="en-CA" sz="1400" dirty="0">
                <a:hlinkClick r:id="rId5"/>
              </a:rPr>
              <a:t>https://pixabay.com/en/neural-network-thought-mind-mental-3816319/</a:t>
            </a:r>
            <a:endParaRPr lang="en-CA" sz="1400" dirty="0"/>
          </a:p>
          <a:p>
            <a:endParaRPr lang="en-CA" sz="1400" dirty="0"/>
          </a:p>
        </p:txBody>
      </p:sp>
      <p:sp>
        <p:nvSpPr>
          <p:cNvPr id="9" name="Rectangle 8"/>
          <p:cNvSpPr/>
          <p:nvPr/>
        </p:nvSpPr>
        <p:spPr>
          <a:xfrm>
            <a:off x="5208020" y="2988077"/>
            <a:ext cx="1287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INPUT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053339" y="2786968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843" y="5283181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74352" y="4865896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</a:p>
        </p:txBody>
      </p:sp>
    </p:spTree>
    <p:extLst>
      <p:ext uri="{BB962C8B-B14F-4D97-AF65-F5344CB8AC3E}">
        <p14:creationId xmlns:p14="http://schemas.microsoft.com/office/powerpoint/2010/main" val="20726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22630B-A79D-43CB-8749-587846DD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81"/>
            <a:ext cx="12200878" cy="6884581"/>
          </a:xfrm>
          <a:prstGeom prst="rect">
            <a:avLst/>
          </a:prstGeom>
        </p:spPr>
      </p:pic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81747" y="223065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292F63"/>
                </a:solidFill>
                <a:latin typeface="Montserrat" charset="0"/>
                <a:ea typeface="Montserrat" charset="0"/>
                <a:cs typeface="Montserrat" charset="0"/>
              </a:rPr>
              <a:t>MACHINE VS.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61" y="3109422"/>
            <a:ext cx="5194225" cy="287275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27648" y="328463"/>
            <a:ext cx="8839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541" y="1198172"/>
            <a:ext cx="11187134" cy="2149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What differentiates deep learning from machine learning techniques is in their ability to extract features automatically: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Machine learning Process: (1) select the model to train, (2) manually perform feature extraction.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rgbClr val="292F63"/>
                </a:solidFill>
                <a:latin typeface="Montserrat" charset="0"/>
              </a:rPr>
              <a:t>Deep Learning Process: (1) Select the architecture of the network, (2) features are automatically extracted by feeding in the training data (such as images) along with the target class (label).</a:t>
            </a:r>
          </a:p>
        </p:txBody>
      </p:sp>
    </p:spTree>
    <p:extLst>
      <p:ext uri="{BB962C8B-B14F-4D97-AF65-F5344CB8AC3E}">
        <p14:creationId xmlns:p14="http://schemas.microsoft.com/office/powerpoint/2010/main" val="397303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1205</Words>
  <Application>Microsoft Office PowerPoint</Application>
  <PresentationFormat>Widescreen</PresentationFormat>
  <Paragraphs>150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Montserrat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R.M. Mohamed</dc:creator>
  <cp:lastModifiedBy>R.M. Mohamed</cp:lastModifiedBy>
  <cp:revision>74</cp:revision>
  <dcterms:created xsi:type="dcterms:W3CDTF">2020-05-06T00:39:06Z</dcterms:created>
  <dcterms:modified xsi:type="dcterms:W3CDTF">2020-05-25T03:29:01Z</dcterms:modified>
</cp:coreProperties>
</file>