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  <p:sldMasterId id="2147483673" r:id="rId2"/>
  </p:sldMasterIdLst>
  <p:notesMasterIdLst>
    <p:notesMasterId r:id="rId12"/>
  </p:notesMasterIdLst>
  <p:sldIdLst>
    <p:sldId id="256" r:id="rId3"/>
    <p:sldId id="270" r:id="rId4"/>
    <p:sldId id="269" r:id="rId5"/>
    <p:sldId id="262" r:id="rId6"/>
    <p:sldId id="263" r:id="rId7"/>
    <p:sldId id="265" r:id="rId8"/>
    <p:sldId id="266" r:id="rId9"/>
    <p:sldId id="264" r:id="rId10"/>
    <p:sldId id="267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5" autoAdjust="0"/>
    <p:restoredTop sz="85731" autoAdjust="0"/>
  </p:normalViewPr>
  <p:slideViewPr>
    <p:cSldViewPr>
      <p:cViewPr varScale="1">
        <p:scale>
          <a:sx n="98" d="100"/>
          <a:sy n="98" d="100"/>
        </p:scale>
        <p:origin x="88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E454C6-640D-4960-AE04-94F56F1C1CD8}" type="doc">
      <dgm:prSet loTypeId="urn:microsoft.com/office/officeart/2005/8/layout/chart3" loCatId="cycle" qsTypeId="urn:microsoft.com/office/officeart/2005/8/quickstyle/simple1" qsCatId="simple" csTypeId="urn:microsoft.com/office/officeart/2005/8/colors/accent1_3" csCatId="accent1" phldr="1"/>
      <dgm:spPr/>
    </dgm:pt>
    <dgm:pt modelId="{FE935AA8-D5A7-4B9B-8E8D-F05EADFC7EF3}">
      <dgm:prSet phldrT="[Text]" custT="1"/>
      <dgm:spPr/>
      <dgm:t>
        <a:bodyPr/>
        <a:lstStyle/>
        <a:p>
          <a:r>
            <a:rPr lang="en-CA" sz="1600" b="1" dirty="0"/>
            <a:t>CASE STUDY #1: </a:t>
          </a:r>
          <a:r>
            <a:rPr lang="en-CA" sz="1600" b="0" dirty="0"/>
            <a:t>EMPLOYEE SALARY PREDICTIONS</a:t>
          </a:r>
          <a:endParaRPr lang="en-US" sz="1600" b="0" dirty="0"/>
        </a:p>
      </dgm:t>
    </dgm:pt>
    <dgm:pt modelId="{A4548E27-6C08-4B77-874B-9F1FDA60510B}" type="parTrans" cxnId="{E9471554-061E-486C-8AD7-760A919D5D09}">
      <dgm:prSet/>
      <dgm:spPr/>
      <dgm:t>
        <a:bodyPr/>
        <a:lstStyle/>
        <a:p>
          <a:endParaRPr lang="en-US"/>
        </a:p>
      </dgm:t>
    </dgm:pt>
    <dgm:pt modelId="{1C1EC278-2FB0-4970-A3BC-EC874F66F9EE}" type="sibTrans" cxnId="{E9471554-061E-486C-8AD7-760A919D5D09}">
      <dgm:prSet/>
      <dgm:spPr/>
      <dgm:t>
        <a:bodyPr/>
        <a:lstStyle/>
        <a:p>
          <a:endParaRPr lang="en-US"/>
        </a:p>
      </dgm:t>
    </dgm:pt>
    <dgm:pt modelId="{AFB3F6BE-34DF-42AE-BEC5-3A34F1B15435}">
      <dgm:prSet phldrT="[Text]" custT="1"/>
      <dgm:spPr/>
      <dgm:t>
        <a:bodyPr/>
        <a:lstStyle/>
        <a:p>
          <a:r>
            <a:rPr lang="en-CA" sz="1600" b="1" dirty="0"/>
            <a:t>CASE STUDY #2: </a:t>
          </a:r>
          <a:r>
            <a:rPr lang="en-CA" sz="1600" b="0" dirty="0"/>
            <a:t>MEDICAL INSURANCE PREMIUMS PREDICTION</a:t>
          </a:r>
          <a:endParaRPr lang="en-US" sz="1600" b="0" dirty="0"/>
        </a:p>
      </dgm:t>
    </dgm:pt>
    <dgm:pt modelId="{AA287320-8994-411B-967D-3DB3993A2149}" type="parTrans" cxnId="{43298EEE-3BCC-4A13-AC2A-EF8A2BA673BD}">
      <dgm:prSet/>
      <dgm:spPr/>
      <dgm:t>
        <a:bodyPr/>
        <a:lstStyle/>
        <a:p>
          <a:endParaRPr lang="en-US"/>
        </a:p>
      </dgm:t>
    </dgm:pt>
    <dgm:pt modelId="{F65B0CAE-137D-4DCA-A661-01B1638FBF8F}" type="sibTrans" cxnId="{43298EEE-3BCC-4A13-AC2A-EF8A2BA673BD}">
      <dgm:prSet/>
      <dgm:spPr/>
      <dgm:t>
        <a:bodyPr/>
        <a:lstStyle/>
        <a:p>
          <a:endParaRPr lang="en-US"/>
        </a:p>
      </dgm:t>
    </dgm:pt>
    <dgm:pt modelId="{5138F561-F614-4450-9E81-31B364E622B8}">
      <dgm:prSet phldrT="[Text]" custT="1"/>
      <dgm:spPr/>
      <dgm:t>
        <a:bodyPr/>
        <a:lstStyle/>
        <a:p>
          <a:r>
            <a:rPr lang="en-CA" sz="1600" b="1" dirty="0"/>
            <a:t>CASE STUDY #3:</a:t>
          </a:r>
        </a:p>
        <a:p>
          <a:r>
            <a:rPr lang="en-CA" sz="1600" b="0" dirty="0"/>
            <a:t>RETAIL SALES PREDICTIONS</a:t>
          </a:r>
          <a:endParaRPr lang="en-US" sz="1600" b="0" dirty="0"/>
        </a:p>
      </dgm:t>
    </dgm:pt>
    <dgm:pt modelId="{2F199AC8-A821-421E-8921-5500172B757C}" type="parTrans" cxnId="{C4742FD9-7E3C-4462-937F-3A907CEE438C}">
      <dgm:prSet/>
      <dgm:spPr/>
      <dgm:t>
        <a:bodyPr/>
        <a:lstStyle/>
        <a:p>
          <a:endParaRPr lang="en-US"/>
        </a:p>
      </dgm:t>
    </dgm:pt>
    <dgm:pt modelId="{79493246-FB5D-4620-8010-A7F43E95E2F4}" type="sibTrans" cxnId="{C4742FD9-7E3C-4462-937F-3A907CEE438C}">
      <dgm:prSet/>
      <dgm:spPr/>
      <dgm:t>
        <a:bodyPr/>
        <a:lstStyle/>
        <a:p>
          <a:endParaRPr lang="en-US"/>
        </a:p>
      </dgm:t>
    </dgm:pt>
    <dgm:pt modelId="{1117AC59-3DAE-4720-A714-7A3784A91888}">
      <dgm:prSet phldrT="[Text]" custT="1"/>
      <dgm:spPr/>
      <dgm:t>
        <a:bodyPr/>
        <a:lstStyle/>
        <a:p>
          <a:r>
            <a:rPr lang="en-CA" sz="1600" b="1" dirty="0"/>
            <a:t>CASE STUDY #4: </a:t>
          </a:r>
          <a:r>
            <a:rPr lang="en-CA" sz="1600" dirty="0"/>
            <a:t>CARDIOVASCULAR DISEASE PREDICTIONS</a:t>
          </a:r>
          <a:endParaRPr lang="en-US" sz="1600" dirty="0"/>
        </a:p>
      </dgm:t>
    </dgm:pt>
    <dgm:pt modelId="{C5EAC04D-C2B6-4BDE-94EF-0BD65B58218E}" type="parTrans" cxnId="{05DE8DF8-5D13-4028-B460-8FF43876D87B}">
      <dgm:prSet/>
      <dgm:spPr/>
      <dgm:t>
        <a:bodyPr/>
        <a:lstStyle/>
        <a:p>
          <a:endParaRPr lang="en-US"/>
        </a:p>
      </dgm:t>
    </dgm:pt>
    <dgm:pt modelId="{70A05C12-4B7A-408C-886C-2B3CA2BA52EE}" type="sibTrans" cxnId="{05DE8DF8-5D13-4028-B460-8FF43876D87B}">
      <dgm:prSet/>
      <dgm:spPr/>
      <dgm:t>
        <a:bodyPr/>
        <a:lstStyle/>
        <a:p>
          <a:endParaRPr lang="en-US"/>
        </a:p>
      </dgm:t>
    </dgm:pt>
    <dgm:pt modelId="{8F6A9E55-948D-4AA6-AB3E-4389F13FEDED}">
      <dgm:prSet phldrT="[Text]" custT="1"/>
      <dgm:spPr/>
      <dgm:t>
        <a:bodyPr/>
        <a:lstStyle/>
        <a:p>
          <a:r>
            <a:rPr lang="en-CA" sz="1600" b="1" dirty="0"/>
            <a:t>CASE STUDY #5: </a:t>
          </a:r>
          <a:r>
            <a:rPr lang="en-CA" sz="1600" dirty="0"/>
            <a:t>IMAGE CLASSIFICATION AND DEEP LEARNING</a:t>
          </a:r>
          <a:endParaRPr lang="en-US" sz="1600" dirty="0"/>
        </a:p>
      </dgm:t>
    </dgm:pt>
    <dgm:pt modelId="{0443B70F-CD93-401F-A714-44E3968C4C51}" type="parTrans" cxnId="{86684B95-413B-4228-8A74-7234953A2E79}">
      <dgm:prSet/>
      <dgm:spPr/>
      <dgm:t>
        <a:bodyPr/>
        <a:lstStyle/>
        <a:p>
          <a:endParaRPr lang="en-US"/>
        </a:p>
      </dgm:t>
    </dgm:pt>
    <dgm:pt modelId="{68BF84C0-229D-4C27-80DC-DE6485917CC2}" type="sibTrans" cxnId="{86684B95-413B-4228-8A74-7234953A2E79}">
      <dgm:prSet/>
      <dgm:spPr/>
      <dgm:t>
        <a:bodyPr/>
        <a:lstStyle/>
        <a:p>
          <a:endParaRPr lang="en-US"/>
        </a:p>
      </dgm:t>
    </dgm:pt>
    <dgm:pt modelId="{8BEBD9A4-637D-4DC5-A19D-742AFF4D3198}">
      <dgm:prSet phldrT="[Text]" custT="1"/>
      <dgm:spPr/>
      <dgm:t>
        <a:bodyPr/>
        <a:lstStyle/>
        <a:p>
          <a:r>
            <a:rPr lang="en-CA" sz="1600" b="1" dirty="0"/>
            <a:t>CASE STUDY #6: </a:t>
          </a:r>
          <a:r>
            <a:rPr lang="en-CA" sz="1600" dirty="0"/>
            <a:t>SAGEMAKER STUDIO DEEPDIVE &amp; AUTOML</a:t>
          </a:r>
          <a:endParaRPr lang="en-US" sz="1600" dirty="0"/>
        </a:p>
      </dgm:t>
    </dgm:pt>
    <dgm:pt modelId="{77135E36-7CAE-47FC-9C4E-E70AF94A4524}" type="parTrans" cxnId="{2E967E9E-C63F-42B8-BACB-46E1657A55C7}">
      <dgm:prSet/>
      <dgm:spPr/>
      <dgm:t>
        <a:bodyPr/>
        <a:lstStyle/>
        <a:p>
          <a:endParaRPr lang="en-US"/>
        </a:p>
      </dgm:t>
    </dgm:pt>
    <dgm:pt modelId="{510E94A6-74F9-42A4-9BC9-283119674C7B}" type="sibTrans" cxnId="{2E967E9E-C63F-42B8-BACB-46E1657A55C7}">
      <dgm:prSet/>
      <dgm:spPr/>
      <dgm:t>
        <a:bodyPr/>
        <a:lstStyle/>
        <a:p>
          <a:endParaRPr lang="en-US"/>
        </a:p>
      </dgm:t>
    </dgm:pt>
    <dgm:pt modelId="{C3C837BE-75FA-4ECE-8786-84ED8A12C6CD}" type="pres">
      <dgm:prSet presAssocID="{7EE454C6-640D-4960-AE04-94F56F1C1CD8}" presName="compositeShape" presStyleCnt="0">
        <dgm:presLayoutVars>
          <dgm:chMax val="7"/>
          <dgm:dir/>
          <dgm:resizeHandles val="exact"/>
        </dgm:presLayoutVars>
      </dgm:prSet>
      <dgm:spPr/>
    </dgm:pt>
    <dgm:pt modelId="{0B17F031-54DE-46A4-83F0-5EE2207B6B9A}" type="pres">
      <dgm:prSet presAssocID="{7EE454C6-640D-4960-AE04-94F56F1C1CD8}" presName="wedge1" presStyleLbl="node1" presStyleIdx="0" presStyleCnt="6" custLinFactNeighborX="-2595" custLinFactNeighborY="5197"/>
      <dgm:spPr/>
    </dgm:pt>
    <dgm:pt modelId="{CFA47947-15A3-4AA8-BC5E-C8C8963A6526}" type="pres">
      <dgm:prSet presAssocID="{7EE454C6-640D-4960-AE04-94F56F1C1CD8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BDD734E-1F7E-4763-9964-EA86D7640AA4}" type="pres">
      <dgm:prSet presAssocID="{7EE454C6-640D-4960-AE04-94F56F1C1CD8}" presName="wedge2" presStyleLbl="node1" presStyleIdx="1" presStyleCnt="6"/>
      <dgm:spPr/>
    </dgm:pt>
    <dgm:pt modelId="{5824E279-6B83-4AF7-9D22-90D1B6823969}" type="pres">
      <dgm:prSet presAssocID="{7EE454C6-640D-4960-AE04-94F56F1C1CD8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F0EEC4E-C087-4064-B1D8-DA8B16A84A29}" type="pres">
      <dgm:prSet presAssocID="{7EE454C6-640D-4960-AE04-94F56F1C1CD8}" presName="wedge3" presStyleLbl="node1" presStyleIdx="2" presStyleCnt="6"/>
      <dgm:spPr/>
    </dgm:pt>
    <dgm:pt modelId="{3FF6F951-0750-4A4F-9D54-824E08E7BC83}" type="pres">
      <dgm:prSet presAssocID="{7EE454C6-640D-4960-AE04-94F56F1C1CD8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2FA836CE-6ACA-440A-867E-FAA9407FC66C}" type="pres">
      <dgm:prSet presAssocID="{7EE454C6-640D-4960-AE04-94F56F1C1CD8}" presName="wedge4" presStyleLbl="node1" presStyleIdx="3" presStyleCnt="6"/>
      <dgm:spPr/>
    </dgm:pt>
    <dgm:pt modelId="{F9D53379-835D-4260-8C6E-198A00E44FF2}" type="pres">
      <dgm:prSet presAssocID="{7EE454C6-640D-4960-AE04-94F56F1C1CD8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1D10200-E102-4699-8B79-4AF8D6C87462}" type="pres">
      <dgm:prSet presAssocID="{7EE454C6-640D-4960-AE04-94F56F1C1CD8}" presName="wedge5" presStyleLbl="node1" presStyleIdx="4" presStyleCnt="6"/>
      <dgm:spPr/>
    </dgm:pt>
    <dgm:pt modelId="{68005DC6-E174-4511-B1D3-6FBEB8EA42E4}" type="pres">
      <dgm:prSet presAssocID="{7EE454C6-640D-4960-AE04-94F56F1C1CD8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E464E9D-33FF-45C3-B0D2-825D1E8222D5}" type="pres">
      <dgm:prSet presAssocID="{7EE454C6-640D-4960-AE04-94F56F1C1CD8}" presName="wedge6" presStyleLbl="node1" presStyleIdx="5" presStyleCnt="6"/>
      <dgm:spPr/>
    </dgm:pt>
    <dgm:pt modelId="{1F8F80A9-2432-499C-993D-88BBE2479C31}" type="pres">
      <dgm:prSet presAssocID="{7EE454C6-640D-4960-AE04-94F56F1C1CD8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1F76315-2DE1-4508-B832-AB0654A66827}" type="presOf" srcId="{7EE454C6-640D-4960-AE04-94F56F1C1CD8}" destId="{C3C837BE-75FA-4ECE-8786-84ED8A12C6CD}" srcOrd="0" destOrd="0" presId="urn:microsoft.com/office/officeart/2005/8/layout/chart3"/>
    <dgm:cxn modelId="{CBCAB31A-E565-4809-B207-B9817132C27C}" type="presOf" srcId="{FE935AA8-D5A7-4B9B-8E8D-F05EADFC7EF3}" destId="{0B17F031-54DE-46A4-83F0-5EE2207B6B9A}" srcOrd="0" destOrd="0" presId="urn:microsoft.com/office/officeart/2005/8/layout/chart3"/>
    <dgm:cxn modelId="{D680F723-20C4-4394-9FBA-07C303527BEF}" type="presOf" srcId="{5138F561-F614-4450-9E81-31B364E622B8}" destId="{3FF6F951-0750-4A4F-9D54-824E08E7BC83}" srcOrd="1" destOrd="0" presId="urn:microsoft.com/office/officeart/2005/8/layout/chart3"/>
    <dgm:cxn modelId="{29975442-8BA3-4747-8CFB-21D7A94ABAB1}" type="presOf" srcId="{1117AC59-3DAE-4720-A714-7A3784A91888}" destId="{F9D53379-835D-4260-8C6E-198A00E44FF2}" srcOrd="1" destOrd="0" presId="urn:microsoft.com/office/officeart/2005/8/layout/chart3"/>
    <dgm:cxn modelId="{77B3FF47-D37D-42A0-86BF-2571EFB2FC58}" type="presOf" srcId="{8BEBD9A4-637D-4DC5-A19D-742AFF4D3198}" destId="{0E464E9D-33FF-45C3-B0D2-825D1E8222D5}" srcOrd="0" destOrd="0" presId="urn:microsoft.com/office/officeart/2005/8/layout/chart3"/>
    <dgm:cxn modelId="{AD9A7B52-0908-4910-BEE2-D95AFB1791A6}" type="presOf" srcId="{AFB3F6BE-34DF-42AE-BEC5-3A34F1B15435}" destId="{0BDD734E-1F7E-4763-9964-EA86D7640AA4}" srcOrd="0" destOrd="0" presId="urn:microsoft.com/office/officeart/2005/8/layout/chart3"/>
    <dgm:cxn modelId="{E9471554-061E-486C-8AD7-760A919D5D09}" srcId="{7EE454C6-640D-4960-AE04-94F56F1C1CD8}" destId="{FE935AA8-D5A7-4B9B-8E8D-F05EADFC7EF3}" srcOrd="0" destOrd="0" parTransId="{A4548E27-6C08-4B77-874B-9F1FDA60510B}" sibTransId="{1C1EC278-2FB0-4970-A3BC-EC874F66F9EE}"/>
    <dgm:cxn modelId="{BCEE8E7D-7C3E-4DA2-BDDC-968D929A3ABD}" type="presOf" srcId="{5138F561-F614-4450-9E81-31B364E622B8}" destId="{BF0EEC4E-C087-4064-B1D8-DA8B16A84A29}" srcOrd="0" destOrd="0" presId="urn:microsoft.com/office/officeart/2005/8/layout/chart3"/>
    <dgm:cxn modelId="{8A2BBD87-E2A7-49C8-AFC7-FCAB3341100B}" type="presOf" srcId="{1117AC59-3DAE-4720-A714-7A3784A91888}" destId="{2FA836CE-6ACA-440A-867E-FAA9407FC66C}" srcOrd="0" destOrd="0" presId="urn:microsoft.com/office/officeart/2005/8/layout/chart3"/>
    <dgm:cxn modelId="{86684B95-413B-4228-8A74-7234953A2E79}" srcId="{7EE454C6-640D-4960-AE04-94F56F1C1CD8}" destId="{8F6A9E55-948D-4AA6-AB3E-4389F13FEDED}" srcOrd="4" destOrd="0" parTransId="{0443B70F-CD93-401F-A714-44E3968C4C51}" sibTransId="{68BF84C0-229D-4C27-80DC-DE6485917CC2}"/>
    <dgm:cxn modelId="{1C802699-5884-4626-83A1-AB98A9EC92A5}" type="presOf" srcId="{FE935AA8-D5A7-4B9B-8E8D-F05EADFC7EF3}" destId="{CFA47947-15A3-4AA8-BC5E-C8C8963A6526}" srcOrd="1" destOrd="0" presId="urn:microsoft.com/office/officeart/2005/8/layout/chart3"/>
    <dgm:cxn modelId="{2E967E9E-C63F-42B8-BACB-46E1657A55C7}" srcId="{7EE454C6-640D-4960-AE04-94F56F1C1CD8}" destId="{8BEBD9A4-637D-4DC5-A19D-742AFF4D3198}" srcOrd="5" destOrd="0" parTransId="{77135E36-7CAE-47FC-9C4E-E70AF94A4524}" sibTransId="{510E94A6-74F9-42A4-9BC9-283119674C7B}"/>
    <dgm:cxn modelId="{8595B8AF-7237-4B11-BFB0-0D74BCF1E54C}" type="presOf" srcId="{AFB3F6BE-34DF-42AE-BEC5-3A34F1B15435}" destId="{5824E279-6B83-4AF7-9D22-90D1B6823969}" srcOrd="1" destOrd="0" presId="urn:microsoft.com/office/officeart/2005/8/layout/chart3"/>
    <dgm:cxn modelId="{05CA71BE-72ED-42B8-BB33-329FF0D57413}" type="presOf" srcId="{8F6A9E55-948D-4AA6-AB3E-4389F13FEDED}" destId="{68005DC6-E174-4511-B1D3-6FBEB8EA42E4}" srcOrd="1" destOrd="0" presId="urn:microsoft.com/office/officeart/2005/8/layout/chart3"/>
    <dgm:cxn modelId="{F83F14C8-72CA-4403-816A-79EB23FC7508}" type="presOf" srcId="{8BEBD9A4-637D-4DC5-A19D-742AFF4D3198}" destId="{1F8F80A9-2432-499C-993D-88BBE2479C31}" srcOrd="1" destOrd="0" presId="urn:microsoft.com/office/officeart/2005/8/layout/chart3"/>
    <dgm:cxn modelId="{C4742FD9-7E3C-4462-937F-3A907CEE438C}" srcId="{7EE454C6-640D-4960-AE04-94F56F1C1CD8}" destId="{5138F561-F614-4450-9E81-31B364E622B8}" srcOrd="2" destOrd="0" parTransId="{2F199AC8-A821-421E-8921-5500172B757C}" sibTransId="{79493246-FB5D-4620-8010-A7F43E95E2F4}"/>
    <dgm:cxn modelId="{44AC32DD-154B-4E0E-9E2C-8F6B8CFD8F7A}" type="presOf" srcId="{8F6A9E55-948D-4AA6-AB3E-4389F13FEDED}" destId="{C1D10200-E102-4699-8B79-4AF8D6C87462}" srcOrd="0" destOrd="0" presId="urn:microsoft.com/office/officeart/2005/8/layout/chart3"/>
    <dgm:cxn modelId="{43298EEE-3BCC-4A13-AC2A-EF8A2BA673BD}" srcId="{7EE454C6-640D-4960-AE04-94F56F1C1CD8}" destId="{AFB3F6BE-34DF-42AE-BEC5-3A34F1B15435}" srcOrd="1" destOrd="0" parTransId="{AA287320-8994-411B-967D-3DB3993A2149}" sibTransId="{F65B0CAE-137D-4DCA-A661-01B1638FBF8F}"/>
    <dgm:cxn modelId="{05DE8DF8-5D13-4028-B460-8FF43876D87B}" srcId="{7EE454C6-640D-4960-AE04-94F56F1C1CD8}" destId="{1117AC59-3DAE-4720-A714-7A3784A91888}" srcOrd="3" destOrd="0" parTransId="{C5EAC04D-C2B6-4BDE-94EF-0BD65B58218E}" sibTransId="{70A05C12-4B7A-408C-886C-2B3CA2BA52EE}"/>
    <dgm:cxn modelId="{7B8B97FA-8147-4236-8582-23FEE7EDC524}" type="presParOf" srcId="{C3C837BE-75FA-4ECE-8786-84ED8A12C6CD}" destId="{0B17F031-54DE-46A4-83F0-5EE2207B6B9A}" srcOrd="0" destOrd="0" presId="urn:microsoft.com/office/officeart/2005/8/layout/chart3"/>
    <dgm:cxn modelId="{11106CC9-A47C-48F7-8EE8-D5378D0F1944}" type="presParOf" srcId="{C3C837BE-75FA-4ECE-8786-84ED8A12C6CD}" destId="{CFA47947-15A3-4AA8-BC5E-C8C8963A6526}" srcOrd="1" destOrd="0" presId="urn:microsoft.com/office/officeart/2005/8/layout/chart3"/>
    <dgm:cxn modelId="{4162A046-DA59-41FD-892F-32B253C28631}" type="presParOf" srcId="{C3C837BE-75FA-4ECE-8786-84ED8A12C6CD}" destId="{0BDD734E-1F7E-4763-9964-EA86D7640AA4}" srcOrd="2" destOrd="0" presId="urn:microsoft.com/office/officeart/2005/8/layout/chart3"/>
    <dgm:cxn modelId="{CBD385AF-E683-4DF1-B67C-2D57921D7114}" type="presParOf" srcId="{C3C837BE-75FA-4ECE-8786-84ED8A12C6CD}" destId="{5824E279-6B83-4AF7-9D22-90D1B6823969}" srcOrd="3" destOrd="0" presId="urn:microsoft.com/office/officeart/2005/8/layout/chart3"/>
    <dgm:cxn modelId="{D6EB668A-3FA4-43F2-BACC-D668CB630591}" type="presParOf" srcId="{C3C837BE-75FA-4ECE-8786-84ED8A12C6CD}" destId="{BF0EEC4E-C087-4064-B1D8-DA8B16A84A29}" srcOrd="4" destOrd="0" presId="urn:microsoft.com/office/officeart/2005/8/layout/chart3"/>
    <dgm:cxn modelId="{07EDCC4E-576F-4354-9C13-A317A0F70F99}" type="presParOf" srcId="{C3C837BE-75FA-4ECE-8786-84ED8A12C6CD}" destId="{3FF6F951-0750-4A4F-9D54-824E08E7BC83}" srcOrd="5" destOrd="0" presId="urn:microsoft.com/office/officeart/2005/8/layout/chart3"/>
    <dgm:cxn modelId="{BACAE312-DC30-43E7-AFE4-8189C2BCFD87}" type="presParOf" srcId="{C3C837BE-75FA-4ECE-8786-84ED8A12C6CD}" destId="{2FA836CE-6ACA-440A-867E-FAA9407FC66C}" srcOrd="6" destOrd="0" presId="urn:microsoft.com/office/officeart/2005/8/layout/chart3"/>
    <dgm:cxn modelId="{D0795D18-774A-4586-B55D-2AA983074756}" type="presParOf" srcId="{C3C837BE-75FA-4ECE-8786-84ED8A12C6CD}" destId="{F9D53379-835D-4260-8C6E-198A00E44FF2}" srcOrd="7" destOrd="0" presId="urn:microsoft.com/office/officeart/2005/8/layout/chart3"/>
    <dgm:cxn modelId="{FA3FB185-1FC8-4C56-B0A1-D235E6ABB22F}" type="presParOf" srcId="{C3C837BE-75FA-4ECE-8786-84ED8A12C6CD}" destId="{C1D10200-E102-4699-8B79-4AF8D6C87462}" srcOrd="8" destOrd="0" presId="urn:microsoft.com/office/officeart/2005/8/layout/chart3"/>
    <dgm:cxn modelId="{163FE4F1-3270-404B-828C-1E2C3CE0EE9C}" type="presParOf" srcId="{C3C837BE-75FA-4ECE-8786-84ED8A12C6CD}" destId="{68005DC6-E174-4511-B1D3-6FBEB8EA42E4}" srcOrd="9" destOrd="0" presId="urn:microsoft.com/office/officeart/2005/8/layout/chart3"/>
    <dgm:cxn modelId="{50AB2D05-371F-422F-B160-CB603EC45A02}" type="presParOf" srcId="{C3C837BE-75FA-4ECE-8786-84ED8A12C6CD}" destId="{0E464E9D-33FF-45C3-B0D2-825D1E8222D5}" srcOrd="10" destOrd="0" presId="urn:microsoft.com/office/officeart/2005/8/layout/chart3"/>
    <dgm:cxn modelId="{D51B2F7E-0A01-46DD-BD25-CE1980F15E90}" type="presParOf" srcId="{C3C837BE-75FA-4ECE-8786-84ED8A12C6CD}" destId="{1F8F80A9-2432-499C-993D-88BBE2479C31}" srcOrd="11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03E9B9-AE4F-4C07-B201-695143FBBBF7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0470D36-7B55-41FA-8699-C26A0C736A3D}">
      <dgm:prSet phldrT="[Text]" custT="1"/>
      <dgm:spPr/>
      <dgm:t>
        <a:bodyPr/>
        <a:lstStyle/>
        <a:p>
          <a:r>
            <a:rPr lang="en-CA" sz="2600" dirty="0"/>
            <a:t>PREDICT EMPLOYEE SALARY</a:t>
          </a:r>
          <a:endParaRPr lang="en-US" sz="2600" dirty="0"/>
        </a:p>
      </dgm:t>
    </dgm:pt>
    <dgm:pt modelId="{78C7EE89-8B03-4B19-976B-DC9207C2838D}" type="parTrans" cxnId="{A7E2E28C-AFC3-44A1-9C7B-EE3F6AC604E7}">
      <dgm:prSet/>
      <dgm:spPr/>
      <dgm:t>
        <a:bodyPr/>
        <a:lstStyle/>
        <a:p>
          <a:endParaRPr lang="en-US"/>
        </a:p>
      </dgm:t>
    </dgm:pt>
    <dgm:pt modelId="{58393ED7-3970-4A1A-933C-19C9D683A399}" type="sibTrans" cxnId="{A7E2E28C-AFC3-44A1-9C7B-EE3F6AC604E7}">
      <dgm:prSet/>
      <dgm:spPr/>
      <dgm:t>
        <a:bodyPr/>
        <a:lstStyle/>
        <a:p>
          <a:endParaRPr lang="en-US"/>
        </a:p>
      </dgm:t>
    </dgm:pt>
    <dgm:pt modelId="{66DFDBB7-C1F2-4B77-B9F0-8B132FAF7ADF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/>
            <a:t>Understand how to leverage the power of machine learning to predict employees salary based on the number of years of experience.</a:t>
          </a:r>
        </a:p>
      </dgm:t>
    </dgm:pt>
    <dgm:pt modelId="{C0F3550E-A0AB-4FC6-9E1B-D2606A6321D4}" type="parTrans" cxnId="{64F18251-B6AD-4B93-BB9B-46E69441C76A}">
      <dgm:prSet/>
      <dgm:spPr/>
      <dgm:t>
        <a:bodyPr/>
        <a:lstStyle/>
        <a:p>
          <a:endParaRPr lang="en-US"/>
        </a:p>
      </dgm:t>
    </dgm:pt>
    <dgm:pt modelId="{25BA966B-F9F7-48D0-BFAD-93C7B2438472}" type="sibTrans" cxnId="{64F18251-B6AD-4B93-BB9B-46E69441C76A}">
      <dgm:prSet/>
      <dgm:spPr/>
      <dgm:t>
        <a:bodyPr/>
        <a:lstStyle/>
        <a:p>
          <a:endParaRPr lang="en-US"/>
        </a:p>
      </dgm:t>
    </dgm:pt>
    <dgm:pt modelId="{FB37AAE7-2E71-42B1-9DC6-4749CCDF1E83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/>
            <a:t>Understand the theory behind simple linear regression and sum of least squares.</a:t>
          </a:r>
        </a:p>
      </dgm:t>
    </dgm:pt>
    <dgm:pt modelId="{70483F64-9B32-433D-893C-C40DC87B110D}" type="parTrans" cxnId="{4D298651-7252-41C7-8FDF-5B9D22AD6677}">
      <dgm:prSet/>
      <dgm:spPr/>
      <dgm:t>
        <a:bodyPr/>
        <a:lstStyle/>
        <a:p>
          <a:endParaRPr lang="en-US"/>
        </a:p>
      </dgm:t>
    </dgm:pt>
    <dgm:pt modelId="{4F4A8FA8-0287-4AB3-BEA4-6C5A184AB719}" type="sibTrans" cxnId="{4D298651-7252-41C7-8FDF-5B9D22AD6677}">
      <dgm:prSet/>
      <dgm:spPr/>
      <dgm:t>
        <a:bodyPr/>
        <a:lstStyle/>
        <a:p>
          <a:endParaRPr lang="en-US"/>
        </a:p>
      </dgm:t>
    </dgm:pt>
    <dgm:pt modelId="{EFE156D1-0755-4233-9B40-B5F69495326D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/>
            <a:t>Train a simple linear regression model using </a:t>
          </a:r>
          <a:r>
            <a:rPr lang="en-US" dirty="0" err="1"/>
            <a:t>Scikit</a:t>
          </a:r>
          <a:r>
            <a:rPr lang="en-US" dirty="0"/>
            <a:t> Learn.</a:t>
          </a:r>
        </a:p>
      </dgm:t>
    </dgm:pt>
    <dgm:pt modelId="{9E59FD47-F2D4-4470-A5BA-52AB5A4C9CD6}" type="parTrans" cxnId="{20051280-FB13-477B-9FC8-692C3CA26FBB}">
      <dgm:prSet/>
      <dgm:spPr/>
      <dgm:t>
        <a:bodyPr/>
        <a:lstStyle/>
        <a:p>
          <a:endParaRPr lang="en-US"/>
        </a:p>
      </dgm:t>
    </dgm:pt>
    <dgm:pt modelId="{3FCE58A9-2850-4937-8E8A-DD436E75064E}" type="sibTrans" cxnId="{20051280-FB13-477B-9FC8-692C3CA26FBB}">
      <dgm:prSet/>
      <dgm:spPr/>
      <dgm:t>
        <a:bodyPr/>
        <a:lstStyle/>
        <a:p>
          <a:endParaRPr lang="en-US"/>
        </a:p>
      </dgm:t>
    </dgm:pt>
    <dgm:pt modelId="{610B7326-F9B9-4501-BAAE-D46A2D36BB7A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/>
            <a:t>Load and manipulate dataset using pandas data frame. </a:t>
          </a:r>
        </a:p>
      </dgm:t>
    </dgm:pt>
    <dgm:pt modelId="{E6950795-FAC0-49A0-A316-EA5E02347634}" type="parTrans" cxnId="{111A3A89-D98B-44E0-8F9F-E21BF475BFEB}">
      <dgm:prSet/>
      <dgm:spPr/>
      <dgm:t>
        <a:bodyPr/>
        <a:lstStyle/>
        <a:p>
          <a:endParaRPr lang="en-US"/>
        </a:p>
      </dgm:t>
    </dgm:pt>
    <dgm:pt modelId="{00474888-FAFA-43D4-BE1D-1F00B20D71A9}" type="sibTrans" cxnId="{111A3A89-D98B-44E0-8F9F-E21BF475BFEB}">
      <dgm:prSet/>
      <dgm:spPr/>
      <dgm:t>
        <a:bodyPr/>
        <a:lstStyle/>
        <a:p>
          <a:endParaRPr lang="en-US"/>
        </a:p>
      </dgm:t>
    </dgm:pt>
    <dgm:pt modelId="{841047B0-A173-4A4C-9190-D5BD6E6BCC15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/>
            <a:t>Divide dataset into training and testing using </a:t>
          </a:r>
          <a:r>
            <a:rPr lang="en-US" dirty="0" err="1"/>
            <a:t>scikit</a:t>
          </a:r>
          <a:r>
            <a:rPr lang="en-US" dirty="0"/>
            <a:t> learn. </a:t>
          </a:r>
        </a:p>
      </dgm:t>
    </dgm:pt>
    <dgm:pt modelId="{00CF6EF7-4DA4-4F0E-B5BE-D9316CD9FEB7}" type="parTrans" cxnId="{9A533516-C2ED-44D6-94D7-FBC64F4CFD36}">
      <dgm:prSet/>
      <dgm:spPr/>
      <dgm:t>
        <a:bodyPr/>
        <a:lstStyle/>
        <a:p>
          <a:endParaRPr lang="en-US"/>
        </a:p>
      </dgm:t>
    </dgm:pt>
    <dgm:pt modelId="{AAAF3081-E0DF-44D0-BCC6-2EBE859E2DC9}" type="sibTrans" cxnId="{9A533516-C2ED-44D6-94D7-FBC64F4CFD36}">
      <dgm:prSet/>
      <dgm:spPr/>
      <dgm:t>
        <a:bodyPr/>
        <a:lstStyle/>
        <a:p>
          <a:endParaRPr lang="en-US"/>
        </a:p>
      </dgm:t>
    </dgm:pt>
    <dgm:pt modelId="{6F7BBB25-CD0B-4082-B1AD-FE099A1A2A12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Preform exploratory data analysis and visualization using histograms, Seaborn </a:t>
          </a:r>
          <a:r>
            <a:rPr lang="en-CA" dirty="0" err="1"/>
            <a:t>pairplot</a:t>
          </a:r>
          <a:r>
            <a:rPr lang="en-CA" dirty="0"/>
            <a:t>, matplotlib and correlation matrices.</a:t>
          </a:r>
          <a:endParaRPr lang="en-US" dirty="0"/>
        </a:p>
      </dgm:t>
    </dgm:pt>
    <dgm:pt modelId="{1AC24395-D5C2-46AC-B4E1-E71C07D27735}" type="parTrans" cxnId="{02AE156B-3C91-4C94-9817-BDBA87078070}">
      <dgm:prSet/>
      <dgm:spPr/>
      <dgm:t>
        <a:bodyPr/>
        <a:lstStyle/>
        <a:p>
          <a:endParaRPr lang="en-US"/>
        </a:p>
      </dgm:t>
    </dgm:pt>
    <dgm:pt modelId="{80D97899-E0B4-4EF8-A535-8527044C250B}" type="sibTrans" cxnId="{02AE156B-3C91-4C94-9817-BDBA87078070}">
      <dgm:prSet/>
      <dgm:spPr/>
      <dgm:t>
        <a:bodyPr/>
        <a:lstStyle/>
        <a:p>
          <a:endParaRPr lang="en-US"/>
        </a:p>
      </dgm:t>
    </dgm:pt>
    <dgm:pt modelId="{31E63821-CEA3-4969-B8D8-9EA8D0482811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endParaRPr lang="en-US" dirty="0"/>
        </a:p>
      </dgm:t>
    </dgm:pt>
    <dgm:pt modelId="{8C67A652-FCEA-4FDB-9DB6-FB81ADBB941E}" type="parTrans" cxnId="{2127FFDB-367A-40CB-BAA4-D38F7F0B09B1}">
      <dgm:prSet/>
      <dgm:spPr/>
      <dgm:t>
        <a:bodyPr/>
        <a:lstStyle/>
        <a:p>
          <a:endParaRPr lang="en-US"/>
        </a:p>
      </dgm:t>
    </dgm:pt>
    <dgm:pt modelId="{6F263832-B08E-4038-A2DB-762051826C25}" type="sibTrans" cxnId="{2127FFDB-367A-40CB-BAA4-D38F7F0B09B1}">
      <dgm:prSet/>
      <dgm:spPr/>
      <dgm:t>
        <a:bodyPr/>
        <a:lstStyle/>
        <a:p>
          <a:endParaRPr lang="en-US"/>
        </a:p>
      </dgm:t>
    </dgm:pt>
    <dgm:pt modelId="{A41FA18E-8704-489E-BAAF-83CB9E614923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Understand the basics of </a:t>
          </a:r>
          <a:r>
            <a:rPr lang="en-CA" dirty="0" err="1"/>
            <a:t>SageMaker</a:t>
          </a:r>
          <a:r>
            <a:rPr lang="en-CA" dirty="0"/>
            <a:t> Studio. </a:t>
          </a:r>
          <a:endParaRPr lang="en-US" dirty="0"/>
        </a:p>
      </dgm:t>
    </dgm:pt>
    <dgm:pt modelId="{DBDB84AD-DDA3-4F91-BCCD-506F966EF63D}" type="parTrans" cxnId="{45CECDBC-27E8-435F-95F4-9174D3F8ACE1}">
      <dgm:prSet/>
      <dgm:spPr/>
      <dgm:t>
        <a:bodyPr/>
        <a:lstStyle/>
        <a:p>
          <a:endParaRPr lang="en-US"/>
        </a:p>
      </dgm:t>
    </dgm:pt>
    <dgm:pt modelId="{08920D69-B9FB-488A-9DCE-59C6CBBA3FDB}" type="sibTrans" cxnId="{45CECDBC-27E8-435F-95F4-9174D3F8ACE1}">
      <dgm:prSet/>
      <dgm:spPr/>
      <dgm:t>
        <a:bodyPr/>
        <a:lstStyle/>
        <a:p>
          <a:endParaRPr lang="en-US"/>
        </a:p>
      </dgm:t>
    </dgm:pt>
    <dgm:pt modelId="{2051F251-274E-4B28-B83C-CBFB143D5FE5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Upload data to S3 using Boto3 AWS SDK.</a:t>
          </a:r>
          <a:endParaRPr lang="en-US" dirty="0"/>
        </a:p>
      </dgm:t>
    </dgm:pt>
    <dgm:pt modelId="{DB6B668B-6E45-4E63-B2BC-FFE061C0BDBD}" type="parTrans" cxnId="{8F86F914-0A43-4B5C-A7DD-66A9E8348E49}">
      <dgm:prSet/>
      <dgm:spPr/>
      <dgm:t>
        <a:bodyPr/>
        <a:lstStyle/>
        <a:p>
          <a:endParaRPr lang="en-US"/>
        </a:p>
      </dgm:t>
    </dgm:pt>
    <dgm:pt modelId="{BF715D69-E21E-4866-BCE9-8A51FF09B07F}" type="sibTrans" cxnId="{8F86F914-0A43-4B5C-A7DD-66A9E8348E49}">
      <dgm:prSet/>
      <dgm:spPr/>
      <dgm:t>
        <a:bodyPr/>
        <a:lstStyle/>
        <a:p>
          <a:endParaRPr lang="en-US"/>
        </a:p>
      </dgm:t>
    </dgm:pt>
    <dgm:pt modelId="{D2B47C86-5EC6-489D-9534-7F5BAC9CB9E0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Understand the concepts of containers, Identity and Access Management (IAM), and Elastic Inference.</a:t>
          </a:r>
          <a:endParaRPr lang="en-US" dirty="0"/>
        </a:p>
      </dgm:t>
    </dgm:pt>
    <dgm:pt modelId="{23344AB2-03C4-473F-8971-CE9D37A2EEC5}" type="parTrans" cxnId="{68613727-CB0A-46EC-9ED1-1AB3C62F8228}">
      <dgm:prSet/>
      <dgm:spPr/>
      <dgm:t>
        <a:bodyPr/>
        <a:lstStyle/>
        <a:p>
          <a:endParaRPr lang="en-US"/>
        </a:p>
      </dgm:t>
    </dgm:pt>
    <dgm:pt modelId="{FA79A012-1569-4036-9015-DAF26286FC60}" type="sibTrans" cxnId="{68613727-CB0A-46EC-9ED1-1AB3C62F8228}">
      <dgm:prSet/>
      <dgm:spPr/>
      <dgm:t>
        <a:bodyPr/>
        <a:lstStyle/>
        <a:p>
          <a:endParaRPr lang="en-US"/>
        </a:p>
      </dgm:t>
    </dgm:pt>
    <dgm:pt modelId="{920470A1-9D55-4233-A6FA-BFE2DCF44A58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Train a Linear Learner model to preform regression tasks using AWS </a:t>
          </a:r>
          <a:r>
            <a:rPr lang="en-CA" dirty="0" err="1"/>
            <a:t>SageMaker</a:t>
          </a:r>
          <a:r>
            <a:rPr lang="en-CA" dirty="0"/>
            <a:t>.</a:t>
          </a:r>
          <a:endParaRPr lang="en-US" dirty="0"/>
        </a:p>
      </dgm:t>
    </dgm:pt>
    <dgm:pt modelId="{5F04A47B-B43D-4154-860D-BC1D42C503AE}" type="parTrans" cxnId="{46BC2E45-7860-45B7-B26F-DEB8BBB8979E}">
      <dgm:prSet/>
      <dgm:spPr/>
      <dgm:t>
        <a:bodyPr/>
        <a:lstStyle/>
        <a:p>
          <a:endParaRPr lang="en-US"/>
        </a:p>
      </dgm:t>
    </dgm:pt>
    <dgm:pt modelId="{9F96A9BA-BE58-457E-9741-B47848FE8057}" type="sibTrans" cxnId="{46BC2E45-7860-45B7-B26F-DEB8BBB8979E}">
      <dgm:prSet/>
      <dgm:spPr/>
      <dgm:t>
        <a:bodyPr/>
        <a:lstStyle/>
        <a:p>
          <a:endParaRPr lang="en-US"/>
        </a:p>
      </dgm:t>
    </dgm:pt>
    <dgm:pt modelId="{95975F58-C4BD-49EF-8EA8-24FE086D9D92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Deploy and test trained model and perform inference. </a:t>
          </a:r>
          <a:endParaRPr lang="en-US" dirty="0"/>
        </a:p>
      </dgm:t>
    </dgm:pt>
    <dgm:pt modelId="{5141639F-8154-49CF-9E98-D0D2CD9CB911}" type="parTrans" cxnId="{6DCF3605-E120-4040-A5C9-0C008C487091}">
      <dgm:prSet/>
      <dgm:spPr/>
      <dgm:t>
        <a:bodyPr/>
        <a:lstStyle/>
        <a:p>
          <a:endParaRPr lang="en-US"/>
        </a:p>
      </dgm:t>
    </dgm:pt>
    <dgm:pt modelId="{D905E38D-546C-4780-81C5-7443A4AABA00}" type="sibTrans" cxnId="{6DCF3605-E120-4040-A5C9-0C008C487091}">
      <dgm:prSet/>
      <dgm:spPr/>
      <dgm:t>
        <a:bodyPr/>
        <a:lstStyle/>
        <a:p>
          <a:endParaRPr lang="en-US"/>
        </a:p>
      </dgm:t>
    </dgm:pt>
    <dgm:pt modelId="{E8CF86F5-9081-4C2E-AA9D-82A0A9E43325}" type="pres">
      <dgm:prSet presAssocID="{9F03E9B9-AE4F-4C07-B201-695143FBBBF7}" presName="linear" presStyleCnt="0">
        <dgm:presLayoutVars>
          <dgm:animLvl val="lvl"/>
          <dgm:resizeHandles val="exact"/>
        </dgm:presLayoutVars>
      </dgm:prSet>
      <dgm:spPr/>
    </dgm:pt>
    <dgm:pt modelId="{C6EE3196-6C07-49E9-A484-B0842DB79684}" type="pres">
      <dgm:prSet presAssocID="{30470D36-7B55-41FA-8699-C26A0C736A3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0899B3-FBCB-4102-9647-47308DCD0292}" type="pres">
      <dgm:prSet presAssocID="{30470D36-7B55-41FA-8699-C26A0C736A3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0FABA01-9D0F-438A-9F34-CA779A776DCF}" type="presOf" srcId="{920470A1-9D55-4233-A6FA-BFE2DCF44A58}" destId="{E10899B3-FBCB-4102-9647-47308DCD0292}" srcOrd="0" destOrd="9" presId="urn:microsoft.com/office/officeart/2005/8/layout/vList2"/>
    <dgm:cxn modelId="{6DCF3605-E120-4040-A5C9-0C008C487091}" srcId="{30470D36-7B55-41FA-8699-C26A0C736A3D}" destId="{95975F58-C4BD-49EF-8EA8-24FE086D9D92}" srcOrd="10" destOrd="0" parTransId="{5141639F-8154-49CF-9E98-D0D2CD9CB911}" sibTransId="{D905E38D-546C-4780-81C5-7443A4AABA00}"/>
    <dgm:cxn modelId="{854B4211-3F4D-4241-890E-D14A955B7A60}" type="presOf" srcId="{66DFDBB7-C1F2-4B77-B9F0-8B132FAF7ADF}" destId="{E10899B3-FBCB-4102-9647-47308DCD0292}" srcOrd="0" destOrd="0" presId="urn:microsoft.com/office/officeart/2005/8/layout/vList2"/>
    <dgm:cxn modelId="{8F86F914-0A43-4B5C-A7DD-66A9E8348E49}" srcId="{30470D36-7B55-41FA-8699-C26A0C736A3D}" destId="{2051F251-274E-4B28-B83C-CBFB143D5FE5}" srcOrd="7" destOrd="0" parTransId="{DB6B668B-6E45-4E63-B2BC-FFE061C0BDBD}" sibTransId="{BF715D69-E21E-4866-BCE9-8A51FF09B07F}"/>
    <dgm:cxn modelId="{9A533516-C2ED-44D6-94D7-FBC64F4CFD36}" srcId="{30470D36-7B55-41FA-8699-C26A0C736A3D}" destId="{841047B0-A173-4A4C-9190-D5BD6E6BCC15}" srcOrd="4" destOrd="0" parTransId="{00CF6EF7-4DA4-4F0E-B5BE-D9316CD9FEB7}" sibTransId="{AAAF3081-E0DF-44D0-BCC6-2EBE859E2DC9}"/>
    <dgm:cxn modelId="{68613727-CB0A-46EC-9ED1-1AB3C62F8228}" srcId="{30470D36-7B55-41FA-8699-C26A0C736A3D}" destId="{D2B47C86-5EC6-489D-9534-7F5BAC9CB9E0}" srcOrd="8" destOrd="0" parTransId="{23344AB2-03C4-473F-8971-CE9D37A2EEC5}" sibTransId="{FA79A012-1569-4036-9015-DAF26286FC60}"/>
    <dgm:cxn modelId="{4EC3F42A-7133-43AB-BFF4-882ED50AB0FE}" type="presOf" srcId="{30470D36-7B55-41FA-8699-C26A0C736A3D}" destId="{C6EE3196-6C07-49E9-A484-B0842DB79684}" srcOrd="0" destOrd="0" presId="urn:microsoft.com/office/officeart/2005/8/layout/vList2"/>
    <dgm:cxn modelId="{FA3C6E3F-661C-4E7C-9A11-8EF197B4528F}" type="presOf" srcId="{841047B0-A173-4A4C-9190-D5BD6E6BCC15}" destId="{E10899B3-FBCB-4102-9647-47308DCD0292}" srcOrd="0" destOrd="4" presId="urn:microsoft.com/office/officeart/2005/8/layout/vList2"/>
    <dgm:cxn modelId="{20D3EE43-07E4-45D0-84E2-4FBA4AE047E4}" type="presOf" srcId="{6F7BBB25-CD0B-4082-B1AD-FE099A1A2A12}" destId="{E10899B3-FBCB-4102-9647-47308DCD0292}" srcOrd="0" destOrd="5" presId="urn:microsoft.com/office/officeart/2005/8/layout/vList2"/>
    <dgm:cxn modelId="{46BC2E45-7860-45B7-B26F-DEB8BBB8979E}" srcId="{30470D36-7B55-41FA-8699-C26A0C736A3D}" destId="{920470A1-9D55-4233-A6FA-BFE2DCF44A58}" srcOrd="9" destOrd="0" parTransId="{5F04A47B-B43D-4154-860D-BC1D42C503AE}" sibTransId="{9F96A9BA-BE58-457E-9741-B47848FE8057}"/>
    <dgm:cxn modelId="{02AE156B-3C91-4C94-9817-BDBA87078070}" srcId="{30470D36-7B55-41FA-8699-C26A0C736A3D}" destId="{6F7BBB25-CD0B-4082-B1AD-FE099A1A2A12}" srcOrd="5" destOrd="0" parTransId="{1AC24395-D5C2-46AC-B4E1-E71C07D27735}" sibTransId="{80D97899-E0B4-4EF8-A535-8527044C250B}"/>
    <dgm:cxn modelId="{64F18251-B6AD-4B93-BB9B-46E69441C76A}" srcId="{30470D36-7B55-41FA-8699-C26A0C736A3D}" destId="{66DFDBB7-C1F2-4B77-B9F0-8B132FAF7ADF}" srcOrd="0" destOrd="0" parTransId="{C0F3550E-A0AB-4FC6-9E1B-D2606A6321D4}" sibTransId="{25BA966B-F9F7-48D0-BFAD-93C7B2438472}"/>
    <dgm:cxn modelId="{4D298651-7252-41C7-8FDF-5B9D22AD6677}" srcId="{30470D36-7B55-41FA-8699-C26A0C736A3D}" destId="{FB37AAE7-2E71-42B1-9DC6-4749CCDF1E83}" srcOrd="1" destOrd="0" parTransId="{70483F64-9B32-433D-893C-C40DC87B110D}" sibTransId="{4F4A8FA8-0287-4AB3-BEA4-6C5A184AB719}"/>
    <dgm:cxn modelId="{EB294772-0082-48D2-929B-F20A70CA206A}" type="presOf" srcId="{D2B47C86-5EC6-489D-9534-7F5BAC9CB9E0}" destId="{E10899B3-FBCB-4102-9647-47308DCD0292}" srcOrd="0" destOrd="8" presId="urn:microsoft.com/office/officeart/2005/8/layout/vList2"/>
    <dgm:cxn modelId="{3C58E452-43CA-4C43-8500-DB69518C1011}" type="presOf" srcId="{FB37AAE7-2E71-42B1-9DC6-4749CCDF1E83}" destId="{E10899B3-FBCB-4102-9647-47308DCD0292}" srcOrd="0" destOrd="1" presId="urn:microsoft.com/office/officeart/2005/8/layout/vList2"/>
    <dgm:cxn modelId="{4A62AB75-3CA1-4EA3-8287-402931EA8595}" type="presOf" srcId="{610B7326-F9B9-4501-BAAE-D46A2D36BB7A}" destId="{E10899B3-FBCB-4102-9647-47308DCD0292}" srcOrd="0" destOrd="3" presId="urn:microsoft.com/office/officeart/2005/8/layout/vList2"/>
    <dgm:cxn modelId="{32B2EC58-AF65-4477-AE96-5DC74A5BA86D}" type="presOf" srcId="{31E63821-CEA3-4969-B8D8-9EA8D0482811}" destId="{E10899B3-FBCB-4102-9647-47308DCD0292}" srcOrd="0" destOrd="11" presId="urn:microsoft.com/office/officeart/2005/8/layout/vList2"/>
    <dgm:cxn modelId="{20051280-FB13-477B-9FC8-692C3CA26FBB}" srcId="{30470D36-7B55-41FA-8699-C26A0C736A3D}" destId="{EFE156D1-0755-4233-9B40-B5F69495326D}" srcOrd="2" destOrd="0" parTransId="{9E59FD47-F2D4-4470-A5BA-52AB5A4C9CD6}" sibTransId="{3FCE58A9-2850-4937-8E8A-DD436E75064E}"/>
    <dgm:cxn modelId="{F44B6C80-01DC-47F9-9CC4-A1F2DE9C729B}" type="presOf" srcId="{2051F251-274E-4B28-B83C-CBFB143D5FE5}" destId="{E10899B3-FBCB-4102-9647-47308DCD0292}" srcOrd="0" destOrd="7" presId="urn:microsoft.com/office/officeart/2005/8/layout/vList2"/>
    <dgm:cxn modelId="{B671BC80-88F8-434E-8265-3074D4308A08}" type="presOf" srcId="{A41FA18E-8704-489E-BAAF-83CB9E614923}" destId="{E10899B3-FBCB-4102-9647-47308DCD0292}" srcOrd="0" destOrd="6" presId="urn:microsoft.com/office/officeart/2005/8/layout/vList2"/>
    <dgm:cxn modelId="{111A3A89-D98B-44E0-8F9F-E21BF475BFEB}" srcId="{30470D36-7B55-41FA-8699-C26A0C736A3D}" destId="{610B7326-F9B9-4501-BAAE-D46A2D36BB7A}" srcOrd="3" destOrd="0" parTransId="{E6950795-FAC0-49A0-A316-EA5E02347634}" sibTransId="{00474888-FAFA-43D4-BE1D-1F00B20D71A9}"/>
    <dgm:cxn modelId="{A7E2E28C-AFC3-44A1-9C7B-EE3F6AC604E7}" srcId="{9F03E9B9-AE4F-4C07-B201-695143FBBBF7}" destId="{30470D36-7B55-41FA-8699-C26A0C736A3D}" srcOrd="0" destOrd="0" parTransId="{78C7EE89-8B03-4B19-976B-DC9207C2838D}" sibTransId="{58393ED7-3970-4A1A-933C-19C9D683A399}"/>
    <dgm:cxn modelId="{45CECDBC-27E8-435F-95F4-9174D3F8ACE1}" srcId="{30470D36-7B55-41FA-8699-C26A0C736A3D}" destId="{A41FA18E-8704-489E-BAAF-83CB9E614923}" srcOrd="6" destOrd="0" parTransId="{DBDB84AD-DDA3-4F91-BCCD-506F966EF63D}" sibTransId="{08920D69-B9FB-488A-9DCE-59C6CBBA3FDB}"/>
    <dgm:cxn modelId="{9ECCCDC8-8C8A-442C-A94F-3ED3FC5513E4}" type="presOf" srcId="{9F03E9B9-AE4F-4C07-B201-695143FBBBF7}" destId="{E8CF86F5-9081-4C2E-AA9D-82A0A9E43325}" srcOrd="0" destOrd="0" presId="urn:microsoft.com/office/officeart/2005/8/layout/vList2"/>
    <dgm:cxn modelId="{D979F9D9-7CA1-48F3-8465-C3F8961D6BB8}" type="presOf" srcId="{95975F58-C4BD-49EF-8EA8-24FE086D9D92}" destId="{E10899B3-FBCB-4102-9647-47308DCD0292}" srcOrd="0" destOrd="10" presId="urn:microsoft.com/office/officeart/2005/8/layout/vList2"/>
    <dgm:cxn modelId="{2127FFDB-367A-40CB-BAA4-D38F7F0B09B1}" srcId="{30470D36-7B55-41FA-8699-C26A0C736A3D}" destId="{31E63821-CEA3-4969-B8D8-9EA8D0482811}" srcOrd="11" destOrd="0" parTransId="{8C67A652-FCEA-4FDB-9DB6-FB81ADBB941E}" sibTransId="{6F263832-B08E-4038-A2DB-762051826C25}"/>
    <dgm:cxn modelId="{2BC606F9-C868-4F45-B6EA-BC2C4F6BF2CE}" type="presOf" srcId="{EFE156D1-0755-4233-9B40-B5F69495326D}" destId="{E10899B3-FBCB-4102-9647-47308DCD0292}" srcOrd="0" destOrd="2" presId="urn:microsoft.com/office/officeart/2005/8/layout/vList2"/>
    <dgm:cxn modelId="{99F4F74E-429A-4160-BEF0-6B851BC5EF69}" type="presParOf" srcId="{E8CF86F5-9081-4C2E-AA9D-82A0A9E43325}" destId="{C6EE3196-6C07-49E9-A484-B0842DB79684}" srcOrd="0" destOrd="0" presId="urn:microsoft.com/office/officeart/2005/8/layout/vList2"/>
    <dgm:cxn modelId="{2AAD5174-1A34-4614-B2CB-82B505438D36}" type="presParOf" srcId="{E8CF86F5-9081-4C2E-AA9D-82A0A9E43325}" destId="{E10899B3-FBCB-4102-9647-47308DCD029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03E9B9-AE4F-4C07-B201-695143FBBBF7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30470D36-7B55-41FA-8699-C26A0C736A3D}">
      <dgm:prSet phldrT="[Text]" custT="1"/>
      <dgm:spPr>
        <a:solidFill>
          <a:srgbClr val="4472C4">
            <a:shade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9060" tIns="99060" rIns="99060" bIns="99060" numCol="1" spcCol="1270" anchor="ctr" anchorCtr="0"/>
        <a:lstStyle/>
        <a:p>
          <a:r>
            <a:rPr lang="en-CA" sz="26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PREDICT MEDICAL INSURANCE PREMUIM </a:t>
          </a:r>
          <a:endParaRPr lang="en-US" sz="26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gm:t>
    </dgm:pt>
    <dgm:pt modelId="{78C7EE89-8B03-4B19-976B-DC9207C2838D}" type="parTrans" cxnId="{A7E2E28C-AFC3-44A1-9C7B-EE3F6AC604E7}">
      <dgm:prSet/>
      <dgm:spPr/>
      <dgm:t>
        <a:bodyPr/>
        <a:lstStyle/>
        <a:p>
          <a:endParaRPr lang="en-US"/>
        </a:p>
      </dgm:t>
    </dgm:pt>
    <dgm:pt modelId="{58393ED7-3970-4A1A-933C-19C9D683A399}" type="sibTrans" cxnId="{A7E2E28C-AFC3-44A1-9C7B-EE3F6AC604E7}">
      <dgm:prSet/>
      <dgm:spPr/>
      <dgm:t>
        <a:bodyPr/>
        <a:lstStyle/>
        <a:p>
          <a:endParaRPr lang="en-US"/>
        </a:p>
      </dgm:t>
    </dgm:pt>
    <dgm:pt modelId="{7F3186BE-E7AC-40C6-93DA-57DFFE0429C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dirty="0">
              <a:solidFill>
                <a:schemeClr val="tx1"/>
              </a:solidFill>
            </a:rPr>
            <a:t>Predict medical insurance premium based on individual’s features such as age, BMI, smoking habits and location. </a:t>
          </a:r>
          <a:endParaRPr lang="en-US" dirty="0">
            <a:solidFill>
              <a:schemeClr val="tx1"/>
            </a:solidFill>
          </a:endParaRPr>
        </a:p>
      </dgm:t>
    </dgm:pt>
    <dgm:pt modelId="{5F2791E9-7C6C-4C8D-9206-02EFB5EF1452}" type="parTrans" cxnId="{7FB54B38-B23F-4EBD-B02B-4C77241B4364}">
      <dgm:prSet/>
      <dgm:spPr/>
      <dgm:t>
        <a:bodyPr/>
        <a:lstStyle/>
        <a:p>
          <a:endParaRPr lang="en-US"/>
        </a:p>
      </dgm:t>
    </dgm:pt>
    <dgm:pt modelId="{F40AF887-BB38-426D-8DEC-A8C21BC335CD}" type="sibTrans" cxnId="{7FB54B38-B23F-4EBD-B02B-4C77241B4364}">
      <dgm:prSet/>
      <dgm:spPr/>
      <dgm:t>
        <a:bodyPr/>
        <a:lstStyle/>
        <a:p>
          <a:endParaRPr lang="en-US"/>
        </a:p>
      </dgm:t>
    </dgm:pt>
    <dgm:pt modelId="{A1824071-1C36-4234-821F-BE73085DA6B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dirty="0">
              <a:solidFill>
                <a:schemeClr val="tx1"/>
              </a:solidFill>
            </a:rPr>
            <a:t>Apply lambda function in python and c</a:t>
          </a:r>
          <a:r>
            <a:rPr lang="en-CA" b="0" i="0" dirty="0"/>
            <a:t>onvert categorical variable into dummy/indicator variables.</a:t>
          </a:r>
          <a:endParaRPr lang="en-US" dirty="0">
            <a:solidFill>
              <a:schemeClr val="tx1"/>
            </a:solidFill>
          </a:endParaRPr>
        </a:p>
      </dgm:t>
    </dgm:pt>
    <dgm:pt modelId="{3B26C1BE-2B69-4114-AE6C-052A33996F70}" type="parTrans" cxnId="{410D2975-1B3C-461D-B01F-97CD06E977F0}">
      <dgm:prSet/>
      <dgm:spPr/>
      <dgm:t>
        <a:bodyPr/>
        <a:lstStyle/>
        <a:p>
          <a:endParaRPr lang="en-US"/>
        </a:p>
      </dgm:t>
    </dgm:pt>
    <dgm:pt modelId="{972FEBF2-9F4C-4E45-BEFD-DC202C608CD3}" type="sibTrans" cxnId="{410D2975-1B3C-461D-B01F-97CD06E977F0}">
      <dgm:prSet/>
      <dgm:spPr/>
      <dgm:t>
        <a:bodyPr/>
        <a:lstStyle/>
        <a:p>
          <a:endParaRPr lang="en-US"/>
        </a:p>
      </dgm:t>
    </dgm:pt>
    <dgm:pt modelId="{43D42FDA-56F0-48E1-8FFF-7E74460CEA7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dirty="0">
              <a:solidFill>
                <a:schemeClr val="tx1"/>
              </a:solidFill>
            </a:rPr>
            <a:t>Fit a straight line to dataset using seaborn </a:t>
          </a:r>
          <a:r>
            <a:rPr lang="en-CA" dirty="0" err="1">
              <a:solidFill>
                <a:schemeClr val="tx1"/>
              </a:solidFill>
            </a:rPr>
            <a:t>regplot</a:t>
          </a:r>
          <a:r>
            <a:rPr lang="en-CA" dirty="0">
              <a:solidFill>
                <a:schemeClr val="tx1"/>
              </a:solidFill>
            </a:rPr>
            <a:t>.</a:t>
          </a:r>
          <a:endParaRPr lang="en-US" dirty="0">
            <a:solidFill>
              <a:schemeClr val="tx1"/>
            </a:solidFill>
          </a:endParaRPr>
        </a:p>
      </dgm:t>
    </dgm:pt>
    <dgm:pt modelId="{B22857E0-0516-42FB-A1E7-CCECF6524D0F}" type="parTrans" cxnId="{A8045CEF-21F2-4C81-B0BF-13A1B8543D33}">
      <dgm:prSet/>
      <dgm:spPr/>
      <dgm:t>
        <a:bodyPr/>
        <a:lstStyle/>
        <a:p>
          <a:endParaRPr lang="en-US"/>
        </a:p>
      </dgm:t>
    </dgm:pt>
    <dgm:pt modelId="{A67C7E7B-7B92-4294-8FBC-2124DDD50821}" type="sibTrans" cxnId="{A8045CEF-21F2-4C81-B0BF-13A1B8543D33}">
      <dgm:prSet/>
      <dgm:spPr/>
      <dgm:t>
        <a:bodyPr/>
        <a:lstStyle/>
        <a:p>
          <a:endParaRPr lang="en-US"/>
        </a:p>
      </dgm:t>
    </dgm:pt>
    <dgm:pt modelId="{40B4B4A6-5341-4511-8925-9E7B888D866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dirty="0">
              <a:solidFill>
                <a:schemeClr val="tx1"/>
              </a:solidFill>
            </a:rPr>
            <a:t>Perform feature scaling using </a:t>
          </a:r>
          <a:r>
            <a:rPr lang="en-CA" dirty="0" err="1">
              <a:solidFill>
                <a:schemeClr val="tx1"/>
              </a:solidFill>
            </a:rPr>
            <a:t>sklearn</a:t>
          </a:r>
          <a:r>
            <a:rPr lang="en-CA" dirty="0">
              <a:solidFill>
                <a:schemeClr val="tx1"/>
              </a:solidFill>
            </a:rPr>
            <a:t>.</a:t>
          </a:r>
          <a:endParaRPr lang="en-US" dirty="0">
            <a:solidFill>
              <a:schemeClr val="tx1"/>
            </a:solidFill>
          </a:endParaRPr>
        </a:p>
      </dgm:t>
    </dgm:pt>
    <dgm:pt modelId="{69839F31-691A-41AE-A72E-FE1200A534F1}" type="parTrans" cxnId="{5D83F8F4-BDBB-46CB-A3DC-4D126D6DE30C}">
      <dgm:prSet/>
      <dgm:spPr/>
      <dgm:t>
        <a:bodyPr/>
        <a:lstStyle/>
        <a:p>
          <a:endParaRPr lang="en-US"/>
        </a:p>
      </dgm:t>
    </dgm:pt>
    <dgm:pt modelId="{35E3B210-1719-4706-BC68-5D7E7405809C}" type="sibTrans" cxnId="{5D83F8F4-BDBB-46CB-A3DC-4D126D6DE30C}">
      <dgm:prSet/>
      <dgm:spPr/>
      <dgm:t>
        <a:bodyPr/>
        <a:lstStyle/>
        <a:p>
          <a:endParaRPr lang="en-US"/>
        </a:p>
      </dgm:t>
    </dgm:pt>
    <dgm:pt modelId="{EFE13642-0A19-4917-B9B8-845F15052C6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dirty="0">
              <a:solidFill>
                <a:schemeClr val="tx1"/>
              </a:solidFill>
            </a:rPr>
            <a:t>Understand the theory and intuition behind multiple linear regression. </a:t>
          </a:r>
          <a:endParaRPr lang="en-US" dirty="0">
            <a:solidFill>
              <a:schemeClr val="tx1"/>
            </a:solidFill>
          </a:endParaRPr>
        </a:p>
      </dgm:t>
    </dgm:pt>
    <dgm:pt modelId="{B1B0D7C9-2BB2-44F5-A7F2-7814F481C7CE}" type="parTrans" cxnId="{6E5628D2-76ED-41B4-A230-5B02E638A9C6}">
      <dgm:prSet/>
      <dgm:spPr/>
      <dgm:t>
        <a:bodyPr/>
        <a:lstStyle/>
        <a:p>
          <a:endParaRPr lang="en-US"/>
        </a:p>
      </dgm:t>
    </dgm:pt>
    <dgm:pt modelId="{A0EEC188-880C-457D-874E-D8981B299B7D}" type="sibTrans" cxnId="{6E5628D2-76ED-41B4-A230-5B02E638A9C6}">
      <dgm:prSet/>
      <dgm:spPr/>
      <dgm:t>
        <a:bodyPr/>
        <a:lstStyle/>
        <a:p>
          <a:endParaRPr lang="en-US"/>
        </a:p>
      </dgm:t>
    </dgm:pt>
    <dgm:pt modelId="{5B4251F3-A499-40EC-822C-F99878E22A9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Understand the theory and intuition behind artificial neural networks and how to apply them to perform regression tasks.</a:t>
          </a:r>
          <a:endParaRPr lang="en-US" dirty="0">
            <a:solidFill>
              <a:schemeClr val="tx1"/>
            </a:solidFill>
          </a:endParaRPr>
        </a:p>
      </dgm:t>
    </dgm:pt>
    <dgm:pt modelId="{812632C9-93CB-409F-9C28-D56B8902523E}" type="parTrans" cxnId="{714EC947-9318-4AAF-A784-B340BA7D27E6}">
      <dgm:prSet/>
      <dgm:spPr/>
      <dgm:t>
        <a:bodyPr/>
        <a:lstStyle/>
        <a:p>
          <a:endParaRPr lang="en-US"/>
        </a:p>
      </dgm:t>
    </dgm:pt>
    <dgm:pt modelId="{E2EE2D3B-E2C3-43D3-B75E-04709E9F6916}" type="sibTrans" cxnId="{714EC947-9318-4AAF-A784-B340BA7D27E6}">
      <dgm:prSet/>
      <dgm:spPr/>
      <dgm:t>
        <a:bodyPr/>
        <a:lstStyle/>
        <a:p>
          <a:endParaRPr lang="en-US"/>
        </a:p>
      </dgm:t>
    </dgm:pt>
    <dgm:pt modelId="{BC6C730A-10BE-44CC-BB6C-02E130DFFF5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dirty="0">
              <a:solidFill>
                <a:schemeClr val="tx1"/>
              </a:solidFill>
            </a:rPr>
            <a:t>Learn the difference between various regression KPIs such as RMSE, MSE, MAE, coefficient of determination (R2) and adjusted R2.</a:t>
          </a:r>
          <a:endParaRPr lang="en-US" dirty="0">
            <a:solidFill>
              <a:schemeClr val="tx1"/>
            </a:solidFill>
          </a:endParaRPr>
        </a:p>
      </dgm:t>
    </dgm:pt>
    <dgm:pt modelId="{6664CC54-3A02-48B3-90D8-24FCEE32A02D}" type="parTrans" cxnId="{5EBA6634-5299-473C-8BFE-A8425B160A1A}">
      <dgm:prSet/>
      <dgm:spPr/>
      <dgm:t>
        <a:bodyPr/>
        <a:lstStyle/>
        <a:p>
          <a:endParaRPr lang="en-US"/>
        </a:p>
      </dgm:t>
    </dgm:pt>
    <dgm:pt modelId="{B4590310-E949-49D3-93FF-67B20D127F74}" type="sibTrans" cxnId="{5EBA6634-5299-473C-8BFE-A8425B160A1A}">
      <dgm:prSet/>
      <dgm:spPr/>
      <dgm:t>
        <a:bodyPr/>
        <a:lstStyle/>
        <a:p>
          <a:endParaRPr lang="en-US"/>
        </a:p>
      </dgm:t>
    </dgm:pt>
    <dgm:pt modelId="{BAF6CD97-66F3-44F2-9084-452315308E5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dirty="0">
              <a:solidFill>
                <a:schemeClr val="tx1"/>
              </a:solidFill>
            </a:rPr>
            <a:t>Build, train and deploy a predictive model using </a:t>
          </a:r>
          <a:r>
            <a:rPr lang="en-CA" dirty="0" err="1">
              <a:solidFill>
                <a:schemeClr val="tx1"/>
              </a:solidFill>
            </a:rPr>
            <a:t>SageMaker</a:t>
          </a:r>
          <a:r>
            <a:rPr lang="en-CA" dirty="0">
              <a:solidFill>
                <a:schemeClr val="tx1"/>
              </a:solidFill>
            </a:rPr>
            <a:t> built-in Linear Learner.</a:t>
          </a:r>
          <a:endParaRPr lang="en-US" dirty="0">
            <a:solidFill>
              <a:schemeClr val="tx1"/>
            </a:solidFill>
          </a:endParaRPr>
        </a:p>
      </dgm:t>
    </dgm:pt>
    <dgm:pt modelId="{F56BCC2A-C2E5-4745-93FF-982EE22181AE}" type="parTrans" cxnId="{76E69A53-4F46-4D57-A0FE-04E6ED883B89}">
      <dgm:prSet/>
      <dgm:spPr/>
      <dgm:t>
        <a:bodyPr/>
        <a:lstStyle/>
        <a:p>
          <a:endParaRPr lang="en-US"/>
        </a:p>
      </dgm:t>
    </dgm:pt>
    <dgm:pt modelId="{1A4DE1DE-72FB-4FA1-B46C-B2E9EB8A8FBC}" type="sibTrans" cxnId="{76E69A53-4F46-4D57-A0FE-04E6ED883B89}">
      <dgm:prSet/>
      <dgm:spPr/>
      <dgm:t>
        <a:bodyPr/>
        <a:lstStyle/>
        <a:p>
          <a:endParaRPr lang="en-US"/>
        </a:p>
      </dgm:t>
    </dgm:pt>
    <dgm:pt modelId="{8EBF8567-F7FB-43D4-9105-CF17676BE59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Build and train artificial neural networks models using </a:t>
          </a:r>
          <a:r>
            <a:rPr lang="en-US" dirty="0" err="1"/>
            <a:t>Keras</a:t>
          </a:r>
          <a:r>
            <a:rPr lang="en-US" dirty="0"/>
            <a:t> API with </a:t>
          </a:r>
          <a:r>
            <a:rPr lang="en-US" dirty="0" err="1"/>
            <a:t>Tensorflow</a:t>
          </a:r>
          <a:r>
            <a:rPr lang="en-US" dirty="0"/>
            <a:t> as backend.</a:t>
          </a:r>
          <a:endParaRPr lang="en-US" dirty="0">
            <a:solidFill>
              <a:schemeClr val="tx1"/>
            </a:solidFill>
          </a:endParaRPr>
        </a:p>
      </dgm:t>
    </dgm:pt>
    <dgm:pt modelId="{AB8A2C08-B864-4E3C-BBD7-E96A784FFE37}" type="parTrans" cxnId="{70FDE9C3-CEFA-4E7D-AAB4-257D138C8043}">
      <dgm:prSet/>
      <dgm:spPr/>
      <dgm:t>
        <a:bodyPr/>
        <a:lstStyle/>
        <a:p>
          <a:endParaRPr lang="en-US"/>
        </a:p>
      </dgm:t>
    </dgm:pt>
    <dgm:pt modelId="{597FE8CE-3D85-4E07-B89C-C2020B8792A7}" type="sibTrans" cxnId="{70FDE9C3-CEFA-4E7D-AAB4-257D138C8043}">
      <dgm:prSet/>
      <dgm:spPr/>
      <dgm:t>
        <a:bodyPr/>
        <a:lstStyle/>
        <a:p>
          <a:endParaRPr lang="en-US"/>
        </a:p>
      </dgm:t>
    </dgm:pt>
    <dgm:pt modelId="{053B3C81-BCEF-4608-8ACD-865EC84CBAB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dirty="0">
              <a:solidFill>
                <a:schemeClr val="tx1"/>
              </a:solidFill>
            </a:rPr>
            <a:t>Understand the difference between various activation functions such as Sigmoid, RELU, and tanh.</a:t>
          </a:r>
          <a:endParaRPr lang="en-US" dirty="0">
            <a:solidFill>
              <a:schemeClr val="tx1"/>
            </a:solidFill>
          </a:endParaRPr>
        </a:p>
      </dgm:t>
    </dgm:pt>
    <dgm:pt modelId="{6FDC83CF-B725-496E-A4B9-7A1CED2C5A68}" type="parTrans" cxnId="{DA1D871B-002D-4909-9D72-C91698A19118}">
      <dgm:prSet/>
      <dgm:spPr/>
      <dgm:t>
        <a:bodyPr/>
        <a:lstStyle/>
        <a:p>
          <a:endParaRPr lang="en-US"/>
        </a:p>
      </dgm:t>
    </dgm:pt>
    <dgm:pt modelId="{502F0BE9-DC11-4DFE-AC6F-97930AA8ED2A}" type="sibTrans" cxnId="{DA1D871B-002D-4909-9D72-C91698A19118}">
      <dgm:prSet/>
      <dgm:spPr/>
      <dgm:t>
        <a:bodyPr/>
        <a:lstStyle/>
        <a:p>
          <a:endParaRPr lang="en-US"/>
        </a:p>
      </dgm:t>
    </dgm:pt>
    <dgm:pt modelId="{5690188E-0179-4BA2-AC7E-1B6A6F28830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dirty="0">
              <a:solidFill>
                <a:schemeClr val="tx1"/>
              </a:solidFill>
            </a:rPr>
            <a:t>Understand the theory and intuition behind gradient descent and backpropagation algorithms.</a:t>
          </a:r>
          <a:endParaRPr lang="en-US" dirty="0">
            <a:solidFill>
              <a:schemeClr val="tx1"/>
            </a:solidFill>
          </a:endParaRPr>
        </a:p>
      </dgm:t>
    </dgm:pt>
    <dgm:pt modelId="{AED70A8A-E7EF-475F-9EC8-266CFD70931E}" type="parTrans" cxnId="{A23B1412-E028-472C-9E0B-2A6F23E34CBF}">
      <dgm:prSet/>
      <dgm:spPr/>
      <dgm:t>
        <a:bodyPr/>
        <a:lstStyle/>
        <a:p>
          <a:endParaRPr lang="en-US"/>
        </a:p>
      </dgm:t>
    </dgm:pt>
    <dgm:pt modelId="{B0630A6D-6CCD-4C7B-AA3C-D0801B4E7267}" type="sibTrans" cxnId="{A23B1412-E028-472C-9E0B-2A6F23E34CBF}">
      <dgm:prSet/>
      <dgm:spPr/>
      <dgm:t>
        <a:bodyPr/>
        <a:lstStyle/>
        <a:p>
          <a:endParaRPr lang="en-US"/>
        </a:p>
      </dgm:t>
    </dgm:pt>
    <dgm:pt modelId="{E8CF86F5-9081-4C2E-AA9D-82A0A9E43325}" type="pres">
      <dgm:prSet presAssocID="{9F03E9B9-AE4F-4C07-B201-695143FBBBF7}" presName="linear" presStyleCnt="0">
        <dgm:presLayoutVars>
          <dgm:animLvl val="lvl"/>
          <dgm:resizeHandles val="exact"/>
        </dgm:presLayoutVars>
      </dgm:prSet>
      <dgm:spPr/>
    </dgm:pt>
    <dgm:pt modelId="{C6EE3196-6C07-49E9-A484-B0842DB79684}" type="pres">
      <dgm:prSet presAssocID="{30470D36-7B55-41FA-8699-C26A0C736A3D}" presName="parentText" presStyleLbl="node1" presStyleIdx="0" presStyleCnt="1">
        <dgm:presLayoutVars>
          <dgm:chMax val="0"/>
          <dgm:bulletEnabled val="1"/>
        </dgm:presLayoutVars>
      </dgm:prSet>
      <dgm:spPr>
        <a:xfrm>
          <a:off x="0" y="95543"/>
          <a:ext cx="7315200" cy="503685"/>
        </a:xfrm>
        <a:prstGeom prst="roundRect">
          <a:avLst/>
        </a:prstGeom>
      </dgm:spPr>
    </dgm:pt>
    <dgm:pt modelId="{E10899B3-FBCB-4102-9647-47308DCD0292}" type="pres">
      <dgm:prSet presAssocID="{30470D36-7B55-41FA-8699-C26A0C736A3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573A100-3FA8-4A1F-8EEB-EDF4BDDB661D}" type="presOf" srcId="{40B4B4A6-5341-4511-8925-9E7B888D8667}" destId="{E10899B3-FBCB-4102-9647-47308DCD0292}" srcOrd="0" destOrd="3" presId="urn:microsoft.com/office/officeart/2005/8/layout/vList2"/>
    <dgm:cxn modelId="{40FF8C03-307F-43DB-A21C-DC6AFC5D811F}" type="presOf" srcId="{5B4251F3-A499-40EC-822C-F99878E22A94}" destId="{E10899B3-FBCB-4102-9647-47308DCD0292}" srcOrd="0" destOrd="7" presId="urn:microsoft.com/office/officeart/2005/8/layout/vList2"/>
    <dgm:cxn modelId="{A23B1412-E028-472C-9E0B-2A6F23E34CBF}" srcId="{30470D36-7B55-41FA-8699-C26A0C736A3D}" destId="{5690188E-0179-4BA2-AC7E-1B6A6F28830E}" srcOrd="9" destOrd="0" parTransId="{AED70A8A-E7EF-475F-9EC8-266CFD70931E}" sibTransId="{B0630A6D-6CCD-4C7B-AA3C-D0801B4E7267}"/>
    <dgm:cxn modelId="{DA1D871B-002D-4909-9D72-C91698A19118}" srcId="{30470D36-7B55-41FA-8699-C26A0C736A3D}" destId="{053B3C81-BCEF-4608-8ACD-865EC84CBABC}" srcOrd="8" destOrd="0" parTransId="{6FDC83CF-B725-496E-A4B9-7A1CED2C5A68}" sibTransId="{502F0BE9-DC11-4DFE-AC6F-97930AA8ED2A}"/>
    <dgm:cxn modelId="{40B7DB1E-4094-4380-BD93-1C96BB994B1F}" type="presOf" srcId="{8EBF8567-F7FB-43D4-9105-CF17676BE59A}" destId="{E10899B3-FBCB-4102-9647-47308DCD0292}" srcOrd="0" destOrd="10" presId="urn:microsoft.com/office/officeart/2005/8/layout/vList2"/>
    <dgm:cxn modelId="{07D95721-78EB-4B6E-B55F-D54343891C18}" type="presOf" srcId="{43D42FDA-56F0-48E1-8FFF-7E74460CEA76}" destId="{E10899B3-FBCB-4102-9647-47308DCD0292}" srcOrd="0" destOrd="2" presId="urn:microsoft.com/office/officeart/2005/8/layout/vList2"/>
    <dgm:cxn modelId="{4EC3F42A-7133-43AB-BFF4-882ED50AB0FE}" type="presOf" srcId="{30470D36-7B55-41FA-8699-C26A0C736A3D}" destId="{C6EE3196-6C07-49E9-A484-B0842DB79684}" srcOrd="0" destOrd="0" presId="urn:microsoft.com/office/officeart/2005/8/layout/vList2"/>
    <dgm:cxn modelId="{5EBA6634-5299-473C-8BFE-A8425B160A1A}" srcId="{30470D36-7B55-41FA-8699-C26A0C736A3D}" destId="{BC6C730A-10BE-44CC-BB6C-02E130DFFF54}" srcOrd="5" destOrd="0" parTransId="{6664CC54-3A02-48B3-90D8-24FCEE32A02D}" sibTransId="{B4590310-E949-49D3-93FF-67B20D127F74}"/>
    <dgm:cxn modelId="{7FB54B38-B23F-4EBD-B02B-4C77241B4364}" srcId="{30470D36-7B55-41FA-8699-C26A0C736A3D}" destId="{7F3186BE-E7AC-40C6-93DA-57DFFE0429CF}" srcOrd="0" destOrd="0" parTransId="{5F2791E9-7C6C-4C8D-9206-02EFB5EF1452}" sibTransId="{F40AF887-BB38-426D-8DEC-A8C21BC335CD}"/>
    <dgm:cxn modelId="{714EC947-9318-4AAF-A784-B340BA7D27E6}" srcId="{30470D36-7B55-41FA-8699-C26A0C736A3D}" destId="{5B4251F3-A499-40EC-822C-F99878E22A94}" srcOrd="7" destOrd="0" parTransId="{812632C9-93CB-409F-9C28-D56B8902523E}" sibTransId="{E2EE2D3B-E2C3-43D3-B75E-04709E9F6916}"/>
    <dgm:cxn modelId="{76E69A53-4F46-4D57-A0FE-04E6ED883B89}" srcId="{30470D36-7B55-41FA-8699-C26A0C736A3D}" destId="{BAF6CD97-66F3-44F2-9084-452315308E58}" srcOrd="6" destOrd="0" parTransId="{F56BCC2A-C2E5-4745-93FF-982EE22181AE}" sibTransId="{1A4DE1DE-72FB-4FA1-B46C-B2E9EB8A8FBC}"/>
    <dgm:cxn modelId="{410D2975-1B3C-461D-B01F-97CD06E977F0}" srcId="{30470D36-7B55-41FA-8699-C26A0C736A3D}" destId="{A1824071-1C36-4234-821F-BE73085DA6BB}" srcOrd="1" destOrd="0" parTransId="{3B26C1BE-2B69-4114-AE6C-052A33996F70}" sibTransId="{972FEBF2-9F4C-4E45-BEFD-DC202C608CD3}"/>
    <dgm:cxn modelId="{E8F3DA7B-27C8-450C-9392-F4860E747BD6}" type="presOf" srcId="{BAF6CD97-66F3-44F2-9084-452315308E58}" destId="{E10899B3-FBCB-4102-9647-47308DCD0292}" srcOrd="0" destOrd="6" presId="urn:microsoft.com/office/officeart/2005/8/layout/vList2"/>
    <dgm:cxn modelId="{9DBF6185-085A-4803-A291-4125A6C42E81}" type="presOf" srcId="{053B3C81-BCEF-4608-8ACD-865EC84CBABC}" destId="{E10899B3-FBCB-4102-9647-47308DCD0292}" srcOrd="0" destOrd="8" presId="urn:microsoft.com/office/officeart/2005/8/layout/vList2"/>
    <dgm:cxn modelId="{A7E2E28C-AFC3-44A1-9C7B-EE3F6AC604E7}" srcId="{9F03E9B9-AE4F-4C07-B201-695143FBBBF7}" destId="{30470D36-7B55-41FA-8699-C26A0C736A3D}" srcOrd="0" destOrd="0" parTransId="{78C7EE89-8B03-4B19-976B-DC9207C2838D}" sibTransId="{58393ED7-3970-4A1A-933C-19C9D683A399}"/>
    <dgm:cxn modelId="{128C3690-4C04-445B-BA71-560BE52BA33C}" type="presOf" srcId="{EFE13642-0A19-4917-B9B8-845F15052C6E}" destId="{E10899B3-FBCB-4102-9647-47308DCD0292}" srcOrd="0" destOrd="4" presId="urn:microsoft.com/office/officeart/2005/8/layout/vList2"/>
    <dgm:cxn modelId="{4911EE9A-6E22-42DF-AF50-5ED9D0899215}" type="presOf" srcId="{5690188E-0179-4BA2-AC7E-1B6A6F28830E}" destId="{E10899B3-FBCB-4102-9647-47308DCD0292}" srcOrd="0" destOrd="9" presId="urn:microsoft.com/office/officeart/2005/8/layout/vList2"/>
    <dgm:cxn modelId="{64C5039F-D131-4E73-B1CB-3C81D7797631}" type="presOf" srcId="{BC6C730A-10BE-44CC-BB6C-02E130DFFF54}" destId="{E10899B3-FBCB-4102-9647-47308DCD0292}" srcOrd="0" destOrd="5" presId="urn:microsoft.com/office/officeart/2005/8/layout/vList2"/>
    <dgm:cxn modelId="{138FE4AC-E42D-4CB1-B04B-8F6DFCE37C83}" type="presOf" srcId="{A1824071-1C36-4234-821F-BE73085DA6BB}" destId="{E10899B3-FBCB-4102-9647-47308DCD0292}" srcOrd="0" destOrd="1" presId="urn:microsoft.com/office/officeart/2005/8/layout/vList2"/>
    <dgm:cxn modelId="{70FDE9C3-CEFA-4E7D-AAB4-257D138C8043}" srcId="{30470D36-7B55-41FA-8699-C26A0C736A3D}" destId="{8EBF8567-F7FB-43D4-9105-CF17676BE59A}" srcOrd="10" destOrd="0" parTransId="{AB8A2C08-B864-4E3C-BBD7-E96A784FFE37}" sibTransId="{597FE8CE-3D85-4E07-B89C-C2020B8792A7}"/>
    <dgm:cxn modelId="{9ECCCDC8-8C8A-442C-A94F-3ED3FC5513E4}" type="presOf" srcId="{9F03E9B9-AE4F-4C07-B201-695143FBBBF7}" destId="{E8CF86F5-9081-4C2E-AA9D-82A0A9E43325}" srcOrd="0" destOrd="0" presId="urn:microsoft.com/office/officeart/2005/8/layout/vList2"/>
    <dgm:cxn modelId="{B7EB0FCD-1844-4991-B2D3-EAB29FE1FF51}" type="presOf" srcId="{7F3186BE-E7AC-40C6-93DA-57DFFE0429CF}" destId="{E10899B3-FBCB-4102-9647-47308DCD0292}" srcOrd="0" destOrd="0" presId="urn:microsoft.com/office/officeart/2005/8/layout/vList2"/>
    <dgm:cxn modelId="{6E5628D2-76ED-41B4-A230-5B02E638A9C6}" srcId="{30470D36-7B55-41FA-8699-C26A0C736A3D}" destId="{EFE13642-0A19-4917-B9B8-845F15052C6E}" srcOrd="4" destOrd="0" parTransId="{B1B0D7C9-2BB2-44F5-A7F2-7814F481C7CE}" sibTransId="{A0EEC188-880C-457D-874E-D8981B299B7D}"/>
    <dgm:cxn modelId="{A8045CEF-21F2-4C81-B0BF-13A1B8543D33}" srcId="{30470D36-7B55-41FA-8699-C26A0C736A3D}" destId="{43D42FDA-56F0-48E1-8FFF-7E74460CEA76}" srcOrd="2" destOrd="0" parTransId="{B22857E0-0516-42FB-A1E7-CCECF6524D0F}" sibTransId="{A67C7E7B-7B92-4294-8FBC-2124DDD50821}"/>
    <dgm:cxn modelId="{5D83F8F4-BDBB-46CB-A3DC-4D126D6DE30C}" srcId="{30470D36-7B55-41FA-8699-C26A0C736A3D}" destId="{40B4B4A6-5341-4511-8925-9E7B888D8667}" srcOrd="3" destOrd="0" parTransId="{69839F31-691A-41AE-A72E-FE1200A534F1}" sibTransId="{35E3B210-1719-4706-BC68-5D7E7405809C}"/>
    <dgm:cxn modelId="{99F4F74E-429A-4160-BEF0-6B851BC5EF69}" type="presParOf" srcId="{E8CF86F5-9081-4C2E-AA9D-82A0A9E43325}" destId="{C6EE3196-6C07-49E9-A484-B0842DB79684}" srcOrd="0" destOrd="0" presId="urn:microsoft.com/office/officeart/2005/8/layout/vList2"/>
    <dgm:cxn modelId="{2AAD5174-1A34-4614-B2CB-82B505438D36}" type="presParOf" srcId="{E8CF86F5-9081-4C2E-AA9D-82A0A9E43325}" destId="{E10899B3-FBCB-4102-9647-47308DCD029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03E9B9-AE4F-4C07-B201-695143FBBBF7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30470D36-7B55-41FA-8699-C26A0C736A3D}">
      <dgm:prSet phldrT="[Text]" custT="1"/>
      <dgm:spPr>
        <a:solidFill>
          <a:srgbClr val="4472C4">
            <a:shade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9060" tIns="99060" rIns="99060" bIns="99060" numCol="1" spcCol="1270" anchor="ctr" anchorCtr="0"/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RETAIL SALES PREDICTION</a:t>
          </a:r>
          <a:endParaRPr lang="en-US" sz="26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gm:t>
    </dgm:pt>
    <dgm:pt modelId="{78C7EE89-8B03-4B19-976B-DC9207C2838D}" type="parTrans" cxnId="{A7E2E28C-AFC3-44A1-9C7B-EE3F6AC604E7}">
      <dgm:prSet/>
      <dgm:spPr/>
      <dgm:t>
        <a:bodyPr/>
        <a:lstStyle/>
        <a:p>
          <a:endParaRPr lang="en-US"/>
        </a:p>
      </dgm:t>
    </dgm:pt>
    <dgm:pt modelId="{58393ED7-3970-4A1A-933C-19C9D683A399}" type="sibTrans" cxnId="{A7E2E28C-AFC3-44A1-9C7B-EE3F6AC604E7}">
      <dgm:prSet/>
      <dgm:spPr/>
      <dgm:t>
        <a:bodyPr/>
        <a:lstStyle/>
        <a:p>
          <a:endParaRPr lang="en-US"/>
        </a:p>
      </dgm:t>
    </dgm:pt>
    <dgm:pt modelId="{66DFDBB7-C1F2-4B77-B9F0-8B132FAF7ADF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Develop a sales forecasting model to predict weekly retail store sales based on historical data.</a:t>
          </a:r>
        </a:p>
      </dgm:t>
    </dgm:pt>
    <dgm:pt modelId="{C0F3550E-A0AB-4FC6-9E1B-D2606A6321D4}" type="parTrans" cxnId="{64F18251-B6AD-4B93-BB9B-46E69441C76A}">
      <dgm:prSet/>
      <dgm:spPr/>
      <dgm:t>
        <a:bodyPr/>
        <a:lstStyle/>
        <a:p>
          <a:endParaRPr lang="en-US"/>
        </a:p>
      </dgm:t>
    </dgm:pt>
    <dgm:pt modelId="{25BA966B-F9F7-48D0-BFAD-93C7B2438472}" type="sibTrans" cxnId="{64F18251-B6AD-4B93-BB9B-46E69441C76A}">
      <dgm:prSet/>
      <dgm:spPr/>
      <dgm:t>
        <a:bodyPr/>
        <a:lstStyle/>
        <a:p>
          <a:endParaRPr lang="en-US"/>
        </a:p>
      </dgm:t>
    </dgm:pt>
    <dgm:pt modelId="{9F581509-51DE-4C9B-9461-65660A4E7245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Merge multiple Data Frames using pandas library.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D2D926E8-ED30-4710-9CBA-448B9283CDF7}" type="parTrans" cxnId="{088F3808-680F-4851-8C6C-AB931A1D6EDC}">
      <dgm:prSet/>
      <dgm:spPr/>
      <dgm:t>
        <a:bodyPr/>
        <a:lstStyle/>
        <a:p>
          <a:endParaRPr lang="en-US"/>
        </a:p>
      </dgm:t>
    </dgm:pt>
    <dgm:pt modelId="{26693288-EEEB-4396-99F3-27A0E4A4F458}" type="sibTrans" cxnId="{088F3808-680F-4851-8C6C-AB931A1D6EDC}">
      <dgm:prSet/>
      <dgm:spPr/>
      <dgm:t>
        <a:bodyPr/>
        <a:lstStyle/>
        <a:p>
          <a:endParaRPr lang="en-US"/>
        </a:p>
      </dgm:t>
    </dgm:pt>
    <dgm:pt modelId="{4A38E4F1-0D40-4B40-9BA7-5E97CDBA2E7C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Understand the concept of bias, variance, overfitting and underfitting. 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A5202B31-C265-4038-BB19-9A437FA6F8B5}" type="parTrans" cxnId="{D4D54F91-48A3-46F0-98CC-732C3A125F04}">
      <dgm:prSet/>
      <dgm:spPr/>
      <dgm:t>
        <a:bodyPr/>
        <a:lstStyle/>
        <a:p>
          <a:endParaRPr lang="en-US"/>
        </a:p>
      </dgm:t>
    </dgm:pt>
    <dgm:pt modelId="{BD4AF24E-7751-4A20-A70D-B21C128D5AFA}" type="sibTrans" cxnId="{D4D54F91-48A3-46F0-98CC-732C3A125F04}">
      <dgm:prSet/>
      <dgm:spPr/>
      <dgm:t>
        <a:bodyPr/>
        <a:lstStyle/>
        <a:p>
          <a:endParaRPr lang="en-US"/>
        </a:p>
      </dgm:t>
    </dgm:pt>
    <dgm:pt modelId="{910A5BF3-75F2-4140-8138-B17DB7EA0CCA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Learn the difference between L1 and L2 regularization.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22F6EB02-F9CC-46DB-98ED-D95F42FC48FA}" type="parTrans" cxnId="{07E10B2B-0FD6-41B7-8ABB-BB007D7E52BD}">
      <dgm:prSet/>
      <dgm:spPr/>
      <dgm:t>
        <a:bodyPr/>
        <a:lstStyle/>
        <a:p>
          <a:endParaRPr lang="en-US"/>
        </a:p>
      </dgm:t>
    </dgm:pt>
    <dgm:pt modelId="{46844F13-03B1-4B4B-B192-8DEF2393907A}" type="sibTrans" cxnId="{07E10B2B-0FD6-41B7-8ABB-BB007D7E52BD}">
      <dgm:prSet/>
      <dgm:spPr/>
      <dgm:t>
        <a:bodyPr/>
        <a:lstStyle/>
        <a:p>
          <a:endParaRPr lang="en-US"/>
        </a:p>
      </dgm:t>
    </dgm:pt>
    <dgm:pt modelId="{242AC129-2B78-433A-BB13-6E51A82DE5BB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Develop a function in python </a:t>
          </a:r>
          <a:r>
            <a:rPr lang="en-US" sz="1500" kern="1200" dirty="0"/>
            <a:t>and apply it to pandas </a:t>
          </a:r>
          <a:r>
            <a:rPr lang="en-US" sz="1500" kern="1200" dirty="0" err="1"/>
            <a:t>dataframe</a:t>
          </a:r>
          <a:r>
            <a:rPr lang="en-US" sz="1500" kern="1200" dirty="0"/>
            <a:t>. 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4E5A4336-F6AF-4EA4-98B2-49691B1DA5A4}" type="parTrans" cxnId="{4C96F2C1-C043-4FFD-873F-D9BAE62656A2}">
      <dgm:prSet/>
      <dgm:spPr/>
      <dgm:t>
        <a:bodyPr/>
        <a:lstStyle/>
        <a:p>
          <a:endParaRPr lang="en-US"/>
        </a:p>
      </dgm:t>
    </dgm:pt>
    <dgm:pt modelId="{05D3301D-B490-4D37-9B6F-95F4BBF4A812}" type="sibTrans" cxnId="{4C96F2C1-C043-4FFD-873F-D9BAE62656A2}">
      <dgm:prSet/>
      <dgm:spPr/>
      <dgm:t>
        <a:bodyPr/>
        <a:lstStyle/>
        <a:p>
          <a:endParaRPr lang="en-US"/>
        </a:p>
      </dgm:t>
    </dgm:pt>
    <dgm:pt modelId="{7F378BB5-2893-409C-B72F-829D71DE1619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1500" kern="1200" dirty="0"/>
            <a:t>Learn how to fill out missing data points (null elements).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2A0769B6-5044-4544-993E-D320B2D3E841}" type="parTrans" cxnId="{74B6C8D1-0FA9-4CB4-B4B4-5803A55FC1E1}">
      <dgm:prSet/>
      <dgm:spPr/>
      <dgm:t>
        <a:bodyPr/>
        <a:lstStyle/>
        <a:p>
          <a:endParaRPr lang="en-US"/>
        </a:p>
      </dgm:t>
    </dgm:pt>
    <dgm:pt modelId="{AC23CCFB-25A0-4463-AADC-1DBB11CB6B25}" type="sibTrans" cxnId="{74B6C8D1-0FA9-4CB4-B4B4-5803A55FC1E1}">
      <dgm:prSet/>
      <dgm:spPr/>
      <dgm:t>
        <a:bodyPr/>
        <a:lstStyle/>
        <a:p>
          <a:endParaRPr lang="en-US"/>
        </a:p>
      </dgm:t>
    </dgm:pt>
    <dgm:pt modelId="{EA906DD5-5B8A-49F0-B1C7-B97C50BF18D5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Understand the concept of bias-variance trade-off.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F0E7B737-95D0-43B5-97C5-A82BEAE96E9A}" type="parTrans" cxnId="{A5D7B005-03E4-4565-82F4-22F136739505}">
      <dgm:prSet/>
      <dgm:spPr/>
      <dgm:t>
        <a:bodyPr/>
        <a:lstStyle/>
        <a:p>
          <a:endParaRPr lang="en-US"/>
        </a:p>
      </dgm:t>
    </dgm:pt>
    <dgm:pt modelId="{27D3C1A1-553B-4A96-9527-0247622BADA8}" type="sibTrans" cxnId="{A5D7B005-03E4-4565-82F4-22F136739505}">
      <dgm:prSet/>
      <dgm:spPr/>
      <dgm:t>
        <a:bodyPr/>
        <a:lstStyle/>
        <a:p>
          <a:endParaRPr lang="en-US"/>
        </a:p>
      </dgm:t>
    </dgm:pt>
    <dgm:pt modelId="{651D274A-82EF-4F61-A543-7046BDC6C96C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Understand the theory and intuition behind gradient boosted trees and Extreme Gradient boosting (</a:t>
          </a:r>
          <a:r>
            <a:rPr lang="en-CA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XGBoost</a:t>
          </a: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) algorithm. 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FD108CC1-A769-4020-A03D-3344FFD82578}" type="parTrans" cxnId="{1A959289-87AE-4E5B-9B68-B849BC649A2D}">
      <dgm:prSet/>
      <dgm:spPr/>
      <dgm:t>
        <a:bodyPr/>
        <a:lstStyle/>
        <a:p>
          <a:endParaRPr lang="en-US"/>
        </a:p>
      </dgm:t>
    </dgm:pt>
    <dgm:pt modelId="{CD500050-FD50-4E4F-972C-4C8D793CD3DB}" type="sibTrans" cxnId="{1A959289-87AE-4E5B-9B68-B849BC649A2D}">
      <dgm:prSet/>
      <dgm:spPr/>
      <dgm:t>
        <a:bodyPr/>
        <a:lstStyle/>
        <a:p>
          <a:endParaRPr lang="en-US"/>
        </a:p>
      </dgm:t>
    </dgm:pt>
    <dgm:pt modelId="{75632D60-D5E0-4B0B-856F-FECBBBF6123A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List the advantages and disadvantages of </a:t>
          </a:r>
          <a:r>
            <a:rPr lang="en-CA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XGBoost</a:t>
          </a: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 algorithm. 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FE003921-820C-4666-95E7-71C2972F6A8E}" type="parTrans" cxnId="{757BC828-B77F-4DE0-A3BC-B1CFF5D07601}">
      <dgm:prSet/>
      <dgm:spPr/>
      <dgm:t>
        <a:bodyPr/>
        <a:lstStyle/>
        <a:p>
          <a:endParaRPr lang="en-US"/>
        </a:p>
      </dgm:t>
    </dgm:pt>
    <dgm:pt modelId="{E2F7587C-D1C2-453E-84C9-9E5907111C36}" type="sibTrans" cxnId="{757BC828-B77F-4DE0-A3BC-B1CFF5D07601}">
      <dgm:prSet/>
      <dgm:spPr/>
      <dgm:t>
        <a:bodyPr/>
        <a:lstStyle/>
        <a:p>
          <a:endParaRPr lang="en-US"/>
        </a:p>
      </dgm:t>
    </dgm:pt>
    <dgm:pt modelId="{9C23063C-9458-45F1-B628-8497F50C2739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Learn how to build a decision tree and decision tree ensemble. 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80E9960B-F4F8-4728-98B5-5DABC187BE53}" type="parTrans" cxnId="{ADA3E1EC-0ADC-482D-83E6-124D017D0C18}">
      <dgm:prSet/>
      <dgm:spPr/>
      <dgm:t>
        <a:bodyPr/>
        <a:lstStyle/>
        <a:p>
          <a:endParaRPr lang="en-US"/>
        </a:p>
      </dgm:t>
    </dgm:pt>
    <dgm:pt modelId="{6DF0DA0D-F572-4C26-8B27-895B36FAD909}" type="sibTrans" cxnId="{ADA3E1EC-0ADC-482D-83E6-124D017D0C18}">
      <dgm:prSet/>
      <dgm:spPr/>
      <dgm:t>
        <a:bodyPr/>
        <a:lstStyle/>
        <a:p>
          <a:endParaRPr lang="en-US"/>
        </a:p>
      </dgm:t>
    </dgm:pt>
    <dgm:pt modelId="{6BB29361-9394-45D8-858E-3BF6C20B08B6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Build, train and deploy </a:t>
          </a:r>
          <a:r>
            <a:rPr lang="en-CA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XGBoost</a:t>
          </a: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-based algorithm to perform regression tasks.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4A91DD8C-5752-465C-A1CE-32421A2A1352}" type="parTrans" cxnId="{CD16CB46-A1A6-4BE2-99BD-5A3DBAEE31E1}">
      <dgm:prSet/>
      <dgm:spPr/>
      <dgm:t>
        <a:bodyPr/>
        <a:lstStyle/>
        <a:p>
          <a:endParaRPr lang="en-US"/>
        </a:p>
      </dgm:t>
    </dgm:pt>
    <dgm:pt modelId="{C5BB4675-CB6C-4D98-892C-DA4206F188BF}" type="sibTrans" cxnId="{CD16CB46-A1A6-4BE2-99BD-5A3DBAEE31E1}">
      <dgm:prSet/>
      <dgm:spPr/>
      <dgm:t>
        <a:bodyPr/>
        <a:lstStyle/>
        <a:p>
          <a:endParaRPr lang="en-US"/>
        </a:p>
      </dgm:t>
    </dgm:pt>
    <dgm:pt modelId="{2A06719F-F442-4DF8-B16E-15F9AA4E26ED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 Deploy the best model after the hyperparameters optimization job is complete. 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F839CD4F-4666-4159-8053-E66EEF3EF160}" type="parTrans" cxnId="{252D4041-0EFA-4A1F-B37D-0479BF214CDA}">
      <dgm:prSet/>
      <dgm:spPr/>
      <dgm:t>
        <a:bodyPr/>
        <a:lstStyle/>
        <a:p>
          <a:endParaRPr lang="en-US"/>
        </a:p>
      </dgm:t>
    </dgm:pt>
    <dgm:pt modelId="{65D83EA9-7203-473A-A4EE-EDB87342C8EE}" type="sibTrans" cxnId="{252D4041-0EFA-4A1F-B37D-0479BF214CDA}">
      <dgm:prSet/>
      <dgm:spPr/>
      <dgm:t>
        <a:bodyPr/>
        <a:lstStyle/>
        <a:p>
          <a:endParaRPr lang="en-US"/>
        </a:p>
      </dgm:t>
    </dgm:pt>
    <dgm:pt modelId="{D6D27A98-C541-4CB3-B085-9DAE70AF7BE3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Optimize </a:t>
          </a:r>
          <a:r>
            <a:rPr lang="en-CA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XGBoost</a:t>
          </a: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 hyperparameters using </a:t>
          </a:r>
          <a:r>
            <a:rPr lang="en-CA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SageMaker’s</a:t>
          </a: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 Hyperparameters optimization tool. 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41783C78-7F68-411E-9FF1-7D24846E88B9}" type="parTrans" cxnId="{8FFE588C-9938-4BDC-A12B-0A6A15456796}">
      <dgm:prSet/>
      <dgm:spPr/>
      <dgm:t>
        <a:bodyPr/>
        <a:lstStyle/>
        <a:p>
          <a:endParaRPr lang="en-US"/>
        </a:p>
      </dgm:t>
    </dgm:pt>
    <dgm:pt modelId="{14D0A594-BF4F-4ABF-A6BA-4E47799E997C}" type="sibTrans" cxnId="{8FFE588C-9938-4BDC-A12B-0A6A15456796}">
      <dgm:prSet/>
      <dgm:spPr/>
      <dgm:t>
        <a:bodyPr/>
        <a:lstStyle/>
        <a:p>
          <a:endParaRPr lang="en-US"/>
        </a:p>
      </dgm:t>
    </dgm:pt>
    <dgm:pt modelId="{E8CF86F5-9081-4C2E-AA9D-82A0A9E43325}" type="pres">
      <dgm:prSet presAssocID="{9F03E9B9-AE4F-4C07-B201-695143FBBBF7}" presName="linear" presStyleCnt="0">
        <dgm:presLayoutVars>
          <dgm:animLvl val="lvl"/>
          <dgm:resizeHandles val="exact"/>
        </dgm:presLayoutVars>
      </dgm:prSet>
      <dgm:spPr/>
    </dgm:pt>
    <dgm:pt modelId="{C6EE3196-6C07-49E9-A484-B0842DB79684}" type="pres">
      <dgm:prSet presAssocID="{30470D36-7B55-41FA-8699-C26A0C736A3D}" presName="parentText" presStyleLbl="node1" presStyleIdx="0" presStyleCnt="1" custScaleY="59714">
        <dgm:presLayoutVars>
          <dgm:chMax val="0"/>
          <dgm:bulletEnabled val="1"/>
        </dgm:presLayoutVars>
      </dgm:prSet>
      <dgm:spPr>
        <a:xfrm>
          <a:off x="0" y="104857"/>
          <a:ext cx="6503399" cy="503685"/>
        </a:xfrm>
        <a:prstGeom prst="roundRect">
          <a:avLst/>
        </a:prstGeom>
      </dgm:spPr>
    </dgm:pt>
    <dgm:pt modelId="{E10899B3-FBCB-4102-9647-47308DCD0292}" type="pres">
      <dgm:prSet presAssocID="{30470D36-7B55-41FA-8699-C26A0C736A3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5D7B005-03E4-4565-82F4-22F136739505}" srcId="{30470D36-7B55-41FA-8699-C26A0C736A3D}" destId="{EA906DD5-5B8A-49F0-B1C7-B97C50BF18D5}" srcOrd="3" destOrd="0" parTransId="{F0E7B737-95D0-43B5-97C5-A82BEAE96E9A}" sibTransId="{27D3C1A1-553B-4A96-9527-0247622BADA8}"/>
    <dgm:cxn modelId="{088F3808-680F-4851-8C6C-AB931A1D6EDC}" srcId="{30470D36-7B55-41FA-8699-C26A0C736A3D}" destId="{9F581509-51DE-4C9B-9461-65660A4E7245}" srcOrd="1" destOrd="0" parTransId="{D2D926E8-ED30-4710-9CBA-448B9283CDF7}" sibTransId="{26693288-EEEB-4396-99F3-27A0E4A4F458}"/>
    <dgm:cxn modelId="{854B4211-3F4D-4241-890E-D14A955B7A60}" type="presOf" srcId="{66DFDBB7-C1F2-4B77-B9F0-8B132FAF7ADF}" destId="{E10899B3-FBCB-4102-9647-47308DCD0292}" srcOrd="0" destOrd="0" presId="urn:microsoft.com/office/officeart/2005/8/layout/vList2"/>
    <dgm:cxn modelId="{97E9D123-B532-4956-8764-DA927CAE2978}" type="presOf" srcId="{75632D60-D5E0-4B0B-856F-FECBBBF6123A}" destId="{E10899B3-FBCB-4102-9647-47308DCD0292}" srcOrd="0" destOrd="9" presId="urn:microsoft.com/office/officeart/2005/8/layout/vList2"/>
    <dgm:cxn modelId="{757BC828-B77F-4DE0-A3BC-B1CFF5D07601}" srcId="{30470D36-7B55-41FA-8699-C26A0C736A3D}" destId="{75632D60-D5E0-4B0B-856F-FECBBBF6123A}" srcOrd="9" destOrd="0" parTransId="{FE003921-820C-4666-95E7-71C2972F6A8E}" sibTransId="{E2F7587C-D1C2-453E-84C9-9E5907111C36}"/>
    <dgm:cxn modelId="{4EC3F42A-7133-43AB-BFF4-882ED50AB0FE}" type="presOf" srcId="{30470D36-7B55-41FA-8699-C26A0C736A3D}" destId="{C6EE3196-6C07-49E9-A484-B0842DB79684}" srcOrd="0" destOrd="0" presId="urn:microsoft.com/office/officeart/2005/8/layout/vList2"/>
    <dgm:cxn modelId="{07E10B2B-0FD6-41B7-8ABB-BB007D7E52BD}" srcId="{30470D36-7B55-41FA-8699-C26A0C736A3D}" destId="{910A5BF3-75F2-4140-8138-B17DB7EA0CCA}" srcOrd="4" destOrd="0" parTransId="{22F6EB02-F9CC-46DB-98ED-D95F42FC48FA}" sibTransId="{46844F13-03B1-4B4B-B192-8DEF2393907A}"/>
    <dgm:cxn modelId="{252D4041-0EFA-4A1F-B37D-0479BF214CDA}" srcId="{30470D36-7B55-41FA-8699-C26A0C736A3D}" destId="{2A06719F-F442-4DF8-B16E-15F9AA4E26ED}" srcOrd="12" destOrd="0" parTransId="{F839CD4F-4666-4159-8053-E66EEF3EF160}" sibTransId="{65D83EA9-7203-473A-A4EE-EDB87342C8EE}"/>
    <dgm:cxn modelId="{74A61D62-B980-4B84-B0FA-CD6D6BE3F78C}" type="presOf" srcId="{7F378BB5-2893-409C-B72F-829D71DE1619}" destId="{E10899B3-FBCB-4102-9647-47308DCD0292}" srcOrd="0" destOrd="6" presId="urn:microsoft.com/office/officeart/2005/8/layout/vList2"/>
    <dgm:cxn modelId="{11BC7F42-1F06-4F60-B016-B1EF3CB7C749}" type="presOf" srcId="{651D274A-82EF-4F61-A543-7046BDC6C96C}" destId="{E10899B3-FBCB-4102-9647-47308DCD0292}" srcOrd="0" destOrd="7" presId="urn:microsoft.com/office/officeart/2005/8/layout/vList2"/>
    <dgm:cxn modelId="{CD16CB46-A1A6-4BE2-99BD-5A3DBAEE31E1}" srcId="{30470D36-7B55-41FA-8699-C26A0C736A3D}" destId="{6BB29361-9394-45D8-858E-3BF6C20B08B6}" srcOrd="10" destOrd="0" parTransId="{4A91DD8C-5752-465C-A1CE-32421A2A1352}" sibTransId="{C5BB4675-CB6C-4D98-892C-DA4206F188BF}"/>
    <dgm:cxn modelId="{F0BCCF69-746F-4CCC-BD6D-6B3116E07727}" type="presOf" srcId="{242AC129-2B78-433A-BB13-6E51A82DE5BB}" destId="{E10899B3-FBCB-4102-9647-47308DCD0292}" srcOrd="0" destOrd="5" presId="urn:microsoft.com/office/officeart/2005/8/layout/vList2"/>
    <dgm:cxn modelId="{64F18251-B6AD-4B93-BB9B-46E69441C76A}" srcId="{30470D36-7B55-41FA-8699-C26A0C736A3D}" destId="{66DFDBB7-C1F2-4B77-B9F0-8B132FAF7ADF}" srcOrd="0" destOrd="0" parTransId="{C0F3550E-A0AB-4FC6-9E1B-D2606A6321D4}" sibTransId="{25BA966B-F9F7-48D0-BFAD-93C7B2438472}"/>
    <dgm:cxn modelId="{A7F7FC80-240B-4B1A-981D-E8140254B91E}" type="presOf" srcId="{6BB29361-9394-45D8-858E-3BF6C20B08B6}" destId="{E10899B3-FBCB-4102-9647-47308DCD0292}" srcOrd="0" destOrd="10" presId="urn:microsoft.com/office/officeart/2005/8/layout/vList2"/>
    <dgm:cxn modelId="{1A959289-87AE-4E5B-9B68-B849BC649A2D}" srcId="{30470D36-7B55-41FA-8699-C26A0C736A3D}" destId="{651D274A-82EF-4F61-A543-7046BDC6C96C}" srcOrd="7" destOrd="0" parTransId="{FD108CC1-A769-4020-A03D-3344FFD82578}" sibTransId="{CD500050-FD50-4E4F-972C-4C8D793CD3DB}"/>
    <dgm:cxn modelId="{8FFE588C-9938-4BDC-A12B-0A6A15456796}" srcId="{30470D36-7B55-41FA-8699-C26A0C736A3D}" destId="{D6D27A98-C541-4CB3-B085-9DAE70AF7BE3}" srcOrd="11" destOrd="0" parTransId="{41783C78-7F68-411E-9FF1-7D24846E88B9}" sibTransId="{14D0A594-BF4F-4ABF-A6BA-4E47799E997C}"/>
    <dgm:cxn modelId="{A7E2E28C-AFC3-44A1-9C7B-EE3F6AC604E7}" srcId="{9F03E9B9-AE4F-4C07-B201-695143FBBBF7}" destId="{30470D36-7B55-41FA-8699-C26A0C736A3D}" srcOrd="0" destOrd="0" parTransId="{78C7EE89-8B03-4B19-976B-DC9207C2838D}" sibTransId="{58393ED7-3970-4A1A-933C-19C9D683A399}"/>
    <dgm:cxn modelId="{D4D54F91-48A3-46F0-98CC-732C3A125F04}" srcId="{30470D36-7B55-41FA-8699-C26A0C736A3D}" destId="{4A38E4F1-0D40-4B40-9BA7-5E97CDBA2E7C}" srcOrd="2" destOrd="0" parTransId="{A5202B31-C265-4038-BB19-9A437FA6F8B5}" sibTransId="{BD4AF24E-7751-4A20-A70D-B21C128D5AFA}"/>
    <dgm:cxn modelId="{ED1B2FA1-D3E8-451F-846C-8A1889F48E60}" type="presOf" srcId="{2A06719F-F442-4DF8-B16E-15F9AA4E26ED}" destId="{E10899B3-FBCB-4102-9647-47308DCD0292}" srcOrd="0" destOrd="12" presId="urn:microsoft.com/office/officeart/2005/8/layout/vList2"/>
    <dgm:cxn modelId="{84ADD6A7-4A1C-4876-A2B7-4D81E6C14588}" type="presOf" srcId="{9C23063C-9458-45F1-B628-8497F50C2739}" destId="{E10899B3-FBCB-4102-9647-47308DCD0292}" srcOrd="0" destOrd="8" presId="urn:microsoft.com/office/officeart/2005/8/layout/vList2"/>
    <dgm:cxn modelId="{E294C4AE-2811-4741-93BE-85E88ED7747A}" type="presOf" srcId="{910A5BF3-75F2-4140-8138-B17DB7EA0CCA}" destId="{E10899B3-FBCB-4102-9647-47308DCD0292}" srcOrd="0" destOrd="4" presId="urn:microsoft.com/office/officeart/2005/8/layout/vList2"/>
    <dgm:cxn modelId="{4C96F2C1-C043-4FFD-873F-D9BAE62656A2}" srcId="{30470D36-7B55-41FA-8699-C26A0C736A3D}" destId="{242AC129-2B78-433A-BB13-6E51A82DE5BB}" srcOrd="5" destOrd="0" parTransId="{4E5A4336-F6AF-4EA4-98B2-49691B1DA5A4}" sibTransId="{05D3301D-B490-4D37-9B6F-95F4BBF4A812}"/>
    <dgm:cxn modelId="{9ECCCDC8-8C8A-442C-A94F-3ED3FC5513E4}" type="presOf" srcId="{9F03E9B9-AE4F-4C07-B201-695143FBBBF7}" destId="{E8CF86F5-9081-4C2E-AA9D-82A0A9E43325}" srcOrd="0" destOrd="0" presId="urn:microsoft.com/office/officeart/2005/8/layout/vList2"/>
    <dgm:cxn modelId="{74B6C8D1-0FA9-4CB4-B4B4-5803A55FC1E1}" srcId="{30470D36-7B55-41FA-8699-C26A0C736A3D}" destId="{7F378BB5-2893-409C-B72F-829D71DE1619}" srcOrd="6" destOrd="0" parTransId="{2A0769B6-5044-4544-993E-D320B2D3E841}" sibTransId="{AC23CCFB-25A0-4463-AADC-1DBB11CB6B25}"/>
    <dgm:cxn modelId="{0407A5D4-1AF5-41BC-A612-BC964B79658E}" type="presOf" srcId="{4A38E4F1-0D40-4B40-9BA7-5E97CDBA2E7C}" destId="{E10899B3-FBCB-4102-9647-47308DCD0292}" srcOrd="0" destOrd="2" presId="urn:microsoft.com/office/officeart/2005/8/layout/vList2"/>
    <dgm:cxn modelId="{ADA3E1EC-0ADC-482D-83E6-124D017D0C18}" srcId="{30470D36-7B55-41FA-8699-C26A0C736A3D}" destId="{9C23063C-9458-45F1-B628-8497F50C2739}" srcOrd="8" destOrd="0" parTransId="{80E9960B-F4F8-4728-98B5-5DABC187BE53}" sibTransId="{6DF0DA0D-F572-4C26-8B27-895B36FAD909}"/>
    <dgm:cxn modelId="{2D94B7EE-8E27-4724-975A-C1E249814CF4}" type="presOf" srcId="{9F581509-51DE-4C9B-9461-65660A4E7245}" destId="{E10899B3-FBCB-4102-9647-47308DCD0292}" srcOrd="0" destOrd="1" presId="urn:microsoft.com/office/officeart/2005/8/layout/vList2"/>
    <dgm:cxn modelId="{60C776F5-CF50-456A-9B6D-65210D0BD50F}" type="presOf" srcId="{D6D27A98-C541-4CB3-B085-9DAE70AF7BE3}" destId="{E10899B3-FBCB-4102-9647-47308DCD0292}" srcOrd="0" destOrd="11" presId="urn:microsoft.com/office/officeart/2005/8/layout/vList2"/>
    <dgm:cxn modelId="{D92CD3FA-A2D3-492F-A53B-8BE3B1FC135E}" type="presOf" srcId="{EA906DD5-5B8A-49F0-B1C7-B97C50BF18D5}" destId="{E10899B3-FBCB-4102-9647-47308DCD0292}" srcOrd="0" destOrd="3" presId="urn:microsoft.com/office/officeart/2005/8/layout/vList2"/>
    <dgm:cxn modelId="{99F4F74E-429A-4160-BEF0-6B851BC5EF69}" type="presParOf" srcId="{E8CF86F5-9081-4C2E-AA9D-82A0A9E43325}" destId="{C6EE3196-6C07-49E9-A484-B0842DB79684}" srcOrd="0" destOrd="0" presId="urn:microsoft.com/office/officeart/2005/8/layout/vList2"/>
    <dgm:cxn modelId="{2AAD5174-1A34-4614-B2CB-82B505438D36}" type="presParOf" srcId="{E8CF86F5-9081-4C2E-AA9D-82A0A9E43325}" destId="{E10899B3-FBCB-4102-9647-47308DCD029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03E9B9-AE4F-4C07-B201-695143FBBBF7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30470D36-7B55-41FA-8699-C26A0C736A3D}">
      <dgm:prSet phldrT="[Text]" custT="1"/>
      <dgm:spPr>
        <a:solidFill>
          <a:srgbClr val="4472C4">
            <a:shade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9060" tIns="99060" rIns="99060" bIns="99060" numCol="1" spcCol="1270" anchor="ctr" anchorCtr="0"/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CARDIOVASCULAR DISEASE PREDICTION</a:t>
          </a:r>
          <a:endParaRPr lang="en-US" sz="26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gm:t>
    </dgm:pt>
    <dgm:pt modelId="{78C7EE89-8B03-4B19-976B-DC9207C2838D}" type="parTrans" cxnId="{A7E2E28C-AFC3-44A1-9C7B-EE3F6AC604E7}">
      <dgm:prSet/>
      <dgm:spPr/>
      <dgm:t>
        <a:bodyPr/>
        <a:lstStyle/>
        <a:p>
          <a:endParaRPr lang="en-US"/>
        </a:p>
      </dgm:t>
    </dgm:pt>
    <dgm:pt modelId="{58393ED7-3970-4A1A-933C-19C9D683A399}" type="sibTrans" cxnId="{A7E2E28C-AFC3-44A1-9C7B-EE3F6AC604E7}">
      <dgm:prSet/>
      <dgm:spPr/>
      <dgm:t>
        <a:bodyPr/>
        <a:lstStyle/>
        <a:p>
          <a:endParaRPr lang="en-US"/>
        </a:p>
      </dgm:t>
    </dgm:pt>
    <dgm:pt modelId="{38C2D29D-F6FD-4BC3-9EB9-518E9B4AC1F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Detect the presence of cardiovascular disease in person based on the given features such as cholesterol levels, blood pressure, and physical activity.</a:t>
          </a:r>
        </a:p>
      </dgm:t>
    </dgm:pt>
    <dgm:pt modelId="{0BA50CE8-9E7F-4C75-BBA2-B6BDFC70A8FE}" type="parTrans" cxnId="{44B60E34-AAD8-49CF-84B7-36D0A53C5479}">
      <dgm:prSet/>
      <dgm:spPr/>
      <dgm:t>
        <a:bodyPr/>
        <a:lstStyle/>
        <a:p>
          <a:endParaRPr lang="en-US"/>
        </a:p>
      </dgm:t>
    </dgm:pt>
    <dgm:pt modelId="{8ED45F90-90E8-4F96-B04D-3711A01C840D}" type="sibTrans" cxnId="{44B60E34-AAD8-49CF-84B7-36D0A53C5479}">
      <dgm:prSet/>
      <dgm:spPr/>
      <dgm:t>
        <a:bodyPr/>
        <a:lstStyle/>
        <a:p>
          <a:endParaRPr lang="en-US"/>
        </a:p>
      </dgm:t>
    </dgm:pt>
    <dgm:pt modelId="{5D52D19B-CF52-4B24-AD91-3158EF761A4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Understand the intuition behind principal components analysis (PCA).</a:t>
          </a:r>
        </a:p>
      </dgm:t>
    </dgm:pt>
    <dgm:pt modelId="{A0A36FF8-DFA9-4CDC-B4CB-EFD570DACB6E}" type="parTrans" cxnId="{A234624F-078A-4ABF-8748-50669BA83D3D}">
      <dgm:prSet/>
      <dgm:spPr/>
      <dgm:t>
        <a:bodyPr/>
        <a:lstStyle/>
        <a:p>
          <a:endParaRPr lang="en-US"/>
        </a:p>
      </dgm:t>
    </dgm:pt>
    <dgm:pt modelId="{1DB9F59E-D542-4402-948A-27E3474F3E92}" type="sibTrans" cxnId="{A234624F-078A-4ABF-8748-50669BA83D3D}">
      <dgm:prSet/>
      <dgm:spPr/>
      <dgm:t>
        <a:bodyPr/>
        <a:lstStyle/>
        <a:p>
          <a:endParaRPr lang="en-US"/>
        </a:p>
      </dgm:t>
    </dgm:pt>
    <dgm:pt modelId="{FBA85718-4FEF-4834-A2DF-760DC1E0983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Apply PCA to perform dimensionality reduction using real world datasets.</a:t>
          </a:r>
        </a:p>
      </dgm:t>
    </dgm:pt>
    <dgm:pt modelId="{6064C2B6-F10E-4A39-83ED-445F2BC15E4A}" type="parTrans" cxnId="{FD644B34-6617-4398-B782-70A2D2C20330}">
      <dgm:prSet/>
      <dgm:spPr/>
      <dgm:t>
        <a:bodyPr/>
        <a:lstStyle/>
        <a:p>
          <a:endParaRPr lang="en-US"/>
        </a:p>
      </dgm:t>
    </dgm:pt>
    <dgm:pt modelId="{9E089CF0-2A42-4622-A9A4-B52F0EF9A3B1}" type="sibTrans" cxnId="{FD644B34-6617-4398-B782-70A2D2C20330}">
      <dgm:prSet/>
      <dgm:spPr/>
      <dgm:t>
        <a:bodyPr/>
        <a:lstStyle/>
        <a:p>
          <a:endParaRPr lang="en-US"/>
        </a:p>
      </dgm:t>
    </dgm:pt>
    <dgm:pt modelId="{79CAC418-403E-444A-A60A-62466F2B7A5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Learn how to apply </a:t>
          </a:r>
          <a:r>
            <a:rPr lang="en-CA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XGBoost</a:t>
          </a: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 algorithm in </a:t>
          </a:r>
          <a:r>
            <a:rPr lang="en-CA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SageMaker</a:t>
          </a: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 to perform classification tasks using reduced features after </a:t>
          </a:r>
          <a:r>
            <a:rPr lang="en-CA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XGBoost</a:t>
          </a: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.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67E2DDB3-4310-4EE5-90EE-0C2ED1F04BCA}" type="parTrans" cxnId="{27FAB0EB-E8CF-4376-B337-3223E5BFB9CA}">
      <dgm:prSet/>
      <dgm:spPr/>
      <dgm:t>
        <a:bodyPr/>
        <a:lstStyle/>
        <a:p>
          <a:endParaRPr lang="en-US"/>
        </a:p>
      </dgm:t>
    </dgm:pt>
    <dgm:pt modelId="{C65BEB3D-0DB7-48FF-A29F-90E8C299E1D1}" type="sibTrans" cxnId="{27FAB0EB-E8CF-4376-B337-3223E5BFB9CA}">
      <dgm:prSet/>
      <dgm:spPr/>
      <dgm:t>
        <a:bodyPr/>
        <a:lstStyle/>
        <a:p>
          <a:endParaRPr lang="en-US"/>
        </a:p>
      </dgm:t>
    </dgm:pt>
    <dgm:pt modelId="{64E9338A-C6CE-4EEC-9188-7C313765A27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Evaluate classification models and present results using confusion matrix and classification reports.</a:t>
          </a:r>
        </a:p>
      </dgm:t>
    </dgm:pt>
    <dgm:pt modelId="{D8E95511-6C44-43EC-939B-E6A7A169F512}" type="parTrans" cxnId="{3D54372C-96B4-4D16-AA33-B042E8A0CE57}">
      <dgm:prSet/>
      <dgm:spPr/>
      <dgm:t>
        <a:bodyPr/>
        <a:lstStyle/>
        <a:p>
          <a:endParaRPr lang="en-US"/>
        </a:p>
      </dgm:t>
    </dgm:pt>
    <dgm:pt modelId="{7D7B9ACE-0B26-45B2-906B-E13E20391EB4}" type="sibTrans" cxnId="{3D54372C-96B4-4D16-AA33-B042E8A0CE57}">
      <dgm:prSet/>
      <dgm:spPr/>
      <dgm:t>
        <a:bodyPr/>
        <a:lstStyle/>
        <a:p>
          <a:endParaRPr lang="en-US"/>
        </a:p>
      </dgm:t>
    </dgm:pt>
    <dgm:pt modelId="{B86E01C9-35B0-4C2A-8F8C-26A73153CFE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Understand the difference between precision, recall, and F1-score.</a:t>
          </a:r>
        </a:p>
      </dgm:t>
    </dgm:pt>
    <dgm:pt modelId="{AC2591CD-DF53-4C66-9358-88FAF66BC6A4}" type="parTrans" cxnId="{285DC44C-F6F7-4D1C-84E2-B95C57F81E4F}">
      <dgm:prSet/>
      <dgm:spPr/>
      <dgm:t>
        <a:bodyPr/>
        <a:lstStyle/>
        <a:p>
          <a:endParaRPr lang="en-US"/>
        </a:p>
      </dgm:t>
    </dgm:pt>
    <dgm:pt modelId="{ACFE0804-DCC0-4CF4-BC0E-5790B94AAC7C}" type="sibTrans" cxnId="{285DC44C-F6F7-4D1C-84E2-B95C57F81E4F}">
      <dgm:prSet/>
      <dgm:spPr/>
      <dgm:t>
        <a:bodyPr/>
        <a:lstStyle/>
        <a:p>
          <a:endParaRPr lang="en-US"/>
        </a:p>
      </dgm:t>
    </dgm:pt>
    <dgm:pt modelId="{B4883D1A-1452-424F-8C3A-676659EE134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Learn the difference between Receiver Operating Characteristics (ROC) and Area Under Curve (AUC). 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D4E844BC-2D34-4A6B-82EC-54DEA5E75EFD}" type="parTrans" cxnId="{28C570D2-890C-4FD9-BC46-96914913FA29}">
      <dgm:prSet/>
      <dgm:spPr/>
      <dgm:t>
        <a:bodyPr/>
        <a:lstStyle/>
        <a:p>
          <a:endParaRPr lang="en-US"/>
        </a:p>
      </dgm:t>
    </dgm:pt>
    <dgm:pt modelId="{A84E3053-A43F-4F81-8AEA-732DBA24FFE4}" type="sibTrans" cxnId="{28C570D2-890C-4FD9-BC46-96914913FA29}">
      <dgm:prSet/>
      <dgm:spPr/>
      <dgm:t>
        <a:bodyPr/>
        <a:lstStyle/>
        <a:p>
          <a:endParaRPr lang="en-US"/>
        </a:p>
      </dgm:t>
    </dgm:pt>
    <dgm:pt modelId="{8951EA53-D906-4686-AABE-93605F80C1B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Perform Grid search and optimize model parameters.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277BD472-0F71-4CB0-AB65-2D7773B324EB}" type="parTrans" cxnId="{619A2A74-ABF7-4D34-AF5A-90A23F4D83B3}">
      <dgm:prSet/>
      <dgm:spPr/>
      <dgm:t>
        <a:bodyPr/>
        <a:lstStyle/>
        <a:p>
          <a:endParaRPr lang="en-US"/>
        </a:p>
      </dgm:t>
    </dgm:pt>
    <dgm:pt modelId="{65F355D5-4CE5-4E74-A366-A59622249C55}" type="sibTrans" cxnId="{619A2A74-ABF7-4D34-AF5A-90A23F4D83B3}">
      <dgm:prSet/>
      <dgm:spPr/>
      <dgm:t>
        <a:bodyPr/>
        <a:lstStyle/>
        <a:p>
          <a:endParaRPr lang="en-US"/>
        </a:p>
      </dgm:t>
    </dgm:pt>
    <dgm:pt modelId="{A1FA8781-F322-4DF3-A29A-9E0594DC596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Deploy trained PCA algorithm using AWS </a:t>
          </a:r>
          <a:r>
            <a:rPr lang="en-CA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SageMaker</a:t>
          </a: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.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CE511E5F-6C96-4FDD-9AB8-8EA53CE02AD1}" type="parTrans" cxnId="{203BA1E3-0FAC-45B9-B0E5-4EE12DA29876}">
      <dgm:prSet/>
      <dgm:spPr/>
      <dgm:t>
        <a:bodyPr/>
        <a:lstStyle/>
        <a:p>
          <a:endParaRPr lang="en-US"/>
        </a:p>
      </dgm:t>
    </dgm:pt>
    <dgm:pt modelId="{BBFA35DA-4659-4E1F-9256-C5C86AD77031}" type="sibTrans" cxnId="{203BA1E3-0FAC-45B9-B0E5-4EE12DA29876}">
      <dgm:prSet/>
      <dgm:spPr/>
      <dgm:t>
        <a:bodyPr/>
        <a:lstStyle/>
        <a:p>
          <a:endParaRPr lang="en-US"/>
        </a:p>
      </dgm:t>
    </dgm:pt>
    <dgm:pt modelId="{E8CF86F5-9081-4C2E-AA9D-82A0A9E43325}" type="pres">
      <dgm:prSet presAssocID="{9F03E9B9-AE4F-4C07-B201-695143FBBBF7}" presName="linear" presStyleCnt="0">
        <dgm:presLayoutVars>
          <dgm:animLvl val="lvl"/>
          <dgm:resizeHandles val="exact"/>
        </dgm:presLayoutVars>
      </dgm:prSet>
      <dgm:spPr/>
    </dgm:pt>
    <dgm:pt modelId="{C6EE3196-6C07-49E9-A484-B0842DB79684}" type="pres">
      <dgm:prSet presAssocID="{30470D36-7B55-41FA-8699-C26A0C736A3D}" presName="parentText" presStyleLbl="node1" presStyleIdx="0" presStyleCnt="1" custScaleY="51213">
        <dgm:presLayoutVars>
          <dgm:chMax val="0"/>
          <dgm:bulletEnabled val="1"/>
        </dgm:presLayoutVars>
      </dgm:prSet>
      <dgm:spPr>
        <a:xfrm>
          <a:off x="0" y="145056"/>
          <a:ext cx="6857999" cy="1140861"/>
        </a:xfrm>
        <a:prstGeom prst="roundRect">
          <a:avLst/>
        </a:prstGeom>
      </dgm:spPr>
    </dgm:pt>
    <dgm:pt modelId="{68C9DC44-AA0E-418A-AE24-D8D01034FAFB}" type="pres">
      <dgm:prSet presAssocID="{30470D36-7B55-41FA-8699-C26A0C736A3D}" presName="childText" presStyleLbl="revTx" presStyleIdx="0" presStyleCnt="1" custLinFactNeighborX="787" custLinFactNeighborY="4124">
        <dgm:presLayoutVars>
          <dgm:bulletEnabled val="1"/>
        </dgm:presLayoutVars>
      </dgm:prSet>
      <dgm:spPr/>
    </dgm:pt>
  </dgm:ptLst>
  <dgm:cxnLst>
    <dgm:cxn modelId="{FCD5D415-25FA-4DFF-B96D-073C2A40AF55}" type="presOf" srcId="{B4883D1A-1452-424F-8C3A-676659EE1348}" destId="{68C9DC44-AA0E-418A-AE24-D8D01034FAFB}" srcOrd="0" destOrd="7" presId="urn:microsoft.com/office/officeart/2005/8/layout/vList2"/>
    <dgm:cxn modelId="{41F9951B-BFA5-40AB-9B38-D7949AA0217B}" type="presOf" srcId="{8951EA53-D906-4686-AABE-93605F80C1B5}" destId="{68C9DC44-AA0E-418A-AE24-D8D01034FAFB}" srcOrd="0" destOrd="8" presId="urn:microsoft.com/office/officeart/2005/8/layout/vList2"/>
    <dgm:cxn modelId="{4EC3F42A-7133-43AB-BFF4-882ED50AB0FE}" type="presOf" srcId="{30470D36-7B55-41FA-8699-C26A0C736A3D}" destId="{C6EE3196-6C07-49E9-A484-B0842DB79684}" srcOrd="0" destOrd="0" presId="urn:microsoft.com/office/officeart/2005/8/layout/vList2"/>
    <dgm:cxn modelId="{3D54372C-96B4-4D16-AA33-B042E8A0CE57}" srcId="{30470D36-7B55-41FA-8699-C26A0C736A3D}" destId="{64E9338A-C6CE-4EEC-9188-7C313765A27D}" srcOrd="5" destOrd="0" parTransId="{D8E95511-6C44-43EC-939B-E6A7A169F512}" sibTransId="{7D7B9ACE-0B26-45B2-906B-E13E20391EB4}"/>
    <dgm:cxn modelId="{44B60E34-AAD8-49CF-84B7-36D0A53C5479}" srcId="{30470D36-7B55-41FA-8699-C26A0C736A3D}" destId="{38C2D29D-F6FD-4BC3-9EB9-518E9B4AC1F9}" srcOrd="0" destOrd="0" parTransId="{0BA50CE8-9E7F-4C75-BBA2-B6BDFC70A8FE}" sibTransId="{8ED45F90-90E8-4F96-B04D-3711A01C840D}"/>
    <dgm:cxn modelId="{FD644B34-6617-4398-B782-70A2D2C20330}" srcId="{30470D36-7B55-41FA-8699-C26A0C736A3D}" destId="{FBA85718-4FEF-4834-A2DF-760DC1E09838}" srcOrd="2" destOrd="0" parTransId="{6064C2B6-F10E-4A39-83ED-445F2BC15E4A}" sibTransId="{9E089CF0-2A42-4622-A9A4-B52F0EF9A3B1}"/>
    <dgm:cxn modelId="{4A2A1A5F-3CE6-4DC3-A64F-BDA825357D16}" type="presOf" srcId="{5D52D19B-CF52-4B24-AD91-3158EF761A49}" destId="{68C9DC44-AA0E-418A-AE24-D8D01034FAFB}" srcOrd="0" destOrd="1" presId="urn:microsoft.com/office/officeart/2005/8/layout/vList2"/>
    <dgm:cxn modelId="{C05F3741-9A02-4E06-ABA3-5EB86623C157}" type="presOf" srcId="{64E9338A-C6CE-4EEC-9188-7C313765A27D}" destId="{68C9DC44-AA0E-418A-AE24-D8D01034FAFB}" srcOrd="0" destOrd="5" presId="urn:microsoft.com/office/officeart/2005/8/layout/vList2"/>
    <dgm:cxn modelId="{FBB7E446-A550-4E20-88FA-73AE7C6C6BDA}" type="presOf" srcId="{A1FA8781-F322-4DF3-A29A-9E0594DC5962}" destId="{68C9DC44-AA0E-418A-AE24-D8D01034FAFB}" srcOrd="0" destOrd="3" presId="urn:microsoft.com/office/officeart/2005/8/layout/vList2"/>
    <dgm:cxn modelId="{285DC44C-F6F7-4D1C-84E2-B95C57F81E4F}" srcId="{30470D36-7B55-41FA-8699-C26A0C736A3D}" destId="{B86E01C9-35B0-4C2A-8F8C-26A73153CFE8}" srcOrd="6" destOrd="0" parTransId="{AC2591CD-DF53-4C66-9358-88FAF66BC6A4}" sibTransId="{ACFE0804-DCC0-4CF4-BC0E-5790B94AAC7C}"/>
    <dgm:cxn modelId="{2639356D-33FC-436B-B9A1-89B3B8CEDE76}" type="presOf" srcId="{B86E01C9-35B0-4C2A-8F8C-26A73153CFE8}" destId="{68C9DC44-AA0E-418A-AE24-D8D01034FAFB}" srcOrd="0" destOrd="6" presId="urn:microsoft.com/office/officeart/2005/8/layout/vList2"/>
    <dgm:cxn modelId="{A234624F-078A-4ABF-8748-50669BA83D3D}" srcId="{30470D36-7B55-41FA-8699-C26A0C736A3D}" destId="{5D52D19B-CF52-4B24-AD91-3158EF761A49}" srcOrd="1" destOrd="0" parTransId="{A0A36FF8-DFA9-4CDC-B4CB-EFD570DACB6E}" sibTransId="{1DB9F59E-D542-4402-948A-27E3474F3E92}"/>
    <dgm:cxn modelId="{619A2A74-ABF7-4D34-AF5A-90A23F4D83B3}" srcId="{30470D36-7B55-41FA-8699-C26A0C736A3D}" destId="{8951EA53-D906-4686-AABE-93605F80C1B5}" srcOrd="8" destOrd="0" parTransId="{277BD472-0F71-4CB0-AB65-2D7773B324EB}" sibTransId="{65F355D5-4CE5-4E74-A366-A59622249C55}"/>
    <dgm:cxn modelId="{53FA098A-6D5B-482F-A9E3-6787F03027D5}" type="presOf" srcId="{38C2D29D-F6FD-4BC3-9EB9-518E9B4AC1F9}" destId="{68C9DC44-AA0E-418A-AE24-D8D01034FAFB}" srcOrd="0" destOrd="0" presId="urn:microsoft.com/office/officeart/2005/8/layout/vList2"/>
    <dgm:cxn modelId="{A7E2E28C-AFC3-44A1-9C7B-EE3F6AC604E7}" srcId="{9F03E9B9-AE4F-4C07-B201-695143FBBBF7}" destId="{30470D36-7B55-41FA-8699-C26A0C736A3D}" srcOrd="0" destOrd="0" parTransId="{78C7EE89-8B03-4B19-976B-DC9207C2838D}" sibTransId="{58393ED7-3970-4A1A-933C-19C9D683A399}"/>
    <dgm:cxn modelId="{358051AC-47A3-40AC-B228-B951329F590C}" type="presOf" srcId="{79CAC418-403E-444A-A60A-62466F2B7A52}" destId="{68C9DC44-AA0E-418A-AE24-D8D01034FAFB}" srcOrd="0" destOrd="4" presId="urn:microsoft.com/office/officeart/2005/8/layout/vList2"/>
    <dgm:cxn modelId="{132D2CAD-5B1B-4018-A31A-2C5626863DD3}" type="presOf" srcId="{FBA85718-4FEF-4834-A2DF-760DC1E09838}" destId="{68C9DC44-AA0E-418A-AE24-D8D01034FAFB}" srcOrd="0" destOrd="2" presId="urn:microsoft.com/office/officeart/2005/8/layout/vList2"/>
    <dgm:cxn modelId="{9ECCCDC8-8C8A-442C-A94F-3ED3FC5513E4}" type="presOf" srcId="{9F03E9B9-AE4F-4C07-B201-695143FBBBF7}" destId="{E8CF86F5-9081-4C2E-AA9D-82A0A9E43325}" srcOrd="0" destOrd="0" presId="urn:microsoft.com/office/officeart/2005/8/layout/vList2"/>
    <dgm:cxn modelId="{28C570D2-890C-4FD9-BC46-96914913FA29}" srcId="{30470D36-7B55-41FA-8699-C26A0C736A3D}" destId="{B4883D1A-1452-424F-8C3A-676659EE1348}" srcOrd="7" destOrd="0" parTransId="{D4E844BC-2D34-4A6B-82EC-54DEA5E75EFD}" sibTransId="{A84E3053-A43F-4F81-8AEA-732DBA24FFE4}"/>
    <dgm:cxn modelId="{203BA1E3-0FAC-45B9-B0E5-4EE12DA29876}" srcId="{30470D36-7B55-41FA-8699-C26A0C736A3D}" destId="{A1FA8781-F322-4DF3-A29A-9E0594DC5962}" srcOrd="3" destOrd="0" parTransId="{CE511E5F-6C96-4FDD-9AB8-8EA53CE02AD1}" sibTransId="{BBFA35DA-4659-4E1F-9256-C5C86AD77031}"/>
    <dgm:cxn modelId="{27FAB0EB-E8CF-4376-B337-3223E5BFB9CA}" srcId="{30470D36-7B55-41FA-8699-C26A0C736A3D}" destId="{79CAC418-403E-444A-A60A-62466F2B7A52}" srcOrd="4" destOrd="0" parTransId="{67E2DDB3-4310-4EE5-90EE-0C2ED1F04BCA}" sibTransId="{C65BEB3D-0DB7-48FF-A29F-90E8C299E1D1}"/>
    <dgm:cxn modelId="{99F4F74E-429A-4160-BEF0-6B851BC5EF69}" type="presParOf" srcId="{E8CF86F5-9081-4C2E-AA9D-82A0A9E43325}" destId="{C6EE3196-6C07-49E9-A484-B0842DB79684}" srcOrd="0" destOrd="0" presId="urn:microsoft.com/office/officeart/2005/8/layout/vList2"/>
    <dgm:cxn modelId="{2516B30A-AF32-4C87-A2B3-8D64F32650A8}" type="presParOf" srcId="{E8CF86F5-9081-4C2E-AA9D-82A0A9E43325}" destId="{68C9DC44-AA0E-418A-AE24-D8D01034FAF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F03E9B9-AE4F-4C07-B201-695143FBBBF7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30470D36-7B55-41FA-8699-C26A0C736A3D}">
      <dgm:prSet phldrT="[Text]" custT="1"/>
      <dgm:spPr>
        <a:solidFill>
          <a:srgbClr val="4472C4">
            <a:shade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9060" tIns="99060" rIns="99060" bIns="99060" numCol="1" spcCol="1270" anchor="ctr" anchorCtr="0"/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DEEP LEARNING FOR TRAFFIC SIGN CLASSIFICATION</a:t>
          </a:r>
          <a:endParaRPr lang="en-US" sz="26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gm:t>
    </dgm:pt>
    <dgm:pt modelId="{78C7EE89-8B03-4B19-976B-DC9207C2838D}" type="parTrans" cxnId="{A7E2E28C-AFC3-44A1-9C7B-EE3F6AC604E7}">
      <dgm:prSet/>
      <dgm:spPr/>
      <dgm:t>
        <a:bodyPr/>
        <a:lstStyle/>
        <a:p>
          <a:endParaRPr lang="en-US"/>
        </a:p>
      </dgm:t>
    </dgm:pt>
    <dgm:pt modelId="{58393ED7-3970-4A1A-933C-19C9D683A399}" type="sibTrans" cxnId="{A7E2E28C-AFC3-44A1-9C7B-EE3F6AC604E7}">
      <dgm:prSet/>
      <dgm:spPr/>
      <dgm:t>
        <a:bodyPr/>
        <a:lstStyle/>
        <a:p>
          <a:endParaRPr lang="en-US"/>
        </a:p>
      </dgm:t>
    </dgm:pt>
    <dgm:pt modelId="{66DFDBB7-C1F2-4B77-B9F0-8B132FAF7ADF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/>
            <a:t>Learn how to leverage the power of deep learning to perform image classification.</a:t>
          </a:r>
          <a:endParaRPr lang="en-US" dirty="0">
            <a:solidFill>
              <a:schemeClr val="tx1"/>
            </a:solidFill>
          </a:endParaRPr>
        </a:p>
      </dgm:t>
    </dgm:pt>
    <dgm:pt modelId="{C0F3550E-A0AB-4FC6-9E1B-D2606A6321D4}" type="parTrans" cxnId="{64F18251-B6AD-4B93-BB9B-46E69441C76A}">
      <dgm:prSet/>
      <dgm:spPr/>
      <dgm:t>
        <a:bodyPr/>
        <a:lstStyle/>
        <a:p>
          <a:endParaRPr lang="en-US"/>
        </a:p>
      </dgm:t>
    </dgm:pt>
    <dgm:pt modelId="{25BA966B-F9F7-48D0-BFAD-93C7B2438472}" type="sibTrans" cxnId="{64F18251-B6AD-4B93-BB9B-46E69441C76A}">
      <dgm:prSet/>
      <dgm:spPr/>
      <dgm:t>
        <a:bodyPr/>
        <a:lstStyle/>
        <a:p>
          <a:endParaRPr lang="en-US"/>
        </a:p>
      </dgm:t>
    </dgm:pt>
    <dgm:pt modelId="{60509C5B-06DC-45E2-B3AF-6579297685C6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/>
            <a:t>Understand the theory and intuition behind convolutional neural networks (CNNs).</a:t>
          </a:r>
        </a:p>
      </dgm:t>
    </dgm:pt>
    <dgm:pt modelId="{D0F3F46A-2F02-48CD-B1ED-91C4496D59F3}" type="parTrans" cxnId="{D33F996D-B52F-4D21-B8D0-E9F18B2DC32E}">
      <dgm:prSet/>
      <dgm:spPr/>
      <dgm:t>
        <a:bodyPr/>
        <a:lstStyle/>
        <a:p>
          <a:endParaRPr lang="en-US"/>
        </a:p>
      </dgm:t>
    </dgm:pt>
    <dgm:pt modelId="{0A086A8C-8589-45A1-918F-2F60206D033F}" type="sibTrans" cxnId="{D33F996D-B52F-4D21-B8D0-E9F18B2DC32E}">
      <dgm:prSet/>
      <dgm:spPr/>
      <dgm:t>
        <a:bodyPr/>
        <a:lstStyle/>
        <a:p>
          <a:endParaRPr lang="en-US"/>
        </a:p>
      </dgm:t>
    </dgm:pt>
    <dgm:pt modelId="{436AC705-33D3-4FDF-A4BD-6F7426187634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/>
            <a:t>Understand the theory and intuition behind </a:t>
          </a:r>
          <a:r>
            <a:rPr lang="en-US" dirty="0" err="1"/>
            <a:t>LeNet</a:t>
          </a:r>
          <a:r>
            <a:rPr lang="en-US" dirty="0"/>
            <a:t> deep neural networks.</a:t>
          </a:r>
        </a:p>
      </dgm:t>
    </dgm:pt>
    <dgm:pt modelId="{09BAEBB0-AA60-49C7-B023-C25C9C2534D6}" type="parTrans" cxnId="{0913D694-69FD-4633-BFD1-06180D155438}">
      <dgm:prSet/>
      <dgm:spPr/>
      <dgm:t>
        <a:bodyPr/>
        <a:lstStyle/>
        <a:p>
          <a:endParaRPr lang="en-US"/>
        </a:p>
      </dgm:t>
    </dgm:pt>
    <dgm:pt modelId="{5DA0F141-E2E7-4260-B6D8-153BB60ECA6F}" type="sibTrans" cxnId="{0913D694-69FD-4633-BFD1-06180D155438}">
      <dgm:prSet/>
      <dgm:spPr/>
      <dgm:t>
        <a:bodyPr/>
        <a:lstStyle/>
        <a:p>
          <a:endParaRPr lang="en-US"/>
        </a:p>
      </dgm:t>
    </dgm:pt>
    <dgm:pt modelId="{F372DA4C-6BF0-4C73-8044-430BECF953B1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/>
            <a:t>Evaluate trained </a:t>
          </a:r>
          <a:r>
            <a:rPr lang="en-US" dirty="0" err="1"/>
            <a:t>LeNet</a:t>
          </a:r>
          <a:r>
            <a:rPr lang="en-US" dirty="0"/>
            <a:t> networks on testing data.</a:t>
          </a:r>
        </a:p>
      </dgm:t>
    </dgm:pt>
    <dgm:pt modelId="{3EE0B6F2-055C-4650-98C3-0B655D76469F}" type="parTrans" cxnId="{F76BF3BA-E64C-4BFD-BDDC-D0F1DDF90FBA}">
      <dgm:prSet/>
      <dgm:spPr/>
      <dgm:t>
        <a:bodyPr/>
        <a:lstStyle/>
        <a:p>
          <a:endParaRPr lang="en-US"/>
        </a:p>
      </dgm:t>
    </dgm:pt>
    <dgm:pt modelId="{27C886D2-2C23-41DE-9A02-1C7C4449EABA}" type="sibTrans" cxnId="{F76BF3BA-E64C-4BFD-BDDC-D0F1DDF90FBA}">
      <dgm:prSet/>
      <dgm:spPr/>
      <dgm:t>
        <a:bodyPr/>
        <a:lstStyle/>
        <a:p>
          <a:endParaRPr lang="en-US"/>
        </a:p>
      </dgm:t>
    </dgm:pt>
    <dgm:pt modelId="{6F6D94A8-8DFB-4131-99BC-FB250454D016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/>
            <a:t>Know the difference between various activation functions such as Sigmoid and Rectified Linear Units (RELU).</a:t>
          </a:r>
        </a:p>
      </dgm:t>
    </dgm:pt>
    <dgm:pt modelId="{E363B5EC-1F4F-461E-9624-27CC1DD08CD2}" type="parTrans" cxnId="{0E9BEFD4-F9A0-41AA-92A9-4465A15491E0}">
      <dgm:prSet/>
      <dgm:spPr/>
      <dgm:t>
        <a:bodyPr/>
        <a:lstStyle/>
        <a:p>
          <a:endParaRPr lang="en-US"/>
        </a:p>
      </dgm:t>
    </dgm:pt>
    <dgm:pt modelId="{CDA71338-C74F-4EAD-9FA0-C4898D63C394}" type="sibTrans" cxnId="{0E9BEFD4-F9A0-41AA-92A9-4465A15491E0}">
      <dgm:prSet/>
      <dgm:spPr/>
      <dgm:t>
        <a:bodyPr/>
        <a:lstStyle/>
        <a:p>
          <a:endParaRPr lang="en-US"/>
        </a:p>
      </dgm:t>
    </dgm:pt>
    <dgm:pt modelId="{9BBD1987-D8E3-4A9D-B9EB-8768797A4C72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/>
            <a:t>Apply </a:t>
          </a:r>
          <a:r>
            <a:rPr lang="en-US" dirty="0" err="1"/>
            <a:t>Keras</a:t>
          </a:r>
          <a:r>
            <a:rPr lang="en-US" dirty="0"/>
            <a:t> API to build Deep Convolutional Neural Networks.</a:t>
          </a:r>
        </a:p>
      </dgm:t>
    </dgm:pt>
    <dgm:pt modelId="{AFC16129-8345-4793-A835-531A65557F10}" type="parTrans" cxnId="{B8943129-280E-49A5-9B42-080BA62B8E19}">
      <dgm:prSet/>
      <dgm:spPr/>
      <dgm:t>
        <a:bodyPr/>
        <a:lstStyle/>
        <a:p>
          <a:endParaRPr lang="en-US"/>
        </a:p>
      </dgm:t>
    </dgm:pt>
    <dgm:pt modelId="{3216329F-3D9C-4267-8ED7-2BC37D1324C9}" type="sibTrans" cxnId="{B8943129-280E-49A5-9B42-080BA62B8E19}">
      <dgm:prSet/>
      <dgm:spPr/>
      <dgm:t>
        <a:bodyPr/>
        <a:lstStyle/>
        <a:p>
          <a:endParaRPr lang="en-US"/>
        </a:p>
      </dgm:t>
    </dgm:pt>
    <dgm:pt modelId="{F02899C5-DA48-4775-89B0-DE7C85109495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/>
            <a:t>Train </a:t>
          </a:r>
          <a:r>
            <a:rPr lang="en-US" dirty="0" err="1"/>
            <a:t>LeNet</a:t>
          </a:r>
          <a:r>
            <a:rPr lang="en-US" dirty="0"/>
            <a:t> to perform image classification using real world datasets</a:t>
          </a:r>
        </a:p>
      </dgm:t>
    </dgm:pt>
    <dgm:pt modelId="{5D9DC38D-C0D9-4860-9AB9-D5C33878E7EF}" type="parTrans" cxnId="{6DAD58C1-D0CA-45A9-A07C-9F42AB2AD5DE}">
      <dgm:prSet/>
      <dgm:spPr/>
      <dgm:t>
        <a:bodyPr/>
        <a:lstStyle/>
        <a:p>
          <a:endParaRPr lang="en-US"/>
        </a:p>
      </dgm:t>
    </dgm:pt>
    <dgm:pt modelId="{83E9513C-5FA9-4943-B1E6-79BA30377524}" type="sibTrans" cxnId="{6DAD58C1-D0CA-45A9-A07C-9F42AB2AD5DE}">
      <dgm:prSet/>
      <dgm:spPr/>
      <dgm:t>
        <a:bodyPr/>
        <a:lstStyle/>
        <a:p>
          <a:endParaRPr lang="en-US"/>
        </a:p>
      </dgm:t>
    </dgm:pt>
    <dgm:pt modelId="{5EAFA29E-6B75-46E6-9B8D-1DBB9243F28F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Improve the model generalization capability using dropout regularization technique. </a:t>
          </a:r>
          <a:endParaRPr lang="en-US" dirty="0"/>
        </a:p>
      </dgm:t>
    </dgm:pt>
    <dgm:pt modelId="{1C59F03F-2A78-4188-BAA8-B6378EEACF08}" type="parTrans" cxnId="{BA516485-E2D9-4393-A7E7-DFE89DA2F1CA}">
      <dgm:prSet/>
      <dgm:spPr/>
      <dgm:t>
        <a:bodyPr/>
        <a:lstStyle/>
        <a:p>
          <a:endParaRPr lang="en-US"/>
        </a:p>
      </dgm:t>
    </dgm:pt>
    <dgm:pt modelId="{6E4CDD6D-C968-4CEF-84B7-C0F392F18D28}" type="sibTrans" cxnId="{BA516485-E2D9-4393-A7E7-DFE89DA2F1CA}">
      <dgm:prSet/>
      <dgm:spPr/>
      <dgm:t>
        <a:bodyPr/>
        <a:lstStyle/>
        <a:p>
          <a:endParaRPr lang="en-US"/>
        </a:p>
      </dgm:t>
    </dgm:pt>
    <dgm:pt modelId="{84FAD9ED-24F3-4322-884D-599C168FFE23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Learn how to use TensorFlow estimators from the </a:t>
          </a:r>
          <a:r>
            <a:rPr lang="en-CA" dirty="0" err="1"/>
            <a:t>Sagemaker</a:t>
          </a:r>
          <a:r>
            <a:rPr lang="en-CA" dirty="0"/>
            <a:t> SDK to build, train and deploy deep learning models.</a:t>
          </a:r>
          <a:endParaRPr lang="en-US" dirty="0"/>
        </a:p>
      </dgm:t>
    </dgm:pt>
    <dgm:pt modelId="{61637D6C-150E-4953-AF52-CD9C77A87582}" type="parTrans" cxnId="{B215771F-3FB9-4994-8F56-68C5E3BBC4DE}">
      <dgm:prSet/>
      <dgm:spPr/>
      <dgm:t>
        <a:bodyPr/>
        <a:lstStyle/>
        <a:p>
          <a:endParaRPr lang="en-US"/>
        </a:p>
      </dgm:t>
    </dgm:pt>
    <dgm:pt modelId="{7263B067-ECF1-47ED-817B-73A40B3179C7}" type="sibTrans" cxnId="{B215771F-3FB9-4994-8F56-68C5E3BBC4DE}">
      <dgm:prSet/>
      <dgm:spPr/>
      <dgm:t>
        <a:bodyPr/>
        <a:lstStyle/>
        <a:p>
          <a:endParaRPr lang="en-US"/>
        </a:p>
      </dgm:t>
    </dgm:pt>
    <dgm:pt modelId="{E8CF86F5-9081-4C2E-AA9D-82A0A9E43325}" type="pres">
      <dgm:prSet presAssocID="{9F03E9B9-AE4F-4C07-B201-695143FBBBF7}" presName="linear" presStyleCnt="0">
        <dgm:presLayoutVars>
          <dgm:animLvl val="lvl"/>
          <dgm:resizeHandles val="exact"/>
        </dgm:presLayoutVars>
      </dgm:prSet>
      <dgm:spPr/>
    </dgm:pt>
    <dgm:pt modelId="{C6EE3196-6C07-49E9-A484-B0842DB79684}" type="pres">
      <dgm:prSet presAssocID="{30470D36-7B55-41FA-8699-C26A0C736A3D}" presName="parentText" presStyleLbl="node1" presStyleIdx="0" presStyleCnt="1">
        <dgm:presLayoutVars>
          <dgm:chMax val="0"/>
          <dgm:bulletEnabled val="1"/>
        </dgm:presLayoutVars>
      </dgm:prSet>
      <dgm:spPr>
        <a:xfrm>
          <a:off x="0" y="286994"/>
          <a:ext cx="6705600" cy="503685"/>
        </a:xfrm>
        <a:prstGeom prst="roundRect">
          <a:avLst/>
        </a:prstGeom>
      </dgm:spPr>
    </dgm:pt>
    <dgm:pt modelId="{E10899B3-FBCB-4102-9647-47308DCD0292}" type="pres">
      <dgm:prSet presAssocID="{30470D36-7B55-41FA-8699-C26A0C736A3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39FDA0F-DA83-4EAC-BBD5-25EA8915A6BC}" type="presOf" srcId="{6F6D94A8-8DFB-4131-99BC-FB250454D016}" destId="{E10899B3-FBCB-4102-9647-47308DCD0292}" srcOrd="0" destOrd="5" presId="urn:microsoft.com/office/officeart/2005/8/layout/vList2"/>
    <dgm:cxn modelId="{854B4211-3F4D-4241-890E-D14A955B7A60}" type="presOf" srcId="{66DFDBB7-C1F2-4B77-B9F0-8B132FAF7ADF}" destId="{E10899B3-FBCB-4102-9647-47308DCD0292}" srcOrd="0" destOrd="0" presId="urn:microsoft.com/office/officeart/2005/8/layout/vList2"/>
    <dgm:cxn modelId="{5EC87D15-3D24-4A6A-8DAD-7B7E7A572030}" type="presOf" srcId="{60509C5B-06DC-45E2-B3AF-6579297685C6}" destId="{E10899B3-FBCB-4102-9647-47308DCD0292}" srcOrd="0" destOrd="1" presId="urn:microsoft.com/office/officeart/2005/8/layout/vList2"/>
    <dgm:cxn modelId="{1CC29E17-0FB5-45E7-9229-1FA6426AA574}" type="presOf" srcId="{F02899C5-DA48-4775-89B0-DE7C85109495}" destId="{E10899B3-FBCB-4102-9647-47308DCD0292}" srcOrd="0" destOrd="3" presId="urn:microsoft.com/office/officeart/2005/8/layout/vList2"/>
    <dgm:cxn modelId="{B215771F-3FB9-4994-8F56-68C5E3BBC4DE}" srcId="{30470D36-7B55-41FA-8699-C26A0C736A3D}" destId="{84FAD9ED-24F3-4322-884D-599C168FFE23}" srcOrd="8" destOrd="0" parTransId="{61637D6C-150E-4953-AF52-CD9C77A87582}" sibTransId="{7263B067-ECF1-47ED-817B-73A40B3179C7}"/>
    <dgm:cxn modelId="{B8943129-280E-49A5-9B42-080BA62B8E19}" srcId="{30470D36-7B55-41FA-8699-C26A0C736A3D}" destId="{9BBD1987-D8E3-4A9D-B9EB-8768797A4C72}" srcOrd="6" destOrd="0" parTransId="{AFC16129-8345-4793-A835-531A65557F10}" sibTransId="{3216329F-3D9C-4267-8ED7-2BC37D1324C9}"/>
    <dgm:cxn modelId="{4EC3F42A-7133-43AB-BFF4-882ED50AB0FE}" type="presOf" srcId="{30470D36-7B55-41FA-8699-C26A0C736A3D}" destId="{C6EE3196-6C07-49E9-A484-B0842DB79684}" srcOrd="0" destOrd="0" presId="urn:microsoft.com/office/officeart/2005/8/layout/vList2"/>
    <dgm:cxn modelId="{8423794B-D947-48C8-9B64-A1BB9D759B02}" type="presOf" srcId="{5EAFA29E-6B75-46E6-9B8D-1DBB9243F28F}" destId="{E10899B3-FBCB-4102-9647-47308DCD0292}" srcOrd="0" destOrd="7" presId="urn:microsoft.com/office/officeart/2005/8/layout/vList2"/>
    <dgm:cxn modelId="{D33F996D-B52F-4D21-B8D0-E9F18B2DC32E}" srcId="{30470D36-7B55-41FA-8699-C26A0C736A3D}" destId="{60509C5B-06DC-45E2-B3AF-6579297685C6}" srcOrd="1" destOrd="0" parTransId="{D0F3F46A-2F02-48CD-B1ED-91C4496D59F3}" sibTransId="{0A086A8C-8589-45A1-918F-2F60206D033F}"/>
    <dgm:cxn modelId="{590EEC4D-63E4-4E31-AC5E-BF13BD3C433B}" type="presOf" srcId="{9BBD1987-D8E3-4A9D-B9EB-8768797A4C72}" destId="{E10899B3-FBCB-4102-9647-47308DCD0292}" srcOrd="0" destOrd="6" presId="urn:microsoft.com/office/officeart/2005/8/layout/vList2"/>
    <dgm:cxn modelId="{64F18251-B6AD-4B93-BB9B-46E69441C76A}" srcId="{30470D36-7B55-41FA-8699-C26A0C736A3D}" destId="{66DFDBB7-C1F2-4B77-B9F0-8B132FAF7ADF}" srcOrd="0" destOrd="0" parTransId="{C0F3550E-A0AB-4FC6-9E1B-D2606A6321D4}" sibTransId="{25BA966B-F9F7-48D0-BFAD-93C7B2438472}"/>
    <dgm:cxn modelId="{BA516485-E2D9-4393-A7E7-DFE89DA2F1CA}" srcId="{30470D36-7B55-41FA-8699-C26A0C736A3D}" destId="{5EAFA29E-6B75-46E6-9B8D-1DBB9243F28F}" srcOrd="7" destOrd="0" parTransId="{1C59F03F-2A78-4188-BAA8-B6378EEACF08}" sibTransId="{6E4CDD6D-C968-4CEF-84B7-C0F392F18D28}"/>
    <dgm:cxn modelId="{A7E2E28C-AFC3-44A1-9C7B-EE3F6AC604E7}" srcId="{9F03E9B9-AE4F-4C07-B201-695143FBBBF7}" destId="{30470D36-7B55-41FA-8699-C26A0C736A3D}" srcOrd="0" destOrd="0" parTransId="{78C7EE89-8B03-4B19-976B-DC9207C2838D}" sibTransId="{58393ED7-3970-4A1A-933C-19C9D683A399}"/>
    <dgm:cxn modelId="{B448838D-57D2-49FA-8B9E-1D5DF13DDF6A}" type="presOf" srcId="{84FAD9ED-24F3-4322-884D-599C168FFE23}" destId="{E10899B3-FBCB-4102-9647-47308DCD0292}" srcOrd="0" destOrd="8" presId="urn:microsoft.com/office/officeart/2005/8/layout/vList2"/>
    <dgm:cxn modelId="{0913D694-69FD-4633-BFD1-06180D155438}" srcId="{30470D36-7B55-41FA-8699-C26A0C736A3D}" destId="{436AC705-33D3-4FDF-A4BD-6F7426187634}" srcOrd="2" destOrd="0" parTransId="{09BAEBB0-AA60-49C7-B023-C25C9C2534D6}" sibTransId="{5DA0F141-E2E7-4260-B6D8-153BB60ECA6F}"/>
    <dgm:cxn modelId="{DBAE28B7-AA13-4F60-90B8-19069BB1C169}" type="presOf" srcId="{436AC705-33D3-4FDF-A4BD-6F7426187634}" destId="{E10899B3-FBCB-4102-9647-47308DCD0292}" srcOrd="0" destOrd="2" presId="urn:microsoft.com/office/officeart/2005/8/layout/vList2"/>
    <dgm:cxn modelId="{F76BF3BA-E64C-4BFD-BDDC-D0F1DDF90FBA}" srcId="{30470D36-7B55-41FA-8699-C26A0C736A3D}" destId="{F372DA4C-6BF0-4C73-8044-430BECF953B1}" srcOrd="4" destOrd="0" parTransId="{3EE0B6F2-055C-4650-98C3-0B655D76469F}" sibTransId="{27C886D2-2C23-41DE-9A02-1C7C4449EABA}"/>
    <dgm:cxn modelId="{6DAD58C1-D0CA-45A9-A07C-9F42AB2AD5DE}" srcId="{30470D36-7B55-41FA-8699-C26A0C736A3D}" destId="{F02899C5-DA48-4775-89B0-DE7C85109495}" srcOrd="3" destOrd="0" parTransId="{5D9DC38D-C0D9-4860-9AB9-D5C33878E7EF}" sibTransId="{83E9513C-5FA9-4943-B1E6-79BA30377524}"/>
    <dgm:cxn modelId="{314FFDC5-8813-4BD2-9BB2-89FB441AD164}" type="presOf" srcId="{F372DA4C-6BF0-4C73-8044-430BECF953B1}" destId="{E10899B3-FBCB-4102-9647-47308DCD0292}" srcOrd="0" destOrd="4" presId="urn:microsoft.com/office/officeart/2005/8/layout/vList2"/>
    <dgm:cxn modelId="{9ECCCDC8-8C8A-442C-A94F-3ED3FC5513E4}" type="presOf" srcId="{9F03E9B9-AE4F-4C07-B201-695143FBBBF7}" destId="{E8CF86F5-9081-4C2E-AA9D-82A0A9E43325}" srcOrd="0" destOrd="0" presId="urn:microsoft.com/office/officeart/2005/8/layout/vList2"/>
    <dgm:cxn modelId="{0E9BEFD4-F9A0-41AA-92A9-4465A15491E0}" srcId="{30470D36-7B55-41FA-8699-C26A0C736A3D}" destId="{6F6D94A8-8DFB-4131-99BC-FB250454D016}" srcOrd="5" destOrd="0" parTransId="{E363B5EC-1F4F-461E-9624-27CC1DD08CD2}" sibTransId="{CDA71338-C74F-4EAD-9FA0-C4898D63C394}"/>
    <dgm:cxn modelId="{99F4F74E-429A-4160-BEF0-6B851BC5EF69}" type="presParOf" srcId="{E8CF86F5-9081-4C2E-AA9D-82A0A9E43325}" destId="{C6EE3196-6C07-49E9-A484-B0842DB79684}" srcOrd="0" destOrd="0" presId="urn:microsoft.com/office/officeart/2005/8/layout/vList2"/>
    <dgm:cxn modelId="{2AAD5174-1A34-4614-B2CB-82B505438D36}" type="presParOf" srcId="{E8CF86F5-9081-4C2E-AA9D-82A0A9E43325}" destId="{E10899B3-FBCB-4102-9647-47308DCD029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03E9B9-AE4F-4C07-B201-695143FBBBF7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30470D36-7B55-41FA-8699-C26A0C736A3D}">
      <dgm:prSet phldrT="[Text]" custT="1"/>
      <dgm:spPr>
        <a:solidFill>
          <a:srgbClr val="4472C4">
            <a:shade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9060" tIns="99060" rIns="99060" bIns="99060" numCol="1" spcCol="1270" anchor="ctr" anchorCtr="0"/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SAGEMAKER STUDIO AND AUTOML DEEPDIVE</a:t>
          </a:r>
          <a:endParaRPr lang="en-US" sz="26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gm:t>
    </dgm:pt>
    <dgm:pt modelId="{78C7EE89-8B03-4B19-976B-DC9207C2838D}" type="parTrans" cxnId="{A7E2E28C-AFC3-44A1-9C7B-EE3F6AC604E7}">
      <dgm:prSet/>
      <dgm:spPr/>
      <dgm:t>
        <a:bodyPr/>
        <a:lstStyle/>
        <a:p>
          <a:endParaRPr lang="en-US"/>
        </a:p>
      </dgm:t>
    </dgm:pt>
    <dgm:pt modelId="{58393ED7-3970-4A1A-933C-19C9D683A399}" type="sibTrans" cxnId="{A7E2E28C-AFC3-44A1-9C7B-EE3F6AC604E7}">
      <dgm:prSet/>
      <dgm:spPr/>
      <dgm:t>
        <a:bodyPr/>
        <a:lstStyle/>
        <a:p>
          <a:endParaRPr lang="en-US"/>
        </a:p>
      </dgm:t>
    </dgm:pt>
    <dgm:pt modelId="{66DFDBB7-C1F2-4B77-B9F0-8B132FAF7ADF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Learn how to use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SageMaker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 Studio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AutoML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 tool.</a:t>
          </a:r>
        </a:p>
      </dgm:t>
    </dgm:pt>
    <dgm:pt modelId="{C0F3550E-A0AB-4FC6-9E1B-D2606A6321D4}" type="parTrans" cxnId="{64F18251-B6AD-4B93-BB9B-46E69441C76A}">
      <dgm:prSet/>
      <dgm:spPr/>
      <dgm:t>
        <a:bodyPr/>
        <a:lstStyle/>
        <a:p>
          <a:endParaRPr lang="en-US"/>
        </a:p>
      </dgm:t>
    </dgm:pt>
    <dgm:pt modelId="{25BA966B-F9F7-48D0-BFAD-93C7B2438472}" type="sibTrans" cxnId="{64F18251-B6AD-4B93-BB9B-46E69441C76A}">
      <dgm:prSet/>
      <dgm:spPr/>
      <dgm:t>
        <a:bodyPr/>
        <a:lstStyle/>
        <a:p>
          <a:endParaRPr lang="en-US"/>
        </a:p>
      </dgm:t>
    </dgm:pt>
    <dgm:pt modelId="{2DFDA8B7-CDFA-4980-A7C4-E4F5DE121B3B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Learn how to manage experiments in </a:t>
          </a:r>
          <a:r>
            <a:rPr lang="en-CA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SageMaker</a:t>
          </a:r>
          <a:r>
            <a:rPr lang="en-CA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 studio. 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2D3CBC09-19D2-4980-8F03-BAF40084CB34}" type="parTrans" cxnId="{601F3CF2-D4A1-482E-A652-4E4AB2E0AF63}">
      <dgm:prSet/>
      <dgm:spPr/>
      <dgm:t>
        <a:bodyPr/>
        <a:lstStyle/>
        <a:p>
          <a:endParaRPr lang="en-US"/>
        </a:p>
      </dgm:t>
    </dgm:pt>
    <dgm:pt modelId="{549B5081-08D5-4DFC-A798-7C702674723A}" type="sibTrans" cxnId="{601F3CF2-D4A1-482E-A652-4E4AB2E0AF63}">
      <dgm:prSet/>
      <dgm:spPr/>
      <dgm:t>
        <a:bodyPr/>
        <a:lstStyle/>
        <a:p>
          <a:endParaRPr lang="en-US"/>
        </a:p>
      </dgm:t>
    </dgm:pt>
    <dgm:pt modelId="{D7DD8DB9-B40B-4574-B6D7-2823E85A51BF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Learn how to use the debugger tool to debug </a:t>
          </a:r>
          <a:r>
            <a:rPr lang="en-CA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XGBoost</a:t>
          </a:r>
          <a:r>
            <a:rPr lang="en-CA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 models.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7BCFF8C4-BBB6-45E6-B73E-FAF9E0314BF7}" type="parTrans" cxnId="{1235E170-FABB-47E9-B2CB-B165075B7AE4}">
      <dgm:prSet/>
      <dgm:spPr/>
      <dgm:t>
        <a:bodyPr/>
        <a:lstStyle/>
        <a:p>
          <a:endParaRPr lang="en-US"/>
        </a:p>
      </dgm:t>
    </dgm:pt>
    <dgm:pt modelId="{8618589F-017C-4DEA-8E22-88798F9C7B08}" type="sibTrans" cxnId="{1235E170-FABB-47E9-B2CB-B165075B7AE4}">
      <dgm:prSet/>
      <dgm:spPr/>
      <dgm:t>
        <a:bodyPr/>
        <a:lstStyle/>
        <a:p>
          <a:endParaRPr lang="en-US"/>
        </a:p>
      </dgm:t>
    </dgm:pt>
    <dgm:pt modelId="{9756C624-EDDC-4408-83F4-41AC5D4C5CB8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Generate and view candidate generation notebook and data exploration notebooks.</a:t>
          </a:r>
        </a:p>
      </dgm:t>
    </dgm:pt>
    <dgm:pt modelId="{253A0502-AD7D-4D66-AFCE-C56020FC42DA}" type="parTrans" cxnId="{FAEF7CC5-DD37-4FC7-A6DC-A4129E6E7823}">
      <dgm:prSet/>
      <dgm:spPr/>
      <dgm:t>
        <a:bodyPr/>
        <a:lstStyle/>
        <a:p>
          <a:endParaRPr lang="en-US"/>
        </a:p>
      </dgm:t>
    </dgm:pt>
    <dgm:pt modelId="{469D32C0-C4CD-4048-B8BC-3935DDADD81A}" type="sibTrans" cxnId="{FAEF7CC5-DD37-4FC7-A6DC-A4129E6E7823}">
      <dgm:prSet/>
      <dgm:spPr/>
      <dgm:t>
        <a:bodyPr/>
        <a:lstStyle/>
        <a:p>
          <a:endParaRPr lang="en-US"/>
        </a:p>
      </dgm:t>
    </dgm:pt>
    <dgm:pt modelId="{E8CF86F5-9081-4C2E-AA9D-82A0A9E43325}" type="pres">
      <dgm:prSet presAssocID="{9F03E9B9-AE4F-4C07-B201-695143FBBBF7}" presName="linear" presStyleCnt="0">
        <dgm:presLayoutVars>
          <dgm:animLvl val="lvl"/>
          <dgm:resizeHandles val="exact"/>
        </dgm:presLayoutVars>
      </dgm:prSet>
      <dgm:spPr/>
    </dgm:pt>
    <dgm:pt modelId="{C6EE3196-6C07-49E9-A484-B0842DB79684}" type="pres">
      <dgm:prSet presAssocID="{30470D36-7B55-41FA-8699-C26A0C736A3D}" presName="parentText" presStyleLbl="node1" presStyleIdx="0" presStyleCnt="1" custScaleY="74620">
        <dgm:presLayoutVars>
          <dgm:chMax val="0"/>
          <dgm:bulletEnabled val="1"/>
        </dgm:presLayoutVars>
      </dgm:prSet>
      <dgm:spPr>
        <a:xfrm>
          <a:off x="0" y="46427"/>
          <a:ext cx="6781800" cy="1750320"/>
        </a:xfrm>
        <a:prstGeom prst="roundRect">
          <a:avLst/>
        </a:prstGeom>
      </dgm:spPr>
    </dgm:pt>
    <dgm:pt modelId="{E10899B3-FBCB-4102-9647-47308DCD0292}" type="pres">
      <dgm:prSet presAssocID="{30470D36-7B55-41FA-8699-C26A0C736A3D}" presName="childText" presStyleLbl="revTx" presStyleIdx="0" presStyleCnt="1" custScaleY="157681">
        <dgm:presLayoutVars>
          <dgm:bulletEnabled val="1"/>
        </dgm:presLayoutVars>
      </dgm:prSet>
      <dgm:spPr/>
    </dgm:pt>
  </dgm:ptLst>
  <dgm:cxnLst>
    <dgm:cxn modelId="{5EA7DB0B-00FE-4382-BAAC-32F245E79455}" type="presOf" srcId="{2DFDA8B7-CDFA-4980-A7C4-E4F5DE121B3B}" destId="{E10899B3-FBCB-4102-9647-47308DCD0292}" srcOrd="0" destOrd="1" presId="urn:microsoft.com/office/officeart/2005/8/layout/vList2"/>
    <dgm:cxn modelId="{854B4211-3F4D-4241-890E-D14A955B7A60}" type="presOf" srcId="{66DFDBB7-C1F2-4B77-B9F0-8B132FAF7ADF}" destId="{E10899B3-FBCB-4102-9647-47308DCD0292}" srcOrd="0" destOrd="0" presId="urn:microsoft.com/office/officeart/2005/8/layout/vList2"/>
    <dgm:cxn modelId="{4EC3F42A-7133-43AB-BFF4-882ED50AB0FE}" type="presOf" srcId="{30470D36-7B55-41FA-8699-C26A0C736A3D}" destId="{C6EE3196-6C07-49E9-A484-B0842DB79684}" srcOrd="0" destOrd="0" presId="urn:microsoft.com/office/officeart/2005/8/layout/vList2"/>
    <dgm:cxn modelId="{1235E170-FABB-47E9-B2CB-B165075B7AE4}" srcId="{30470D36-7B55-41FA-8699-C26A0C736A3D}" destId="{D7DD8DB9-B40B-4574-B6D7-2823E85A51BF}" srcOrd="2" destOrd="0" parTransId="{7BCFF8C4-BBB6-45E6-B73E-FAF9E0314BF7}" sibTransId="{8618589F-017C-4DEA-8E22-88798F9C7B08}"/>
    <dgm:cxn modelId="{64F18251-B6AD-4B93-BB9B-46E69441C76A}" srcId="{30470D36-7B55-41FA-8699-C26A0C736A3D}" destId="{66DFDBB7-C1F2-4B77-B9F0-8B132FAF7ADF}" srcOrd="0" destOrd="0" parTransId="{C0F3550E-A0AB-4FC6-9E1B-D2606A6321D4}" sibTransId="{25BA966B-F9F7-48D0-BFAD-93C7B2438472}"/>
    <dgm:cxn modelId="{A7E2E28C-AFC3-44A1-9C7B-EE3F6AC604E7}" srcId="{9F03E9B9-AE4F-4C07-B201-695143FBBBF7}" destId="{30470D36-7B55-41FA-8699-C26A0C736A3D}" srcOrd="0" destOrd="0" parTransId="{78C7EE89-8B03-4B19-976B-DC9207C2838D}" sibTransId="{58393ED7-3970-4A1A-933C-19C9D683A399}"/>
    <dgm:cxn modelId="{8D8162BA-FE13-445B-B22B-A56B43A96DC2}" type="presOf" srcId="{D7DD8DB9-B40B-4574-B6D7-2823E85A51BF}" destId="{E10899B3-FBCB-4102-9647-47308DCD0292}" srcOrd="0" destOrd="2" presId="urn:microsoft.com/office/officeart/2005/8/layout/vList2"/>
    <dgm:cxn modelId="{F117E3C1-6A0A-401B-846C-EA28F5D2ED3A}" type="presOf" srcId="{9756C624-EDDC-4408-83F4-41AC5D4C5CB8}" destId="{E10899B3-FBCB-4102-9647-47308DCD0292}" srcOrd="0" destOrd="3" presId="urn:microsoft.com/office/officeart/2005/8/layout/vList2"/>
    <dgm:cxn modelId="{FAEF7CC5-DD37-4FC7-A6DC-A4129E6E7823}" srcId="{30470D36-7B55-41FA-8699-C26A0C736A3D}" destId="{9756C624-EDDC-4408-83F4-41AC5D4C5CB8}" srcOrd="3" destOrd="0" parTransId="{253A0502-AD7D-4D66-AFCE-C56020FC42DA}" sibTransId="{469D32C0-C4CD-4048-B8BC-3935DDADD81A}"/>
    <dgm:cxn modelId="{9ECCCDC8-8C8A-442C-A94F-3ED3FC5513E4}" type="presOf" srcId="{9F03E9B9-AE4F-4C07-B201-695143FBBBF7}" destId="{E8CF86F5-9081-4C2E-AA9D-82A0A9E43325}" srcOrd="0" destOrd="0" presId="urn:microsoft.com/office/officeart/2005/8/layout/vList2"/>
    <dgm:cxn modelId="{601F3CF2-D4A1-482E-A652-4E4AB2E0AF63}" srcId="{30470D36-7B55-41FA-8699-C26A0C736A3D}" destId="{2DFDA8B7-CDFA-4980-A7C4-E4F5DE121B3B}" srcOrd="1" destOrd="0" parTransId="{2D3CBC09-19D2-4980-8F03-BAF40084CB34}" sibTransId="{549B5081-08D5-4DFC-A798-7C702674723A}"/>
    <dgm:cxn modelId="{99F4F74E-429A-4160-BEF0-6B851BC5EF69}" type="presParOf" srcId="{E8CF86F5-9081-4C2E-AA9D-82A0A9E43325}" destId="{C6EE3196-6C07-49E9-A484-B0842DB79684}" srcOrd="0" destOrd="0" presId="urn:microsoft.com/office/officeart/2005/8/layout/vList2"/>
    <dgm:cxn modelId="{2AAD5174-1A34-4614-B2CB-82B505438D36}" type="presParOf" srcId="{E8CF86F5-9081-4C2E-AA9D-82A0A9E43325}" destId="{E10899B3-FBCB-4102-9647-47308DCD029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7F031-54DE-46A4-83F0-5EE2207B6B9A}">
      <dsp:nvSpPr>
        <dsp:cNvPr id="0" name=""/>
        <dsp:cNvSpPr/>
      </dsp:nvSpPr>
      <dsp:spPr>
        <a:xfrm>
          <a:off x="2097302" y="660431"/>
          <a:ext cx="5438594" cy="5438594"/>
        </a:xfrm>
        <a:prstGeom prst="pie">
          <a:avLst>
            <a:gd name="adj1" fmla="val 16200000"/>
            <a:gd name="adj2" fmla="val 1980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CASE STUDY #1: </a:t>
          </a:r>
          <a:r>
            <a:rPr lang="en-CA" sz="1600" b="0" kern="1200" dirty="0"/>
            <a:t>EMPLOYEE SALARY PREDICTIONS</a:t>
          </a:r>
          <a:endParaRPr lang="en-US" sz="1600" b="0" kern="1200" dirty="0"/>
        </a:p>
      </dsp:txBody>
      <dsp:txXfrm>
        <a:off x="4874870" y="1243138"/>
        <a:ext cx="1586256" cy="1165413"/>
      </dsp:txXfrm>
    </dsp:sp>
    <dsp:sp modelId="{0BDD734E-1F7E-4763-9964-EA86D7640AA4}">
      <dsp:nvSpPr>
        <dsp:cNvPr id="0" name=""/>
        <dsp:cNvSpPr/>
      </dsp:nvSpPr>
      <dsp:spPr>
        <a:xfrm>
          <a:off x="2076571" y="658134"/>
          <a:ext cx="5438594" cy="5438594"/>
        </a:xfrm>
        <a:prstGeom prst="pie">
          <a:avLst>
            <a:gd name="adj1" fmla="val 19800000"/>
            <a:gd name="adj2" fmla="val 1800000"/>
          </a:avLst>
        </a:prstGeom>
        <a:solidFill>
          <a:schemeClr val="accent1">
            <a:shade val="80000"/>
            <a:hueOff val="69857"/>
            <a:satOff val="-1251"/>
            <a:lumOff val="53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CASE STUDY #2: </a:t>
          </a:r>
          <a:r>
            <a:rPr lang="en-CA" sz="1600" b="0" kern="1200" dirty="0"/>
            <a:t>MEDICAL INSURANCE PREMIUMS PREDICTION</a:t>
          </a:r>
          <a:endParaRPr lang="en-US" sz="1600" b="0" kern="1200" dirty="0"/>
        </a:p>
      </dsp:txBody>
      <dsp:txXfrm>
        <a:off x="5799418" y="2827097"/>
        <a:ext cx="1644527" cy="1100667"/>
      </dsp:txXfrm>
    </dsp:sp>
    <dsp:sp modelId="{BF0EEC4E-C087-4064-B1D8-DA8B16A84A29}">
      <dsp:nvSpPr>
        <dsp:cNvPr id="0" name=""/>
        <dsp:cNvSpPr/>
      </dsp:nvSpPr>
      <dsp:spPr>
        <a:xfrm>
          <a:off x="2076571" y="658134"/>
          <a:ext cx="5438594" cy="5438594"/>
        </a:xfrm>
        <a:prstGeom prst="pie">
          <a:avLst>
            <a:gd name="adj1" fmla="val 1800000"/>
            <a:gd name="adj2" fmla="val 5400000"/>
          </a:avLst>
        </a:prstGeom>
        <a:solidFill>
          <a:schemeClr val="accent1">
            <a:shade val="80000"/>
            <a:hueOff val="139713"/>
            <a:satOff val="-2502"/>
            <a:lumOff val="106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CASE STUDY #3: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kern="1200" dirty="0"/>
            <a:t>RETAIL SALES PREDICTIONS</a:t>
          </a:r>
          <a:endParaRPr lang="en-US" sz="1600" b="0" kern="1200" dirty="0"/>
        </a:p>
      </dsp:txBody>
      <dsp:txXfrm>
        <a:off x="4854139" y="4348609"/>
        <a:ext cx="1586256" cy="1165413"/>
      </dsp:txXfrm>
    </dsp:sp>
    <dsp:sp modelId="{2FA836CE-6ACA-440A-867E-FAA9407FC66C}">
      <dsp:nvSpPr>
        <dsp:cNvPr id="0" name=""/>
        <dsp:cNvSpPr/>
      </dsp:nvSpPr>
      <dsp:spPr>
        <a:xfrm>
          <a:off x="2076571" y="658134"/>
          <a:ext cx="5438594" cy="5438594"/>
        </a:xfrm>
        <a:prstGeom prst="pie">
          <a:avLst>
            <a:gd name="adj1" fmla="val 5400000"/>
            <a:gd name="adj2" fmla="val 9000000"/>
          </a:avLst>
        </a:prstGeom>
        <a:solidFill>
          <a:schemeClr val="accent1">
            <a:shade val="80000"/>
            <a:hueOff val="209570"/>
            <a:satOff val="-3754"/>
            <a:lumOff val="159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CASE STUDY #4: </a:t>
          </a:r>
          <a:r>
            <a:rPr lang="en-CA" sz="1600" kern="1200" dirty="0"/>
            <a:t>CARDIOVASCULAR DISEASE PREDICTIONS</a:t>
          </a:r>
          <a:endParaRPr lang="en-US" sz="1600" kern="1200" dirty="0"/>
        </a:p>
      </dsp:txBody>
      <dsp:txXfrm>
        <a:off x="3151341" y="4348609"/>
        <a:ext cx="1586256" cy="1165413"/>
      </dsp:txXfrm>
    </dsp:sp>
    <dsp:sp modelId="{C1D10200-E102-4699-8B79-4AF8D6C87462}">
      <dsp:nvSpPr>
        <dsp:cNvPr id="0" name=""/>
        <dsp:cNvSpPr/>
      </dsp:nvSpPr>
      <dsp:spPr>
        <a:xfrm>
          <a:off x="2076571" y="658134"/>
          <a:ext cx="5438594" cy="5438594"/>
        </a:xfrm>
        <a:prstGeom prst="pie">
          <a:avLst>
            <a:gd name="adj1" fmla="val 9000000"/>
            <a:gd name="adj2" fmla="val 12600000"/>
          </a:avLst>
        </a:prstGeom>
        <a:solidFill>
          <a:schemeClr val="accent1">
            <a:shade val="80000"/>
            <a:hueOff val="279426"/>
            <a:satOff val="-5005"/>
            <a:lumOff val="21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CASE STUDY #5: </a:t>
          </a:r>
          <a:r>
            <a:rPr lang="en-CA" sz="1600" kern="1200" dirty="0"/>
            <a:t>IMAGE CLASSIFICATION AND DEEP LEARNING</a:t>
          </a:r>
          <a:endParaRPr lang="en-US" sz="1600" kern="1200" dirty="0"/>
        </a:p>
      </dsp:txBody>
      <dsp:txXfrm>
        <a:off x="2160740" y="2827097"/>
        <a:ext cx="1644527" cy="1100667"/>
      </dsp:txXfrm>
    </dsp:sp>
    <dsp:sp modelId="{0E464E9D-33FF-45C3-B0D2-825D1E8222D5}">
      <dsp:nvSpPr>
        <dsp:cNvPr id="0" name=""/>
        <dsp:cNvSpPr/>
      </dsp:nvSpPr>
      <dsp:spPr>
        <a:xfrm>
          <a:off x="2076571" y="658134"/>
          <a:ext cx="5438594" cy="5438594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CASE STUDY #6: </a:t>
          </a:r>
          <a:r>
            <a:rPr lang="en-CA" sz="1600" kern="1200" dirty="0"/>
            <a:t>SAGEMAKER STUDIO DEEPDIVE &amp; AUTOML</a:t>
          </a:r>
          <a:endParaRPr lang="en-US" sz="1600" kern="1200" dirty="0"/>
        </a:p>
      </dsp:txBody>
      <dsp:txXfrm>
        <a:off x="3151341" y="1240841"/>
        <a:ext cx="1586256" cy="11654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E3196-6C07-49E9-A484-B0842DB79684}">
      <dsp:nvSpPr>
        <dsp:cNvPr id="0" name=""/>
        <dsp:cNvSpPr/>
      </dsp:nvSpPr>
      <dsp:spPr>
        <a:xfrm>
          <a:off x="0" y="184437"/>
          <a:ext cx="7539447" cy="626535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PREDICT EMPLOYEE SALARY</a:t>
          </a:r>
          <a:endParaRPr lang="en-US" sz="2600" kern="1200" dirty="0"/>
        </a:p>
      </dsp:txBody>
      <dsp:txXfrm>
        <a:off x="30585" y="215022"/>
        <a:ext cx="7478277" cy="565365"/>
      </dsp:txXfrm>
    </dsp:sp>
    <dsp:sp modelId="{E10899B3-FBCB-4102-9647-47308DCD0292}">
      <dsp:nvSpPr>
        <dsp:cNvPr id="0" name=""/>
        <dsp:cNvSpPr/>
      </dsp:nvSpPr>
      <dsp:spPr>
        <a:xfrm>
          <a:off x="0" y="810972"/>
          <a:ext cx="7539447" cy="3999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37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US" sz="1600" kern="1200" dirty="0"/>
            <a:t>Understand how to leverage the power of machine learning to predict employees salary based on the number of years of experience.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US" sz="1600" kern="1200" dirty="0"/>
            <a:t>Understand the theory behind simple linear regression and sum of least squares.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US" sz="1600" kern="1200" dirty="0"/>
            <a:t>Train a simple linear regression model using </a:t>
          </a:r>
          <a:r>
            <a:rPr lang="en-US" sz="1600" kern="1200" dirty="0" err="1"/>
            <a:t>Scikit</a:t>
          </a:r>
          <a:r>
            <a:rPr lang="en-US" sz="1600" kern="1200" dirty="0"/>
            <a:t> Learn.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US" sz="1600" kern="1200" dirty="0"/>
            <a:t>Load and manipulate dataset using pandas data frame.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US" sz="1600" kern="1200" dirty="0"/>
            <a:t>Divide dataset into training and testing using </a:t>
          </a:r>
          <a:r>
            <a:rPr lang="en-US" sz="1600" kern="1200" dirty="0" err="1"/>
            <a:t>scikit</a:t>
          </a:r>
          <a:r>
            <a:rPr lang="en-US" sz="1600" kern="1200" dirty="0"/>
            <a:t> learn.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CA" sz="1600" kern="1200" dirty="0"/>
            <a:t>Preform exploratory data analysis and visualization using histograms, Seaborn </a:t>
          </a:r>
          <a:r>
            <a:rPr lang="en-CA" sz="1600" kern="1200" dirty="0" err="1"/>
            <a:t>pairplot</a:t>
          </a:r>
          <a:r>
            <a:rPr lang="en-CA" sz="1600" kern="1200" dirty="0"/>
            <a:t>, matplotlib and correlation matrices.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CA" sz="1600" kern="1200" dirty="0"/>
            <a:t>Understand the basics of </a:t>
          </a:r>
          <a:r>
            <a:rPr lang="en-CA" sz="1600" kern="1200" dirty="0" err="1"/>
            <a:t>SageMaker</a:t>
          </a:r>
          <a:r>
            <a:rPr lang="en-CA" sz="1600" kern="1200" dirty="0"/>
            <a:t> Studio.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CA" sz="1600" kern="1200" dirty="0"/>
            <a:t>Upload data to S3 using Boto3 AWS SDK.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CA" sz="1600" kern="1200" dirty="0"/>
            <a:t>Understand the concepts of containers, Identity and Access Management (IAM), and Elastic Inference.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CA" sz="1600" kern="1200" dirty="0"/>
            <a:t>Train a Linear Learner model to preform regression tasks using AWS </a:t>
          </a:r>
          <a:r>
            <a:rPr lang="en-CA" sz="1600" kern="1200" dirty="0" err="1"/>
            <a:t>SageMaker</a:t>
          </a:r>
          <a:r>
            <a:rPr lang="en-CA" sz="1600" kern="1200" dirty="0"/>
            <a:t>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CA" sz="1600" kern="1200" dirty="0"/>
            <a:t>Deploy and test trained model and perform inference.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endParaRPr lang="en-US" sz="1600" kern="1200" dirty="0"/>
        </a:p>
      </dsp:txBody>
      <dsp:txXfrm>
        <a:off x="0" y="810972"/>
        <a:ext cx="7539447" cy="39992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E3196-6C07-49E9-A484-B0842DB79684}">
      <dsp:nvSpPr>
        <dsp:cNvPr id="0" name=""/>
        <dsp:cNvSpPr/>
      </dsp:nvSpPr>
      <dsp:spPr>
        <a:xfrm>
          <a:off x="0" y="176925"/>
          <a:ext cx="7315200" cy="622440"/>
        </a:xfrm>
        <a:prstGeom prst="roundRect">
          <a:avLst/>
        </a:prstGeom>
        <a:solidFill>
          <a:srgbClr val="4472C4">
            <a:shade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PREDICT MEDICAL INSURANCE PREMUIM </a:t>
          </a:r>
          <a:endParaRPr lang="en-US" sz="26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sp:txBody>
      <dsp:txXfrm>
        <a:off x="30385" y="207310"/>
        <a:ext cx="7254430" cy="561670"/>
      </dsp:txXfrm>
    </dsp:sp>
    <dsp:sp modelId="{E10899B3-FBCB-4102-9647-47308DCD0292}">
      <dsp:nvSpPr>
        <dsp:cNvPr id="0" name=""/>
        <dsp:cNvSpPr/>
      </dsp:nvSpPr>
      <dsp:spPr>
        <a:xfrm>
          <a:off x="0" y="799365"/>
          <a:ext cx="7315200" cy="4326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CA" sz="1500" kern="1200" dirty="0">
              <a:solidFill>
                <a:schemeClr val="tx1"/>
              </a:solidFill>
            </a:rPr>
            <a:t>Predict medical insurance premium based on individual’s features such as age, BMI, smoking habits and location. 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CA" sz="1500" kern="1200" dirty="0">
              <a:solidFill>
                <a:schemeClr val="tx1"/>
              </a:solidFill>
            </a:rPr>
            <a:t>Apply lambda function in python and c</a:t>
          </a:r>
          <a:r>
            <a:rPr lang="en-CA" sz="1500" b="0" i="0" kern="1200" dirty="0"/>
            <a:t>onvert categorical variable into dummy/indicator variables.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CA" sz="1500" kern="1200" dirty="0">
              <a:solidFill>
                <a:schemeClr val="tx1"/>
              </a:solidFill>
            </a:rPr>
            <a:t>Fit a straight line to dataset using seaborn </a:t>
          </a:r>
          <a:r>
            <a:rPr lang="en-CA" sz="1500" kern="1200" dirty="0" err="1">
              <a:solidFill>
                <a:schemeClr val="tx1"/>
              </a:solidFill>
            </a:rPr>
            <a:t>regplot</a:t>
          </a:r>
          <a:r>
            <a:rPr lang="en-CA" sz="1500" kern="1200" dirty="0">
              <a:solidFill>
                <a:schemeClr val="tx1"/>
              </a:solidFill>
            </a:rPr>
            <a:t>.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CA" sz="1500" kern="1200" dirty="0">
              <a:solidFill>
                <a:schemeClr val="tx1"/>
              </a:solidFill>
            </a:rPr>
            <a:t>Perform feature scaling using </a:t>
          </a:r>
          <a:r>
            <a:rPr lang="en-CA" sz="1500" kern="1200" dirty="0" err="1">
              <a:solidFill>
                <a:schemeClr val="tx1"/>
              </a:solidFill>
            </a:rPr>
            <a:t>sklearn</a:t>
          </a:r>
          <a:r>
            <a:rPr lang="en-CA" sz="1500" kern="1200" dirty="0">
              <a:solidFill>
                <a:schemeClr val="tx1"/>
              </a:solidFill>
            </a:rPr>
            <a:t>.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CA" sz="1500" kern="1200" dirty="0">
              <a:solidFill>
                <a:schemeClr val="tx1"/>
              </a:solidFill>
            </a:rPr>
            <a:t>Understand the theory and intuition behind multiple linear regression. 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CA" sz="1500" kern="1200" dirty="0">
              <a:solidFill>
                <a:schemeClr val="tx1"/>
              </a:solidFill>
            </a:rPr>
            <a:t>Learn the difference between various regression KPIs such as RMSE, MSE, MAE, coefficient of determination (R2) and adjusted R2.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CA" sz="1500" kern="1200" dirty="0">
              <a:solidFill>
                <a:schemeClr val="tx1"/>
              </a:solidFill>
            </a:rPr>
            <a:t>Build, train and deploy a predictive model using </a:t>
          </a:r>
          <a:r>
            <a:rPr lang="en-CA" sz="1500" kern="1200" dirty="0" err="1">
              <a:solidFill>
                <a:schemeClr val="tx1"/>
              </a:solidFill>
            </a:rPr>
            <a:t>SageMaker</a:t>
          </a:r>
          <a:r>
            <a:rPr lang="en-CA" sz="1500" kern="1200" dirty="0">
              <a:solidFill>
                <a:schemeClr val="tx1"/>
              </a:solidFill>
            </a:rPr>
            <a:t> built-in Linear Learner.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kern="1200" dirty="0"/>
            <a:t>Understand the theory and intuition behind artificial neural networks and how to apply them to perform regression tasks.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CA" sz="1500" kern="1200" dirty="0">
              <a:solidFill>
                <a:schemeClr val="tx1"/>
              </a:solidFill>
            </a:rPr>
            <a:t>Understand the difference between various activation functions such as Sigmoid, RELU, and tanh.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CA" sz="1500" kern="1200" dirty="0">
              <a:solidFill>
                <a:schemeClr val="tx1"/>
              </a:solidFill>
            </a:rPr>
            <a:t>Understand the theory and intuition behind gradient descent and backpropagation algorithms.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kern="1200" dirty="0"/>
            <a:t>Build and train artificial neural networks models using </a:t>
          </a:r>
          <a:r>
            <a:rPr lang="en-US" sz="1500" kern="1200" dirty="0" err="1"/>
            <a:t>Keras</a:t>
          </a:r>
          <a:r>
            <a:rPr lang="en-US" sz="1500" kern="1200" dirty="0"/>
            <a:t> API with </a:t>
          </a:r>
          <a:r>
            <a:rPr lang="en-US" sz="1500" kern="1200" dirty="0" err="1"/>
            <a:t>Tensorflow</a:t>
          </a:r>
          <a:r>
            <a:rPr lang="en-US" sz="1500" kern="1200" dirty="0"/>
            <a:t> as backend.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0" y="799365"/>
        <a:ext cx="7315200" cy="43263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E3196-6C07-49E9-A484-B0842DB79684}">
      <dsp:nvSpPr>
        <dsp:cNvPr id="0" name=""/>
        <dsp:cNvSpPr/>
      </dsp:nvSpPr>
      <dsp:spPr>
        <a:xfrm>
          <a:off x="0" y="492578"/>
          <a:ext cx="7539447" cy="726599"/>
        </a:xfrm>
        <a:prstGeom prst="roundRect">
          <a:avLst/>
        </a:prstGeom>
        <a:solidFill>
          <a:srgbClr val="4472C4">
            <a:shade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RETAIL SALES PREDICTION</a:t>
          </a:r>
          <a:endParaRPr lang="en-US" sz="26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sp:txBody>
      <dsp:txXfrm>
        <a:off x="35470" y="528048"/>
        <a:ext cx="7468507" cy="655659"/>
      </dsp:txXfrm>
    </dsp:sp>
    <dsp:sp modelId="{E10899B3-FBCB-4102-9647-47308DCD0292}">
      <dsp:nvSpPr>
        <dsp:cNvPr id="0" name=""/>
        <dsp:cNvSpPr/>
      </dsp:nvSpPr>
      <dsp:spPr>
        <a:xfrm>
          <a:off x="0" y="1219177"/>
          <a:ext cx="7539447" cy="376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37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Develop a sales forecasting model to predict weekly retail store sales based on historical data.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Merge multiple Data Frames using pandas library.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Understand the concept of bias, variance, overfitting and underfitting. 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Understand the concept of bias-variance trade-off.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Learn the difference between L1 and L2 regularization.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Develop a function in python </a:t>
          </a:r>
          <a:r>
            <a:rPr lang="en-US" sz="1500" kern="1200" dirty="0"/>
            <a:t>and apply it to pandas </a:t>
          </a:r>
          <a:r>
            <a:rPr lang="en-US" sz="1500" kern="1200" dirty="0" err="1"/>
            <a:t>dataframe</a:t>
          </a:r>
          <a:r>
            <a:rPr lang="en-US" sz="1500" kern="1200" dirty="0"/>
            <a:t>. 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US" sz="1500" kern="1200" dirty="0"/>
            <a:t>Learn how to fill out missing data points (null elements).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Understand the theory and intuition behind gradient boosted trees and Extreme Gradient boosting (</a:t>
          </a:r>
          <a:r>
            <a:rPr lang="en-CA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XGBoost</a:t>
          </a: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) algorithm. 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Learn how to build a decision tree and decision tree ensemble. 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List the advantages and disadvantages of </a:t>
          </a:r>
          <a:r>
            <a:rPr lang="en-CA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XGBoost</a:t>
          </a: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 algorithm. 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Build, train and deploy </a:t>
          </a:r>
          <a:r>
            <a:rPr lang="en-CA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XGBoost</a:t>
          </a: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-based algorithm to perform regression tasks.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Optimize </a:t>
          </a:r>
          <a:r>
            <a:rPr lang="en-CA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XGBoost</a:t>
          </a: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 hyperparameters using </a:t>
          </a:r>
          <a:r>
            <a:rPr lang="en-CA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SageMaker’s</a:t>
          </a: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 Hyperparameters optimization tool. 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 Deploy the best model after the hyperparameters optimization job is complete. 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sp:txBody>
      <dsp:txXfrm>
        <a:off x="0" y="1219177"/>
        <a:ext cx="7539447" cy="3767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E3196-6C07-49E9-A484-B0842DB79684}">
      <dsp:nvSpPr>
        <dsp:cNvPr id="0" name=""/>
        <dsp:cNvSpPr/>
      </dsp:nvSpPr>
      <dsp:spPr>
        <a:xfrm>
          <a:off x="0" y="545857"/>
          <a:ext cx="6857999" cy="623159"/>
        </a:xfrm>
        <a:prstGeom prst="roundRect">
          <a:avLst/>
        </a:prstGeom>
        <a:solidFill>
          <a:srgbClr val="4472C4">
            <a:shade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CARDIOVASCULAR DISEASE PREDICTION</a:t>
          </a:r>
          <a:endParaRPr lang="en-US" sz="26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sp:txBody>
      <dsp:txXfrm>
        <a:off x="30420" y="576277"/>
        <a:ext cx="6797159" cy="562319"/>
      </dsp:txXfrm>
    </dsp:sp>
    <dsp:sp modelId="{68C9DC44-AA0E-418A-AE24-D8D01034FAFB}">
      <dsp:nvSpPr>
        <dsp:cNvPr id="0" name=""/>
        <dsp:cNvSpPr/>
      </dsp:nvSpPr>
      <dsp:spPr>
        <a:xfrm>
          <a:off x="0" y="1219198"/>
          <a:ext cx="6857999" cy="3161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741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Detect the presence of cardiovascular disease in person based on the given features such as cholesterol levels, blood pressure, and physical activity.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Understand the intuition behind principal components analysis (PCA).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Apply PCA to perform dimensionality reduction using real world datasets.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Deploy trained PCA algorithm using AWS </a:t>
          </a:r>
          <a:r>
            <a:rPr lang="en-CA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SageMaker</a:t>
          </a: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.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Learn how to apply </a:t>
          </a:r>
          <a:r>
            <a:rPr lang="en-CA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XGBoost</a:t>
          </a: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 algorithm in </a:t>
          </a:r>
          <a:r>
            <a:rPr lang="en-CA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SageMaker</a:t>
          </a: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 to perform classification tasks using reduced features after </a:t>
          </a:r>
          <a:r>
            <a:rPr lang="en-CA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XGBoost</a:t>
          </a: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.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Evaluate classification models and present results using confusion matrix and classification reports.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Understand the difference between precision, recall, and F1-score.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Learn the difference between Receiver Operating Characteristics (ROC) and Area Under Curve (AUC). 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CA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Perform Grid search and optimize model parameters.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sp:txBody>
      <dsp:txXfrm>
        <a:off x="0" y="1219198"/>
        <a:ext cx="6857999" cy="31619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E3196-6C07-49E9-A484-B0842DB79684}">
      <dsp:nvSpPr>
        <dsp:cNvPr id="0" name=""/>
        <dsp:cNvSpPr/>
      </dsp:nvSpPr>
      <dsp:spPr>
        <a:xfrm>
          <a:off x="0" y="148237"/>
          <a:ext cx="6705600" cy="1029600"/>
        </a:xfrm>
        <a:prstGeom prst="roundRect">
          <a:avLst/>
        </a:prstGeom>
        <a:solidFill>
          <a:srgbClr val="4472C4">
            <a:shade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DEEP LEARNING FOR TRAFFIC SIGN CLASSIFICATION</a:t>
          </a:r>
          <a:endParaRPr lang="en-US" sz="26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sp:txBody>
      <dsp:txXfrm>
        <a:off x="50261" y="198498"/>
        <a:ext cx="6605078" cy="929078"/>
      </dsp:txXfrm>
    </dsp:sp>
    <dsp:sp modelId="{E10899B3-FBCB-4102-9647-47308DCD0292}">
      <dsp:nvSpPr>
        <dsp:cNvPr id="0" name=""/>
        <dsp:cNvSpPr/>
      </dsp:nvSpPr>
      <dsp:spPr>
        <a:xfrm>
          <a:off x="0" y="1177837"/>
          <a:ext cx="6705600" cy="4098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90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US" sz="1700" kern="1200" dirty="0"/>
            <a:t>Learn how to leverage the power of deep learning to perform image classification.</a:t>
          </a:r>
          <a:endParaRPr lang="en-US" sz="1700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US" sz="1700" kern="1200" dirty="0"/>
            <a:t>Understand the theory and intuition behind convolutional neural networks (CNNs).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US" sz="1700" kern="1200" dirty="0"/>
            <a:t>Understand the theory and intuition behind </a:t>
          </a:r>
          <a:r>
            <a:rPr lang="en-US" sz="1700" kern="1200" dirty="0" err="1"/>
            <a:t>LeNet</a:t>
          </a:r>
          <a:r>
            <a:rPr lang="en-US" sz="1700" kern="1200" dirty="0"/>
            <a:t> deep neural networks.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US" sz="1700" kern="1200" dirty="0"/>
            <a:t>Train </a:t>
          </a:r>
          <a:r>
            <a:rPr lang="en-US" sz="1700" kern="1200" dirty="0" err="1"/>
            <a:t>LeNet</a:t>
          </a:r>
          <a:r>
            <a:rPr lang="en-US" sz="1700" kern="1200" dirty="0"/>
            <a:t> to perform image classification using real world datasets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US" sz="1700" kern="1200" dirty="0"/>
            <a:t>Evaluate trained </a:t>
          </a:r>
          <a:r>
            <a:rPr lang="en-US" sz="1700" kern="1200" dirty="0" err="1"/>
            <a:t>LeNet</a:t>
          </a:r>
          <a:r>
            <a:rPr lang="en-US" sz="1700" kern="1200" dirty="0"/>
            <a:t> networks on testing data.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US" sz="1700" kern="1200" dirty="0"/>
            <a:t>Know the difference between various activation functions such as Sigmoid and Rectified Linear Units (RELU).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US" sz="1700" kern="1200" dirty="0"/>
            <a:t>Apply </a:t>
          </a:r>
          <a:r>
            <a:rPr lang="en-US" sz="1700" kern="1200" dirty="0" err="1"/>
            <a:t>Keras</a:t>
          </a:r>
          <a:r>
            <a:rPr lang="en-US" sz="1700" kern="1200" dirty="0"/>
            <a:t> API to build Deep Convolutional Neural Networks.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CA" sz="1700" kern="1200" dirty="0"/>
            <a:t>Improve the model generalization capability using dropout regularization technique. 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CA" sz="1700" kern="1200" dirty="0"/>
            <a:t>Learn how to use TensorFlow estimators from the </a:t>
          </a:r>
          <a:r>
            <a:rPr lang="en-CA" sz="1700" kern="1200" dirty="0" err="1"/>
            <a:t>Sagemaker</a:t>
          </a:r>
          <a:r>
            <a:rPr lang="en-CA" sz="1700" kern="1200" dirty="0"/>
            <a:t> SDK to build, train and deploy deep learning models.</a:t>
          </a:r>
          <a:endParaRPr lang="en-US" sz="1700" kern="1200" dirty="0"/>
        </a:p>
      </dsp:txBody>
      <dsp:txXfrm>
        <a:off x="0" y="1177837"/>
        <a:ext cx="6705600" cy="40986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E3196-6C07-49E9-A484-B0842DB79684}">
      <dsp:nvSpPr>
        <dsp:cNvPr id="0" name=""/>
        <dsp:cNvSpPr/>
      </dsp:nvSpPr>
      <dsp:spPr>
        <a:xfrm>
          <a:off x="0" y="900273"/>
          <a:ext cx="5840722" cy="894007"/>
        </a:xfrm>
        <a:prstGeom prst="roundRect">
          <a:avLst/>
        </a:prstGeom>
        <a:solidFill>
          <a:srgbClr val="4472C4">
            <a:shade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SAGEMAKER STUDIO AND AUTOML DEEPDIVE</a:t>
          </a:r>
          <a:endParaRPr lang="en-US" sz="26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sp:txBody>
      <dsp:txXfrm>
        <a:off x="43642" y="943915"/>
        <a:ext cx="5753438" cy="806723"/>
      </dsp:txXfrm>
    </dsp:sp>
    <dsp:sp modelId="{E10899B3-FBCB-4102-9647-47308DCD0292}">
      <dsp:nvSpPr>
        <dsp:cNvPr id="0" name=""/>
        <dsp:cNvSpPr/>
      </dsp:nvSpPr>
      <dsp:spPr>
        <a:xfrm>
          <a:off x="0" y="1794281"/>
          <a:ext cx="5840722" cy="2715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44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Learn how to use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SageMaker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 Studio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AutoML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 tool.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CA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Learn how to manage experiments in </a:t>
          </a:r>
          <a:r>
            <a:rPr lang="en-CA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SageMaker</a:t>
          </a:r>
          <a:r>
            <a:rPr lang="en-CA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 studio. 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CA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Learn how to use the debugger tool to debug </a:t>
          </a:r>
          <a:r>
            <a:rPr lang="en-CA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XGBoost</a:t>
          </a:r>
          <a:r>
            <a:rPr lang="en-CA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 models.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Generate and view candidate generation notebook and data exploration notebooks.</a:t>
          </a:r>
        </a:p>
      </dsp:txBody>
      <dsp:txXfrm>
        <a:off x="0" y="1794281"/>
        <a:ext cx="5840722" cy="2715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F4B42-2F75-4BBF-889F-4C6D6FF5705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985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F4B42-2F75-4BBF-889F-4C6D6FF5705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063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453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824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344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192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199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9658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26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69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148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0863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92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12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7F2F-A7CC-46E2-89E0-5435E9C1D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5E1FA-1407-4CCA-97CA-DFCD1D5B3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E73AD-B962-429C-B954-65D105B8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0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9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766375E-7C79-47A8-81F9-851806208E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632"/>
          <a:stretch/>
        </p:blipFill>
        <p:spPr>
          <a:xfrm>
            <a:off x="0" y="-26581"/>
            <a:ext cx="12200878" cy="4293781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</a:b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41A389-5846-4DA9-AD15-B3B7581E108B}"/>
              </a:ext>
            </a:extLst>
          </p:cNvPr>
          <p:cNvSpPr txBox="1">
            <a:spLocks/>
          </p:cNvSpPr>
          <p:nvPr/>
        </p:nvSpPr>
        <p:spPr>
          <a:xfrm>
            <a:off x="152400" y="273160"/>
            <a:ext cx="1034995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charset="0"/>
              </a:rPr>
              <a:t>COURSE OUTLINE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8C94D15-F031-4F6F-BDF4-A1E8ACE05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451087"/>
              </p:ext>
            </p:extLst>
          </p:nvPr>
        </p:nvGraphicFramePr>
        <p:xfrm>
          <a:off x="1410330" y="538039"/>
          <a:ext cx="9753600" cy="6474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1554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75FC6BB-1921-4A6B-9071-5AABE4D50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632"/>
          <a:stretch/>
        </p:blipFill>
        <p:spPr>
          <a:xfrm>
            <a:off x="0" y="-26581"/>
            <a:ext cx="12200878" cy="4293781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</a:b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41A389-5846-4DA9-AD15-B3B7581E108B}"/>
              </a:ext>
            </a:extLst>
          </p:cNvPr>
          <p:cNvSpPr txBox="1">
            <a:spLocks/>
          </p:cNvSpPr>
          <p:nvPr/>
        </p:nvSpPr>
        <p:spPr>
          <a:xfrm>
            <a:off x="152400" y="273160"/>
            <a:ext cx="1034995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CA" dirty="0"/>
              <a:t>JUPYTER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charset="0"/>
              </a:rPr>
              <a:t> NOTEBOOKS WALKTHROUGH: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559E30-1F23-4DC6-8F38-050AA1E2F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048" y="1429535"/>
            <a:ext cx="6425357" cy="51336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530D0F-CCD7-4B0E-BBAE-2FAB302E5F80}"/>
              </a:ext>
            </a:extLst>
          </p:cNvPr>
          <p:cNvSpPr txBox="1"/>
          <p:nvPr/>
        </p:nvSpPr>
        <p:spPr>
          <a:xfrm>
            <a:off x="10017250" y="2286339"/>
            <a:ext cx="1590045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SEVERAL MINI CHALLENGES/PRACTICE ACTIVITIES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4FD53E7-3725-49E7-97C0-ADEDF45B41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49142" y="2973938"/>
            <a:ext cx="3268108" cy="228386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BFF04A-C7AA-4EDE-9F66-99F8C2579444}"/>
              </a:ext>
            </a:extLst>
          </p:cNvPr>
          <p:cNvSpPr txBox="1"/>
          <p:nvPr/>
        </p:nvSpPr>
        <p:spPr>
          <a:xfrm>
            <a:off x="338693" y="4589112"/>
            <a:ext cx="2177140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CASE STUDIES ARE DIVIDED INTO SMALL MANAGEABLE TASKS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3B46CE4-5C6F-4BFE-AB4F-8AB2C08D9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15833" y="5050777"/>
            <a:ext cx="2056169" cy="96902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F73D2C2-6AD9-47E7-94CC-F605AA18648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33707" y="1893603"/>
            <a:ext cx="1512531" cy="110789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1C53A2B-1E0C-4B27-8A1F-613050E0BD1D}"/>
              </a:ext>
            </a:extLst>
          </p:cNvPr>
          <p:cNvSpPr txBox="1"/>
          <p:nvPr/>
        </p:nvSpPr>
        <p:spPr>
          <a:xfrm>
            <a:off x="338693" y="2742148"/>
            <a:ext cx="2068609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BRAND NEW AWS SAGEMAKER STUDIO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27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D77E46C-7EF8-43D7-97A9-B09531F73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632"/>
          <a:stretch/>
        </p:blipFill>
        <p:spPr>
          <a:xfrm>
            <a:off x="0" y="-26581"/>
            <a:ext cx="12200878" cy="4293781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</a:b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41A389-5846-4DA9-AD15-B3B7581E108B}"/>
              </a:ext>
            </a:extLst>
          </p:cNvPr>
          <p:cNvSpPr txBox="1">
            <a:spLocks/>
          </p:cNvSpPr>
          <p:nvPr/>
        </p:nvSpPr>
        <p:spPr>
          <a:xfrm>
            <a:off x="152400" y="273160"/>
            <a:ext cx="1034995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charset="0"/>
              </a:rPr>
              <a:t>CASE STUDY #1: KEY LEARNING OUTCOMES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7C162DF-9FE0-4B6E-B5D4-1A56752BA1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3888400"/>
              </p:ext>
            </p:extLst>
          </p:nvPr>
        </p:nvGraphicFramePr>
        <p:xfrm>
          <a:off x="411853" y="1219200"/>
          <a:ext cx="7539447" cy="4994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6D4A86-F661-4244-A823-041DD42F40BA}"/>
              </a:ext>
            </a:extLst>
          </p:cNvPr>
          <p:cNvSpPr/>
          <p:nvPr/>
        </p:nvSpPr>
        <p:spPr>
          <a:xfrm>
            <a:off x="8318929" y="2709964"/>
            <a:ext cx="3533775" cy="170963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ABSOLUTE BEGINNER CASE STUDY + SIMPLE DATASET + REGRESSION + SKLEARN + S3 + LINEAR LEARNER + MODEL DEPLOYMENT + ENDPOINT INFERENCE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61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85B7A-C01D-4FDF-B0AB-F434157B19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632"/>
          <a:stretch/>
        </p:blipFill>
        <p:spPr>
          <a:xfrm>
            <a:off x="0" y="-26581"/>
            <a:ext cx="12200878" cy="4293781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</a:b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41A389-5846-4DA9-AD15-B3B7581E108B}"/>
              </a:ext>
            </a:extLst>
          </p:cNvPr>
          <p:cNvSpPr txBox="1">
            <a:spLocks/>
          </p:cNvSpPr>
          <p:nvPr/>
        </p:nvSpPr>
        <p:spPr>
          <a:xfrm>
            <a:off x="152400" y="273160"/>
            <a:ext cx="1034995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charset="0"/>
              </a:rPr>
              <a:t>CASE STUDY #2: KEY LEARNING OUTCOMES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7C162DF-9FE0-4B6E-B5D4-1A56752BA1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5598779"/>
              </p:ext>
            </p:extLst>
          </p:nvPr>
        </p:nvGraphicFramePr>
        <p:xfrm>
          <a:off x="503370" y="1403009"/>
          <a:ext cx="7315200" cy="5302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246314-D954-4117-8B3E-EA29D1562A49}"/>
              </a:ext>
            </a:extLst>
          </p:cNvPr>
          <p:cNvSpPr/>
          <p:nvPr/>
        </p:nvSpPr>
        <p:spPr>
          <a:xfrm>
            <a:off x="8321940" y="2807794"/>
            <a:ext cx="3533775" cy="145940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MULTIPLE LINEAR REGRESSION + CATEGORICAL/NUMERICAL DATA + REGRESSION KPIS + ANNs + ACTIVATION FUNCTIONS + KERAS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9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C56CA0-74B9-48B6-8F9D-D843230C0C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632"/>
          <a:stretch/>
        </p:blipFill>
        <p:spPr>
          <a:xfrm>
            <a:off x="0" y="-26581"/>
            <a:ext cx="12200878" cy="4293781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</a:b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41A389-5846-4DA9-AD15-B3B7581E108B}"/>
              </a:ext>
            </a:extLst>
          </p:cNvPr>
          <p:cNvSpPr txBox="1">
            <a:spLocks/>
          </p:cNvSpPr>
          <p:nvPr/>
        </p:nvSpPr>
        <p:spPr>
          <a:xfrm>
            <a:off x="152400" y="273160"/>
            <a:ext cx="1034995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charset="0"/>
              </a:rPr>
              <a:t>CASE STUDY #3: KEY LEARNING OUTCOMES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7C162DF-9FE0-4B6E-B5D4-1A56752BA1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7215963"/>
              </p:ext>
            </p:extLst>
          </p:nvPr>
        </p:nvGraphicFramePr>
        <p:xfrm>
          <a:off x="445853" y="1105684"/>
          <a:ext cx="7539447" cy="547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0A5AFE-A06A-4138-87A4-8DBCDAC87E1B}"/>
              </a:ext>
            </a:extLst>
          </p:cNvPr>
          <p:cNvSpPr/>
          <p:nvPr/>
        </p:nvSpPr>
        <p:spPr>
          <a:xfrm>
            <a:off x="8218339" y="2993224"/>
            <a:ext cx="3533775" cy="145940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RETAIL SALES PREDICTION + XGBOOST + BIAS VARIANCE + L1/L2 REGULARIZATION + HYPERPARAMETERS TUNING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79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7A2EEE-5526-4A49-9782-EE20A14A4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632"/>
          <a:stretch/>
        </p:blipFill>
        <p:spPr>
          <a:xfrm>
            <a:off x="0" y="-26581"/>
            <a:ext cx="12200878" cy="4293781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</a:b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41A389-5846-4DA9-AD15-B3B7581E108B}"/>
              </a:ext>
            </a:extLst>
          </p:cNvPr>
          <p:cNvSpPr txBox="1">
            <a:spLocks/>
          </p:cNvSpPr>
          <p:nvPr/>
        </p:nvSpPr>
        <p:spPr>
          <a:xfrm>
            <a:off x="152400" y="273160"/>
            <a:ext cx="1034995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charset="0"/>
              </a:rPr>
              <a:t>CASE STUDY #4: KEY LEARNING OUTCOMES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7C162DF-9FE0-4B6E-B5D4-1A56752BA1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3657691"/>
              </p:ext>
            </p:extLst>
          </p:nvPr>
        </p:nvGraphicFramePr>
        <p:xfrm>
          <a:off x="581025" y="1156588"/>
          <a:ext cx="6857999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DCB53D-C516-4D31-A1BD-523A40D8B618}"/>
              </a:ext>
            </a:extLst>
          </p:cNvPr>
          <p:cNvSpPr/>
          <p:nvPr/>
        </p:nvSpPr>
        <p:spPr>
          <a:xfrm>
            <a:off x="8077200" y="2774609"/>
            <a:ext cx="3533775" cy="179233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HEALTHCARE  + PCA + XGBOOST CLASSIFICATION + TWO SEQUENTIAL AI/ML MODELS + CONFUSION MATRIX + PRECISION/RECALL/F1-SCORE + GRIDSEARCH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34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81CD7EF-BFB2-497A-AA2B-E7BF66B0AA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632"/>
          <a:stretch/>
        </p:blipFill>
        <p:spPr>
          <a:xfrm>
            <a:off x="0" y="-26581"/>
            <a:ext cx="12200878" cy="4293781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</a:b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41A389-5846-4DA9-AD15-B3B7581E108B}"/>
              </a:ext>
            </a:extLst>
          </p:cNvPr>
          <p:cNvSpPr txBox="1">
            <a:spLocks/>
          </p:cNvSpPr>
          <p:nvPr/>
        </p:nvSpPr>
        <p:spPr>
          <a:xfrm>
            <a:off x="152400" y="273160"/>
            <a:ext cx="1034995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charset="0"/>
              </a:rPr>
              <a:t>CASE STUDY #5: KEY LEARNING OUTCOMES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7C162DF-9FE0-4B6E-B5D4-1A56752BA1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9727768"/>
              </p:ext>
            </p:extLst>
          </p:nvPr>
        </p:nvGraphicFramePr>
        <p:xfrm>
          <a:off x="676818" y="1139845"/>
          <a:ext cx="6705600" cy="542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1F968E-A2DF-4908-9903-4AAF44BFA79E}"/>
              </a:ext>
            </a:extLst>
          </p:cNvPr>
          <p:cNvSpPr/>
          <p:nvPr/>
        </p:nvSpPr>
        <p:spPr>
          <a:xfrm>
            <a:off x="8212374" y="2971800"/>
            <a:ext cx="3533775" cy="145940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chemeClr val="bg1"/>
                </a:solidFill>
              </a:rPr>
              <a:t>DEEP </a:t>
            </a:r>
            <a:r>
              <a:rPr lang="en-CA" b="1" dirty="0">
                <a:solidFill>
                  <a:schemeClr val="bg1"/>
                </a:solidFill>
              </a:rPr>
              <a:t>LEARNING + IMAGE CLASSIFICATION </a:t>
            </a:r>
            <a:r>
              <a:rPr lang="en-CA" b="1">
                <a:solidFill>
                  <a:schemeClr val="bg1"/>
                </a:solidFill>
              </a:rPr>
              <a:t>+ TENSORFLOW SDK </a:t>
            </a:r>
            <a:r>
              <a:rPr lang="en-CA" b="1" dirty="0">
                <a:solidFill>
                  <a:schemeClr val="bg1"/>
                </a:solidFill>
              </a:rPr>
              <a:t>+ KERAS + CNNs + LENET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73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3F83E7C-3C0C-40D9-BE94-56DF15A09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632"/>
          <a:stretch/>
        </p:blipFill>
        <p:spPr>
          <a:xfrm>
            <a:off x="0" y="-26581"/>
            <a:ext cx="12200878" cy="4293781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</a:b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41A389-5846-4DA9-AD15-B3B7581E108B}"/>
              </a:ext>
            </a:extLst>
          </p:cNvPr>
          <p:cNvSpPr txBox="1">
            <a:spLocks/>
          </p:cNvSpPr>
          <p:nvPr/>
        </p:nvSpPr>
        <p:spPr>
          <a:xfrm>
            <a:off x="152400" y="273160"/>
            <a:ext cx="1034995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charset="0"/>
              </a:rPr>
              <a:t>CASE STUDY #6: KEY LEARNING OUTCOMES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7C162DF-9FE0-4B6E-B5D4-1A56752BA1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09249"/>
              </p:ext>
            </p:extLst>
          </p:nvPr>
        </p:nvGraphicFramePr>
        <p:xfrm>
          <a:off x="509178" y="711634"/>
          <a:ext cx="5840722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CABF6A-2C36-49EB-A224-26A7979E2505}"/>
              </a:ext>
            </a:extLst>
          </p:cNvPr>
          <p:cNvSpPr/>
          <p:nvPr/>
        </p:nvSpPr>
        <p:spPr>
          <a:xfrm>
            <a:off x="8149047" y="2667914"/>
            <a:ext cx="3533775" cy="145940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SAGEMAKER STUDIO + AUTOML + MODEL DEBUGGER + EXPERIMENTS MANAGEMENT + REPORT GENERATION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61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3392</TotalTime>
  <Words>979</Words>
  <Application>Microsoft Office PowerPoint</Application>
  <PresentationFormat>Widescreen</PresentationFormat>
  <Paragraphs>97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Symbol</vt:lpstr>
      <vt:lpstr>Office Theme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R.M. Mohamed</cp:lastModifiedBy>
  <cp:revision>504</cp:revision>
  <cp:lastPrinted>2015-02-18T03:35:51Z</cp:lastPrinted>
  <dcterms:created xsi:type="dcterms:W3CDTF">2006-08-16T00:00:00Z</dcterms:created>
  <dcterms:modified xsi:type="dcterms:W3CDTF">2020-05-25T03:22:29Z</dcterms:modified>
</cp:coreProperties>
</file>