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07" r:id="rId3"/>
    <p:sldId id="504" r:id="rId4"/>
    <p:sldId id="526" r:id="rId5"/>
    <p:sldId id="1047" r:id="rId6"/>
    <p:sldId id="521" r:id="rId7"/>
    <p:sldId id="1048" r:id="rId8"/>
    <p:sldId id="1194" r:id="rId9"/>
    <p:sldId id="1055" r:id="rId10"/>
    <p:sldId id="1083" r:id="rId11"/>
    <p:sldId id="1054" r:id="rId12"/>
    <p:sldId id="1085" r:id="rId13"/>
    <p:sldId id="1210" r:id="rId14"/>
    <p:sldId id="530" r:id="rId15"/>
    <p:sldId id="1206" r:id="rId16"/>
    <p:sldId id="529" r:id="rId17"/>
    <p:sldId id="1196" r:id="rId18"/>
    <p:sldId id="534" r:id="rId19"/>
    <p:sldId id="361" r:id="rId20"/>
    <p:sldId id="537" r:id="rId21"/>
    <p:sldId id="1197" r:id="rId22"/>
    <p:sldId id="1104" r:id="rId23"/>
    <p:sldId id="1069" r:id="rId24"/>
    <p:sldId id="1072" r:id="rId25"/>
    <p:sldId id="1195" r:id="rId26"/>
    <p:sldId id="1185" r:id="rId27"/>
    <p:sldId id="1198" r:id="rId28"/>
    <p:sldId id="748" r:id="rId29"/>
    <p:sldId id="750" r:id="rId30"/>
    <p:sldId id="749" r:id="rId31"/>
    <p:sldId id="751" r:id="rId32"/>
    <p:sldId id="752" r:id="rId33"/>
    <p:sldId id="75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4F85"/>
    <a:srgbClr val="77CE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6.xml.rels><?xml version="1.0" encoding="UTF-8" standalone="yes"?>
<Relationships xmlns="http://schemas.openxmlformats.org/package/2006/relationships"><Relationship Id="rId1" Type="http://schemas.openxmlformats.org/officeDocument/2006/relationships/hyperlink" Target="https://aws.amazon.com/marketplace/solutions/machine-learning" TargetMode="External"/></Relationships>
</file>

<file path=ppt/diagrams/_rels/drawing6.xml.rels><?xml version="1.0" encoding="UTF-8" standalone="yes"?>
<Relationships xmlns="http://schemas.openxmlformats.org/package/2006/relationships"><Relationship Id="rId1" Type="http://schemas.openxmlformats.org/officeDocument/2006/relationships/hyperlink" Target="https://aws.amazon.com/marketplace/solutions/machine-learning"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E3CE8E-E91C-4517-A6C2-7BD75C3CE221}" type="doc">
      <dgm:prSet loTypeId="urn:microsoft.com/office/officeart/2005/8/layout/chart3" loCatId="cycle" qsTypeId="urn:microsoft.com/office/officeart/2005/8/quickstyle/simple1" qsCatId="simple" csTypeId="urn:microsoft.com/office/officeart/2005/8/colors/accent1_4" csCatId="accent1" phldr="1"/>
      <dgm:spPr/>
    </dgm:pt>
    <dgm:pt modelId="{13E588D3-22A1-4A33-9C8D-E6022E001C03}">
      <dgm:prSet phldrT="[Text]" custT="1"/>
      <dgm:spPr/>
      <dgm:t>
        <a:bodyPr/>
        <a:lstStyle/>
        <a:p>
          <a:pPr>
            <a:buFont typeface="Arial" panose="020B0604020202020204" pitchFamily="34" charset="0"/>
            <a:buNone/>
          </a:pPr>
          <a:r>
            <a:rPr lang="en-CA" sz="1600" b="1"/>
            <a:t>Compute</a:t>
          </a:r>
          <a:endParaRPr lang="en-US" sz="1600" b="1" dirty="0"/>
        </a:p>
      </dgm:t>
    </dgm:pt>
    <dgm:pt modelId="{AF3B60A6-B2BE-4071-A8C5-0AB8076232B7}" type="parTrans" cxnId="{19F5987B-1CFD-4922-9D5E-7C53BF0BBC21}">
      <dgm:prSet/>
      <dgm:spPr/>
      <dgm:t>
        <a:bodyPr/>
        <a:lstStyle/>
        <a:p>
          <a:endParaRPr lang="en-US"/>
        </a:p>
      </dgm:t>
    </dgm:pt>
    <dgm:pt modelId="{5A5FA26A-17FC-493F-A5F4-A7235AA6E14E}" type="sibTrans" cxnId="{19F5987B-1CFD-4922-9D5E-7C53BF0BBC21}">
      <dgm:prSet/>
      <dgm:spPr/>
      <dgm:t>
        <a:bodyPr/>
        <a:lstStyle/>
        <a:p>
          <a:endParaRPr lang="en-US"/>
        </a:p>
      </dgm:t>
    </dgm:pt>
    <dgm:pt modelId="{E50818E9-5543-45E2-BD02-CADA2F03AD02}">
      <dgm:prSet custT="1"/>
      <dgm:spPr/>
      <dgm:t>
        <a:bodyPr/>
        <a:lstStyle/>
        <a:p>
          <a:r>
            <a:rPr lang="en-CA" sz="1600" b="1"/>
            <a:t>Storage</a:t>
          </a:r>
          <a:endParaRPr lang="en-CA" sz="1600" b="1" dirty="0"/>
        </a:p>
      </dgm:t>
    </dgm:pt>
    <dgm:pt modelId="{74CDC42C-6173-46EE-8330-19986BDE1DE8}" type="parTrans" cxnId="{B41FC1D0-7B1D-4256-851C-413205DDCB45}">
      <dgm:prSet/>
      <dgm:spPr/>
      <dgm:t>
        <a:bodyPr/>
        <a:lstStyle/>
        <a:p>
          <a:endParaRPr lang="en-US"/>
        </a:p>
      </dgm:t>
    </dgm:pt>
    <dgm:pt modelId="{6A02D0A9-319D-4A42-A96B-82CBA8236F74}" type="sibTrans" cxnId="{B41FC1D0-7B1D-4256-851C-413205DDCB45}">
      <dgm:prSet/>
      <dgm:spPr/>
      <dgm:t>
        <a:bodyPr/>
        <a:lstStyle/>
        <a:p>
          <a:endParaRPr lang="en-US"/>
        </a:p>
      </dgm:t>
    </dgm:pt>
    <dgm:pt modelId="{F47FE25B-50E1-40F0-BB6D-4D1527197104}">
      <dgm:prSet custT="1"/>
      <dgm:spPr/>
      <dgm:t>
        <a:bodyPr/>
        <a:lstStyle/>
        <a:p>
          <a:r>
            <a:rPr lang="en-CA" sz="1600" b="1"/>
            <a:t>Databases </a:t>
          </a:r>
          <a:endParaRPr lang="en-CA" sz="1600" b="1" dirty="0"/>
        </a:p>
      </dgm:t>
    </dgm:pt>
    <dgm:pt modelId="{82B7E9FE-B6CE-49D3-A943-AD3FF35A5F5E}" type="parTrans" cxnId="{0DDF9CCD-6033-4BF6-975A-D472CCC7CA8C}">
      <dgm:prSet/>
      <dgm:spPr/>
      <dgm:t>
        <a:bodyPr/>
        <a:lstStyle/>
        <a:p>
          <a:endParaRPr lang="en-US"/>
        </a:p>
      </dgm:t>
    </dgm:pt>
    <dgm:pt modelId="{3EF4277D-AC76-47A2-A1AF-2D1651975F6C}" type="sibTrans" cxnId="{0DDF9CCD-6033-4BF6-975A-D472CCC7CA8C}">
      <dgm:prSet/>
      <dgm:spPr/>
      <dgm:t>
        <a:bodyPr/>
        <a:lstStyle/>
        <a:p>
          <a:endParaRPr lang="en-US"/>
        </a:p>
      </dgm:t>
    </dgm:pt>
    <dgm:pt modelId="{9DF895C6-1109-4E13-9D24-AC43CF7747CA}">
      <dgm:prSet custT="1"/>
      <dgm:spPr/>
      <dgm:t>
        <a:bodyPr/>
        <a:lstStyle/>
        <a:p>
          <a:r>
            <a:rPr lang="en-CA" sz="1600" b="1"/>
            <a:t>Networking </a:t>
          </a:r>
          <a:endParaRPr lang="en-CA" sz="1600" b="1" dirty="0"/>
        </a:p>
      </dgm:t>
    </dgm:pt>
    <dgm:pt modelId="{05DCCEE4-42C9-4E65-A90C-55EF71322DD9}" type="parTrans" cxnId="{B5F08E34-5108-433D-BA7E-3F59C604ECBF}">
      <dgm:prSet/>
      <dgm:spPr/>
      <dgm:t>
        <a:bodyPr/>
        <a:lstStyle/>
        <a:p>
          <a:endParaRPr lang="en-US"/>
        </a:p>
      </dgm:t>
    </dgm:pt>
    <dgm:pt modelId="{D6354373-3CCA-4988-A344-869D78796053}" type="sibTrans" cxnId="{B5F08E34-5108-433D-BA7E-3F59C604ECBF}">
      <dgm:prSet/>
      <dgm:spPr/>
      <dgm:t>
        <a:bodyPr/>
        <a:lstStyle/>
        <a:p>
          <a:endParaRPr lang="en-US"/>
        </a:p>
      </dgm:t>
    </dgm:pt>
    <dgm:pt modelId="{D1E624EE-468C-468D-91DE-C2698BC8A250}">
      <dgm:prSet custT="1"/>
      <dgm:spPr/>
      <dgm:t>
        <a:bodyPr/>
        <a:lstStyle/>
        <a:p>
          <a:r>
            <a:rPr lang="en-CA" sz="1600" b="1"/>
            <a:t>Analytics </a:t>
          </a:r>
          <a:endParaRPr lang="en-CA" sz="1600" b="1" dirty="0"/>
        </a:p>
      </dgm:t>
    </dgm:pt>
    <dgm:pt modelId="{69EB8206-759E-453B-8C3E-BE14401F217F}" type="parTrans" cxnId="{B0E70337-C58E-4AE0-B2B4-8FB5A10EEE9F}">
      <dgm:prSet/>
      <dgm:spPr/>
      <dgm:t>
        <a:bodyPr/>
        <a:lstStyle/>
        <a:p>
          <a:endParaRPr lang="en-US"/>
        </a:p>
      </dgm:t>
    </dgm:pt>
    <dgm:pt modelId="{A614C4B1-A587-4308-9424-C0D8E691C5A9}" type="sibTrans" cxnId="{B0E70337-C58E-4AE0-B2B4-8FB5A10EEE9F}">
      <dgm:prSet/>
      <dgm:spPr/>
      <dgm:t>
        <a:bodyPr/>
        <a:lstStyle/>
        <a:p>
          <a:endParaRPr lang="en-US"/>
        </a:p>
      </dgm:t>
    </dgm:pt>
    <dgm:pt modelId="{04F64E61-113C-4514-A53D-16B07001325E}">
      <dgm:prSet custT="1"/>
      <dgm:spPr/>
      <dgm:t>
        <a:bodyPr/>
        <a:lstStyle/>
        <a:p>
          <a:r>
            <a:rPr lang="en-CA" sz="1600" b="1"/>
            <a:t>Machine learning &amp; Artificial intelligence (AI)</a:t>
          </a:r>
          <a:endParaRPr lang="en-CA" sz="1600" b="1" dirty="0"/>
        </a:p>
      </dgm:t>
    </dgm:pt>
    <dgm:pt modelId="{E5B0FFF4-E005-42F9-80EE-70A2B2389FE6}" type="parTrans" cxnId="{E3F483DC-AF7D-48CF-A142-2743C87862B0}">
      <dgm:prSet/>
      <dgm:spPr/>
      <dgm:t>
        <a:bodyPr/>
        <a:lstStyle/>
        <a:p>
          <a:endParaRPr lang="en-US"/>
        </a:p>
      </dgm:t>
    </dgm:pt>
    <dgm:pt modelId="{B2446888-4267-4798-8E00-F3D1B36CF779}" type="sibTrans" cxnId="{E3F483DC-AF7D-48CF-A142-2743C87862B0}">
      <dgm:prSet/>
      <dgm:spPr/>
      <dgm:t>
        <a:bodyPr/>
        <a:lstStyle/>
        <a:p>
          <a:endParaRPr lang="en-US"/>
        </a:p>
      </dgm:t>
    </dgm:pt>
    <dgm:pt modelId="{5E2B92F0-C335-4A1D-BBF4-38163A6F0451}">
      <dgm:prSet custT="1"/>
      <dgm:spPr/>
      <dgm:t>
        <a:bodyPr/>
        <a:lstStyle/>
        <a:p>
          <a:r>
            <a:rPr lang="en-CA" sz="1600" b="1"/>
            <a:t>Internet of Things (IoT)</a:t>
          </a:r>
          <a:endParaRPr lang="en-CA" sz="1600" b="1" dirty="0"/>
        </a:p>
      </dgm:t>
    </dgm:pt>
    <dgm:pt modelId="{7C0509F1-CF04-4297-81FB-D462F8D7EA21}" type="parTrans" cxnId="{70476881-C229-456A-B5E3-88D2AF8253B1}">
      <dgm:prSet/>
      <dgm:spPr/>
      <dgm:t>
        <a:bodyPr/>
        <a:lstStyle/>
        <a:p>
          <a:endParaRPr lang="en-US"/>
        </a:p>
      </dgm:t>
    </dgm:pt>
    <dgm:pt modelId="{9E59B523-5EF8-4193-9A68-DCDE324EF43C}" type="sibTrans" cxnId="{70476881-C229-456A-B5E3-88D2AF8253B1}">
      <dgm:prSet/>
      <dgm:spPr/>
      <dgm:t>
        <a:bodyPr/>
        <a:lstStyle/>
        <a:p>
          <a:endParaRPr lang="en-US"/>
        </a:p>
      </dgm:t>
    </dgm:pt>
    <dgm:pt modelId="{07B5A098-78FC-484A-9191-2C8A8D9DD88B}" type="pres">
      <dgm:prSet presAssocID="{A7E3CE8E-E91C-4517-A6C2-7BD75C3CE221}" presName="compositeShape" presStyleCnt="0">
        <dgm:presLayoutVars>
          <dgm:chMax val="7"/>
          <dgm:dir/>
          <dgm:resizeHandles val="exact"/>
        </dgm:presLayoutVars>
      </dgm:prSet>
      <dgm:spPr/>
    </dgm:pt>
    <dgm:pt modelId="{B681642E-AB94-423D-BEEE-276EE3114F37}" type="pres">
      <dgm:prSet presAssocID="{A7E3CE8E-E91C-4517-A6C2-7BD75C3CE221}" presName="wedge1" presStyleLbl="node1" presStyleIdx="0" presStyleCnt="7" custLinFactNeighborX="-2536" custLinFactNeighborY="5306"/>
      <dgm:spPr/>
    </dgm:pt>
    <dgm:pt modelId="{CBE26AEC-EE78-4F14-BC68-CD98D664701E}" type="pres">
      <dgm:prSet presAssocID="{A7E3CE8E-E91C-4517-A6C2-7BD75C3CE221}" presName="wedge1Tx" presStyleLbl="node1" presStyleIdx="0" presStyleCnt="7">
        <dgm:presLayoutVars>
          <dgm:chMax val="0"/>
          <dgm:chPref val="0"/>
          <dgm:bulletEnabled val="1"/>
        </dgm:presLayoutVars>
      </dgm:prSet>
      <dgm:spPr/>
    </dgm:pt>
    <dgm:pt modelId="{F4072578-93B8-4C79-99BC-A30E74402335}" type="pres">
      <dgm:prSet presAssocID="{A7E3CE8E-E91C-4517-A6C2-7BD75C3CE221}" presName="wedge2" presStyleLbl="node1" presStyleIdx="1" presStyleCnt="7"/>
      <dgm:spPr/>
    </dgm:pt>
    <dgm:pt modelId="{BC58CBF6-B330-457C-A926-30AD3EF294AE}" type="pres">
      <dgm:prSet presAssocID="{A7E3CE8E-E91C-4517-A6C2-7BD75C3CE221}" presName="wedge2Tx" presStyleLbl="node1" presStyleIdx="1" presStyleCnt="7">
        <dgm:presLayoutVars>
          <dgm:chMax val="0"/>
          <dgm:chPref val="0"/>
          <dgm:bulletEnabled val="1"/>
        </dgm:presLayoutVars>
      </dgm:prSet>
      <dgm:spPr/>
    </dgm:pt>
    <dgm:pt modelId="{4A7D7910-2C22-4F1E-9A11-6339D74CE89F}" type="pres">
      <dgm:prSet presAssocID="{A7E3CE8E-E91C-4517-A6C2-7BD75C3CE221}" presName="wedge3" presStyleLbl="node1" presStyleIdx="2" presStyleCnt="7"/>
      <dgm:spPr/>
    </dgm:pt>
    <dgm:pt modelId="{5BBD8EBC-837D-4600-9C63-2C057D0AC231}" type="pres">
      <dgm:prSet presAssocID="{A7E3CE8E-E91C-4517-A6C2-7BD75C3CE221}" presName="wedge3Tx" presStyleLbl="node1" presStyleIdx="2" presStyleCnt="7">
        <dgm:presLayoutVars>
          <dgm:chMax val="0"/>
          <dgm:chPref val="0"/>
          <dgm:bulletEnabled val="1"/>
        </dgm:presLayoutVars>
      </dgm:prSet>
      <dgm:spPr/>
    </dgm:pt>
    <dgm:pt modelId="{A733A52A-AD38-4D39-B3EE-466CB89999BF}" type="pres">
      <dgm:prSet presAssocID="{A7E3CE8E-E91C-4517-A6C2-7BD75C3CE221}" presName="wedge4" presStyleLbl="node1" presStyleIdx="3" presStyleCnt="7"/>
      <dgm:spPr/>
    </dgm:pt>
    <dgm:pt modelId="{1BB18134-E847-42F7-8D59-9875BF913A7F}" type="pres">
      <dgm:prSet presAssocID="{A7E3CE8E-E91C-4517-A6C2-7BD75C3CE221}" presName="wedge4Tx" presStyleLbl="node1" presStyleIdx="3" presStyleCnt="7">
        <dgm:presLayoutVars>
          <dgm:chMax val="0"/>
          <dgm:chPref val="0"/>
          <dgm:bulletEnabled val="1"/>
        </dgm:presLayoutVars>
      </dgm:prSet>
      <dgm:spPr/>
    </dgm:pt>
    <dgm:pt modelId="{EE788581-8AFC-4790-9515-6C32AB5C03C8}" type="pres">
      <dgm:prSet presAssocID="{A7E3CE8E-E91C-4517-A6C2-7BD75C3CE221}" presName="wedge5" presStyleLbl="node1" presStyleIdx="4" presStyleCnt="7"/>
      <dgm:spPr/>
    </dgm:pt>
    <dgm:pt modelId="{2AD0FF8E-6FA8-43E8-9F30-209338EFB5B3}" type="pres">
      <dgm:prSet presAssocID="{A7E3CE8E-E91C-4517-A6C2-7BD75C3CE221}" presName="wedge5Tx" presStyleLbl="node1" presStyleIdx="4" presStyleCnt="7">
        <dgm:presLayoutVars>
          <dgm:chMax val="0"/>
          <dgm:chPref val="0"/>
          <dgm:bulletEnabled val="1"/>
        </dgm:presLayoutVars>
      </dgm:prSet>
      <dgm:spPr/>
    </dgm:pt>
    <dgm:pt modelId="{FFEC7A1B-B185-4CB9-B16D-890E90E18F77}" type="pres">
      <dgm:prSet presAssocID="{A7E3CE8E-E91C-4517-A6C2-7BD75C3CE221}" presName="wedge6" presStyleLbl="node1" presStyleIdx="5" presStyleCnt="7"/>
      <dgm:spPr/>
    </dgm:pt>
    <dgm:pt modelId="{DF0F1DA3-90E9-47B5-A65F-3A28055C177F}" type="pres">
      <dgm:prSet presAssocID="{A7E3CE8E-E91C-4517-A6C2-7BD75C3CE221}" presName="wedge6Tx" presStyleLbl="node1" presStyleIdx="5" presStyleCnt="7">
        <dgm:presLayoutVars>
          <dgm:chMax val="0"/>
          <dgm:chPref val="0"/>
          <dgm:bulletEnabled val="1"/>
        </dgm:presLayoutVars>
      </dgm:prSet>
      <dgm:spPr/>
    </dgm:pt>
    <dgm:pt modelId="{3D64F972-1F83-431B-8700-56260E70E517}" type="pres">
      <dgm:prSet presAssocID="{A7E3CE8E-E91C-4517-A6C2-7BD75C3CE221}" presName="wedge7" presStyleLbl="node1" presStyleIdx="6" presStyleCnt="7"/>
      <dgm:spPr/>
    </dgm:pt>
    <dgm:pt modelId="{1576D4BD-0B2C-47C8-9FE9-2BB0D066C2B5}" type="pres">
      <dgm:prSet presAssocID="{A7E3CE8E-E91C-4517-A6C2-7BD75C3CE221}" presName="wedge7Tx" presStyleLbl="node1" presStyleIdx="6" presStyleCnt="7">
        <dgm:presLayoutVars>
          <dgm:chMax val="0"/>
          <dgm:chPref val="0"/>
          <dgm:bulletEnabled val="1"/>
        </dgm:presLayoutVars>
      </dgm:prSet>
      <dgm:spPr/>
    </dgm:pt>
  </dgm:ptLst>
  <dgm:cxnLst>
    <dgm:cxn modelId="{B5F08E34-5108-433D-BA7E-3F59C604ECBF}" srcId="{A7E3CE8E-E91C-4517-A6C2-7BD75C3CE221}" destId="{9DF895C6-1109-4E13-9D24-AC43CF7747CA}" srcOrd="3" destOrd="0" parTransId="{05DCCEE4-42C9-4E65-A90C-55EF71322DD9}" sibTransId="{D6354373-3CCA-4988-A344-869D78796053}"/>
    <dgm:cxn modelId="{B0E70337-C58E-4AE0-B2B4-8FB5A10EEE9F}" srcId="{A7E3CE8E-E91C-4517-A6C2-7BD75C3CE221}" destId="{D1E624EE-468C-468D-91DE-C2698BC8A250}" srcOrd="4" destOrd="0" parTransId="{69EB8206-759E-453B-8C3E-BE14401F217F}" sibTransId="{A614C4B1-A587-4308-9424-C0D8E691C5A9}"/>
    <dgm:cxn modelId="{A4C6905E-8ADE-4780-BA54-F634B4DB48D4}" type="presOf" srcId="{F47FE25B-50E1-40F0-BB6D-4D1527197104}" destId="{5BBD8EBC-837D-4600-9C63-2C057D0AC231}" srcOrd="1" destOrd="0" presId="urn:microsoft.com/office/officeart/2005/8/layout/chart3"/>
    <dgm:cxn modelId="{51584D64-2F27-4075-B588-7FB8927C6728}" type="presOf" srcId="{E50818E9-5543-45E2-BD02-CADA2F03AD02}" destId="{BC58CBF6-B330-457C-A926-30AD3EF294AE}" srcOrd="1" destOrd="0" presId="urn:microsoft.com/office/officeart/2005/8/layout/chart3"/>
    <dgm:cxn modelId="{BE2A8545-F45A-4123-A047-7F63E2C64D95}" type="presOf" srcId="{13E588D3-22A1-4A33-9C8D-E6022E001C03}" destId="{B681642E-AB94-423D-BEEE-276EE3114F37}" srcOrd="0" destOrd="0" presId="urn:microsoft.com/office/officeart/2005/8/layout/chart3"/>
    <dgm:cxn modelId="{DDD8C877-88AA-4166-895C-4913154B8F2E}" type="presOf" srcId="{5E2B92F0-C335-4A1D-BBF4-38163A6F0451}" destId="{3D64F972-1F83-431B-8700-56260E70E517}" srcOrd="0" destOrd="0" presId="urn:microsoft.com/office/officeart/2005/8/layout/chart3"/>
    <dgm:cxn modelId="{19F5987B-1CFD-4922-9D5E-7C53BF0BBC21}" srcId="{A7E3CE8E-E91C-4517-A6C2-7BD75C3CE221}" destId="{13E588D3-22A1-4A33-9C8D-E6022E001C03}" srcOrd="0" destOrd="0" parTransId="{AF3B60A6-B2BE-4071-A8C5-0AB8076232B7}" sibTransId="{5A5FA26A-17FC-493F-A5F4-A7235AA6E14E}"/>
    <dgm:cxn modelId="{70476881-C229-456A-B5E3-88D2AF8253B1}" srcId="{A7E3CE8E-E91C-4517-A6C2-7BD75C3CE221}" destId="{5E2B92F0-C335-4A1D-BBF4-38163A6F0451}" srcOrd="6" destOrd="0" parTransId="{7C0509F1-CF04-4297-81FB-D462F8D7EA21}" sibTransId="{9E59B523-5EF8-4193-9A68-DCDE324EF43C}"/>
    <dgm:cxn modelId="{2B85BD95-D976-40BB-A2A1-EAD3E6393B12}" type="presOf" srcId="{04F64E61-113C-4514-A53D-16B07001325E}" destId="{FFEC7A1B-B185-4CB9-B16D-890E90E18F77}" srcOrd="0" destOrd="0" presId="urn:microsoft.com/office/officeart/2005/8/layout/chart3"/>
    <dgm:cxn modelId="{07CE87B8-308F-4AAB-94EA-1B8092F9BA44}" type="presOf" srcId="{A7E3CE8E-E91C-4517-A6C2-7BD75C3CE221}" destId="{07B5A098-78FC-484A-9191-2C8A8D9DD88B}" srcOrd="0" destOrd="0" presId="urn:microsoft.com/office/officeart/2005/8/layout/chart3"/>
    <dgm:cxn modelId="{DFAB8BC1-3BED-4C91-A41C-BBC6F83CCACD}" type="presOf" srcId="{9DF895C6-1109-4E13-9D24-AC43CF7747CA}" destId="{1BB18134-E847-42F7-8D59-9875BF913A7F}" srcOrd="1" destOrd="0" presId="urn:microsoft.com/office/officeart/2005/8/layout/chart3"/>
    <dgm:cxn modelId="{9F9C6FC2-6BE9-4918-B463-A7624FB6B95B}" type="presOf" srcId="{9DF895C6-1109-4E13-9D24-AC43CF7747CA}" destId="{A733A52A-AD38-4D39-B3EE-466CB89999BF}" srcOrd="0" destOrd="0" presId="urn:microsoft.com/office/officeart/2005/8/layout/chart3"/>
    <dgm:cxn modelId="{CA4872C9-A1A6-47A4-9FA8-6ADF179FE890}" type="presOf" srcId="{D1E624EE-468C-468D-91DE-C2698BC8A250}" destId="{2AD0FF8E-6FA8-43E8-9F30-209338EFB5B3}" srcOrd="1" destOrd="0" presId="urn:microsoft.com/office/officeart/2005/8/layout/chart3"/>
    <dgm:cxn modelId="{0DDF9CCD-6033-4BF6-975A-D472CCC7CA8C}" srcId="{A7E3CE8E-E91C-4517-A6C2-7BD75C3CE221}" destId="{F47FE25B-50E1-40F0-BB6D-4D1527197104}" srcOrd="2" destOrd="0" parTransId="{82B7E9FE-B6CE-49D3-A943-AD3FF35A5F5E}" sibTransId="{3EF4277D-AC76-47A2-A1AF-2D1651975F6C}"/>
    <dgm:cxn modelId="{B41FC1D0-7B1D-4256-851C-413205DDCB45}" srcId="{A7E3CE8E-E91C-4517-A6C2-7BD75C3CE221}" destId="{E50818E9-5543-45E2-BD02-CADA2F03AD02}" srcOrd="1" destOrd="0" parTransId="{74CDC42C-6173-46EE-8330-19986BDE1DE8}" sibTransId="{6A02D0A9-319D-4A42-A96B-82CBA8236F74}"/>
    <dgm:cxn modelId="{E3F483DC-AF7D-48CF-A142-2743C87862B0}" srcId="{A7E3CE8E-E91C-4517-A6C2-7BD75C3CE221}" destId="{04F64E61-113C-4514-A53D-16B07001325E}" srcOrd="5" destOrd="0" parTransId="{E5B0FFF4-E005-42F9-80EE-70A2B2389FE6}" sibTransId="{B2446888-4267-4798-8E00-F3D1B36CF779}"/>
    <dgm:cxn modelId="{DDA7ADDD-59AB-4196-9EA6-332336F5315B}" type="presOf" srcId="{E50818E9-5543-45E2-BD02-CADA2F03AD02}" destId="{F4072578-93B8-4C79-99BC-A30E74402335}" srcOrd="0" destOrd="0" presId="urn:microsoft.com/office/officeart/2005/8/layout/chart3"/>
    <dgm:cxn modelId="{BBFAECDE-99E6-49CE-B46C-F631C321114E}" type="presOf" srcId="{5E2B92F0-C335-4A1D-BBF4-38163A6F0451}" destId="{1576D4BD-0B2C-47C8-9FE9-2BB0D066C2B5}" srcOrd="1" destOrd="0" presId="urn:microsoft.com/office/officeart/2005/8/layout/chart3"/>
    <dgm:cxn modelId="{E515F0E4-DC9C-4BC8-AC52-4E7338BCAB4B}" type="presOf" srcId="{F47FE25B-50E1-40F0-BB6D-4D1527197104}" destId="{4A7D7910-2C22-4F1E-9A11-6339D74CE89F}" srcOrd="0" destOrd="0" presId="urn:microsoft.com/office/officeart/2005/8/layout/chart3"/>
    <dgm:cxn modelId="{BC5315E5-3EA6-4F53-8049-34A343B379CA}" type="presOf" srcId="{D1E624EE-468C-468D-91DE-C2698BC8A250}" destId="{EE788581-8AFC-4790-9515-6C32AB5C03C8}" srcOrd="0" destOrd="0" presId="urn:microsoft.com/office/officeart/2005/8/layout/chart3"/>
    <dgm:cxn modelId="{5A775DE5-8269-4618-B30D-FFD7DFBDAEFD}" type="presOf" srcId="{04F64E61-113C-4514-A53D-16B07001325E}" destId="{DF0F1DA3-90E9-47B5-A65F-3A28055C177F}" srcOrd="1" destOrd="0" presId="urn:microsoft.com/office/officeart/2005/8/layout/chart3"/>
    <dgm:cxn modelId="{D8D366E7-B631-479A-AD0B-EE099163F5EF}" type="presOf" srcId="{13E588D3-22A1-4A33-9C8D-E6022E001C03}" destId="{CBE26AEC-EE78-4F14-BC68-CD98D664701E}" srcOrd="1" destOrd="0" presId="urn:microsoft.com/office/officeart/2005/8/layout/chart3"/>
    <dgm:cxn modelId="{38E7F67D-6780-4272-BE67-AC4301888A6F}" type="presParOf" srcId="{07B5A098-78FC-484A-9191-2C8A8D9DD88B}" destId="{B681642E-AB94-423D-BEEE-276EE3114F37}" srcOrd="0" destOrd="0" presId="urn:microsoft.com/office/officeart/2005/8/layout/chart3"/>
    <dgm:cxn modelId="{F25C0B30-2264-445B-9D2D-2047953CE61F}" type="presParOf" srcId="{07B5A098-78FC-484A-9191-2C8A8D9DD88B}" destId="{CBE26AEC-EE78-4F14-BC68-CD98D664701E}" srcOrd="1" destOrd="0" presId="urn:microsoft.com/office/officeart/2005/8/layout/chart3"/>
    <dgm:cxn modelId="{0B3AE5C6-225D-4BD0-845B-6C37B3E2BB5F}" type="presParOf" srcId="{07B5A098-78FC-484A-9191-2C8A8D9DD88B}" destId="{F4072578-93B8-4C79-99BC-A30E74402335}" srcOrd="2" destOrd="0" presId="urn:microsoft.com/office/officeart/2005/8/layout/chart3"/>
    <dgm:cxn modelId="{7CD1450B-8D7B-4B35-80BF-8D2F59B94048}" type="presParOf" srcId="{07B5A098-78FC-484A-9191-2C8A8D9DD88B}" destId="{BC58CBF6-B330-457C-A926-30AD3EF294AE}" srcOrd="3" destOrd="0" presId="urn:microsoft.com/office/officeart/2005/8/layout/chart3"/>
    <dgm:cxn modelId="{65B91616-1546-4B76-88C2-6CEF48AA76AD}" type="presParOf" srcId="{07B5A098-78FC-484A-9191-2C8A8D9DD88B}" destId="{4A7D7910-2C22-4F1E-9A11-6339D74CE89F}" srcOrd="4" destOrd="0" presId="urn:microsoft.com/office/officeart/2005/8/layout/chart3"/>
    <dgm:cxn modelId="{3BDC5CE0-5018-41BB-828C-1609AE851E7E}" type="presParOf" srcId="{07B5A098-78FC-484A-9191-2C8A8D9DD88B}" destId="{5BBD8EBC-837D-4600-9C63-2C057D0AC231}" srcOrd="5" destOrd="0" presId="urn:microsoft.com/office/officeart/2005/8/layout/chart3"/>
    <dgm:cxn modelId="{967A82F9-FDAD-4BB6-9D1B-11B88D20EF36}" type="presParOf" srcId="{07B5A098-78FC-484A-9191-2C8A8D9DD88B}" destId="{A733A52A-AD38-4D39-B3EE-466CB89999BF}" srcOrd="6" destOrd="0" presId="urn:microsoft.com/office/officeart/2005/8/layout/chart3"/>
    <dgm:cxn modelId="{A4F3FE52-27F1-4D13-A6D8-7A32119BEA71}" type="presParOf" srcId="{07B5A098-78FC-484A-9191-2C8A8D9DD88B}" destId="{1BB18134-E847-42F7-8D59-9875BF913A7F}" srcOrd="7" destOrd="0" presId="urn:microsoft.com/office/officeart/2005/8/layout/chart3"/>
    <dgm:cxn modelId="{AFEC7EEA-A78E-4BA4-B602-14AA091559DE}" type="presParOf" srcId="{07B5A098-78FC-484A-9191-2C8A8D9DD88B}" destId="{EE788581-8AFC-4790-9515-6C32AB5C03C8}" srcOrd="8" destOrd="0" presId="urn:microsoft.com/office/officeart/2005/8/layout/chart3"/>
    <dgm:cxn modelId="{C2BD8CBA-00F2-4226-B53A-387641DB2581}" type="presParOf" srcId="{07B5A098-78FC-484A-9191-2C8A8D9DD88B}" destId="{2AD0FF8E-6FA8-43E8-9F30-209338EFB5B3}" srcOrd="9" destOrd="0" presId="urn:microsoft.com/office/officeart/2005/8/layout/chart3"/>
    <dgm:cxn modelId="{274A4CD2-05E8-48B8-89C8-93406A671A78}" type="presParOf" srcId="{07B5A098-78FC-484A-9191-2C8A8D9DD88B}" destId="{FFEC7A1B-B185-4CB9-B16D-890E90E18F77}" srcOrd="10" destOrd="0" presId="urn:microsoft.com/office/officeart/2005/8/layout/chart3"/>
    <dgm:cxn modelId="{573A0B96-52B9-4D3E-A1E9-FD4E67B950BA}" type="presParOf" srcId="{07B5A098-78FC-484A-9191-2C8A8D9DD88B}" destId="{DF0F1DA3-90E9-47B5-A65F-3A28055C177F}" srcOrd="11" destOrd="0" presId="urn:microsoft.com/office/officeart/2005/8/layout/chart3"/>
    <dgm:cxn modelId="{3CD86B40-BD53-4AC7-90F5-2B17D44E64F2}" type="presParOf" srcId="{07B5A098-78FC-484A-9191-2C8A8D9DD88B}" destId="{3D64F972-1F83-431B-8700-56260E70E517}" srcOrd="12" destOrd="0" presId="urn:microsoft.com/office/officeart/2005/8/layout/chart3"/>
    <dgm:cxn modelId="{4A73139F-4E58-4A9E-B351-9E2D8CC2B800}" type="presParOf" srcId="{07B5A098-78FC-484A-9191-2C8A8D9DD88B}" destId="{1576D4BD-0B2C-47C8-9FE9-2BB0D066C2B5}" srcOrd="1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C5E8E-9ED6-4249-8BCC-60F3F74FBADB}" type="doc">
      <dgm:prSet loTypeId="urn:microsoft.com/office/officeart/2005/8/layout/vList2" loCatId="list" qsTypeId="urn:microsoft.com/office/officeart/2005/8/quickstyle/simple1" qsCatId="simple" csTypeId="urn:microsoft.com/office/officeart/2005/8/colors/accent5_4" csCatId="accent5" phldr="1"/>
      <dgm:spPr/>
      <dgm:t>
        <a:bodyPr/>
        <a:lstStyle/>
        <a:p>
          <a:endParaRPr lang="en-US"/>
        </a:p>
      </dgm:t>
    </dgm:pt>
    <dgm:pt modelId="{409887B3-97F5-4A40-B095-B8085D43119E}">
      <dgm:prSet phldrT="[Text]"/>
      <dgm:spPr/>
      <dgm:t>
        <a:bodyPr/>
        <a:lstStyle/>
        <a:p>
          <a:pPr>
            <a:buFont typeface="Arial" panose="020B0604020202020204" pitchFamily="34" charset="0"/>
            <a:buChar char="•"/>
          </a:pPr>
          <a:r>
            <a:rPr lang="en-CA" dirty="0">
              <a:latin typeface="Montserrat" charset="0"/>
            </a:rPr>
            <a:t>AGILITY</a:t>
          </a:r>
          <a:endParaRPr lang="en-US" dirty="0"/>
        </a:p>
      </dgm:t>
    </dgm:pt>
    <dgm:pt modelId="{AE662424-E16E-42A1-B694-BDAF21086396}" type="parTrans" cxnId="{7FF073CA-E500-4D22-9BAE-2B31C06A38D1}">
      <dgm:prSet/>
      <dgm:spPr/>
      <dgm:t>
        <a:bodyPr/>
        <a:lstStyle/>
        <a:p>
          <a:endParaRPr lang="en-US"/>
        </a:p>
      </dgm:t>
    </dgm:pt>
    <dgm:pt modelId="{9A0AAB8B-8BF8-4B8A-9067-688B8B02A549}" type="sibTrans" cxnId="{7FF073CA-E500-4D22-9BAE-2B31C06A38D1}">
      <dgm:prSet/>
      <dgm:spPr/>
      <dgm:t>
        <a:bodyPr/>
        <a:lstStyle/>
        <a:p>
          <a:endParaRPr lang="en-US"/>
        </a:p>
      </dgm:t>
    </dgm:pt>
    <dgm:pt modelId="{86E400EB-6131-4B08-AFB1-15D5E5F0C7A7}">
      <dgm:prSet/>
      <dgm:spPr/>
      <dgm:t>
        <a:bodyPr/>
        <a:lstStyle/>
        <a:p>
          <a:r>
            <a:rPr lang="en-CA" dirty="0">
              <a:latin typeface="Montserrat" charset="0"/>
            </a:rPr>
            <a:t>Cloud computing empowers companies to be agile. </a:t>
          </a:r>
        </a:p>
      </dgm:t>
    </dgm:pt>
    <dgm:pt modelId="{AE27204E-BE25-4EEC-92DB-A872F666B2CA}" type="parTrans" cxnId="{D81D818D-C998-4634-B812-0154FDC4EC2B}">
      <dgm:prSet/>
      <dgm:spPr/>
      <dgm:t>
        <a:bodyPr/>
        <a:lstStyle/>
        <a:p>
          <a:endParaRPr lang="en-US"/>
        </a:p>
      </dgm:t>
    </dgm:pt>
    <dgm:pt modelId="{C207A77E-63B7-481E-ACF3-BCCD0F595CAC}" type="sibTrans" cxnId="{D81D818D-C998-4634-B812-0154FDC4EC2B}">
      <dgm:prSet/>
      <dgm:spPr/>
      <dgm:t>
        <a:bodyPr/>
        <a:lstStyle/>
        <a:p>
          <a:endParaRPr lang="en-US"/>
        </a:p>
      </dgm:t>
    </dgm:pt>
    <dgm:pt modelId="{0CB2B62F-0FCE-41CA-B0DE-49BC8607F7E2}">
      <dgm:prSet/>
      <dgm:spPr/>
      <dgm:t>
        <a:bodyPr/>
        <a:lstStyle/>
        <a:p>
          <a:r>
            <a:rPr lang="en-CA">
              <a:latin typeface="Montserrat" charset="0"/>
            </a:rPr>
            <a:t>ELASTICITY</a:t>
          </a:r>
          <a:endParaRPr lang="en-CA" dirty="0">
            <a:latin typeface="Montserrat" charset="0"/>
          </a:endParaRPr>
        </a:p>
      </dgm:t>
    </dgm:pt>
    <dgm:pt modelId="{BBA34DEB-7FD9-4785-8FB7-D542AA9F6F38}" type="parTrans" cxnId="{EB8B8006-7A3A-4456-919C-EAA4C18B21D4}">
      <dgm:prSet/>
      <dgm:spPr/>
      <dgm:t>
        <a:bodyPr/>
        <a:lstStyle/>
        <a:p>
          <a:endParaRPr lang="en-US"/>
        </a:p>
      </dgm:t>
    </dgm:pt>
    <dgm:pt modelId="{8A514B60-2A84-4F71-9F13-B6145C85C667}" type="sibTrans" cxnId="{EB8B8006-7A3A-4456-919C-EAA4C18B21D4}">
      <dgm:prSet/>
      <dgm:spPr/>
      <dgm:t>
        <a:bodyPr/>
        <a:lstStyle/>
        <a:p>
          <a:endParaRPr lang="en-US"/>
        </a:p>
      </dgm:t>
    </dgm:pt>
    <dgm:pt modelId="{317E7BA7-FD8A-4D62-A2B2-AD7D0FBA50D0}">
      <dgm:prSet/>
      <dgm:spPr/>
      <dgm:t>
        <a:bodyPr/>
        <a:lstStyle/>
        <a:p>
          <a:r>
            <a:rPr lang="en-CA" dirty="0">
              <a:latin typeface="Montserrat" charset="0"/>
            </a:rPr>
            <a:t>Cloud computing allows for scaling and shrinking resources based on demand. </a:t>
          </a:r>
        </a:p>
      </dgm:t>
    </dgm:pt>
    <dgm:pt modelId="{7CC1186D-8AEF-459B-B1E8-5D2F4EAADA80}" type="parTrans" cxnId="{EE60F440-19B7-45C7-A700-59E9286D0566}">
      <dgm:prSet/>
      <dgm:spPr/>
      <dgm:t>
        <a:bodyPr/>
        <a:lstStyle/>
        <a:p>
          <a:endParaRPr lang="en-US"/>
        </a:p>
      </dgm:t>
    </dgm:pt>
    <dgm:pt modelId="{1A3953E1-476C-44DF-94D0-1CA164ACC692}" type="sibTrans" cxnId="{EE60F440-19B7-45C7-A700-59E9286D0566}">
      <dgm:prSet/>
      <dgm:spPr/>
      <dgm:t>
        <a:bodyPr/>
        <a:lstStyle/>
        <a:p>
          <a:endParaRPr lang="en-US"/>
        </a:p>
      </dgm:t>
    </dgm:pt>
    <dgm:pt modelId="{73B2121C-71F7-444A-B065-67ADDBC9A2CC}">
      <dgm:prSet/>
      <dgm:spPr/>
      <dgm:t>
        <a:bodyPr/>
        <a:lstStyle/>
        <a:p>
          <a:r>
            <a:rPr lang="en-CA">
              <a:latin typeface="Montserrat" charset="0"/>
            </a:rPr>
            <a:t>COST SAVINGS</a:t>
          </a:r>
          <a:endParaRPr lang="en-CA" dirty="0">
            <a:latin typeface="Montserrat" charset="0"/>
          </a:endParaRPr>
        </a:p>
      </dgm:t>
    </dgm:pt>
    <dgm:pt modelId="{B6EB6D51-A74E-4570-BFE9-B2C71861FD97}" type="parTrans" cxnId="{A8B85AF1-0D8E-45AA-AFD3-7292069904AA}">
      <dgm:prSet/>
      <dgm:spPr/>
      <dgm:t>
        <a:bodyPr/>
        <a:lstStyle/>
        <a:p>
          <a:endParaRPr lang="en-US"/>
        </a:p>
      </dgm:t>
    </dgm:pt>
    <dgm:pt modelId="{2BA755B1-167F-46B4-8887-3B588EEBF2D2}" type="sibTrans" cxnId="{A8B85AF1-0D8E-45AA-AFD3-7292069904AA}">
      <dgm:prSet/>
      <dgm:spPr/>
      <dgm:t>
        <a:bodyPr/>
        <a:lstStyle/>
        <a:p>
          <a:endParaRPr lang="en-US"/>
        </a:p>
      </dgm:t>
    </dgm:pt>
    <dgm:pt modelId="{EB9DD742-BF67-4A7E-B88A-21B880DC86FE}">
      <dgm:prSet/>
      <dgm:spPr/>
      <dgm:t>
        <a:bodyPr/>
        <a:lstStyle/>
        <a:p>
          <a:r>
            <a:rPr lang="en-CA" dirty="0">
              <a:latin typeface="Montserrat" charset="0"/>
            </a:rPr>
            <a:t>Cloud computing trades capital expenses such as buying physical servers for variable expenses. </a:t>
          </a:r>
        </a:p>
      </dgm:t>
    </dgm:pt>
    <dgm:pt modelId="{C84D8BDE-51E0-4E8B-A7E3-241F68BAAE04}" type="parTrans" cxnId="{413D6911-C482-4323-93B4-5DFE6C66F652}">
      <dgm:prSet/>
      <dgm:spPr/>
      <dgm:t>
        <a:bodyPr/>
        <a:lstStyle/>
        <a:p>
          <a:endParaRPr lang="en-US"/>
        </a:p>
      </dgm:t>
    </dgm:pt>
    <dgm:pt modelId="{7D3D08D0-D50C-4706-890E-E423453BF166}" type="sibTrans" cxnId="{413D6911-C482-4323-93B4-5DFE6C66F652}">
      <dgm:prSet/>
      <dgm:spPr/>
      <dgm:t>
        <a:bodyPr/>
        <a:lstStyle/>
        <a:p>
          <a:endParaRPr lang="en-US"/>
        </a:p>
      </dgm:t>
    </dgm:pt>
    <dgm:pt modelId="{0534904C-1DD5-4FD1-B8D3-8B18B4893E8F}">
      <dgm:prSet/>
      <dgm:spPr/>
      <dgm:t>
        <a:bodyPr/>
        <a:lstStyle/>
        <a:p>
          <a:r>
            <a:rPr lang="en-CA">
              <a:latin typeface="Montserrat" charset="0"/>
            </a:rPr>
            <a:t>DEPLOY GLOBALLY IN MINUTES</a:t>
          </a:r>
          <a:endParaRPr lang="en-CA" dirty="0">
            <a:latin typeface="Montserrat" charset="0"/>
          </a:endParaRPr>
        </a:p>
      </dgm:t>
    </dgm:pt>
    <dgm:pt modelId="{E79340DC-9C99-485A-9BB8-4C24E0D5DAA4}" type="parTrans" cxnId="{08322A12-8E33-484E-B49C-91B5CF907171}">
      <dgm:prSet/>
      <dgm:spPr/>
      <dgm:t>
        <a:bodyPr/>
        <a:lstStyle/>
        <a:p>
          <a:endParaRPr lang="en-US"/>
        </a:p>
      </dgm:t>
    </dgm:pt>
    <dgm:pt modelId="{7A9D8E3C-EB17-4043-99BD-402990B574A9}" type="sibTrans" cxnId="{08322A12-8E33-484E-B49C-91B5CF907171}">
      <dgm:prSet/>
      <dgm:spPr/>
      <dgm:t>
        <a:bodyPr/>
        <a:lstStyle/>
        <a:p>
          <a:endParaRPr lang="en-US"/>
        </a:p>
      </dgm:t>
    </dgm:pt>
    <dgm:pt modelId="{AFB4C591-F75F-4E66-8672-074682BB467F}">
      <dgm:prSet/>
      <dgm:spPr/>
      <dgm:t>
        <a:bodyPr/>
        <a:lstStyle/>
        <a:p>
          <a:r>
            <a:rPr lang="en-CA" dirty="0">
              <a:latin typeface="Montserrat" charset="0"/>
            </a:rPr>
            <a:t>AWS infrastructure is available all over the world. </a:t>
          </a:r>
        </a:p>
      </dgm:t>
    </dgm:pt>
    <dgm:pt modelId="{0465B7D7-E097-46E5-9C99-418154E37058}" type="parTrans" cxnId="{8FC5FFBA-2492-4D6D-A9B7-FC9E02C8377F}">
      <dgm:prSet/>
      <dgm:spPr/>
      <dgm:t>
        <a:bodyPr/>
        <a:lstStyle/>
        <a:p>
          <a:endParaRPr lang="en-US"/>
        </a:p>
      </dgm:t>
    </dgm:pt>
    <dgm:pt modelId="{A36A97C6-E076-481F-9EFE-07DA424D8DF0}" type="sibTrans" cxnId="{8FC5FFBA-2492-4D6D-A9B7-FC9E02C8377F}">
      <dgm:prSet/>
      <dgm:spPr/>
      <dgm:t>
        <a:bodyPr/>
        <a:lstStyle/>
        <a:p>
          <a:endParaRPr lang="en-US"/>
        </a:p>
      </dgm:t>
    </dgm:pt>
    <dgm:pt modelId="{85EF83FF-8B03-4F2A-922F-B4528E706F46}">
      <dgm:prSet/>
      <dgm:spPr/>
      <dgm:t>
        <a:bodyPr/>
        <a:lstStyle/>
        <a:p>
          <a:r>
            <a:rPr lang="en-CA" dirty="0">
              <a:latin typeface="Montserrat" charset="0"/>
            </a:rPr>
            <a:t>Instead of buying physical hardware and software and setting them up which might take months, cloud computing gives companies access to numerous technologies which enables faster deployment and innovation. </a:t>
          </a:r>
        </a:p>
      </dgm:t>
    </dgm:pt>
    <dgm:pt modelId="{FA591ACE-EF4E-4FA9-B860-F601DABDA8EF}" type="parTrans" cxnId="{27306CD9-2D68-4C92-B2FA-279FBE1CAB5B}">
      <dgm:prSet/>
      <dgm:spPr/>
      <dgm:t>
        <a:bodyPr/>
        <a:lstStyle/>
        <a:p>
          <a:endParaRPr lang="en-US"/>
        </a:p>
      </dgm:t>
    </dgm:pt>
    <dgm:pt modelId="{3A1129B9-2CF1-4FB4-84DD-34C674F8387F}" type="sibTrans" cxnId="{27306CD9-2D68-4C92-B2FA-279FBE1CAB5B}">
      <dgm:prSet/>
      <dgm:spPr/>
      <dgm:t>
        <a:bodyPr/>
        <a:lstStyle/>
        <a:p>
          <a:endParaRPr lang="en-US"/>
        </a:p>
      </dgm:t>
    </dgm:pt>
    <dgm:pt modelId="{1CE997E0-ECE8-47BE-A013-567ACCF4160A}">
      <dgm:prSet/>
      <dgm:spPr/>
      <dgm:t>
        <a:bodyPr/>
        <a:lstStyle/>
        <a:p>
          <a:r>
            <a:rPr lang="en-CA" dirty="0">
              <a:latin typeface="Montserrat" charset="0"/>
            </a:rPr>
            <a:t>In minutes, companies can provision and deploy resources such as compute, storage, and databases. </a:t>
          </a:r>
        </a:p>
      </dgm:t>
    </dgm:pt>
    <dgm:pt modelId="{7BBB94A9-8911-4380-AD9F-9D05E2028DDC}" type="parTrans" cxnId="{4964CF78-E59F-4C9E-AC4E-D61223130039}">
      <dgm:prSet/>
      <dgm:spPr/>
      <dgm:t>
        <a:bodyPr/>
        <a:lstStyle/>
        <a:p>
          <a:endParaRPr lang="en-US"/>
        </a:p>
      </dgm:t>
    </dgm:pt>
    <dgm:pt modelId="{701D08B7-C928-460B-9BC8-F2E1C268D754}" type="sibTrans" cxnId="{4964CF78-E59F-4C9E-AC4E-D61223130039}">
      <dgm:prSet/>
      <dgm:spPr/>
      <dgm:t>
        <a:bodyPr/>
        <a:lstStyle/>
        <a:p>
          <a:endParaRPr lang="en-US"/>
        </a:p>
      </dgm:t>
    </dgm:pt>
    <dgm:pt modelId="{59A46F5F-B3ED-49C9-AABA-D43ED09529C2}">
      <dgm:prSet/>
      <dgm:spPr/>
      <dgm:t>
        <a:bodyPr/>
        <a:lstStyle/>
        <a:p>
          <a:r>
            <a:rPr lang="en-CA" dirty="0">
              <a:latin typeface="Montserrat" charset="0"/>
            </a:rPr>
            <a:t>This empowers companies to be more agile and give them freedom to experiment with new ideas faster. </a:t>
          </a:r>
        </a:p>
      </dgm:t>
    </dgm:pt>
    <dgm:pt modelId="{0993A66A-4FE6-45AA-934C-220C773BFE10}" type="parTrans" cxnId="{AB8842EE-B855-4963-BB2E-D78515EF5A07}">
      <dgm:prSet/>
      <dgm:spPr/>
      <dgm:t>
        <a:bodyPr/>
        <a:lstStyle/>
        <a:p>
          <a:endParaRPr lang="en-US"/>
        </a:p>
      </dgm:t>
    </dgm:pt>
    <dgm:pt modelId="{24FA59BD-EE2C-40E6-9318-A69C42FF503A}" type="sibTrans" cxnId="{AB8842EE-B855-4963-BB2E-D78515EF5A07}">
      <dgm:prSet/>
      <dgm:spPr/>
      <dgm:t>
        <a:bodyPr/>
        <a:lstStyle/>
        <a:p>
          <a:endParaRPr lang="en-US"/>
        </a:p>
      </dgm:t>
    </dgm:pt>
    <dgm:pt modelId="{74F9395C-45DB-4905-A74B-92552860D53C}">
      <dgm:prSet/>
      <dgm:spPr/>
      <dgm:t>
        <a:bodyPr/>
        <a:lstStyle/>
        <a:p>
          <a:r>
            <a:rPr lang="en-CA" dirty="0">
              <a:latin typeface="Montserrat" charset="0"/>
            </a:rPr>
            <a:t>Therefore, there is no need to over-provision resources up front.</a:t>
          </a:r>
        </a:p>
      </dgm:t>
    </dgm:pt>
    <dgm:pt modelId="{8283B5B4-4C49-45AB-A121-35B74996F03A}" type="parTrans" cxnId="{AADB0F13-D200-484B-9C4F-C1CD24FA7A9C}">
      <dgm:prSet/>
      <dgm:spPr/>
      <dgm:t>
        <a:bodyPr/>
        <a:lstStyle/>
        <a:p>
          <a:endParaRPr lang="en-US"/>
        </a:p>
      </dgm:t>
    </dgm:pt>
    <dgm:pt modelId="{A372DA8C-6278-48A5-B0BE-7CE5A95BCE94}" type="sibTrans" cxnId="{AADB0F13-D200-484B-9C4F-C1CD24FA7A9C}">
      <dgm:prSet/>
      <dgm:spPr/>
      <dgm:t>
        <a:bodyPr/>
        <a:lstStyle/>
        <a:p>
          <a:endParaRPr lang="en-US"/>
        </a:p>
      </dgm:t>
    </dgm:pt>
    <dgm:pt modelId="{C371F86E-F056-4E5D-9917-A0AB2895DE4F}">
      <dgm:prSet/>
      <dgm:spPr/>
      <dgm:t>
        <a:bodyPr/>
        <a:lstStyle/>
        <a:p>
          <a:r>
            <a:rPr lang="en-CA" dirty="0">
              <a:latin typeface="Montserrat" charset="0"/>
            </a:rPr>
            <a:t>Massive savings with economies of scale. </a:t>
          </a:r>
        </a:p>
      </dgm:t>
    </dgm:pt>
    <dgm:pt modelId="{AF5C3262-BEF5-4776-8C74-0CB54E39C7DF}" type="parTrans" cxnId="{002E66F3-342D-454B-9B86-5BBA023534F2}">
      <dgm:prSet/>
      <dgm:spPr/>
      <dgm:t>
        <a:bodyPr/>
        <a:lstStyle/>
        <a:p>
          <a:endParaRPr lang="en-US"/>
        </a:p>
      </dgm:t>
    </dgm:pt>
    <dgm:pt modelId="{6F5A53EA-2536-4CB8-8671-EF1FF5D84185}" type="sibTrans" cxnId="{002E66F3-342D-454B-9B86-5BBA023534F2}">
      <dgm:prSet/>
      <dgm:spPr/>
      <dgm:t>
        <a:bodyPr/>
        <a:lstStyle/>
        <a:p>
          <a:endParaRPr lang="en-US"/>
        </a:p>
      </dgm:t>
    </dgm:pt>
    <dgm:pt modelId="{5C328F56-70D9-4CBD-9DDA-8A5B2E400E0A}">
      <dgm:prSet/>
      <dgm:spPr/>
      <dgm:t>
        <a:bodyPr/>
        <a:lstStyle/>
        <a:p>
          <a:r>
            <a:rPr lang="en-CA" dirty="0">
              <a:latin typeface="Montserrat" charset="0"/>
            </a:rPr>
            <a:t>Companies can deploy services in any corner of the planet in minutes by leveraging cloud. </a:t>
          </a:r>
        </a:p>
      </dgm:t>
    </dgm:pt>
    <dgm:pt modelId="{12429DD9-9CFB-41C6-AE3E-AD8B699E6D0C}" type="parTrans" cxnId="{A9519EA5-B88B-40FB-8560-10A253CCB1A2}">
      <dgm:prSet/>
      <dgm:spPr/>
      <dgm:t>
        <a:bodyPr/>
        <a:lstStyle/>
        <a:p>
          <a:endParaRPr lang="en-US"/>
        </a:p>
      </dgm:t>
    </dgm:pt>
    <dgm:pt modelId="{FE442930-DCFC-498C-B93E-173EF970B51E}" type="sibTrans" cxnId="{A9519EA5-B88B-40FB-8560-10A253CCB1A2}">
      <dgm:prSet/>
      <dgm:spPr/>
      <dgm:t>
        <a:bodyPr/>
        <a:lstStyle/>
        <a:p>
          <a:endParaRPr lang="en-US"/>
        </a:p>
      </dgm:t>
    </dgm:pt>
    <dgm:pt modelId="{29D3F7EE-0B73-4D2C-A679-067AABEAFF7C}">
      <dgm:prSet/>
      <dgm:spPr/>
      <dgm:t>
        <a:bodyPr/>
        <a:lstStyle/>
        <a:p>
          <a:r>
            <a:rPr lang="en-CA" dirty="0">
              <a:latin typeface="Montserrat" charset="0"/>
            </a:rPr>
            <a:t>Placing applications near the customer is critical to improve latency and performance. </a:t>
          </a:r>
        </a:p>
      </dgm:t>
    </dgm:pt>
    <dgm:pt modelId="{A4610BAF-51F2-428A-BA88-644C85DD27E6}" type="parTrans" cxnId="{30F85A2D-E5E7-4C68-8685-9D071DFAF21B}">
      <dgm:prSet/>
      <dgm:spPr/>
      <dgm:t>
        <a:bodyPr/>
        <a:lstStyle/>
        <a:p>
          <a:endParaRPr lang="en-US"/>
        </a:p>
      </dgm:t>
    </dgm:pt>
    <dgm:pt modelId="{33C75B23-8DBB-4009-A229-20BC926EE66C}" type="sibTrans" cxnId="{30F85A2D-E5E7-4C68-8685-9D071DFAF21B}">
      <dgm:prSet/>
      <dgm:spPr/>
      <dgm:t>
        <a:bodyPr/>
        <a:lstStyle/>
        <a:p>
          <a:endParaRPr lang="en-US"/>
        </a:p>
      </dgm:t>
    </dgm:pt>
    <dgm:pt modelId="{788058A0-F478-46F8-A5C9-98AFC833B531}" type="pres">
      <dgm:prSet presAssocID="{144C5E8E-9ED6-4249-8BCC-60F3F74FBADB}" presName="linear" presStyleCnt="0">
        <dgm:presLayoutVars>
          <dgm:animLvl val="lvl"/>
          <dgm:resizeHandles val="exact"/>
        </dgm:presLayoutVars>
      </dgm:prSet>
      <dgm:spPr/>
    </dgm:pt>
    <dgm:pt modelId="{35AAC31A-05E9-4FB2-BCE5-ABCA01401EA8}" type="pres">
      <dgm:prSet presAssocID="{409887B3-97F5-4A40-B095-B8085D43119E}" presName="parentText" presStyleLbl="node1" presStyleIdx="0" presStyleCnt="4">
        <dgm:presLayoutVars>
          <dgm:chMax val="0"/>
          <dgm:bulletEnabled val="1"/>
        </dgm:presLayoutVars>
      </dgm:prSet>
      <dgm:spPr/>
    </dgm:pt>
    <dgm:pt modelId="{7A1899DC-AC8F-48AD-B883-B941A0738A09}" type="pres">
      <dgm:prSet presAssocID="{409887B3-97F5-4A40-B095-B8085D43119E}" presName="childText" presStyleLbl="revTx" presStyleIdx="0" presStyleCnt="4">
        <dgm:presLayoutVars>
          <dgm:bulletEnabled val="1"/>
        </dgm:presLayoutVars>
      </dgm:prSet>
      <dgm:spPr/>
    </dgm:pt>
    <dgm:pt modelId="{FC787ACA-3ED8-41E8-8393-74CC30B37A8D}" type="pres">
      <dgm:prSet presAssocID="{0CB2B62F-0FCE-41CA-B0DE-49BC8607F7E2}" presName="parentText" presStyleLbl="node1" presStyleIdx="1" presStyleCnt="4">
        <dgm:presLayoutVars>
          <dgm:chMax val="0"/>
          <dgm:bulletEnabled val="1"/>
        </dgm:presLayoutVars>
      </dgm:prSet>
      <dgm:spPr/>
    </dgm:pt>
    <dgm:pt modelId="{318328DB-FAEF-4211-97E4-32D148A77C17}" type="pres">
      <dgm:prSet presAssocID="{0CB2B62F-0FCE-41CA-B0DE-49BC8607F7E2}" presName="childText" presStyleLbl="revTx" presStyleIdx="1" presStyleCnt="4">
        <dgm:presLayoutVars>
          <dgm:bulletEnabled val="1"/>
        </dgm:presLayoutVars>
      </dgm:prSet>
      <dgm:spPr/>
    </dgm:pt>
    <dgm:pt modelId="{D78C655C-CDF6-4653-80EB-8BB9619BCAE0}" type="pres">
      <dgm:prSet presAssocID="{73B2121C-71F7-444A-B065-67ADDBC9A2CC}" presName="parentText" presStyleLbl="node1" presStyleIdx="2" presStyleCnt="4">
        <dgm:presLayoutVars>
          <dgm:chMax val="0"/>
          <dgm:bulletEnabled val="1"/>
        </dgm:presLayoutVars>
      </dgm:prSet>
      <dgm:spPr/>
    </dgm:pt>
    <dgm:pt modelId="{E27005D0-494B-465B-8F6D-9291C88E0C1C}" type="pres">
      <dgm:prSet presAssocID="{73B2121C-71F7-444A-B065-67ADDBC9A2CC}" presName="childText" presStyleLbl="revTx" presStyleIdx="2" presStyleCnt="4">
        <dgm:presLayoutVars>
          <dgm:bulletEnabled val="1"/>
        </dgm:presLayoutVars>
      </dgm:prSet>
      <dgm:spPr/>
    </dgm:pt>
    <dgm:pt modelId="{34A82ED2-91D1-4923-8F01-7A2DAD93F190}" type="pres">
      <dgm:prSet presAssocID="{0534904C-1DD5-4FD1-B8D3-8B18B4893E8F}" presName="parentText" presStyleLbl="node1" presStyleIdx="3" presStyleCnt="4">
        <dgm:presLayoutVars>
          <dgm:chMax val="0"/>
          <dgm:bulletEnabled val="1"/>
        </dgm:presLayoutVars>
      </dgm:prSet>
      <dgm:spPr/>
    </dgm:pt>
    <dgm:pt modelId="{D64BD6E4-4296-4889-B8CB-5DE0BDA82C59}" type="pres">
      <dgm:prSet presAssocID="{0534904C-1DD5-4FD1-B8D3-8B18B4893E8F}" presName="childText" presStyleLbl="revTx" presStyleIdx="3" presStyleCnt="4">
        <dgm:presLayoutVars>
          <dgm:bulletEnabled val="1"/>
        </dgm:presLayoutVars>
      </dgm:prSet>
      <dgm:spPr/>
    </dgm:pt>
  </dgm:ptLst>
  <dgm:cxnLst>
    <dgm:cxn modelId="{5A473E05-4437-42E4-95CD-30A8D73E2F9C}" type="presOf" srcId="{C371F86E-F056-4E5D-9917-A0AB2895DE4F}" destId="{E27005D0-494B-465B-8F6D-9291C88E0C1C}" srcOrd="0" destOrd="1" presId="urn:microsoft.com/office/officeart/2005/8/layout/vList2"/>
    <dgm:cxn modelId="{3B488A05-4345-4352-AC5E-5D15A097BC88}" type="presOf" srcId="{73B2121C-71F7-444A-B065-67ADDBC9A2CC}" destId="{D78C655C-CDF6-4653-80EB-8BB9619BCAE0}" srcOrd="0" destOrd="0" presId="urn:microsoft.com/office/officeart/2005/8/layout/vList2"/>
    <dgm:cxn modelId="{BC681806-E997-4C92-9F44-BEB633A591BD}" type="presOf" srcId="{1CE997E0-ECE8-47BE-A013-567ACCF4160A}" destId="{7A1899DC-AC8F-48AD-B883-B941A0738A09}" srcOrd="0" destOrd="2" presId="urn:microsoft.com/office/officeart/2005/8/layout/vList2"/>
    <dgm:cxn modelId="{EB8B8006-7A3A-4456-919C-EAA4C18B21D4}" srcId="{144C5E8E-9ED6-4249-8BCC-60F3F74FBADB}" destId="{0CB2B62F-0FCE-41CA-B0DE-49BC8607F7E2}" srcOrd="1" destOrd="0" parTransId="{BBA34DEB-7FD9-4785-8FB7-D542AA9F6F38}" sibTransId="{8A514B60-2A84-4F71-9F13-B6145C85C667}"/>
    <dgm:cxn modelId="{51D78F10-8003-475D-AB23-419F40881974}" type="presOf" srcId="{86E400EB-6131-4B08-AFB1-15D5E5F0C7A7}" destId="{7A1899DC-AC8F-48AD-B883-B941A0738A09}" srcOrd="0" destOrd="0" presId="urn:microsoft.com/office/officeart/2005/8/layout/vList2"/>
    <dgm:cxn modelId="{413D6911-C482-4323-93B4-5DFE6C66F652}" srcId="{73B2121C-71F7-444A-B065-67ADDBC9A2CC}" destId="{EB9DD742-BF67-4A7E-B88A-21B880DC86FE}" srcOrd="0" destOrd="0" parTransId="{C84D8BDE-51E0-4E8B-A7E3-241F68BAAE04}" sibTransId="{7D3D08D0-D50C-4706-890E-E423453BF166}"/>
    <dgm:cxn modelId="{08322A12-8E33-484E-B49C-91B5CF907171}" srcId="{144C5E8E-9ED6-4249-8BCC-60F3F74FBADB}" destId="{0534904C-1DD5-4FD1-B8D3-8B18B4893E8F}" srcOrd="3" destOrd="0" parTransId="{E79340DC-9C99-485A-9BB8-4C24E0D5DAA4}" sibTransId="{7A9D8E3C-EB17-4043-99BD-402990B574A9}"/>
    <dgm:cxn modelId="{AADB0F13-D200-484B-9C4F-C1CD24FA7A9C}" srcId="{0CB2B62F-0FCE-41CA-B0DE-49BC8607F7E2}" destId="{74F9395C-45DB-4905-A74B-92552860D53C}" srcOrd="1" destOrd="0" parTransId="{8283B5B4-4C49-45AB-A121-35B74996F03A}" sibTransId="{A372DA8C-6278-48A5-B0BE-7CE5A95BCE94}"/>
    <dgm:cxn modelId="{E1D3AC14-16CE-4DD6-A83E-D018D2D16B89}" type="presOf" srcId="{144C5E8E-9ED6-4249-8BCC-60F3F74FBADB}" destId="{788058A0-F478-46F8-A5C9-98AFC833B531}" srcOrd="0" destOrd="0" presId="urn:microsoft.com/office/officeart/2005/8/layout/vList2"/>
    <dgm:cxn modelId="{30F85A2D-E5E7-4C68-8685-9D071DFAF21B}" srcId="{0534904C-1DD5-4FD1-B8D3-8B18B4893E8F}" destId="{29D3F7EE-0B73-4D2C-A679-067AABEAFF7C}" srcOrd="2" destOrd="0" parTransId="{A4610BAF-51F2-428A-BA88-644C85DD27E6}" sibTransId="{33C75B23-8DBB-4009-A229-20BC926EE66C}"/>
    <dgm:cxn modelId="{36C10230-31EF-4235-A4CD-0980C7956393}" type="presOf" srcId="{85EF83FF-8B03-4F2A-922F-B4528E706F46}" destId="{7A1899DC-AC8F-48AD-B883-B941A0738A09}" srcOrd="0" destOrd="1" presId="urn:microsoft.com/office/officeart/2005/8/layout/vList2"/>
    <dgm:cxn modelId="{64DA6D30-51CF-47CC-84A4-CB604BB013FC}" type="presOf" srcId="{317E7BA7-FD8A-4D62-A2B2-AD7D0FBA50D0}" destId="{318328DB-FAEF-4211-97E4-32D148A77C17}" srcOrd="0" destOrd="0" presId="urn:microsoft.com/office/officeart/2005/8/layout/vList2"/>
    <dgm:cxn modelId="{5CBC603A-8D00-4F0B-8575-CDA6E106767D}" type="presOf" srcId="{409887B3-97F5-4A40-B095-B8085D43119E}" destId="{35AAC31A-05E9-4FB2-BCE5-ABCA01401EA8}" srcOrd="0" destOrd="0" presId="urn:microsoft.com/office/officeart/2005/8/layout/vList2"/>
    <dgm:cxn modelId="{EE60F440-19B7-45C7-A700-59E9286D0566}" srcId="{0CB2B62F-0FCE-41CA-B0DE-49BC8607F7E2}" destId="{317E7BA7-FD8A-4D62-A2B2-AD7D0FBA50D0}" srcOrd="0" destOrd="0" parTransId="{7CC1186D-8AEF-459B-B1E8-5D2F4EAADA80}" sibTransId="{1A3953E1-476C-44DF-94D0-1CA164ACC692}"/>
    <dgm:cxn modelId="{32354661-C800-456D-816F-A8AE18CF353A}" type="presOf" srcId="{29D3F7EE-0B73-4D2C-A679-067AABEAFF7C}" destId="{D64BD6E4-4296-4889-B8CB-5DE0BDA82C59}" srcOrd="0" destOrd="2" presId="urn:microsoft.com/office/officeart/2005/8/layout/vList2"/>
    <dgm:cxn modelId="{C05FF157-8620-4433-B19C-9A7718E29EC5}" type="presOf" srcId="{74F9395C-45DB-4905-A74B-92552860D53C}" destId="{318328DB-FAEF-4211-97E4-32D148A77C17}" srcOrd="0" destOrd="1" presId="urn:microsoft.com/office/officeart/2005/8/layout/vList2"/>
    <dgm:cxn modelId="{4964CF78-E59F-4C9E-AC4E-D61223130039}" srcId="{409887B3-97F5-4A40-B095-B8085D43119E}" destId="{1CE997E0-ECE8-47BE-A013-567ACCF4160A}" srcOrd="2" destOrd="0" parTransId="{7BBB94A9-8911-4380-AD9F-9D05E2028DDC}" sibTransId="{701D08B7-C928-460B-9BC8-F2E1C268D754}"/>
    <dgm:cxn modelId="{D81D818D-C998-4634-B812-0154FDC4EC2B}" srcId="{409887B3-97F5-4A40-B095-B8085D43119E}" destId="{86E400EB-6131-4B08-AFB1-15D5E5F0C7A7}" srcOrd="0" destOrd="0" parTransId="{AE27204E-BE25-4EEC-92DB-A872F666B2CA}" sibTransId="{C207A77E-63B7-481E-ACF3-BCCD0F595CAC}"/>
    <dgm:cxn modelId="{3FF1FB8F-0865-4B54-B1A2-747287B4A0C2}" type="presOf" srcId="{59A46F5F-B3ED-49C9-AABA-D43ED09529C2}" destId="{7A1899DC-AC8F-48AD-B883-B941A0738A09}" srcOrd="0" destOrd="3" presId="urn:microsoft.com/office/officeart/2005/8/layout/vList2"/>
    <dgm:cxn modelId="{3511CA93-4994-4E30-AF33-DC1DABAF220D}" type="presOf" srcId="{5C328F56-70D9-4CBD-9DDA-8A5B2E400E0A}" destId="{D64BD6E4-4296-4889-B8CB-5DE0BDA82C59}" srcOrd="0" destOrd="1" presId="urn:microsoft.com/office/officeart/2005/8/layout/vList2"/>
    <dgm:cxn modelId="{A9519EA5-B88B-40FB-8560-10A253CCB1A2}" srcId="{0534904C-1DD5-4FD1-B8D3-8B18B4893E8F}" destId="{5C328F56-70D9-4CBD-9DDA-8A5B2E400E0A}" srcOrd="1" destOrd="0" parTransId="{12429DD9-9CFB-41C6-AE3E-AD8B699E6D0C}" sibTransId="{FE442930-DCFC-498C-B93E-173EF970B51E}"/>
    <dgm:cxn modelId="{8FC5FFBA-2492-4D6D-A9B7-FC9E02C8377F}" srcId="{0534904C-1DD5-4FD1-B8D3-8B18B4893E8F}" destId="{AFB4C591-F75F-4E66-8672-074682BB467F}" srcOrd="0" destOrd="0" parTransId="{0465B7D7-E097-46E5-9C99-418154E37058}" sibTransId="{A36A97C6-E076-481F-9EFE-07DA424D8DF0}"/>
    <dgm:cxn modelId="{D0F794C5-7059-4D9D-A199-520074061E27}" type="presOf" srcId="{AFB4C591-F75F-4E66-8672-074682BB467F}" destId="{D64BD6E4-4296-4889-B8CB-5DE0BDA82C59}" srcOrd="0" destOrd="0" presId="urn:microsoft.com/office/officeart/2005/8/layout/vList2"/>
    <dgm:cxn modelId="{7FF073CA-E500-4D22-9BAE-2B31C06A38D1}" srcId="{144C5E8E-9ED6-4249-8BCC-60F3F74FBADB}" destId="{409887B3-97F5-4A40-B095-B8085D43119E}" srcOrd="0" destOrd="0" parTransId="{AE662424-E16E-42A1-B694-BDAF21086396}" sibTransId="{9A0AAB8B-8BF8-4B8A-9067-688B8B02A549}"/>
    <dgm:cxn modelId="{66AB0FD3-2ADE-4F2C-9290-47F07A1E84B7}" type="presOf" srcId="{EB9DD742-BF67-4A7E-B88A-21B880DC86FE}" destId="{E27005D0-494B-465B-8F6D-9291C88E0C1C}" srcOrd="0" destOrd="0" presId="urn:microsoft.com/office/officeart/2005/8/layout/vList2"/>
    <dgm:cxn modelId="{27306CD9-2D68-4C92-B2FA-279FBE1CAB5B}" srcId="{409887B3-97F5-4A40-B095-B8085D43119E}" destId="{85EF83FF-8B03-4F2A-922F-B4528E706F46}" srcOrd="1" destOrd="0" parTransId="{FA591ACE-EF4E-4FA9-B860-F601DABDA8EF}" sibTransId="{3A1129B9-2CF1-4FB4-84DD-34C674F8387F}"/>
    <dgm:cxn modelId="{3906E3E0-8B0E-49AA-BCF2-077832C3F9AC}" type="presOf" srcId="{0534904C-1DD5-4FD1-B8D3-8B18B4893E8F}" destId="{34A82ED2-91D1-4923-8F01-7A2DAD93F190}" srcOrd="0" destOrd="0" presId="urn:microsoft.com/office/officeart/2005/8/layout/vList2"/>
    <dgm:cxn modelId="{B1FE60E4-0A74-4916-B763-48ACB2EBADEF}" type="presOf" srcId="{0CB2B62F-0FCE-41CA-B0DE-49BC8607F7E2}" destId="{FC787ACA-3ED8-41E8-8393-74CC30B37A8D}" srcOrd="0" destOrd="0" presId="urn:microsoft.com/office/officeart/2005/8/layout/vList2"/>
    <dgm:cxn modelId="{AB8842EE-B855-4963-BB2E-D78515EF5A07}" srcId="{409887B3-97F5-4A40-B095-B8085D43119E}" destId="{59A46F5F-B3ED-49C9-AABA-D43ED09529C2}" srcOrd="3" destOrd="0" parTransId="{0993A66A-4FE6-45AA-934C-220C773BFE10}" sibTransId="{24FA59BD-EE2C-40E6-9318-A69C42FF503A}"/>
    <dgm:cxn modelId="{A8B85AF1-0D8E-45AA-AFD3-7292069904AA}" srcId="{144C5E8E-9ED6-4249-8BCC-60F3F74FBADB}" destId="{73B2121C-71F7-444A-B065-67ADDBC9A2CC}" srcOrd="2" destOrd="0" parTransId="{B6EB6D51-A74E-4570-BFE9-B2C71861FD97}" sibTransId="{2BA755B1-167F-46B4-8887-3B588EEBF2D2}"/>
    <dgm:cxn modelId="{002E66F3-342D-454B-9B86-5BBA023534F2}" srcId="{73B2121C-71F7-444A-B065-67ADDBC9A2CC}" destId="{C371F86E-F056-4E5D-9917-A0AB2895DE4F}" srcOrd="1" destOrd="0" parTransId="{AF5C3262-BEF5-4776-8C74-0CB54E39C7DF}" sibTransId="{6F5A53EA-2536-4CB8-8671-EF1FF5D84185}"/>
    <dgm:cxn modelId="{9363CBF5-3304-4A7E-8A26-CF6FD6C822DD}" type="presParOf" srcId="{788058A0-F478-46F8-A5C9-98AFC833B531}" destId="{35AAC31A-05E9-4FB2-BCE5-ABCA01401EA8}" srcOrd="0" destOrd="0" presId="urn:microsoft.com/office/officeart/2005/8/layout/vList2"/>
    <dgm:cxn modelId="{11E2B436-E31A-428D-AFCA-86B1F53E1AAB}" type="presParOf" srcId="{788058A0-F478-46F8-A5C9-98AFC833B531}" destId="{7A1899DC-AC8F-48AD-B883-B941A0738A09}" srcOrd="1" destOrd="0" presId="urn:microsoft.com/office/officeart/2005/8/layout/vList2"/>
    <dgm:cxn modelId="{E7F581DD-C961-4AB1-BE77-2F4EB1D7EBEF}" type="presParOf" srcId="{788058A0-F478-46F8-A5C9-98AFC833B531}" destId="{FC787ACA-3ED8-41E8-8393-74CC30B37A8D}" srcOrd="2" destOrd="0" presId="urn:microsoft.com/office/officeart/2005/8/layout/vList2"/>
    <dgm:cxn modelId="{B1CA6822-9FB6-49A1-BF3F-FF9D3BD761F3}" type="presParOf" srcId="{788058A0-F478-46F8-A5C9-98AFC833B531}" destId="{318328DB-FAEF-4211-97E4-32D148A77C17}" srcOrd="3" destOrd="0" presId="urn:microsoft.com/office/officeart/2005/8/layout/vList2"/>
    <dgm:cxn modelId="{2153AB8E-793E-4276-B4F0-80026F0B6F9F}" type="presParOf" srcId="{788058A0-F478-46F8-A5C9-98AFC833B531}" destId="{D78C655C-CDF6-4653-80EB-8BB9619BCAE0}" srcOrd="4" destOrd="0" presId="urn:microsoft.com/office/officeart/2005/8/layout/vList2"/>
    <dgm:cxn modelId="{4EA5EC41-7897-448C-BF8E-7D10ADB0F2B9}" type="presParOf" srcId="{788058A0-F478-46F8-A5C9-98AFC833B531}" destId="{E27005D0-494B-465B-8F6D-9291C88E0C1C}" srcOrd="5" destOrd="0" presId="urn:microsoft.com/office/officeart/2005/8/layout/vList2"/>
    <dgm:cxn modelId="{72A54797-B08B-4C33-A0D9-4F9F6A4A24CC}" type="presParOf" srcId="{788058A0-F478-46F8-A5C9-98AFC833B531}" destId="{34A82ED2-91D1-4923-8F01-7A2DAD93F190}" srcOrd="6" destOrd="0" presId="urn:microsoft.com/office/officeart/2005/8/layout/vList2"/>
    <dgm:cxn modelId="{DB34FAB5-5191-4D65-BDB4-24D482789F82}" type="presParOf" srcId="{788058A0-F478-46F8-A5C9-98AFC833B531}" destId="{D64BD6E4-4296-4889-B8CB-5DE0BDA82C59}"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66244A-D8ED-4C28-AAC1-089FB45ABA42}"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8DB4DCDE-BA2A-428F-928B-E152D3FC8156}">
      <dgm:prSet phldrT="[Text]"/>
      <dgm:spPr/>
      <dgm:t>
        <a:bodyPr/>
        <a:lstStyle/>
        <a:p>
          <a:r>
            <a:rPr lang="en-CA" b="1"/>
            <a:t>ON DEMAND </a:t>
          </a:r>
          <a:endParaRPr lang="en-US" b="1" dirty="0"/>
        </a:p>
      </dgm:t>
    </dgm:pt>
    <dgm:pt modelId="{CC4D930A-DA0D-410B-9E5B-71FDEA6DB637}" type="parTrans" cxnId="{836FCBDC-23FE-47A4-B23C-9F45B7EDCDD8}">
      <dgm:prSet/>
      <dgm:spPr/>
      <dgm:t>
        <a:bodyPr/>
        <a:lstStyle/>
        <a:p>
          <a:endParaRPr lang="en-US" b="1"/>
        </a:p>
      </dgm:t>
    </dgm:pt>
    <dgm:pt modelId="{1036CB94-5F5D-433E-9CBE-553660F38776}" type="sibTrans" cxnId="{836FCBDC-23FE-47A4-B23C-9F45B7EDCDD8}">
      <dgm:prSet/>
      <dgm:spPr/>
      <dgm:t>
        <a:bodyPr/>
        <a:lstStyle/>
        <a:p>
          <a:endParaRPr lang="en-US" b="1"/>
        </a:p>
      </dgm:t>
    </dgm:pt>
    <dgm:pt modelId="{D304E898-3587-4BD6-9644-54952BE114C4}">
      <dgm:prSet phldrT="[Text]"/>
      <dgm:spPr/>
      <dgm:t>
        <a:bodyPr/>
        <a:lstStyle/>
        <a:p>
          <a:r>
            <a:rPr lang="en-CA" b="1"/>
            <a:t>RESERVED</a:t>
          </a:r>
          <a:endParaRPr lang="en-US" b="1" dirty="0"/>
        </a:p>
      </dgm:t>
    </dgm:pt>
    <dgm:pt modelId="{C8810F2C-470B-46B5-8BFC-E2DAEF8BE9A0}" type="parTrans" cxnId="{F9787FAC-855C-4650-A857-DA3C45231668}">
      <dgm:prSet/>
      <dgm:spPr/>
      <dgm:t>
        <a:bodyPr/>
        <a:lstStyle/>
        <a:p>
          <a:endParaRPr lang="en-US" b="1"/>
        </a:p>
      </dgm:t>
    </dgm:pt>
    <dgm:pt modelId="{FACC967C-F6C6-474A-916D-14D16CB59EA3}" type="sibTrans" cxnId="{F9787FAC-855C-4650-A857-DA3C45231668}">
      <dgm:prSet/>
      <dgm:spPr/>
      <dgm:t>
        <a:bodyPr/>
        <a:lstStyle/>
        <a:p>
          <a:endParaRPr lang="en-US" b="1"/>
        </a:p>
      </dgm:t>
    </dgm:pt>
    <dgm:pt modelId="{A197FF09-6A20-4B8B-9EFA-77F89D2009DD}">
      <dgm:prSet phldrT="[Text]"/>
      <dgm:spPr/>
      <dgm:t>
        <a:bodyPr/>
        <a:lstStyle/>
        <a:p>
          <a:r>
            <a:rPr lang="en-CA" b="1"/>
            <a:t>SPOT </a:t>
          </a:r>
          <a:endParaRPr lang="en-US" b="1" dirty="0"/>
        </a:p>
      </dgm:t>
    </dgm:pt>
    <dgm:pt modelId="{4A082B14-6CC5-4986-8A77-2A02B19963A3}" type="parTrans" cxnId="{2080DECF-5946-42B3-8231-DC6E950DCC9E}">
      <dgm:prSet/>
      <dgm:spPr/>
      <dgm:t>
        <a:bodyPr/>
        <a:lstStyle/>
        <a:p>
          <a:endParaRPr lang="en-US" b="1"/>
        </a:p>
      </dgm:t>
    </dgm:pt>
    <dgm:pt modelId="{C7EE0E7E-DD68-4608-8703-D6F63FC12BE7}" type="sibTrans" cxnId="{2080DECF-5946-42B3-8231-DC6E950DCC9E}">
      <dgm:prSet/>
      <dgm:spPr/>
      <dgm:t>
        <a:bodyPr/>
        <a:lstStyle/>
        <a:p>
          <a:endParaRPr lang="en-US" b="1"/>
        </a:p>
      </dgm:t>
    </dgm:pt>
    <dgm:pt modelId="{655B81D4-D301-4996-AE56-3A66AD305E08}">
      <dgm:prSet phldrT="[Text]"/>
      <dgm:spPr/>
      <dgm:t>
        <a:bodyPr/>
        <a:lstStyle/>
        <a:p>
          <a:r>
            <a:rPr lang="en-CA" b="1"/>
            <a:t>DEDICATED HOST</a:t>
          </a:r>
          <a:endParaRPr lang="en-US" b="1" dirty="0"/>
        </a:p>
      </dgm:t>
    </dgm:pt>
    <dgm:pt modelId="{69236EFE-9972-4B7A-9059-193099A8268E}" type="parTrans" cxnId="{A57AF73E-EDCF-4A5F-93C4-8571578E9650}">
      <dgm:prSet/>
      <dgm:spPr/>
      <dgm:t>
        <a:bodyPr/>
        <a:lstStyle/>
        <a:p>
          <a:endParaRPr lang="en-US" b="1"/>
        </a:p>
      </dgm:t>
    </dgm:pt>
    <dgm:pt modelId="{65450714-A89C-4DAB-A17E-D8B22DE47466}" type="sibTrans" cxnId="{A57AF73E-EDCF-4A5F-93C4-8571578E9650}">
      <dgm:prSet/>
      <dgm:spPr/>
      <dgm:t>
        <a:bodyPr/>
        <a:lstStyle/>
        <a:p>
          <a:endParaRPr lang="en-US" b="1"/>
        </a:p>
      </dgm:t>
    </dgm:pt>
    <dgm:pt modelId="{126D0236-EE33-41D9-AAB4-CBDC9AA1A76D}" type="pres">
      <dgm:prSet presAssocID="{7766244A-D8ED-4C28-AAC1-089FB45ABA42}" presName="diagram" presStyleCnt="0">
        <dgm:presLayoutVars>
          <dgm:dir/>
          <dgm:resizeHandles val="exact"/>
        </dgm:presLayoutVars>
      </dgm:prSet>
      <dgm:spPr/>
    </dgm:pt>
    <dgm:pt modelId="{195A690A-E973-4B61-90E9-9AC937771933}" type="pres">
      <dgm:prSet presAssocID="{8DB4DCDE-BA2A-428F-928B-E152D3FC8156}" presName="node" presStyleLbl="node1" presStyleIdx="0" presStyleCnt="4">
        <dgm:presLayoutVars>
          <dgm:bulletEnabled val="1"/>
        </dgm:presLayoutVars>
      </dgm:prSet>
      <dgm:spPr/>
    </dgm:pt>
    <dgm:pt modelId="{7C7A3A85-5141-47E5-B300-6428177519CE}" type="pres">
      <dgm:prSet presAssocID="{1036CB94-5F5D-433E-9CBE-553660F38776}" presName="sibTrans" presStyleCnt="0"/>
      <dgm:spPr/>
    </dgm:pt>
    <dgm:pt modelId="{6B2B1DDB-8093-4DC5-8068-B69DA7593006}" type="pres">
      <dgm:prSet presAssocID="{D304E898-3587-4BD6-9644-54952BE114C4}" presName="node" presStyleLbl="node1" presStyleIdx="1" presStyleCnt="4">
        <dgm:presLayoutVars>
          <dgm:bulletEnabled val="1"/>
        </dgm:presLayoutVars>
      </dgm:prSet>
      <dgm:spPr/>
    </dgm:pt>
    <dgm:pt modelId="{6BFF138E-E252-4091-86EE-1DB988550FDE}" type="pres">
      <dgm:prSet presAssocID="{FACC967C-F6C6-474A-916D-14D16CB59EA3}" presName="sibTrans" presStyleCnt="0"/>
      <dgm:spPr/>
    </dgm:pt>
    <dgm:pt modelId="{F54F0830-397C-460B-B245-70E577C827F9}" type="pres">
      <dgm:prSet presAssocID="{A197FF09-6A20-4B8B-9EFA-77F89D2009DD}" presName="node" presStyleLbl="node1" presStyleIdx="2" presStyleCnt="4">
        <dgm:presLayoutVars>
          <dgm:bulletEnabled val="1"/>
        </dgm:presLayoutVars>
      </dgm:prSet>
      <dgm:spPr/>
    </dgm:pt>
    <dgm:pt modelId="{168CCF93-BCC3-47A7-A9C6-3F60AA04F9D8}" type="pres">
      <dgm:prSet presAssocID="{C7EE0E7E-DD68-4608-8703-D6F63FC12BE7}" presName="sibTrans" presStyleCnt="0"/>
      <dgm:spPr/>
    </dgm:pt>
    <dgm:pt modelId="{194E140C-43F1-417E-8705-C1DC8E1BDB9D}" type="pres">
      <dgm:prSet presAssocID="{655B81D4-D301-4996-AE56-3A66AD305E08}" presName="node" presStyleLbl="node1" presStyleIdx="3" presStyleCnt="4">
        <dgm:presLayoutVars>
          <dgm:bulletEnabled val="1"/>
        </dgm:presLayoutVars>
      </dgm:prSet>
      <dgm:spPr/>
    </dgm:pt>
  </dgm:ptLst>
  <dgm:cxnLst>
    <dgm:cxn modelId="{A57AF73E-EDCF-4A5F-93C4-8571578E9650}" srcId="{7766244A-D8ED-4C28-AAC1-089FB45ABA42}" destId="{655B81D4-D301-4996-AE56-3A66AD305E08}" srcOrd="3" destOrd="0" parTransId="{69236EFE-9972-4B7A-9059-193099A8268E}" sibTransId="{65450714-A89C-4DAB-A17E-D8B22DE47466}"/>
    <dgm:cxn modelId="{E404836A-4131-4D43-BC69-4E3C6A95075F}" type="presOf" srcId="{A197FF09-6A20-4B8B-9EFA-77F89D2009DD}" destId="{F54F0830-397C-460B-B245-70E577C827F9}" srcOrd="0" destOrd="0" presId="urn:microsoft.com/office/officeart/2005/8/layout/default"/>
    <dgm:cxn modelId="{F9787FAC-855C-4650-A857-DA3C45231668}" srcId="{7766244A-D8ED-4C28-AAC1-089FB45ABA42}" destId="{D304E898-3587-4BD6-9644-54952BE114C4}" srcOrd="1" destOrd="0" parTransId="{C8810F2C-470B-46B5-8BFC-E2DAEF8BE9A0}" sibTransId="{FACC967C-F6C6-474A-916D-14D16CB59EA3}"/>
    <dgm:cxn modelId="{B269A9B3-A617-4AFB-AC2F-02B9F2F65F27}" type="presOf" srcId="{8DB4DCDE-BA2A-428F-928B-E152D3FC8156}" destId="{195A690A-E973-4B61-90E9-9AC937771933}" srcOrd="0" destOrd="0" presId="urn:microsoft.com/office/officeart/2005/8/layout/default"/>
    <dgm:cxn modelId="{6A79E8CE-9CCD-4482-BA87-F34CBF99E5C7}" type="presOf" srcId="{655B81D4-D301-4996-AE56-3A66AD305E08}" destId="{194E140C-43F1-417E-8705-C1DC8E1BDB9D}" srcOrd="0" destOrd="0" presId="urn:microsoft.com/office/officeart/2005/8/layout/default"/>
    <dgm:cxn modelId="{2080DECF-5946-42B3-8231-DC6E950DCC9E}" srcId="{7766244A-D8ED-4C28-AAC1-089FB45ABA42}" destId="{A197FF09-6A20-4B8B-9EFA-77F89D2009DD}" srcOrd="2" destOrd="0" parTransId="{4A082B14-6CC5-4986-8A77-2A02B19963A3}" sibTransId="{C7EE0E7E-DD68-4608-8703-D6F63FC12BE7}"/>
    <dgm:cxn modelId="{F5F8D7D0-38D5-4ABF-81C5-4758BAB22F77}" type="presOf" srcId="{7766244A-D8ED-4C28-AAC1-089FB45ABA42}" destId="{126D0236-EE33-41D9-AAB4-CBDC9AA1A76D}" srcOrd="0" destOrd="0" presId="urn:microsoft.com/office/officeart/2005/8/layout/default"/>
    <dgm:cxn modelId="{836FCBDC-23FE-47A4-B23C-9F45B7EDCDD8}" srcId="{7766244A-D8ED-4C28-AAC1-089FB45ABA42}" destId="{8DB4DCDE-BA2A-428F-928B-E152D3FC8156}" srcOrd="0" destOrd="0" parTransId="{CC4D930A-DA0D-410B-9E5B-71FDEA6DB637}" sibTransId="{1036CB94-5F5D-433E-9CBE-553660F38776}"/>
    <dgm:cxn modelId="{5696EFE0-7DD0-49F3-A30C-13CC49FAB7FA}" type="presOf" srcId="{D304E898-3587-4BD6-9644-54952BE114C4}" destId="{6B2B1DDB-8093-4DC5-8068-B69DA7593006}" srcOrd="0" destOrd="0" presId="urn:microsoft.com/office/officeart/2005/8/layout/default"/>
    <dgm:cxn modelId="{650364A7-9E7E-4CD4-AECB-ADC4F89D613F}" type="presParOf" srcId="{126D0236-EE33-41D9-AAB4-CBDC9AA1A76D}" destId="{195A690A-E973-4B61-90E9-9AC937771933}" srcOrd="0" destOrd="0" presId="urn:microsoft.com/office/officeart/2005/8/layout/default"/>
    <dgm:cxn modelId="{43B01D4B-6C5F-467B-AB6C-F55C3A66211C}" type="presParOf" srcId="{126D0236-EE33-41D9-AAB4-CBDC9AA1A76D}" destId="{7C7A3A85-5141-47E5-B300-6428177519CE}" srcOrd="1" destOrd="0" presId="urn:microsoft.com/office/officeart/2005/8/layout/default"/>
    <dgm:cxn modelId="{414DFFFF-DCB5-4D30-9905-41FE61913A5F}" type="presParOf" srcId="{126D0236-EE33-41D9-AAB4-CBDC9AA1A76D}" destId="{6B2B1DDB-8093-4DC5-8068-B69DA7593006}" srcOrd="2" destOrd="0" presId="urn:microsoft.com/office/officeart/2005/8/layout/default"/>
    <dgm:cxn modelId="{69FEC660-D83E-4183-897B-8D22BB0143F1}" type="presParOf" srcId="{126D0236-EE33-41D9-AAB4-CBDC9AA1A76D}" destId="{6BFF138E-E252-4091-86EE-1DB988550FDE}" srcOrd="3" destOrd="0" presId="urn:microsoft.com/office/officeart/2005/8/layout/default"/>
    <dgm:cxn modelId="{C1D9ABFE-F302-4D6B-92D4-AFB671BC1EAC}" type="presParOf" srcId="{126D0236-EE33-41D9-AAB4-CBDC9AA1A76D}" destId="{F54F0830-397C-460B-B245-70E577C827F9}" srcOrd="4" destOrd="0" presId="urn:microsoft.com/office/officeart/2005/8/layout/default"/>
    <dgm:cxn modelId="{897540A4-7E11-4D6D-A7A4-5D08CA9DE338}" type="presParOf" srcId="{126D0236-EE33-41D9-AAB4-CBDC9AA1A76D}" destId="{168CCF93-BCC3-47A7-A9C6-3F60AA04F9D8}" srcOrd="5" destOrd="0" presId="urn:microsoft.com/office/officeart/2005/8/layout/default"/>
    <dgm:cxn modelId="{2AD7ADD3-9BD0-4F27-A815-096EFF31C9BA}" type="presParOf" srcId="{126D0236-EE33-41D9-AAB4-CBDC9AA1A76D}" destId="{194E140C-43F1-417E-8705-C1DC8E1BDB9D}"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B84158-F1A9-4524-944B-A5AC4640884C}" type="doc">
      <dgm:prSet loTypeId="urn:microsoft.com/office/officeart/2005/8/layout/vList2" loCatId="list" qsTypeId="urn:microsoft.com/office/officeart/2005/8/quickstyle/simple1" qsCatId="simple" csTypeId="urn:microsoft.com/office/officeart/2005/8/colors/accent5_3" csCatId="accent5" phldr="1"/>
      <dgm:spPr/>
      <dgm:t>
        <a:bodyPr/>
        <a:lstStyle/>
        <a:p>
          <a:endParaRPr lang="en-US"/>
        </a:p>
      </dgm:t>
    </dgm:pt>
    <dgm:pt modelId="{147AC176-E01E-438E-8392-2B40BF111517}">
      <dgm:prSet phldrT="[Text]" custT="1"/>
      <dgm:spPr/>
      <dgm:t>
        <a:bodyPr/>
        <a:lstStyle/>
        <a:p>
          <a:r>
            <a:rPr lang="en-CA" sz="2000" dirty="0"/>
            <a:t>BUILD</a:t>
          </a:r>
          <a:endParaRPr lang="en-US" sz="2000" dirty="0"/>
        </a:p>
      </dgm:t>
    </dgm:pt>
    <dgm:pt modelId="{20E9DC0B-F832-4180-A88D-01A5D23991E7}" type="parTrans" cxnId="{2EA0F7A6-6C8F-4C84-A752-793CFC25B11E}">
      <dgm:prSet/>
      <dgm:spPr/>
      <dgm:t>
        <a:bodyPr/>
        <a:lstStyle/>
        <a:p>
          <a:endParaRPr lang="en-US" sz="1200"/>
        </a:p>
      </dgm:t>
    </dgm:pt>
    <dgm:pt modelId="{0E458FEE-A04F-40D4-854C-8DE20407A069}" type="sibTrans" cxnId="{2EA0F7A6-6C8F-4C84-A752-793CFC25B11E}">
      <dgm:prSet/>
      <dgm:spPr/>
      <dgm:t>
        <a:bodyPr/>
        <a:lstStyle/>
        <a:p>
          <a:endParaRPr lang="en-US" sz="1200"/>
        </a:p>
      </dgm:t>
    </dgm:pt>
    <dgm:pt modelId="{21172578-6877-4FE2-9330-8E86345C45ED}">
      <dgm:prSet phldrT="[Text]" custT="1"/>
      <dgm:spPr/>
      <dgm:t>
        <a:bodyPr/>
        <a:lstStyle/>
        <a:p>
          <a:r>
            <a:rPr lang="en-CA" sz="1600" dirty="0" err="1"/>
            <a:t>SageMaker</a:t>
          </a:r>
          <a:r>
            <a:rPr lang="en-CA" sz="1600" dirty="0"/>
            <a:t> offers data labeling service</a:t>
          </a:r>
          <a:endParaRPr lang="en-US" sz="1600" dirty="0"/>
        </a:p>
      </dgm:t>
    </dgm:pt>
    <dgm:pt modelId="{9B03DA13-D38A-4F9E-B3DD-AE2D67C45AC2}" type="parTrans" cxnId="{FB71B086-D289-48B4-B31C-D75268A7DAB0}">
      <dgm:prSet/>
      <dgm:spPr/>
      <dgm:t>
        <a:bodyPr/>
        <a:lstStyle/>
        <a:p>
          <a:endParaRPr lang="en-US" sz="1200"/>
        </a:p>
      </dgm:t>
    </dgm:pt>
    <dgm:pt modelId="{E57DD43F-D84D-45DF-8951-B8877B6BEABA}" type="sibTrans" cxnId="{FB71B086-D289-48B4-B31C-D75268A7DAB0}">
      <dgm:prSet/>
      <dgm:spPr/>
      <dgm:t>
        <a:bodyPr/>
        <a:lstStyle/>
        <a:p>
          <a:endParaRPr lang="en-US" sz="1200"/>
        </a:p>
      </dgm:t>
    </dgm:pt>
    <dgm:pt modelId="{5A630E82-01C2-4857-8413-8BFE0A2AB1BC}">
      <dgm:prSet phldrT="[Text]" custT="1"/>
      <dgm:spPr/>
      <dgm:t>
        <a:bodyPr/>
        <a:lstStyle/>
        <a:p>
          <a:r>
            <a:rPr lang="en-CA" sz="2000" dirty="0"/>
            <a:t>TRAIN</a:t>
          </a:r>
          <a:endParaRPr lang="en-US" sz="2000" dirty="0"/>
        </a:p>
      </dgm:t>
    </dgm:pt>
    <dgm:pt modelId="{C0E88381-92FD-43D6-8205-79DAFCFE05FF}" type="parTrans" cxnId="{298A0C26-0D29-4109-8BA4-D9A1D7D1C10D}">
      <dgm:prSet/>
      <dgm:spPr/>
      <dgm:t>
        <a:bodyPr/>
        <a:lstStyle/>
        <a:p>
          <a:endParaRPr lang="en-US" sz="1200"/>
        </a:p>
      </dgm:t>
    </dgm:pt>
    <dgm:pt modelId="{CDACD16F-1538-4DB0-A363-139660A2FCDC}" type="sibTrans" cxnId="{298A0C26-0D29-4109-8BA4-D9A1D7D1C10D}">
      <dgm:prSet/>
      <dgm:spPr/>
      <dgm:t>
        <a:bodyPr/>
        <a:lstStyle/>
        <a:p>
          <a:endParaRPr lang="en-US" sz="1200"/>
        </a:p>
      </dgm:t>
    </dgm:pt>
    <dgm:pt modelId="{83AFD4F8-1CE7-4F9E-9106-9A28D58EEE27}">
      <dgm:prSet phldrT="[Text]" custT="1"/>
      <dgm:spPr/>
      <dgm:t>
        <a:bodyPr/>
        <a:lstStyle/>
        <a:p>
          <a:r>
            <a:rPr lang="en-CA" sz="1600" dirty="0"/>
            <a:t>Manage environments for training</a:t>
          </a:r>
          <a:endParaRPr lang="en-US" sz="1600" dirty="0"/>
        </a:p>
      </dgm:t>
    </dgm:pt>
    <dgm:pt modelId="{8DF3853B-22DF-4F68-B80B-426EC2B2C6C8}" type="parTrans" cxnId="{3DFE2934-EFBD-443E-858D-AE03CA61C026}">
      <dgm:prSet/>
      <dgm:spPr/>
      <dgm:t>
        <a:bodyPr/>
        <a:lstStyle/>
        <a:p>
          <a:endParaRPr lang="en-US" sz="1200"/>
        </a:p>
      </dgm:t>
    </dgm:pt>
    <dgm:pt modelId="{F93131F0-9EEF-42B7-B473-60A2B92C02AD}" type="sibTrans" cxnId="{3DFE2934-EFBD-443E-858D-AE03CA61C026}">
      <dgm:prSet/>
      <dgm:spPr/>
      <dgm:t>
        <a:bodyPr/>
        <a:lstStyle/>
        <a:p>
          <a:endParaRPr lang="en-US" sz="1200"/>
        </a:p>
      </dgm:t>
    </dgm:pt>
    <dgm:pt modelId="{700E864A-0AC9-4F38-BF41-D075431DCD2B}">
      <dgm:prSet phldrT="[Text]" custT="1"/>
      <dgm:spPr/>
      <dgm:t>
        <a:bodyPr/>
        <a:lstStyle/>
        <a:p>
          <a:r>
            <a:rPr lang="en-CA" sz="2000" dirty="0"/>
            <a:t>DEPLOY</a:t>
          </a:r>
          <a:endParaRPr lang="en-US" sz="2000" dirty="0"/>
        </a:p>
      </dgm:t>
    </dgm:pt>
    <dgm:pt modelId="{89CC83CE-4A30-4D61-9342-CD8EC9ED4F98}" type="parTrans" cxnId="{7E31109C-9DF5-4649-848E-AEA562775367}">
      <dgm:prSet/>
      <dgm:spPr/>
      <dgm:t>
        <a:bodyPr/>
        <a:lstStyle/>
        <a:p>
          <a:endParaRPr lang="en-US" sz="1200"/>
        </a:p>
      </dgm:t>
    </dgm:pt>
    <dgm:pt modelId="{9BF200F4-65D2-4FFA-80F5-5E12888CB85E}" type="sibTrans" cxnId="{7E31109C-9DF5-4649-848E-AEA562775367}">
      <dgm:prSet/>
      <dgm:spPr/>
      <dgm:t>
        <a:bodyPr/>
        <a:lstStyle/>
        <a:p>
          <a:endParaRPr lang="en-US" sz="1200"/>
        </a:p>
      </dgm:t>
    </dgm:pt>
    <dgm:pt modelId="{7C9297BC-8016-4B65-892F-F0C33B08BB5A}">
      <dgm:prSet phldrT="[Text]" custT="1"/>
      <dgm:spPr/>
      <dgm:t>
        <a:bodyPr/>
        <a:lstStyle/>
        <a:p>
          <a:r>
            <a:rPr lang="en-CA" sz="1600" dirty="0"/>
            <a:t>Prebuilt available notebooks with state of the art algorithms on AWS marketplace</a:t>
          </a:r>
          <a:endParaRPr lang="en-US" sz="1600" dirty="0"/>
        </a:p>
      </dgm:t>
    </dgm:pt>
    <dgm:pt modelId="{923083A4-09B0-4ADB-8EF9-F650C3FC4CF6}" type="parTrans" cxnId="{11C432BF-81AB-46C3-A8D2-BA8274DACF99}">
      <dgm:prSet/>
      <dgm:spPr/>
      <dgm:t>
        <a:bodyPr/>
        <a:lstStyle/>
        <a:p>
          <a:endParaRPr lang="en-US" sz="1200"/>
        </a:p>
      </dgm:t>
    </dgm:pt>
    <dgm:pt modelId="{70839321-3BE6-4D5E-BEAB-FC6BE4D6FCF0}" type="sibTrans" cxnId="{11C432BF-81AB-46C3-A8D2-BA8274DACF99}">
      <dgm:prSet/>
      <dgm:spPr/>
      <dgm:t>
        <a:bodyPr/>
        <a:lstStyle/>
        <a:p>
          <a:endParaRPr lang="en-US" sz="1200"/>
        </a:p>
      </dgm:t>
    </dgm:pt>
    <dgm:pt modelId="{9A3CE63F-1C7C-45B0-AB26-A964DC8FBBD4}">
      <dgm:prSet phldrT="[Text]" custT="1"/>
      <dgm:spPr/>
      <dgm:t>
        <a:bodyPr/>
        <a:lstStyle/>
        <a:p>
          <a:r>
            <a:rPr lang="en-CA" sz="1600" dirty="0"/>
            <a:t>Hyperparameters optimization for model tuning </a:t>
          </a:r>
          <a:endParaRPr lang="en-US" sz="1600" dirty="0"/>
        </a:p>
      </dgm:t>
    </dgm:pt>
    <dgm:pt modelId="{D96B0A2B-DE70-457B-9915-9E6F569266A4}" type="parTrans" cxnId="{22C07268-A246-45B9-B07A-748E278A7A94}">
      <dgm:prSet/>
      <dgm:spPr/>
      <dgm:t>
        <a:bodyPr/>
        <a:lstStyle/>
        <a:p>
          <a:endParaRPr lang="en-US" sz="1200"/>
        </a:p>
      </dgm:t>
    </dgm:pt>
    <dgm:pt modelId="{BFEE4F86-5F12-4884-B4DF-D7917B8020EF}" type="sibTrans" cxnId="{22C07268-A246-45B9-B07A-748E278A7A94}">
      <dgm:prSet/>
      <dgm:spPr/>
      <dgm:t>
        <a:bodyPr/>
        <a:lstStyle/>
        <a:p>
          <a:endParaRPr lang="en-US" sz="1200"/>
        </a:p>
      </dgm:t>
    </dgm:pt>
    <dgm:pt modelId="{8A9FAF56-FC12-4A34-9D65-EB44E29FBE03}">
      <dgm:prSet phldrT="[Text]" custT="1"/>
      <dgm:spPr/>
      <dgm:t>
        <a:bodyPr/>
        <a:lstStyle/>
        <a:p>
          <a:r>
            <a:rPr lang="en-CA" sz="1600" dirty="0"/>
            <a:t>Train models using EC2 instances (on-demand and spot) </a:t>
          </a:r>
          <a:endParaRPr lang="en-US" sz="1600" dirty="0"/>
        </a:p>
      </dgm:t>
    </dgm:pt>
    <dgm:pt modelId="{7BDE5E74-3C41-48EA-91A2-CAF5BA8FCE3E}" type="parTrans" cxnId="{BE170B2C-9BA2-4336-8821-33F2450F83F0}">
      <dgm:prSet/>
      <dgm:spPr/>
      <dgm:t>
        <a:bodyPr/>
        <a:lstStyle/>
        <a:p>
          <a:endParaRPr lang="en-US" sz="1200"/>
        </a:p>
      </dgm:t>
    </dgm:pt>
    <dgm:pt modelId="{D2EBE35A-0030-447C-8308-6578A20E0E60}" type="sibTrans" cxnId="{BE170B2C-9BA2-4336-8821-33F2450F83F0}">
      <dgm:prSet/>
      <dgm:spPr/>
      <dgm:t>
        <a:bodyPr/>
        <a:lstStyle/>
        <a:p>
          <a:endParaRPr lang="en-US" sz="1200"/>
        </a:p>
      </dgm:t>
    </dgm:pt>
    <dgm:pt modelId="{B24DA9BE-6121-4C75-BC8F-2CD178E7B2F4}">
      <dgm:prSet phldrT="[Text]" custT="1"/>
      <dgm:spPr/>
      <dgm:t>
        <a:bodyPr/>
        <a:lstStyle/>
        <a:p>
          <a:r>
            <a:rPr lang="en-CA" sz="1600" dirty="0"/>
            <a:t>Easily deploy and scale models </a:t>
          </a:r>
          <a:endParaRPr lang="en-US" sz="1600" dirty="0"/>
        </a:p>
      </dgm:t>
    </dgm:pt>
    <dgm:pt modelId="{89BE3C23-EB85-409A-AFDE-225771222FC5}" type="parTrans" cxnId="{0E525701-148F-4CA9-8AB3-53B19033EFED}">
      <dgm:prSet/>
      <dgm:spPr/>
      <dgm:t>
        <a:bodyPr/>
        <a:lstStyle/>
        <a:p>
          <a:endParaRPr lang="en-US" sz="1200"/>
        </a:p>
      </dgm:t>
    </dgm:pt>
    <dgm:pt modelId="{8893C62D-87C5-4A11-A548-42804E71A65A}" type="sibTrans" cxnId="{0E525701-148F-4CA9-8AB3-53B19033EFED}">
      <dgm:prSet/>
      <dgm:spPr/>
      <dgm:t>
        <a:bodyPr/>
        <a:lstStyle/>
        <a:p>
          <a:endParaRPr lang="en-US" sz="1200"/>
        </a:p>
      </dgm:t>
    </dgm:pt>
    <dgm:pt modelId="{886EF3B2-1E49-4D26-9F20-F7BB821F6CE5}">
      <dgm:prSet phldrT="[Text]" custT="1"/>
      <dgm:spPr/>
      <dgm:t>
        <a:bodyPr/>
        <a:lstStyle/>
        <a:p>
          <a:r>
            <a:rPr lang="en-CA" sz="1600" dirty="0"/>
            <a:t>Autoscaling with 75% savings </a:t>
          </a:r>
          <a:endParaRPr lang="en-US" sz="1600" dirty="0"/>
        </a:p>
      </dgm:t>
    </dgm:pt>
    <dgm:pt modelId="{4F0585D7-2160-4BBD-B9C4-0D2B7A7325D0}" type="parTrans" cxnId="{8163C24B-1BF6-49B1-A32C-C35D88DC1D96}">
      <dgm:prSet/>
      <dgm:spPr/>
      <dgm:t>
        <a:bodyPr/>
        <a:lstStyle/>
        <a:p>
          <a:endParaRPr lang="en-US" sz="1200"/>
        </a:p>
      </dgm:t>
    </dgm:pt>
    <dgm:pt modelId="{157D2A62-25B6-4A9B-9E40-9B90F57D1C80}" type="sibTrans" cxnId="{8163C24B-1BF6-49B1-A32C-C35D88DC1D96}">
      <dgm:prSet/>
      <dgm:spPr/>
      <dgm:t>
        <a:bodyPr/>
        <a:lstStyle/>
        <a:p>
          <a:endParaRPr lang="en-US" sz="1200"/>
        </a:p>
      </dgm:t>
    </dgm:pt>
    <dgm:pt modelId="{4A19BDE6-CA14-43C9-BCA0-D3EDB463A516}" type="pres">
      <dgm:prSet presAssocID="{29B84158-F1A9-4524-944B-A5AC4640884C}" presName="linear" presStyleCnt="0">
        <dgm:presLayoutVars>
          <dgm:animLvl val="lvl"/>
          <dgm:resizeHandles val="exact"/>
        </dgm:presLayoutVars>
      </dgm:prSet>
      <dgm:spPr/>
    </dgm:pt>
    <dgm:pt modelId="{61C5688C-672A-4D24-899A-6F0990144AC2}" type="pres">
      <dgm:prSet presAssocID="{147AC176-E01E-438E-8392-2B40BF111517}" presName="parentText" presStyleLbl="node1" presStyleIdx="0" presStyleCnt="3">
        <dgm:presLayoutVars>
          <dgm:chMax val="0"/>
          <dgm:bulletEnabled val="1"/>
        </dgm:presLayoutVars>
      </dgm:prSet>
      <dgm:spPr/>
    </dgm:pt>
    <dgm:pt modelId="{13EF195D-3B81-4F6A-AEB5-B79901C8CB65}" type="pres">
      <dgm:prSet presAssocID="{147AC176-E01E-438E-8392-2B40BF111517}" presName="childText" presStyleLbl="revTx" presStyleIdx="0" presStyleCnt="3">
        <dgm:presLayoutVars>
          <dgm:bulletEnabled val="1"/>
        </dgm:presLayoutVars>
      </dgm:prSet>
      <dgm:spPr/>
    </dgm:pt>
    <dgm:pt modelId="{5B79D348-7811-4644-A692-3AC0AB92B99C}" type="pres">
      <dgm:prSet presAssocID="{5A630E82-01C2-4857-8413-8BFE0A2AB1BC}" presName="parentText" presStyleLbl="node1" presStyleIdx="1" presStyleCnt="3">
        <dgm:presLayoutVars>
          <dgm:chMax val="0"/>
          <dgm:bulletEnabled val="1"/>
        </dgm:presLayoutVars>
      </dgm:prSet>
      <dgm:spPr/>
    </dgm:pt>
    <dgm:pt modelId="{7AC6DC9A-213F-4B13-9DE3-3CCBD982C45D}" type="pres">
      <dgm:prSet presAssocID="{5A630E82-01C2-4857-8413-8BFE0A2AB1BC}" presName="childText" presStyleLbl="revTx" presStyleIdx="1" presStyleCnt="3">
        <dgm:presLayoutVars>
          <dgm:bulletEnabled val="1"/>
        </dgm:presLayoutVars>
      </dgm:prSet>
      <dgm:spPr/>
    </dgm:pt>
    <dgm:pt modelId="{2257888D-2F5D-4CD7-8537-99915DE0CE61}" type="pres">
      <dgm:prSet presAssocID="{700E864A-0AC9-4F38-BF41-D075431DCD2B}" presName="parentText" presStyleLbl="node1" presStyleIdx="2" presStyleCnt="3">
        <dgm:presLayoutVars>
          <dgm:chMax val="0"/>
          <dgm:bulletEnabled val="1"/>
        </dgm:presLayoutVars>
      </dgm:prSet>
      <dgm:spPr/>
    </dgm:pt>
    <dgm:pt modelId="{BF0CC6E9-1CEA-4D42-BB7C-388561B1357D}" type="pres">
      <dgm:prSet presAssocID="{700E864A-0AC9-4F38-BF41-D075431DCD2B}" presName="childText" presStyleLbl="revTx" presStyleIdx="2" presStyleCnt="3">
        <dgm:presLayoutVars>
          <dgm:bulletEnabled val="1"/>
        </dgm:presLayoutVars>
      </dgm:prSet>
      <dgm:spPr/>
    </dgm:pt>
  </dgm:ptLst>
  <dgm:cxnLst>
    <dgm:cxn modelId="{0E525701-148F-4CA9-8AB3-53B19033EFED}" srcId="{700E864A-0AC9-4F38-BF41-D075431DCD2B}" destId="{B24DA9BE-6121-4C75-BC8F-2CD178E7B2F4}" srcOrd="0" destOrd="0" parTransId="{89BE3C23-EB85-409A-AFDE-225771222FC5}" sibTransId="{8893C62D-87C5-4A11-A548-42804E71A65A}"/>
    <dgm:cxn modelId="{BDC54E07-35D0-4931-B008-4FCB463897F1}" type="presOf" srcId="{B24DA9BE-6121-4C75-BC8F-2CD178E7B2F4}" destId="{BF0CC6E9-1CEA-4D42-BB7C-388561B1357D}" srcOrd="0" destOrd="0" presId="urn:microsoft.com/office/officeart/2005/8/layout/vList2"/>
    <dgm:cxn modelId="{BA372D13-8BD0-4A6D-B4B9-3D80CE72593B}" type="presOf" srcId="{21172578-6877-4FE2-9330-8E86345C45ED}" destId="{13EF195D-3B81-4F6A-AEB5-B79901C8CB65}" srcOrd="0" destOrd="0" presId="urn:microsoft.com/office/officeart/2005/8/layout/vList2"/>
    <dgm:cxn modelId="{298A0C26-0D29-4109-8BA4-D9A1D7D1C10D}" srcId="{29B84158-F1A9-4524-944B-A5AC4640884C}" destId="{5A630E82-01C2-4857-8413-8BFE0A2AB1BC}" srcOrd="1" destOrd="0" parTransId="{C0E88381-92FD-43D6-8205-79DAFCFE05FF}" sibTransId="{CDACD16F-1538-4DB0-A363-139660A2FCDC}"/>
    <dgm:cxn modelId="{BE170B2C-9BA2-4336-8821-33F2450F83F0}" srcId="{5A630E82-01C2-4857-8413-8BFE0A2AB1BC}" destId="{8A9FAF56-FC12-4A34-9D65-EB44E29FBE03}" srcOrd="0" destOrd="0" parTransId="{7BDE5E74-3C41-48EA-91A2-CAF5BA8FCE3E}" sibTransId="{D2EBE35A-0030-447C-8308-6578A20E0E60}"/>
    <dgm:cxn modelId="{3DFE2934-EFBD-443E-858D-AE03CA61C026}" srcId="{5A630E82-01C2-4857-8413-8BFE0A2AB1BC}" destId="{83AFD4F8-1CE7-4F9E-9106-9A28D58EEE27}" srcOrd="1" destOrd="0" parTransId="{8DF3853B-22DF-4F68-B80B-426EC2B2C6C8}" sibTransId="{F93131F0-9EEF-42B7-B473-60A2B92C02AD}"/>
    <dgm:cxn modelId="{22C07268-A246-45B9-B07A-748E278A7A94}" srcId="{5A630E82-01C2-4857-8413-8BFE0A2AB1BC}" destId="{9A3CE63F-1C7C-45B0-AB26-A964DC8FBBD4}" srcOrd="2" destOrd="0" parTransId="{D96B0A2B-DE70-457B-9915-9E6F569266A4}" sibTransId="{BFEE4F86-5F12-4884-B4DF-D7917B8020EF}"/>
    <dgm:cxn modelId="{188EBC69-1FFA-442B-9532-772A84B3E2D9}" type="presOf" srcId="{9A3CE63F-1C7C-45B0-AB26-A964DC8FBBD4}" destId="{7AC6DC9A-213F-4B13-9DE3-3CCBD982C45D}" srcOrd="0" destOrd="2" presId="urn:microsoft.com/office/officeart/2005/8/layout/vList2"/>
    <dgm:cxn modelId="{8163C24B-1BF6-49B1-A32C-C35D88DC1D96}" srcId="{700E864A-0AC9-4F38-BF41-D075431DCD2B}" destId="{886EF3B2-1E49-4D26-9F20-F7BB821F6CE5}" srcOrd="1" destOrd="0" parTransId="{4F0585D7-2160-4BBD-B9C4-0D2B7A7325D0}" sibTransId="{157D2A62-25B6-4A9B-9E40-9B90F57D1C80}"/>
    <dgm:cxn modelId="{689FCA53-B26C-46B8-BA53-F8827CDA8BD5}" type="presOf" srcId="{83AFD4F8-1CE7-4F9E-9106-9A28D58EEE27}" destId="{7AC6DC9A-213F-4B13-9DE3-3CCBD982C45D}" srcOrd="0" destOrd="1" presId="urn:microsoft.com/office/officeart/2005/8/layout/vList2"/>
    <dgm:cxn modelId="{DFF9D673-B5A9-438C-AC33-92E7F9C9FCF7}" type="presOf" srcId="{8A9FAF56-FC12-4A34-9D65-EB44E29FBE03}" destId="{7AC6DC9A-213F-4B13-9DE3-3CCBD982C45D}" srcOrd="0" destOrd="0" presId="urn:microsoft.com/office/officeart/2005/8/layout/vList2"/>
    <dgm:cxn modelId="{6B931578-32B4-497A-99BA-DCB04551A193}" type="presOf" srcId="{700E864A-0AC9-4F38-BF41-D075431DCD2B}" destId="{2257888D-2F5D-4CD7-8537-99915DE0CE61}" srcOrd="0" destOrd="0" presId="urn:microsoft.com/office/officeart/2005/8/layout/vList2"/>
    <dgm:cxn modelId="{FB71B086-D289-48B4-B31C-D75268A7DAB0}" srcId="{147AC176-E01E-438E-8392-2B40BF111517}" destId="{21172578-6877-4FE2-9330-8E86345C45ED}" srcOrd="0" destOrd="0" parTransId="{9B03DA13-D38A-4F9E-B3DD-AE2D67C45AC2}" sibTransId="{E57DD43F-D84D-45DF-8951-B8877B6BEABA}"/>
    <dgm:cxn modelId="{0B748C8A-25E6-4AD7-B0C9-30E007EA4CC0}" type="presOf" srcId="{886EF3B2-1E49-4D26-9F20-F7BB821F6CE5}" destId="{BF0CC6E9-1CEA-4D42-BB7C-388561B1357D}" srcOrd="0" destOrd="1" presId="urn:microsoft.com/office/officeart/2005/8/layout/vList2"/>
    <dgm:cxn modelId="{7E31109C-9DF5-4649-848E-AEA562775367}" srcId="{29B84158-F1A9-4524-944B-A5AC4640884C}" destId="{700E864A-0AC9-4F38-BF41-D075431DCD2B}" srcOrd="2" destOrd="0" parTransId="{89CC83CE-4A30-4D61-9342-CD8EC9ED4F98}" sibTransId="{9BF200F4-65D2-4FFA-80F5-5E12888CB85E}"/>
    <dgm:cxn modelId="{2EA0F7A6-6C8F-4C84-A752-793CFC25B11E}" srcId="{29B84158-F1A9-4524-944B-A5AC4640884C}" destId="{147AC176-E01E-438E-8392-2B40BF111517}" srcOrd="0" destOrd="0" parTransId="{20E9DC0B-F832-4180-A88D-01A5D23991E7}" sibTransId="{0E458FEE-A04F-40D4-854C-8DE20407A069}"/>
    <dgm:cxn modelId="{AFABB2B7-C238-4343-AFDB-5243CE4FC623}" type="presOf" srcId="{7C9297BC-8016-4B65-892F-F0C33B08BB5A}" destId="{13EF195D-3B81-4F6A-AEB5-B79901C8CB65}" srcOrd="0" destOrd="1" presId="urn:microsoft.com/office/officeart/2005/8/layout/vList2"/>
    <dgm:cxn modelId="{11C432BF-81AB-46C3-A8D2-BA8274DACF99}" srcId="{147AC176-E01E-438E-8392-2B40BF111517}" destId="{7C9297BC-8016-4B65-892F-F0C33B08BB5A}" srcOrd="1" destOrd="0" parTransId="{923083A4-09B0-4ADB-8EF9-F650C3FC4CF6}" sibTransId="{70839321-3BE6-4D5E-BEAB-FC6BE4D6FCF0}"/>
    <dgm:cxn modelId="{4C7A05C1-E2B3-4962-A66F-6D24049FC650}" type="presOf" srcId="{29B84158-F1A9-4524-944B-A5AC4640884C}" destId="{4A19BDE6-CA14-43C9-BCA0-D3EDB463A516}" srcOrd="0" destOrd="0" presId="urn:microsoft.com/office/officeart/2005/8/layout/vList2"/>
    <dgm:cxn modelId="{06EFC3C9-16D1-428A-A824-68174E8EAC67}" type="presOf" srcId="{147AC176-E01E-438E-8392-2B40BF111517}" destId="{61C5688C-672A-4D24-899A-6F0990144AC2}" srcOrd="0" destOrd="0" presId="urn:microsoft.com/office/officeart/2005/8/layout/vList2"/>
    <dgm:cxn modelId="{C00DF3D7-9E2D-47C8-B70F-ECD616B72152}" type="presOf" srcId="{5A630E82-01C2-4857-8413-8BFE0A2AB1BC}" destId="{5B79D348-7811-4644-A692-3AC0AB92B99C}" srcOrd="0" destOrd="0" presId="urn:microsoft.com/office/officeart/2005/8/layout/vList2"/>
    <dgm:cxn modelId="{30960917-9D09-46CF-888D-F915C046F8DA}" type="presParOf" srcId="{4A19BDE6-CA14-43C9-BCA0-D3EDB463A516}" destId="{61C5688C-672A-4D24-899A-6F0990144AC2}" srcOrd="0" destOrd="0" presId="urn:microsoft.com/office/officeart/2005/8/layout/vList2"/>
    <dgm:cxn modelId="{167308AF-1FBB-40B0-AD63-8836EEC67C1D}" type="presParOf" srcId="{4A19BDE6-CA14-43C9-BCA0-D3EDB463A516}" destId="{13EF195D-3B81-4F6A-AEB5-B79901C8CB65}" srcOrd="1" destOrd="0" presId="urn:microsoft.com/office/officeart/2005/8/layout/vList2"/>
    <dgm:cxn modelId="{15072F92-9919-4291-B333-0829EB884677}" type="presParOf" srcId="{4A19BDE6-CA14-43C9-BCA0-D3EDB463A516}" destId="{5B79D348-7811-4644-A692-3AC0AB92B99C}" srcOrd="2" destOrd="0" presId="urn:microsoft.com/office/officeart/2005/8/layout/vList2"/>
    <dgm:cxn modelId="{5D51C79B-B246-48B0-94D8-5C7F0250C427}" type="presParOf" srcId="{4A19BDE6-CA14-43C9-BCA0-D3EDB463A516}" destId="{7AC6DC9A-213F-4B13-9DE3-3CCBD982C45D}" srcOrd="3" destOrd="0" presId="urn:microsoft.com/office/officeart/2005/8/layout/vList2"/>
    <dgm:cxn modelId="{FBDD0713-8553-431B-B176-BA2D9E90DE8B}" type="presParOf" srcId="{4A19BDE6-CA14-43C9-BCA0-D3EDB463A516}" destId="{2257888D-2F5D-4CD7-8537-99915DE0CE61}" srcOrd="4" destOrd="0" presId="urn:microsoft.com/office/officeart/2005/8/layout/vList2"/>
    <dgm:cxn modelId="{A285F15A-4E7F-4F80-B676-4C691A08856C}" type="presParOf" srcId="{4A19BDE6-CA14-43C9-BCA0-D3EDB463A516}" destId="{BF0CC6E9-1CEA-4D42-BB7C-388561B1357D}"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BA29A2-CB51-488D-BF96-2E1B52ECB98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9E1EAE86-27D2-43C0-8B7C-8851AB621411}" type="pres">
      <dgm:prSet presAssocID="{12BA29A2-CB51-488D-BF96-2E1B52ECB989}" presName="Name0" presStyleCnt="0">
        <dgm:presLayoutVars>
          <dgm:chMax/>
          <dgm:chPref/>
          <dgm:dir/>
          <dgm:animLvl val="lvl"/>
        </dgm:presLayoutVars>
      </dgm:prSet>
      <dgm:spPr/>
    </dgm:pt>
  </dgm:ptLst>
  <dgm:cxnLst>
    <dgm:cxn modelId="{2B8212A4-1909-4AB0-A485-D061D98C1521}" type="presOf" srcId="{12BA29A2-CB51-488D-BF96-2E1B52ECB989}" destId="{9E1EAE86-27D2-43C0-8B7C-8851AB621411}" srcOrd="0"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D6E143-BEDC-473C-B8B1-44153E60D717}" type="doc">
      <dgm:prSet loTypeId="urn:microsoft.com/office/officeart/2005/8/layout/vList2" loCatId="list" qsTypeId="urn:microsoft.com/office/officeart/2005/8/quickstyle/simple1" qsCatId="simple" csTypeId="urn:microsoft.com/office/officeart/2005/8/colors/accent5_3" csCatId="accent5" phldr="1"/>
      <dgm:spPr/>
      <dgm:t>
        <a:bodyPr/>
        <a:lstStyle/>
        <a:p>
          <a:endParaRPr lang="en-CA"/>
        </a:p>
      </dgm:t>
    </dgm:pt>
    <dgm:pt modelId="{96A31659-B165-49BA-9D28-E1129F2A0A04}">
      <dgm:prSet phldrT="[Text]"/>
      <dgm:spPr/>
      <dgm:t>
        <a:bodyPr/>
        <a:lstStyle/>
        <a:p>
          <a:r>
            <a:rPr lang="en-CA" b="1" dirty="0">
              <a:latin typeface="Montserrat"/>
            </a:rPr>
            <a:t>USE AN ALGORITHM PROVIDED BY AMAZON SAGEMAKER</a:t>
          </a:r>
          <a:endParaRPr lang="en-CA" dirty="0"/>
        </a:p>
      </dgm:t>
    </dgm:pt>
    <dgm:pt modelId="{657325C1-5AB7-4945-B66C-9C597ED113D4}" type="parTrans" cxnId="{62F9DB9A-273D-4CA3-B695-2849CC00C78A}">
      <dgm:prSet/>
      <dgm:spPr/>
      <dgm:t>
        <a:bodyPr/>
        <a:lstStyle/>
        <a:p>
          <a:endParaRPr lang="en-CA"/>
        </a:p>
      </dgm:t>
    </dgm:pt>
    <dgm:pt modelId="{CCE7D215-573A-4C31-AD5F-F0C63792AFCF}" type="sibTrans" cxnId="{62F9DB9A-273D-4CA3-B695-2849CC00C78A}">
      <dgm:prSet/>
      <dgm:spPr/>
      <dgm:t>
        <a:bodyPr/>
        <a:lstStyle/>
        <a:p>
          <a:endParaRPr lang="en-CA"/>
        </a:p>
      </dgm:t>
    </dgm:pt>
    <dgm:pt modelId="{8E12CF22-4F83-46DB-982C-CD899799CF55}">
      <dgm:prSet/>
      <dgm:spPr/>
      <dgm:t>
        <a:bodyPr/>
        <a:lstStyle/>
        <a:p>
          <a:r>
            <a:rPr lang="en-CA" b="1" dirty="0">
              <a:latin typeface="Montserrat"/>
            </a:rPr>
            <a:t>USE APACHE SPARK WITH AMAZON SAGEMAKER</a:t>
          </a:r>
          <a:endParaRPr lang="en-CA" dirty="0">
            <a:latin typeface="Montserrat"/>
          </a:endParaRPr>
        </a:p>
      </dgm:t>
    </dgm:pt>
    <dgm:pt modelId="{EF2C0BA0-9FE3-4AE3-9C23-9D7E15740645}" type="parTrans" cxnId="{525C5FD8-8F95-4ACD-81E6-A801A81D5FAB}">
      <dgm:prSet/>
      <dgm:spPr/>
      <dgm:t>
        <a:bodyPr/>
        <a:lstStyle/>
        <a:p>
          <a:endParaRPr lang="en-CA"/>
        </a:p>
      </dgm:t>
    </dgm:pt>
    <dgm:pt modelId="{DD190228-8752-43AA-9AB9-8291504A70FD}" type="sibTrans" cxnId="{525C5FD8-8F95-4ACD-81E6-A801A81D5FAB}">
      <dgm:prSet/>
      <dgm:spPr/>
      <dgm:t>
        <a:bodyPr/>
        <a:lstStyle/>
        <a:p>
          <a:endParaRPr lang="en-CA"/>
        </a:p>
      </dgm:t>
    </dgm:pt>
    <dgm:pt modelId="{E475DD25-C7B2-42CD-B1A3-AFEC3E81CD88}">
      <dgm:prSet/>
      <dgm:spPr/>
      <dgm:t>
        <a:bodyPr/>
        <a:lstStyle/>
        <a:p>
          <a:r>
            <a:rPr lang="en-CA" b="1" dirty="0">
              <a:latin typeface="Montserrat"/>
            </a:rPr>
            <a:t>CUSTOM CODE TRAINING USING POPULAR DEEP LEARNING FRAMEWORKS</a:t>
          </a:r>
          <a:endParaRPr lang="en-CA" dirty="0">
            <a:latin typeface="Montserrat"/>
          </a:endParaRPr>
        </a:p>
      </dgm:t>
    </dgm:pt>
    <dgm:pt modelId="{03862569-2302-4E2A-A15E-C904CC03F8EA}" type="parTrans" cxnId="{0738B85B-202F-4962-8B6F-A9A488FF1D66}">
      <dgm:prSet/>
      <dgm:spPr/>
      <dgm:t>
        <a:bodyPr/>
        <a:lstStyle/>
        <a:p>
          <a:endParaRPr lang="en-CA"/>
        </a:p>
      </dgm:t>
    </dgm:pt>
    <dgm:pt modelId="{3693F1F7-D9D4-4A15-832F-5126C1A27464}" type="sibTrans" cxnId="{0738B85B-202F-4962-8B6F-A9A488FF1D66}">
      <dgm:prSet/>
      <dgm:spPr/>
      <dgm:t>
        <a:bodyPr/>
        <a:lstStyle/>
        <a:p>
          <a:endParaRPr lang="en-CA"/>
        </a:p>
      </dgm:t>
    </dgm:pt>
    <dgm:pt modelId="{9ED6431B-A329-4C13-891A-7366DE7B1DCF}">
      <dgm:prSet/>
      <dgm:spPr/>
      <dgm:t>
        <a:bodyPr/>
        <a:lstStyle/>
        <a:p>
          <a:r>
            <a:rPr lang="en-CA" b="1" dirty="0">
              <a:latin typeface="Montserrat"/>
            </a:rPr>
            <a:t>USE YOUR OWN CUSTOM ALGORITHMS:</a:t>
          </a:r>
          <a:endParaRPr lang="en-CA" dirty="0">
            <a:latin typeface="Montserrat"/>
          </a:endParaRPr>
        </a:p>
      </dgm:t>
    </dgm:pt>
    <dgm:pt modelId="{A68AC473-B8FF-4A8C-B6E4-9A0D7C2EA6AA}" type="parTrans" cxnId="{35CD0CFC-957E-45E7-A1DF-3B9C449B6E0B}">
      <dgm:prSet/>
      <dgm:spPr/>
      <dgm:t>
        <a:bodyPr/>
        <a:lstStyle/>
        <a:p>
          <a:endParaRPr lang="en-CA"/>
        </a:p>
      </dgm:t>
    </dgm:pt>
    <dgm:pt modelId="{CDF9AEC4-DF90-4425-A9DF-34A4305BB17D}" type="sibTrans" cxnId="{35CD0CFC-957E-45E7-A1DF-3B9C449B6E0B}">
      <dgm:prSet/>
      <dgm:spPr/>
      <dgm:t>
        <a:bodyPr/>
        <a:lstStyle/>
        <a:p>
          <a:endParaRPr lang="en-CA"/>
        </a:p>
      </dgm:t>
    </dgm:pt>
    <dgm:pt modelId="{623E8226-B6FC-42E1-8576-2E2D6D2C9CDC}">
      <dgm:prSet/>
      <dgm:spPr/>
      <dgm:t>
        <a:bodyPr/>
        <a:lstStyle/>
        <a:p>
          <a:r>
            <a:rPr lang="en-CA" b="1" dirty="0">
              <a:latin typeface="Montserrat"/>
            </a:rPr>
            <a:t>AWS MARKETPLACE</a:t>
          </a:r>
        </a:p>
      </dgm:t>
    </dgm:pt>
    <dgm:pt modelId="{0F444564-C486-4E24-A06A-5728FC5405CE}" type="parTrans" cxnId="{F3983B2D-82EC-4FAC-9314-A2EAC6BA0692}">
      <dgm:prSet/>
      <dgm:spPr/>
      <dgm:t>
        <a:bodyPr/>
        <a:lstStyle/>
        <a:p>
          <a:endParaRPr lang="en-CA"/>
        </a:p>
      </dgm:t>
    </dgm:pt>
    <dgm:pt modelId="{857BB128-321E-42B0-BE18-C1EF0347836A}" type="sibTrans" cxnId="{F3983B2D-82EC-4FAC-9314-A2EAC6BA0692}">
      <dgm:prSet/>
      <dgm:spPr/>
      <dgm:t>
        <a:bodyPr/>
        <a:lstStyle/>
        <a:p>
          <a:endParaRPr lang="en-CA"/>
        </a:p>
      </dgm:t>
    </dgm:pt>
    <dgm:pt modelId="{76E8A9F4-1762-4531-B4D4-4B02E280ECDC}">
      <dgm:prSet phldrT="[Text]"/>
      <dgm:spPr/>
      <dgm:t>
        <a:bodyPr/>
        <a:lstStyle/>
        <a:p>
          <a:r>
            <a:rPr lang="en-CA">
              <a:latin typeface="Montserrat"/>
            </a:rPr>
            <a:t>Amazon SageMaker provides ready, off the shelve training algorithms such as: Linear Learner Algorithm and the XGBoost Algorithm, K Means, Principal Component Analysis, image classification, LDA, Sequence to Sequence Algorithm. </a:t>
          </a:r>
          <a:endParaRPr lang="en-CA" dirty="0"/>
        </a:p>
      </dgm:t>
    </dgm:pt>
    <dgm:pt modelId="{1544F21B-9718-4E7E-96BF-4E9DB9430E37}" type="parTrans" cxnId="{49B3EC00-549F-4A0E-A8EC-2087E8C03F7B}">
      <dgm:prSet/>
      <dgm:spPr/>
      <dgm:t>
        <a:bodyPr/>
        <a:lstStyle/>
        <a:p>
          <a:endParaRPr lang="en-CA"/>
        </a:p>
      </dgm:t>
    </dgm:pt>
    <dgm:pt modelId="{E28537F2-CE23-40B2-8DF2-E7F4D0C5750A}" type="sibTrans" cxnId="{49B3EC00-549F-4A0E-A8EC-2087E8C03F7B}">
      <dgm:prSet/>
      <dgm:spPr/>
      <dgm:t>
        <a:bodyPr/>
        <a:lstStyle/>
        <a:p>
          <a:endParaRPr lang="en-CA"/>
        </a:p>
      </dgm:t>
    </dgm:pt>
    <dgm:pt modelId="{E161C2F9-C3BA-47CF-A813-EA3432DECB1D}">
      <dgm:prSet/>
      <dgm:spPr/>
      <dgm:t>
        <a:bodyPr/>
        <a:lstStyle/>
        <a:p>
          <a:r>
            <a:rPr lang="en-CA">
              <a:latin typeface="Montserrat"/>
            </a:rPr>
            <a:t>Apache Spark can be used to train models with Amazon SageMaker. </a:t>
          </a:r>
          <a:endParaRPr lang="en-CA" dirty="0">
            <a:latin typeface="Montserrat"/>
          </a:endParaRPr>
        </a:p>
      </dgm:t>
    </dgm:pt>
    <dgm:pt modelId="{07CEFFAB-55D7-4CB0-B40F-4EF407191A9A}" type="parTrans" cxnId="{58A4CD29-C67F-45F3-91F1-DCEF26042950}">
      <dgm:prSet/>
      <dgm:spPr/>
      <dgm:t>
        <a:bodyPr/>
        <a:lstStyle/>
        <a:p>
          <a:endParaRPr lang="en-CA"/>
        </a:p>
      </dgm:t>
    </dgm:pt>
    <dgm:pt modelId="{DD86BFF0-ACF9-4A76-AEC7-EFE22E119E9F}" type="sibTrans" cxnId="{58A4CD29-C67F-45F3-91F1-DCEF26042950}">
      <dgm:prSet/>
      <dgm:spPr/>
      <dgm:t>
        <a:bodyPr/>
        <a:lstStyle/>
        <a:p>
          <a:endParaRPr lang="en-CA"/>
        </a:p>
      </dgm:t>
    </dgm:pt>
    <dgm:pt modelId="{489A387F-C42D-4303-A611-2890C0D9E9DF}">
      <dgm:prSet/>
      <dgm:spPr/>
      <dgm:t>
        <a:bodyPr/>
        <a:lstStyle/>
        <a:p>
          <a:r>
            <a:rPr lang="en-CA" dirty="0">
              <a:latin typeface="Montserrat"/>
            </a:rPr>
            <a:t>custom python code with </a:t>
          </a:r>
          <a:r>
            <a:rPr lang="en-CA" dirty="0" err="1">
              <a:latin typeface="Montserrat"/>
            </a:rPr>
            <a:t>TensorFlow</a:t>
          </a:r>
          <a:r>
            <a:rPr lang="en-CA" dirty="0">
              <a:latin typeface="Montserrat"/>
            </a:rPr>
            <a:t> or Apache </a:t>
          </a:r>
          <a:r>
            <a:rPr lang="en-CA" dirty="0" err="1">
              <a:latin typeface="Montserrat"/>
            </a:rPr>
            <a:t>MXNet</a:t>
          </a:r>
          <a:r>
            <a:rPr lang="en-CA" dirty="0">
              <a:latin typeface="Montserrat"/>
            </a:rPr>
            <a:t> for model training. </a:t>
          </a:r>
        </a:p>
      </dgm:t>
    </dgm:pt>
    <dgm:pt modelId="{02364823-EAB0-4221-95A0-29DA40E85861}" type="parTrans" cxnId="{07BC0EFD-93B6-483A-93AF-551F31280106}">
      <dgm:prSet/>
      <dgm:spPr/>
      <dgm:t>
        <a:bodyPr/>
        <a:lstStyle/>
        <a:p>
          <a:endParaRPr lang="en-CA"/>
        </a:p>
      </dgm:t>
    </dgm:pt>
    <dgm:pt modelId="{359A81DF-89FA-4E1D-A7C9-CA9F0DD2DCC4}" type="sibTrans" cxnId="{07BC0EFD-93B6-483A-93AF-551F31280106}">
      <dgm:prSet/>
      <dgm:spPr/>
      <dgm:t>
        <a:bodyPr/>
        <a:lstStyle/>
        <a:p>
          <a:endParaRPr lang="en-CA"/>
        </a:p>
      </dgm:t>
    </dgm:pt>
    <dgm:pt modelId="{72AECD9F-90A5-47FB-8B8D-C9A5F2D0501F}">
      <dgm:prSet/>
      <dgm:spPr/>
      <dgm:t>
        <a:bodyPr/>
        <a:lstStyle/>
        <a:p>
          <a:r>
            <a:rPr lang="en-CA" b="0" dirty="0">
              <a:latin typeface="Montserrat"/>
            </a:rPr>
            <a:t>The code could be placed in a </a:t>
          </a:r>
          <a:r>
            <a:rPr lang="en-CA" b="0" dirty="0" err="1">
              <a:latin typeface="Montserrat"/>
            </a:rPr>
            <a:t>docker</a:t>
          </a:r>
          <a:r>
            <a:rPr lang="en-CA" b="0" dirty="0">
              <a:latin typeface="Montserrat"/>
            </a:rPr>
            <a:t> contained and then </a:t>
          </a:r>
          <a:r>
            <a:rPr lang="en-CA" dirty="0">
              <a:latin typeface="Montserrat"/>
            </a:rPr>
            <a:t>and registry path of the image could be provided in an Amazon </a:t>
          </a:r>
          <a:r>
            <a:rPr lang="en-CA" dirty="0" err="1">
              <a:latin typeface="Montserrat"/>
            </a:rPr>
            <a:t>SageMaker</a:t>
          </a:r>
          <a:r>
            <a:rPr lang="en-CA" dirty="0">
              <a:latin typeface="Montserrat"/>
            </a:rPr>
            <a:t> </a:t>
          </a:r>
          <a:r>
            <a:rPr lang="en-CA" dirty="0" err="1">
              <a:latin typeface="Montserrat"/>
            </a:rPr>
            <a:t>CreateTrainingJob</a:t>
          </a:r>
          <a:r>
            <a:rPr lang="en-CA" dirty="0">
              <a:latin typeface="Montserrat"/>
            </a:rPr>
            <a:t> API call. </a:t>
          </a:r>
        </a:p>
      </dgm:t>
    </dgm:pt>
    <dgm:pt modelId="{4BBAC422-77E9-462B-A9FE-2CA6E23D19A9}" type="parTrans" cxnId="{3BE02138-4C2A-40C6-9448-F399DA8E4580}">
      <dgm:prSet/>
      <dgm:spPr/>
      <dgm:t>
        <a:bodyPr/>
        <a:lstStyle/>
        <a:p>
          <a:endParaRPr lang="en-CA"/>
        </a:p>
      </dgm:t>
    </dgm:pt>
    <dgm:pt modelId="{EF8C46C1-5A3C-4DD1-A353-91C649367427}" type="sibTrans" cxnId="{3BE02138-4C2A-40C6-9448-F399DA8E4580}">
      <dgm:prSet/>
      <dgm:spPr/>
      <dgm:t>
        <a:bodyPr/>
        <a:lstStyle/>
        <a:p>
          <a:endParaRPr lang="en-CA"/>
        </a:p>
      </dgm:t>
    </dgm:pt>
    <dgm:pt modelId="{F823E6C5-EC04-4CCD-9510-F0FD9962464A}">
      <dgm:prSet/>
      <dgm:spPr/>
      <dgm:t>
        <a:bodyPr/>
        <a:lstStyle/>
        <a:p>
          <a:r>
            <a:rPr lang="en-CA">
              <a:latin typeface="Montserrat"/>
            </a:rPr>
            <a:t>choose an algorithm from Amazon marketplace, </a:t>
          </a:r>
          <a:r>
            <a:rPr lang="en-US">
              <a:latin typeface="Montserrat"/>
              <a:hlinkClick xmlns:r="http://schemas.openxmlformats.org/officeDocument/2006/relationships" r:id="rId1">
                <a:extLst>
                  <a:ext uri="{A12FA001-AC4F-418D-AE19-62706E023703}">
                    <ahyp:hlinkClr xmlns:ahyp="http://schemas.microsoft.com/office/drawing/2018/hyperlinkcolor" val="tx"/>
                  </a:ext>
                </a:extLst>
              </a:hlinkClick>
            </a:rPr>
            <a:t>https://aws.amazon.com/marketplace/solutions/machine-learning</a:t>
          </a:r>
          <a:endParaRPr lang="en-CA" b="1" dirty="0">
            <a:latin typeface="Montserrat"/>
          </a:endParaRPr>
        </a:p>
      </dgm:t>
    </dgm:pt>
    <dgm:pt modelId="{057FE171-9101-4B6C-8F05-1BB1F3208E83}" type="parTrans" cxnId="{50AD843A-3583-44B5-A870-08BD8EDE7266}">
      <dgm:prSet/>
      <dgm:spPr/>
      <dgm:t>
        <a:bodyPr/>
        <a:lstStyle/>
        <a:p>
          <a:endParaRPr lang="en-CA"/>
        </a:p>
      </dgm:t>
    </dgm:pt>
    <dgm:pt modelId="{8ECFB57D-7BE2-4295-B0AA-562480797569}" type="sibTrans" cxnId="{50AD843A-3583-44B5-A870-08BD8EDE7266}">
      <dgm:prSet/>
      <dgm:spPr/>
      <dgm:t>
        <a:bodyPr/>
        <a:lstStyle/>
        <a:p>
          <a:endParaRPr lang="en-CA"/>
        </a:p>
      </dgm:t>
    </dgm:pt>
    <dgm:pt modelId="{AF6188A3-7212-45B6-B5C9-EC2B9096B0B3}" type="pres">
      <dgm:prSet presAssocID="{B9D6E143-BEDC-473C-B8B1-44153E60D717}" presName="linear" presStyleCnt="0">
        <dgm:presLayoutVars>
          <dgm:animLvl val="lvl"/>
          <dgm:resizeHandles val="exact"/>
        </dgm:presLayoutVars>
      </dgm:prSet>
      <dgm:spPr/>
    </dgm:pt>
    <dgm:pt modelId="{877FBBDF-373E-41A8-A9D7-391433871108}" type="pres">
      <dgm:prSet presAssocID="{96A31659-B165-49BA-9D28-E1129F2A0A04}" presName="parentText" presStyleLbl="node1" presStyleIdx="0" presStyleCnt="5">
        <dgm:presLayoutVars>
          <dgm:chMax val="0"/>
          <dgm:bulletEnabled val="1"/>
        </dgm:presLayoutVars>
      </dgm:prSet>
      <dgm:spPr/>
    </dgm:pt>
    <dgm:pt modelId="{5E354293-6BA9-43C5-88C9-5F43858E87DA}" type="pres">
      <dgm:prSet presAssocID="{96A31659-B165-49BA-9D28-E1129F2A0A04}" presName="childText" presStyleLbl="revTx" presStyleIdx="0" presStyleCnt="5">
        <dgm:presLayoutVars>
          <dgm:bulletEnabled val="1"/>
        </dgm:presLayoutVars>
      </dgm:prSet>
      <dgm:spPr/>
    </dgm:pt>
    <dgm:pt modelId="{5D685288-0453-47BA-B802-201A736BB80A}" type="pres">
      <dgm:prSet presAssocID="{8E12CF22-4F83-46DB-982C-CD899799CF55}" presName="parentText" presStyleLbl="node1" presStyleIdx="1" presStyleCnt="5">
        <dgm:presLayoutVars>
          <dgm:chMax val="0"/>
          <dgm:bulletEnabled val="1"/>
        </dgm:presLayoutVars>
      </dgm:prSet>
      <dgm:spPr/>
    </dgm:pt>
    <dgm:pt modelId="{F2E156B9-12C8-4C88-AB03-A10FD34531FD}" type="pres">
      <dgm:prSet presAssocID="{8E12CF22-4F83-46DB-982C-CD899799CF55}" presName="childText" presStyleLbl="revTx" presStyleIdx="1" presStyleCnt="5">
        <dgm:presLayoutVars>
          <dgm:bulletEnabled val="1"/>
        </dgm:presLayoutVars>
      </dgm:prSet>
      <dgm:spPr/>
    </dgm:pt>
    <dgm:pt modelId="{2D5FBA1A-D144-4CC1-AA02-9818B9AAC0CB}" type="pres">
      <dgm:prSet presAssocID="{E475DD25-C7B2-42CD-B1A3-AFEC3E81CD88}" presName="parentText" presStyleLbl="node1" presStyleIdx="2" presStyleCnt="5">
        <dgm:presLayoutVars>
          <dgm:chMax val="0"/>
          <dgm:bulletEnabled val="1"/>
        </dgm:presLayoutVars>
      </dgm:prSet>
      <dgm:spPr/>
    </dgm:pt>
    <dgm:pt modelId="{808720AF-A2F0-44CA-93FD-0DB3A6577062}" type="pres">
      <dgm:prSet presAssocID="{E475DD25-C7B2-42CD-B1A3-AFEC3E81CD88}" presName="childText" presStyleLbl="revTx" presStyleIdx="2" presStyleCnt="5">
        <dgm:presLayoutVars>
          <dgm:bulletEnabled val="1"/>
        </dgm:presLayoutVars>
      </dgm:prSet>
      <dgm:spPr/>
    </dgm:pt>
    <dgm:pt modelId="{6CE5353B-B943-4F81-909B-59FEA4EE0C9A}" type="pres">
      <dgm:prSet presAssocID="{9ED6431B-A329-4C13-891A-7366DE7B1DCF}" presName="parentText" presStyleLbl="node1" presStyleIdx="3" presStyleCnt="5">
        <dgm:presLayoutVars>
          <dgm:chMax val="0"/>
          <dgm:bulletEnabled val="1"/>
        </dgm:presLayoutVars>
      </dgm:prSet>
      <dgm:spPr/>
    </dgm:pt>
    <dgm:pt modelId="{6296AB98-0D16-4EF0-A0F3-F1ACF9907EAC}" type="pres">
      <dgm:prSet presAssocID="{9ED6431B-A329-4C13-891A-7366DE7B1DCF}" presName="childText" presStyleLbl="revTx" presStyleIdx="3" presStyleCnt="5">
        <dgm:presLayoutVars>
          <dgm:bulletEnabled val="1"/>
        </dgm:presLayoutVars>
      </dgm:prSet>
      <dgm:spPr/>
    </dgm:pt>
    <dgm:pt modelId="{32DED940-3C3D-49B4-9EF3-450B145A48C6}" type="pres">
      <dgm:prSet presAssocID="{623E8226-B6FC-42E1-8576-2E2D6D2C9CDC}" presName="parentText" presStyleLbl="node1" presStyleIdx="4" presStyleCnt="5">
        <dgm:presLayoutVars>
          <dgm:chMax val="0"/>
          <dgm:bulletEnabled val="1"/>
        </dgm:presLayoutVars>
      </dgm:prSet>
      <dgm:spPr/>
    </dgm:pt>
    <dgm:pt modelId="{FEBAF4F6-981B-480A-8EC7-E956646A8E19}" type="pres">
      <dgm:prSet presAssocID="{623E8226-B6FC-42E1-8576-2E2D6D2C9CDC}" presName="childText" presStyleLbl="revTx" presStyleIdx="4" presStyleCnt="5">
        <dgm:presLayoutVars>
          <dgm:bulletEnabled val="1"/>
        </dgm:presLayoutVars>
      </dgm:prSet>
      <dgm:spPr/>
    </dgm:pt>
  </dgm:ptLst>
  <dgm:cxnLst>
    <dgm:cxn modelId="{E0110200-125A-4A28-8690-2173FCF1E606}" type="presOf" srcId="{96A31659-B165-49BA-9D28-E1129F2A0A04}" destId="{877FBBDF-373E-41A8-A9D7-391433871108}" srcOrd="0" destOrd="0" presId="urn:microsoft.com/office/officeart/2005/8/layout/vList2"/>
    <dgm:cxn modelId="{49B3EC00-549F-4A0E-A8EC-2087E8C03F7B}" srcId="{96A31659-B165-49BA-9D28-E1129F2A0A04}" destId="{76E8A9F4-1762-4531-B4D4-4B02E280ECDC}" srcOrd="0" destOrd="0" parTransId="{1544F21B-9718-4E7E-96BF-4E9DB9430E37}" sibTransId="{E28537F2-CE23-40B2-8DF2-E7F4D0C5750A}"/>
    <dgm:cxn modelId="{CB544813-232F-471B-90C6-2C469692CCE7}" type="presOf" srcId="{72AECD9F-90A5-47FB-8B8D-C9A5F2D0501F}" destId="{6296AB98-0D16-4EF0-A0F3-F1ACF9907EAC}" srcOrd="0" destOrd="0" presId="urn:microsoft.com/office/officeart/2005/8/layout/vList2"/>
    <dgm:cxn modelId="{58A4CD29-C67F-45F3-91F1-DCEF26042950}" srcId="{8E12CF22-4F83-46DB-982C-CD899799CF55}" destId="{E161C2F9-C3BA-47CF-A813-EA3432DECB1D}" srcOrd="0" destOrd="0" parTransId="{07CEFFAB-55D7-4CB0-B40F-4EF407191A9A}" sibTransId="{DD86BFF0-ACF9-4A76-AEC7-EFE22E119E9F}"/>
    <dgm:cxn modelId="{C5B3602B-EC5A-4F24-8D5F-36721CD2AC89}" type="presOf" srcId="{623E8226-B6FC-42E1-8576-2E2D6D2C9CDC}" destId="{32DED940-3C3D-49B4-9EF3-450B145A48C6}" srcOrd="0" destOrd="0" presId="urn:microsoft.com/office/officeart/2005/8/layout/vList2"/>
    <dgm:cxn modelId="{F3983B2D-82EC-4FAC-9314-A2EAC6BA0692}" srcId="{B9D6E143-BEDC-473C-B8B1-44153E60D717}" destId="{623E8226-B6FC-42E1-8576-2E2D6D2C9CDC}" srcOrd="4" destOrd="0" parTransId="{0F444564-C486-4E24-A06A-5728FC5405CE}" sibTransId="{857BB128-321E-42B0-BE18-C1EF0347836A}"/>
    <dgm:cxn modelId="{3BE02138-4C2A-40C6-9448-F399DA8E4580}" srcId="{9ED6431B-A329-4C13-891A-7366DE7B1DCF}" destId="{72AECD9F-90A5-47FB-8B8D-C9A5F2D0501F}" srcOrd="0" destOrd="0" parTransId="{4BBAC422-77E9-462B-A9FE-2CA6E23D19A9}" sibTransId="{EF8C46C1-5A3C-4DD1-A353-91C649367427}"/>
    <dgm:cxn modelId="{A3455C3A-6E50-4D95-A5FE-82443C25FE72}" type="presOf" srcId="{B9D6E143-BEDC-473C-B8B1-44153E60D717}" destId="{AF6188A3-7212-45B6-B5C9-EC2B9096B0B3}" srcOrd="0" destOrd="0" presId="urn:microsoft.com/office/officeart/2005/8/layout/vList2"/>
    <dgm:cxn modelId="{50AD843A-3583-44B5-A870-08BD8EDE7266}" srcId="{623E8226-B6FC-42E1-8576-2E2D6D2C9CDC}" destId="{F823E6C5-EC04-4CCD-9510-F0FD9962464A}" srcOrd="0" destOrd="0" parTransId="{057FE171-9101-4B6C-8F05-1BB1F3208E83}" sibTransId="{8ECFB57D-7BE2-4295-B0AA-562480797569}"/>
    <dgm:cxn modelId="{0738B85B-202F-4962-8B6F-A9A488FF1D66}" srcId="{B9D6E143-BEDC-473C-B8B1-44153E60D717}" destId="{E475DD25-C7B2-42CD-B1A3-AFEC3E81CD88}" srcOrd="2" destOrd="0" parTransId="{03862569-2302-4E2A-A15E-C904CC03F8EA}" sibTransId="{3693F1F7-D9D4-4A15-832F-5126C1A27464}"/>
    <dgm:cxn modelId="{71BEDB62-27EC-4CEC-BD6F-F7F06D51707F}" type="presOf" srcId="{F823E6C5-EC04-4CCD-9510-F0FD9962464A}" destId="{FEBAF4F6-981B-480A-8EC7-E956646A8E19}" srcOrd="0" destOrd="0" presId="urn:microsoft.com/office/officeart/2005/8/layout/vList2"/>
    <dgm:cxn modelId="{484EEE7B-6818-4858-8E1F-78C80E35E68E}" type="presOf" srcId="{76E8A9F4-1762-4531-B4D4-4B02E280ECDC}" destId="{5E354293-6BA9-43C5-88C9-5F43858E87DA}" srcOrd="0" destOrd="0" presId="urn:microsoft.com/office/officeart/2005/8/layout/vList2"/>
    <dgm:cxn modelId="{BDA44583-19BF-4A5C-AE6B-CA0D3372D700}" type="presOf" srcId="{E475DD25-C7B2-42CD-B1A3-AFEC3E81CD88}" destId="{2D5FBA1A-D144-4CC1-AA02-9818B9AAC0CB}" srcOrd="0" destOrd="0" presId="urn:microsoft.com/office/officeart/2005/8/layout/vList2"/>
    <dgm:cxn modelId="{0D5B7A9A-7912-4F5F-BAFE-2CCBFDC32320}" type="presOf" srcId="{E161C2F9-C3BA-47CF-A813-EA3432DECB1D}" destId="{F2E156B9-12C8-4C88-AB03-A10FD34531FD}" srcOrd="0" destOrd="0" presId="urn:microsoft.com/office/officeart/2005/8/layout/vList2"/>
    <dgm:cxn modelId="{62F9DB9A-273D-4CA3-B695-2849CC00C78A}" srcId="{B9D6E143-BEDC-473C-B8B1-44153E60D717}" destId="{96A31659-B165-49BA-9D28-E1129F2A0A04}" srcOrd="0" destOrd="0" parTransId="{657325C1-5AB7-4945-B66C-9C597ED113D4}" sibTransId="{CCE7D215-573A-4C31-AD5F-F0C63792AFCF}"/>
    <dgm:cxn modelId="{3E108B9F-2A9D-44EB-9AFC-830104C3BB42}" type="presOf" srcId="{9ED6431B-A329-4C13-891A-7366DE7B1DCF}" destId="{6CE5353B-B943-4F81-909B-59FEA4EE0C9A}" srcOrd="0" destOrd="0" presId="urn:microsoft.com/office/officeart/2005/8/layout/vList2"/>
    <dgm:cxn modelId="{525C5FD8-8F95-4ACD-81E6-A801A81D5FAB}" srcId="{B9D6E143-BEDC-473C-B8B1-44153E60D717}" destId="{8E12CF22-4F83-46DB-982C-CD899799CF55}" srcOrd="1" destOrd="0" parTransId="{EF2C0BA0-9FE3-4AE3-9C23-9D7E15740645}" sibTransId="{DD190228-8752-43AA-9AB9-8291504A70FD}"/>
    <dgm:cxn modelId="{1E0DB3D9-37A3-41DA-A7C9-A45550188A8D}" type="presOf" srcId="{489A387F-C42D-4303-A611-2890C0D9E9DF}" destId="{808720AF-A2F0-44CA-93FD-0DB3A6577062}" srcOrd="0" destOrd="0" presId="urn:microsoft.com/office/officeart/2005/8/layout/vList2"/>
    <dgm:cxn modelId="{87B589F7-3721-4BF2-ADA2-CA98AC38D8D7}" type="presOf" srcId="{8E12CF22-4F83-46DB-982C-CD899799CF55}" destId="{5D685288-0453-47BA-B802-201A736BB80A}" srcOrd="0" destOrd="0" presId="urn:microsoft.com/office/officeart/2005/8/layout/vList2"/>
    <dgm:cxn modelId="{35CD0CFC-957E-45E7-A1DF-3B9C449B6E0B}" srcId="{B9D6E143-BEDC-473C-B8B1-44153E60D717}" destId="{9ED6431B-A329-4C13-891A-7366DE7B1DCF}" srcOrd="3" destOrd="0" parTransId="{A68AC473-B8FF-4A8C-B6E4-9A0D7C2EA6AA}" sibTransId="{CDF9AEC4-DF90-4425-A9DF-34A4305BB17D}"/>
    <dgm:cxn modelId="{07BC0EFD-93B6-483A-93AF-551F31280106}" srcId="{E475DD25-C7B2-42CD-B1A3-AFEC3E81CD88}" destId="{489A387F-C42D-4303-A611-2890C0D9E9DF}" srcOrd="0" destOrd="0" parTransId="{02364823-EAB0-4221-95A0-29DA40E85861}" sibTransId="{359A81DF-89FA-4E1D-A7C9-CA9F0DD2DCC4}"/>
    <dgm:cxn modelId="{55B153B9-570B-49A5-BBD9-686FE6192D77}" type="presParOf" srcId="{AF6188A3-7212-45B6-B5C9-EC2B9096B0B3}" destId="{877FBBDF-373E-41A8-A9D7-391433871108}" srcOrd="0" destOrd="0" presId="urn:microsoft.com/office/officeart/2005/8/layout/vList2"/>
    <dgm:cxn modelId="{740D94FE-4EB2-40C3-9485-D30923B12CA9}" type="presParOf" srcId="{AF6188A3-7212-45B6-B5C9-EC2B9096B0B3}" destId="{5E354293-6BA9-43C5-88C9-5F43858E87DA}" srcOrd="1" destOrd="0" presId="urn:microsoft.com/office/officeart/2005/8/layout/vList2"/>
    <dgm:cxn modelId="{3C877AE2-866F-48DD-BEE3-CBF9023679AB}" type="presParOf" srcId="{AF6188A3-7212-45B6-B5C9-EC2B9096B0B3}" destId="{5D685288-0453-47BA-B802-201A736BB80A}" srcOrd="2" destOrd="0" presId="urn:microsoft.com/office/officeart/2005/8/layout/vList2"/>
    <dgm:cxn modelId="{7C6D741A-EB47-4E83-A9FE-1389D4C5F151}" type="presParOf" srcId="{AF6188A3-7212-45B6-B5C9-EC2B9096B0B3}" destId="{F2E156B9-12C8-4C88-AB03-A10FD34531FD}" srcOrd="3" destOrd="0" presId="urn:microsoft.com/office/officeart/2005/8/layout/vList2"/>
    <dgm:cxn modelId="{ED95D30A-D1D5-4D62-85A6-5B716A71D5D4}" type="presParOf" srcId="{AF6188A3-7212-45B6-B5C9-EC2B9096B0B3}" destId="{2D5FBA1A-D144-4CC1-AA02-9818B9AAC0CB}" srcOrd="4" destOrd="0" presId="urn:microsoft.com/office/officeart/2005/8/layout/vList2"/>
    <dgm:cxn modelId="{8680F595-D2C1-453D-B732-19C9BA9394C9}" type="presParOf" srcId="{AF6188A3-7212-45B6-B5C9-EC2B9096B0B3}" destId="{808720AF-A2F0-44CA-93FD-0DB3A6577062}" srcOrd="5" destOrd="0" presId="urn:microsoft.com/office/officeart/2005/8/layout/vList2"/>
    <dgm:cxn modelId="{1E39A83B-7022-4EFC-8D3B-226AB1CD85AD}" type="presParOf" srcId="{AF6188A3-7212-45B6-B5C9-EC2B9096B0B3}" destId="{6CE5353B-B943-4F81-909B-59FEA4EE0C9A}" srcOrd="6" destOrd="0" presId="urn:microsoft.com/office/officeart/2005/8/layout/vList2"/>
    <dgm:cxn modelId="{7296BD22-D61B-4215-8CAA-D00F02C5A1FC}" type="presParOf" srcId="{AF6188A3-7212-45B6-B5C9-EC2B9096B0B3}" destId="{6296AB98-0D16-4EF0-A0F3-F1ACF9907EAC}" srcOrd="7" destOrd="0" presId="urn:microsoft.com/office/officeart/2005/8/layout/vList2"/>
    <dgm:cxn modelId="{C01C7CE2-7B1F-46D5-8987-2BEBB245A403}" type="presParOf" srcId="{AF6188A3-7212-45B6-B5C9-EC2B9096B0B3}" destId="{32DED940-3C3D-49B4-9EF3-450B145A48C6}" srcOrd="8" destOrd="0" presId="urn:microsoft.com/office/officeart/2005/8/layout/vList2"/>
    <dgm:cxn modelId="{A9567FB0-389C-440B-B74B-F2DD795F38F2}" type="presParOf" srcId="{AF6188A3-7212-45B6-B5C9-EC2B9096B0B3}" destId="{FEBAF4F6-981B-480A-8EC7-E956646A8E19}" srcOrd="9"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1642E-AB94-423D-BEEE-276EE3114F37}">
      <dsp:nvSpPr>
        <dsp:cNvPr id="0" name=""/>
        <dsp:cNvSpPr/>
      </dsp:nvSpPr>
      <dsp:spPr>
        <a:xfrm>
          <a:off x="1731521" y="553085"/>
          <a:ext cx="4551680" cy="4551680"/>
        </a:xfrm>
        <a:prstGeom prst="pie">
          <a:avLst>
            <a:gd name="adj1" fmla="val 16200000"/>
            <a:gd name="adj2" fmla="val 19285716"/>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CA" sz="1600" b="1" kern="1200"/>
            <a:t>Compute</a:t>
          </a:r>
          <a:endParaRPr lang="en-US" sz="1600" b="1" kern="1200" dirty="0"/>
        </a:p>
      </dsp:txBody>
      <dsp:txXfrm>
        <a:off x="4052336" y="986578"/>
        <a:ext cx="1246293" cy="785706"/>
      </dsp:txXfrm>
    </dsp:sp>
    <dsp:sp modelId="{F4072578-93B8-4C79-99BC-A30E74402335}">
      <dsp:nvSpPr>
        <dsp:cNvPr id="0" name=""/>
        <dsp:cNvSpPr/>
      </dsp:nvSpPr>
      <dsp:spPr>
        <a:xfrm>
          <a:off x="1729367" y="555413"/>
          <a:ext cx="4551680" cy="4551680"/>
        </a:xfrm>
        <a:prstGeom prst="pie">
          <a:avLst>
            <a:gd name="adj1" fmla="val 19285716"/>
            <a:gd name="adj2" fmla="val 771428"/>
          </a:avLst>
        </a:prstGeom>
        <a:solidFill>
          <a:schemeClr val="accent1">
            <a:shade val="50000"/>
            <a:hueOff val="114998"/>
            <a:satOff val="-2801"/>
            <a:lumOff val="122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Storage</a:t>
          </a:r>
          <a:endParaRPr lang="en-CA" sz="1600" b="1" kern="1200" dirty="0"/>
        </a:p>
      </dsp:txBody>
      <dsp:txXfrm>
        <a:off x="4845100" y="2181013"/>
        <a:ext cx="1322154" cy="839893"/>
      </dsp:txXfrm>
    </dsp:sp>
    <dsp:sp modelId="{4A7D7910-2C22-4F1E-9A11-6339D74CE89F}">
      <dsp:nvSpPr>
        <dsp:cNvPr id="0" name=""/>
        <dsp:cNvSpPr/>
      </dsp:nvSpPr>
      <dsp:spPr>
        <a:xfrm>
          <a:off x="1729367" y="555413"/>
          <a:ext cx="4551680" cy="4551680"/>
        </a:xfrm>
        <a:prstGeom prst="pie">
          <a:avLst>
            <a:gd name="adj1" fmla="val 771428"/>
            <a:gd name="adj2" fmla="val 3857143"/>
          </a:avLst>
        </a:prstGeom>
        <a:solidFill>
          <a:schemeClr val="accent1">
            <a:shade val="50000"/>
            <a:hueOff val="229996"/>
            <a:satOff val="-5601"/>
            <a:lumOff val="245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Databases </a:t>
          </a:r>
          <a:endParaRPr lang="en-CA" sz="1600" b="1" kern="1200" dirty="0"/>
        </a:p>
      </dsp:txBody>
      <dsp:txXfrm>
        <a:off x="4655447" y="3264746"/>
        <a:ext cx="1192106" cy="866986"/>
      </dsp:txXfrm>
    </dsp:sp>
    <dsp:sp modelId="{A733A52A-AD38-4D39-B3EE-466CB89999BF}">
      <dsp:nvSpPr>
        <dsp:cNvPr id="0" name=""/>
        <dsp:cNvSpPr/>
      </dsp:nvSpPr>
      <dsp:spPr>
        <a:xfrm>
          <a:off x="1729367" y="555413"/>
          <a:ext cx="4551680" cy="4551680"/>
        </a:xfrm>
        <a:prstGeom prst="pie">
          <a:avLst>
            <a:gd name="adj1" fmla="val 3857226"/>
            <a:gd name="adj2" fmla="val 6942858"/>
          </a:avLst>
        </a:prstGeom>
        <a:solidFill>
          <a:schemeClr val="accent1">
            <a:shade val="50000"/>
            <a:hueOff val="344994"/>
            <a:satOff val="-8402"/>
            <a:lumOff val="367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Networking </a:t>
          </a:r>
          <a:endParaRPr lang="en-CA" sz="1600" b="1" kern="1200" dirty="0"/>
        </a:p>
      </dsp:txBody>
      <dsp:txXfrm>
        <a:off x="3395607" y="4131733"/>
        <a:ext cx="1219200" cy="866986"/>
      </dsp:txXfrm>
    </dsp:sp>
    <dsp:sp modelId="{EE788581-8AFC-4790-9515-6C32AB5C03C8}">
      <dsp:nvSpPr>
        <dsp:cNvPr id="0" name=""/>
        <dsp:cNvSpPr/>
      </dsp:nvSpPr>
      <dsp:spPr>
        <a:xfrm>
          <a:off x="1729367" y="555413"/>
          <a:ext cx="4551680" cy="4551680"/>
        </a:xfrm>
        <a:prstGeom prst="pie">
          <a:avLst>
            <a:gd name="adj1" fmla="val 6942858"/>
            <a:gd name="adj2" fmla="val 10028574"/>
          </a:avLst>
        </a:prstGeom>
        <a:solidFill>
          <a:schemeClr val="accent1">
            <a:shade val="50000"/>
            <a:hueOff val="344994"/>
            <a:satOff val="-8402"/>
            <a:lumOff val="367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Analytics </a:t>
          </a:r>
          <a:endParaRPr lang="en-CA" sz="1600" b="1" kern="1200" dirty="0"/>
        </a:p>
      </dsp:txBody>
      <dsp:txXfrm>
        <a:off x="2162860" y="3264746"/>
        <a:ext cx="1192106" cy="866986"/>
      </dsp:txXfrm>
    </dsp:sp>
    <dsp:sp modelId="{FFEC7A1B-B185-4CB9-B16D-890E90E18F77}">
      <dsp:nvSpPr>
        <dsp:cNvPr id="0" name=""/>
        <dsp:cNvSpPr/>
      </dsp:nvSpPr>
      <dsp:spPr>
        <a:xfrm>
          <a:off x="1729367" y="555413"/>
          <a:ext cx="4551680" cy="4551680"/>
        </a:xfrm>
        <a:prstGeom prst="pie">
          <a:avLst>
            <a:gd name="adj1" fmla="val 10028574"/>
            <a:gd name="adj2" fmla="val 13114284"/>
          </a:avLst>
        </a:prstGeom>
        <a:solidFill>
          <a:schemeClr val="accent1">
            <a:shade val="50000"/>
            <a:hueOff val="229996"/>
            <a:satOff val="-5601"/>
            <a:lumOff val="245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Machine learning &amp; Artificial intelligence (AI)</a:t>
          </a:r>
          <a:endParaRPr lang="en-CA" sz="1600" b="1" kern="1200" dirty="0"/>
        </a:p>
      </dsp:txBody>
      <dsp:txXfrm>
        <a:off x="1843159" y="2181013"/>
        <a:ext cx="1322154" cy="839893"/>
      </dsp:txXfrm>
    </dsp:sp>
    <dsp:sp modelId="{3D64F972-1F83-431B-8700-56260E70E517}">
      <dsp:nvSpPr>
        <dsp:cNvPr id="0" name=""/>
        <dsp:cNvSpPr/>
      </dsp:nvSpPr>
      <dsp:spPr>
        <a:xfrm>
          <a:off x="1729367" y="555413"/>
          <a:ext cx="4551680" cy="4551680"/>
        </a:xfrm>
        <a:prstGeom prst="pie">
          <a:avLst>
            <a:gd name="adj1" fmla="val 13114284"/>
            <a:gd name="adj2" fmla="val 16200000"/>
          </a:avLst>
        </a:prstGeom>
        <a:solidFill>
          <a:schemeClr val="accent1">
            <a:shade val="50000"/>
            <a:hueOff val="114998"/>
            <a:satOff val="-2801"/>
            <a:lumOff val="122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Internet of Things (IoT)</a:t>
          </a:r>
          <a:endParaRPr lang="en-CA" sz="1600" b="1" kern="1200" dirty="0"/>
        </a:p>
      </dsp:txBody>
      <dsp:txXfrm>
        <a:off x="2715564" y="988906"/>
        <a:ext cx="1246293" cy="785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AC31A-05E9-4FB2-BCE5-ABCA01401EA8}">
      <dsp:nvSpPr>
        <dsp:cNvPr id="0" name=""/>
        <dsp:cNvSpPr/>
      </dsp:nvSpPr>
      <dsp:spPr>
        <a:xfrm>
          <a:off x="0" y="241803"/>
          <a:ext cx="11792464" cy="466830"/>
        </a:xfrm>
        <a:prstGeom prst="roundRect">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CA" sz="1900" kern="1200" dirty="0">
              <a:latin typeface="Montserrat" charset="0"/>
            </a:rPr>
            <a:t>AGILITY</a:t>
          </a:r>
          <a:endParaRPr lang="en-US" sz="1900" kern="1200" dirty="0"/>
        </a:p>
      </dsp:txBody>
      <dsp:txXfrm>
        <a:off x="22789" y="264592"/>
        <a:ext cx="11746886" cy="421252"/>
      </dsp:txXfrm>
    </dsp:sp>
    <dsp:sp modelId="{7A1899DC-AC8F-48AD-B883-B941A0738A09}">
      <dsp:nvSpPr>
        <dsp:cNvPr id="0" name=""/>
        <dsp:cNvSpPr/>
      </dsp:nvSpPr>
      <dsp:spPr>
        <a:xfrm>
          <a:off x="0" y="708633"/>
          <a:ext cx="11792464" cy="123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41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latin typeface="Montserrat" charset="0"/>
            </a:rPr>
            <a:t>Cloud computing empowers companies to be agile. </a:t>
          </a:r>
        </a:p>
        <a:p>
          <a:pPr marL="114300" lvl="1" indent="-114300" algn="l" defTabSz="666750">
            <a:lnSpc>
              <a:spcPct val="90000"/>
            </a:lnSpc>
            <a:spcBef>
              <a:spcPct val="0"/>
            </a:spcBef>
            <a:spcAft>
              <a:spcPct val="20000"/>
            </a:spcAft>
            <a:buChar char="•"/>
          </a:pPr>
          <a:r>
            <a:rPr lang="en-CA" sz="1500" kern="1200" dirty="0">
              <a:latin typeface="Montserrat" charset="0"/>
            </a:rPr>
            <a:t>Instead of buying physical hardware and software and setting them up which might take months, cloud computing gives companies access to numerous technologies which enables faster deployment and innovation. </a:t>
          </a:r>
        </a:p>
        <a:p>
          <a:pPr marL="114300" lvl="1" indent="-114300" algn="l" defTabSz="666750">
            <a:lnSpc>
              <a:spcPct val="90000"/>
            </a:lnSpc>
            <a:spcBef>
              <a:spcPct val="0"/>
            </a:spcBef>
            <a:spcAft>
              <a:spcPct val="20000"/>
            </a:spcAft>
            <a:buChar char="•"/>
          </a:pPr>
          <a:r>
            <a:rPr lang="en-CA" sz="1500" kern="1200" dirty="0">
              <a:latin typeface="Montserrat" charset="0"/>
            </a:rPr>
            <a:t>In minutes, companies can provision and deploy resources such as compute, storage, and databases. </a:t>
          </a:r>
        </a:p>
        <a:p>
          <a:pPr marL="114300" lvl="1" indent="-114300" algn="l" defTabSz="666750">
            <a:lnSpc>
              <a:spcPct val="90000"/>
            </a:lnSpc>
            <a:spcBef>
              <a:spcPct val="0"/>
            </a:spcBef>
            <a:spcAft>
              <a:spcPct val="20000"/>
            </a:spcAft>
            <a:buChar char="•"/>
          </a:pPr>
          <a:r>
            <a:rPr lang="en-CA" sz="1500" kern="1200" dirty="0">
              <a:latin typeface="Montserrat" charset="0"/>
            </a:rPr>
            <a:t>This empowers companies to be more agile and give them freedom to experiment with new ideas faster. </a:t>
          </a:r>
        </a:p>
      </dsp:txBody>
      <dsp:txXfrm>
        <a:off x="0" y="708633"/>
        <a:ext cx="11792464" cy="1238895"/>
      </dsp:txXfrm>
    </dsp:sp>
    <dsp:sp modelId="{FC787ACA-3ED8-41E8-8393-74CC30B37A8D}">
      <dsp:nvSpPr>
        <dsp:cNvPr id="0" name=""/>
        <dsp:cNvSpPr/>
      </dsp:nvSpPr>
      <dsp:spPr>
        <a:xfrm>
          <a:off x="0" y="1947528"/>
          <a:ext cx="11792464" cy="466830"/>
        </a:xfrm>
        <a:prstGeom prst="roundRect">
          <a:avLst/>
        </a:prstGeom>
        <a:solidFill>
          <a:schemeClr val="accent5">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latin typeface="Montserrat" charset="0"/>
            </a:rPr>
            <a:t>ELASTICITY</a:t>
          </a:r>
          <a:endParaRPr lang="en-CA" sz="1900" kern="1200" dirty="0">
            <a:latin typeface="Montserrat" charset="0"/>
          </a:endParaRPr>
        </a:p>
      </dsp:txBody>
      <dsp:txXfrm>
        <a:off x="22789" y="1970317"/>
        <a:ext cx="11746886" cy="421252"/>
      </dsp:txXfrm>
    </dsp:sp>
    <dsp:sp modelId="{318328DB-FAEF-4211-97E4-32D148A77C17}">
      <dsp:nvSpPr>
        <dsp:cNvPr id="0" name=""/>
        <dsp:cNvSpPr/>
      </dsp:nvSpPr>
      <dsp:spPr>
        <a:xfrm>
          <a:off x="0" y="2414358"/>
          <a:ext cx="11792464"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41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latin typeface="Montserrat" charset="0"/>
            </a:rPr>
            <a:t>Cloud computing allows for scaling and shrinking resources based on demand. </a:t>
          </a:r>
        </a:p>
        <a:p>
          <a:pPr marL="114300" lvl="1" indent="-114300" algn="l" defTabSz="666750">
            <a:lnSpc>
              <a:spcPct val="90000"/>
            </a:lnSpc>
            <a:spcBef>
              <a:spcPct val="0"/>
            </a:spcBef>
            <a:spcAft>
              <a:spcPct val="20000"/>
            </a:spcAft>
            <a:buChar char="•"/>
          </a:pPr>
          <a:r>
            <a:rPr lang="en-CA" sz="1500" kern="1200" dirty="0">
              <a:latin typeface="Montserrat" charset="0"/>
            </a:rPr>
            <a:t>Therefore, there is no need to over-provision resources up front.</a:t>
          </a:r>
        </a:p>
      </dsp:txBody>
      <dsp:txXfrm>
        <a:off x="0" y="2414358"/>
        <a:ext cx="11792464" cy="521122"/>
      </dsp:txXfrm>
    </dsp:sp>
    <dsp:sp modelId="{D78C655C-CDF6-4653-80EB-8BB9619BCAE0}">
      <dsp:nvSpPr>
        <dsp:cNvPr id="0" name=""/>
        <dsp:cNvSpPr/>
      </dsp:nvSpPr>
      <dsp:spPr>
        <a:xfrm>
          <a:off x="0" y="2935481"/>
          <a:ext cx="11792464" cy="466830"/>
        </a:xfrm>
        <a:prstGeom prst="roundRect">
          <a:avLst/>
        </a:prstGeom>
        <a:solidFill>
          <a:schemeClr val="accent5">
            <a:shade val="50000"/>
            <a:hueOff val="334258"/>
            <a:satOff val="8955"/>
            <a:lumOff val="394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latin typeface="Montserrat" charset="0"/>
            </a:rPr>
            <a:t>COST SAVINGS</a:t>
          </a:r>
          <a:endParaRPr lang="en-CA" sz="1900" kern="1200" dirty="0">
            <a:latin typeface="Montserrat" charset="0"/>
          </a:endParaRPr>
        </a:p>
      </dsp:txBody>
      <dsp:txXfrm>
        <a:off x="22789" y="2958270"/>
        <a:ext cx="11746886" cy="421252"/>
      </dsp:txXfrm>
    </dsp:sp>
    <dsp:sp modelId="{E27005D0-494B-465B-8F6D-9291C88E0C1C}">
      <dsp:nvSpPr>
        <dsp:cNvPr id="0" name=""/>
        <dsp:cNvSpPr/>
      </dsp:nvSpPr>
      <dsp:spPr>
        <a:xfrm>
          <a:off x="0" y="3402311"/>
          <a:ext cx="11792464"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41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latin typeface="Montserrat" charset="0"/>
            </a:rPr>
            <a:t>Cloud computing trades capital expenses such as buying physical servers for variable expenses. </a:t>
          </a:r>
        </a:p>
        <a:p>
          <a:pPr marL="114300" lvl="1" indent="-114300" algn="l" defTabSz="666750">
            <a:lnSpc>
              <a:spcPct val="90000"/>
            </a:lnSpc>
            <a:spcBef>
              <a:spcPct val="0"/>
            </a:spcBef>
            <a:spcAft>
              <a:spcPct val="20000"/>
            </a:spcAft>
            <a:buChar char="•"/>
          </a:pPr>
          <a:r>
            <a:rPr lang="en-CA" sz="1500" kern="1200" dirty="0">
              <a:latin typeface="Montserrat" charset="0"/>
            </a:rPr>
            <a:t>Massive savings with economies of scale. </a:t>
          </a:r>
        </a:p>
      </dsp:txBody>
      <dsp:txXfrm>
        <a:off x="0" y="3402311"/>
        <a:ext cx="11792464" cy="521122"/>
      </dsp:txXfrm>
    </dsp:sp>
    <dsp:sp modelId="{34A82ED2-91D1-4923-8F01-7A2DAD93F190}">
      <dsp:nvSpPr>
        <dsp:cNvPr id="0" name=""/>
        <dsp:cNvSpPr/>
      </dsp:nvSpPr>
      <dsp:spPr>
        <a:xfrm>
          <a:off x="0" y="3923433"/>
          <a:ext cx="11792464" cy="466830"/>
        </a:xfrm>
        <a:prstGeom prst="roundRect">
          <a:avLst/>
        </a:prstGeom>
        <a:solidFill>
          <a:schemeClr val="accent5">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latin typeface="Montserrat" charset="0"/>
            </a:rPr>
            <a:t>DEPLOY GLOBALLY IN MINUTES</a:t>
          </a:r>
          <a:endParaRPr lang="en-CA" sz="1900" kern="1200" dirty="0">
            <a:latin typeface="Montserrat" charset="0"/>
          </a:endParaRPr>
        </a:p>
      </dsp:txBody>
      <dsp:txXfrm>
        <a:off x="22789" y="3946222"/>
        <a:ext cx="11746886" cy="421252"/>
      </dsp:txXfrm>
    </dsp:sp>
    <dsp:sp modelId="{D64BD6E4-4296-4889-B8CB-5DE0BDA82C59}">
      <dsp:nvSpPr>
        <dsp:cNvPr id="0" name=""/>
        <dsp:cNvSpPr/>
      </dsp:nvSpPr>
      <dsp:spPr>
        <a:xfrm>
          <a:off x="0" y="4390263"/>
          <a:ext cx="11792464"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41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latin typeface="Montserrat" charset="0"/>
            </a:rPr>
            <a:t>AWS infrastructure is available all over the world. </a:t>
          </a:r>
        </a:p>
        <a:p>
          <a:pPr marL="114300" lvl="1" indent="-114300" algn="l" defTabSz="666750">
            <a:lnSpc>
              <a:spcPct val="90000"/>
            </a:lnSpc>
            <a:spcBef>
              <a:spcPct val="0"/>
            </a:spcBef>
            <a:spcAft>
              <a:spcPct val="20000"/>
            </a:spcAft>
            <a:buChar char="•"/>
          </a:pPr>
          <a:r>
            <a:rPr lang="en-CA" sz="1500" kern="1200" dirty="0">
              <a:latin typeface="Montserrat" charset="0"/>
            </a:rPr>
            <a:t>Companies can deploy services in any corner of the planet in minutes by leveraging cloud. </a:t>
          </a:r>
        </a:p>
        <a:p>
          <a:pPr marL="114300" lvl="1" indent="-114300" algn="l" defTabSz="666750">
            <a:lnSpc>
              <a:spcPct val="90000"/>
            </a:lnSpc>
            <a:spcBef>
              <a:spcPct val="0"/>
            </a:spcBef>
            <a:spcAft>
              <a:spcPct val="20000"/>
            </a:spcAft>
            <a:buChar char="•"/>
          </a:pPr>
          <a:r>
            <a:rPr lang="en-CA" sz="1500" kern="1200" dirty="0">
              <a:latin typeface="Montserrat" charset="0"/>
            </a:rPr>
            <a:t>Placing applications near the customer is critical to improve latency and performance. </a:t>
          </a:r>
        </a:p>
      </dsp:txBody>
      <dsp:txXfrm>
        <a:off x="0" y="4390263"/>
        <a:ext cx="11792464" cy="786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A690A-E973-4B61-90E9-9AC937771933}">
      <dsp:nvSpPr>
        <dsp:cNvPr id="0" name=""/>
        <dsp:cNvSpPr/>
      </dsp:nvSpPr>
      <dsp:spPr>
        <a:xfrm>
          <a:off x="500391" y="808"/>
          <a:ext cx="2837532" cy="1702519"/>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b="1" kern="1200"/>
            <a:t>ON DEMAND </a:t>
          </a:r>
          <a:endParaRPr lang="en-US" sz="4200" b="1" kern="1200" dirty="0"/>
        </a:p>
      </dsp:txBody>
      <dsp:txXfrm>
        <a:off x="500391" y="808"/>
        <a:ext cx="2837532" cy="1702519"/>
      </dsp:txXfrm>
    </dsp:sp>
    <dsp:sp modelId="{6B2B1DDB-8093-4DC5-8068-B69DA7593006}">
      <dsp:nvSpPr>
        <dsp:cNvPr id="0" name=""/>
        <dsp:cNvSpPr/>
      </dsp:nvSpPr>
      <dsp:spPr>
        <a:xfrm>
          <a:off x="3621676" y="808"/>
          <a:ext cx="2837532" cy="1702519"/>
        </a:xfrm>
        <a:prstGeom prst="rect">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b="1" kern="1200"/>
            <a:t>RESERVED</a:t>
          </a:r>
          <a:endParaRPr lang="en-US" sz="4200" b="1" kern="1200" dirty="0"/>
        </a:p>
      </dsp:txBody>
      <dsp:txXfrm>
        <a:off x="3621676" y="808"/>
        <a:ext cx="2837532" cy="1702519"/>
      </dsp:txXfrm>
    </dsp:sp>
    <dsp:sp modelId="{F54F0830-397C-460B-B245-70E577C827F9}">
      <dsp:nvSpPr>
        <dsp:cNvPr id="0" name=""/>
        <dsp:cNvSpPr/>
      </dsp:nvSpPr>
      <dsp:spPr>
        <a:xfrm>
          <a:off x="500391" y="1987081"/>
          <a:ext cx="2837532" cy="1702519"/>
        </a:xfrm>
        <a:prstGeom prst="rect">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b="1" kern="1200"/>
            <a:t>SPOT </a:t>
          </a:r>
          <a:endParaRPr lang="en-US" sz="4200" b="1" kern="1200" dirty="0"/>
        </a:p>
      </dsp:txBody>
      <dsp:txXfrm>
        <a:off x="500391" y="1987081"/>
        <a:ext cx="2837532" cy="1702519"/>
      </dsp:txXfrm>
    </dsp:sp>
    <dsp:sp modelId="{194E140C-43F1-417E-8705-C1DC8E1BDB9D}">
      <dsp:nvSpPr>
        <dsp:cNvPr id="0" name=""/>
        <dsp:cNvSpPr/>
      </dsp:nvSpPr>
      <dsp:spPr>
        <a:xfrm>
          <a:off x="3621676" y="1987081"/>
          <a:ext cx="2837532" cy="1702519"/>
        </a:xfrm>
        <a:prstGeom prst="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b="1" kern="1200"/>
            <a:t>DEDICATED HOST</a:t>
          </a:r>
          <a:endParaRPr lang="en-US" sz="4200" b="1" kern="1200" dirty="0"/>
        </a:p>
      </dsp:txBody>
      <dsp:txXfrm>
        <a:off x="3621676" y="1987081"/>
        <a:ext cx="2837532" cy="17025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5688C-672A-4D24-899A-6F0990144AC2}">
      <dsp:nvSpPr>
        <dsp:cNvPr id="0" name=""/>
        <dsp:cNvSpPr/>
      </dsp:nvSpPr>
      <dsp:spPr>
        <a:xfrm>
          <a:off x="0" y="18319"/>
          <a:ext cx="5569747" cy="655200"/>
        </a:xfrm>
        <a:prstGeom prst="round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dirty="0"/>
            <a:t>BUILD</a:t>
          </a:r>
          <a:endParaRPr lang="en-US" sz="2000" kern="1200" dirty="0"/>
        </a:p>
      </dsp:txBody>
      <dsp:txXfrm>
        <a:off x="31984" y="50303"/>
        <a:ext cx="5505779" cy="591232"/>
      </dsp:txXfrm>
    </dsp:sp>
    <dsp:sp modelId="{13EF195D-3B81-4F6A-AEB5-B79901C8CB65}">
      <dsp:nvSpPr>
        <dsp:cNvPr id="0" name=""/>
        <dsp:cNvSpPr/>
      </dsp:nvSpPr>
      <dsp:spPr>
        <a:xfrm>
          <a:off x="0" y="673519"/>
          <a:ext cx="5569747" cy="760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3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CA" sz="1600" kern="1200" dirty="0" err="1"/>
            <a:t>SageMaker</a:t>
          </a:r>
          <a:r>
            <a:rPr lang="en-CA" sz="1600" kern="1200" dirty="0"/>
            <a:t> offers data labeling service</a:t>
          </a:r>
          <a:endParaRPr lang="en-US" sz="1600" kern="1200" dirty="0"/>
        </a:p>
        <a:p>
          <a:pPr marL="171450" lvl="1" indent="-171450" algn="l" defTabSz="711200">
            <a:lnSpc>
              <a:spcPct val="90000"/>
            </a:lnSpc>
            <a:spcBef>
              <a:spcPct val="0"/>
            </a:spcBef>
            <a:spcAft>
              <a:spcPct val="20000"/>
            </a:spcAft>
            <a:buChar char="•"/>
          </a:pPr>
          <a:r>
            <a:rPr lang="en-CA" sz="1600" kern="1200" dirty="0"/>
            <a:t>Prebuilt available notebooks with state of the art algorithms on AWS marketplace</a:t>
          </a:r>
          <a:endParaRPr lang="en-US" sz="1600" kern="1200" dirty="0"/>
        </a:p>
      </dsp:txBody>
      <dsp:txXfrm>
        <a:off x="0" y="673519"/>
        <a:ext cx="5569747" cy="760724"/>
      </dsp:txXfrm>
    </dsp:sp>
    <dsp:sp modelId="{5B79D348-7811-4644-A692-3AC0AB92B99C}">
      <dsp:nvSpPr>
        <dsp:cNvPr id="0" name=""/>
        <dsp:cNvSpPr/>
      </dsp:nvSpPr>
      <dsp:spPr>
        <a:xfrm>
          <a:off x="0" y="1434244"/>
          <a:ext cx="5569747" cy="655200"/>
        </a:xfrm>
        <a:prstGeom prst="roundRect">
          <a:avLst/>
        </a:prstGeom>
        <a:solidFill>
          <a:schemeClr val="accent5">
            <a:shade val="80000"/>
            <a:hueOff val="135632"/>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dirty="0"/>
            <a:t>TRAIN</a:t>
          </a:r>
          <a:endParaRPr lang="en-US" sz="2000" kern="1200" dirty="0"/>
        </a:p>
      </dsp:txBody>
      <dsp:txXfrm>
        <a:off x="31984" y="1466228"/>
        <a:ext cx="5505779" cy="591232"/>
      </dsp:txXfrm>
    </dsp:sp>
    <dsp:sp modelId="{7AC6DC9A-213F-4B13-9DE3-3CCBD982C45D}">
      <dsp:nvSpPr>
        <dsp:cNvPr id="0" name=""/>
        <dsp:cNvSpPr/>
      </dsp:nvSpPr>
      <dsp:spPr>
        <a:xfrm>
          <a:off x="0" y="2089444"/>
          <a:ext cx="5569747" cy="815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3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CA" sz="1600" kern="1200" dirty="0"/>
            <a:t>Train models using EC2 instances (on-demand and spot) </a:t>
          </a:r>
          <a:endParaRPr lang="en-US" sz="1600" kern="1200" dirty="0"/>
        </a:p>
        <a:p>
          <a:pPr marL="171450" lvl="1" indent="-171450" algn="l" defTabSz="711200">
            <a:lnSpc>
              <a:spcPct val="90000"/>
            </a:lnSpc>
            <a:spcBef>
              <a:spcPct val="0"/>
            </a:spcBef>
            <a:spcAft>
              <a:spcPct val="20000"/>
            </a:spcAft>
            <a:buChar char="•"/>
          </a:pPr>
          <a:r>
            <a:rPr lang="en-CA" sz="1600" kern="1200" dirty="0"/>
            <a:t>Manage environments for training</a:t>
          </a:r>
          <a:endParaRPr lang="en-US" sz="1600" kern="1200" dirty="0"/>
        </a:p>
        <a:p>
          <a:pPr marL="171450" lvl="1" indent="-171450" algn="l" defTabSz="711200">
            <a:lnSpc>
              <a:spcPct val="90000"/>
            </a:lnSpc>
            <a:spcBef>
              <a:spcPct val="0"/>
            </a:spcBef>
            <a:spcAft>
              <a:spcPct val="20000"/>
            </a:spcAft>
            <a:buChar char="•"/>
          </a:pPr>
          <a:r>
            <a:rPr lang="en-CA" sz="1600" kern="1200" dirty="0"/>
            <a:t>Hyperparameters optimization for model tuning </a:t>
          </a:r>
          <a:endParaRPr lang="en-US" sz="1600" kern="1200" dirty="0"/>
        </a:p>
      </dsp:txBody>
      <dsp:txXfrm>
        <a:off x="0" y="2089444"/>
        <a:ext cx="5569747" cy="815062"/>
      </dsp:txXfrm>
    </dsp:sp>
    <dsp:sp modelId="{2257888D-2F5D-4CD7-8537-99915DE0CE61}">
      <dsp:nvSpPr>
        <dsp:cNvPr id="0" name=""/>
        <dsp:cNvSpPr/>
      </dsp:nvSpPr>
      <dsp:spPr>
        <a:xfrm>
          <a:off x="0" y="2904506"/>
          <a:ext cx="5569747" cy="655200"/>
        </a:xfrm>
        <a:prstGeom prst="roundRect">
          <a:avLst/>
        </a:prstGeom>
        <a:solidFill>
          <a:schemeClr val="accent5">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dirty="0"/>
            <a:t>DEPLOY</a:t>
          </a:r>
          <a:endParaRPr lang="en-US" sz="2000" kern="1200" dirty="0"/>
        </a:p>
      </dsp:txBody>
      <dsp:txXfrm>
        <a:off x="31984" y="2936490"/>
        <a:ext cx="5505779" cy="591232"/>
      </dsp:txXfrm>
    </dsp:sp>
    <dsp:sp modelId="{BF0CC6E9-1CEA-4D42-BB7C-388561B1357D}">
      <dsp:nvSpPr>
        <dsp:cNvPr id="0" name=""/>
        <dsp:cNvSpPr/>
      </dsp:nvSpPr>
      <dsp:spPr>
        <a:xfrm>
          <a:off x="0" y="3559706"/>
          <a:ext cx="5569747"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3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CA" sz="1600" kern="1200" dirty="0"/>
            <a:t>Easily deploy and scale models </a:t>
          </a:r>
          <a:endParaRPr lang="en-US" sz="1600" kern="1200" dirty="0"/>
        </a:p>
        <a:p>
          <a:pPr marL="171450" lvl="1" indent="-171450" algn="l" defTabSz="711200">
            <a:lnSpc>
              <a:spcPct val="90000"/>
            </a:lnSpc>
            <a:spcBef>
              <a:spcPct val="0"/>
            </a:spcBef>
            <a:spcAft>
              <a:spcPct val="20000"/>
            </a:spcAft>
            <a:buChar char="•"/>
          </a:pPr>
          <a:r>
            <a:rPr lang="en-CA" sz="1600" kern="1200" dirty="0"/>
            <a:t>Autoscaling with 75% savings </a:t>
          </a:r>
          <a:endParaRPr lang="en-US" sz="1600" kern="1200" dirty="0"/>
        </a:p>
      </dsp:txBody>
      <dsp:txXfrm>
        <a:off x="0" y="3559706"/>
        <a:ext cx="5569747" cy="579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FBBDF-373E-41A8-A9D7-391433871108}">
      <dsp:nvSpPr>
        <dsp:cNvPr id="0" name=""/>
        <dsp:cNvSpPr/>
      </dsp:nvSpPr>
      <dsp:spPr>
        <a:xfrm>
          <a:off x="0" y="22673"/>
          <a:ext cx="11462283" cy="466830"/>
        </a:xfrm>
        <a:prstGeom prst="round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b="1" kern="1200" dirty="0">
              <a:latin typeface="Montserrat"/>
            </a:rPr>
            <a:t>USE AN ALGORITHM PROVIDED BY AMAZON SAGEMAKER</a:t>
          </a:r>
          <a:endParaRPr lang="en-CA" sz="1900" kern="1200" dirty="0"/>
        </a:p>
      </dsp:txBody>
      <dsp:txXfrm>
        <a:off x="22789" y="45462"/>
        <a:ext cx="11416705" cy="421252"/>
      </dsp:txXfrm>
    </dsp:sp>
    <dsp:sp modelId="{5E354293-6BA9-43C5-88C9-5F43858E87DA}">
      <dsp:nvSpPr>
        <dsp:cNvPr id="0" name=""/>
        <dsp:cNvSpPr/>
      </dsp:nvSpPr>
      <dsp:spPr>
        <a:xfrm>
          <a:off x="0" y="489503"/>
          <a:ext cx="11462283"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92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a:latin typeface="Montserrat"/>
            </a:rPr>
            <a:t>Amazon SageMaker provides ready, off the shelve training algorithms such as: Linear Learner Algorithm and the XGBoost Algorithm, K Means, Principal Component Analysis, image classification, LDA, Sequence to Sequence Algorithm. </a:t>
          </a:r>
          <a:endParaRPr lang="en-CA" sz="1500" kern="1200" dirty="0"/>
        </a:p>
      </dsp:txBody>
      <dsp:txXfrm>
        <a:off x="0" y="489503"/>
        <a:ext cx="11462283" cy="688274"/>
      </dsp:txXfrm>
    </dsp:sp>
    <dsp:sp modelId="{5D685288-0453-47BA-B802-201A736BB80A}">
      <dsp:nvSpPr>
        <dsp:cNvPr id="0" name=""/>
        <dsp:cNvSpPr/>
      </dsp:nvSpPr>
      <dsp:spPr>
        <a:xfrm>
          <a:off x="0" y="1177778"/>
          <a:ext cx="11462283" cy="466830"/>
        </a:xfrm>
        <a:prstGeom prst="roundRect">
          <a:avLst/>
        </a:prstGeom>
        <a:solidFill>
          <a:schemeClr val="accent5">
            <a:shade val="80000"/>
            <a:hueOff val="67816"/>
            <a:satOff val="1294"/>
            <a:lumOff val="57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b="1" kern="1200" dirty="0">
              <a:latin typeface="Montserrat"/>
            </a:rPr>
            <a:t>USE APACHE SPARK WITH AMAZON SAGEMAKER</a:t>
          </a:r>
          <a:endParaRPr lang="en-CA" sz="1900" kern="1200" dirty="0">
            <a:latin typeface="Montserrat"/>
          </a:endParaRPr>
        </a:p>
      </dsp:txBody>
      <dsp:txXfrm>
        <a:off x="22789" y="1200567"/>
        <a:ext cx="11416705" cy="421252"/>
      </dsp:txXfrm>
    </dsp:sp>
    <dsp:sp modelId="{F2E156B9-12C8-4C88-AB03-A10FD34531FD}">
      <dsp:nvSpPr>
        <dsp:cNvPr id="0" name=""/>
        <dsp:cNvSpPr/>
      </dsp:nvSpPr>
      <dsp:spPr>
        <a:xfrm>
          <a:off x="0" y="1644608"/>
          <a:ext cx="1146228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92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a:latin typeface="Montserrat"/>
            </a:rPr>
            <a:t>Apache Spark can be used to train models with Amazon SageMaker. </a:t>
          </a:r>
          <a:endParaRPr lang="en-CA" sz="1500" kern="1200" dirty="0">
            <a:latin typeface="Montserrat"/>
          </a:endParaRPr>
        </a:p>
      </dsp:txBody>
      <dsp:txXfrm>
        <a:off x="0" y="1644608"/>
        <a:ext cx="11462283" cy="314640"/>
      </dsp:txXfrm>
    </dsp:sp>
    <dsp:sp modelId="{2D5FBA1A-D144-4CC1-AA02-9818B9AAC0CB}">
      <dsp:nvSpPr>
        <dsp:cNvPr id="0" name=""/>
        <dsp:cNvSpPr/>
      </dsp:nvSpPr>
      <dsp:spPr>
        <a:xfrm>
          <a:off x="0" y="1959248"/>
          <a:ext cx="11462283" cy="466830"/>
        </a:xfrm>
        <a:prstGeom prst="roundRect">
          <a:avLst/>
        </a:prstGeom>
        <a:solidFill>
          <a:schemeClr val="accent5">
            <a:shade val="80000"/>
            <a:hueOff val="135632"/>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b="1" kern="1200" dirty="0">
              <a:latin typeface="Montserrat"/>
            </a:rPr>
            <a:t>CUSTOM CODE TRAINING USING POPULAR DEEP LEARNING FRAMEWORKS</a:t>
          </a:r>
          <a:endParaRPr lang="en-CA" sz="1900" kern="1200" dirty="0">
            <a:latin typeface="Montserrat"/>
          </a:endParaRPr>
        </a:p>
      </dsp:txBody>
      <dsp:txXfrm>
        <a:off x="22789" y="1982037"/>
        <a:ext cx="11416705" cy="421252"/>
      </dsp:txXfrm>
    </dsp:sp>
    <dsp:sp modelId="{808720AF-A2F0-44CA-93FD-0DB3A6577062}">
      <dsp:nvSpPr>
        <dsp:cNvPr id="0" name=""/>
        <dsp:cNvSpPr/>
      </dsp:nvSpPr>
      <dsp:spPr>
        <a:xfrm>
          <a:off x="0" y="2426078"/>
          <a:ext cx="1146228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92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latin typeface="Montserrat"/>
            </a:rPr>
            <a:t>custom python code with </a:t>
          </a:r>
          <a:r>
            <a:rPr lang="en-CA" sz="1500" kern="1200" dirty="0" err="1">
              <a:latin typeface="Montserrat"/>
            </a:rPr>
            <a:t>TensorFlow</a:t>
          </a:r>
          <a:r>
            <a:rPr lang="en-CA" sz="1500" kern="1200" dirty="0">
              <a:latin typeface="Montserrat"/>
            </a:rPr>
            <a:t> or Apache </a:t>
          </a:r>
          <a:r>
            <a:rPr lang="en-CA" sz="1500" kern="1200" dirty="0" err="1">
              <a:latin typeface="Montserrat"/>
            </a:rPr>
            <a:t>MXNet</a:t>
          </a:r>
          <a:r>
            <a:rPr lang="en-CA" sz="1500" kern="1200" dirty="0">
              <a:latin typeface="Montserrat"/>
            </a:rPr>
            <a:t> for model training. </a:t>
          </a:r>
        </a:p>
      </dsp:txBody>
      <dsp:txXfrm>
        <a:off x="0" y="2426078"/>
        <a:ext cx="11462283" cy="314640"/>
      </dsp:txXfrm>
    </dsp:sp>
    <dsp:sp modelId="{6CE5353B-B943-4F81-909B-59FEA4EE0C9A}">
      <dsp:nvSpPr>
        <dsp:cNvPr id="0" name=""/>
        <dsp:cNvSpPr/>
      </dsp:nvSpPr>
      <dsp:spPr>
        <a:xfrm>
          <a:off x="0" y="2740718"/>
          <a:ext cx="11462283" cy="466830"/>
        </a:xfrm>
        <a:prstGeom prst="roundRect">
          <a:avLst/>
        </a:prstGeom>
        <a:solidFill>
          <a:schemeClr val="accent5">
            <a:shade val="80000"/>
            <a:hueOff val="203448"/>
            <a:satOff val="3881"/>
            <a:lumOff val="171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b="1" kern="1200" dirty="0">
              <a:latin typeface="Montserrat"/>
            </a:rPr>
            <a:t>USE YOUR OWN CUSTOM ALGORITHMS:</a:t>
          </a:r>
          <a:endParaRPr lang="en-CA" sz="1900" kern="1200" dirty="0">
            <a:latin typeface="Montserrat"/>
          </a:endParaRPr>
        </a:p>
      </dsp:txBody>
      <dsp:txXfrm>
        <a:off x="22789" y="2763507"/>
        <a:ext cx="11416705" cy="421252"/>
      </dsp:txXfrm>
    </dsp:sp>
    <dsp:sp modelId="{6296AB98-0D16-4EF0-A0F3-F1ACF9907EAC}">
      <dsp:nvSpPr>
        <dsp:cNvPr id="0" name=""/>
        <dsp:cNvSpPr/>
      </dsp:nvSpPr>
      <dsp:spPr>
        <a:xfrm>
          <a:off x="0" y="3207548"/>
          <a:ext cx="11462283"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92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b="0" kern="1200" dirty="0">
              <a:latin typeface="Montserrat"/>
            </a:rPr>
            <a:t>The code could be placed in a </a:t>
          </a:r>
          <a:r>
            <a:rPr lang="en-CA" sz="1500" b="0" kern="1200" dirty="0" err="1">
              <a:latin typeface="Montserrat"/>
            </a:rPr>
            <a:t>docker</a:t>
          </a:r>
          <a:r>
            <a:rPr lang="en-CA" sz="1500" b="0" kern="1200" dirty="0">
              <a:latin typeface="Montserrat"/>
            </a:rPr>
            <a:t> contained and then </a:t>
          </a:r>
          <a:r>
            <a:rPr lang="en-CA" sz="1500" kern="1200" dirty="0">
              <a:latin typeface="Montserrat"/>
            </a:rPr>
            <a:t>and registry path of the image could be provided in an Amazon </a:t>
          </a:r>
          <a:r>
            <a:rPr lang="en-CA" sz="1500" kern="1200" dirty="0" err="1">
              <a:latin typeface="Montserrat"/>
            </a:rPr>
            <a:t>SageMaker</a:t>
          </a:r>
          <a:r>
            <a:rPr lang="en-CA" sz="1500" kern="1200" dirty="0">
              <a:latin typeface="Montserrat"/>
            </a:rPr>
            <a:t> </a:t>
          </a:r>
          <a:r>
            <a:rPr lang="en-CA" sz="1500" kern="1200" dirty="0" err="1">
              <a:latin typeface="Montserrat"/>
            </a:rPr>
            <a:t>CreateTrainingJob</a:t>
          </a:r>
          <a:r>
            <a:rPr lang="en-CA" sz="1500" kern="1200" dirty="0">
              <a:latin typeface="Montserrat"/>
            </a:rPr>
            <a:t> API call. </a:t>
          </a:r>
        </a:p>
      </dsp:txBody>
      <dsp:txXfrm>
        <a:off x="0" y="3207548"/>
        <a:ext cx="11462283" cy="471960"/>
      </dsp:txXfrm>
    </dsp:sp>
    <dsp:sp modelId="{32DED940-3C3D-49B4-9EF3-450B145A48C6}">
      <dsp:nvSpPr>
        <dsp:cNvPr id="0" name=""/>
        <dsp:cNvSpPr/>
      </dsp:nvSpPr>
      <dsp:spPr>
        <a:xfrm>
          <a:off x="0" y="3679508"/>
          <a:ext cx="11462283" cy="466830"/>
        </a:xfrm>
        <a:prstGeom prst="roundRect">
          <a:avLst/>
        </a:prstGeom>
        <a:solidFill>
          <a:schemeClr val="accent5">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b="1" kern="1200" dirty="0">
              <a:latin typeface="Montserrat"/>
            </a:rPr>
            <a:t>AWS MARKETPLACE</a:t>
          </a:r>
        </a:p>
      </dsp:txBody>
      <dsp:txXfrm>
        <a:off x="22789" y="3702297"/>
        <a:ext cx="11416705" cy="421252"/>
      </dsp:txXfrm>
    </dsp:sp>
    <dsp:sp modelId="{FEBAF4F6-981B-480A-8EC7-E956646A8E19}">
      <dsp:nvSpPr>
        <dsp:cNvPr id="0" name=""/>
        <dsp:cNvSpPr/>
      </dsp:nvSpPr>
      <dsp:spPr>
        <a:xfrm>
          <a:off x="0" y="4146338"/>
          <a:ext cx="11462283"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92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a:latin typeface="Montserrat"/>
            </a:rPr>
            <a:t>choose an algorithm from Amazon marketplace, </a:t>
          </a:r>
          <a:r>
            <a:rPr lang="en-US" sz="1500" kern="1200">
              <a:latin typeface="Montserrat"/>
              <a:hlinkClick xmlns:r="http://schemas.openxmlformats.org/officeDocument/2006/relationships" r:id="rId1">
                <a:extLst>
                  <a:ext uri="{A12FA001-AC4F-418D-AE19-62706E023703}">
                    <ahyp:hlinkClr xmlns:ahyp="http://schemas.microsoft.com/office/drawing/2018/hyperlinkcolor" val="tx"/>
                  </a:ext>
                </a:extLst>
              </a:hlinkClick>
            </a:rPr>
            <a:t>https://aws.amazon.com/marketplace/solutions/machine-learning</a:t>
          </a:r>
          <a:endParaRPr lang="en-CA" sz="1500" b="1" kern="1200" dirty="0">
            <a:latin typeface="Montserrat"/>
          </a:endParaRPr>
        </a:p>
      </dsp:txBody>
      <dsp:txXfrm>
        <a:off x="0" y="4146338"/>
        <a:ext cx="11462283"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16590-2501-4DA5-8034-E6A397CF9107}" type="datetimeFigureOut">
              <a:rPr lang="en-US" smtClean="0"/>
              <a:t>5/24/2020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9926-CB56-4B81-82FD-B293C33BAC0B}" type="slidenum">
              <a:rPr lang="en-US" smtClean="0"/>
              <a:t>‹#›</a:t>
            </a:fld>
            <a:endParaRPr lang="en-US"/>
          </a:p>
        </p:txBody>
      </p:sp>
    </p:spTree>
    <p:extLst>
      <p:ext uri="{BB962C8B-B14F-4D97-AF65-F5344CB8AC3E}">
        <p14:creationId xmlns:p14="http://schemas.microsoft.com/office/powerpoint/2010/main" val="3083301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EDA6-8E64-4860-BD20-BF9F58091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F1FD35-DB38-4881-8899-C4D24C54D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04A7DD-7582-4FDF-BDE9-D813EE69B15F}"/>
              </a:ext>
            </a:extLst>
          </p:cNvPr>
          <p:cNvSpPr>
            <a:spLocks noGrp="1"/>
          </p:cNvSpPr>
          <p:nvPr>
            <p:ph type="dt" sz="half" idx="10"/>
          </p:nvPr>
        </p:nvSpPr>
        <p:spPr/>
        <p:txBody>
          <a:bodyPr/>
          <a:lstStyle/>
          <a:p>
            <a:fld id="{325DE89E-6964-4EC5-AA30-CEE41B040663}" type="datetimeFigureOut">
              <a:rPr lang="en-US" smtClean="0"/>
              <a:t>5/24/2020</a:t>
            </a:fld>
            <a:endParaRPr lang="en-US"/>
          </a:p>
        </p:txBody>
      </p:sp>
      <p:sp>
        <p:nvSpPr>
          <p:cNvPr id="5" name="Footer Placeholder 4">
            <a:extLst>
              <a:ext uri="{FF2B5EF4-FFF2-40B4-BE49-F238E27FC236}">
                <a16:creationId xmlns:a16="http://schemas.microsoft.com/office/drawing/2014/main" id="{CBD112CB-B773-47C4-8A5B-8BCD13EEE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D8543-0C1A-44D8-AF2F-73662C06AAD0}"/>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372526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163C-2128-4C58-B2D7-D8C2ECC910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F0CE9A-B5AC-481C-A1A9-D00B6A0D6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841F7-4ED4-428E-B275-16DD1E54DBB0}"/>
              </a:ext>
            </a:extLst>
          </p:cNvPr>
          <p:cNvSpPr>
            <a:spLocks noGrp="1"/>
          </p:cNvSpPr>
          <p:nvPr>
            <p:ph type="dt" sz="half" idx="10"/>
          </p:nvPr>
        </p:nvSpPr>
        <p:spPr/>
        <p:txBody>
          <a:bodyPr/>
          <a:lstStyle/>
          <a:p>
            <a:fld id="{325DE89E-6964-4EC5-AA30-CEE41B040663}" type="datetimeFigureOut">
              <a:rPr lang="en-US" smtClean="0"/>
              <a:t>5/24/2020</a:t>
            </a:fld>
            <a:endParaRPr lang="en-US"/>
          </a:p>
        </p:txBody>
      </p:sp>
      <p:sp>
        <p:nvSpPr>
          <p:cNvPr id="5" name="Footer Placeholder 4">
            <a:extLst>
              <a:ext uri="{FF2B5EF4-FFF2-40B4-BE49-F238E27FC236}">
                <a16:creationId xmlns:a16="http://schemas.microsoft.com/office/drawing/2014/main" id="{6C79BCC1-9102-47D5-AA28-AC67C70BE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6AEC7-9532-4111-9F18-A500CA2287D2}"/>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154368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438623-987D-43C9-9840-4DE8F9C6E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0A514D-8CC0-4353-9DC3-CA7DBE073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88FA3-3A37-4B41-B4F0-B69C0884A691}"/>
              </a:ext>
            </a:extLst>
          </p:cNvPr>
          <p:cNvSpPr>
            <a:spLocks noGrp="1"/>
          </p:cNvSpPr>
          <p:nvPr>
            <p:ph type="dt" sz="half" idx="10"/>
          </p:nvPr>
        </p:nvSpPr>
        <p:spPr/>
        <p:txBody>
          <a:bodyPr/>
          <a:lstStyle/>
          <a:p>
            <a:fld id="{325DE89E-6964-4EC5-AA30-CEE41B040663}" type="datetimeFigureOut">
              <a:rPr lang="en-US" smtClean="0"/>
              <a:t>5/24/2020</a:t>
            </a:fld>
            <a:endParaRPr lang="en-US"/>
          </a:p>
        </p:txBody>
      </p:sp>
      <p:sp>
        <p:nvSpPr>
          <p:cNvPr id="5" name="Footer Placeholder 4">
            <a:extLst>
              <a:ext uri="{FF2B5EF4-FFF2-40B4-BE49-F238E27FC236}">
                <a16:creationId xmlns:a16="http://schemas.microsoft.com/office/drawing/2014/main" id="{F9D0D789-7F9A-4107-A75B-2352ADB74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F3EB2-DB66-422C-B9BA-C4CD98366F2C}"/>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52618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28B9-8755-45A3-B57E-80102AFBD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15F04-49FC-4DF0-B9A3-ECDD02545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51E70-0D1C-4663-9A56-9C678517B73A}"/>
              </a:ext>
            </a:extLst>
          </p:cNvPr>
          <p:cNvSpPr>
            <a:spLocks noGrp="1"/>
          </p:cNvSpPr>
          <p:nvPr>
            <p:ph type="dt" sz="half" idx="10"/>
          </p:nvPr>
        </p:nvSpPr>
        <p:spPr/>
        <p:txBody>
          <a:bodyPr/>
          <a:lstStyle/>
          <a:p>
            <a:fld id="{325DE89E-6964-4EC5-AA30-CEE41B040663}" type="datetimeFigureOut">
              <a:rPr lang="en-US" smtClean="0"/>
              <a:t>5/24/2020</a:t>
            </a:fld>
            <a:endParaRPr lang="en-US"/>
          </a:p>
        </p:txBody>
      </p:sp>
      <p:sp>
        <p:nvSpPr>
          <p:cNvPr id="5" name="Footer Placeholder 4">
            <a:extLst>
              <a:ext uri="{FF2B5EF4-FFF2-40B4-BE49-F238E27FC236}">
                <a16:creationId xmlns:a16="http://schemas.microsoft.com/office/drawing/2014/main" id="{E12E7A67-7C7A-406F-AED1-1FA60257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024C2-B8C2-470F-A918-517D1DD3CF74}"/>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82889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CB0F-13CB-4F4D-92A5-8093BFD552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BB41E4-5391-485D-9081-639632AC28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820603-342D-4D02-A6EA-400FDE3D2D0B}"/>
              </a:ext>
            </a:extLst>
          </p:cNvPr>
          <p:cNvSpPr>
            <a:spLocks noGrp="1"/>
          </p:cNvSpPr>
          <p:nvPr>
            <p:ph type="dt" sz="half" idx="10"/>
          </p:nvPr>
        </p:nvSpPr>
        <p:spPr/>
        <p:txBody>
          <a:bodyPr/>
          <a:lstStyle/>
          <a:p>
            <a:fld id="{325DE89E-6964-4EC5-AA30-CEE41B040663}" type="datetimeFigureOut">
              <a:rPr lang="en-US" smtClean="0"/>
              <a:t>5/24/2020</a:t>
            </a:fld>
            <a:endParaRPr lang="en-US"/>
          </a:p>
        </p:txBody>
      </p:sp>
      <p:sp>
        <p:nvSpPr>
          <p:cNvPr id="5" name="Footer Placeholder 4">
            <a:extLst>
              <a:ext uri="{FF2B5EF4-FFF2-40B4-BE49-F238E27FC236}">
                <a16:creationId xmlns:a16="http://schemas.microsoft.com/office/drawing/2014/main" id="{FD5E159C-CB66-49A2-A29C-1103460F2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ABF9C-985B-4B39-BECA-069775D6D13C}"/>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176048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050C-258D-495A-AF47-4F25D4209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C114C1-4A81-4397-BD15-A61C4D417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E9488C-CEDA-41F2-986E-FD21BA4E00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4FCF3-45BF-4F32-9AED-8E50D3E64902}"/>
              </a:ext>
            </a:extLst>
          </p:cNvPr>
          <p:cNvSpPr>
            <a:spLocks noGrp="1"/>
          </p:cNvSpPr>
          <p:nvPr>
            <p:ph type="dt" sz="half" idx="10"/>
          </p:nvPr>
        </p:nvSpPr>
        <p:spPr/>
        <p:txBody>
          <a:bodyPr/>
          <a:lstStyle/>
          <a:p>
            <a:fld id="{325DE89E-6964-4EC5-AA30-CEE41B040663}" type="datetimeFigureOut">
              <a:rPr lang="en-US" smtClean="0"/>
              <a:t>5/24/2020</a:t>
            </a:fld>
            <a:endParaRPr lang="en-US"/>
          </a:p>
        </p:txBody>
      </p:sp>
      <p:sp>
        <p:nvSpPr>
          <p:cNvPr id="6" name="Footer Placeholder 5">
            <a:extLst>
              <a:ext uri="{FF2B5EF4-FFF2-40B4-BE49-F238E27FC236}">
                <a16:creationId xmlns:a16="http://schemas.microsoft.com/office/drawing/2014/main" id="{B8711266-ED54-44B7-8482-34B8C9C63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DBCD9-FA3C-4F5B-BFC1-49A816EC4E22}"/>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75981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02C4-4E2F-4702-B02C-BB244E82BA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A2CB4E-5EC6-4341-A20B-FE41DED1E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795C79-0547-4E92-9A11-12E77E7DB8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A4C4D-13BD-4F7E-BF38-BC5ED4502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E9732F-6819-45E4-BB4C-41138FE42B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3D2252-B35B-4B92-A505-DB32792CE41D}"/>
              </a:ext>
            </a:extLst>
          </p:cNvPr>
          <p:cNvSpPr>
            <a:spLocks noGrp="1"/>
          </p:cNvSpPr>
          <p:nvPr>
            <p:ph type="dt" sz="half" idx="10"/>
          </p:nvPr>
        </p:nvSpPr>
        <p:spPr/>
        <p:txBody>
          <a:bodyPr/>
          <a:lstStyle/>
          <a:p>
            <a:fld id="{325DE89E-6964-4EC5-AA30-CEE41B040663}" type="datetimeFigureOut">
              <a:rPr lang="en-US" smtClean="0"/>
              <a:t>5/24/2020</a:t>
            </a:fld>
            <a:endParaRPr lang="en-US"/>
          </a:p>
        </p:txBody>
      </p:sp>
      <p:sp>
        <p:nvSpPr>
          <p:cNvPr id="8" name="Footer Placeholder 7">
            <a:extLst>
              <a:ext uri="{FF2B5EF4-FFF2-40B4-BE49-F238E27FC236}">
                <a16:creationId xmlns:a16="http://schemas.microsoft.com/office/drawing/2014/main" id="{08523605-4142-4FE7-83B0-35337342C1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A1CF69-88C6-4ACD-99B3-1E8B7AB5D9D8}"/>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354129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FE60-CFC6-432C-BCA8-AB1C523498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5BE14-B49B-4A75-AAF9-8A21C3D6C4EB}"/>
              </a:ext>
            </a:extLst>
          </p:cNvPr>
          <p:cNvSpPr>
            <a:spLocks noGrp="1"/>
          </p:cNvSpPr>
          <p:nvPr>
            <p:ph type="dt" sz="half" idx="10"/>
          </p:nvPr>
        </p:nvSpPr>
        <p:spPr/>
        <p:txBody>
          <a:bodyPr/>
          <a:lstStyle/>
          <a:p>
            <a:fld id="{325DE89E-6964-4EC5-AA30-CEE41B040663}" type="datetimeFigureOut">
              <a:rPr lang="en-US" smtClean="0"/>
              <a:t>5/24/2020</a:t>
            </a:fld>
            <a:endParaRPr lang="en-US"/>
          </a:p>
        </p:txBody>
      </p:sp>
      <p:sp>
        <p:nvSpPr>
          <p:cNvPr id="4" name="Footer Placeholder 3">
            <a:extLst>
              <a:ext uri="{FF2B5EF4-FFF2-40B4-BE49-F238E27FC236}">
                <a16:creationId xmlns:a16="http://schemas.microsoft.com/office/drawing/2014/main" id="{348E6795-0307-4394-96DC-7505D8EF2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34F04F-CD0E-4983-A512-2DEED58E70DC}"/>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9045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0DA649-D5D8-43CC-A547-86C04D283EDF}"/>
              </a:ext>
            </a:extLst>
          </p:cNvPr>
          <p:cNvSpPr>
            <a:spLocks noGrp="1"/>
          </p:cNvSpPr>
          <p:nvPr>
            <p:ph type="dt" sz="half" idx="10"/>
          </p:nvPr>
        </p:nvSpPr>
        <p:spPr/>
        <p:txBody>
          <a:bodyPr/>
          <a:lstStyle/>
          <a:p>
            <a:fld id="{325DE89E-6964-4EC5-AA30-CEE41B040663}" type="datetimeFigureOut">
              <a:rPr lang="en-US" smtClean="0"/>
              <a:t>5/24/2020</a:t>
            </a:fld>
            <a:endParaRPr lang="en-US"/>
          </a:p>
        </p:txBody>
      </p:sp>
      <p:sp>
        <p:nvSpPr>
          <p:cNvPr id="3" name="Footer Placeholder 2">
            <a:extLst>
              <a:ext uri="{FF2B5EF4-FFF2-40B4-BE49-F238E27FC236}">
                <a16:creationId xmlns:a16="http://schemas.microsoft.com/office/drawing/2014/main" id="{6E574BA6-DD8B-4C63-AD64-301BA72E90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A965D-7295-4DD0-8D90-AB64448AC985}"/>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70929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64E8-9120-4C41-B5FC-6B4CFA221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4C9A8D-B930-4D03-8421-B8B29406E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3F56D3-F161-4ED1-8620-9410AEF22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2EB7C-1B38-4155-A704-16AF69A1E83F}"/>
              </a:ext>
            </a:extLst>
          </p:cNvPr>
          <p:cNvSpPr>
            <a:spLocks noGrp="1"/>
          </p:cNvSpPr>
          <p:nvPr>
            <p:ph type="dt" sz="half" idx="10"/>
          </p:nvPr>
        </p:nvSpPr>
        <p:spPr/>
        <p:txBody>
          <a:bodyPr/>
          <a:lstStyle/>
          <a:p>
            <a:fld id="{325DE89E-6964-4EC5-AA30-CEE41B040663}" type="datetimeFigureOut">
              <a:rPr lang="en-US" smtClean="0"/>
              <a:t>5/24/2020</a:t>
            </a:fld>
            <a:endParaRPr lang="en-US"/>
          </a:p>
        </p:txBody>
      </p:sp>
      <p:sp>
        <p:nvSpPr>
          <p:cNvPr id="6" name="Footer Placeholder 5">
            <a:extLst>
              <a:ext uri="{FF2B5EF4-FFF2-40B4-BE49-F238E27FC236}">
                <a16:creationId xmlns:a16="http://schemas.microsoft.com/office/drawing/2014/main" id="{756C21FB-1864-49CA-AC9F-1EAC4B5BA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5D9AA-75CA-4003-9614-0438506B93F4}"/>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29401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F6EC-7080-463B-A1AC-1229A3E7E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065340-38A2-470B-BD5D-CB504873D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52A733-F9BE-4118-8189-B50AC4170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06EDB-2CC4-4999-94F9-6F8C79824DD9}"/>
              </a:ext>
            </a:extLst>
          </p:cNvPr>
          <p:cNvSpPr>
            <a:spLocks noGrp="1"/>
          </p:cNvSpPr>
          <p:nvPr>
            <p:ph type="dt" sz="half" idx="10"/>
          </p:nvPr>
        </p:nvSpPr>
        <p:spPr/>
        <p:txBody>
          <a:bodyPr/>
          <a:lstStyle/>
          <a:p>
            <a:fld id="{325DE89E-6964-4EC5-AA30-CEE41B040663}" type="datetimeFigureOut">
              <a:rPr lang="en-US" smtClean="0"/>
              <a:t>5/24/2020</a:t>
            </a:fld>
            <a:endParaRPr lang="en-US"/>
          </a:p>
        </p:txBody>
      </p:sp>
      <p:sp>
        <p:nvSpPr>
          <p:cNvPr id="6" name="Footer Placeholder 5">
            <a:extLst>
              <a:ext uri="{FF2B5EF4-FFF2-40B4-BE49-F238E27FC236}">
                <a16:creationId xmlns:a16="http://schemas.microsoft.com/office/drawing/2014/main" id="{E45D39B1-164C-4E84-A4C1-42472FB3D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0315DA-9347-4388-A62F-3567D161FFD8}"/>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231849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2FC68-B79E-4F27-875A-BED694E41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B92F4-F0A1-491A-BAF7-399CCBDC45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DF89F-3661-448B-A4AE-0C6251387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DE89E-6964-4EC5-AA30-CEE41B040663}" type="datetimeFigureOut">
              <a:rPr lang="en-US" smtClean="0"/>
              <a:t>5/24/2020</a:t>
            </a:fld>
            <a:endParaRPr lang="en-US"/>
          </a:p>
        </p:txBody>
      </p:sp>
      <p:sp>
        <p:nvSpPr>
          <p:cNvPr id="5" name="Footer Placeholder 4">
            <a:extLst>
              <a:ext uri="{FF2B5EF4-FFF2-40B4-BE49-F238E27FC236}">
                <a16:creationId xmlns:a16="http://schemas.microsoft.com/office/drawing/2014/main" id="{6A5E35F9-CC07-4538-BCA4-16A3FE5ED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8CE8B-7131-413E-B33D-2537B3906F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A140F-569D-498A-BAD5-6B619829493D}" type="slidenum">
              <a:rPr lang="en-US" smtClean="0"/>
              <a:t>‹#›</a:t>
            </a:fld>
            <a:endParaRPr lang="en-US"/>
          </a:p>
        </p:txBody>
      </p:sp>
    </p:spTree>
    <p:extLst>
      <p:ext uri="{BB962C8B-B14F-4D97-AF65-F5344CB8AC3E}">
        <p14:creationId xmlns:p14="http://schemas.microsoft.com/office/powerpoint/2010/main" val="347016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m.wikipedia.org/wiki/File:Aws_region_map.png"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commons.wikimedia.org/wiki/File:BalticServers_data_center.jpg"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commons.wikimedia.org/wiki/File:AWS_Simple_Icons_Storage_Amazon_S3.svg" TargetMode="External"/><Relationship Id="rId5" Type="http://schemas.openxmlformats.org/officeDocument/2006/relationships/hyperlink" Target="https://commons.wikimedia.org/wiki/File:AWS_Simple_Icons_AWS_Cloud.svg" TargetMode="Externa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commons.wikimedia.org/wiki/File:AWS_Simple_Icons_Storage_Amazon_S3.svg" TargetMode="External"/><Relationship Id="rId5" Type="http://schemas.openxmlformats.org/officeDocument/2006/relationships/hyperlink" Target="https://commons.wikimedia.org/wiki/File:AWS_Simple_Icons_AWS_Cloud.svg"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photos/transistors-gpu-processor-pc-chip-1137502/"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aws.amazon.com/sagemaker/pricing/instance-types/" TargetMode="External"/><Relationship Id="rId7"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aws.amazon.com/IAM/latest/UserGuide/id_root-user.html"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commons.wikimedia.org/wiki/File:Fingerprint_picture.svg" TargetMode="Externa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aws.amazon.com/sagemaker/" TargetMode="External"/><Relationship Id="rId7" Type="http://schemas.openxmlformats.org/officeDocument/2006/relationships/diagramColors" Target="../diagrams/colors4.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hyperlink" Target="https://www.flickr.com/photos/gbpublic/8178512552"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docs.aws.amazon.com/sagemaker/latest/dg/how-it-works-training.html" TargetMode="External"/><Relationship Id="rId5" Type="http://schemas.openxmlformats.org/officeDocument/2006/relationships/hyperlink" Target="https://commons.wikimedia.org/wiki/File:AWS_Simple_Icons_Storage_Amazon_S3.svg" TargetMode="External"/><Relationship Id="rId10" Type="http://schemas.openxmlformats.org/officeDocument/2006/relationships/image" Target="../media/image26.jpeg"/><Relationship Id="rId4" Type="http://schemas.openxmlformats.org/officeDocument/2006/relationships/hyperlink" Target="https://commons.wikimedia.org/wiki/File:Artificial_neural_network.svg" TargetMode="External"/><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hyperlink" Target="https://commons.wikimedia.org/wiki/File:AmazonWebservices_Logo.svg"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docs.aws.amazon.com/sagemaker/latest/dg/how-it-works-training.htm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s://docs.aws.amazon.com/sagemaker/latest/dg/how-it-works-training.html" TargetMode="External"/><Relationship Id="rId7" Type="http://schemas.openxmlformats.org/officeDocument/2006/relationships/diagramColors" Target="../diagrams/colors6.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pixabay.com/illustrations/cloud-computing-cloud-system-cloud-215328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ww.flickr.com/photos/159124985@N05/37845654022"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about-aws/global-infrastructure/"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7F2F-A7CC-46E2-89E0-5435E9C1D70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A5E1FA-1407-4CCA-97CA-DFCD1D5B3AA7}"/>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C6BE73AD-B962-429C-B954-65D105B8A859}"/>
              </a:ext>
            </a:extLst>
          </p:cNvPr>
          <p:cNvPicPr>
            <a:picLocks noChangeAspect="1"/>
          </p:cNvPicPr>
          <p:nvPr/>
        </p:nvPicPr>
        <p:blipFill>
          <a:blip r:embed="rId2"/>
          <a:stretch>
            <a:fillRect/>
          </a:stretch>
        </p:blipFill>
        <p:spPr>
          <a:xfrm>
            <a:off x="0" y="-1"/>
            <a:ext cx="12192000" cy="6908163"/>
          </a:xfrm>
          <a:prstGeom prst="rect">
            <a:avLst/>
          </a:prstGeom>
        </p:spPr>
      </p:pic>
    </p:spTree>
    <p:extLst>
      <p:ext uri="{BB962C8B-B14F-4D97-AF65-F5344CB8AC3E}">
        <p14:creationId xmlns:p14="http://schemas.microsoft.com/office/powerpoint/2010/main" val="2576599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87BD9ED-D1BA-4A0E-B3CD-934F85631628}"/>
              </a:ext>
            </a:extLst>
          </p:cNvPr>
          <p:cNvPicPr>
            <a:picLocks noChangeAspect="1"/>
          </p:cNvPicPr>
          <p:nvPr/>
        </p:nvPicPr>
        <p:blipFill>
          <a:blip r:embed="rId2"/>
          <a:stretch>
            <a:fillRect/>
          </a:stretch>
        </p:blipFill>
        <p:spPr>
          <a:xfrm>
            <a:off x="0" y="-26581"/>
            <a:ext cx="12200878"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WHAT IS A REGION?</a:t>
            </a:r>
            <a:endParaRPr lang="ru-RU" sz="2800" b="1" dirty="0">
              <a:solidFill>
                <a:srgbClr val="292F63"/>
              </a:solidFill>
              <a:latin typeface="Montserrat" charset="0"/>
              <a:ea typeface="Montserrat" charset="0"/>
              <a:cs typeface="Montserrat" charset="0"/>
            </a:endParaRPr>
          </a:p>
        </p:txBody>
      </p:sp>
      <p:sp>
        <p:nvSpPr>
          <p:cNvPr id="8" name="Rectangle 7">
            <a:extLst>
              <a:ext uri="{FF2B5EF4-FFF2-40B4-BE49-F238E27FC236}">
                <a16:creationId xmlns:a16="http://schemas.microsoft.com/office/drawing/2014/main" id="{7840EACA-6DC8-40AD-9614-669D7CE61B61}"/>
              </a:ext>
            </a:extLst>
          </p:cNvPr>
          <p:cNvSpPr/>
          <p:nvPr/>
        </p:nvSpPr>
        <p:spPr>
          <a:xfrm>
            <a:off x="340060" y="1273453"/>
            <a:ext cx="4936789" cy="4524315"/>
          </a:xfrm>
          <a:prstGeom prst="rect">
            <a:avLst/>
          </a:prstGeom>
        </p:spPr>
        <p:txBody>
          <a:bodyPr wrap="square">
            <a:spAutoFit/>
          </a:bodyPr>
          <a:lstStyle/>
          <a:p>
            <a:pPr marL="285750" indent="-285750">
              <a:buFont typeface="Arial" panose="020B0604020202020204" pitchFamily="34" charset="0"/>
              <a:buChar char="•"/>
            </a:pPr>
            <a:r>
              <a:rPr lang="en-CA" dirty="0">
                <a:solidFill>
                  <a:srgbClr val="292F63"/>
                </a:solidFill>
                <a:latin typeface="Montserrat" charset="0"/>
              </a:rPr>
              <a:t>An AWS Region is a geographical location that contains a number of availability zones (data centers).</a:t>
            </a:r>
          </a:p>
          <a:p>
            <a:pPr marL="285750" indent="-285750">
              <a:buFont typeface="Arial" panose="020B0604020202020204" pitchFamily="34" charset="0"/>
              <a:buChar char="•"/>
            </a:pPr>
            <a:r>
              <a:rPr lang="en-CA" dirty="0">
                <a:solidFill>
                  <a:srgbClr val="292F63"/>
                </a:solidFill>
                <a:latin typeface="Montserrat" charset="0"/>
              </a:rPr>
              <a:t>Every region is physically separate from all other regions. </a:t>
            </a:r>
          </a:p>
          <a:p>
            <a:pPr marL="285750" indent="-285750">
              <a:buFont typeface="Arial" panose="020B0604020202020204" pitchFamily="34" charset="0"/>
              <a:buChar char="•"/>
            </a:pPr>
            <a:r>
              <a:rPr lang="en-CA" dirty="0">
                <a:solidFill>
                  <a:srgbClr val="292F63"/>
                </a:solidFill>
                <a:latin typeface="Montserrat" charset="0"/>
              </a:rPr>
              <a:t>Every region has its own independent power and water supply.</a:t>
            </a:r>
          </a:p>
          <a:p>
            <a:pPr marL="285750" indent="-285750">
              <a:buFont typeface="Arial" panose="020B0604020202020204" pitchFamily="34" charset="0"/>
              <a:buChar char="•"/>
            </a:pPr>
            <a:r>
              <a:rPr lang="en-CA" dirty="0">
                <a:solidFill>
                  <a:srgbClr val="292F63"/>
                </a:solidFill>
                <a:latin typeface="Montserrat" charset="0"/>
              </a:rPr>
              <a:t>Regions are important to ensure:</a:t>
            </a:r>
          </a:p>
          <a:p>
            <a:r>
              <a:rPr lang="en-CA" dirty="0">
                <a:solidFill>
                  <a:srgbClr val="292F63"/>
                </a:solidFill>
                <a:latin typeface="Montserrat" charset="0"/>
              </a:rPr>
              <a:t> 	(1) Data compliance</a:t>
            </a:r>
          </a:p>
          <a:p>
            <a:r>
              <a:rPr lang="en-CA" dirty="0">
                <a:solidFill>
                  <a:srgbClr val="292F63"/>
                </a:solidFill>
                <a:latin typeface="Montserrat" charset="0"/>
              </a:rPr>
              <a:t>	(2) Latency (data centers are 	placed close to users to reduce 	latency)  </a:t>
            </a:r>
          </a:p>
          <a:p>
            <a:pPr marL="285750" indent="-285750">
              <a:buFont typeface="Arial" panose="020B0604020202020204" pitchFamily="34" charset="0"/>
              <a:buChar char="•"/>
            </a:pPr>
            <a:r>
              <a:rPr lang="en-CA" b="1" dirty="0">
                <a:solidFill>
                  <a:srgbClr val="292F63"/>
                </a:solidFill>
                <a:latin typeface="Montserrat" charset="0"/>
              </a:rPr>
              <a:t>us-east-1</a:t>
            </a:r>
            <a:r>
              <a:rPr lang="en-CA" dirty="0">
                <a:solidFill>
                  <a:srgbClr val="292F63"/>
                </a:solidFill>
                <a:latin typeface="Montserrat" charset="0"/>
              </a:rPr>
              <a:t> is the largest AWS region and contains of five zones. </a:t>
            </a:r>
          </a:p>
          <a:p>
            <a:pPr marL="285750" indent="-285750">
              <a:buFont typeface="Arial" panose="020B0604020202020204" pitchFamily="34" charset="0"/>
              <a:buChar char="•"/>
            </a:pPr>
            <a:endParaRPr lang="en-CA" dirty="0">
              <a:solidFill>
                <a:srgbClr val="292F63"/>
              </a:solidFill>
              <a:latin typeface="Montserrat" charset="0"/>
            </a:endParaRPr>
          </a:p>
          <a:p>
            <a:pPr marL="285750" indent="-285750">
              <a:buFont typeface="Arial" panose="020B0604020202020204" pitchFamily="34" charset="0"/>
              <a:buChar char="•"/>
            </a:pPr>
            <a:endParaRPr lang="en-CA" dirty="0">
              <a:solidFill>
                <a:srgbClr val="292F63"/>
              </a:solidFill>
              <a:latin typeface="Montserrat" charset="0"/>
            </a:endParaRPr>
          </a:p>
        </p:txBody>
      </p:sp>
      <p:sp>
        <p:nvSpPr>
          <p:cNvPr id="2" name="Rectangle 1">
            <a:extLst>
              <a:ext uri="{FF2B5EF4-FFF2-40B4-BE49-F238E27FC236}">
                <a16:creationId xmlns:a16="http://schemas.microsoft.com/office/drawing/2014/main" id="{64E1772A-5A55-4F20-9A05-022648502B97}"/>
              </a:ext>
            </a:extLst>
          </p:cNvPr>
          <p:cNvSpPr/>
          <p:nvPr/>
        </p:nvSpPr>
        <p:spPr>
          <a:xfrm>
            <a:off x="1396022" y="6250342"/>
            <a:ext cx="10142899" cy="307777"/>
          </a:xfrm>
          <a:prstGeom prst="rect">
            <a:avLst/>
          </a:prstGeom>
        </p:spPr>
        <p:txBody>
          <a:bodyPr wrap="square">
            <a:spAutoFit/>
          </a:bodyPr>
          <a:lstStyle/>
          <a:p>
            <a:r>
              <a:rPr lang="en-US" sz="1400" dirty="0">
                <a:hlinkClick r:id="rId3"/>
              </a:rPr>
              <a:t>https://en.m.wikipedia.org/wiki/File:Aws_region_map.png</a:t>
            </a:r>
            <a:endParaRPr lang="en-US" sz="1400" dirty="0"/>
          </a:p>
        </p:txBody>
      </p:sp>
      <p:pic>
        <p:nvPicPr>
          <p:cNvPr id="1026" name="Picture 2">
            <a:extLst>
              <a:ext uri="{FF2B5EF4-FFF2-40B4-BE49-F238E27FC236}">
                <a16:creationId xmlns:a16="http://schemas.microsoft.com/office/drawing/2014/main" id="{FDCFD71C-16FB-4CEE-BE81-25274CE3CE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242" y="1885234"/>
            <a:ext cx="7136758" cy="3300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56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924031D-30C7-4FCF-9774-35161CBBA241}"/>
              </a:ext>
            </a:extLst>
          </p:cNvPr>
          <p:cNvPicPr>
            <a:picLocks noChangeAspect="1"/>
          </p:cNvPicPr>
          <p:nvPr/>
        </p:nvPicPr>
        <p:blipFill>
          <a:blip r:embed="rId2"/>
          <a:stretch>
            <a:fillRect/>
          </a:stretch>
        </p:blipFill>
        <p:spPr>
          <a:xfrm>
            <a:off x="0" y="-26581"/>
            <a:ext cx="12200878"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WHAT IS AN AVAILABILITY ZONE?</a:t>
            </a:r>
            <a:endParaRPr lang="ru-RU" sz="2800" b="1" dirty="0">
              <a:solidFill>
                <a:srgbClr val="292F63"/>
              </a:solidFill>
              <a:latin typeface="Montserrat" charset="0"/>
              <a:ea typeface="Montserrat" charset="0"/>
              <a:cs typeface="Montserrat" charset="0"/>
            </a:endParaRPr>
          </a:p>
        </p:txBody>
      </p:sp>
      <p:sp>
        <p:nvSpPr>
          <p:cNvPr id="8" name="Rectangle 7">
            <a:extLst>
              <a:ext uri="{FF2B5EF4-FFF2-40B4-BE49-F238E27FC236}">
                <a16:creationId xmlns:a16="http://schemas.microsoft.com/office/drawing/2014/main" id="{7840EACA-6DC8-40AD-9614-669D7CE61B61}"/>
              </a:ext>
            </a:extLst>
          </p:cNvPr>
          <p:cNvSpPr/>
          <p:nvPr/>
        </p:nvSpPr>
        <p:spPr>
          <a:xfrm>
            <a:off x="340060" y="1273453"/>
            <a:ext cx="6165515" cy="4801314"/>
          </a:xfrm>
          <a:prstGeom prst="rect">
            <a:avLst/>
          </a:prstGeom>
        </p:spPr>
        <p:txBody>
          <a:bodyPr wrap="square">
            <a:spAutoFit/>
          </a:bodyPr>
          <a:lstStyle/>
          <a:p>
            <a:pPr marL="285750" indent="-285750">
              <a:buFont typeface="Arial" panose="020B0604020202020204" pitchFamily="34" charset="0"/>
              <a:buChar char="•"/>
            </a:pPr>
            <a:r>
              <a:rPr lang="en-CA" dirty="0">
                <a:solidFill>
                  <a:srgbClr val="292F63"/>
                </a:solidFill>
                <a:latin typeface="Montserrat" charset="0"/>
              </a:rPr>
              <a:t>An AWS availability zone is a logical data center that is located in a certain region. </a:t>
            </a:r>
          </a:p>
          <a:p>
            <a:pPr marL="285750" indent="-285750">
              <a:buFont typeface="Arial" panose="020B0604020202020204" pitchFamily="34" charset="0"/>
              <a:buChar char="•"/>
            </a:pPr>
            <a:endParaRPr lang="en-CA" dirty="0">
              <a:solidFill>
                <a:srgbClr val="292F63"/>
              </a:solidFill>
              <a:latin typeface="Montserrat" charset="0"/>
            </a:endParaRPr>
          </a:p>
          <a:p>
            <a:pPr marL="285750" indent="-285750">
              <a:buFont typeface="Arial" panose="020B0604020202020204" pitchFamily="34" charset="0"/>
              <a:buChar char="•"/>
            </a:pPr>
            <a:r>
              <a:rPr lang="en-CA" dirty="0">
                <a:solidFill>
                  <a:srgbClr val="292F63"/>
                </a:solidFill>
                <a:latin typeface="Montserrat" charset="0"/>
              </a:rPr>
              <a:t>There are two or more availability zones in every AWS region. </a:t>
            </a:r>
          </a:p>
          <a:p>
            <a:pPr marL="285750" indent="-285750">
              <a:buFont typeface="Arial" panose="020B0604020202020204" pitchFamily="34" charset="0"/>
              <a:buChar char="•"/>
            </a:pPr>
            <a:endParaRPr lang="en-CA" dirty="0">
              <a:solidFill>
                <a:srgbClr val="292F63"/>
              </a:solidFill>
              <a:latin typeface="Montserrat" charset="0"/>
            </a:endParaRPr>
          </a:p>
          <a:p>
            <a:pPr marL="285750" indent="-285750">
              <a:buFont typeface="Arial" panose="020B0604020202020204" pitchFamily="34" charset="0"/>
              <a:buChar char="•"/>
            </a:pPr>
            <a:r>
              <a:rPr lang="en-CA" dirty="0">
                <a:solidFill>
                  <a:srgbClr val="292F63"/>
                </a:solidFill>
                <a:latin typeface="Montserrat" charset="0"/>
              </a:rPr>
              <a:t>In order to ensure availability and reduce the likelihood of having two zones going down at the same time, each zone has a redundant and separate power and networking.</a:t>
            </a:r>
          </a:p>
          <a:p>
            <a:pPr marL="285750" indent="-285750">
              <a:buFont typeface="Arial" panose="020B0604020202020204" pitchFamily="34" charset="0"/>
              <a:buChar char="•"/>
            </a:pPr>
            <a:endParaRPr lang="en-CA" dirty="0">
              <a:solidFill>
                <a:srgbClr val="292F63"/>
              </a:solidFill>
              <a:latin typeface="Montserrat" charset="0"/>
            </a:endParaRPr>
          </a:p>
          <a:p>
            <a:pPr marL="285750" indent="-285750">
              <a:buFont typeface="Arial" panose="020B0604020202020204" pitchFamily="34" charset="0"/>
              <a:buChar char="•"/>
            </a:pPr>
            <a:r>
              <a:rPr lang="en-CA" b="1" i="1" dirty="0">
                <a:solidFill>
                  <a:srgbClr val="292F63"/>
                </a:solidFill>
                <a:latin typeface="Montserrat" charset="0"/>
              </a:rPr>
              <a:t>Note: </a:t>
            </a:r>
            <a:r>
              <a:rPr lang="en-CA" i="1" dirty="0">
                <a:solidFill>
                  <a:srgbClr val="292F63"/>
                </a:solidFill>
                <a:latin typeface="Montserrat" charset="0"/>
              </a:rPr>
              <a:t>A data center consists of bunch of servers</a:t>
            </a:r>
          </a:p>
          <a:p>
            <a:pPr marL="285750" indent="-285750">
              <a:buFont typeface="Arial" panose="020B0604020202020204" pitchFamily="34" charset="0"/>
              <a:buChar char="•"/>
            </a:pPr>
            <a:r>
              <a:rPr lang="en-CA" b="1" i="1" dirty="0">
                <a:solidFill>
                  <a:srgbClr val="292F63"/>
                </a:solidFill>
                <a:latin typeface="Montserrat" charset="0"/>
              </a:rPr>
              <a:t>Note: </a:t>
            </a:r>
            <a:r>
              <a:rPr lang="en-CA" i="1" dirty="0">
                <a:solidFill>
                  <a:srgbClr val="292F63"/>
                </a:solidFill>
                <a:latin typeface="Montserrat" charset="0"/>
              </a:rPr>
              <a:t>A common misconception is that a single zone equals a single data center. In fact, each zone is backed by one or more physical data centers.</a:t>
            </a:r>
          </a:p>
          <a:p>
            <a:endParaRPr lang="en-CA" dirty="0">
              <a:solidFill>
                <a:srgbClr val="292F63"/>
              </a:solidFill>
              <a:latin typeface="Montserrat" charset="0"/>
            </a:endParaRPr>
          </a:p>
        </p:txBody>
      </p:sp>
      <p:sp>
        <p:nvSpPr>
          <p:cNvPr id="2" name="Rectangle 1">
            <a:extLst>
              <a:ext uri="{FF2B5EF4-FFF2-40B4-BE49-F238E27FC236}">
                <a16:creationId xmlns:a16="http://schemas.microsoft.com/office/drawing/2014/main" id="{64E1772A-5A55-4F20-9A05-022648502B97}"/>
              </a:ext>
            </a:extLst>
          </p:cNvPr>
          <p:cNvSpPr/>
          <p:nvPr/>
        </p:nvSpPr>
        <p:spPr>
          <a:xfrm>
            <a:off x="1517963" y="6234211"/>
            <a:ext cx="10142899" cy="369332"/>
          </a:xfrm>
          <a:prstGeom prst="rect">
            <a:avLst/>
          </a:prstGeom>
        </p:spPr>
        <p:txBody>
          <a:bodyPr wrap="square">
            <a:spAutoFit/>
          </a:bodyPr>
          <a:lstStyle/>
          <a:p>
            <a:r>
              <a:rPr lang="en-US" dirty="0">
                <a:hlinkClick r:id="rId3"/>
              </a:rPr>
              <a:t>https://commons.wikimedia.org/wiki/File:BalticServers_data_center.jpg</a:t>
            </a:r>
            <a:endParaRPr lang="en-US" dirty="0"/>
          </a:p>
        </p:txBody>
      </p:sp>
      <p:pic>
        <p:nvPicPr>
          <p:cNvPr id="2050" name="Picture 2">
            <a:extLst>
              <a:ext uri="{FF2B5EF4-FFF2-40B4-BE49-F238E27FC236}">
                <a16:creationId xmlns:a16="http://schemas.microsoft.com/office/drawing/2014/main" id="{16817582-9E63-4617-BBC4-F15B71921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314" y="1216629"/>
            <a:ext cx="4277235" cy="24549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2EBF1D66-24C7-496C-974E-9F0CFAEF21BF}"/>
              </a:ext>
            </a:extLst>
          </p:cNvPr>
          <p:cNvSpPr/>
          <p:nvPr/>
        </p:nvSpPr>
        <p:spPr>
          <a:xfrm>
            <a:off x="6762750" y="4110567"/>
            <a:ext cx="4495800" cy="2038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44DE031-E6D2-4119-BC03-EB6E0BF750D7}"/>
              </a:ext>
            </a:extLst>
          </p:cNvPr>
          <p:cNvSpPr/>
          <p:nvPr/>
        </p:nvSpPr>
        <p:spPr>
          <a:xfrm>
            <a:off x="7334247" y="5112875"/>
            <a:ext cx="1143000" cy="7382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1"/>
                </a:solidFill>
              </a:rPr>
              <a:t>AVAILABILITY ZONE B</a:t>
            </a:r>
          </a:p>
        </p:txBody>
      </p:sp>
      <p:sp>
        <p:nvSpPr>
          <p:cNvPr id="11" name="Rectangle: Rounded Corners 10">
            <a:extLst>
              <a:ext uri="{FF2B5EF4-FFF2-40B4-BE49-F238E27FC236}">
                <a16:creationId xmlns:a16="http://schemas.microsoft.com/office/drawing/2014/main" id="{ED6D9514-EB8F-4DE6-ADDC-8E084F5EE6F8}"/>
              </a:ext>
            </a:extLst>
          </p:cNvPr>
          <p:cNvSpPr/>
          <p:nvPr/>
        </p:nvSpPr>
        <p:spPr>
          <a:xfrm>
            <a:off x="9542899" y="5127310"/>
            <a:ext cx="1143000" cy="7382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1"/>
                </a:solidFill>
              </a:rPr>
              <a:t>AVAILABILITY ZONE C</a:t>
            </a:r>
          </a:p>
        </p:txBody>
      </p:sp>
      <p:sp>
        <p:nvSpPr>
          <p:cNvPr id="12" name="Rectangle: Rounded Corners 11">
            <a:extLst>
              <a:ext uri="{FF2B5EF4-FFF2-40B4-BE49-F238E27FC236}">
                <a16:creationId xmlns:a16="http://schemas.microsoft.com/office/drawing/2014/main" id="{4E397DA4-0DFC-4C7A-8778-054B731B0E57}"/>
              </a:ext>
            </a:extLst>
          </p:cNvPr>
          <p:cNvSpPr/>
          <p:nvPr/>
        </p:nvSpPr>
        <p:spPr>
          <a:xfrm>
            <a:off x="8399899" y="4246248"/>
            <a:ext cx="1143000" cy="7382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b="1" dirty="0">
                <a:solidFill>
                  <a:schemeClr val="tx1"/>
                </a:solidFill>
              </a:rPr>
              <a:t>AVAILABILITY ZONE A</a:t>
            </a:r>
            <a:endParaRPr lang="en-US" sz="1200" b="1" dirty="0">
              <a:solidFill>
                <a:schemeClr val="tx1"/>
              </a:solidFill>
            </a:endParaRPr>
          </a:p>
        </p:txBody>
      </p:sp>
      <p:sp>
        <p:nvSpPr>
          <p:cNvPr id="13" name="Rectangle 12">
            <a:extLst>
              <a:ext uri="{FF2B5EF4-FFF2-40B4-BE49-F238E27FC236}">
                <a16:creationId xmlns:a16="http://schemas.microsoft.com/office/drawing/2014/main" id="{6B2B2C41-6F1E-486A-AB8B-3B5D6CE9B278}"/>
              </a:ext>
            </a:extLst>
          </p:cNvPr>
          <p:cNvSpPr/>
          <p:nvPr/>
        </p:nvSpPr>
        <p:spPr>
          <a:xfrm>
            <a:off x="6762750" y="4072517"/>
            <a:ext cx="1191673" cy="461665"/>
          </a:xfrm>
          <a:prstGeom prst="rect">
            <a:avLst/>
          </a:prstGeom>
        </p:spPr>
        <p:txBody>
          <a:bodyPr wrap="none">
            <a:spAutoFit/>
          </a:bodyPr>
          <a:lstStyle/>
          <a:p>
            <a:pPr algn="ctr"/>
            <a:r>
              <a:rPr lang="en-CA" sz="2400" b="1" dirty="0"/>
              <a:t>REGION</a:t>
            </a:r>
            <a:endParaRPr lang="en-US" sz="2400" b="1" dirty="0"/>
          </a:p>
        </p:txBody>
      </p:sp>
    </p:spTree>
    <p:extLst>
      <p:ext uri="{BB962C8B-B14F-4D97-AF65-F5344CB8AC3E}">
        <p14:creationId xmlns:p14="http://schemas.microsoft.com/office/powerpoint/2010/main" val="38890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13FB1-18E4-4B01-9BF7-42D675AA27E9}"/>
              </a:ext>
            </a:extLst>
          </p:cNvPr>
          <p:cNvPicPr>
            <a:picLocks noChangeAspect="1"/>
          </p:cNvPicPr>
          <p:nvPr/>
        </p:nvPicPr>
        <p:blipFill rotWithShape="1">
          <a:blip r:embed="rId2"/>
          <a:srcRect b="25733"/>
          <a:stretch/>
        </p:blipFill>
        <p:spPr>
          <a:xfrm>
            <a:off x="0" y="-26581"/>
            <a:ext cx="12200878" cy="5112931"/>
          </a:xfrm>
          <a:prstGeom prst="rect">
            <a:avLst/>
          </a:prstGeom>
        </p:spPr>
      </p:pic>
      <p:sp>
        <p:nvSpPr>
          <p:cNvPr id="6" name="Прямоугольник 9">
            <a:extLst>
              <a:ext uri="{FF2B5EF4-FFF2-40B4-BE49-F238E27FC236}">
                <a16:creationId xmlns:a16="http://schemas.microsoft.com/office/drawing/2014/main" id="{3410BBE8-F24C-4D70-A8A2-AECF8886CAE9}"/>
              </a:ext>
            </a:extLst>
          </p:cNvPr>
          <p:cNvSpPr/>
          <p:nvPr/>
        </p:nvSpPr>
        <p:spPr>
          <a:xfrm>
            <a:off x="554183" y="297659"/>
            <a:ext cx="9827492" cy="523220"/>
          </a:xfrm>
          <a:prstGeom prst="rect">
            <a:avLst/>
          </a:prstGeom>
        </p:spPr>
        <p:txBody>
          <a:bodyPr wrap="square">
            <a:spAutoFit/>
          </a:bodyPr>
          <a:lstStyle/>
          <a:p>
            <a:r>
              <a:rPr lang="en-CA" sz="2800" b="1" dirty="0">
                <a:solidFill>
                  <a:srgbClr val="292F63"/>
                </a:solidFill>
                <a:latin typeface="Montserrat" charset="0"/>
                <a:ea typeface="Montserrat" charset="0"/>
                <a:cs typeface="Montserrat" charset="0"/>
              </a:rPr>
              <a:t>R</a:t>
            </a:r>
            <a:r>
              <a:rPr lang="en-US" sz="2800" b="1" dirty="0">
                <a:solidFill>
                  <a:srgbClr val="292F63"/>
                </a:solidFill>
                <a:latin typeface="Montserrat" charset="0"/>
                <a:ea typeface="Montserrat" charset="0"/>
                <a:cs typeface="Montserrat" charset="0"/>
              </a:rPr>
              <a:t>EGIONS SELECTION FROM THE AWS CONSOLE</a:t>
            </a:r>
            <a:endParaRPr lang="ru-RU" sz="2800" b="1" dirty="0">
              <a:solidFill>
                <a:srgbClr val="292F63"/>
              </a:solidFill>
              <a:latin typeface="Montserrat" charset="0"/>
              <a:ea typeface="Montserrat" charset="0"/>
              <a:cs typeface="Montserrat" charset="0"/>
            </a:endParaRPr>
          </a:p>
        </p:txBody>
      </p:sp>
      <p:pic>
        <p:nvPicPr>
          <p:cNvPr id="4" name="Picture 3">
            <a:extLst>
              <a:ext uri="{FF2B5EF4-FFF2-40B4-BE49-F238E27FC236}">
                <a16:creationId xmlns:a16="http://schemas.microsoft.com/office/drawing/2014/main" id="{ED1DD043-316F-4CD3-BFD8-53D273EDB98C}"/>
              </a:ext>
            </a:extLst>
          </p:cNvPr>
          <p:cNvPicPr>
            <a:picLocks noChangeAspect="1"/>
          </p:cNvPicPr>
          <p:nvPr/>
        </p:nvPicPr>
        <p:blipFill>
          <a:blip r:embed="rId3"/>
          <a:stretch>
            <a:fillRect/>
          </a:stretch>
        </p:blipFill>
        <p:spPr>
          <a:xfrm>
            <a:off x="1346980" y="1576740"/>
            <a:ext cx="9306226" cy="4824644"/>
          </a:xfrm>
          <a:prstGeom prst="rect">
            <a:avLst/>
          </a:prstGeom>
        </p:spPr>
      </p:pic>
    </p:spTree>
    <p:extLst>
      <p:ext uri="{BB962C8B-B14F-4D97-AF65-F5344CB8AC3E}">
        <p14:creationId xmlns:p14="http://schemas.microsoft.com/office/powerpoint/2010/main" val="387770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1003176" y="1085532"/>
            <a:ext cx="7205959" cy="2585323"/>
          </a:xfrm>
          <a:prstGeom prst="rect">
            <a:avLst/>
          </a:prstGeom>
          <a:noFill/>
        </p:spPr>
        <p:txBody>
          <a:bodyPr wrap="square" rtlCol="0">
            <a:spAutoFit/>
          </a:bodyPr>
          <a:lstStyle/>
          <a:p>
            <a:pPr algn="ctr"/>
            <a:r>
              <a:rPr lang="en-CA" sz="5400" b="1" dirty="0">
                <a:solidFill>
                  <a:srgbClr val="074F85"/>
                </a:solidFill>
              </a:rPr>
              <a:t>KEY MACHINE LEARNING COMPONENTS</a:t>
            </a:r>
          </a:p>
        </p:txBody>
      </p:sp>
    </p:spTree>
    <p:extLst>
      <p:ext uri="{BB962C8B-B14F-4D97-AF65-F5344CB8AC3E}">
        <p14:creationId xmlns:p14="http://schemas.microsoft.com/office/powerpoint/2010/main" val="389863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D17DF26-5828-41F9-97B4-BC86817A3280}"/>
              </a:ext>
            </a:extLst>
          </p:cNvPr>
          <p:cNvPicPr>
            <a:picLocks noChangeAspect="1"/>
          </p:cNvPicPr>
          <p:nvPr/>
        </p:nvPicPr>
        <p:blipFill rotWithShape="1">
          <a:blip r:embed="rId2"/>
          <a:srcRect b="25733"/>
          <a:stretch/>
        </p:blipFill>
        <p:spPr>
          <a:xfrm>
            <a:off x="0" y="-26581"/>
            <a:ext cx="12200878" cy="511293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MACHINE LEARNING COMPONENTS?</a:t>
            </a:r>
            <a:endParaRPr lang="ru-RU" sz="2800" b="1" dirty="0">
              <a:solidFill>
                <a:srgbClr val="292F63"/>
              </a:solidFill>
              <a:latin typeface="Montserrat" charset="0"/>
              <a:ea typeface="Montserrat" charset="0"/>
              <a:cs typeface="Montserrat" charset="0"/>
            </a:endParaRPr>
          </a:p>
        </p:txBody>
      </p:sp>
      <p:sp>
        <p:nvSpPr>
          <p:cNvPr id="6" name="Rounded Rectangle 5"/>
          <p:cNvSpPr/>
          <p:nvPr/>
        </p:nvSpPr>
        <p:spPr>
          <a:xfrm>
            <a:off x="996778" y="2759676"/>
            <a:ext cx="2850293" cy="1589903"/>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4000" dirty="0">
                <a:ln w="0"/>
                <a:solidFill>
                  <a:schemeClr val="tx1"/>
                </a:solidFill>
                <a:effectLst>
                  <a:outerShdw blurRad="38100" dist="19050" dir="2700000" algn="tl" rotWithShape="0">
                    <a:schemeClr val="dk1">
                      <a:alpha val="40000"/>
                    </a:schemeClr>
                  </a:outerShdw>
                </a:effectLst>
              </a:rPr>
              <a:t>1. DATA</a:t>
            </a:r>
          </a:p>
        </p:txBody>
      </p:sp>
      <p:sp>
        <p:nvSpPr>
          <p:cNvPr id="9" name="Rounded Rectangle 8"/>
          <p:cNvSpPr/>
          <p:nvPr/>
        </p:nvSpPr>
        <p:spPr>
          <a:xfrm>
            <a:off x="4617307" y="2759676"/>
            <a:ext cx="2870889" cy="1589903"/>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4000" dirty="0">
                <a:ln w="0"/>
                <a:solidFill>
                  <a:schemeClr val="tx1"/>
                </a:solidFill>
                <a:effectLst>
                  <a:outerShdw blurRad="38100" dist="19050" dir="2700000" algn="tl" rotWithShape="0">
                    <a:schemeClr val="dk1">
                      <a:alpha val="40000"/>
                    </a:schemeClr>
                  </a:outerShdw>
                </a:effectLst>
              </a:rPr>
              <a:t>2. MODEL</a:t>
            </a:r>
          </a:p>
        </p:txBody>
      </p:sp>
      <p:sp>
        <p:nvSpPr>
          <p:cNvPr id="11" name="Rounded Rectangle 10"/>
          <p:cNvSpPr/>
          <p:nvPr/>
        </p:nvSpPr>
        <p:spPr>
          <a:xfrm>
            <a:off x="8311977" y="2759676"/>
            <a:ext cx="3056239" cy="1589903"/>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4000" dirty="0">
                <a:ln w="0"/>
                <a:solidFill>
                  <a:schemeClr val="tx1"/>
                </a:solidFill>
                <a:effectLst>
                  <a:outerShdw blurRad="38100" dist="19050" dir="2700000" algn="tl" rotWithShape="0">
                    <a:schemeClr val="dk1">
                      <a:alpha val="40000"/>
                    </a:schemeClr>
                  </a:outerShdw>
                </a:effectLst>
              </a:rPr>
              <a:t>3. COMPUTE</a:t>
            </a:r>
          </a:p>
        </p:txBody>
      </p:sp>
      <p:sp>
        <p:nvSpPr>
          <p:cNvPr id="7" name="Plus 6"/>
          <p:cNvSpPr/>
          <p:nvPr/>
        </p:nvSpPr>
        <p:spPr>
          <a:xfrm>
            <a:off x="3847070" y="3220994"/>
            <a:ext cx="733168" cy="66726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Plus 11"/>
          <p:cNvSpPr/>
          <p:nvPr/>
        </p:nvSpPr>
        <p:spPr>
          <a:xfrm>
            <a:off x="7488196" y="3220994"/>
            <a:ext cx="733168" cy="66726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8366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7B8B61-3749-4216-AD10-2539B5BE168C}"/>
              </a:ext>
            </a:extLst>
          </p:cNvPr>
          <p:cNvPicPr>
            <a:picLocks noChangeAspect="1"/>
          </p:cNvPicPr>
          <p:nvPr/>
        </p:nvPicPr>
        <p:blipFill rotWithShape="1">
          <a:blip r:embed="rId2"/>
          <a:srcRect b="25733"/>
          <a:stretch/>
        </p:blipFill>
        <p:spPr>
          <a:xfrm>
            <a:off x="0" y="-26581"/>
            <a:ext cx="12200878" cy="5112931"/>
          </a:xfrm>
          <a:prstGeom prst="rect">
            <a:avLst/>
          </a:prstGeom>
        </p:spPr>
      </p:pic>
      <p:pic>
        <p:nvPicPr>
          <p:cNvPr id="4" name="Picture 3"/>
          <p:cNvPicPr>
            <a:picLocks noChangeAspect="1"/>
          </p:cNvPicPr>
          <p:nvPr/>
        </p:nvPicPr>
        <p:blipFill>
          <a:blip r:embed="rId3"/>
          <a:stretch>
            <a:fillRect/>
          </a:stretch>
        </p:blipFill>
        <p:spPr>
          <a:xfrm>
            <a:off x="1314449" y="1214438"/>
            <a:ext cx="8905875" cy="4964480"/>
          </a:xfrm>
          <a:prstGeom prst="rect">
            <a:avLst/>
          </a:prstGeom>
        </p:spPr>
      </p:pic>
      <p:sp>
        <p:nvSpPr>
          <p:cNvPr id="6"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AWS SERVICES: STORAGE AND COMPUTE </a:t>
            </a:r>
            <a:endParaRPr lang="ru-RU" sz="2800" b="1" dirty="0">
              <a:solidFill>
                <a:srgbClr val="292F63"/>
              </a:solidFill>
              <a:latin typeface="Montserrat" charset="0"/>
              <a:ea typeface="Montserrat" charset="0"/>
              <a:cs typeface="Montserrat" charset="0"/>
            </a:endParaRPr>
          </a:p>
        </p:txBody>
      </p:sp>
      <p:sp>
        <p:nvSpPr>
          <p:cNvPr id="7" name="Rounded Rectangle 6"/>
          <p:cNvSpPr/>
          <p:nvPr/>
        </p:nvSpPr>
        <p:spPr>
          <a:xfrm>
            <a:off x="2457450" y="3468129"/>
            <a:ext cx="1735608" cy="250404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ounded Rectangle 7"/>
          <p:cNvSpPr/>
          <p:nvPr/>
        </p:nvSpPr>
        <p:spPr>
          <a:xfrm>
            <a:off x="2457449" y="1902941"/>
            <a:ext cx="1735609" cy="147457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1820562" y="2809104"/>
            <a:ext cx="560173" cy="5684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2800" dirty="0">
                <a:solidFill>
                  <a:schemeClr val="tx1"/>
                </a:solidFill>
              </a:rPr>
              <a:t>3</a:t>
            </a:r>
          </a:p>
        </p:txBody>
      </p:sp>
      <p:sp>
        <p:nvSpPr>
          <p:cNvPr id="10" name="Oval 9"/>
          <p:cNvSpPr/>
          <p:nvPr/>
        </p:nvSpPr>
        <p:spPr>
          <a:xfrm>
            <a:off x="1820562" y="4403770"/>
            <a:ext cx="560173" cy="5684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2800" dirty="0">
                <a:solidFill>
                  <a:schemeClr val="tx1"/>
                </a:solidFill>
              </a:rPr>
              <a:t>1</a:t>
            </a:r>
          </a:p>
        </p:txBody>
      </p:sp>
    </p:spTree>
    <p:extLst>
      <p:ext uri="{BB962C8B-B14F-4D97-AF65-F5344CB8AC3E}">
        <p14:creationId xmlns:p14="http://schemas.microsoft.com/office/powerpoint/2010/main" val="118486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64F397-5E4E-47E4-A205-063460B15388}"/>
              </a:ext>
            </a:extLst>
          </p:cNvPr>
          <p:cNvPicPr>
            <a:picLocks noChangeAspect="1"/>
          </p:cNvPicPr>
          <p:nvPr/>
        </p:nvPicPr>
        <p:blipFill rotWithShape="1">
          <a:blip r:embed="rId2"/>
          <a:srcRect b="25733"/>
          <a:stretch/>
        </p:blipFill>
        <p:spPr>
          <a:xfrm>
            <a:off x="0" y="-26581"/>
            <a:ext cx="12200878" cy="5112931"/>
          </a:xfrm>
          <a:prstGeom prst="rect">
            <a:avLst/>
          </a:prstGeom>
        </p:spPr>
      </p:pic>
      <p:sp>
        <p:nvSpPr>
          <p:cNvPr id="6"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AWS SERVICES: MACHINE LEARNING</a:t>
            </a:r>
            <a:endParaRPr lang="ru-RU" sz="2800" b="1" dirty="0">
              <a:solidFill>
                <a:srgbClr val="292F63"/>
              </a:solidFill>
              <a:latin typeface="Montserrat" charset="0"/>
              <a:ea typeface="Montserrat" charset="0"/>
              <a:cs typeface="Montserrat" charset="0"/>
            </a:endParaRPr>
          </a:p>
        </p:txBody>
      </p:sp>
      <p:pic>
        <p:nvPicPr>
          <p:cNvPr id="2" name="Picture 1"/>
          <p:cNvPicPr>
            <a:picLocks noChangeAspect="1"/>
          </p:cNvPicPr>
          <p:nvPr/>
        </p:nvPicPr>
        <p:blipFill>
          <a:blip r:embed="rId3"/>
          <a:stretch>
            <a:fillRect/>
          </a:stretch>
        </p:blipFill>
        <p:spPr>
          <a:xfrm>
            <a:off x="1879540" y="1249614"/>
            <a:ext cx="8432917" cy="5412259"/>
          </a:xfrm>
          <a:prstGeom prst="rect">
            <a:avLst/>
          </a:prstGeom>
        </p:spPr>
      </p:pic>
      <p:sp>
        <p:nvSpPr>
          <p:cNvPr id="7" name="Rounded Rectangle 6"/>
          <p:cNvSpPr/>
          <p:nvPr/>
        </p:nvSpPr>
        <p:spPr>
          <a:xfrm>
            <a:off x="4912326" y="3745281"/>
            <a:ext cx="1485900" cy="253365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4283676" y="4714875"/>
            <a:ext cx="560173" cy="5684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2800" dirty="0">
                <a:solidFill>
                  <a:schemeClr val="tx1"/>
                </a:solidFill>
              </a:rPr>
              <a:t>2</a:t>
            </a:r>
          </a:p>
        </p:txBody>
      </p:sp>
    </p:spTree>
    <p:extLst>
      <p:ext uri="{BB962C8B-B14F-4D97-AF65-F5344CB8AC3E}">
        <p14:creationId xmlns:p14="http://schemas.microsoft.com/office/powerpoint/2010/main" val="1338880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2306454" y="2505074"/>
            <a:ext cx="6393080" cy="923330"/>
          </a:xfrm>
          <a:prstGeom prst="rect">
            <a:avLst/>
          </a:prstGeom>
          <a:noFill/>
        </p:spPr>
        <p:txBody>
          <a:bodyPr wrap="square" rtlCol="0">
            <a:spAutoFit/>
          </a:bodyPr>
          <a:lstStyle/>
          <a:p>
            <a:pPr algn="ctr"/>
            <a:r>
              <a:rPr lang="en-CA" sz="5400" b="1" dirty="0">
                <a:solidFill>
                  <a:srgbClr val="074F85"/>
                </a:solidFill>
              </a:rPr>
              <a:t>AMAZON S3</a:t>
            </a:r>
          </a:p>
        </p:txBody>
      </p:sp>
    </p:spTree>
    <p:extLst>
      <p:ext uri="{BB962C8B-B14F-4D97-AF65-F5344CB8AC3E}">
        <p14:creationId xmlns:p14="http://schemas.microsoft.com/office/powerpoint/2010/main" val="1651602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3F19A8B-9D83-4E96-81B1-4704054B29D1}"/>
              </a:ext>
            </a:extLst>
          </p:cNvPr>
          <p:cNvPicPr>
            <a:picLocks noChangeAspect="1"/>
          </p:cNvPicPr>
          <p:nvPr/>
        </p:nvPicPr>
        <p:blipFill>
          <a:blip r:embed="rId2"/>
          <a:stretch>
            <a:fillRect/>
          </a:stretch>
        </p:blipFill>
        <p:spPr>
          <a:xfrm>
            <a:off x="0" y="-26581"/>
            <a:ext cx="12200878"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WHAT IS AMAZON S3?</a:t>
            </a:r>
            <a:endParaRPr lang="ru-RU" sz="2800" b="1" dirty="0">
              <a:solidFill>
                <a:srgbClr val="292F63"/>
              </a:solidFill>
              <a:latin typeface="Montserrat" charset="0"/>
              <a:ea typeface="Montserrat" charset="0"/>
              <a:cs typeface="Montserrat" charset="0"/>
            </a:endParaRPr>
          </a:p>
        </p:txBody>
      </p:sp>
      <p:sp>
        <p:nvSpPr>
          <p:cNvPr id="2" name="Rectangle 1">
            <a:extLst>
              <a:ext uri="{FF2B5EF4-FFF2-40B4-BE49-F238E27FC236}">
                <a16:creationId xmlns:a16="http://schemas.microsoft.com/office/drawing/2014/main" id="{318B14F5-B73B-4BA7-9F6B-CB67FEDC75B8}"/>
              </a:ext>
            </a:extLst>
          </p:cNvPr>
          <p:cNvSpPr/>
          <p:nvPr/>
        </p:nvSpPr>
        <p:spPr>
          <a:xfrm>
            <a:off x="689810" y="1322459"/>
            <a:ext cx="7980455" cy="3416320"/>
          </a:xfrm>
          <a:prstGeom prst="rect">
            <a:avLst/>
          </a:prstGeom>
        </p:spPr>
        <p:txBody>
          <a:bodyPr wrap="square">
            <a:spAutoFit/>
          </a:bodyPr>
          <a:lstStyle/>
          <a:p>
            <a:pPr marL="285750" indent="-285750">
              <a:buFont typeface="Arial" panose="020B0604020202020204" pitchFamily="34" charset="0"/>
              <a:buChar char="•"/>
            </a:pPr>
            <a:r>
              <a:rPr lang="en-CA" dirty="0">
                <a:solidFill>
                  <a:srgbClr val="292F63"/>
                </a:solidFill>
                <a:latin typeface="Montserrat" charset="0"/>
              </a:rPr>
              <a:t>Amazon Simple Storage Service (Amazon S3) is a storage service that allows enterprises/individuals to store and protect any amount of data. </a:t>
            </a:r>
          </a:p>
          <a:p>
            <a:pPr marL="285750" indent="-285750">
              <a:buFont typeface="Arial" panose="020B0604020202020204" pitchFamily="34" charset="0"/>
              <a:buChar char="•"/>
            </a:pPr>
            <a:r>
              <a:rPr lang="en-CA" dirty="0">
                <a:solidFill>
                  <a:srgbClr val="292F63"/>
                </a:solidFill>
                <a:latin typeface="Montserrat" charset="0"/>
              </a:rPr>
              <a:t>Amazon S3 offers numerous enhanced features such as: </a:t>
            </a:r>
          </a:p>
          <a:p>
            <a:pPr marL="742950" lvl="1" indent="-285750">
              <a:buFont typeface="Arial" panose="020B0604020202020204" pitchFamily="34" charset="0"/>
              <a:buChar char="•"/>
            </a:pPr>
            <a:r>
              <a:rPr lang="en-CA" dirty="0">
                <a:solidFill>
                  <a:srgbClr val="292F63"/>
                </a:solidFill>
                <a:latin typeface="Montserrat" charset="0"/>
              </a:rPr>
              <a:t>(1) Scalability</a:t>
            </a:r>
          </a:p>
          <a:p>
            <a:pPr marL="742950" lvl="1" indent="-285750">
              <a:buFont typeface="Arial" panose="020B0604020202020204" pitchFamily="34" charset="0"/>
              <a:buChar char="•"/>
            </a:pPr>
            <a:r>
              <a:rPr lang="en-CA" dirty="0">
                <a:solidFill>
                  <a:srgbClr val="292F63"/>
                </a:solidFill>
                <a:latin typeface="Montserrat" charset="0"/>
              </a:rPr>
              <a:t>(2) Data availability</a:t>
            </a:r>
          </a:p>
          <a:p>
            <a:pPr marL="742950" lvl="1" indent="-285750">
              <a:buFont typeface="Arial" panose="020B0604020202020204" pitchFamily="34" charset="0"/>
              <a:buChar char="•"/>
            </a:pPr>
            <a:r>
              <a:rPr lang="en-CA" dirty="0">
                <a:solidFill>
                  <a:srgbClr val="292F63"/>
                </a:solidFill>
                <a:latin typeface="Montserrat" charset="0"/>
              </a:rPr>
              <a:t>(3) Security</a:t>
            </a:r>
          </a:p>
          <a:p>
            <a:pPr marL="742950" lvl="1" indent="-285750">
              <a:buFont typeface="Arial" panose="020B0604020202020204" pitchFamily="34" charset="0"/>
              <a:buChar char="•"/>
            </a:pPr>
            <a:r>
              <a:rPr lang="en-CA" dirty="0">
                <a:solidFill>
                  <a:srgbClr val="292F63"/>
                </a:solidFill>
                <a:latin typeface="Montserrat" charset="0"/>
              </a:rPr>
              <a:t>(4) Performance </a:t>
            </a:r>
          </a:p>
          <a:p>
            <a:pPr marL="285750" indent="-285750">
              <a:buFont typeface="Arial" panose="020B0604020202020204" pitchFamily="34" charset="0"/>
              <a:buChar char="•"/>
            </a:pPr>
            <a:r>
              <a:rPr lang="en-CA" dirty="0">
                <a:solidFill>
                  <a:srgbClr val="292F63"/>
                </a:solidFill>
                <a:latin typeface="Montserrat" charset="0"/>
              </a:rPr>
              <a:t>Amazon S3 is extremely easy to use and allows enterprises to organize their data and configure finely-tuned access controls. </a:t>
            </a:r>
          </a:p>
          <a:p>
            <a:pPr marL="285750" indent="-285750">
              <a:buFont typeface="Arial" panose="020B0604020202020204" pitchFamily="34" charset="0"/>
              <a:buChar char="•"/>
            </a:pPr>
            <a:r>
              <a:rPr lang="en-CA" dirty="0">
                <a:solidFill>
                  <a:srgbClr val="292F63"/>
                </a:solidFill>
                <a:latin typeface="Montserrat" charset="0"/>
              </a:rPr>
              <a:t>Amazon S3 extremely durable to 99.999999999% (11 9’s).</a:t>
            </a:r>
          </a:p>
          <a:p>
            <a:pPr marL="285750" indent="-285750">
              <a:buFont typeface="Arial" panose="020B0604020202020204" pitchFamily="34" charset="0"/>
              <a:buChar char="•"/>
            </a:pPr>
            <a:r>
              <a:rPr lang="en-CA" dirty="0">
                <a:solidFill>
                  <a:srgbClr val="292F63"/>
                </a:solidFill>
                <a:latin typeface="Montserrat" charset="0"/>
              </a:rPr>
              <a:t>Amazon S3 is 99.9% available.</a:t>
            </a:r>
          </a:p>
        </p:txBody>
      </p:sp>
      <p:pic>
        <p:nvPicPr>
          <p:cNvPr id="6" name="Picture 2" descr="File:AWS Simple Icons AWS Cloud.svg">
            <a:extLst>
              <a:ext uri="{FF2B5EF4-FFF2-40B4-BE49-F238E27FC236}">
                <a16:creationId xmlns:a16="http://schemas.microsoft.com/office/drawing/2014/main" id="{7CA0E364-35AE-4565-B3FB-6FD82E375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0265" y="1322459"/>
            <a:ext cx="2213245" cy="137031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s3 amazon">
            <a:extLst>
              <a:ext uri="{FF2B5EF4-FFF2-40B4-BE49-F238E27FC236}">
                <a16:creationId xmlns:a16="http://schemas.microsoft.com/office/drawing/2014/main" id="{2B4F5246-0B3D-41A9-806B-71995DF268CD}"/>
              </a:ext>
            </a:extLst>
          </p:cNvPr>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8075" y="2945777"/>
            <a:ext cx="2015435" cy="2015435"/>
          </a:xfrm>
          <a:prstGeom prst="rect">
            <a:avLst/>
          </a:prstGeom>
          <a:noFill/>
        </p:spPr>
      </p:pic>
      <p:sp>
        <p:nvSpPr>
          <p:cNvPr id="4" name="Rectangle 3">
            <a:extLst>
              <a:ext uri="{FF2B5EF4-FFF2-40B4-BE49-F238E27FC236}">
                <a16:creationId xmlns:a16="http://schemas.microsoft.com/office/drawing/2014/main" id="{69092397-FD68-4201-B47F-3CFD2BEFE9A8}"/>
              </a:ext>
            </a:extLst>
          </p:cNvPr>
          <p:cNvSpPr/>
          <p:nvPr/>
        </p:nvSpPr>
        <p:spPr>
          <a:xfrm>
            <a:off x="904613" y="6173709"/>
            <a:ext cx="11287384" cy="461665"/>
          </a:xfrm>
          <a:prstGeom prst="rect">
            <a:avLst/>
          </a:prstGeom>
        </p:spPr>
        <p:txBody>
          <a:bodyPr wrap="square">
            <a:spAutoFit/>
          </a:bodyPr>
          <a:lstStyle/>
          <a:p>
            <a:r>
              <a:rPr lang="en-US" sz="1200" dirty="0">
                <a:hlinkClick r:id="rId5"/>
              </a:rPr>
              <a:t>Photo Credit: https://commons.wikimedia.org/wiki/File:AWS_Simple_Icons_AWS_Cloud.svg</a:t>
            </a:r>
            <a:endParaRPr lang="en-US" sz="1200" dirty="0"/>
          </a:p>
          <a:p>
            <a:r>
              <a:rPr lang="en-US" sz="1200" dirty="0">
                <a:hlinkClick r:id="rId6"/>
              </a:rPr>
              <a:t>Photo Credit: https://commons.wikimedia.org/wiki/File:AWS_Simple_Icons_Storage_Amazon_S3.svg</a:t>
            </a:r>
            <a:endParaRPr lang="en-US" sz="1200" dirty="0"/>
          </a:p>
        </p:txBody>
      </p:sp>
    </p:spTree>
    <p:extLst>
      <p:ext uri="{BB962C8B-B14F-4D97-AF65-F5344CB8AC3E}">
        <p14:creationId xmlns:p14="http://schemas.microsoft.com/office/powerpoint/2010/main" val="4035691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49C2213-65AA-436C-94CD-1A42176432F8}"/>
              </a:ext>
            </a:extLst>
          </p:cNvPr>
          <p:cNvPicPr>
            <a:picLocks noChangeAspect="1"/>
          </p:cNvPicPr>
          <p:nvPr/>
        </p:nvPicPr>
        <p:blipFill>
          <a:blip r:embed="rId2"/>
          <a:stretch>
            <a:fillRect/>
          </a:stretch>
        </p:blipFill>
        <p:spPr>
          <a:xfrm>
            <a:off x="0" y="-26581"/>
            <a:ext cx="12200878"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WHAT IS AMAZON S3? CONTINUED</a:t>
            </a:r>
            <a:endParaRPr lang="ru-RU" sz="2800" b="1" dirty="0">
              <a:solidFill>
                <a:srgbClr val="292F63"/>
              </a:solidFill>
              <a:latin typeface="Montserrat" charset="0"/>
              <a:ea typeface="Montserrat" charset="0"/>
              <a:cs typeface="Montserrat" charset="0"/>
            </a:endParaRPr>
          </a:p>
        </p:txBody>
      </p:sp>
      <p:sp>
        <p:nvSpPr>
          <p:cNvPr id="2" name="Rectangle 1">
            <a:extLst>
              <a:ext uri="{FF2B5EF4-FFF2-40B4-BE49-F238E27FC236}">
                <a16:creationId xmlns:a16="http://schemas.microsoft.com/office/drawing/2014/main" id="{318B14F5-B73B-4BA7-9F6B-CB67FEDC75B8}"/>
              </a:ext>
            </a:extLst>
          </p:cNvPr>
          <p:cNvSpPr/>
          <p:nvPr/>
        </p:nvSpPr>
        <p:spPr>
          <a:xfrm>
            <a:off x="689810" y="1322459"/>
            <a:ext cx="9139989" cy="4247317"/>
          </a:xfrm>
          <a:prstGeom prst="rect">
            <a:avLst/>
          </a:prstGeom>
        </p:spPr>
        <p:txBody>
          <a:bodyPr wrap="square">
            <a:spAutoFit/>
          </a:bodyPr>
          <a:lstStyle/>
          <a:p>
            <a:pPr marL="285750" indent="-285750">
              <a:buFont typeface="Arial" panose="020B0604020202020204" pitchFamily="34" charset="0"/>
              <a:buChar char="•"/>
            </a:pPr>
            <a:r>
              <a:rPr lang="en-CA" dirty="0">
                <a:solidFill>
                  <a:srgbClr val="292F63"/>
                </a:solidFill>
                <a:latin typeface="Montserrat" charset="0"/>
              </a:rPr>
              <a:t>Amazon Simple Storage Service (Amazon S3) is built to be extremely simple and robust. </a:t>
            </a:r>
          </a:p>
          <a:p>
            <a:pPr marL="285750" indent="-285750">
              <a:buFont typeface="Arial" panose="020B0604020202020204" pitchFamily="34" charset="0"/>
              <a:buChar char="•"/>
            </a:pPr>
            <a:r>
              <a:rPr lang="en-CA" dirty="0">
                <a:solidFill>
                  <a:srgbClr val="292F63"/>
                </a:solidFill>
                <a:latin typeface="Montserrat" charset="0"/>
              </a:rPr>
              <a:t>Amazon S3 allows customers to store data in buckets or directories (much like folders).</a:t>
            </a:r>
          </a:p>
          <a:p>
            <a:pPr marL="285750" indent="-285750">
              <a:buFont typeface="Arial" panose="020B0604020202020204" pitchFamily="34" charset="0"/>
              <a:buChar char="•"/>
            </a:pPr>
            <a:r>
              <a:rPr lang="en-CA" dirty="0">
                <a:solidFill>
                  <a:srgbClr val="292F63"/>
                </a:solidFill>
                <a:latin typeface="Montserrat" charset="0"/>
              </a:rPr>
              <a:t>A bucket is a container for objects stored in Amazon S3. Every object is contained in a bucket. </a:t>
            </a:r>
          </a:p>
          <a:p>
            <a:pPr marL="285750" indent="-285750">
              <a:buFont typeface="Arial" panose="020B0604020202020204" pitchFamily="34" charset="0"/>
              <a:buChar char="•"/>
            </a:pPr>
            <a:r>
              <a:rPr lang="en-CA" dirty="0">
                <a:solidFill>
                  <a:srgbClr val="292F63"/>
                </a:solidFill>
                <a:latin typeface="Montserrat" charset="0"/>
              </a:rPr>
              <a:t>Each of the buckets will have </a:t>
            </a:r>
            <a:r>
              <a:rPr lang="en-CA" b="1" dirty="0">
                <a:solidFill>
                  <a:srgbClr val="292F63"/>
                </a:solidFill>
                <a:latin typeface="Montserrat" charset="0"/>
              </a:rPr>
              <a:t>global (universal) unique name</a:t>
            </a:r>
            <a:r>
              <a:rPr lang="en-CA" dirty="0">
                <a:solidFill>
                  <a:srgbClr val="292F63"/>
                </a:solidFill>
                <a:latin typeface="Montserrat" charset="0"/>
              </a:rPr>
              <a:t>. </a:t>
            </a:r>
          </a:p>
          <a:p>
            <a:pPr marL="285750" indent="-285750">
              <a:buFont typeface="Arial" panose="020B0604020202020204" pitchFamily="34" charset="0"/>
              <a:buChar char="•"/>
            </a:pPr>
            <a:r>
              <a:rPr lang="en-CA" b="1" dirty="0">
                <a:solidFill>
                  <a:srgbClr val="292F63"/>
                </a:solidFill>
                <a:latin typeface="Montserrat" charset="0"/>
              </a:rPr>
              <a:t>So you cannot have the same bucket name as somebody else!</a:t>
            </a:r>
          </a:p>
          <a:p>
            <a:pPr marL="285750" indent="-285750">
              <a:buFont typeface="Arial" panose="020B0604020202020204" pitchFamily="34" charset="0"/>
              <a:buChar char="•"/>
            </a:pPr>
            <a:r>
              <a:rPr lang="en-CA" dirty="0">
                <a:solidFill>
                  <a:srgbClr val="292F63"/>
                </a:solidFill>
                <a:latin typeface="Montserrat" charset="0"/>
              </a:rPr>
              <a:t>You can store an infinite amount of data in a bucket in which each object can contain up to 5 TB of data.</a:t>
            </a:r>
          </a:p>
          <a:p>
            <a:pPr marL="285750" indent="-285750">
              <a:buFont typeface="Arial" panose="020B0604020202020204" pitchFamily="34" charset="0"/>
              <a:buChar char="•"/>
            </a:pPr>
            <a:r>
              <a:rPr lang="en-CA" dirty="0">
                <a:solidFill>
                  <a:srgbClr val="292F63"/>
                </a:solidFill>
                <a:latin typeface="Montserrat" charset="0"/>
              </a:rPr>
              <a:t>For example, if we have an object </a:t>
            </a:r>
            <a:r>
              <a:rPr lang="en-CA" b="1" dirty="0">
                <a:solidFill>
                  <a:srgbClr val="292F63"/>
                </a:solidFill>
                <a:latin typeface="Montserrat" charset="0"/>
              </a:rPr>
              <a:t>images/mycat.jpg</a:t>
            </a:r>
            <a:r>
              <a:rPr lang="en-CA" dirty="0">
                <a:solidFill>
                  <a:srgbClr val="292F63"/>
                </a:solidFill>
                <a:latin typeface="Montserrat" charset="0"/>
              </a:rPr>
              <a:t> is stored in the </a:t>
            </a:r>
            <a:r>
              <a:rPr lang="en-CA" b="1" dirty="0" err="1">
                <a:solidFill>
                  <a:srgbClr val="292F63"/>
                </a:solidFill>
                <a:latin typeface="Montserrat" charset="0"/>
              </a:rPr>
              <a:t>mitchsteve</a:t>
            </a:r>
            <a:r>
              <a:rPr lang="en-CA" dirty="0">
                <a:solidFill>
                  <a:srgbClr val="292F63"/>
                </a:solidFill>
                <a:latin typeface="Montserrat" charset="0"/>
              </a:rPr>
              <a:t> bucket, use can use the following URL to access it:</a:t>
            </a:r>
          </a:p>
          <a:p>
            <a:pPr marL="285750" indent="-285750">
              <a:buFont typeface="Arial" panose="020B0604020202020204" pitchFamily="34" charset="0"/>
              <a:buChar char="•"/>
            </a:pPr>
            <a:endParaRPr lang="en-CA" dirty="0">
              <a:solidFill>
                <a:srgbClr val="292F63"/>
              </a:solidFill>
              <a:latin typeface="Montserrat" charset="0"/>
            </a:endParaRPr>
          </a:p>
          <a:p>
            <a:r>
              <a:rPr lang="en-CA" b="1" dirty="0">
                <a:solidFill>
                  <a:srgbClr val="292F63"/>
                </a:solidFill>
                <a:latin typeface="Montserrat" charset="0"/>
              </a:rPr>
              <a:t>		http://mitchsteve.s3.amazonaws.com/images/mycat.jpg</a:t>
            </a:r>
          </a:p>
          <a:p>
            <a:pPr marL="285750" indent="-285750">
              <a:buFont typeface="Arial" panose="020B0604020202020204" pitchFamily="34" charset="0"/>
              <a:buChar char="•"/>
            </a:pPr>
            <a:endParaRPr lang="en-US" dirty="0">
              <a:solidFill>
                <a:srgbClr val="292F63"/>
              </a:solidFill>
              <a:latin typeface="Montserrat" charset="0"/>
            </a:endParaRPr>
          </a:p>
        </p:txBody>
      </p:sp>
      <p:pic>
        <p:nvPicPr>
          <p:cNvPr id="6" name="Picture 2" descr="File:AWS Simple Icons AWS Cloud.svg">
            <a:extLst>
              <a:ext uri="{FF2B5EF4-FFF2-40B4-BE49-F238E27FC236}">
                <a16:creationId xmlns:a16="http://schemas.microsoft.com/office/drawing/2014/main" id="{7CA0E364-35AE-4565-B3FB-6FD82E375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6313" y="3262542"/>
            <a:ext cx="2213245" cy="137031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s3 amazon">
            <a:extLst>
              <a:ext uri="{FF2B5EF4-FFF2-40B4-BE49-F238E27FC236}">
                <a16:creationId xmlns:a16="http://schemas.microsoft.com/office/drawing/2014/main" id="{2B4F5246-0B3D-41A9-806B-71995DF268CD}"/>
              </a:ext>
            </a:extLst>
          </p:cNvPr>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20637" y="1199850"/>
            <a:ext cx="2015435" cy="2015435"/>
          </a:xfrm>
          <a:prstGeom prst="rect">
            <a:avLst/>
          </a:prstGeom>
          <a:noFill/>
        </p:spPr>
      </p:pic>
      <p:sp>
        <p:nvSpPr>
          <p:cNvPr id="4" name="Rectangle 3">
            <a:extLst>
              <a:ext uri="{FF2B5EF4-FFF2-40B4-BE49-F238E27FC236}">
                <a16:creationId xmlns:a16="http://schemas.microsoft.com/office/drawing/2014/main" id="{69092397-FD68-4201-B47F-3CFD2BEFE9A8}"/>
              </a:ext>
            </a:extLst>
          </p:cNvPr>
          <p:cNvSpPr/>
          <p:nvPr/>
        </p:nvSpPr>
        <p:spPr>
          <a:xfrm>
            <a:off x="1185528" y="5481805"/>
            <a:ext cx="11287384" cy="430887"/>
          </a:xfrm>
          <a:prstGeom prst="rect">
            <a:avLst/>
          </a:prstGeom>
        </p:spPr>
        <p:txBody>
          <a:bodyPr wrap="square">
            <a:spAutoFit/>
          </a:bodyPr>
          <a:lstStyle/>
          <a:p>
            <a:r>
              <a:rPr lang="en-US" sz="1100" dirty="0">
                <a:hlinkClick r:id="rId5"/>
              </a:rPr>
              <a:t>Photo Credit: https://commons.wikimedia.org/wiki/File:AWS_Simple_Icons_AWS_Cloud.svg</a:t>
            </a:r>
            <a:endParaRPr lang="en-US" sz="1100" dirty="0"/>
          </a:p>
          <a:p>
            <a:r>
              <a:rPr lang="en-US" sz="1100" dirty="0">
                <a:hlinkClick r:id="rId6"/>
              </a:rPr>
              <a:t>Photo Credit: https://commons.wikimedia.org/wiki/File:AWS_Simple_Icons_Storage_Amazon_S3.svg</a:t>
            </a:r>
            <a:endParaRPr lang="en-US" sz="1100" dirty="0"/>
          </a:p>
        </p:txBody>
      </p:sp>
    </p:spTree>
    <p:extLst>
      <p:ext uri="{BB962C8B-B14F-4D97-AF65-F5344CB8AC3E}">
        <p14:creationId xmlns:p14="http://schemas.microsoft.com/office/powerpoint/2010/main" val="225795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1331650" y="1786868"/>
            <a:ext cx="7205959" cy="2585323"/>
          </a:xfrm>
          <a:prstGeom prst="rect">
            <a:avLst/>
          </a:prstGeom>
          <a:noFill/>
        </p:spPr>
        <p:txBody>
          <a:bodyPr wrap="square" rtlCol="0">
            <a:spAutoFit/>
          </a:bodyPr>
          <a:lstStyle/>
          <a:p>
            <a:pPr algn="ctr"/>
            <a:r>
              <a:rPr lang="en-CA" sz="5400" b="1" dirty="0">
                <a:solidFill>
                  <a:srgbClr val="074F85"/>
                </a:solidFill>
              </a:rPr>
              <a:t>WHAT IS AMAZON WEB SERVICES (AWS) &amp; CLOUD COMPUTING? </a:t>
            </a:r>
          </a:p>
        </p:txBody>
      </p:sp>
    </p:spTree>
    <p:extLst>
      <p:ext uri="{BB962C8B-B14F-4D97-AF65-F5344CB8AC3E}">
        <p14:creationId xmlns:p14="http://schemas.microsoft.com/office/powerpoint/2010/main" val="9368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31E51F-839F-4141-8CCF-93F539B7F3D7}"/>
              </a:ext>
            </a:extLst>
          </p:cNvPr>
          <p:cNvPicPr>
            <a:picLocks noChangeAspect="1"/>
          </p:cNvPicPr>
          <p:nvPr/>
        </p:nvPicPr>
        <p:blipFill>
          <a:blip r:embed="rId2"/>
          <a:stretch>
            <a:fillRect/>
          </a:stretch>
        </p:blipFill>
        <p:spPr>
          <a:xfrm>
            <a:off x="0" y="-26581"/>
            <a:ext cx="12200878" cy="6884581"/>
          </a:xfrm>
          <a:prstGeom prst="rect">
            <a:avLst/>
          </a:prstGeom>
        </p:spPr>
      </p:pic>
      <p:sp>
        <p:nvSpPr>
          <p:cNvPr id="6"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WHAT IS AMAZON S3?</a:t>
            </a:r>
            <a:endParaRPr lang="ru-RU" sz="2800" b="1" dirty="0">
              <a:solidFill>
                <a:srgbClr val="292F63"/>
              </a:solidFill>
              <a:latin typeface="Montserrat" charset="0"/>
              <a:ea typeface="Montserrat" charset="0"/>
              <a:cs typeface="Montserrat" charset="0"/>
            </a:endParaRPr>
          </a:p>
        </p:txBody>
      </p:sp>
      <p:pic>
        <p:nvPicPr>
          <p:cNvPr id="4" name="Picture 3"/>
          <p:cNvPicPr>
            <a:picLocks noChangeAspect="1"/>
          </p:cNvPicPr>
          <p:nvPr/>
        </p:nvPicPr>
        <p:blipFill>
          <a:blip r:embed="rId3"/>
          <a:stretch>
            <a:fillRect/>
          </a:stretch>
        </p:blipFill>
        <p:spPr>
          <a:xfrm>
            <a:off x="978244" y="1201359"/>
            <a:ext cx="9951308" cy="4774200"/>
          </a:xfrm>
          <a:prstGeom prst="rect">
            <a:avLst/>
          </a:prstGeom>
        </p:spPr>
      </p:pic>
      <p:cxnSp>
        <p:nvCxnSpPr>
          <p:cNvPr id="8" name="Curved Connector 7"/>
          <p:cNvCxnSpPr/>
          <p:nvPr/>
        </p:nvCxnSpPr>
        <p:spPr>
          <a:xfrm flipV="1">
            <a:off x="726784" y="2514600"/>
            <a:ext cx="1528736" cy="1324624"/>
          </a:xfrm>
          <a:prstGeom prst="curved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 y="3818564"/>
            <a:ext cx="1790700" cy="1200329"/>
          </a:xfrm>
          <a:prstGeom prst="rect">
            <a:avLst/>
          </a:prstGeom>
          <a:noFill/>
        </p:spPr>
        <p:txBody>
          <a:bodyPr wrap="square" rtlCol="0">
            <a:spAutoFit/>
          </a:bodyPr>
          <a:lstStyle/>
          <a:p>
            <a:pPr algn="ctr"/>
            <a:r>
              <a:rPr lang="en-CA" b="1" dirty="0">
                <a:solidFill>
                  <a:srgbClr val="FF0000"/>
                </a:solidFill>
              </a:rPr>
              <a:t>CREATE A BUCKET AND SIMPLY UPLOAD DATA TO IT </a:t>
            </a:r>
          </a:p>
        </p:txBody>
      </p:sp>
    </p:spTree>
    <p:extLst>
      <p:ext uri="{BB962C8B-B14F-4D97-AF65-F5344CB8AC3E}">
        <p14:creationId xmlns:p14="http://schemas.microsoft.com/office/powerpoint/2010/main" val="825835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2306454" y="2505074"/>
            <a:ext cx="6393080" cy="2585323"/>
          </a:xfrm>
          <a:prstGeom prst="rect">
            <a:avLst/>
          </a:prstGeom>
          <a:noFill/>
        </p:spPr>
        <p:txBody>
          <a:bodyPr wrap="square" rtlCol="0">
            <a:spAutoFit/>
          </a:bodyPr>
          <a:lstStyle/>
          <a:p>
            <a:pPr algn="ctr"/>
            <a:r>
              <a:rPr lang="en-CA" sz="5400" b="1" dirty="0">
                <a:solidFill>
                  <a:srgbClr val="074F85"/>
                </a:solidFill>
              </a:rPr>
              <a:t>AMAZON ELASTIC COMPUTE CLOUD (EC2)</a:t>
            </a:r>
          </a:p>
        </p:txBody>
      </p:sp>
    </p:spTree>
    <p:extLst>
      <p:ext uri="{BB962C8B-B14F-4D97-AF65-F5344CB8AC3E}">
        <p14:creationId xmlns:p14="http://schemas.microsoft.com/office/powerpoint/2010/main" val="144590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90E2B1-C1E2-4C4A-8270-A87AF5A94FEF}"/>
              </a:ext>
            </a:extLst>
          </p:cNvPr>
          <p:cNvPicPr>
            <a:picLocks noChangeAspect="1"/>
          </p:cNvPicPr>
          <p:nvPr/>
        </p:nvPicPr>
        <p:blipFill>
          <a:blip r:embed="rId2"/>
          <a:stretch>
            <a:fillRect/>
          </a:stretch>
        </p:blipFill>
        <p:spPr>
          <a:xfrm>
            <a:off x="0" y="-26581"/>
            <a:ext cx="12200878" cy="6884581"/>
          </a:xfrm>
          <a:prstGeom prst="rect">
            <a:avLst/>
          </a:prstGeom>
        </p:spPr>
      </p:pic>
      <p:sp>
        <p:nvSpPr>
          <p:cNvPr id="4" name="Прямоугольник 4">
            <a:extLst>
              <a:ext uri="{FF2B5EF4-FFF2-40B4-BE49-F238E27FC236}">
                <a16:creationId xmlns:a16="http://schemas.microsoft.com/office/drawing/2014/main" id="{08BFAE38-B926-B14A-A311-E6DCC74E63CC}"/>
              </a:ext>
            </a:extLst>
          </p:cNvPr>
          <p:cNvSpPr/>
          <p:nvPr/>
        </p:nvSpPr>
        <p:spPr>
          <a:xfrm>
            <a:off x="331067" y="241169"/>
            <a:ext cx="12175089" cy="523220"/>
          </a:xfrm>
          <a:prstGeom prst="rect">
            <a:avLst/>
          </a:prstGeom>
        </p:spPr>
        <p:txBody>
          <a:bodyPr wrap="square">
            <a:spAutoFit/>
          </a:bodyPr>
          <a:lstStyle/>
          <a:p>
            <a:r>
              <a:rPr lang="en-US" sz="2800" b="1" dirty="0">
                <a:solidFill>
                  <a:srgbClr val="002060"/>
                </a:solidFill>
                <a:latin typeface="Montserrat" charset="0"/>
                <a:ea typeface="Montserrat" charset="0"/>
                <a:cs typeface="Montserrat" charset="0"/>
              </a:rPr>
              <a:t>AMAZON EC2: INTRODUCTION</a:t>
            </a:r>
            <a:endParaRPr lang="ru-RU" sz="2800" b="1" dirty="0">
              <a:solidFill>
                <a:srgbClr val="002060"/>
              </a:solidFill>
              <a:latin typeface="Montserrat" charset="0"/>
              <a:ea typeface="Montserrat" charset="0"/>
              <a:cs typeface="Montserrat" charset="0"/>
            </a:endParaRPr>
          </a:p>
        </p:txBody>
      </p:sp>
      <p:sp>
        <p:nvSpPr>
          <p:cNvPr id="5" name="Прямоугольник 11">
            <a:extLst>
              <a:ext uri="{FF2B5EF4-FFF2-40B4-BE49-F238E27FC236}">
                <a16:creationId xmlns:a16="http://schemas.microsoft.com/office/drawing/2014/main" id="{ED401EDB-ED13-E14C-948A-AE6C34494BB7}"/>
              </a:ext>
            </a:extLst>
          </p:cNvPr>
          <p:cNvSpPr/>
          <p:nvPr/>
        </p:nvSpPr>
        <p:spPr>
          <a:xfrm>
            <a:off x="238125" y="1160411"/>
            <a:ext cx="5265053" cy="4524315"/>
          </a:xfrm>
          <a:prstGeom prst="rect">
            <a:avLst/>
          </a:prstGeom>
        </p:spPr>
        <p:txBody>
          <a:bodyPr wrap="square">
            <a:spAutoFit/>
          </a:bodyPr>
          <a:lstStyle/>
          <a:p>
            <a:pPr marL="285750" indent="-285750">
              <a:buFont typeface="Arial" panose="020B0604020202020204" pitchFamily="34" charset="0"/>
              <a:buChar char="•"/>
            </a:pPr>
            <a:r>
              <a:rPr lang="en-CA" dirty="0">
                <a:solidFill>
                  <a:srgbClr val="002060"/>
                </a:solidFill>
                <a:latin typeface="Montserrat" charset="0"/>
              </a:rPr>
              <a:t>Amazon Elastic Compute Cloud (Amazon EC2) offers resizable compute capacity in the cloud. </a:t>
            </a:r>
          </a:p>
          <a:p>
            <a:pPr marL="285750" indent="-285750">
              <a:buFont typeface="Arial" panose="020B0604020202020204" pitchFamily="34" charset="0"/>
              <a:buChar char="•"/>
            </a:pPr>
            <a:r>
              <a:rPr lang="en-CA" dirty="0">
                <a:solidFill>
                  <a:srgbClr val="002060"/>
                </a:solidFill>
                <a:latin typeface="Montserrat" charset="0"/>
              </a:rPr>
              <a:t>AWS EC2 can be used to acquire, configure and scale capacity in a very easy fashion.</a:t>
            </a:r>
          </a:p>
          <a:p>
            <a:pPr marL="285750" indent="-285750">
              <a:buFont typeface="Arial" panose="020B0604020202020204" pitchFamily="34" charset="0"/>
              <a:buChar char="•"/>
            </a:pPr>
            <a:r>
              <a:rPr lang="en-CA" dirty="0">
                <a:solidFill>
                  <a:srgbClr val="002060"/>
                </a:solidFill>
                <a:latin typeface="Montserrat" charset="0"/>
              </a:rPr>
              <a:t>EC2 is a service that allows you to simply rent a server in the cloud.</a:t>
            </a:r>
          </a:p>
          <a:p>
            <a:pPr marL="285750" indent="-285750">
              <a:buFont typeface="Arial" panose="020B0604020202020204" pitchFamily="34" charset="0"/>
              <a:buChar char="•"/>
            </a:pPr>
            <a:r>
              <a:rPr lang="en-CA" dirty="0">
                <a:solidFill>
                  <a:srgbClr val="002060"/>
                </a:solidFill>
                <a:latin typeface="Montserrat" charset="0"/>
              </a:rPr>
              <a:t>EC2 offers 7x fewer downtime hours than the next largest cloud provider.</a:t>
            </a:r>
          </a:p>
          <a:p>
            <a:pPr marL="285750" indent="-285750">
              <a:buFont typeface="Arial" panose="020B0604020202020204" pitchFamily="34" charset="0"/>
              <a:buChar char="•"/>
            </a:pPr>
            <a:r>
              <a:rPr lang="en-CA" dirty="0">
                <a:solidFill>
                  <a:srgbClr val="002060"/>
                </a:solidFill>
                <a:latin typeface="Montserrat" charset="0"/>
              </a:rPr>
              <a:t>EC2 covers 22 regions and 69 availability zones all over the world.</a:t>
            </a:r>
          </a:p>
          <a:p>
            <a:pPr marL="285750" indent="-285750">
              <a:buFont typeface="Arial" panose="020B0604020202020204" pitchFamily="34" charset="0"/>
              <a:buChar char="•"/>
            </a:pPr>
            <a:r>
              <a:rPr lang="en-CA" dirty="0">
                <a:solidFill>
                  <a:srgbClr val="002060"/>
                </a:solidFill>
                <a:latin typeface="Montserrat" charset="0"/>
              </a:rPr>
              <a:t>Note: EC2 is a compute service which is NOT serverless (lambda is serverless).</a:t>
            </a:r>
          </a:p>
          <a:p>
            <a:r>
              <a:rPr lang="en-CA" dirty="0">
                <a:solidFill>
                  <a:srgbClr val="002060"/>
                </a:solidFill>
                <a:latin typeface="Montserrat" charset="0"/>
              </a:rPr>
              <a:t> </a:t>
            </a:r>
          </a:p>
          <a:p>
            <a:pPr marL="285750" indent="-285750">
              <a:buFont typeface="Arial" panose="020B0604020202020204" pitchFamily="34" charset="0"/>
              <a:buChar char="•"/>
            </a:pPr>
            <a:endParaRPr lang="en-CA" dirty="0">
              <a:solidFill>
                <a:srgbClr val="002060"/>
              </a:solidFill>
              <a:latin typeface="Montserrat" charset="0"/>
            </a:endParaRPr>
          </a:p>
        </p:txBody>
      </p:sp>
      <p:sp>
        <p:nvSpPr>
          <p:cNvPr id="7" name="Rectangle 6">
            <a:extLst>
              <a:ext uri="{FF2B5EF4-FFF2-40B4-BE49-F238E27FC236}">
                <a16:creationId xmlns:a16="http://schemas.microsoft.com/office/drawing/2014/main" id="{528F2AC5-85CE-A749-AC4E-C9A415165C47}"/>
              </a:ext>
            </a:extLst>
          </p:cNvPr>
          <p:cNvSpPr/>
          <p:nvPr/>
        </p:nvSpPr>
        <p:spPr>
          <a:xfrm>
            <a:off x="2283837" y="6227980"/>
            <a:ext cx="6096000" cy="461665"/>
          </a:xfrm>
          <a:prstGeom prst="rect">
            <a:avLst/>
          </a:prstGeom>
        </p:spPr>
        <p:txBody>
          <a:bodyPr>
            <a:spAutoFit/>
          </a:bodyPr>
          <a:lstStyle/>
          <a:p>
            <a:r>
              <a:rPr lang="en-US" sz="1200" dirty="0">
                <a:solidFill>
                  <a:srgbClr val="002060"/>
                </a:solidFill>
                <a:hlinkClick r:id="rId3">
                  <a:extLst>
                    <a:ext uri="{A12FA001-AC4F-418D-AE19-62706E023703}">
                      <ahyp:hlinkClr xmlns:ahyp="http://schemas.microsoft.com/office/drawing/2018/hyperlinkcolor" val="tx"/>
                    </a:ext>
                  </a:extLst>
                </a:hlinkClick>
              </a:rPr>
              <a:t>Photo Credit: https://pixabay.com/photos/transistors-gpu-processor-pc-chip-1137502/</a:t>
            </a:r>
            <a:endParaRPr lang="en-US" sz="1200" dirty="0">
              <a:solidFill>
                <a:srgbClr val="002060"/>
              </a:solidFill>
            </a:endParaRPr>
          </a:p>
          <a:p>
            <a:endParaRPr lang="en-US" sz="1200" dirty="0">
              <a:solidFill>
                <a:srgbClr val="002060"/>
              </a:solidFill>
            </a:endParaRPr>
          </a:p>
        </p:txBody>
      </p:sp>
      <p:sp>
        <p:nvSpPr>
          <p:cNvPr id="15" name="Rectangle 14">
            <a:extLst>
              <a:ext uri="{FF2B5EF4-FFF2-40B4-BE49-F238E27FC236}">
                <a16:creationId xmlns:a16="http://schemas.microsoft.com/office/drawing/2014/main" id="{16B04FE5-7221-40E5-979C-713394F43E15}"/>
              </a:ext>
            </a:extLst>
          </p:cNvPr>
          <p:cNvSpPr/>
          <p:nvPr/>
        </p:nvSpPr>
        <p:spPr>
          <a:xfrm>
            <a:off x="5794382" y="4517548"/>
            <a:ext cx="2438400" cy="369332"/>
          </a:xfrm>
          <a:prstGeom prst="rect">
            <a:avLst/>
          </a:prstGeom>
        </p:spPr>
        <p:txBody>
          <a:bodyPr wrap="square">
            <a:spAutoFit/>
          </a:bodyPr>
          <a:lstStyle/>
          <a:p>
            <a:pPr algn="ctr"/>
            <a:r>
              <a:rPr lang="en-CA" b="1" dirty="0">
                <a:solidFill>
                  <a:srgbClr val="FF0000"/>
                </a:solidFill>
                <a:latin typeface="Montserrat" charset="0"/>
              </a:rPr>
              <a:t>AMAZON EC2</a:t>
            </a:r>
          </a:p>
        </p:txBody>
      </p:sp>
      <p:sp>
        <p:nvSpPr>
          <p:cNvPr id="16" name="Rectangle: Rounded Corners 15">
            <a:extLst>
              <a:ext uri="{FF2B5EF4-FFF2-40B4-BE49-F238E27FC236}">
                <a16:creationId xmlns:a16="http://schemas.microsoft.com/office/drawing/2014/main" id="{91840D1E-30C1-4F11-B45A-4E49FDB76EE4}"/>
              </a:ext>
            </a:extLst>
          </p:cNvPr>
          <p:cNvSpPr/>
          <p:nvPr/>
        </p:nvSpPr>
        <p:spPr>
          <a:xfrm>
            <a:off x="5693989" y="2272763"/>
            <a:ext cx="2639184" cy="2143794"/>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endParaRPr>
          </a:p>
        </p:txBody>
      </p:sp>
      <p:pic>
        <p:nvPicPr>
          <p:cNvPr id="6" name="Picture 5">
            <a:extLst>
              <a:ext uri="{FF2B5EF4-FFF2-40B4-BE49-F238E27FC236}">
                <a16:creationId xmlns:a16="http://schemas.microsoft.com/office/drawing/2014/main" id="{252CBCB9-28A3-4996-B4A6-86616EC60D11}"/>
              </a:ext>
            </a:extLst>
          </p:cNvPr>
          <p:cNvPicPr>
            <a:picLocks noChangeAspect="1"/>
          </p:cNvPicPr>
          <p:nvPr/>
        </p:nvPicPr>
        <p:blipFill rotWithShape="1">
          <a:blip r:embed="rId4"/>
          <a:srcRect l="7149"/>
          <a:stretch/>
        </p:blipFill>
        <p:spPr>
          <a:xfrm>
            <a:off x="6191851" y="2394782"/>
            <a:ext cx="1814297" cy="1874766"/>
          </a:xfrm>
          <a:prstGeom prst="rect">
            <a:avLst/>
          </a:prstGeom>
        </p:spPr>
      </p:pic>
      <p:pic>
        <p:nvPicPr>
          <p:cNvPr id="9" name="Picture 8">
            <a:extLst>
              <a:ext uri="{FF2B5EF4-FFF2-40B4-BE49-F238E27FC236}">
                <a16:creationId xmlns:a16="http://schemas.microsoft.com/office/drawing/2014/main" id="{C265C3D8-4D29-4922-B7E6-BA9F885899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50893" y="1324763"/>
            <a:ext cx="3457217" cy="4174405"/>
          </a:xfrm>
          <a:prstGeom prst="rect">
            <a:avLst/>
          </a:prstGeom>
        </p:spPr>
      </p:pic>
    </p:spTree>
    <p:extLst>
      <p:ext uri="{BB962C8B-B14F-4D97-AF65-F5344CB8AC3E}">
        <p14:creationId xmlns:p14="http://schemas.microsoft.com/office/powerpoint/2010/main" val="21084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F2872F2-49A0-4E6E-AD31-71DF388BC8E7}"/>
              </a:ext>
            </a:extLst>
          </p:cNvPr>
          <p:cNvPicPr>
            <a:picLocks noChangeAspect="1"/>
          </p:cNvPicPr>
          <p:nvPr/>
        </p:nvPicPr>
        <p:blipFill>
          <a:blip r:embed="rId2"/>
          <a:stretch>
            <a:fillRect/>
          </a:stretch>
        </p:blipFill>
        <p:spPr>
          <a:xfrm>
            <a:off x="0" y="-26581"/>
            <a:ext cx="12200878" cy="6884581"/>
          </a:xfrm>
          <a:prstGeom prst="rect">
            <a:avLst/>
          </a:prstGeom>
        </p:spPr>
      </p:pic>
      <p:sp>
        <p:nvSpPr>
          <p:cNvPr id="4" name="Прямоугольник 4">
            <a:extLst>
              <a:ext uri="{FF2B5EF4-FFF2-40B4-BE49-F238E27FC236}">
                <a16:creationId xmlns:a16="http://schemas.microsoft.com/office/drawing/2014/main" id="{08BFAE38-B926-B14A-A311-E6DCC74E63CC}"/>
              </a:ext>
            </a:extLst>
          </p:cNvPr>
          <p:cNvSpPr/>
          <p:nvPr/>
        </p:nvSpPr>
        <p:spPr>
          <a:xfrm>
            <a:off x="331067" y="241169"/>
            <a:ext cx="12175089" cy="523220"/>
          </a:xfrm>
          <a:prstGeom prst="rect">
            <a:avLst/>
          </a:prstGeom>
        </p:spPr>
        <p:txBody>
          <a:bodyPr wrap="square">
            <a:spAutoFit/>
          </a:bodyPr>
          <a:lstStyle/>
          <a:p>
            <a:r>
              <a:rPr lang="en-US" sz="2800" b="1" dirty="0">
                <a:solidFill>
                  <a:srgbClr val="002060"/>
                </a:solidFill>
                <a:latin typeface="Montserrat" charset="0"/>
                <a:ea typeface="Montserrat" charset="0"/>
                <a:cs typeface="Montserrat" charset="0"/>
              </a:rPr>
              <a:t>AMAZON EC2</a:t>
            </a:r>
            <a:r>
              <a:rPr lang="en-CA" sz="2800" b="1" dirty="0">
                <a:solidFill>
                  <a:srgbClr val="002060"/>
                </a:solidFill>
                <a:latin typeface="Montserrat" charset="0"/>
                <a:ea typeface="Montserrat" charset="0"/>
                <a:cs typeface="Montserrat" charset="0"/>
              </a:rPr>
              <a:t>: </a:t>
            </a:r>
            <a:r>
              <a:rPr lang="en-US" sz="2800" b="1" dirty="0">
                <a:solidFill>
                  <a:srgbClr val="002060"/>
                </a:solidFill>
                <a:latin typeface="Montserrat" charset="0"/>
                <a:ea typeface="Montserrat" charset="0"/>
                <a:cs typeface="Montserrat" charset="0"/>
              </a:rPr>
              <a:t>INSTANCE TYPES SELECTION</a:t>
            </a:r>
            <a:endParaRPr lang="ru-RU" sz="2800" b="1" dirty="0">
              <a:solidFill>
                <a:srgbClr val="002060"/>
              </a:solidFill>
              <a:latin typeface="Montserrat" charset="0"/>
              <a:ea typeface="Montserrat" charset="0"/>
              <a:cs typeface="Montserrat" charset="0"/>
            </a:endParaRPr>
          </a:p>
        </p:txBody>
      </p:sp>
      <p:sp>
        <p:nvSpPr>
          <p:cNvPr id="5" name="Прямоугольник 11">
            <a:extLst>
              <a:ext uri="{FF2B5EF4-FFF2-40B4-BE49-F238E27FC236}">
                <a16:creationId xmlns:a16="http://schemas.microsoft.com/office/drawing/2014/main" id="{ED401EDB-ED13-E14C-948A-AE6C34494BB7}"/>
              </a:ext>
            </a:extLst>
          </p:cNvPr>
          <p:cNvSpPr/>
          <p:nvPr/>
        </p:nvSpPr>
        <p:spPr>
          <a:xfrm>
            <a:off x="238125" y="1160411"/>
            <a:ext cx="11003683" cy="646331"/>
          </a:xfrm>
          <a:prstGeom prst="rect">
            <a:avLst/>
          </a:prstGeom>
        </p:spPr>
        <p:txBody>
          <a:bodyPr wrap="square">
            <a:spAutoFit/>
          </a:bodyPr>
          <a:lstStyle/>
          <a:p>
            <a:pPr marL="285750" indent="-285750">
              <a:buFont typeface="Arial" panose="020B0604020202020204" pitchFamily="34" charset="0"/>
              <a:buChar char="•"/>
            </a:pPr>
            <a:r>
              <a:rPr lang="en-CA" dirty="0">
                <a:solidFill>
                  <a:srgbClr val="002060"/>
                </a:solidFill>
                <a:latin typeface="Montserrat" charset="0"/>
              </a:rPr>
              <a:t>Check this out for a full list of ML instance Types: </a:t>
            </a:r>
            <a:r>
              <a:rPr lang="en-US" dirty="0">
                <a:hlinkClick r:id="rId3"/>
              </a:rPr>
              <a:t>https://aws.amazon.com/sagemaker/pricing/instance-types/</a:t>
            </a:r>
            <a:endParaRPr lang="en-CA" dirty="0">
              <a:solidFill>
                <a:srgbClr val="002060"/>
              </a:solidFill>
              <a:latin typeface="Montserrat" charset="0"/>
            </a:endParaRPr>
          </a:p>
        </p:txBody>
      </p:sp>
      <p:pic>
        <p:nvPicPr>
          <p:cNvPr id="2" name="Picture 1">
            <a:extLst>
              <a:ext uri="{FF2B5EF4-FFF2-40B4-BE49-F238E27FC236}">
                <a16:creationId xmlns:a16="http://schemas.microsoft.com/office/drawing/2014/main" id="{18349E88-8BF8-43B6-8356-B3A951CEFB30}"/>
              </a:ext>
            </a:extLst>
          </p:cNvPr>
          <p:cNvPicPr>
            <a:picLocks noChangeAspect="1"/>
          </p:cNvPicPr>
          <p:nvPr/>
        </p:nvPicPr>
        <p:blipFill>
          <a:blip r:embed="rId4"/>
          <a:stretch>
            <a:fillRect/>
          </a:stretch>
        </p:blipFill>
        <p:spPr>
          <a:xfrm>
            <a:off x="238122" y="2307984"/>
            <a:ext cx="5594783" cy="1317481"/>
          </a:xfrm>
          <a:prstGeom prst="rect">
            <a:avLst/>
          </a:prstGeom>
        </p:spPr>
      </p:pic>
      <p:pic>
        <p:nvPicPr>
          <p:cNvPr id="8" name="Picture 7">
            <a:extLst>
              <a:ext uri="{FF2B5EF4-FFF2-40B4-BE49-F238E27FC236}">
                <a16:creationId xmlns:a16="http://schemas.microsoft.com/office/drawing/2014/main" id="{26CAAD55-B201-409B-AE3A-41C068DD066B}"/>
              </a:ext>
            </a:extLst>
          </p:cNvPr>
          <p:cNvPicPr>
            <a:picLocks noChangeAspect="1"/>
          </p:cNvPicPr>
          <p:nvPr/>
        </p:nvPicPr>
        <p:blipFill>
          <a:blip r:embed="rId5"/>
          <a:stretch>
            <a:fillRect/>
          </a:stretch>
        </p:blipFill>
        <p:spPr>
          <a:xfrm>
            <a:off x="6017461" y="2287753"/>
            <a:ext cx="5989979" cy="1430917"/>
          </a:xfrm>
          <a:prstGeom prst="rect">
            <a:avLst/>
          </a:prstGeom>
        </p:spPr>
      </p:pic>
      <p:pic>
        <p:nvPicPr>
          <p:cNvPr id="9" name="Picture 8">
            <a:extLst>
              <a:ext uri="{FF2B5EF4-FFF2-40B4-BE49-F238E27FC236}">
                <a16:creationId xmlns:a16="http://schemas.microsoft.com/office/drawing/2014/main" id="{09E63EA3-698B-4253-9C60-9BD2C505201E}"/>
              </a:ext>
            </a:extLst>
          </p:cNvPr>
          <p:cNvPicPr>
            <a:picLocks noChangeAspect="1"/>
          </p:cNvPicPr>
          <p:nvPr/>
        </p:nvPicPr>
        <p:blipFill rotWithShape="1">
          <a:blip r:embed="rId6"/>
          <a:srcRect t="3795" r="-1515" b="-1"/>
          <a:stretch/>
        </p:blipFill>
        <p:spPr>
          <a:xfrm>
            <a:off x="331066" y="4246875"/>
            <a:ext cx="5580414" cy="1430917"/>
          </a:xfrm>
          <a:prstGeom prst="rect">
            <a:avLst/>
          </a:prstGeom>
        </p:spPr>
      </p:pic>
      <p:pic>
        <p:nvPicPr>
          <p:cNvPr id="10" name="Picture 9">
            <a:extLst>
              <a:ext uri="{FF2B5EF4-FFF2-40B4-BE49-F238E27FC236}">
                <a16:creationId xmlns:a16="http://schemas.microsoft.com/office/drawing/2014/main" id="{01395ECC-CDE0-45B7-BE07-AD02BF99A62A}"/>
              </a:ext>
            </a:extLst>
          </p:cNvPr>
          <p:cNvPicPr>
            <a:picLocks noChangeAspect="1"/>
          </p:cNvPicPr>
          <p:nvPr/>
        </p:nvPicPr>
        <p:blipFill>
          <a:blip r:embed="rId7"/>
          <a:stretch>
            <a:fillRect/>
          </a:stretch>
        </p:blipFill>
        <p:spPr>
          <a:xfrm>
            <a:off x="5962099" y="4305868"/>
            <a:ext cx="6096000" cy="1098012"/>
          </a:xfrm>
          <a:prstGeom prst="rect">
            <a:avLst/>
          </a:prstGeom>
        </p:spPr>
      </p:pic>
      <p:sp>
        <p:nvSpPr>
          <p:cNvPr id="11" name="TextBox 10">
            <a:extLst>
              <a:ext uri="{FF2B5EF4-FFF2-40B4-BE49-F238E27FC236}">
                <a16:creationId xmlns:a16="http://schemas.microsoft.com/office/drawing/2014/main" id="{A8BFF49A-D216-4178-94DF-F260B9448BEB}"/>
              </a:ext>
            </a:extLst>
          </p:cNvPr>
          <p:cNvSpPr txBox="1"/>
          <p:nvPr/>
        </p:nvSpPr>
        <p:spPr>
          <a:xfrm>
            <a:off x="331067" y="1974762"/>
            <a:ext cx="5062348" cy="369332"/>
          </a:xfrm>
          <a:prstGeom prst="rect">
            <a:avLst/>
          </a:prstGeom>
          <a:noFill/>
        </p:spPr>
        <p:txBody>
          <a:bodyPr wrap="square" rtlCol="0">
            <a:spAutoFit/>
          </a:bodyPr>
          <a:lstStyle/>
          <a:p>
            <a:pPr algn="ctr"/>
            <a:r>
              <a:rPr lang="en-CA" b="1" dirty="0">
                <a:solidFill>
                  <a:srgbClr val="FF0000"/>
                </a:solidFill>
              </a:rPr>
              <a:t>STANDARD</a:t>
            </a:r>
            <a:endParaRPr lang="en-US" b="1" dirty="0">
              <a:solidFill>
                <a:srgbClr val="FF0000"/>
              </a:solidFill>
            </a:endParaRPr>
          </a:p>
        </p:txBody>
      </p:sp>
      <p:sp>
        <p:nvSpPr>
          <p:cNvPr id="12" name="TextBox 11">
            <a:extLst>
              <a:ext uri="{FF2B5EF4-FFF2-40B4-BE49-F238E27FC236}">
                <a16:creationId xmlns:a16="http://schemas.microsoft.com/office/drawing/2014/main" id="{784FC6C0-3571-492C-B5D6-DE6C24382C5C}"/>
              </a:ext>
            </a:extLst>
          </p:cNvPr>
          <p:cNvSpPr txBox="1"/>
          <p:nvPr/>
        </p:nvSpPr>
        <p:spPr>
          <a:xfrm>
            <a:off x="6798587" y="1992905"/>
            <a:ext cx="5062348" cy="369332"/>
          </a:xfrm>
          <a:prstGeom prst="rect">
            <a:avLst/>
          </a:prstGeom>
          <a:noFill/>
        </p:spPr>
        <p:txBody>
          <a:bodyPr wrap="square" rtlCol="0">
            <a:spAutoFit/>
          </a:bodyPr>
          <a:lstStyle/>
          <a:p>
            <a:pPr algn="ctr"/>
            <a:r>
              <a:rPr lang="en-CA" b="1" dirty="0">
                <a:solidFill>
                  <a:srgbClr val="FF0000"/>
                </a:solidFill>
              </a:rPr>
              <a:t>MEMORY OPTIMIZED</a:t>
            </a:r>
            <a:endParaRPr lang="en-US" b="1" dirty="0">
              <a:solidFill>
                <a:srgbClr val="FF0000"/>
              </a:solidFill>
            </a:endParaRPr>
          </a:p>
        </p:txBody>
      </p:sp>
      <p:sp>
        <p:nvSpPr>
          <p:cNvPr id="13" name="TextBox 12">
            <a:extLst>
              <a:ext uri="{FF2B5EF4-FFF2-40B4-BE49-F238E27FC236}">
                <a16:creationId xmlns:a16="http://schemas.microsoft.com/office/drawing/2014/main" id="{209EBBAE-5C5F-4011-8706-0A971E5A35D7}"/>
              </a:ext>
            </a:extLst>
          </p:cNvPr>
          <p:cNvSpPr txBox="1"/>
          <p:nvPr/>
        </p:nvSpPr>
        <p:spPr>
          <a:xfrm>
            <a:off x="504339" y="3846021"/>
            <a:ext cx="5062348" cy="369332"/>
          </a:xfrm>
          <a:prstGeom prst="rect">
            <a:avLst/>
          </a:prstGeom>
          <a:noFill/>
        </p:spPr>
        <p:txBody>
          <a:bodyPr wrap="square" rtlCol="0">
            <a:spAutoFit/>
          </a:bodyPr>
          <a:lstStyle/>
          <a:p>
            <a:pPr algn="ctr"/>
            <a:r>
              <a:rPr lang="en-CA" b="1" dirty="0">
                <a:solidFill>
                  <a:srgbClr val="FF0000"/>
                </a:solidFill>
              </a:rPr>
              <a:t>COMPUTE OPTIMIZED</a:t>
            </a:r>
            <a:endParaRPr lang="en-US" b="1" dirty="0">
              <a:solidFill>
                <a:srgbClr val="FF0000"/>
              </a:solidFill>
            </a:endParaRPr>
          </a:p>
        </p:txBody>
      </p:sp>
      <p:sp>
        <p:nvSpPr>
          <p:cNvPr id="14" name="TextBox 13">
            <a:extLst>
              <a:ext uri="{FF2B5EF4-FFF2-40B4-BE49-F238E27FC236}">
                <a16:creationId xmlns:a16="http://schemas.microsoft.com/office/drawing/2014/main" id="{FED0E434-BCFC-4405-8703-7E43544656E0}"/>
              </a:ext>
            </a:extLst>
          </p:cNvPr>
          <p:cNvSpPr txBox="1"/>
          <p:nvPr/>
        </p:nvSpPr>
        <p:spPr>
          <a:xfrm>
            <a:off x="6945092" y="3932010"/>
            <a:ext cx="5062348" cy="369332"/>
          </a:xfrm>
          <a:prstGeom prst="rect">
            <a:avLst/>
          </a:prstGeom>
          <a:noFill/>
        </p:spPr>
        <p:txBody>
          <a:bodyPr wrap="square" rtlCol="0">
            <a:spAutoFit/>
          </a:bodyPr>
          <a:lstStyle/>
          <a:p>
            <a:pPr algn="ctr"/>
            <a:r>
              <a:rPr lang="en-CA" b="1" dirty="0">
                <a:solidFill>
                  <a:srgbClr val="FF0000"/>
                </a:solidFill>
              </a:rPr>
              <a:t>ACCELERATED COMPUTING</a:t>
            </a:r>
            <a:endParaRPr lang="en-US" b="1" dirty="0">
              <a:solidFill>
                <a:srgbClr val="FF0000"/>
              </a:solidFill>
            </a:endParaRPr>
          </a:p>
        </p:txBody>
      </p:sp>
    </p:spTree>
    <p:extLst>
      <p:ext uri="{BB962C8B-B14F-4D97-AF65-F5344CB8AC3E}">
        <p14:creationId xmlns:p14="http://schemas.microsoft.com/office/powerpoint/2010/main" val="1108280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B8136-5156-4656-877E-C08583BE4584}"/>
              </a:ext>
            </a:extLst>
          </p:cNvPr>
          <p:cNvPicPr>
            <a:picLocks noChangeAspect="1"/>
          </p:cNvPicPr>
          <p:nvPr/>
        </p:nvPicPr>
        <p:blipFill>
          <a:blip r:embed="rId2"/>
          <a:stretch>
            <a:fillRect/>
          </a:stretch>
        </p:blipFill>
        <p:spPr>
          <a:xfrm>
            <a:off x="0" y="-26581"/>
            <a:ext cx="12200878" cy="6884581"/>
          </a:xfrm>
          <a:prstGeom prst="rect">
            <a:avLst/>
          </a:prstGeom>
        </p:spPr>
      </p:pic>
      <p:sp>
        <p:nvSpPr>
          <p:cNvPr id="4" name="Прямоугольник 4">
            <a:extLst>
              <a:ext uri="{FF2B5EF4-FFF2-40B4-BE49-F238E27FC236}">
                <a16:creationId xmlns:a16="http://schemas.microsoft.com/office/drawing/2014/main" id="{08BFAE38-B926-B14A-A311-E6DCC74E63CC}"/>
              </a:ext>
            </a:extLst>
          </p:cNvPr>
          <p:cNvSpPr/>
          <p:nvPr/>
        </p:nvSpPr>
        <p:spPr>
          <a:xfrm>
            <a:off x="331067" y="241169"/>
            <a:ext cx="12175089" cy="523220"/>
          </a:xfrm>
          <a:prstGeom prst="rect">
            <a:avLst/>
          </a:prstGeom>
        </p:spPr>
        <p:txBody>
          <a:bodyPr wrap="square">
            <a:spAutoFit/>
          </a:bodyPr>
          <a:lstStyle/>
          <a:p>
            <a:r>
              <a:rPr lang="en-US" sz="2800" b="1" dirty="0">
                <a:solidFill>
                  <a:srgbClr val="002060"/>
                </a:solidFill>
                <a:latin typeface="Montserrat" charset="0"/>
                <a:ea typeface="Montserrat" charset="0"/>
                <a:cs typeface="Montserrat" charset="0"/>
              </a:rPr>
              <a:t>AMAZON EC2</a:t>
            </a:r>
            <a:r>
              <a:rPr lang="en-CA" sz="2800" b="1" dirty="0">
                <a:solidFill>
                  <a:srgbClr val="002060"/>
                </a:solidFill>
                <a:latin typeface="Montserrat" charset="0"/>
                <a:ea typeface="Montserrat" charset="0"/>
                <a:cs typeface="Montserrat" charset="0"/>
              </a:rPr>
              <a:t>: </a:t>
            </a:r>
            <a:r>
              <a:rPr lang="en-US" sz="2800" b="1" dirty="0">
                <a:solidFill>
                  <a:srgbClr val="002060"/>
                </a:solidFill>
                <a:latin typeface="Montserrat" charset="0"/>
                <a:ea typeface="Montserrat" charset="0"/>
                <a:cs typeface="Montserrat" charset="0"/>
              </a:rPr>
              <a:t>INSTANCE PRICING </a:t>
            </a:r>
            <a:endParaRPr lang="ru-RU" sz="2800" b="1" dirty="0">
              <a:solidFill>
                <a:srgbClr val="002060"/>
              </a:solidFill>
              <a:latin typeface="Montserrat" charset="0"/>
              <a:ea typeface="Montserrat" charset="0"/>
              <a:cs typeface="Montserrat" charset="0"/>
            </a:endParaRPr>
          </a:p>
        </p:txBody>
      </p:sp>
      <p:graphicFrame>
        <p:nvGraphicFramePr>
          <p:cNvPr id="6" name="Diagram 5">
            <a:extLst>
              <a:ext uri="{FF2B5EF4-FFF2-40B4-BE49-F238E27FC236}">
                <a16:creationId xmlns:a16="http://schemas.microsoft.com/office/drawing/2014/main" id="{9A28312B-9F6D-4F36-96D6-FE65F3998098}"/>
              </a:ext>
            </a:extLst>
          </p:cNvPr>
          <p:cNvGraphicFramePr/>
          <p:nvPr>
            <p:extLst>
              <p:ext uri="{D42A27DB-BD31-4B8C-83A1-F6EECF244321}">
                <p14:modId xmlns:p14="http://schemas.microsoft.com/office/powerpoint/2010/main" val="3193602063"/>
              </p:ext>
            </p:extLst>
          </p:nvPr>
        </p:nvGraphicFramePr>
        <p:xfrm>
          <a:off x="2546350" y="1650980"/>
          <a:ext cx="6959600" cy="3690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2953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2068329" y="1796393"/>
            <a:ext cx="6393080" cy="2585323"/>
          </a:xfrm>
          <a:prstGeom prst="rect">
            <a:avLst/>
          </a:prstGeom>
          <a:noFill/>
        </p:spPr>
        <p:txBody>
          <a:bodyPr wrap="square" rtlCol="0">
            <a:spAutoFit/>
          </a:bodyPr>
          <a:lstStyle/>
          <a:p>
            <a:pPr algn="ctr"/>
            <a:r>
              <a:rPr lang="en-CA" sz="5400" b="1" dirty="0">
                <a:solidFill>
                  <a:srgbClr val="074F85"/>
                </a:solidFill>
              </a:rPr>
              <a:t>IDENTITY AND ACCESS MANAGEMENT (IAM)</a:t>
            </a:r>
          </a:p>
        </p:txBody>
      </p:sp>
    </p:spTree>
    <p:extLst>
      <p:ext uri="{BB962C8B-B14F-4D97-AF65-F5344CB8AC3E}">
        <p14:creationId xmlns:p14="http://schemas.microsoft.com/office/powerpoint/2010/main" val="3832422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417B3BB-249F-47ED-9409-595B3488DB0C}"/>
              </a:ext>
            </a:extLst>
          </p:cNvPr>
          <p:cNvPicPr>
            <a:picLocks noChangeAspect="1"/>
          </p:cNvPicPr>
          <p:nvPr/>
        </p:nvPicPr>
        <p:blipFill rotWithShape="1">
          <a:blip r:embed="rId2"/>
          <a:srcRect b="37073"/>
          <a:stretch/>
        </p:blipFill>
        <p:spPr>
          <a:xfrm>
            <a:off x="0" y="-26581"/>
            <a:ext cx="12200878" cy="433225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05281" y="117557"/>
            <a:ext cx="7467120" cy="954107"/>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IDENTITY AND ACCESS MANAGEMENT (IAM): INTRODUCTION</a:t>
            </a:r>
            <a:endParaRPr lang="ru-RU" sz="2800" b="1" dirty="0">
              <a:solidFill>
                <a:srgbClr val="292F63"/>
              </a:solidFill>
              <a:latin typeface="Montserrat" charset="0"/>
              <a:ea typeface="Montserrat" charset="0"/>
              <a:cs typeface="Montserrat" charset="0"/>
            </a:endParaRPr>
          </a:p>
        </p:txBody>
      </p:sp>
      <p:sp>
        <p:nvSpPr>
          <p:cNvPr id="11" name="TextBox 10">
            <a:extLst>
              <a:ext uri="{FF2B5EF4-FFF2-40B4-BE49-F238E27FC236}">
                <a16:creationId xmlns:a16="http://schemas.microsoft.com/office/drawing/2014/main" id="{DFBD47B9-2BA1-476F-91CF-D213B4E3F807}"/>
              </a:ext>
            </a:extLst>
          </p:cNvPr>
          <p:cNvSpPr txBox="1"/>
          <p:nvPr/>
        </p:nvSpPr>
        <p:spPr>
          <a:xfrm>
            <a:off x="415009" y="1215802"/>
            <a:ext cx="10309216"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92F63"/>
                </a:solidFill>
                <a:latin typeface="Montserrat" charset="0"/>
              </a:rPr>
              <a:t>AWS Identity and Access Management (IAM) allows users to securely access and manage AWS services. </a:t>
            </a:r>
          </a:p>
          <a:p>
            <a:pPr marL="285750" indent="-285750">
              <a:buFont typeface="Arial" panose="020B0604020202020204" pitchFamily="34" charset="0"/>
              <a:buChar char="•"/>
            </a:pPr>
            <a:r>
              <a:rPr lang="en-US" dirty="0">
                <a:solidFill>
                  <a:srgbClr val="292F63"/>
                </a:solidFill>
                <a:latin typeface="Montserrat" charset="0"/>
              </a:rPr>
              <a:t>AWS IAM is a free and global service, so there is no need to define a region. </a:t>
            </a:r>
          </a:p>
          <a:p>
            <a:pPr marL="285750" indent="-285750">
              <a:buFont typeface="Arial" panose="020B0604020202020204" pitchFamily="34" charset="0"/>
              <a:buChar char="•"/>
            </a:pPr>
            <a:r>
              <a:rPr lang="en-US" dirty="0">
                <a:solidFill>
                  <a:srgbClr val="292F63"/>
                </a:solidFill>
                <a:latin typeface="Montserrat" charset="0"/>
              </a:rPr>
              <a:t>IAM allows you to create AWS users and groups and give or deny them access to AWS services such as compute EC2 for example. </a:t>
            </a:r>
          </a:p>
          <a:p>
            <a:pPr marL="285750" indent="-285750">
              <a:buFont typeface="Arial" panose="020B0604020202020204" pitchFamily="34" charset="0"/>
              <a:buChar char="•"/>
            </a:pPr>
            <a:r>
              <a:rPr lang="en-US" dirty="0">
                <a:solidFill>
                  <a:srgbClr val="292F63"/>
                </a:solidFill>
                <a:latin typeface="Montserrat" charset="0"/>
              </a:rPr>
              <a:t>AWS Root account is the account you create with your email address and password. </a:t>
            </a:r>
          </a:p>
          <a:p>
            <a:pPr marL="285750" indent="-285750">
              <a:buFont typeface="Arial" panose="020B0604020202020204" pitchFamily="34" charset="0"/>
              <a:buChar char="•"/>
            </a:pPr>
            <a:r>
              <a:rPr lang="en-US" dirty="0">
                <a:solidFill>
                  <a:srgbClr val="292F63"/>
                </a:solidFill>
                <a:latin typeface="Montserrat" charset="0"/>
              </a:rPr>
              <a:t>Root account has full administrative access and it is very risky to use it at all time. If these credentials are stolen, someone might mine bitcoin with your account and end up with a very expensive bill.</a:t>
            </a:r>
          </a:p>
          <a:p>
            <a:pPr marL="285750" indent="-285750">
              <a:buFont typeface="Arial" panose="020B0604020202020204" pitchFamily="34" charset="0"/>
              <a:buChar char="•"/>
            </a:pPr>
            <a:r>
              <a:rPr lang="en-US" dirty="0">
                <a:solidFill>
                  <a:srgbClr val="292F63"/>
                </a:solidFill>
                <a:latin typeface="Montserrat" charset="0"/>
              </a:rPr>
              <a:t>AWS strongly recommend that you do not use the root user for everyday work. Instead, AWS recommends you create an IAM user and then lock away the root user credentials. </a:t>
            </a:r>
          </a:p>
          <a:p>
            <a:pPr marL="285750" indent="-285750">
              <a:buFont typeface="Arial" panose="020B0604020202020204" pitchFamily="34" charset="0"/>
              <a:buChar char="•"/>
            </a:pPr>
            <a:r>
              <a:rPr lang="en-US" dirty="0">
                <a:solidFill>
                  <a:srgbClr val="292F63"/>
                </a:solidFill>
                <a:latin typeface="Montserrat" charset="0"/>
              </a:rPr>
              <a:t>You can use root user credentials only for select few management tasks. </a:t>
            </a:r>
          </a:p>
          <a:p>
            <a:pPr marL="285750" indent="-285750">
              <a:buFont typeface="Arial" panose="020B0604020202020204" pitchFamily="34" charset="0"/>
              <a:buChar char="•"/>
            </a:pPr>
            <a:r>
              <a:rPr lang="en-US" dirty="0">
                <a:solidFill>
                  <a:srgbClr val="292F63"/>
                </a:solidFill>
                <a:latin typeface="Montserrat" charset="0"/>
              </a:rPr>
              <a:t>The root account should have an extra layer of security using MFA.</a:t>
            </a:r>
          </a:p>
          <a:p>
            <a:pPr marL="285750" indent="-285750">
              <a:buFont typeface="Arial" panose="020B0604020202020204" pitchFamily="34" charset="0"/>
              <a:buChar char="•"/>
            </a:pPr>
            <a:r>
              <a:rPr lang="en-US" dirty="0">
                <a:solidFill>
                  <a:srgbClr val="292F63"/>
                </a:solidFill>
                <a:latin typeface="Montserrat" charset="0"/>
              </a:rPr>
              <a:t>Read More: </a:t>
            </a:r>
            <a:r>
              <a:rPr lang="en-US" dirty="0">
                <a:hlinkClick r:id="rId3"/>
              </a:rPr>
              <a:t>https://docs.aws.amazon.com/IAM/latest/UserGuide/id_root-user.html</a:t>
            </a:r>
            <a:endParaRPr lang="en-US" dirty="0"/>
          </a:p>
          <a:p>
            <a:pPr marL="285750" indent="-285750">
              <a:buFont typeface="Arial" panose="020B0604020202020204" pitchFamily="34" charset="0"/>
              <a:buChar char="•"/>
            </a:pPr>
            <a:endParaRPr lang="en-US" dirty="0">
              <a:solidFill>
                <a:srgbClr val="292F63"/>
              </a:solidFill>
              <a:latin typeface="Montserrat" charset="0"/>
            </a:endParaRPr>
          </a:p>
          <a:p>
            <a:endParaRPr lang="en-US" dirty="0">
              <a:solidFill>
                <a:srgbClr val="292F63"/>
              </a:solidFill>
              <a:latin typeface="Montserrat" charset="0"/>
            </a:endParaRPr>
          </a:p>
        </p:txBody>
      </p:sp>
      <p:pic>
        <p:nvPicPr>
          <p:cNvPr id="1026" name="Picture 2" descr="File:Fingerprint picture.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85699">
            <a:off x="10091851" y="4047589"/>
            <a:ext cx="1685057" cy="24421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5009" y="6231619"/>
            <a:ext cx="8384960" cy="369332"/>
          </a:xfrm>
          <a:prstGeom prst="rect">
            <a:avLst/>
          </a:prstGeom>
        </p:spPr>
        <p:txBody>
          <a:bodyPr wrap="square">
            <a:spAutoFit/>
          </a:bodyPr>
          <a:lstStyle/>
          <a:p>
            <a:r>
              <a:rPr lang="en-US" dirty="0">
                <a:hlinkClick r:id="rId5"/>
              </a:rPr>
              <a:t>Photo Credit: https://commons.wikimedia.org/wiki/File:Fingerprint_picture.svg</a:t>
            </a:r>
            <a:endParaRPr lang="en-US" dirty="0"/>
          </a:p>
        </p:txBody>
      </p:sp>
    </p:spTree>
    <p:extLst>
      <p:ext uri="{BB962C8B-B14F-4D97-AF65-F5344CB8AC3E}">
        <p14:creationId xmlns:p14="http://schemas.microsoft.com/office/powerpoint/2010/main" val="1024663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2306454" y="2505074"/>
            <a:ext cx="6393080" cy="923330"/>
          </a:xfrm>
          <a:prstGeom prst="rect">
            <a:avLst/>
          </a:prstGeom>
          <a:noFill/>
        </p:spPr>
        <p:txBody>
          <a:bodyPr wrap="square" rtlCol="0">
            <a:spAutoFit/>
          </a:bodyPr>
          <a:lstStyle/>
          <a:p>
            <a:pPr algn="ctr"/>
            <a:r>
              <a:rPr lang="en-CA" sz="5400" b="1" dirty="0">
                <a:solidFill>
                  <a:srgbClr val="074F85"/>
                </a:solidFill>
              </a:rPr>
              <a:t>AWS SAGEMAKER </a:t>
            </a:r>
          </a:p>
        </p:txBody>
      </p:sp>
    </p:spTree>
    <p:extLst>
      <p:ext uri="{BB962C8B-B14F-4D97-AF65-F5344CB8AC3E}">
        <p14:creationId xmlns:p14="http://schemas.microsoft.com/office/powerpoint/2010/main" val="3834492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3D32728-CD8D-4B87-9F3D-AC53FC4A7FAF}"/>
              </a:ext>
            </a:extLst>
          </p:cNvPr>
          <p:cNvPicPr>
            <a:picLocks noChangeAspect="1"/>
          </p:cNvPicPr>
          <p:nvPr/>
        </p:nvPicPr>
        <p:blipFill>
          <a:blip r:embed="rId2"/>
          <a:stretch>
            <a:fillRect/>
          </a:stretch>
        </p:blipFill>
        <p:spPr>
          <a:xfrm>
            <a:off x="0" y="-26581"/>
            <a:ext cx="12200878" cy="6884581"/>
          </a:xfrm>
          <a:prstGeom prst="rect">
            <a:avLst/>
          </a:prstGeom>
        </p:spPr>
      </p:pic>
      <p:sp>
        <p:nvSpPr>
          <p:cNvPr id="4" name="Title 1">
            <a:extLst>
              <a:ext uri="{FF2B5EF4-FFF2-40B4-BE49-F238E27FC236}">
                <a16:creationId xmlns:a16="http://schemas.microsoft.com/office/drawing/2014/main" id="{8C76A51E-D609-E246-ABE4-0E9CFE8B072F}"/>
              </a:ext>
            </a:extLst>
          </p:cNvPr>
          <p:cNvSpPr txBox="1">
            <a:spLocks/>
          </p:cNvSpPr>
          <p:nvPr/>
        </p:nvSpPr>
        <p:spPr>
          <a:xfrm>
            <a:off x="598449" y="428"/>
            <a:ext cx="89154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sz="3200" dirty="0">
                <a:solidFill>
                  <a:srgbClr val="002060"/>
                </a:solidFill>
                <a:latin typeface="Montserrat"/>
              </a:rPr>
              <a:t>AMAZON SAGEMAKER</a:t>
            </a:r>
          </a:p>
        </p:txBody>
      </p:sp>
      <p:sp>
        <p:nvSpPr>
          <p:cNvPr id="5" name="Content Placeholder 2">
            <a:extLst>
              <a:ext uri="{FF2B5EF4-FFF2-40B4-BE49-F238E27FC236}">
                <a16:creationId xmlns:a16="http://schemas.microsoft.com/office/drawing/2014/main" id="{24C6C798-C5D3-EC49-9540-0B89FBDC9174}"/>
              </a:ext>
            </a:extLst>
          </p:cNvPr>
          <p:cNvSpPr txBox="1">
            <a:spLocks/>
          </p:cNvSpPr>
          <p:nvPr/>
        </p:nvSpPr>
        <p:spPr>
          <a:xfrm>
            <a:off x="443625" y="1350185"/>
            <a:ext cx="5300581" cy="41576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a:solidFill>
                  <a:srgbClr val="002060"/>
                </a:solidFill>
                <a:latin typeface="Montserrat"/>
              </a:rPr>
              <a:t>Amazon </a:t>
            </a:r>
            <a:r>
              <a:rPr lang="en-CA" sz="1800" dirty="0" err="1">
                <a:solidFill>
                  <a:srgbClr val="002060"/>
                </a:solidFill>
                <a:latin typeface="Montserrat"/>
              </a:rPr>
              <a:t>SageMaker</a:t>
            </a:r>
            <a:r>
              <a:rPr lang="en-CA" sz="1800" dirty="0">
                <a:solidFill>
                  <a:srgbClr val="002060"/>
                </a:solidFill>
                <a:latin typeface="Montserrat"/>
              </a:rPr>
              <a:t> is a fully-managed machine learning workflow platform that provides services on data labeling, model building, training, tuning and deployment.</a:t>
            </a:r>
          </a:p>
          <a:p>
            <a:pPr marL="285750" indent="-285750" algn="l">
              <a:buFont typeface="Arial" panose="020B0604020202020204" pitchFamily="34" charset="0"/>
              <a:buChar char="•"/>
            </a:pPr>
            <a:r>
              <a:rPr lang="en-CA" sz="1800" dirty="0" err="1">
                <a:solidFill>
                  <a:srgbClr val="002060"/>
                </a:solidFill>
                <a:latin typeface="Montserrat"/>
              </a:rPr>
              <a:t>SageMaker</a:t>
            </a:r>
            <a:r>
              <a:rPr lang="en-CA" sz="1800" dirty="0">
                <a:solidFill>
                  <a:srgbClr val="002060"/>
                </a:solidFill>
                <a:latin typeface="Montserrat"/>
              </a:rPr>
              <a:t> allows data scientists and developers to build scalable AI/ML models easily and efficiently.</a:t>
            </a:r>
          </a:p>
          <a:p>
            <a:pPr marL="285750" indent="-285750" algn="l">
              <a:buFont typeface="Arial" panose="020B0604020202020204" pitchFamily="34" charset="0"/>
              <a:buChar char="•"/>
            </a:pPr>
            <a:r>
              <a:rPr lang="en-CA" sz="1800" dirty="0">
                <a:solidFill>
                  <a:srgbClr val="002060"/>
                </a:solidFill>
                <a:latin typeface="Montserrat"/>
              </a:rPr>
              <a:t>Models could be deployed in production at a much faster rate and with a fraction of the cost. </a:t>
            </a:r>
          </a:p>
          <a:p>
            <a:pPr marL="285750" indent="-285750" algn="l">
              <a:buFont typeface="Arial" panose="020B0604020202020204" pitchFamily="34" charset="0"/>
              <a:buChar char="•"/>
            </a:pPr>
            <a:r>
              <a:rPr lang="en-CA" sz="1800" dirty="0">
                <a:solidFill>
                  <a:srgbClr val="002060"/>
                </a:solidFill>
                <a:latin typeface="Montserrat"/>
              </a:rPr>
              <a:t>Let’s explore </a:t>
            </a:r>
            <a:r>
              <a:rPr lang="en-CA" sz="1800" dirty="0" err="1">
                <a:solidFill>
                  <a:srgbClr val="002060"/>
                </a:solidFill>
                <a:latin typeface="Montserrat"/>
              </a:rPr>
              <a:t>SageMaker</a:t>
            </a:r>
            <a:r>
              <a:rPr lang="en-CA" sz="1800" dirty="0">
                <a:solidFill>
                  <a:srgbClr val="002060"/>
                </a:solidFill>
                <a:latin typeface="Montserrat"/>
              </a:rPr>
              <a:t>: </a:t>
            </a:r>
            <a:r>
              <a:rPr lang="en-US" sz="1800" dirty="0">
                <a:solidFill>
                  <a:srgbClr val="002060"/>
                </a:solidFill>
                <a:latin typeface="Montserrat"/>
                <a:hlinkClick r:id="rId3">
                  <a:extLst>
                    <a:ext uri="{A12FA001-AC4F-418D-AE19-62706E023703}">
                      <ahyp:hlinkClr xmlns:ahyp="http://schemas.microsoft.com/office/drawing/2018/hyperlinkcolor" val="tx"/>
                    </a:ext>
                  </a:extLst>
                </a:hlinkClick>
              </a:rPr>
              <a:t>https://aws.amazon.com/sagemaker/#</a:t>
            </a:r>
            <a:endParaRPr lang="en-CA" sz="1800" dirty="0">
              <a:solidFill>
                <a:srgbClr val="002060"/>
              </a:solidFill>
              <a:latin typeface="Montserrat"/>
            </a:endParaRPr>
          </a:p>
          <a:p>
            <a:endParaRPr lang="en-CA" sz="1800" i="1" dirty="0">
              <a:solidFill>
                <a:srgbClr val="002060"/>
              </a:solidFill>
              <a:latin typeface="Montserrat"/>
            </a:endParaRPr>
          </a:p>
        </p:txBody>
      </p:sp>
      <p:graphicFrame>
        <p:nvGraphicFramePr>
          <p:cNvPr id="6" name="Diagram 5">
            <a:extLst>
              <a:ext uri="{FF2B5EF4-FFF2-40B4-BE49-F238E27FC236}">
                <a16:creationId xmlns:a16="http://schemas.microsoft.com/office/drawing/2014/main" id="{DD8FC3E0-862A-904F-8BF1-D3CD4C5729C4}"/>
              </a:ext>
            </a:extLst>
          </p:cNvPr>
          <p:cNvGraphicFramePr/>
          <p:nvPr>
            <p:extLst>
              <p:ext uri="{D42A27DB-BD31-4B8C-83A1-F6EECF244321}">
                <p14:modId xmlns:p14="http://schemas.microsoft.com/office/powerpoint/2010/main" val="4055262354"/>
              </p:ext>
            </p:extLst>
          </p:nvPr>
        </p:nvGraphicFramePr>
        <p:xfrm>
          <a:off x="6183228" y="1292953"/>
          <a:ext cx="5569747" cy="4157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60657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AC22CD6C-A10C-4A9B-B568-C0E063D44A86}"/>
              </a:ext>
            </a:extLst>
          </p:cNvPr>
          <p:cNvPicPr>
            <a:picLocks noChangeAspect="1"/>
          </p:cNvPicPr>
          <p:nvPr/>
        </p:nvPicPr>
        <p:blipFill rotWithShape="1">
          <a:blip r:embed="rId2"/>
          <a:srcRect b="23089"/>
          <a:stretch/>
        </p:blipFill>
        <p:spPr>
          <a:xfrm>
            <a:off x="0" y="-26580"/>
            <a:ext cx="12200878" cy="5294988"/>
          </a:xfrm>
          <a:prstGeom prst="rect">
            <a:avLst/>
          </a:prstGeom>
        </p:spPr>
      </p:pic>
      <p:sp>
        <p:nvSpPr>
          <p:cNvPr id="4" name="Title 1">
            <a:extLst>
              <a:ext uri="{FF2B5EF4-FFF2-40B4-BE49-F238E27FC236}">
                <a16:creationId xmlns:a16="http://schemas.microsoft.com/office/drawing/2014/main" id="{0F421E4D-9107-1E4C-ADFD-A6266ECC1432}"/>
              </a:ext>
            </a:extLst>
          </p:cNvPr>
          <p:cNvSpPr txBox="1">
            <a:spLocks/>
          </p:cNvSpPr>
          <p:nvPr/>
        </p:nvSpPr>
        <p:spPr>
          <a:xfrm>
            <a:off x="349524" y="66380"/>
            <a:ext cx="5619626" cy="994172"/>
          </a:xfrm>
          <a:prstGeom prst="rect">
            <a:avLst/>
          </a:prstGeom>
        </p:spPr>
        <p:txBody>
          <a:bodyPr vert="horz" lIns="68580" tIns="34290" rIns="68580" bIns="34290" rtlCol="0" anchor="ctr">
            <a:normAutofit lnSpcReduction="10000"/>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sz="2400" dirty="0">
                <a:solidFill>
                  <a:srgbClr val="002060"/>
                </a:solidFill>
                <a:latin typeface="Montserrat"/>
              </a:rPr>
              <a:t>AMAZON SAGEMAKER MODEL TRAINING AND DEPLOYMENT OVERVIEW</a:t>
            </a:r>
          </a:p>
        </p:txBody>
      </p:sp>
      <p:sp>
        <p:nvSpPr>
          <p:cNvPr id="5" name="Rectangle: Rounded Corners 5">
            <a:extLst>
              <a:ext uri="{FF2B5EF4-FFF2-40B4-BE49-F238E27FC236}">
                <a16:creationId xmlns:a16="http://schemas.microsoft.com/office/drawing/2014/main" id="{EA124191-70E7-2F4A-9284-87EF17BD193C}"/>
              </a:ext>
            </a:extLst>
          </p:cNvPr>
          <p:cNvSpPr/>
          <p:nvPr/>
        </p:nvSpPr>
        <p:spPr>
          <a:xfrm>
            <a:off x="4139294" y="1754037"/>
            <a:ext cx="3480163" cy="491259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6" name="Rectangle: Rounded Corners 7">
            <a:extLst>
              <a:ext uri="{FF2B5EF4-FFF2-40B4-BE49-F238E27FC236}">
                <a16:creationId xmlns:a16="http://schemas.microsoft.com/office/drawing/2014/main" id="{A8DE772A-2A26-BB4D-9677-A0973CAF0EDC}"/>
              </a:ext>
            </a:extLst>
          </p:cNvPr>
          <p:cNvSpPr/>
          <p:nvPr/>
        </p:nvSpPr>
        <p:spPr>
          <a:xfrm>
            <a:off x="1771652" y="4768021"/>
            <a:ext cx="1257300" cy="1131397"/>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Rectangle: Rounded Corners 8">
            <a:extLst>
              <a:ext uri="{FF2B5EF4-FFF2-40B4-BE49-F238E27FC236}">
                <a16:creationId xmlns:a16="http://schemas.microsoft.com/office/drawing/2014/main" id="{BFCEEEBC-06D2-CF46-8F35-CA16BA5D9A63}"/>
              </a:ext>
            </a:extLst>
          </p:cNvPr>
          <p:cNvSpPr/>
          <p:nvPr/>
        </p:nvSpPr>
        <p:spPr>
          <a:xfrm>
            <a:off x="4397829" y="4417520"/>
            <a:ext cx="2857498" cy="174128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8" name="TextBox 7">
            <a:extLst>
              <a:ext uri="{FF2B5EF4-FFF2-40B4-BE49-F238E27FC236}">
                <a16:creationId xmlns:a16="http://schemas.microsoft.com/office/drawing/2014/main" id="{72E55610-D55A-934D-93BD-7ED957B2F303}"/>
              </a:ext>
            </a:extLst>
          </p:cNvPr>
          <p:cNvSpPr txBox="1"/>
          <p:nvPr/>
        </p:nvSpPr>
        <p:spPr>
          <a:xfrm>
            <a:off x="4585484" y="5512473"/>
            <a:ext cx="2699906" cy="646331"/>
          </a:xfrm>
          <a:prstGeom prst="rect">
            <a:avLst/>
          </a:prstGeom>
          <a:noFill/>
        </p:spPr>
        <p:txBody>
          <a:bodyPr wrap="none" rtlCol="0">
            <a:spAutoFit/>
          </a:bodyPr>
          <a:lstStyle/>
          <a:p>
            <a:pPr algn="ctr"/>
            <a:r>
              <a:rPr lang="en-CA" b="1" dirty="0">
                <a:solidFill>
                  <a:srgbClr val="002060"/>
                </a:solidFill>
              </a:rPr>
              <a:t>MODEL TRAINING</a:t>
            </a:r>
          </a:p>
          <a:p>
            <a:pPr algn="ctr"/>
            <a:r>
              <a:rPr lang="en-CA" dirty="0">
                <a:solidFill>
                  <a:srgbClr val="002060"/>
                </a:solidFill>
              </a:rPr>
              <a:t>On ML Compute instances</a:t>
            </a:r>
            <a:endParaRPr lang="en-US" dirty="0">
              <a:solidFill>
                <a:srgbClr val="002060"/>
              </a:solidFill>
            </a:endParaRPr>
          </a:p>
        </p:txBody>
      </p:sp>
      <p:pic>
        <p:nvPicPr>
          <p:cNvPr id="9" name="Picture 2" descr="File:Artificial neural network.svg">
            <a:extLst>
              <a:ext uri="{FF2B5EF4-FFF2-40B4-BE49-F238E27FC236}">
                <a16:creationId xmlns:a16="http://schemas.microsoft.com/office/drawing/2014/main" id="{1C428BC2-F3B3-E54B-A09F-C85C1BE16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413" y="4472273"/>
            <a:ext cx="1227349" cy="10958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651DF7E-AD82-364C-8B05-BF6D9FC25C7E}"/>
              </a:ext>
            </a:extLst>
          </p:cNvPr>
          <p:cNvSpPr/>
          <p:nvPr/>
        </p:nvSpPr>
        <p:spPr>
          <a:xfrm>
            <a:off x="95893" y="1171815"/>
            <a:ext cx="4939594" cy="646331"/>
          </a:xfrm>
          <a:prstGeom prst="rect">
            <a:avLst/>
          </a:prstGeom>
        </p:spPr>
        <p:txBody>
          <a:bodyPr wrap="square">
            <a:spAutoFit/>
          </a:bodyPr>
          <a:lstStyle/>
          <a:p>
            <a:r>
              <a:rPr lang="en-US" sz="900" dirty="0">
                <a:solidFill>
                  <a:srgbClr val="002060"/>
                </a:solidFill>
                <a:hlinkClick r:id="rId4">
                  <a:extLst>
                    <a:ext uri="{A12FA001-AC4F-418D-AE19-62706E023703}">
                      <ahyp:hlinkClr xmlns:ahyp="http://schemas.microsoft.com/office/drawing/2018/hyperlinkcolor" val="tx"/>
                    </a:ext>
                  </a:extLst>
                </a:hlinkClick>
              </a:rPr>
              <a:t>https://commons.wikimedia.org/wiki/File:Artificial_neural_network.svg</a:t>
            </a:r>
            <a:endParaRPr lang="en-US" sz="900" dirty="0">
              <a:solidFill>
                <a:srgbClr val="002060"/>
              </a:solidFill>
            </a:endParaRPr>
          </a:p>
          <a:p>
            <a:r>
              <a:rPr lang="en-US" sz="900" dirty="0">
                <a:solidFill>
                  <a:srgbClr val="002060"/>
                </a:solidFill>
                <a:hlinkClick r:id="rId5">
                  <a:extLst>
                    <a:ext uri="{A12FA001-AC4F-418D-AE19-62706E023703}">
                      <ahyp:hlinkClr xmlns:ahyp="http://schemas.microsoft.com/office/drawing/2018/hyperlinkcolor" val="tx"/>
                    </a:ext>
                  </a:extLst>
                </a:hlinkClick>
              </a:rPr>
              <a:t>https://commons.wikimedia.org/wiki/File:AWS_Simple_Icons_Storage_Amazon_S3.svg</a:t>
            </a:r>
            <a:endParaRPr lang="en-US" sz="900" dirty="0">
              <a:solidFill>
                <a:srgbClr val="002060"/>
              </a:solidFill>
            </a:endParaRPr>
          </a:p>
          <a:p>
            <a:r>
              <a:rPr lang="en-US" sz="900" dirty="0">
                <a:solidFill>
                  <a:srgbClr val="002060"/>
                </a:solidFill>
                <a:hlinkClick r:id="rId6">
                  <a:extLst>
                    <a:ext uri="{A12FA001-AC4F-418D-AE19-62706E023703}">
                      <ahyp:hlinkClr xmlns:ahyp="http://schemas.microsoft.com/office/drawing/2018/hyperlinkcolor" val="tx"/>
                    </a:ext>
                  </a:extLst>
                </a:hlinkClick>
              </a:rPr>
              <a:t>https://docs.aws.amazon.com/sagemaker/latest/dg/how-it-works-training.html</a:t>
            </a:r>
            <a:endParaRPr lang="en-US" sz="900" dirty="0">
              <a:solidFill>
                <a:srgbClr val="002060"/>
              </a:solidFill>
            </a:endParaRPr>
          </a:p>
          <a:p>
            <a:r>
              <a:rPr lang="en-US" sz="900" dirty="0">
                <a:solidFill>
                  <a:srgbClr val="002060"/>
                </a:solidFill>
                <a:hlinkClick r:id="rId7">
                  <a:extLst>
                    <a:ext uri="{A12FA001-AC4F-418D-AE19-62706E023703}">
                      <ahyp:hlinkClr xmlns:ahyp="http://schemas.microsoft.com/office/drawing/2018/hyperlinkcolor" val="tx"/>
                    </a:ext>
                  </a:extLst>
                </a:hlinkClick>
              </a:rPr>
              <a:t>https://www.flickr.com/photos/gbpublic/8178512552</a:t>
            </a:r>
            <a:endParaRPr lang="en-US" sz="900" dirty="0">
              <a:solidFill>
                <a:srgbClr val="002060"/>
              </a:solidFill>
            </a:endParaRPr>
          </a:p>
        </p:txBody>
      </p:sp>
      <p:pic>
        <p:nvPicPr>
          <p:cNvPr id="11" name="Picture 4" descr="File:AWS Simple Icons Storage Amazon S3.svg">
            <a:extLst>
              <a:ext uri="{FF2B5EF4-FFF2-40B4-BE49-F238E27FC236}">
                <a16:creationId xmlns:a16="http://schemas.microsoft.com/office/drawing/2014/main" id="{1F5232EF-E546-5344-AA9A-DD57023B1C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9378" y="4862629"/>
            <a:ext cx="942179" cy="94217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CA01C0A-F000-C84F-9B6B-0820687B4AFA}"/>
              </a:ext>
            </a:extLst>
          </p:cNvPr>
          <p:cNvSpPr txBox="1"/>
          <p:nvPr/>
        </p:nvSpPr>
        <p:spPr>
          <a:xfrm>
            <a:off x="1409232" y="5971036"/>
            <a:ext cx="2002471" cy="646331"/>
          </a:xfrm>
          <a:prstGeom prst="rect">
            <a:avLst/>
          </a:prstGeom>
          <a:noFill/>
        </p:spPr>
        <p:txBody>
          <a:bodyPr wrap="none" rtlCol="0">
            <a:spAutoFit/>
          </a:bodyPr>
          <a:lstStyle/>
          <a:p>
            <a:pPr algn="ctr"/>
            <a:r>
              <a:rPr lang="en-CA" b="1" dirty="0">
                <a:solidFill>
                  <a:srgbClr val="002060"/>
                </a:solidFill>
              </a:rPr>
              <a:t>S3 BUCKET </a:t>
            </a:r>
          </a:p>
          <a:p>
            <a:pPr algn="ctr"/>
            <a:r>
              <a:rPr lang="en-CA" b="1" dirty="0">
                <a:solidFill>
                  <a:srgbClr val="002060"/>
                </a:solidFill>
              </a:rPr>
              <a:t> TRAINING BUCKET</a:t>
            </a:r>
            <a:endParaRPr lang="en-US" dirty="0">
              <a:solidFill>
                <a:srgbClr val="002060"/>
              </a:solidFill>
            </a:endParaRPr>
          </a:p>
        </p:txBody>
      </p:sp>
      <p:sp>
        <p:nvSpPr>
          <p:cNvPr id="13" name="Rectangle: Rounded Corners 14">
            <a:extLst>
              <a:ext uri="{FF2B5EF4-FFF2-40B4-BE49-F238E27FC236}">
                <a16:creationId xmlns:a16="http://schemas.microsoft.com/office/drawing/2014/main" id="{2470C7A1-A34A-5B4C-92CA-9891BC5BC181}"/>
              </a:ext>
            </a:extLst>
          </p:cNvPr>
          <p:cNvSpPr/>
          <p:nvPr/>
        </p:nvSpPr>
        <p:spPr>
          <a:xfrm>
            <a:off x="4617572" y="2796694"/>
            <a:ext cx="2486638" cy="141445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4" name="TextBox 13">
            <a:extLst>
              <a:ext uri="{FF2B5EF4-FFF2-40B4-BE49-F238E27FC236}">
                <a16:creationId xmlns:a16="http://schemas.microsoft.com/office/drawing/2014/main" id="{DFD1F06D-572F-FF4C-9247-4D2D0FF2DFA1}"/>
              </a:ext>
            </a:extLst>
          </p:cNvPr>
          <p:cNvSpPr txBox="1"/>
          <p:nvPr/>
        </p:nvSpPr>
        <p:spPr>
          <a:xfrm>
            <a:off x="4533695" y="3626630"/>
            <a:ext cx="2484783" cy="523220"/>
          </a:xfrm>
          <a:prstGeom prst="rect">
            <a:avLst/>
          </a:prstGeom>
          <a:noFill/>
        </p:spPr>
        <p:txBody>
          <a:bodyPr wrap="square" rtlCol="0">
            <a:spAutoFit/>
          </a:bodyPr>
          <a:lstStyle/>
          <a:p>
            <a:pPr algn="ctr"/>
            <a:r>
              <a:rPr lang="en-CA" sz="1400" b="1" dirty="0">
                <a:solidFill>
                  <a:srgbClr val="002060"/>
                </a:solidFill>
              </a:rPr>
              <a:t>MODEL DEPLYMENT/HOSTING</a:t>
            </a:r>
          </a:p>
          <a:p>
            <a:pPr algn="ctr"/>
            <a:r>
              <a:rPr lang="en-CA" sz="1400" dirty="0">
                <a:solidFill>
                  <a:srgbClr val="002060"/>
                </a:solidFill>
              </a:rPr>
              <a:t>On ML Compute instances</a:t>
            </a:r>
            <a:endParaRPr lang="en-US" sz="1400" dirty="0">
              <a:solidFill>
                <a:srgbClr val="002060"/>
              </a:solidFill>
            </a:endParaRPr>
          </a:p>
        </p:txBody>
      </p:sp>
      <p:sp>
        <p:nvSpPr>
          <p:cNvPr id="15" name="TextBox 14">
            <a:extLst>
              <a:ext uri="{FF2B5EF4-FFF2-40B4-BE49-F238E27FC236}">
                <a16:creationId xmlns:a16="http://schemas.microsoft.com/office/drawing/2014/main" id="{AFE29412-398E-1B4A-947C-F7C9AA19B3DA}"/>
              </a:ext>
            </a:extLst>
          </p:cNvPr>
          <p:cNvSpPr txBox="1"/>
          <p:nvPr/>
        </p:nvSpPr>
        <p:spPr>
          <a:xfrm>
            <a:off x="4735945" y="6275825"/>
            <a:ext cx="2398990" cy="369332"/>
          </a:xfrm>
          <a:prstGeom prst="rect">
            <a:avLst/>
          </a:prstGeom>
          <a:noFill/>
        </p:spPr>
        <p:txBody>
          <a:bodyPr wrap="none" rtlCol="0">
            <a:spAutoFit/>
          </a:bodyPr>
          <a:lstStyle/>
          <a:p>
            <a:pPr algn="ctr"/>
            <a:r>
              <a:rPr lang="en-CA" b="1" dirty="0">
                <a:solidFill>
                  <a:srgbClr val="002060"/>
                </a:solidFill>
              </a:rPr>
              <a:t>AMAZON SAGEMAKER</a:t>
            </a:r>
            <a:endParaRPr lang="en-US" dirty="0">
              <a:solidFill>
                <a:srgbClr val="002060"/>
              </a:solidFill>
            </a:endParaRPr>
          </a:p>
        </p:txBody>
      </p:sp>
      <p:pic>
        <p:nvPicPr>
          <p:cNvPr id="16" name="Picture 15">
            <a:extLst>
              <a:ext uri="{FF2B5EF4-FFF2-40B4-BE49-F238E27FC236}">
                <a16:creationId xmlns:a16="http://schemas.microsoft.com/office/drawing/2014/main" id="{C3458538-073F-2E46-B368-49E70A6BB667}"/>
              </a:ext>
            </a:extLst>
          </p:cNvPr>
          <p:cNvPicPr>
            <a:picLocks noChangeAspect="1"/>
          </p:cNvPicPr>
          <p:nvPr/>
        </p:nvPicPr>
        <p:blipFill>
          <a:blip r:embed="rId9"/>
          <a:stretch>
            <a:fillRect/>
          </a:stretch>
        </p:blipFill>
        <p:spPr>
          <a:xfrm>
            <a:off x="5454209" y="2983873"/>
            <a:ext cx="904651" cy="727178"/>
          </a:xfrm>
          <a:prstGeom prst="rect">
            <a:avLst/>
          </a:prstGeom>
        </p:spPr>
      </p:pic>
      <p:sp>
        <p:nvSpPr>
          <p:cNvPr id="17" name="Arrow: Right 12">
            <a:extLst>
              <a:ext uri="{FF2B5EF4-FFF2-40B4-BE49-F238E27FC236}">
                <a16:creationId xmlns:a16="http://schemas.microsoft.com/office/drawing/2014/main" id="{71E6867F-D670-584C-B5AC-88AF53961106}"/>
              </a:ext>
            </a:extLst>
          </p:cNvPr>
          <p:cNvSpPr/>
          <p:nvPr/>
        </p:nvSpPr>
        <p:spPr>
          <a:xfrm>
            <a:off x="3028952" y="5161333"/>
            <a:ext cx="1368876" cy="406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8" name="Rectangle: Rounded Corners 19">
            <a:extLst>
              <a:ext uri="{FF2B5EF4-FFF2-40B4-BE49-F238E27FC236}">
                <a16:creationId xmlns:a16="http://schemas.microsoft.com/office/drawing/2014/main" id="{4F9CEF22-C8D7-4D4A-B5A2-C6D686112D4E}"/>
              </a:ext>
            </a:extLst>
          </p:cNvPr>
          <p:cNvSpPr/>
          <p:nvPr/>
        </p:nvSpPr>
        <p:spPr>
          <a:xfrm>
            <a:off x="8740991" y="1301952"/>
            <a:ext cx="2125436" cy="537675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9" name="Rectangle: Rounded Corners 20">
            <a:extLst>
              <a:ext uri="{FF2B5EF4-FFF2-40B4-BE49-F238E27FC236}">
                <a16:creationId xmlns:a16="http://schemas.microsoft.com/office/drawing/2014/main" id="{B4576E5E-A0A2-264E-A784-E40806FADC13}"/>
              </a:ext>
            </a:extLst>
          </p:cNvPr>
          <p:cNvSpPr/>
          <p:nvPr/>
        </p:nvSpPr>
        <p:spPr>
          <a:xfrm>
            <a:off x="1781817" y="2575741"/>
            <a:ext cx="1257300" cy="1131397"/>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pic>
        <p:nvPicPr>
          <p:cNvPr id="20" name="Picture 4" descr="File:AWS Simple Icons Storage Amazon S3.svg">
            <a:extLst>
              <a:ext uri="{FF2B5EF4-FFF2-40B4-BE49-F238E27FC236}">
                <a16:creationId xmlns:a16="http://schemas.microsoft.com/office/drawing/2014/main" id="{43C0DD88-9B2B-7F4C-813A-D1B3D08A92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9377" y="2681888"/>
            <a:ext cx="942179" cy="94217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795E8DF-134C-D548-B798-B48B4D3611DA}"/>
              </a:ext>
            </a:extLst>
          </p:cNvPr>
          <p:cNvSpPr txBox="1"/>
          <p:nvPr/>
        </p:nvSpPr>
        <p:spPr>
          <a:xfrm>
            <a:off x="1429947" y="3712628"/>
            <a:ext cx="1966820" cy="646331"/>
          </a:xfrm>
          <a:prstGeom prst="rect">
            <a:avLst/>
          </a:prstGeom>
          <a:noFill/>
        </p:spPr>
        <p:txBody>
          <a:bodyPr wrap="none" rtlCol="0">
            <a:spAutoFit/>
          </a:bodyPr>
          <a:lstStyle/>
          <a:p>
            <a:pPr algn="ctr"/>
            <a:r>
              <a:rPr lang="en-CA" b="1" dirty="0">
                <a:solidFill>
                  <a:srgbClr val="002060"/>
                </a:solidFill>
              </a:rPr>
              <a:t>S3 BUCKET </a:t>
            </a:r>
          </a:p>
          <a:p>
            <a:pPr algn="ctr"/>
            <a:r>
              <a:rPr lang="en-CA" b="1" dirty="0">
                <a:solidFill>
                  <a:srgbClr val="002060"/>
                </a:solidFill>
              </a:rPr>
              <a:t>MODEL ARTIFACTS</a:t>
            </a:r>
            <a:endParaRPr lang="en-US" dirty="0">
              <a:solidFill>
                <a:srgbClr val="002060"/>
              </a:solidFill>
            </a:endParaRPr>
          </a:p>
        </p:txBody>
      </p:sp>
      <p:sp>
        <p:nvSpPr>
          <p:cNvPr id="22" name="Arrow: Right 23">
            <a:extLst>
              <a:ext uri="{FF2B5EF4-FFF2-40B4-BE49-F238E27FC236}">
                <a16:creationId xmlns:a16="http://schemas.microsoft.com/office/drawing/2014/main" id="{98EB50E0-4CAD-B34A-B3D6-C04782B65565}"/>
              </a:ext>
            </a:extLst>
          </p:cNvPr>
          <p:cNvSpPr/>
          <p:nvPr/>
        </p:nvSpPr>
        <p:spPr>
          <a:xfrm rot="12727821">
            <a:off x="2945546" y="3697354"/>
            <a:ext cx="1608037" cy="386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23" name="Arrow: Right 24">
            <a:extLst>
              <a:ext uri="{FF2B5EF4-FFF2-40B4-BE49-F238E27FC236}">
                <a16:creationId xmlns:a16="http://schemas.microsoft.com/office/drawing/2014/main" id="{550AACAF-783D-F643-9091-BE10925E6C97}"/>
              </a:ext>
            </a:extLst>
          </p:cNvPr>
          <p:cNvSpPr/>
          <p:nvPr/>
        </p:nvSpPr>
        <p:spPr>
          <a:xfrm>
            <a:off x="3050228" y="2840745"/>
            <a:ext cx="1567344" cy="441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24" name="Rectangle: Rounded Corners 25">
            <a:extLst>
              <a:ext uri="{FF2B5EF4-FFF2-40B4-BE49-F238E27FC236}">
                <a16:creationId xmlns:a16="http://schemas.microsoft.com/office/drawing/2014/main" id="{4E162A9C-A824-C246-AD8A-AA6FD619D480}"/>
              </a:ext>
            </a:extLst>
          </p:cNvPr>
          <p:cNvSpPr/>
          <p:nvPr/>
        </p:nvSpPr>
        <p:spPr>
          <a:xfrm>
            <a:off x="5123390" y="2125631"/>
            <a:ext cx="1475002" cy="41402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2060"/>
                </a:solidFill>
              </a:rPr>
              <a:t>END POINT</a:t>
            </a:r>
            <a:endParaRPr lang="en-US" dirty="0">
              <a:solidFill>
                <a:srgbClr val="002060"/>
              </a:solidFill>
            </a:endParaRPr>
          </a:p>
        </p:txBody>
      </p:sp>
      <p:pic>
        <p:nvPicPr>
          <p:cNvPr id="25" name="Picture 6" descr="Image result for page">
            <a:extLst>
              <a:ext uri="{FF2B5EF4-FFF2-40B4-BE49-F238E27FC236}">
                <a16:creationId xmlns:a16="http://schemas.microsoft.com/office/drawing/2014/main" id="{4B0251C7-9941-B343-BD99-5EFA267714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61457" y="2385130"/>
            <a:ext cx="1536911" cy="142968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age result for page">
            <a:extLst>
              <a:ext uri="{FF2B5EF4-FFF2-40B4-BE49-F238E27FC236}">
                <a16:creationId xmlns:a16="http://schemas.microsoft.com/office/drawing/2014/main" id="{C4BFCE76-FAAF-9847-93D4-9104A84B340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509" y="4458563"/>
            <a:ext cx="1536911" cy="142968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43E2B41-FC0E-AC44-9179-FF4C19597032}"/>
              </a:ext>
            </a:extLst>
          </p:cNvPr>
          <p:cNvSpPr txBox="1"/>
          <p:nvPr/>
        </p:nvSpPr>
        <p:spPr>
          <a:xfrm>
            <a:off x="8922198" y="6071730"/>
            <a:ext cx="1726346" cy="646331"/>
          </a:xfrm>
          <a:prstGeom prst="rect">
            <a:avLst/>
          </a:prstGeom>
          <a:noFill/>
        </p:spPr>
        <p:txBody>
          <a:bodyPr wrap="square" rtlCol="0">
            <a:spAutoFit/>
          </a:bodyPr>
          <a:lstStyle/>
          <a:p>
            <a:pPr algn="ctr"/>
            <a:r>
              <a:rPr lang="en-CA" b="1" dirty="0">
                <a:solidFill>
                  <a:srgbClr val="002060"/>
                </a:solidFill>
              </a:rPr>
              <a:t>EC2 CONTAINER REGISTERY</a:t>
            </a:r>
            <a:endParaRPr lang="en-US" dirty="0">
              <a:solidFill>
                <a:srgbClr val="002060"/>
              </a:solidFill>
            </a:endParaRPr>
          </a:p>
        </p:txBody>
      </p:sp>
      <p:sp>
        <p:nvSpPr>
          <p:cNvPr id="28" name="Arrow: Right 29">
            <a:extLst>
              <a:ext uri="{FF2B5EF4-FFF2-40B4-BE49-F238E27FC236}">
                <a16:creationId xmlns:a16="http://schemas.microsoft.com/office/drawing/2014/main" id="{DBF85FDA-4344-D94E-BE4B-6F42D2B00F07}"/>
              </a:ext>
            </a:extLst>
          </p:cNvPr>
          <p:cNvSpPr/>
          <p:nvPr/>
        </p:nvSpPr>
        <p:spPr>
          <a:xfrm rot="10800000">
            <a:off x="7162069" y="2978422"/>
            <a:ext cx="1969692" cy="441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29" name="Arrow: Right 30">
            <a:extLst>
              <a:ext uri="{FF2B5EF4-FFF2-40B4-BE49-F238E27FC236}">
                <a16:creationId xmlns:a16="http://schemas.microsoft.com/office/drawing/2014/main" id="{7CFB5622-1BDE-1A4D-A0B5-8565051D1F89}"/>
              </a:ext>
            </a:extLst>
          </p:cNvPr>
          <p:cNvSpPr/>
          <p:nvPr/>
        </p:nvSpPr>
        <p:spPr>
          <a:xfrm rot="10800000">
            <a:off x="7255327" y="5135138"/>
            <a:ext cx="1890924" cy="441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30" name="TextBox 29">
            <a:extLst>
              <a:ext uri="{FF2B5EF4-FFF2-40B4-BE49-F238E27FC236}">
                <a16:creationId xmlns:a16="http://schemas.microsoft.com/office/drawing/2014/main" id="{D0C83479-4F8A-684F-A47B-88698032AC5B}"/>
              </a:ext>
            </a:extLst>
          </p:cNvPr>
          <p:cNvSpPr txBox="1"/>
          <p:nvPr/>
        </p:nvSpPr>
        <p:spPr>
          <a:xfrm>
            <a:off x="8975502" y="4897993"/>
            <a:ext cx="1726346" cy="646331"/>
          </a:xfrm>
          <a:prstGeom prst="rect">
            <a:avLst/>
          </a:prstGeom>
          <a:noFill/>
        </p:spPr>
        <p:txBody>
          <a:bodyPr wrap="square" rtlCol="0">
            <a:spAutoFit/>
          </a:bodyPr>
          <a:lstStyle/>
          <a:p>
            <a:pPr algn="ctr"/>
            <a:r>
              <a:rPr lang="en-CA" b="1" dirty="0">
                <a:solidFill>
                  <a:srgbClr val="002060"/>
                </a:solidFill>
              </a:rPr>
              <a:t>Training code image</a:t>
            </a:r>
            <a:endParaRPr lang="en-US" dirty="0">
              <a:solidFill>
                <a:srgbClr val="002060"/>
              </a:solidFill>
            </a:endParaRPr>
          </a:p>
        </p:txBody>
      </p:sp>
      <p:sp>
        <p:nvSpPr>
          <p:cNvPr id="31" name="TextBox 30">
            <a:extLst>
              <a:ext uri="{FF2B5EF4-FFF2-40B4-BE49-F238E27FC236}">
                <a16:creationId xmlns:a16="http://schemas.microsoft.com/office/drawing/2014/main" id="{86ED189E-7C76-E443-8AA1-7EB1BD7DC47C}"/>
              </a:ext>
            </a:extLst>
          </p:cNvPr>
          <p:cNvSpPr txBox="1"/>
          <p:nvPr/>
        </p:nvSpPr>
        <p:spPr>
          <a:xfrm>
            <a:off x="9103598" y="2829813"/>
            <a:ext cx="1536911" cy="646331"/>
          </a:xfrm>
          <a:prstGeom prst="rect">
            <a:avLst/>
          </a:prstGeom>
          <a:noFill/>
        </p:spPr>
        <p:txBody>
          <a:bodyPr wrap="square" rtlCol="0">
            <a:spAutoFit/>
          </a:bodyPr>
          <a:lstStyle/>
          <a:p>
            <a:pPr algn="ctr"/>
            <a:r>
              <a:rPr lang="en-CA" b="1" dirty="0">
                <a:solidFill>
                  <a:srgbClr val="002060"/>
                </a:solidFill>
              </a:rPr>
              <a:t>Inference code image</a:t>
            </a:r>
            <a:endParaRPr lang="en-US" dirty="0">
              <a:solidFill>
                <a:srgbClr val="002060"/>
              </a:solidFill>
            </a:endParaRPr>
          </a:p>
        </p:txBody>
      </p:sp>
      <p:sp>
        <p:nvSpPr>
          <p:cNvPr id="32" name="Rectangle: Rounded Corners 33">
            <a:extLst>
              <a:ext uri="{FF2B5EF4-FFF2-40B4-BE49-F238E27FC236}">
                <a16:creationId xmlns:a16="http://schemas.microsoft.com/office/drawing/2014/main" id="{5971DD1F-3451-104B-B9A3-906CB0E80E9E}"/>
              </a:ext>
            </a:extLst>
          </p:cNvPr>
          <p:cNvSpPr/>
          <p:nvPr/>
        </p:nvSpPr>
        <p:spPr>
          <a:xfrm>
            <a:off x="5089077" y="1146968"/>
            <a:ext cx="1475002" cy="41402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2060"/>
                </a:solidFill>
              </a:rPr>
              <a:t>CLIENT</a:t>
            </a:r>
            <a:endParaRPr lang="en-US" dirty="0">
              <a:solidFill>
                <a:srgbClr val="002060"/>
              </a:solidFill>
            </a:endParaRPr>
          </a:p>
        </p:txBody>
      </p:sp>
      <p:sp>
        <p:nvSpPr>
          <p:cNvPr id="33" name="Arrow: Right 34">
            <a:extLst>
              <a:ext uri="{FF2B5EF4-FFF2-40B4-BE49-F238E27FC236}">
                <a16:creationId xmlns:a16="http://schemas.microsoft.com/office/drawing/2014/main" id="{C761B369-983F-9846-BA7C-56ECC3594CD4}"/>
              </a:ext>
            </a:extLst>
          </p:cNvPr>
          <p:cNvSpPr/>
          <p:nvPr/>
        </p:nvSpPr>
        <p:spPr>
          <a:xfrm rot="5400000">
            <a:off x="5318531" y="1648482"/>
            <a:ext cx="516137" cy="336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34" name="Arrow: Right 35">
            <a:extLst>
              <a:ext uri="{FF2B5EF4-FFF2-40B4-BE49-F238E27FC236}">
                <a16:creationId xmlns:a16="http://schemas.microsoft.com/office/drawing/2014/main" id="{3DC8D4C6-0B41-834B-9C09-0E6DB7517379}"/>
              </a:ext>
            </a:extLst>
          </p:cNvPr>
          <p:cNvSpPr/>
          <p:nvPr/>
        </p:nvSpPr>
        <p:spPr>
          <a:xfrm rot="16200000">
            <a:off x="5862303" y="1696442"/>
            <a:ext cx="516138" cy="302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35" name="Rectangle 34">
            <a:extLst>
              <a:ext uri="{FF2B5EF4-FFF2-40B4-BE49-F238E27FC236}">
                <a16:creationId xmlns:a16="http://schemas.microsoft.com/office/drawing/2014/main" id="{FBF8D980-F731-2442-A752-B96199604639}"/>
              </a:ext>
            </a:extLst>
          </p:cNvPr>
          <p:cNvSpPr/>
          <p:nvPr/>
        </p:nvSpPr>
        <p:spPr>
          <a:xfrm>
            <a:off x="6222852" y="156713"/>
            <a:ext cx="3367592" cy="646331"/>
          </a:xfrm>
          <a:prstGeom prst="rect">
            <a:avLst/>
          </a:prstGeom>
        </p:spPr>
        <p:txBody>
          <a:bodyPr wrap="square">
            <a:spAutoFit/>
          </a:bodyPr>
          <a:lstStyle/>
          <a:p>
            <a:r>
              <a:rPr lang="en-US" sz="1200" dirty="0">
                <a:solidFill>
                  <a:srgbClr val="002060"/>
                </a:solidFill>
                <a:hlinkClick r:id="rId6">
                  <a:extLst>
                    <a:ext uri="{A12FA001-AC4F-418D-AE19-62706E023703}">
                      <ahyp:hlinkClr xmlns:ahyp="http://schemas.microsoft.com/office/drawing/2018/hyperlinkcolor" val="tx"/>
                    </a:ext>
                  </a:extLst>
                </a:hlinkClick>
              </a:rPr>
              <a:t>Source: https://docs.aws.amazon.com/sagemaker/latest/dg/how-it-works-training.html</a:t>
            </a:r>
            <a:endParaRPr lang="en-US" sz="1200" dirty="0">
              <a:solidFill>
                <a:srgbClr val="002060"/>
              </a:solidFill>
            </a:endParaRPr>
          </a:p>
        </p:txBody>
      </p:sp>
    </p:spTree>
    <p:extLst>
      <p:ext uri="{BB962C8B-B14F-4D97-AF65-F5344CB8AC3E}">
        <p14:creationId xmlns:p14="http://schemas.microsoft.com/office/powerpoint/2010/main" val="29371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C10DE64-A681-462E-8E42-D1EE1C13E06F}"/>
              </a:ext>
            </a:extLst>
          </p:cNvPr>
          <p:cNvPicPr>
            <a:picLocks noChangeAspect="1"/>
          </p:cNvPicPr>
          <p:nvPr/>
        </p:nvPicPr>
        <p:blipFill>
          <a:blip r:embed="rId2"/>
          <a:stretch>
            <a:fillRect/>
          </a:stretch>
        </p:blipFill>
        <p:spPr>
          <a:xfrm>
            <a:off x="0" y="-26581"/>
            <a:ext cx="12200878"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WHAT IS AWS?</a:t>
            </a:r>
            <a:endParaRPr lang="ru-RU" sz="2800" b="1" dirty="0">
              <a:solidFill>
                <a:srgbClr val="292F63"/>
              </a:solidFill>
              <a:latin typeface="Montserrat" charset="0"/>
              <a:ea typeface="Montserrat" charset="0"/>
              <a:cs typeface="Montserrat" charset="0"/>
            </a:endParaRPr>
          </a:p>
        </p:txBody>
      </p:sp>
      <p:sp>
        <p:nvSpPr>
          <p:cNvPr id="2" name="Rectangle 1">
            <a:extLst>
              <a:ext uri="{FF2B5EF4-FFF2-40B4-BE49-F238E27FC236}">
                <a16:creationId xmlns:a16="http://schemas.microsoft.com/office/drawing/2014/main" id="{318B14F5-B73B-4BA7-9F6B-CB67FEDC75B8}"/>
              </a:ext>
            </a:extLst>
          </p:cNvPr>
          <p:cNvSpPr/>
          <p:nvPr/>
        </p:nvSpPr>
        <p:spPr>
          <a:xfrm>
            <a:off x="554183" y="1405639"/>
            <a:ext cx="6465742" cy="3416320"/>
          </a:xfrm>
          <a:prstGeom prst="rect">
            <a:avLst/>
          </a:prstGeom>
        </p:spPr>
        <p:txBody>
          <a:bodyPr wrap="square">
            <a:spAutoFit/>
          </a:bodyPr>
          <a:lstStyle/>
          <a:p>
            <a:pPr marL="285750" indent="-285750">
              <a:buFont typeface="Arial" panose="020B0604020202020204" pitchFamily="34" charset="0"/>
              <a:buChar char="•"/>
            </a:pPr>
            <a:r>
              <a:rPr lang="en-CA" dirty="0">
                <a:solidFill>
                  <a:srgbClr val="292F63"/>
                </a:solidFill>
                <a:latin typeface="Montserrat" charset="0"/>
              </a:rPr>
              <a:t>Amazon Web Services (AWS) is the world’s top cloud platform. </a:t>
            </a:r>
          </a:p>
          <a:p>
            <a:pPr marL="285750" indent="-285750">
              <a:buFont typeface="Arial" panose="020B0604020202020204" pitchFamily="34" charset="0"/>
              <a:buChar char="•"/>
            </a:pPr>
            <a:r>
              <a:rPr lang="en-CA" dirty="0">
                <a:solidFill>
                  <a:srgbClr val="292F63"/>
                </a:solidFill>
                <a:latin typeface="Montserrat" charset="0"/>
              </a:rPr>
              <a:t>AWS offers more than 165 fully featured services (40 of them are not offered anywhere else!). </a:t>
            </a:r>
          </a:p>
          <a:p>
            <a:pPr marL="285750" indent="-285750">
              <a:buFont typeface="Arial" panose="020B0604020202020204" pitchFamily="34" charset="0"/>
              <a:buChar char="•"/>
            </a:pPr>
            <a:r>
              <a:rPr lang="en-CA" dirty="0">
                <a:solidFill>
                  <a:srgbClr val="292F63"/>
                </a:solidFill>
                <a:latin typeface="Montserrat" charset="0"/>
              </a:rPr>
              <a:t>AWS is adopted by millions of customers globally including small and large scale enterprises. </a:t>
            </a:r>
          </a:p>
          <a:p>
            <a:pPr marL="285750" indent="-285750">
              <a:buFont typeface="Arial" panose="020B0604020202020204" pitchFamily="34" charset="0"/>
              <a:buChar char="•"/>
            </a:pPr>
            <a:r>
              <a:rPr lang="en-CA" dirty="0">
                <a:solidFill>
                  <a:srgbClr val="292F63"/>
                </a:solidFill>
                <a:latin typeface="Montserrat" charset="0"/>
              </a:rPr>
              <a:t>AWS enables companies to be more agile, flexible, secure at a fraction of the cost. </a:t>
            </a:r>
          </a:p>
          <a:p>
            <a:pPr marL="285750" indent="-285750">
              <a:buFont typeface="Arial" panose="020B0604020202020204" pitchFamily="34" charset="0"/>
              <a:buChar char="•"/>
            </a:pPr>
            <a:r>
              <a:rPr lang="en-CA" dirty="0">
                <a:solidFill>
                  <a:srgbClr val="292F63"/>
                </a:solidFill>
                <a:latin typeface="Montserrat" charset="0"/>
              </a:rPr>
              <a:t>AWS provides services for broad range of applications such as: </a:t>
            </a:r>
          </a:p>
          <a:p>
            <a:endParaRPr lang="en-CA" dirty="0"/>
          </a:p>
          <a:p>
            <a:pPr marL="285750" indent="-285750">
              <a:buFont typeface="Arial" panose="020B0604020202020204" pitchFamily="34" charset="0"/>
              <a:buChar char="•"/>
            </a:pPr>
            <a:endParaRPr lang="en-US" dirty="0"/>
          </a:p>
        </p:txBody>
      </p:sp>
      <p:graphicFrame>
        <p:nvGraphicFramePr>
          <p:cNvPr id="4" name="Diagram 3">
            <a:extLst>
              <a:ext uri="{FF2B5EF4-FFF2-40B4-BE49-F238E27FC236}">
                <a16:creationId xmlns:a16="http://schemas.microsoft.com/office/drawing/2014/main" id="{6ED095BE-D064-4EAD-B85C-F9CADCEE7C40}"/>
              </a:ext>
            </a:extLst>
          </p:cNvPr>
          <p:cNvGraphicFramePr/>
          <p:nvPr>
            <p:extLst>
              <p:ext uri="{D42A27DB-BD31-4B8C-83A1-F6EECF244321}">
                <p14:modId xmlns:p14="http://schemas.microsoft.com/office/powerpoint/2010/main" val="1815240778"/>
              </p:ext>
            </p:extLst>
          </p:nvPr>
        </p:nvGraphicFramePr>
        <p:xfrm>
          <a:off x="5467928" y="82087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9D8CCA24-9502-4179-BBBA-F1E8956EE1D4}"/>
              </a:ext>
            </a:extLst>
          </p:cNvPr>
          <p:cNvSpPr/>
          <p:nvPr/>
        </p:nvSpPr>
        <p:spPr>
          <a:xfrm>
            <a:off x="982520" y="5780692"/>
            <a:ext cx="8970817" cy="276999"/>
          </a:xfrm>
          <a:prstGeom prst="rect">
            <a:avLst/>
          </a:prstGeom>
        </p:spPr>
        <p:txBody>
          <a:bodyPr wrap="square">
            <a:spAutoFit/>
          </a:bodyPr>
          <a:lstStyle/>
          <a:p>
            <a:r>
              <a:rPr lang="en-US" sz="1200" dirty="0">
                <a:hlinkClick r:id="rId8"/>
              </a:rPr>
              <a:t>Photo Credit: https://commons.wikimedia.org/wiki/File:AmazonWebservices_Logo.svg</a:t>
            </a:r>
            <a:endParaRPr lang="en-US" sz="1200" dirty="0"/>
          </a:p>
        </p:txBody>
      </p:sp>
      <p:pic>
        <p:nvPicPr>
          <p:cNvPr id="1028" name="Picture 4" descr="File:AmazonWebservices Logo.svg">
            <a:extLst>
              <a:ext uri="{FF2B5EF4-FFF2-40B4-BE49-F238E27FC236}">
                <a16:creationId xmlns:a16="http://schemas.microsoft.com/office/drawing/2014/main" id="{80246EFE-A29B-4EBC-B21E-EEA45716AF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7145" y="4594033"/>
            <a:ext cx="2614308" cy="982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63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51A0FF4-90D2-4DD3-BFF4-E7E03D283BAD}"/>
              </a:ext>
            </a:extLst>
          </p:cNvPr>
          <p:cNvPicPr>
            <a:picLocks noChangeAspect="1"/>
          </p:cNvPicPr>
          <p:nvPr/>
        </p:nvPicPr>
        <p:blipFill>
          <a:blip r:embed="rId2"/>
          <a:stretch>
            <a:fillRect/>
          </a:stretch>
        </p:blipFill>
        <p:spPr>
          <a:xfrm>
            <a:off x="0" y="-26581"/>
            <a:ext cx="12200878" cy="6884581"/>
          </a:xfrm>
          <a:prstGeom prst="rect">
            <a:avLst/>
          </a:prstGeom>
        </p:spPr>
      </p:pic>
      <p:sp>
        <p:nvSpPr>
          <p:cNvPr id="8" name="Title 1">
            <a:extLst>
              <a:ext uri="{FF2B5EF4-FFF2-40B4-BE49-F238E27FC236}">
                <a16:creationId xmlns:a16="http://schemas.microsoft.com/office/drawing/2014/main" id="{DB796F65-C0FF-204B-9EB4-E03DAE728F0A}"/>
              </a:ext>
            </a:extLst>
          </p:cNvPr>
          <p:cNvSpPr txBox="1">
            <a:spLocks/>
          </p:cNvSpPr>
          <p:nvPr/>
        </p:nvSpPr>
        <p:spPr>
          <a:xfrm>
            <a:off x="509239" y="428"/>
            <a:ext cx="89154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sz="3200" dirty="0">
                <a:solidFill>
                  <a:srgbClr val="002060"/>
                </a:solidFill>
                <a:latin typeface="Montserrat"/>
              </a:rPr>
              <a:t>TRAINING/TESTING DATA IN S3 </a:t>
            </a:r>
          </a:p>
        </p:txBody>
      </p:sp>
      <p:graphicFrame>
        <p:nvGraphicFramePr>
          <p:cNvPr id="2" name="Diagram 1">
            <a:extLst>
              <a:ext uri="{FF2B5EF4-FFF2-40B4-BE49-F238E27FC236}">
                <a16:creationId xmlns:a16="http://schemas.microsoft.com/office/drawing/2014/main" id="{7DFA5AFA-15BB-4C92-B2C9-B6273A103D1B}"/>
              </a:ext>
            </a:extLst>
          </p:cNvPr>
          <p:cNvGraphicFramePr/>
          <p:nvPr/>
        </p:nvGraphicFramePr>
        <p:xfrm>
          <a:off x="-376331" y="9946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Left Arrow 4"/>
          <p:cNvSpPr/>
          <p:nvPr/>
        </p:nvSpPr>
        <p:spPr>
          <a:xfrm rot="12757642">
            <a:off x="3392442" y="2100819"/>
            <a:ext cx="3307860" cy="8964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Left Arrow 6"/>
          <p:cNvSpPr/>
          <p:nvPr/>
        </p:nvSpPr>
        <p:spPr>
          <a:xfrm rot="10800000">
            <a:off x="8128001" y="3113411"/>
            <a:ext cx="1991377" cy="8964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Left Arrow 8"/>
          <p:cNvSpPr/>
          <p:nvPr/>
        </p:nvSpPr>
        <p:spPr>
          <a:xfrm rot="8890023">
            <a:off x="3515354" y="4144068"/>
            <a:ext cx="3320551" cy="8964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75603" y="1378300"/>
            <a:ext cx="3208058" cy="646331"/>
          </a:xfrm>
          <a:prstGeom prst="rect">
            <a:avLst/>
          </a:prstGeom>
          <a:noFill/>
        </p:spPr>
        <p:txBody>
          <a:bodyPr wrap="none" rtlCol="0">
            <a:spAutoFit/>
          </a:bodyPr>
          <a:lstStyle>
            <a:defPPr>
              <a:defRPr lang="en-US"/>
            </a:defPPr>
            <a:lvl1pPr>
              <a:defRPr sz="3600" b="1">
                <a:solidFill>
                  <a:srgbClr val="FF0000"/>
                </a:solidFill>
              </a:defRPr>
            </a:lvl1pPr>
          </a:lstStyle>
          <a:p>
            <a:r>
              <a:rPr lang="en-CA" dirty="0"/>
              <a:t>TRAINING DATA</a:t>
            </a:r>
          </a:p>
        </p:txBody>
      </p:sp>
      <p:sp>
        <p:nvSpPr>
          <p:cNvPr id="10" name="TextBox 9"/>
          <p:cNvSpPr txBox="1"/>
          <p:nvPr/>
        </p:nvSpPr>
        <p:spPr>
          <a:xfrm>
            <a:off x="509239" y="5043132"/>
            <a:ext cx="2902526" cy="646331"/>
          </a:xfrm>
          <a:prstGeom prst="rect">
            <a:avLst/>
          </a:prstGeom>
          <a:noFill/>
        </p:spPr>
        <p:txBody>
          <a:bodyPr wrap="none" rtlCol="0">
            <a:spAutoFit/>
          </a:bodyPr>
          <a:lstStyle>
            <a:defPPr>
              <a:defRPr lang="en-US"/>
            </a:defPPr>
            <a:lvl1pPr>
              <a:defRPr sz="3600" b="1"/>
            </a:lvl1pPr>
          </a:lstStyle>
          <a:p>
            <a:r>
              <a:rPr lang="en-CA" dirty="0">
                <a:solidFill>
                  <a:srgbClr val="FF0000"/>
                </a:solidFill>
              </a:rPr>
              <a:t>TESTING DATA</a:t>
            </a:r>
          </a:p>
        </p:txBody>
      </p:sp>
      <p:sp>
        <p:nvSpPr>
          <p:cNvPr id="11" name="TextBox 10"/>
          <p:cNvSpPr txBox="1"/>
          <p:nvPr/>
        </p:nvSpPr>
        <p:spPr>
          <a:xfrm>
            <a:off x="10225039" y="3238481"/>
            <a:ext cx="1612942" cy="646331"/>
          </a:xfrm>
          <a:prstGeom prst="rect">
            <a:avLst/>
          </a:prstGeom>
          <a:noFill/>
        </p:spPr>
        <p:txBody>
          <a:bodyPr wrap="none" rtlCol="0">
            <a:spAutoFit/>
          </a:bodyPr>
          <a:lstStyle/>
          <a:p>
            <a:r>
              <a:rPr lang="en-CA" sz="3600" b="1" dirty="0">
                <a:solidFill>
                  <a:srgbClr val="FF0000"/>
                </a:solidFill>
              </a:rPr>
              <a:t>MODEL</a:t>
            </a:r>
          </a:p>
        </p:txBody>
      </p:sp>
      <p:pic>
        <p:nvPicPr>
          <p:cNvPr id="12" name="Picture 2" descr="Image result for s3 amazon">
            <a:extLst>
              <a:ext uri="{FF2B5EF4-FFF2-40B4-BE49-F238E27FC236}">
                <a16:creationId xmlns:a16="http://schemas.microsoft.com/office/drawing/2014/main" id="{2B4F5246-0B3D-41A9-806B-71995DF268CD}"/>
              </a:ext>
            </a:extLst>
          </p:cNvPr>
          <p:cNvPicPr>
            <a:picLocks noChangeAspect="1" noChangeArrowheads="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2366" y="2495400"/>
            <a:ext cx="2015435" cy="2015435"/>
          </a:xfrm>
          <a:prstGeom prst="rect">
            <a:avLst/>
          </a:prstGeom>
          <a:noFill/>
        </p:spPr>
      </p:pic>
    </p:spTree>
    <p:extLst>
      <p:ext uri="{BB962C8B-B14F-4D97-AF65-F5344CB8AC3E}">
        <p14:creationId xmlns:p14="http://schemas.microsoft.com/office/powerpoint/2010/main" val="2996676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A6E8F5-65C8-4BD7-BC9C-9B0903ACB7C3}"/>
              </a:ext>
            </a:extLst>
          </p:cNvPr>
          <p:cNvPicPr>
            <a:picLocks noChangeAspect="1"/>
          </p:cNvPicPr>
          <p:nvPr/>
        </p:nvPicPr>
        <p:blipFill>
          <a:blip r:embed="rId2"/>
          <a:stretch>
            <a:fillRect/>
          </a:stretch>
        </p:blipFill>
        <p:spPr>
          <a:xfrm>
            <a:off x="0" y="-26581"/>
            <a:ext cx="12200878" cy="6884581"/>
          </a:xfrm>
          <a:prstGeom prst="rect">
            <a:avLst/>
          </a:prstGeom>
        </p:spPr>
      </p:pic>
      <p:sp>
        <p:nvSpPr>
          <p:cNvPr id="4" name="Content Placeholder 2">
            <a:extLst>
              <a:ext uri="{FF2B5EF4-FFF2-40B4-BE49-F238E27FC236}">
                <a16:creationId xmlns:a16="http://schemas.microsoft.com/office/drawing/2014/main" id="{5F8ADCE0-F30B-B64A-9ADB-0416638B15A7}"/>
              </a:ext>
            </a:extLst>
          </p:cNvPr>
          <p:cNvSpPr txBox="1">
            <a:spLocks/>
          </p:cNvSpPr>
          <p:nvPr/>
        </p:nvSpPr>
        <p:spPr>
          <a:xfrm>
            <a:off x="514350" y="1253329"/>
            <a:ext cx="1051560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solidFill>
                  <a:srgbClr val="002060"/>
                </a:solidFill>
                <a:latin typeface="Montserrat"/>
              </a:rPr>
              <a:t>Two components are present in Amazon </a:t>
            </a:r>
            <a:r>
              <a:rPr lang="en-CA" sz="1800" dirty="0" err="1">
                <a:solidFill>
                  <a:srgbClr val="002060"/>
                </a:solidFill>
                <a:latin typeface="Montserrat"/>
              </a:rPr>
              <a:t>SageMaker</a:t>
            </a:r>
            <a:r>
              <a:rPr lang="en-CA" sz="1800" dirty="0">
                <a:solidFill>
                  <a:srgbClr val="002060"/>
                </a:solidFill>
                <a:latin typeface="Montserrat"/>
              </a:rPr>
              <a:t>: </a:t>
            </a:r>
          </a:p>
          <a:p>
            <a:pPr marL="742950" lvl="1" indent="-285750" algn="l">
              <a:buFont typeface="Courier New" panose="02070309020205020404" pitchFamily="49" charset="0"/>
              <a:buChar char="o"/>
            </a:pPr>
            <a:r>
              <a:rPr lang="en-CA" sz="1800" dirty="0">
                <a:solidFill>
                  <a:srgbClr val="002060"/>
                </a:solidFill>
                <a:latin typeface="Montserrat"/>
              </a:rPr>
              <a:t>Model training </a:t>
            </a:r>
          </a:p>
          <a:p>
            <a:pPr marL="742950" lvl="1" indent="-285750" algn="l">
              <a:buFont typeface="Courier New" panose="02070309020205020404" pitchFamily="49" charset="0"/>
              <a:buChar char="o"/>
            </a:pPr>
            <a:r>
              <a:rPr lang="en-CA" sz="1800" dirty="0">
                <a:solidFill>
                  <a:srgbClr val="002060"/>
                </a:solidFill>
                <a:latin typeface="Montserrat"/>
              </a:rPr>
              <a:t>Model deployment.</a:t>
            </a:r>
          </a:p>
          <a:p>
            <a:pPr marL="342900" indent="-342900" algn="l">
              <a:buFont typeface="Arial" panose="020B0604020202020204" pitchFamily="34" charset="0"/>
              <a:buChar char="•"/>
            </a:pPr>
            <a:r>
              <a:rPr lang="en-CA" sz="1800" dirty="0">
                <a:solidFill>
                  <a:srgbClr val="002060"/>
                </a:solidFill>
                <a:latin typeface="Montserrat"/>
              </a:rPr>
              <a:t>To start training an AI/ML model using Amazon </a:t>
            </a:r>
            <a:r>
              <a:rPr lang="en-CA" sz="1800" dirty="0" err="1">
                <a:solidFill>
                  <a:srgbClr val="002060"/>
                </a:solidFill>
                <a:latin typeface="Montserrat"/>
              </a:rPr>
              <a:t>SageMaker</a:t>
            </a:r>
            <a:r>
              <a:rPr lang="en-CA" sz="1800" dirty="0">
                <a:solidFill>
                  <a:srgbClr val="002060"/>
                </a:solidFill>
                <a:latin typeface="Montserrat"/>
              </a:rPr>
              <a:t>, you will need to create a training job with the following:</a:t>
            </a:r>
          </a:p>
          <a:p>
            <a:pPr marL="800100" lvl="1" indent="-342900" algn="l">
              <a:buFont typeface="Courier New" panose="02070309020205020404" pitchFamily="49" charset="0"/>
              <a:buChar char="o"/>
            </a:pPr>
            <a:r>
              <a:rPr lang="en-CA" sz="1800" b="1" dirty="0">
                <a:solidFill>
                  <a:srgbClr val="002060"/>
                </a:solidFill>
                <a:latin typeface="Montserrat"/>
              </a:rPr>
              <a:t>Amazon S3 bucket URL (training data): </a:t>
            </a:r>
            <a:r>
              <a:rPr lang="en-CA" sz="1800" dirty="0">
                <a:solidFill>
                  <a:srgbClr val="002060"/>
                </a:solidFill>
                <a:latin typeface="Montserrat"/>
              </a:rPr>
              <a:t>where the training data is located.</a:t>
            </a:r>
          </a:p>
          <a:p>
            <a:pPr marL="800100" lvl="1" indent="-342900" algn="l">
              <a:buFont typeface="Courier New" panose="02070309020205020404" pitchFamily="49" charset="0"/>
              <a:buChar char="o"/>
            </a:pPr>
            <a:r>
              <a:rPr lang="en-CA" sz="1800" b="1" dirty="0">
                <a:solidFill>
                  <a:srgbClr val="002060"/>
                </a:solidFill>
                <a:latin typeface="Montserrat"/>
              </a:rPr>
              <a:t>Compute resources:</a:t>
            </a:r>
            <a:r>
              <a:rPr lang="en-CA" sz="1800" dirty="0">
                <a:solidFill>
                  <a:srgbClr val="002060"/>
                </a:solidFill>
                <a:latin typeface="Montserrat"/>
              </a:rPr>
              <a:t> Amazon </a:t>
            </a:r>
            <a:r>
              <a:rPr lang="en-CA" sz="1800" dirty="0" err="1">
                <a:solidFill>
                  <a:srgbClr val="002060"/>
                </a:solidFill>
                <a:latin typeface="Montserrat"/>
              </a:rPr>
              <a:t>SageMaker</a:t>
            </a:r>
            <a:r>
              <a:rPr lang="en-CA" sz="1800" dirty="0">
                <a:solidFill>
                  <a:srgbClr val="002060"/>
                </a:solidFill>
                <a:latin typeface="Montserrat"/>
              </a:rPr>
              <a:t> will train the model using instances managed by Amazon </a:t>
            </a:r>
            <a:r>
              <a:rPr lang="en-CA" sz="1800" dirty="0" err="1">
                <a:solidFill>
                  <a:srgbClr val="002060"/>
                </a:solidFill>
                <a:latin typeface="Montserrat"/>
              </a:rPr>
              <a:t>SageMaker</a:t>
            </a:r>
            <a:r>
              <a:rPr lang="en-CA" sz="1800" dirty="0">
                <a:solidFill>
                  <a:srgbClr val="002060"/>
                </a:solidFill>
                <a:latin typeface="Montserrat"/>
              </a:rPr>
              <a:t>.</a:t>
            </a:r>
          </a:p>
          <a:p>
            <a:pPr marL="800100" lvl="1" indent="-342900" algn="l">
              <a:buFont typeface="Courier New" panose="02070309020205020404" pitchFamily="49" charset="0"/>
              <a:buChar char="o"/>
            </a:pPr>
            <a:r>
              <a:rPr lang="en-CA" sz="1800" b="1" dirty="0">
                <a:solidFill>
                  <a:srgbClr val="002060"/>
                </a:solidFill>
                <a:latin typeface="Montserrat"/>
              </a:rPr>
              <a:t>Amazon S3 bucket URL (Output): </a:t>
            </a:r>
            <a:r>
              <a:rPr lang="en-CA" sz="1800" dirty="0">
                <a:solidFill>
                  <a:srgbClr val="002060"/>
                </a:solidFill>
                <a:latin typeface="Montserrat"/>
              </a:rPr>
              <a:t>this bucket will host the output from the training.</a:t>
            </a:r>
          </a:p>
          <a:p>
            <a:pPr marL="800100" lvl="1" indent="-342900" algn="l">
              <a:buFont typeface="Courier New" panose="02070309020205020404" pitchFamily="49" charset="0"/>
              <a:buChar char="o"/>
            </a:pPr>
            <a:r>
              <a:rPr lang="en-CA" sz="1800" b="1" dirty="0">
                <a:solidFill>
                  <a:srgbClr val="002060"/>
                </a:solidFill>
                <a:latin typeface="Montserrat"/>
              </a:rPr>
              <a:t>Amazon Elastic Container Registry path: </a:t>
            </a:r>
            <a:r>
              <a:rPr lang="en-CA" sz="1800" dirty="0">
                <a:solidFill>
                  <a:srgbClr val="002060"/>
                </a:solidFill>
                <a:latin typeface="Montserrat"/>
              </a:rPr>
              <a:t>where the training code is stored. </a:t>
            </a:r>
          </a:p>
          <a:p>
            <a:pPr marL="342900" indent="-342900" algn="l">
              <a:buFont typeface="Arial" panose="020B0604020202020204" pitchFamily="34" charset="0"/>
              <a:buChar char="•"/>
            </a:pPr>
            <a:r>
              <a:rPr lang="en-CA" sz="1800" dirty="0">
                <a:solidFill>
                  <a:srgbClr val="002060"/>
                </a:solidFill>
                <a:latin typeface="Montserrat"/>
              </a:rPr>
              <a:t>Amazon </a:t>
            </a:r>
            <a:r>
              <a:rPr lang="en-CA" sz="1800" dirty="0" err="1">
                <a:solidFill>
                  <a:srgbClr val="002060"/>
                </a:solidFill>
                <a:latin typeface="Montserrat"/>
              </a:rPr>
              <a:t>SageMaker</a:t>
            </a:r>
            <a:r>
              <a:rPr lang="en-CA" sz="1800" dirty="0">
                <a:solidFill>
                  <a:srgbClr val="002060"/>
                </a:solidFill>
                <a:latin typeface="Montserrat"/>
              </a:rPr>
              <a:t> launches an ML compute instances once a training job is initiated. </a:t>
            </a:r>
          </a:p>
          <a:p>
            <a:pPr marL="342900" indent="-342900" algn="l">
              <a:buFont typeface="Arial" panose="020B0604020202020204" pitchFamily="34" charset="0"/>
              <a:buChar char="•"/>
            </a:pPr>
            <a:r>
              <a:rPr lang="en-CA" sz="1800" dirty="0">
                <a:solidFill>
                  <a:srgbClr val="002060"/>
                </a:solidFill>
                <a:latin typeface="Montserrat"/>
              </a:rPr>
              <a:t>Amazon </a:t>
            </a:r>
            <a:r>
              <a:rPr lang="en-CA" sz="1800" dirty="0" err="1">
                <a:solidFill>
                  <a:srgbClr val="002060"/>
                </a:solidFill>
                <a:latin typeface="Montserrat"/>
              </a:rPr>
              <a:t>SageMaker</a:t>
            </a:r>
            <a:r>
              <a:rPr lang="en-CA" sz="1800" dirty="0">
                <a:solidFill>
                  <a:srgbClr val="002060"/>
                </a:solidFill>
                <a:latin typeface="Montserrat"/>
              </a:rPr>
              <a:t> uses: (1) training code and (2) training dataset to train the model. </a:t>
            </a:r>
          </a:p>
          <a:p>
            <a:pPr marL="342900" indent="-342900" algn="l">
              <a:buFont typeface="Arial" panose="020B0604020202020204" pitchFamily="34" charset="0"/>
              <a:buChar char="•"/>
            </a:pPr>
            <a:r>
              <a:rPr lang="en-CA" sz="1800" dirty="0">
                <a:solidFill>
                  <a:srgbClr val="002060"/>
                </a:solidFill>
                <a:latin typeface="Montserrat"/>
              </a:rPr>
              <a:t>Amazon </a:t>
            </a:r>
            <a:r>
              <a:rPr lang="en-CA" sz="1800" dirty="0" err="1">
                <a:solidFill>
                  <a:srgbClr val="002060"/>
                </a:solidFill>
                <a:latin typeface="Montserrat"/>
              </a:rPr>
              <a:t>SageMaker</a:t>
            </a:r>
            <a:r>
              <a:rPr lang="en-CA" sz="1800" dirty="0">
                <a:solidFill>
                  <a:srgbClr val="002060"/>
                </a:solidFill>
                <a:latin typeface="Montserrat"/>
              </a:rPr>
              <a:t> saves the trained model artifacts in an S3 bucket.</a:t>
            </a:r>
          </a:p>
          <a:p>
            <a:pPr marL="342900" indent="-342900" algn="l">
              <a:buFont typeface="Courier New" panose="02070309020205020404" pitchFamily="49" charset="0"/>
              <a:buChar char="o"/>
            </a:pPr>
            <a:endParaRPr lang="en-CA" sz="1800" dirty="0">
              <a:solidFill>
                <a:srgbClr val="002060"/>
              </a:solidFill>
              <a:latin typeface="Montserrat"/>
            </a:endParaRPr>
          </a:p>
        </p:txBody>
      </p:sp>
      <p:sp>
        <p:nvSpPr>
          <p:cNvPr id="5" name="Title 1">
            <a:extLst>
              <a:ext uri="{FF2B5EF4-FFF2-40B4-BE49-F238E27FC236}">
                <a16:creationId xmlns:a16="http://schemas.microsoft.com/office/drawing/2014/main" id="{F3EC035A-67DD-9546-BE01-559850AC9499}"/>
              </a:ext>
            </a:extLst>
          </p:cNvPr>
          <p:cNvSpPr txBox="1">
            <a:spLocks/>
          </p:cNvSpPr>
          <p:nvPr/>
        </p:nvSpPr>
        <p:spPr>
          <a:xfrm>
            <a:off x="514350" y="428"/>
            <a:ext cx="868777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sz="3200" dirty="0">
                <a:solidFill>
                  <a:srgbClr val="002060"/>
                </a:solidFill>
                <a:latin typeface="Montserrat"/>
              </a:rPr>
              <a:t>AMAZON SAGEMAKER COMPONENTS</a:t>
            </a:r>
          </a:p>
        </p:txBody>
      </p:sp>
      <p:sp>
        <p:nvSpPr>
          <p:cNvPr id="6" name="Rectangle 5">
            <a:extLst>
              <a:ext uri="{FF2B5EF4-FFF2-40B4-BE49-F238E27FC236}">
                <a16:creationId xmlns:a16="http://schemas.microsoft.com/office/drawing/2014/main" id="{B7E64280-D48F-DE44-BFF7-C45F61ADA998}"/>
              </a:ext>
            </a:extLst>
          </p:cNvPr>
          <p:cNvSpPr/>
          <p:nvPr/>
        </p:nvSpPr>
        <p:spPr>
          <a:xfrm>
            <a:off x="923410" y="6106824"/>
            <a:ext cx="6441217" cy="646331"/>
          </a:xfrm>
          <a:prstGeom prst="rect">
            <a:avLst/>
          </a:prstGeom>
        </p:spPr>
        <p:txBody>
          <a:bodyPr wrap="square">
            <a:spAutoFit/>
          </a:bodyPr>
          <a:lstStyle/>
          <a:p>
            <a:r>
              <a:rPr lang="en-US" dirty="0">
                <a:solidFill>
                  <a:srgbClr val="002060"/>
                </a:solidFill>
                <a:hlinkClick r:id="rId3">
                  <a:extLst>
                    <a:ext uri="{A12FA001-AC4F-418D-AE19-62706E023703}">
                      <ahyp:hlinkClr xmlns:ahyp="http://schemas.microsoft.com/office/drawing/2018/hyperlinkcolor" val="tx"/>
                    </a:ext>
                  </a:extLst>
                </a:hlinkClick>
              </a:rPr>
              <a:t>Source: https://docs.aws.amazon.com/sagemaker/latest/dg/how-it-works-training.html</a:t>
            </a:r>
            <a:endParaRPr lang="en-US" dirty="0">
              <a:solidFill>
                <a:srgbClr val="002060"/>
              </a:solidFill>
            </a:endParaRPr>
          </a:p>
        </p:txBody>
      </p:sp>
    </p:spTree>
    <p:extLst>
      <p:ext uri="{BB962C8B-B14F-4D97-AF65-F5344CB8AC3E}">
        <p14:creationId xmlns:p14="http://schemas.microsoft.com/office/powerpoint/2010/main" val="3920155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776FAE-ED26-46CF-9663-9D689C97AD4C}"/>
              </a:ext>
            </a:extLst>
          </p:cNvPr>
          <p:cNvPicPr>
            <a:picLocks noChangeAspect="1"/>
          </p:cNvPicPr>
          <p:nvPr/>
        </p:nvPicPr>
        <p:blipFill rotWithShape="1">
          <a:blip r:embed="rId2"/>
          <a:srcRect b="26287"/>
          <a:stretch/>
        </p:blipFill>
        <p:spPr>
          <a:xfrm>
            <a:off x="0" y="-26581"/>
            <a:ext cx="12200878" cy="5074831"/>
          </a:xfrm>
          <a:prstGeom prst="rect">
            <a:avLst/>
          </a:prstGeom>
        </p:spPr>
      </p:pic>
      <p:sp>
        <p:nvSpPr>
          <p:cNvPr id="4" name="Content Placeholder 2">
            <a:extLst>
              <a:ext uri="{FF2B5EF4-FFF2-40B4-BE49-F238E27FC236}">
                <a16:creationId xmlns:a16="http://schemas.microsoft.com/office/drawing/2014/main" id="{7525084C-FF01-604E-A2CA-AED9C9B1A7A3}"/>
              </a:ext>
            </a:extLst>
          </p:cNvPr>
          <p:cNvSpPr txBox="1">
            <a:spLocks/>
          </p:cNvSpPr>
          <p:nvPr/>
        </p:nvSpPr>
        <p:spPr>
          <a:xfrm>
            <a:off x="364857" y="1161052"/>
            <a:ext cx="11462283"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CA" sz="1800" dirty="0">
              <a:solidFill>
                <a:srgbClr val="002060"/>
              </a:solidFill>
              <a:latin typeface="Montserrat"/>
            </a:endParaRPr>
          </a:p>
        </p:txBody>
      </p:sp>
      <p:sp>
        <p:nvSpPr>
          <p:cNvPr id="5" name="Title 1">
            <a:extLst>
              <a:ext uri="{FF2B5EF4-FFF2-40B4-BE49-F238E27FC236}">
                <a16:creationId xmlns:a16="http://schemas.microsoft.com/office/drawing/2014/main" id="{FC60DD11-E30E-6844-8EED-BE7E7B43E456}"/>
              </a:ext>
            </a:extLst>
          </p:cNvPr>
          <p:cNvSpPr txBox="1">
            <a:spLocks/>
          </p:cNvSpPr>
          <p:nvPr/>
        </p:nvSpPr>
        <p:spPr>
          <a:xfrm>
            <a:off x="481630" y="0"/>
            <a:ext cx="868777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sz="3200" dirty="0">
                <a:solidFill>
                  <a:srgbClr val="002060"/>
                </a:solidFill>
                <a:latin typeface="Montserrat"/>
              </a:rPr>
              <a:t>TRAINING OPTIONS OFFERED BY SAGEMAKER</a:t>
            </a:r>
          </a:p>
        </p:txBody>
      </p:sp>
      <p:sp>
        <p:nvSpPr>
          <p:cNvPr id="6" name="Rectangle 5">
            <a:extLst>
              <a:ext uri="{FF2B5EF4-FFF2-40B4-BE49-F238E27FC236}">
                <a16:creationId xmlns:a16="http://schemas.microsoft.com/office/drawing/2014/main" id="{D0B027B8-BE43-B44F-9836-198A509C859E}"/>
              </a:ext>
            </a:extLst>
          </p:cNvPr>
          <p:cNvSpPr/>
          <p:nvPr/>
        </p:nvSpPr>
        <p:spPr>
          <a:xfrm>
            <a:off x="2198738" y="6061113"/>
            <a:ext cx="8737738" cy="369332"/>
          </a:xfrm>
          <a:prstGeom prst="rect">
            <a:avLst/>
          </a:prstGeom>
        </p:spPr>
        <p:txBody>
          <a:bodyPr wrap="square">
            <a:spAutoFit/>
          </a:bodyPr>
          <a:lstStyle/>
          <a:p>
            <a:r>
              <a:rPr lang="en-US" dirty="0">
                <a:solidFill>
                  <a:srgbClr val="002060"/>
                </a:solidFill>
                <a:hlinkClick r:id="rId3">
                  <a:extLst>
                    <a:ext uri="{A12FA001-AC4F-418D-AE19-62706E023703}">
                      <ahyp:hlinkClr xmlns:ahyp="http://schemas.microsoft.com/office/drawing/2018/hyperlinkcolor" val="tx"/>
                    </a:ext>
                  </a:extLst>
                </a:hlinkClick>
              </a:rPr>
              <a:t>Source: https://docs.aws.amazon.com/sagemaker/latest/dg/how-it-works-training.html</a:t>
            </a:r>
            <a:endParaRPr lang="en-US" dirty="0">
              <a:solidFill>
                <a:srgbClr val="002060"/>
              </a:solidFill>
            </a:endParaRPr>
          </a:p>
        </p:txBody>
      </p:sp>
      <p:graphicFrame>
        <p:nvGraphicFramePr>
          <p:cNvPr id="2" name="Diagram 1"/>
          <p:cNvGraphicFramePr/>
          <p:nvPr>
            <p:extLst>
              <p:ext uri="{D42A27DB-BD31-4B8C-83A1-F6EECF244321}">
                <p14:modId xmlns:p14="http://schemas.microsoft.com/office/powerpoint/2010/main" val="3157475581"/>
              </p:ext>
            </p:extLst>
          </p:nvPr>
        </p:nvGraphicFramePr>
        <p:xfrm>
          <a:off x="364856" y="1362349"/>
          <a:ext cx="11462283" cy="46409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4193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DC84B-30E4-4F1E-ABA1-8BD77D5D358C}"/>
              </a:ext>
            </a:extLst>
          </p:cNvPr>
          <p:cNvPicPr>
            <a:picLocks noChangeAspect="1"/>
          </p:cNvPicPr>
          <p:nvPr/>
        </p:nvPicPr>
        <p:blipFill>
          <a:blip r:embed="rId2"/>
          <a:stretch>
            <a:fillRect/>
          </a:stretch>
        </p:blipFill>
        <p:spPr>
          <a:xfrm>
            <a:off x="0" y="-26581"/>
            <a:ext cx="12200878" cy="6884581"/>
          </a:xfrm>
          <a:prstGeom prst="rect">
            <a:avLst/>
          </a:prstGeom>
        </p:spPr>
      </p:pic>
      <p:sp>
        <p:nvSpPr>
          <p:cNvPr id="4" name="Content Placeholder 2">
            <a:extLst>
              <a:ext uri="{FF2B5EF4-FFF2-40B4-BE49-F238E27FC236}">
                <a16:creationId xmlns:a16="http://schemas.microsoft.com/office/drawing/2014/main" id="{4C6D4FC2-4A8F-8B47-A1FC-4B38EA4CCC33}"/>
              </a:ext>
            </a:extLst>
          </p:cNvPr>
          <p:cNvSpPr txBox="1">
            <a:spLocks/>
          </p:cNvSpPr>
          <p:nvPr/>
        </p:nvSpPr>
        <p:spPr>
          <a:xfrm>
            <a:off x="485774" y="1151273"/>
            <a:ext cx="1122045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2060"/>
                </a:solidFill>
                <a:latin typeface="Montserrat"/>
              </a:rPr>
              <a:t>After the AI/ML model is trained, it can be deployed as follows:</a:t>
            </a:r>
          </a:p>
          <a:p>
            <a:pPr marL="742950" lvl="1" indent="-285750" algn="l">
              <a:buFont typeface="Courier New" panose="02070309020205020404" pitchFamily="49" charset="0"/>
              <a:buChar char="o"/>
            </a:pPr>
            <a:r>
              <a:rPr lang="en-CA" sz="1600" b="1" dirty="0">
                <a:solidFill>
                  <a:srgbClr val="002060"/>
                </a:solidFill>
                <a:latin typeface="Montserrat"/>
              </a:rPr>
              <a:t>For Single Prediction at a time: </a:t>
            </a:r>
            <a:r>
              <a:rPr lang="en-CA" sz="1600" dirty="0">
                <a:solidFill>
                  <a:srgbClr val="002060"/>
                </a:solidFill>
                <a:latin typeface="Montserrat"/>
              </a:rPr>
              <a:t>set up a persistent endpoint using Amazon </a:t>
            </a:r>
            <a:r>
              <a:rPr lang="en-CA" sz="1600" dirty="0" err="1">
                <a:solidFill>
                  <a:srgbClr val="002060"/>
                </a:solidFill>
                <a:latin typeface="Montserrat"/>
              </a:rPr>
              <a:t>SageMaker</a:t>
            </a:r>
            <a:r>
              <a:rPr lang="en-CA" sz="1600" dirty="0">
                <a:solidFill>
                  <a:srgbClr val="002060"/>
                </a:solidFill>
                <a:latin typeface="Montserrat"/>
              </a:rPr>
              <a:t> hosting services. </a:t>
            </a:r>
          </a:p>
          <a:p>
            <a:pPr marL="742950" lvl="1" indent="-285750" algn="l">
              <a:buFont typeface="Courier New" panose="02070309020205020404" pitchFamily="49" charset="0"/>
              <a:buChar char="o"/>
            </a:pPr>
            <a:r>
              <a:rPr lang="en-CA" sz="1600" b="1" dirty="0">
                <a:solidFill>
                  <a:srgbClr val="002060"/>
                </a:solidFill>
                <a:latin typeface="Montserrat"/>
              </a:rPr>
              <a:t>For Multiple Predictions: </a:t>
            </a:r>
            <a:r>
              <a:rPr lang="en-CA" sz="1600" dirty="0">
                <a:solidFill>
                  <a:srgbClr val="002060"/>
                </a:solidFill>
                <a:latin typeface="Montserrat"/>
              </a:rPr>
              <a:t>Use Amazon </a:t>
            </a:r>
            <a:r>
              <a:rPr lang="en-CA" sz="1600" dirty="0" err="1">
                <a:solidFill>
                  <a:srgbClr val="002060"/>
                </a:solidFill>
                <a:latin typeface="Montserrat"/>
              </a:rPr>
              <a:t>SageMaker</a:t>
            </a:r>
            <a:r>
              <a:rPr lang="en-CA" sz="1600" dirty="0">
                <a:solidFill>
                  <a:srgbClr val="002060"/>
                </a:solidFill>
                <a:latin typeface="Montserrat"/>
              </a:rPr>
              <a:t> batch transform in order to obtain predictions for an entire dataset.</a:t>
            </a:r>
          </a:p>
          <a:p>
            <a:pPr marL="285750" indent="-285750" algn="l">
              <a:buFont typeface="Arial" panose="020B0604020202020204" pitchFamily="34" charset="0"/>
              <a:buChar char="•"/>
            </a:pPr>
            <a:r>
              <a:rPr lang="en-CA" sz="1600" b="1" dirty="0" err="1">
                <a:solidFill>
                  <a:srgbClr val="002060"/>
                </a:solidFill>
                <a:latin typeface="Montserrat"/>
              </a:rPr>
              <a:t>SageMaker</a:t>
            </a:r>
            <a:r>
              <a:rPr lang="en-CA" sz="1600" b="1" dirty="0">
                <a:solidFill>
                  <a:srgbClr val="002060"/>
                </a:solidFill>
                <a:latin typeface="Montserrat"/>
              </a:rPr>
              <a:t> Inference Pipeline: </a:t>
            </a:r>
            <a:r>
              <a:rPr lang="en-CA" sz="1600" dirty="0" err="1">
                <a:solidFill>
                  <a:srgbClr val="002060"/>
                </a:solidFill>
                <a:latin typeface="Montserrat"/>
              </a:rPr>
              <a:t>SageMaker</a:t>
            </a:r>
            <a:r>
              <a:rPr lang="en-CA" sz="1600" dirty="0">
                <a:solidFill>
                  <a:srgbClr val="002060"/>
                </a:solidFill>
                <a:latin typeface="Montserrat"/>
              </a:rPr>
              <a:t> offers tools to process batch transforms in a pipeline format. </a:t>
            </a:r>
          </a:p>
          <a:p>
            <a:pPr marL="285750" indent="-285750" algn="l">
              <a:buFont typeface="Arial" panose="020B0604020202020204" pitchFamily="34" charset="0"/>
              <a:buChar char="•"/>
            </a:pPr>
            <a:r>
              <a:rPr lang="en-CA" sz="1600" b="1" dirty="0">
                <a:solidFill>
                  <a:srgbClr val="002060"/>
                </a:solidFill>
                <a:latin typeface="Montserrat"/>
              </a:rPr>
              <a:t>Batch Transform: </a:t>
            </a:r>
            <a:r>
              <a:rPr lang="en-CA" sz="1600" dirty="0">
                <a:solidFill>
                  <a:srgbClr val="002060"/>
                </a:solidFill>
                <a:latin typeface="Montserrat"/>
              </a:rPr>
              <a:t>is used to allow preprocessing of large datasets and performing model inferencing quickly/efficiently without a need to have a persistent endpoint.</a:t>
            </a:r>
          </a:p>
          <a:p>
            <a:pPr marL="285750" indent="-285750" algn="l">
              <a:buFont typeface="Arial" panose="020B0604020202020204" pitchFamily="34" charset="0"/>
              <a:buChar char="•"/>
            </a:pPr>
            <a:r>
              <a:rPr lang="en-CA" sz="1600" b="1" dirty="0" err="1">
                <a:solidFill>
                  <a:srgbClr val="002060"/>
                </a:solidFill>
                <a:latin typeface="Montserrat"/>
              </a:rPr>
              <a:t>SageMaker</a:t>
            </a:r>
            <a:r>
              <a:rPr lang="en-CA" sz="1600" b="1" dirty="0">
                <a:solidFill>
                  <a:srgbClr val="002060"/>
                </a:solidFill>
                <a:latin typeface="Montserrat"/>
              </a:rPr>
              <a:t> Automatically Scaling: </a:t>
            </a:r>
            <a:r>
              <a:rPr lang="en-CA" sz="1600" dirty="0">
                <a:solidFill>
                  <a:srgbClr val="002060"/>
                </a:solidFill>
                <a:latin typeface="Montserrat"/>
              </a:rPr>
              <a:t>as the workload changes throughout the day, </a:t>
            </a:r>
            <a:r>
              <a:rPr lang="en-CA" sz="1600" dirty="0" err="1">
                <a:solidFill>
                  <a:srgbClr val="002060"/>
                </a:solidFill>
                <a:latin typeface="Montserrat"/>
              </a:rPr>
              <a:t>SageMaker</a:t>
            </a:r>
            <a:r>
              <a:rPr lang="en-CA" sz="1600" dirty="0">
                <a:solidFill>
                  <a:srgbClr val="002060"/>
                </a:solidFill>
                <a:latin typeface="Montserrat"/>
              </a:rPr>
              <a:t> can dynamically adjust the number of instances provisioned so it could save money and compute resources.</a:t>
            </a:r>
          </a:p>
          <a:p>
            <a:pPr marL="285750" indent="-285750" algn="l">
              <a:buFont typeface="Arial" panose="020B0604020202020204" pitchFamily="34" charset="0"/>
              <a:buChar char="•"/>
            </a:pPr>
            <a:r>
              <a:rPr lang="en-CA" sz="1600" b="1" dirty="0">
                <a:solidFill>
                  <a:srgbClr val="002060"/>
                </a:solidFill>
                <a:latin typeface="Montserrat"/>
              </a:rPr>
              <a:t>Amazon </a:t>
            </a:r>
            <a:r>
              <a:rPr lang="en-CA" sz="1600" b="1" dirty="0" err="1">
                <a:solidFill>
                  <a:srgbClr val="002060"/>
                </a:solidFill>
                <a:latin typeface="Montserrat"/>
              </a:rPr>
              <a:t>SageMaker</a:t>
            </a:r>
            <a:r>
              <a:rPr lang="en-CA" sz="1600" b="1" dirty="0">
                <a:solidFill>
                  <a:srgbClr val="002060"/>
                </a:solidFill>
                <a:latin typeface="Montserrat"/>
              </a:rPr>
              <a:t> Elastic Inference (EI): </a:t>
            </a:r>
            <a:r>
              <a:rPr lang="en-CA" sz="1600" dirty="0">
                <a:solidFill>
                  <a:srgbClr val="002060"/>
                </a:solidFill>
                <a:latin typeface="Montserrat"/>
              </a:rPr>
              <a:t>EI could be used to speed up inference and reduce latency by adding an accelerator without the need of having a dedicated GPU (which will cost much more) </a:t>
            </a:r>
          </a:p>
          <a:p>
            <a:pPr marL="285750" indent="-285750" algn="l">
              <a:buFont typeface="Arial" panose="020B0604020202020204" pitchFamily="34" charset="0"/>
              <a:buChar char="•"/>
            </a:pPr>
            <a:r>
              <a:rPr lang="en-CA" sz="1600" b="1" dirty="0">
                <a:solidFill>
                  <a:srgbClr val="002060"/>
                </a:solidFill>
                <a:latin typeface="Montserrat"/>
              </a:rPr>
              <a:t>Amazon </a:t>
            </a:r>
            <a:r>
              <a:rPr lang="en-CA" sz="1600" b="1" dirty="0" err="1">
                <a:solidFill>
                  <a:srgbClr val="002060"/>
                </a:solidFill>
                <a:latin typeface="Montserrat"/>
              </a:rPr>
              <a:t>SageMaker</a:t>
            </a:r>
            <a:r>
              <a:rPr lang="en-CA" sz="1600" b="1" dirty="0">
                <a:solidFill>
                  <a:srgbClr val="002060"/>
                </a:solidFill>
                <a:latin typeface="Montserrat"/>
              </a:rPr>
              <a:t> Neo: </a:t>
            </a:r>
            <a:r>
              <a:rPr lang="en-CA" sz="1600" dirty="0">
                <a:solidFill>
                  <a:srgbClr val="002060"/>
                </a:solidFill>
                <a:latin typeface="Montserrat"/>
              </a:rPr>
              <a:t>Used to train TensorFlow, Apache </a:t>
            </a:r>
            <a:r>
              <a:rPr lang="en-CA" sz="1600" dirty="0" err="1">
                <a:solidFill>
                  <a:srgbClr val="002060"/>
                </a:solidFill>
                <a:latin typeface="Montserrat"/>
              </a:rPr>
              <a:t>MXNet</a:t>
            </a:r>
            <a:r>
              <a:rPr lang="en-CA" sz="1600" dirty="0">
                <a:solidFill>
                  <a:srgbClr val="002060"/>
                </a:solidFill>
                <a:latin typeface="Montserrat"/>
              </a:rPr>
              <a:t>, </a:t>
            </a:r>
            <a:r>
              <a:rPr lang="en-CA" sz="1600" dirty="0" err="1">
                <a:solidFill>
                  <a:srgbClr val="002060"/>
                </a:solidFill>
                <a:latin typeface="Montserrat"/>
              </a:rPr>
              <a:t>PyTorch</a:t>
            </a:r>
            <a:r>
              <a:rPr lang="en-CA" sz="1600" dirty="0">
                <a:solidFill>
                  <a:srgbClr val="002060"/>
                </a:solidFill>
                <a:latin typeface="Montserrat"/>
              </a:rPr>
              <a:t>, ONNX, and </a:t>
            </a:r>
            <a:r>
              <a:rPr lang="en-CA" sz="1600" dirty="0" err="1">
                <a:solidFill>
                  <a:srgbClr val="002060"/>
                </a:solidFill>
                <a:latin typeface="Montserrat"/>
              </a:rPr>
              <a:t>XGBoost</a:t>
            </a:r>
            <a:r>
              <a:rPr lang="en-CA" sz="1600" dirty="0">
                <a:solidFill>
                  <a:srgbClr val="002060"/>
                </a:solidFill>
                <a:latin typeface="Montserrat"/>
              </a:rPr>
              <a:t> models once and optimize them for deployment on ARM, Intel, and Nvidia processors. (</a:t>
            </a:r>
            <a:r>
              <a:rPr lang="en-CA" sz="1600" i="1" dirty="0">
                <a:solidFill>
                  <a:srgbClr val="002060"/>
                </a:solidFill>
                <a:latin typeface="Montserrat"/>
              </a:rPr>
              <a:t>Before Neo, you will need to spend major man-hour efforts to deploy AI/ML Models on a specific hardware with specific compiler, memory, operating systems…</a:t>
            </a:r>
            <a:r>
              <a:rPr lang="en-CA" sz="1600" i="1" dirty="0" err="1">
                <a:solidFill>
                  <a:srgbClr val="002060"/>
                </a:solidFill>
                <a:latin typeface="Montserrat"/>
              </a:rPr>
              <a:t>etc</a:t>
            </a:r>
            <a:r>
              <a:rPr lang="en-CA" sz="1600" i="1" dirty="0">
                <a:solidFill>
                  <a:srgbClr val="002060"/>
                </a:solidFill>
                <a:latin typeface="Montserrat"/>
              </a:rPr>
              <a:t>)</a:t>
            </a:r>
            <a:r>
              <a:rPr lang="en-CA" sz="1600" dirty="0">
                <a:solidFill>
                  <a:srgbClr val="002060"/>
                </a:solidFill>
                <a:latin typeface="Montserrat"/>
              </a:rPr>
              <a:t>. </a:t>
            </a:r>
          </a:p>
        </p:txBody>
      </p:sp>
      <p:sp>
        <p:nvSpPr>
          <p:cNvPr id="5" name="Title 1">
            <a:extLst>
              <a:ext uri="{FF2B5EF4-FFF2-40B4-BE49-F238E27FC236}">
                <a16:creationId xmlns:a16="http://schemas.microsoft.com/office/drawing/2014/main" id="{E0DABEDD-6CD3-ED4A-BC10-12A29274A7E0}"/>
              </a:ext>
            </a:extLst>
          </p:cNvPr>
          <p:cNvSpPr txBox="1">
            <a:spLocks/>
          </p:cNvSpPr>
          <p:nvPr/>
        </p:nvSpPr>
        <p:spPr>
          <a:xfrm>
            <a:off x="561975" y="0"/>
            <a:ext cx="868777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sz="3200" dirty="0">
                <a:solidFill>
                  <a:srgbClr val="002060"/>
                </a:solidFill>
                <a:latin typeface="Montserrat"/>
              </a:rPr>
              <a:t>MODEL DEPLOYMENT BY SAGEMAKER</a:t>
            </a:r>
          </a:p>
        </p:txBody>
      </p:sp>
    </p:spTree>
    <p:extLst>
      <p:ext uri="{BB962C8B-B14F-4D97-AF65-F5344CB8AC3E}">
        <p14:creationId xmlns:p14="http://schemas.microsoft.com/office/powerpoint/2010/main" val="102046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9C26CFCC-8F8E-4404-A815-65C3856A34BF}"/>
              </a:ext>
            </a:extLst>
          </p:cNvPr>
          <p:cNvPicPr>
            <a:picLocks noChangeAspect="1"/>
          </p:cNvPicPr>
          <p:nvPr/>
        </p:nvPicPr>
        <p:blipFill rotWithShape="1">
          <a:blip r:embed="rId2"/>
          <a:srcRect b="25983"/>
          <a:stretch/>
        </p:blipFill>
        <p:spPr>
          <a:xfrm>
            <a:off x="0" y="-26581"/>
            <a:ext cx="12200878" cy="5095731"/>
          </a:xfrm>
          <a:prstGeom prst="rect">
            <a:avLst/>
          </a:prstGeom>
        </p:spPr>
      </p:pic>
      <p:pic>
        <p:nvPicPr>
          <p:cNvPr id="4" name="Picture 3"/>
          <p:cNvPicPr>
            <a:picLocks noChangeAspect="1"/>
          </p:cNvPicPr>
          <p:nvPr/>
        </p:nvPicPr>
        <p:blipFill>
          <a:blip r:embed="rId3"/>
          <a:stretch>
            <a:fillRect/>
          </a:stretch>
        </p:blipFill>
        <p:spPr>
          <a:xfrm>
            <a:off x="1803923" y="1686252"/>
            <a:ext cx="8584153" cy="4785140"/>
          </a:xfrm>
          <a:prstGeom prst="rect">
            <a:avLst/>
          </a:prstGeom>
        </p:spPr>
      </p:pic>
      <p:sp>
        <p:nvSpPr>
          <p:cNvPr id="6" name="Прямоугольник 9">
            <a:extLst>
              <a:ext uri="{FF2B5EF4-FFF2-40B4-BE49-F238E27FC236}">
                <a16:creationId xmlns:a16="http://schemas.microsoft.com/office/drawing/2014/main" id="{5EE88138-48BD-46AA-94F3-3B05DD703F63}"/>
              </a:ext>
            </a:extLst>
          </p:cNvPr>
          <p:cNvSpPr/>
          <p:nvPr/>
        </p:nvSpPr>
        <p:spPr>
          <a:xfrm>
            <a:off x="392832" y="290615"/>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AWS SERVICES OVERVIEW:</a:t>
            </a:r>
            <a:endParaRPr lang="ru-RU" sz="2800" b="1" dirty="0">
              <a:solidFill>
                <a:srgbClr val="292F63"/>
              </a:solidFill>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C9E0600A-DF8B-4BDC-BF09-89CF63EDE3E3}"/>
              </a:ext>
            </a:extLst>
          </p:cNvPr>
          <p:cNvSpPr txBox="1"/>
          <p:nvPr/>
        </p:nvSpPr>
        <p:spPr>
          <a:xfrm>
            <a:off x="3728621" y="1039921"/>
            <a:ext cx="5018169" cy="646331"/>
          </a:xfrm>
          <a:prstGeom prst="rect">
            <a:avLst/>
          </a:prstGeom>
          <a:noFill/>
        </p:spPr>
        <p:txBody>
          <a:bodyPr wrap="none" rtlCol="0">
            <a:spAutoFit/>
          </a:bodyPr>
          <a:lstStyle/>
          <a:p>
            <a:r>
              <a:rPr lang="en-CA" sz="3600" b="1" dirty="0"/>
              <a:t>Let’s go on an AWS Tour! </a:t>
            </a:r>
            <a:endParaRPr lang="en-US" sz="3600" b="1" dirty="0"/>
          </a:p>
        </p:txBody>
      </p:sp>
    </p:spTree>
    <p:extLst>
      <p:ext uri="{BB962C8B-B14F-4D97-AF65-F5344CB8AC3E}">
        <p14:creationId xmlns:p14="http://schemas.microsoft.com/office/powerpoint/2010/main" val="94900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4802920-C3F5-426D-B5BC-D4AE2DDC6513}"/>
              </a:ext>
            </a:extLst>
          </p:cNvPr>
          <p:cNvPicPr>
            <a:picLocks noChangeAspect="1"/>
          </p:cNvPicPr>
          <p:nvPr/>
        </p:nvPicPr>
        <p:blipFill>
          <a:blip r:embed="rId2"/>
          <a:stretch>
            <a:fillRect/>
          </a:stretch>
        </p:blipFill>
        <p:spPr>
          <a:xfrm>
            <a:off x="0" y="-26581"/>
            <a:ext cx="12200878"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WHAT IS CLOUD COMPUTING?</a:t>
            </a:r>
            <a:endParaRPr lang="ru-RU" sz="2800" b="1" dirty="0">
              <a:solidFill>
                <a:srgbClr val="292F63"/>
              </a:solidFill>
              <a:latin typeface="Montserrat" charset="0"/>
              <a:ea typeface="Montserrat" charset="0"/>
              <a:cs typeface="Montserrat" charset="0"/>
            </a:endParaRPr>
          </a:p>
        </p:txBody>
      </p:sp>
      <p:sp>
        <p:nvSpPr>
          <p:cNvPr id="8" name="Rectangle 7">
            <a:extLst>
              <a:ext uri="{FF2B5EF4-FFF2-40B4-BE49-F238E27FC236}">
                <a16:creationId xmlns:a16="http://schemas.microsoft.com/office/drawing/2014/main" id="{7840EACA-6DC8-40AD-9614-669D7CE61B61}"/>
              </a:ext>
            </a:extLst>
          </p:cNvPr>
          <p:cNvSpPr/>
          <p:nvPr/>
        </p:nvSpPr>
        <p:spPr>
          <a:xfrm>
            <a:off x="340060" y="1273453"/>
            <a:ext cx="11156615" cy="1754326"/>
          </a:xfrm>
          <a:prstGeom prst="rect">
            <a:avLst/>
          </a:prstGeom>
        </p:spPr>
        <p:txBody>
          <a:bodyPr wrap="square">
            <a:spAutoFit/>
          </a:bodyPr>
          <a:lstStyle/>
          <a:p>
            <a:pPr marL="285750" indent="-285750">
              <a:buFont typeface="Arial" panose="020B0604020202020204" pitchFamily="34" charset="0"/>
              <a:buChar char="•"/>
            </a:pPr>
            <a:r>
              <a:rPr lang="en-CA" dirty="0">
                <a:solidFill>
                  <a:srgbClr val="292F63"/>
                </a:solidFill>
                <a:latin typeface="Montserrat" charset="0"/>
              </a:rPr>
              <a:t>Cloud computing is the on-demand delivery of services such as compute and storage over the Internet with pay-as-you-go pricing. </a:t>
            </a:r>
          </a:p>
          <a:p>
            <a:pPr marL="285750" indent="-285750">
              <a:buFont typeface="Arial" panose="020B0604020202020204" pitchFamily="34" charset="0"/>
              <a:buChar char="•"/>
            </a:pPr>
            <a:r>
              <a:rPr lang="en-CA" dirty="0">
                <a:solidFill>
                  <a:srgbClr val="292F63"/>
                </a:solidFill>
                <a:latin typeface="Montserrat" charset="0"/>
              </a:rPr>
              <a:t>Simply put, instead of buying a physical server or a computer, you can lease it!</a:t>
            </a:r>
          </a:p>
          <a:p>
            <a:pPr marL="285750" indent="-285750">
              <a:buFont typeface="Arial" panose="020B0604020202020204" pitchFamily="34" charset="0"/>
              <a:buChar char="•"/>
            </a:pPr>
            <a:r>
              <a:rPr lang="en-CA" dirty="0">
                <a:solidFill>
                  <a:srgbClr val="292F63"/>
                </a:solidFill>
                <a:latin typeface="Montserrat" charset="0"/>
              </a:rPr>
              <a:t>You can leverage compute power, storage, and databases, on an as-needed basis from a cloud provider like Amazon Web Services (AWS).</a:t>
            </a:r>
          </a:p>
          <a:p>
            <a:endParaRPr lang="en-CA" dirty="0">
              <a:solidFill>
                <a:srgbClr val="292F63"/>
              </a:solidFill>
              <a:latin typeface="Montserrat" charset="0"/>
            </a:endParaRPr>
          </a:p>
        </p:txBody>
      </p:sp>
      <p:pic>
        <p:nvPicPr>
          <p:cNvPr id="1026" name="Picture 2" descr="Cloud Computing, Cloud System, Cloud, System, Internet">
            <a:extLst>
              <a:ext uri="{FF2B5EF4-FFF2-40B4-BE49-F238E27FC236}">
                <a16:creationId xmlns:a16="http://schemas.microsoft.com/office/drawing/2014/main" id="{CCABD41D-B824-414C-89D8-A38BFA2C1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019" y="2931301"/>
            <a:ext cx="5258890" cy="273900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4E1772A-5A55-4F20-9A05-022648502B97}"/>
              </a:ext>
            </a:extLst>
          </p:cNvPr>
          <p:cNvSpPr/>
          <p:nvPr/>
        </p:nvSpPr>
        <p:spPr>
          <a:xfrm>
            <a:off x="1517963" y="6234211"/>
            <a:ext cx="10142899" cy="646331"/>
          </a:xfrm>
          <a:prstGeom prst="rect">
            <a:avLst/>
          </a:prstGeom>
        </p:spPr>
        <p:txBody>
          <a:bodyPr wrap="square">
            <a:spAutoFit/>
          </a:bodyPr>
          <a:lstStyle/>
          <a:p>
            <a:r>
              <a:rPr lang="en-US" dirty="0"/>
              <a:t>Photo Credit: </a:t>
            </a:r>
            <a:r>
              <a:rPr lang="en-US" dirty="0">
                <a:hlinkClick r:id="rId4"/>
              </a:rPr>
              <a:t>https://pixabay.com/illustrations/cloud-computing-cloud-system-cloud-2153286/</a:t>
            </a:r>
            <a:endParaRPr lang="en-US" dirty="0"/>
          </a:p>
          <a:p>
            <a:endParaRPr lang="en-US" dirty="0"/>
          </a:p>
        </p:txBody>
      </p:sp>
    </p:spTree>
    <p:extLst>
      <p:ext uri="{BB962C8B-B14F-4D97-AF65-F5344CB8AC3E}">
        <p14:creationId xmlns:p14="http://schemas.microsoft.com/office/powerpoint/2010/main" val="127871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DC0E79-02D1-4088-A60A-A24926D05665}"/>
              </a:ext>
            </a:extLst>
          </p:cNvPr>
          <p:cNvPicPr>
            <a:picLocks noChangeAspect="1"/>
          </p:cNvPicPr>
          <p:nvPr/>
        </p:nvPicPr>
        <p:blipFill>
          <a:blip r:embed="rId2"/>
          <a:stretch>
            <a:fillRect/>
          </a:stretch>
        </p:blipFill>
        <p:spPr>
          <a:xfrm>
            <a:off x="0" y="-26581"/>
            <a:ext cx="12200878"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WHO USES CLOUD COMPUTING?</a:t>
            </a:r>
            <a:endParaRPr lang="ru-RU" sz="2800" b="1" dirty="0">
              <a:solidFill>
                <a:srgbClr val="292F63"/>
              </a:solidFill>
              <a:latin typeface="Montserrat" charset="0"/>
              <a:ea typeface="Montserrat" charset="0"/>
              <a:cs typeface="Montserrat" charset="0"/>
            </a:endParaRPr>
          </a:p>
        </p:txBody>
      </p:sp>
      <p:sp>
        <p:nvSpPr>
          <p:cNvPr id="8" name="Rectangle 7">
            <a:extLst>
              <a:ext uri="{FF2B5EF4-FFF2-40B4-BE49-F238E27FC236}">
                <a16:creationId xmlns:a16="http://schemas.microsoft.com/office/drawing/2014/main" id="{7840EACA-6DC8-40AD-9614-669D7CE61B61}"/>
              </a:ext>
            </a:extLst>
          </p:cNvPr>
          <p:cNvSpPr/>
          <p:nvPr/>
        </p:nvSpPr>
        <p:spPr>
          <a:xfrm>
            <a:off x="340060" y="1273453"/>
            <a:ext cx="6136241" cy="3693319"/>
          </a:xfrm>
          <a:prstGeom prst="rect">
            <a:avLst/>
          </a:prstGeom>
        </p:spPr>
        <p:txBody>
          <a:bodyPr wrap="square">
            <a:spAutoFit/>
          </a:bodyPr>
          <a:lstStyle/>
          <a:p>
            <a:pPr marL="285750" indent="-285750">
              <a:buFont typeface="Arial" panose="020B0604020202020204" pitchFamily="34" charset="0"/>
              <a:buChar char="•"/>
            </a:pPr>
            <a:r>
              <a:rPr lang="en-CA" dirty="0">
                <a:solidFill>
                  <a:srgbClr val="292F63"/>
                </a:solidFill>
                <a:latin typeface="Montserrat" charset="0"/>
              </a:rPr>
              <a:t>Many companies with various sizes rely in cloud computing for many applications such as:</a:t>
            </a:r>
          </a:p>
          <a:p>
            <a:pPr marL="742950" lvl="1" indent="-285750">
              <a:buFont typeface="Courier New" panose="02070309020205020404" pitchFamily="49" charset="0"/>
              <a:buChar char="o"/>
            </a:pPr>
            <a:r>
              <a:rPr lang="en-CA" dirty="0">
                <a:solidFill>
                  <a:srgbClr val="292F63"/>
                </a:solidFill>
                <a:latin typeface="Montserrat" charset="0"/>
              </a:rPr>
              <a:t>Virtual Desktops</a:t>
            </a:r>
          </a:p>
          <a:p>
            <a:pPr marL="742950" lvl="1" indent="-285750">
              <a:buFont typeface="Courier New" panose="02070309020205020404" pitchFamily="49" charset="0"/>
              <a:buChar char="o"/>
            </a:pPr>
            <a:r>
              <a:rPr lang="en-CA" dirty="0">
                <a:solidFill>
                  <a:srgbClr val="292F63"/>
                </a:solidFill>
                <a:latin typeface="Montserrat" charset="0"/>
              </a:rPr>
              <a:t>Storage and data backup </a:t>
            </a:r>
          </a:p>
          <a:p>
            <a:pPr marL="742950" lvl="1" indent="-285750">
              <a:buFont typeface="Courier New" panose="02070309020205020404" pitchFamily="49" charset="0"/>
              <a:buChar char="o"/>
            </a:pPr>
            <a:r>
              <a:rPr lang="en-CA" dirty="0">
                <a:solidFill>
                  <a:srgbClr val="292F63"/>
                </a:solidFill>
                <a:latin typeface="Montserrat" charset="0"/>
              </a:rPr>
              <a:t>Big Data Analytics</a:t>
            </a:r>
          </a:p>
          <a:p>
            <a:pPr marL="742950" lvl="1" indent="-285750">
              <a:buFont typeface="Courier New" panose="02070309020205020404" pitchFamily="49" charset="0"/>
              <a:buChar char="o"/>
            </a:pPr>
            <a:r>
              <a:rPr lang="en-CA" dirty="0">
                <a:solidFill>
                  <a:srgbClr val="292F63"/>
                </a:solidFill>
                <a:latin typeface="Montserrat" charset="0"/>
              </a:rPr>
              <a:t>Disaster recovery </a:t>
            </a:r>
          </a:p>
          <a:p>
            <a:pPr marL="742950" lvl="1" indent="-285750">
              <a:buFont typeface="Courier New" panose="02070309020205020404" pitchFamily="49" charset="0"/>
              <a:buChar char="o"/>
            </a:pPr>
            <a:r>
              <a:rPr lang="en-CA" dirty="0">
                <a:solidFill>
                  <a:srgbClr val="292F63"/>
                </a:solidFill>
                <a:latin typeface="Montserrat" charset="0"/>
              </a:rPr>
              <a:t>E-mail</a:t>
            </a:r>
          </a:p>
          <a:p>
            <a:pPr marL="742950" lvl="1" indent="-285750">
              <a:buFont typeface="Courier New" panose="02070309020205020404" pitchFamily="49" charset="0"/>
              <a:buChar char="o"/>
            </a:pPr>
            <a:r>
              <a:rPr lang="en-CA" dirty="0">
                <a:solidFill>
                  <a:srgbClr val="292F63"/>
                </a:solidFill>
                <a:latin typeface="Montserrat" charset="0"/>
              </a:rPr>
              <a:t>Machine Learning for forecasting and predictions</a:t>
            </a:r>
          </a:p>
          <a:p>
            <a:pPr lvl="1"/>
            <a:endParaRPr lang="en-CA" dirty="0">
              <a:solidFill>
                <a:srgbClr val="292F63"/>
              </a:solidFill>
              <a:latin typeface="Montserrat" charset="0"/>
            </a:endParaRPr>
          </a:p>
          <a:p>
            <a:pPr marL="285750" indent="-285750">
              <a:buFont typeface="Arial" panose="020B0604020202020204" pitchFamily="34" charset="0"/>
              <a:buChar char="•"/>
            </a:pPr>
            <a:r>
              <a:rPr lang="en-CA" dirty="0">
                <a:solidFill>
                  <a:srgbClr val="292F63"/>
                </a:solidFill>
                <a:latin typeface="Montserrat" charset="0"/>
              </a:rPr>
              <a:t>Example: Banks and financial institutions rely on cloud computing to prevent fraudulent transactions in real-time. </a:t>
            </a:r>
          </a:p>
        </p:txBody>
      </p:sp>
      <p:pic>
        <p:nvPicPr>
          <p:cNvPr id="2" name="Picture 1">
            <a:extLst>
              <a:ext uri="{FF2B5EF4-FFF2-40B4-BE49-F238E27FC236}">
                <a16:creationId xmlns:a16="http://schemas.microsoft.com/office/drawing/2014/main" id="{6B06B5EE-F57A-4EBB-87EC-49C575BB793F}"/>
              </a:ext>
            </a:extLst>
          </p:cNvPr>
          <p:cNvPicPr>
            <a:picLocks noChangeAspect="1"/>
          </p:cNvPicPr>
          <p:nvPr/>
        </p:nvPicPr>
        <p:blipFill>
          <a:blip r:embed="rId3"/>
          <a:stretch>
            <a:fillRect/>
          </a:stretch>
        </p:blipFill>
        <p:spPr>
          <a:xfrm>
            <a:off x="6904708" y="1535755"/>
            <a:ext cx="5105862" cy="3168713"/>
          </a:xfrm>
          <a:prstGeom prst="rect">
            <a:avLst/>
          </a:prstGeom>
        </p:spPr>
      </p:pic>
      <p:sp>
        <p:nvSpPr>
          <p:cNvPr id="4" name="Rectangle 3">
            <a:extLst>
              <a:ext uri="{FF2B5EF4-FFF2-40B4-BE49-F238E27FC236}">
                <a16:creationId xmlns:a16="http://schemas.microsoft.com/office/drawing/2014/main" id="{148525F7-9771-4CDC-8BBC-E92CE2E09676}"/>
              </a:ext>
            </a:extLst>
          </p:cNvPr>
          <p:cNvSpPr/>
          <p:nvPr/>
        </p:nvSpPr>
        <p:spPr>
          <a:xfrm>
            <a:off x="2401821" y="6132767"/>
            <a:ext cx="7538883" cy="646331"/>
          </a:xfrm>
          <a:prstGeom prst="rect">
            <a:avLst/>
          </a:prstGeom>
        </p:spPr>
        <p:txBody>
          <a:bodyPr wrap="square">
            <a:spAutoFit/>
          </a:bodyPr>
          <a:lstStyle/>
          <a:p>
            <a:r>
              <a:rPr lang="en-US" dirty="0"/>
              <a:t>Photo Credit: </a:t>
            </a:r>
            <a:r>
              <a:rPr lang="en-US" dirty="0">
                <a:hlinkClick r:id="rId4"/>
              </a:rPr>
              <a:t>https://www.flickr.com/photos/159124985@N05/37845654022</a:t>
            </a:r>
            <a:endParaRPr lang="en-US" dirty="0"/>
          </a:p>
          <a:p>
            <a:endParaRPr lang="en-US" dirty="0"/>
          </a:p>
        </p:txBody>
      </p:sp>
    </p:spTree>
    <p:extLst>
      <p:ext uri="{BB962C8B-B14F-4D97-AF65-F5344CB8AC3E}">
        <p14:creationId xmlns:p14="http://schemas.microsoft.com/office/powerpoint/2010/main" val="39301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3B4F88-FF9F-410B-9799-266B3BF5D941}"/>
              </a:ext>
            </a:extLst>
          </p:cNvPr>
          <p:cNvPicPr>
            <a:picLocks noChangeAspect="1"/>
          </p:cNvPicPr>
          <p:nvPr/>
        </p:nvPicPr>
        <p:blipFill rotWithShape="1">
          <a:blip r:embed="rId2"/>
          <a:srcRect b="27144"/>
          <a:stretch/>
        </p:blipFill>
        <p:spPr>
          <a:xfrm>
            <a:off x="0" y="-26581"/>
            <a:ext cx="12200878" cy="501583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WHAT ARE THE BENEFITS OF CLOUD COMPUTING?</a:t>
            </a:r>
            <a:endParaRPr lang="ru-RU" sz="2800" b="1" dirty="0">
              <a:solidFill>
                <a:srgbClr val="292F63"/>
              </a:solidFill>
              <a:latin typeface="Montserrat" charset="0"/>
              <a:ea typeface="Montserrat" charset="0"/>
              <a:cs typeface="Montserrat" charset="0"/>
            </a:endParaRPr>
          </a:p>
        </p:txBody>
      </p:sp>
      <p:graphicFrame>
        <p:nvGraphicFramePr>
          <p:cNvPr id="2" name="Diagram 1">
            <a:extLst>
              <a:ext uri="{FF2B5EF4-FFF2-40B4-BE49-F238E27FC236}">
                <a16:creationId xmlns:a16="http://schemas.microsoft.com/office/drawing/2014/main" id="{330102C3-7C6B-44BD-BF80-AB566E9E6C98}"/>
              </a:ext>
            </a:extLst>
          </p:cNvPr>
          <p:cNvGraphicFramePr/>
          <p:nvPr>
            <p:extLst>
              <p:ext uri="{D42A27DB-BD31-4B8C-83A1-F6EECF244321}">
                <p14:modId xmlns:p14="http://schemas.microsoft.com/office/powerpoint/2010/main" val="4118398123"/>
              </p:ext>
            </p:extLst>
          </p:nvPr>
        </p:nvGraphicFramePr>
        <p:xfrm>
          <a:off x="153459" y="1118538"/>
          <a:ext cx="1179246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474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2144529" y="1786868"/>
            <a:ext cx="6393080" cy="1754326"/>
          </a:xfrm>
          <a:prstGeom prst="rect">
            <a:avLst/>
          </a:prstGeom>
          <a:noFill/>
        </p:spPr>
        <p:txBody>
          <a:bodyPr wrap="square" rtlCol="0">
            <a:spAutoFit/>
          </a:bodyPr>
          <a:lstStyle/>
          <a:p>
            <a:pPr algn="ctr"/>
            <a:r>
              <a:rPr lang="en-CA" sz="5400" b="1" dirty="0">
                <a:solidFill>
                  <a:srgbClr val="074F85"/>
                </a:solidFill>
              </a:rPr>
              <a:t>AWS REGIONS AND AVAILABILITY ZONES</a:t>
            </a:r>
          </a:p>
        </p:txBody>
      </p:sp>
    </p:spTree>
    <p:extLst>
      <p:ext uri="{BB962C8B-B14F-4D97-AF65-F5344CB8AC3E}">
        <p14:creationId xmlns:p14="http://schemas.microsoft.com/office/powerpoint/2010/main" val="419757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4D9334C-6B16-4C35-80ED-0D9F3B577208}"/>
              </a:ext>
            </a:extLst>
          </p:cNvPr>
          <p:cNvPicPr>
            <a:picLocks noChangeAspect="1"/>
          </p:cNvPicPr>
          <p:nvPr/>
        </p:nvPicPr>
        <p:blipFill>
          <a:blip r:embed="rId2"/>
          <a:stretch>
            <a:fillRect/>
          </a:stretch>
        </p:blipFill>
        <p:spPr>
          <a:xfrm>
            <a:off x="0" y="-26581"/>
            <a:ext cx="12200878"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9827492" cy="523220"/>
          </a:xfrm>
          <a:prstGeom prst="rect">
            <a:avLst/>
          </a:prstGeom>
        </p:spPr>
        <p:txBody>
          <a:bodyPr wrap="square">
            <a:spAutoFit/>
          </a:bodyPr>
          <a:lstStyle/>
          <a:p>
            <a:r>
              <a:rPr lang="en-US" sz="2800" b="1" dirty="0">
                <a:solidFill>
                  <a:srgbClr val="292F63"/>
                </a:solidFill>
                <a:latin typeface="Montserrat" charset="0"/>
                <a:ea typeface="Montserrat" charset="0"/>
                <a:cs typeface="Montserrat" charset="0"/>
              </a:rPr>
              <a:t>AWS GLOBAL INFRASTRUCTURE MAP</a:t>
            </a:r>
            <a:endParaRPr lang="ru-RU" sz="2800" b="1" dirty="0">
              <a:solidFill>
                <a:srgbClr val="292F63"/>
              </a:solidFill>
              <a:latin typeface="Montserrat" charset="0"/>
              <a:ea typeface="Montserrat" charset="0"/>
              <a:cs typeface="Montserrat" charset="0"/>
            </a:endParaRPr>
          </a:p>
        </p:txBody>
      </p:sp>
      <p:sp>
        <p:nvSpPr>
          <p:cNvPr id="8" name="Rectangle 7">
            <a:extLst>
              <a:ext uri="{FF2B5EF4-FFF2-40B4-BE49-F238E27FC236}">
                <a16:creationId xmlns:a16="http://schemas.microsoft.com/office/drawing/2014/main" id="{7840EACA-6DC8-40AD-9614-669D7CE61B61}"/>
              </a:ext>
            </a:extLst>
          </p:cNvPr>
          <p:cNvSpPr/>
          <p:nvPr/>
        </p:nvSpPr>
        <p:spPr>
          <a:xfrm>
            <a:off x="340060" y="1273453"/>
            <a:ext cx="11156615" cy="369332"/>
          </a:xfrm>
          <a:prstGeom prst="rect">
            <a:avLst/>
          </a:prstGeom>
        </p:spPr>
        <p:txBody>
          <a:bodyPr wrap="square">
            <a:spAutoFit/>
          </a:bodyPr>
          <a:lstStyle/>
          <a:p>
            <a:pPr marL="285750" indent="-285750">
              <a:buFont typeface="Arial" panose="020B0604020202020204" pitchFamily="34" charset="0"/>
              <a:buChar char="•"/>
            </a:pPr>
            <a:r>
              <a:rPr lang="en-CA" dirty="0">
                <a:solidFill>
                  <a:srgbClr val="292F63"/>
                </a:solidFill>
                <a:latin typeface="Montserrat" charset="0"/>
              </a:rPr>
              <a:t>AWS now spans 69 Availability Zones within 22 geographic regions around the world</a:t>
            </a:r>
          </a:p>
        </p:txBody>
      </p:sp>
      <p:sp>
        <p:nvSpPr>
          <p:cNvPr id="2" name="Rectangle 1">
            <a:extLst>
              <a:ext uri="{FF2B5EF4-FFF2-40B4-BE49-F238E27FC236}">
                <a16:creationId xmlns:a16="http://schemas.microsoft.com/office/drawing/2014/main" id="{64E1772A-5A55-4F20-9A05-022648502B97}"/>
              </a:ext>
            </a:extLst>
          </p:cNvPr>
          <p:cNvSpPr/>
          <p:nvPr/>
        </p:nvSpPr>
        <p:spPr>
          <a:xfrm>
            <a:off x="1517963" y="6234211"/>
            <a:ext cx="10142899" cy="369332"/>
          </a:xfrm>
          <a:prstGeom prst="rect">
            <a:avLst/>
          </a:prstGeom>
        </p:spPr>
        <p:txBody>
          <a:bodyPr wrap="square">
            <a:spAutoFit/>
          </a:bodyPr>
          <a:lstStyle/>
          <a:p>
            <a:r>
              <a:rPr lang="en-US" dirty="0"/>
              <a:t>Photo Credit: </a:t>
            </a:r>
            <a:r>
              <a:rPr lang="en-US" dirty="0">
                <a:hlinkClick r:id="rId3"/>
              </a:rPr>
              <a:t>https://aws.amazon.com/about-aws/global-infrastructure/</a:t>
            </a:r>
            <a:endParaRPr lang="en-US" dirty="0"/>
          </a:p>
        </p:txBody>
      </p:sp>
      <p:pic>
        <p:nvPicPr>
          <p:cNvPr id="4" name="Picture 3">
            <a:extLst>
              <a:ext uri="{FF2B5EF4-FFF2-40B4-BE49-F238E27FC236}">
                <a16:creationId xmlns:a16="http://schemas.microsoft.com/office/drawing/2014/main" id="{EE7617E8-8E58-4BF8-91E5-7F4E8AE169BF}"/>
              </a:ext>
            </a:extLst>
          </p:cNvPr>
          <p:cNvPicPr>
            <a:picLocks noChangeAspect="1"/>
          </p:cNvPicPr>
          <p:nvPr/>
        </p:nvPicPr>
        <p:blipFill>
          <a:blip r:embed="rId4"/>
          <a:stretch>
            <a:fillRect/>
          </a:stretch>
        </p:blipFill>
        <p:spPr>
          <a:xfrm>
            <a:off x="2455391" y="1827019"/>
            <a:ext cx="6925952" cy="3757528"/>
          </a:xfrm>
          <a:prstGeom prst="rect">
            <a:avLst/>
          </a:prstGeom>
        </p:spPr>
      </p:pic>
    </p:spTree>
    <p:extLst>
      <p:ext uri="{BB962C8B-B14F-4D97-AF65-F5344CB8AC3E}">
        <p14:creationId xmlns:p14="http://schemas.microsoft.com/office/powerpoint/2010/main" val="3602933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2297</Words>
  <Application>Microsoft Office PowerPoint</Application>
  <PresentationFormat>Widescreen</PresentationFormat>
  <Paragraphs>222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Courier New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 Mohamed</dc:creator>
  <cp:lastModifiedBy>R.M. Mohamed</cp:lastModifiedBy>
  <cp:revision>77</cp:revision>
  <dcterms:created xsi:type="dcterms:W3CDTF">2020-05-06T00:39:06Z</dcterms:created>
  <dcterms:modified xsi:type="dcterms:W3CDTF">2020-05-24T05:15:11Z</dcterms:modified>
</cp:coreProperties>
</file>