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3" r:id="rId4"/>
    <p:sldId id="323" r:id="rId5"/>
    <p:sldId id="324" r:id="rId6"/>
    <p:sldId id="328" r:id="rId7"/>
    <p:sldId id="291" r:id="rId8"/>
    <p:sldId id="292" r:id="rId9"/>
    <p:sldId id="293" r:id="rId10"/>
    <p:sldId id="294" r:id="rId11"/>
    <p:sldId id="337" r:id="rId12"/>
    <p:sldId id="295" r:id="rId13"/>
    <p:sldId id="317" r:id="rId14"/>
    <p:sldId id="318" r:id="rId15"/>
    <p:sldId id="329" r:id="rId16"/>
    <p:sldId id="298" r:id="rId17"/>
    <p:sldId id="331" r:id="rId18"/>
    <p:sldId id="304" r:id="rId19"/>
    <p:sldId id="305" r:id="rId20"/>
    <p:sldId id="306" r:id="rId21"/>
    <p:sldId id="307" r:id="rId22"/>
    <p:sldId id="330" r:id="rId23"/>
    <p:sldId id="326" r:id="rId24"/>
    <p:sldId id="327" r:id="rId25"/>
    <p:sldId id="332" r:id="rId26"/>
    <p:sldId id="333" r:id="rId27"/>
    <p:sldId id="334" r:id="rId28"/>
    <p:sldId id="335" r:id="rId29"/>
    <p:sldId id="33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ED4"/>
    <a:srgbClr val="715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s.ryerson.ca/~aharley/vis/conv/fla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m.wikipedia.org/wiki/Fichier:MultiLayerNeuralNetworkBigger_english.p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01a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7" Type="http://schemas.openxmlformats.org/officeDocument/2006/relationships/hyperlink" Target="https://commons.wikimedia.org/wiki/File:Neuron_Hand-tuned.svg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commons.wikimedia.org/wiki/File:Artificial_neural_network.svg" TargetMode="External"/><Relationship Id="rId11" Type="http://schemas.openxmlformats.org/officeDocument/2006/relationships/image" Target="../media/image12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3.png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tificial_neural_network.svg" TargetMode="External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7F2F-A7CC-46E2-89E0-5435E9C1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E1FA-1407-4CCA-97CA-DFCD1D5B3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E73AD-B962-429C-B954-65D105B8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8810790-CA01-42A3-B216-429E24964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84116" y="24154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FEATURE DETECTORS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67845" y="3214978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06235" y="2225887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6521" y="2790131"/>
          <a:ext cx="1849962" cy="1665456"/>
        </p:xfrm>
        <a:graphic>
          <a:graphicData uri="http://schemas.openxmlformats.org/drawingml/2006/table">
            <a:tbl>
              <a:tblPr firstRow="1" bandRow="1"/>
              <a:tblGrid>
                <a:gridCol w="61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6051" y="1560714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FEATURE DETECTOR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1424936" y="1795767"/>
            <a:ext cx="2108148" cy="95904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06235" y="2225887"/>
            <a:ext cx="1810668" cy="17049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367690" y="5019833"/>
            <a:ext cx="1208689" cy="7062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83" y="577024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20217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24714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29210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20217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24714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29211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20216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24713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9210" y="3872598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8684" y="5372981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FEATURE MAP</a:t>
            </a: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8533549" y="4455587"/>
            <a:ext cx="1122568" cy="8741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5864" y="122410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Live Convolution: 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http://setosa.io/ev/image-kernels/</a:t>
            </a: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986" y="5427368"/>
            <a:ext cx="734497" cy="6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5169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69 -0.00023 L 0.10104 0.002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0.00208 L 0.00026 0.079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663041" y="1548041"/>
            <a:ext cx="7909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074F85"/>
                </a:solidFill>
              </a:rPr>
              <a:t>WHAT ARE CONVOLUTIONAL NEURAL NETWORKS (CNNS) AND HOW DO THEY LEARN? – PART 2</a:t>
            </a:r>
          </a:p>
        </p:txBody>
      </p:sp>
    </p:spTree>
    <p:extLst>
      <p:ext uri="{BB962C8B-B14F-4D97-AF65-F5344CB8AC3E}">
        <p14:creationId xmlns:p14="http://schemas.microsoft.com/office/powerpoint/2010/main" val="408042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2EBEBA1-1E98-4F6D-AD4A-F1EBCB885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9308" y="225782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</a:rPr>
              <a:t>RELU (RECTIFIED LINEAR UNITS)</a:t>
            </a:r>
            <a:endParaRPr lang="ru-RU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https://commons.wikimedia.org/wiki/File:Artificial_neural_network.svg</a:t>
            </a:r>
          </a:p>
        </p:txBody>
      </p:sp>
      <p:pic>
        <p:nvPicPr>
          <p:cNvPr id="31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0234280" y="2432670"/>
            <a:ext cx="1770011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T-SHIRT/TOP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TROUSER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PULLOVER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DRESS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COAT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SANDAL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SHIRT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SNEAKER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BAG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ANKLE BOOT</a:t>
            </a:r>
            <a:endParaRPr lang="en-CA" sz="1100" dirty="0"/>
          </a:p>
        </p:txBody>
      </p:sp>
      <p:sp>
        <p:nvSpPr>
          <p:cNvPr id="55" name="Left Brace 54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Left Brace 56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POOLING FILTERS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ight Arrow 68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ight Arrow 69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CONVOLUTIONAL LAYER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42135" y="5493247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(DOWNSAMPLING)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POOLING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FLATTENING</a:t>
            </a:r>
          </a:p>
        </p:txBody>
      </p:sp>
      <p:pic>
        <p:nvPicPr>
          <p:cNvPr id="7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54" y="4594540"/>
            <a:ext cx="1516072" cy="12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67847" y="1355452"/>
            <a:ext cx="100567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RELU Layers are used to add non-linearity in the feature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It also enhances the sparsity or how scattered the feature map is.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183054" y="4316253"/>
            <a:ext cx="1452694" cy="1504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7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C669D7-0168-43A4-9572-66BAB8BF1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96633" y="29217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</a:rPr>
              <a:t>RELU (RECTIFIED LINEAR UNITS)</a:t>
            </a:r>
            <a:endParaRPr lang="ru-RU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https://commons.wikimedia.org/wiki/File:Artificial_neural_network.svg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3525" y="1486257"/>
            <a:ext cx="119273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RELU Layers are used to add non-linearity in the feature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It also enhances the sparsity or how scattered the feature map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gradient of the RELU does not vanish as we increase x compared to the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129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11885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6" y="3440751"/>
            <a:ext cx="3310195" cy="26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36075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1904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8" name="Picture 2" descr="Image result for sigmoid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15" y="1147057"/>
            <a:ext cx="1451585" cy="9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urved Connector 38"/>
          <p:cNvCxnSpPr/>
          <p:nvPr/>
        </p:nvCxnSpPr>
        <p:spPr>
          <a:xfrm rot="5400000">
            <a:off x="10357832" y="1605406"/>
            <a:ext cx="480877" cy="469661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53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8E0AF07-E4FD-4BA6-BFC3-345403E6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4486" y="208246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</a:rPr>
              <a:t>POOLING (DOWNSAMPLING)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https://commons.wikimedia.org/wiki/File:Artificial_neural_network.svg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7045" y="1212003"/>
            <a:ext cx="119273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Pooling or down sampling layers are placed after convolutional layers to reduce feature map dimensionality.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This improves the computational efficiency while preserving the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Pooling helps the model to generalize by avoiding overfitting.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If one of the pixel is shifted, the pooled feature map will still be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Max pooling works by retaining the maximum feature response within a given sample size in a feature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Live illustration : </a:t>
            </a:r>
            <a:r>
              <a:rPr lang="en-CA" sz="2000" b="1" dirty="0">
                <a:latin typeface="Montserrat" charset="0"/>
                <a:hlinkClick r:id="rId3"/>
              </a:rPr>
              <a:t>http://scs.ryerson.ca/~aharley/vis/conv/flat.html</a:t>
            </a: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46710" y="3845244"/>
          <a:ext cx="2418452" cy="2237857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9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46710" y="3845244"/>
            <a:ext cx="1208989" cy="1137260"/>
          </a:xfrm>
          <a:prstGeom prst="rect">
            <a:avLst/>
          </a:prstGeom>
          <a:noFill/>
          <a:ln w="5715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8474" y="45065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02971" y="45065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8474" y="50160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2971" y="50160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475195" y="4795718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5162" y="444234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MAX POOLING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5195" y="5145331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2x2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STRIDE =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06781" y="393942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06781" y="444959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06780" y="4971900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6780" y="5469617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7230085" y="4809716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6056" y="44468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FLATTENING</a:t>
            </a:r>
          </a:p>
        </p:txBody>
      </p:sp>
      <p:pic>
        <p:nvPicPr>
          <p:cNvPr id="28" name="Picture 2" descr="File:Artificial neural network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344" y="4032193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0091 -3.703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91 -3.7037E-6 L 0.00078 0.161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6135 L 0.10065 0.1613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663041" y="1548041"/>
            <a:ext cx="7909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074F85"/>
                </a:solidFill>
              </a:rPr>
              <a:t>HOW TO IMPROVE NETWORK PERFORMANCE?</a:t>
            </a:r>
          </a:p>
        </p:txBody>
      </p:sp>
    </p:spTree>
    <p:extLst>
      <p:ext uri="{BB962C8B-B14F-4D97-AF65-F5344CB8AC3E}">
        <p14:creationId xmlns:p14="http://schemas.microsoft.com/office/powerpoint/2010/main" val="100359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A815A18-2892-440E-8A61-21E79F92C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3934" y="253558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INCREASE FILTERS/DROPOUT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13934" y="1183338"/>
            <a:ext cx="122003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Improve accuracy by adding more feature detectors/filters or adding a dropout.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Dropout refers to dropping out units in a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Neurons develop co-dependency amongst each other during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Dropout is a regularization technique for reducing overfitting in neural networks.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It enables training to occur on several architectures of the neural network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409371" y="3839342"/>
            <a:ext cx="622566" cy="53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148269" y="312459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452653" y="35606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825372" y="414189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192275" y="468814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35" name="Left Brace 34"/>
          <p:cNvSpPr/>
          <p:nvPr/>
        </p:nvSpPr>
        <p:spPr>
          <a:xfrm rot="20490726">
            <a:off x="811291" y="3354150"/>
            <a:ext cx="574159" cy="3121253"/>
          </a:xfrm>
          <a:prstGeom prst="leftBrace">
            <a:avLst>
              <a:gd name="adj1" fmla="val 85479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8878" y="5509578"/>
            <a:ext cx="122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64 INSTEAD OF 32</a:t>
            </a:r>
          </a:p>
        </p:txBody>
      </p:sp>
      <p:pic>
        <p:nvPicPr>
          <p:cNvPr id="3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39" y="342162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25" y="342162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ultiply 38"/>
          <p:cNvSpPr/>
          <p:nvPr/>
        </p:nvSpPr>
        <p:spPr>
          <a:xfrm>
            <a:off x="9821292" y="3430062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9821291" y="4340567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01219" y="6346449"/>
            <a:ext cx="7016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100" b="1" dirty="0"/>
              <a:t>Photo Credit: </a:t>
            </a:r>
            <a:r>
              <a:rPr lang="en-CA" sz="1100" dirty="0">
                <a:hlinkClick r:id="rId4"/>
              </a:rPr>
              <a:t>https://fr.m.wikipedia.org/wiki/Fichier:MultiLayerNeuralNetworkBigger_english.png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156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044041" y="2405291"/>
            <a:ext cx="790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074F85"/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1349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98E72EF-A69A-4C45-9C76-0D3D6636E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88501" y="218356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99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A9FD64-0B8F-422B-98A9-F345E1D5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3524" y="218357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222318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2453740" y="2633891"/>
            <a:ext cx="596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 dirty="0">
                <a:solidFill>
                  <a:srgbClr val="074F85"/>
                </a:solidFill>
              </a:rPr>
              <a:t>PROJECT OVERVIEW</a:t>
            </a:r>
            <a:endParaRPr lang="en-US" sz="5400" b="1" dirty="0">
              <a:solidFill>
                <a:srgbClr val="074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2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0AA72-FFCA-4444-BFDF-426C6EA7E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2083" y="218357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30956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E8C4246-3DA4-4C4C-B049-7EEA9C693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22595" y="20505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PRECISION Vs. RECALL EXAMPLE 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36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186916" y="2643416"/>
            <a:ext cx="790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074F85"/>
                </a:solidFill>
              </a:rPr>
              <a:t>LENET NETWORK</a:t>
            </a:r>
          </a:p>
        </p:txBody>
      </p:sp>
    </p:spTree>
    <p:extLst>
      <p:ext uri="{BB962C8B-B14F-4D97-AF65-F5344CB8AC3E}">
        <p14:creationId xmlns:p14="http://schemas.microsoft.com/office/powerpoint/2010/main" val="314919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84D0F-7B49-4EFB-81CE-0E87FDBF6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1248" y="230151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LENET ARCHITECTURE</a:t>
            </a:r>
          </a:p>
        </p:txBody>
      </p:sp>
      <p:sp>
        <p:nvSpPr>
          <p:cNvPr id="14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28227" y="1237966"/>
            <a:ext cx="98058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network used is called </a:t>
            </a:r>
            <a:r>
              <a:rPr lang="en-CA" sz="2000" b="1" dirty="0" err="1">
                <a:latin typeface="Montserrat" charset="0"/>
              </a:rPr>
              <a:t>LeNet</a:t>
            </a:r>
            <a:r>
              <a:rPr lang="en-CA" sz="2000" b="1" dirty="0">
                <a:latin typeface="Montserrat" charset="0"/>
              </a:rPr>
              <a:t> that was presented by Yann </a:t>
            </a:r>
            <a:r>
              <a:rPr lang="en-CA" sz="2000" b="1" dirty="0" err="1">
                <a:latin typeface="Montserrat" charset="0"/>
              </a:rPr>
              <a:t>LeCun</a:t>
            </a: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Reference and photo credit: </a:t>
            </a:r>
            <a:r>
              <a:rPr lang="en-CA" sz="2000" b="1" dirty="0">
                <a:latin typeface="Montserrat" charset="0"/>
                <a:hlinkClick r:id="rId3"/>
              </a:rPr>
              <a:t>http://yann.lecun.com/exdb/publis/pdf/lecun-01a.pdf</a:t>
            </a: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C: Convolution layer, S: subsampling layer, F: Fully Connected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9279"/>
          <a:stretch/>
        </p:blipFill>
        <p:spPr>
          <a:xfrm>
            <a:off x="962046" y="2768481"/>
            <a:ext cx="10305418" cy="36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9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A41AD2-FA43-4C42-81A7-5DB20173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4573" y="2852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LENET ARCHITECTURE</a:t>
            </a: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54183" y="1322077"/>
            <a:ext cx="98058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1: THE FIRST CONVOLUTIONAL LAYER #1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Input = 32x32x1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28x28x6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(Input-filter+1)/Stride* =&gt; (32-5+1)/1=28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Used a 5x5 Filter with input depth of 3 and output depth of 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pooling for input, Input = 28x28x6 and Output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2: THE SECOND CONVOLUTIONAL LAYER #2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Input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2: Convolutional layer with 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(Input-filter+1)/strides =&gt; 10 = 14-5+1/1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Pooling with Input = 10x10x16 and Output = 5x5x16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3: FLATTENING THE NETWORK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Flatten the network with Input = 5x5x16 and Output = 400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4: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3: Fully Connected layer with Input = 400 and Output = 120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5: ANOTHER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4: Fully Connected Layer with Input = 120 and Output = 84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6: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5: Fully Connected layer with Input = 84 and Output = 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9279"/>
          <a:stretch/>
        </p:blipFill>
        <p:spPr>
          <a:xfrm>
            <a:off x="5769827" y="2400872"/>
            <a:ext cx="6413295" cy="2264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73324" y="5461164"/>
            <a:ext cx="4807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i="1" dirty="0">
                <a:latin typeface="Montserrat" charset="0"/>
                <a:ea typeface="Montserrat" charset="0"/>
                <a:cs typeface="Montserrat" charset="0"/>
              </a:rPr>
              <a:t>* Stride is the amount by which the kernel is shifted when the kernel is passed over the image. </a:t>
            </a:r>
          </a:p>
        </p:txBody>
      </p:sp>
    </p:spTree>
    <p:extLst>
      <p:ext uri="{BB962C8B-B14F-4D97-AF65-F5344CB8AC3E}">
        <p14:creationId xmlns:p14="http://schemas.microsoft.com/office/powerpoint/2010/main" val="801586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939266" y="2176691"/>
            <a:ext cx="7909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074F85"/>
                </a:solidFill>
              </a:rPr>
              <a:t>NOTES ON SERVICE LIMIT INCREASE</a:t>
            </a:r>
          </a:p>
        </p:txBody>
      </p:sp>
    </p:spTree>
    <p:extLst>
      <p:ext uri="{BB962C8B-B14F-4D97-AF65-F5344CB8AC3E}">
        <p14:creationId xmlns:p14="http://schemas.microsoft.com/office/powerpoint/2010/main" val="1360334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A41AD2-FA43-4C42-81A7-5DB20173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4573" y="2852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INSTANCE REQUEST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BFC46F-4B7F-4A33-9B26-2B67095B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335" y="2308729"/>
            <a:ext cx="9059123" cy="2623727"/>
          </a:xfrm>
          <a:prstGeom prst="rect">
            <a:avLst/>
          </a:prstGeom>
        </p:spPr>
      </p:pic>
      <p:sp>
        <p:nvSpPr>
          <p:cNvPr id="12" name="Right Arrow 5">
            <a:extLst>
              <a:ext uri="{FF2B5EF4-FFF2-40B4-BE49-F238E27FC236}">
                <a16:creationId xmlns:a16="http://schemas.microsoft.com/office/drawing/2014/main" id="{F4A448AC-168D-46FA-9868-2B63A8C021BE}"/>
              </a:ext>
            </a:extLst>
          </p:cNvPr>
          <p:cNvSpPr/>
          <p:nvPr/>
        </p:nvSpPr>
        <p:spPr>
          <a:xfrm>
            <a:off x="2251491" y="3920396"/>
            <a:ext cx="509325" cy="29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Down Arrow 8">
            <a:extLst>
              <a:ext uri="{FF2B5EF4-FFF2-40B4-BE49-F238E27FC236}">
                <a16:creationId xmlns:a16="http://schemas.microsoft.com/office/drawing/2014/main" id="{426891ED-1758-4824-8B3A-E9200D92B7A1}"/>
              </a:ext>
            </a:extLst>
          </p:cNvPr>
          <p:cNvSpPr/>
          <p:nvPr/>
        </p:nvSpPr>
        <p:spPr>
          <a:xfrm>
            <a:off x="3975361" y="1939147"/>
            <a:ext cx="179882" cy="3695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4C79A-8A48-44D2-9E2F-938BD13657C2}"/>
              </a:ext>
            </a:extLst>
          </p:cNvPr>
          <p:cNvSpPr txBox="1"/>
          <p:nvPr/>
        </p:nvSpPr>
        <p:spPr>
          <a:xfrm>
            <a:off x="3120922" y="1569815"/>
            <a:ext cx="20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 Click on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B8763-FE6D-429F-A1A6-07ABE95CAA6A}"/>
              </a:ext>
            </a:extLst>
          </p:cNvPr>
          <p:cNvSpPr txBox="1"/>
          <p:nvPr/>
        </p:nvSpPr>
        <p:spPr>
          <a:xfrm>
            <a:off x="437682" y="3885631"/>
            <a:ext cx="18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2.Click in Support</a:t>
            </a:r>
          </a:p>
        </p:txBody>
      </p:sp>
    </p:spTree>
    <p:extLst>
      <p:ext uri="{BB962C8B-B14F-4D97-AF65-F5344CB8AC3E}">
        <p14:creationId xmlns:p14="http://schemas.microsoft.com/office/powerpoint/2010/main" val="8558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A41AD2-FA43-4C42-81A7-5DB20173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4573" y="2852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INSTANCE REQUEST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D949B0-8127-4A66-87DB-5396D0FD9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9" t="39616" r="9340"/>
          <a:stretch/>
        </p:blipFill>
        <p:spPr>
          <a:xfrm>
            <a:off x="909715" y="1455861"/>
            <a:ext cx="8259579" cy="108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A82771-840A-432D-8FEA-B2472B6DF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15" y="2746635"/>
            <a:ext cx="7471033" cy="3318954"/>
          </a:xfrm>
          <a:prstGeom prst="rect">
            <a:avLst/>
          </a:prstGeom>
        </p:spPr>
      </p:pic>
      <p:sp>
        <p:nvSpPr>
          <p:cNvPr id="18" name="Left Arrow 7">
            <a:extLst>
              <a:ext uri="{FF2B5EF4-FFF2-40B4-BE49-F238E27FC236}">
                <a16:creationId xmlns:a16="http://schemas.microsoft.com/office/drawing/2014/main" id="{BD8BDB4A-477B-41F9-9836-F868687EE1DC}"/>
              </a:ext>
            </a:extLst>
          </p:cNvPr>
          <p:cNvSpPr/>
          <p:nvPr/>
        </p:nvSpPr>
        <p:spPr>
          <a:xfrm>
            <a:off x="8794542" y="2125282"/>
            <a:ext cx="554636" cy="26158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Left Arrow 8">
            <a:extLst>
              <a:ext uri="{FF2B5EF4-FFF2-40B4-BE49-F238E27FC236}">
                <a16:creationId xmlns:a16="http://schemas.microsoft.com/office/drawing/2014/main" id="{27361C8B-EA90-4FE6-BB56-1E100BE10545}"/>
              </a:ext>
            </a:extLst>
          </p:cNvPr>
          <p:cNvSpPr/>
          <p:nvPr/>
        </p:nvSpPr>
        <p:spPr>
          <a:xfrm>
            <a:off x="5341808" y="3804691"/>
            <a:ext cx="3272852" cy="4109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Left Arrow 9">
            <a:extLst>
              <a:ext uri="{FF2B5EF4-FFF2-40B4-BE49-F238E27FC236}">
                <a16:creationId xmlns:a16="http://schemas.microsoft.com/office/drawing/2014/main" id="{E39B3A44-D014-48A8-AAC6-1342D83C0ECB}"/>
              </a:ext>
            </a:extLst>
          </p:cNvPr>
          <p:cNvSpPr/>
          <p:nvPr/>
        </p:nvSpPr>
        <p:spPr>
          <a:xfrm>
            <a:off x="4524844" y="5125813"/>
            <a:ext cx="1633928" cy="3188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6FC6C-A41E-491D-9362-E252760766A5}"/>
              </a:ext>
            </a:extLst>
          </p:cNvPr>
          <p:cNvSpPr txBox="1"/>
          <p:nvPr/>
        </p:nvSpPr>
        <p:spPr>
          <a:xfrm>
            <a:off x="9469099" y="2125283"/>
            <a:ext cx="235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1.Click on Create Case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DC2140-6BC4-4DE1-A2B5-C18477145FD3}"/>
              </a:ext>
            </a:extLst>
          </p:cNvPr>
          <p:cNvSpPr txBox="1"/>
          <p:nvPr/>
        </p:nvSpPr>
        <p:spPr>
          <a:xfrm>
            <a:off x="8614660" y="3804691"/>
            <a:ext cx="30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2. Select Service Limit Increase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E429F3-93F7-4901-BC99-481F6BAF70BC}"/>
              </a:ext>
            </a:extLst>
          </p:cNvPr>
          <p:cNvSpPr txBox="1"/>
          <p:nvPr/>
        </p:nvSpPr>
        <p:spPr>
          <a:xfrm>
            <a:off x="6381125" y="5125813"/>
            <a:ext cx="431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3.Select Sagemaker from the drop-down box</a:t>
            </a:r>
          </a:p>
        </p:txBody>
      </p:sp>
    </p:spTree>
    <p:extLst>
      <p:ext uri="{BB962C8B-B14F-4D97-AF65-F5344CB8AC3E}">
        <p14:creationId xmlns:p14="http://schemas.microsoft.com/office/powerpoint/2010/main" val="19456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A41AD2-FA43-4C42-81A7-5DB20173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4573" y="2852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INSTANCE REQUEST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64630-3768-45D0-B595-B89D8B24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9" y="1345017"/>
            <a:ext cx="8087514" cy="4705175"/>
          </a:xfrm>
          <a:prstGeom prst="rect">
            <a:avLst/>
          </a:prstGeom>
        </p:spPr>
      </p:pic>
      <p:sp>
        <p:nvSpPr>
          <p:cNvPr id="13" name="Left Arrow 7">
            <a:extLst>
              <a:ext uri="{FF2B5EF4-FFF2-40B4-BE49-F238E27FC236}">
                <a16:creationId xmlns:a16="http://schemas.microsoft.com/office/drawing/2014/main" id="{3B454286-54A9-4F7A-A4EC-7F4DAAFD2B1E}"/>
              </a:ext>
            </a:extLst>
          </p:cNvPr>
          <p:cNvSpPr/>
          <p:nvPr/>
        </p:nvSpPr>
        <p:spPr>
          <a:xfrm>
            <a:off x="4679426" y="1939780"/>
            <a:ext cx="1633928" cy="2630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Left Arrow 8">
            <a:extLst>
              <a:ext uri="{FF2B5EF4-FFF2-40B4-BE49-F238E27FC236}">
                <a16:creationId xmlns:a16="http://schemas.microsoft.com/office/drawing/2014/main" id="{86F91E0A-CDB5-40C9-9006-4D3505752E27}"/>
              </a:ext>
            </a:extLst>
          </p:cNvPr>
          <p:cNvSpPr/>
          <p:nvPr/>
        </p:nvSpPr>
        <p:spPr>
          <a:xfrm>
            <a:off x="4679426" y="2432481"/>
            <a:ext cx="1633928" cy="2630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Left Arrow 9">
            <a:extLst>
              <a:ext uri="{FF2B5EF4-FFF2-40B4-BE49-F238E27FC236}">
                <a16:creationId xmlns:a16="http://schemas.microsoft.com/office/drawing/2014/main" id="{4F4E9025-F03D-4D4E-AB21-AFF15751AD84}"/>
              </a:ext>
            </a:extLst>
          </p:cNvPr>
          <p:cNvSpPr/>
          <p:nvPr/>
        </p:nvSpPr>
        <p:spPr>
          <a:xfrm>
            <a:off x="4679426" y="3027968"/>
            <a:ext cx="1633928" cy="2630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Left Arrow 10">
            <a:extLst>
              <a:ext uri="{FF2B5EF4-FFF2-40B4-BE49-F238E27FC236}">
                <a16:creationId xmlns:a16="http://schemas.microsoft.com/office/drawing/2014/main" id="{C486CB19-F115-4A64-A0F9-BCD26A51F0F1}"/>
              </a:ext>
            </a:extLst>
          </p:cNvPr>
          <p:cNvSpPr/>
          <p:nvPr/>
        </p:nvSpPr>
        <p:spPr>
          <a:xfrm>
            <a:off x="4664436" y="3450892"/>
            <a:ext cx="1633928" cy="2630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Left Arrow 11">
            <a:extLst>
              <a:ext uri="{FF2B5EF4-FFF2-40B4-BE49-F238E27FC236}">
                <a16:creationId xmlns:a16="http://schemas.microsoft.com/office/drawing/2014/main" id="{BDDAABBC-4F79-4FA7-AD0F-DBCA2747C0D0}"/>
              </a:ext>
            </a:extLst>
          </p:cNvPr>
          <p:cNvSpPr/>
          <p:nvPr/>
        </p:nvSpPr>
        <p:spPr>
          <a:xfrm>
            <a:off x="4975641" y="5556767"/>
            <a:ext cx="1633928" cy="2630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491A05-DD4E-452D-95E5-F5FE9F7FF49E}"/>
              </a:ext>
            </a:extLst>
          </p:cNvPr>
          <p:cNvSpPr txBox="1"/>
          <p:nvPr/>
        </p:nvSpPr>
        <p:spPr>
          <a:xfrm>
            <a:off x="6264796" y="1896939"/>
            <a:ext cx="409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1.Select the region (region closest to you)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E2956-C7AB-4A05-9D25-BCDDFDAF5E35}"/>
              </a:ext>
            </a:extLst>
          </p:cNvPr>
          <p:cNvSpPr txBox="1"/>
          <p:nvPr/>
        </p:nvSpPr>
        <p:spPr>
          <a:xfrm>
            <a:off x="6298364" y="2384779"/>
            <a:ext cx="385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2.Select Sagemaker Notebooks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A7F46-BA8D-42CB-83AC-711BC997309F}"/>
              </a:ext>
            </a:extLst>
          </p:cNvPr>
          <p:cNvSpPr txBox="1"/>
          <p:nvPr/>
        </p:nvSpPr>
        <p:spPr>
          <a:xfrm>
            <a:off x="6298364" y="3015628"/>
            <a:ext cx="33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3.Select ml.p2.16xlarge instances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EF86C-2989-474A-9E5F-D29A91A850B4}"/>
              </a:ext>
            </a:extLst>
          </p:cNvPr>
          <p:cNvSpPr txBox="1"/>
          <p:nvPr/>
        </p:nvSpPr>
        <p:spPr>
          <a:xfrm>
            <a:off x="6313354" y="3450892"/>
            <a:ext cx="56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4. Request of 2( As we need 2 for training and deployment)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75DFEB-44F9-4B1B-9E60-425345794EEB}"/>
              </a:ext>
            </a:extLst>
          </p:cNvPr>
          <p:cNvSpPr txBox="1"/>
          <p:nvPr/>
        </p:nvSpPr>
        <p:spPr>
          <a:xfrm>
            <a:off x="6609569" y="5503634"/>
            <a:ext cx="29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5. Give the same reason</a:t>
            </a:r>
          </a:p>
        </p:txBody>
      </p:sp>
    </p:spTree>
    <p:extLst>
      <p:ext uri="{BB962C8B-B14F-4D97-AF65-F5344CB8AC3E}">
        <p14:creationId xmlns:p14="http://schemas.microsoft.com/office/powerpoint/2010/main" val="23159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A41AD2-FA43-4C42-81A7-5DB20173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4573" y="2852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INSTANCE REQUEST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8C1853-A9C2-49EC-8884-BF3CD65A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9" y="1866439"/>
            <a:ext cx="7120327" cy="2255856"/>
          </a:xfrm>
          <a:prstGeom prst="rect">
            <a:avLst/>
          </a:prstGeom>
        </p:spPr>
      </p:pic>
      <p:sp>
        <p:nvSpPr>
          <p:cNvPr id="17" name="Left Arrow 6">
            <a:extLst>
              <a:ext uri="{FF2B5EF4-FFF2-40B4-BE49-F238E27FC236}">
                <a16:creationId xmlns:a16="http://schemas.microsoft.com/office/drawing/2014/main" id="{2259DB6A-665B-4ABA-858A-412D524F39A8}"/>
              </a:ext>
            </a:extLst>
          </p:cNvPr>
          <p:cNvSpPr/>
          <p:nvPr/>
        </p:nvSpPr>
        <p:spPr>
          <a:xfrm>
            <a:off x="7420131" y="3659983"/>
            <a:ext cx="854439" cy="3124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6B28E-9EAA-4591-9630-94A1768F175F}"/>
              </a:ext>
            </a:extLst>
          </p:cNvPr>
          <p:cNvSpPr txBox="1"/>
          <p:nvPr/>
        </p:nvSpPr>
        <p:spPr>
          <a:xfrm>
            <a:off x="8394491" y="3659983"/>
            <a:ext cx="23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Click the submit button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8ECF5-A83A-403F-96C8-9A92C7641038}"/>
              </a:ext>
            </a:extLst>
          </p:cNvPr>
          <p:cNvSpPr txBox="1"/>
          <p:nvPr/>
        </p:nvSpPr>
        <p:spPr>
          <a:xfrm>
            <a:off x="1154243" y="4601980"/>
            <a:ext cx="7719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NOTE: It takes around 24hrs to 48hrs for the instances to get approval for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first time.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After that, you would get the instances approved within 1 – 2 hours.</a:t>
            </a:r>
          </a:p>
        </p:txBody>
      </p:sp>
    </p:spTree>
    <p:extLst>
      <p:ext uri="{BB962C8B-B14F-4D97-AF65-F5344CB8AC3E}">
        <p14:creationId xmlns:p14="http://schemas.microsoft.com/office/powerpoint/2010/main" val="27587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0130540-7A17-4F8A-A1EF-4FF0274AB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5364647" y="3864604"/>
            <a:ext cx="3040912" cy="1552354"/>
          </a:xfrm>
          <a:prstGeom prst="round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CLASSIFIER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08181" y="2460875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b="1" kern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INPUT IMAGES</a:t>
            </a:r>
            <a:endParaRPr lang="en-US" sz="1400" kern="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66494" y="556272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Fashion consists of 70,000 images</a:t>
            </a:r>
          </a:p>
          <a:p>
            <a:pPr marL="285750" lvl="1" indent="-285750"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60,000 training </a:t>
            </a:r>
          </a:p>
          <a:p>
            <a:pPr marL="285750" lvl="1" indent="-285750"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10,000 testing</a:t>
            </a:r>
          </a:p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Images are 28x28 grayscale</a:t>
            </a:r>
            <a:endParaRPr lang="en-US" sz="1400" kern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8478418" y="4455626"/>
            <a:ext cx="749417" cy="533400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396811" y="2271179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20000"/>
              <a:buFont typeface="Arial"/>
              <a:buNone/>
            </a:pPr>
            <a:r>
              <a:rPr lang="en-US" sz="1600" b="1" kern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TARGET CLASS: 10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316717" y="3190487"/>
            <a:ext cx="1770011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T-SHIRT/TOP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TROUSER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PULLOVER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DRESS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COAT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SANDAL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SHIRT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SNEAKER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BAG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1" algn="ctr">
              <a:spcBef>
                <a:spcPts val="500"/>
              </a:spcBef>
              <a:buClr>
                <a:srgbClr val="000000"/>
              </a:buClr>
              <a:buSzPts val="1440"/>
              <a:buFont typeface="Arial"/>
              <a:buNone/>
            </a:pP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ANKLE BOOT</a:t>
            </a:r>
            <a:endParaRPr lang="en-CA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" name="Left Brace 75"/>
          <p:cNvSpPr/>
          <p:nvPr/>
        </p:nvSpPr>
        <p:spPr>
          <a:xfrm>
            <a:off x="9325173" y="2768652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7" name="Left Brace 76"/>
          <p:cNvSpPr/>
          <p:nvPr/>
        </p:nvSpPr>
        <p:spPr>
          <a:xfrm rot="10800000">
            <a:off x="10953363" y="2768652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6" y="2869798"/>
            <a:ext cx="2006443" cy="1906478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9899332" y="5156066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622" y="2836774"/>
            <a:ext cx="2063569" cy="1965304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9890876" y="5691553"/>
            <a:ext cx="1195852" cy="5382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70" y="4696584"/>
            <a:ext cx="1982780" cy="1989938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9819966" y="3188385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51" y="4723144"/>
            <a:ext cx="2050956" cy="192232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9890876" y="5440959"/>
            <a:ext cx="1195852" cy="260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4588827" y="4429884"/>
            <a:ext cx="749417" cy="533400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34" y="2761001"/>
            <a:ext cx="3958815" cy="38652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A4D2F59-CAA6-4F20-837D-292914B0FB9B}"/>
              </a:ext>
            </a:extLst>
          </p:cNvPr>
          <p:cNvSpPr/>
          <p:nvPr/>
        </p:nvSpPr>
        <p:spPr>
          <a:xfrm>
            <a:off x="176334" y="237642"/>
            <a:ext cx="9940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 INTRO TO IMAGE CLASSIFIERS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C3BE3C-BA04-46F4-AE1A-1DDFE0FBFACF}"/>
              </a:ext>
            </a:extLst>
          </p:cNvPr>
          <p:cNvSpPr/>
          <p:nvPr/>
        </p:nvSpPr>
        <p:spPr>
          <a:xfrm>
            <a:off x="328473" y="1041555"/>
            <a:ext cx="11079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Image Classifiers work by predicting the class of items that are present in a given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For example, you can train a classifier to classify images of cats and dogs.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So when you feed a trained classifier an image of a dog, it can predict the label associated with the given image “label = dog”.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Let’s take a look at the fashion class dataset.</a:t>
            </a:r>
          </a:p>
        </p:txBody>
      </p:sp>
    </p:spTree>
    <p:extLst>
      <p:ext uri="{BB962C8B-B14F-4D97-AF65-F5344CB8AC3E}">
        <p14:creationId xmlns:p14="http://schemas.microsoft.com/office/powerpoint/2010/main" val="24400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/>
      <p:bldP spid="73" grpId="0" animBg="1"/>
      <p:bldP spid="74" grpId="0"/>
      <p:bldP spid="75" grpId="0"/>
      <p:bldP spid="76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38089B-8815-4CCF-9FF7-1B15D84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7" y="89963"/>
            <a:ext cx="7298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</a:t>
            </a:r>
            <a:r>
              <a:rPr lang="en-US" sz="2800" dirty="0">
                <a:ea typeface="Montserrat" charset="0"/>
                <a:cs typeface="Montserrat" charset="0"/>
              </a:rPr>
              <a:t>: </a:t>
            </a:r>
            <a:r>
              <a:rPr lang="en-US" sz="2800" b="1" dirty="0">
                <a:latin typeface="Montserrat" charset="0"/>
              </a:rPr>
              <a:t>CLASSIFY TRAFFIC SIGNS</a:t>
            </a:r>
            <a:endParaRPr lang="ru-RU" sz="2800" b="1" dirty="0"/>
          </a:p>
        </p:txBody>
      </p:sp>
      <p:sp>
        <p:nvSpPr>
          <p:cNvPr id="88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74012" y="1293625"/>
            <a:ext cx="1190911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Traffic sign classification is an important task for self driving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In this project, a Deep Network known as </a:t>
            </a:r>
            <a:r>
              <a:rPr lang="en-CA" b="1" dirty="0" err="1">
                <a:latin typeface="Montserrat" charset="0"/>
              </a:rPr>
              <a:t>LeNet</a:t>
            </a:r>
            <a:r>
              <a:rPr lang="en-CA" b="1" dirty="0">
                <a:latin typeface="Montserrat" charset="0"/>
              </a:rPr>
              <a:t> will be used for traffic sign images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The dataset contains 43 different classes of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</a:rPr>
              <a:t>Classes are as listed below: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( 0, </a:t>
            </a:r>
            <a:r>
              <a:rPr lang="en-CA" sz="1400" dirty="0" err="1"/>
              <a:t>b'Speed</a:t>
            </a:r>
            <a:r>
              <a:rPr lang="en-CA" sz="1400" dirty="0"/>
              <a:t> limit (20km/h)') ( 1, </a:t>
            </a:r>
            <a:r>
              <a:rPr lang="en-CA" sz="1400" dirty="0" err="1"/>
              <a:t>b'Speed</a:t>
            </a:r>
            <a:r>
              <a:rPr lang="en-CA" sz="1400" dirty="0"/>
              <a:t> limit (30km/h)') ( 2, </a:t>
            </a:r>
            <a:r>
              <a:rPr lang="en-CA" sz="1400" dirty="0" err="1"/>
              <a:t>b'Speed</a:t>
            </a:r>
            <a:r>
              <a:rPr lang="en-CA" sz="1400" dirty="0"/>
              <a:t> limit (50km/h)') ( 3, </a:t>
            </a:r>
            <a:r>
              <a:rPr lang="en-CA" sz="1400" dirty="0" err="1"/>
              <a:t>b'Speed</a:t>
            </a:r>
            <a:r>
              <a:rPr lang="en-CA" sz="1400" dirty="0"/>
              <a:t> limit (60km/h)') ( 4, </a:t>
            </a:r>
            <a:r>
              <a:rPr lang="en-CA" sz="1400" dirty="0" err="1"/>
              <a:t>b'Speed</a:t>
            </a:r>
            <a:r>
              <a:rPr lang="en-CA" sz="1400" dirty="0"/>
              <a:t> limit (70km/h)')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( 5, </a:t>
            </a:r>
            <a:r>
              <a:rPr lang="en-CA" sz="1400" dirty="0" err="1"/>
              <a:t>b'Speed</a:t>
            </a:r>
            <a:r>
              <a:rPr lang="en-CA" sz="1400" dirty="0"/>
              <a:t> limit (80km/h)') ( 6, </a:t>
            </a:r>
            <a:r>
              <a:rPr lang="en-CA" sz="1400" dirty="0" err="1"/>
              <a:t>b'End</a:t>
            </a:r>
            <a:r>
              <a:rPr lang="en-CA" sz="1400" dirty="0"/>
              <a:t> of speed limit (80km/h)') ( 7, </a:t>
            </a:r>
            <a:r>
              <a:rPr lang="en-CA" sz="1400" dirty="0" err="1"/>
              <a:t>b'Speed</a:t>
            </a:r>
            <a:r>
              <a:rPr lang="en-CA" sz="1400" dirty="0"/>
              <a:t> limit (100km/h)') ( 8, </a:t>
            </a:r>
            <a:r>
              <a:rPr lang="en-CA" sz="1400" dirty="0" err="1"/>
              <a:t>b'Speed</a:t>
            </a:r>
            <a:r>
              <a:rPr lang="en-CA" sz="1400" dirty="0"/>
              <a:t> limit (120km/h)') ( 9, </a:t>
            </a:r>
            <a:r>
              <a:rPr lang="en-CA" sz="1400" dirty="0" err="1"/>
              <a:t>b'No</a:t>
            </a:r>
            <a:r>
              <a:rPr lang="en-CA" sz="1400" dirty="0"/>
              <a:t> passing')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(10, </a:t>
            </a:r>
            <a:r>
              <a:rPr lang="en-CA" sz="1400" dirty="0" err="1"/>
              <a:t>b'No</a:t>
            </a:r>
            <a:r>
              <a:rPr lang="en-CA" sz="1400" dirty="0"/>
              <a:t> passing for vehicles over 3.5 metric tons') (11, </a:t>
            </a:r>
            <a:r>
              <a:rPr lang="en-CA" sz="1400" dirty="0" err="1"/>
              <a:t>b'Right</a:t>
            </a:r>
            <a:r>
              <a:rPr lang="en-CA" sz="1400" dirty="0"/>
              <a:t>-of-way at the next intersection') (12, </a:t>
            </a:r>
            <a:r>
              <a:rPr lang="en-CA" sz="1400" dirty="0" err="1"/>
              <a:t>b'Priority</a:t>
            </a:r>
            <a:r>
              <a:rPr lang="en-CA" sz="1400" dirty="0"/>
              <a:t> road') (13, </a:t>
            </a:r>
            <a:r>
              <a:rPr lang="en-CA" sz="1400" dirty="0" err="1"/>
              <a:t>b'Yield</a:t>
            </a:r>
            <a:r>
              <a:rPr lang="en-CA" sz="1400" dirty="0"/>
              <a:t>') (14, </a:t>
            </a:r>
            <a:r>
              <a:rPr lang="en-CA" sz="1400" dirty="0" err="1"/>
              <a:t>b'Stop</a:t>
            </a:r>
            <a:r>
              <a:rPr lang="en-CA" sz="1400" dirty="0"/>
              <a:t>')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(15, </a:t>
            </a:r>
            <a:r>
              <a:rPr lang="en-CA" sz="1400" dirty="0" err="1"/>
              <a:t>b'No</a:t>
            </a:r>
            <a:r>
              <a:rPr lang="en-CA" sz="1400" dirty="0"/>
              <a:t> vehicles') (16, </a:t>
            </a:r>
            <a:r>
              <a:rPr lang="en-CA" sz="1400" dirty="0" err="1"/>
              <a:t>b'Vehicles</a:t>
            </a:r>
            <a:r>
              <a:rPr lang="en-CA" sz="1400" dirty="0"/>
              <a:t> over 3.5 metric tons prohibited') (17, </a:t>
            </a:r>
            <a:r>
              <a:rPr lang="en-CA" sz="1400" dirty="0" err="1"/>
              <a:t>b'No</a:t>
            </a:r>
            <a:r>
              <a:rPr lang="en-CA" sz="1400" dirty="0"/>
              <a:t> entry')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(18, </a:t>
            </a:r>
            <a:r>
              <a:rPr lang="en-CA" sz="1400" dirty="0" err="1"/>
              <a:t>b'General</a:t>
            </a:r>
            <a:r>
              <a:rPr lang="en-CA" sz="1400" dirty="0"/>
              <a:t> caution') (19, </a:t>
            </a:r>
            <a:r>
              <a:rPr lang="en-CA" sz="1400" dirty="0" err="1"/>
              <a:t>b'Dangerous</a:t>
            </a:r>
            <a:r>
              <a:rPr lang="en-CA" sz="1400" dirty="0"/>
              <a:t> curve to the left')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(20, </a:t>
            </a:r>
            <a:r>
              <a:rPr lang="en-CA" sz="1400" dirty="0" err="1"/>
              <a:t>b'Dangerous</a:t>
            </a:r>
            <a:r>
              <a:rPr lang="en-CA" sz="1400" dirty="0"/>
              <a:t> curve to the right') (21, </a:t>
            </a:r>
            <a:r>
              <a:rPr lang="en-CA" sz="1400" dirty="0" err="1"/>
              <a:t>b'Double</a:t>
            </a:r>
            <a:r>
              <a:rPr lang="en-CA" sz="1400" dirty="0"/>
              <a:t> curve')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(22, </a:t>
            </a:r>
            <a:r>
              <a:rPr lang="en-CA" sz="1400" dirty="0" err="1"/>
              <a:t>b'Bumpy</a:t>
            </a:r>
            <a:r>
              <a:rPr lang="en-CA" sz="1400" dirty="0"/>
              <a:t> road') (23, </a:t>
            </a:r>
            <a:r>
              <a:rPr lang="en-CA" sz="1400" dirty="0" err="1"/>
              <a:t>b'Slippery</a:t>
            </a:r>
            <a:r>
              <a:rPr lang="en-CA" sz="1400" dirty="0"/>
              <a:t> road')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(24, </a:t>
            </a:r>
            <a:r>
              <a:rPr lang="en-CA" sz="1400" dirty="0" err="1"/>
              <a:t>b'Road</a:t>
            </a:r>
            <a:r>
              <a:rPr lang="en-CA" sz="1400" dirty="0"/>
              <a:t> narrows on the right') (25, </a:t>
            </a:r>
            <a:r>
              <a:rPr lang="en-CA" sz="1400" dirty="0" err="1"/>
              <a:t>b'Road</a:t>
            </a:r>
            <a:r>
              <a:rPr lang="en-CA" sz="1400" dirty="0"/>
              <a:t> work')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(26, </a:t>
            </a:r>
            <a:r>
              <a:rPr lang="en-CA" sz="1400" dirty="0" err="1"/>
              <a:t>b'Traffic</a:t>
            </a:r>
            <a:r>
              <a:rPr lang="en-CA" sz="1400" dirty="0"/>
              <a:t> signals') (27, </a:t>
            </a:r>
            <a:r>
              <a:rPr lang="en-CA" sz="1400" dirty="0" err="1"/>
              <a:t>b'Pedestrians</a:t>
            </a:r>
            <a:r>
              <a:rPr lang="en-CA" sz="1400" dirty="0"/>
              <a:t>') (28, </a:t>
            </a:r>
            <a:r>
              <a:rPr lang="en-CA" sz="1400" dirty="0" err="1"/>
              <a:t>b'Children</a:t>
            </a:r>
            <a:r>
              <a:rPr lang="en-CA" sz="1400" dirty="0"/>
              <a:t> crossing')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(29, </a:t>
            </a:r>
            <a:r>
              <a:rPr lang="en-CA" sz="1400" dirty="0" err="1"/>
              <a:t>b'Bicycles</a:t>
            </a:r>
            <a:r>
              <a:rPr lang="en-CA" sz="1400" dirty="0"/>
              <a:t> crossing') (30, </a:t>
            </a:r>
            <a:r>
              <a:rPr lang="en-CA" sz="1400" dirty="0" err="1"/>
              <a:t>b'Beware</a:t>
            </a:r>
            <a:r>
              <a:rPr lang="en-CA" sz="1400" dirty="0"/>
              <a:t> of ice/snow')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(31, </a:t>
            </a:r>
            <a:r>
              <a:rPr lang="en-CA" sz="1400" dirty="0" err="1"/>
              <a:t>b'Wild</a:t>
            </a:r>
            <a:r>
              <a:rPr lang="en-CA" sz="1400" dirty="0"/>
              <a:t> animals crossing')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(32, </a:t>
            </a:r>
            <a:r>
              <a:rPr lang="en-CA" sz="1400" dirty="0" err="1"/>
              <a:t>b'End</a:t>
            </a:r>
            <a:r>
              <a:rPr lang="en-CA" sz="1400" dirty="0"/>
              <a:t> of all speed and passing limits') (33, </a:t>
            </a:r>
            <a:r>
              <a:rPr lang="en-CA" sz="1400" dirty="0" err="1"/>
              <a:t>b'Turn</a:t>
            </a:r>
            <a:r>
              <a:rPr lang="en-CA" sz="1400" dirty="0"/>
              <a:t> right ahead')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(34, </a:t>
            </a:r>
            <a:r>
              <a:rPr lang="en-CA" sz="1400" dirty="0" err="1"/>
              <a:t>b'Turn</a:t>
            </a:r>
            <a:r>
              <a:rPr lang="en-CA" sz="1400" dirty="0"/>
              <a:t> left ahead') (35, </a:t>
            </a:r>
            <a:r>
              <a:rPr lang="en-CA" sz="1400" dirty="0" err="1"/>
              <a:t>b'Ahead</a:t>
            </a:r>
            <a:r>
              <a:rPr lang="en-CA" sz="1400" dirty="0"/>
              <a:t> only') (36, </a:t>
            </a:r>
            <a:r>
              <a:rPr lang="en-CA" sz="1400" dirty="0" err="1"/>
              <a:t>b'Go</a:t>
            </a:r>
            <a:r>
              <a:rPr lang="en-CA" sz="1400" dirty="0"/>
              <a:t> straight or right')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(37, </a:t>
            </a:r>
            <a:r>
              <a:rPr lang="en-CA" sz="1400" dirty="0" err="1"/>
              <a:t>b'Go</a:t>
            </a:r>
            <a:r>
              <a:rPr lang="en-CA" sz="1400" dirty="0"/>
              <a:t> straight or left') (38, </a:t>
            </a:r>
            <a:r>
              <a:rPr lang="en-CA" sz="1400" dirty="0" err="1"/>
              <a:t>b'Keep</a:t>
            </a:r>
            <a:r>
              <a:rPr lang="en-CA" sz="1400" dirty="0"/>
              <a:t> right') (39, </a:t>
            </a:r>
            <a:r>
              <a:rPr lang="en-CA" sz="1400" dirty="0" err="1"/>
              <a:t>b'Keep</a:t>
            </a:r>
            <a:r>
              <a:rPr lang="en-CA" sz="1400" dirty="0"/>
              <a:t> left')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(40, </a:t>
            </a:r>
            <a:r>
              <a:rPr lang="en-CA" sz="1400" dirty="0" err="1"/>
              <a:t>b'Roundabout</a:t>
            </a:r>
            <a:r>
              <a:rPr lang="en-CA" sz="1400" dirty="0"/>
              <a:t> mandatory') (41, </a:t>
            </a:r>
            <a:r>
              <a:rPr lang="en-CA" sz="1400" dirty="0" err="1"/>
              <a:t>b'End</a:t>
            </a:r>
            <a:r>
              <a:rPr lang="en-CA" sz="1400" dirty="0"/>
              <a:t> of no passing')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(42, </a:t>
            </a:r>
            <a:r>
              <a:rPr lang="en-CA" sz="1400" dirty="0" err="1"/>
              <a:t>b'End</a:t>
            </a:r>
            <a:r>
              <a:rPr lang="en-CA" sz="1400" dirty="0"/>
              <a:t> of no passing by vehicles over 3.5 metric tons')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latin typeface="Montserrat" charset="0"/>
            </a:endParaRPr>
          </a:p>
        </p:txBody>
      </p:sp>
      <p:pic>
        <p:nvPicPr>
          <p:cNvPr id="89" name="Picture 2" descr="Image result for traffic signs german datas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79" y="3452950"/>
            <a:ext cx="4507301" cy="25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DDA9A1-8C76-4CC2-B9C1-1403471A9282}"/>
              </a:ext>
            </a:extLst>
          </p:cNvPr>
          <p:cNvSpPr/>
          <p:nvPr/>
        </p:nvSpPr>
        <p:spPr>
          <a:xfrm>
            <a:off x="1618695" y="5965306"/>
            <a:ext cx="8954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b="1" dirty="0"/>
              <a:t>Data Source: </a:t>
            </a:r>
            <a:r>
              <a:rPr lang="en-US" sz="1400" dirty="0"/>
              <a:t>https://www.kaggle.com/meowmeowmeowmeowmeow/gtsrb-german-traffic-sign</a:t>
            </a:r>
          </a:p>
        </p:txBody>
      </p:sp>
    </p:spTree>
    <p:extLst>
      <p:ext uri="{BB962C8B-B14F-4D97-AF65-F5344CB8AC3E}">
        <p14:creationId xmlns:p14="http://schemas.microsoft.com/office/powerpoint/2010/main" val="8042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DC1C9A0-5808-4D6E-B21A-8CC476468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6229" y="259134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</a:rPr>
              <a:t>CLASSIFY TRAFFIC SIGNS</a:t>
            </a:r>
            <a:endParaRPr lang="ru-RU" sz="28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406498" y="2844492"/>
            <a:ext cx="3040912" cy="1552354"/>
          </a:xfrm>
          <a:prstGeom prst="round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en-CA" sz="2400" b="1" kern="0" dirty="0">
                <a:solidFill>
                  <a:srgbClr val="FFFFFF"/>
                </a:solidFill>
                <a:latin typeface="Arial"/>
              </a:rPr>
              <a:t>CLASSIFIER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IMAGE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8654973" y="2634121"/>
            <a:ext cx="18604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600" b="1" u="sng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20km/h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50 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100 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Stop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Yield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8506840" y="177031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Left Brace 36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26280" y="1206441"/>
            <a:ext cx="7205380" cy="83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The dataset consists of 43 different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Images are 32 x 32 pixels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441586" y="4917274"/>
            <a:ext cx="1860165" cy="17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32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32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80" y="2984435"/>
            <a:ext cx="1592953" cy="1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663041" y="1548041"/>
            <a:ext cx="7909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074F85"/>
                </a:solidFill>
              </a:rPr>
              <a:t>WHAT ARE CONVOLUTIONAL NEURAL NETWORKS (CNNS) AND HOW DO THEY LEARN?</a:t>
            </a:r>
          </a:p>
        </p:txBody>
      </p:sp>
    </p:spTree>
    <p:extLst>
      <p:ext uri="{BB962C8B-B14F-4D97-AF65-F5344CB8AC3E}">
        <p14:creationId xmlns:p14="http://schemas.microsoft.com/office/powerpoint/2010/main" val="335233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32A4D3-72EC-400C-9584-0861A5679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6973" y="96002"/>
            <a:ext cx="6298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CONVOLUTIONAL NEURAL NETWORKS BASICS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61552" y="1356235"/>
            <a:ext cx="10829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The neuron collects signals from input channels named dendrites, processes information in its nucleus, and then generates an output in a long thin branch called the axon.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Human learning occurs adaptively by varying the bond strength between these neurons.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2066" y="2718146"/>
            <a:ext cx="4165655" cy="2240055"/>
          </a:xfrm>
          <a:prstGeom prst="rect">
            <a:avLst/>
          </a:prstGeom>
        </p:spPr>
      </p:pic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13" y="2774705"/>
            <a:ext cx="2884308" cy="25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78319" y="5545674"/>
            <a:ext cx="5541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/>
              <a:t>Photo Credit: </a:t>
            </a:r>
            <a:r>
              <a:rPr lang="en-CA" sz="1200" dirty="0">
                <a:hlinkClick r:id="rId6"/>
              </a:rPr>
              <a:t>https://commons.wikimedia.org/wiki/File:Artificial_neural_network.svg</a:t>
            </a:r>
            <a:endParaRPr lang="en-CA" sz="1200" dirty="0"/>
          </a:p>
          <a:p>
            <a:r>
              <a:rPr lang="en-CA" sz="1200" b="1" dirty="0"/>
              <a:t>Photo Credit: </a:t>
            </a:r>
            <a:r>
              <a:rPr lang="en-CA" sz="1200" dirty="0">
                <a:hlinkClick r:id="rId7"/>
              </a:rPr>
              <a:t>https://commons.wikimedia.org/wiki/File:Neuron_Hand-tuned.svg</a:t>
            </a:r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/>
        </p:nvGraphicFramePr>
        <p:xfrm>
          <a:off x="1530290" y="3467626"/>
          <a:ext cx="3456384" cy="11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8" imgW="4504467" imgH="1770930" progId="Visio.Drawing.11">
                  <p:embed/>
                </p:oleObj>
              </mc:Choice>
              <mc:Fallback>
                <p:oleObj name="Visio" r:id="rId8" imgW="4504467" imgH="1770930" progId="Visio.Drawing.11">
                  <p:embed/>
                  <p:pic>
                    <p:nvPicPr>
                      <p:cNvPr id="9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90" y="3467626"/>
                        <a:ext cx="3456384" cy="1189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76342" y="4843097"/>
          <a:ext cx="2322258" cy="4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0" imgW="1612800" imgH="457200" progId="Equation.3">
                  <p:embed/>
                </p:oleObj>
              </mc:Choice>
              <mc:Fallback>
                <p:oleObj name="Equation" r:id="rId10" imgW="161280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342" y="4843097"/>
                        <a:ext cx="2322258" cy="44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7DEC169-9772-4291-A955-2945FCE34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06788" y="91547"/>
            <a:ext cx="7832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CONVOLUTIONAL NEURAL NETWORKS: ENTIRE NETWORK OVERVIEW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3962" y="6271735"/>
            <a:ext cx="5541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/>
              <a:t>Photo Credit: </a:t>
            </a:r>
            <a:r>
              <a:rPr lang="en-CA" sz="1200" dirty="0">
                <a:hlinkClick r:id="rId3"/>
              </a:rPr>
              <a:t>https://commons.wikimedia.org/wiki/File:Artificial_neural_network.svg</a:t>
            </a:r>
            <a:br>
              <a:rPr lang="en-CA" sz="1200" dirty="0"/>
            </a:br>
            <a:endParaRPr lang="en-CA" sz="1200" dirty="0"/>
          </a:p>
        </p:txBody>
      </p:sp>
      <p:pic>
        <p:nvPicPr>
          <p:cNvPr id="34" name="Picture 2" descr="File:Artificial neural network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135" y="1976084"/>
            <a:ext cx="3080756" cy="30079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234280" y="2432670"/>
            <a:ext cx="1770011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T-SHIRT/TOP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TROUSER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PULLOVER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DRESS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COAT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SANDAL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SHIRT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SNEAKER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BAG</a:t>
            </a:r>
            <a:endParaRPr lang="en-CA" sz="1100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>
                <a:solidFill>
                  <a:schemeClr val="dk1"/>
                </a:solidFill>
              </a:rPr>
              <a:t>ANKLE BOOT</a:t>
            </a:r>
            <a:endParaRPr lang="en-CA" sz="1100" dirty="0"/>
          </a:p>
        </p:txBody>
      </p:sp>
      <p:sp>
        <p:nvSpPr>
          <p:cNvPr id="38" name="Left Brace 37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Left Brace 38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POOLING FILTERS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ight Arrow 49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ight Arrow 50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CONVOLUTIONAL LAYER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96484" y="5498071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(DOWNSAMPLING)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POOLING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FLATTENING</a:t>
            </a:r>
          </a:p>
        </p:txBody>
      </p:sp>
      <p:pic>
        <p:nvPicPr>
          <p:cNvPr id="57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5" y="4984036"/>
            <a:ext cx="1039079" cy="8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958FB37-2E7B-45B9-AD21-D1FE18B10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81"/>
          <a:stretch/>
        </p:blipFill>
        <p:spPr>
          <a:xfrm>
            <a:off x="8878" y="-26581"/>
            <a:ext cx="12192000" cy="48549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96452" y="287170"/>
            <a:ext cx="12526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FEATURE DETECTORS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96452" y="1274553"/>
            <a:ext cx="12124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Convolutions use a kernel matrix to scan a given image and apply a filter to obtain a certain effect.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An image Kernel is a matrix used to apply effects such as blurring and sharpening.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Kernels are used in machine learning for feature extraction to select most important pixels of an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Convolution preserves the spatial relationship between pixels.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2535" y="322888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225254" y="3810098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92157" y="435634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601047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6469823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429007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002711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590752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9381090" y="1378537"/>
            <a:ext cx="574159" cy="4621190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8939338" y="2812220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FEATURE MAPS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3" y="3453860"/>
            <a:ext cx="2633919" cy="24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2064</Words>
  <Application>Microsoft Office PowerPoint</Application>
  <PresentationFormat>Widescreen</PresentationFormat>
  <Paragraphs>371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Tw Cen MT</vt:lpstr>
      <vt:lpstr>Office Theme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R.M. Mohamed</dc:creator>
  <cp:lastModifiedBy>R.M. Mohamed</cp:lastModifiedBy>
  <cp:revision>116</cp:revision>
  <dcterms:created xsi:type="dcterms:W3CDTF">2020-05-06T00:39:06Z</dcterms:created>
  <dcterms:modified xsi:type="dcterms:W3CDTF">2020-05-18T03:42:07Z</dcterms:modified>
</cp:coreProperties>
</file>