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6B2"/>
    <a:srgbClr val="FCFCE8"/>
    <a:srgbClr val="FEFEF8"/>
    <a:srgbClr val="FDFCE7"/>
    <a:srgbClr val="FCF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12"/>
  </p:normalViewPr>
  <p:slideViewPr>
    <p:cSldViewPr snapToGrid="0">
      <p:cViewPr varScale="1">
        <p:scale>
          <a:sx n="103" d="100"/>
          <a:sy n="103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AEEAA-F0CF-DA41-809F-3BEDDE026EF6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A7CAB9-8E47-5F40-8A36-212E00F5EB11}">
      <dgm:prSet phldrT="[Text]" custT="1"/>
      <dgm:spPr/>
      <dgm:t>
        <a:bodyPr/>
        <a:lstStyle/>
        <a:p>
          <a:r>
            <a:rPr lang="en-GB" sz="2000" dirty="0"/>
            <a:t>Improve efficiency by reducing manual data collection</a:t>
          </a:r>
        </a:p>
      </dgm:t>
    </dgm:pt>
    <dgm:pt modelId="{5D031E1F-0D76-9442-8383-8B52B8403092}" type="parTrans" cxnId="{6A280A48-D2F9-334D-94B9-987D408E882A}">
      <dgm:prSet/>
      <dgm:spPr/>
      <dgm:t>
        <a:bodyPr/>
        <a:lstStyle/>
        <a:p>
          <a:endParaRPr lang="en-GB"/>
        </a:p>
      </dgm:t>
    </dgm:pt>
    <dgm:pt modelId="{03C02B72-6DBF-1946-8A32-EF61280C7085}" type="sibTrans" cxnId="{6A280A48-D2F9-334D-94B9-987D408E882A}">
      <dgm:prSet/>
      <dgm:spPr/>
      <dgm:t>
        <a:bodyPr/>
        <a:lstStyle/>
        <a:p>
          <a:endParaRPr lang="en-GB"/>
        </a:p>
      </dgm:t>
    </dgm:pt>
    <dgm:pt modelId="{99DA8592-BF05-9F41-AD72-7DEE37172052}">
      <dgm:prSet phldrT="[Text]" custT="1"/>
      <dgm:spPr/>
      <dgm:t>
        <a:bodyPr/>
        <a:lstStyle/>
        <a:p>
          <a:r>
            <a:rPr lang="en-GB" sz="2000" dirty="0"/>
            <a:t>Free up more time for in-depth analysis</a:t>
          </a:r>
        </a:p>
      </dgm:t>
    </dgm:pt>
    <dgm:pt modelId="{79F743CD-281D-F047-8837-9999941FB0B9}" type="parTrans" cxnId="{918C504C-0B75-2B42-8869-57F8A4A1F147}">
      <dgm:prSet/>
      <dgm:spPr/>
      <dgm:t>
        <a:bodyPr/>
        <a:lstStyle/>
        <a:p>
          <a:endParaRPr lang="en-GB"/>
        </a:p>
      </dgm:t>
    </dgm:pt>
    <dgm:pt modelId="{13DDB568-0860-3449-9F4E-223452D2E25E}" type="sibTrans" cxnId="{918C504C-0B75-2B42-8869-57F8A4A1F147}">
      <dgm:prSet/>
      <dgm:spPr/>
      <dgm:t>
        <a:bodyPr/>
        <a:lstStyle/>
        <a:p>
          <a:endParaRPr lang="en-GB"/>
        </a:p>
      </dgm:t>
    </dgm:pt>
    <dgm:pt modelId="{9806D526-6F1E-AD47-AFAF-A8CDC4344116}">
      <dgm:prSet phldrT="[Text]" custT="1"/>
      <dgm:spPr/>
      <dgm:t>
        <a:bodyPr/>
        <a:lstStyle/>
        <a:p>
          <a:r>
            <a:rPr lang="en-GB" sz="2000" dirty="0"/>
            <a:t>Enable focus on strategic planning and generating insights</a:t>
          </a:r>
        </a:p>
      </dgm:t>
    </dgm:pt>
    <dgm:pt modelId="{3FD28F53-40C7-E947-9CA6-CD365DA6C65B}" type="parTrans" cxnId="{50B3B248-25E9-C54D-88FA-3AC1ACB1F2FC}">
      <dgm:prSet/>
      <dgm:spPr/>
      <dgm:t>
        <a:bodyPr/>
        <a:lstStyle/>
        <a:p>
          <a:endParaRPr lang="en-GB"/>
        </a:p>
      </dgm:t>
    </dgm:pt>
    <dgm:pt modelId="{DE2B9457-6917-E24A-87ED-00E2DFCE03E6}" type="sibTrans" cxnId="{50B3B248-25E9-C54D-88FA-3AC1ACB1F2FC}">
      <dgm:prSet/>
      <dgm:spPr/>
      <dgm:t>
        <a:bodyPr/>
        <a:lstStyle/>
        <a:p>
          <a:endParaRPr lang="en-GB"/>
        </a:p>
      </dgm:t>
    </dgm:pt>
    <dgm:pt modelId="{A747AAE3-CFFA-2B44-BEA1-801B23B6CC82}" type="pres">
      <dgm:prSet presAssocID="{533AEEAA-F0CF-DA41-809F-3BEDDE026EF6}" presName="rootnode" presStyleCnt="0">
        <dgm:presLayoutVars>
          <dgm:chMax/>
          <dgm:chPref/>
          <dgm:dir/>
          <dgm:animLvl val="lvl"/>
        </dgm:presLayoutVars>
      </dgm:prSet>
      <dgm:spPr/>
    </dgm:pt>
    <dgm:pt modelId="{8F0F4D20-BA43-5848-9F60-43E4E67BEC24}" type="pres">
      <dgm:prSet presAssocID="{2BA7CAB9-8E47-5F40-8A36-212E00F5EB11}" presName="composite" presStyleCnt="0"/>
      <dgm:spPr/>
    </dgm:pt>
    <dgm:pt modelId="{A1E02EBC-3FC7-DD47-B1D0-9432A99ABA95}" type="pres">
      <dgm:prSet presAssocID="{2BA7CAB9-8E47-5F40-8A36-212E00F5EB11}" presName="LShape" presStyleLbl="alignNode1" presStyleIdx="0" presStyleCnt="5"/>
      <dgm:spPr/>
    </dgm:pt>
    <dgm:pt modelId="{1FCFAB84-2565-7643-9118-2C81CC2FE37C}" type="pres">
      <dgm:prSet presAssocID="{2BA7CAB9-8E47-5F40-8A36-212E00F5EB1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6774442-5CCB-0C41-803B-0F5C1B1EB74A}" type="pres">
      <dgm:prSet presAssocID="{2BA7CAB9-8E47-5F40-8A36-212E00F5EB11}" presName="Triangle" presStyleLbl="alignNode1" presStyleIdx="1" presStyleCnt="5"/>
      <dgm:spPr/>
    </dgm:pt>
    <dgm:pt modelId="{1BC52B5C-55A1-0542-8268-D487E60C5FFB}" type="pres">
      <dgm:prSet presAssocID="{03C02B72-6DBF-1946-8A32-EF61280C7085}" presName="sibTrans" presStyleCnt="0"/>
      <dgm:spPr/>
    </dgm:pt>
    <dgm:pt modelId="{1FC8F61A-5105-D142-A3AA-DD023DD558D3}" type="pres">
      <dgm:prSet presAssocID="{03C02B72-6DBF-1946-8A32-EF61280C7085}" presName="space" presStyleCnt="0"/>
      <dgm:spPr/>
    </dgm:pt>
    <dgm:pt modelId="{2600A9DD-0C8B-E342-A377-07F70E2F0C51}" type="pres">
      <dgm:prSet presAssocID="{99DA8592-BF05-9F41-AD72-7DEE37172052}" presName="composite" presStyleCnt="0"/>
      <dgm:spPr/>
    </dgm:pt>
    <dgm:pt modelId="{DDAF3162-5ED3-C541-89F0-F05BE0E45146}" type="pres">
      <dgm:prSet presAssocID="{99DA8592-BF05-9F41-AD72-7DEE37172052}" presName="LShape" presStyleLbl="alignNode1" presStyleIdx="2" presStyleCnt="5"/>
      <dgm:spPr/>
    </dgm:pt>
    <dgm:pt modelId="{4B89DA6B-3DCB-A94D-BA07-F64D267E0C7A}" type="pres">
      <dgm:prSet presAssocID="{99DA8592-BF05-9F41-AD72-7DEE3717205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65DAEA0-6C1C-954D-A7CD-93B6C89DE31D}" type="pres">
      <dgm:prSet presAssocID="{99DA8592-BF05-9F41-AD72-7DEE37172052}" presName="Triangle" presStyleLbl="alignNode1" presStyleIdx="3" presStyleCnt="5"/>
      <dgm:spPr/>
    </dgm:pt>
    <dgm:pt modelId="{267BA45D-F66B-444F-93B1-8F1D3C7733B5}" type="pres">
      <dgm:prSet presAssocID="{13DDB568-0860-3449-9F4E-223452D2E25E}" presName="sibTrans" presStyleCnt="0"/>
      <dgm:spPr/>
    </dgm:pt>
    <dgm:pt modelId="{13FF82E3-6D63-C446-8202-5A511968FF9C}" type="pres">
      <dgm:prSet presAssocID="{13DDB568-0860-3449-9F4E-223452D2E25E}" presName="space" presStyleCnt="0"/>
      <dgm:spPr/>
    </dgm:pt>
    <dgm:pt modelId="{CC74DB4F-4A61-F440-9603-728B21E406FC}" type="pres">
      <dgm:prSet presAssocID="{9806D526-6F1E-AD47-AFAF-A8CDC4344116}" presName="composite" presStyleCnt="0"/>
      <dgm:spPr/>
    </dgm:pt>
    <dgm:pt modelId="{A16606FF-0F67-A14E-88C8-61EFC978CC91}" type="pres">
      <dgm:prSet presAssocID="{9806D526-6F1E-AD47-AFAF-A8CDC4344116}" presName="LShape" presStyleLbl="alignNode1" presStyleIdx="4" presStyleCnt="5"/>
      <dgm:spPr/>
    </dgm:pt>
    <dgm:pt modelId="{3BF7870A-88F4-614D-94DD-E9B92CDC9256}" type="pres">
      <dgm:prSet presAssocID="{9806D526-6F1E-AD47-AFAF-A8CDC434411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FBE310B-676D-814A-B624-38F3AD2E3A11}" type="presOf" srcId="{2BA7CAB9-8E47-5F40-8A36-212E00F5EB11}" destId="{1FCFAB84-2565-7643-9118-2C81CC2FE37C}" srcOrd="0" destOrd="0" presId="urn:microsoft.com/office/officeart/2009/3/layout/StepUpProcess"/>
    <dgm:cxn modelId="{C098892E-5EE0-6B4E-AF7B-BB74D52AA55E}" type="presOf" srcId="{533AEEAA-F0CF-DA41-809F-3BEDDE026EF6}" destId="{A747AAE3-CFFA-2B44-BEA1-801B23B6CC82}" srcOrd="0" destOrd="0" presId="urn:microsoft.com/office/officeart/2009/3/layout/StepUpProcess"/>
    <dgm:cxn modelId="{6A280A48-D2F9-334D-94B9-987D408E882A}" srcId="{533AEEAA-F0CF-DA41-809F-3BEDDE026EF6}" destId="{2BA7CAB9-8E47-5F40-8A36-212E00F5EB11}" srcOrd="0" destOrd="0" parTransId="{5D031E1F-0D76-9442-8383-8B52B8403092}" sibTransId="{03C02B72-6DBF-1946-8A32-EF61280C7085}"/>
    <dgm:cxn modelId="{50B3B248-25E9-C54D-88FA-3AC1ACB1F2FC}" srcId="{533AEEAA-F0CF-DA41-809F-3BEDDE026EF6}" destId="{9806D526-6F1E-AD47-AFAF-A8CDC4344116}" srcOrd="2" destOrd="0" parTransId="{3FD28F53-40C7-E947-9CA6-CD365DA6C65B}" sibTransId="{DE2B9457-6917-E24A-87ED-00E2DFCE03E6}"/>
    <dgm:cxn modelId="{129BD049-241B-654C-B783-4A9F989F5D59}" type="presOf" srcId="{99DA8592-BF05-9F41-AD72-7DEE37172052}" destId="{4B89DA6B-3DCB-A94D-BA07-F64D267E0C7A}" srcOrd="0" destOrd="0" presId="urn:microsoft.com/office/officeart/2009/3/layout/StepUpProcess"/>
    <dgm:cxn modelId="{918C504C-0B75-2B42-8869-57F8A4A1F147}" srcId="{533AEEAA-F0CF-DA41-809F-3BEDDE026EF6}" destId="{99DA8592-BF05-9F41-AD72-7DEE37172052}" srcOrd="1" destOrd="0" parTransId="{79F743CD-281D-F047-8837-9999941FB0B9}" sibTransId="{13DDB568-0860-3449-9F4E-223452D2E25E}"/>
    <dgm:cxn modelId="{06F81DE9-546A-1343-9853-1AFBD757A650}" type="presOf" srcId="{9806D526-6F1E-AD47-AFAF-A8CDC4344116}" destId="{3BF7870A-88F4-614D-94DD-E9B92CDC9256}" srcOrd="0" destOrd="0" presId="urn:microsoft.com/office/officeart/2009/3/layout/StepUpProcess"/>
    <dgm:cxn modelId="{6B1DB256-F58C-7641-8F45-532350407196}" type="presParOf" srcId="{A747AAE3-CFFA-2B44-BEA1-801B23B6CC82}" destId="{8F0F4D20-BA43-5848-9F60-43E4E67BEC24}" srcOrd="0" destOrd="0" presId="urn:microsoft.com/office/officeart/2009/3/layout/StepUpProcess"/>
    <dgm:cxn modelId="{9C6C7889-8A30-3D4E-854B-182A95DF06B0}" type="presParOf" srcId="{8F0F4D20-BA43-5848-9F60-43E4E67BEC24}" destId="{A1E02EBC-3FC7-DD47-B1D0-9432A99ABA95}" srcOrd="0" destOrd="0" presId="urn:microsoft.com/office/officeart/2009/3/layout/StepUpProcess"/>
    <dgm:cxn modelId="{DB8361CA-E2EE-1B47-8CD3-A5E2F0DF0CF4}" type="presParOf" srcId="{8F0F4D20-BA43-5848-9F60-43E4E67BEC24}" destId="{1FCFAB84-2565-7643-9118-2C81CC2FE37C}" srcOrd="1" destOrd="0" presId="urn:microsoft.com/office/officeart/2009/3/layout/StepUpProcess"/>
    <dgm:cxn modelId="{EAF855FC-CFBE-A64D-A39E-F96D5797AFEB}" type="presParOf" srcId="{8F0F4D20-BA43-5848-9F60-43E4E67BEC24}" destId="{66774442-5CCB-0C41-803B-0F5C1B1EB74A}" srcOrd="2" destOrd="0" presId="urn:microsoft.com/office/officeart/2009/3/layout/StepUpProcess"/>
    <dgm:cxn modelId="{33E0F9E9-EA3B-524E-B580-AAD27A658978}" type="presParOf" srcId="{A747AAE3-CFFA-2B44-BEA1-801B23B6CC82}" destId="{1BC52B5C-55A1-0542-8268-D487E60C5FFB}" srcOrd="1" destOrd="0" presId="urn:microsoft.com/office/officeart/2009/3/layout/StepUpProcess"/>
    <dgm:cxn modelId="{3723A3DC-E0B5-B342-823E-6FA6549634DA}" type="presParOf" srcId="{1BC52B5C-55A1-0542-8268-D487E60C5FFB}" destId="{1FC8F61A-5105-D142-A3AA-DD023DD558D3}" srcOrd="0" destOrd="0" presId="urn:microsoft.com/office/officeart/2009/3/layout/StepUpProcess"/>
    <dgm:cxn modelId="{C0ECB8A3-D722-D345-AEB4-3107C3FC880C}" type="presParOf" srcId="{A747AAE3-CFFA-2B44-BEA1-801B23B6CC82}" destId="{2600A9DD-0C8B-E342-A377-07F70E2F0C51}" srcOrd="2" destOrd="0" presId="urn:microsoft.com/office/officeart/2009/3/layout/StepUpProcess"/>
    <dgm:cxn modelId="{B673CC47-0196-C049-AE4A-706544471A67}" type="presParOf" srcId="{2600A9DD-0C8B-E342-A377-07F70E2F0C51}" destId="{DDAF3162-5ED3-C541-89F0-F05BE0E45146}" srcOrd="0" destOrd="0" presId="urn:microsoft.com/office/officeart/2009/3/layout/StepUpProcess"/>
    <dgm:cxn modelId="{DAC0DF40-5481-D74F-8BC5-BDCADE0A5105}" type="presParOf" srcId="{2600A9DD-0C8B-E342-A377-07F70E2F0C51}" destId="{4B89DA6B-3DCB-A94D-BA07-F64D267E0C7A}" srcOrd="1" destOrd="0" presId="urn:microsoft.com/office/officeart/2009/3/layout/StepUpProcess"/>
    <dgm:cxn modelId="{641ED8FA-E256-E741-A32C-A8C3A4A9E255}" type="presParOf" srcId="{2600A9DD-0C8B-E342-A377-07F70E2F0C51}" destId="{965DAEA0-6C1C-954D-A7CD-93B6C89DE31D}" srcOrd="2" destOrd="0" presId="urn:microsoft.com/office/officeart/2009/3/layout/StepUpProcess"/>
    <dgm:cxn modelId="{CDB7B3AC-35AC-C647-8F40-763E9D64B913}" type="presParOf" srcId="{A747AAE3-CFFA-2B44-BEA1-801B23B6CC82}" destId="{267BA45D-F66B-444F-93B1-8F1D3C7733B5}" srcOrd="3" destOrd="0" presId="urn:microsoft.com/office/officeart/2009/3/layout/StepUpProcess"/>
    <dgm:cxn modelId="{3197EF0B-E3D6-F049-994A-7A3CAF198A1A}" type="presParOf" srcId="{267BA45D-F66B-444F-93B1-8F1D3C7733B5}" destId="{13FF82E3-6D63-C446-8202-5A511968FF9C}" srcOrd="0" destOrd="0" presId="urn:microsoft.com/office/officeart/2009/3/layout/StepUpProcess"/>
    <dgm:cxn modelId="{2AD95368-F362-BF42-AD52-B0023F7D7E61}" type="presParOf" srcId="{A747AAE3-CFFA-2B44-BEA1-801B23B6CC82}" destId="{CC74DB4F-4A61-F440-9603-728B21E406FC}" srcOrd="4" destOrd="0" presId="urn:microsoft.com/office/officeart/2009/3/layout/StepUpProcess"/>
    <dgm:cxn modelId="{A03E6733-3527-7144-A0A9-49EB2BD7063C}" type="presParOf" srcId="{CC74DB4F-4A61-F440-9603-728B21E406FC}" destId="{A16606FF-0F67-A14E-88C8-61EFC978CC91}" srcOrd="0" destOrd="0" presId="urn:microsoft.com/office/officeart/2009/3/layout/StepUpProcess"/>
    <dgm:cxn modelId="{7D931E91-EC8D-A049-9FB1-DE0E6363C9FE}" type="presParOf" srcId="{CC74DB4F-4A61-F440-9603-728B21E406FC}" destId="{3BF7870A-88F4-614D-94DD-E9B92CDC925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02EBC-3FC7-DD47-B1D0-9432A99ABA95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FAB84-2565-7643-9118-2C81CC2FE37C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Improve efficiency by reducing manual data collection</a:t>
          </a:r>
        </a:p>
      </dsp:txBody>
      <dsp:txXfrm>
        <a:off x="254058" y="2525889"/>
        <a:ext cx="2282418" cy="2000673"/>
      </dsp:txXfrm>
    </dsp:sp>
    <dsp:sp modelId="{66774442-5CCB-0C41-803B-0F5C1B1EB7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F3162-5ED3-C541-89F0-F05BE0E45146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9DA6B-3DCB-A94D-BA07-F64D267E0C7A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Free up more time for in-depth analysis</a:t>
          </a:r>
        </a:p>
      </dsp:txBody>
      <dsp:txXfrm>
        <a:off x="3048184" y="1834480"/>
        <a:ext cx="2282418" cy="2000673"/>
      </dsp:txXfrm>
    </dsp:sp>
    <dsp:sp modelId="{965DAEA0-6C1C-954D-A7CD-93B6C89DE31D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606FF-0F67-A14E-88C8-61EFC978CC91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7870A-88F4-614D-94DD-E9B92CDC9256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Enable focus on strategic planning and generating insights</a:t>
          </a:r>
        </a:p>
      </dsp:txBody>
      <dsp:txXfrm>
        <a:off x="5842310" y="1143070"/>
        <a:ext cx="2282418" cy="200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3C00D-4F58-E518-ADBC-DD284EFB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5642C-9A45-B337-EE56-FB4FBAEC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4EBC8-5513-A82A-5B7E-81EA07A1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A175B-57B2-6D36-1532-E1326C89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86F-1254-78BA-FECD-4CBBD39B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021DC-3384-D8FB-25BC-639415DC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3481F-1713-9D02-095E-C8CFD7E97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E2DF9-0172-D8A0-9346-43795E17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86A1C-CFD4-FC4C-FBF3-B6ACCB39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1858-EBA6-3BB5-0451-30A803BE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771FA-02EA-235C-F8C1-9ECD5F7DB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F249-7262-3905-756C-93BAEBBDF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DCFF4-891D-7437-8436-F3FAF0F5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E8A03-30F9-A994-73D2-C1C9712F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55B21-AD6E-90B7-E51F-4C211F7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205-4469-C9C2-3F07-79FA2698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8DAAA-F475-65EC-68AB-3498832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1151B-3FD8-86DE-6661-E7B7D6B7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13012-B827-664E-7DFF-1F734027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7DA0D-E375-BE7F-C801-EFD585A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B89A0-1DEC-604D-73C1-B5C5F564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14E0B-D3E7-4A65-B886-C05C8370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7B24B-C370-77D8-E93A-9F145FC2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0B39E-B578-F9E9-76E9-29A75E9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63891-BF21-1DF0-D9F4-AA2D84E4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B5D31-C252-EAB3-0585-7554F39E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8C85D-AEEA-7EDE-0409-BDDBF4C29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EF37B-09EC-7559-9607-AD78576D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2B273-F99E-56EC-A966-5372BB9E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A6BE4-3F0B-78F2-9181-213A12C2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194BA-E0BB-6A4A-C241-AC6D4095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ECA0E-2B4D-F41C-68F6-096351D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61E89-C68A-C4AF-55CF-427E9235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6F96D-226C-378C-A7BA-6B96B90D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981051-C55D-F87A-8A2F-A49847E5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4B63F-4C64-AB75-B429-D49D919AE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EEA86-6048-9CC3-B31E-47060B1F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05B06-7343-F2C8-0BC2-6CB20200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92B22C-A153-EB60-25B6-0545F984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EE67B-4C28-2C0C-7047-6F2BBF1E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67D95-D449-0C11-16BB-169BBC52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57C71-A439-FB6C-C9C3-7D0C2852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F55E0-E8D4-88F7-80CB-33A4BD45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E2D18-C263-7D77-5D1D-9BC9A490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CCE5C-1DE5-3998-AA48-176906DC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2F642-409A-2BCF-8D39-3A3D452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8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D8A45-1DEC-6861-4807-C2FB5737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0B05D-5788-7897-0EDB-01A2EA2B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DB974-D167-A976-448A-454D5E34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C3801-C1A2-C963-8D10-9951525F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8465E-299D-321E-2651-A9C27EB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C9601-FD9D-9C72-1FDA-B3B03467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BE3F-F224-E825-2707-1A6322C0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E8940-136A-9510-0600-1AA944C12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CCFB5-E932-B0F9-E842-62E14FFD0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2ADBC-FCA5-BE31-D2A9-0F2ADF25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20071-8802-7DDC-8373-CA0C1448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12982-A13D-05A4-B1BE-9EF150F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48FBCE-59B7-BD31-D3E3-DA8FB5F5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FD89E-CAB5-B5FB-7EE8-1066571A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08F24-3DF6-F1F7-6433-577F21341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19FDF-4481-4366-B22B-C477AC1EE9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5FECE-31EB-BC94-0E95-1551A2F7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91118-D5C2-06E8-6690-C48EF7D0E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2A1C5E-CF67-EFB4-1558-35C28DB0CF2E}"/>
              </a:ext>
            </a:extLst>
          </p:cNvPr>
          <p:cNvSpPr/>
          <p:nvPr/>
        </p:nvSpPr>
        <p:spPr>
          <a:xfrm>
            <a:off x="4124528" y="3602038"/>
            <a:ext cx="3861881" cy="347392"/>
          </a:xfrm>
          <a:prstGeom prst="roundRect">
            <a:avLst/>
          </a:prstGeom>
          <a:solidFill>
            <a:srgbClr val="0A36B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480F8-AA5B-1B35-0D19-376DD24EE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7285"/>
            <a:ext cx="12192000" cy="9126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Automated Data Scraping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0D441-38EF-FFE9-EE12-EB9B576A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446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Progress and Key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DE807-ABCB-0B02-69A1-7E3F49697C45}"/>
              </a:ext>
            </a:extLst>
          </p:cNvPr>
          <p:cNvSpPr txBox="1"/>
          <p:nvPr/>
        </p:nvSpPr>
        <p:spPr>
          <a:xfrm>
            <a:off x="5566653" y="551087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City, </a:t>
            </a:r>
            <a:r>
              <a:rPr lang="en-US" dirty="0" err="1"/>
              <a:t>Univerisity</a:t>
            </a:r>
            <a:r>
              <a:rPr lang="en-US" dirty="0"/>
              <a:t> of London</a:t>
            </a:r>
          </a:p>
          <a:p>
            <a:pPr algn="r"/>
            <a:r>
              <a:rPr lang="en-US" dirty="0" err="1"/>
              <a:t>Msc</a:t>
            </a:r>
            <a:r>
              <a:rPr lang="en-US" dirty="0"/>
              <a:t> Data Science</a:t>
            </a:r>
          </a:p>
          <a:p>
            <a:pPr algn="r"/>
            <a:r>
              <a:rPr lang="en-US" dirty="0"/>
              <a:t>Yumi Heo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276F70-7B0F-5379-A5A3-A71291DB64D3}"/>
              </a:ext>
            </a:extLst>
          </p:cNvPr>
          <p:cNvCxnSpPr>
            <a:cxnSpLocks/>
          </p:cNvCxnSpPr>
          <p:nvPr/>
        </p:nvCxnSpPr>
        <p:spPr>
          <a:xfrm>
            <a:off x="8861897" y="5471968"/>
            <a:ext cx="2701857" cy="0"/>
          </a:xfrm>
          <a:prstGeom prst="line">
            <a:avLst/>
          </a:prstGeom>
          <a:ln w="15875">
            <a:solidFill>
              <a:srgbClr val="0A36B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062F65-5106-A9AF-64F1-F25A3E9B64B9}"/>
              </a:ext>
            </a:extLst>
          </p:cNvPr>
          <p:cNvGrpSpPr/>
          <p:nvPr/>
        </p:nvGrpSpPr>
        <p:grpSpPr>
          <a:xfrm>
            <a:off x="0" y="0"/>
            <a:ext cx="12192000" cy="6858002"/>
            <a:chOff x="0" y="0"/>
            <a:chExt cx="12192000" cy="685800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455F62-326D-2242-00D7-BD76DC081BF5}"/>
                </a:ext>
              </a:extLst>
            </p:cNvPr>
            <p:cNvSpPr/>
            <p:nvPr/>
          </p:nvSpPr>
          <p:spPr>
            <a:xfrm>
              <a:off x="0" y="0"/>
              <a:ext cx="12192000" cy="958014"/>
            </a:xfrm>
            <a:prstGeom prst="rect">
              <a:avLst/>
            </a:prstGeom>
            <a:solidFill>
              <a:srgbClr val="0A36B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7A2A59-D2FF-2338-9D44-5591409766F7}"/>
                </a:ext>
              </a:extLst>
            </p:cNvPr>
            <p:cNvSpPr/>
            <p:nvPr/>
          </p:nvSpPr>
          <p:spPr>
            <a:xfrm rot="5400000">
              <a:off x="-2470987" y="3429001"/>
              <a:ext cx="5899988" cy="958014"/>
            </a:xfrm>
            <a:prstGeom prst="rect">
              <a:avLst/>
            </a:prstGeom>
            <a:solidFill>
              <a:srgbClr val="0A36B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5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0E01A2-7CE9-2DCE-2D6B-DA8B55E8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8272"/>
            <a:ext cx="12192000" cy="91267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	 Index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4208BCA-CC4F-C472-BA5A-B116F866BBB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810951"/>
            <a:ext cx="12192000" cy="391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 for Automated Data Scraping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AI Works in This Project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 Progress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 of EMA Data Scraping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 of NICE Data Scraping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Limitations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Work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B798E0-7137-8C18-F68E-01ECA509BAAF}"/>
              </a:ext>
            </a:extLst>
          </p:cNvPr>
          <p:cNvSpPr/>
          <p:nvPr/>
        </p:nvSpPr>
        <p:spPr>
          <a:xfrm>
            <a:off x="0" y="0"/>
            <a:ext cx="12192000" cy="175097"/>
          </a:xfrm>
          <a:prstGeom prst="rect">
            <a:avLst/>
          </a:prstGeom>
          <a:solidFill>
            <a:srgbClr val="0A36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3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98AF8-AD57-659E-0999-B4C8F0E382FE}"/>
              </a:ext>
            </a:extLst>
          </p:cNvPr>
          <p:cNvSpPr txBox="1"/>
          <p:nvPr/>
        </p:nvSpPr>
        <p:spPr>
          <a:xfrm>
            <a:off x="1264596" y="811664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 for Automated Data Scraping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28E4FC-43B8-CBF7-0B81-12E298E2FDB5}"/>
              </a:ext>
            </a:extLst>
          </p:cNvPr>
          <p:cNvSpPr/>
          <p:nvPr/>
        </p:nvSpPr>
        <p:spPr>
          <a:xfrm>
            <a:off x="0" y="0"/>
            <a:ext cx="12192000" cy="175097"/>
          </a:xfrm>
          <a:prstGeom prst="rect">
            <a:avLst/>
          </a:prstGeom>
          <a:solidFill>
            <a:srgbClr val="0A36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2B00812-388E-AC1F-612E-4C2B73F27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55224"/>
              </p:ext>
            </p:extLst>
          </p:nvPr>
        </p:nvGraphicFramePr>
        <p:xfrm>
          <a:off x="2032000" y="15505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08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F830E5-DD29-1132-A77B-E48557846FCD}"/>
              </a:ext>
            </a:extLst>
          </p:cNvPr>
          <p:cNvSpPr txBox="1"/>
          <p:nvPr/>
        </p:nvSpPr>
        <p:spPr>
          <a:xfrm>
            <a:off x="1303505" y="440669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AI</a:t>
            </a:r>
            <a:r>
              <a:rPr lang="ko-KR" altLang="en-US" dirty="0"/>
              <a:t>가 이번 </a:t>
            </a:r>
            <a:r>
              <a:rPr lang="ko-KR" altLang="en-US" dirty="0" err="1"/>
              <a:t>스크래핑에</a:t>
            </a:r>
            <a:r>
              <a:rPr lang="ko-KR" altLang="en-US" dirty="0"/>
              <a:t> 어떻게 사용되는지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FDDB1-5ADA-014C-4912-9C76F0099561}"/>
              </a:ext>
            </a:extLst>
          </p:cNvPr>
          <p:cNvSpPr txBox="1"/>
          <p:nvPr/>
        </p:nvSpPr>
        <p:spPr>
          <a:xfrm>
            <a:off x="1755842" y="3551260"/>
            <a:ext cx="891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모델을 이용하여 우리가 여러 웹페이지나 </a:t>
            </a:r>
            <a:r>
              <a:rPr lang="en-US" altLang="ko-KR" dirty="0"/>
              <a:t>PDF</a:t>
            </a:r>
            <a:r>
              <a:rPr lang="ko-KR" altLang="en-US" dirty="0"/>
              <a:t>에 적힌 글들의 </a:t>
            </a:r>
            <a:r>
              <a:rPr lang="ko-KR" altLang="en-US" dirty="0" err="1"/>
              <a:t>콘텍스트를</a:t>
            </a:r>
            <a:r>
              <a:rPr lang="ko-KR" altLang="en-US" dirty="0"/>
              <a:t> 파악해서 판단을 내린 후 정리하는 데이터 수집을 대신 판단하고 </a:t>
            </a:r>
            <a:r>
              <a:rPr lang="ko-KR" altLang="en-US" dirty="0" err="1"/>
              <a:t>써내려갈</a:t>
            </a:r>
            <a:r>
              <a:rPr lang="ko-KR" altLang="en-US" dirty="0"/>
              <a:t> 것임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FD94E-57E7-21BB-A742-753970367798}"/>
              </a:ext>
            </a:extLst>
          </p:cNvPr>
          <p:cNvSpPr txBox="1"/>
          <p:nvPr/>
        </p:nvSpPr>
        <p:spPr>
          <a:xfrm>
            <a:off x="1643974" y="965937"/>
            <a:ext cx="8195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이번 </a:t>
            </a:r>
            <a:r>
              <a:rPr lang="ko-KR" altLang="en-US" dirty="0" err="1"/>
              <a:t>스크래핑</a:t>
            </a:r>
            <a:r>
              <a:rPr lang="ko-KR" altLang="en-US" dirty="0"/>
              <a:t> 프로젝트에서 </a:t>
            </a:r>
            <a:r>
              <a:rPr lang="en-US" altLang="ko-KR" dirty="0"/>
              <a:t>AI</a:t>
            </a:r>
            <a:r>
              <a:rPr lang="ko-KR" altLang="en-US" dirty="0"/>
              <a:t>모델을 사용</a:t>
            </a:r>
            <a:endParaRPr lang="en-US" altLang="ko-KR" dirty="0"/>
          </a:p>
          <a:p>
            <a:r>
              <a:rPr lang="ko-KR" altLang="en-US" dirty="0"/>
              <a:t>그 중 </a:t>
            </a:r>
            <a:r>
              <a:rPr lang="en-US" altLang="ko-KR" dirty="0"/>
              <a:t>LLM</a:t>
            </a:r>
            <a:r>
              <a:rPr lang="ko-KR" altLang="en-US" dirty="0"/>
              <a:t>이라는 </a:t>
            </a:r>
            <a:r>
              <a:rPr lang="en-US" altLang="ko-KR" dirty="0"/>
              <a:t>Large Language Model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사용했는데 이는 </a:t>
            </a:r>
            <a:r>
              <a:rPr lang="en-US" altLang="ko-KR" dirty="0"/>
              <a:t>one of the</a:t>
            </a:r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 pretrained AI models.</a:t>
            </a:r>
          </a:p>
          <a:p>
            <a:r>
              <a:rPr lang="en-US" dirty="0">
                <a:solidFill>
                  <a:srgbClr val="000000"/>
                </a:solidFill>
                <a:latin typeface="NVIDIA-APAC"/>
              </a:rPr>
              <a:t>Pretrained models use a </a:t>
            </a:r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brain-like neural algorithm that finds patterns or makes predictions based on data — that’s trained on large datasets to accomplish a specific task.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And An LLM is a </a:t>
            </a:r>
            <a:r>
              <a:rPr lang="en-US" dirty="0">
                <a:solidFill>
                  <a:srgbClr val="000000"/>
                </a:solidFill>
                <a:latin typeface="NVIDIA-APAC"/>
              </a:rPr>
              <a:t>model which </a:t>
            </a:r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can recognize, summarize, translate, predict and generate text and other forms of content based on knowledge gained from massive datasets.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4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39549F-A62E-E262-9BFA-D181FEAB5050}"/>
              </a:ext>
            </a:extLst>
          </p:cNvPr>
          <p:cNvSpPr txBox="1"/>
          <p:nvPr/>
        </p:nvSpPr>
        <p:spPr>
          <a:xfrm>
            <a:off x="1303506" y="1557888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ko-KR" altLang="en-US" dirty="0"/>
              <a:t>진행단계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A3F3-367A-F427-A328-86DF9EC051D7}"/>
              </a:ext>
            </a:extLst>
          </p:cNvPr>
          <p:cNvSpPr txBox="1"/>
          <p:nvPr/>
        </p:nvSpPr>
        <p:spPr>
          <a:xfrm>
            <a:off x="1493195" y="2192853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 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BEACF-C393-1EE5-8EA7-99E6599B7C44}"/>
              </a:ext>
            </a:extLst>
          </p:cNvPr>
          <p:cNvSpPr txBox="1"/>
          <p:nvPr/>
        </p:nvSpPr>
        <p:spPr>
          <a:xfrm>
            <a:off x="6986080" y="2128796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EAB00-61DE-CA1D-A416-417C547C945B}"/>
              </a:ext>
            </a:extLst>
          </p:cNvPr>
          <p:cNvSpPr txBox="1"/>
          <p:nvPr/>
        </p:nvSpPr>
        <p:spPr>
          <a:xfrm>
            <a:off x="979251" y="3756969"/>
            <a:ext cx="5116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기본적인 틀은 완성</a:t>
            </a:r>
            <a:r>
              <a:rPr lang="en-US" altLang="ko-KR" dirty="0"/>
              <a:t>: </a:t>
            </a:r>
            <a:r>
              <a:rPr lang="ko-KR" altLang="en-US" dirty="0"/>
              <a:t>요구되었던 데이터 수집과 수집된 데이터를 엑셀 파일로 저장하는 것까지 가능</a:t>
            </a:r>
            <a:endParaRPr lang="en-US" altLang="ko-KR" dirty="0"/>
          </a:p>
          <a:p>
            <a:r>
              <a:rPr lang="ko-KR" altLang="en-US" dirty="0"/>
              <a:t>허나 여전히 조금 더 보충이 필요한 스크립트</a:t>
            </a:r>
            <a:endParaRPr lang="en-US" altLang="ko-KR" dirty="0"/>
          </a:p>
          <a:p>
            <a:r>
              <a:rPr lang="ko-KR" altLang="en-US" dirty="0"/>
              <a:t>특히 모델이 주어진 자료를 판단하고 도출해내는 답의 정확성을 높이는 작업이 지속적으로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 수준을 완성 시키는데 </a:t>
            </a:r>
            <a:r>
              <a:rPr lang="ko-KR" altLang="en-US" dirty="0" err="1"/>
              <a:t>잇어서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달 반이 걸림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DA488-E52C-587A-EC27-C643247D78DD}"/>
              </a:ext>
            </a:extLst>
          </p:cNvPr>
          <p:cNvSpPr txBox="1"/>
          <p:nvPr/>
        </p:nvSpPr>
        <p:spPr>
          <a:xfrm>
            <a:off x="5860914" y="4143211"/>
            <a:ext cx="5116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나이스에서</a:t>
            </a:r>
            <a:r>
              <a:rPr lang="ko-KR" altLang="en-US" dirty="0"/>
              <a:t> 제공한 </a:t>
            </a:r>
            <a:r>
              <a:rPr lang="en-US" altLang="ko-KR" dirty="0"/>
              <a:t>API </a:t>
            </a:r>
            <a:r>
              <a:rPr lang="ko-KR" altLang="en-US" dirty="0"/>
              <a:t>서비스를 통해 추출할 수 있는 데이터 범위와 포맷을 확인</a:t>
            </a:r>
            <a:endParaRPr lang="en-US" altLang="ko-KR" dirty="0"/>
          </a:p>
          <a:p>
            <a:r>
              <a:rPr lang="ko-KR" altLang="en-US" dirty="0"/>
              <a:t>간단히 모델에 쿼리함으로써 정확한 데이터를 답하는지 테스트 중</a:t>
            </a:r>
            <a:endParaRPr lang="en-US" altLang="ko-KR" dirty="0"/>
          </a:p>
          <a:p>
            <a:r>
              <a:rPr lang="ko-KR" altLang="en-US" dirty="0"/>
              <a:t>예상 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856F7C-72BD-651D-9AAB-7FC5CECD36FF}"/>
              </a:ext>
            </a:extLst>
          </p:cNvPr>
          <p:cNvSpPr txBox="1"/>
          <p:nvPr/>
        </p:nvSpPr>
        <p:spPr>
          <a:xfrm>
            <a:off x="1303506" y="2281958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EMA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scraping </a:t>
            </a:r>
            <a:r>
              <a:rPr lang="ko-KR" altLang="en-US" dirty="0"/>
              <a:t>구성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75022-C5AD-3AE6-EC0F-358ACF646890}"/>
              </a:ext>
            </a:extLst>
          </p:cNvPr>
          <p:cNvSpPr txBox="1"/>
          <p:nvPr/>
        </p:nvSpPr>
        <p:spPr>
          <a:xfrm>
            <a:off x="979251" y="4785700"/>
            <a:ext cx="511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바로 웹페이지에서 우리가 긁는 데이터인 날짜나 약품명 브랜드명은 그 글자를 가져오는 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E04A4-CEBB-DBAD-2C43-2157E3C6086F}"/>
              </a:ext>
            </a:extLst>
          </p:cNvPr>
          <p:cNvSpPr txBox="1"/>
          <p:nvPr/>
        </p:nvSpPr>
        <p:spPr>
          <a:xfrm>
            <a:off x="6736403" y="4785699"/>
            <a:ext cx="511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여러 소스를 통해 판단을 내린 후 정리하는 데이터 수집해야 하는 건 </a:t>
            </a:r>
            <a:r>
              <a:rPr lang="en-US" altLang="ko-KR" dirty="0" err="1"/>
              <a:t>openai</a:t>
            </a:r>
            <a:r>
              <a:rPr lang="ko-KR" altLang="en-US" dirty="0"/>
              <a:t>의 모델을 이용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808CD-6E5B-87B7-DA17-306A5502CFC8}"/>
              </a:ext>
            </a:extLst>
          </p:cNvPr>
          <p:cNvSpPr txBox="1"/>
          <p:nvPr/>
        </p:nvSpPr>
        <p:spPr>
          <a:xfrm>
            <a:off x="1619654" y="3244334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스크립트내 코드들이 유기적으로 연결 되어 있음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424B-7FF3-35A2-DA89-B2F907D1180E}"/>
              </a:ext>
            </a:extLst>
          </p:cNvPr>
          <p:cNvSpPr txBox="1"/>
          <p:nvPr/>
        </p:nvSpPr>
        <p:spPr>
          <a:xfrm>
            <a:off x="1619654" y="3613666"/>
            <a:ext cx="926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코드들은 </a:t>
            </a:r>
            <a:r>
              <a:rPr lang="en-US" altLang="ko-KR" dirty="0"/>
              <a:t>EMA dataset</a:t>
            </a:r>
            <a:r>
              <a:rPr lang="ko-KR" altLang="en-US" dirty="0"/>
              <a:t>을 구성하는 </a:t>
            </a:r>
            <a:r>
              <a:rPr lang="en-US" altLang="ko-KR" dirty="0"/>
              <a:t>feature</a:t>
            </a:r>
            <a:r>
              <a:rPr lang="ko-KR" altLang="en-US" dirty="0"/>
              <a:t>들을 위한 </a:t>
            </a:r>
            <a:r>
              <a:rPr lang="en-US" altLang="ko-KR" dirty="0"/>
              <a:t>value</a:t>
            </a:r>
            <a:r>
              <a:rPr lang="ko-KR" altLang="en-US" dirty="0"/>
              <a:t>가 어떤 소스에 따라 수집되는지에 따름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2564A-4DFD-3428-9830-32BFC6E5AB50}"/>
              </a:ext>
            </a:extLst>
          </p:cNvPr>
          <p:cNvSpPr txBox="1"/>
          <p:nvPr/>
        </p:nvSpPr>
        <p:spPr>
          <a:xfrm>
            <a:off x="4457699" y="1030087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스크립트 및 생성된 데이터셋을 구성하는 </a:t>
            </a:r>
            <a:r>
              <a:rPr lang="ko-KR" altLang="en-US" dirty="0" err="1"/>
              <a:t>피쳐</a:t>
            </a:r>
            <a:r>
              <a:rPr lang="ko-KR" altLang="en-US" dirty="0"/>
              <a:t> 설명</a:t>
            </a:r>
            <a:r>
              <a:rPr lang="en-US" altLang="ko-KR" dirty="0"/>
              <a:t>: </a:t>
            </a:r>
            <a:r>
              <a:rPr lang="en-US" dirty="0"/>
              <a:t>https://abpi.box.com/s/yptkzfzji4oyfj6hrrje9n3xdilb0awl</a:t>
            </a:r>
          </a:p>
        </p:txBody>
      </p:sp>
    </p:spTree>
    <p:extLst>
      <p:ext uri="{BB962C8B-B14F-4D97-AF65-F5344CB8AC3E}">
        <p14:creationId xmlns:p14="http://schemas.microsoft.com/office/powerpoint/2010/main" val="407709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47A86F-CB15-69CB-774E-72DBDC6D131C}"/>
              </a:ext>
            </a:extLst>
          </p:cNvPr>
          <p:cNvSpPr txBox="1"/>
          <p:nvPr/>
        </p:nvSpPr>
        <p:spPr>
          <a:xfrm>
            <a:off x="1303506" y="2698785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NICE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scraping </a:t>
            </a:r>
            <a:r>
              <a:rPr lang="ko-KR" altLang="en-US" dirty="0"/>
              <a:t>구성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4B9D7-B92D-A4AF-843D-2C0D12B60D6D}"/>
              </a:ext>
            </a:extLst>
          </p:cNvPr>
          <p:cNvSpPr txBox="1"/>
          <p:nvPr/>
        </p:nvSpPr>
        <p:spPr>
          <a:xfrm>
            <a:off x="1619654" y="3613666"/>
            <a:ext cx="926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코드들은 </a:t>
            </a:r>
            <a:r>
              <a:rPr lang="en-US" altLang="ko-KR" dirty="0"/>
              <a:t>EMA dataset</a:t>
            </a:r>
            <a:r>
              <a:rPr lang="ko-KR" altLang="en-US" dirty="0"/>
              <a:t>을 구성하는 </a:t>
            </a:r>
            <a:r>
              <a:rPr lang="en-US" altLang="ko-KR" dirty="0"/>
              <a:t>feature</a:t>
            </a:r>
            <a:r>
              <a:rPr lang="ko-KR" altLang="en-US" dirty="0"/>
              <a:t>들을 위한 </a:t>
            </a:r>
            <a:r>
              <a:rPr lang="en-US" altLang="ko-KR" dirty="0"/>
              <a:t>value</a:t>
            </a:r>
            <a:r>
              <a:rPr lang="ko-KR" altLang="en-US" dirty="0"/>
              <a:t>가 어떤 소스에 따라 수집되는지에 따라 달라질 예정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D6854-B6CC-E6A1-07B9-9FBA9EAA6C75}"/>
              </a:ext>
            </a:extLst>
          </p:cNvPr>
          <p:cNvSpPr txBox="1"/>
          <p:nvPr/>
        </p:nvSpPr>
        <p:spPr>
          <a:xfrm>
            <a:off x="1619654" y="4259997"/>
            <a:ext cx="926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아직 </a:t>
            </a:r>
            <a:r>
              <a:rPr lang="en-US" altLang="ko-KR" dirty="0"/>
              <a:t>feature</a:t>
            </a:r>
            <a:r>
              <a:rPr lang="ko-KR" altLang="en-US" dirty="0"/>
              <a:t>별 이해와 어떠한 접근이 더 효율적이고 정확도가 높을지 정리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00A22A-4D57-E5BD-D0C3-AA4515600FB0}"/>
              </a:ext>
            </a:extLst>
          </p:cNvPr>
          <p:cNvSpPr txBox="1"/>
          <p:nvPr/>
        </p:nvSpPr>
        <p:spPr>
          <a:xfrm>
            <a:off x="1079770" y="1318920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ko-KR" altLang="en-US" dirty="0"/>
              <a:t>현 시점에서 한계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88134-1A27-EE79-4C9F-25FEF18C59A9}"/>
              </a:ext>
            </a:extLst>
          </p:cNvPr>
          <p:cNvSpPr txBox="1"/>
          <p:nvPr/>
        </p:nvSpPr>
        <p:spPr>
          <a:xfrm>
            <a:off x="1321341" y="1677866"/>
            <a:ext cx="9549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자체의 한계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수집및</a:t>
            </a:r>
            <a:r>
              <a:rPr lang="ko-KR" altLang="en-US" dirty="0"/>
              <a:t> </a:t>
            </a:r>
            <a:r>
              <a:rPr lang="en-US" altLang="ko-KR" dirty="0"/>
              <a:t>excel </a:t>
            </a:r>
            <a:r>
              <a:rPr lang="ko-KR" altLang="en-US" dirty="0"/>
              <a:t>파일을 만들어내는 코드로 소프트웨어가 아님</a:t>
            </a:r>
            <a:r>
              <a:rPr lang="en-US" altLang="ko-KR" dirty="0"/>
              <a:t>, </a:t>
            </a:r>
            <a:r>
              <a:rPr lang="en-US" dirty="0" err="1"/>
              <a:t>Colab</a:t>
            </a:r>
            <a:r>
              <a:rPr lang="ko-KR" altLang="en-US" dirty="0"/>
              <a:t>을 통한 코드 실행 및 그곳에서 생성된 파일을 다운로드 하는 과정이 필요</a:t>
            </a:r>
            <a:endParaRPr lang="en-US" altLang="ko-KR" dirty="0"/>
          </a:p>
          <a:p>
            <a:r>
              <a:rPr lang="ko-KR" altLang="en-US" dirty="0"/>
              <a:t>모델의 향상된 답변을 얻기 위한 적절한 프롬프트 쿼리 테스트가 지속적으로 필요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F35F-EEE5-5FB2-5F6A-FB348019F7E8}"/>
              </a:ext>
            </a:extLst>
          </p:cNvPr>
          <p:cNvSpPr txBox="1"/>
          <p:nvPr/>
        </p:nvSpPr>
        <p:spPr>
          <a:xfrm>
            <a:off x="1164078" y="3259639"/>
            <a:ext cx="842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영향으로 인한 한계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openai</a:t>
            </a:r>
            <a:r>
              <a:rPr lang="ko-KR" altLang="en-US" dirty="0"/>
              <a:t>의 모델을 이용하여 지속적</a:t>
            </a:r>
            <a:r>
              <a:rPr lang="en-US" altLang="ko-KR" dirty="0"/>
              <a:t> </a:t>
            </a:r>
            <a:r>
              <a:rPr lang="ko-KR" altLang="en-US" dirty="0"/>
              <a:t>비용 투여</a:t>
            </a:r>
            <a:endParaRPr lang="en-US" altLang="ko-KR" dirty="0"/>
          </a:p>
          <a:p>
            <a:r>
              <a:rPr lang="ko-KR" altLang="en-US" dirty="0"/>
              <a:t>데이터 소스가 바뀌면 코드 수정이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0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C727D5-FA18-F9C2-0FBC-42B332AD436E}"/>
              </a:ext>
            </a:extLst>
          </p:cNvPr>
          <p:cNvSpPr txBox="1"/>
          <p:nvPr/>
        </p:nvSpPr>
        <p:spPr>
          <a:xfrm>
            <a:off x="1595336" y="1815329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altLang="ko-KR" dirty="0"/>
              <a:t>Future work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613A8-B195-3899-FEDE-694D3AC3DAC0}"/>
              </a:ext>
            </a:extLst>
          </p:cNvPr>
          <p:cNvSpPr txBox="1"/>
          <p:nvPr/>
        </p:nvSpPr>
        <p:spPr>
          <a:xfrm>
            <a:off x="1595336" y="2815915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</a:t>
            </a:r>
            <a:r>
              <a:rPr lang="ko-KR" altLang="en-US" dirty="0"/>
              <a:t>데이터를 수집하기 위한 작업이 필요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4921-DB8B-0CA0-F33A-086A21E5B16E}"/>
              </a:ext>
            </a:extLst>
          </p:cNvPr>
          <p:cNvSpPr txBox="1"/>
          <p:nvPr/>
        </p:nvSpPr>
        <p:spPr>
          <a:xfrm>
            <a:off x="1378085" y="3725854"/>
            <a:ext cx="1030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 </a:t>
            </a:r>
            <a:r>
              <a:rPr lang="ko-KR" altLang="en-US" dirty="0"/>
              <a:t>데이터 </a:t>
            </a:r>
            <a:r>
              <a:rPr lang="ko-KR" altLang="en-US" dirty="0" err="1"/>
              <a:t>스크래핑</a:t>
            </a:r>
            <a:r>
              <a:rPr lang="ko-KR" altLang="en-US" dirty="0"/>
              <a:t> 스크립트를 더 향상 시키기 위한 모델 프롬프트 테스트와 정확도 테스트가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461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NVIDIA-APAC</vt:lpstr>
      <vt:lpstr>Aptos</vt:lpstr>
      <vt:lpstr>Aptos Display</vt:lpstr>
      <vt:lpstr>Arial</vt:lpstr>
      <vt:lpstr>Office 테마</vt:lpstr>
      <vt:lpstr>Automated Data Scraping</vt:lpstr>
      <vt:lpstr> 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Yumi Heo</dc:creator>
  <cp:lastModifiedBy>PG-Heo, Yumi</cp:lastModifiedBy>
  <cp:revision>8</cp:revision>
  <dcterms:created xsi:type="dcterms:W3CDTF">2024-10-14T10:16:15Z</dcterms:created>
  <dcterms:modified xsi:type="dcterms:W3CDTF">2024-10-16T17:27:17Z</dcterms:modified>
</cp:coreProperties>
</file>