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6B2"/>
    <a:srgbClr val="FCFCE8"/>
    <a:srgbClr val="FEFEF8"/>
    <a:srgbClr val="FDFCE7"/>
    <a:srgbClr val="FCF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3C00D-4F58-E518-ADBC-DD284EFBA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A5642C-9A45-B337-EE56-FB4FBAECD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4EBC8-5513-A82A-5B7E-81EA07A1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9FDF-4481-4366-B22B-C477AC1EE9E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A175B-57B2-6D36-1532-E1326C89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9686F-1254-78BA-FECD-4CBBD39B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28AD-4D6A-4A27-9025-9F0B8F9D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5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021DC-3384-D8FB-25BC-639415DC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93481F-1713-9D02-095E-C8CFD7E97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6E2DF9-0172-D8A0-9346-43795E17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9FDF-4481-4366-B22B-C477AC1EE9E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A86A1C-CFD4-FC4C-FBF3-B6ACCB39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21858-EBA6-3BB5-0451-30A803BE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28AD-4D6A-4A27-9025-9F0B8F9D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6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4771FA-02EA-235C-F8C1-9ECD5F7DB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1F249-7262-3905-756C-93BAEBBDF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DCFF4-891D-7437-8436-F3FAF0F5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9FDF-4481-4366-B22B-C477AC1EE9E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E8A03-30F9-A994-73D2-C1C9712F2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55B21-AD6E-90B7-E51F-4C211F73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28AD-4D6A-4A27-9025-9F0B8F9D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96205-4469-C9C2-3F07-79FA2698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8DAAA-F475-65EC-68AB-3498832B3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1151B-3FD8-86DE-6661-E7B7D6B7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9FDF-4481-4366-B22B-C477AC1EE9E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613012-B827-664E-7DFF-1F734027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7DA0D-E375-BE7F-C801-EFD585A0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28AD-4D6A-4A27-9025-9F0B8F9D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3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B89A0-1DEC-604D-73C1-B5C5F5642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F14E0B-D3E7-4A65-B886-C05C8370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7B24B-C370-77D8-E93A-9F145FC2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9FDF-4481-4366-B22B-C477AC1EE9E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10B39E-B578-F9E9-76E9-29A75E9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463891-BF21-1DF0-D9F4-AA2D84E4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28AD-4D6A-4A27-9025-9F0B8F9D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7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B5D31-C252-EAB3-0585-7554F39E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D8C85D-AEEA-7EDE-0409-BDDBF4C29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7EF37B-09EC-7559-9607-AD78576D7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92B273-F99E-56EC-A966-5372BB9E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9FDF-4481-4366-B22B-C477AC1EE9E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5A6BE4-3F0B-78F2-9181-213A12C2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3194BA-E0BB-6A4A-C241-AC6D4095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28AD-4D6A-4A27-9025-9F0B8F9D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ECA0E-2B4D-F41C-68F6-096351D2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F61E89-C68A-C4AF-55CF-427E9235B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C6F96D-226C-378C-A7BA-6B96B90D4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981051-C55D-F87A-8A2F-A49847E51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34B63F-4C64-AB75-B429-D49D919AE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1EEA86-6048-9CC3-B31E-47060B1F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9FDF-4481-4366-B22B-C477AC1EE9E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605B06-7343-F2C8-0BC2-6CB20200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92B22C-A153-EB60-25B6-0545F984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28AD-4D6A-4A27-9025-9F0B8F9D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9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EE67B-4C28-2C0C-7047-6F2BBF1E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867D95-D449-0C11-16BB-169BBC52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9FDF-4481-4366-B22B-C477AC1EE9E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F57C71-A439-FB6C-C9C3-7D0C28527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F55E0-E8D4-88F7-80CB-33A4BD45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28AD-4D6A-4A27-9025-9F0B8F9D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5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3E2D18-C263-7D77-5D1D-9BC9A490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9FDF-4481-4366-B22B-C477AC1EE9E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6CCE5C-1DE5-3998-AA48-176906DC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42F642-409A-2BCF-8D39-3A3D4523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28AD-4D6A-4A27-9025-9F0B8F9D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8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D8A45-1DEC-6861-4807-C2FB57377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B0B05D-5788-7897-0EDB-01A2EA2B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9DB974-D167-A976-448A-454D5E348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CC3801-C1A2-C963-8D10-9951525F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9FDF-4481-4366-B22B-C477AC1EE9E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8465E-299D-321E-2651-A9C27EB8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4C9601-FD9D-9C72-1FDA-B3B03467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28AD-4D6A-4A27-9025-9F0B8F9D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2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CBE3F-F224-E825-2707-1A6322C0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8E8940-136A-9510-0600-1AA944C12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0CCFB5-E932-B0F9-E842-62E14FFD0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72ADBC-FCA5-BE31-D2A9-0F2ADF25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9FDF-4481-4366-B22B-C477AC1EE9E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D20071-8802-7DDC-8373-CA0C1448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12982-A13D-05A4-B1BE-9EF150FE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28AD-4D6A-4A27-9025-9F0B8F9D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8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48FBCE-59B7-BD31-D3E3-DA8FB5F5C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4FD89E-CAB5-B5FB-7EE8-1066571AD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08F24-3DF6-F1F7-6433-577F21341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B19FDF-4481-4366-B22B-C477AC1EE9E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5FECE-31EB-BC94-0E95-1551A2F73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291118-D5C2-06E8-6690-C48EF7D0E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AD28AD-4D6A-4A27-9025-9F0B8F9D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8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E2A1C5E-CF67-EFB4-1558-35C28DB0CF2E}"/>
              </a:ext>
            </a:extLst>
          </p:cNvPr>
          <p:cNvSpPr/>
          <p:nvPr/>
        </p:nvSpPr>
        <p:spPr>
          <a:xfrm>
            <a:off x="4124528" y="3602038"/>
            <a:ext cx="3861881" cy="347392"/>
          </a:xfrm>
          <a:prstGeom prst="roundRect">
            <a:avLst/>
          </a:prstGeom>
          <a:solidFill>
            <a:srgbClr val="0A36B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0480F8-AA5B-1B35-0D19-376DD24EE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97285"/>
            <a:ext cx="12192000" cy="91267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Automated Data Scraping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D0D441-38EF-FFE9-EE12-EB9B576A9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44466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Project Progress and Key Updates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DE807-ABCB-0B02-69A1-7E3F49697C45}"/>
              </a:ext>
            </a:extLst>
          </p:cNvPr>
          <p:cNvSpPr txBox="1"/>
          <p:nvPr/>
        </p:nvSpPr>
        <p:spPr>
          <a:xfrm>
            <a:off x="5566653" y="5510879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City, </a:t>
            </a:r>
            <a:r>
              <a:rPr lang="en-US" dirty="0" err="1"/>
              <a:t>Univerisity</a:t>
            </a:r>
            <a:r>
              <a:rPr lang="en-US" dirty="0"/>
              <a:t> of London</a:t>
            </a:r>
          </a:p>
          <a:p>
            <a:pPr algn="r"/>
            <a:r>
              <a:rPr lang="en-US" dirty="0" err="1"/>
              <a:t>Msc</a:t>
            </a:r>
            <a:r>
              <a:rPr lang="en-US" dirty="0"/>
              <a:t> Data Science</a:t>
            </a:r>
          </a:p>
          <a:p>
            <a:pPr algn="r"/>
            <a:r>
              <a:rPr lang="en-US" dirty="0"/>
              <a:t>Yumi Heo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D276F70-7B0F-5379-A5A3-A71291DB64D3}"/>
              </a:ext>
            </a:extLst>
          </p:cNvPr>
          <p:cNvCxnSpPr>
            <a:cxnSpLocks/>
          </p:cNvCxnSpPr>
          <p:nvPr/>
        </p:nvCxnSpPr>
        <p:spPr>
          <a:xfrm>
            <a:off x="8861897" y="5471968"/>
            <a:ext cx="2701857" cy="0"/>
          </a:xfrm>
          <a:prstGeom prst="line">
            <a:avLst/>
          </a:prstGeom>
          <a:ln w="15875">
            <a:solidFill>
              <a:srgbClr val="0A36B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E062F65-5106-A9AF-64F1-F25A3E9B64B9}"/>
              </a:ext>
            </a:extLst>
          </p:cNvPr>
          <p:cNvGrpSpPr/>
          <p:nvPr/>
        </p:nvGrpSpPr>
        <p:grpSpPr>
          <a:xfrm>
            <a:off x="0" y="0"/>
            <a:ext cx="12192000" cy="6858002"/>
            <a:chOff x="0" y="0"/>
            <a:chExt cx="12192000" cy="685800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F455F62-326D-2242-00D7-BD76DC081BF5}"/>
                </a:ext>
              </a:extLst>
            </p:cNvPr>
            <p:cNvSpPr/>
            <p:nvPr/>
          </p:nvSpPr>
          <p:spPr>
            <a:xfrm>
              <a:off x="0" y="0"/>
              <a:ext cx="12192000" cy="958014"/>
            </a:xfrm>
            <a:prstGeom prst="rect">
              <a:avLst/>
            </a:prstGeom>
            <a:solidFill>
              <a:srgbClr val="0A36B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C7A2A59-D2FF-2338-9D44-5591409766F7}"/>
                </a:ext>
              </a:extLst>
            </p:cNvPr>
            <p:cNvSpPr/>
            <p:nvPr/>
          </p:nvSpPr>
          <p:spPr>
            <a:xfrm rot="5400000">
              <a:off x="-2470987" y="3429001"/>
              <a:ext cx="5899988" cy="958014"/>
            </a:xfrm>
            <a:prstGeom prst="rect">
              <a:avLst/>
            </a:prstGeom>
            <a:solidFill>
              <a:srgbClr val="0A36B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752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60E01A2-7CE9-2DCE-2D6B-DA8B55E8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98272"/>
            <a:ext cx="12192000" cy="91267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	 Index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4208BCA-CC4F-C472-BA5A-B116F866BBB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0" y="1810951"/>
            <a:ext cx="12192000" cy="391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Objectives for Automated Data Scraping</a:t>
            </a: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How AI Works in This Project</a:t>
            </a: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Project Progress</a:t>
            </a: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Structure of EMA Data Scraping</a:t>
            </a: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Structure of NICE Data Scraping</a:t>
            </a: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Current Limitations</a:t>
            </a: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Future Work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4B798E0-7137-8C18-F68E-01ECA509BAAF}"/>
              </a:ext>
            </a:extLst>
          </p:cNvPr>
          <p:cNvSpPr/>
          <p:nvPr/>
        </p:nvSpPr>
        <p:spPr>
          <a:xfrm>
            <a:off x="0" y="0"/>
            <a:ext cx="12192000" cy="175097"/>
          </a:xfrm>
          <a:prstGeom prst="rect">
            <a:avLst/>
          </a:prstGeom>
          <a:solidFill>
            <a:srgbClr val="0A36B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3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C98AF8-AD57-659E-0999-B4C8F0E382FE}"/>
              </a:ext>
            </a:extLst>
          </p:cNvPr>
          <p:cNvSpPr txBox="1"/>
          <p:nvPr/>
        </p:nvSpPr>
        <p:spPr>
          <a:xfrm>
            <a:off x="1264596" y="811664"/>
            <a:ext cx="602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Objectives for Automated Data Scraping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06C3CC-AFE3-497A-58A5-C21420D3B81F}"/>
              </a:ext>
            </a:extLst>
          </p:cNvPr>
          <p:cNvSpPr txBox="1"/>
          <p:nvPr/>
        </p:nvSpPr>
        <p:spPr>
          <a:xfrm>
            <a:off x="1454284" y="1920478"/>
            <a:ext cx="511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efficient work: reduce manual type 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90E190-F009-FE19-7DD7-68CA4B6AD229}"/>
              </a:ext>
            </a:extLst>
          </p:cNvPr>
          <p:cNvSpPr txBox="1"/>
          <p:nvPr/>
        </p:nvSpPr>
        <p:spPr>
          <a:xfrm>
            <a:off x="5650960" y="2349949"/>
            <a:ext cx="511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this</a:t>
            </a:r>
            <a:r>
              <a:rPr lang="ko-KR" altLang="en-US" dirty="0"/>
              <a:t> </a:t>
            </a:r>
            <a:r>
              <a:rPr lang="en-US" altLang="ko-KR" dirty="0"/>
              <a:t>time</a:t>
            </a:r>
            <a:r>
              <a:rPr lang="ko-KR" altLang="en-US" dirty="0"/>
              <a:t> </a:t>
            </a:r>
            <a:r>
              <a:rPr lang="en-US" altLang="ko-KR" dirty="0"/>
              <a:t>saving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84C9B-D4DC-60C4-C91D-F958D8B819CD}"/>
              </a:ext>
            </a:extLst>
          </p:cNvPr>
          <p:cNvSpPr txBox="1"/>
          <p:nvPr/>
        </p:nvSpPr>
        <p:spPr>
          <a:xfrm>
            <a:off x="1596958" y="3743099"/>
            <a:ext cx="511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time to expand the strategy and insight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8CCFE-8415-F146-2DAE-5458DD41A586}"/>
              </a:ext>
            </a:extLst>
          </p:cNvPr>
          <p:cNvSpPr txBox="1"/>
          <p:nvPr/>
        </p:nvSpPr>
        <p:spPr>
          <a:xfrm>
            <a:off x="1596958" y="2710521"/>
            <a:ext cx="511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time to spend for analysis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2CC215D-2B94-88E5-8DF7-1B6D85A49848}"/>
              </a:ext>
            </a:extLst>
          </p:cNvPr>
          <p:cNvCxnSpPr>
            <a:cxnSpLocks/>
          </p:cNvCxnSpPr>
          <p:nvPr/>
        </p:nvCxnSpPr>
        <p:spPr>
          <a:xfrm flipH="1">
            <a:off x="4637664" y="2534615"/>
            <a:ext cx="8998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C687A2F-0B28-949D-8E7D-4EC7AF4F8518}"/>
              </a:ext>
            </a:extLst>
          </p:cNvPr>
          <p:cNvCxnSpPr>
            <a:cxnSpLocks/>
          </p:cNvCxnSpPr>
          <p:nvPr/>
        </p:nvCxnSpPr>
        <p:spPr>
          <a:xfrm>
            <a:off x="3579777" y="2271972"/>
            <a:ext cx="1" cy="378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D416B7D-2863-D55F-4FEB-1E2ED4845D5E}"/>
              </a:ext>
            </a:extLst>
          </p:cNvPr>
          <p:cNvCxnSpPr>
            <a:cxnSpLocks/>
          </p:cNvCxnSpPr>
          <p:nvPr/>
        </p:nvCxnSpPr>
        <p:spPr>
          <a:xfrm>
            <a:off x="3518167" y="3222271"/>
            <a:ext cx="1" cy="378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1D428D-3ACD-B14E-D917-5844184B2D5E}"/>
              </a:ext>
            </a:extLst>
          </p:cNvPr>
          <p:cNvSpPr txBox="1"/>
          <p:nvPr/>
        </p:nvSpPr>
        <p:spPr>
          <a:xfrm>
            <a:off x="2371523" y="1474910"/>
            <a:ext cx="8684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D2125"/>
                </a:solidFill>
                <a:latin typeface="Roboto" panose="02000000000000000000" pitchFamily="2" charset="0"/>
              </a:rPr>
              <a:t>Maintain </a:t>
            </a:r>
            <a:r>
              <a:rPr lang="en-US" b="0" i="0" dirty="0">
                <a:solidFill>
                  <a:srgbClr val="1D2125"/>
                </a:solidFill>
                <a:effectLst/>
                <a:latin typeface="Roboto" panose="02000000000000000000" pitchFamily="2" charset="0"/>
              </a:rPr>
              <a:t>a coherent database for medicine </a:t>
            </a:r>
            <a:r>
              <a:rPr lang="en-US" b="0" i="0" dirty="0" err="1">
                <a:solidFill>
                  <a:srgbClr val="1D2125"/>
                </a:solidFill>
                <a:effectLst/>
                <a:latin typeface="Roboto" panose="02000000000000000000" pitchFamily="2" charset="0"/>
              </a:rPr>
              <a:t>guidances</a:t>
            </a:r>
            <a:r>
              <a:rPr lang="en-US" b="0" i="0" dirty="0">
                <a:solidFill>
                  <a:srgbClr val="1D2125"/>
                </a:solidFill>
                <a:effectLst/>
                <a:latin typeface="Roboto" panose="02000000000000000000" pitchFamily="2" charset="0"/>
              </a:rPr>
              <a:t> from regulatory agency and HTA </a:t>
            </a:r>
            <a:r>
              <a:rPr lang="en-US" dirty="0">
                <a:solidFill>
                  <a:srgbClr val="1D2125"/>
                </a:solidFill>
                <a:latin typeface="Roboto" panose="02000000000000000000" pitchFamily="2" charset="0"/>
              </a:rPr>
              <a:t>for analysis and </a:t>
            </a:r>
            <a:r>
              <a:rPr lang="en-US" b="0" i="0" dirty="0">
                <a:solidFill>
                  <a:srgbClr val="1D2125"/>
                </a:solidFill>
                <a:effectLst/>
                <a:latin typeface="Roboto" panose="02000000000000000000" pitchFamily="2" charset="0"/>
              </a:rPr>
              <a:t>statistics</a:t>
            </a:r>
            <a:endParaRPr 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28E4FC-43B8-CBF7-0B81-12E298E2FDB5}"/>
              </a:ext>
            </a:extLst>
          </p:cNvPr>
          <p:cNvSpPr/>
          <p:nvPr/>
        </p:nvSpPr>
        <p:spPr>
          <a:xfrm>
            <a:off x="0" y="0"/>
            <a:ext cx="12192000" cy="175097"/>
          </a:xfrm>
          <a:prstGeom prst="rect">
            <a:avLst/>
          </a:prstGeom>
          <a:solidFill>
            <a:srgbClr val="0A36B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8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4F830E5-DD29-1132-A77B-E48557846FCD}"/>
              </a:ext>
            </a:extLst>
          </p:cNvPr>
          <p:cNvSpPr txBox="1"/>
          <p:nvPr/>
        </p:nvSpPr>
        <p:spPr>
          <a:xfrm>
            <a:off x="1303505" y="440669"/>
            <a:ext cx="602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AI</a:t>
            </a:r>
            <a:r>
              <a:rPr lang="ko-KR" altLang="en-US" dirty="0"/>
              <a:t>가 이번 </a:t>
            </a:r>
            <a:r>
              <a:rPr lang="ko-KR" altLang="en-US" dirty="0" err="1"/>
              <a:t>스크래핑에</a:t>
            </a:r>
            <a:r>
              <a:rPr lang="ko-KR" altLang="en-US" dirty="0"/>
              <a:t> 어떻게 사용되는지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BFDDB1-5ADA-014C-4912-9C76F0099561}"/>
              </a:ext>
            </a:extLst>
          </p:cNvPr>
          <p:cNvSpPr txBox="1"/>
          <p:nvPr/>
        </p:nvSpPr>
        <p:spPr>
          <a:xfrm>
            <a:off x="1755842" y="3551260"/>
            <a:ext cx="891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모델을 이용하여 우리가 여러 웹페이지나 </a:t>
            </a:r>
            <a:r>
              <a:rPr lang="en-US" altLang="ko-KR" dirty="0"/>
              <a:t>PDF</a:t>
            </a:r>
            <a:r>
              <a:rPr lang="ko-KR" altLang="en-US" dirty="0"/>
              <a:t>에 적힌 글들의 </a:t>
            </a:r>
            <a:r>
              <a:rPr lang="ko-KR" altLang="en-US" dirty="0" err="1"/>
              <a:t>콘텍스트를</a:t>
            </a:r>
            <a:r>
              <a:rPr lang="ko-KR" altLang="en-US" dirty="0"/>
              <a:t> 파악해서 판단을 내린 후 정리하는 데이터 수집을 대신 판단하고 </a:t>
            </a:r>
            <a:r>
              <a:rPr lang="ko-KR" altLang="en-US" dirty="0" err="1"/>
              <a:t>써내려갈</a:t>
            </a:r>
            <a:r>
              <a:rPr lang="ko-KR" altLang="en-US" dirty="0"/>
              <a:t> 것임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1FD94E-57E7-21BB-A742-753970367798}"/>
              </a:ext>
            </a:extLst>
          </p:cNvPr>
          <p:cNvSpPr txBox="1"/>
          <p:nvPr/>
        </p:nvSpPr>
        <p:spPr>
          <a:xfrm>
            <a:off x="1643974" y="965937"/>
            <a:ext cx="8195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우리가 이번 </a:t>
            </a:r>
            <a:r>
              <a:rPr lang="ko-KR" altLang="en-US" dirty="0" err="1"/>
              <a:t>스크래핑</a:t>
            </a:r>
            <a:r>
              <a:rPr lang="ko-KR" altLang="en-US" dirty="0"/>
              <a:t> 프로젝트에서 </a:t>
            </a:r>
            <a:r>
              <a:rPr lang="en-US" altLang="ko-KR" dirty="0"/>
              <a:t>AI</a:t>
            </a:r>
            <a:r>
              <a:rPr lang="ko-KR" altLang="en-US" dirty="0"/>
              <a:t>모델을 사용</a:t>
            </a:r>
            <a:endParaRPr lang="en-US" altLang="ko-KR" dirty="0"/>
          </a:p>
          <a:p>
            <a:r>
              <a:rPr lang="ko-KR" altLang="en-US" dirty="0"/>
              <a:t>그 중 </a:t>
            </a:r>
            <a:r>
              <a:rPr lang="en-US" altLang="ko-KR" dirty="0"/>
              <a:t>LLM</a:t>
            </a:r>
            <a:r>
              <a:rPr lang="ko-KR" altLang="en-US" dirty="0"/>
              <a:t>이라는 </a:t>
            </a:r>
            <a:r>
              <a:rPr lang="en-US" altLang="ko-KR" dirty="0"/>
              <a:t>Large Language Model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사용했는데 이는 </a:t>
            </a:r>
            <a:r>
              <a:rPr lang="en-US" altLang="ko-KR" dirty="0"/>
              <a:t>one of the</a:t>
            </a:r>
            <a:r>
              <a:rPr lang="en-US" b="0" i="0" dirty="0">
                <a:solidFill>
                  <a:srgbClr val="000000"/>
                </a:solidFill>
                <a:effectLst/>
                <a:latin typeface="NVIDIA-APAC"/>
              </a:rPr>
              <a:t> pretrained AI models.</a:t>
            </a:r>
          </a:p>
          <a:p>
            <a:r>
              <a:rPr lang="en-US" dirty="0">
                <a:solidFill>
                  <a:srgbClr val="000000"/>
                </a:solidFill>
                <a:latin typeface="NVIDIA-APAC"/>
              </a:rPr>
              <a:t>Pretrained models use a </a:t>
            </a:r>
            <a:r>
              <a:rPr lang="en-US" b="0" i="0" dirty="0">
                <a:solidFill>
                  <a:srgbClr val="000000"/>
                </a:solidFill>
                <a:effectLst/>
                <a:latin typeface="NVIDIA-APAC"/>
              </a:rPr>
              <a:t>brain-like neural algorithm that finds patterns or makes predictions based on data — that’s trained on large datasets to accomplish a specific task.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VIDIA-APAC"/>
              </a:rPr>
              <a:t>And An LLM is a </a:t>
            </a:r>
            <a:r>
              <a:rPr lang="en-US" dirty="0">
                <a:solidFill>
                  <a:srgbClr val="000000"/>
                </a:solidFill>
                <a:latin typeface="NVIDIA-APAC"/>
              </a:rPr>
              <a:t>model which </a:t>
            </a:r>
            <a:r>
              <a:rPr lang="en-US" b="0" i="0" dirty="0">
                <a:solidFill>
                  <a:srgbClr val="000000"/>
                </a:solidFill>
                <a:effectLst/>
                <a:latin typeface="NVIDIA-APAC"/>
              </a:rPr>
              <a:t>can recognize, summarize, translate, predict and generate text and other forms of content based on knowledge gained from massive datasets.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4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39549F-A62E-E262-9BFA-D181FEAB5050}"/>
              </a:ext>
            </a:extLst>
          </p:cNvPr>
          <p:cNvSpPr txBox="1"/>
          <p:nvPr/>
        </p:nvSpPr>
        <p:spPr>
          <a:xfrm>
            <a:off x="1303506" y="1557888"/>
            <a:ext cx="602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ko-KR" altLang="en-US" dirty="0"/>
              <a:t>진행단계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9A3F3-367A-F427-A328-86DF9EC051D7}"/>
              </a:ext>
            </a:extLst>
          </p:cNvPr>
          <p:cNvSpPr txBox="1"/>
          <p:nvPr/>
        </p:nvSpPr>
        <p:spPr>
          <a:xfrm>
            <a:off x="1493195" y="2192853"/>
            <a:ext cx="511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 scraping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BEACF-C393-1EE5-8EA7-99E6599B7C44}"/>
              </a:ext>
            </a:extLst>
          </p:cNvPr>
          <p:cNvSpPr txBox="1"/>
          <p:nvPr/>
        </p:nvSpPr>
        <p:spPr>
          <a:xfrm>
            <a:off x="6986080" y="2128796"/>
            <a:ext cx="511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NICE scraping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EAB00-61DE-CA1D-A416-417C547C945B}"/>
              </a:ext>
            </a:extLst>
          </p:cNvPr>
          <p:cNvSpPr txBox="1"/>
          <p:nvPr/>
        </p:nvSpPr>
        <p:spPr>
          <a:xfrm>
            <a:off x="979251" y="3756969"/>
            <a:ext cx="51167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스크래핑을</a:t>
            </a:r>
            <a:r>
              <a:rPr lang="ko-KR" altLang="en-US" dirty="0"/>
              <a:t> 위한 기본적인 틀은 완성</a:t>
            </a:r>
            <a:r>
              <a:rPr lang="en-US" altLang="ko-KR" dirty="0"/>
              <a:t>: </a:t>
            </a:r>
            <a:r>
              <a:rPr lang="ko-KR" altLang="en-US" dirty="0"/>
              <a:t>요구되었던 데이터 수집과 수집된 데이터를 엑셀 파일로 저장하는 것까지 가능</a:t>
            </a:r>
            <a:endParaRPr lang="en-US" altLang="ko-KR" dirty="0"/>
          </a:p>
          <a:p>
            <a:r>
              <a:rPr lang="ko-KR" altLang="en-US" dirty="0"/>
              <a:t>허나 여전히 조금 더 보충이 필요한 스크립트</a:t>
            </a:r>
            <a:endParaRPr lang="en-US" altLang="ko-KR" dirty="0"/>
          </a:p>
          <a:p>
            <a:r>
              <a:rPr lang="ko-KR" altLang="en-US" dirty="0"/>
              <a:t>특히 모델이 주어진 자료를 판단하고 도출해내는 답의 정확성을 높이는 작업이 지속적으로 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지금 수준을 완성 시키는데 </a:t>
            </a:r>
            <a:r>
              <a:rPr lang="ko-KR" altLang="en-US" dirty="0" err="1"/>
              <a:t>잇어서</a:t>
            </a:r>
            <a:r>
              <a:rPr lang="ko-KR" altLang="en-US" dirty="0"/>
              <a:t> 약 </a:t>
            </a:r>
            <a:r>
              <a:rPr lang="en-US" altLang="ko-KR" dirty="0"/>
              <a:t>1</a:t>
            </a:r>
            <a:r>
              <a:rPr lang="ko-KR" altLang="en-US" dirty="0"/>
              <a:t>달 반이 걸림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3DA488-E52C-587A-EC27-C643247D78DD}"/>
              </a:ext>
            </a:extLst>
          </p:cNvPr>
          <p:cNvSpPr txBox="1"/>
          <p:nvPr/>
        </p:nvSpPr>
        <p:spPr>
          <a:xfrm>
            <a:off x="5860914" y="4143211"/>
            <a:ext cx="5116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나이스에서</a:t>
            </a:r>
            <a:r>
              <a:rPr lang="ko-KR" altLang="en-US" dirty="0"/>
              <a:t> 제공한 </a:t>
            </a:r>
            <a:r>
              <a:rPr lang="en-US" altLang="ko-KR" dirty="0"/>
              <a:t>API </a:t>
            </a:r>
            <a:r>
              <a:rPr lang="ko-KR" altLang="en-US" dirty="0"/>
              <a:t>서비스를 통해 추출할 수 있는 데이터 범위와 포맷을 확인</a:t>
            </a:r>
            <a:endParaRPr lang="en-US" altLang="ko-KR" dirty="0"/>
          </a:p>
          <a:p>
            <a:r>
              <a:rPr lang="ko-KR" altLang="en-US" dirty="0"/>
              <a:t>간단히 모델에 쿼리함으로써 정확한 데이터를 답하는지 테스트 중</a:t>
            </a:r>
            <a:endParaRPr lang="en-US" altLang="ko-KR" dirty="0"/>
          </a:p>
          <a:p>
            <a:r>
              <a:rPr lang="ko-KR" altLang="en-US" dirty="0"/>
              <a:t>예상 </a:t>
            </a:r>
            <a:r>
              <a:rPr lang="en-US" altLang="ko-KR" dirty="0"/>
              <a:t>: 3</a:t>
            </a:r>
            <a:r>
              <a:rPr lang="ko-KR" altLang="en-US" dirty="0"/>
              <a:t>개월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6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856F7C-72BD-651D-9AAB-7FC5CECD36FF}"/>
              </a:ext>
            </a:extLst>
          </p:cNvPr>
          <p:cNvSpPr txBox="1"/>
          <p:nvPr/>
        </p:nvSpPr>
        <p:spPr>
          <a:xfrm>
            <a:off x="1303506" y="2281958"/>
            <a:ext cx="602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EMA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scraping </a:t>
            </a:r>
            <a:r>
              <a:rPr lang="ko-KR" altLang="en-US" dirty="0"/>
              <a:t>구성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675022-C5AD-3AE6-EC0F-358ACF646890}"/>
              </a:ext>
            </a:extLst>
          </p:cNvPr>
          <p:cNvSpPr txBox="1"/>
          <p:nvPr/>
        </p:nvSpPr>
        <p:spPr>
          <a:xfrm>
            <a:off x="979251" y="4785700"/>
            <a:ext cx="511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바로 웹페이지에서 우리가 긁는 데이터인 날짜나 약품명 브랜드명은 그 글자를 가져오는 코드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E04A4-CEBB-DBAD-2C43-2157E3C6086F}"/>
              </a:ext>
            </a:extLst>
          </p:cNvPr>
          <p:cNvSpPr txBox="1"/>
          <p:nvPr/>
        </p:nvSpPr>
        <p:spPr>
          <a:xfrm>
            <a:off x="6736403" y="4785699"/>
            <a:ext cx="511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우리가 여러 소스를 통해 판단을 내린 후 정리하는 데이터 수집해야 하는 건 </a:t>
            </a:r>
            <a:r>
              <a:rPr lang="en-US" altLang="ko-KR" dirty="0" err="1"/>
              <a:t>openai</a:t>
            </a:r>
            <a:r>
              <a:rPr lang="ko-KR" altLang="en-US" dirty="0"/>
              <a:t>의 모델을 이용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3808CD-6E5B-87B7-DA17-306A5502CFC8}"/>
              </a:ext>
            </a:extLst>
          </p:cNvPr>
          <p:cNvSpPr txBox="1"/>
          <p:nvPr/>
        </p:nvSpPr>
        <p:spPr>
          <a:xfrm>
            <a:off x="1619654" y="3244334"/>
            <a:ext cx="511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스크립트내 코드들이 유기적으로 연결 되어 있음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2424B-7FF3-35A2-DA89-B2F907D1180E}"/>
              </a:ext>
            </a:extLst>
          </p:cNvPr>
          <p:cNvSpPr txBox="1"/>
          <p:nvPr/>
        </p:nvSpPr>
        <p:spPr>
          <a:xfrm>
            <a:off x="1619654" y="3613666"/>
            <a:ext cx="9265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코드들은 </a:t>
            </a:r>
            <a:r>
              <a:rPr lang="en-US" altLang="ko-KR" dirty="0"/>
              <a:t>EMA dataset</a:t>
            </a:r>
            <a:r>
              <a:rPr lang="ko-KR" altLang="en-US" dirty="0"/>
              <a:t>을 구성하는 </a:t>
            </a:r>
            <a:r>
              <a:rPr lang="en-US" altLang="ko-KR" dirty="0"/>
              <a:t>feature</a:t>
            </a:r>
            <a:r>
              <a:rPr lang="ko-KR" altLang="en-US" dirty="0"/>
              <a:t>들을 위한 </a:t>
            </a:r>
            <a:r>
              <a:rPr lang="en-US" altLang="ko-KR" dirty="0"/>
              <a:t>value</a:t>
            </a:r>
            <a:r>
              <a:rPr lang="ko-KR" altLang="en-US" dirty="0"/>
              <a:t>가 어떤 소스에 따라 수집되는지에 따름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42564A-4DFD-3428-9830-32BFC6E5AB50}"/>
              </a:ext>
            </a:extLst>
          </p:cNvPr>
          <p:cNvSpPr txBox="1"/>
          <p:nvPr/>
        </p:nvSpPr>
        <p:spPr>
          <a:xfrm>
            <a:off x="4457699" y="1030087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스크립트 및 생성된 데이터셋을 구성하는 </a:t>
            </a:r>
            <a:r>
              <a:rPr lang="ko-KR" altLang="en-US" dirty="0" err="1"/>
              <a:t>피쳐</a:t>
            </a:r>
            <a:r>
              <a:rPr lang="ko-KR" altLang="en-US" dirty="0"/>
              <a:t> 설명</a:t>
            </a:r>
            <a:r>
              <a:rPr lang="en-US" altLang="ko-KR" dirty="0"/>
              <a:t>: </a:t>
            </a:r>
            <a:r>
              <a:rPr lang="en-US" dirty="0"/>
              <a:t>https://abpi.box.com/s/yptkzfzji4oyfj6hrrje9n3xdilb0awl</a:t>
            </a:r>
          </a:p>
        </p:txBody>
      </p:sp>
    </p:spTree>
    <p:extLst>
      <p:ext uri="{BB962C8B-B14F-4D97-AF65-F5344CB8AC3E}">
        <p14:creationId xmlns:p14="http://schemas.microsoft.com/office/powerpoint/2010/main" val="407709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47A86F-CB15-69CB-774E-72DBDC6D131C}"/>
              </a:ext>
            </a:extLst>
          </p:cNvPr>
          <p:cNvSpPr txBox="1"/>
          <p:nvPr/>
        </p:nvSpPr>
        <p:spPr>
          <a:xfrm>
            <a:off x="1303506" y="2698785"/>
            <a:ext cx="602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NICE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scraping </a:t>
            </a:r>
            <a:r>
              <a:rPr lang="ko-KR" altLang="en-US" dirty="0"/>
              <a:t>구성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84B9D7-B92D-A4AF-843D-2C0D12B60D6D}"/>
              </a:ext>
            </a:extLst>
          </p:cNvPr>
          <p:cNvSpPr txBox="1"/>
          <p:nvPr/>
        </p:nvSpPr>
        <p:spPr>
          <a:xfrm>
            <a:off x="1619654" y="3613666"/>
            <a:ext cx="9265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코드들은 </a:t>
            </a:r>
            <a:r>
              <a:rPr lang="en-US" altLang="ko-KR" dirty="0"/>
              <a:t>EMA dataset</a:t>
            </a:r>
            <a:r>
              <a:rPr lang="ko-KR" altLang="en-US" dirty="0"/>
              <a:t>을 구성하는 </a:t>
            </a:r>
            <a:r>
              <a:rPr lang="en-US" altLang="ko-KR" dirty="0"/>
              <a:t>feature</a:t>
            </a:r>
            <a:r>
              <a:rPr lang="ko-KR" altLang="en-US" dirty="0"/>
              <a:t>들을 위한 </a:t>
            </a:r>
            <a:r>
              <a:rPr lang="en-US" altLang="ko-KR" dirty="0"/>
              <a:t>value</a:t>
            </a:r>
            <a:r>
              <a:rPr lang="ko-KR" altLang="en-US" dirty="0"/>
              <a:t>가 어떤 소스에 따라 수집되는지에 따라 달라질 예정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ED6854-B6CC-E6A1-07B9-9FBA9EAA6C75}"/>
              </a:ext>
            </a:extLst>
          </p:cNvPr>
          <p:cNvSpPr txBox="1"/>
          <p:nvPr/>
        </p:nvSpPr>
        <p:spPr>
          <a:xfrm>
            <a:off x="1619654" y="4259997"/>
            <a:ext cx="926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아직 </a:t>
            </a:r>
            <a:r>
              <a:rPr lang="en-US" altLang="ko-KR" dirty="0"/>
              <a:t>feature</a:t>
            </a:r>
            <a:r>
              <a:rPr lang="ko-KR" altLang="en-US" dirty="0"/>
              <a:t>별 이해와 어떠한 접근이 더 효율적이고 정확도가 높을지 정리 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0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400A22A-4D57-E5BD-D0C3-AA4515600FB0}"/>
              </a:ext>
            </a:extLst>
          </p:cNvPr>
          <p:cNvSpPr txBox="1"/>
          <p:nvPr/>
        </p:nvSpPr>
        <p:spPr>
          <a:xfrm>
            <a:off x="1079770" y="1318920"/>
            <a:ext cx="602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</a:t>
            </a:r>
            <a:r>
              <a:rPr lang="ko-KR" altLang="en-US" dirty="0"/>
              <a:t>현 시점에서 한계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988134-1A27-EE79-4C9F-25FEF18C59A9}"/>
              </a:ext>
            </a:extLst>
          </p:cNvPr>
          <p:cNvSpPr txBox="1"/>
          <p:nvPr/>
        </p:nvSpPr>
        <p:spPr>
          <a:xfrm>
            <a:off x="1321341" y="1677866"/>
            <a:ext cx="9549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스크립트 자체의 한계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데이터 </a:t>
            </a:r>
            <a:r>
              <a:rPr lang="ko-KR" altLang="en-US" dirty="0" err="1"/>
              <a:t>수집및</a:t>
            </a:r>
            <a:r>
              <a:rPr lang="ko-KR" altLang="en-US" dirty="0"/>
              <a:t> </a:t>
            </a:r>
            <a:r>
              <a:rPr lang="en-US" altLang="ko-KR" dirty="0"/>
              <a:t>excel </a:t>
            </a:r>
            <a:r>
              <a:rPr lang="ko-KR" altLang="en-US" dirty="0"/>
              <a:t>파일을 만들어내는 코드로 소프트웨어가 아님</a:t>
            </a:r>
            <a:r>
              <a:rPr lang="en-US" altLang="ko-KR" dirty="0"/>
              <a:t>, </a:t>
            </a:r>
            <a:r>
              <a:rPr lang="en-US" dirty="0" err="1"/>
              <a:t>Colab</a:t>
            </a:r>
            <a:r>
              <a:rPr lang="ko-KR" altLang="en-US" dirty="0"/>
              <a:t>을 통한 코드 실행 및 그곳에서 생성된 파일을 다운로드 하는 과정이 필요</a:t>
            </a:r>
            <a:endParaRPr lang="en-US" altLang="ko-KR" dirty="0"/>
          </a:p>
          <a:p>
            <a:r>
              <a:rPr lang="ko-KR" altLang="en-US" dirty="0"/>
              <a:t>모델의 향상된 답변을 얻기 위한 적절한 프롬프트 쿼리 테스트가 지속적으로 필요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8F35F-EEE5-5FB2-5F6A-FB348019F7E8}"/>
              </a:ext>
            </a:extLst>
          </p:cNvPr>
          <p:cNvSpPr txBox="1"/>
          <p:nvPr/>
        </p:nvSpPr>
        <p:spPr>
          <a:xfrm>
            <a:off x="1164078" y="3259639"/>
            <a:ext cx="8427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영향으로 인한 한계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openai</a:t>
            </a:r>
            <a:r>
              <a:rPr lang="ko-KR" altLang="en-US" dirty="0"/>
              <a:t>의 모델을 이용하여 지속적</a:t>
            </a:r>
            <a:r>
              <a:rPr lang="en-US" altLang="ko-KR" dirty="0"/>
              <a:t> </a:t>
            </a:r>
            <a:r>
              <a:rPr lang="ko-KR" altLang="en-US" dirty="0"/>
              <a:t>비용 투여</a:t>
            </a:r>
            <a:endParaRPr lang="en-US" altLang="ko-KR" dirty="0"/>
          </a:p>
          <a:p>
            <a:r>
              <a:rPr lang="ko-KR" altLang="en-US" dirty="0"/>
              <a:t>데이터 소스가 바뀌면 코드 수정이 필요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0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4C727D5-FA18-F9C2-0FBC-42B332AD436E}"/>
              </a:ext>
            </a:extLst>
          </p:cNvPr>
          <p:cNvSpPr txBox="1"/>
          <p:nvPr/>
        </p:nvSpPr>
        <p:spPr>
          <a:xfrm>
            <a:off x="1595336" y="1815329"/>
            <a:ext cx="602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</a:t>
            </a:r>
            <a:r>
              <a:rPr lang="en-US" altLang="ko-KR" dirty="0"/>
              <a:t>Future work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A613A8-B195-3899-FEDE-694D3AC3DAC0}"/>
              </a:ext>
            </a:extLst>
          </p:cNvPr>
          <p:cNvSpPr txBox="1"/>
          <p:nvPr/>
        </p:nvSpPr>
        <p:spPr>
          <a:xfrm>
            <a:off x="1595336" y="2815915"/>
            <a:ext cx="511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NICE </a:t>
            </a:r>
            <a:r>
              <a:rPr lang="ko-KR" altLang="en-US" dirty="0"/>
              <a:t>데이터를 수집하기 위한 작업이 필요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F4921-DB8B-0CA0-F33A-086A21E5B16E}"/>
              </a:ext>
            </a:extLst>
          </p:cNvPr>
          <p:cNvSpPr txBox="1"/>
          <p:nvPr/>
        </p:nvSpPr>
        <p:spPr>
          <a:xfrm>
            <a:off x="1378085" y="3725854"/>
            <a:ext cx="1030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 </a:t>
            </a:r>
            <a:r>
              <a:rPr lang="ko-KR" altLang="en-US" dirty="0"/>
              <a:t>데이터 </a:t>
            </a:r>
            <a:r>
              <a:rPr lang="ko-KR" altLang="en-US" dirty="0" err="1"/>
              <a:t>스크래핑</a:t>
            </a:r>
            <a:r>
              <a:rPr lang="ko-KR" altLang="en-US" dirty="0"/>
              <a:t> 스크립트를 더 향상 시키기 위한 모델 프롬프트 테스트와 정확도 테스트가 필요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21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481</Words>
  <Application>Microsoft Office PowerPoint</Application>
  <PresentationFormat>와이드스크린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NVIDIA-APAC</vt:lpstr>
      <vt:lpstr>Aptos</vt:lpstr>
      <vt:lpstr>Aptos Display</vt:lpstr>
      <vt:lpstr>Arial</vt:lpstr>
      <vt:lpstr>Roboto</vt:lpstr>
      <vt:lpstr>Office 테마</vt:lpstr>
      <vt:lpstr>Automated Data Scraping</vt:lpstr>
      <vt:lpstr>  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Yumi Heo</dc:creator>
  <cp:lastModifiedBy>Yumi Heo</cp:lastModifiedBy>
  <cp:revision>7</cp:revision>
  <dcterms:created xsi:type="dcterms:W3CDTF">2024-10-14T10:16:15Z</dcterms:created>
  <dcterms:modified xsi:type="dcterms:W3CDTF">2024-10-15T13:27:37Z</dcterms:modified>
</cp:coreProperties>
</file>