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9" r:id="rId5"/>
    <p:sldId id="259" r:id="rId6"/>
    <p:sldId id="271" r:id="rId7"/>
    <p:sldId id="270" r:id="rId8"/>
    <p:sldId id="278" r:id="rId9"/>
    <p:sldId id="279" r:id="rId10"/>
    <p:sldId id="281" r:id="rId11"/>
    <p:sldId id="260" r:id="rId12"/>
    <p:sldId id="261" r:id="rId13"/>
    <p:sldId id="262" r:id="rId14"/>
    <p:sldId id="263" r:id="rId15"/>
    <p:sldId id="264" r:id="rId16"/>
    <p:sldId id="268" r:id="rId17"/>
    <p:sldId id="272" r:id="rId18"/>
    <p:sldId id="273" r:id="rId19"/>
    <p:sldId id="274" r:id="rId20"/>
    <p:sldId id="275" r:id="rId21"/>
    <p:sldId id="265" r:id="rId22"/>
    <p:sldId id="266" r:id="rId23"/>
    <p:sldId id="267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173" autoAdjust="0"/>
  </p:normalViewPr>
  <p:slideViewPr>
    <p:cSldViewPr snapToGrid="0">
      <p:cViewPr>
        <p:scale>
          <a:sx n="100" d="100"/>
          <a:sy n="100" d="100"/>
        </p:scale>
        <p:origin x="99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>
                <a:effectLst/>
              </a:rPr>
              <a:t>Performance Comparison (in seconds)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Modified Core Observation (seconds)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com-facebook</c:v>
                </c:pt>
                <c:pt idx="1">
                  <c:v>com-dblp</c:v>
                </c:pt>
                <c:pt idx="2">
                  <c:v>com-youtube</c:v>
                </c:pt>
                <c:pt idx="3">
                  <c:v>com-lj</c:v>
                </c:pt>
                <c:pt idx="4">
                  <c:v>com-orkut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0.25800000000000001</c:v>
                </c:pt>
                <c:pt idx="1">
                  <c:v>2.2970000000000002</c:v>
                </c:pt>
                <c:pt idx="2">
                  <c:v>15.031000000000001</c:v>
                </c:pt>
                <c:pt idx="3">
                  <c:v>50.017000000000003</c:v>
                </c:pt>
                <c:pt idx="4">
                  <c:v>120.82899999999999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0AF-49A4-9FE3-BB97F9A288A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Naïve Core Decomposition (seconds)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com-facebook</c:v>
                </c:pt>
                <c:pt idx="1">
                  <c:v>com-dblp</c:v>
                </c:pt>
                <c:pt idx="2">
                  <c:v>com-youtube</c:v>
                </c:pt>
                <c:pt idx="3">
                  <c:v>com-lj</c:v>
                </c:pt>
                <c:pt idx="4">
                  <c:v>com-orkut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0.50900000000000001</c:v>
                </c:pt>
                <c:pt idx="1">
                  <c:v>7.1379999999999999</c:v>
                </c:pt>
                <c:pt idx="2">
                  <c:v>68.613</c:v>
                </c:pt>
                <c:pt idx="3">
                  <c:v>208.68199999999999</c:v>
                </c:pt>
                <c:pt idx="4">
                  <c:v>1000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0AF-49A4-9FE3-BB97F9A288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5331104"/>
        <c:axId val="395332352"/>
      </c:lineChart>
      <c:catAx>
        <c:axId val="395331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5332352"/>
        <c:crosses val="autoZero"/>
        <c:auto val="1"/>
        <c:lblAlgn val="ctr"/>
        <c:lblOffset val="100"/>
        <c:noMultiLvlLbl val="0"/>
      </c:catAx>
      <c:valAx>
        <c:axId val="395332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533110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9050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>
                <a:effectLst/>
              </a:rPr>
              <a:t>Insertion and Removal of nodes Comparison with Order-based Algorithm (in sec)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Modified Edge Insert (sec)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com-facebook</c:v>
                </c:pt>
                <c:pt idx="1">
                  <c:v>com-dblp</c:v>
                </c:pt>
                <c:pt idx="2">
                  <c:v>com-youtube</c:v>
                </c:pt>
                <c:pt idx="3">
                  <c:v>com-lj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0.6</c:v>
                </c:pt>
                <c:pt idx="1">
                  <c:v>0.86</c:v>
                </c:pt>
                <c:pt idx="2">
                  <c:v>0.93</c:v>
                </c:pt>
                <c:pt idx="3">
                  <c:v>2.56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C88-4394-B102-FF17F4F0BED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Order Insert (sec)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com-facebook</c:v>
                </c:pt>
                <c:pt idx="1">
                  <c:v>com-dblp</c:v>
                </c:pt>
                <c:pt idx="2">
                  <c:v>com-youtube</c:v>
                </c:pt>
                <c:pt idx="3">
                  <c:v>com-lj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0.16</c:v>
                </c:pt>
                <c:pt idx="1">
                  <c:v>0.16</c:v>
                </c:pt>
                <c:pt idx="2">
                  <c:v>0.26</c:v>
                </c:pt>
                <c:pt idx="3">
                  <c:v>1.1399999999999999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C88-4394-B102-FF17F4F0BED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Modified Edge Removal (sec)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com-facebook</c:v>
                </c:pt>
                <c:pt idx="1">
                  <c:v>com-dblp</c:v>
                </c:pt>
                <c:pt idx="2">
                  <c:v>com-youtube</c:v>
                </c:pt>
                <c:pt idx="3">
                  <c:v>com-lj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0.35</c:v>
                </c:pt>
                <c:pt idx="1">
                  <c:v>0.46</c:v>
                </c:pt>
                <c:pt idx="2">
                  <c:v>0.55000000000000004</c:v>
                </c:pt>
                <c:pt idx="3">
                  <c:v>1.1000000000000001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C88-4394-B102-FF17F4F0BED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Order Removal (sec)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com-facebook</c:v>
                </c:pt>
                <c:pt idx="1">
                  <c:v>com-dblp</c:v>
                </c:pt>
                <c:pt idx="2">
                  <c:v>com-youtube</c:v>
                </c:pt>
                <c:pt idx="3">
                  <c:v>com-lj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0.1</c:v>
                </c:pt>
                <c:pt idx="1">
                  <c:v>0.11</c:v>
                </c:pt>
                <c:pt idx="2">
                  <c:v>0.28000000000000003</c:v>
                </c:pt>
                <c:pt idx="3">
                  <c:v>0.71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C88-4394-B102-FF17F4F0BE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09463072"/>
        <c:axId val="709462656"/>
      </c:lineChart>
      <c:catAx>
        <c:axId val="709463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9462656"/>
        <c:crosses val="autoZero"/>
        <c:auto val="1"/>
        <c:lblAlgn val="ctr"/>
        <c:lblOffset val="100"/>
        <c:noMultiLvlLbl val="0"/>
      </c:catAx>
      <c:valAx>
        <c:axId val="709462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946307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9050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83C9B-50CD-4C7D-8E50-34F8FB8519C5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0869EF-5050-4652-8451-F854BF35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10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869EF-5050-4652-8451-F854BF3509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60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869EF-5050-4652-8451-F854BF35095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939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869EF-5050-4652-8451-F854BF35095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81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869EF-5050-4652-8451-F854BF35095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7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869EF-5050-4652-8451-F854BF35095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727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869EF-5050-4652-8451-F854BF35095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389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869EF-5050-4652-8451-F854BF35095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190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869EF-5050-4652-8451-F854BF35095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339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869EF-5050-4652-8451-F854BF35095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756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869EF-5050-4652-8451-F854BF35095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017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869EF-5050-4652-8451-F854BF35095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03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869EF-5050-4652-8451-F854BF3509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29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869EF-5050-4652-8451-F854BF35095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96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869EF-5050-4652-8451-F854BF3509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69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869EF-5050-4652-8451-F854BF3509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61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869EF-5050-4652-8451-F854BF3509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94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869EF-5050-4652-8451-F854BF35095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33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869EF-5050-4652-8451-F854BF3509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653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869EF-5050-4652-8451-F854BF35095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06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869EF-5050-4652-8451-F854BF35095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57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E43E5-4E97-43AA-974C-6EC7F6648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4B2EF0-9167-48AB-9BD9-041C19E0D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54495-7C3F-4FBA-9E14-F9C61EEC2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6B5B6-4D4A-4845-92DF-48157552CCF3}" type="datetime1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0B0CE-A5A6-4B0A-9566-7FDCB66B7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9FB71-B047-4528-B3C6-73087069D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8356-B0F2-4FDF-BFF5-44E231312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5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57F9A-6A92-4890-9782-9B47217BE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5D34BC-4DCA-40B3-9848-A65719824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24033-9BB4-4E3D-891D-0A188C147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5F0D-58D4-4A74-B593-006F42DBBF3F}" type="datetime1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AA6DF-E2D9-4470-982C-D4CFDE945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87F19-C95A-4B7F-A92E-7048A6ED3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8356-B0F2-4FDF-BFF5-44E231312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20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5B9BA9-76FE-44D2-8AB2-1858BED027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115EB9-AC11-42B4-915D-9BF7683C9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6FFEB-0E3E-4FD7-8B9C-05126C68B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8988-028F-4989-BD00-362E25815A37}" type="datetime1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FAD0C-81A0-4449-AB6D-C95F4E78F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1E7B6-E863-4006-BC94-0DD6270C1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8356-B0F2-4FDF-BFF5-44E231312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63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B5160-3B09-4C27-9576-960D4BC90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99D50-4962-4715-B7B5-61A023596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478E3-B55B-4B44-B651-5EB701F4B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3D26-5C58-42BE-8B8C-DF1DB52644C1}" type="datetime1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0B900-E104-4BEA-B938-F9EBBA538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20A24-927E-4E5E-ACCD-3D4D3C6FA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8356-B0F2-4FDF-BFF5-44E231312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06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4CC0B-214C-4F44-B428-D716B1B71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C43B4-AD67-4900-B7A2-48E6DBD4F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96FAB-F439-4FAE-BB4B-CB172AE5D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ED63F-40FF-4561-B3C4-4D1C8C575091}" type="datetime1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C0A13-F8F6-4E9C-9C11-A3300D94D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1C95D-34EA-4BBC-B004-C4938DFBD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8356-B0F2-4FDF-BFF5-44E231312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3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AB3B2-6698-4DD9-B3F4-41547D413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FC7DF-E507-40D1-9948-D373A630F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3199A-D20F-4684-B856-613AACE6B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6003B-FC9B-42E2-9125-2665BDE7C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508A-9557-48B4-B674-CB4D271EBB91}" type="datetime1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02DE00-5A92-4533-828D-1878069F0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27C63-C438-4972-8562-4A7D813FB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8356-B0F2-4FDF-BFF5-44E231312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98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13DA9-7397-4DD9-A031-4C391C33F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FD0B-4A86-4BED-938E-3E1453F2F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205EF0-2E34-42C9-89BB-5B2E11815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BF74B7-E186-4EF9-AD75-C57CEF996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5490A0-B962-41E5-9E2C-143D4715C3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51338-22EA-4EEF-92B8-9E6BFDE51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BC85-CCB6-4CDA-A2A4-6ED83A2BBF38}" type="datetime1">
              <a:rPr lang="en-US" smtClean="0"/>
              <a:t>7/2/2021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81AE43-3B63-4468-AE49-1E73453A1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F7E517-69E7-48F1-8727-76B7C280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8356-B0F2-4FDF-BFF5-44E231312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00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FDBA7-541F-4967-86EC-9998981FE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43C406-027A-484F-9F94-ABE16D0A9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45B8-09D9-439C-B2FA-EC2C5E553F8D}" type="datetime1">
              <a:rPr lang="en-US" smtClean="0"/>
              <a:t>7/2/2021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FFCF52-BC01-4F80-8C5C-12641F130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403050-A9DB-47A1-92C4-E68E03FB3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8356-B0F2-4FDF-BFF5-44E231312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53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AE6D24-D172-44ED-8E73-277E9CD83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6C39-3845-4417-A2E6-B134108E4BAB}" type="datetime1">
              <a:rPr lang="en-US" smtClean="0"/>
              <a:t>7/2/2021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A542F-0715-42A7-A77A-F2F092481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3E348-D887-4110-947A-9A01D1F9C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8356-B0F2-4FDF-BFF5-44E231312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2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12526-2877-4BD1-A93C-E597888FD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223D9-7F94-46F8-8CAF-ECA47D026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E4C0B-8299-4B73-B403-B32C25F8E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BAACA-0FD9-4B5C-8B5E-99BC208A2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9287-F975-4D6F-8450-F4C4FDD50B88}" type="datetime1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BAB28-E35C-4F4B-BCED-3FC570B3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A161F8-F82C-4BD9-BD52-2D82ECEC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8356-B0F2-4FDF-BFF5-44E231312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33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C7E59-E31B-44F9-BF89-065D80497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037A18-717D-462B-AE9B-81F9AE2257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2CCB71-7FEE-40FE-ADD2-C4AEF99FE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48946-56A9-4454-B04F-33F866401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DBB0-8C65-46AB-8A13-8D3F17F011C9}" type="datetime1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3E0DD-EB38-46E8-B21C-E35C7499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E0F3C-5AD1-498E-B2A1-29146F783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8356-B0F2-4FDF-BFF5-44E231312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8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BBB20C-0BC2-4F5E-AFC9-D1D632BD6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4B25A-C518-4817-9DD6-E2BC20D03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6C5E7-02F6-43EF-81C3-D45916AD2E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3295A-22AB-44F6-97EF-0975AB42AB15}" type="datetime1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36F8D-09E9-4911-8A69-64BB3921F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E465E-662A-4686-A217-F1C9DCF1D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88356-B0F2-4FDF-BFF5-44E231312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32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0.png"/><Relationship Id="rId10" Type="http://schemas.openxmlformats.org/officeDocument/2006/relationships/image" Target="../media/image23.png"/><Relationship Id="rId4" Type="http://schemas.openxmlformats.org/officeDocument/2006/relationships/image" Target="../media/image19.png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nap.stanford.edu/data/index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F6194-D095-4CB2-B496-C7087C084C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Core Maintenance in Dynamic Graphs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D2C9E2-454C-426E-A1E2-3485FAB3B2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Yumi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Kansakar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07/02/2021</a:t>
            </a:r>
          </a:p>
        </p:txBody>
      </p:sp>
    </p:spTree>
    <p:extLst>
      <p:ext uri="{BB962C8B-B14F-4D97-AF65-F5344CB8AC3E}">
        <p14:creationId xmlns:p14="http://schemas.microsoft.com/office/powerpoint/2010/main" val="2356364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391BD-8862-4A92-B963-8D3BF2203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696" y="2609562"/>
            <a:ext cx="10515600" cy="1808059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Core Observation, Insertion and Deletion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CCDF60-6689-4DC0-984B-504A177FE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8356-B0F2-4FDF-BFF5-44E2313127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08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7C3D7CB-0F80-49F4-B44A-F8E4E068C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6859" y="0"/>
            <a:ext cx="2328469" cy="16581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C83E09-1038-4FD7-B3AE-0823991E9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30" y="-112823"/>
            <a:ext cx="10515600" cy="9970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Algorithms: Observation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143E6-BA31-4D6F-97B1-4D2CCBBF7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5709" y="198783"/>
            <a:ext cx="5626291" cy="6460434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261F778-B308-4140-BD25-20EA4B4A6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8356-B0F2-4FDF-BFF5-44E2313127D7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10" name="Table 52">
            <a:extLst>
              <a:ext uri="{FF2B5EF4-FFF2-40B4-BE49-F238E27FC236}">
                <a16:creationId xmlns:a16="http://schemas.microsoft.com/office/drawing/2014/main" id="{9CE3392A-9472-4724-8497-B5727090A7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659786"/>
              </p:ext>
            </p:extLst>
          </p:nvPr>
        </p:nvGraphicFramePr>
        <p:xfrm>
          <a:off x="6565709" y="1587813"/>
          <a:ext cx="2760897" cy="2194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66338">
                  <a:extLst>
                    <a:ext uri="{9D8B030D-6E8A-4147-A177-3AD203B41FA5}">
                      <a16:colId xmlns:a16="http://schemas.microsoft.com/office/drawing/2014/main" val="321614038"/>
                    </a:ext>
                  </a:extLst>
                </a:gridCol>
                <a:gridCol w="2194559">
                  <a:extLst>
                    <a:ext uri="{9D8B030D-6E8A-4147-A177-3AD203B41FA5}">
                      <a16:colId xmlns:a16="http://schemas.microsoft.com/office/drawing/2014/main" val="3098795879"/>
                    </a:ext>
                  </a:extLst>
                </a:gridCol>
              </a:tblGrid>
              <a:tr h="207932">
                <a:tc>
                  <a:txBody>
                    <a:bodyPr/>
                    <a:lstStyle/>
                    <a:p>
                      <a:r>
                        <a:rPr lang="en-US" b="0" dirty="0"/>
                        <a:t>a(2)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c(4),d(4)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207478"/>
                  </a:ext>
                </a:extLst>
              </a:tr>
              <a:tr h="207932">
                <a:tc>
                  <a:txBody>
                    <a:bodyPr/>
                    <a:lstStyle/>
                    <a:p>
                      <a:r>
                        <a:rPr lang="en-US" dirty="0"/>
                        <a:t>b(2)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c(4),d(4)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30115"/>
                  </a:ext>
                </a:extLst>
              </a:tr>
              <a:tr h="207932">
                <a:tc>
                  <a:txBody>
                    <a:bodyPr/>
                    <a:lstStyle/>
                    <a:p>
                      <a:r>
                        <a:rPr lang="en-US" dirty="0"/>
                        <a:t>c(4)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a(2),b(2),d(4),e(3)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317590"/>
                  </a:ext>
                </a:extLst>
              </a:tr>
              <a:tr h="207932">
                <a:tc>
                  <a:txBody>
                    <a:bodyPr/>
                    <a:lstStyle/>
                    <a:p>
                      <a:r>
                        <a:rPr lang="en-US" dirty="0"/>
                        <a:t>d(4)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a(2),b(2),c(4),e(3)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893266"/>
                  </a:ext>
                </a:extLst>
              </a:tr>
              <a:tr h="207932">
                <a:tc>
                  <a:txBody>
                    <a:bodyPr/>
                    <a:lstStyle/>
                    <a:p>
                      <a:r>
                        <a:rPr lang="en-US" dirty="0"/>
                        <a:t>e(3)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f(1),c(4),d(4)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585225"/>
                  </a:ext>
                </a:extLst>
              </a:tr>
              <a:tr h="207932">
                <a:tc>
                  <a:txBody>
                    <a:bodyPr/>
                    <a:lstStyle/>
                    <a:p>
                      <a:r>
                        <a:rPr lang="en-US" dirty="0"/>
                        <a:t>f(1)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959955"/>
                  </a:ext>
                </a:extLst>
              </a:tr>
            </a:tbl>
          </a:graphicData>
        </a:graphic>
      </p:graphicFrame>
      <p:sp>
        <p:nvSpPr>
          <p:cNvPr id="13" name="Rounded Rectangle 61">
            <a:extLst>
              <a:ext uri="{FF2B5EF4-FFF2-40B4-BE49-F238E27FC236}">
                <a16:creationId xmlns:a16="http://schemas.microsoft.com/office/drawing/2014/main" id="{C27C7A4C-6D26-4227-BBE5-8C034B56192C}"/>
              </a:ext>
            </a:extLst>
          </p:cNvPr>
          <p:cNvSpPr/>
          <p:nvPr/>
        </p:nvSpPr>
        <p:spPr>
          <a:xfrm>
            <a:off x="9378854" y="2280038"/>
            <a:ext cx="2937879" cy="113137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9FBD62-3A0C-48B4-8E3A-AB23EA9AD40F}"/>
                  </a:ext>
                </a:extLst>
              </p:cNvPr>
              <p:cNvSpPr txBox="1"/>
              <p:nvPr/>
            </p:nvSpPr>
            <p:spPr>
              <a:xfrm>
                <a:off x="-132556" y="2158177"/>
                <a:ext cx="6096000" cy="43728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68580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8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Input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𝐺</m:t>
                    </m:r>
                    <m:d>
                      <m:d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, List of vertices and their neighbors </a:t>
                </a:r>
                <a:endParaRPr lang="en-US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68580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8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Output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: Updated core values of all the vertices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68580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1: if the Observation does not hold:</a:t>
                </a:r>
                <a:endParaRPr lang="en-US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68580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2: 	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= Sorted list of the neighbors of u 		(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w.r.t.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the core values in descending order)</a:t>
                </a:r>
                <a:endParaRPr lang="en-US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68580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3: 	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int </a:t>
                </a:r>
                <a:r>
                  <a:rPr lang="en-US" dirty="0" err="1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= Max{1,2....,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𝑑𝑒𝑔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} such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that: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b="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b="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t (where t is the number 		of vertices deducted from vertex u’s list of 		neighbors)</a:t>
                </a:r>
                <a:endParaRPr lang="en-US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68580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		update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b="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b="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Min (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);</a:t>
                </a:r>
                <a:endParaRPr lang="en-US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68580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5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: Repeat step 1 to 4 until no more core update</a:t>
                </a:r>
                <a:endParaRPr lang="en-US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9FBD62-3A0C-48B4-8E3A-AB23EA9AD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2556" y="2158177"/>
                <a:ext cx="6096000" cy="4372800"/>
              </a:xfrm>
              <a:prstGeom prst="rect">
                <a:avLst/>
              </a:prstGeom>
              <a:blipFill>
                <a:blip r:embed="rId4"/>
                <a:stretch>
                  <a:fillRect r="-100" b="-1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52">
            <a:extLst>
              <a:ext uri="{FF2B5EF4-FFF2-40B4-BE49-F238E27FC236}">
                <a16:creationId xmlns:a16="http://schemas.microsoft.com/office/drawing/2014/main" id="{81802F54-1BC6-4A8F-8B64-9EC7C063E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26786"/>
              </p:ext>
            </p:extLst>
          </p:nvPr>
        </p:nvGraphicFramePr>
        <p:xfrm>
          <a:off x="9401290" y="1587813"/>
          <a:ext cx="2842958" cy="2194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76124">
                  <a:extLst>
                    <a:ext uri="{9D8B030D-6E8A-4147-A177-3AD203B41FA5}">
                      <a16:colId xmlns:a16="http://schemas.microsoft.com/office/drawing/2014/main" val="321614038"/>
                    </a:ext>
                  </a:extLst>
                </a:gridCol>
                <a:gridCol w="2266834">
                  <a:extLst>
                    <a:ext uri="{9D8B030D-6E8A-4147-A177-3AD203B41FA5}">
                      <a16:colId xmlns:a16="http://schemas.microsoft.com/office/drawing/2014/main" val="3098795879"/>
                    </a:ext>
                  </a:extLst>
                </a:gridCol>
              </a:tblGrid>
              <a:tr h="207932">
                <a:tc>
                  <a:txBody>
                    <a:bodyPr/>
                    <a:lstStyle/>
                    <a:p>
                      <a:r>
                        <a:rPr lang="en-US" b="0" dirty="0"/>
                        <a:t>a(2)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c(4),d(4)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207478"/>
                  </a:ext>
                </a:extLst>
              </a:tr>
              <a:tr h="207932">
                <a:tc>
                  <a:txBody>
                    <a:bodyPr/>
                    <a:lstStyle/>
                    <a:p>
                      <a:r>
                        <a:rPr lang="en-US" dirty="0"/>
                        <a:t>b(2)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c(4),d(4)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30115"/>
                  </a:ext>
                </a:extLst>
              </a:tr>
              <a:tr h="207932">
                <a:tc>
                  <a:txBody>
                    <a:bodyPr/>
                    <a:lstStyle/>
                    <a:p>
                      <a:r>
                        <a:rPr lang="en-US" dirty="0"/>
                        <a:t>c(4)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d(4),e(3),a(2),b(2)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317590"/>
                  </a:ext>
                </a:extLst>
              </a:tr>
              <a:tr h="207932">
                <a:tc>
                  <a:txBody>
                    <a:bodyPr/>
                    <a:lstStyle/>
                    <a:p>
                      <a:r>
                        <a:rPr lang="en-US" dirty="0"/>
                        <a:t>d(4)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c(4),e(3),a(2),b(2)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893266"/>
                  </a:ext>
                </a:extLst>
              </a:tr>
              <a:tr h="207932">
                <a:tc>
                  <a:txBody>
                    <a:bodyPr/>
                    <a:lstStyle/>
                    <a:p>
                      <a:r>
                        <a:rPr lang="en-US" dirty="0"/>
                        <a:t>e(3)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c(4),d(4),f(1)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585225"/>
                  </a:ext>
                </a:extLst>
              </a:tr>
              <a:tr h="207932">
                <a:tc>
                  <a:txBody>
                    <a:bodyPr/>
                    <a:lstStyle/>
                    <a:p>
                      <a:r>
                        <a:rPr lang="en-US" dirty="0"/>
                        <a:t>f(1)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959955"/>
                  </a:ext>
                </a:extLst>
              </a:tr>
            </a:tbl>
          </a:graphicData>
        </a:graphic>
      </p:graphicFrame>
      <p:sp>
        <p:nvSpPr>
          <p:cNvPr id="16" name="Rounded Rectangle 61">
            <a:extLst>
              <a:ext uri="{FF2B5EF4-FFF2-40B4-BE49-F238E27FC236}">
                <a16:creationId xmlns:a16="http://schemas.microsoft.com/office/drawing/2014/main" id="{7C800D7A-F104-4B2E-943F-9B91E7408CF6}"/>
              </a:ext>
            </a:extLst>
          </p:cNvPr>
          <p:cNvSpPr/>
          <p:nvPr/>
        </p:nvSpPr>
        <p:spPr>
          <a:xfrm>
            <a:off x="6338677" y="2280037"/>
            <a:ext cx="2937879" cy="113137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78AAEA3-D58D-4969-A57E-612A6807AD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6693" y="3829175"/>
            <a:ext cx="3190830" cy="2677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1FAE3E0-D362-4526-94BB-799F028DEC2E}"/>
                  </a:ext>
                </a:extLst>
              </p:cNvPr>
              <p:cNvSpPr txBox="1"/>
              <p:nvPr/>
            </p:nvSpPr>
            <p:spPr>
              <a:xfrm>
                <a:off x="36485" y="813948"/>
                <a:ext cx="6389097" cy="12926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Definition (Observation)</a:t>
                </a:r>
                <a:r>
                  <a:rPr lang="en-US" sz="20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. 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𝒄</m:t>
                    </m:r>
                    <m:r>
                      <a:rPr lang="en-US" sz="2000" b="1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b="1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𝒖</m:t>
                    </m:r>
                    <m:r>
                      <a:rPr lang="en-US" sz="2000" b="1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be the core number of </a:t>
                </a:r>
                <a14:m>
                  <m:oMath xmlns:m="http://schemas.openxmlformats.org/officeDocument/2006/math">
                    <m:r>
                      <a:rPr lang="en-US" sz="2000" b="1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𝒖</m:t>
                    </m:r>
                  </m:oMath>
                </a14:m>
                <a:r>
                  <a:rPr lang="en-US" sz="20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then there must be at least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𝒄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𝒖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neighbors of u that have core number greater or equal to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𝒄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𝒖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. </a:t>
                </a:r>
                <a:endParaRPr lang="en-US" sz="2000" b="1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1FAE3E0-D362-4526-94BB-799F028DE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5" y="813948"/>
                <a:ext cx="6389097" cy="1292662"/>
              </a:xfrm>
              <a:prstGeom prst="rect">
                <a:avLst/>
              </a:prstGeom>
              <a:blipFill>
                <a:blip r:embed="rId6"/>
                <a:stretch>
                  <a:fillRect l="-952" t="-23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610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13" grpId="0" animBg="1"/>
      <p:bldP spid="16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62A1F62-1886-44B5-B30F-6A9CA764E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1286" y="24618"/>
            <a:ext cx="2630658" cy="23537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1BBEFB-2F28-49DC-9000-530478FF0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..Algorithms: Insertion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AF4CF-6A8D-4F9D-80A4-BC70A16BC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1809" y="168812"/>
            <a:ext cx="4600135" cy="6008151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004FE82-0CC4-400C-AE4E-1FC4B6E83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8356-B0F2-4FDF-BFF5-44E2313127D7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B9E55FA-5514-4D4C-810A-43CF92CE05F2}"/>
                  </a:ext>
                </a:extLst>
              </p:cNvPr>
              <p:cNvSpPr txBox="1"/>
              <p:nvPr/>
            </p:nvSpPr>
            <p:spPr>
              <a:xfrm>
                <a:off x="150056" y="1495003"/>
                <a:ext cx="6097464" cy="45010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68580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8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Input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𝐺</m:t>
                    </m:r>
                    <m:d>
                      <m:d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(x, y) inserted edge, empty set S</a:t>
                </a:r>
                <a:endParaRPr lang="en-US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68580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8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Output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: Updated core values of all the vertices with new edge insertion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68580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1: for any u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has both (x and y)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as the neighbors:</a:t>
                </a:r>
                <a:endParaRPr lang="en-US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68580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s = [u];</a:t>
                </a:r>
                <a:endParaRPr lang="en-US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68580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2: if c(x) = c(y): S = [u, x, y];</a:t>
                </a:r>
                <a:endParaRPr lang="en-US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68580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3: else if c(x) &gt; c(y): S = [u, y];</a:t>
                </a:r>
                <a:endParaRPr lang="en-US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68580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4: for any vertex s in S: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c(s)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=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c(s)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+ 1;</a:t>
                </a:r>
                <a:endParaRPr lang="en-US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68580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5: check is the observation holds with the above update in line 4 and update if necessary</a:t>
                </a:r>
                <a:endParaRPr lang="en-US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B9E55FA-5514-4D4C-810A-43CF92CE0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56" y="1495003"/>
                <a:ext cx="6097464" cy="4501040"/>
              </a:xfrm>
              <a:prstGeom prst="rect">
                <a:avLst/>
              </a:prstGeom>
              <a:blipFill>
                <a:blip r:embed="rId4"/>
                <a:stretch>
                  <a:fillRect b="-1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123A7BE7-8718-46EA-A504-6AB0284DDE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6461" y="3007404"/>
            <a:ext cx="3190830" cy="26775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060ABC-B9AF-4DBD-945D-CA52A70D74A7}"/>
              </a:ext>
            </a:extLst>
          </p:cNvPr>
          <p:cNvSpPr txBox="1"/>
          <p:nvPr/>
        </p:nvSpPr>
        <p:spPr>
          <a:xfrm>
            <a:off x="7693269" y="1690688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 = [c, d         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E44889-E259-4270-887F-F0F7B6A18AA8}"/>
              </a:ext>
            </a:extLst>
          </p:cNvPr>
          <p:cNvSpPr txBox="1"/>
          <p:nvPr/>
        </p:nvSpPr>
        <p:spPr>
          <a:xfrm>
            <a:off x="7695583" y="1696497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 = [c, d ,a, b</a:t>
            </a:r>
          </a:p>
        </p:txBody>
      </p:sp>
      <p:sp>
        <p:nvSpPr>
          <p:cNvPr id="17" name="Rounded Rectangle 61">
            <a:extLst>
              <a:ext uri="{FF2B5EF4-FFF2-40B4-BE49-F238E27FC236}">
                <a16:creationId xmlns:a16="http://schemas.microsoft.com/office/drawing/2014/main" id="{D2E53CF2-9B2E-4009-9419-A01276CD6976}"/>
              </a:ext>
            </a:extLst>
          </p:cNvPr>
          <p:cNvSpPr/>
          <p:nvPr/>
        </p:nvSpPr>
        <p:spPr>
          <a:xfrm>
            <a:off x="838200" y="3933778"/>
            <a:ext cx="2937879" cy="43961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E6D21D-CE04-462A-A63E-67BA21ED19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2545" y="2774538"/>
            <a:ext cx="3115097" cy="3062679"/>
          </a:xfrm>
          <a:prstGeom prst="rect">
            <a:avLst/>
          </a:prstGeom>
        </p:spPr>
      </p:pic>
      <p:graphicFrame>
        <p:nvGraphicFramePr>
          <p:cNvPr id="13" name="Table 52">
            <a:extLst>
              <a:ext uri="{FF2B5EF4-FFF2-40B4-BE49-F238E27FC236}">
                <a16:creationId xmlns:a16="http://schemas.microsoft.com/office/drawing/2014/main" id="{32C3978D-C0ED-44B6-9A12-268AC17B4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357987"/>
              </p:ext>
            </p:extLst>
          </p:nvPr>
        </p:nvGraphicFramePr>
        <p:xfrm>
          <a:off x="8422796" y="3092864"/>
          <a:ext cx="2892727" cy="235372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93380">
                  <a:extLst>
                    <a:ext uri="{9D8B030D-6E8A-4147-A177-3AD203B41FA5}">
                      <a16:colId xmlns:a16="http://schemas.microsoft.com/office/drawing/2014/main" val="321614038"/>
                    </a:ext>
                  </a:extLst>
                </a:gridCol>
                <a:gridCol w="2299347">
                  <a:extLst>
                    <a:ext uri="{9D8B030D-6E8A-4147-A177-3AD203B41FA5}">
                      <a16:colId xmlns:a16="http://schemas.microsoft.com/office/drawing/2014/main" val="3098795879"/>
                    </a:ext>
                  </a:extLst>
                </a:gridCol>
              </a:tblGrid>
              <a:tr h="392288">
                <a:tc>
                  <a:txBody>
                    <a:bodyPr/>
                    <a:lstStyle/>
                    <a:p>
                      <a:r>
                        <a:rPr lang="en-US" b="0" dirty="0"/>
                        <a:t>a(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b(3),c(3),d(3)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207478"/>
                  </a:ext>
                </a:extLst>
              </a:tr>
              <a:tr h="392288">
                <a:tc>
                  <a:txBody>
                    <a:bodyPr/>
                    <a:lstStyle/>
                    <a:p>
                      <a:r>
                        <a:rPr lang="en-US" dirty="0"/>
                        <a:t>b(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a(3),c(3),d(3)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30115"/>
                  </a:ext>
                </a:extLst>
              </a:tr>
              <a:tr h="392288">
                <a:tc>
                  <a:txBody>
                    <a:bodyPr/>
                    <a:lstStyle/>
                    <a:p>
                      <a:r>
                        <a:rPr lang="en-US" dirty="0"/>
                        <a:t>c(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a(3),b(3),d(3),e(2)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317590"/>
                  </a:ext>
                </a:extLst>
              </a:tr>
              <a:tr h="392288">
                <a:tc>
                  <a:txBody>
                    <a:bodyPr/>
                    <a:lstStyle/>
                    <a:p>
                      <a:r>
                        <a:rPr lang="en-US" dirty="0"/>
                        <a:t>d(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a(3),b(3),c(3),e(2)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893266"/>
                  </a:ext>
                </a:extLst>
              </a:tr>
              <a:tr h="392288">
                <a:tc>
                  <a:txBody>
                    <a:bodyPr/>
                    <a:lstStyle/>
                    <a:p>
                      <a:r>
                        <a:rPr lang="en-US" dirty="0"/>
                        <a:t>e(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c(3),d(3),f(1)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585225"/>
                  </a:ext>
                </a:extLst>
              </a:tr>
              <a:tr h="392288">
                <a:tc>
                  <a:txBody>
                    <a:bodyPr/>
                    <a:lstStyle/>
                    <a:p>
                      <a:r>
                        <a:rPr lang="en-US" dirty="0"/>
                        <a:t>f(1)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959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334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8" grpId="0"/>
      <p:bldP spid="16" grpId="0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56CA9B-89E1-4E85-BB63-17C42A975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3122" y="318211"/>
            <a:ext cx="2543686" cy="137247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25435-F2AA-4FC2-9FDC-DA01114AE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4468" y="168813"/>
            <a:ext cx="3972339" cy="6008150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2796E6-E770-46A9-A664-94DEEAD0E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..Algorithms: Insertion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DAD8E5-A59B-47E9-BC5B-375B3454F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0974" y="4133762"/>
            <a:ext cx="3399326" cy="2760956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1E0F366-0590-487F-84CC-C7D21A8FE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8356-B0F2-4FDF-BFF5-44E2313127D7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14" name="Table 52">
            <a:extLst>
              <a:ext uri="{FF2B5EF4-FFF2-40B4-BE49-F238E27FC236}">
                <a16:creationId xmlns:a16="http://schemas.microsoft.com/office/drawing/2014/main" id="{F1B7361F-A86A-4556-AC58-142268715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69380"/>
              </p:ext>
            </p:extLst>
          </p:nvPr>
        </p:nvGraphicFramePr>
        <p:xfrm>
          <a:off x="7947771" y="1717640"/>
          <a:ext cx="2892727" cy="235372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93380">
                  <a:extLst>
                    <a:ext uri="{9D8B030D-6E8A-4147-A177-3AD203B41FA5}">
                      <a16:colId xmlns:a16="http://schemas.microsoft.com/office/drawing/2014/main" val="321614038"/>
                    </a:ext>
                  </a:extLst>
                </a:gridCol>
                <a:gridCol w="2299347">
                  <a:extLst>
                    <a:ext uri="{9D8B030D-6E8A-4147-A177-3AD203B41FA5}">
                      <a16:colId xmlns:a16="http://schemas.microsoft.com/office/drawing/2014/main" val="3098795879"/>
                    </a:ext>
                  </a:extLst>
                </a:gridCol>
              </a:tblGrid>
              <a:tr h="392288">
                <a:tc>
                  <a:txBody>
                    <a:bodyPr/>
                    <a:lstStyle/>
                    <a:p>
                      <a:r>
                        <a:rPr lang="en-US" b="0" dirty="0"/>
                        <a:t>a(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b(3),c(3),d(3)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207478"/>
                  </a:ext>
                </a:extLst>
              </a:tr>
              <a:tr h="392288">
                <a:tc>
                  <a:txBody>
                    <a:bodyPr/>
                    <a:lstStyle/>
                    <a:p>
                      <a:r>
                        <a:rPr lang="en-US" dirty="0"/>
                        <a:t>b(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a(3),c(3),d(3)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30115"/>
                  </a:ext>
                </a:extLst>
              </a:tr>
              <a:tr h="392288">
                <a:tc>
                  <a:txBody>
                    <a:bodyPr/>
                    <a:lstStyle/>
                    <a:p>
                      <a:r>
                        <a:rPr lang="en-US" dirty="0"/>
                        <a:t>c(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a(3),b(3),d(3),e(2)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317590"/>
                  </a:ext>
                </a:extLst>
              </a:tr>
              <a:tr h="392288">
                <a:tc>
                  <a:txBody>
                    <a:bodyPr/>
                    <a:lstStyle/>
                    <a:p>
                      <a:r>
                        <a:rPr lang="en-US" dirty="0"/>
                        <a:t>d(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a(3),b(3),c(3),e(2)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893266"/>
                  </a:ext>
                </a:extLst>
              </a:tr>
              <a:tr h="392288">
                <a:tc>
                  <a:txBody>
                    <a:bodyPr/>
                    <a:lstStyle/>
                    <a:p>
                      <a:r>
                        <a:rPr lang="en-US" dirty="0"/>
                        <a:t>e(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c(3),d(3),f(1)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585225"/>
                  </a:ext>
                </a:extLst>
              </a:tr>
              <a:tr h="392288">
                <a:tc>
                  <a:txBody>
                    <a:bodyPr/>
                    <a:lstStyle/>
                    <a:p>
                      <a:r>
                        <a:rPr lang="en-US" dirty="0"/>
                        <a:t>f(1)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959955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9CB5C8AC-1532-4708-AFB1-44110F4934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3088" y="1655246"/>
            <a:ext cx="3115097" cy="24785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B9AEC1-5F89-473F-B0BF-41E946EF0299}"/>
                  </a:ext>
                </a:extLst>
              </p:cNvPr>
              <p:cNvSpPr txBox="1"/>
              <p:nvPr/>
            </p:nvSpPr>
            <p:spPr>
              <a:xfrm>
                <a:off x="150056" y="1495003"/>
                <a:ext cx="6097464" cy="45010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68580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8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Input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𝐺</m:t>
                    </m:r>
                    <m:d>
                      <m:d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(x, y) inserted edge, empty set S</a:t>
                </a:r>
                <a:endParaRPr lang="en-US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68580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8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Output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: Updated core values of all the vertices with new edge insertion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68580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1: for any u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has both (x and y)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as the neighbors:</a:t>
                </a:r>
                <a:endParaRPr lang="en-US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68580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s = [u];</a:t>
                </a:r>
                <a:endParaRPr lang="en-US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68580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2: if c(x) = c(y): S = [u, x, y];</a:t>
                </a:r>
                <a:endParaRPr lang="en-US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68580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3: else if c(x) &gt; c(y): S = [u, y];</a:t>
                </a:r>
                <a:endParaRPr lang="en-US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68580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4: for any vertex s in S: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c(s)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=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c(s)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+ 1;</a:t>
                </a:r>
                <a:endParaRPr lang="en-US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68580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5: check is the observation holds with the above update in line 4 and update if necessary</a:t>
                </a:r>
                <a:endParaRPr lang="en-US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B9AEC1-5F89-473F-B0BF-41E946EF0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56" y="1495003"/>
                <a:ext cx="6097464" cy="4501040"/>
              </a:xfrm>
              <a:prstGeom prst="rect">
                <a:avLst/>
              </a:prstGeom>
              <a:blipFill>
                <a:blip r:embed="rId6"/>
                <a:stretch>
                  <a:fillRect b="-1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5D35C1DE-91FB-4739-AAB3-6391E70A1F9E}"/>
              </a:ext>
            </a:extLst>
          </p:cNvPr>
          <p:cNvSpPr txBox="1"/>
          <p:nvPr/>
        </p:nvSpPr>
        <p:spPr>
          <a:xfrm>
            <a:off x="7633578" y="1106528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 = [e         ]</a:t>
            </a:r>
          </a:p>
        </p:txBody>
      </p:sp>
      <p:sp>
        <p:nvSpPr>
          <p:cNvPr id="18" name="Rounded Rectangle 61">
            <a:extLst>
              <a:ext uri="{FF2B5EF4-FFF2-40B4-BE49-F238E27FC236}">
                <a16:creationId xmlns:a16="http://schemas.microsoft.com/office/drawing/2014/main" id="{18B99B27-A3E7-4B9D-BA06-ACCEEB7E9F6C}"/>
              </a:ext>
            </a:extLst>
          </p:cNvPr>
          <p:cNvSpPr/>
          <p:nvPr/>
        </p:nvSpPr>
        <p:spPr>
          <a:xfrm>
            <a:off x="838200" y="4347016"/>
            <a:ext cx="3004038" cy="43961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777DDC-3BE2-4067-9931-351BFDE472B5}"/>
              </a:ext>
            </a:extLst>
          </p:cNvPr>
          <p:cNvSpPr txBox="1"/>
          <p:nvPr/>
        </p:nvSpPr>
        <p:spPr>
          <a:xfrm>
            <a:off x="7633578" y="1118796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 = [e,  f </a:t>
            </a:r>
          </a:p>
        </p:txBody>
      </p:sp>
      <p:graphicFrame>
        <p:nvGraphicFramePr>
          <p:cNvPr id="20" name="Table 52">
            <a:extLst>
              <a:ext uri="{FF2B5EF4-FFF2-40B4-BE49-F238E27FC236}">
                <a16:creationId xmlns:a16="http://schemas.microsoft.com/office/drawing/2014/main" id="{9C89BB2D-BED0-4B79-8113-29E5A8AFCA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555442"/>
              </p:ext>
            </p:extLst>
          </p:nvPr>
        </p:nvGraphicFramePr>
        <p:xfrm>
          <a:off x="7826005" y="1744591"/>
          <a:ext cx="2892727" cy="235372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93380">
                  <a:extLst>
                    <a:ext uri="{9D8B030D-6E8A-4147-A177-3AD203B41FA5}">
                      <a16:colId xmlns:a16="http://schemas.microsoft.com/office/drawing/2014/main" val="321614038"/>
                    </a:ext>
                  </a:extLst>
                </a:gridCol>
                <a:gridCol w="2299347">
                  <a:extLst>
                    <a:ext uri="{9D8B030D-6E8A-4147-A177-3AD203B41FA5}">
                      <a16:colId xmlns:a16="http://schemas.microsoft.com/office/drawing/2014/main" val="3098795879"/>
                    </a:ext>
                  </a:extLst>
                </a:gridCol>
              </a:tblGrid>
              <a:tr h="392288">
                <a:tc>
                  <a:txBody>
                    <a:bodyPr/>
                    <a:lstStyle/>
                    <a:p>
                      <a:r>
                        <a:rPr lang="en-US" b="0" dirty="0"/>
                        <a:t>a(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b(3),c(3),d(3)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207478"/>
                  </a:ext>
                </a:extLst>
              </a:tr>
              <a:tr h="392288">
                <a:tc>
                  <a:txBody>
                    <a:bodyPr/>
                    <a:lstStyle/>
                    <a:p>
                      <a:r>
                        <a:rPr lang="en-US" dirty="0"/>
                        <a:t>b(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a(3),c(3),d(3)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30115"/>
                  </a:ext>
                </a:extLst>
              </a:tr>
              <a:tr h="392288">
                <a:tc>
                  <a:txBody>
                    <a:bodyPr/>
                    <a:lstStyle/>
                    <a:p>
                      <a:r>
                        <a:rPr lang="en-US" dirty="0"/>
                        <a:t>c(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a(3),b(3),d(3),e(2)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317590"/>
                  </a:ext>
                </a:extLst>
              </a:tr>
              <a:tr h="392288">
                <a:tc>
                  <a:txBody>
                    <a:bodyPr/>
                    <a:lstStyle/>
                    <a:p>
                      <a:r>
                        <a:rPr lang="en-US" dirty="0"/>
                        <a:t>d(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a(3),b(3),c(3),e(2)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893266"/>
                  </a:ext>
                </a:extLst>
              </a:tr>
              <a:tr h="392288">
                <a:tc>
                  <a:txBody>
                    <a:bodyPr/>
                    <a:lstStyle/>
                    <a:p>
                      <a:r>
                        <a:rPr lang="en-US" dirty="0"/>
                        <a:t>e(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c(3),d(3),f(1)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585225"/>
                  </a:ext>
                </a:extLst>
              </a:tr>
              <a:tr h="392288">
                <a:tc>
                  <a:txBody>
                    <a:bodyPr/>
                    <a:lstStyle/>
                    <a:p>
                      <a:r>
                        <a:rPr lang="en-US" dirty="0"/>
                        <a:t>f(1)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959955"/>
                  </a:ext>
                </a:extLst>
              </a:tr>
            </a:tbl>
          </a:graphicData>
        </a:graphic>
      </p:graphicFrame>
      <p:pic>
        <p:nvPicPr>
          <p:cNvPr id="21" name="Picture 20">
            <a:extLst>
              <a:ext uri="{FF2B5EF4-FFF2-40B4-BE49-F238E27FC236}">
                <a16:creationId xmlns:a16="http://schemas.microsoft.com/office/drawing/2014/main" id="{868A66CB-8728-43B7-8762-67C10A8B03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0081" y="1550522"/>
            <a:ext cx="3115097" cy="25832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6A73C4-7FB4-4D7B-8C67-6221DE0918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7367" y="1744591"/>
            <a:ext cx="3180524" cy="247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29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17" grpId="0"/>
      <p:bldP spid="18" grpId="0" animBg="1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89CAAEE-DD79-4C06-ADC0-4013B7066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973" y="4102373"/>
            <a:ext cx="3067210" cy="27174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1F9F0C-A54B-4CC0-B4FB-D7468675B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185" y="365125"/>
            <a:ext cx="11098615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..Algorithms: Deletion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3AC94-E776-4806-802D-D1743EA52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5044" y="145774"/>
            <a:ext cx="6461182" cy="6573078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3015C3-F527-4D53-96FD-BAFBF535FE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9963" y="189705"/>
            <a:ext cx="4446852" cy="1400121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D6B7FE0-5F94-45F0-A423-F584CB6EF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8356-B0F2-4FDF-BFF5-44E2313127D7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14482E3-862B-44B0-9F7E-640352DD2393}"/>
                  </a:ext>
                </a:extLst>
              </p:cNvPr>
              <p:cNvSpPr txBox="1"/>
              <p:nvPr/>
            </p:nvSpPr>
            <p:spPr>
              <a:xfrm>
                <a:off x="-311040" y="1326029"/>
                <a:ext cx="6097464" cy="5212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68580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8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Input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𝐺</m:t>
                    </m:r>
                    <m:d>
                      <m:d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(x, y) deleted edge, empty set S</a:t>
                </a:r>
                <a:endParaRPr lang="en-US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68580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8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Output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: Updated core values of all the vertices with edge deletion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68580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1: if c(x) = c(y): S = [x, y];</a:t>
                </a:r>
                <a:endParaRPr lang="en-US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68580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2: else if c(x) &gt; c(y): S = [y];</a:t>
                </a:r>
                <a:endParaRPr lang="en-US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68580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3: while S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[] do:</a:t>
                </a:r>
                <a:endParaRPr lang="en-US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68580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4:	update the neighbor list of vertices in S;</a:t>
                </a:r>
                <a:endParaRPr lang="en-US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68580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5:	if observation does not hold:</a:t>
                </a:r>
                <a:endParaRPr lang="en-US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68580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6:		c(s) = c(s) - 1;</a:t>
                </a:r>
                <a:endParaRPr lang="en-US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68580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7:		S = [list of neighbors of s]</a:t>
                </a:r>
                <a:endParaRPr lang="en-US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68580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8:		remove s from S;</a:t>
                </a:r>
                <a:endParaRPr lang="en-US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68580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9: end while</a:t>
                </a:r>
                <a:endParaRPr lang="en-US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14482E3-862B-44B0-9F7E-640352DD2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1040" y="1326029"/>
                <a:ext cx="6097464" cy="5212517"/>
              </a:xfrm>
              <a:prstGeom prst="rect">
                <a:avLst/>
              </a:prstGeom>
              <a:blipFill>
                <a:blip r:embed="rId5"/>
                <a:stretch>
                  <a:fillRect t="-351" b="-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AC4AADE4-1AE0-4F14-8507-DD1E1BBDB5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1039" y="1535055"/>
            <a:ext cx="2749391" cy="22330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A6858F7-C5CF-412F-BD21-A5135203028D}"/>
              </a:ext>
            </a:extLst>
          </p:cNvPr>
          <p:cNvSpPr txBox="1"/>
          <p:nvPr/>
        </p:nvSpPr>
        <p:spPr>
          <a:xfrm>
            <a:off x="5585044" y="606951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 = [                   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C43D29-2A64-4018-AB8A-48B39467F688}"/>
              </a:ext>
            </a:extLst>
          </p:cNvPr>
          <p:cNvSpPr txBox="1"/>
          <p:nvPr/>
        </p:nvSpPr>
        <p:spPr>
          <a:xfrm>
            <a:off x="5586435" y="618057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 = [ c, d        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FE2B02-C5D7-42B6-B502-C57A5A0D72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9770" y="1535055"/>
            <a:ext cx="2826292" cy="23622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8EFD257-7F0C-45DC-A015-80C315AD304D}"/>
              </a:ext>
            </a:extLst>
          </p:cNvPr>
          <p:cNvSpPr txBox="1"/>
          <p:nvPr/>
        </p:nvSpPr>
        <p:spPr>
          <a:xfrm>
            <a:off x="5580594" y="602081"/>
            <a:ext cx="214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 = [ c, </a:t>
            </a:r>
            <a:r>
              <a:rPr lang="en-US" dirty="0" err="1"/>
              <a:t>d,a,b,e,f</a:t>
            </a:r>
            <a:r>
              <a:rPr lang="en-US" dirty="0"/>
              <a:t>         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75AC473-E830-4EB5-B32E-2DA6A75F50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42312" y="675219"/>
            <a:ext cx="1847651" cy="3429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8B2E390-11D2-46CB-854C-134AF77CD00B}"/>
              </a:ext>
            </a:extLst>
          </p:cNvPr>
          <p:cNvSpPr txBox="1"/>
          <p:nvPr/>
        </p:nvSpPr>
        <p:spPr>
          <a:xfrm>
            <a:off x="5709770" y="675098"/>
            <a:ext cx="1478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 = [</a:t>
            </a:r>
            <a:r>
              <a:rPr lang="en-US" dirty="0" err="1"/>
              <a:t>a,b,e,f</a:t>
            </a:r>
            <a:r>
              <a:rPr lang="en-US" dirty="0"/>
              <a:t>  ]        </a:t>
            </a:r>
          </a:p>
        </p:txBody>
      </p:sp>
      <p:graphicFrame>
        <p:nvGraphicFramePr>
          <p:cNvPr id="21" name="Table 52">
            <a:extLst>
              <a:ext uri="{FF2B5EF4-FFF2-40B4-BE49-F238E27FC236}">
                <a16:creationId xmlns:a16="http://schemas.microsoft.com/office/drawing/2014/main" id="{DD061F5D-AFAE-4C1D-8AC1-BE6E48703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829468"/>
              </p:ext>
            </p:extLst>
          </p:nvPr>
        </p:nvGraphicFramePr>
        <p:xfrm>
          <a:off x="8670903" y="1693747"/>
          <a:ext cx="2760897" cy="2194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66338">
                  <a:extLst>
                    <a:ext uri="{9D8B030D-6E8A-4147-A177-3AD203B41FA5}">
                      <a16:colId xmlns:a16="http://schemas.microsoft.com/office/drawing/2014/main" val="321614038"/>
                    </a:ext>
                  </a:extLst>
                </a:gridCol>
                <a:gridCol w="2194559">
                  <a:extLst>
                    <a:ext uri="{9D8B030D-6E8A-4147-A177-3AD203B41FA5}">
                      <a16:colId xmlns:a16="http://schemas.microsoft.com/office/drawing/2014/main" val="3098795879"/>
                    </a:ext>
                  </a:extLst>
                </a:gridCol>
              </a:tblGrid>
              <a:tr h="207932">
                <a:tc>
                  <a:txBody>
                    <a:bodyPr/>
                    <a:lstStyle/>
                    <a:p>
                      <a:r>
                        <a:rPr lang="en-US" b="0" dirty="0"/>
                        <a:t>a(3)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b(3),c(2),d(2)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207478"/>
                  </a:ext>
                </a:extLst>
              </a:tr>
              <a:tr h="207932">
                <a:tc>
                  <a:txBody>
                    <a:bodyPr/>
                    <a:lstStyle/>
                    <a:p>
                      <a:r>
                        <a:rPr lang="en-US" dirty="0"/>
                        <a:t>b(3)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a(3),c(2),d(2)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30115"/>
                  </a:ext>
                </a:extLst>
              </a:tr>
              <a:tr h="207932">
                <a:tc>
                  <a:txBody>
                    <a:bodyPr/>
                    <a:lstStyle/>
                    <a:p>
                      <a:r>
                        <a:rPr lang="en-US" dirty="0"/>
                        <a:t>c(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a(3),b(3),e(2)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317590"/>
                  </a:ext>
                </a:extLst>
              </a:tr>
              <a:tr h="207932">
                <a:tc>
                  <a:txBody>
                    <a:bodyPr/>
                    <a:lstStyle/>
                    <a:p>
                      <a:r>
                        <a:rPr lang="en-US" dirty="0"/>
                        <a:t>d(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a(3),b(3),e(2),f(2)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893266"/>
                  </a:ext>
                </a:extLst>
              </a:tr>
              <a:tr h="207932">
                <a:tc>
                  <a:txBody>
                    <a:bodyPr/>
                    <a:lstStyle/>
                    <a:p>
                      <a:r>
                        <a:rPr lang="en-US" dirty="0"/>
                        <a:t>e(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c(2),d(2),f(2)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585225"/>
                  </a:ext>
                </a:extLst>
              </a:tr>
              <a:tr h="207932">
                <a:tc>
                  <a:txBody>
                    <a:bodyPr/>
                    <a:lstStyle/>
                    <a:p>
                      <a:r>
                        <a:rPr lang="en-US" dirty="0"/>
                        <a:t>f(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d(2),e(2)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959955"/>
                  </a:ext>
                </a:extLst>
              </a:tr>
            </a:tbl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id="{983CAB60-D860-4B20-8490-38FF4EFC28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02995" y="1401434"/>
            <a:ext cx="3115097" cy="27174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FFA5BC-4910-4CC4-838E-7DFFE61E3B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38127" y="1501569"/>
            <a:ext cx="2844832" cy="245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7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16" grpId="0"/>
      <p:bldP spid="17" grpId="0"/>
      <p:bldP spid="18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1AC1D-BA79-431B-B074-C71E55032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E1EBF-2ED0-44E5-AA7B-D650BAD00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B988356-B0F2-4FDF-BFF5-44E2313127D7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15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1DA5BDF-65B1-4B88-B4D0-4F19582C50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0612659"/>
              </p:ext>
            </p:extLst>
          </p:nvPr>
        </p:nvGraphicFramePr>
        <p:xfrm>
          <a:off x="1110344" y="1567545"/>
          <a:ext cx="8959931" cy="2934606"/>
        </p:xfrm>
        <a:graphic>
          <a:graphicData uri="http://schemas.openxmlformats.org/drawingml/2006/table">
            <a:tbl>
              <a:tblPr firstRow="1" firstCol="1" bandRow="1"/>
              <a:tblGrid>
                <a:gridCol w="2251072">
                  <a:extLst>
                    <a:ext uri="{9D8B030D-6E8A-4147-A177-3AD203B41FA5}">
                      <a16:colId xmlns:a16="http://schemas.microsoft.com/office/drawing/2014/main" val="989219268"/>
                    </a:ext>
                  </a:extLst>
                </a:gridCol>
                <a:gridCol w="1605892">
                  <a:extLst>
                    <a:ext uri="{9D8B030D-6E8A-4147-A177-3AD203B41FA5}">
                      <a16:colId xmlns:a16="http://schemas.microsoft.com/office/drawing/2014/main" val="1443723764"/>
                    </a:ext>
                  </a:extLst>
                </a:gridCol>
                <a:gridCol w="1486938">
                  <a:extLst>
                    <a:ext uri="{9D8B030D-6E8A-4147-A177-3AD203B41FA5}">
                      <a16:colId xmlns:a16="http://schemas.microsoft.com/office/drawing/2014/main" val="3266532245"/>
                    </a:ext>
                  </a:extLst>
                </a:gridCol>
                <a:gridCol w="2324662">
                  <a:extLst>
                    <a:ext uri="{9D8B030D-6E8A-4147-A177-3AD203B41FA5}">
                      <a16:colId xmlns:a16="http://schemas.microsoft.com/office/drawing/2014/main" val="466143738"/>
                    </a:ext>
                  </a:extLst>
                </a:gridCol>
                <a:gridCol w="1291367">
                  <a:extLst>
                    <a:ext uri="{9D8B030D-6E8A-4147-A177-3AD203B41FA5}">
                      <a16:colId xmlns:a16="http://schemas.microsoft.com/office/drawing/2014/main" val="2243224425"/>
                    </a:ext>
                  </a:extLst>
                </a:gridCol>
              </a:tblGrid>
              <a:tr h="3377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File name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Graph Type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# of nodes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# of edges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File size in MB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3429208"/>
                  </a:ext>
                </a:extLst>
              </a:tr>
              <a:tr h="4404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com-facebook.combined.txt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Social circles from Facebook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63,731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817,035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1011651"/>
                  </a:ext>
                </a:extLst>
              </a:tr>
              <a:tr h="4588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com-dblp.ungraph.txt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DBLP collaboration network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1,314,050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5,362,414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13.2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2354670"/>
                  </a:ext>
                </a:extLst>
              </a:tr>
              <a:tr h="4404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com-youtube.ungraph.txt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YouTube online social network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3,223,589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9,375,374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6437536"/>
                  </a:ext>
                </a:extLst>
              </a:tr>
              <a:tr h="4588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com-lj.ungraph.txt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LiveJournal online social network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4,846,609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42,851,237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478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018193"/>
                  </a:ext>
                </a:extLst>
              </a:tr>
              <a:tr h="4404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com-orkut.ungraph.txt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Orkut online social network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3,072,441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117,185,083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1640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735090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2F8C09E-EE97-4CEB-983D-AD948032FB9C}"/>
              </a:ext>
            </a:extLst>
          </p:cNvPr>
          <p:cNvSpPr txBox="1"/>
          <p:nvPr/>
        </p:nvSpPr>
        <p:spPr>
          <a:xfrm>
            <a:off x="10070275" y="148536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B9FBCD-461F-4D0D-85D6-8F76381C446D}"/>
              </a:ext>
            </a:extLst>
          </p:cNvPr>
          <p:cNvSpPr txBox="1"/>
          <p:nvPr/>
        </p:nvSpPr>
        <p:spPr>
          <a:xfrm>
            <a:off x="1009205" y="5003304"/>
            <a:ext cx="9061070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All experiments are conducted on a Ubuntu (20.04 LTS) server with Intel(R) Xeon(TM) W-2123 CPU, 192G RAM, and 4TB hard disk.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108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A05DD-D820-49B2-B523-A6E8BC5ED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732B6-8CD5-4140-8058-CEE36B6EF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experiments are conducted in 2 phases: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comparison with Naïve Core Decomposition algorithm [2]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comparison with Order-Based Algorithm [3]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98A2E-749D-4076-BB3F-07CCFD319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8356-B0F2-4FDF-BFF5-44E2313127D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3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A05DD-D820-49B2-B523-A6E8BC5ED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732B6-8CD5-4140-8058-CEE36B6EF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1: Performance comparison between our modified observation algorithm and Naïve core decomposition algorithm (based on time)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98A2E-749D-4076-BB3F-07CCFD319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8356-B0F2-4FDF-BFF5-44E2313127D7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3BC1D5A-1F61-47B8-9067-AAD1C6037C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0969959"/>
              </p:ext>
            </p:extLst>
          </p:nvPr>
        </p:nvGraphicFramePr>
        <p:xfrm>
          <a:off x="2759946" y="2642716"/>
          <a:ext cx="6564923" cy="4215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6558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A05DD-D820-49B2-B523-A6E8BC5ED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732B6-8CD5-4140-8058-CEE36B6EF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9173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1: Performance comparison between our modified observation algorithm and Naïve core decomposition algorithm (based on memory usage)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98A2E-749D-4076-BB3F-07CCFD319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8356-B0F2-4FDF-BFF5-44E2313127D7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9C5795E-A3D8-49C4-9C4E-80EB633FE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566418"/>
              </p:ext>
            </p:extLst>
          </p:nvPr>
        </p:nvGraphicFramePr>
        <p:xfrm>
          <a:off x="2530548" y="2817628"/>
          <a:ext cx="6733032" cy="3359338"/>
        </p:xfrm>
        <a:graphic>
          <a:graphicData uri="http://schemas.openxmlformats.org/drawingml/2006/table">
            <a:tbl>
              <a:tblPr firstRow="1" firstCol="1" bandRow="1"/>
              <a:tblGrid>
                <a:gridCol w="2177555">
                  <a:extLst>
                    <a:ext uri="{9D8B030D-6E8A-4147-A177-3AD203B41FA5}">
                      <a16:colId xmlns:a16="http://schemas.microsoft.com/office/drawing/2014/main" val="1857511635"/>
                    </a:ext>
                  </a:extLst>
                </a:gridCol>
                <a:gridCol w="2245604">
                  <a:extLst>
                    <a:ext uri="{9D8B030D-6E8A-4147-A177-3AD203B41FA5}">
                      <a16:colId xmlns:a16="http://schemas.microsoft.com/office/drawing/2014/main" val="3591673039"/>
                    </a:ext>
                  </a:extLst>
                </a:gridCol>
                <a:gridCol w="2309873">
                  <a:extLst>
                    <a:ext uri="{9D8B030D-6E8A-4147-A177-3AD203B41FA5}">
                      <a16:colId xmlns:a16="http://schemas.microsoft.com/office/drawing/2014/main" val="1209829118"/>
                    </a:ext>
                  </a:extLst>
                </a:gridCol>
              </a:tblGrid>
              <a:tr h="10000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File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Modified Core Observation (MB)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Naïve Core Decomposition (MB)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2476017"/>
                  </a:ext>
                </a:extLst>
              </a:tr>
              <a:tr h="47185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com-facebook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143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167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842826"/>
                  </a:ext>
                </a:extLst>
              </a:tr>
              <a:tr h="47185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com-dblp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175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634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228491"/>
                  </a:ext>
                </a:extLst>
              </a:tr>
              <a:tr h="47185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com-youtube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714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2317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6520479"/>
                  </a:ext>
                </a:extLst>
              </a:tr>
              <a:tr h="47185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com-lj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3714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8821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7690671"/>
                  </a:ext>
                </a:extLst>
              </a:tr>
              <a:tr h="47185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com-orkut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5212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Times New Roman" panose="02020603050405020304" pitchFamily="18" charset="0"/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OOM*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15555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6F2358E-D774-4D65-82F0-540CDD239CA7}"/>
              </a:ext>
            </a:extLst>
          </p:cNvPr>
          <p:cNvSpPr txBox="1"/>
          <p:nvPr/>
        </p:nvSpPr>
        <p:spPr>
          <a:xfrm>
            <a:off x="4943784" y="6488668"/>
            <a:ext cx="1705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*OOM : Out of Memory</a:t>
            </a:r>
          </a:p>
        </p:txBody>
      </p:sp>
    </p:spTree>
    <p:extLst>
      <p:ext uri="{BB962C8B-B14F-4D97-AF65-F5344CB8AC3E}">
        <p14:creationId xmlns:p14="http://schemas.microsoft.com/office/powerpoint/2010/main" val="221361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A05DD-D820-49B2-B523-A6E8BC5ED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..Experiments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732B6-8CD5-4140-8058-CEE36B6EF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911"/>
            <a:ext cx="10515600" cy="4351338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Experiment 2: Performance comparison between our modified insertion and deletion algorithm and Order-based insertion and deletion algorithm (based on time)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98A2E-749D-4076-BB3F-07CCFD319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8356-B0F2-4FDF-BFF5-44E2313127D7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418BAA5-0401-4BC2-9948-C97D013C80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6587002"/>
              </p:ext>
            </p:extLst>
          </p:nvPr>
        </p:nvGraphicFramePr>
        <p:xfrm>
          <a:off x="2356337" y="2678848"/>
          <a:ext cx="6697228" cy="4179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9026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2BBA7-F807-488A-99A3-8D215ED53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64850-A550-4FD1-BE59-6FFA0B6D0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566E6-566B-487A-969C-8913199AC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8356-B0F2-4FDF-BFF5-44E2313127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03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A05DD-D820-49B2-B523-A6E8BC5ED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732B6-8CD5-4140-8058-CEE36B6EF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9173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2: Performance comparison between our modified insertion and deletion algorithm and Order-based insertion and deletion algorithm (based on memory usage)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98A2E-749D-4076-BB3F-07CCFD319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8356-B0F2-4FDF-BFF5-44E2313127D7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47E95E1-EFB2-499A-805A-829D3F257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027806"/>
              </p:ext>
            </p:extLst>
          </p:nvPr>
        </p:nvGraphicFramePr>
        <p:xfrm>
          <a:off x="1729047" y="2853473"/>
          <a:ext cx="7996845" cy="2962283"/>
        </p:xfrm>
        <a:graphic>
          <a:graphicData uri="http://schemas.openxmlformats.org/drawingml/2006/table">
            <a:tbl>
              <a:tblPr firstRow="1" firstCol="1" bandRow="1"/>
              <a:tblGrid>
                <a:gridCol w="2264549">
                  <a:extLst>
                    <a:ext uri="{9D8B030D-6E8A-4147-A177-3AD203B41FA5}">
                      <a16:colId xmlns:a16="http://schemas.microsoft.com/office/drawing/2014/main" val="849491477"/>
                    </a:ext>
                  </a:extLst>
                </a:gridCol>
                <a:gridCol w="2761306">
                  <a:extLst>
                    <a:ext uri="{9D8B030D-6E8A-4147-A177-3AD203B41FA5}">
                      <a16:colId xmlns:a16="http://schemas.microsoft.com/office/drawing/2014/main" val="310680471"/>
                    </a:ext>
                  </a:extLst>
                </a:gridCol>
                <a:gridCol w="2970990">
                  <a:extLst>
                    <a:ext uri="{9D8B030D-6E8A-4147-A177-3AD203B41FA5}">
                      <a16:colId xmlns:a16="http://schemas.microsoft.com/office/drawing/2014/main" val="965458445"/>
                    </a:ext>
                  </a:extLst>
                </a:gridCol>
              </a:tblGrid>
              <a:tr h="64618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File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Modified Edge Insert/Deletion (MB)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Order Insertion/Deletion (MB)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979129"/>
                  </a:ext>
                </a:extLst>
              </a:tr>
              <a:tr h="6788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com-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facebook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18.6</a:t>
                      </a:r>
                      <a:endParaRPr lang="en-US" sz="1800" b="1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378472"/>
                  </a:ext>
                </a:extLst>
              </a:tr>
              <a:tr h="4986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com-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dblp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132</a:t>
                      </a:r>
                      <a:endParaRPr lang="en-US" sz="1800" b="1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157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301852"/>
                  </a:ext>
                </a:extLst>
              </a:tr>
              <a:tr h="5071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com-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youtube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199</a:t>
                      </a:r>
                      <a:endParaRPr lang="en-US" sz="1800" b="1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200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55496"/>
                  </a:ext>
                </a:extLst>
              </a:tr>
              <a:tr h="4986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com-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lj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469</a:t>
                      </a:r>
                      <a:endParaRPr lang="en-US" sz="1800" b="1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539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0966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3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B23B6-7B46-458A-9CF5-3482DB0FD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3F8C2-BE83-4C79-8C3E-5AB1EEF63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 modified algorithm to maintain the core values in a dynamic changing real-world graph.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the algorithms in Java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Tested the results of our algorithm with previous known and proposed algorithms.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BE7CA-9764-4A17-9AFD-C44148270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8356-B0F2-4FDF-BFF5-44E2313127D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1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987D0-87A0-4167-97DB-13A832D9E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F2A0C-133B-4BF7-92AD-1FD0C53CE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aim to test run on larger dynamic data using </a:t>
            </a:r>
            <a:r>
              <a:rPr lang="en-US" dirty="0"/>
              <a:t>distributed computing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verify the scalability and memory utilization.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plan to generate a hands-on user experience where the user can visually interact with the graph data and its subgraph with the core values maintain for the vertices in the graph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0E407-B022-4169-854B-75A878A2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8356-B0F2-4FDF-BFF5-44E2313127D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00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4BBB7-F55B-4EB6-95E8-2800C1275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977C4-B16C-4504-84DC-804C81C73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https://blog.twitter.com/engineering/en_us/topics/insights/2021/temporal-graph-networks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S. Seidman. Network structure and minimum degree. Social Networks, 5(3):269–287, 1983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Saríyüce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Ahmet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Erdem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"Streaming algorithms for k-core decomposition." Proceedings of the VLDB Endowment 6.6 (2013): 433-444.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Zhang,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Yikai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"A fast order-based approach for core maintenance." 2017 IEEE 33rd International Conference on Data Engineering (ICDE). IEEE, 2017.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nn-N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SNAP. Stanford network analysis package– URL: </a:t>
            </a:r>
            <a:r>
              <a:rPr lang="nn-NO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https://snap.stanford.edu/data/index.html</a:t>
            </a:r>
            <a:endParaRPr lang="nn-N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n-N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n-N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link : https://github.com/yumikansakar/Efficient-Core-Maintenance-in-Dynamic-Graphs.git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D4443C-DA71-4090-B35D-894D79152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8356-B0F2-4FDF-BFF5-44E2313127D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27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AB1BD-4DE4-490F-B348-A2FEA28BE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5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AB96DD-743A-4E7E-B452-D7123A85E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8356-B0F2-4FDF-BFF5-44E2313127D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65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713BE-31DC-4864-96B2-FC1DA9B32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16058C-9322-495A-BA02-99485EADE0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Dense Subgraph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K-Core of Graph :</a:t>
                </a:r>
              </a:p>
              <a:p>
                <a:pPr marL="457200" lvl="1" indent="0">
                  <a:buNone/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Given a graph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and an integer k, </a:t>
                </a:r>
              </a:p>
              <a:p>
                <a:pPr marL="457200" lvl="1" indent="0">
                  <a:buNone/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k-core is a maximal connected subgraph </a:t>
                </a:r>
              </a:p>
              <a:p>
                <a:pPr marL="457200" lvl="1" indent="0">
                  <a:buNone/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of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where each vertex has degree at least k</a:t>
                </a:r>
                <a:endPara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Core Maintenance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16058C-9322-495A-BA02-99485EADE0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AA304C-2A5C-49A2-A8B5-2BAC9FEC2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8356-B0F2-4FDF-BFF5-44E2313127D7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Chart, radar chart&#10;&#10;Description automatically generated">
            <a:extLst>
              <a:ext uri="{FF2B5EF4-FFF2-40B4-BE49-F238E27FC236}">
                <a16:creationId xmlns:a16="http://schemas.microsoft.com/office/drawing/2014/main" id="{B98170E6-B1F5-47B8-8AC5-61450C3BCF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536" y="605942"/>
            <a:ext cx="4906127" cy="541241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D95366-3CC7-466E-8ACA-B2CCC07EB768}"/>
              </a:ext>
            </a:extLst>
          </p:cNvPr>
          <p:cNvCxnSpPr/>
          <p:nvPr/>
        </p:nvCxnSpPr>
        <p:spPr>
          <a:xfrm>
            <a:off x="5466302" y="4662433"/>
            <a:ext cx="0" cy="11354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260C1CC-1082-4D23-AF3C-83223F68A8B5}"/>
              </a:ext>
            </a:extLst>
          </p:cNvPr>
          <p:cNvCxnSpPr/>
          <p:nvPr/>
        </p:nvCxnSpPr>
        <p:spPr>
          <a:xfrm>
            <a:off x="5466302" y="4662433"/>
            <a:ext cx="96464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F8E060D-650F-4492-85C9-73506F07E237}"/>
              </a:ext>
            </a:extLst>
          </p:cNvPr>
          <p:cNvCxnSpPr/>
          <p:nvPr/>
        </p:nvCxnSpPr>
        <p:spPr>
          <a:xfrm>
            <a:off x="5488074" y="5196672"/>
            <a:ext cx="96464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CFB19CB-8686-448E-B5B4-DBD13B0E2009}"/>
              </a:ext>
            </a:extLst>
          </p:cNvPr>
          <p:cNvCxnSpPr/>
          <p:nvPr/>
        </p:nvCxnSpPr>
        <p:spPr>
          <a:xfrm>
            <a:off x="5466302" y="5797897"/>
            <a:ext cx="96464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00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C4105-DC21-43DF-9243-08C4C623C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4F612-56E2-4364-B158-97623CC27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91722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Graphs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EEB61-D732-4BE0-8071-C63C82BCF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8356-B0F2-4FDF-BFF5-44E2313127D7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78B018-B5CF-4F9F-B27C-B3B972D84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98" y="2694322"/>
            <a:ext cx="5705475" cy="33623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515B5B-CF5C-4ED4-A558-133DE9DA9972}"/>
              </a:ext>
            </a:extLst>
          </p:cNvPr>
          <p:cNvSpPr txBox="1"/>
          <p:nvPr/>
        </p:nvSpPr>
        <p:spPr>
          <a:xfrm>
            <a:off x="4908872" y="263360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F9C3C3-E350-4DC2-A383-3E331A6151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94322"/>
            <a:ext cx="5054901" cy="2806867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97DCE9F-AC1D-4ED6-9DC9-1FD8664B46B7}"/>
              </a:ext>
            </a:extLst>
          </p:cNvPr>
          <p:cNvSpPr txBox="1">
            <a:spLocks/>
          </p:cNvSpPr>
          <p:nvPr/>
        </p:nvSpPr>
        <p:spPr>
          <a:xfrm>
            <a:off x="7399555" y="1825625"/>
            <a:ext cx="449172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Network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98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02616-F75C-489D-A501-6FC45ED95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227CE-CE78-4003-8E9B-6A5EFB0F5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efficient core maintenance of dynamic graphs.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05D67D-D255-4158-AB7E-6B568CF40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8356-B0F2-4FDF-BFF5-44E2313127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08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E7A2B-3AE0-42CF-8090-FD4D4D413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0C431A-D997-4139-A122-3E7650D65F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Graph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an undirected finite graph, 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denotes the set of vertices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represents the set of edges 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number of core values in graph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 degree or the number of edges connected to a vertex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denoted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𝑑𝑒𝑔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 list of neighbors of each vertex is denote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Definition 1 (k-Core).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a graph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an integer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 k-core is a maximal subgraph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 the induced degree (the degree within the subgraph) of every vertex is at least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Definition 2 (Core Number). 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a graph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core-ness of a vertex is the maximum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 the vertex participates in a 𝑘-core, denoted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0C431A-D997-4139-A122-3E7650D65F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980" r="-1565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208E8-FE75-4510-8416-A3246350D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8356-B0F2-4FDF-BFF5-44E2313127D7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54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66458-270E-41D1-8EFC-43D11E02B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F3344-6C5E-4CED-B85B-A841F61CA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Naïve Core Decomposition</a:t>
            </a: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Order-Based Core Maintenance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Core Maintenance Algorithm</a:t>
            </a: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</a:t>
            </a: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</a:t>
            </a: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0117A-F5B4-422A-A217-3E3328EDC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8356-B0F2-4FDF-BFF5-44E2313127D7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19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0BEBC-A02C-4133-82C2-62B960133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Naïve Core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A5A2D-ABEB-4DC4-ABDC-CB70D9385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967" y="1825625"/>
            <a:ext cx="491364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Step-1 : Find 2-core - Remove all nodes with degree =1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Check remaining graph and remove 	all nodes with degree =1. 	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Repeat this until all vertices have 	degree ≥ 2.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Step-2 : Find 3-core - Remove all nodes with degree = 2. Repeat this until all vertices have degree ≥ 3.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D5EB2-6F9E-4451-93D0-7FF0B4CFD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8356-B0F2-4FDF-BFF5-44E2313127D7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51F857-38A6-40F7-8E1C-1B66C35A4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364" y="1600200"/>
            <a:ext cx="4876800" cy="3657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79A67D8-E01B-4A1C-9856-A0C06A8375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1193" y="1825625"/>
            <a:ext cx="5248275" cy="3695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3DF335-CA2A-4825-80A9-33C5853B7D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1193" y="1958975"/>
            <a:ext cx="524827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08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ECC3B-8769-4C64-B3FE-CDC870CC5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B17A2-D599-4A63-9BEA-9CB004EC0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991" y="1847850"/>
            <a:ext cx="9156788" cy="4351338"/>
          </a:xfrm>
        </p:spPr>
        <p:txBody>
          <a:bodyPr/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Traversal Approach [3]</a:t>
            </a: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Order-based Approach [4]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AD2044-C658-425B-99BB-0E9744589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8356-B0F2-4FDF-BFF5-44E2313127D7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0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6067</TotalTime>
  <Words>2176</Words>
  <Application>Microsoft Office PowerPoint</Application>
  <PresentationFormat>Widescreen</PresentationFormat>
  <Paragraphs>324</Paragraphs>
  <Slides>24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Times New Roman</vt:lpstr>
      <vt:lpstr>Office Theme</vt:lpstr>
      <vt:lpstr>Efficient Core Maintenance in Dynamic Graphs</vt:lpstr>
      <vt:lpstr>Outline</vt:lpstr>
      <vt:lpstr>Introduction</vt:lpstr>
      <vt:lpstr>..Introduction</vt:lpstr>
      <vt:lpstr>Problem Definition</vt:lpstr>
      <vt:lpstr>Preliminaries</vt:lpstr>
      <vt:lpstr>Outline</vt:lpstr>
      <vt:lpstr>Naïve Core Decomposition</vt:lpstr>
      <vt:lpstr>Handling Updates</vt:lpstr>
      <vt:lpstr>Modified Core Observation, Insertion and Deletion Algorithm</vt:lpstr>
      <vt:lpstr>Algorithms: Observation</vt:lpstr>
      <vt:lpstr>..Algorithms: Insertion</vt:lpstr>
      <vt:lpstr>..Algorithms: Insertion</vt:lpstr>
      <vt:lpstr>..Algorithms: Deletion</vt:lpstr>
      <vt:lpstr>Experiments</vt:lpstr>
      <vt:lpstr>..Experiments</vt:lpstr>
      <vt:lpstr>..Experiments</vt:lpstr>
      <vt:lpstr>..Experiments</vt:lpstr>
      <vt:lpstr>..Experiments</vt:lpstr>
      <vt:lpstr>..Experiments</vt:lpstr>
      <vt:lpstr>Conclusion</vt:lpstr>
      <vt:lpstr>Future Works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Core Maintenance in Dynamic Graphs</dc:title>
  <dc:creator>YUMI  KANSAKAR</dc:creator>
  <cp:lastModifiedBy>Suraj Maharjan (smharjan)</cp:lastModifiedBy>
  <cp:revision>63</cp:revision>
  <dcterms:created xsi:type="dcterms:W3CDTF">2021-06-25T18:34:02Z</dcterms:created>
  <dcterms:modified xsi:type="dcterms:W3CDTF">2021-07-02T16:22:25Z</dcterms:modified>
</cp:coreProperties>
</file>