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6" r:id="rId2"/>
    <p:sldId id="278" r:id="rId3"/>
    <p:sldId id="291" r:id="rId4"/>
    <p:sldId id="286" r:id="rId5"/>
    <p:sldId id="295" r:id="rId6"/>
    <p:sldId id="297" r:id="rId7"/>
    <p:sldId id="294" r:id="rId8"/>
    <p:sldId id="292" r:id="rId9"/>
    <p:sldId id="288" r:id="rId10"/>
    <p:sldId id="287" r:id="rId11"/>
    <p:sldId id="298" r:id="rId12"/>
    <p:sldId id="299" r:id="rId13"/>
    <p:sldId id="301" r:id="rId14"/>
    <p:sldId id="289" r:id="rId15"/>
    <p:sldId id="296" r:id="rId16"/>
    <p:sldId id="300" r:id="rId17"/>
    <p:sldId id="266" r:id="rId18"/>
    <p:sldId id="302" r:id="rId19"/>
    <p:sldId id="303" r:id="rId20"/>
    <p:sldId id="304" r:id="rId21"/>
    <p:sldId id="305" r:id="rId22"/>
  </p:sldIdLst>
  <p:sldSz cx="9144000" cy="6858000" type="screen4x3"/>
  <p:notesSz cx="6858000" cy="9144000"/>
  <p:embeddedFontLst>
    <p:embeddedFont>
      <p:font typeface="나눔손글씨 펜" panose="020B0600000101010101" charset="-127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나눔고딕" panose="020B0600000101010101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7" autoAdjust="0"/>
    <p:restoredTop sz="94660"/>
  </p:normalViewPr>
  <p:slideViewPr>
    <p:cSldViewPr>
      <p:cViewPr varScale="1">
        <p:scale>
          <a:sx n="102" d="100"/>
          <a:sy n="102" d="100"/>
        </p:scale>
        <p:origin x="1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239D-8EAB-4675-960D-33BF23570D9B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1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8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9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5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내용을 입력하세요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746" y="10954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315" y="2044155"/>
            <a:ext cx="6642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건물들은 아이템을 얻을 수 있는 </a:t>
            </a:r>
            <a:r>
              <a:rPr lang="en-US" altLang="ko-KR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다른 형식으로 아이템을 얻을 수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주점을 제외한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역참은 업그레이드를 하지 않는다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건물 당 최대 건설 개수는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창이 아닌 주점이라는 건물을 만들어 </a:t>
            </a:r>
            <a:r>
              <a:rPr lang="ko-KR" altLang="en-US" sz="1400" b="1" dirty="0" err="1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주점안에서</a:t>
            </a:r>
            <a:r>
              <a:rPr lang="ko-KR" altLang="en-US" sz="1400" b="1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보물상자를 연다는 점</a:t>
            </a:r>
            <a:endParaRPr lang="en-US" altLang="ko-KR" sz="1400" b="1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 건물 정보</a:t>
            </a:r>
            <a:r>
              <a:rPr lang="en-US" altLang="ko-KR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01780"/>
              </p:ext>
            </p:extLst>
          </p:nvPr>
        </p:nvGraphicFramePr>
        <p:xfrm>
          <a:off x="1076508" y="3471636"/>
          <a:ext cx="7167900" cy="282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300"/>
                <a:gridCol w="1340802"/>
                <a:gridCol w="969172"/>
                <a:gridCol w="3887626"/>
              </a:tblGrid>
              <a:tr h="487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아이콘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 사항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특징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743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주점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시청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레벨</a:t>
                      </a: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346D94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설명쓰기</a:t>
                      </a:r>
                      <a:endParaRPr lang="en-US" altLang="ko-KR" sz="1100" b="0" dirty="0" smtClean="0">
                        <a:solidFill>
                          <a:srgbClr val="346D94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레벨업을</a:t>
                      </a:r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해야 하는 이유는 </a:t>
                      </a:r>
                      <a:r>
                        <a:rPr lang="en-US" altLang="ko-KR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성벽 업그레이드를 위해서는 주점을 업그레이드를 해야 하고</a:t>
                      </a:r>
                      <a:r>
                        <a:rPr lang="en-US" altLang="ko-KR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주점을 업그레이드를 하기 위해서는 채석장을 업그레이드를 해야 하기 때문이다</a:t>
                      </a:r>
                      <a:r>
                        <a:rPr lang="en-US" altLang="ko-KR" sz="11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</a:tr>
              <a:tr h="728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상점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시청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solidFill>
                            <a:srgbClr val="346D94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설명쓰기</a:t>
                      </a:r>
                      <a:endParaRPr lang="en-US" altLang="ko-KR" sz="1100" baseline="0" dirty="0" smtClean="0">
                        <a:solidFill>
                          <a:srgbClr val="346D94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아이템을 필요로 하지 않는 이상 많이 사용하는 건물은 아니다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68580" marR="68580" marT="34290" marB="34290" anchor="ctr"/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역참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시청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 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346D94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설명쓰기</a:t>
                      </a:r>
                      <a:endParaRPr lang="en-US" altLang="ko-KR" sz="1100" baseline="0" dirty="0" smtClean="0">
                        <a:solidFill>
                          <a:srgbClr val="346D94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항상 열려있는 것이 아니다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야만인처치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채집 등을 자주 하면 상인이 자주 등장한다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76" y="3958996"/>
            <a:ext cx="864096" cy="758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24" y="4675715"/>
            <a:ext cx="972108" cy="796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24" y="5536260"/>
            <a:ext cx="963160" cy="7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10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59036"/>
              </p:ext>
            </p:extLst>
          </p:nvPr>
        </p:nvGraphicFramePr>
        <p:xfrm>
          <a:off x="1041199" y="1969666"/>
          <a:ext cx="7563249" cy="413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849"/>
                <a:gridCol w="3600400"/>
              </a:tblGrid>
              <a:tr h="5232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alt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83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상점에 대한 정보를 얻고자 할 때  상점을 클릭한 뒤 가장 왼쪽 버튼을 클릭한다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상점에 대한 상세정보가 나타난다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000" kern="100" baseline="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041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9712" y="15648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08" y="4518113"/>
            <a:ext cx="3706981" cy="180329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08" y="2624566"/>
            <a:ext cx="1641407" cy="176128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129799" y="3643403"/>
            <a:ext cx="545177" cy="65091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11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158028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VIP</a:t>
            </a:r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 버튼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80" y="1929093"/>
            <a:ext cx="4588775" cy="22322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87624" y="4287360"/>
            <a:ext cx="6444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VIP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포인트는 일일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무료보물상자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구매를 통해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얻을 수 있음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2)VIP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포인트가 모이면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VIP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레벨도 올라감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VIP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</a:t>
            </a:r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아이템구매가능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6" y="2010311"/>
            <a:ext cx="1864413" cy="200057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845662" y="3353721"/>
            <a:ext cx="638106" cy="65716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12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39477"/>
              </p:ext>
            </p:extLst>
          </p:nvPr>
        </p:nvGraphicFramePr>
        <p:xfrm>
          <a:off x="1041199" y="1969664"/>
          <a:ext cx="7563249" cy="39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372"/>
                <a:gridCol w="4214877"/>
              </a:tblGrid>
              <a:tr h="834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alt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7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- 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아이템상점버튼을 클릭하면 다음사진과 같이 자원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가속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버프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기타 버튼이 있는 창이 표시된다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자원을 생산하는 데 도움을 주는 아이템을 보석으로 구매할 수 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14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가속아이템을 보석으로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구매 가능하다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15802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아이템상점 버튼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69450"/>
            <a:ext cx="3240360" cy="15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17051"/>
            <a:ext cx="3240360" cy="15763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69" y="739007"/>
            <a:ext cx="1084835" cy="116406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094519" y="1416622"/>
            <a:ext cx="413585" cy="4864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13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01529"/>
              </p:ext>
            </p:extLst>
          </p:nvPr>
        </p:nvGraphicFramePr>
        <p:xfrm>
          <a:off x="1041199" y="1969666"/>
          <a:ext cx="7563249" cy="373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372"/>
                <a:gridCol w="4214877"/>
              </a:tblGrid>
              <a:tr h="667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alt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91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버프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버튼을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클릭하면 </a:t>
                      </a:r>
                      <a:r>
                        <a:rPr lang="ko-KR" altLang="en-US" sz="1000" kern="100" baseline="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버프에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도움이 되는 아이템을 보석으로 구매할 수 있다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78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기타 버튼을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클릭하면 지도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열쇠 등 아이템을 보석으로 구매할 수 있다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15802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아이템상점 버튼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00" y="2678188"/>
            <a:ext cx="3086848" cy="1501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00" y="4365104"/>
            <a:ext cx="3086848" cy="15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nhn\바탕 화면\메모장\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387"/>
            <a:ext cx="9144000" cy="6858000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 flipV="1">
            <a:off x="2411760" y="3040385"/>
            <a:ext cx="936104" cy="28803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4139952" y="2320305"/>
            <a:ext cx="1080120" cy="36004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역참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 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339752" y="4120505"/>
            <a:ext cx="1008112" cy="5760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367727" y="4870137"/>
            <a:ext cx="1224136" cy="21602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5047265" y="4496839"/>
            <a:ext cx="914996" cy="545634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072499" y="5029370"/>
            <a:ext cx="921446" cy="8403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047265" y="5037773"/>
            <a:ext cx="1008112" cy="36004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205740" y="2390512"/>
            <a:ext cx="1152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599197" y="4436659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199327" y="2483925"/>
            <a:ext cx="113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버튼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9098" y="4352694"/>
            <a:ext cx="1403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신비한 상인의 잡화점 버튼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 descr="포스트잇_05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999218" y="2185409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5000628" y="2090057"/>
            <a:ext cx="961633" cy="49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그림 40" descr="포스트잇_05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133672" y="4862323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3969641" y="4770380"/>
            <a:ext cx="124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잡화점 창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구매가능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14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3" name="그림 52" descr="포스트잇_01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859549" y="3231409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extBox 55"/>
          <p:cNvSpPr txBox="1"/>
          <p:nvPr/>
        </p:nvSpPr>
        <p:spPr>
          <a:xfrm>
            <a:off x="1144258" y="3466530"/>
            <a:ext cx="982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b="1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65707" y="2194378"/>
            <a:ext cx="1295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 설명 창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7186353" y="3675374"/>
            <a:ext cx="742728" cy="829729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300786" y="5054969"/>
            <a:ext cx="796476" cy="56505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7282817" y="5138315"/>
            <a:ext cx="814445" cy="371516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5748351" y="4233233"/>
            <a:ext cx="1647825" cy="457199"/>
          </a:xfrm>
          <a:prstGeom prst="rect">
            <a:avLst/>
          </a:prstGeom>
        </p:spPr>
      </p:pic>
      <p:pic>
        <p:nvPicPr>
          <p:cNvPr id="45" name="그림 44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5727424" y="4769656"/>
            <a:ext cx="1647825" cy="457199"/>
          </a:xfrm>
          <a:prstGeom prst="rect">
            <a:avLst/>
          </a:prstGeom>
        </p:spPr>
      </p:pic>
      <p:pic>
        <p:nvPicPr>
          <p:cNvPr id="54" name="그림 53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5738576" y="5275737"/>
            <a:ext cx="1647825" cy="4571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46962" y="4256145"/>
            <a:ext cx="16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구매</a:t>
            </a:r>
            <a:r>
              <a:rPr lang="en-US" altLang="ko-KR" sz="1200" spc="-2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아이템선택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18965" y="4775348"/>
            <a:ext cx="2528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</a:t>
            </a:r>
            <a:endParaRPr lang="ko-KR" altLang="en-US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0684" y="5306582"/>
            <a:ext cx="23009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유료</a:t>
            </a:r>
            <a:r>
              <a:rPr lang="en-US" altLang="ko-KR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보석 </a:t>
            </a:r>
            <a:r>
              <a:rPr lang="en-US" altLang="ko-KR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4" name="그림 73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7659999" y="4849924"/>
            <a:ext cx="1092995" cy="45719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597514" y="4885594"/>
            <a:ext cx="12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아이템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5" name="그림 64" descr="포스트잇_03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7105169" y="3345449"/>
            <a:ext cx="1647825" cy="457199"/>
          </a:xfrm>
          <a:prstGeom prst="rect">
            <a:avLst/>
          </a:prstGeom>
        </p:spPr>
      </p:pic>
      <p:cxnSp>
        <p:nvCxnSpPr>
          <p:cNvPr id="69" name="직선 연결선 68"/>
          <p:cNvCxnSpPr/>
          <p:nvPr/>
        </p:nvCxnSpPr>
        <p:spPr>
          <a:xfrm flipH="1" flipV="1">
            <a:off x="8317023" y="3734067"/>
            <a:ext cx="9256" cy="1193538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036419" y="3358654"/>
            <a:ext cx="16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품절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9916" y="3040385"/>
            <a:ext cx="914847" cy="5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9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15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458"/>
              </p:ext>
            </p:extLst>
          </p:nvPr>
        </p:nvGraphicFramePr>
        <p:xfrm>
          <a:off x="1041199" y="1969664"/>
          <a:ext cx="7563249" cy="399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833"/>
                <a:gridCol w="3744416"/>
              </a:tblGrid>
              <a:tr h="795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alt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59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왼쪽 버튼을 클릭하면 역참에 대한 정보가 뜹니다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408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708919"/>
            <a:ext cx="1458161" cy="19442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9752" y="15802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7623" y="3933056"/>
            <a:ext cx="720081" cy="7200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4752080"/>
            <a:ext cx="3168352" cy="15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16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55591"/>
              </p:ext>
            </p:extLst>
          </p:nvPr>
        </p:nvGraphicFramePr>
        <p:xfrm>
          <a:off x="1041199" y="1969666"/>
          <a:ext cx="7563249" cy="398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09"/>
                <a:gridCol w="3960440"/>
              </a:tblGrid>
              <a:tr h="796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상태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ㅏ</a:t>
                      </a:r>
                      <a:r>
                        <a:rPr lang="ko-KR" sz="1400" b="1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터치</a:t>
                      </a:r>
                      <a:r>
                        <a:rPr lang="ko-KR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b="1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시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873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신비한 상인의 잡화점버튼을 클릭한다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41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잡화점은 항상 열려있는 것이 아니고 일시적으로 운영된다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건축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부대훈련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야만인 처치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를 많이 할 때 잡화점이 자주 열린다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상인의 아이템을 보석으로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구매 가능하다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보석뿐만 아니라 나무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옥수수 등 자원으로도 구매 가능하다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해당 창에 마음에 드는 아이템이 없을 시 하루에 한 번 무료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새로고침이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가능하다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그 후에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새로고침을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원할 경우 보석을 대가로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새로고침을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번 더 할 수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있다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구매를 한 아이템은 품절로 표시된다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158028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신비한 상인의 잡화점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708919"/>
            <a:ext cx="1458161" cy="194421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25703" y="3933056"/>
            <a:ext cx="720081" cy="7200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4766548"/>
            <a:ext cx="3312369" cy="16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6800" b="0" spc="-1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6800" b="0" spc="-1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6800" b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nhn\바탕 화면\메모장\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92" y="41460"/>
            <a:ext cx="9144000" cy="6858000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 flipV="1">
            <a:off x="2411760" y="3040385"/>
            <a:ext cx="936104" cy="28803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3794585"/>
            <a:ext cx="1688706" cy="1978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4139952" y="2198846"/>
            <a:ext cx="1012293" cy="481499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정찰병 주둔지 </a:t>
            </a:r>
            <a:r>
              <a:rPr lang="en-US" altLang="ko-KR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 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339752" y="4120505"/>
            <a:ext cx="1008112" cy="5760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355976" y="3804066"/>
            <a:ext cx="122413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367727" y="4870137"/>
            <a:ext cx="1224136" cy="21602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5842979" y="1764319"/>
            <a:ext cx="708357" cy="423516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761868" y="1821841"/>
            <a:ext cx="381118" cy="632551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072499" y="5029370"/>
            <a:ext cx="921446" cy="8403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205740" y="2390512"/>
            <a:ext cx="1152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056230" y="3387221"/>
            <a:ext cx="1152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599197" y="4436659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219529" y="2491616"/>
            <a:ext cx="11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</a:t>
            </a:r>
            <a:endParaRPr lang="en-US" altLang="ko-KR" sz="16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</a:t>
            </a:r>
            <a:endParaRPr lang="en-US" altLang="ko-KR" sz="16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0466" y="3470460"/>
            <a:ext cx="98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버튼 </a:t>
            </a:r>
            <a:endParaRPr lang="en-US" altLang="ko-KR" sz="16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2071" y="4521767"/>
            <a:ext cx="140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정찰병 관리</a:t>
            </a:r>
            <a:endParaRPr lang="en-US" altLang="ko-KR" sz="16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endParaRPr lang="en-US" altLang="ko-KR" sz="16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 descr="포스트잇_05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000260" y="1952497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5000628" y="1865621"/>
            <a:ext cx="961633" cy="49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6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7" name="그림 36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516240" y="3565985"/>
            <a:ext cx="1647825" cy="4571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534599" y="3583555"/>
            <a:ext cx="15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주점에 대한 설명 창</a:t>
            </a:r>
            <a:endParaRPr lang="en-US" altLang="ko-KR" sz="12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그림 40" descr="포스트잇_05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133672" y="4862323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3979859" y="4960110"/>
            <a:ext cx="1240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2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정찰병관리창</a:t>
            </a:r>
            <a:endParaRPr lang="en-US" altLang="ko-KR" sz="10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489858" y="1540418"/>
            <a:ext cx="16478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936048" y="2178140"/>
            <a:ext cx="1647825" cy="45719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18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3" name="그림 52" descr="포스트잇_01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859549" y="3231409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extBox 55"/>
          <p:cNvSpPr txBox="1"/>
          <p:nvPr/>
        </p:nvSpPr>
        <p:spPr>
          <a:xfrm>
            <a:off x="806805" y="3470460"/>
            <a:ext cx="1697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-2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정찰병주둔지</a:t>
            </a:r>
            <a:endParaRPr lang="en-US" altLang="ko-KR" b="1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30905" y="1990729"/>
            <a:ext cx="129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 창</a:t>
            </a:r>
            <a:endParaRPr lang="en-US" altLang="ko-KR" sz="10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54382" y="2216158"/>
            <a:ext cx="1998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자원보충 창  </a:t>
            </a:r>
            <a:r>
              <a:rPr lang="en-US" altLang="ko-KR" sz="10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10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추가획득버튼 </a:t>
            </a:r>
            <a:endParaRPr lang="en-US" altLang="ko-KR" sz="10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7300786" y="5054969"/>
            <a:ext cx="796476" cy="56505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727424" y="4769656"/>
            <a:ext cx="1647825" cy="4571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746232" y="4776033"/>
            <a:ext cx="14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탐색버튼</a:t>
            </a:r>
            <a:endParaRPr lang="en-US" altLang="ko-KR" sz="12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4" name="그림 73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7659999" y="4849924"/>
            <a:ext cx="1092995" cy="4571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179488" y="4878631"/>
            <a:ext cx="199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탐색지역화면 </a:t>
            </a:r>
            <a:endParaRPr lang="en-US" altLang="ko-KR" sz="10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 후 탐색</a:t>
            </a:r>
            <a:endParaRPr lang="en-US" altLang="ko-KR" sz="10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6813407" y="1229437"/>
            <a:ext cx="347823" cy="379415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897732" y="912256"/>
            <a:ext cx="1647825" cy="4571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83511" y="1593305"/>
            <a:ext cx="1998612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</a:t>
            </a:r>
            <a:r>
              <a:rPr lang="en-US" altLang="ko-KR" sz="9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즉시업그레이드버튼</a:t>
            </a:r>
            <a:endParaRPr lang="en-US" altLang="ko-KR" sz="9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12471" y="952429"/>
            <a:ext cx="1998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업그레이드 </a:t>
            </a:r>
            <a:endParaRPr lang="en-US" altLang="ko-KR" sz="1000" spc="-2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0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6628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정찰병주둔지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19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10587"/>
              </p:ext>
            </p:extLst>
          </p:nvPr>
        </p:nvGraphicFramePr>
        <p:xfrm>
          <a:off x="997521" y="1681811"/>
          <a:ext cx="7563249" cy="405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407"/>
                <a:gridCol w="4636842"/>
              </a:tblGrid>
              <a:tr h="464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alt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14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왼쪽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버튼을 클릭하면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정찰병주둔지에 대한 정보가 뜹니다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68580" marR="68580" marT="0" marB="0" anchor="ctr"/>
                </a:tc>
              </a:tr>
              <a:tr h="18742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정찰병 행군 속도 보너스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탐색범위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정찰병인원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전투력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정찰병주둔지에 대한 정보가 표시되어 있습니다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버튼을 클릭하면 주둔지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건물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레벨을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업그레이드때마다의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데이타정보들이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표시됩니다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8441" y="138201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58" y="2198692"/>
            <a:ext cx="1640314" cy="160030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12858" y="3155197"/>
            <a:ext cx="547807" cy="6438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80" y="3870220"/>
            <a:ext cx="2645596" cy="12869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81" y="5157192"/>
            <a:ext cx="2645596" cy="12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3000" b="0" spc="-50" dirty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b="0" spc="-50" dirty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3000" b="0" spc="-50" dirty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3000" b="0" spc="-50" dirty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 건물 정보</a:t>
            </a:r>
            <a:r>
              <a:rPr lang="en-US" altLang="ko-KR" sz="3000" b="0" spc="-50" dirty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2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79474"/>
              </p:ext>
            </p:extLst>
          </p:nvPr>
        </p:nvGraphicFramePr>
        <p:xfrm>
          <a:off x="1041199" y="1969666"/>
          <a:ext cx="7347225" cy="395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21"/>
                <a:gridCol w="1218552"/>
                <a:gridCol w="648072"/>
                <a:gridCol w="4320480"/>
              </a:tblGrid>
              <a:tr h="52323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기본상태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크기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터치 시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2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주점</a:t>
                      </a: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 indent="-127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 indent="-127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5*5</a:t>
                      </a: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건물 </a:t>
                      </a:r>
                      <a:r>
                        <a:rPr 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ko-KR" sz="10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 호출되어 아래쪽에 버튼 세 개와 위쪽에 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건물 </a:t>
                      </a:r>
                      <a:r>
                        <a:rPr lang="ko-KR" sz="10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명칭</a:t>
                      </a:r>
                      <a:r>
                        <a:rPr lang="en-US" sz="10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레벨이 표기된다</a:t>
                      </a:r>
                      <a:r>
                        <a:rPr lang="en-US" sz="10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27000" indent="-12700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가장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왼쪽</a:t>
                      </a:r>
                      <a:r>
                        <a:rPr 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버튼은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주점에 대한 정보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가운데는 업그레이드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가장 오른쪽 버튼은 보물상자를 여는 화면으로 들어가는 버튼이다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80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상점</a:t>
                      </a:r>
                      <a:endParaRPr lang="ko-KR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5*5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건물 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UI</a:t>
                      </a:r>
                      <a:r>
                        <a:rPr lang="ko-KR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 호출되어 아래쪽에 버튼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세</a:t>
                      </a:r>
                      <a:r>
                        <a:rPr lang="ko-KR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개와 위쪽에 건물 명칭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ko-KR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표기된다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-   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가장 왼쪽 버튼은 상점에 대한 정보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가운데는 </a:t>
                      </a:r>
                      <a:r>
                        <a:rPr lang="en-US" altLang="ko-KR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vip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상점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가장 오른쪽은  아이템상점 버튼이다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  <a:tr h="1008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역참</a:t>
                      </a:r>
                      <a:endParaRPr lang="ko-KR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6*6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건물 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UI</a:t>
                      </a:r>
                      <a:r>
                        <a:rPr lang="ko-KR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 호출되어 아래쪽에 버튼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두</a:t>
                      </a:r>
                      <a:r>
                        <a:rPr lang="ko-KR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개와 위쪽에 건물 명칭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ko-KR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표기된다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왼쪽 버튼은 역참에 대한 정보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오른쪽 버튼을 신비한 상인의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잡화점으로 상인에게서 아이템을 살 수 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5" y="2691849"/>
            <a:ext cx="924916" cy="936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861285"/>
            <a:ext cx="919852" cy="9870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995788"/>
            <a:ext cx="64302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en-US" altLang="ko-KR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정찰병주둔지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20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94444"/>
              </p:ext>
            </p:extLst>
          </p:nvPr>
        </p:nvGraphicFramePr>
        <p:xfrm>
          <a:off x="1041199" y="1969664"/>
          <a:ext cx="7563249" cy="334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09"/>
                <a:gridCol w="3960440"/>
              </a:tblGrid>
              <a:tr h="795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alt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122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가운데 버튼을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클릭하면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업그레이드창으로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이동합니다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  <a:tr h="12408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즉시업그레이드가 필요하면 즉시업그레이드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시간을 투자하여 업그레이드를 하고자 한다면 업그레이드버튼을 누른다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156489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5" y="2766444"/>
            <a:ext cx="1336613" cy="130401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95480" y="3655875"/>
            <a:ext cx="439962" cy="4064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60" y="4221088"/>
            <a:ext cx="3407632" cy="16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정찰병주둔지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21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22197"/>
              </p:ext>
            </p:extLst>
          </p:nvPr>
        </p:nvGraphicFramePr>
        <p:xfrm>
          <a:off x="1041199" y="1969664"/>
          <a:ext cx="7563249" cy="3275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29"/>
                <a:gridCol w="4680520"/>
              </a:tblGrid>
              <a:tr h="795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alt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396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왼쪽 버튼을 클릭하면 역참에 대한 정보가 뜹니다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402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정찰병관리 창이 뜨고 탐색버튼을 누릅니다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정찰병에게 아직 탐지되지 않은 안개 속의 땅을 탐색시킵니다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1388" y="159566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정찰병 관리 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5" y="2766444"/>
            <a:ext cx="1195777" cy="116661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913845" y="3477022"/>
            <a:ext cx="428869" cy="4560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5" y="4011237"/>
            <a:ext cx="2488741" cy="12106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5" y="5209305"/>
            <a:ext cx="2488741" cy="12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nhn\바탕 화면\메모장\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387"/>
            <a:ext cx="9144000" cy="6858000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 flipV="1">
            <a:off x="2411760" y="3040385"/>
            <a:ext cx="936104" cy="28803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3794585"/>
            <a:ext cx="1224136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4139952" y="2320305"/>
            <a:ext cx="1080120" cy="36004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주점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 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339752" y="4120505"/>
            <a:ext cx="1008112" cy="5760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355976" y="3804066"/>
            <a:ext cx="122413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367727" y="4870137"/>
            <a:ext cx="1224136" cy="21602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5796136" y="1764319"/>
            <a:ext cx="755200" cy="627994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761868" y="1821841"/>
            <a:ext cx="381118" cy="632551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962261" y="2566416"/>
            <a:ext cx="841987" cy="717289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5047265" y="4496839"/>
            <a:ext cx="914996" cy="545634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072499" y="5029370"/>
            <a:ext cx="921446" cy="8403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047265" y="5037773"/>
            <a:ext cx="1008112" cy="36004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205740" y="2390512"/>
            <a:ext cx="1152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472433" y="3459387"/>
            <a:ext cx="1152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599197" y="4436659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219529" y="2491616"/>
            <a:ext cx="11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2558" y="3565888"/>
            <a:ext cx="98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버튼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1902" y="4528725"/>
            <a:ext cx="140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보물상자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오픈 버튼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 descr="포스트잇_05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999218" y="2185409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5000628" y="2090057"/>
            <a:ext cx="961633" cy="49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7" name="그림 36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210191" y="3585766"/>
            <a:ext cx="1647825" cy="4571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210191" y="3583555"/>
            <a:ext cx="15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주점에 대한 설명 창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그림 40" descr="포스트잇_05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133672" y="4862323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3979522" y="4883057"/>
            <a:ext cx="124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백은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황금 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보물상자 화면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489858" y="1540418"/>
            <a:ext cx="16478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936048" y="2178140"/>
            <a:ext cx="1647825" cy="457199"/>
          </a:xfrm>
          <a:prstGeom prst="rect">
            <a:avLst/>
          </a:prstGeom>
        </p:spPr>
      </p:pic>
      <p:pic>
        <p:nvPicPr>
          <p:cNvPr id="31" name="그림 30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572264" y="2905462"/>
            <a:ext cx="1213215" cy="45719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3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3" name="그림 52" descr="포스트잇_01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859549" y="3231409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extBox 55"/>
          <p:cNvSpPr txBox="1"/>
          <p:nvPr/>
        </p:nvSpPr>
        <p:spPr>
          <a:xfrm>
            <a:off x="1144258" y="3466530"/>
            <a:ext cx="982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endParaRPr lang="en-US" altLang="ko-KR" b="1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60244" y="2261911"/>
            <a:ext cx="1295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 창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54382" y="2216158"/>
            <a:ext cx="1998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자원보충 창  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추가획득버튼 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7654" y="3208241"/>
            <a:ext cx="2786203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채석장을 </a:t>
            </a:r>
            <a:r>
              <a:rPr lang="en-US" altLang="ko-KR" sz="1000" spc="-2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</a:t>
            </a:r>
            <a:r>
              <a:rPr lang="ko-KR" altLang="en-US" sz="1000" spc="-2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업그레이드를 해야 함</a:t>
            </a:r>
            <a:endParaRPr lang="en-US" altLang="ko-KR" sz="1000" spc="-2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7186353" y="4505102"/>
            <a:ext cx="910909" cy="473047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300786" y="5054969"/>
            <a:ext cx="796476" cy="56505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7282817" y="5138315"/>
            <a:ext cx="814445" cy="371516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748351" y="4233233"/>
            <a:ext cx="1647825" cy="457199"/>
          </a:xfrm>
          <a:prstGeom prst="rect">
            <a:avLst/>
          </a:prstGeom>
        </p:spPr>
      </p:pic>
      <p:pic>
        <p:nvPicPr>
          <p:cNvPr id="45" name="그림 44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727424" y="4769656"/>
            <a:ext cx="1647825" cy="457199"/>
          </a:xfrm>
          <a:prstGeom prst="rect">
            <a:avLst/>
          </a:prstGeom>
        </p:spPr>
      </p:pic>
      <p:pic>
        <p:nvPicPr>
          <p:cNvPr id="54" name="그림 53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738576" y="5275737"/>
            <a:ext cx="1647825" cy="4571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46962" y="4256145"/>
            <a:ext cx="14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 오픈 버튼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5159" y="4782514"/>
            <a:ext cx="215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백은 열쇠로 오픈 버튼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0684" y="5306582"/>
            <a:ext cx="23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황금 열쇠로 오픈 버튼</a:t>
            </a:r>
            <a:endParaRPr lang="en-US" altLang="ko-KR" sz="1200" spc="-2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4" name="그림 73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7659999" y="4849924"/>
            <a:ext cx="1092995" cy="4571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161230" y="4879762"/>
            <a:ext cx="199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뽑은 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아이템 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나열 화면 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6813407" y="1229437"/>
            <a:ext cx="347823" cy="379415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 descr="포스트잇_03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6897732" y="912256"/>
            <a:ext cx="1647825" cy="45719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071807" y="2952123"/>
            <a:ext cx="2169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채석장 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0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3511" y="1593305"/>
            <a:ext cx="1998612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</a:t>
            </a:r>
            <a:r>
              <a:rPr lang="en-US" altLang="ko-KR" sz="9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즉시업그레이드버튼</a:t>
            </a:r>
            <a:endParaRPr lang="en-US" altLang="ko-KR" sz="9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12471" y="952429"/>
            <a:ext cx="19986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업그레이드 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9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30566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4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8564"/>
              </p:ext>
            </p:extLst>
          </p:nvPr>
        </p:nvGraphicFramePr>
        <p:xfrm>
          <a:off x="1043608" y="1700680"/>
          <a:ext cx="7275217" cy="45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4178873"/>
              </a:tblGrid>
              <a:tr h="347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 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713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주점의 정보가 필요하면 가장 왼쪽 버튼을 클릭한다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  <a:tr h="263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다음번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무료 황금보물상자를 얻을 수 있는 남은 시간과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일일무료백은보물상자의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개수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전투력과 주점에 대한 상세정보가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뜬다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여기서 </a:t>
                      </a:r>
                      <a:r>
                        <a:rPr lang="en-US" altLang="ko-KR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버튼을 클릭하면 세 번째 사진과 같은 정보들을 볼 수 있다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1404" y="135011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71" y="2045655"/>
            <a:ext cx="1530627" cy="146407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50471" y="2910121"/>
            <a:ext cx="501795" cy="5160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26" y="3792664"/>
            <a:ext cx="1818659" cy="120311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32" y="5054964"/>
            <a:ext cx="2473628" cy="12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5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44343"/>
              </p:ext>
            </p:extLst>
          </p:nvPr>
        </p:nvGraphicFramePr>
        <p:xfrm>
          <a:off x="1041199" y="1969666"/>
          <a:ext cx="7275218" cy="397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857"/>
                <a:gridCol w="3240361"/>
              </a:tblGrid>
              <a:tr h="4880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 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915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업그레이드를 시키고자 할 때 가운데 버튼을 클릭한다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159566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46412"/>
            <a:ext cx="3289453" cy="314643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83768" y="4653136"/>
            <a:ext cx="1008112" cy="10081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6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159566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9529" y="3017232"/>
            <a:ext cx="501795" cy="5160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30503"/>
              </p:ext>
            </p:extLst>
          </p:nvPr>
        </p:nvGraphicFramePr>
        <p:xfrm>
          <a:off x="1013354" y="1995781"/>
          <a:ext cx="7447078" cy="319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06"/>
                <a:gridCol w="2919078"/>
                <a:gridCol w="3152294"/>
              </a:tblGrid>
              <a:tr h="2836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업그레이드 </a:t>
                      </a: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여부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97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바로 업그레이드 가능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00" baseline="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- 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바로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업그레이드할 수 있는 상태로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즉시업그레이드버튼   을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클릭하거나 시간을 투자한 업그레이드 버튼을 클릭해서 업그레이드를 진행한다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00" baseline="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678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채석장레벨이 부족으로 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업그레이드불가능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채석장레벨을 먼저 올려야 주점을 업그레이드를 할 수 있기 때문에 </a:t>
                      </a:r>
                      <a:r>
                        <a:rPr lang="ko-KR" altLang="en-US" sz="1000" kern="100" baseline="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계속버튼을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클릭하여 채석장을 먼저 업그레이드를 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채석장 </a:t>
                      </a:r>
                      <a:r>
                        <a:rPr lang="ko-KR" altLang="en-US" sz="1000" kern="100" baseline="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레벨업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완료 후 다시 주점 업그레이드를 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30" y="3672996"/>
            <a:ext cx="2540320" cy="12357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3" y="2262228"/>
            <a:ext cx="2541536" cy="12363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05" y="2808334"/>
            <a:ext cx="804245" cy="6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564891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7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84385"/>
              </p:ext>
            </p:extLst>
          </p:nvPr>
        </p:nvGraphicFramePr>
        <p:xfrm>
          <a:off x="1041199" y="1969666"/>
          <a:ext cx="7275217" cy="390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818833"/>
              </a:tblGrid>
              <a:tr h="2962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 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13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모집 표시가 뜨거나 보물을 얻고자 할 때 주점클릭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주점을 클릭하면 다음과 같이 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개의 버튼이 생성된다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3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개의 버튼 중 가장 오른쪽 버튼을 클릭한다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en-US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ko-KR" sz="1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27" y="2318209"/>
            <a:ext cx="2603789" cy="22215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071" y="4673387"/>
            <a:ext cx="2612344" cy="10255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79712" y="159566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보물상자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0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3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80225"/>
            <a:ext cx="569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rgbClr val="1F497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endParaRPr lang="en-US" altLang="ko-KR" sz="3000" b="0" spc="-50" dirty="0" smtClean="0">
              <a:solidFill>
                <a:srgbClr val="1F497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8</a:t>
            </a:fld>
            <a:r>
              <a:rPr lang="en-US" altLang="ko-KR" sz="1000" spc="-20" dirty="0" smtClean="0">
                <a:solidFill>
                  <a:srgbClr val="4F81BD">
                    <a:lumMod val="75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rgbClr val="4F81BD">
                  <a:lumMod val="75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73968"/>
              </p:ext>
            </p:extLst>
          </p:nvPr>
        </p:nvGraphicFramePr>
        <p:xfrm>
          <a:off x="1043608" y="1704922"/>
          <a:ext cx="7419234" cy="45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562"/>
                <a:gridCol w="2592288"/>
                <a:gridCol w="3456384"/>
              </a:tblGrid>
              <a:tr h="7964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보물상자 </a:t>
                      </a:r>
                      <a:endParaRPr lang="en-US" altLang="ko-KR" sz="14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화면 상태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단계 사진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상세설명</a:t>
                      </a:r>
                      <a:endParaRPr lang="ko-KR" sz="14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91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보물상자화면에서 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무료오픈을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할 경우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무료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오픈가능한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상자는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백은보물상자이다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백은 보물상자의 오픈 버튼을 클릭한다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아이템이 열리는 화면이 뜨고 아이템이 왼쪽부터 차례로 나열된다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아이템은 총 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개이다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보물상자를 더 열고 싶으면  한번 더 버튼을 클릭하고 아닌 경우에는 확인버튼을 누른다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  <a:tr h="1229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보물상자화면에서 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열쇠로 </a:t>
                      </a:r>
                      <a:r>
                        <a:rPr lang="ko-KR" altLang="en-US" sz="1000" kern="10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오픈을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할 경우</a:t>
                      </a: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원하는 보물상자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kern="100" baseline="0" dirty="0" err="1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오픈버튼을</a:t>
                      </a:r>
                      <a:r>
                        <a:rPr lang="ko-KR" altLang="en-US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클릭한다</a:t>
                      </a:r>
                      <a:r>
                        <a:rPr lang="en-US" altLang="ko-KR" sz="10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아이템이 열리는 화면이 뜨고 아이템이 왼쪽부터 차례로 나열된다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아이템은 총 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개이다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보물상자를 더 열고 싶으면  한번 더 버튼을 클릭하고 아닌 경우에는 확인버튼을 누른다</a:t>
                      </a:r>
                      <a:r>
                        <a:rPr lang="en-US" altLang="ko-KR" sz="1000" kern="100" baseline="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77" y="2508889"/>
            <a:ext cx="1754291" cy="8533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37" y="3395298"/>
            <a:ext cx="1753642" cy="853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57" y="4338018"/>
            <a:ext cx="1755610" cy="8540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58750" y="2620754"/>
            <a:ext cx="648072" cy="65449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30" y="5336418"/>
            <a:ext cx="1750438" cy="8515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140025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5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보물상자</a:t>
            </a:r>
            <a:endParaRPr lang="en-US" altLang="ko-KR" spc="-50" dirty="0" smtClean="0">
              <a:solidFill>
                <a:srgbClr val="1F497D">
                  <a:lumMod val="60000"/>
                  <a:lumOff val="4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4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C:\Documents and Settings\nhn\바탕 화면\메모장\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387"/>
            <a:ext cx="9144000" cy="6858000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 flipV="1">
            <a:off x="2411760" y="2155324"/>
            <a:ext cx="882005" cy="117309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3466530"/>
            <a:ext cx="955967" cy="3280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r>
              <a:rPr lang="en-US" altLang="ko-KR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0" spc="0" dirty="0" smtClean="0">
                <a:solidFill>
                  <a:srgbClr val="346D9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</a:t>
            </a:r>
            <a:endParaRPr lang="en-US" altLang="ko-KR" sz="1800" b="0" spc="0" dirty="0">
              <a:solidFill>
                <a:srgbClr val="346D9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상점 </a:t>
            </a:r>
            <a:r>
              <a:rPr lang="en-US" altLang="ko-KR" sz="3000" b="0" spc="-5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 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2339752" y="4120505"/>
            <a:ext cx="1008112" cy="5760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262100" y="3466530"/>
            <a:ext cx="122413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367727" y="4870137"/>
            <a:ext cx="1224136" cy="216024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5047265" y="4496839"/>
            <a:ext cx="914996" cy="545634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072499" y="5029370"/>
            <a:ext cx="921446" cy="8403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047265" y="5037773"/>
            <a:ext cx="1008112" cy="36004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318359" y="3095435"/>
            <a:ext cx="1152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606623" y="443092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403224" y="3200396"/>
            <a:ext cx="98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버튼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4789" y="4524571"/>
            <a:ext cx="140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상점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7" name="그림 36" descr="포스트잇_0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414858" y="3269771"/>
            <a:ext cx="1647825" cy="4571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57973" y="3261225"/>
            <a:ext cx="15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상점에 대한 설명 창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그림 40" descr="포스트잇_05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133672" y="4862323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4005858" y="4883057"/>
            <a:ext cx="124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가속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버프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아이템 상점 창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90347D-9BAF-4156-929D-2FADE7813BE6}" type="slidenum">
              <a:rPr lang="en-US" altLang="ko-KR" sz="1000" spc="-20" smtClean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r"/>
              <a:t>9</a:t>
            </a:fld>
            <a:r>
              <a:rPr lang="en-US" altLang="ko-KR" sz="1000" spc="-20" dirty="0" smtClean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/10</a:t>
            </a:r>
            <a:endParaRPr lang="ko-KR" altLang="en-US" sz="1000" spc="-20" dirty="0" smtClean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spc="-20" dirty="0" smtClean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3" name="그림 52" descr="포스트잇_01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859549" y="3231409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extBox 55"/>
          <p:cNvSpPr txBox="1"/>
          <p:nvPr/>
        </p:nvSpPr>
        <p:spPr>
          <a:xfrm>
            <a:off x="1144258" y="3466530"/>
            <a:ext cx="982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</a:t>
            </a:r>
            <a:endParaRPr lang="en-US" altLang="ko-KR" b="1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7186353" y="4505102"/>
            <a:ext cx="910909" cy="473047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300786" y="5054969"/>
            <a:ext cx="796476" cy="56505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7282817" y="5138315"/>
            <a:ext cx="814445" cy="371516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 descr="포스트잇_0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748351" y="4233233"/>
            <a:ext cx="1647825" cy="457199"/>
          </a:xfrm>
          <a:prstGeom prst="rect">
            <a:avLst/>
          </a:prstGeom>
        </p:spPr>
      </p:pic>
      <p:pic>
        <p:nvPicPr>
          <p:cNvPr id="45" name="그림 44" descr="포스트잇_0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727424" y="4769656"/>
            <a:ext cx="1647825" cy="457199"/>
          </a:xfrm>
          <a:prstGeom prst="rect">
            <a:avLst/>
          </a:prstGeom>
        </p:spPr>
      </p:pic>
      <p:pic>
        <p:nvPicPr>
          <p:cNvPr id="54" name="그림 53" descr="포스트잇_0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738576" y="5275737"/>
            <a:ext cx="1647825" cy="4571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46962" y="4256145"/>
            <a:ext cx="141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5159" y="4782514"/>
            <a:ext cx="21542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가속</a:t>
            </a:r>
            <a:endParaRPr lang="en-US" altLang="ko-KR" sz="1000" spc="-2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0684" y="5306582"/>
            <a:ext cx="230096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err="1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버프</a:t>
            </a:r>
            <a:endParaRPr lang="en-US" altLang="ko-KR" sz="1200" spc="-20" dirty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4148387" y="2228273"/>
            <a:ext cx="122413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포스트잇_0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203451" y="1848621"/>
            <a:ext cx="1152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그림 78" descr="포스트잇_0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856308" y="2012795"/>
            <a:ext cx="1647825" cy="4571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82885" y="1905850"/>
            <a:ext cx="11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VIP</a:t>
            </a:r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 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endParaRPr lang="en-US" altLang="ko-KR" sz="16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35358" y="2004617"/>
            <a:ext cx="15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구매 상점 창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110644" y="5179556"/>
            <a:ext cx="2034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아이템을</a:t>
            </a:r>
            <a:r>
              <a:rPr lang="en-US" altLang="ko-KR" sz="1000" spc="-20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보석으로 구매가능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5092537" y="5076650"/>
            <a:ext cx="761808" cy="854031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7164401" y="5205583"/>
            <a:ext cx="932861" cy="775837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 descr="포스트잇_0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725474" y="5799890"/>
            <a:ext cx="1647825" cy="457199"/>
          </a:xfrm>
          <a:prstGeom prst="rect">
            <a:avLst/>
          </a:prstGeom>
        </p:spPr>
      </p:pic>
      <p:pic>
        <p:nvPicPr>
          <p:cNvPr id="74" name="그림 73" descr="포스트잇_03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7659999" y="4849924"/>
            <a:ext cx="1092995" cy="45719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5882737" y="5800119"/>
            <a:ext cx="141444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en-US" altLang="ko-KR" sz="12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69083" y="4875843"/>
            <a:ext cx="141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 상단의 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구매버튼 </a:t>
            </a:r>
            <a:r>
              <a:rPr lang="en-US" altLang="ko-KR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000" spc="-20" dirty="0" smtClean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</a:t>
            </a:r>
            <a:endParaRPr lang="en-US" altLang="ko-KR" sz="1000" spc="-20" dirty="0" smtClean="0">
              <a:solidFill>
                <a:schemeClr val="tx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5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1116</Words>
  <Application>Microsoft Office PowerPoint</Application>
  <PresentationFormat>화면 슬라이드 쇼(4:3)</PresentationFormat>
  <Paragraphs>285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Times New Roman</vt:lpstr>
      <vt:lpstr>나눔손글씨 펜</vt:lpstr>
      <vt:lpstr>나눔바른고딕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장 유민</cp:lastModifiedBy>
  <cp:revision>62</cp:revision>
  <dcterms:created xsi:type="dcterms:W3CDTF">2011-09-02T09:01:33Z</dcterms:created>
  <dcterms:modified xsi:type="dcterms:W3CDTF">2020-01-10T11:01:55Z</dcterms:modified>
</cp:coreProperties>
</file>