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64" r:id="rId5"/>
    <p:sldId id="265" r:id="rId6"/>
    <p:sldId id="257" r:id="rId7"/>
    <p:sldId id="266" r:id="rId8"/>
    <p:sldId id="262" r:id="rId9"/>
    <p:sldId id="263" r:id="rId10"/>
    <p:sldId id="267" r:id="rId11"/>
    <p:sldId id="284" r:id="rId12"/>
    <p:sldId id="259" r:id="rId13"/>
    <p:sldId id="268" r:id="rId14"/>
    <p:sldId id="269" r:id="rId15"/>
    <p:sldId id="270" r:id="rId16"/>
    <p:sldId id="274" r:id="rId17"/>
    <p:sldId id="273" r:id="rId18"/>
    <p:sldId id="275" r:id="rId19"/>
    <p:sldId id="277" r:id="rId20"/>
    <p:sldId id="285" r:id="rId21"/>
    <p:sldId id="260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8905-1B17-4CBB-923F-03BF474B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4C25DA-1085-4F21-810D-2E4A08EE8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8D08-FF22-4D2E-A260-6E78DF26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F9793-4125-4F47-82DE-BEC07452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68DEF-67E7-4D5A-B035-0823CEED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37690-2047-488E-B8D6-4570B466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35095-613A-40D2-AF47-F23BC7A9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DA121-9092-457B-8CA8-B38DC728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74D25-069E-4FCC-B919-9E7E7845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FF0BE-89CF-4248-B6CB-0B53E494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19EA6-7309-49E2-AE50-C675AB0D8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8F47D-7D1E-4B5B-842B-B1E5DA9D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5C09E-6EE4-4B95-AD6B-6850C24B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F114B-65D0-4809-8336-6C637BE1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180BC-4FC0-4094-A003-D2904F4A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D77A-6BE4-40E1-8FD8-2D9E0C70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245929"/>
            <a:ext cx="11454063" cy="85805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3492C-1196-4B29-AD80-70E183E0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496743"/>
            <a:ext cx="114540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5C1AD-60F2-4E48-94FA-681AD7FB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0D131-4368-4B39-B8A9-EA1B93D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29D07-1AA2-4D92-B5DD-26BEFEF6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36884" y="1283369"/>
            <a:ext cx="11454063" cy="33988"/>
          </a:xfrm>
          <a:prstGeom prst="line">
            <a:avLst/>
          </a:prstGeom>
          <a:ln w="28575">
            <a:solidFill>
              <a:srgbClr val="2F8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6884" y="6339356"/>
            <a:ext cx="11454063" cy="33988"/>
          </a:xfrm>
          <a:prstGeom prst="line">
            <a:avLst/>
          </a:prstGeom>
          <a:ln w="28575">
            <a:solidFill>
              <a:srgbClr val="2F8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0785" y="5640177"/>
            <a:ext cx="710161" cy="6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5718-165B-4B06-B531-6858AADA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84986-9879-496F-8E0E-B97EA94B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1D09-08A2-431A-ADF7-4321FBC1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98302-055C-433B-918E-171F895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DCD50-EC23-4809-BB7C-19DDED12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9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C21D-C0C3-48AD-B8B6-41644622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FBF04-D67F-4022-942C-869B61837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4EA81D-3172-4DEF-A653-C2D14F17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DB009-A563-4282-9171-51EB7034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031E7-8D5E-496E-A1D5-5470F7D0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55C90-D566-4D48-BAB7-AE8E80D6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B39AC-37C7-40BE-A80E-99271EC0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36AD2-E72C-4D6D-84F5-1195BE71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A4292-E497-49AC-8AAE-13A63E4F8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95C23-9197-4B24-B4C8-B18F7AD8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E306D-E5F1-4973-9697-FDC3BE4B5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6E9DC-6D70-4B54-BEFE-4C07F39F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D83705-5913-4393-84C2-8D68C640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3744C-AC5F-4E13-AA59-33AF39AC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4693B-9E7B-4586-9950-A8563CA9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6D600-786B-428B-B5B2-F0D4B31D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C513C-7D31-4D5D-8B6C-342B4BBA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8A930-2FEA-45A8-97D7-CC473E85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1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7D55E-4AAF-4155-BAE3-AC591B44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ADF4B-EA91-4A06-B6D0-E0227A62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4CA43-AC08-4E0F-8B01-3ABEB06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43-0ED5-4DC4-A9A5-C3E243FD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208B8-BEAD-44BD-8457-3BCB3F73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EC526-A487-4FD8-A3DC-C5E064BE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B2F3F-7BC0-499C-B209-E87B339F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BD55A-8A44-40A8-AFB7-E74B5EB6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F040B-836B-4D1D-8078-288634B6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9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B2565-C18E-4849-A2DB-7101F108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4FE104-E5DE-4E12-9554-BCAEA7D68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B5058-CAF7-4954-8D09-D75E2EF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FC8A-535E-48CF-ACA0-6BFC9238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08BFF-C071-48C2-98F3-8A7148E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87389-D7F9-4D54-99CC-D6AA12C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C8EDF-C84A-4AB4-836B-446460A1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57BC7-1184-4C3C-A8CA-7E042694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291D5-4527-4FC0-B442-88A366BCF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D4FC-5DEB-4943-BE2F-1347683DABB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9140-4B10-42AA-83BD-5C671B2C5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1B273-62A7-46AC-B253-D38C6123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A511-CDD2-4261-8BE2-0320944E2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openxlsx/openxlsx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org/knitr/" TargetMode="External"/><Relationship Id="rId2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min9-kim/dataexpor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F4599-51C9-42FE-8587-1A21DA09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21" y="1491331"/>
            <a:ext cx="5213684" cy="81873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/>
              <a:t>제</a:t>
            </a:r>
            <a:r>
              <a:rPr lang="en-US" altLang="ko-KR" sz="3200" b="1" dirty="0"/>
              <a:t> 5</a:t>
            </a:r>
            <a:r>
              <a:rPr lang="ko-KR" altLang="en-US" sz="3200" b="1" dirty="0"/>
              <a:t>강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반출 파일 만들기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6884" y="4844716"/>
            <a:ext cx="11454063" cy="33988"/>
          </a:xfrm>
          <a:prstGeom prst="line">
            <a:avLst/>
          </a:prstGeom>
          <a:ln w="28575">
            <a:solidFill>
              <a:srgbClr val="2F8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220" y="2502568"/>
            <a:ext cx="8406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2022.02.19  @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삼성서울병원 임상역학센터 교육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400" dirty="0" err="1"/>
              <a:t>Yumin</a:t>
            </a:r>
            <a:r>
              <a:rPr lang="en-US" altLang="ko-KR" sz="2400" dirty="0"/>
              <a:t> Kim, </a:t>
            </a:r>
            <a:r>
              <a:rPr lang="en-US" altLang="ko-KR" dirty="0"/>
              <a:t>Data Analyst @</a:t>
            </a:r>
            <a:r>
              <a:rPr lang="en-US" altLang="ko-KR" dirty="0" err="1"/>
              <a:t>Zarathu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417" y="5040866"/>
            <a:ext cx="1560530" cy="15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29" y="1645829"/>
            <a:ext cx="10794942" cy="268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2F8030"/>
                </a:solidFill>
              </a:rPr>
              <a:t>Package “</a:t>
            </a:r>
            <a:r>
              <a:rPr lang="en-US" altLang="ko-KR" b="1" dirty="0" err="1">
                <a:solidFill>
                  <a:srgbClr val="2F8030"/>
                </a:solidFill>
              </a:rPr>
              <a:t>openxlsx</a:t>
            </a:r>
            <a:r>
              <a:rPr lang="en-US" altLang="ko-KR" b="1" dirty="0">
                <a:solidFill>
                  <a:srgbClr val="2F803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dirty="0"/>
              <a:t>Reference manual: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https://cran.r-project.org/web/packages/openxlsx/openxlsx.pdf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664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 txBox="1">
            <a:spLocks/>
          </p:cNvSpPr>
          <p:nvPr/>
        </p:nvSpPr>
        <p:spPr>
          <a:xfrm>
            <a:off x="408851" y="802105"/>
            <a:ext cx="1327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강의 목표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67122" y="802105"/>
            <a:ext cx="15375" cy="5181600"/>
          </a:xfrm>
          <a:prstGeom prst="line">
            <a:avLst/>
          </a:prstGeom>
          <a:ln w="28575">
            <a:solidFill>
              <a:srgbClr val="2F8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57122" y="1234053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테이블을 엑셀로 반출하기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7122" y="1892172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F8030"/>
                </a:solidFill>
              </a:rPr>
              <a:t>그림을</a:t>
            </a:r>
            <a:r>
              <a:rPr lang="ko-KR" altLang="en-US" sz="2400" dirty="0"/>
              <a:t> </a:t>
            </a:r>
            <a:r>
              <a:rPr lang="en-US" altLang="ko-KR" sz="2400" b="1" dirty="0">
                <a:solidFill>
                  <a:srgbClr val="2F8030"/>
                </a:solidFill>
              </a:rPr>
              <a:t>PPT</a:t>
            </a:r>
            <a:r>
              <a:rPr lang="ko-KR" altLang="en-US" sz="2400" b="1" dirty="0">
                <a:solidFill>
                  <a:srgbClr val="2F8030"/>
                </a:solidFill>
              </a:rPr>
              <a:t>로 반출하기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122" y="2550291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Rmarkdown</a:t>
            </a:r>
            <a:r>
              <a:rPr lang="en-US" altLang="ko-KR" sz="2400" dirty="0"/>
              <a:t> </a:t>
            </a:r>
            <a:r>
              <a:rPr lang="ko-KR" altLang="en-US" sz="2400" dirty="0"/>
              <a:t>문서로 반출하기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82497" y="1787530"/>
            <a:ext cx="276503" cy="670947"/>
          </a:xfrm>
          <a:prstGeom prst="rect">
            <a:avLst/>
          </a:prstGeom>
          <a:solidFill>
            <a:srgbClr val="2F8030"/>
          </a:solidFill>
          <a:ln>
            <a:solidFill>
              <a:srgbClr val="2F8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458720" y="1793945"/>
            <a:ext cx="447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58720" y="2452064"/>
            <a:ext cx="447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8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library(</a:t>
            </a:r>
            <a:r>
              <a:rPr lang="en-US" altLang="ko-KR" sz="2000" dirty="0" err="1"/>
              <a:t>data.table</a:t>
            </a:r>
            <a:r>
              <a:rPr lang="en-US" altLang="ko-KR" sz="2000" dirty="0"/>
              <a:t>); library(</a:t>
            </a:r>
            <a:r>
              <a:rPr lang="en-US" altLang="ko-KR" sz="2000" dirty="0" err="1"/>
              <a:t>tidyverse</a:t>
            </a:r>
            <a:r>
              <a:rPr lang="en-US" altLang="ko-KR" sz="2000" dirty="0"/>
              <a:t>); library(ggplot2)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# Plot 1 - </a:t>
            </a:r>
            <a:r>
              <a:rPr lang="en-US" altLang="ko-KR" sz="2000" dirty="0" err="1">
                <a:solidFill>
                  <a:srgbClr val="00B050"/>
                </a:solidFill>
              </a:rPr>
              <a:t>ht_plot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 err="1"/>
              <a:t>ht_plot</a:t>
            </a:r>
            <a:r>
              <a:rPr lang="en-US" altLang="ko-KR" sz="2000" dirty="0"/>
              <a:t> &lt;- g1e[EXMD_BZ_YYYY==2009] %&gt;% </a:t>
            </a:r>
            <a:r>
              <a:rPr lang="en-US" altLang="ko-KR" sz="2000" dirty="0" err="1"/>
              <a:t>ggplot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aes</a:t>
            </a:r>
            <a:r>
              <a:rPr lang="en-US" altLang="ko-KR" sz="2000" dirty="0"/>
              <a:t>(x=HGHT)) + </a:t>
            </a:r>
            <a:r>
              <a:rPr lang="en-US" altLang="ko-KR" sz="2000" dirty="0" err="1"/>
              <a:t>geom_histogram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# Plot 2 - </a:t>
            </a:r>
            <a:r>
              <a:rPr lang="en-US" altLang="ko-KR" sz="2000" dirty="0" err="1">
                <a:solidFill>
                  <a:srgbClr val="00B050"/>
                </a:solidFill>
              </a:rPr>
              <a:t>smk_plot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 err="1"/>
              <a:t>smk_plot</a:t>
            </a:r>
            <a:r>
              <a:rPr lang="en-US" altLang="ko-KR" sz="2000" dirty="0"/>
              <a:t> &lt;- g1e[,':='(Year=</a:t>
            </a:r>
            <a:r>
              <a:rPr lang="en-US" altLang="ko-KR" sz="2000" dirty="0" err="1"/>
              <a:t>as.factor</a:t>
            </a:r>
            <a:r>
              <a:rPr lang="en-US" altLang="ko-KR" sz="2000" dirty="0"/>
              <a:t>(EXMD_BZ_YYYY), </a:t>
            </a:r>
            <a:r>
              <a:rPr lang="en-US" altLang="ko-KR" sz="2000" dirty="0" err="1"/>
              <a:t>smk</a:t>
            </a:r>
            <a:r>
              <a:rPr lang="en-US" altLang="ko-KR" sz="2000" dirty="0"/>
              <a:t>=</a:t>
            </a:r>
            <a:r>
              <a:rPr lang="en-US" altLang="ko-KR" sz="2000" dirty="0" err="1"/>
              <a:t>as.factor</a:t>
            </a:r>
            <a:r>
              <a:rPr lang="en-US" altLang="ko-KR" sz="2000" dirty="0"/>
              <a:t>(Q_SMK_YN))] %&gt;%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ggplot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aes</a:t>
            </a:r>
            <a:r>
              <a:rPr lang="en-US" altLang="ko-KR" sz="2000" dirty="0"/>
              <a:t>(x=Year, fill=</a:t>
            </a:r>
            <a:r>
              <a:rPr lang="en-US" altLang="ko-KR" sz="2000" dirty="0" err="1"/>
              <a:t>smk</a:t>
            </a:r>
            <a:r>
              <a:rPr lang="en-US" altLang="ko-KR" sz="2000" dirty="0"/>
              <a:t>)) + </a:t>
            </a:r>
            <a:r>
              <a:rPr lang="en-US" altLang="ko-KR" sz="2000" dirty="0" err="1"/>
              <a:t>geom_bar</a:t>
            </a:r>
            <a:r>
              <a:rPr lang="en-US" altLang="ko-KR" sz="2000" dirty="0"/>
              <a:t>(position='fill')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06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Plot 1 - </a:t>
            </a:r>
            <a:r>
              <a:rPr lang="en-US" altLang="ko-KR" sz="2400" b="1" dirty="0" err="1"/>
              <a:t>ht_plot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B037E8-5789-4E63-8758-726D407F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80" y="1496743"/>
            <a:ext cx="6089841" cy="45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2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Plot 2 - </a:t>
            </a:r>
            <a:r>
              <a:rPr lang="en-US" altLang="ko-KR" sz="2400" b="1" dirty="0" err="1"/>
              <a:t>smk_plot</a:t>
            </a:r>
            <a:endParaRPr lang="en-US" altLang="ko-KR" sz="2400" b="1" dirty="0"/>
          </a:p>
          <a:p>
            <a:pPr marL="0" indent="0">
              <a:buNone/>
            </a:pP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B7B06E-2109-4A7F-888E-1B8AA653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02" y="1496743"/>
            <a:ext cx="6212797" cy="46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/>
              <a:t>install.packages</a:t>
            </a:r>
            <a:r>
              <a:rPr lang="en-US" altLang="ko-KR" sz="2000" b="1" dirty="0"/>
              <a:t>(c("</a:t>
            </a:r>
            <a:r>
              <a:rPr lang="en-US" altLang="ko-KR" sz="2000" b="1" dirty="0" err="1"/>
              <a:t>rvg</a:t>
            </a:r>
            <a:r>
              <a:rPr lang="en-US" altLang="ko-KR" sz="2000" b="1" dirty="0"/>
              <a:t>", "officer"))</a:t>
            </a:r>
          </a:p>
          <a:p>
            <a:pPr marL="0" indent="0">
              <a:buNone/>
            </a:pPr>
            <a:r>
              <a:rPr lang="en-US" altLang="ko-KR" sz="2000" dirty="0"/>
              <a:t>library(</a:t>
            </a:r>
            <a:r>
              <a:rPr lang="en-US" altLang="ko-KR" sz="2000" dirty="0" err="1"/>
              <a:t>rvg</a:t>
            </a:r>
            <a:r>
              <a:rPr lang="en-US" altLang="ko-KR" sz="2000" dirty="0"/>
              <a:t>); library(officer)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plot1 &lt;- </a:t>
            </a:r>
            <a:r>
              <a:rPr lang="en-US" altLang="ko-KR" sz="2000" dirty="0" err="1"/>
              <a:t>read_pptx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plot1 &lt;- </a:t>
            </a:r>
            <a:r>
              <a:rPr lang="en-US" altLang="ko-KR" sz="2000" dirty="0" err="1"/>
              <a:t>add_slide</a:t>
            </a:r>
            <a:r>
              <a:rPr lang="en-US" altLang="ko-KR" sz="2000" dirty="0"/>
              <a:t>(plot1)</a:t>
            </a:r>
          </a:p>
          <a:p>
            <a:pPr marL="0" indent="0">
              <a:buNone/>
            </a:pPr>
            <a:r>
              <a:rPr lang="en-US" altLang="ko-KR" sz="2000" dirty="0"/>
              <a:t>plot1 &lt;- </a:t>
            </a:r>
            <a:r>
              <a:rPr lang="en-US" altLang="ko-KR" sz="2000" dirty="0" err="1"/>
              <a:t>ph_with</a:t>
            </a:r>
            <a:r>
              <a:rPr lang="en-US" altLang="ko-KR" sz="2000" dirty="0"/>
              <a:t>(x = plot1, </a:t>
            </a:r>
            <a:r>
              <a:rPr lang="en-US" altLang="ko-KR" sz="2000" dirty="0" err="1"/>
              <a:t>ht_plot</a:t>
            </a:r>
            <a:r>
              <a:rPr lang="en-US" altLang="ko-KR" sz="2000" dirty="0"/>
              <a:t>, location=</a:t>
            </a:r>
            <a:r>
              <a:rPr lang="en-US" altLang="ko-KR" sz="2000" dirty="0" err="1"/>
              <a:t>ph_location_type</a:t>
            </a:r>
            <a:r>
              <a:rPr lang="en-US" altLang="ko-KR" sz="2000" dirty="0"/>
              <a:t>(type="body"))</a:t>
            </a:r>
          </a:p>
          <a:p>
            <a:pPr marL="0" indent="0">
              <a:buNone/>
            </a:pPr>
            <a:r>
              <a:rPr lang="en-US" altLang="ko-KR" sz="2000" dirty="0"/>
              <a:t>print(plot1, target = "plot1.pptx")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213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"plot1.pptx"</a:t>
            </a:r>
          </a:p>
          <a:p>
            <a:pPr marL="0" indent="0">
              <a:buNone/>
            </a:pP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E6BAB-63B2-4DBA-A1C4-F9AD2E2B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54"/>
          <a:stretch/>
        </p:blipFill>
        <p:spPr>
          <a:xfrm>
            <a:off x="1486065" y="1987825"/>
            <a:ext cx="9219869" cy="41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26" y="1577147"/>
            <a:ext cx="11188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plots &lt;- </a:t>
            </a:r>
            <a:r>
              <a:rPr lang="en-US" altLang="ko-KR" sz="2000" dirty="0" err="1"/>
              <a:t>read_pptx</a:t>
            </a:r>
            <a:r>
              <a:rPr lang="en-US" altLang="ko-KR" sz="2000" dirty="0"/>
              <a:t>() %&gt;% </a:t>
            </a:r>
            <a:r>
              <a:rPr lang="en-US" altLang="ko-KR" sz="2000" dirty="0" err="1"/>
              <a:t>add_slide</a:t>
            </a:r>
            <a:r>
              <a:rPr lang="en-US" altLang="ko-KR" sz="2000" dirty="0"/>
              <a:t>() %&gt;%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ph_with</a:t>
            </a:r>
            <a:r>
              <a:rPr lang="en-US" altLang="ko-KR" sz="2000" dirty="0"/>
              <a:t>(</a:t>
            </a:r>
            <a:r>
              <a:rPr lang="en-US" altLang="ko-KR" sz="2000" b="1" dirty="0" err="1"/>
              <a:t>ht_plot</a:t>
            </a:r>
            <a:r>
              <a:rPr lang="en-US" altLang="ko-KR" sz="2000" dirty="0"/>
              <a:t>, location=</a:t>
            </a:r>
            <a:r>
              <a:rPr lang="en-US" altLang="ko-KR" sz="2000" dirty="0" err="1"/>
              <a:t>ph_location_type</a:t>
            </a:r>
            <a:r>
              <a:rPr lang="en-US" altLang="ko-KR" sz="2000" dirty="0"/>
              <a:t>(type="body"))</a:t>
            </a:r>
          </a:p>
          <a:p>
            <a:pPr marL="0" indent="0">
              <a:buNone/>
            </a:pPr>
            <a:r>
              <a:rPr lang="en-US" altLang="ko-KR" sz="2000" dirty="0"/>
              <a:t>plots &lt;- plots %&gt;% </a:t>
            </a:r>
            <a:r>
              <a:rPr lang="en-US" altLang="ko-KR" sz="2000" dirty="0" err="1"/>
              <a:t>add_slide</a:t>
            </a:r>
            <a:r>
              <a:rPr lang="en-US" altLang="ko-KR" sz="2000" dirty="0"/>
              <a:t>() %&gt;%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ph_with</a:t>
            </a:r>
            <a:r>
              <a:rPr lang="en-US" altLang="ko-KR" sz="2000" dirty="0"/>
              <a:t>(</a:t>
            </a:r>
            <a:r>
              <a:rPr lang="en-US" altLang="ko-KR" sz="2000" b="1" dirty="0" err="1"/>
              <a:t>dml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ggobj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smk_plot</a:t>
            </a:r>
            <a:r>
              <a:rPr lang="en-US" altLang="ko-KR" sz="2000" b="1" dirty="0"/>
              <a:t>)</a:t>
            </a:r>
            <a:r>
              <a:rPr lang="en-US" altLang="ko-KR" sz="2000" dirty="0"/>
              <a:t>, location=</a:t>
            </a:r>
            <a:r>
              <a:rPr lang="en-US" altLang="ko-KR" sz="2000" dirty="0" err="1"/>
              <a:t>ph_location_type</a:t>
            </a:r>
            <a:r>
              <a:rPr lang="en-US" altLang="ko-KR" sz="2000" dirty="0"/>
              <a:t>(type="body"))</a:t>
            </a:r>
          </a:p>
          <a:p>
            <a:pPr marL="0" indent="0">
              <a:buNone/>
            </a:pPr>
            <a:r>
              <a:rPr lang="en-US" altLang="ko-KR" sz="2000" dirty="0"/>
              <a:t>plots &lt;- plots %&gt;% </a:t>
            </a:r>
            <a:r>
              <a:rPr lang="en-US" altLang="ko-KR" sz="2000" dirty="0" err="1"/>
              <a:t>add_slide</a:t>
            </a:r>
            <a:r>
              <a:rPr lang="en-US" altLang="ko-KR" sz="2000" dirty="0"/>
              <a:t>() %&gt;%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ph_with</a:t>
            </a:r>
            <a:r>
              <a:rPr lang="en-US" altLang="ko-KR" sz="2000" dirty="0"/>
              <a:t>(</a:t>
            </a:r>
            <a:r>
              <a:rPr lang="en-US" altLang="ko-KR" sz="2000" b="1" dirty="0" err="1"/>
              <a:t>smk</a:t>
            </a:r>
            <a:r>
              <a:rPr lang="en-US" altLang="ko-KR" sz="2000" dirty="0"/>
              <a:t>, location=</a:t>
            </a:r>
            <a:r>
              <a:rPr lang="en-US" altLang="ko-KR" sz="2000" dirty="0" err="1"/>
              <a:t>ph_location_type</a:t>
            </a:r>
            <a:r>
              <a:rPr lang="en-US" altLang="ko-KR" sz="2000" dirty="0"/>
              <a:t>(type="body"))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print(plots, target = "plots.pptx")</a:t>
            </a:r>
          </a:p>
        </p:txBody>
      </p:sp>
    </p:spTree>
    <p:extLst>
      <p:ext uri="{BB962C8B-B14F-4D97-AF65-F5344CB8AC3E}">
        <p14:creationId xmlns:p14="http://schemas.microsoft.com/office/powerpoint/2010/main" val="326862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1449705"/>
            <a:ext cx="116894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"plots.pptx"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3E3321-704B-4228-A214-881EA2A90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4"/>
          <a:stretch/>
        </p:blipFill>
        <p:spPr>
          <a:xfrm>
            <a:off x="1503510" y="2068737"/>
            <a:ext cx="9120808" cy="39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그림을 </a:t>
            </a:r>
            <a:r>
              <a:rPr lang="en-US" altLang="ko-KR" b="1" dirty="0"/>
              <a:t>PPT</a:t>
            </a:r>
            <a:r>
              <a:rPr lang="ko-KR" altLang="en-US" b="1" dirty="0"/>
              <a:t>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/>
              <a:t>install.packages</a:t>
            </a:r>
            <a:r>
              <a:rPr lang="en-US" altLang="ko-KR" sz="2000" b="1" dirty="0"/>
              <a:t>("</a:t>
            </a:r>
            <a:r>
              <a:rPr lang="en-US" altLang="ko-KR" sz="2000" b="1" dirty="0" err="1"/>
              <a:t>devEMF</a:t>
            </a:r>
            <a:r>
              <a:rPr lang="en-US" altLang="ko-KR" sz="2000" b="1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library(</a:t>
            </a:r>
            <a:r>
              <a:rPr lang="en-US" altLang="ko-KR" sz="2000" dirty="0" err="1"/>
              <a:t>devEMF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emf("</a:t>
            </a:r>
            <a:r>
              <a:rPr lang="en-US" altLang="ko-KR" sz="2000" dirty="0" err="1"/>
              <a:t>smk_plot.emf</a:t>
            </a:r>
            <a:r>
              <a:rPr lang="en-US" altLang="ko-KR" sz="2000" dirty="0"/>
              <a:t>", width = 7, height = 7, </a:t>
            </a:r>
            <a:r>
              <a:rPr lang="en-US" altLang="ko-KR" sz="2000" dirty="0" err="1"/>
              <a:t>emfPlus</a:t>
            </a:r>
            <a:r>
              <a:rPr lang="en-US" altLang="ko-KR" sz="2000" dirty="0"/>
              <a:t> = F)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smk_plot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dev.off</a:t>
            </a:r>
            <a:r>
              <a:rPr lang="en-US" altLang="ko-K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62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공단 데이터 반출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b="1" dirty="0" err="1"/>
              <a:t>집산화된</a:t>
            </a:r>
            <a:r>
              <a:rPr lang="ko-KR" altLang="en-US" b="1" dirty="0"/>
              <a:t> 통계표</a:t>
            </a:r>
            <a:r>
              <a:rPr lang="ko-KR" altLang="en-US" dirty="0"/>
              <a:t> 형태의 결과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① 집산화 된 통계표 형태의 결과만 반출 가능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② 집계표 결과값이 </a:t>
            </a:r>
            <a:r>
              <a:rPr lang="en-US" altLang="ko-KR" dirty="0"/>
              <a:t>2</a:t>
            </a:r>
            <a:r>
              <a:rPr lang="ko-KR" altLang="en-US" dirty="0"/>
              <a:t>이하인 건이 </a:t>
            </a:r>
            <a:r>
              <a:rPr lang="en-US" altLang="ko-KR" dirty="0"/>
              <a:t>30%</a:t>
            </a:r>
            <a:r>
              <a:rPr lang="ko-KR" altLang="en-US" dirty="0"/>
              <a:t>를 초과할 경우 반출불가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╺ 비식별화 조치 방법 중 </a:t>
            </a:r>
            <a:r>
              <a:rPr lang="en-US" altLang="ko-KR" dirty="0"/>
              <a:t>K-</a:t>
            </a:r>
            <a:r>
              <a:rPr lang="ko-KR" altLang="en-US" dirty="0"/>
              <a:t>익명화 값 </a:t>
            </a:r>
            <a:r>
              <a:rPr lang="en-US" altLang="ko-KR" dirty="0"/>
              <a:t>3</a:t>
            </a:r>
            <a:r>
              <a:rPr lang="ko-KR" altLang="en-US" dirty="0"/>
              <a:t>을 준용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③ 지역단위는 </a:t>
            </a:r>
            <a:r>
              <a:rPr lang="ko-KR" altLang="en-US" dirty="0" err="1"/>
              <a:t>시군구까지</a:t>
            </a:r>
            <a:r>
              <a:rPr lang="ko-KR" altLang="en-US" dirty="0"/>
              <a:t> 가능</a:t>
            </a:r>
            <a:r>
              <a:rPr lang="en-US" altLang="ko-KR" dirty="0"/>
              <a:t>, </a:t>
            </a:r>
            <a:r>
              <a:rPr lang="ko-KR" altLang="en-US" dirty="0" err="1"/>
              <a:t>읍면동</a:t>
            </a:r>
            <a:r>
              <a:rPr lang="ko-KR" altLang="en-US" dirty="0"/>
              <a:t> 반출 불가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╺ 정부부처 정책연구에 한하여 협의 후 제한적 제공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④ 개인별</a:t>
            </a:r>
            <a:r>
              <a:rPr lang="en-US" altLang="ko-KR" dirty="0"/>
              <a:t>, </a:t>
            </a:r>
            <a:r>
              <a:rPr lang="ko-KR" altLang="en-US" dirty="0"/>
              <a:t>요양기관별 집계표</a:t>
            </a:r>
            <a:r>
              <a:rPr lang="en-US" altLang="ko-KR" dirty="0"/>
              <a:t>, </a:t>
            </a:r>
            <a:r>
              <a:rPr lang="ko-KR" altLang="en-US" dirty="0"/>
              <a:t>식별자 포함된 통계표 등 반출불가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╺ 개인식별아이디</a:t>
            </a:r>
            <a:r>
              <a:rPr lang="en-US" altLang="ko-KR" dirty="0"/>
              <a:t>, </a:t>
            </a:r>
            <a:r>
              <a:rPr lang="ko-KR" altLang="en-US" dirty="0"/>
              <a:t>요양기관코드 반출불가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용량</a:t>
            </a:r>
            <a:r>
              <a:rPr lang="en-US" altLang="ko-KR" dirty="0"/>
              <a:t>: </a:t>
            </a:r>
            <a:r>
              <a:rPr lang="ko-KR" altLang="en-US" dirty="0"/>
              <a:t>최대용량</a:t>
            </a:r>
            <a:r>
              <a:rPr lang="en-US" altLang="ko-KR" dirty="0"/>
              <a:t>(</a:t>
            </a:r>
            <a:r>
              <a:rPr lang="ko-KR" altLang="en-US" dirty="0"/>
              <a:t>압축 전</a:t>
            </a:r>
            <a:r>
              <a:rPr lang="en-US" altLang="ko-KR" dirty="0"/>
              <a:t>) 25MB, </a:t>
            </a:r>
            <a:r>
              <a:rPr lang="en-US" altLang="ko-KR" b="1" u="sng" dirty="0"/>
              <a:t>1</a:t>
            </a:r>
            <a:r>
              <a:rPr lang="ko-KR" altLang="en-US" b="1" u="sng" dirty="0"/>
              <a:t>일 파일 </a:t>
            </a:r>
            <a:r>
              <a:rPr lang="en-US" altLang="ko-KR" b="1" u="sng" dirty="0"/>
              <a:t>10</a:t>
            </a:r>
            <a:r>
              <a:rPr lang="ko-KR" altLang="en-US" b="1" u="sng" dirty="0"/>
              <a:t>개 까지 신청 가능</a:t>
            </a:r>
            <a:endParaRPr lang="en-US" altLang="ko-KR" b="1" u="sng" dirty="0"/>
          </a:p>
          <a:p>
            <a:r>
              <a:rPr lang="ko-KR" altLang="en-US" dirty="0"/>
              <a:t>데이터 형태</a:t>
            </a:r>
            <a:r>
              <a:rPr lang="en-US" altLang="ko-KR" dirty="0"/>
              <a:t>: MS </a:t>
            </a:r>
            <a:r>
              <a:rPr lang="ko-KR" altLang="en-US" dirty="0"/>
              <a:t>문서</a:t>
            </a:r>
            <a:r>
              <a:rPr lang="en-US" altLang="ko-KR" dirty="0"/>
              <a:t>(docx, xlsx, pptx), PDF, </a:t>
            </a:r>
            <a:r>
              <a:rPr lang="ko-KR" altLang="en-US" dirty="0"/>
              <a:t>이미지</a:t>
            </a:r>
            <a:r>
              <a:rPr lang="en-US" altLang="ko-KR" dirty="0"/>
              <a:t>(jpeg, gif, </a:t>
            </a:r>
            <a:r>
              <a:rPr lang="en-US" altLang="ko-KR" dirty="0" err="1"/>
              <a:t>png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        HTML, ZIP </a:t>
            </a:r>
            <a:r>
              <a:rPr lang="ko-KR" altLang="en-US" b="1" dirty="0"/>
              <a:t>파일</a:t>
            </a:r>
            <a:r>
              <a:rPr lang="en-US" altLang="ko-KR" b="1" dirty="0"/>
              <a:t> </a:t>
            </a:r>
            <a:r>
              <a:rPr lang="ko-KR" altLang="en-US" b="1" dirty="0"/>
              <a:t>및</a:t>
            </a:r>
            <a:r>
              <a:rPr lang="en-US" altLang="ko-KR" b="1" dirty="0"/>
              <a:t> </a:t>
            </a:r>
            <a:r>
              <a:rPr lang="ko-KR" altLang="en-US" b="1" dirty="0"/>
              <a:t>피벗테이블이 포함된 엑셀 파일은 불가</a:t>
            </a:r>
            <a:endParaRPr lang="en-US" altLang="ko-KR" b="1" dirty="0"/>
          </a:p>
          <a:p>
            <a:r>
              <a:rPr lang="ko-KR" altLang="en-US" dirty="0"/>
              <a:t>가상화 공간 내 </a:t>
            </a:r>
            <a:r>
              <a:rPr lang="en-US" altLang="ko-KR" dirty="0"/>
              <a:t>~/</a:t>
            </a:r>
            <a:r>
              <a:rPr lang="en-US" altLang="ko-KR" dirty="0" err="1"/>
              <a:t>data_out</a:t>
            </a:r>
            <a:r>
              <a:rPr lang="en-US" altLang="ko-KR" dirty="0"/>
              <a:t>/</a:t>
            </a:r>
            <a:r>
              <a:rPr lang="en-US" altLang="ko-KR" dirty="0" err="1"/>
              <a:t>data_out</a:t>
            </a:r>
            <a:r>
              <a:rPr lang="en-US" altLang="ko-KR" dirty="0"/>
              <a:t> </a:t>
            </a:r>
            <a:r>
              <a:rPr lang="ko-KR" altLang="en-US" dirty="0"/>
              <a:t>폴더에 반출하고자 하는 파일 저장</a:t>
            </a:r>
            <a:r>
              <a:rPr lang="en-US" altLang="ko-KR" dirty="0"/>
              <a:t> </a:t>
            </a:r>
            <a:r>
              <a:rPr lang="ko-KR" altLang="en-US" dirty="0"/>
              <a:t>후 반출 신청</a:t>
            </a:r>
          </a:p>
        </p:txBody>
      </p:sp>
    </p:spTree>
    <p:extLst>
      <p:ext uri="{BB962C8B-B14F-4D97-AF65-F5344CB8AC3E}">
        <p14:creationId xmlns:p14="http://schemas.microsoft.com/office/powerpoint/2010/main" val="227901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 txBox="1">
            <a:spLocks/>
          </p:cNvSpPr>
          <p:nvPr/>
        </p:nvSpPr>
        <p:spPr>
          <a:xfrm>
            <a:off x="408851" y="802105"/>
            <a:ext cx="1327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강의 목표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67122" y="802105"/>
            <a:ext cx="15375" cy="5181600"/>
          </a:xfrm>
          <a:prstGeom prst="line">
            <a:avLst/>
          </a:prstGeom>
          <a:ln w="28575">
            <a:solidFill>
              <a:srgbClr val="2F8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57122" y="1234053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테이블을 엑셀로 반출하기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7122" y="1892172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그림을 </a:t>
            </a:r>
            <a:r>
              <a:rPr lang="en-US" altLang="ko-KR" sz="2400" dirty="0"/>
              <a:t>PPT</a:t>
            </a:r>
            <a:r>
              <a:rPr lang="ko-KR" altLang="en-US" sz="2400" dirty="0"/>
              <a:t>로 반출하기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122" y="2550291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2F8030"/>
                </a:solidFill>
              </a:rPr>
              <a:t>Rmarkdown</a:t>
            </a:r>
            <a:r>
              <a:rPr lang="en-US" altLang="ko-KR" sz="2400" b="1" dirty="0">
                <a:solidFill>
                  <a:srgbClr val="2F8030"/>
                </a:solidFill>
              </a:rPr>
              <a:t> </a:t>
            </a:r>
            <a:r>
              <a:rPr lang="ko-KR" altLang="en-US" sz="2400" b="1" dirty="0">
                <a:solidFill>
                  <a:srgbClr val="2F8030"/>
                </a:solidFill>
              </a:rPr>
              <a:t>문서로 반출하기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82497" y="2490344"/>
            <a:ext cx="276503" cy="670947"/>
          </a:xfrm>
          <a:prstGeom prst="rect">
            <a:avLst/>
          </a:prstGeom>
          <a:solidFill>
            <a:srgbClr val="2F8030"/>
          </a:solidFill>
          <a:ln>
            <a:solidFill>
              <a:srgbClr val="2F8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458720" y="1793945"/>
            <a:ext cx="447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58720" y="2452064"/>
            <a:ext cx="447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8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Rmarkdown</a:t>
            </a:r>
            <a:r>
              <a:rPr lang="ko-KR" altLang="en-US" b="1" dirty="0"/>
              <a:t> 문서로 반출하기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0BBC4D-B14A-4571-A0D8-3B1F27DF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" t="4058" r="27201" b="14783"/>
          <a:stretch/>
        </p:blipFill>
        <p:spPr>
          <a:xfrm>
            <a:off x="2283515" y="1348352"/>
            <a:ext cx="7624970" cy="49824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83AF00-246C-4C5C-BBBB-EC753C3B30D0}"/>
              </a:ext>
            </a:extLst>
          </p:cNvPr>
          <p:cNvSpPr/>
          <p:nvPr/>
        </p:nvSpPr>
        <p:spPr>
          <a:xfrm>
            <a:off x="2283515" y="2504660"/>
            <a:ext cx="1880982" cy="42738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6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Rmarkdown</a:t>
            </a:r>
            <a:r>
              <a:rPr lang="ko-KR" altLang="en-US" b="1" dirty="0"/>
              <a:t> 문서로 반출하기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5847DCF-241E-4943-A7C2-1D30FF1F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56" y="1374213"/>
            <a:ext cx="11188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/>
              <a:t>install.packages</a:t>
            </a:r>
            <a:r>
              <a:rPr lang="en-US" altLang="ko-KR" sz="2000" b="1" dirty="0"/>
              <a:t>(“</a:t>
            </a:r>
            <a:r>
              <a:rPr lang="en-US" altLang="ko-KR" sz="2000" b="1" dirty="0" err="1"/>
              <a:t>knitr</a:t>
            </a:r>
            <a:r>
              <a:rPr lang="en-US" altLang="ko-KR" sz="2000" b="1" dirty="0"/>
              <a:t>")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A4920-0AE6-4D73-911D-3653E7EA2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2"/>
          <a:stretch/>
        </p:blipFill>
        <p:spPr>
          <a:xfrm>
            <a:off x="336883" y="1977463"/>
            <a:ext cx="10719073" cy="406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13A8C1-E5A5-44AD-99D2-AF6843524BA8}"/>
              </a:ext>
            </a:extLst>
          </p:cNvPr>
          <p:cNvSpPr/>
          <p:nvPr/>
        </p:nvSpPr>
        <p:spPr>
          <a:xfrm>
            <a:off x="1003734" y="1997341"/>
            <a:ext cx="3865054" cy="88347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BEFDAC-D36D-4AF6-AA92-9CA5F7556A26}"/>
              </a:ext>
            </a:extLst>
          </p:cNvPr>
          <p:cNvSpPr/>
          <p:nvPr/>
        </p:nvSpPr>
        <p:spPr>
          <a:xfrm>
            <a:off x="1003734" y="3017343"/>
            <a:ext cx="4125187" cy="7183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CF0BFF-DD19-408F-9E80-9E670842CCBC}"/>
              </a:ext>
            </a:extLst>
          </p:cNvPr>
          <p:cNvSpPr/>
          <p:nvPr/>
        </p:nvSpPr>
        <p:spPr>
          <a:xfrm>
            <a:off x="1003734" y="3801155"/>
            <a:ext cx="10082429" cy="2376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3036B-199E-433D-BEC0-651CD5998F23}"/>
              </a:ext>
            </a:extLst>
          </p:cNvPr>
          <p:cNvSpPr txBox="1"/>
          <p:nvPr/>
        </p:nvSpPr>
        <p:spPr>
          <a:xfrm>
            <a:off x="4893186" y="1997341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F8030"/>
                </a:solidFill>
              </a:rPr>
              <a:t>YAML Header</a:t>
            </a:r>
            <a:endParaRPr lang="ko-KR" altLang="en-US" dirty="0">
              <a:solidFill>
                <a:srgbClr val="2F803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D378A-AA61-47E5-BC1E-F6C5E7C16CFB}"/>
              </a:ext>
            </a:extLst>
          </p:cNvPr>
          <p:cNvSpPr txBox="1"/>
          <p:nvPr/>
        </p:nvSpPr>
        <p:spPr>
          <a:xfrm>
            <a:off x="5278008" y="317968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Code chunk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1690B-DFCB-4857-92E3-81A77BCA2524}"/>
              </a:ext>
            </a:extLst>
          </p:cNvPr>
          <p:cNvSpPr txBox="1"/>
          <p:nvPr/>
        </p:nvSpPr>
        <p:spPr>
          <a:xfrm>
            <a:off x="5435967" y="3908564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Markdown text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2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Rmarkdown</a:t>
            </a:r>
            <a:r>
              <a:rPr lang="ko-KR" altLang="en-US" b="1" dirty="0"/>
              <a:t> 문서로 반출하기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5847DCF-241E-4943-A7C2-1D30FF1F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26" y="4052949"/>
            <a:ext cx="11188148" cy="2391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900" b="1" dirty="0"/>
              <a:t>대표적인 </a:t>
            </a:r>
            <a:r>
              <a:rPr lang="en-US" altLang="ko-KR" sz="1900" b="1" dirty="0"/>
              <a:t>option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eval = T		: </a:t>
            </a:r>
            <a:r>
              <a:rPr lang="ko-KR" altLang="en-US" sz="1900" dirty="0"/>
              <a:t>코드를 실행한다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include = T	: </a:t>
            </a:r>
            <a:r>
              <a:rPr lang="ko-KR" altLang="en-US" sz="1900" dirty="0"/>
              <a:t>코드 실행 결과를 문서에 보여준다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echo = T 	: </a:t>
            </a:r>
            <a:r>
              <a:rPr lang="ko-KR" altLang="en-US" sz="1900" dirty="0"/>
              <a:t>코드를 문서에 보여준다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warning = T	: </a:t>
            </a:r>
            <a:r>
              <a:rPr lang="ko-KR" altLang="en-US" sz="1900" dirty="0"/>
              <a:t>코드를 실행할 때 나오는 경고를 보여준다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error = T	: </a:t>
            </a:r>
            <a:r>
              <a:rPr lang="ko-KR" altLang="en-US" sz="1900" dirty="0"/>
              <a:t>에러가 있어도 코드를 실행하고 에러코드를 문서에 보여준다 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C6FBC-EB58-426D-847B-7D65E48A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8" y="1581361"/>
            <a:ext cx="10337689" cy="2425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AD673C-819A-45A4-B1DF-A3AE33BFF142}"/>
              </a:ext>
            </a:extLst>
          </p:cNvPr>
          <p:cNvSpPr/>
          <p:nvPr/>
        </p:nvSpPr>
        <p:spPr>
          <a:xfrm>
            <a:off x="3209234" y="1959775"/>
            <a:ext cx="985078" cy="41567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ED49B-24FC-4769-B766-CFFC00C18C1E}"/>
              </a:ext>
            </a:extLst>
          </p:cNvPr>
          <p:cNvSpPr/>
          <p:nvPr/>
        </p:nvSpPr>
        <p:spPr>
          <a:xfrm>
            <a:off x="6512339" y="1959774"/>
            <a:ext cx="985078" cy="415677"/>
          </a:xfrm>
          <a:prstGeom prst="rect">
            <a:avLst/>
          </a:prstGeom>
          <a:noFill/>
          <a:ln w="28575">
            <a:solidFill>
              <a:srgbClr val="2F803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29D73-26BE-4878-8BAD-9169BB4325A7}"/>
              </a:ext>
            </a:extLst>
          </p:cNvPr>
          <p:cNvSpPr txBox="1"/>
          <p:nvPr/>
        </p:nvSpPr>
        <p:spPr>
          <a:xfrm>
            <a:off x="3665330" y="2375451"/>
            <a:ext cx="184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Knit </a:t>
            </a:r>
            <a:r>
              <a:rPr lang="ko-KR" altLang="en-US" b="1" dirty="0"/>
              <a:t>버튼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2F8030"/>
                </a:solidFill>
              </a:rPr>
              <a:t>ctrl + shift + K</a:t>
            </a:r>
            <a:endParaRPr lang="ko-KR" altLang="en-US" b="1" dirty="0">
              <a:solidFill>
                <a:srgbClr val="2F803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B63C5-6950-44E3-B00E-31FB9C40071D}"/>
              </a:ext>
            </a:extLst>
          </p:cNvPr>
          <p:cNvSpPr txBox="1"/>
          <p:nvPr/>
        </p:nvSpPr>
        <p:spPr>
          <a:xfrm>
            <a:off x="6647921" y="1334709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Chunk</a:t>
            </a:r>
            <a:r>
              <a:rPr lang="ko-KR" altLang="en-US" b="1" dirty="0"/>
              <a:t> 추가 버튼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2F8030"/>
                </a:solidFill>
              </a:rPr>
              <a:t>ctrl + alt + I</a:t>
            </a:r>
            <a:endParaRPr lang="ko-KR" altLang="en-US" b="1" dirty="0">
              <a:solidFill>
                <a:srgbClr val="2F803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AC8CD5-8789-4CC9-BB24-15D1ED8876E2}"/>
              </a:ext>
            </a:extLst>
          </p:cNvPr>
          <p:cNvSpPr/>
          <p:nvPr/>
        </p:nvSpPr>
        <p:spPr>
          <a:xfrm>
            <a:off x="5191760" y="3268434"/>
            <a:ext cx="5692140" cy="738488"/>
          </a:xfrm>
          <a:prstGeom prst="rect">
            <a:avLst/>
          </a:prstGeom>
          <a:noFill/>
          <a:ln w="28575">
            <a:solidFill>
              <a:srgbClr val="2F8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```{code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chunk</a:t>
            </a:r>
            <a:r>
              <a:rPr lang="ko-KR" altLang="en-US" b="1" dirty="0">
                <a:solidFill>
                  <a:schemeClr val="tx1"/>
                </a:solidFill>
              </a:rPr>
              <a:t> 이름</a:t>
            </a:r>
            <a:r>
              <a:rPr lang="en-US" altLang="ko-KR" b="1" dirty="0">
                <a:solidFill>
                  <a:schemeClr val="tx1"/>
                </a:solidFill>
              </a:rPr>
              <a:t>, options}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Code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56465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Rmarkdown</a:t>
            </a:r>
            <a:r>
              <a:rPr lang="ko-KR" altLang="en-US" b="1" dirty="0"/>
              <a:t> 문서로 반출하기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9F5494-4163-4C27-85B5-7299B546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2F8030"/>
                </a:solidFill>
              </a:rPr>
              <a:t>“R Markdown”</a:t>
            </a:r>
          </a:p>
          <a:p>
            <a:pPr marL="0" indent="0">
              <a:buNone/>
            </a:pPr>
            <a:r>
              <a:rPr lang="en-US" altLang="ko-KR" dirty="0" err="1"/>
              <a:t>Cheatsheet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https://www.rstudio.com/wp-content/uploads/2015/02/rmarkdown-cheatsheet.pdf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2F803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2F8030"/>
                </a:solidFill>
              </a:rPr>
              <a:t>Package “</a:t>
            </a:r>
            <a:r>
              <a:rPr lang="en-US" altLang="ko-KR" b="1" dirty="0" err="1">
                <a:solidFill>
                  <a:srgbClr val="2F8030"/>
                </a:solidFill>
              </a:rPr>
              <a:t>knitr</a:t>
            </a:r>
            <a:r>
              <a:rPr lang="en-US" altLang="ko-KR" b="1" dirty="0">
                <a:solidFill>
                  <a:srgbClr val="2F803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https://yihui.org/knitr/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62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사용된 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9F5494-4163-4C27-85B5-7299B546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https://github.com/yumin9-kim/dataexport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303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08" y="2999973"/>
            <a:ext cx="1031813" cy="858054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solidFill>
                  <a:srgbClr val="2F8030"/>
                </a:solidFill>
              </a:rPr>
              <a:t>QnA</a:t>
            </a:r>
            <a:endParaRPr lang="ko-KR" altLang="en-US" b="1" dirty="0">
              <a:solidFill>
                <a:srgbClr val="2F8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5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 txBox="1">
            <a:spLocks/>
          </p:cNvSpPr>
          <p:nvPr/>
        </p:nvSpPr>
        <p:spPr>
          <a:xfrm>
            <a:off x="408851" y="802105"/>
            <a:ext cx="1327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강의 목표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67122" y="802105"/>
            <a:ext cx="15375" cy="5181600"/>
          </a:xfrm>
          <a:prstGeom prst="line">
            <a:avLst/>
          </a:prstGeom>
          <a:ln w="28575">
            <a:solidFill>
              <a:srgbClr val="2F8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57122" y="1234053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F8030"/>
                </a:solidFill>
              </a:rPr>
              <a:t>테이블을 엑셀로 반출하기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7122" y="1892172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그림을 </a:t>
            </a:r>
            <a:r>
              <a:rPr lang="en-US" altLang="ko-KR" sz="2400" dirty="0"/>
              <a:t>PPT</a:t>
            </a:r>
            <a:r>
              <a:rPr lang="ko-KR" altLang="en-US" sz="2400" dirty="0"/>
              <a:t>로 반출하기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122" y="2550291"/>
            <a:ext cx="632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Rmarkdown</a:t>
            </a:r>
            <a:r>
              <a:rPr lang="en-US" altLang="ko-KR" sz="2400" dirty="0"/>
              <a:t> </a:t>
            </a:r>
            <a:r>
              <a:rPr lang="ko-KR" altLang="en-US" sz="2400" dirty="0"/>
              <a:t>문서로 반출하기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82497" y="1129411"/>
            <a:ext cx="276503" cy="670947"/>
          </a:xfrm>
          <a:prstGeom prst="rect">
            <a:avLst/>
          </a:prstGeom>
          <a:solidFill>
            <a:srgbClr val="2F8030"/>
          </a:solidFill>
          <a:ln>
            <a:solidFill>
              <a:srgbClr val="2F8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458720" y="1793945"/>
            <a:ext cx="447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58720" y="2452064"/>
            <a:ext cx="447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1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496743"/>
            <a:ext cx="11454062" cy="45959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library(</a:t>
            </a:r>
            <a:r>
              <a:rPr lang="en-US" altLang="ko-KR" dirty="0" err="1"/>
              <a:t>data.table</a:t>
            </a:r>
            <a:r>
              <a:rPr lang="en-US" altLang="ko-KR" dirty="0"/>
              <a:t>); library(</a:t>
            </a:r>
            <a:r>
              <a:rPr lang="en-US" altLang="ko-KR" dirty="0" err="1"/>
              <a:t>tidyverse</a:t>
            </a:r>
            <a:r>
              <a:rPr lang="en-US" altLang="ko-KR" dirty="0"/>
              <a:t>); library(</a:t>
            </a:r>
            <a:r>
              <a:rPr lang="en-US" altLang="ko-KR" dirty="0" err="1"/>
              <a:t>tableone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# Load file</a:t>
            </a:r>
          </a:p>
          <a:p>
            <a:pPr marL="0"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 &lt;- "https://raw.githubusercontent.com/jinseob2kim/lecture-</a:t>
            </a:r>
            <a:r>
              <a:rPr lang="en-US" altLang="ko-KR" dirty="0" err="1"/>
              <a:t>snuhlab</a:t>
            </a:r>
            <a:r>
              <a:rPr lang="en-US" altLang="ko-KR" dirty="0"/>
              <a:t>/master/data/example_g1e.csv"</a:t>
            </a:r>
          </a:p>
          <a:p>
            <a:pPr marL="0" indent="0">
              <a:buNone/>
            </a:pPr>
            <a:r>
              <a:rPr lang="en-US" altLang="ko-KR" dirty="0"/>
              <a:t>g1e &lt;- </a:t>
            </a:r>
            <a:r>
              <a:rPr lang="en-US" altLang="ko-KR" dirty="0" err="1"/>
              <a:t>fread</a:t>
            </a:r>
            <a:r>
              <a:rPr lang="en-US" altLang="ko-KR" dirty="0"/>
              <a:t>(</a:t>
            </a:r>
            <a:r>
              <a:rPr lang="en-US" altLang="ko-KR" dirty="0" err="1"/>
              <a:t>url,header</a:t>
            </a:r>
            <a:r>
              <a:rPr lang="en-US" altLang="ko-KR" dirty="0"/>
              <a:t>=T)</a:t>
            </a:r>
          </a:p>
          <a:p>
            <a:pPr marL="0" indent="0">
              <a:buNone/>
            </a:pP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# Table 1 - </a:t>
            </a:r>
            <a:r>
              <a:rPr lang="en-US" altLang="ko-KR" dirty="0" err="1">
                <a:solidFill>
                  <a:srgbClr val="00B050"/>
                </a:solidFill>
              </a:rPr>
              <a:t>htwt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htwt</a:t>
            </a:r>
            <a:r>
              <a:rPr lang="en-US" altLang="ko-KR" dirty="0"/>
              <a:t> &lt;- g1e[EXMD_BZ_YYYY==2009] %&gt;%</a:t>
            </a:r>
          </a:p>
          <a:p>
            <a:pPr marL="0" indent="0">
              <a:buNone/>
            </a:pPr>
            <a:r>
              <a:rPr lang="en-US" altLang="ko-KR" dirty="0"/>
              <a:t>	summarize(</a:t>
            </a:r>
            <a:r>
              <a:rPr lang="en-US" altLang="ko-KR" dirty="0" err="1"/>
              <a:t>meanHGHT</a:t>
            </a:r>
            <a:r>
              <a:rPr lang="en-US" altLang="ko-KR" dirty="0"/>
              <a:t> = mean(HGHT), </a:t>
            </a:r>
            <a:r>
              <a:rPr lang="en-US" altLang="ko-KR" dirty="0" err="1"/>
              <a:t>meanWGHT</a:t>
            </a:r>
            <a:r>
              <a:rPr lang="en-US" altLang="ko-KR" dirty="0"/>
              <a:t> = mean(WGHT))</a:t>
            </a:r>
          </a:p>
          <a:p>
            <a:pPr marL="0" indent="0">
              <a:buNone/>
            </a:pP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# Table 2 - </a:t>
            </a:r>
            <a:r>
              <a:rPr lang="en-US" altLang="ko-KR" dirty="0" err="1">
                <a:solidFill>
                  <a:srgbClr val="00B050"/>
                </a:solidFill>
              </a:rPr>
              <a:t>smk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smk</a:t>
            </a:r>
            <a:r>
              <a:rPr lang="en-US" altLang="ko-KR" dirty="0"/>
              <a:t> &lt;- g1e[EXMD_BZ_YYYY==2009] %&gt;%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CreateTableOne</a:t>
            </a:r>
            <a:r>
              <a:rPr lang="en-US" altLang="ko-KR" dirty="0"/>
              <a:t>(vars=c("BP_SYS", "BP_DIA"), strata="Q_SMK_YN") %&gt;%</a:t>
            </a:r>
          </a:p>
          <a:p>
            <a:pPr marL="0" indent="0">
              <a:buNone/>
            </a:pPr>
            <a:r>
              <a:rPr lang="en-US" altLang="ko-KR" dirty="0"/>
              <a:t>	print(quote=F, </a:t>
            </a:r>
            <a:r>
              <a:rPr lang="en-US" altLang="ko-KR" dirty="0" err="1"/>
              <a:t>noSpaces</a:t>
            </a:r>
            <a:r>
              <a:rPr lang="en-US" altLang="ko-KR" dirty="0"/>
              <a:t>=T) %&gt;% </a:t>
            </a:r>
            <a:r>
              <a:rPr lang="en-US" altLang="ko-KR" dirty="0" err="1"/>
              <a:t>as.data.frame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993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Table 1 – </a:t>
            </a:r>
            <a:r>
              <a:rPr lang="en-US" altLang="ko-KR" sz="2400" b="1" dirty="0" err="1"/>
              <a:t>htwt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Table 2 - </a:t>
            </a:r>
            <a:r>
              <a:rPr lang="en-US" altLang="ko-KR" sz="2400" b="1" dirty="0" err="1"/>
              <a:t>smk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513C7-B677-4D41-80A3-3F28413F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06" y="2146035"/>
            <a:ext cx="4695825" cy="105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ADA0B0-0134-4B9C-9A9C-1B486D0C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06" y="3852602"/>
            <a:ext cx="8877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1" y="1566685"/>
            <a:ext cx="11454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/>
              <a:t>install.packages</a:t>
            </a:r>
            <a:r>
              <a:rPr lang="en-US" altLang="ko-KR" sz="2000" b="1" dirty="0"/>
              <a:t>("</a:t>
            </a:r>
            <a:r>
              <a:rPr lang="en-US" altLang="ko-KR" sz="2000" b="1" dirty="0" err="1"/>
              <a:t>openxlsx</a:t>
            </a:r>
            <a:r>
              <a:rPr lang="en-US" altLang="ko-KR" sz="2000" b="1" dirty="0"/>
              <a:t>")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library(</a:t>
            </a:r>
            <a:r>
              <a:rPr lang="en-US" altLang="ko-KR" sz="2000" dirty="0" err="1"/>
              <a:t>openxlsx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write.xlsx(</a:t>
            </a:r>
            <a:r>
              <a:rPr lang="en-US" altLang="ko-KR" sz="2000" dirty="0" err="1"/>
              <a:t>htwt</a:t>
            </a:r>
            <a:r>
              <a:rPr lang="en-US" altLang="ko-KR" sz="2000" dirty="0"/>
              <a:t>, file = "htwt.xlsx")</a:t>
            </a:r>
          </a:p>
          <a:p>
            <a:pPr marL="0" indent="0">
              <a:buNone/>
            </a:pPr>
            <a:r>
              <a:rPr lang="en-US" altLang="ko-KR" sz="2000" dirty="0"/>
              <a:t>write.xlsx(</a:t>
            </a:r>
            <a:r>
              <a:rPr lang="en-US" altLang="ko-KR" sz="2000" dirty="0" err="1"/>
              <a:t>smk</a:t>
            </a:r>
            <a:r>
              <a:rPr lang="en-US" altLang="ko-KR" sz="2000" dirty="0"/>
              <a:t>, file = "smk.xlsx", </a:t>
            </a:r>
            <a:r>
              <a:rPr lang="en-US" altLang="ko-KR" sz="2000" b="1" dirty="0" err="1"/>
              <a:t>rowNames</a:t>
            </a:r>
            <a:r>
              <a:rPr lang="en-US" altLang="ko-KR" sz="2000" b="1" dirty="0"/>
              <a:t>=T, overwrite=T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147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67208"/>
            <a:ext cx="1168908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"htwt.xlsx“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100" b="1" dirty="0"/>
          </a:p>
          <a:p>
            <a:pPr marL="0" indent="0">
              <a:buNone/>
            </a:pPr>
            <a:r>
              <a:rPr lang="en-US" altLang="ko-KR" b="1" dirty="0"/>
              <a:t>"smk.xlsx"</a:t>
            </a:r>
          </a:p>
          <a:p>
            <a:pPr marL="0" indent="0">
              <a:buNone/>
            </a:pP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188156-39F1-4121-9CDF-38B1B2D2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09983"/>
              </p:ext>
            </p:extLst>
          </p:nvPr>
        </p:nvGraphicFramePr>
        <p:xfrm>
          <a:off x="1936806" y="2298567"/>
          <a:ext cx="5209430" cy="6711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04715">
                  <a:extLst>
                    <a:ext uri="{9D8B030D-6E8A-4147-A177-3AD203B41FA5}">
                      <a16:colId xmlns:a16="http://schemas.microsoft.com/office/drawing/2014/main" val="3456129144"/>
                    </a:ext>
                  </a:extLst>
                </a:gridCol>
                <a:gridCol w="2604715">
                  <a:extLst>
                    <a:ext uri="{9D8B030D-6E8A-4147-A177-3AD203B41FA5}">
                      <a16:colId xmlns:a16="http://schemas.microsoft.com/office/drawing/2014/main" val="2824728403"/>
                    </a:ext>
                  </a:extLst>
                </a:gridCol>
              </a:tblGrid>
              <a:tr h="335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meanHGHT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meanWGHT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1546613"/>
                  </a:ext>
                </a:extLst>
              </a:tr>
              <a:tr h="3355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164.084112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 dirty="0">
                          <a:effectLst/>
                        </a:rPr>
                        <a:t>64.3271028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052495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E419DF-696C-4632-9F0B-1D32C3297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75845"/>
              </p:ext>
            </p:extLst>
          </p:nvPr>
        </p:nvGraphicFramePr>
        <p:xfrm>
          <a:off x="1936806" y="4038192"/>
          <a:ext cx="7978696" cy="1252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0737">
                  <a:extLst>
                    <a:ext uri="{9D8B030D-6E8A-4147-A177-3AD203B41FA5}">
                      <a16:colId xmlns:a16="http://schemas.microsoft.com/office/drawing/2014/main" val="806886426"/>
                    </a:ext>
                  </a:extLst>
                </a:gridCol>
                <a:gridCol w="1392653">
                  <a:extLst>
                    <a:ext uri="{9D8B030D-6E8A-4147-A177-3AD203B41FA5}">
                      <a16:colId xmlns:a16="http://schemas.microsoft.com/office/drawing/2014/main" val="4265906058"/>
                    </a:ext>
                  </a:extLst>
                </a:gridCol>
                <a:gridCol w="1392653">
                  <a:extLst>
                    <a:ext uri="{9D8B030D-6E8A-4147-A177-3AD203B41FA5}">
                      <a16:colId xmlns:a16="http://schemas.microsoft.com/office/drawing/2014/main" val="2550286724"/>
                    </a:ext>
                  </a:extLst>
                </a:gridCol>
                <a:gridCol w="1392653">
                  <a:extLst>
                    <a:ext uri="{9D8B030D-6E8A-4147-A177-3AD203B41FA5}">
                      <a16:colId xmlns:a16="http://schemas.microsoft.com/office/drawing/2014/main" val="4025573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624560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00002151"/>
                    </a:ext>
                  </a:extLst>
                </a:gridCol>
              </a:tblGrid>
              <a:tr h="338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row.names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 dirty="0">
                          <a:effectLst/>
                        </a:rPr>
                        <a:t>1</a:t>
                      </a:r>
                      <a:endParaRPr lang="en-US" altLang="ko-KR" sz="1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 dirty="0">
                          <a:effectLst/>
                        </a:rPr>
                        <a:t>2</a:t>
                      </a:r>
                      <a:endParaRPr lang="en-US" altLang="ko-KR" sz="1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test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9070553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>
                          <a:effectLst/>
                        </a:rPr>
                        <a:t>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125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34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 dirty="0">
                          <a:effectLst/>
                        </a:rPr>
                        <a:t>53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7699390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BP_SYS (mean (SD))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119.96 (15.50)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126.56 (14.52)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122.77 (16.28)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0.079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3178557"/>
                  </a:ext>
                </a:extLst>
              </a:tr>
              <a:tr h="23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BP_DIA (mean (SD))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74.39 (10.05)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79.76 (10.01)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78.09 (10.84)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0.008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58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8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36" y="1705464"/>
            <a:ext cx="11454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tablelist</a:t>
            </a:r>
            <a:r>
              <a:rPr lang="en-US" altLang="ko-KR" sz="2000" dirty="0"/>
              <a:t> &lt;- list(</a:t>
            </a:r>
            <a:r>
              <a:rPr lang="en-US" altLang="ko-KR" sz="2000" dirty="0" err="1"/>
              <a:t>htwt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smk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write.xlsx(</a:t>
            </a:r>
            <a:r>
              <a:rPr lang="en-US" altLang="ko-KR" sz="2000" dirty="0" err="1"/>
              <a:t>tablelist</a:t>
            </a:r>
            <a:r>
              <a:rPr lang="en-US" altLang="ko-KR" sz="2000" dirty="0"/>
              <a:t>, file = "tables.xlsx", </a:t>
            </a:r>
            <a:r>
              <a:rPr lang="en-US" altLang="ko-KR" sz="2000" dirty="0" err="1"/>
              <a:t>rowNames</a:t>
            </a:r>
            <a:r>
              <a:rPr lang="en-US" altLang="ko-KR" sz="2000" dirty="0"/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56996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468-3552-457E-B9AD-0920C13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테이블을 엑셀로 반출하기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E682B-0152-47CA-B27D-6DC39C9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# create workbook</a:t>
            </a:r>
          </a:p>
          <a:p>
            <a:pPr marL="0" indent="0">
              <a:buNone/>
            </a:pPr>
            <a:r>
              <a:rPr lang="en-US" altLang="ko-KR" sz="2000" dirty="0" err="1"/>
              <a:t>wb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createWorkbook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addWorksheet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sheetName</a:t>
            </a:r>
            <a:r>
              <a:rPr lang="en-US" altLang="ko-KR" sz="2000" b="1" dirty="0"/>
              <a:t> = "</a:t>
            </a:r>
            <a:r>
              <a:rPr lang="en-US" altLang="ko-KR" sz="2000" b="1" dirty="0" err="1"/>
              <a:t>htwt</a:t>
            </a:r>
            <a:r>
              <a:rPr lang="en-US" altLang="ko-KR" sz="2000" b="1" dirty="0"/>
              <a:t>"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writeData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, sheet = "</a:t>
            </a:r>
            <a:r>
              <a:rPr lang="en-US" altLang="ko-KR" sz="2000" dirty="0" err="1"/>
              <a:t>htwt</a:t>
            </a:r>
            <a:r>
              <a:rPr lang="en-US" altLang="ko-KR" sz="2000" dirty="0"/>
              <a:t>", x = </a:t>
            </a:r>
            <a:r>
              <a:rPr lang="en-US" altLang="ko-KR" sz="2000" dirty="0" err="1"/>
              <a:t>htwt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addWorksheet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sheetName</a:t>
            </a:r>
            <a:r>
              <a:rPr lang="en-US" altLang="ko-KR" sz="2000" b="1" dirty="0"/>
              <a:t> = "</a:t>
            </a:r>
            <a:r>
              <a:rPr lang="en-US" altLang="ko-KR" sz="2000" b="1" dirty="0" err="1"/>
              <a:t>smk</a:t>
            </a:r>
            <a:r>
              <a:rPr lang="en-US" altLang="ko-KR" sz="2000" b="1" dirty="0"/>
              <a:t>"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writeData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, sheet = "</a:t>
            </a:r>
            <a:r>
              <a:rPr lang="en-US" altLang="ko-KR" sz="2000" dirty="0" err="1"/>
              <a:t>smk</a:t>
            </a:r>
            <a:r>
              <a:rPr lang="en-US" altLang="ko-KR" sz="2000" dirty="0"/>
              <a:t>", x = </a:t>
            </a:r>
            <a:r>
              <a:rPr lang="en-US" altLang="ko-KR" sz="2000" dirty="0" err="1"/>
              <a:t>smk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rowNames</a:t>
            </a:r>
            <a:r>
              <a:rPr lang="en-US" altLang="ko-KR" sz="2000" b="1" dirty="0"/>
              <a:t>=T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# view without saving</a:t>
            </a:r>
          </a:p>
          <a:p>
            <a:pPr marL="0" indent="0">
              <a:buNone/>
            </a:pPr>
            <a:r>
              <a:rPr lang="en-US" altLang="ko-KR" sz="2000" dirty="0" err="1"/>
              <a:t>openXL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)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# save</a:t>
            </a:r>
          </a:p>
          <a:p>
            <a:pPr marL="0" indent="0">
              <a:buNone/>
            </a:pPr>
            <a:r>
              <a:rPr lang="en-US" altLang="ko-KR" sz="2000" dirty="0" err="1"/>
              <a:t>saveWorkbook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, "tables.xlsx", overwrite = TRUE) </a:t>
            </a:r>
          </a:p>
        </p:txBody>
      </p:sp>
    </p:spTree>
    <p:extLst>
      <p:ext uri="{BB962C8B-B14F-4D97-AF65-F5344CB8AC3E}">
        <p14:creationId xmlns:p14="http://schemas.microsoft.com/office/powerpoint/2010/main" val="39879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1194</Words>
  <Application>Microsoft Office PowerPoint</Application>
  <PresentationFormat>와이드스크린</PresentationFormat>
  <Paragraphs>180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Calibri</vt:lpstr>
      <vt:lpstr>Office 테마</vt:lpstr>
      <vt:lpstr>제 5강: 반출 파일 만들기 </vt:lpstr>
      <vt:lpstr>공단 데이터 반출 </vt:lpstr>
      <vt:lpstr>PowerPoint 프레젠테이션</vt:lpstr>
      <vt:lpstr>1. 테이블을 엑셀로 반출하기</vt:lpstr>
      <vt:lpstr>1. 테이블을 엑셀로 반출하기</vt:lpstr>
      <vt:lpstr>1. 테이블을 엑셀로 반출하기</vt:lpstr>
      <vt:lpstr>1. 테이블을 엑셀로 반출하기</vt:lpstr>
      <vt:lpstr>1. 테이블을 엑셀로 반출하기</vt:lpstr>
      <vt:lpstr>1. 테이블을 엑셀로 반출하기</vt:lpstr>
      <vt:lpstr>1. 테이블을 엑셀로 반출하기</vt:lpstr>
      <vt:lpstr>PowerPoint 프레젠테이션</vt:lpstr>
      <vt:lpstr>2. 그림을 PPT로 반출하기</vt:lpstr>
      <vt:lpstr>2. 그림을 PPT로 반출하기</vt:lpstr>
      <vt:lpstr>2. 그림을 PPT로 반출하기</vt:lpstr>
      <vt:lpstr>2. 그림을 PPT로 반출하기</vt:lpstr>
      <vt:lpstr>2. 그림을 PPT로 반출하기</vt:lpstr>
      <vt:lpstr>2. 그림을 PPT로 반출하기</vt:lpstr>
      <vt:lpstr>2. 그림을 PPT로 반출하기</vt:lpstr>
      <vt:lpstr>2. 그림을 PPT로 반출하기</vt:lpstr>
      <vt:lpstr>PowerPoint 프레젠테이션</vt:lpstr>
      <vt:lpstr>3. Rmarkdown 문서로 반출하기</vt:lpstr>
      <vt:lpstr>3. Rmarkdown 문서로 반출하기</vt:lpstr>
      <vt:lpstr>3. Rmarkdown 문서로 반출하기</vt:lpstr>
      <vt:lpstr>3. Rmarkdown 문서로 반출하기</vt:lpstr>
      <vt:lpstr>사용된 코드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반출하기</dc:title>
  <dc:creator>Kim Yumin</dc:creator>
  <cp:lastModifiedBy>Kim Yumin</cp:lastModifiedBy>
  <cp:revision>34</cp:revision>
  <dcterms:created xsi:type="dcterms:W3CDTF">2022-02-18T07:29:19Z</dcterms:created>
  <dcterms:modified xsi:type="dcterms:W3CDTF">2022-02-18T15:31:41Z</dcterms:modified>
</cp:coreProperties>
</file>