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57" r:id="rId4"/>
    <p:sldId id="261" r:id="rId5"/>
    <p:sldId id="280" r:id="rId6"/>
    <p:sldId id="259" r:id="rId7"/>
    <p:sldId id="273" r:id="rId8"/>
    <p:sldId id="263" r:id="rId9"/>
    <p:sldId id="264" r:id="rId10"/>
    <p:sldId id="274" r:id="rId11"/>
    <p:sldId id="266" r:id="rId12"/>
    <p:sldId id="265" r:id="rId13"/>
    <p:sldId id="268" r:id="rId14"/>
    <p:sldId id="267" r:id="rId15"/>
    <p:sldId id="271" r:id="rId16"/>
    <p:sldId id="269" r:id="rId17"/>
    <p:sldId id="272" r:id="rId18"/>
    <p:sldId id="276" r:id="rId19"/>
    <p:sldId id="277" r:id="rId20"/>
    <p:sldId id="278" r:id="rId21"/>
    <p:sldId id="279" r:id="rId22"/>
    <p:sldId id="282" r:id="rId23"/>
    <p:sldId id="283" r:id="rId24"/>
    <p:sldId id="284" r:id="rId25"/>
    <p:sldId id="285" r:id="rId26"/>
    <p:sldId id="289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D9D9D9"/>
    <a:srgbClr val="4472C4"/>
    <a:srgbClr val="FFFFFF"/>
    <a:srgbClr val="262626"/>
    <a:srgbClr val="05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3539" autoAdjust="0"/>
  </p:normalViewPr>
  <p:slideViewPr>
    <p:cSldViewPr snapToGrid="0">
      <p:cViewPr varScale="1">
        <p:scale>
          <a:sx n="60" d="100"/>
          <a:sy n="60" d="100"/>
        </p:scale>
        <p:origin x="8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203CE-DF2E-4CEC-A46A-D85150081096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1541C-DF02-429E-9174-D4D55517B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9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21</a:t>
            </a:r>
            <a:r>
              <a:rPr lang="ko-KR" altLang="en-US" dirty="0"/>
              <a:t>개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541C-DF02-429E-9174-D4D55517B0E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36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개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541C-DF02-429E-9174-D4D55517B0E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80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개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541C-DF02-429E-9174-D4D55517B0E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06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541C-DF02-429E-9174-D4D55517B0E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55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541C-DF02-429E-9174-D4D55517B0E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8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L21.8: </a:t>
            </a:r>
            <a:r>
              <a:rPr lang="ko-KR" altLang="en-US" dirty="0" err="1"/>
              <a:t>지루성피부염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541C-DF02-429E-9174-D4D55517B0E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9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ko-KR" altLang="en-US" dirty="0"/>
              <a:t>개 변수</a:t>
            </a:r>
            <a:endParaRPr lang="en-US" altLang="ko-KR" dirty="0"/>
          </a:p>
          <a:p>
            <a:r>
              <a:rPr lang="ko-KR" altLang="en-US" dirty="0"/>
              <a:t>시술</a:t>
            </a:r>
            <a:r>
              <a:rPr lang="en-US" altLang="ko-KR" dirty="0"/>
              <a:t>, </a:t>
            </a:r>
            <a:r>
              <a:rPr lang="ko-KR" altLang="en-US" dirty="0"/>
              <a:t>수술</a:t>
            </a:r>
            <a:r>
              <a:rPr lang="en-US" altLang="ko-KR" dirty="0"/>
              <a:t>, </a:t>
            </a:r>
            <a:r>
              <a:rPr lang="ko-KR" altLang="en-US" dirty="0"/>
              <a:t>주사</a:t>
            </a:r>
            <a:r>
              <a:rPr lang="en-US" altLang="ko-KR" dirty="0"/>
              <a:t>, </a:t>
            </a:r>
            <a:r>
              <a:rPr lang="ko-KR" altLang="en-US" dirty="0"/>
              <a:t>마취</a:t>
            </a:r>
            <a:r>
              <a:rPr lang="en-US" altLang="ko-KR" dirty="0"/>
              <a:t>, </a:t>
            </a:r>
            <a:r>
              <a:rPr lang="ko-KR" altLang="en-US" dirty="0"/>
              <a:t>영상검사</a:t>
            </a:r>
            <a:r>
              <a:rPr lang="en-US" altLang="ko-KR" dirty="0"/>
              <a:t>, </a:t>
            </a:r>
            <a:r>
              <a:rPr lang="ko-KR" altLang="en-US" dirty="0"/>
              <a:t>진단검사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541C-DF02-429E-9174-D4D55517B0E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7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ko-KR" altLang="en-US" dirty="0"/>
              <a:t>개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541C-DF02-429E-9174-D4D55517B0E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2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09-01 </a:t>
            </a:r>
            <a:r>
              <a:rPr lang="ko-KR" altLang="en-US" dirty="0"/>
              <a:t>진단검사</a:t>
            </a:r>
            <a:r>
              <a:rPr lang="en-US" altLang="ko-KR" dirty="0"/>
              <a:t>(</a:t>
            </a:r>
            <a:r>
              <a:rPr lang="ko-KR" altLang="en-US" dirty="0"/>
              <a:t>자체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08-01 </a:t>
            </a:r>
            <a:r>
              <a:rPr lang="ko-KR" altLang="en-US" dirty="0"/>
              <a:t>처치 및 수술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541C-DF02-429E-9174-D4D55517B0E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22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개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541C-DF02-429E-9174-D4D55517B0E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7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개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541C-DF02-429E-9174-D4D55517B0E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51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개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541C-DF02-429E-9174-D4D55517B0E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51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개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541C-DF02-429E-9174-D4D55517B0E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1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8E98C-32B6-43A8-85A0-442F900C6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B25F59-459E-4CA1-BDD2-1C68B3500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028FC-DF4A-45E9-B357-8EE81547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EA5-7B3E-41D8-B0C9-483F4A5B7EC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19A8C-F421-4777-A345-4C64EE81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2189C-9F30-4901-8D6D-0A15D95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0622-9944-4E61-A1DB-64F3FDFB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9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12062-8233-4C21-B9B1-E1D691E6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3DE200-ABB9-4008-A6E7-64F9A8FD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B169B-25B5-4AC6-A171-583527A3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EA5-7B3E-41D8-B0C9-483F4A5B7EC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19E9A-A9DC-4C52-BC0A-0D89985D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0F15-65BB-4B77-9AF0-ECD10076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0622-9944-4E61-A1DB-64F3FDFB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1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55E13B-F22F-4329-BF8B-B5321E93A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BACCB2-DEBF-4955-AF06-8241A3BB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3E9C4-6749-4F5C-BE2C-5F088E83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EA5-7B3E-41D8-B0C9-483F4A5B7EC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20A61-AC59-4699-98AC-8DB09B91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1997D-FD0A-4C7A-9E5F-70B67E52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0622-9944-4E61-A1DB-64F3FDFB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0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3850A-CD9B-40F9-A9E2-167882EB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654"/>
            <a:ext cx="10515600" cy="55828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04368-B197-48A8-B321-01610F46B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ED915-4C4F-474F-A848-37D4D829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EA5-7B3E-41D8-B0C9-483F4A5B7EC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875BD-45E3-45B8-A65B-F1B09820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CFADF-1803-45D4-92AC-79D101C8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0622-9944-4E61-A1DB-64F3FDFBE9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8CAE4F-9873-4551-8DD8-4631E7683C05}"/>
              </a:ext>
            </a:extLst>
          </p:cNvPr>
          <p:cNvSpPr/>
          <p:nvPr userDrawn="1"/>
        </p:nvSpPr>
        <p:spPr>
          <a:xfrm>
            <a:off x="0" y="1"/>
            <a:ext cx="12192000" cy="681036"/>
          </a:xfrm>
          <a:prstGeom prst="rect">
            <a:avLst/>
          </a:prstGeom>
          <a:solidFill>
            <a:srgbClr val="051F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42CAA9-59D8-4F79-AA85-55E508F949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85982"/>
            <a:ext cx="614113" cy="5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5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C2697-EA1C-4342-AF18-EB5E4F63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0FE09-3254-4DA4-9ADD-02C11E78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37637-C4E4-4BC2-A6FA-5D0B24DA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EA5-7B3E-41D8-B0C9-483F4A5B7EC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B7807-A1A2-4B02-B9CD-CFF95B75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3C42D-CB09-48B4-AF65-F97C2CAE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0622-9944-4E61-A1DB-64F3FDFB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2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CA3DD-8389-4443-A958-90696047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FBCFB-D6C4-423C-A1F2-53B0B1178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6253BA-0FCA-4AC4-B139-F9C05697D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54B4A-BC4B-4001-991B-840FBBB3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EA5-7B3E-41D8-B0C9-483F4A5B7EC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D3BFA-4552-4D3D-B73B-F59A4948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96BE8-8B3F-4A30-9B07-7CF0F98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0622-9944-4E61-A1DB-64F3FDFB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2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EC38-439A-4702-8D69-50D5E675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76BD9-53BF-440E-90A2-0D370BDB9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FED89D-CA1B-45BF-8FBB-345A66DF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014331-5841-4EEA-A486-F343D45AA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E4D470-E3FE-42A3-926F-4A7D24368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569DCA-DA37-41BA-85D5-6C15F0FA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EA5-7B3E-41D8-B0C9-483F4A5B7EC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7BC29B-5411-4460-9A32-89F3F768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821F58-3347-4C02-8062-3EE0EBD2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0622-9944-4E61-A1DB-64F3FDFB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30EEF-2273-4F20-8D50-D848930D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2DF2D7-F93A-42FF-B1D6-72C64643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EA5-7B3E-41D8-B0C9-483F4A5B7EC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B16D08-943E-4850-929B-41E19E6E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7E5D2D-9AF2-44AA-BC6C-CD0215E6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0622-9944-4E61-A1DB-64F3FDFB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7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B30C8-13A1-423F-B5C9-C31A32C8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EA5-7B3E-41D8-B0C9-483F4A5B7EC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76921A-9628-47F3-8617-5CA3A968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7FF35-4473-402E-A701-E2F141A2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0622-9944-4E61-A1DB-64F3FDFB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1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58769-0A3E-4165-9F7D-5C99763F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C65C-888B-4203-94AE-541B4A5B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429EF2-8703-460E-8E0C-3172329B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838CC-E699-46D5-99DD-776B9084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EA5-7B3E-41D8-B0C9-483F4A5B7EC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24336-CE7B-4C83-82F0-2ED29DA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9E6CB7-A481-48E4-A17D-F1B4DA46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0622-9944-4E61-A1DB-64F3FDFB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8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CA86B-E6BA-46F6-9783-F914BC1B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47C2DB-8DD3-4BD2-9FBD-65B0E920A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76B1B-A7C7-4443-9FCE-E14F87A0C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1B7A9-88A0-40DB-9ACB-5BE198CE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EA5-7B3E-41D8-B0C9-483F4A5B7EC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DE1E-1F75-411A-90C9-9DDD10DC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228FE-4E6D-47DC-B9C2-9542EBF9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0622-9944-4E61-A1DB-64F3FDFB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1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C4BABC-7084-447A-98A6-14970DB6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5B0D-1308-4B98-89BD-06EB82F8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3109F-81EE-4711-98F7-8C5EC8D67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6EA5-7B3E-41D8-B0C9-483F4A5B7EC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F35E6-D86E-4AF1-9EA2-DEC440AB4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E4961-74CF-4081-8BF2-7FD1E5510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0622-9944-4E61-A1DB-64F3FDFBE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6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cdcode.kr/browse/mai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hiss.nhis.or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62A82-6222-49B0-B189-C92AF2FB6310}"/>
              </a:ext>
            </a:extLst>
          </p:cNvPr>
          <p:cNvSpPr/>
          <p:nvPr/>
        </p:nvSpPr>
        <p:spPr>
          <a:xfrm>
            <a:off x="0" y="1"/>
            <a:ext cx="12192000" cy="2514600"/>
          </a:xfrm>
          <a:prstGeom prst="rect">
            <a:avLst/>
          </a:prstGeom>
          <a:solidFill>
            <a:srgbClr val="051F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32A816-51FA-4DEA-8A5F-B5E9DC7B0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7105"/>
            <a:ext cx="9144000" cy="1332079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/>
              <a:t>국민건강보험공단 </a:t>
            </a:r>
            <a:br>
              <a:rPr lang="en-US" altLang="ko-KR" sz="3600" b="1" dirty="0"/>
            </a:br>
            <a:r>
              <a:rPr lang="ko-KR" altLang="en-US" sz="3600" b="1" dirty="0"/>
              <a:t>데이터 소개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6CF180-9675-4E92-92DB-F1FF09649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2937" y="4944980"/>
            <a:ext cx="9144000" cy="1058778"/>
          </a:xfrm>
        </p:spPr>
        <p:txBody>
          <a:bodyPr/>
          <a:lstStyle/>
          <a:p>
            <a:pPr algn="r"/>
            <a:endParaRPr lang="en-US" altLang="ko-KR"/>
          </a:p>
          <a:p>
            <a:pPr algn="r"/>
            <a:r>
              <a:rPr lang="ko-KR" altLang="en-US"/>
              <a:t>이화여자대학교 </a:t>
            </a:r>
            <a:r>
              <a:rPr lang="ko-KR" altLang="en-US" dirty="0"/>
              <a:t>본</a:t>
            </a:r>
            <a:r>
              <a:rPr lang="en-US" altLang="ko-KR" dirty="0"/>
              <a:t>4</a:t>
            </a:r>
            <a:r>
              <a:rPr lang="ko-KR" altLang="en-US" dirty="0"/>
              <a:t> 김유민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FF0FA0-FE83-44C4-8D0C-D3DCFA35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516" y="276727"/>
            <a:ext cx="2246397" cy="20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7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706DA-D4BF-4715-A660-F0CEA00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자격 및 보험료 테이블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872B61-3B79-4293-B242-9CB79101F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04" y="1508686"/>
            <a:ext cx="9058593" cy="5211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9D314-BCF8-4FE3-B5E5-E53CBA1CE71E}"/>
              </a:ext>
            </a:extLst>
          </p:cNvPr>
          <p:cNvSpPr txBox="1"/>
          <p:nvPr/>
        </p:nvSpPr>
        <p:spPr>
          <a:xfrm>
            <a:off x="3898348" y="5578928"/>
            <a:ext cx="7712766" cy="64633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/>
              <a:t>보험료 분위</a:t>
            </a:r>
            <a:r>
              <a:rPr lang="en-US" altLang="ko-KR" b="1"/>
              <a:t>: </a:t>
            </a:r>
            <a:r>
              <a:rPr lang="ko-KR" altLang="en-US" b="1"/>
              <a:t>직장 및 지역가입자 각 </a:t>
            </a:r>
            <a:r>
              <a:rPr lang="en-US" altLang="ko-KR" b="1"/>
              <a:t>10</a:t>
            </a:r>
            <a:r>
              <a:rPr lang="ko-KR" altLang="en-US" b="1"/>
              <a:t>분위</a:t>
            </a:r>
            <a:r>
              <a:rPr lang="en-US" altLang="ko-KR" b="1"/>
              <a:t>, </a:t>
            </a:r>
            <a:r>
              <a:rPr lang="ko-KR" altLang="en-US" b="1"/>
              <a:t>의료급여 수급권자</a:t>
            </a:r>
            <a:r>
              <a:rPr lang="en-US" altLang="ko-KR" b="1"/>
              <a:t>(null </a:t>
            </a:r>
            <a:r>
              <a:rPr lang="ko-KR" altLang="en-US" b="1"/>
              <a:t>값</a:t>
            </a:r>
            <a:r>
              <a:rPr lang="en-US" altLang="ko-KR" b="1"/>
              <a:t>)</a:t>
            </a:r>
          </a:p>
          <a:p>
            <a:r>
              <a:rPr lang="en-US" altLang="ko-KR" b="1"/>
              <a:t>※ </a:t>
            </a:r>
            <a:r>
              <a:rPr lang="ko-KR" altLang="en-US" b="1"/>
              <a:t>직장</a:t>
            </a:r>
            <a:r>
              <a:rPr lang="en-US" altLang="ko-KR" b="1"/>
              <a:t>, </a:t>
            </a:r>
            <a:r>
              <a:rPr lang="ko-KR" altLang="en-US" b="1"/>
              <a:t>지역의 같은 분위가 같은 소득수준을 뜻하는 것은 아님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201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706DA-D4BF-4715-A660-F0CEA00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자격 및 보험료 테이블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71DB552-D022-44D2-AF78-6205B413E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35207"/>
              </p:ext>
            </p:extLst>
          </p:nvPr>
        </p:nvGraphicFramePr>
        <p:xfrm>
          <a:off x="695739" y="1829834"/>
          <a:ext cx="10744200" cy="39050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2262820868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9586286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76959720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89350918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699866088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71059468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55299205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623280233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458897643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760231001"/>
                    </a:ext>
                  </a:extLst>
                </a:gridCol>
              </a:tblGrid>
              <a:tr h="128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RN_INDI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STD_YYYY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SEX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SGG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GAIBJA_TYPE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CTRB_Q10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DSB_SVRT_CD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DSB_TYPE_CD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G1E_OBJ_YN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SMPL_TYPE_CD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841881"/>
                  </a:ext>
                </a:extLst>
              </a:tr>
              <a:tr h="43587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2270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2002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42110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8109921"/>
                  </a:ext>
                </a:extLst>
              </a:tr>
              <a:tr h="43587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2270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2003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41281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89573208"/>
                  </a:ext>
                </a:extLst>
              </a:tr>
              <a:tr h="43587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2270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2004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45111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4680319"/>
                  </a:ext>
                </a:extLst>
              </a:tr>
              <a:tr h="43587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3317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2002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41610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7809353"/>
                  </a:ext>
                </a:extLst>
              </a:tr>
              <a:tr h="43587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3317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2003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41610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8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7296796"/>
                  </a:ext>
                </a:extLst>
              </a:tr>
              <a:tr h="43587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3317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2004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41610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106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92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E5217-A4BF-499E-81B7-C18C4F01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출생 및 사망 테이블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682C1F-8324-4BFC-A9EB-C5A39971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06" y="1878909"/>
            <a:ext cx="10106642" cy="2881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4DCCF2-8B72-442D-A3AF-82BC12B21CDB}"/>
              </a:ext>
            </a:extLst>
          </p:cNvPr>
          <p:cNvSpPr txBox="1"/>
          <p:nvPr/>
        </p:nvSpPr>
        <p:spPr>
          <a:xfrm>
            <a:off x="4002157" y="4949063"/>
            <a:ext cx="6920947" cy="120032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/>
              <a:t>연령 산출 </a:t>
            </a:r>
            <a:r>
              <a:rPr lang="en-US" altLang="ko-KR" b="1" dirty="0"/>
              <a:t>:</a:t>
            </a:r>
            <a:r>
              <a:rPr lang="ko-KR" altLang="en-US" b="1" dirty="0"/>
              <a:t>  ‘기준년도’</a:t>
            </a:r>
            <a:r>
              <a:rPr lang="en-US" altLang="ko-KR" b="1" dirty="0"/>
              <a:t>-‘</a:t>
            </a:r>
            <a:r>
              <a:rPr lang="ko-KR" altLang="en-US" b="1" dirty="0"/>
              <a:t>출생년도’</a:t>
            </a:r>
            <a:endParaRPr lang="en-US" altLang="ko-KR" b="1" dirty="0"/>
          </a:p>
          <a:p>
            <a:r>
              <a:rPr lang="en-US" altLang="ko-KR" b="1" dirty="0"/>
              <a:t>※ 1921</a:t>
            </a:r>
            <a:r>
              <a:rPr lang="ko-KR" altLang="en-US" b="1" dirty="0"/>
              <a:t>년 및 그 이전 출생자는 출생연도 ‘</a:t>
            </a:r>
            <a:r>
              <a:rPr lang="en-US" altLang="ko-KR" b="1" dirty="0"/>
              <a:t>1921LE’ </a:t>
            </a:r>
            <a:r>
              <a:rPr lang="ko-KR" altLang="en-US" b="1" dirty="0"/>
              <a:t>표기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사망연월</a:t>
            </a:r>
            <a:r>
              <a:rPr lang="en-US" altLang="ko-KR" b="1" dirty="0"/>
              <a:t>: </a:t>
            </a:r>
            <a:r>
              <a:rPr lang="ko-KR" altLang="en-US" b="1" dirty="0"/>
              <a:t>사망하지 않았으면 </a:t>
            </a:r>
            <a:r>
              <a:rPr lang="en-US" altLang="ko-KR" b="1" dirty="0"/>
              <a:t>null, </a:t>
            </a:r>
            <a:r>
              <a:rPr lang="ko-KR" altLang="en-US" b="1" dirty="0"/>
              <a:t>사망일은 제공되지 않음</a:t>
            </a:r>
          </a:p>
        </p:txBody>
      </p:sp>
    </p:spTree>
    <p:extLst>
      <p:ext uri="{BB962C8B-B14F-4D97-AF65-F5344CB8AC3E}">
        <p14:creationId xmlns:p14="http://schemas.microsoft.com/office/powerpoint/2010/main" val="426597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E5217-A4BF-499E-81B7-C18C4F01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출생 및 사망 테이블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5F388-34E6-4632-8073-9AB9CEC1AE34}"/>
              </a:ext>
            </a:extLst>
          </p:cNvPr>
          <p:cNvSpPr txBox="1"/>
          <p:nvPr/>
        </p:nvSpPr>
        <p:spPr>
          <a:xfrm>
            <a:off x="6752193" y="6388028"/>
            <a:ext cx="510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링크</a:t>
            </a:r>
            <a:r>
              <a:rPr lang="en-US" altLang="ko-KR" b="1" dirty="0"/>
              <a:t>: </a:t>
            </a:r>
            <a:r>
              <a:rPr lang="ko-KR" altLang="en-US" b="1" dirty="0">
                <a:hlinkClick r:id="rId2"/>
              </a:rPr>
              <a:t>https://www.kcdcode.kr/browse/main/</a:t>
            </a:r>
            <a:r>
              <a:rPr lang="ko-KR" altLang="en-US" b="1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A1501-D9A8-4D85-9C7A-8D545CB17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54" y="1571419"/>
            <a:ext cx="7091693" cy="392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8D862B-FF84-4BFE-B9D0-08294EC28F77}"/>
              </a:ext>
            </a:extLst>
          </p:cNvPr>
          <p:cNvSpPr txBox="1"/>
          <p:nvPr/>
        </p:nvSpPr>
        <p:spPr>
          <a:xfrm>
            <a:off x="5437319" y="4826925"/>
            <a:ext cx="6097656" cy="1338828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/>
              <a:t>사망원인</a:t>
            </a:r>
            <a:r>
              <a:rPr lang="en-US" altLang="ko-KR" b="1" dirty="0"/>
              <a:t>: </a:t>
            </a:r>
            <a:r>
              <a:rPr lang="ko-KR" altLang="en-US" b="1" dirty="0"/>
              <a:t>소분류 코드로 기재</a:t>
            </a:r>
            <a:endParaRPr lang="en-US" altLang="ko-KR" b="1" dirty="0"/>
          </a:p>
          <a:p>
            <a:r>
              <a:rPr lang="en-US" altLang="ko-KR" b="1" dirty="0"/>
              <a:t>※ </a:t>
            </a:r>
            <a:r>
              <a:rPr lang="ko-KR" altLang="en-US" b="1" dirty="0"/>
              <a:t>민감 사인인 경우 중분류 코드로 제공</a:t>
            </a:r>
            <a:r>
              <a:rPr lang="en-US" altLang="ko-KR" b="1" dirty="0"/>
              <a:t> </a:t>
            </a:r>
          </a:p>
          <a:p>
            <a:endParaRPr lang="en-US" altLang="ko-KR" sz="1500" b="1" dirty="0"/>
          </a:p>
          <a:p>
            <a:r>
              <a:rPr lang="ko-KR" altLang="en-US" sz="1500" b="1" dirty="0"/>
              <a:t>‘손상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중독 및 외인에 의한 특정 기타 결과 </a:t>
            </a:r>
            <a:r>
              <a:rPr lang="en-US" altLang="ko-KR" sz="1500" b="1" dirty="0"/>
              <a:t>(S00-T98)’</a:t>
            </a:r>
            <a:r>
              <a:rPr lang="ko-KR" altLang="en-US" sz="1500" b="1" dirty="0"/>
              <a:t>인 경우 사망원인</a:t>
            </a:r>
            <a:r>
              <a:rPr lang="en-US" altLang="ko-KR" sz="1500" b="1" dirty="0"/>
              <a:t>2</a:t>
            </a:r>
            <a:r>
              <a:rPr lang="ko-KR" altLang="en-US" sz="1500" b="1" dirty="0"/>
              <a:t>를 함께 제공 하며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사망원인</a:t>
            </a:r>
            <a:r>
              <a:rPr lang="en-US" altLang="ko-KR" sz="1500" b="1" dirty="0"/>
              <a:t>1, 2 </a:t>
            </a:r>
            <a:r>
              <a:rPr lang="ko-KR" altLang="en-US" sz="1500" b="1" dirty="0"/>
              <a:t>모두 중분류 코드로 제공</a:t>
            </a:r>
          </a:p>
        </p:txBody>
      </p:sp>
    </p:spTree>
    <p:extLst>
      <p:ext uri="{BB962C8B-B14F-4D97-AF65-F5344CB8AC3E}">
        <p14:creationId xmlns:p14="http://schemas.microsoft.com/office/powerpoint/2010/main" val="105468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E5217-A4BF-499E-81B7-C18C4F01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출생 및 사망 테이블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70A6747-31D7-4E1A-8F47-D0726BD41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18740"/>
              </p:ext>
            </p:extLst>
          </p:nvPr>
        </p:nvGraphicFramePr>
        <p:xfrm>
          <a:off x="1481480" y="2145749"/>
          <a:ext cx="8795581" cy="31716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9116">
                  <a:extLst>
                    <a:ext uri="{9D8B030D-6E8A-4147-A177-3AD203B41FA5}">
                      <a16:colId xmlns:a16="http://schemas.microsoft.com/office/drawing/2014/main" val="4083357807"/>
                    </a:ext>
                  </a:extLst>
                </a:gridCol>
                <a:gridCol w="1759116">
                  <a:extLst>
                    <a:ext uri="{9D8B030D-6E8A-4147-A177-3AD203B41FA5}">
                      <a16:colId xmlns:a16="http://schemas.microsoft.com/office/drawing/2014/main" val="218783499"/>
                    </a:ext>
                  </a:extLst>
                </a:gridCol>
                <a:gridCol w="1951498">
                  <a:extLst>
                    <a:ext uri="{9D8B030D-6E8A-4147-A177-3AD203B41FA5}">
                      <a16:colId xmlns:a16="http://schemas.microsoft.com/office/drawing/2014/main" val="4129883335"/>
                    </a:ext>
                  </a:extLst>
                </a:gridCol>
                <a:gridCol w="1566735">
                  <a:extLst>
                    <a:ext uri="{9D8B030D-6E8A-4147-A177-3AD203B41FA5}">
                      <a16:colId xmlns:a16="http://schemas.microsoft.com/office/drawing/2014/main" val="2179808569"/>
                    </a:ext>
                  </a:extLst>
                </a:gridCol>
                <a:gridCol w="1759116">
                  <a:extLst>
                    <a:ext uri="{9D8B030D-6E8A-4147-A177-3AD203B41FA5}">
                      <a16:colId xmlns:a16="http://schemas.microsoft.com/office/drawing/2014/main" val="3377272215"/>
                    </a:ext>
                  </a:extLst>
                </a:gridCol>
              </a:tblGrid>
              <a:tr h="672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effectLst/>
                          <a:latin typeface="+mn-lt"/>
                        </a:rPr>
                        <a:t>RN_INDI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effectLst/>
                          <a:latin typeface="+mn-lt"/>
                        </a:rPr>
                        <a:t>BTH_YYYY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effectLst/>
                          <a:latin typeface="+mn-lt"/>
                        </a:rPr>
                        <a:t>DTH_YYYYMM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effectLst/>
                          <a:latin typeface="+mn-lt"/>
                        </a:rPr>
                        <a:t>COD1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effectLst/>
                          <a:latin typeface="+mn-lt"/>
                        </a:rPr>
                        <a:t>COD2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28857"/>
                  </a:ext>
                </a:extLst>
              </a:tr>
              <a:tr h="4998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956735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1926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72034669"/>
                  </a:ext>
                </a:extLst>
              </a:tr>
              <a:tr h="4998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  <a:latin typeface="+mn-lt"/>
                        </a:rPr>
                        <a:t>364020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1921LE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4771377"/>
                  </a:ext>
                </a:extLst>
              </a:tr>
              <a:tr h="4998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490260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1923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  <a:latin typeface="+mn-lt"/>
                        </a:rPr>
                        <a:t>201112</a:t>
                      </a:r>
                      <a:endParaRPr lang="en-US" altLang="ko-KR" sz="20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R54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7649812"/>
                  </a:ext>
                </a:extLst>
              </a:tr>
              <a:tr h="4998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 dirty="0">
                          <a:effectLst/>
                          <a:latin typeface="+mn-lt"/>
                        </a:rPr>
                        <a:t>473993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effectLst/>
                          <a:latin typeface="+mn-lt"/>
                        </a:rPr>
                        <a:t>1932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effectLst/>
                          <a:latin typeface="+mn-lt"/>
                        </a:rPr>
                        <a:t>201306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effectLst/>
                          <a:latin typeface="+mn-lt"/>
                        </a:rPr>
                        <a:t>C34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8972866"/>
                  </a:ext>
                </a:extLst>
              </a:tr>
              <a:tr h="4998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u="none" strike="noStrike" dirty="0">
                          <a:effectLst/>
                          <a:latin typeface="+mn-lt"/>
                        </a:rPr>
                        <a:t>121496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effectLst/>
                          <a:latin typeface="+mn-lt"/>
                        </a:rPr>
                        <a:t>1944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u="none" strike="noStrike" dirty="0">
                          <a:effectLst/>
                          <a:latin typeface="+mn-lt"/>
                        </a:rPr>
                        <a:t>201308</a:t>
                      </a:r>
                      <a:endParaRPr lang="en-US" altLang="ko-KR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+mn-lt"/>
                        </a:rPr>
                        <a:t>T51-T65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+mn-lt"/>
                        </a:rPr>
                        <a:t>X60-X84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8982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21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5E69-E246-4982-86ED-3F58E15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781BE-43BD-4860-A8D3-AA4C6C65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492906"/>
            <a:ext cx="9163050" cy="4857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9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5E69-E246-4982-86ED-3F58E15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</a:t>
            </a:r>
            <a:r>
              <a:rPr lang="en-US" altLang="ko-KR" dirty="0"/>
              <a:t>DB – </a:t>
            </a:r>
            <a:r>
              <a:rPr lang="ko-KR" altLang="en-US" dirty="0"/>
              <a:t>명세서 일반</a:t>
            </a:r>
            <a:r>
              <a:rPr lang="en-US" altLang="ko-KR" dirty="0"/>
              <a:t>(20T)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D0E7A4-339A-4747-ABC2-BFA1E104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232" y="1763059"/>
            <a:ext cx="8321537" cy="44764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A29F25-5707-4080-948F-B99EAB38844D}"/>
              </a:ext>
            </a:extLst>
          </p:cNvPr>
          <p:cNvSpPr txBox="1"/>
          <p:nvPr/>
        </p:nvSpPr>
        <p:spPr>
          <a:xfrm>
            <a:off x="6096000" y="1616260"/>
            <a:ext cx="5276697" cy="120032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/>
              <a:t>환자 및 요양기관의 기본정보</a:t>
            </a:r>
            <a:endParaRPr lang="en-US" altLang="ko-KR" b="1" dirty="0"/>
          </a:p>
          <a:p>
            <a:r>
              <a:rPr lang="ko-KR" altLang="en-US" b="1" dirty="0"/>
              <a:t>기본적인 상병</a:t>
            </a:r>
            <a:r>
              <a:rPr lang="en-US" altLang="ko-KR" b="1" dirty="0"/>
              <a:t>(</a:t>
            </a:r>
            <a:r>
              <a:rPr lang="ko-KR" altLang="en-US" b="1" dirty="0" err="1"/>
              <a:t>주상병</a:t>
            </a:r>
            <a:r>
              <a:rPr lang="en-US" altLang="ko-KR" b="1" dirty="0"/>
              <a:t>, </a:t>
            </a:r>
            <a:r>
              <a:rPr lang="ko-KR" altLang="en-US" b="1" dirty="0"/>
              <a:t>부상병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기본적 진료정보</a:t>
            </a:r>
            <a:r>
              <a:rPr lang="en-US" altLang="ko-KR" b="1" dirty="0"/>
              <a:t>(</a:t>
            </a:r>
            <a:r>
              <a:rPr lang="ko-KR" altLang="en-US" b="1" dirty="0"/>
              <a:t>내원일수</a:t>
            </a:r>
            <a:r>
              <a:rPr lang="en-US" altLang="ko-KR" b="1" dirty="0"/>
              <a:t>, </a:t>
            </a:r>
            <a:r>
              <a:rPr lang="ko-KR" altLang="en-US" b="1" dirty="0"/>
              <a:t>요양개시일 등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진료비</a:t>
            </a:r>
            <a:r>
              <a:rPr lang="en-US" altLang="ko-KR" b="1" dirty="0"/>
              <a:t>(</a:t>
            </a:r>
            <a:r>
              <a:rPr lang="ko-KR" altLang="en-US" b="1" dirty="0"/>
              <a:t>본인부담</a:t>
            </a:r>
            <a:r>
              <a:rPr lang="en-US" altLang="ko-KR" b="1" dirty="0"/>
              <a:t>, </a:t>
            </a:r>
            <a:r>
              <a:rPr lang="ko-KR" altLang="en-US" b="1" dirty="0"/>
              <a:t>보험자 부담금 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93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5E69-E246-4982-86ED-3F58E15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</a:t>
            </a:r>
            <a:r>
              <a:rPr lang="en-US" altLang="ko-KR" dirty="0"/>
              <a:t>DB – </a:t>
            </a:r>
            <a:r>
              <a:rPr lang="ko-KR" altLang="en-US" dirty="0"/>
              <a:t>명세서 일반</a:t>
            </a:r>
            <a:r>
              <a:rPr lang="en-US" altLang="ko-KR" dirty="0"/>
              <a:t>(20T)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56622-ED89-4BD0-9307-75220CD3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29" y="1669312"/>
            <a:ext cx="8585942" cy="4823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588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5E69-E246-4982-86ED-3F58E15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</a:t>
            </a:r>
            <a:r>
              <a:rPr lang="en-US" altLang="ko-KR" dirty="0"/>
              <a:t>DB – </a:t>
            </a:r>
            <a:r>
              <a:rPr lang="ko-KR" altLang="en-US" dirty="0"/>
              <a:t>명세서 일반</a:t>
            </a:r>
            <a:r>
              <a:rPr lang="en-US" altLang="ko-KR" dirty="0"/>
              <a:t>(20T)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E3E6119-C741-4629-899B-14CE0CA87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21818"/>
              </p:ext>
            </p:extLst>
          </p:nvPr>
        </p:nvGraphicFramePr>
        <p:xfrm>
          <a:off x="1053979" y="2188204"/>
          <a:ext cx="10533734" cy="7428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19117">
                  <a:extLst>
                    <a:ext uri="{9D8B030D-6E8A-4147-A177-3AD203B41FA5}">
                      <a16:colId xmlns:a16="http://schemas.microsoft.com/office/drawing/2014/main" val="1653572821"/>
                    </a:ext>
                  </a:extLst>
                </a:gridCol>
                <a:gridCol w="1812548">
                  <a:extLst>
                    <a:ext uri="{9D8B030D-6E8A-4147-A177-3AD203B41FA5}">
                      <a16:colId xmlns:a16="http://schemas.microsoft.com/office/drawing/2014/main" val="1186339611"/>
                    </a:ext>
                  </a:extLst>
                </a:gridCol>
                <a:gridCol w="1104398">
                  <a:extLst>
                    <a:ext uri="{9D8B030D-6E8A-4147-A177-3AD203B41FA5}">
                      <a16:colId xmlns:a16="http://schemas.microsoft.com/office/drawing/2014/main" val="2147487607"/>
                    </a:ext>
                  </a:extLst>
                </a:gridCol>
                <a:gridCol w="1925440">
                  <a:extLst>
                    <a:ext uri="{9D8B030D-6E8A-4147-A177-3AD203B41FA5}">
                      <a16:colId xmlns:a16="http://schemas.microsoft.com/office/drawing/2014/main" val="3378860623"/>
                    </a:ext>
                  </a:extLst>
                </a:gridCol>
                <a:gridCol w="1196974">
                  <a:extLst>
                    <a:ext uri="{9D8B030D-6E8A-4147-A177-3AD203B41FA5}">
                      <a16:colId xmlns:a16="http://schemas.microsoft.com/office/drawing/2014/main" val="1106644326"/>
                    </a:ext>
                  </a:extLst>
                </a:gridCol>
                <a:gridCol w="872793">
                  <a:extLst>
                    <a:ext uri="{9D8B030D-6E8A-4147-A177-3AD203B41FA5}">
                      <a16:colId xmlns:a16="http://schemas.microsoft.com/office/drawing/2014/main" val="974055773"/>
                    </a:ext>
                  </a:extLst>
                </a:gridCol>
                <a:gridCol w="1201455">
                  <a:extLst>
                    <a:ext uri="{9D8B030D-6E8A-4147-A177-3AD203B41FA5}">
                      <a16:colId xmlns:a16="http://schemas.microsoft.com/office/drawing/2014/main" val="3238913206"/>
                    </a:ext>
                  </a:extLst>
                </a:gridCol>
                <a:gridCol w="1101009">
                  <a:extLst>
                    <a:ext uri="{9D8B030D-6E8A-4147-A177-3AD203B41FA5}">
                      <a16:colId xmlns:a16="http://schemas.microsoft.com/office/drawing/2014/main" val="2240964495"/>
                    </a:ext>
                  </a:extLst>
                </a:gridCol>
              </a:tblGrid>
              <a:tr h="399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RN_INDI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RN_KEY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RN_INST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MDCARE_STRT_DT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FORM_CD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MCARE_SUBJ_CD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SICK_SYM1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SICK_SYM2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234814"/>
                  </a:ext>
                </a:extLst>
              </a:tr>
              <a:tr h="1443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746491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u="none" strike="noStrike" dirty="0">
                          <a:effectLst/>
                          <a:latin typeface="+mn-lt"/>
                        </a:rPr>
                        <a:t>2002100382947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47036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20021016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03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14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L218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198644204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AE85C9F-4FD8-4DB4-9315-16E72BB6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01424"/>
              </p:ext>
            </p:extLst>
          </p:nvPr>
        </p:nvGraphicFramePr>
        <p:xfrm>
          <a:off x="1072112" y="3459276"/>
          <a:ext cx="10515600" cy="7414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5517471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579514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67022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516210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728220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26307063"/>
                    </a:ext>
                  </a:extLst>
                </a:gridCol>
              </a:tblGrid>
              <a:tr h="399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OFIJ_TYPE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OPRTN_YN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MDCARE_DD_CNT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VSHSP_DD_CNT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TOT_PRSC_DD_CNT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MCARE_RSLT_TYPE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40642"/>
                  </a:ext>
                </a:extLst>
              </a:tr>
              <a:tr h="1443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6585346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893C9C9-B6D6-4AFF-8361-D49CEC113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20299"/>
              </p:ext>
            </p:extLst>
          </p:nvPr>
        </p:nvGraphicFramePr>
        <p:xfrm>
          <a:off x="1053980" y="4728976"/>
          <a:ext cx="10533733" cy="7414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4819">
                  <a:extLst>
                    <a:ext uri="{9D8B030D-6E8A-4147-A177-3AD203B41FA5}">
                      <a16:colId xmlns:a16="http://schemas.microsoft.com/office/drawing/2014/main" val="1472888643"/>
                    </a:ext>
                  </a:extLst>
                </a:gridCol>
                <a:gridCol w="1504819">
                  <a:extLst>
                    <a:ext uri="{9D8B030D-6E8A-4147-A177-3AD203B41FA5}">
                      <a16:colId xmlns:a16="http://schemas.microsoft.com/office/drawing/2014/main" val="3752695806"/>
                    </a:ext>
                  </a:extLst>
                </a:gridCol>
                <a:gridCol w="1504819">
                  <a:extLst>
                    <a:ext uri="{9D8B030D-6E8A-4147-A177-3AD203B41FA5}">
                      <a16:colId xmlns:a16="http://schemas.microsoft.com/office/drawing/2014/main" val="2475286326"/>
                    </a:ext>
                  </a:extLst>
                </a:gridCol>
                <a:gridCol w="1504819">
                  <a:extLst>
                    <a:ext uri="{9D8B030D-6E8A-4147-A177-3AD203B41FA5}">
                      <a16:colId xmlns:a16="http://schemas.microsoft.com/office/drawing/2014/main" val="447245796"/>
                    </a:ext>
                  </a:extLst>
                </a:gridCol>
                <a:gridCol w="1504819">
                  <a:extLst>
                    <a:ext uri="{9D8B030D-6E8A-4147-A177-3AD203B41FA5}">
                      <a16:colId xmlns:a16="http://schemas.microsoft.com/office/drawing/2014/main" val="459583297"/>
                    </a:ext>
                  </a:extLst>
                </a:gridCol>
                <a:gridCol w="1504819">
                  <a:extLst>
                    <a:ext uri="{9D8B030D-6E8A-4147-A177-3AD203B41FA5}">
                      <a16:colId xmlns:a16="http://schemas.microsoft.com/office/drawing/2014/main" val="3473946341"/>
                    </a:ext>
                  </a:extLst>
                </a:gridCol>
                <a:gridCol w="1504819">
                  <a:extLst>
                    <a:ext uri="{9D8B030D-6E8A-4147-A177-3AD203B41FA5}">
                      <a16:colId xmlns:a16="http://schemas.microsoft.com/office/drawing/2014/main" val="1769655916"/>
                    </a:ext>
                  </a:extLst>
                </a:gridCol>
              </a:tblGrid>
              <a:tr h="399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FST_HSPTZ_DT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EDC_ADD_RT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SPCF_SYM_TYPE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ED_RC_TOT_AMT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EDC_SBA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EDC_INSUR_BRDN_AMT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STD_YYYY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010905"/>
                  </a:ext>
                </a:extLst>
              </a:tr>
              <a:tr h="144390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0.15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10590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3000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7590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2002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4979" marR="4979" marT="4979" marB="0" anchor="ctr"/>
                </a:tc>
                <a:extLst>
                  <a:ext uri="{0D108BD9-81ED-4DB2-BD59-A6C34878D82A}">
                    <a16:rowId xmlns:a16="http://schemas.microsoft.com/office/drawing/2014/main" val="232649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793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0B73AFD-7B2D-4984-9D4E-FD72F2458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917" y="1677415"/>
            <a:ext cx="8496166" cy="4647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25E69-E246-4982-86ED-3F58E15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</a:t>
            </a:r>
            <a:r>
              <a:rPr lang="en-US" altLang="ko-KR" dirty="0"/>
              <a:t>DB – </a:t>
            </a:r>
            <a:r>
              <a:rPr lang="ko-KR" altLang="en-US" dirty="0"/>
              <a:t>진료내역</a:t>
            </a:r>
            <a:r>
              <a:rPr lang="en-US" altLang="ko-KR" dirty="0"/>
              <a:t>(30T)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29F25-5707-4080-948F-B99EAB38844D}"/>
              </a:ext>
            </a:extLst>
          </p:cNvPr>
          <p:cNvSpPr txBox="1"/>
          <p:nvPr/>
        </p:nvSpPr>
        <p:spPr>
          <a:xfrm>
            <a:off x="6096000" y="1616260"/>
            <a:ext cx="5276697" cy="36933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/>
              <a:t>원내 행위내역</a:t>
            </a:r>
            <a:r>
              <a:rPr lang="en-US" altLang="ko-KR" b="1" dirty="0"/>
              <a:t>(</a:t>
            </a:r>
            <a:r>
              <a:rPr lang="ko-KR" altLang="en-US" b="1" dirty="0"/>
              <a:t>처방</a:t>
            </a:r>
            <a:r>
              <a:rPr lang="en-US" altLang="ko-KR" b="1" dirty="0"/>
              <a:t>, </a:t>
            </a:r>
            <a:r>
              <a:rPr lang="ko-KR" altLang="en-US" b="1" dirty="0"/>
              <a:t>수술</a:t>
            </a:r>
            <a:r>
              <a:rPr lang="en-US" altLang="ko-KR" b="1" dirty="0"/>
              <a:t>, </a:t>
            </a:r>
            <a:r>
              <a:rPr lang="ko-KR" altLang="en-US" b="1" dirty="0"/>
              <a:t>재료</a:t>
            </a:r>
            <a:r>
              <a:rPr lang="en-US" altLang="ko-KR" b="1" dirty="0"/>
              <a:t> </a:t>
            </a:r>
            <a:r>
              <a:rPr lang="ko-KR" altLang="en-US" b="1" dirty="0"/>
              <a:t>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561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4352D-81F2-46F2-B36E-D95B9F10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0FAF5-957E-4C29-AA1E-9C1D92ED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b="1" dirty="0"/>
              <a:t>공단 데이터 개요</a:t>
            </a:r>
            <a:endParaRPr lang="en-US" altLang="ko-KR" sz="2400" b="1" dirty="0"/>
          </a:p>
          <a:p>
            <a:pPr marL="971550" lvl="1" indent="-514350">
              <a:buFont typeface="+mj-lt"/>
              <a:buAutoNum type="alphaLcPeriod"/>
            </a:pPr>
            <a:r>
              <a:rPr lang="ko-KR" altLang="en-US" sz="2200" dirty="0"/>
              <a:t>특징 및 심평원 데이터와의 차이점</a:t>
            </a:r>
            <a:endParaRPr lang="en-US" altLang="ko-KR" sz="2200" dirty="0"/>
          </a:p>
          <a:p>
            <a:pPr marL="971550" lvl="1" indent="-514350">
              <a:buFont typeface="+mj-lt"/>
              <a:buAutoNum type="alphaLcPeriod"/>
            </a:pPr>
            <a:r>
              <a:rPr lang="ko-KR" altLang="en-US" sz="2200" dirty="0"/>
              <a:t>자료 제공 형태</a:t>
            </a:r>
            <a:endParaRPr lang="en-US" altLang="ko-KR" sz="2200" dirty="0"/>
          </a:p>
          <a:p>
            <a:pPr marL="971550" lvl="1" indent="-514350">
              <a:buFont typeface="+mj-lt"/>
              <a:buAutoNum type="alphaLcPeriod"/>
            </a:pP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b="1" dirty="0"/>
              <a:t>표본 코호트 </a:t>
            </a:r>
            <a:r>
              <a:rPr lang="en-US" altLang="ko-KR" sz="2400" b="1" dirty="0"/>
              <a:t>DB </a:t>
            </a:r>
            <a:r>
              <a:rPr lang="ko-KR" altLang="en-US" sz="2400" b="1" dirty="0"/>
              <a:t>구성 항목</a:t>
            </a:r>
            <a:endParaRPr lang="en-US" altLang="ko-KR" sz="2400" b="1" dirty="0"/>
          </a:p>
          <a:p>
            <a:pPr marL="971550" lvl="1" indent="-514350">
              <a:buFont typeface="+mj-lt"/>
              <a:buAutoNum type="alphaLcPeriod"/>
            </a:pPr>
            <a:r>
              <a:rPr lang="ko-KR" altLang="en-US" sz="2200" dirty="0"/>
              <a:t>자격 및 보험료 테이블</a:t>
            </a:r>
            <a:endParaRPr lang="en-US" altLang="ko-KR" sz="2200" dirty="0"/>
          </a:p>
          <a:p>
            <a:pPr marL="971550" lvl="1" indent="-514350">
              <a:buFont typeface="+mj-lt"/>
              <a:buAutoNum type="alphaLcPeriod"/>
            </a:pPr>
            <a:r>
              <a:rPr lang="ko-KR" altLang="en-US" sz="2200" dirty="0"/>
              <a:t>출생 및 사망 테이블</a:t>
            </a:r>
            <a:endParaRPr lang="en-US" altLang="ko-KR" sz="2200" dirty="0"/>
          </a:p>
          <a:p>
            <a:pPr marL="971550" lvl="1" indent="-514350">
              <a:buFont typeface="+mj-lt"/>
              <a:buAutoNum type="alphaLcPeriod"/>
            </a:pPr>
            <a:r>
              <a:rPr lang="ko-KR" altLang="en-US" sz="2200" dirty="0"/>
              <a:t>진료 </a:t>
            </a:r>
            <a:r>
              <a:rPr lang="en-US" altLang="ko-KR" sz="2200" dirty="0"/>
              <a:t>DB</a:t>
            </a:r>
          </a:p>
          <a:p>
            <a:pPr marL="1428750" lvl="2" indent="-514350">
              <a:buFont typeface="+mj-ea"/>
              <a:buAutoNum type="circleNumDbPlain"/>
            </a:pPr>
            <a:r>
              <a:rPr lang="ko-KR" altLang="en-US" sz="1800" dirty="0"/>
              <a:t>명세서 일반</a:t>
            </a:r>
            <a:r>
              <a:rPr lang="en-US" altLang="ko-KR" sz="1800" dirty="0"/>
              <a:t> (20T) </a:t>
            </a:r>
          </a:p>
          <a:p>
            <a:pPr marL="1428750" lvl="2" indent="-514350">
              <a:buFont typeface="+mj-ea"/>
              <a:buAutoNum type="circleNumDbPlain"/>
            </a:pPr>
            <a:r>
              <a:rPr lang="ko-KR" altLang="en-US" sz="1800" dirty="0"/>
              <a:t>진료내역 </a:t>
            </a:r>
            <a:r>
              <a:rPr lang="en-US" altLang="ko-KR" sz="1800" dirty="0"/>
              <a:t>(30T)</a:t>
            </a:r>
          </a:p>
          <a:p>
            <a:pPr marL="1428750" lvl="2" indent="-514350">
              <a:buFont typeface="+mj-ea"/>
              <a:buAutoNum type="circleNumDbPlain"/>
            </a:pPr>
            <a:r>
              <a:rPr lang="ko-KR" altLang="en-US" sz="1800" dirty="0"/>
              <a:t>상병내역 </a:t>
            </a:r>
            <a:r>
              <a:rPr lang="en-US" altLang="ko-KR" sz="1800" dirty="0"/>
              <a:t>(40T)</a:t>
            </a:r>
          </a:p>
          <a:p>
            <a:pPr marL="1428750" lvl="2" indent="-514350">
              <a:buFont typeface="+mj-ea"/>
              <a:buAutoNum type="circleNumDbPlain"/>
            </a:pPr>
            <a:r>
              <a:rPr lang="ko-KR" altLang="en-US" sz="1800" dirty="0"/>
              <a:t>처방전교부상세 </a:t>
            </a:r>
            <a:r>
              <a:rPr lang="en-US" altLang="ko-KR" sz="1800" dirty="0"/>
              <a:t>(60T)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ko-KR" altLang="en-US" sz="2200" dirty="0"/>
              <a:t>건강검진 테이블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69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0B73AFD-7B2D-4984-9D4E-FD72F2458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917" y="1677415"/>
            <a:ext cx="8496166" cy="4647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25E69-E246-4982-86ED-3F58E15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</a:t>
            </a:r>
            <a:r>
              <a:rPr lang="en-US" altLang="ko-KR" dirty="0"/>
              <a:t>DB – </a:t>
            </a:r>
            <a:r>
              <a:rPr lang="ko-KR" altLang="en-US" dirty="0"/>
              <a:t>진료내역</a:t>
            </a:r>
            <a:r>
              <a:rPr lang="en-US" altLang="ko-KR" dirty="0"/>
              <a:t>(30T)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29F25-5707-4080-948F-B99EAB38844D}"/>
              </a:ext>
            </a:extLst>
          </p:cNvPr>
          <p:cNvSpPr txBox="1"/>
          <p:nvPr/>
        </p:nvSpPr>
        <p:spPr>
          <a:xfrm>
            <a:off x="5561536" y="4857696"/>
            <a:ext cx="5974790" cy="92333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/>
              <a:t>MCARE_DIV_CD:</a:t>
            </a:r>
            <a:r>
              <a:rPr lang="ko-KR" altLang="en-US" b="1" dirty="0"/>
              <a:t> 수가코드</a:t>
            </a:r>
            <a:r>
              <a:rPr lang="en-US" altLang="ko-KR" b="1" dirty="0"/>
              <a:t>, </a:t>
            </a:r>
            <a:r>
              <a:rPr lang="ko-KR" altLang="en-US" b="1" dirty="0"/>
              <a:t>약품코드</a:t>
            </a:r>
            <a:r>
              <a:rPr lang="en-US" altLang="ko-KR" b="1" dirty="0"/>
              <a:t>, </a:t>
            </a:r>
            <a:r>
              <a:rPr lang="ko-KR" altLang="en-US" b="1" dirty="0"/>
              <a:t>치료재료코드 등</a:t>
            </a:r>
            <a:endParaRPr lang="en-US" altLang="ko-KR" b="1" dirty="0"/>
          </a:p>
          <a:p>
            <a:r>
              <a:rPr lang="ko-KR" altLang="en-US" b="1" dirty="0"/>
              <a:t>☞ 건강보험심사평가원 홈페이지</a:t>
            </a:r>
            <a:r>
              <a:rPr lang="en-US" altLang="ko-KR" b="1" dirty="0"/>
              <a:t>(www.hira.or.kr)</a:t>
            </a:r>
          </a:p>
          <a:p>
            <a:r>
              <a:rPr lang="en-US" altLang="ko-KR" b="1" dirty="0"/>
              <a:t>    </a:t>
            </a:r>
            <a:r>
              <a:rPr lang="ko-KR" altLang="en-US" b="1" dirty="0"/>
              <a:t>제도</a:t>
            </a:r>
            <a:r>
              <a:rPr lang="en-US" altLang="ko-KR" b="1" dirty="0"/>
              <a:t>·</a:t>
            </a:r>
            <a:r>
              <a:rPr lang="ko-KR" altLang="en-US" b="1" dirty="0"/>
              <a:t>정책 </a:t>
            </a:r>
            <a:r>
              <a:rPr lang="en-US" altLang="ko-KR" b="1" dirty="0"/>
              <a:t>&gt;</a:t>
            </a:r>
            <a:r>
              <a:rPr lang="ko-KR" altLang="en-US" b="1" dirty="0"/>
              <a:t>보험인정기준</a:t>
            </a:r>
            <a:r>
              <a:rPr lang="en-US" altLang="ko-KR" b="1" dirty="0"/>
              <a:t>&gt;</a:t>
            </a:r>
            <a:r>
              <a:rPr lang="ko-KR" altLang="en-US" b="1" dirty="0"/>
              <a:t>급여기준분류 </a:t>
            </a:r>
          </a:p>
        </p:txBody>
      </p:sp>
    </p:spTree>
    <p:extLst>
      <p:ext uri="{BB962C8B-B14F-4D97-AF65-F5344CB8AC3E}">
        <p14:creationId xmlns:p14="http://schemas.microsoft.com/office/powerpoint/2010/main" val="1633739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5E69-E246-4982-86ED-3F58E15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</a:t>
            </a:r>
            <a:r>
              <a:rPr lang="en-US" altLang="ko-KR" dirty="0"/>
              <a:t>DB – </a:t>
            </a:r>
            <a:r>
              <a:rPr lang="ko-KR" altLang="en-US" dirty="0"/>
              <a:t>진료내역</a:t>
            </a:r>
            <a:r>
              <a:rPr lang="en-US" altLang="ko-KR" dirty="0"/>
              <a:t>(30T)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B3C764-753A-431B-9DB0-D23E747FF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39196"/>
              </p:ext>
            </p:extLst>
          </p:nvPr>
        </p:nvGraphicFramePr>
        <p:xfrm>
          <a:off x="925428" y="1976939"/>
          <a:ext cx="10095496" cy="29247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5899">
                  <a:extLst>
                    <a:ext uri="{9D8B030D-6E8A-4147-A177-3AD203B41FA5}">
                      <a16:colId xmlns:a16="http://schemas.microsoft.com/office/drawing/2014/main" val="1384506464"/>
                    </a:ext>
                  </a:extLst>
                </a:gridCol>
                <a:gridCol w="1860652">
                  <a:extLst>
                    <a:ext uri="{9D8B030D-6E8A-4147-A177-3AD203B41FA5}">
                      <a16:colId xmlns:a16="http://schemas.microsoft.com/office/drawing/2014/main" val="3653396292"/>
                    </a:ext>
                  </a:extLst>
                </a:gridCol>
                <a:gridCol w="1094874">
                  <a:extLst>
                    <a:ext uri="{9D8B030D-6E8A-4147-A177-3AD203B41FA5}">
                      <a16:colId xmlns:a16="http://schemas.microsoft.com/office/drawing/2014/main" val="1368179274"/>
                    </a:ext>
                  </a:extLst>
                </a:gridCol>
                <a:gridCol w="1044576">
                  <a:extLst>
                    <a:ext uri="{9D8B030D-6E8A-4147-A177-3AD203B41FA5}">
                      <a16:colId xmlns:a16="http://schemas.microsoft.com/office/drawing/2014/main" val="1894553608"/>
                    </a:ext>
                  </a:extLst>
                </a:gridCol>
                <a:gridCol w="1036887">
                  <a:extLst>
                    <a:ext uri="{9D8B030D-6E8A-4147-A177-3AD203B41FA5}">
                      <a16:colId xmlns:a16="http://schemas.microsoft.com/office/drawing/2014/main" val="1584245162"/>
                    </a:ext>
                  </a:extLst>
                </a:gridCol>
                <a:gridCol w="994911">
                  <a:extLst>
                    <a:ext uri="{9D8B030D-6E8A-4147-A177-3AD203B41FA5}">
                      <a16:colId xmlns:a16="http://schemas.microsoft.com/office/drawing/2014/main" val="3548516607"/>
                    </a:ext>
                  </a:extLst>
                </a:gridCol>
                <a:gridCol w="1015899">
                  <a:extLst>
                    <a:ext uri="{9D8B030D-6E8A-4147-A177-3AD203B41FA5}">
                      <a16:colId xmlns:a16="http://schemas.microsoft.com/office/drawing/2014/main" val="3005292034"/>
                    </a:ext>
                  </a:extLst>
                </a:gridCol>
                <a:gridCol w="1015899">
                  <a:extLst>
                    <a:ext uri="{9D8B030D-6E8A-4147-A177-3AD203B41FA5}">
                      <a16:colId xmlns:a16="http://schemas.microsoft.com/office/drawing/2014/main" val="4294547490"/>
                    </a:ext>
                  </a:extLst>
                </a:gridCol>
                <a:gridCol w="1015899">
                  <a:extLst>
                    <a:ext uri="{9D8B030D-6E8A-4147-A177-3AD203B41FA5}">
                      <a16:colId xmlns:a16="http://schemas.microsoft.com/office/drawing/2014/main" val="1226374193"/>
                    </a:ext>
                  </a:extLst>
                </a:gridCol>
              </a:tblGrid>
              <a:tr h="970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RN_INDI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RN_KEY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MDCARE_STRT_DT</a:t>
                      </a:r>
                      <a:endParaRPr lang="en-US" sz="16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FORM_CD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MCARE_DESC_LN_NO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CLA_CD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ITEM_CD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CLSF_PTTN_CD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MCARE_DIV_CD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07179"/>
                  </a:ext>
                </a:extLst>
              </a:tr>
              <a:tr h="4884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970799</a:t>
                      </a:r>
                      <a:endParaRPr lang="en-US" altLang="ko-KR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2002050339472</a:t>
                      </a:r>
                      <a:endParaRPr lang="en-US" altLang="ko-KR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20020506</a:t>
                      </a:r>
                      <a:endParaRPr lang="en-US" altLang="ko-KR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02</a:t>
                      </a:r>
                      <a:endParaRPr lang="en-US" altLang="ko-KR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67</a:t>
                      </a:r>
                      <a:endParaRPr lang="en-US" altLang="ko-KR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09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01</a:t>
                      </a:r>
                      <a:endParaRPr lang="en-US" altLang="ko-KR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C4802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9894110"/>
                  </a:ext>
                </a:extLst>
              </a:tr>
              <a:tr h="4884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970799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2002050339472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20020506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02</a:t>
                      </a:r>
                      <a:endParaRPr lang="en-US" altLang="ko-KR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57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09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01</a:t>
                      </a:r>
                      <a:endParaRPr lang="en-US" altLang="ko-KR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C2420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14379777"/>
                  </a:ext>
                </a:extLst>
              </a:tr>
              <a:tr h="4884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lt"/>
                        </a:rPr>
                        <a:t>7386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lt"/>
                        </a:rPr>
                        <a:t>2015010838781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effectLst/>
                          <a:latin typeface="+mn-lt"/>
                        </a:rPr>
                        <a:t>20150129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effectLst/>
                          <a:latin typeface="+mn-lt"/>
                        </a:rPr>
                        <a:t>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effectLst/>
                          <a:latin typeface="+mn-lt"/>
                        </a:rPr>
                        <a:t>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effectLst/>
                          <a:latin typeface="+mn-lt"/>
                        </a:rPr>
                        <a:t>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S5091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8719255"/>
                  </a:ext>
                </a:extLst>
              </a:tr>
              <a:tr h="4884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>
                          <a:effectLst/>
                          <a:latin typeface="+mn-lt"/>
                        </a:rPr>
                        <a:t>7386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>
                          <a:effectLst/>
                          <a:latin typeface="+mn-lt"/>
                        </a:rPr>
                        <a:t>2015012272142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effectLst/>
                          <a:latin typeface="+mn-lt"/>
                        </a:rPr>
                        <a:t>20150121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effectLst/>
                          <a:latin typeface="+mn-lt"/>
                        </a:rPr>
                        <a:t>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effectLst/>
                          <a:latin typeface="+mn-lt"/>
                        </a:rPr>
                        <a:t>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effectLst/>
                          <a:latin typeface="+mn-lt"/>
                        </a:rPr>
                        <a:t>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S5091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2955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52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A011E9-8AEC-49DB-AD33-9C60AA9C5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30" y="1708893"/>
            <a:ext cx="8497740" cy="4494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25E69-E246-4982-86ED-3F58E15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</a:t>
            </a:r>
            <a:r>
              <a:rPr lang="en-US" altLang="ko-KR" dirty="0"/>
              <a:t>DB – </a:t>
            </a:r>
            <a:r>
              <a:rPr lang="ko-KR" altLang="en-US" dirty="0"/>
              <a:t>상병내역</a:t>
            </a:r>
            <a:r>
              <a:rPr lang="en-US" altLang="ko-KR" dirty="0"/>
              <a:t>(40T)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29F25-5707-4080-948F-B99EAB38844D}"/>
              </a:ext>
            </a:extLst>
          </p:cNvPr>
          <p:cNvSpPr txBox="1"/>
          <p:nvPr/>
        </p:nvSpPr>
        <p:spPr>
          <a:xfrm>
            <a:off x="5932969" y="5853595"/>
            <a:ext cx="2509282" cy="20201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2740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5E69-E246-4982-86ED-3F58E15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</a:t>
            </a:r>
            <a:r>
              <a:rPr lang="en-US" altLang="ko-KR" dirty="0"/>
              <a:t>DB – </a:t>
            </a:r>
            <a:r>
              <a:rPr lang="ko-KR" altLang="en-US" dirty="0"/>
              <a:t>상병내역</a:t>
            </a:r>
            <a:r>
              <a:rPr lang="en-US" altLang="ko-KR" dirty="0"/>
              <a:t>(40T)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A6BD78-AAFA-47C0-AD89-7241CAD73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18100"/>
              </p:ext>
            </p:extLst>
          </p:nvPr>
        </p:nvGraphicFramePr>
        <p:xfrm>
          <a:off x="1139459" y="2466753"/>
          <a:ext cx="10364969" cy="28154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2238">
                  <a:extLst>
                    <a:ext uri="{9D8B030D-6E8A-4147-A177-3AD203B41FA5}">
                      <a16:colId xmlns:a16="http://schemas.microsoft.com/office/drawing/2014/main" val="3023715897"/>
                    </a:ext>
                  </a:extLst>
                </a:gridCol>
                <a:gridCol w="2859303">
                  <a:extLst>
                    <a:ext uri="{9D8B030D-6E8A-4147-A177-3AD203B41FA5}">
                      <a16:colId xmlns:a16="http://schemas.microsoft.com/office/drawing/2014/main" val="2100140597"/>
                    </a:ext>
                  </a:extLst>
                </a:gridCol>
                <a:gridCol w="1072238">
                  <a:extLst>
                    <a:ext uri="{9D8B030D-6E8A-4147-A177-3AD203B41FA5}">
                      <a16:colId xmlns:a16="http://schemas.microsoft.com/office/drawing/2014/main" val="4201216325"/>
                    </a:ext>
                  </a:extLst>
                </a:gridCol>
                <a:gridCol w="1072238">
                  <a:extLst>
                    <a:ext uri="{9D8B030D-6E8A-4147-A177-3AD203B41FA5}">
                      <a16:colId xmlns:a16="http://schemas.microsoft.com/office/drawing/2014/main" val="130504276"/>
                    </a:ext>
                  </a:extLst>
                </a:gridCol>
                <a:gridCol w="1072238">
                  <a:extLst>
                    <a:ext uri="{9D8B030D-6E8A-4147-A177-3AD203B41FA5}">
                      <a16:colId xmlns:a16="http://schemas.microsoft.com/office/drawing/2014/main" val="3704488910"/>
                    </a:ext>
                  </a:extLst>
                </a:gridCol>
                <a:gridCol w="1072238">
                  <a:extLst>
                    <a:ext uri="{9D8B030D-6E8A-4147-A177-3AD203B41FA5}">
                      <a16:colId xmlns:a16="http://schemas.microsoft.com/office/drawing/2014/main" val="2470312403"/>
                    </a:ext>
                  </a:extLst>
                </a:gridCol>
                <a:gridCol w="1072238">
                  <a:extLst>
                    <a:ext uri="{9D8B030D-6E8A-4147-A177-3AD203B41FA5}">
                      <a16:colId xmlns:a16="http://schemas.microsoft.com/office/drawing/2014/main" val="2348337636"/>
                    </a:ext>
                  </a:extLst>
                </a:gridCol>
                <a:gridCol w="1072238">
                  <a:extLst>
                    <a:ext uri="{9D8B030D-6E8A-4147-A177-3AD203B41FA5}">
                      <a16:colId xmlns:a16="http://schemas.microsoft.com/office/drawing/2014/main" val="2744847945"/>
                    </a:ext>
                  </a:extLst>
                </a:gridCol>
              </a:tblGrid>
              <a:tr h="83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RN_INDI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RN_KEY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MDCARE_STRT_DT</a:t>
                      </a:r>
                      <a:endParaRPr 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FORM_CD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MCEX_SICK_SYM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DETAIL_TMSG_SUBJ_CD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SICK_CLSF_TYPE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STD_YYYY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480664"/>
                  </a:ext>
                </a:extLst>
              </a:tr>
              <a:tr h="4948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592220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2008040601020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20080424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03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H101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2008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885381"/>
                  </a:ext>
                </a:extLst>
              </a:tr>
              <a:tr h="4948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u="none" strike="noStrike" dirty="0">
                          <a:effectLst/>
                        </a:rPr>
                        <a:t>591253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u="none" strike="noStrike">
                          <a:effectLst/>
                        </a:rPr>
                        <a:t>2013052121457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>
                          <a:effectLst/>
                        </a:rPr>
                        <a:t>20130520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>
                          <a:effectLst/>
                        </a:rPr>
                        <a:t>03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E785</a:t>
                      </a:r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effectLst/>
                        </a:rPr>
                        <a:t>2013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255739"/>
                  </a:ext>
                </a:extLst>
              </a:tr>
              <a:tr h="4948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41309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2008040760450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20080424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03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F_</a:t>
                      </a:r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2008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2022611"/>
                  </a:ext>
                </a:extLst>
              </a:tr>
              <a:tr h="4948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364020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2008041515609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20080424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03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N_</a:t>
                      </a:r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2008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313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041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5E69-E246-4982-86ED-3F58E15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</a:t>
            </a:r>
            <a:r>
              <a:rPr lang="en-US" altLang="ko-KR" dirty="0"/>
              <a:t>DB – </a:t>
            </a:r>
            <a:r>
              <a:rPr lang="ko-KR" altLang="en-US" dirty="0"/>
              <a:t>상병내역</a:t>
            </a:r>
            <a:r>
              <a:rPr lang="en-US" altLang="ko-KR" dirty="0"/>
              <a:t>(40T)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A6BD78-AAFA-47C0-AD89-7241CAD73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72815"/>
              </p:ext>
            </p:extLst>
          </p:nvPr>
        </p:nvGraphicFramePr>
        <p:xfrm>
          <a:off x="1139459" y="2466753"/>
          <a:ext cx="10364969" cy="28154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2238">
                  <a:extLst>
                    <a:ext uri="{9D8B030D-6E8A-4147-A177-3AD203B41FA5}">
                      <a16:colId xmlns:a16="http://schemas.microsoft.com/office/drawing/2014/main" val="3023715897"/>
                    </a:ext>
                  </a:extLst>
                </a:gridCol>
                <a:gridCol w="2859303">
                  <a:extLst>
                    <a:ext uri="{9D8B030D-6E8A-4147-A177-3AD203B41FA5}">
                      <a16:colId xmlns:a16="http://schemas.microsoft.com/office/drawing/2014/main" val="2100140597"/>
                    </a:ext>
                  </a:extLst>
                </a:gridCol>
                <a:gridCol w="1072238">
                  <a:extLst>
                    <a:ext uri="{9D8B030D-6E8A-4147-A177-3AD203B41FA5}">
                      <a16:colId xmlns:a16="http://schemas.microsoft.com/office/drawing/2014/main" val="4201216325"/>
                    </a:ext>
                  </a:extLst>
                </a:gridCol>
                <a:gridCol w="1072238">
                  <a:extLst>
                    <a:ext uri="{9D8B030D-6E8A-4147-A177-3AD203B41FA5}">
                      <a16:colId xmlns:a16="http://schemas.microsoft.com/office/drawing/2014/main" val="130504276"/>
                    </a:ext>
                  </a:extLst>
                </a:gridCol>
                <a:gridCol w="1072238">
                  <a:extLst>
                    <a:ext uri="{9D8B030D-6E8A-4147-A177-3AD203B41FA5}">
                      <a16:colId xmlns:a16="http://schemas.microsoft.com/office/drawing/2014/main" val="3704488910"/>
                    </a:ext>
                  </a:extLst>
                </a:gridCol>
                <a:gridCol w="1072238">
                  <a:extLst>
                    <a:ext uri="{9D8B030D-6E8A-4147-A177-3AD203B41FA5}">
                      <a16:colId xmlns:a16="http://schemas.microsoft.com/office/drawing/2014/main" val="2470312403"/>
                    </a:ext>
                  </a:extLst>
                </a:gridCol>
                <a:gridCol w="1072238">
                  <a:extLst>
                    <a:ext uri="{9D8B030D-6E8A-4147-A177-3AD203B41FA5}">
                      <a16:colId xmlns:a16="http://schemas.microsoft.com/office/drawing/2014/main" val="2348337636"/>
                    </a:ext>
                  </a:extLst>
                </a:gridCol>
                <a:gridCol w="1072238">
                  <a:extLst>
                    <a:ext uri="{9D8B030D-6E8A-4147-A177-3AD203B41FA5}">
                      <a16:colId xmlns:a16="http://schemas.microsoft.com/office/drawing/2014/main" val="2744847945"/>
                    </a:ext>
                  </a:extLst>
                </a:gridCol>
              </a:tblGrid>
              <a:tr h="836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RN_INDI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RN_KEY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MDCARE_STRT_DT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FORM_CD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MCEX_SICK_SYM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DETAIL_TMSG_SUBJ_CD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SICK_CLSF_TYPE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STD_YYYY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480664"/>
                  </a:ext>
                </a:extLst>
              </a:tr>
              <a:tr h="4948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592220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2008040601020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20080424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03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H101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2008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885381"/>
                  </a:ext>
                </a:extLst>
              </a:tr>
              <a:tr h="4948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u="none" strike="noStrike" dirty="0">
                          <a:effectLst/>
                        </a:rPr>
                        <a:t>591253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u="none" strike="noStrike">
                          <a:effectLst/>
                        </a:rPr>
                        <a:t>2013052121457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>
                          <a:effectLst/>
                        </a:rPr>
                        <a:t>20130520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>
                          <a:effectLst/>
                        </a:rPr>
                        <a:t>03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E785</a:t>
                      </a:r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u="none" strike="noStrike" dirty="0">
                          <a:effectLst/>
                        </a:rPr>
                        <a:t>2013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255739"/>
                  </a:ext>
                </a:extLst>
              </a:tr>
              <a:tr h="4948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41309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2008040760450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20080424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03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F_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2008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2022611"/>
                  </a:ext>
                </a:extLst>
              </a:tr>
              <a:tr h="4948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364020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2008041515609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20080424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03</a:t>
                      </a:r>
                      <a:endParaRPr lang="en-US" altLang="ko-KR" sz="1600" b="0" i="0" u="none" strike="noStrike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N_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2008</a:t>
                      </a:r>
                      <a:endParaRPr lang="en-US" altLang="ko-K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31336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DD8BAA-51BA-451D-A636-F0893368851A}"/>
              </a:ext>
            </a:extLst>
          </p:cNvPr>
          <p:cNvSpPr txBox="1"/>
          <p:nvPr/>
        </p:nvSpPr>
        <p:spPr>
          <a:xfrm>
            <a:off x="5811396" y="1941039"/>
            <a:ext cx="5974790" cy="175432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/>
              <a:t>※ </a:t>
            </a:r>
            <a:r>
              <a:rPr lang="ko-KR" altLang="en-US" b="1" dirty="0"/>
              <a:t>민감상병 </a:t>
            </a:r>
            <a:r>
              <a:rPr lang="ko-KR" altLang="en-US" b="1" dirty="0" err="1"/>
              <a:t>마스킹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명세서</a:t>
            </a:r>
            <a:r>
              <a:rPr lang="en-US" altLang="ko-KR" b="1" dirty="0"/>
              <a:t>(T20)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 err="1"/>
              <a:t>주상병〮부상병</a:t>
            </a:r>
            <a:r>
              <a:rPr lang="ko-KR" altLang="en-US" b="1" dirty="0"/>
              <a:t> 및 상병내역</a:t>
            </a:r>
            <a:r>
              <a:rPr lang="en-US" altLang="ko-KR" b="1" dirty="0"/>
              <a:t>(T40)</a:t>
            </a:r>
            <a:r>
              <a:rPr lang="ko-KR" altLang="en-US" b="1" dirty="0"/>
              <a:t>의 상병코드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진료내역</a:t>
            </a:r>
            <a:r>
              <a:rPr lang="en-US" altLang="ko-KR" b="1" dirty="0"/>
              <a:t>(T30)</a:t>
            </a:r>
            <a:r>
              <a:rPr lang="ko-KR" altLang="en-US" b="1" dirty="0"/>
              <a:t>의 구체적 행위 명시된 수가코드</a:t>
            </a:r>
            <a:endParaRPr lang="en-US" altLang="ko-KR" b="1" dirty="0"/>
          </a:p>
          <a:p>
            <a:r>
              <a:rPr lang="ko-KR" altLang="en-US" b="1" dirty="0"/>
              <a:t>☞ 민감코드 및 수가코드 대분류</a:t>
            </a:r>
            <a:r>
              <a:rPr lang="en-US" altLang="ko-KR" b="1" dirty="0"/>
              <a:t>(</a:t>
            </a:r>
            <a:r>
              <a:rPr lang="ko-KR" altLang="en-US" b="1" dirty="0"/>
              <a:t>첫째 앞자리</a:t>
            </a:r>
            <a:r>
              <a:rPr lang="en-US" altLang="ko-KR" b="1" dirty="0"/>
              <a:t>)</a:t>
            </a:r>
            <a:r>
              <a:rPr lang="ko-KR" altLang="en-US" b="1" dirty="0"/>
              <a:t>만 표시</a:t>
            </a:r>
            <a:endParaRPr lang="en-US" altLang="ko-KR" b="1" dirty="0"/>
          </a:p>
          <a:p>
            <a:r>
              <a:rPr lang="en-US" altLang="ko-KR" b="1" dirty="0"/>
              <a:t>Ex) </a:t>
            </a:r>
            <a:r>
              <a:rPr lang="ko-KR" altLang="en-US" b="1" dirty="0" err="1"/>
              <a:t>감염〮비뇨생식계〮부인과〮정신과</a:t>
            </a:r>
            <a:r>
              <a:rPr lang="ko-KR" altLang="en-US" b="1" dirty="0"/>
              <a:t> 질환</a:t>
            </a:r>
          </a:p>
        </p:txBody>
      </p:sp>
    </p:spTree>
    <p:extLst>
      <p:ext uri="{BB962C8B-B14F-4D97-AF65-F5344CB8AC3E}">
        <p14:creationId xmlns:p14="http://schemas.microsoft.com/office/powerpoint/2010/main" val="61661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5E69-E246-4982-86ED-3F58E15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</a:t>
            </a:r>
            <a:r>
              <a:rPr lang="en-US" altLang="ko-KR" dirty="0"/>
              <a:t>DB – </a:t>
            </a:r>
            <a:r>
              <a:rPr lang="ko-KR" altLang="en-US" dirty="0"/>
              <a:t>처방전교부상세</a:t>
            </a:r>
            <a:r>
              <a:rPr lang="en-US" altLang="ko-KR" dirty="0"/>
              <a:t>(60T)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DED51B-FFEF-4BC8-9C8D-9865443EF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056" y="1713547"/>
            <a:ext cx="8901888" cy="43207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8942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5E69-E246-4982-86ED-3F58E15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</a:t>
            </a:r>
            <a:r>
              <a:rPr lang="en-US" altLang="ko-KR" dirty="0"/>
              <a:t>DB – </a:t>
            </a:r>
            <a:r>
              <a:rPr lang="ko-KR" altLang="en-US" dirty="0"/>
              <a:t>처방전교부상세</a:t>
            </a:r>
            <a:r>
              <a:rPr lang="en-US" altLang="ko-KR" dirty="0"/>
              <a:t>(60T)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DED51B-FFEF-4BC8-9C8D-9865443EF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056" y="1713547"/>
            <a:ext cx="8901888" cy="4320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84C7A5-FC8C-4E1C-BF96-FF6507D2BBCC}"/>
              </a:ext>
            </a:extLst>
          </p:cNvPr>
          <p:cNvSpPr txBox="1"/>
          <p:nvPr/>
        </p:nvSpPr>
        <p:spPr>
          <a:xfrm>
            <a:off x="5577480" y="3944124"/>
            <a:ext cx="5974790" cy="120032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일반명코드</a:t>
            </a:r>
            <a:r>
              <a:rPr lang="en-US" altLang="ko-KR" b="1" dirty="0"/>
              <a:t>: </a:t>
            </a:r>
            <a:r>
              <a:rPr lang="ko-KR" altLang="en-US" b="1" dirty="0"/>
              <a:t>공유서비스 홈페이지</a:t>
            </a:r>
            <a:r>
              <a:rPr lang="en-US" altLang="ko-KR" b="1" dirty="0"/>
              <a:t>(nhiss.nhis.or.kr)</a:t>
            </a:r>
            <a:r>
              <a:rPr lang="ko-KR" altLang="en-US" b="1" dirty="0"/>
              <a:t>의 </a:t>
            </a:r>
            <a:r>
              <a:rPr lang="ko-KR" altLang="en-US" b="1" dirty="0" err="1"/>
              <a:t>자주묻는</a:t>
            </a:r>
            <a:r>
              <a:rPr lang="ko-KR" altLang="en-US" b="1" dirty="0"/>
              <a:t> 질문 또는 건강보험심사평가원 홈페이지</a:t>
            </a:r>
            <a:r>
              <a:rPr lang="en-US" altLang="ko-KR" b="1" dirty="0"/>
              <a:t>(hira.or.kr) </a:t>
            </a:r>
            <a:r>
              <a:rPr lang="ko-KR" altLang="en-US" b="1" dirty="0"/>
              <a:t>제도</a:t>
            </a:r>
            <a:r>
              <a:rPr lang="en-US" altLang="ko-KR" b="1" dirty="0"/>
              <a:t>·</a:t>
            </a:r>
            <a:r>
              <a:rPr lang="ko-KR" altLang="en-US" b="1" dirty="0"/>
              <a:t>정책 </a:t>
            </a:r>
            <a:r>
              <a:rPr lang="en-US" altLang="ko-KR" b="1" dirty="0"/>
              <a:t>&gt;</a:t>
            </a:r>
            <a:r>
              <a:rPr lang="ko-KR" altLang="en-US" b="1" dirty="0"/>
              <a:t>보험인정기준</a:t>
            </a:r>
            <a:r>
              <a:rPr lang="en-US" altLang="ko-KR" b="1" dirty="0"/>
              <a:t>&gt;</a:t>
            </a:r>
            <a:r>
              <a:rPr lang="ko-KR" altLang="en-US" b="1" dirty="0"/>
              <a:t>급여기준분류</a:t>
            </a:r>
            <a:r>
              <a:rPr lang="en-US" altLang="ko-KR" b="1" dirty="0"/>
              <a:t>&gt;</a:t>
            </a:r>
            <a:r>
              <a:rPr lang="ko-KR" altLang="en-US" b="1" dirty="0"/>
              <a:t>청구관련기준자료에서 </a:t>
            </a:r>
            <a:r>
              <a:rPr lang="ko-KR" altLang="en-US" b="1" dirty="0" err="1"/>
              <a:t>약가파일</a:t>
            </a:r>
            <a:r>
              <a:rPr lang="ko-KR" altLang="en-US" b="1" dirty="0"/>
              <a:t> 다운 가능</a:t>
            </a:r>
          </a:p>
        </p:txBody>
      </p:sp>
    </p:spTree>
    <p:extLst>
      <p:ext uri="{BB962C8B-B14F-4D97-AF65-F5344CB8AC3E}">
        <p14:creationId xmlns:p14="http://schemas.microsoft.com/office/powerpoint/2010/main" val="1121584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5E69-E246-4982-86ED-3F58E15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진료</a:t>
            </a:r>
            <a:r>
              <a:rPr lang="en-US" altLang="ko-KR" dirty="0"/>
              <a:t>DB – </a:t>
            </a:r>
            <a:r>
              <a:rPr lang="ko-KR" altLang="en-US" dirty="0"/>
              <a:t>처방전교부상세</a:t>
            </a:r>
            <a:r>
              <a:rPr lang="en-US" altLang="ko-KR" dirty="0"/>
              <a:t>(60T)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E146FB2-86E3-4B19-9DBB-E3D0A2FC5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61066"/>
              </p:ext>
            </p:extLst>
          </p:nvPr>
        </p:nvGraphicFramePr>
        <p:xfrm>
          <a:off x="1099660" y="2003930"/>
          <a:ext cx="9992680" cy="2463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8282">
                  <a:extLst>
                    <a:ext uri="{9D8B030D-6E8A-4147-A177-3AD203B41FA5}">
                      <a16:colId xmlns:a16="http://schemas.microsoft.com/office/drawing/2014/main" val="4137056376"/>
                    </a:ext>
                  </a:extLst>
                </a:gridCol>
                <a:gridCol w="1761578">
                  <a:extLst>
                    <a:ext uri="{9D8B030D-6E8A-4147-A177-3AD203B41FA5}">
                      <a16:colId xmlns:a16="http://schemas.microsoft.com/office/drawing/2014/main" val="2025941928"/>
                    </a:ext>
                  </a:extLst>
                </a:gridCol>
                <a:gridCol w="748282">
                  <a:extLst>
                    <a:ext uri="{9D8B030D-6E8A-4147-A177-3AD203B41FA5}">
                      <a16:colId xmlns:a16="http://schemas.microsoft.com/office/drawing/2014/main" val="958029316"/>
                    </a:ext>
                  </a:extLst>
                </a:gridCol>
                <a:gridCol w="748282">
                  <a:extLst>
                    <a:ext uri="{9D8B030D-6E8A-4147-A177-3AD203B41FA5}">
                      <a16:colId xmlns:a16="http://schemas.microsoft.com/office/drawing/2014/main" val="3291244688"/>
                    </a:ext>
                  </a:extLst>
                </a:gridCol>
                <a:gridCol w="748282">
                  <a:extLst>
                    <a:ext uri="{9D8B030D-6E8A-4147-A177-3AD203B41FA5}">
                      <a16:colId xmlns:a16="http://schemas.microsoft.com/office/drawing/2014/main" val="1967023917"/>
                    </a:ext>
                  </a:extLst>
                </a:gridCol>
                <a:gridCol w="748282">
                  <a:extLst>
                    <a:ext uri="{9D8B030D-6E8A-4147-A177-3AD203B41FA5}">
                      <a16:colId xmlns:a16="http://schemas.microsoft.com/office/drawing/2014/main" val="2869565001"/>
                    </a:ext>
                  </a:extLst>
                </a:gridCol>
                <a:gridCol w="748282">
                  <a:extLst>
                    <a:ext uri="{9D8B030D-6E8A-4147-A177-3AD203B41FA5}">
                      <a16:colId xmlns:a16="http://schemas.microsoft.com/office/drawing/2014/main" val="800181568"/>
                    </a:ext>
                  </a:extLst>
                </a:gridCol>
                <a:gridCol w="748282">
                  <a:extLst>
                    <a:ext uri="{9D8B030D-6E8A-4147-A177-3AD203B41FA5}">
                      <a16:colId xmlns:a16="http://schemas.microsoft.com/office/drawing/2014/main" val="1389410615"/>
                    </a:ext>
                  </a:extLst>
                </a:gridCol>
                <a:gridCol w="748282">
                  <a:extLst>
                    <a:ext uri="{9D8B030D-6E8A-4147-A177-3AD203B41FA5}">
                      <a16:colId xmlns:a16="http://schemas.microsoft.com/office/drawing/2014/main" val="3383124557"/>
                    </a:ext>
                  </a:extLst>
                </a:gridCol>
                <a:gridCol w="748282">
                  <a:extLst>
                    <a:ext uri="{9D8B030D-6E8A-4147-A177-3AD203B41FA5}">
                      <a16:colId xmlns:a16="http://schemas.microsoft.com/office/drawing/2014/main" val="3462670131"/>
                    </a:ext>
                  </a:extLst>
                </a:gridCol>
                <a:gridCol w="748282">
                  <a:extLst>
                    <a:ext uri="{9D8B030D-6E8A-4147-A177-3AD203B41FA5}">
                      <a16:colId xmlns:a16="http://schemas.microsoft.com/office/drawing/2014/main" val="206323277"/>
                    </a:ext>
                  </a:extLst>
                </a:gridCol>
                <a:gridCol w="748282">
                  <a:extLst>
                    <a:ext uri="{9D8B030D-6E8A-4147-A177-3AD203B41FA5}">
                      <a16:colId xmlns:a16="http://schemas.microsoft.com/office/drawing/2014/main" val="154573276"/>
                    </a:ext>
                  </a:extLst>
                </a:gridCol>
              </a:tblGrid>
              <a:tr h="803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RN_INDI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RN_KEY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MDCARE_STRT_DT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FORM_CD</a:t>
                      </a:r>
                      <a:endParaRPr lang="en-US" sz="16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MCARE_DESC_LN_NO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CLSF_PTTN_CD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MPRSC_TIME1_TUYAK_CPCT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MPRSC_DD1_TUYAK_CPCT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TOT_MCNT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UPRC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AMT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GNL_NM_CD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45859"/>
                  </a:ext>
                </a:extLst>
              </a:tr>
              <a:tr h="40566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 dirty="0">
                          <a:effectLst/>
                        </a:rPr>
                        <a:t>819784</a:t>
                      </a:r>
                      <a:endParaRPr lang="en-US" altLang="ko-KR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 dirty="0">
                          <a:effectLst/>
                        </a:rPr>
                        <a:t>2002120106915</a:t>
                      </a:r>
                      <a:endParaRPr lang="en-US" altLang="ko-KR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20021202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</a:rPr>
                        <a:t>03</a:t>
                      </a:r>
                      <a:endParaRPr lang="en-US" altLang="ko-KR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1.0000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 dirty="0">
                          <a:effectLst/>
                        </a:rPr>
                        <a:t>3</a:t>
                      </a:r>
                      <a:endParaRPr lang="en-US" altLang="ko-KR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30.00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180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106301ATB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8067238"/>
                  </a:ext>
                </a:extLst>
              </a:tr>
              <a:tr h="40566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367481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2002090452180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20020917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03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1.0000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30.00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180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268000ATB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114855"/>
                  </a:ext>
                </a:extLst>
              </a:tr>
              <a:tr h="40566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478840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 dirty="0">
                          <a:effectLst/>
                        </a:rPr>
                        <a:t>2002090831290</a:t>
                      </a:r>
                      <a:endParaRPr lang="en-US" altLang="ko-KR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20020909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03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1.0000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30.00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600" u="none" strike="noStrike">
                          <a:effectLst/>
                        </a:rPr>
                        <a:t>180</a:t>
                      </a:r>
                      <a:endParaRPr lang="en-US" altLang="ko-KR" sz="16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106301ATB</a:t>
                      </a:r>
                      <a:endParaRPr lang="en-US" sz="16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38686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6B5910-7E19-4405-81AF-0A97F6005825}"/>
              </a:ext>
            </a:extLst>
          </p:cNvPr>
          <p:cNvSpPr txBox="1"/>
          <p:nvPr/>
        </p:nvSpPr>
        <p:spPr>
          <a:xfrm>
            <a:off x="5938987" y="4598898"/>
            <a:ext cx="5974790" cy="92333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/>
              <a:t>※ </a:t>
            </a:r>
            <a:r>
              <a:rPr lang="ko-KR" altLang="en-US" b="1" dirty="0"/>
              <a:t>원내투약은 </a:t>
            </a:r>
            <a:r>
              <a:rPr lang="en-US" altLang="ko-KR" b="1" dirty="0"/>
              <a:t>T30, </a:t>
            </a:r>
            <a:r>
              <a:rPr lang="ko-KR" altLang="en-US" b="1" dirty="0"/>
              <a:t>외래 처방은 </a:t>
            </a:r>
            <a:r>
              <a:rPr lang="en-US" altLang="ko-KR" b="1" dirty="0"/>
              <a:t>T60</a:t>
            </a:r>
            <a:r>
              <a:rPr lang="ko-KR" altLang="en-US" b="1" dirty="0"/>
              <a:t>에 기록</a:t>
            </a:r>
            <a:endParaRPr lang="en-US" altLang="ko-KR" b="1" dirty="0"/>
          </a:p>
          <a:p>
            <a:r>
              <a:rPr lang="ko-KR" altLang="en-US" b="1" dirty="0"/>
              <a:t>☞ 입원해서 원내투약한 약제와</a:t>
            </a:r>
            <a:r>
              <a:rPr lang="en-US" altLang="ko-KR" b="1" dirty="0"/>
              <a:t>, </a:t>
            </a:r>
            <a:r>
              <a:rPr lang="ko-KR" altLang="en-US" b="1" dirty="0"/>
              <a:t>외래에서 처방 받은 약을 합해야 전체 약제 처방내역 확인 가능 </a:t>
            </a:r>
          </a:p>
        </p:txBody>
      </p:sp>
    </p:spTree>
    <p:extLst>
      <p:ext uri="{BB962C8B-B14F-4D97-AF65-F5344CB8AC3E}">
        <p14:creationId xmlns:p14="http://schemas.microsoft.com/office/powerpoint/2010/main" val="2458143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5E69-E246-4982-86ED-3F58E15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건강검진 테이블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D6CEB-5930-4933-97AA-A052A726B44A}"/>
              </a:ext>
            </a:extLst>
          </p:cNvPr>
          <p:cNvSpPr/>
          <p:nvPr/>
        </p:nvSpPr>
        <p:spPr>
          <a:xfrm>
            <a:off x="1307876" y="2068404"/>
            <a:ext cx="1627837" cy="1262601"/>
          </a:xfrm>
          <a:prstGeom prst="rect">
            <a:avLst/>
          </a:prstGeom>
          <a:solidFill>
            <a:srgbClr val="525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구성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B756C6-3EEC-4F63-A99D-BA9AFB304A90}"/>
              </a:ext>
            </a:extLst>
          </p:cNvPr>
          <p:cNvSpPr/>
          <p:nvPr/>
        </p:nvSpPr>
        <p:spPr>
          <a:xfrm>
            <a:off x="1307876" y="3527923"/>
            <a:ext cx="1627837" cy="1262601"/>
          </a:xfrm>
          <a:prstGeom prst="rect">
            <a:avLst/>
          </a:prstGeom>
          <a:solidFill>
            <a:srgbClr val="525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대상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031BD6-0ED9-4BF3-B9E1-46D7A7EB8964}"/>
              </a:ext>
            </a:extLst>
          </p:cNvPr>
          <p:cNvSpPr/>
          <p:nvPr/>
        </p:nvSpPr>
        <p:spPr>
          <a:xfrm>
            <a:off x="1307876" y="4987443"/>
            <a:ext cx="1627837" cy="1262601"/>
          </a:xfrm>
          <a:prstGeom prst="rect">
            <a:avLst/>
          </a:prstGeom>
          <a:solidFill>
            <a:srgbClr val="525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3B01F5-87C4-41D4-8420-1725C1787A15}"/>
              </a:ext>
            </a:extLst>
          </p:cNvPr>
          <p:cNvSpPr/>
          <p:nvPr/>
        </p:nvSpPr>
        <p:spPr>
          <a:xfrm>
            <a:off x="3033511" y="2068404"/>
            <a:ext cx="7588415" cy="1262601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2002~2008</a:t>
            </a:r>
            <a:r>
              <a:rPr lang="ko-KR" altLang="en-US" b="1" dirty="0">
                <a:solidFill>
                  <a:schemeClr val="tx1"/>
                </a:solidFill>
              </a:rPr>
              <a:t>년</a:t>
            </a:r>
            <a:r>
              <a:rPr lang="en-US" altLang="ko-KR" b="1" dirty="0">
                <a:solidFill>
                  <a:schemeClr val="tx1"/>
                </a:solidFill>
              </a:rPr>
              <a:t>, 2009~2015</a:t>
            </a:r>
            <a:r>
              <a:rPr lang="ko-KR" altLang="en-US" b="1" dirty="0">
                <a:solidFill>
                  <a:schemeClr val="tx1"/>
                </a:solidFill>
              </a:rPr>
              <a:t>년 </a:t>
            </a:r>
            <a:r>
              <a:rPr lang="en-US" altLang="ko-KR" b="1" dirty="0">
                <a:solidFill>
                  <a:schemeClr val="tx1"/>
                </a:solidFill>
              </a:rPr>
              <a:t>DB </a:t>
            </a:r>
            <a:r>
              <a:rPr lang="ko-KR" altLang="en-US" b="1" dirty="0">
                <a:solidFill>
                  <a:schemeClr val="tx1"/>
                </a:solidFill>
              </a:rPr>
              <a:t>별도 구성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※ 2009</a:t>
            </a:r>
            <a:r>
              <a:rPr lang="ko-KR" altLang="en-US" dirty="0">
                <a:solidFill>
                  <a:schemeClr val="tx1"/>
                </a:solidFill>
              </a:rPr>
              <a:t>년 검진제도 개편으로 주요 검진 및 문진항목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6A9995-67B4-453C-99CA-B109E8E34F09}"/>
              </a:ext>
            </a:extLst>
          </p:cNvPr>
          <p:cNvSpPr/>
          <p:nvPr/>
        </p:nvSpPr>
        <p:spPr>
          <a:xfrm>
            <a:off x="3033511" y="3539507"/>
            <a:ext cx="7588415" cy="1262601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자격 대상자 기준 연도별 수검자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일반건강검진 </a:t>
            </a:r>
            <a:r>
              <a:rPr lang="en-US" altLang="ko-KR" b="1" dirty="0">
                <a:solidFill>
                  <a:schemeClr val="tx1"/>
                </a:solidFill>
              </a:rPr>
              <a:t>1)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※ </a:t>
            </a:r>
            <a:r>
              <a:rPr lang="ko-KR" altLang="en-US" dirty="0" err="1">
                <a:solidFill>
                  <a:schemeClr val="tx1"/>
                </a:solidFill>
              </a:rPr>
              <a:t>의료급여수급권자의</a:t>
            </a:r>
            <a:r>
              <a:rPr lang="ko-KR" altLang="en-US" dirty="0">
                <a:solidFill>
                  <a:schemeClr val="tx1"/>
                </a:solidFill>
              </a:rPr>
              <a:t> 일반건강검진은 </a:t>
            </a:r>
            <a:r>
              <a:rPr lang="en-US" altLang="ko-KR" dirty="0">
                <a:solidFill>
                  <a:schemeClr val="tx1"/>
                </a:solidFill>
              </a:rPr>
              <a:t>2012</a:t>
            </a:r>
            <a:r>
              <a:rPr lang="ko-KR" altLang="en-US" dirty="0">
                <a:solidFill>
                  <a:schemeClr val="tx1"/>
                </a:solidFill>
              </a:rPr>
              <a:t>년부터 실시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FB4285-77A1-4F60-9545-C08B8C3CB3D0}"/>
              </a:ext>
            </a:extLst>
          </p:cNvPr>
          <p:cNvSpPr/>
          <p:nvPr/>
        </p:nvSpPr>
        <p:spPr>
          <a:xfrm>
            <a:off x="3033511" y="5010608"/>
            <a:ext cx="7588415" cy="1262601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건강검진 주요 결과 및 문진 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※ 2</a:t>
            </a:r>
            <a:r>
              <a:rPr lang="ko-KR" altLang="en-US" dirty="0">
                <a:solidFill>
                  <a:schemeClr val="tx1"/>
                </a:solidFill>
              </a:rPr>
              <a:t>년에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번씩 수검대상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년 모두 수검 받은 경우 하나의 검진만 포함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6E8B4B9-99AA-4479-8C08-9AF673AB4F81}"/>
              </a:ext>
            </a:extLst>
          </p:cNvPr>
          <p:cNvCxnSpPr>
            <a:cxnSpLocks/>
          </p:cNvCxnSpPr>
          <p:nvPr/>
        </p:nvCxnSpPr>
        <p:spPr>
          <a:xfrm flipH="1">
            <a:off x="1337733" y="3429464"/>
            <a:ext cx="928419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D5DBD62-C5D1-4EF1-99B2-18F590CAF493}"/>
              </a:ext>
            </a:extLst>
          </p:cNvPr>
          <p:cNvCxnSpPr>
            <a:cxnSpLocks/>
          </p:cNvCxnSpPr>
          <p:nvPr/>
        </p:nvCxnSpPr>
        <p:spPr>
          <a:xfrm flipH="1">
            <a:off x="1337733" y="4888983"/>
            <a:ext cx="928419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668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5E69-E246-4982-86ED-3F58E15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558285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69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3D49C-D712-4FAE-BE99-2E05F8CE9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912" y="6092686"/>
            <a:ext cx="3588488" cy="49724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sz="2000" dirty="0"/>
              <a:t>링크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https://nhiss.nhis.or.kr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48D112-A4A9-4E2B-9402-877E12ECF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7" b="4735"/>
          <a:stretch/>
        </p:blipFill>
        <p:spPr>
          <a:xfrm>
            <a:off x="862264" y="1545707"/>
            <a:ext cx="10339136" cy="4488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D7A1C73-2132-43B9-988E-B0E0D2B1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국민건강보험자료 공유서비스</a:t>
            </a:r>
          </a:p>
        </p:txBody>
      </p:sp>
    </p:spTree>
    <p:extLst>
      <p:ext uri="{BB962C8B-B14F-4D97-AF65-F5344CB8AC3E}">
        <p14:creationId xmlns:p14="http://schemas.microsoft.com/office/powerpoint/2010/main" val="286215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BB396-86E5-4493-AC79-FA95FB61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654"/>
            <a:ext cx="10515600" cy="558285"/>
          </a:xfrm>
        </p:spPr>
        <p:txBody>
          <a:bodyPr/>
          <a:lstStyle/>
          <a:p>
            <a:r>
              <a:rPr lang="ko-KR" altLang="en-US" dirty="0"/>
              <a:t>공단 데이터의 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0C0B3C-D906-490F-B052-1A8E92BA48B3}"/>
              </a:ext>
            </a:extLst>
          </p:cNvPr>
          <p:cNvSpPr/>
          <p:nvPr/>
        </p:nvSpPr>
        <p:spPr>
          <a:xfrm>
            <a:off x="838199" y="3272626"/>
            <a:ext cx="469523" cy="4995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E1DF4F-5EC5-4C36-9517-03715CC3B132}"/>
              </a:ext>
            </a:extLst>
          </p:cNvPr>
          <p:cNvSpPr/>
          <p:nvPr/>
        </p:nvSpPr>
        <p:spPr>
          <a:xfrm>
            <a:off x="838199" y="4040564"/>
            <a:ext cx="469523" cy="4995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BC3617-AABA-4DEC-8CE3-9F64D3BF01F3}"/>
              </a:ext>
            </a:extLst>
          </p:cNvPr>
          <p:cNvSpPr/>
          <p:nvPr/>
        </p:nvSpPr>
        <p:spPr>
          <a:xfrm>
            <a:off x="838199" y="4808503"/>
            <a:ext cx="469523" cy="4995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ECF67C-014E-448D-BD60-61787EF5206C}"/>
              </a:ext>
            </a:extLst>
          </p:cNvPr>
          <p:cNvSpPr/>
          <p:nvPr/>
        </p:nvSpPr>
        <p:spPr>
          <a:xfrm>
            <a:off x="1535364" y="3272626"/>
            <a:ext cx="3688968" cy="499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전수 자료 보유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411166-F6E1-4C1F-B3BF-C729E01809A7}"/>
              </a:ext>
            </a:extLst>
          </p:cNvPr>
          <p:cNvSpPr/>
          <p:nvPr/>
        </p:nvSpPr>
        <p:spPr>
          <a:xfrm>
            <a:off x="1535364" y="4042219"/>
            <a:ext cx="3688968" cy="499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현실 반영된 자료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743B2E-05E4-496C-8193-0DB31BA89175}"/>
              </a:ext>
            </a:extLst>
          </p:cNvPr>
          <p:cNvSpPr/>
          <p:nvPr/>
        </p:nvSpPr>
        <p:spPr>
          <a:xfrm>
            <a:off x="1535364" y="4811812"/>
            <a:ext cx="3688968" cy="499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err="1">
                <a:solidFill>
                  <a:schemeClr val="tx1"/>
                </a:solidFill>
              </a:rPr>
              <a:t>행위별</a:t>
            </a:r>
            <a:r>
              <a:rPr lang="ko-KR" altLang="en-US" sz="2200" dirty="0">
                <a:solidFill>
                  <a:schemeClr val="tx1"/>
                </a:solidFill>
              </a:rPr>
              <a:t> </a:t>
            </a:r>
            <a:r>
              <a:rPr lang="ko-KR" altLang="en-US" sz="2200" dirty="0" err="1">
                <a:solidFill>
                  <a:schemeClr val="tx1"/>
                </a:solidFill>
              </a:rPr>
              <a:t>수가제</a:t>
            </a:r>
            <a:r>
              <a:rPr lang="ko-KR" altLang="en-US" sz="2200" dirty="0">
                <a:solidFill>
                  <a:schemeClr val="tx1"/>
                </a:solidFill>
              </a:rPr>
              <a:t> 기반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CB3B0F-76A6-4E8A-A29A-07FA64D7B5B1}"/>
              </a:ext>
            </a:extLst>
          </p:cNvPr>
          <p:cNvSpPr/>
          <p:nvPr/>
        </p:nvSpPr>
        <p:spPr>
          <a:xfrm>
            <a:off x="6584993" y="3272626"/>
            <a:ext cx="469523" cy="4995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3382B8-C86F-42DD-B178-5470D911CB7C}"/>
              </a:ext>
            </a:extLst>
          </p:cNvPr>
          <p:cNvSpPr/>
          <p:nvPr/>
        </p:nvSpPr>
        <p:spPr>
          <a:xfrm>
            <a:off x="6584993" y="4040564"/>
            <a:ext cx="469523" cy="4995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A55C6C-6ED1-492E-9373-1D142335CC1A}"/>
              </a:ext>
            </a:extLst>
          </p:cNvPr>
          <p:cNvSpPr/>
          <p:nvPr/>
        </p:nvSpPr>
        <p:spPr>
          <a:xfrm>
            <a:off x="6584993" y="4808503"/>
            <a:ext cx="469523" cy="4995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863706-943F-4FFD-960A-A7526E0426B0}"/>
              </a:ext>
            </a:extLst>
          </p:cNvPr>
          <p:cNvSpPr/>
          <p:nvPr/>
        </p:nvSpPr>
        <p:spPr>
          <a:xfrm>
            <a:off x="7246111" y="3272626"/>
            <a:ext cx="4107691" cy="499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비급여 미포함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1D5C1A-D90D-4197-8C4F-9D862B35D173}"/>
              </a:ext>
            </a:extLst>
          </p:cNvPr>
          <p:cNvSpPr/>
          <p:nvPr/>
        </p:nvSpPr>
        <p:spPr>
          <a:xfrm>
            <a:off x="7246111" y="4042219"/>
            <a:ext cx="4107691" cy="499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</a:rPr>
              <a:t>DRG (</a:t>
            </a:r>
            <a:r>
              <a:rPr lang="ko-KR" altLang="en-US" sz="2200" dirty="0">
                <a:solidFill>
                  <a:schemeClr val="tx1"/>
                </a:solidFill>
              </a:rPr>
              <a:t>포괄수가</a:t>
            </a:r>
            <a:r>
              <a:rPr lang="en-US" altLang="ko-KR" sz="2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9B32D6-F2AD-4561-AEE3-C7C44E5967F3}"/>
              </a:ext>
            </a:extLst>
          </p:cNvPr>
          <p:cNvSpPr/>
          <p:nvPr/>
        </p:nvSpPr>
        <p:spPr>
          <a:xfrm>
            <a:off x="7246111" y="4811812"/>
            <a:ext cx="4107691" cy="499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</a:rPr>
              <a:t>의료행위의 결과 정보 없음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3BF9150-364F-4481-97E3-69E6E761D555}"/>
              </a:ext>
            </a:extLst>
          </p:cNvPr>
          <p:cNvCxnSpPr>
            <a:cxnSpLocks/>
          </p:cNvCxnSpPr>
          <p:nvPr/>
        </p:nvCxnSpPr>
        <p:spPr>
          <a:xfrm>
            <a:off x="5904663" y="2464066"/>
            <a:ext cx="0" cy="357028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549CA3-9463-41C4-967F-B7E869370A4F}"/>
              </a:ext>
            </a:extLst>
          </p:cNvPr>
          <p:cNvSpPr/>
          <p:nvPr/>
        </p:nvSpPr>
        <p:spPr>
          <a:xfrm>
            <a:off x="1535364" y="2464066"/>
            <a:ext cx="3688968" cy="499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>
                <a:solidFill>
                  <a:schemeClr val="tx1"/>
                </a:solidFill>
              </a:rPr>
              <a:t>장점</a:t>
            </a:r>
            <a:endParaRPr lang="en-US" altLang="ko-KR" sz="26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CF991B2-FAE4-4FD2-93B1-A4B74D5570DA}"/>
              </a:ext>
            </a:extLst>
          </p:cNvPr>
          <p:cNvSpPr/>
          <p:nvPr/>
        </p:nvSpPr>
        <p:spPr>
          <a:xfrm>
            <a:off x="7246109" y="2464066"/>
            <a:ext cx="4107691" cy="499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>
                <a:solidFill>
                  <a:schemeClr val="tx1"/>
                </a:solidFill>
              </a:rPr>
              <a:t>단점</a:t>
            </a:r>
            <a:endParaRPr lang="en-US" altLang="ko-KR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2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BB396-86E5-4493-AC79-FA95FB61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심평원 데이터와의 차이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8A4A5-F884-4BE5-B0FA-1DA8CC6A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0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BB396-86E5-4493-AC79-FA95FB61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공단데이터 제공 형태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DBECDC-00C1-4857-9EE7-612BC53836EC}"/>
              </a:ext>
            </a:extLst>
          </p:cNvPr>
          <p:cNvSpPr/>
          <p:nvPr/>
        </p:nvSpPr>
        <p:spPr>
          <a:xfrm>
            <a:off x="6821968" y="2037200"/>
            <a:ext cx="2838585" cy="2316002"/>
          </a:xfrm>
          <a:prstGeom prst="rect">
            <a:avLst/>
          </a:prstGeom>
          <a:solidFill>
            <a:srgbClr val="525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sz="2600" b="1" dirty="0"/>
              <a:t>맞춤형 연구 </a:t>
            </a:r>
            <a:r>
              <a:rPr lang="en-US" altLang="ko-KR" sz="2600" b="1" dirty="0"/>
              <a:t>DB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FED018-9630-4C0D-B15F-BF443CAA50E6}"/>
              </a:ext>
            </a:extLst>
          </p:cNvPr>
          <p:cNvSpPr/>
          <p:nvPr/>
        </p:nvSpPr>
        <p:spPr>
          <a:xfrm>
            <a:off x="3424581" y="2037200"/>
            <a:ext cx="2838585" cy="231600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sz="2600" b="1" dirty="0"/>
              <a:t>표본 코호트 </a:t>
            </a:r>
            <a:r>
              <a:rPr lang="en-US" altLang="ko-KR" sz="2600" b="1" dirty="0"/>
              <a:t>DB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FD46A7-D3D1-4A52-87FF-CAF8707C9003}"/>
              </a:ext>
            </a:extLst>
          </p:cNvPr>
          <p:cNvSpPr/>
          <p:nvPr/>
        </p:nvSpPr>
        <p:spPr>
          <a:xfrm>
            <a:off x="8196946" y="4722154"/>
            <a:ext cx="1463607" cy="78444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영유아 검진 </a:t>
            </a:r>
            <a:endParaRPr lang="en-US" altLang="ko-KR" dirty="0"/>
          </a:p>
          <a:p>
            <a:pPr algn="ctr"/>
            <a:r>
              <a:rPr lang="ko-KR" altLang="en-US" dirty="0"/>
              <a:t>코호트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EE339B-C659-47C4-9454-62EE957E73DC}"/>
              </a:ext>
            </a:extLst>
          </p:cNvPr>
          <p:cNvSpPr/>
          <p:nvPr/>
        </p:nvSpPr>
        <p:spPr>
          <a:xfrm>
            <a:off x="6612553" y="4722154"/>
            <a:ext cx="1463607" cy="78444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직장여성</a:t>
            </a:r>
            <a:endParaRPr lang="en-US" altLang="ko-KR" dirty="0"/>
          </a:p>
          <a:p>
            <a:pPr algn="ctr"/>
            <a:r>
              <a:rPr lang="ko-KR" altLang="en-US" dirty="0"/>
              <a:t>코호트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5EAFDD-814A-4F7F-B24D-23A399CB187F}"/>
              </a:ext>
            </a:extLst>
          </p:cNvPr>
          <p:cNvSpPr/>
          <p:nvPr/>
        </p:nvSpPr>
        <p:spPr>
          <a:xfrm>
            <a:off x="5018567" y="4722154"/>
            <a:ext cx="1463607" cy="78444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노인 </a:t>
            </a:r>
            <a:endParaRPr lang="en-US" altLang="ko-KR" dirty="0"/>
          </a:p>
          <a:p>
            <a:pPr algn="ctr"/>
            <a:r>
              <a:rPr lang="ko-KR" altLang="en-US" dirty="0"/>
              <a:t>코호트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135401-454A-4A78-A27F-01C34F6FFB02}"/>
              </a:ext>
            </a:extLst>
          </p:cNvPr>
          <p:cNvSpPr/>
          <p:nvPr/>
        </p:nvSpPr>
        <p:spPr>
          <a:xfrm>
            <a:off x="3424581" y="4722154"/>
            <a:ext cx="1463607" cy="78444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건강검진 </a:t>
            </a:r>
            <a:endParaRPr lang="en-US" altLang="ko-KR" dirty="0"/>
          </a:p>
          <a:p>
            <a:pPr algn="ctr"/>
            <a:r>
              <a:rPr lang="ko-KR" altLang="en-US" dirty="0"/>
              <a:t>코호트</a:t>
            </a:r>
          </a:p>
        </p:txBody>
      </p:sp>
    </p:spTree>
    <p:extLst>
      <p:ext uri="{BB962C8B-B14F-4D97-AF65-F5344CB8AC3E}">
        <p14:creationId xmlns:p14="http://schemas.microsoft.com/office/powerpoint/2010/main" val="180123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BB396-86E5-4493-AC79-FA95FB61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공단데이터 제공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DEC818-85DF-43EC-BB1C-DF75882CD5D6}"/>
              </a:ext>
            </a:extLst>
          </p:cNvPr>
          <p:cNvSpPr/>
          <p:nvPr/>
        </p:nvSpPr>
        <p:spPr>
          <a:xfrm>
            <a:off x="2317898" y="1757607"/>
            <a:ext cx="4830724" cy="6166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표본 코호트 </a:t>
            </a:r>
            <a:r>
              <a:rPr lang="en-US" altLang="ko-KR" sz="2000" b="1" dirty="0"/>
              <a:t>DB</a:t>
            </a:r>
            <a:endParaRPr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B84155-B386-4372-A509-5FECA62F90EE}"/>
              </a:ext>
            </a:extLst>
          </p:cNvPr>
          <p:cNvSpPr/>
          <p:nvPr/>
        </p:nvSpPr>
        <p:spPr>
          <a:xfrm>
            <a:off x="762885" y="2465941"/>
            <a:ext cx="1448686" cy="242917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특징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E9D6AD-0A9F-4198-B3B4-3A30FB5CAE8D}"/>
              </a:ext>
            </a:extLst>
          </p:cNvPr>
          <p:cNvSpPr/>
          <p:nvPr/>
        </p:nvSpPr>
        <p:spPr>
          <a:xfrm>
            <a:off x="762885" y="4986756"/>
            <a:ext cx="1448686" cy="12461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분석 방법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85B1-BCD8-4841-BA5F-F18224B548A0}"/>
              </a:ext>
            </a:extLst>
          </p:cNvPr>
          <p:cNvSpPr/>
          <p:nvPr/>
        </p:nvSpPr>
        <p:spPr>
          <a:xfrm>
            <a:off x="7254948" y="1757607"/>
            <a:ext cx="4221124" cy="61668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맞춤형 연구 </a:t>
            </a:r>
            <a:r>
              <a:rPr lang="en-US" altLang="ko-KR" sz="2000" b="1" dirty="0"/>
              <a:t>DB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97513B-4DFA-4173-B958-F34B50E44FBB}"/>
              </a:ext>
            </a:extLst>
          </p:cNvPr>
          <p:cNvSpPr/>
          <p:nvPr/>
        </p:nvSpPr>
        <p:spPr>
          <a:xfrm>
            <a:off x="2317897" y="2465940"/>
            <a:ext cx="4830725" cy="2429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기준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b="1" u="sng" dirty="0">
                <a:solidFill>
                  <a:schemeClr val="tx1"/>
                </a:solidFill>
              </a:rPr>
              <a:t>2006</a:t>
            </a:r>
            <a:r>
              <a:rPr lang="ko-KR" altLang="en-US" b="1" u="sng" dirty="0">
                <a:solidFill>
                  <a:schemeClr val="tx1"/>
                </a:solidFill>
              </a:rPr>
              <a:t>년 </a:t>
            </a:r>
            <a:r>
              <a:rPr lang="en-US" altLang="ko-KR" b="1" u="sng" dirty="0">
                <a:solidFill>
                  <a:schemeClr val="tx1"/>
                </a:solidFill>
              </a:rPr>
              <a:t>1</a:t>
            </a:r>
            <a:r>
              <a:rPr lang="ko-KR" altLang="en-US" b="1" u="sng" dirty="0">
                <a:solidFill>
                  <a:schemeClr val="tx1"/>
                </a:solidFill>
              </a:rPr>
              <a:t>년간</a:t>
            </a:r>
            <a:r>
              <a:rPr lang="ko-KR" altLang="en-US" dirty="0">
                <a:solidFill>
                  <a:schemeClr val="tx1"/>
                </a:solidFill>
              </a:rPr>
              <a:t> 건강보험가입자 및 의료 급여 </a:t>
            </a:r>
            <a:r>
              <a:rPr lang="ko-KR" altLang="en-US" dirty="0" err="1">
                <a:solidFill>
                  <a:schemeClr val="tx1"/>
                </a:solidFill>
              </a:rPr>
              <a:t>수급권자</a:t>
            </a:r>
            <a:r>
              <a:rPr lang="ko-KR" altLang="en-US" dirty="0">
                <a:solidFill>
                  <a:schemeClr val="tx1"/>
                </a:solidFill>
              </a:rPr>
              <a:t> 자격을 유지한 전국민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대상자</a:t>
            </a:r>
            <a:r>
              <a:rPr lang="en-US" altLang="ko-KR" dirty="0">
                <a:solidFill>
                  <a:schemeClr val="tx1"/>
                </a:solidFill>
              </a:rPr>
              <a:t>: 100</a:t>
            </a:r>
            <a:r>
              <a:rPr lang="ko-KR" altLang="en-US" dirty="0">
                <a:solidFill>
                  <a:schemeClr val="tx1"/>
                </a:solidFill>
              </a:rPr>
              <a:t>만명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모집단의 </a:t>
            </a:r>
            <a:r>
              <a:rPr lang="en-US" altLang="ko-KR" dirty="0">
                <a:solidFill>
                  <a:schemeClr val="tx1"/>
                </a:solidFill>
              </a:rPr>
              <a:t>2%)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연도</a:t>
            </a:r>
            <a:r>
              <a:rPr lang="en-US" altLang="ko-KR" dirty="0">
                <a:solidFill>
                  <a:schemeClr val="tx1"/>
                </a:solidFill>
              </a:rPr>
              <a:t>: 2002~2015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(14</a:t>
            </a:r>
            <a:r>
              <a:rPr lang="ko-KR" altLang="en-US" dirty="0">
                <a:solidFill>
                  <a:schemeClr val="tx1"/>
                </a:solidFill>
              </a:rPr>
              <a:t>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성〮연령〮가입자구분〮보험료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분위〮지역별</a:t>
            </a:r>
            <a:r>
              <a:rPr lang="ko-KR" altLang="en-US" dirty="0">
                <a:solidFill>
                  <a:schemeClr val="tx1"/>
                </a:solidFill>
              </a:rPr>
              <a:t> 층화 추출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FE8034-C04F-41FF-B7AF-5879641A92E0}"/>
              </a:ext>
            </a:extLst>
          </p:cNvPr>
          <p:cNvSpPr/>
          <p:nvPr/>
        </p:nvSpPr>
        <p:spPr>
          <a:xfrm>
            <a:off x="7254948" y="2465940"/>
            <a:ext cx="4221125" cy="2429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대상자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전국민 </a:t>
            </a:r>
            <a:r>
              <a:rPr lang="en-US" altLang="ko-KR" dirty="0">
                <a:solidFill>
                  <a:schemeClr val="tx1"/>
                </a:solidFill>
              </a:rPr>
              <a:t>20% </a:t>
            </a:r>
            <a:r>
              <a:rPr lang="ko-KR" altLang="en-US" dirty="0">
                <a:solidFill>
                  <a:schemeClr val="tx1"/>
                </a:solidFill>
              </a:rPr>
              <a:t>내외까지 제공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자료크기</a:t>
            </a:r>
            <a:r>
              <a:rPr lang="en-US" altLang="ko-KR" dirty="0">
                <a:solidFill>
                  <a:schemeClr val="tx1"/>
                </a:solidFill>
              </a:rPr>
              <a:t>: 1TB </a:t>
            </a:r>
            <a:r>
              <a:rPr lang="ko-KR" altLang="en-US" dirty="0">
                <a:solidFill>
                  <a:schemeClr val="tx1"/>
                </a:solidFill>
              </a:rPr>
              <a:t>내외로 제한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0AF6B4-2DF1-4434-8259-3C75463D3199}"/>
              </a:ext>
            </a:extLst>
          </p:cNvPr>
          <p:cNvSpPr/>
          <p:nvPr/>
        </p:nvSpPr>
        <p:spPr>
          <a:xfrm>
            <a:off x="2317898" y="4986758"/>
            <a:ext cx="4830725" cy="1246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원격 접속 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87FE03-FECC-4A17-AA98-6EED9480FE20}"/>
              </a:ext>
            </a:extLst>
          </p:cNvPr>
          <p:cNvSpPr/>
          <p:nvPr/>
        </p:nvSpPr>
        <p:spPr>
          <a:xfrm>
            <a:off x="7254948" y="4986756"/>
            <a:ext cx="4221125" cy="1246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원격 분석 불가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공단 분석센터 방문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인터넷이 되지 않는 폐쇄형 </a:t>
            </a:r>
            <a:r>
              <a:rPr lang="en-US" altLang="ko-KR" dirty="0">
                <a:solidFill>
                  <a:schemeClr val="tx1"/>
                </a:solidFill>
              </a:rPr>
              <a:t>PC)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BB396-86E5-4493-AC79-FA95FB61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표본코호트</a:t>
            </a:r>
            <a:r>
              <a:rPr lang="ko-KR" altLang="en-US" dirty="0"/>
              <a:t> </a:t>
            </a:r>
            <a:r>
              <a:rPr lang="en-US" altLang="ko-KR" dirty="0"/>
              <a:t>2.0 DB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AB560CB-F115-42BC-81AE-F3C9301F2C2B}"/>
              </a:ext>
            </a:extLst>
          </p:cNvPr>
          <p:cNvGrpSpPr/>
          <p:nvPr/>
        </p:nvGrpSpPr>
        <p:grpSpPr>
          <a:xfrm>
            <a:off x="1564980" y="1436949"/>
            <a:ext cx="9062041" cy="5326261"/>
            <a:chOff x="1564980" y="1436949"/>
            <a:chExt cx="9062041" cy="532626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87E2106-92C0-4DDF-BC61-BCB41A35D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4980" y="1436949"/>
              <a:ext cx="9062041" cy="53262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11DD7B-D9A6-4923-B714-4590D039ADCA}"/>
                </a:ext>
              </a:extLst>
            </p:cNvPr>
            <p:cNvSpPr/>
            <p:nvPr/>
          </p:nvSpPr>
          <p:spPr>
            <a:xfrm>
              <a:off x="3281483" y="2526265"/>
              <a:ext cx="3505200" cy="1021080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618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706DA-D4BF-4715-A660-F0CEA00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자격 및 보험료 테이블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54A5A8-BE2C-4F07-A1C7-43710331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04" y="1508686"/>
            <a:ext cx="9058593" cy="5211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663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1234</Words>
  <Application>Microsoft Office PowerPoint</Application>
  <PresentationFormat>와이드스크린</PresentationFormat>
  <Paragraphs>421</Paragraphs>
  <Slides>29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Calibri</vt:lpstr>
      <vt:lpstr>Office 테마</vt:lpstr>
      <vt:lpstr>국민건강보험공단  데이터 소개 </vt:lpstr>
      <vt:lpstr>목차</vt:lpstr>
      <vt:lpstr>국민건강보험자료 공유서비스</vt:lpstr>
      <vt:lpstr>공단 데이터의 특징</vt:lpstr>
      <vt:lpstr>심평원 데이터와의 차이?</vt:lpstr>
      <vt:lpstr>공단데이터 제공 형태</vt:lpstr>
      <vt:lpstr>공단데이터 제공 형태</vt:lpstr>
      <vt:lpstr>표본코호트 2.0 DB</vt:lpstr>
      <vt:lpstr>자격 및 보험료 테이블</vt:lpstr>
      <vt:lpstr>자격 및 보험료 테이블</vt:lpstr>
      <vt:lpstr>자격 및 보험료 테이블</vt:lpstr>
      <vt:lpstr>출생 및 사망 테이블</vt:lpstr>
      <vt:lpstr>출생 및 사망 테이블</vt:lpstr>
      <vt:lpstr>출생 및 사망 테이블</vt:lpstr>
      <vt:lpstr>진료DB</vt:lpstr>
      <vt:lpstr>진료DB – 명세서 일반(20T)</vt:lpstr>
      <vt:lpstr>진료DB – 명세서 일반(20T)</vt:lpstr>
      <vt:lpstr>진료DB – 명세서 일반(20T)</vt:lpstr>
      <vt:lpstr>진료DB – 진료내역(30T)</vt:lpstr>
      <vt:lpstr>진료DB – 진료내역(30T)</vt:lpstr>
      <vt:lpstr>진료DB – 진료내역(30T)</vt:lpstr>
      <vt:lpstr>진료DB – 상병내역(40T)</vt:lpstr>
      <vt:lpstr>진료DB – 상병내역(40T)</vt:lpstr>
      <vt:lpstr>진료DB – 상병내역(40T)</vt:lpstr>
      <vt:lpstr>진료DB – 처방전교부상세(60T)</vt:lpstr>
      <vt:lpstr>진료DB – 처방전교부상세(60T)</vt:lpstr>
      <vt:lpstr>진료DB – 처방전교부상세(60T)</vt:lpstr>
      <vt:lpstr>건강검진 테이블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공단 데이터 소개</dc:title>
  <dc:creator>Kim Yumin</dc:creator>
  <cp:lastModifiedBy>Kim Yumin</cp:lastModifiedBy>
  <cp:revision>72</cp:revision>
  <dcterms:created xsi:type="dcterms:W3CDTF">2022-01-09T01:11:16Z</dcterms:created>
  <dcterms:modified xsi:type="dcterms:W3CDTF">2022-02-18T15:15:58Z</dcterms:modified>
</cp:coreProperties>
</file>