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yumindayu/mymicro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FBFB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10"/>
          <p:cNvSpPr/>
          <p:nvPr/>
        </p:nvSpPr>
        <p:spPr>
          <a:xfrm>
            <a:off x="-137160" y="-121921"/>
            <a:ext cx="12366343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文本框 3"/>
          <p:cNvSpPr txBox="1"/>
          <p:nvPr/>
        </p:nvSpPr>
        <p:spPr>
          <a:xfrm>
            <a:off x="1090749" y="1255488"/>
            <a:ext cx="10434334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7200">
                <a:solidFill>
                  <a:srgbClr val="FFFFFF"/>
                </a:solidFill>
              </a:defRPr>
            </a:pPr>
            <a:r>
              <a:t> </a:t>
            </a:r>
            <a:r>
              <a:rPr sz="8000"/>
              <a:t>跳出舒适区 Go！</a:t>
            </a:r>
          </a:p>
        </p:txBody>
      </p:sp>
      <p:sp>
        <p:nvSpPr>
          <p:cNvPr id="96" name="文本框 9"/>
          <p:cNvSpPr txBox="1"/>
          <p:nvPr/>
        </p:nvSpPr>
        <p:spPr>
          <a:xfrm>
            <a:off x="10089761" y="6220946"/>
            <a:ext cx="2103199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By yumindayu </a:t>
            </a:r>
          </a:p>
        </p:txBody>
      </p:sp>
      <p:sp>
        <p:nvSpPr>
          <p:cNvPr id="97" name="文本框 4"/>
          <p:cNvSpPr txBox="1"/>
          <p:nvPr/>
        </p:nvSpPr>
        <p:spPr>
          <a:xfrm>
            <a:off x="779846" y="2805430"/>
            <a:ext cx="7367725" cy="12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 </a:t>
            </a:r>
            <a:br/>
            <a:r>
              <a:t>源码地址： </a:t>
            </a:r>
            <a:r>
              <a:rPr>
                <a:solidFill>
                  <a:schemeClr val="accent2"/>
                </a:solidFill>
                <a:uFill>
                  <a:solidFill>
                    <a:srgbClr val="0000FF"/>
                  </a:solidFill>
                </a:uFill>
                <a:latin typeface="Yuanti SC Regular"/>
                <a:ea typeface="Yuanti SC Regular"/>
                <a:cs typeface="Yuanti SC Regular"/>
                <a:sym typeface="Yuanti SC Regular"/>
                <a:hlinkClick r:id="rId2" invalidUrl="" action="" tgtFrame="" tooltip="" history="1" highlightClick="0" endSnd="0"/>
              </a:rPr>
              <a:t>https://github.com/yumindayu/phptogo</a:t>
            </a: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文本框 7"/>
          <p:cNvSpPr txBox="1"/>
          <p:nvPr/>
        </p:nvSpPr>
        <p:spPr>
          <a:xfrm>
            <a:off x="1412027" y="1889033"/>
            <a:ext cx="7758319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var 变量名 类型 // var s string 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var 变量名1,变量名2 类型 // var a,b int 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s :=  true // 函数内使用</a:t>
            </a:r>
          </a:p>
        </p:txBody>
      </p:sp>
      <p:sp>
        <p:nvSpPr>
          <p:cNvPr id="134" name="文本框 6"/>
          <p:cNvSpPr txBox="1"/>
          <p:nvPr/>
        </p:nvSpPr>
        <p:spPr>
          <a:xfrm>
            <a:off x="736305" y="471249"/>
            <a:ext cx="254253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变量声明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文本框 7"/>
          <p:cNvSpPr txBox="1"/>
          <p:nvPr/>
        </p:nvSpPr>
        <p:spPr>
          <a:xfrm>
            <a:off x="1767945" y="1986280"/>
            <a:ext cx="5952439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0. 从0到基础</a:t>
            </a:r>
            <a:br/>
            <a:r>
              <a:t>1. 从基础到进阶 </a:t>
            </a:r>
            <a:br/>
            <a:r>
              <a:t>2. gin框架实战（主机游戏租赁项目）</a:t>
            </a:r>
            <a:br/>
            <a:r>
              <a:t>3. 单体应用到微服务（go-micro）  </a:t>
            </a:r>
          </a:p>
        </p:txBody>
      </p:sp>
      <p:sp>
        <p:nvSpPr>
          <p:cNvPr id="101" name="文本框 6"/>
          <p:cNvSpPr txBox="1"/>
          <p:nvPr/>
        </p:nvSpPr>
        <p:spPr>
          <a:xfrm>
            <a:off x="736305" y="471249"/>
            <a:ext cx="254253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课程简介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文本框 6"/>
          <p:cNvSpPr txBox="1"/>
          <p:nvPr/>
        </p:nvSpPr>
        <p:spPr>
          <a:xfrm>
            <a:off x="736305" y="471249"/>
            <a:ext cx="4237691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Vol.1_环境准备</a:t>
            </a:r>
          </a:p>
        </p:txBody>
      </p:sp>
      <p:sp>
        <p:nvSpPr>
          <p:cNvPr id="105" name="文本框 7"/>
          <p:cNvSpPr txBox="1"/>
          <p:nvPr/>
        </p:nvSpPr>
        <p:spPr>
          <a:xfrm>
            <a:off x="2024282" y="2510560"/>
            <a:ext cx="5384312" cy="269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0. 安装go (1.11+ 本课程版本1.14)</a:t>
            </a:r>
            <a:br/>
            <a:r>
              <a:t>1. 配置go mod </a:t>
            </a:r>
            <a:br/>
            <a:r>
              <a:t>2. IDE  (vscode or goland)</a:t>
            </a:r>
            <a:br/>
            <a:r>
              <a:t>3. Do it 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文本框 7"/>
          <p:cNvSpPr txBox="1"/>
          <p:nvPr/>
        </p:nvSpPr>
        <p:spPr>
          <a:xfrm>
            <a:off x="1744882" y="2383560"/>
            <a:ext cx="7758319" cy="159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Step0: 设置环境变量   GO111MODULE=on</a:t>
            </a:r>
          </a:p>
        </p:txBody>
      </p:sp>
      <p:sp>
        <p:nvSpPr>
          <p:cNvPr id="109" name="文本框 6"/>
          <p:cNvSpPr txBox="1"/>
          <p:nvPr/>
        </p:nvSpPr>
        <p:spPr>
          <a:xfrm>
            <a:off x="736305" y="471249"/>
            <a:ext cx="3661131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Go mod 配置</a:t>
            </a:r>
          </a:p>
        </p:txBody>
      </p:sp>
      <p:sp>
        <p:nvSpPr>
          <p:cNvPr id="110" name="文本框 7"/>
          <p:cNvSpPr txBox="1"/>
          <p:nvPr/>
        </p:nvSpPr>
        <p:spPr>
          <a:xfrm>
            <a:off x="1706782" y="3590060"/>
            <a:ext cx="7376054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Step1: 进入工程目录初始化   go mod init xxxx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文本框 7"/>
          <p:cNvSpPr txBox="1"/>
          <p:nvPr/>
        </p:nvSpPr>
        <p:spPr>
          <a:xfrm>
            <a:off x="1744882" y="2383560"/>
            <a:ext cx="7758319" cy="159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0: 版本管理</a:t>
            </a:r>
          </a:p>
        </p:txBody>
      </p:sp>
      <p:sp>
        <p:nvSpPr>
          <p:cNvPr id="114" name="文本框 6"/>
          <p:cNvSpPr txBox="1"/>
          <p:nvPr/>
        </p:nvSpPr>
        <p:spPr>
          <a:xfrm>
            <a:off x="736305" y="471249"/>
            <a:ext cx="3661131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Go mod 优点</a:t>
            </a:r>
          </a:p>
        </p:txBody>
      </p:sp>
      <p:sp>
        <p:nvSpPr>
          <p:cNvPr id="115" name="文本框 7"/>
          <p:cNvSpPr txBox="1"/>
          <p:nvPr/>
        </p:nvSpPr>
        <p:spPr>
          <a:xfrm>
            <a:off x="1706782" y="3590060"/>
            <a:ext cx="8876589" cy="16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1: 不再将代码放入$GOPATH/src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2: replace 将已经转移的包全局替换，而不需要修改源码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FBFB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0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1100259" y="1255488"/>
            <a:ext cx="10434334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7200">
                <a:solidFill>
                  <a:srgbClr val="FFFFFF"/>
                </a:solidFill>
              </a:defRPr>
            </a:lvl1pPr>
          </a:lstStyle>
          <a:p>
            <a:pPr/>
            <a:r>
              <a:t>类型和变量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文本框 7"/>
          <p:cNvSpPr txBox="1"/>
          <p:nvPr/>
        </p:nvSpPr>
        <p:spPr>
          <a:xfrm>
            <a:off x="1412027" y="1889033"/>
            <a:ext cx="7758319" cy="54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string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bool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整型(int,int8,int16,int32,int64, uint….)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float32 float64 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122" name="文本框 6"/>
          <p:cNvSpPr txBox="1"/>
          <p:nvPr/>
        </p:nvSpPr>
        <p:spPr>
          <a:xfrm>
            <a:off x="736305" y="471249"/>
            <a:ext cx="4677627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Golang 基本类型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文本框 7"/>
          <p:cNvSpPr txBox="1"/>
          <p:nvPr/>
        </p:nvSpPr>
        <p:spPr>
          <a:xfrm>
            <a:off x="1412027" y="1889033"/>
            <a:ext cx="7758319" cy="16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type myInt = int64 //类型别名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Type myInt int64  //类型再定义</a:t>
            </a:r>
          </a:p>
        </p:txBody>
      </p:sp>
      <p:sp>
        <p:nvSpPr>
          <p:cNvPr id="126" name="文本框 6"/>
          <p:cNvSpPr txBox="1"/>
          <p:nvPr/>
        </p:nvSpPr>
        <p:spPr>
          <a:xfrm>
            <a:off x="736305" y="471249"/>
            <a:ext cx="620013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类型别名和类型再定义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9"/>
          <p:cNvSpPr/>
          <p:nvPr/>
        </p:nvSpPr>
        <p:spPr>
          <a:xfrm>
            <a:off x="-87172" y="-121921"/>
            <a:ext cx="12366344" cy="7101841"/>
          </a:xfrm>
          <a:prstGeom prst="rect">
            <a:avLst/>
          </a:prstGeom>
          <a:solidFill>
            <a:srgbClr val="20386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文本框 7"/>
          <p:cNvSpPr txBox="1"/>
          <p:nvPr/>
        </p:nvSpPr>
        <p:spPr>
          <a:xfrm>
            <a:off x="1412027" y="1889033"/>
            <a:ext cx="7758319" cy="273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1.命名适应项目中某些特定数据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2.当潜在类型需要更换时只更改一处代码</a:t>
            </a:r>
          </a:p>
          <a:p>
            <a:pPr>
              <a:lnSpc>
                <a:spcPct val="150000"/>
              </a:lnSpc>
              <a:spcBef>
                <a:spcPts val="2400"/>
              </a:spcBef>
              <a:defRPr sz="2800">
                <a:solidFill>
                  <a:srgbClr val="FFFFFF"/>
                </a:solidFill>
              </a:defRPr>
            </a:pPr>
            <a:r>
              <a:t>3.可以为别名设置特定方法来实现某些接口</a:t>
            </a:r>
          </a:p>
        </p:txBody>
      </p:sp>
      <p:sp>
        <p:nvSpPr>
          <p:cNvPr id="130" name="文本框 6"/>
          <p:cNvSpPr txBox="1"/>
          <p:nvPr/>
        </p:nvSpPr>
        <p:spPr>
          <a:xfrm>
            <a:off x="736305" y="471249"/>
            <a:ext cx="4371339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类型别名的作用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