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/>
    <p:restoredTop sz="94704"/>
  </p:normalViewPr>
  <p:slideViewPr>
    <p:cSldViewPr snapToGrid="0" snapToObjects="1" showGuides="1">
      <p:cViewPr varScale="1">
        <p:scale>
          <a:sx n="142" d="100"/>
          <a:sy n="142" d="100"/>
        </p:scale>
        <p:origin x="664" y="-20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402D8-ECA8-BF4B-AC79-61B10CE81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289230-BD67-DF49-B8E8-47955B777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28180E-3CD7-7941-BE38-72D7B8C3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5914F9-1F48-BC4C-9907-675FDFB6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D664C-8C66-094E-92A1-03799253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6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E2FA-0CE0-FB41-B597-585C2787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0A4439-2F47-AA4C-B920-FC683C302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326BD4-EE19-F44B-88C6-13B0C3CD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302082-4488-0E45-B459-27E896F8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259E94-E37E-9548-9E08-CC6E88D0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53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113BC5-FEEC-3441-A001-403C95B8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F1A265-7936-6B43-96B4-04C6FB1DC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E45506-C33D-B948-9AC3-08C16A39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8524DE-C37A-4645-8A21-8517F737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6736DA-C155-8744-A549-901DD851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72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A059A-1C93-9647-8134-18199C6E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E0257A-9B7C-DE40-9703-032283109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12D14B-311A-7141-88B9-70F4368F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AF8B0-13C9-6647-B19D-A066511C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333671-095D-BF47-85BA-DEDDB941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36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64C8A-D00E-B949-915C-81E5B229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5BD217-9B2A-314B-BF5E-0BE6C6034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80EADF-680D-8742-B864-D1C473AD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F82081-7083-7848-9F45-ECC5280D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53DAF6-BAB6-8740-8BB9-C008FE2C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81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B6AF9-6810-7945-8C68-2DBDC4F8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F73DB9-A35C-0C40-9E28-82C164E7C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8E575-671A-BA4D-B206-00467A294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C613A3-6FA3-9340-9107-8108AFEE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3C52BF-2678-594C-A556-5A51B09D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B0004C-8AE5-EE4D-AB2E-272B01A2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07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5C1E5-0736-4B41-A52B-22646659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206440-3F10-C243-9DF4-67A86DEE1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8B46E0-46DE-0440-A20C-71F49E135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5477B4-A34E-8E4A-8B07-E23E48C3F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31588C-9DBC-564A-A062-B10013A8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76D202-E6D7-0241-9590-8BC0E90F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933212-6CF8-214A-8049-C9D116B2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89B9F23-6D7D-364D-87F7-2008A4D5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90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2F357-2E97-FB41-A3E8-6CAE6B7D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D5F0E4-D68A-1C46-975D-A7B28D6C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CB6A9C-1195-A642-A0E6-2AF3BF7D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6494DA-58E5-094D-B0A8-3E6F69A2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4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97278D-5A84-3940-9D2B-F1BD366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9E671A-AD8E-6344-B5D4-67DC7AF7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76D22A-0AD4-464F-B53D-EF02682A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63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67D9D-1343-1949-B1D3-2B6726CD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EA21F2-EB17-8F4C-B2F4-96DFA408B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22C73F-A9D9-3D4B-B1AB-B667B77B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AE2ED6-E261-414C-BB1F-31F99EAC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F0F73A-102A-514E-82B3-0497DBB1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44202E-E4A5-F544-8B56-9F123B7C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3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D756D-59A9-E84E-8B38-9E294018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BBF66A-24EA-704B-AB50-1006F2BFF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723DB2-C8DB-E642-84C2-8D013577F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1FBA7A-5C7F-3847-8B19-B30CBAE6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6C1-0A8E-C946-8FF3-B56BE693DFD7}" type="datetimeFigureOut">
              <a:t>2020/1/17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EEAF90-EF71-6C4E-AD55-195328C0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6C4038-E6AF-A644-8B0F-C8FEC23D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61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4295E2-CFB7-B047-93B0-8C8ECD09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941DC7-133B-FB46-AA00-79452F40C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74D2CE-0960-2146-AC1A-98118208D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B6C1-0A8E-C946-8FF3-B56BE693DFD7}" type="datetimeFigureOut">
              <a:t>2020/1/17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747CC4-DD65-AF40-BB11-E1F6E1DC2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6E5EB4-B8B8-7F48-87D8-7679E636F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70B6-0A40-E940-A9F8-92EC731D2AE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40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164D490-1269-5943-AD46-55BDDDDA47A8}"/>
              </a:ext>
            </a:extLst>
          </p:cNvPr>
          <p:cNvGrpSpPr/>
          <p:nvPr/>
        </p:nvGrpSpPr>
        <p:grpSpPr>
          <a:xfrm>
            <a:off x="107572" y="546849"/>
            <a:ext cx="11964891" cy="3443319"/>
            <a:chOff x="107572" y="546849"/>
            <a:chExt cx="11964891" cy="3443319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F5DA2530-6F9A-D144-AC33-5522AD5B31C8}"/>
                </a:ext>
              </a:extLst>
            </p:cNvPr>
            <p:cNvGrpSpPr/>
            <p:nvPr/>
          </p:nvGrpSpPr>
          <p:grpSpPr>
            <a:xfrm>
              <a:off x="107572" y="546849"/>
              <a:ext cx="3729317" cy="3443318"/>
              <a:chOff x="107574" y="546849"/>
              <a:chExt cx="3729317" cy="3443318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AEB9CC3C-0983-4045-AADF-A57994ACDE15}"/>
                  </a:ext>
                </a:extLst>
              </p:cNvPr>
              <p:cNvGrpSpPr/>
              <p:nvPr/>
            </p:nvGrpSpPr>
            <p:grpSpPr>
              <a:xfrm>
                <a:off x="107574" y="546849"/>
                <a:ext cx="3729317" cy="2796988"/>
                <a:chOff x="1479176" y="385482"/>
                <a:chExt cx="3729317" cy="2796988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0945699E-BB65-E249-A1EF-98AB1BFB2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79176" y="385482"/>
                  <a:ext cx="3729317" cy="27969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C619B4C9-3304-3C4D-9346-FBFC992218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4798" y="1398494"/>
                  <a:ext cx="1697319" cy="127298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3B96A3A-6030-B841-853D-5F9983C3AC82}"/>
                  </a:ext>
                </a:extLst>
              </p:cNvPr>
              <p:cNvSpPr txBox="1"/>
              <p:nvPr/>
            </p:nvSpPr>
            <p:spPr>
              <a:xfrm>
                <a:off x="107574" y="3343836"/>
                <a:ext cx="37293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600">
                    <a:latin typeface="Arial" panose="020B0604020202020204" pitchFamily="34" charset="0"/>
                    <a:cs typeface="Arial" panose="020B0604020202020204" pitchFamily="34" charset="0"/>
                  </a:rPr>
                  <a:t>Ground Truth</a:t>
                </a:r>
              </a:p>
            </p:txBody>
          </p: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835D45AE-72D5-C04E-914D-1C6ECC481AFE}"/>
                </a:ext>
              </a:extLst>
            </p:cNvPr>
            <p:cNvGrpSpPr/>
            <p:nvPr/>
          </p:nvGrpSpPr>
          <p:grpSpPr>
            <a:xfrm>
              <a:off x="4225359" y="546849"/>
              <a:ext cx="3729318" cy="3443319"/>
              <a:chOff x="4225359" y="546849"/>
              <a:chExt cx="3729318" cy="3443319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437672A1-0234-E949-AFA5-F1650A98D55E}"/>
                  </a:ext>
                </a:extLst>
              </p:cNvPr>
              <p:cNvGrpSpPr/>
              <p:nvPr/>
            </p:nvGrpSpPr>
            <p:grpSpPr>
              <a:xfrm>
                <a:off x="4225360" y="546849"/>
                <a:ext cx="3729317" cy="2796988"/>
                <a:chOff x="1541929" y="3684495"/>
                <a:chExt cx="3729317" cy="2796988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AC237F5-13C1-1444-831E-71D89BBB28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41929" y="3684495"/>
                  <a:ext cx="3729317" cy="27969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A3666BBA-5DAF-8E42-98CC-7C39104853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58891" y="4061012"/>
                  <a:ext cx="1697319" cy="127298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28BB9B-AD1C-4A43-84A9-57C2F1492451}"/>
                  </a:ext>
                </a:extLst>
              </p:cNvPr>
              <p:cNvSpPr txBox="1"/>
              <p:nvPr/>
            </p:nvSpPr>
            <p:spPr>
              <a:xfrm>
                <a:off x="4225359" y="3343837"/>
                <a:ext cx="37293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600">
                    <a:latin typeface="Arial" panose="020B0604020202020204" pitchFamily="34" charset="0"/>
                    <a:cs typeface="Arial" panose="020B0604020202020204" pitchFamily="34" charset="0"/>
                  </a:rPr>
                  <a:t>Predicted Image</a:t>
                </a:r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2A56B6C7-3329-2942-B69B-B6231159169F}"/>
                </a:ext>
              </a:extLst>
            </p:cNvPr>
            <p:cNvGrpSpPr/>
            <p:nvPr/>
          </p:nvGrpSpPr>
          <p:grpSpPr>
            <a:xfrm>
              <a:off x="8343146" y="546849"/>
              <a:ext cx="3729317" cy="3443318"/>
              <a:chOff x="8343146" y="546849"/>
              <a:chExt cx="3729317" cy="3443318"/>
            </a:xfrm>
          </p:grpSpPr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92B4844-C424-314B-B3B9-498374B0EBB9}"/>
                  </a:ext>
                </a:extLst>
              </p:cNvPr>
              <p:cNvSpPr txBox="1"/>
              <p:nvPr/>
            </p:nvSpPr>
            <p:spPr>
              <a:xfrm>
                <a:off x="8343146" y="3343836"/>
                <a:ext cx="37293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600">
                    <a:latin typeface="Arial" panose="020B0604020202020204" pitchFamily="34" charset="0"/>
                    <a:cs typeface="Arial" panose="020B0604020202020204" pitchFamily="34" charset="0"/>
                  </a:rPr>
                  <a:t>IoU</a:t>
                </a:r>
              </a:p>
            </p:txBody>
          </p:sp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2EA91B0F-619A-8E4C-A7AC-99213F6B796A}"/>
                  </a:ext>
                </a:extLst>
              </p:cNvPr>
              <p:cNvGrpSpPr/>
              <p:nvPr/>
            </p:nvGrpSpPr>
            <p:grpSpPr>
              <a:xfrm>
                <a:off x="8343146" y="546849"/>
                <a:ext cx="3729317" cy="2796988"/>
                <a:chOff x="8343146" y="546849"/>
                <a:chExt cx="3729317" cy="2796988"/>
              </a:xfrm>
            </p:grpSpPr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9B5F2EC5-4E93-B14F-8FA3-F6DCB84487F4}"/>
                    </a:ext>
                  </a:extLst>
                </p:cNvPr>
                <p:cNvGrpSpPr/>
                <p:nvPr/>
              </p:nvGrpSpPr>
              <p:grpSpPr>
                <a:xfrm>
                  <a:off x="8343146" y="546849"/>
                  <a:ext cx="3729317" cy="2796988"/>
                  <a:chOff x="6705600" y="3684495"/>
                  <a:chExt cx="3729317" cy="2796988"/>
                </a:xfrm>
              </p:grpSpPr>
              <p:sp>
                <p:nvSpPr>
                  <p:cNvPr id="15" name="正方形/長方形 14">
                    <a:extLst>
                      <a:ext uri="{FF2B5EF4-FFF2-40B4-BE49-F238E27FC236}">
                        <a16:creationId xmlns:a16="http://schemas.microsoft.com/office/drawing/2014/main" id="{76B127FB-CFCF-FE40-A4D0-86BF45722E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05600" y="3684495"/>
                    <a:ext cx="3729317" cy="279698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" name="正方形/長方形 15">
                    <a:extLst>
                      <a:ext uri="{FF2B5EF4-FFF2-40B4-BE49-F238E27FC236}">
                        <a16:creationId xmlns:a16="http://schemas.microsoft.com/office/drawing/2014/main" id="{D864028E-85D6-2C42-851D-BBAC13052B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071222" y="4697507"/>
                    <a:ext cx="1697319" cy="1272989"/>
                  </a:xfrm>
                  <a:prstGeom prst="rect">
                    <a:avLst/>
                  </a:prstGeom>
                  <a:solidFill>
                    <a:srgbClr val="C00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206A425A-CED5-074C-9BE1-09AE2D8F12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222562" y="4061012"/>
                    <a:ext cx="1697319" cy="1272989"/>
                  </a:xfrm>
                  <a:prstGeom prst="rect">
                    <a:avLst/>
                  </a:prstGeom>
                  <a:solidFill>
                    <a:srgbClr val="FFC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" name="フリーフォーム 19">
                    <a:extLst>
                      <a:ext uri="{FF2B5EF4-FFF2-40B4-BE49-F238E27FC236}">
                        <a16:creationId xmlns:a16="http://schemas.microsoft.com/office/drawing/2014/main" id="{FF73A55A-1ACA-7B41-B597-950D6D67E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071221" y="4697506"/>
                    <a:ext cx="848659" cy="636494"/>
                  </a:xfrm>
                  <a:custGeom>
                    <a:avLst/>
                    <a:gdLst>
                      <a:gd name="connsiteX0" fmla="*/ 0 w 848659"/>
                      <a:gd name="connsiteY0" fmla="*/ 0 h 636494"/>
                      <a:gd name="connsiteX1" fmla="*/ 848659 w 848659"/>
                      <a:gd name="connsiteY1" fmla="*/ 0 h 636494"/>
                      <a:gd name="connsiteX2" fmla="*/ 848659 w 848659"/>
                      <a:gd name="connsiteY2" fmla="*/ 636494 h 636494"/>
                      <a:gd name="connsiteX3" fmla="*/ 0 w 848659"/>
                      <a:gd name="connsiteY3" fmla="*/ 636494 h 6364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8659" h="636494">
                        <a:moveTo>
                          <a:pt x="0" y="0"/>
                        </a:moveTo>
                        <a:lnTo>
                          <a:pt x="848659" y="0"/>
                        </a:lnTo>
                        <a:lnTo>
                          <a:pt x="848659" y="636494"/>
                        </a:lnTo>
                        <a:lnTo>
                          <a:pt x="0" y="636494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7" name="四角形吹き出し 26">
                  <a:extLst>
                    <a:ext uri="{FF2B5EF4-FFF2-40B4-BE49-F238E27FC236}">
                      <a16:creationId xmlns:a16="http://schemas.microsoft.com/office/drawing/2014/main" id="{69603112-B575-E84F-BB0B-B19F8FDD6CA5}"/>
                    </a:ext>
                  </a:extLst>
                </p:cNvPr>
                <p:cNvSpPr/>
                <p:nvPr/>
              </p:nvSpPr>
              <p:spPr>
                <a:xfrm>
                  <a:off x="8528406" y="2303930"/>
                  <a:ext cx="742668" cy="537884"/>
                </a:xfrm>
                <a:prstGeom prst="wedgeRectCallout">
                  <a:avLst>
                    <a:gd name="adj1" fmla="val 36672"/>
                    <a:gd name="adj2" fmla="val -102499"/>
                  </a:avLst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800" b="1">
                      <a:solidFill>
                        <a:schemeClr val="tx1"/>
                      </a:solidFill>
                    </a:rPr>
                    <a:t>FP</a:t>
                  </a:r>
                  <a:endParaRPr kumimoji="1" lang="ja-JP" altLang="en-US" sz="2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四角形吹き出し 27">
                  <a:extLst>
                    <a:ext uri="{FF2B5EF4-FFF2-40B4-BE49-F238E27FC236}">
                      <a16:creationId xmlns:a16="http://schemas.microsoft.com/office/drawing/2014/main" id="{51E05B8C-BDC8-3940-B582-8B8801DE87BE}"/>
                    </a:ext>
                  </a:extLst>
                </p:cNvPr>
                <p:cNvSpPr/>
                <p:nvPr/>
              </p:nvSpPr>
              <p:spPr>
                <a:xfrm>
                  <a:off x="10051621" y="2474260"/>
                  <a:ext cx="742668" cy="537884"/>
                </a:xfrm>
                <a:prstGeom prst="wedgeRectCallout">
                  <a:avLst>
                    <a:gd name="adj1" fmla="val -28013"/>
                    <a:gd name="adj2" fmla="val -114166"/>
                  </a:avLst>
                </a:prstGeom>
                <a:solidFill>
                  <a:srgbClr val="00B05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800" b="1">
                      <a:solidFill>
                        <a:schemeClr val="tx1"/>
                      </a:solidFill>
                    </a:rPr>
                    <a:t>T</a:t>
                  </a:r>
                  <a:r>
                    <a:rPr kumimoji="1" lang="en-US" altLang="ja-JP" sz="2800" b="1">
                      <a:solidFill>
                        <a:schemeClr val="tx1"/>
                      </a:solidFill>
                    </a:rPr>
                    <a:t>P</a:t>
                  </a:r>
                  <a:endParaRPr kumimoji="1" lang="ja-JP" altLang="en-US" sz="2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四角形吹き出し 28">
                  <a:extLst>
                    <a:ext uri="{FF2B5EF4-FFF2-40B4-BE49-F238E27FC236}">
                      <a16:creationId xmlns:a16="http://schemas.microsoft.com/office/drawing/2014/main" id="{94D5B81F-3FBD-7445-A827-7F214FE1E9DD}"/>
                    </a:ext>
                  </a:extLst>
                </p:cNvPr>
                <p:cNvSpPr/>
                <p:nvPr/>
              </p:nvSpPr>
              <p:spPr>
                <a:xfrm>
                  <a:off x="11182757" y="923366"/>
                  <a:ext cx="742668" cy="537884"/>
                </a:xfrm>
                <a:prstGeom prst="wedgeRectCallout">
                  <a:avLst>
                    <a:gd name="adj1" fmla="val -47824"/>
                    <a:gd name="adj2" fmla="val 84166"/>
                  </a:avLst>
                </a:prstGeom>
                <a:solidFill>
                  <a:srgbClr val="C0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800" b="1">
                      <a:solidFill>
                        <a:schemeClr val="bg1"/>
                      </a:solidFill>
                    </a:rPr>
                    <a:t>FN</a:t>
                  </a:r>
                  <a:endParaRPr kumimoji="1" lang="ja-JP" altLang="en-US" sz="2800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9131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AD7FB8-0C1D-7849-8897-352B9E8B3447}"/>
              </a:ext>
            </a:extLst>
          </p:cNvPr>
          <p:cNvSpPr/>
          <p:nvPr/>
        </p:nvSpPr>
        <p:spPr>
          <a:xfrm>
            <a:off x="7843341" y="2434177"/>
            <a:ext cx="1339360" cy="10552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色抽出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8" name="グラフィックス 7" descr="スマートフォン">
            <a:extLst>
              <a:ext uri="{FF2B5EF4-FFF2-40B4-BE49-F238E27FC236}">
                <a16:creationId xmlns:a16="http://schemas.microsoft.com/office/drawing/2014/main" id="{081EC896-9B9E-864F-8EE6-3F079A482A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375" r="18712"/>
          <a:stretch/>
        </p:blipFill>
        <p:spPr>
          <a:xfrm>
            <a:off x="6093802" y="894596"/>
            <a:ext cx="820358" cy="1303977"/>
          </a:xfrm>
          <a:prstGeom prst="rect">
            <a:avLst/>
          </a:prstGeom>
        </p:spPr>
      </p:pic>
      <p:pic>
        <p:nvPicPr>
          <p:cNvPr id="5" name="グラフィックス 4" descr="画像">
            <a:extLst>
              <a:ext uri="{FF2B5EF4-FFF2-40B4-BE49-F238E27FC236}">
                <a16:creationId xmlns:a16="http://schemas.microsoft.com/office/drawing/2014/main" id="{21A903A4-5C7B-314F-9901-CCC4766D39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4981" r="14328"/>
          <a:stretch/>
        </p:blipFill>
        <p:spPr>
          <a:xfrm>
            <a:off x="8121331" y="1203597"/>
            <a:ext cx="783379" cy="68597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4D0C08-D41E-D642-ACDB-459CEFC46410}"/>
              </a:ext>
            </a:extLst>
          </p:cNvPr>
          <p:cNvSpPr/>
          <p:nvPr/>
        </p:nvSpPr>
        <p:spPr>
          <a:xfrm>
            <a:off x="2994125" y="3238446"/>
            <a:ext cx="1339360" cy="10552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Arduino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AFCAB7-5C3F-6E46-83FF-9EAC48EDAE83}"/>
              </a:ext>
            </a:extLst>
          </p:cNvPr>
          <p:cNvSpPr/>
          <p:nvPr/>
        </p:nvSpPr>
        <p:spPr>
          <a:xfrm>
            <a:off x="1804877" y="1150305"/>
            <a:ext cx="1879917" cy="10552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アクチュエータ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51D394-855A-A14C-9862-1224A61A1DCD}"/>
              </a:ext>
            </a:extLst>
          </p:cNvPr>
          <p:cNvSpPr/>
          <p:nvPr/>
        </p:nvSpPr>
        <p:spPr>
          <a:xfrm>
            <a:off x="6503981" y="3919819"/>
            <a:ext cx="1339360" cy="10552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Q-Leaning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16238D-4BF8-CD41-A5BF-F94A3319945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4333485" y="3766071"/>
            <a:ext cx="2170496" cy="681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5F04C64-2B6E-9643-AFB1-AB9814BC4372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2744836" y="2205555"/>
            <a:ext cx="918969" cy="103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9DD11FF-47CD-9B43-A150-C17BF596269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513021" y="1889570"/>
            <a:ext cx="0" cy="544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4BBCFA5-BB2A-0841-9826-C40FC44B8B06}"/>
              </a:ext>
            </a:extLst>
          </p:cNvPr>
          <p:cNvCxnSpPr>
            <a:cxnSpLocks/>
            <a:stCxn id="6" idx="2"/>
            <a:endCxn id="11" idx="3"/>
          </p:cNvCxnSpPr>
          <p:nvPr/>
        </p:nvCxnSpPr>
        <p:spPr>
          <a:xfrm flipH="1">
            <a:off x="7843341" y="3489427"/>
            <a:ext cx="669680" cy="958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7A62B61-6B7B-6D4F-9FBD-00A3E7C20D61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6914160" y="1546584"/>
            <a:ext cx="120717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E505456-D359-2246-B199-E82421335A6A}"/>
              </a:ext>
            </a:extLst>
          </p:cNvPr>
          <p:cNvSpPr/>
          <p:nvPr/>
        </p:nvSpPr>
        <p:spPr>
          <a:xfrm>
            <a:off x="1078506" y="3261433"/>
            <a:ext cx="1068887" cy="6708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電池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7B21DB8-0C85-704E-BC68-11EEE67746F6}"/>
              </a:ext>
            </a:extLst>
          </p:cNvPr>
          <p:cNvCxnSpPr>
            <a:cxnSpLocks/>
            <a:stCxn id="29" idx="0"/>
            <a:endCxn id="10" idx="2"/>
          </p:cNvCxnSpPr>
          <p:nvPr/>
        </p:nvCxnSpPr>
        <p:spPr>
          <a:xfrm flipV="1">
            <a:off x="1612950" y="2205555"/>
            <a:ext cx="1131886" cy="1055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342A9B7-E8F3-C54B-9B88-4DB4F99D3A35}"/>
              </a:ext>
            </a:extLst>
          </p:cNvPr>
          <p:cNvSpPr txBox="1"/>
          <p:nvPr/>
        </p:nvSpPr>
        <p:spPr>
          <a:xfrm>
            <a:off x="8328211" y="3849368"/>
            <a:ext cx="14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面積と重心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34C5990-111A-DA48-BA78-AF8F2452264E}"/>
              </a:ext>
            </a:extLst>
          </p:cNvPr>
          <p:cNvSpPr/>
          <p:nvPr/>
        </p:nvSpPr>
        <p:spPr>
          <a:xfrm>
            <a:off x="5585012" y="627529"/>
            <a:ext cx="4571999" cy="52443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AAF0C8F-8716-F740-95DB-A43871A3DA24}"/>
              </a:ext>
            </a:extLst>
          </p:cNvPr>
          <p:cNvSpPr txBox="1"/>
          <p:nvPr/>
        </p:nvSpPr>
        <p:spPr>
          <a:xfrm>
            <a:off x="9182701" y="5972512"/>
            <a:ext cx="94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スマホ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42DD4A0-7CAF-4842-8B6C-AAC20A0E6E10}"/>
              </a:ext>
            </a:extLst>
          </p:cNvPr>
          <p:cNvSpPr txBox="1"/>
          <p:nvPr/>
        </p:nvSpPr>
        <p:spPr>
          <a:xfrm>
            <a:off x="4684832" y="3561440"/>
            <a:ext cx="94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Action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42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158162-6459-1442-A572-3C3DDC1A851D}"/>
              </a:ext>
            </a:extLst>
          </p:cNvPr>
          <p:cNvSpPr/>
          <p:nvPr/>
        </p:nvSpPr>
        <p:spPr>
          <a:xfrm>
            <a:off x="797860" y="152396"/>
            <a:ext cx="4061012" cy="14433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913896-0DE3-BC4F-8D7B-A4B8847A52EB}"/>
              </a:ext>
            </a:extLst>
          </p:cNvPr>
          <p:cNvSpPr txBox="1"/>
          <p:nvPr/>
        </p:nvSpPr>
        <p:spPr>
          <a:xfrm>
            <a:off x="1691269" y="-32270"/>
            <a:ext cx="2076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電動義手の課題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230A72-B0B9-6D42-B2CE-8C1A1627B134}"/>
              </a:ext>
            </a:extLst>
          </p:cNvPr>
          <p:cNvSpPr txBox="1"/>
          <p:nvPr/>
        </p:nvSpPr>
        <p:spPr>
          <a:xfrm>
            <a:off x="1265446" y="617688"/>
            <a:ext cx="2928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筋電の制御が難しい</a:t>
            </a:r>
            <a:endParaRPr kumimoji="1" lang="en-US" altLang="ja-JP"/>
          </a:p>
          <a:p>
            <a:r>
              <a:rPr kumimoji="1" lang="ja-JP" altLang="en-US"/>
              <a:t>重い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B38234-3A94-DE44-A755-21AC618C7B08}"/>
              </a:ext>
            </a:extLst>
          </p:cNvPr>
          <p:cNvSpPr/>
          <p:nvPr/>
        </p:nvSpPr>
        <p:spPr>
          <a:xfrm>
            <a:off x="5647766" y="152396"/>
            <a:ext cx="4061012" cy="14433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CB1F00-0ECB-484D-9C0B-C28A6BDAB881}"/>
              </a:ext>
            </a:extLst>
          </p:cNvPr>
          <p:cNvSpPr txBox="1"/>
          <p:nvPr/>
        </p:nvSpPr>
        <p:spPr>
          <a:xfrm>
            <a:off x="6317056" y="-26898"/>
            <a:ext cx="29703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パーソナルロボットの課題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6E0845-2774-2444-8C56-E578F88FE825}"/>
              </a:ext>
            </a:extLst>
          </p:cNvPr>
          <p:cNvSpPr txBox="1"/>
          <p:nvPr/>
        </p:nvSpPr>
        <p:spPr>
          <a:xfrm>
            <a:off x="6115352" y="617688"/>
            <a:ext cx="2928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筋電の制御が難しい</a:t>
            </a:r>
            <a:endParaRPr kumimoji="1" lang="en-US" altLang="ja-JP"/>
          </a:p>
          <a:p>
            <a:r>
              <a:rPr kumimoji="1" lang="ja-JP" altLang="en-US"/>
              <a:t>重い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4467F90-F99C-B54D-8304-20151A3A773A}"/>
              </a:ext>
            </a:extLst>
          </p:cNvPr>
          <p:cNvSpPr/>
          <p:nvPr/>
        </p:nvSpPr>
        <p:spPr>
          <a:xfrm>
            <a:off x="726142" y="1917569"/>
            <a:ext cx="8982636" cy="960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100277-D5CC-3F4E-B2B9-6801ECFF785D}"/>
              </a:ext>
            </a:extLst>
          </p:cNvPr>
          <p:cNvSpPr txBox="1"/>
          <p:nvPr/>
        </p:nvSpPr>
        <p:spPr>
          <a:xfrm>
            <a:off x="1619551" y="1732902"/>
            <a:ext cx="2076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目的・要求仕様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10344F-7D97-3B40-A1C9-CCB47439E4B8}"/>
              </a:ext>
            </a:extLst>
          </p:cNvPr>
          <p:cNvSpPr txBox="1"/>
          <p:nvPr/>
        </p:nvSpPr>
        <p:spPr>
          <a:xfrm>
            <a:off x="1133326" y="2198195"/>
            <a:ext cx="612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小型で携帯可能な自律型ロボットハンド</a:t>
            </a:r>
            <a:endParaRPr kumimoji="1" lang="en-US" altLang="ja-JP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49840BC-5966-9549-AE6B-540FD151FBFD}"/>
              </a:ext>
            </a:extLst>
          </p:cNvPr>
          <p:cNvSpPr/>
          <p:nvPr/>
        </p:nvSpPr>
        <p:spPr>
          <a:xfrm>
            <a:off x="762000" y="3181594"/>
            <a:ext cx="8982636" cy="13993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A16484-32E9-E747-BCC2-167DC0FE89C5}"/>
              </a:ext>
            </a:extLst>
          </p:cNvPr>
          <p:cNvSpPr txBox="1"/>
          <p:nvPr/>
        </p:nvSpPr>
        <p:spPr>
          <a:xfrm>
            <a:off x="1655409" y="2996927"/>
            <a:ext cx="2076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1</a:t>
            </a:r>
            <a:r>
              <a:rPr lang="ja-JP" altLang="en-US"/>
              <a:t>号機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817421-3773-F34F-8C4A-5E2BED741D65}"/>
              </a:ext>
            </a:extLst>
          </p:cNvPr>
          <p:cNvSpPr txBox="1"/>
          <p:nvPr/>
        </p:nvSpPr>
        <p:spPr>
          <a:xfrm>
            <a:off x="1169184" y="3462220"/>
            <a:ext cx="8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仕様</a:t>
            </a:r>
            <a:endParaRPr kumimoji="1"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C4A0D5-BDE1-D947-A104-4CB6493F77A5}"/>
              </a:ext>
            </a:extLst>
          </p:cNvPr>
          <p:cNvSpPr txBox="1"/>
          <p:nvPr/>
        </p:nvSpPr>
        <p:spPr>
          <a:xfrm>
            <a:off x="2234098" y="3462220"/>
            <a:ext cx="113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自由度</a:t>
            </a:r>
            <a:endParaRPr kumimoji="1" lang="en-US" altLang="ja-JP"/>
          </a:p>
          <a:p>
            <a:r>
              <a:rPr lang="en-US" altLang="ja-JP"/>
              <a:t>2</a:t>
            </a:r>
            <a:endParaRPr kumimoji="1" lang="en-US" altLang="ja-JP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E39BC77-C832-D143-B4EE-F9FB2D5D3B43}"/>
              </a:ext>
            </a:extLst>
          </p:cNvPr>
          <p:cNvSpPr txBox="1"/>
          <p:nvPr/>
        </p:nvSpPr>
        <p:spPr>
          <a:xfrm>
            <a:off x="3499066" y="3462220"/>
            <a:ext cx="1781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環境把握能力</a:t>
            </a:r>
            <a:endParaRPr kumimoji="1" lang="en-US" altLang="ja-JP"/>
          </a:p>
          <a:p>
            <a:r>
              <a:rPr lang="ja-JP" altLang="en-US"/>
              <a:t>赤色の面積値とその重心</a:t>
            </a:r>
            <a:endParaRPr kumimoji="1" lang="en-US" altLang="ja-JP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9404E8D-2B7B-AD42-8F8B-94C1FA7B30C9}"/>
              </a:ext>
            </a:extLst>
          </p:cNvPr>
          <p:cNvSpPr txBox="1"/>
          <p:nvPr/>
        </p:nvSpPr>
        <p:spPr>
          <a:xfrm>
            <a:off x="5229255" y="3419612"/>
            <a:ext cx="178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制御方法</a:t>
            </a:r>
            <a:endParaRPr kumimoji="1" lang="en-US" altLang="ja-JP"/>
          </a:p>
          <a:p>
            <a:r>
              <a:rPr lang="ja-JP" altLang="en-US"/>
              <a:t>強化学習</a:t>
            </a:r>
            <a:endParaRPr kumimoji="1" lang="en-US" altLang="ja-JP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A77FE7-19CE-894E-9416-CE6B65AE15AE}"/>
              </a:ext>
            </a:extLst>
          </p:cNvPr>
          <p:cNvSpPr txBox="1"/>
          <p:nvPr/>
        </p:nvSpPr>
        <p:spPr>
          <a:xfrm>
            <a:off x="6959444" y="3429921"/>
            <a:ext cx="178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大きさ・重さ</a:t>
            </a:r>
            <a:endParaRPr kumimoji="1" lang="en-US" altLang="ja-JP"/>
          </a:p>
          <a:p>
            <a:r>
              <a:rPr kumimoji="1" lang="ja-JP" altLang="en-US"/>
              <a:t>スマホ</a:t>
            </a:r>
            <a:r>
              <a:rPr kumimoji="1" lang="en-US" altLang="ja-JP"/>
              <a:t>+α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BF74850-09FE-924B-B919-A3A2A63118B9}"/>
              </a:ext>
            </a:extLst>
          </p:cNvPr>
          <p:cNvSpPr/>
          <p:nvPr/>
        </p:nvSpPr>
        <p:spPr>
          <a:xfrm>
            <a:off x="753035" y="4875923"/>
            <a:ext cx="8982636" cy="13993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1F24842-43E8-ED40-96FF-595CD7977AB1}"/>
              </a:ext>
            </a:extLst>
          </p:cNvPr>
          <p:cNvSpPr txBox="1"/>
          <p:nvPr/>
        </p:nvSpPr>
        <p:spPr>
          <a:xfrm>
            <a:off x="1160219" y="5156549"/>
            <a:ext cx="8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仕様</a:t>
            </a:r>
            <a:endParaRPr kumimoji="1" lang="en-US" altLang="ja-JP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95F091C-8780-044D-B2BF-DE1E88242353}"/>
              </a:ext>
            </a:extLst>
          </p:cNvPr>
          <p:cNvSpPr txBox="1"/>
          <p:nvPr/>
        </p:nvSpPr>
        <p:spPr>
          <a:xfrm>
            <a:off x="2225133" y="5156549"/>
            <a:ext cx="113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自由度</a:t>
            </a:r>
            <a:endParaRPr kumimoji="1" lang="en-US" altLang="ja-JP"/>
          </a:p>
          <a:p>
            <a:r>
              <a:rPr kumimoji="1" lang="en-US" altLang="ja-JP"/>
              <a:t>4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353F191-F140-394C-9123-A1B3C38BE6AF}"/>
              </a:ext>
            </a:extLst>
          </p:cNvPr>
          <p:cNvSpPr txBox="1"/>
          <p:nvPr/>
        </p:nvSpPr>
        <p:spPr>
          <a:xfrm>
            <a:off x="3490101" y="5156549"/>
            <a:ext cx="178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環境把握能力</a:t>
            </a:r>
            <a:endParaRPr kumimoji="1" lang="en-US" altLang="ja-JP"/>
          </a:p>
          <a:p>
            <a:r>
              <a:rPr lang="ja-JP" altLang="en-US"/>
              <a:t>一般物体検出</a:t>
            </a:r>
            <a:endParaRPr kumimoji="1" lang="en-US" altLang="ja-JP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D13F301-725A-A34C-8D52-C447C6914EDF}"/>
              </a:ext>
            </a:extLst>
          </p:cNvPr>
          <p:cNvSpPr txBox="1"/>
          <p:nvPr/>
        </p:nvSpPr>
        <p:spPr>
          <a:xfrm>
            <a:off x="5220290" y="5113941"/>
            <a:ext cx="1781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制御方法</a:t>
            </a:r>
            <a:endParaRPr kumimoji="1" lang="en-US" altLang="ja-JP"/>
          </a:p>
          <a:p>
            <a:r>
              <a:rPr kumimoji="1" lang="ja-JP" altLang="en-US"/>
              <a:t>比例制御＋ルールベース</a:t>
            </a:r>
            <a:endParaRPr kumimoji="1" lang="en-US" altLang="ja-JP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943F5E-849F-BF40-8217-68E6CFC73A25}"/>
              </a:ext>
            </a:extLst>
          </p:cNvPr>
          <p:cNvSpPr txBox="1"/>
          <p:nvPr/>
        </p:nvSpPr>
        <p:spPr>
          <a:xfrm>
            <a:off x="6950479" y="5124250"/>
            <a:ext cx="178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大きさ・重さ</a:t>
            </a:r>
            <a:endParaRPr kumimoji="1" lang="en-US" altLang="ja-JP"/>
          </a:p>
          <a:p>
            <a:r>
              <a:rPr kumimoji="1" lang="en-US" altLang="ja-JP"/>
              <a:t>1</a:t>
            </a:r>
            <a:r>
              <a:rPr kumimoji="1" lang="ja-JP" altLang="en-US"/>
              <a:t>号機</a:t>
            </a:r>
            <a:r>
              <a:rPr kumimoji="1" lang="en-US" altLang="ja-JP"/>
              <a:t>+DL-Box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F4A1DA3-9C99-6B42-9E10-71027400D514}"/>
              </a:ext>
            </a:extLst>
          </p:cNvPr>
          <p:cNvSpPr txBox="1"/>
          <p:nvPr/>
        </p:nvSpPr>
        <p:spPr>
          <a:xfrm>
            <a:off x="1700230" y="4691257"/>
            <a:ext cx="2076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2</a:t>
            </a:r>
            <a:r>
              <a:rPr lang="ja-JP" altLang="en-US"/>
              <a:t>号機</a:t>
            </a:r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F9CB460-30B7-4146-818F-208DEFB37319}"/>
              </a:ext>
            </a:extLst>
          </p:cNvPr>
          <p:cNvSpPr/>
          <p:nvPr/>
        </p:nvSpPr>
        <p:spPr>
          <a:xfrm>
            <a:off x="762000" y="6689228"/>
            <a:ext cx="8982636" cy="13993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E72EE16-14AF-2F48-BBD4-E0C313A408E2}"/>
              </a:ext>
            </a:extLst>
          </p:cNvPr>
          <p:cNvSpPr txBox="1"/>
          <p:nvPr/>
        </p:nvSpPr>
        <p:spPr>
          <a:xfrm>
            <a:off x="1655409" y="6504561"/>
            <a:ext cx="2076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結論</a:t>
            </a:r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F7E8192-BF83-6945-AD6D-53B093B767D2}"/>
              </a:ext>
            </a:extLst>
          </p:cNvPr>
          <p:cNvSpPr/>
          <p:nvPr/>
        </p:nvSpPr>
        <p:spPr>
          <a:xfrm>
            <a:off x="762000" y="8471792"/>
            <a:ext cx="8982636" cy="13993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144891C-F7D4-624E-AEC2-B92DFB828536}"/>
              </a:ext>
            </a:extLst>
          </p:cNvPr>
          <p:cNvSpPr txBox="1"/>
          <p:nvPr/>
        </p:nvSpPr>
        <p:spPr>
          <a:xfrm>
            <a:off x="1655408" y="8287125"/>
            <a:ext cx="2538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Future work 3</a:t>
            </a:r>
            <a:r>
              <a:rPr lang="ja-JP" altLang="en-US"/>
              <a:t>号機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D77039B-1910-0F49-BE02-AFCA962D21A4}"/>
              </a:ext>
            </a:extLst>
          </p:cNvPr>
          <p:cNvSpPr txBox="1"/>
          <p:nvPr/>
        </p:nvSpPr>
        <p:spPr>
          <a:xfrm>
            <a:off x="1169184" y="8752418"/>
            <a:ext cx="8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仕様</a:t>
            </a:r>
            <a:endParaRPr kumimoji="1" lang="en-US" altLang="ja-JP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FDB206-B1C3-394C-A13C-BAE49B35F64B}"/>
              </a:ext>
            </a:extLst>
          </p:cNvPr>
          <p:cNvSpPr txBox="1"/>
          <p:nvPr/>
        </p:nvSpPr>
        <p:spPr>
          <a:xfrm>
            <a:off x="2234098" y="8752418"/>
            <a:ext cx="113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自由度</a:t>
            </a:r>
            <a:endParaRPr kumimoji="1" lang="en-US" altLang="ja-JP"/>
          </a:p>
          <a:p>
            <a:r>
              <a:rPr kumimoji="1" lang="en-US" altLang="ja-JP"/>
              <a:t>4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0C06609-362B-3948-8C0B-518B6C85A3DA}"/>
              </a:ext>
            </a:extLst>
          </p:cNvPr>
          <p:cNvSpPr txBox="1"/>
          <p:nvPr/>
        </p:nvSpPr>
        <p:spPr>
          <a:xfrm>
            <a:off x="3499066" y="8752418"/>
            <a:ext cx="1781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環境把握能力</a:t>
            </a:r>
            <a:endParaRPr kumimoji="1" lang="en-US" altLang="ja-JP"/>
          </a:p>
          <a:p>
            <a:r>
              <a:rPr lang="ja-JP" altLang="en-US"/>
              <a:t>赤色の面積値とその重心</a:t>
            </a:r>
            <a:endParaRPr kumimoji="1" lang="en-US" altLang="ja-JP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99C7525-1ED0-DF42-A65F-89D016FA7734}"/>
              </a:ext>
            </a:extLst>
          </p:cNvPr>
          <p:cNvSpPr txBox="1"/>
          <p:nvPr/>
        </p:nvSpPr>
        <p:spPr>
          <a:xfrm>
            <a:off x="5229255" y="8709810"/>
            <a:ext cx="1781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制御方法</a:t>
            </a:r>
            <a:endParaRPr kumimoji="1" lang="en-US" altLang="ja-JP"/>
          </a:p>
          <a:p>
            <a:r>
              <a:rPr lang="ja-JP" altLang="en-US"/>
              <a:t>比例制御＋ルールベース</a:t>
            </a:r>
            <a:endParaRPr lang="en-US" altLang="ja-JP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01716C5-1B0F-6549-907F-2E1A74C8103F}"/>
              </a:ext>
            </a:extLst>
          </p:cNvPr>
          <p:cNvSpPr txBox="1"/>
          <p:nvPr/>
        </p:nvSpPr>
        <p:spPr>
          <a:xfrm>
            <a:off x="6959444" y="8720119"/>
            <a:ext cx="178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大きさ・重さ</a:t>
            </a:r>
            <a:endParaRPr kumimoji="1" lang="en-US" altLang="ja-JP"/>
          </a:p>
          <a:p>
            <a:r>
              <a:rPr lang="en-US" altLang="ja-JP"/>
              <a:t>JetsonNano</a:t>
            </a:r>
            <a:endParaRPr kumimoji="1" lang="en-US" altLang="ja-JP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1BCA1B4-7DF7-7049-AA3C-E83F029A3D4D}"/>
              </a:ext>
            </a:extLst>
          </p:cNvPr>
          <p:cNvSpPr txBox="1"/>
          <p:nvPr/>
        </p:nvSpPr>
        <p:spPr>
          <a:xfrm>
            <a:off x="1133326" y="6997363"/>
            <a:ext cx="6121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小型化できた</a:t>
            </a:r>
            <a:endParaRPr lang="en-US" altLang="ja-JP"/>
          </a:p>
          <a:p>
            <a:r>
              <a:rPr kumimoji="1" lang="ja-JP" altLang="en-US"/>
              <a:t>自律制御できた</a:t>
            </a:r>
            <a:endParaRPr kumimoji="1" lang="en-US" altLang="ja-JP"/>
          </a:p>
          <a:p>
            <a:r>
              <a:rPr lang="ja-JP" altLang="en-US"/>
              <a:t>携帯性が失われた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78603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19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26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07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132</Words>
  <Application>Microsoft Macintosh PowerPoint</Application>
  <PresentationFormat>ワイド画面</PresentationFormat>
  <Paragraphs>56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山田　敦史</dc:creator>
  <cp:lastModifiedBy>山田　敦史</cp:lastModifiedBy>
  <cp:revision>56</cp:revision>
  <dcterms:created xsi:type="dcterms:W3CDTF">2020-01-07T02:16:19Z</dcterms:created>
  <dcterms:modified xsi:type="dcterms:W3CDTF">2020-01-17T09:00:45Z</dcterms:modified>
</cp:coreProperties>
</file>