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85"/>
  </p:notesMasterIdLst>
  <p:handoutMasterIdLst>
    <p:handoutMasterId r:id="rId86"/>
  </p:handoutMasterIdLst>
  <p:sldIdLst>
    <p:sldId id="256" r:id="rId2"/>
    <p:sldId id="807" r:id="rId3"/>
    <p:sldId id="809" r:id="rId4"/>
    <p:sldId id="257" r:id="rId5"/>
    <p:sldId id="812" r:id="rId6"/>
    <p:sldId id="814" r:id="rId7"/>
    <p:sldId id="816" r:id="rId8"/>
    <p:sldId id="817" r:id="rId9"/>
    <p:sldId id="818" r:id="rId10"/>
    <p:sldId id="819" r:id="rId11"/>
    <p:sldId id="820" r:id="rId12"/>
    <p:sldId id="822" r:id="rId13"/>
    <p:sldId id="821" r:id="rId14"/>
    <p:sldId id="823" r:id="rId15"/>
    <p:sldId id="813" r:id="rId16"/>
    <p:sldId id="828" r:id="rId17"/>
    <p:sldId id="829" r:id="rId18"/>
    <p:sldId id="832" r:id="rId19"/>
    <p:sldId id="833" r:id="rId20"/>
    <p:sldId id="834" r:id="rId21"/>
    <p:sldId id="835" r:id="rId22"/>
    <p:sldId id="838" r:id="rId23"/>
    <p:sldId id="836" r:id="rId24"/>
    <p:sldId id="841" r:id="rId25"/>
    <p:sldId id="842" r:id="rId26"/>
    <p:sldId id="846" r:id="rId27"/>
    <p:sldId id="847" r:id="rId28"/>
    <p:sldId id="849" r:id="rId29"/>
    <p:sldId id="824" r:id="rId30"/>
    <p:sldId id="843" r:id="rId31"/>
    <p:sldId id="844" r:id="rId32"/>
    <p:sldId id="831" r:id="rId33"/>
    <p:sldId id="837" r:id="rId34"/>
    <p:sldId id="850" r:id="rId35"/>
    <p:sldId id="851" r:id="rId36"/>
    <p:sldId id="852" r:id="rId37"/>
    <p:sldId id="853" r:id="rId38"/>
    <p:sldId id="857" r:id="rId39"/>
    <p:sldId id="854" r:id="rId40"/>
    <p:sldId id="855" r:id="rId41"/>
    <p:sldId id="856" r:id="rId42"/>
    <p:sldId id="858" r:id="rId43"/>
    <p:sldId id="840" r:id="rId44"/>
    <p:sldId id="863" r:id="rId45"/>
    <p:sldId id="859" r:id="rId46"/>
    <p:sldId id="862" r:id="rId47"/>
    <p:sldId id="864" r:id="rId48"/>
    <p:sldId id="860" r:id="rId49"/>
    <p:sldId id="845" r:id="rId50"/>
    <p:sldId id="865" r:id="rId51"/>
    <p:sldId id="290" r:id="rId52"/>
    <p:sldId id="867" r:id="rId53"/>
    <p:sldId id="868" r:id="rId54"/>
    <p:sldId id="869" r:id="rId55"/>
    <p:sldId id="871" r:id="rId56"/>
    <p:sldId id="872" r:id="rId57"/>
    <p:sldId id="873" r:id="rId58"/>
    <p:sldId id="874" r:id="rId59"/>
    <p:sldId id="875" r:id="rId60"/>
    <p:sldId id="876" r:id="rId61"/>
    <p:sldId id="877" r:id="rId62"/>
    <p:sldId id="878" r:id="rId63"/>
    <p:sldId id="879" r:id="rId64"/>
    <p:sldId id="880" r:id="rId65"/>
    <p:sldId id="870" r:id="rId66"/>
    <p:sldId id="881" r:id="rId67"/>
    <p:sldId id="882" r:id="rId68"/>
    <p:sldId id="883" r:id="rId69"/>
    <p:sldId id="884" r:id="rId70"/>
    <p:sldId id="885" r:id="rId71"/>
    <p:sldId id="889" r:id="rId72"/>
    <p:sldId id="890" r:id="rId73"/>
    <p:sldId id="887" r:id="rId74"/>
    <p:sldId id="891" r:id="rId75"/>
    <p:sldId id="888" r:id="rId76"/>
    <p:sldId id="892" r:id="rId77"/>
    <p:sldId id="895" r:id="rId78"/>
    <p:sldId id="894" r:id="rId79"/>
    <p:sldId id="893" r:id="rId80"/>
    <p:sldId id="897" r:id="rId81"/>
    <p:sldId id="898" r:id="rId82"/>
    <p:sldId id="901" r:id="rId83"/>
    <p:sldId id="900" r:id="rId84"/>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FFFFCC"/>
    <a:srgbClr val="CC00CC"/>
    <a:srgbClr val="99FFCC"/>
    <a:srgbClr val="000066"/>
    <a:srgbClr val="990033"/>
    <a:srgbClr val="800000"/>
    <a:srgbClr val="CCFFCC"/>
    <a:srgbClr val="FFCC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87" autoAdjust="0"/>
    <p:restoredTop sz="94660"/>
  </p:normalViewPr>
  <p:slideViewPr>
    <p:cSldViewPr>
      <p:cViewPr varScale="1">
        <p:scale>
          <a:sx n="108" d="100"/>
          <a:sy n="108" d="100"/>
        </p:scale>
        <p:origin x="168" y="27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89" d="100"/>
          <a:sy n="89" d="100"/>
        </p:scale>
        <p:origin x="3534" y="108"/>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AEE1FD1-EC94-4794-9BC6-2573893EF28E}"/>
              </a:ext>
            </a:extLst>
          </p:cNvPr>
          <p:cNvSpPr>
            <a:spLocks noGrp="1"/>
          </p:cNvSpPr>
          <p:nvPr>
            <p:ph type="hdr" sz="quarter"/>
          </p:nvPr>
        </p:nvSpPr>
        <p:spPr>
          <a:xfrm>
            <a:off x="0" y="0"/>
            <a:ext cx="3032125" cy="46513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E82A3EF-CCA2-4855-8884-37DE395ED161}"/>
              </a:ext>
            </a:extLst>
          </p:cNvPr>
          <p:cNvSpPr>
            <a:spLocks noGrp="1"/>
          </p:cNvSpPr>
          <p:nvPr>
            <p:ph type="dt" sz="quarter" idx="1"/>
          </p:nvPr>
        </p:nvSpPr>
        <p:spPr>
          <a:xfrm>
            <a:off x="3962400" y="0"/>
            <a:ext cx="3032125" cy="465138"/>
          </a:xfrm>
          <a:prstGeom prst="rect">
            <a:avLst/>
          </a:prstGeom>
        </p:spPr>
        <p:txBody>
          <a:bodyPr vert="horz" lIns="91440" tIns="45720" rIns="91440" bIns="45720" rtlCol="0"/>
          <a:lstStyle>
            <a:lvl1pPr algn="r">
              <a:defRPr sz="1200"/>
            </a:lvl1pPr>
          </a:lstStyle>
          <a:p>
            <a:fld id="{AA848F94-1F40-4048-8CB0-C63D57124AC0}" type="datetimeFigureOut">
              <a:rPr lang="zh-CN" altLang="en-US" smtClean="0"/>
              <a:t>2020/4/14</a:t>
            </a:fld>
            <a:endParaRPr lang="zh-CN" altLang="en-US"/>
          </a:p>
        </p:txBody>
      </p:sp>
      <p:sp>
        <p:nvSpPr>
          <p:cNvPr id="4" name="页脚占位符 3">
            <a:extLst>
              <a:ext uri="{FF2B5EF4-FFF2-40B4-BE49-F238E27FC236}">
                <a16:creationId xmlns:a16="http://schemas.microsoft.com/office/drawing/2014/main" id="{DC9D244E-86E1-452D-8F9D-C04636E9099D}"/>
              </a:ext>
            </a:extLst>
          </p:cNvPr>
          <p:cNvSpPr>
            <a:spLocks noGrp="1"/>
          </p:cNvSpPr>
          <p:nvPr>
            <p:ph type="ftr" sz="quarter" idx="2"/>
          </p:nvPr>
        </p:nvSpPr>
        <p:spPr>
          <a:xfrm>
            <a:off x="0" y="8818563"/>
            <a:ext cx="3032125" cy="46513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06EDF74-24EE-4ECC-84EB-94A7F47BAC2A}"/>
              </a:ext>
            </a:extLst>
          </p:cNvPr>
          <p:cNvSpPr>
            <a:spLocks noGrp="1"/>
          </p:cNvSpPr>
          <p:nvPr>
            <p:ph type="sldNum" sz="quarter" idx="3"/>
          </p:nvPr>
        </p:nvSpPr>
        <p:spPr>
          <a:xfrm>
            <a:off x="3962400" y="8818563"/>
            <a:ext cx="3032125" cy="465137"/>
          </a:xfrm>
          <a:prstGeom prst="rect">
            <a:avLst/>
          </a:prstGeom>
        </p:spPr>
        <p:txBody>
          <a:bodyPr vert="horz" lIns="91440" tIns="45720" rIns="91440" bIns="45720" rtlCol="0" anchor="b"/>
          <a:lstStyle>
            <a:lvl1pPr algn="r">
              <a:defRPr sz="1200"/>
            </a:lvl1pPr>
          </a:lstStyle>
          <a:p>
            <a:fld id="{16E58B27-102A-4363-BD66-72EBF89B27C9}" type="slidenum">
              <a:rPr lang="zh-CN" altLang="en-US" smtClean="0"/>
              <a:t>‹#›</a:t>
            </a:fld>
            <a:endParaRPr lang="zh-CN" altLang="en-US"/>
          </a:p>
        </p:txBody>
      </p:sp>
    </p:spTree>
    <p:extLst>
      <p:ext uri="{BB962C8B-B14F-4D97-AF65-F5344CB8AC3E}">
        <p14:creationId xmlns:p14="http://schemas.microsoft.com/office/powerpoint/2010/main" val="3189326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18FCE8FD-D288-4D9C-8B91-56445DF9CE44}" type="slidenum">
              <a:rPr lang="zh-CN" altLang="en-US" smtClean="0"/>
              <a:pPr>
                <a:defRPr/>
              </a:pPr>
              <a:t>2</a:t>
            </a:fld>
            <a:endParaRPr lang="en-US" altLang="zh-CN"/>
          </a:p>
        </p:txBody>
      </p:sp>
    </p:spTree>
    <p:extLst>
      <p:ext uri="{BB962C8B-B14F-4D97-AF65-F5344CB8AC3E}">
        <p14:creationId xmlns:p14="http://schemas.microsoft.com/office/powerpoint/2010/main" val="2024206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Rot="1" noChangeAspect="1" noChangeArrowheads="1" noTextEdit="1"/>
          </p:cNvSpPr>
          <p:nvPr>
            <p:ph type="sldImg"/>
          </p:nvPr>
        </p:nvSpPr>
        <p:spPr>
          <a:xfrm>
            <a:off x="139700" y="768350"/>
            <a:ext cx="6819900" cy="3836988"/>
          </a:xfrm>
          <a:ln/>
        </p:spPr>
      </p:sp>
      <p:sp>
        <p:nvSpPr>
          <p:cNvPr id="792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5650" name="Rectangle 2"/>
          <p:cNvSpPr>
            <a:spLocks noGrp="1" noRot="1" noChangeAspect="1" noChangeArrowheads="1" noTextEdit="1"/>
          </p:cNvSpPr>
          <p:nvPr>
            <p:ph type="sldImg"/>
          </p:nvPr>
        </p:nvSpPr>
        <p:spPr>
          <a:xfrm>
            <a:off x="139700" y="768350"/>
            <a:ext cx="6819900" cy="3836988"/>
          </a:xfrm>
          <a:ln/>
        </p:spPr>
      </p:sp>
      <p:sp>
        <p:nvSpPr>
          <p:cNvPr id="7956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spect="1" noChangeArrowheads="1" noTextEdit="1"/>
          </p:cNvSpPr>
          <p:nvPr>
            <p:ph type="sldImg"/>
          </p:nvPr>
        </p:nvSpPr>
        <p:spPr>
          <a:xfrm>
            <a:off x="139700" y="768350"/>
            <a:ext cx="6819900" cy="3836988"/>
          </a:xfrm>
          <a:ln/>
        </p:spPr>
      </p:sp>
      <p:sp>
        <p:nvSpPr>
          <p:cNvPr id="7966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Rot="1" noChangeAspect="1" noChangeArrowheads="1" noTextEdit="1"/>
          </p:cNvSpPr>
          <p:nvPr>
            <p:ph type="sldImg"/>
          </p:nvPr>
        </p:nvSpPr>
        <p:spPr>
          <a:xfrm>
            <a:off x="139700" y="768350"/>
            <a:ext cx="6819900" cy="3836988"/>
          </a:xfrm>
          <a:ln/>
        </p:spPr>
      </p:sp>
      <p:sp>
        <p:nvSpPr>
          <p:cNvPr id="8007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Rot="1" noChangeAspect="1" noChangeArrowheads="1" noTextEdit="1"/>
          </p:cNvSpPr>
          <p:nvPr>
            <p:ph type="sldImg"/>
          </p:nvPr>
        </p:nvSpPr>
        <p:spPr>
          <a:xfrm>
            <a:off x="139700" y="768350"/>
            <a:ext cx="6819900" cy="3836988"/>
          </a:xfrm>
          <a:ln/>
        </p:spPr>
      </p:sp>
      <p:sp>
        <p:nvSpPr>
          <p:cNvPr id="8007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0" name="Rectangle 2"/>
          <p:cNvSpPr>
            <a:spLocks noGrp="1" noRot="1" noChangeAspect="1" noChangeArrowheads="1" noTextEdit="1"/>
          </p:cNvSpPr>
          <p:nvPr>
            <p:ph type="sldImg"/>
          </p:nvPr>
        </p:nvSpPr>
        <p:spPr>
          <a:xfrm>
            <a:off x="139700" y="768350"/>
            <a:ext cx="6819900" cy="3836988"/>
          </a:xfrm>
          <a:ln/>
        </p:spPr>
      </p:sp>
      <p:sp>
        <p:nvSpPr>
          <p:cNvPr id="800771"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8533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93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72416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01390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bg>
      <p:bgPr>
        <a:pattFill prst="ltHorz">
          <a:fgClr>
            <a:schemeClr val="accent5">
              <a:lumMod val="20000"/>
              <a:lumOff val="80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71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7" name="标题占位符 1"/>
          <p:cNvSpPr>
            <a:spLocks noGrp="1"/>
          </p:cNvSpPr>
          <p:nvPr>
            <p:ph type="title"/>
          </p:nvPr>
        </p:nvSpPr>
        <p:spPr>
          <a:xfrm>
            <a:off x="-1" y="42345"/>
            <a:ext cx="12198895" cy="597600"/>
          </a:xfrm>
          <a:prstGeom prst="rect">
            <a:avLst/>
          </a:prstGeom>
        </p:spPr>
        <p:txBody>
          <a:bodyPr rtlCol="0">
            <a:noAutofit/>
          </a:bodyPr>
          <a:lstStyle/>
          <a:p>
            <a:r>
              <a:rPr lang="zh-CN" altLang="en-US"/>
              <a:t>单击此处编辑母版标题样式</a:t>
            </a:r>
            <a:endParaRPr lang="zh-CN" altLang="en-US" dirty="0"/>
          </a:p>
        </p:txBody>
      </p:sp>
      <p:sp>
        <p:nvSpPr>
          <p:cNvPr id="8" name="文本占位符 2"/>
          <p:cNvSpPr>
            <a:spLocks noGrp="1"/>
          </p:cNvSpPr>
          <p:nvPr>
            <p:ph idx="1"/>
          </p:nvPr>
        </p:nvSpPr>
        <p:spPr>
          <a:xfrm>
            <a:off x="0" y="739304"/>
            <a:ext cx="12192000" cy="6093296"/>
          </a:xfrm>
          <a:prstGeom prst="rect">
            <a:avLst/>
          </a:prstGeom>
        </p:spPr>
        <p:txBody>
          <a:bodyPr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extLst>
      <p:ext uri="{BB962C8B-B14F-4D97-AF65-F5344CB8AC3E}">
        <p14:creationId xmlns:p14="http://schemas.microsoft.com/office/powerpoint/2010/main" val="267659009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E9DC0BE1-E115-48B7-9F87-E40F8D1D1DD5}" type="slidenum">
              <a:rPr lang="en-US" altLang="zh-CN" smtClean="0">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774701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 id="2147484060" r:id="rId6"/>
    <p:sldLayoutId id="2147484061" r:id="rId7"/>
    <p:sldLayoutId id="2147484062" r:id="rId8"/>
  </p:sldLayoutIdLst>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000" dirty="0"/>
              <a:t>第六章 树与二叉树（</a:t>
            </a:r>
            <a:r>
              <a:rPr lang="en-US" altLang="zh-CN" sz="6000" dirty="0"/>
              <a:t>1</a:t>
            </a:r>
            <a:r>
              <a:rPr lang="zh-CN" altLang="en-US" sz="6000" dirty="0"/>
              <a:t>）</a:t>
            </a:r>
          </a:p>
        </p:txBody>
      </p:sp>
      <p:sp>
        <p:nvSpPr>
          <p:cNvPr id="3" name="副标题 2"/>
          <p:cNvSpPr>
            <a:spLocks noGrp="1"/>
          </p:cNvSpPr>
          <p:nvPr>
            <p:ph type="subTitle" idx="1"/>
          </p:nvPr>
        </p:nvSpPr>
        <p:spPr>
          <a:xfrm>
            <a:off x="1828800" y="4572000"/>
            <a:ext cx="8534400" cy="838200"/>
          </a:xfrm>
        </p:spPr>
        <p:txBody>
          <a:bodyPr/>
          <a:lstStyle/>
          <a:p>
            <a:r>
              <a:rPr lang="zh-CN" altLang="en-US" sz="4000" dirty="0"/>
              <a:t>授课教师：吴劲</a:t>
            </a:r>
          </a:p>
        </p:txBody>
      </p:sp>
    </p:spTree>
    <p:extLst>
      <p:ext uri="{BB962C8B-B14F-4D97-AF65-F5344CB8AC3E}">
        <p14:creationId xmlns:p14="http://schemas.microsoft.com/office/powerpoint/2010/main" val="37465214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5145C-1A31-4EBE-81DC-4FCEBAB8C983}"/>
              </a:ext>
            </a:extLst>
          </p:cNvPr>
          <p:cNvSpPr>
            <a:spLocks noGrp="1"/>
          </p:cNvSpPr>
          <p:nvPr>
            <p:ph type="title"/>
          </p:nvPr>
        </p:nvSpPr>
        <p:spPr/>
        <p:txBody>
          <a:bodyPr/>
          <a:lstStyle/>
          <a:p>
            <a:r>
              <a:rPr lang="en-US" altLang="zh-CN" dirty="0"/>
              <a:t>6.1.2   </a:t>
            </a:r>
            <a:r>
              <a:rPr lang="zh-CN" altLang="en-US" dirty="0"/>
              <a:t>树的相关术语</a:t>
            </a:r>
          </a:p>
        </p:txBody>
      </p:sp>
      <p:sp>
        <p:nvSpPr>
          <p:cNvPr id="32" name="内容占位符 2">
            <a:extLst>
              <a:ext uri="{FF2B5EF4-FFF2-40B4-BE49-F238E27FC236}">
                <a16:creationId xmlns:a16="http://schemas.microsoft.com/office/drawing/2014/main" id="{868AA1DA-99BC-41D4-9FE5-22DD813EFC12}"/>
              </a:ext>
            </a:extLst>
          </p:cNvPr>
          <p:cNvSpPr>
            <a:spLocks noGrp="1"/>
          </p:cNvSpPr>
          <p:nvPr>
            <p:ph idx="1"/>
          </p:nvPr>
        </p:nvSpPr>
        <p:spPr>
          <a:xfrm>
            <a:off x="603874" y="1365972"/>
            <a:ext cx="11207126" cy="1966282"/>
          </a:xfrm>
        </p:spPr>
        <p:txBody>
          <a:bodyPr/>
          <a:lstStyle/>
          <a:p>
            <a:r>
              <a:rPr lang="zh-CN" altLang="en-US" dirty="0">
                <a:solidFill>
                  <a:srgbClr val="C00000"/>
                </a:solidFill>
              </a:rPr>
              <a:t>分支结点（非终端结点） </a:t>
            </a:r>
            <a:r>
              <a:rPr lang="zh-CN" altLang="en-US" dirty="0"/>
              <a:t>：度不为零的结点。</a:t>
            </a:r>
            <a:endParaRPr lang="en-US" altLang="zh-CN" dirty="0"/>
          </a:p>
          <a:p>
            <a:r>
              <a:rPr lang="zh-CN" altLang="en-US" dirty="0">
                <a:solidFill>
                  <a:srgbClr val="C00000"/>
                </a:solidFill>
              </a:rPr>
              <a:t>叶结点（终端结点）</a:t>
            </a:r>
            <a:r>
              <a:rPr lang="zh-CN" altLang="en-US" dirty="0"/>
              <a:t>：度为零的结点。</a:t>
            </a:r>
          </a:p>
          <a:p>
            <a:r>
              <a:rPr lang="zh-CN" altLang="en-US" dirty="0"/>
              <a:t>度为</a:t>
            </a:r>
            <a:r>
              <a:rPr lang="en-US" altLang="zh-CN" dirty="0"/>
              <a:t>1</a:t>
            </a:r>
            <a:r>
              <a:rPr lang="zh-CN" altLang="en-US" dirty="0"/>
              <a:t>的结点称为单分支结点；度为</a:t>
            </a:r>
            <a:r>
              <a:rPr lang="en-US" altLang="zh-CN" dirty="0"/>
              <a:t>2</a:t>
            </a:r>
            <a:r>
              <a:rPr lang="zh-CN" altLang="en-US" dirty="0"/>
              <a:t>的结点称为双分支结点，依此类推。</a:t>
            </a:r>
          </a:p>
        </p:txBody>
      </p:sp>
      <p:sp>
        <p:nvSpPr>
          <p:cNvPr id="39" name="Line 31">
            <a:extLst>
              <a:ext uri="{FF2B5EF4-FFF2-40B4-BE49-F238E27FC236}">
                <a16:creationId xmlns:a16="http://schemas.microsoft.com/office/drawing/2014/main" id="{FA4265C1-F741-4A95-A8FB-EB55E8545C7D}"/>
              </a:ext>
            </a:extLst>
          </p:cNvPr>
          <p:cNvSpPr>
            <a:spLocks noChangeShapeType="1"/>
          </p:cNvSpPr>
          <p:nvPr/>
        </p:nvSpPr>
        <p:spPr bwMode="auto">
          <a:xfrm flipH="1">
            <a:off x="9074140" y="5550050"/>
            <a:ext cx="670934" cy="421633"/>
          </a:xfrm>
          <a:prstGeom prst="line">
            <a:avLst/>
          </a:prstGeom>
          <a:noFill/>
          <a:ln w="28575">
            <a:solidFill>
              <a:srgbClr val="CC00FF"/>
            </a:solidFill>
            <a:round/>
            <a:headEnd/>
            <a:tailEnd type="stealth" w="med" len="lg"/>
          </a:ln>
          <a:effectLst/>
        </p:spPr>
        <p:txBody>
          <a:bodyPr wrap="none"/>
          <a:lstStyle/>
          <a:p>
            <a:pPr algn="ctr"/>
            <a:endParaRPr lang="zh-CN" altLang="en-US" b="1">
              <a:solidFill>
                <a:srgbClr val="3333FF"/>
              </a:solidFill>
              <a:ea typeface="楷体_GB2312" pitchFamily="49" charset="-122"/>
            </a:endParaRPr>
          </a:p>
        </p:txBody>
      </p:sp>
      <p:sp>
        <p:nvSpPr>
          <p:cNvPr id="34" name="Text Box 33">
            <a:extLst>
              <a:ext uri="{FF2B5EF4-FFF2-40B4-BE49-F238E27FC236}">
                <a16:creationId xmlns:a16="http://schemas.microsoft.com/office/drawing/2014/main" id="{8A94A7B9-405A-4C86-B08A-091F3E6E22BD}"/>
              </a:ext>
            </a:extLst>
          </p:cNvPr>
          <p:cNvSpPr txBox="1">
            <a:spLocks noChangeArrowheads="1"/>
          </p:cNvSpPr>
          <p:nvPr/>
        </p:nvSpPr>
        <p:spPr bwMode="auto">
          <a:xfrm>
            <a:off x="2307605" y="3850848"/>
            <a:ext cx="2304619" cy="461665"/>
          </a:xfrm>
          <a:prstGeom prst="rect">
            <a:avLst/>
          </a:prstGeom>
          <a:noFill/>
          <a:ln w="9525" algn="ctr">
            <a:noFill/>
            <a:miter lim="800000"/>
            <a:headEnd/>
            <a:tailEnd type="none" w="med" len="lg"/>
          </a:ln>
          <a:effectLst/>
        </p:spPr>
        <p:txBody>
          <a:bodyPr wrap="square">
            <a:spAutoFit/>
          </a:bodyPr>
          <a:lstStyle/>
          <a:p>
            <a:pPr algn="ctr">
              <a:spcBef>
                <a:spcPct val="50000"/>
              </a:spcBef>
            </a:pPr>
            <a:r>
              <a:rPr kumimoji="1" lang="zh-CN" altLang="en-US" b="1" dirty="0">
                <a:solidFill>
                  <a:srgbClr val="3333FF"/>
                </a:solidFill>
                <a:ea typeface="楷体" pitchFamily="49" charset="-122"/>
                <a:cs typeface="Times New Roman" pitchFamily="18" charset="0"/>
              </a:rPr>
              <a:t>双分支结点</a:t>
            </a:r>
            <a:endParaRPr lang="en-US" altLang="zh-CN" b="1" dirty="0">
              <a:solidFill>
                <a:srgbClr val="3333FF"/>
              </a:solidFill>
              <a:ea typeface="楷体_GB2312" pitchFamily="49" charset="-122"/>
            </a:endParaRPr>
          </a:p>
        </p:txBody>
      </p:sp>
      <p:cxnSp>
        <p:nvCxnSpPr>
          <p:cNvPr id="38" name="直接箭头连接符 37">
            <a:extLst>
              <a:ext uri="{FF2B5EF4-FFF2-40B4-BE49-F238E27FC236}">
                <a16:creationId xmlns:a16="http://schemas.microsoft.com/office/drawing/2014/main" id="{7D05D6DE-D403-43E6-91F2-FD937CE0F4D2}"/>
              </a:ext>
            </a:extLst>
          </p:cNvPr>
          <p:cNvCxnSpPr>
            <a:cxnSpLocks/>
            <a:endCxn id="42" idx="1"/>
          </p:cNvCxnSpPr>
          <p:nvPr/>
        </p:nvCxnSpPr>
        <p:spPr>
          <a:xfrm>
            <a:off x="4260183" y="4119826"/>
            <a:ext cx="501418" cy="268593"/>
          </a:xfrm>
          <a:prstGeom prst="straightConnector1">
            <a:avLst/>
          </a:prstGeom>
          <a:ln w="28575">
            <a:solidFill>
              <a:srgbClr val="CC00FF"/>
            </a:solidFill>
            <a:tailEnd type="arrow"/>
          </a:ln>
        </p:spPr>
        <p:style>
          <a:lnRef idx="1">
            <a:schemeClr val="accent1"/>
          </a:lnRef>
          <a:fillRef idx="0">
            <a:schemeClr val="accent1"/>
          </a:fillRef>
          <a:effectRef idx="0">
            <a:schemeClr val="accent1"/>
          </a:effectRef>
          <a:fontRef idx="minor">
            <a:schemeClr val="tx1"/>
          </a:fontRef>
        </p:style>
      </p:cxnSp>
      <p:sp>
        <p:nvSpPr>
          <p:cNvPr id="40" name="Text Box 32">
            <a:extLst>
              <a:ext uri="{FF2B5EF4-FFF2-40B4-BE49-F238E27FC236}">
                <a16:creationId xmlns:a16="http://schemas.microsoft.com/office/drawing/2014/main" id="{97482642-A685-471A-B313-5E239A5AA8A7}"/>
              </a:ext>
            </a:extLst>
          </p:cNvPr>
          <p:cNvSpPr txBox="1">
            <a:spLocks noChangeArrowheads="1"/>
          </p:cNvSpPr>
          <p:nvPr/>
        </p:nvSpPr>
        <p:spPr bwMode="auto">
          <a:xfrm>
            <a:off x="9487773" y="5127292"/>
            <a:ext cx="1523441" cy="461665"/>
          </a:xfrm>
          <a:prstGeom prst="rect">
            <a:avLst/>
          </a:prstGeom>
          <a:noFill/>
          <a:ln w="9525" algn="ctr">
            <a:noFill/>
            <a:miter lim="800000"/>
            <a:headEnd/>
            <a:tailEnd type="none" w="med" len="lg"/>
          </a:ln>
          <a:effectLst/>
        </p:spPr>
        <p:txBody>
          <a:bodyPr wrap="square">
            <a:spAutoFit/>
          </a:bodyPr>
          <a:lstStyle/>
          <a:p>
            <a:pPr algn="ctr">
              <a:spcBef>
                <a:spcPct val="50000"/>
              </a:spcBef>
            </a:pPr>
            <a:r>
              <a:rPr kumimoji="1" lang="zh-CN" altLang="en-US" b="1" dirty="0">
                <a:solidFill>
                  <a:srgbClr val="3333FF"/>
                </a:solidFill>
                <a:ea typeface="楷体" pitchFamily="49" charset="-122"/>
                <a:cs typeface="Times New Roman" pitchFamily="18" charset="0"/>
              </a:rPr>
              <a:t>叶结点</a:t>
            </a:r>
            <a:endParaRPr lang="en-US" altLang="zh-CN" b="1" dirty="0">
              <a:solidFill>
                <a:srgbClr val="3333FF"/>
              </a:solidFill>
              <a:ea typeface="楷体_GB2312" pitchFamily="49" charset="-122"/>
            </a:endParaRPr>
          </a:p>
        </p:txBody>
      </p:sp>
      <p:grpSp>
        <p:nvGrpSpPr>
          <p:cNvPr id="35" name="组合 34">
            <a:extLst>
              <a:ext uri="{FF2B5EF4-FFF2-40B4-BE49-F238E27FC236}">
                <a16:creationId xmlns:a16="http://schemas.microsoft.com/office/drawing/2014/main" id="{2E0E4C05-76A8-49F8-9E2E-6D4C486C8B61}"/>
              </a:ext>
            </a:extLst>
          </p:cNvPr>
          <p:cNvGrpSpPr>
            <a:grpSpLocks noChangeAspect="1"/>
          </p:cNvGrpSpPr>
          <p:nvPr/>
        </p:nvGrpSpPr>
        <p:grpSpPr>
          <a:xfrm>
            <a:off x="4238075" y="3534712"/>
            <a:ext cx="4836065" cy="2802941"/>
            <a:chOff x="1692275" y="2276475"/>
            <a:chExt cx="3816350" cy="2305050"/>
          </a:xfrm>
          <a:solidFill>
            <a:srgbClr val="FFFFCC"/>
          </a:solidFill>
        </p:grpSpPr>
        <p:sp>
          <p:nvSpPr>
            <p:cNvPr id="36" name="Freeform 47">
              <a:extLst>
                <a:ext uri="{FF2B5EF4-FFF2-40B4-BE49-F238E27FC236}">
                  <a16:creationId xmlns:a16="http://schemas.microsoft.com/office/drawing/2014/main" id="{818C6B84-626F-4FFB-99B9-2AD4712AEBAF}"/>
                </a:ext>
              </a:extLst>
            </p:cNvPr>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37" name="Freeform 48">
              <a:extLst>
                <a:ext uri="{FF2B5EF4-FFF2-40B4-BE49-F238E27FC236}">
                  <a16:creationId xmlns:a16="http://schemas.microsoft.com/office/drawing/2014/main" id="{3749A865-2CC8-447B-A345-42360D36ED1A}"/>
                </a:ext>
              </a:extLst>
            </p:cNvPr>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41" name="Oval 31">
              <a:extLst>
                <a:ext uri="{FF2B5EF4-FFF2-40B4-BE49-F238E27FC236}">
                  <a16:creationId xmlns:a16="http://schemas.microsoft.com/office/drawing/2014/main" id="{7A3820A8-586F-4B63-AD3A-FDE7559184EA}"/>
                </a:ext>
              </a:extLst>
            </p:cNvPr>
            <p:cNvSpPr>
              <a:spLocks noChangeArrowheads="1"/>
            </p:cNvSpPr>
            <p:nvPr/>
          </p:nvSpPr>
          <p:spPr bwMode="auto">
            <a:xfrm>
              <a:off x="3060700" y="2276475"/>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A</a:t>
              </a:r>
            </a:p>
          </p:txBody>
        </p:sp>
        <p:sp>
          <p:nvSpPr>
            <p:cNvPr id="42" name="Oval 32">
              <a:extLst>
                <a:ext uri="{FF2B5EF4-FFF2-40B4-BE49-F238E27FC236}">
                  <a16:creationId xmlns:a16="http://schemas.microsoft.com/office/drawing/2014/main" id="{E044A481-A149-4957-A2E4-1CDE19D8515B}"/>
                </a:ext>
              </a:extLst>
            </p:cNvPr>
            <p:cNvSpPr>
              <a:spLocks noChangeArrowheads="1"/>
            </p:cNvSpPr>
            <p:nvPr/>
          </p:nvSpPr>
          <p:spPr bwMode="auto">
            <a:xfrm>
              <a:off x="2052638" y="2925763"/>
              <a:ext cx="360362"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B</a:t>
              </a:r>
            </a:p>
          </p:txBody>
        </p:sp>
        <p:sp>
          <p:nvSpPr>
            <p:cNvPr id="43" name="Oval 33">
              <a:extLst>
                <a:ext uri="{FF2B5EF4-FFF2-40B4-BE49-F238E27FC236}">
                  <a16:creationId xmlns:a16="http://schemas.microsoft.com/office/drawing/2014/main" id="{2D1510FB-E355-4E92-AD46-2EEEA05DC567}"/>
                </a:ext>
              </a:extLst>
            </p:cNvPr>
            <p:cNvSpPr>
              <a:spLocks noChangeArrowheads="1"/>
            </p:cNvSpPr>
            <p:nvPr/>
          </p:nvSpPr>
          <p:spPr bwMode="auto">
            <a:xfrm>
              <a:off x="3060700" y="2925763"/>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C</a:t>
              </a:r>
            </a:p>
          </p:txBody>
        </p:sp>
        <p:sp>
          <p:nvSpPr>
            <p:cNvPr id="44" name="Oval 34">
              <a:extLst>
                <a:ext uri="{FF2B5EF4-FFF2-40B4-BE49-F238E27FC236}">
                  <a16:creationId xmlns:a16="http://schemas.microsoft.com/office/drawing/2014/main" id="{2BD90EE4-42C5-48B5-9409-5C4E1DB96E71}"/>
                </a:ext>
              </a:extLst>
            </p:cNvPr>
            <p:cNvSpPr>
              <a:spLocks noChangeArrowheads="1"/>
            </p:cNvSpPr>
            <p:nvPr/>
          </p:nvSpPr>
          <p:spPr bwMode="auto">
            <a:xfrm>
              <a:off x="4068763" y="29257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D</a:t>
              </a:r>
            </a:p>
          </p:txBody>
        </p:sp>
        <p:sp>
          <p:nvSpPr>
            <p:cNvPr id="45" name="Oval 35">
              <a:extLst>
                <a:ext uri="{FF2B5EF4-FFF2-40B4-BE49-F238E27FC236}">
                  <a16:creationId xmlns:a16="http://schemas.microsoft.com/office/drawing/2014/main" id="{EC577DCA-F9AD-49C4-A765-348FD9D266A9}"/>
                </a:ext>
              </a:extLst>
            </p:cNvPr>
            <p:cNvSpPr>
              <a:spLocks noChangeArrowheads="1"/>
            </p:cNvSpPr>
            <p:nvPr/>
          </p:nvSpPr>
          <p:spPr bwMode="auto">
            <a:xfrm>
              <a:off x="1692275"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E</a:t>
              </a:r>
            </a:p>
          </p:txBody>
        </p:sp>
        <p:sp>
          <p:nvSpPr>
            <p:cNvPr id="46" name="Oval 36">
              <a:extLst>
                <a:ext uri="{FF2B5EF4-FFF2-40B4-BE49-F238E27FC236}">
                  <a16:creationId xmlns:a16="http://schemas.microsoft.com/office/drawing/2014/main" id="{42E86441-04F3-4D05-A8F3-E06EB973A3BD}"/>
                </a:ext>
              </a:extLst>
            </p:cNvPr>
            <p:cNvSpPr>
              <a:spLocks noChangeArrowheads="1"/>
            </p:cNvSpPr>
            <p:nvPr/>
          </p:nvSpPr>
          <p:spPr bwMode="auto">
            <a:xfrm>
              <a:off x="241141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F</a:t>
              </a:r>
            </a:p>
          </p:txBody>
        </p:sp>
        <p:sp>
          <p:nvSpPr>
            <p:cNvPr id="47" name="Oval 37">
              <a:extLst>
                <a:ext uri="{FF2B5EF4-FFF2-40B4-BE49-F238E27FC236}">
                  <a16:creationId xmlns:a16="http://schemas.microsoft.com/office/drawing/2014/main" id="{0B42E180-0F7F-4F78-AF0F-A464C2641C72}"/>
                </a:ext>
              </a:extLst>
            </p:cNvPr>
            <p:cNvSpPr>
              <a:spLocks noChangeArrowheads="1"/>
            </p:cNvSpPr>
            <p:nvPr/>
          </p:nvSpPr>
          <p:spPr bwMode="auto">
            <a:xfrm>
              <a:off x="30607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G</a:t>
              </a:r>
            </a:p>
          </p:txBody>
        </p:sp>
        <p:sp>
          <p:nvSpPr>
            <p:cNvPr id="48" name="Oval 38">
              <a:extLst>
                <a:ext uri="{FF2B5EF4-FFF2-40B4-BE49-F238E27FC236}">
                  <a16:creationId xmlns:a16="http://schemas.microsoft.com/office/drawing/2014/main" id="{91C2AAE3-E29C-41CE-A14B-FEE68118918F}"/>
                </a:ext>
              </a:extLst>
            </p:cNvPr>
            <p:cNvSpPr>
              <a:spLocks noChangeArrowheads="1"/>
            </p:cNvSpPr>
            <p:nvPr/>
          </p:nvSpPr>
          <p:spPr bwMode="auto">
            <a:xfrm>
              <a:off x="30607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J</a:t>
              </a:r>
            </a:p>
          </p:txBody>
        </p:sp>
        <p:sp>
          <p:nvSpPr>
            <p:cNvPr id="49" name="Oval 39">
              <a:extLst>
                <a:ext uri="{FF2B5EF4-FFF2-40B4-BE49-F238E27FC236}">
                  <a16:creationId xmlns:a16="http://schemas.microsoft.com/office/drawing/2014/main" id="{F61D8CFE-70D6-40DB-A966-41340A1847A8}"/>
                </a:ext>
              </a:extLst>
            </p:cNvPr>
            <p:cNvSpPr>
              <a:spLocks noChangeArrowheads="1"/>
            </p:cNvSpPr>
            <p:nvPr/>
          </p:nvSpPr>
          <p:spPr bwMode="auto">
            <a:xfrm>
              <a:off x="37084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H</a:t>
              </a:r>
            </a:p>
          </p:txBody>
        </p:sp>
        <p:sp>
          <p:nvSpPr>
            <p:cNvPr id="50" name="Oval 40">
              <a:extLst>
                <a:ext uri="{FF2B5EF4-FFF2-40B4-BE49-F238E27FC236}">
                  <a16:creationId xmlns:a16="http://schemas.microsoft.com/office/drawing/2014/main" id="{A662B7CC-ED52-4037-AF32-BA02DB385564}"/>
                </a:ext>
              </a:extLst>
            </p:cNvPr>
            <p:cNvSpPr>
              <a:spLocks noChangeArrowheads="1"/>
            </p:cNvSpPr>
            <p:nvPr/>
          </p:nvSpPr>
          <p:spPr bwMode="auto">
            <a:xfrm>
              <a:off x="450056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I</a:t>
              </a:r>
            </a:p>
          </p:txBody>
        </p:sp>
        <p:sp>
          <p:nvSpPr>
            <p:cNvPr id="51" name="Oval 41">
              <a:extLst>
                <a:ext uri="{FF2B5EF4-FFF2-40B4-BE49-F238E27FC236}">
                  <a16:creationId xmlns:a16="http://schemas.microsoft.com/office/drawing/2014/main" id="{17239F3B-A496-4C7E-9BF4-081D52E1FA39}"/>
                </a:ext>
              </a:extLst>
            </p:cNvPr>
            <p:cNvSpPr>
              <a:spLocks noChangeArrowheads="1"/>
            </p:cNvSpPr>
            <p:nvPr/>
          </p:nvSpPr>
          <p:spPr bwMode="auto">
            <a:xfrm>
              <a:off x="39243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K</a:t>
              </a:r>
            </a:p>
          </p:txBody>
        </p:sp>
        <p:sp>
          <p:nvSpPr>
            <p:cNvPr id="52" name="Oval 42">
              <a:extLst>
                <a:ext uri="{FF2B5EF4-FFF2-40B4-BE49-F238E27FC236}">
                  <a16:creationId xmlns:a16="http://schemas.microsoft.com/office/drawing/2014/main" id="{64057FB8-E8AC-4A6D-86C6-420AC53DD5CC}"/>
                </a:ext>
              </a:extLst>
            </p:cNvPr>
            <p:cNvSpPr>
              <a:spLocks noChangeArrowheads="1"/>
            </p:cNvSpPr>
            <p:nvPr/>
          </p:nvSpPr>
          <p:spPr bwMode="auto">
            <a:xfrm>
              <a:off x="4505325"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L</a:t>
              </a:r>
            </a:p>
          </p:txBody>
        </p:sp>
        <p:sp>
          <p:nvSpPr>
            <p:cNvPr id="53" name="Oval 43">
              <a:extLst>
                <a:ext uri="{FF2B5EF4-FFF2-40B4-BE49-F238E27FC236}">
                  <a16:creationId xmlns:a16="http://schemas.microsoft.com/office/drawing/2014/main" id="{51871184-05CC-449B-AF37-49DDB0734881}"/>
                </a:ext>
              </a:extLst>
            </p:cNvPr>
            <p:cNvSpPr>
              <a:spLocks noChangeArrowheads="1"/>
            </p:cNvSpPr>
            <p:nvPr/>
          </p:nvSpPr>
          <p:spPr bwMode="auto">
            <a:xfrm>
              <a:off x="5148263" y="42211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M</a:t>
              </a:r>
            </a:p>
          </p:txBody>
        </p:sp>
        <p:sp>
          <p:nvSpPr>
            <p:cNvPr id="80" name="Line 44">
              <a:extLst>
                <a:ext uri="{FF2B5EF4-FFF2-40B4-BE49-F238E27FC236}">
                  <a16:creationId xmlns:a16="http://schemas.microsoft.com/office/drawing/2014/main" id="{C2CBC34C-324C-40B7-9769-6642894E6A32}"/>
                </a:ext>
              </a:extLst>
            </p:cNvPr>
            <p:cNvSpPr>
              <a:spLocks noChangeShapeType="1"/>
            </p:cNvSpPr>
            <p:nvPr/>
          </p:nvSpPr>
          <p:spPr bwMode="auto">
            <a:xfrm flipH="1">
              <a:off x="2357421" y="2493963"/>
              <a:ext cx="703278" cy="434971"/>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1" name="Line 45">
              <a:extLst>
                <a:ext uri="{FF2B5EF4-FFF2-40B4-BE49-F238E27FC236}">
                  <a16:creationId xmlns:a16="http://schemas.microsoft.com/office/drawing/2014/main" id="{E442575B-F262-4FF4-A30C-85D93BC5DCA4}"/>
                </a:ext>
              </a:extLst>
            </p:cNvPr>
            <p:cNvSpPr>
              <a:spLocks noChangeShapeType="1"/>
            </p:cNvSpPr>
            <p:nvPr/>
          </p:nvSpPr>
          <p:spPr bwMode="auto">
            <a:xfrm>
              <a:off x="3238500" y="2636838"/>
              <a:ext cx="0" cy="288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2" name="Line 46">
              <a:extLst>
                <a:ext uri="{FF2B5EF4-FFF2-40B4-BE49-F238E27FC236}">
                  <a16:creationId xmlns:a16="http://schemas.microsoft.com/office/drawing/2014/main" id="{BB855C65-F4E9-4CFF-BF5B-88AF56A7D836}"/>
                </a:ext>
              </a:extLst>
            </p:cNvPr>
            <p:cNvSpPr>
              <a:spLocks noChangeShapeType="1"/>
            </p:cNvSpPr>
            <p:nvPr/>
          </p:nvSpPr>
          <p:spPr bwMode="auto">
            <a:xfrm>
              <a:off x="3430588" y="2522538"/>
              <a:ext cx="647700" cy="503237"/>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3" name="Line 49">
              <a:extLst>
                <a:ext uri="{FF2B5EF4-FFF2-40B4-BE49-F238E27FC236}">
                  <a16:creationId xmlns:a16="http://schemas.microsoft.com/office/drawing/2014/main" id="{1F3AEB4B-C3CA-40C3-9DF1-F35A201DC982}"/>
                </a:ext>
              </a:extLst>
            </p:cNvPr>
            <p:cNvSpPr>
              <a:spLocks noChangeShapeType="1"/>
            </p:cNvSpPr>
            <p:nvPr/>
          </p:nvSpPr>
          <p:spPr bwMode="auto">
            <a:xfrm>
              <a:off x="3243263" y="3319463"/>
              <a:ext cx="0" cy="252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4" name="Line 50">
              <a:extLst>
                <a:ext uri="{FF2B5EF4-FFF2-40B4-BE49-F238E27FC236}">
                  <a16:creationId xmlns:a16="http://schemas.microsoft.com/office/drawing/2014/main" id="{6C2A29A8-FC10-46FC-92CD-0CF8729876CB}"/>
                </a:ext>
              </a:extLst>
            </p:cNvPr>
            <p:cNvSpPr>
              <a:spLocks noChangeShapeType="1"/>
            </p:cNvSpPr>
            <p:nvPr/>
          </p:nvSpPr>
          <p:spPr bwMode="auto">
            <a:xfrm>
              <a:off x="3243263"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5" name="Freeform 51">
              <a:extLst>
                <a:ext uri="{FF2B5EF4-FFF2-40B4-BE49-F238E27FC236}">
                  <a16:creationId xmlns:a16="http://schemas.microsoft.com/office/drawing/2014/main" id="{C9769775-1D76-4F55-B291-70BF554B7BB7}"/>
                </a:ext>
              </a:extLst>
            </p:cNvPr>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6" name="Freeform 52">
              <a:extLst>
                <a:ext uri="{FF2B5EF4-FFF2-40B4-BE49-F238E27FC236}">
                  <a16:creationId xmlns:a16="http://schemas.microsoft.com/office/drawing/2014/main" id="{660C8B5C-B26B-4F81-8B52-372849651EF9}"/>
                </a:ext>
              </a:extLst>
            </p:cNvPr>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7" name="Line 53">
              <a:extLst>
                <a:ext uri="{FF2B5EF4-FFF2-40B4-BE49-F238E27FC236}">
                  <a16:creationId xmlns:a16="http://schemas.microsoft.com/office/drawing/2014/main" id="{69DEBCB7-110F-40FE-8AD3-E7221A155A04}"/>
                </a:ext>
              </a:extLst>
            </p:cNvPr>
            <p:cNvSpPr>
              <a:spLocks noChangeShapeType="1"/>
            </p:cNvSpPr>
            <p:nvPr/>
          </p:nvSpPr>
          <p:spPr bwMode="auto">
            <a:xfrm flipH="1">
              <a:off x="4184650" y="3862388"/>
              <a:ext cx="360363" cy="358775"/>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8" name="Line 54">
              <a:extLst>
                <a:ext uri="{FF2B5EF4-FFF2-40B4-BE49-F238E27FC236}">
                  <a16:creationId xmlns:a16="http://schemas.microsoft.com/office/drawing/2014/main" id="{0C363020-48C5-40D7-BEF2-F4A9BE879ACE}"/>
                </a:ext>
              </a:extLst>
            </p:cNvPr>
            <p:cNvSpPr>
              <a:spLocks noChangeShapeType="1"/>
            </p:cNvSpPr>
            <p:nvPr/>
          </p:nvSpPr>
          <p:spPr bwMode="auto">
            <a:xfrm>
              <a:off x="4687888"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9" name="Freeform 55">
              <a:extLst>
                <a:ext uri="{FF2B5EF4-FFF2-40B4-BE49-F238E27FC236}">
                  <a16:creationId xmlns:a16="http://schemas.microsoft.com/office/drawing/2014/main" id="{7D460535-BB1C-4134-A995-C077BAA1A873}"/>
                </a:ext>
              </a:extLst>
            </p:cNvPr>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1604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5145C-1A31-4EBE-81DC-4FCEBAB8C983}"/>
              </a:ext>
            </a:extLst>
          </p:cNvPr>
          <p:cNvSpPr>
            <a:spLocks noGrp="1"/>
          </p:cNvSpPr>
          <p:nvPr>
            <p:ph type="title"/>
          </p:nvPr>
        </p:nvSpPr>
        <p:spPr/>
        <p:txBody>
          <a:bodyPr/>
          <a:lstStyle/>
          <a:p>
            <a:r>
              <a:rPr lang="en-US" altLang="zh-CN" dirty="0"/>
              <a:t>6.1.2   </a:t>
            </a:r>
            <a:r>
              <a:rPr lang="zh-CN" altLang="en-US" dirty="0"/>
              <a:t>树的相关术语</a:t>
            </a:r>
          </a:p>
        </p:txBody>
      </p:sp>
      <p:sp>
        <p:nvSpPr>
          <p:cNvPr id="32" name="内容占位符 2">
            <a:extLst>
              <a:ext uri="{FF2B5EF4-FFF2-40B4-BE49-F238E27FC236}">
                <a16:creationId xmlns:a16="http://schemas.microsoft.com/office/drawing/2014/main" id="{868AA1DA-99BC-41D4-9FE5-22DD813EFC12}"/>
              </a:ext>
            </a:extLst>
          </p:cNvPr>
          <p:cNvSpPr>
            <a:spLocks noGrp="1"/>
          </p:cNvSpPr>
          <p:nvPr>
            <p:ph idx="1"/>
          </p:nvPr>
        </p:nvSpPr>
        <p:spPr>
          <a:xfrm>
            <a:off x="598149" y="1315827"/>
            <a:ext cx="10984251" cy="2113173"/>
          </a:xfrm>
        </p:spPr>
        <p:txBody>
          <a:bodyPr/>
          <a:lstStyle/>
          <a:p>
            <a:r>
              <a:rPr lang="zh-CN" altLang="en-US" dirty="0">
                <a:solidFill>
                  <a:srgbClr val="C00000"/>
                </a:solidFill>
              </a:rPr>
              <a:t>孩子结点</a:t>
            </a:r>
            <a:r>
              <a:rPr lang="zh-CN" altLang="en-US" dirty="0"/>
              <a:t>：结点的直接后继，被称作该结点的孩子结点（</a:t>
            </a:r>
            <a:r>
              <a:rPr lang="zh-CN" altLang="en-US" dirty="0">
                <a:solidFill>
                  <a:srgbClr val="C00000"/>
                </a:solidFill>
              </a:rPr>
              <a:t>子结点</a:t>
            </a:r>
            <a:r>
              <a:rPr lang="zh-CN" altLang="en-US" dirty="0"/>
              <a:t>）。</a:t>
            </a:r>
            <a:endParaRPr lang="en-US" altLang="zh-CN" dirty="0"/>
          </a:p>
          <a:p>
            <a:r>
              <a:rPr lang="zh-CN" altLang="en-US" dirty="0">
                <a:solidFill>
                  <a:srgbClr val="C00000"/>
                </a:solidFill>
              </a:rPr>
              <a:t>双亲结点</a:t>
            </a:r>
            <a:r>
              <a:rPr lang="zh-CN" altLang="en-US" dirty="0"/>
              <a:t>：结点的直接前驱，被称作孩子结点的双亲结点（</a:t>
            </a:r>
            <a:r>
              <a:rPr lang="zh-CN" altLang="en-US" dirty="0">
                <a:solidFill>
                  <a:srgbClr val="C00000"/>
                </a:solidFill>
              </a:rPr>
              <a:t>父结点</a:t>
            </a:r>
            <a:r>
              <a:rPr lang="zh-CN" altLang="en-US" dirty="0"/>
              <a:t>）。</a:t>
            </a:r>
            <a:endParaRPr lang="en-US" altLang="zh-CN" dirty="0"/>
          </a:p>
          <a:p>
            <a:r>
              <a:rPr lang="zh-CN" altLang="en-US" dirty="0">
                <a:solidFill>
                  <a:srgbClr val="C00000"/>
                </a:solidFill>
              </a:rPr>
              <a:t>兄弟结点</a:t>
            </a:r>
            <a:r>
              <a:rPr lang="zh-CN" altLang="en-US" dirty="0"/>
              <a:t>：具有同一双亲的孩子结点互为兄弟结点。</a:t>
            </a:r>
          </a:p>
        </p:txBody>
      </p:sp>
      <p:sp>
        <p:nvSpPr>
          <p:cNvPr id="34" name="TextBox 56">
            <a:extLst>
              <a:ext uri="{FF2B5EF4-FFF2-40B4-BE49-F238E27FC236}">
                <a16:creationId xmlns:a16="http://schemas.microsoft.com/office/drawing/2014/main" id="{FFA7B192-F9B2-4661-9F87-DBEFD292C510}"/>
              </a:ext>
            </a:extLst>
          </p:cNvPr>
          <p:cNvSpPr txBox="1"/>
          <p:nvPr/>
        </p:nvSpPr>
        <p:spPr>
          <a:xfrm>
            <a:off x="5973227" y="3810000"/>
            <a:ext cx="4035101" cy="461665"/>
          </a:xfrm>
          <a:prstGeom prst="rect">
            <a:avLst/>
          </a:prstGeom>
          <a:noFill/>
        </p:spPr>
        <p:txBody>
          <a:bodyPr wrap="square" rtlCol="0">
            <a:spAutoFit/>
          </a:bodyPr>
          <a:lstStyle/>
          <a:p>
            <a:r>
              <a:rPr kumimoji="1" lang="en-US" altLang="zh-CN" b="1" i="1" dirty="0">
                <a:solidFill>
                  <a:srgbClr val="CC00FF"/>
                </a:solidFill>
                <a:ea typeface="楷体" pitchFamily="49" charset="-122"/>
                <a:cs typeface="Times New Roman" pitchFamily="18" charset="0"/>
              </a:rPr>
              <a:t>A</a:t>
            </a:r>
            <a:r>
              <a:rPr kumimoji="1" lang="zh-CN" altLang="en-US" b="1" dirty="0">
                <a:solidFill>
                  <a:srgbClr val="3333FF"/>
                </a:solidFill>
                <a:ea typeface="楷体" pitchFamily="49" charset="-122"/>
                <a:cs typeface="Times New Roman" pitchFamily="18" charset="0"/>
              </a:rPr>
              <a:t>的孩子结点有</a:t>
            </a:r>
            <a:r>
              <a:rPr kumimoji="1" lang="en-US" altLang="zh-CN" b="1" i="1" dirty="0">
                <a:solidFill>
                  <a:srgbClr val="3333FF"/>
                </a:solidFill>
                <a:ea typeface="楷体" pitchFamily="49" charset="-122"/>
                <a:cs typeface="Times New Roman" pitchFamily="18" charset="0"/>
              </a:rPr>
              <a:t>B</a:t>
            </a:r>
            <a:r>
              <a:rPr kumimoji="1" lang="zh-CN" altLang="en-US" b="1" dirty="0">
                <a:solidFill>
                  <a:srgbClr val="3333FF"/>
                </a:solidFill>
                <a:ea typeface="楷体" pitchFamily="49" charset="-122"/>
                <a:cs typeface="Times New Roman" pitchFamily="18" charset="0"/>
              </a:rPr>
              <a:t>、</a:t>
            </a:r>
            <a:r>
              <a:rPr kumimoji="1" lang="en-US" altLang="zh-CN" b="1" i="1" dirty="0">
                <a:solidFill>
                  <a:srgbClr val="3333FF"/>
                </a:solidFill>
                <a:ea typeface="楷体" pitchFamily="49" charset="-122"/>
                <a:cs typeface="Times New Roman" pitchFamily="18" charset="0"/>
              </a:rPr>
              <a:t>C</a:t>
            </a:r>
            <a:r>
              <a:rPr kumimoji="1" lang="zh-CN" altLang="en-US" b="1" dirty="0">
                <a:solidFill>
                  <a:srgbClr val="3333FF"/>
                </a:solidFill>
                <a:ea typeface="楷体" pitchFamily="49" charset="-122"/>
                <a:cs typeface="Times New Roman" pitchFamily="18" charset="0"/>
              </a:rPr>
              <a:t>、</a:t>
            </a:r>
            <a:r>
              <a:rPr kumimoji="1" lang="en-US" altLang="zh-CN" b="1" i="1" dirty="0">
                <a:solidFill>
                  <a:srgbClr val="3333FF"/>
                </a:solidFill>
                <a:ea typeface="楷体" pitchFamily="49" charset="-122"/>
                <a:cs typeface="Times New Roman" pitchFamily="18" charset="0"/>
              </a:rPr>
              <a:t>D</a:t>
            </a:r>
          </a:p>
        </p:txBody>
      </p:sp>
      <p:sp>
        <p:nvSpPr>
          <p:cNvPr id="38" name="TextBox 57">
            <a:extLst>
              <a:ext uri="{FF2B5EF4-FFF2-40B4-BE49-F238E27FC236}">
                <a16:creationId xmlns:a16="http://schemas.microsoft.com/office/drawing/2014/main" id="{0EC27354-6F23-4C43-BF5F-308A7384D161}"/>
              </a:ext>
            </a:extLst>
          </p:cNvPr>
          <p:cNvSpPr txBox="1"/>
          <p:nvPr/>
        </p:nvSpPr>
        <p:spPr>
          <a:xfrm>
            <a:off x="5973227" y="4417368"/>
            <a:ext cx="4542374" cy="461665"/>
          </a:xfrm>
          <a:prstGeom prst="rect">
            <a:avLst/>
          </a:prstGeom>
          <a:noFill/>
        </p:spPr>
        <p:txBody>
          <a:bodyPr wrap="square" rtlCol="0">
            <a:spAutoFit/>
          </a:bodyPr>
          <a:lstStyle/>
          <a:p>
            <a:r>
              <a:rPr kumimoji="1" lang="en-US" altLang="zh-CN" b="1" i="1" dirty="0">
                <a:solidFill>
                  <a:srgbClr val="CC00FF"/>
                </a:solidFill>
                <a:ea typeface="楷体" pitchFamily="49" charset="-122"/>
                <a:cs typeface="Times New Roman" pitchFamily="18" charset="0"/>
              </a:rPr>
              <a:t>B</a:t>
            </a:r>
            <a:r>
              <a:rPr kumimoji="1" lang="zh-CN" altLang="en-US" b="1" dirty="0">
                <a:solidFill>
                  <a:srgbClr val="CC00FF"/>
                </a:solidFill>
                <a:ea typeface="楷体" pitchFamily="49" charset="-122"/>
                <a:cs typeface="Times New Roman" pitchFamily="18" charset="0"/>
              </a:rPr>
              <a:t>、</a:t>
            </a:r>
            <a:r>
              <a:rPr kumimoji="1" lang="en-US" altLang="zh-CN" b="1" i="1" dirty="0">
                <a:solidFill>
                  <a:srgbClr val="CC00FF"/>
                </a:solidFill>
                <a:ea typeface="楷体" pitchFamily="49" charset="-122"/>
                <a:cs typeface="Times New Roman" pitchFamily="18" charset="0"/>
              </a:rPr>
              <a:t>C</a:t>
            </a:r>
            <a:r>
              <a:rPr kumimoji="1" lang="zh-CN" altLang="en-US" b="1" dirty="0">
                <a:solidFill>
                  <a:srgbClr val="CC00FF"/>
                </a:solidFill>
                <a:ea typeface="楷体" pitchFamily="49" charset="-122"/>
                <a:cs typeface="Times New Roman" pitchFamily="18" charset="0"/>
              </a:rPr>
              <a:t>、</a:t>
            </a:r>
            <a:r>
              <a:rPr kumimoji="1" lang="en-US" altLang="zh-CN" b="1" i="1" dirty="0">
                <a:solidFill>
                  <a:srgbClr val="CC00FF"/>
                </a:solidFill>
                <a:ea typeface="楷体" pitchFamily="49" charset="-122"/>
                <a:cs typeface="Times New Roman" pitchFamily="18" charset="0"/>
              </a:rPr>
              <a:t>D</a:t>
            </a:r>
            <a:r>
              <a:rPr kumimoji="1" lang="zh-CN" altLang="en-US" b="1" dirty="0">
                <a:solidFill>
                  <a:srgbClr val="3333FF"/>
                </a:solidFill>
                <a:ea typeface="楷体" pitchFamily="49" charset="-122"/>
                <a:cs typeface="Times New Roman" pitchFamily="18" charset="0"/>
              </a:rPr>
              <a:t>的双亲结点为</a:t>
            </a:r>
            <a:r>
              <a:rPr kumimoji="1" lang="en-US" altLang="zh-CN" b="1" i="1" dirty="0">
                <a:solidFill>
                  <a:srgbClr val="3333FF"/>
                </a:solidFill>
                <a:ea typeface="楷体" pitchFamily="49" charset="-122"/>
                <a:cs typeface="Times New Roman" pitchFamily="18" charset="0"/>
              </a:rPr>
              <a:t>A</a:t>
            </a:r>
            <a:endParaRPr lang="zh-CN" altLang="en-US" b="1" i="1" dirty="0">
              <a:solidFill>
                <a:srgbClr val="3333FF"/>
              </a:solidFill>
              <a:ea typeface="楷体_GB2312" pitchFamily="49" charset="-122"/>
            </a:endParaRPr>
          </a:p>
        </p:txBody>
      </p:sp>
      <p:sp>
        <p:nvSpPr>
          <p:cNvPr id="40" name="TextBox 58">
            <a:extLst>
              <a:ext uri="{FF2B5EF4-FFF2-40B4-BE49-F238E27FC236}">
                <a16:creationId xmlns:a16="http://schemas.microsoft.com/office/drawing/2014/main" id="{336169A1-F004-4EA2-8CFA-A1C52372E834}"/>
              </a:ext>
            </a:extLst>
          </p:cNvPr>
          <p:cNvSpPr txBox="1"/>
          <p:nvPr/>
        </p:nvSpPr>
        <p:spPr>
          <a:xfrm>
            <a:off x="5973227" y="5024735"/>
            <a:ext cx="4542373" cy="461665"/>
          </a:xfrm>
          <a:prstGeom prst="rect">
            <a:avLst/>
          </a:prstGeom>
          <a:noFill/>
        </p:spPr>
        <p:txBody>
          <a:bodyPr wrap="square" rtlCol="0">
            <a:spAutoFit/>
          </a:bodyPr>
          <a:lstStyle/>
          <a:p>
            <a:r>
              <a:rPr kumimoji="1" lang="en-US" altLang="zh-CN" b="1" i="1" dirty="0">
                <a:solidFill>
                  <a:srgbClr val="CC00FF"/>
                </a:solidFill>
                <a:ea typeface="楷体" pitchFamily="49" charset="-122"/>
                <a:cs typeface="Times New Roman" pitchFamily="18" charset="0"/>
              </a:rPr>
              <a:t>B</a:t>
            </a:r>
            <a:r>
              <a:rPr kumimoji="1" lang="zh-CN" altLang="en-US" b="1" dirty="0">
                <a:solidFill>
                  <a:srgbClr val="CC00FF"/>
                </a:solidFill>
                <a:ea typeface="楷体" pitchFamily="49" charset="-122"/>
                <a:cs typeface="Times New Roman" pitchFamily="18" charset="0"/>
              </a:rPr>
              <a:t>、</a:t>
            </a:r>
            <a:r>
              <a:rPr kumimoji="1" lang="en-US" altLang="zh-CN" b="1" i="1" dirty="0">
                <a:solidFill>
                  <a:srgbClr val="CC00FF"/>
                </a:solidFill>
                <a:ea typeface="楷体" pitchFamily="49" charset="-122"/>
                <a:cs typeface="Times New Roman" pitchFamily="18" charset="0"/>
              </a:rPr>
              <a:t>C</a:t>
            </a:r>
            <a:r>
              <a:rPr kumimoji="1" lang="zh-CN" altLang="en-US" b="1" dirty="0">
                <a:solidFill>
                  <a:srgbClr val="CC00FF"/>
                </a:solidFill>
                <a:ea typeface="楷体" pitchFamily="49" charset="-122"/>
                <a:cs typeface="Times New Roman" pitchFamily="18" charset="0"/>
              </a:rPr>
              <a:t>、</a:t>
            </a:r>
            <a:r>
              <a:rPr kumimoji="1" lang="en-US" altLang="zh-CN" b="1" i="1" dirty="0">
                <a:solidFill>
                  <a:srgbClr val="CC00FF"/>
                </a:solidFill>
                <a:ea typeface="楷体" pitchFamily="49" charset="-122"/>
                <a:cs typeface="Times New Roman" pitchFamily="18" charset="0"/>
              </a:rPr>
              <a:t>D</a:t>
            </a:r>
            <a:r>
              <a:rPr kumimoji="1" lang="zh-CN" altLang="en-US" b="1" dirty="0">
                <a:solidFill>
                  <a:srgbClr val="3333FF"/>
                </a:solidFill>
                <a:ea typeface="楷体" pitchFamily="49" charset="-122"/>
                <a:cs typeface="Times New Roman" pitchFamily="18" charset="0"/>
              </a:rPr>
              <a:t>的互为兄弟结点</a:t>
            </a:r>
            <a:endParaRPr lang="zh-CN" altLang="en-US" b="1" i="1" dirty="0">
              <a:solidFill>
                <a:srgbClr val="3333FF"/>
              </a:solidFill>
              <a:ea typeface="楷体_GB2312" pitchFamily="49" charset="-122"/>
            </a:endParaRPr>
          </a:p>
        </p:txBody>
      </p:sp>
      <p:grpSp>
        <p:nvGrpSpPr>
          <p:cNvPr id="33" name="组合 32">
            <a:extLst>
              <a:ext uri="{FF2B5EF4-FFF2-40B4-BE49-F238E27FC236}">
                <a16:creationId xmlns:a16="http://schemas.microsoft.com/office/drawing/2014/main" id="{6F95B806-01A2-4D29-88B1-81EF05C460F9}"/>
              </a:ext>
            </a:extLst>
          </p:cNvPr>
          <p:cNvGrpSpPr>
            <a:grpSpLocks noChangeAspect="1"/>
          </p:cNvGrpSpPr>
          <p:nvPr/>
        </p:nvGrpSpPr>
        <p:grpSpPr>
          <a:xfrm>
            <a:off x="838200" y="3552139"/>
            <a:ext cx="4836065" cy="2802941"/>
            <a:chOff x="1692275" y="2276475"/>
            <a:chExt cx="3816350" cy="2305050"/>
          </a:xfrm>
          <a:solidFill>
            <a:srgbClr val="FFFFCC"/>
          </a:solidFill>
        </p:grpSpPr>
        <p:sp>
          <p:nvSpPr>
            <p:cNvPr id="35" name="Freeform 47">
              <a:extLst>
                <a:ext uri="{FF2B5EF4-FFF2-40B4-BE49-F238E27FC236}">
                  <a16:creationId xmlns:a16="http://schemas.microsoft.com/office/drawing/2014/main" id="{A56D46B0-FBAB-417A-B4FD-D99B9F3BCA52}"/>
                </a:ext>
              </a:extLst>
            </p:cNvPr>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36" name="Freeform 48">
              <a:extLst>
                <a:ext uri="{FF2B5EF4-FFF2-40B4-BE49-F238E27FC236}">
                  <a16:creationId xmlns:a16="http://schemas.microsoft.com/office/drawing/2014/main" id="{A7FB989C-2462-4CED-9ADD-3FF15B1A74C6}"/>
                </a:ext>
              </a:extLst>
            </p:cNvPr>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37" name="Oval 31">
              <a:extLst>
                <a:ext uri="{FF2B5EF4-FFF2-40B4-BE49-F238E27FC236}">
                  <a16:creationId xmlns:a16="http://schemas.microsoft.com/office/drawing/2014/main" id="{E976A5A9-EB1E-4415-95AE-E97474DF4878}"/>
                </a:ext>
              </a:extLst>
            </p:cNvPr>
            <p:cNvSpPr>
              <a:spLocks noChangeArrowheads="1"/>
            </p:cNvSpPr>
            <p:nvPr/>
          </p:nvSpPr>
          <p:spPr bwMode="auto">
            <a:xfrm>
              <a:off x="3060700" y="2276475"/>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A</a:t>
              </a:r>
            </a:p>
          </p:txBody>
        </p:sp>
        <p:sp>
          <p:nvSpPr>
            <p:cNvPr id="39" name="Oval 32">
              <a:extLst>
                <a:ext uri="{FF2B5EF4-FFF2-40B4-BE49-F238E27FC236}">
                  <a16:creationId xmlns:a16="http://schemas.microsoft.com/office/drawing/2014/main" id="{7FF43DA5-82AB-4661-8C03-EE3AEA0AA445}"/>
                </a:ext>
              </a:extLst>
            </p:cNvPr>
            <p:cNvSpPr>
              <a:spLocks noChangeArrowheads="1"/>
            </p:cNvSpPr>
            <p:nvPr/>
          </p:nvSpPr>
          <p:spPr bwMode="auto">
            <a:xfrm>
              <a:off x="2052638" y="2925763"/>
              <a:ext cx="360362"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B</a:t>
              </a:r>
            </a:p>
          </p:txBody>
        </p:sp>
        <p:sp>
          <p:nvSpPr>
            <p:cNvPr id="41" name="Oval 33">
              <a:extLst>
                <a:ext uri="{FF2B5EF4-FFF2-40B4-BE49-F238E27FC236}">
                  <a16:creationId xmlns:a16="http://schemas.microsoft.com/office/drawing/2014/main" id="{3307D47B-72AF-46C6-BCE9-CB690889384A}"/>
                </a:ext>
              </a:extLst>
            </p:cNvPr>
            <p:cNvSpPr>
              <a:spLocks noChangeArrowheads="1"/>
            </p:cNvSpPr>
            <p:nvPr/>
          </p:nvSpPr>
          <p:spPr bwMode="auto">
            <a:xfrm>
              <a:off x="3060700" y="2925763"/>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C</a:t>
              </a:r>
            </a:p>
          </p:txBody>
        </p:sp>
        <p:sp>
          <p:nvSpPr>
            <p:cNvPr id="42" name="Oval 34">
              <a:extLst>
                <a:ext uri="{FF2B5EF4-FFF2-40B4-BE49-F238E27FC236}">
                  <a16:creationId xmlns:a16="http://schemas.microsoft.com/office/drawing/2014/main" id="{0CD0368C-6F95-4D3D-AFA5-C23415F468D2}"/>
                </a:ext>
              </a:extLst>
            </p:cNvPr>
            <p:cNvSpPr>
              <a:spLocks noChangeArrowheads="1"/>
            </p:cNvSpPr>
            <p:nvPr/>
          </p:nvSpPr>
          <p:spPr bwMode="auto">
            <a:xfrm>
              <a:off x="4068763" y="29257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D</a:t>
              </a:r>
            </a:p>
          </p:txBody>
        </p:sp>
        <p:sp>
          <p:nvSpPr>
            <p:cNvPr id="43" name="Oval 35">
              <a:extLst>
                <a:ext uri="{FF2B5EF4-FFF2-40B4-BE49-F238E27FC236}">
                  <a16:creationId xmlns:a16="http://schemas.microsoft.com/office/drawing/2014/main" id="{006047B7-1D09-49C3-9CC5-A102A733E445}"/>
                </a:ext>
              </a:extLst>
            </p:cNvPr>
            <p:cNvSpPr>
              <a:spLocks noChangeArrowheads="1"/>
            </p:cNvSpPr>
            <p:nvPr/>
          </p:nvSpPr>
          <p:spPr bwMode="auto">
            <a:xfrm>
              <a:off x="1692275"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E</a:t>
              </a:r>
            </a:p>
          </p:txBody>
        </p:sp>
        <p:sp>
          <p:nvSpPr>
            <p:cNvPr id="44" name="Oval 36">
              <a:extLst>
                <a:ext uri="{FF2B5EF4-FFF2-40B4-BE49-F238E27FC236}">
                  <a16:creationId xmlns:a16="http://schemas.microsoft.com/office/drawing/2014/main" id="{CCD4E669-70E3-49A8-88D3-3CB894159048}"/>
                </a:ext>
              </a:extLst>
            </p:cNvPr>
            <p:cNvSpPr>
              <a:spLocks noChangeArrowheads="1"/>
            </p:cNvSpPr>
            <p:nvPr/>
          </p:nvSpPr>
          <p:spPr bwMode="auto">
            <a:xfrm>
              <a:off x="241141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F</a:t>
              </a:r>
            </a:p>
          </p:txBody>
        </p:sp>
        <p:sp>
          <p:nvSpPr>
            <p:cNvPr id="45" name="Oval 37">
              <a:extLst>
                <a:ext uri="{FF2B5EF4-FFF2-40B4-BE49-F238E27FC236}">
                  <a16:creationId xmlns:a16="http://schemas.microsoft.com/office/drawing/2014/main" id="{FE51E401-1C79-40C3-9629-2CBDCD0F3021}"/>
                </a:ext>
              </a:extLst>
            </p:cNvPr>
            <p:cNvSpPr>
              <a:spLocks noChangeArrowheads="1"/>
            </p:cNvSpPr>
            <p:nvPr/>
          </p:nvSpPr>
          <p:spPr bwMode="auto">
            <a:xfrm>
              <a:off x="30607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G</a:t>
              </a:r>
            </a:p>
          </p:txBody>
        </p:sp>
        <p:sp>
          <p:nvSpPr>
            <p:cNvPr id="46" name="Oval 38">
              <a:extLst>
                <a:ext uri="{FF2B5EF4-FFF2-40B4-BE49-F238E27FC236}">
                  <a16:creationId xmlns:a16="http://schemas.microsoft.com/office/drawing/2014/main" id="{7696B5B5-C11F-4ADC-B4EE-B0BB29D7823C}"/>
                </a:ext>
              </a:extLst>
            </p:cNvPr>
            <p:cNvSpPr>
              <a:spLocks noChangeArrowheads="1"/>
            </p:cNvSpPr>
            <p:nvPr/>
          </p:nvSpPr>
          <p:spPr bwMode="auto">
            <a:xfrm>
              <a:off x="30607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J</a:t>
              </a:r>
            </a:p>
          </p:txBody>
        </p:sp>
        <p:sp>
          <p:nvSpPr>
            <p:cNvPr id="47" name="Oval 39">
              <a:extLst>
                <a:ext uri="{FF2B5EF4-FFF2-40B4-BE49-F238E27FC236}">
                  <a16:creationId xmlns:a16="http://schemas.microsoft.com/office/drawing/2014/main" id="{5DAFB547-E6ED-44E4-B20D-2D90140F81F9}"/>
                </a:ext>
              </a:extLst>
            </p:cNvPr>
            <p:cNvSpPr>
              <a:spLocks noChangeArrowheads="1"/>
            </p:cNvSpPr>
            <p:nvPr/>
          </p:nvSpPr>
          <p:spPr bwMode="auto">
            <a:xfrm>
              <a:off x="37084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H</a:t>
              </a:r>
            </a:p>
          </p:txBody>
        </p:sp>
        <p:sp>
          <p:nvSpPr>
            <p:cNvPr id="48" name="Oval 40">
              <a:extLst>
                <a:ext uri="{FF2B5EF4-FFF2-40B4-BE49-F238E27FC236}">
                  <a16:creationId xmlns:a16="http://schemas.microsoft.com/office/drawing/2014/main" id="{1A81F5BF-A562-42DF-8A8F-A8C063FD0A2C}"/>
                </a:ext>
              </a:extLst>
            </p:cNvPr>
            <p:cNvSpPr>
              <a:spLocks noChangeArrowheads="1"/>
            </p:cNvSpPr>
            <p:nvPr/>
          </p:nvSpPr>
          <p:spPr bwMode="auto">
            <a:xfrm>
              <a:off x="450056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I</a:t>
              </a:r>
            </a:p>
          </p:txBody>
        </p:sp>
        <p:sp>
          <p:nvSpPr>
            <p:cNvPr id="49" name="Oval 41">
              <a:extLst>
                <a:ext uri="{FF2B5EF4-FFF2-40B4-BE49-F238E27FC236}">
                  <a16:creationId xmlns:a16="http://schemas.microsoft.com/office/drawing/2014/main" id="{1603CE47-B84D-4448-BDC9-EB7E84B37F3F}"/>
                </a:ext>
              </a:extLst>
            </p:cNvPr>
            <p:cNvSpPr>
              <a:spLocks noChangeArrowheads="1"/>
            </p:cNvSpPr>
            <p:nvPr/>
          </p:nvSpPr>
          <p:spPr bwMode="auto">
            <a:xfrm>
              <a:off x="39243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K</a:t>
              </a:r>
            </a:p>
          </p:txBody>
        </p:sp>
        <p:sp>
          <p:nvSpPr>
            <p:cNvPr id="50" name="Oval 42">
              <a:extLst>
                <a:ext uri="{FF2B5EF4-FFF2-40B4-BE49-F238E27FC236}">
                  <a16:creationId xmlns:a16="http://schemas.microsoft.com/office/drawing/2014/main" id="{FB0C78D3-1B08-4165-A51D-736AC3B3441B}"/>
                </a:ext>
              </a:extLst>
            </p:cNvPr>
            <p:cNvSpPr>
              <a:spLocks noChangeArrowheads="1"/>
            </p:cNvSpPr>
            <p:nvPr/>
          </p:nvSpPr>
          <p:spPr bwMode="auto">
            <a:xfrm>
              <a:off x="4505325"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L</a:t>
              </a:r>
            </a:p>
          </p:txBody>
        </p:sp>
        <p:sp>
          <p:nvSpPr>
            <p:cNvPr id="51" name="Oval 43">
              <a:extLst>
                <a:ext uri="{FF2B5EF4-FFF2-40B4-BE49-F238E27FC236}">
                  <a16:creationId xmlns:a16="http://schemas.microsoft.com/office/drawing/2014/main" id="{94AAB10B-2DBB-4F98-8B50-1C7B35315B4C}"/>
                </a:ext>
              </a:extLst>
            </p:cNvPr>
            <p:cNvSpPr>
              <a:spLocks noChangeArrowheads="1"/>
            </p:cNvSpPr>
            <p:nvPr/>
          </p:nvSpPr>
          <p:spPr bwMode="auto">
            <a:xfrm>
              <a:off x="5148263" y="42211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M</a:t>
              </a:r>
            </a:p>
          </p:txBody>
        </p:sp>
        <p:sp>
          <p:nvSpPr>
            <p:cNvPr id="52" name="Line 44">
              <a:extLst>
                <a:ext uri="{FF2B5EF4-FFF2-40B4-BE49-F238E27FC236}">
                  <a16:creationId xmlns:a16="http://schemas.microsoft.com/office/drawing/2014/main" id="{EA7C0DBD-3D98-45CE-A94E-D4935965D40A}"/>
                </a:ext>
              </a:extLst>
            </p:cNvPr>
            <p:cNvSpPr>
              <a:spLocks noChangeShapeType="1"/>
            </p:cNvSpPr>
            <p:nvPr/>
          </p:nvSpPr>
          <p:spPr bwMode="auto">
            <a:xfrm flipH="1">
              <a:off x="2357421" y="2493963"/>
              <a:ext cx="703278" cy="434971"/>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53" name="Line 45">
              <a:extLst>
                <a:ext uri="{FF2B5EF4-FFF2-40B4-BE49-F238E27FC236}">
                  <a16:creationId xmlns:a16="http://schemas.microsoft.com/office/drawing/2014/main" id="{D3D28200-8883-4EFF-9863-E25BCC40D35F}"/>
                </a:ext>
              </a:extLst>
            </p:cNvPr>
            <p:cNvSpPr>
              <a:spLocks noChangeShapeType="1"/>
            </p:cNvSpPr>
            <p:nvPr/>
          </p:nvSpPr>
          <p:spPr bwMode="auto">
            <a:xfrm>
              <a:off x="3238500" y="2636838"/>
              <a:ext cx="0" cy="288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0" name="Line 46">
              <a:extLst>
                <a:ext uri="{FF2B5EF4-FFF2-40B4-BE49-F238E27FC236}">
                  <a16:creationId xmlns:a16="http://schemas.microsoft.com/office/drawing/2014/main" id="{65C0FF08-F95C-49BC-AC5A-76F2930D8063}"/>
                </a:ext>
              </a:extLst>
            </p:cNvPr>
            <p:cNvSpPr>
              <a:spLocks noChangeShapeType="1"/>
            </p:cNvSpPr>
            <p:nvPr/>
          </p:nvSpPr>
          <p:spPr bwMode="auto">
            <a:xfrm>
              <a:off x="3430588" y="2522538"/>
              <a:ext cx="647700" cy="503237"/>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1" name="Line 49">
              <a:extLst>
                <a:ext uri="{FF2B5EF4-FFF2-40B4-BE49-F238E27FC236}">
                  <a16:creationId xmlns:a16="http://schemas.microsoft.com/office/drawing/2014/main" id="{A731B108-B252-4E4A-AA05-0FECB71014FC}"/>
                </a:ext>
              </a:extLst>
            </p:cNvPr>
            <p:cNvSpPr>
              <a:spLocks noChangeShapeType="1"/>
            </p:cNvSpPr>
            <p:nvPr/>
          </p:nvSpPr>
          <p:spPr bwMode="auto">
            <a:xfrm>
              <a:off x="3243263" y="3319463"/>
              <a:ext cx="0" cy="252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2" name="Line 50">
              <a:extLst>
                <a:ext uri="{FF2B5EF4-FFF2-40B4-BE49-F238E27FC236}">
                  <a16:creationId xmlns:a16="http://schemas.microsoft.com/office/drawing/2014/main" id="{BA4795F1-3B91-41FA-9525-AD1DFB077D41}"/>
                </a:ext>
              </a:extLst>
            </p:cNvPr>
            <p:cNvSpPr>
              <a:spLocks noChangeShapeType="1"/>
            </p:cNvSpPr>
            <p:nvPr/>
          </p:nvSpPr>
          <p:spPr bwMode="auto">
            <a:xfrm>
              <a:off x="3243263"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3" name="Freeform 51">
              <a:extLst>
                <a:ext uri="{FF2B5EF4-FFF2-40B4-BE49-F238E27FC236}">
                  <a16:creationId xmlns:a16="http://schemas.microsoft.com/office/drawing/2014/main" id="{017D90C1-0342-47D8-BBB4-083699907A2B}"/>
                </a:ext>
              </a:extLst>
            </p:cNvPr>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4" name="Freeform 52">
              <a:extLst>
                <a:ext uri="{FF2B5EF4-FFF2-40B4-BE49-F238E27FC236}">
                  <a16:creationId xmlns:a16="http://schemas.microsoft.com/office/drawing/2014/main" id="{B667CF07-00C7-4B9F-A29F-990CC6617FCB}"/>
                </a:ext>
              </a:extLst>
            </p:cNvPr>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5" name="Line 53">
              <a:extLst>
                <a:ext uri="{FF2B5EF4-FFF2-40B4-BE49-F238E27FC236}">
                  <a16:creationId xmlns:a16="http://schemas.microsoft.com/office/drawing/2014/main" id="{FCB314D9-9C90-4B7F-9D03-86E2C8673048}"/>
                </a:ext>
              </a:extLst>
            </p:cNvPr>
            <p:cNvSpPr>
              <a:spLocks noChangeShapeType="1"/>
            </p:cNvSpPr>
            <p:nvPr/>
          </p:nvSpPr>
          <p:spPr bwMode="auto">
            <a:xfrm flipH="1">
              <a:off x="4184650" y="3862388"/>
              <a:ext cx="360363" cy="358775"/>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6" name="Line 54">
              <a:extLst>
                <a:ext uri="{FF2B5EF4-FFF2-40B4-BE49-F238E27FC236}">
                  <a16:creationId xmlns:a16="http://schemas.microsoft.com/office/drawing/2014/main" id="{F87CC3A5-6B4B-415B-A469-28ECFB07E393}"/>
                </a:ext>
              </a:extLst>
            </p:cNvPr>
            <p:cNvSpPr>
              <a:spLocks noChangeShapeType="1"/>
            </p:cNvSpPr>
            <p:nvPr/>
          </p:nvSpPr>
          <p:spPr bwMode="auto">
            <a:xfrm>
              <a:off x="4687888"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7" name="Freeform 55">
              <a:extLst>
                <a:ext uri="{FF2B5EF4-FFF2-40B4-BE49-F238E27FC236}">
                  <a16:creationId xmlns:a16="http://schemas.microsoft.com/office/drawing/2014/main" id="{1C554BA3-921F-43B2-876F-408D3A216AF4}"/>
                </a:ext>
              </a:extLst>
            </p:cNvPr>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3341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5145C-1A31-4EBE-81DC-4FCEBAB8C983}"/>
              </a:ext>
            </a:extLst>
          </p:cNvPr>
          <p:cNvSpPr>
            <a:spLocks noGrp="1"/>
          </p:cNvSpPr>
          <p:nvPr>
            <p:ph type="title"/>
          </p:nvPr>
        </p:nvSpPr>
        <p:spPr/>
        <p:txBody>
          <a:bodyPr/>
          <a:lstStyle/>
          <a:p>
            <a:r>
              <a:rPr lang="en-US" altLang="zh-CN" dirty="0"/>
              <a:t>6.1.2   </a:t>
            </a:r>
            <a:r>
              <a:rPr lang="zh-CN" altLang="en-US" dirty="0"/>
              <a:t>树的相关术语</a:t>
            </a:r>
          </a:p>
        </p:txBody>
      </p:sp>
      <p:sp>
        <p:nvSpPr>
          <p:cNvPr id="32" name="内容占位符 2">
            <a:extLst>
              <a:ext uri="{FF2B5EF4-FFF2-40B4-BE49-F238E27FC236}">
                <a16:creationId xmlns:a16="http://schemas.microsoft.com/office/drawing/2014/main" id="{868AA1DA-99BC-41D4-9FE5-22DD813EFC12}"/>
              </a:ext>
            </a:extLst>
          </p:cNvPr>
          <p:cNvSpPr>
            <a:spLocks noGrp="1"/>
          </p:cNvSpPr>
          <p:nvPr>
            <p:ph idx="1"/>
          </p:nvPr>
        </p:nvSpPr>
        <p:spPr>
          <a:xfrm>
            <a:off x="332116" y="1365971"/>
            <a:ext cx="11658600" cy="2528613"/>
          </a:xfrm>
        </p:spPr>
        <p:txBody>
          <a:bodyPr/>
          <a:lstStyle/>
          <a:p>
            <a:r>
              <a:rPr lang="zh-CN" altLang="en-US" dirty="0">
                <a:solidFill>
                  <a:srgbClr val="C00000"/>
                </a:solidFill>
              </a:rPr>
              <a:t>子孙结点</a:t>
            </a:r>
            <a:r>
              <a:rPr lang="zh-CN" altLang="en-US" dirty="0"/>
              <a:t>：在一棵树中，一个结点的所有子树中的结点称为该结点的子孙结点。</a:t>
            </a:r>
            <a:endParaRPr lang="en-US" altLang="zh-CN" dirty="0"/>
          </a:p>
          <a:p>
            <a:r>
              <a:rPr lang="zh-CN" altLang="en-US" dirty="0">
                <a:solidFill>
                  <a:srgbClr val="C00000"/>
                </a:solidFill>
              </a:rPr>
              <a:t>祖先结点</a:t>
            </a:r>
            <a:r>
              <a:rPr lang="zh-CN" altLang="en-US" dirty="0"/>
              <a:t>：从根结点到达一个结点的路径上经过的所有结点被称作该结点的祖先结点。</a:t>
            </a:r>
          </a:p>
        </p:txBody>
      </p:sp>
      <p:sp>
        <p:nvSpPr>
          <p:cNvPr id="34" name="TextBox 57">
            <a:extLst>
              <a:ext uri="{FF2B5EF4-FFF2-40B4-BE49-F238E27FC236}">
                <a16:creationId xmlns:a16="http://schemas.microsoft.com/office/drawing/2014/main" id="{922ADA1C-43DA-497C-AD9E-4E1FB9E9885A}"/>
              </a:ext>
            </a:extLst>
          </p:cNvPr>
          <p:cNvSpPr txBox="1"/>
          <p:nvPr/>
        </p:nvSpPr>
        <p:spPr>
          <a:xfrm>
            <a:off x="5538898" y="3556463"/>
            <a:ext cx="4214701" cy="461665"/>
          </a:xfrm>
          <a:prstGeom prst="rect">
            <a:avLst/>
          </a:prstGeom>
          <a:noFill/>
        </p:spPr>
        <p:txBody>
          <a:bodyPr wrap="square" rtlCol="0">
            <a:spAutoFit/>
          </a:bodyPr>
          <a:lstStyle/>
          <a:p>
            <a:r>
              <a:rPr kumimoji="1" lang="zh-CN" altLang="en-US" b="1" dirty="0">
                <a:solidFill>
                  <a:srgbClr val="3333FF"/>
                </a:solidFill>
                <a:ea typeface="楷体" pitchFamily="49" charset="-122"/>
                <a:cs typeface="Times New Roman" pitchFamily="18" charset="0"/>
              </a:rPr>
              <a:t>所有结点都是</a:t>
            </a:r>
            <a:r>
              <a:rPr kumimoji="1" lang="en-US" altLang="zh-CN" b="1" i="1" dirty="0">
                <a:solidFill>
                  <a:srgbClr val="FF0000"/>
                </a:solidFill>
                <a:ea typeface="楷体" pitchFamily="49" charset="-122"/>
                <a:cs typeface="Times New Roman" pitchFamily="18" charset="0"/>
              </a:rPr>
              <a:t>A</a:t>
            </a:r>
            <a:r>
              <a:rPr kumimoji="1" lang="zh-CN" altLang="en-US" b="1" dirty="0">
                <a:solidFill>
                  <a:srgbClr val="3333FF"/>
                </a:solidFill>
                <a:ea typeface="楷体" pitchFamily="49" charset="-122"/>
                <a:cs typeface="Times New Roman" pitchFamily="18" charset="0"/>
              </a:rPr>
              <a:t>的子孙结点</a:t>
            </a:r>
            <a:endParaRPr lang="zh-CN" altLang="en-US" b="1" dirty="0">
              <a:solidFill>
                <a:srgbClr val="3333FF"/>
              </a:solidFill>
              <a:ea typeface="楷体" pitchFamily="49" charset="-122"/>
              <a:cs typeface="Times New Roman" pitchFamily="18" charset="0"/>
            </a:endParaRPr>
          </a:p>
        </p:txBody>
      </p:sp>
      <p:sp>
        <p:nvSpPr>
          <p:cNvPr id="38" name="TextBox 58">
            <a:extLst>
              <a:ext uri="{FF2B5EF4-FFF2-40B4-BE49-F238E27FC236}">
                <a16:creationId xmlns:a16="http://schemas.microsoft.com/office/drawing/2014/main" id="{0E8AB1D8-4E10-4F8F-ABE7-E12C418F4CE4}"/>
              </a:ext>
            </a:extLst>
          </p:cNvPr>
          <p:cNvSpPr txBox="1"/>
          <p:nvPr/>
        </p:nvSpPr>
        <p:spPr>
          <a:xfrm>
            <a:off x="7975912" y="5941382"/>
            <a:ext cx="3662386" cy="461665"/>
          </a:xfrm>
          <a:prstGeom prst="rect">
            <a:avLst/>
          </a:prstGeom>
          <a:noFill/>
        </p:spPr>
        <p:txBody>
          <a:bodyPr wrap="square" rtlCol="0">
            <a:spAutoFit/>
          </a:bodyPr>
          <a:lstStyle/>
          <a:p>
            <a:r>
              <a:rPr kumimoji="1" lang="en-US" altLang="zh-CN" b="1" dirty="0">
                <a:solidFill>
                  <a:srgbClr val="FF0000"/>
                </a:solidFill>
                <a:ea typeface="楷体" pitchFamily="49" charset="-122"/>
                <a:cs typeface="Times New Roman" pitchFamily="18" charset="0"/>
              </a:rPr>
              <a:t>M</a:t>
            </a:r>
            <a:r>
              <a:rPr kumimoji="1" lang="zh-CN" altLang="en-US" b="1" dirty="0">
                <a:solidFill>
                  <a:srgbClr val="3333FF"/>
                </a:solidFill>
                <a:ea typeface="楷体" pitchFamily="49" charset="-122"/>
                <a:cs typeface="Times New Roman" pitchFamily="18" charset="0"/>
              </a:rPr>
              <a:t>的祖先结点为</a:t>
            </a:r>
            <a:r>
              <a:rPr kumimoji="1" lang="en-US" altLang="zh-CN" b="1" i="1" dirty="0">
                <a:solidFill>
                  <a:srgbClr val="CC00FF"/>
                </a:solidFill>
                <a:ea typeface="楷体" pitchFamily="49" charset="-122"/>
                <a:cs typeface="Times New Roman" pitchFamily="18" charset="0"/>
              </a:rPr>
              <a:t>A</a:t>
            </a:r>
            <a:r>
              <a:rPr kumimoji="1" lang="zh-CN" altLang="en-US" b="1" dirty="0">
                <a:solidFill>
                  <a:srgbClr val="CC00FF"/>
                </a:solidFill>
                <a:ea typeface="楷体" pitchFamily="49" charset="-122"/>
                <a:cs typeface="Times New Roman" pitchFamily="18" charset="0"/>
              </a:rPr>
              <a:t>、</a:t>
            </a:r>
            <a:r>
              <a:rPr kumimoji="1" lang="en-US" altLang="zh-CN" b="1" i="1" dirty="0">
                <a:solidFill>
                  <a:srgbClr val="CC00FF"/>
                </a:solidFill>
                <a:ea typeface="楷体" pitchFamily="49" charset="-122"/>
                <a:cs typeface="Times New Roman" pitchFamily="18" charset="0"/>
              </a:rPr>
              <a:t>D</a:t>
            </a:r>
            <a:r>
              <a:rPr kumimoji="1" lang="zh-CN" altLang="en-US" b="1" dirty="0">
                <a:solidFill>
                  <a:srgbClr val="CC00FF"/>
                </a:solidFill>
                <a:ea typeface="楷体" pitchFamily="49" charset="-122"/>
                <a:cs typeface="Times New Roman" pitchFamily="18" charset="0"/>
              </a:rPr>
              <a:t>、</a:t>
            </a:r>
            <a:r>
              <a:rPr kumimoji="1" lang="en-US" altLang="zh-CN" b="1" i="1" dirty="0">
                <a:solidFill>
                  <a:srgbClr val="CC00FF"/>
                </a:solidFill>
                <a:ea typeface="楷体" pitchFamily="49" charset="-122"/>
                <a:cs typeface="Times New Roman" pitchFamily="18" charset="0"/>
              </a:rPr>
              <a:t>I</a:t>
            </a:r>
            <a:endParaRPr lang="zh-CN" altLang="en-US" b="1" i="1" dirty="0">
              <a:solidFill>
                <a:srgbClr val="CC00FF"/>
              </a:solidFill>
              <a:ea typeface="楷体_GB2312" pitchFamily="49" charset="-122"/>
            </a:endParaRPr>
          </a:p>
        </p:txBody>
      </p:sp>
      <p:cxnSp>
        <p:nvCxnSpPr>
          <p:cNvPr id="40" name="直接箭头连接符 39">
            <a:extLst>
              <a:ext uri="{FF2B5EF4-FFF2-40B4-BE49-F238E27FC236}">
                <a16:creationId xmlns:a16="http://schemas.microsoft.com/office/drawing/2014/main" id="{C44D14B3-5B2D-4135-9863-7579DED147D5}"/>
              </a:ext>
            </a:extLst>
          </p:cNvPr>
          <p:cNvCxnSpPr>
            <a:cxnSpLocks/>
          </p:cNvCxnSpPr>
          <p:nvPr/>
        </p:nvCxnSpPr>
        <p:spPr>
          <a:xfrm flipH="1">
            <a:off x="4572000" y="3772365"/>
            <a:ext cx="895461"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E1EF2118-55C9-4672-A9B2-554DCC3438BF}"/>
              </a:ext>
            </a:extLst>
          </p:cNvPr>
          <p:cNvCxnSpPr>
            <a:cxnSpLocks/>
          </p:cNvCxnSpPr>
          <p:nvPr/>
        </p:nvCxnSpPr>
        <p:spPr>
          <a:xfrm flipH="1">
            <a:off x="7239000" y="6197164"/>
            <a:ext cx="562312" cy="0"/>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B1463CE8-61C7-4CC2-8735-44D5660C1FE7}"/>
              </a:ext>
            </a:extLst>
          </p:cNvPr>
          <p:cNvGrpSpPr>
            <a:grpSpLocks noChangeAspect="1"/>
          </p:cNvGrpSpPr>
          <p:nvPr/>
        </p:nvGrpSpPr>
        <p:grpSpPr>
          <a:xfrm>
            <a:off x="2300216" y="3600106"/>
            <a:ext cx="4836065" cy="2802941"/>
            <a:chOff x="1692275" y="2276475"/>
            <a:chExt cx="3816350" cy="2305050"/>
          </a:xfrm>
          <a:solidFill>
            <a:srgbClr val="FFFFCC"/>
          </a:solidFill>
        </p:grpSpPr>
        <p:sp>
          <p:nvSpPr>
            <p:cNvPr id="36" name="Freeform 47">
              <a:extLst>
                <a:ext uri="{FF2B5EF4-FFF2-40B4-BE49-F238E27FC236}">
                  <a16:creationId xmlns:a16="http://schemas.microsoft.com/office/drawing/2014/main" id="{8ABC06DC-0453-4DCB-94F7-F18BBD4E3263}"/>
                </a:ext>
              </a:extLst>
            </p:cNvPr>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37" name="Freeform 48">
              <a:extLst>
                <a:ext uri="{FF2B5EF4-FFF2-40B4-BE49-F238E27FC236}">
                  <a16:creationId xmlns:a16="http://schemas.microsoft.com/office/drawing/2014/main" id="{82DE3436-90AD-496B-83C6-517CD770B73B}"/>
                </a:ext>
              </a:extLst>
            </p:cNvPr>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39" name="Oval 31">
              <a:extLst>
                <a:ext uri="{FF2B5EF4-FFF2-40B4-BE49-F238E27FC236}">
                  <a16:creationId xmlns:a16="http://schemas.microsoft.com/office/drawing/2014/main" id="{3E8AB57F-EEB4-4D5D-B796-95151038C78C}"/>
                </a:ext>
              </a:extLst>
            </p:cNvPr>
            <p:cNvSpPr>
              <a:spLocks noChangeArrowheads="1"/>
            </p:cNvSpPr>
            <p:nvPr/>
          </p:nvSpPr>
          <p:spPr bwMode="auto">
            <a:xfrm>
              <a:off x="3060700" y="2276475"/>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A</a:t>
              </a:r>
            </a:p>
          </p:txBody>
        </p:sp>
        <p:sp>
          <p:nvSpPr>
            <p:cNvPr id="42" name="Oval 32">
              <a:extLst>
                <a:ext uri="{FF2B5EF4-FFF2-40B4-BE49-F238E27FC236}">
                  <a16:creationId xmlns:a16="http://schemas.microsoft.com/office/drawing/2014/main" id="{C388E9AF-0755-46A9-A046-9EDBBECC605D}"/>
                </a:ext>
              </a:extLst>
            </p:cNvPr>
            <p:cNvSpPr>
              <a:spLocks noChangeArrowheads="1"/>
            </p:cNvSpPr>
            <p:nvPr/>
          </p:nvSpPr>
          <p:spPr bwMode="auto">
            <a:xfrm>
              <a:off x="2052638" y="2925763"/>
              <a:ext cx="360362"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B</a:t>
              </a:r>
            </a:p>
          </p:txBody>
        </p:sp>
        <p:sp>
          <p:nvSpPr>
            <p:cNvPr id="43" name="Oval 33">
              <a:extLst>
                <a:ext uri="{FF2B5EF4-FFF2-40B4-BE49-F238E27FC236}">
                  <a16:creationId xmlns:a16="http://schemas.microsoft.com/office/drawing/2014/main" id="{841D776D-BF4C-4AB4-AEE6-28D2FA8990AB}"/>
                </a:ext>
              </a:extLst>
            </p:cNvPr>
            <p:cNvSpPr>
              <a:spLocks noChangeArrowheads="1"/>
            </p:cNvSpPr>
            <p:nvPr/>
          </p:nvSpPr>
          <p:spPr bwMode="auto">
            <a:xfrm>
              <a:off x="3060700" y="2925763"/>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C</a:t>
              </a:r>
            </a:p>
          </p:txBody>
        </p:sp>
        <p:sp>
          <p:nvSpPr>
            <p:cNvPr id="44" name="Oval 34">
              <a:extLst>
                <a:ext uri="{FF2B5EF4-FFF2-40B4-BE49-F238E27FC236}">
                  <a16:creationId xmlns:a16="http://schemas.microsoft.com/office/drawing/2014/main" id="{3B8E668C-A3FD-4F28-88DE-D4BF63BB1F09}"/>
                </a:ext>
              </a:extLst>
            </p:cNvPr>
            <p:cNvSpPr>
              <a:spLocks noChangeArrowheads="1"/>
            </p:cNvSpPr>
            <p:nvPr/>
          </p:nvSpPr>
          <p:spPr bwMode="auto">
            <a:xfrm>
              <a:off x="4068763" y="29257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D</a:t>
              </a:r>
            </a:p>
          </p:txBody>
        </p:sp>
        <p:sp>
          <p:nvSpPr>
            <p:cNvPr id="45" name="Oval 35">
              <a:extLst>
                <a:ext uri="{FF2B5EF4-FFF2-40B4-BE49-F238E27FC236}">
                  <a16:creationId xmlns:a16="http://schemas.microsoft.com/office/drawing/2014/main" id="{6F33A6CF-5CB3-48FB-A7AB-3B70BBBC8C6C}"/>
                </a:ext>
              </a:extLst>
            </p:cNvPr>
            <p:cNvSpPr>
              <a:spLocks noChangeArrowheads="1"/>
            </p:cNvSpPr>
            <p:nvPr/>
          </p:nvSpPr>
          <p:spPr bwMode="auto">
            <a:xfrm>
              <a:off x="1692275"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E</a:t>
              </a:r>
            </a:p>
          </p:txBody>
        </p:sp>
        <p:sp>
          <p:nvSpPr>
            <p:cNvPr id="46" name="Oval 36">
              <a:extLst>
                <a:ext uri="{FF2B5EF4-FFF2-40B4-BE49-F238E27FC236}">
                  <a16:creationId xmlns:a16="http://schemas.microsoft.com/office/drawing/2014/main" id="{ADDC4234-9F0A-4489-8E33-7191D3990146}"/>
                </a:ext>
              </a:extLst>
            </p:cNvPr>
            <p:cNvSpPr>
              <a:spLocks noChangeArrowheads="1"/>
            </p:cNvSpPr>
            <p:nvPr/>
          </p:nvSpPr>
          <p:spPr bwMode="auto">
            <a:xfrm>
              <a:off x="241141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F</a:t>
              </a:r>
            </a:p>
          </p:txBody>
        </p:sp>
        <p:sp>
          <p:nvSpPr>
            <p:cNvPr id="47" name="Oval 37">
              <a:extLst>
                <a:ext uri="{FF2B5EF4-FFF2-40B4-BE49-F238E27FC236}">
                  <a16:creationId xmlns:a16="http://schemas.microsoft.com/office/drawing/2014/main" id="{DA5216C5-758E-463A-9751-DDEFF5B190F2}"/>
                </a:ext>
              </a:extLst>
            </p:cNvPr>
            <p:cNvSpPr>
              <a:spLocks noChangeArrowheads="1"/>
            </p:cNvSpPr>
            <p:nvPr/>
          </p:nvSpPr>
          <p:spPr bwMode="auto">
            <a:xfrm>
              <a:off x="30607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G</a:t>
              </a:r>
            </a:p>
          </p:txBody>
        </p:sp>
        <p:sp>
          <p:nvSpPr>
            <p:cNvPr id="48" name="Oval 38">
              <a:extLst>
                <a:ext uri="{FF2B5EF4-FFF2-40B4-BE49-F238E27FC236}">
                  <a16:creationId xmlns:a16="http://schemas.microsoft.com/office/drawing/2014/main" id="{9C11CCDD-3FE4-473F-ACCA-99B820973008}"/>
                </a:ext>
              </a:extLst>
            </p:cNvPr>
            <p:cNvSpPr>
              <a:spLocks noChangeArrowheads="1"/>
            </p:cNvSpPr>
            <p:nvPr/>
          </p:nvSpPr>
          <p:spPr bwMode="auto">
            <a:xfrm>
              <a:off x="30607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J</a:t>
              </a:r>
            </a:p>
          </p:txBody>
        </p:sp>
        <p:sp>
          <p:nvSpPr>
            <p:cNvPr id="49" name="Oval 39">
              <a:extLst>
                <a:ext uri="{FF2B5EF4-FFF2-40B4-BE49-F238E27FC236}">
                  <a16:creationId xmlns:a16="http://schemas.microsoft.com/office/drawing/2014/main" id="{1370480A-D93E-4A55-81C3-0274835CD67D}"/>
                </a:ext>
              </a:extLst>
            </p:cNvPr>
            <p:cNvSpPr>
              <a:spLocks noChangeArrowheads="1"/>
            </p:cNvSpPr>
            <p:nvPr/>
          </p:nvSpPr>
          <p:spPr bwMode="auto">
            <a:xfrm>
              <a:off x="37084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H</a:t>
              </a:r>
            </a:p>
          </p:txBody>
        </p:sp>
        <p:sp>
          <p:nvSpPr>
            <p:cNvPr id="50" name="Oval 40">
              <a:extLst>
                <a:ext uri="{FF2B5EF4-FFF2-40B4-BE49-F238E27FC236}">
                  <a16:creationId xmlns:a16="http://schemas.microsoft.com/office/drawing/2014/main" id="{39048039-9360-4E16-AC83-DE6ADF624E0F}"/>
                </a:ext>
              </a:extLst>
            </p:cNvPr>
            <p:cNvSpPr>
              <a:spLocks noChangeArrowheads="1"/>
            </p:cNvSpPr>
            <p:nvPr/>
          </p:nvSpPr>
          <p:spPr bwMode="auto">
            <a:xfrm>
              <a:off x="450056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I</a:t>
              </a:r>
            </a:p>
          </p:txBody>
        </p:sp>
        <p:sp>
          <p:nvSpPr>
            <p:cNvPr id="51" name="Oval 41">
              <a:extLst>
                <a:ext uri="{FF2B5EF4-FFF2-40B4-BE49-F238E27FC236}">
                  <a16:creationId xmlns:a16="http://schemas.microsoft.com/office/drawing/2014/main" id="{CDCDBFC5-60C9-4415-8706-349CAE428EAC}"/>
                </a:ext>
              </a:extLst>
            </p:cNvPr>
            <p:cNvSpPr>
              <a:spLocks noChangeArrowheads="1"/>
            </p:cNvSpPr>
            <p:nvPr/>
          </p:nvSpPr>
          <p:spPr bwMode="auto">
            <a:xfrm>
              <a:off x="39243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K</a:t>
              </a:r>
            </a:p>
          </p:txBody>
        </p:sp>
        <p:sp>
          <p:nvSpPr>
            <p:cNvPr id="52" name="Oval 42">
              <a:extLst>
                <a:ext uri="{FF2B5EF4-FFF2-40B4-BE49-F238E27FC236}">
                  <a16:creationId xmlns:a16="http://schemas.microsoft.com/office/drawing/2014/main" id="{011649D3-A5AA-4BBB-B73D-982D41A095C0}"/>
                </a:ext>
              </a:extLst>
            </p:cNvPr>
            <p:cNvSpPr>
              <a:spLocks noChangeArrowheads="1"/>
            </p:cNvSpPr>
            <p:nvPr/>
          </p:nvSpPr>
          <p:spPr bwMode="auto">
            <a:xfrm>
              <a:off x="4505325"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L</a:t>
              </a:r>
            </a:p>
          </p:txBody>
        </p:sp>
        <p:sp>
          <p:nvSpPr>
            <p:cNvPr id="53" name="Oval 43">
              <a:extLst>
                <a:ext uri="{FF2B5EF4-FFF2-40B4-BE49-F238E27FC236}">
                  <a16:creationId xmlns:a16="http://schemas.microsoft.com/office/drawing/2014/main" id="{B3EFBCFE-857D-4821-9E5D-04D11EC025F8}"/>
                </a:ext>
              </a:extLst>
            </p:cNvPr>
            <p:cNvSpPr>
              <a:spLocks noChangeArrowheads="1"/>
            </p:cNvSpPr>
            <p:nvPr/>
          </p:nvSpPr>
          <p:spPr bwMode="auto">
            <a:xfrm>
              <a:off x="5148263" y="42211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M</a:t>
              </a:r>
            </a:p>
          </p:txBody>
        </p:sp>
        <p:sp>
          <p:nvSpPr>
            <p:cNvPr id="80" name="Line 44">
              <a:extLst>
                <a:ext uri="{FF2B5EF4-FFF2-40B4-BE49-F238E27FC236}">
                  <a16:creationId xmlns:a16="http://schemas.microsoft.com/office/drawing/2014/main" id="{005711CF-246B-49D3-9F12-5F5E8DD9DA1A}"/>
                </a:ext>
              </a:extLst>
            </p:cNvPr>
            <p:cNvSpPr>
              <a:spLocks noChangeShapeType="1"/>
            </p:cNvSpPr>
            <p:nvPr/>
          </p:nvSpPr>
          <p:spPr bwMode="auto">
            <a:xfrm flipH="1">
              <a:off x="2357421" y="2493963"/>
              <a:ext cx="703278" cy="434971"/>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1" name="Line 45">
              <a:extLst>
                <a:ext uri="{FF2B5EF4-FFF2-40B4-BE49-F238E27FC236}">
                  <a16:creationId xmlns:a16="http://schemas.microsoft.com/office/drawing/2014/main" id="{956BBA61-81B6-4C8A-9913-2AC78A7BA78B}"/>
                </a:ext>
              </a:extLst>
            </p:cNvPr>
            <p:cNvSpPr>
              <a:spLocks noChangeShapeType="1"/>
            </p:cNvSpPr>
            <p:nvPr/>
          </p:nvSpPr>
          <p:spPr bwMode="auto">
            <a:xfrm>
              <a:off x="3238500" y="2636838"/>
              <a:ext cx="0" cy="288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2" name="Line 46">
              <a:extLst>
                <a:ext uri="{FF2B5EF4-FFF2-40B4-BE49-F238E27FC236}">
                  <a16:creationId xmlns:a16="http://schemas.microsoft.com/office/drawing/2014/main" id="{AED35302-4A84-499C-B2D1-5645D992AE8A}"/>
                </a:ext>
              </a:extLst>
            </p:cNvPr>
            <p:cNvSpPr>
              <a:spLocks noChangeShapeType="1"/>
            </p:cNvSpPr>
            <p:nvPr/>
          </p:nvSpPr>
          <p:spPr bwMode="auto">
            <a:xfrm>
              <a:off x="3430588" y="2522538"/>
              <a:ext cx="647700" cy="503237"/>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3" name="Line 49">
              <a:extLst>
                <a:ext uri="{FF2B5EF4-FFF2-40B4-BE49-F238E27FC236}">
                  <a16:creationId xmlns:a16="http://schemas.microsoft.com/office/drawing/2014/main" id="{F1A200D2-2374-4A9A-8371-79EFF4B763C4}"/>
                </a:ext>
              </a:extLst>
            </p:cNvPr>
            <p:cNvSpPr>
              <a:spLocks noChangeShapeType="1"/>
            </p:cNvSpPr>
            <p:nvPr/>
          </p:nvSpPr>
          <p:spPr bwMode="auto">
            <a:xfrm>
              <a:off x="3243263" y="3319463"/>
              <a:ext cx="0" cy="252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4" name="Line 50">
              <a:extLst>
                <a:ext uri="{FF2B5EF4-FFF2-40B4-BE49-F238E27FC236}">
                  <a16:creationId xmlns:a16="http://schemas.microsoft.com/office/drawing/2014/main" id="{F4D1E024-C49F-4186-9D96-8B0736C28380}"/>
                </a:ext>
              </a:extLst>
            </p:cNvPr>
            <p:cNvSpPr>
              <a:spLocks noChangeShapeType="1"/>
            </p:cNvSpPr>
            <p:nvPr/>
          </p:nvSpPr>
          <p:spPr bwMode="auto">
            <a:xfrm>
              <a:off x="3243263"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5" name="Freeform 51">
              <a:extLst>
                <a:ext uri="{FF2B5EF4-FFF2-40B4-BE49-F238E27FC236}">
                  <a16:creationId xmlns:a16="http://schemas.microsoft.com/office/drawing/2014/main" id="{B6B0C254-38C0-456E-A9C2-1A156BB07E54}"/>
                </a:ext>
              </a:extLst>
            </p:cNvPr>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6" name="Freeform 52">
              <a:extLst>
                <a:ext uri="{FF2B5EF4-FFF2-40B4-BE49-F238E27FC236}">
                  <a16:creationId xmlns:a16="http://schemas.microsoft.com/office/drawing/2014/main" id="{3B505E62-F2FE-47A8-8709-EF33B8FFEA28}"/>
                </a:ext>
              </a:extLst>
            </p:cNvPr>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7" name="Line 53">
              <a:extLst>
                <a:ext uri="{FF2B5EF4-FFF2-40B4-BE49-F238E27FC236}">
                  <a16:creationId xmlns:a16="http://schemas.microsoft.com/office/drawing/2014/main" id="{E924823A-D9DA-45A4-9BCF-E37A45700A26}"/>
                </a:ext>
              </a:extLst>
            </p:cNvPr>
            <p:cNvSpPr>
              <a:spLocks noChangeShapeType="1"/>
            </p:cNvSpPr>
            <p:nvPr/>
          </p:nvSpPr>
          <p:spPr bwMode="auto">
            <a:xfrm flipH="1">
              <a:off x="4184650" y="3862388"/>
              <a:ext cx="360363" cy="358775"/>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8" name="Line 54">
              <a:extLst>
                <a:ext uri="{FF2B5EF4-FFF2-40B4-BE49-F238E27FC236}">
                  <a16:creationId xmlns:a16="http://schemas.microsoft.com/office/drawing/2014/main" id="{5CA35473-E61B-4B8A-8988-FBCFD234424E}"/>
                </a:ext>
              </a:extLst>
            </p:cNvPr>
            <p:cNvSpPr>
              <a:spLocks noChangeShapeType="1"/>
            </p:cNvSpPr>
            <p:nvPr/>
          </p:nvSpPr>
          <p:spPr bwMode="auto">
            <a:xfrm>
              <a:off x="4687888"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9" name="Freeform 55">
              <a:extLst>
                <a:ext uri="{FF2B5EF4-FFF2-40B4-BE49-F238E27FC236}">
                  <a16:creationId xmlns:a16="http://schemas.microsoft.com/office/drawing/2014/main" id="{7A58CD8E-0AA3-441B-933E-A4613A3F62B5}"/>
                </a:ext>
              </a:extLst>
            </p:cNvPr>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59010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5145C-1A31-4EBE-81DC-4FCEBAB8C983}"/>
              </a:ext>
            </a:extLst>
          </p:cNvPr>
          <p:cNvSpPr>
            <a:spLocks noGrp="1"/>
          </p:cNvSpPr>
          <p:nvPr>
            <p:ph type="title"/>
          </p:nvPr>
        </p:nvSpPr>
        <p:spPr/>
        <p:txBody>
          <a:bodyPr/>
          <a:lstStyle/>
          <a:p>
            <a:r>
              <a:rPr lang="en-US" altLang="zh-CN" dirty="0"/>
              <a:t>6.1.2   </a:t>
            </a:r>
            <a:r>
              <a:rPr lang="zh-CN" altLang="en-US" dirty="0"/>
              <a:t>树的相关术语</a:t>
            </a:r>
          </a:p>
        </p:txBody>
      </p:sp>
      <p:sp>
        <p:nvSpPr>
          <p:cNvPr id="32" name="内容占位符 2">
            <a:extLst>
              <a:ext uri="{FF2B5EF4-FFF2-40B4-BE49-F238E27FC236}">
                <a16:creationId xmlns:a16="http://schemas.microsoft.com/office/drawing/2014/main" id="{868AA1DA-99BC-41D4-9FE5-22DD813EFC12}"/>
              </a:ext>
            </a:extLst>
          </p:cNvPr>
          <p:cNvSpPr>
            <a:spLocks noGrp="1"/>
          </p:cNvSpPr>
          <p:nvPr>
            <p:ph idx="1"/>
          </p:nvPr>
        </p:nvSpPr>
        <p:spPr>
          <a:xfrm>
            <a:off x="304801" y="1219200"/>
            <a:ext cx="11277600" cy="2209800"/>
          </a:xfrm>
        </p:spPr>
        <p:txBody>
          <a:bodyPr/>
          <a:lstStyle/>
          <a:p>
            <a:r>
              <a:rPr lang="zh-CN" altLang="en-US" dirty="0">
                <a:solidFill>
                  <a:srgbClr val="C00000"/>
                </a:solidFill>
              </a:rPr>
              <a:t>结点的层次</a:t>
            </a:r>
            <a:r>
              <a:rPr lang="zh-CN" altLang="en-US" dirty="0"/>
              <a:t>：树中的每个结点都处在一个层次上。结点的层次从树根开始定义，根结点为第</a:t>
            </a:r>
            <a:r>
              <a:rPr lang="en-US" altLang="zh-CN" dirty="0"/>
              <a:t>1</a:t>
            </a:r>
            <a:r>
              <a:rPr lang="zh-CN" altLang="en-US" dirty="0"/>
              <a:t>层，它的孩子结点为第</a:t>
            </a:r>
            <a:r>
              <a:rPr lang="en-US" altLang="zh-CN" dirty="0"/>
              <a:t>2</a:t>
            </a:r>
            <a:r>
              <a:rPr lang="zh-CN" altLang="en-US" dirty="0"/>
              <a:t>层，以此类推。</a:t>
            </a:r>
          </a:p>
          <a:p>
            <a:r>
              <a:rPr lang="zh-CN" altLang="en-US" dirty="0">
                <a:solidFill>
                  <a:srgbClr val="C00000"/>
                </a:solidFill>
              </a:rPr>
              <a:t>树的高度</a:t>
            </a:r>
            <a:r>
              <a:rPr lang="zh-CN" altLang="en-US" dirty="0"/>
              <a:t>：树中结点的最大层次称为树的高度（或</a:t>
            </a:r>
            <a:r>
              <a:rPr lang="zh-CN" altLang="en-US" dirty="0">
                <a:solidFill>
                  <a:srgbClr val="C00000"/>
                </a:solidFill>
              </a:rPr>
              <a:t>树的深度</a:t>
            </a:r>
            <a:r>
              <a:rPr lang="zh-CN" altLang="en-US" dirty="0"/>
              <a:t>）。</a:t>
            </a:r>
          </a:p>
          <a:p>
            <a:endParaRPr lang="zh-CN" altLang="en-US" dirty="0"/>
          </a:p>
        </p:txBody>
      </p:sp>
      <p:grpSp>
        <p:nvGrpSpPr>
          <p:cNvPr id="34" name="组合 33">
            <a:extLst>
              <a:ext uri="{FF2B5EF4-FFF2-40B4-BE49-F238E27FC236}">
                <a16:creationId xmlns:a16="http://schemas.microsoft.com/office/drawing/2014/main" id="{FF7DAD62-FA96-4A19-B339-2B83D1B8FA66}"/>
              </a:ext>
            </a:extLst>
          </p:cNvPr>
          <p:cNvGrpSpPr/>
          <p:nvPr/>
        </p:nvGrpSpPr>
        <p:grpSpPr>
          <a:xfrm>
            <a:off x="4136490" y="3336925"/>
            <a:ext cx="3360759" cy="396875"/>
            <a:chOff x="3929058" y="2714620"/>
            <a:chExt cx="3360759" cy="396875"/>
          </a:xfrm>
        </p:grpSpPr>
        <p:sp>
          <p:nvSpPr>
            <p:cNvPr id="38" name="Text Box 30">
              <a:extLst>
                <a:ext uri="{FF2B5EF4-FFF2-40B4-BE49-F238E27FC236}">
                  <a16:creationId xmlns:a16="http://schemas.microsoft.com/office/drawing/2014/main" id="{ED4756C5-FDE5-470C-863A-E8217AD38CA3}"/>
                </a:ext>
              </a:extLst>
            </p:cNvPr>
            <p:cNvSpPr txBox="1">
              <a:spLocks noChangeArrowheads="1"/>
            </p:cNvSpPr>
            <p:nvPr/>
          </p:nvSpPr>
          <p:spPr bwMode="auto">
            <a:xfrm>
              <a:off x="6929454" y="2714620"/>
              <a:ext cx="360363" cy="396875"/>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000" b="1" dirty="0">
                  <a:solidFill>
                    <a:srgbClr val="CC00FF"/>
                  </a:solidFill>
                  <a:ea typeface="楷体_GB2312" pitchFamily="49" charset="-122"/>
                </a:rPr>
                <a:t>1</a:t>
              </a:r>
            </a:p>
          </p:txBody>
        </p:sp>
        <p:cxnSp>
          <p:nvCxnSpPr>
            <p:cNvPr id="40" name="直接连接符 39">
              <a:extLst>
                <a:ext uri="{FF2B5EF4-FFF2-40B4-BE49-F238E27FC236}">
                  <a16:creationId xmlns:a16="http://schemas.microsoft.com/office/drawing/2014/main" id="{ECE82D85-8C42-40A6-B77D-3FFA4C7D1553}"/>
                </a:ext>
              </a:extLst>
            </p:cNvPr>
            <p:cNvCxnSpPr/>
            <p:nvPr/>
          </p:nvCxnSpPr>
          <p:spPr>
            <a:xfrm>
              <a:off x="3929058" y="2928934"/>
              <a:ext cx="2857520" cy="1588"/>
            </a:xfrm>
            <a:prstGeom prst="line">
              <a:avLst/>
            </a:prstGeom>
            <a:ln w="28575">
              <a:solidFill>
                <a:srgbClr val="0000CC"/>
              </a:solidFill>
              <a:prstDash val="lgDash"/>
            </a:ln>
          </p:spPr>
          <p:style>
            <a:lnRef idx="1">
              <a:schemeClr val="accent1"/>
            </a:lnRef>
            <a:fillRef idx="0">
              <a:schemeClr val="accent1"/>
            </a:fillRef>
            <a:effectRef idx="0">
              <a:schemeClr val="accent1"/>
            </a:effectRef>
            <a:fontRef idx="minor">
              <a:schemeClr val="tx1"/>
            </a:fontRef>
          </p:style>
        </p:cxnSp>
      </p:grpSp>
      <p:grpSp>
        <p:nvGrpSpPr>
          <p:cNvPr id="41" name="组合 40">
            <a:extLst>
              <a:ext uri="{FF2B5EF4-FFF2-40B4-BE49-F238E27FC236}">
                <a16:creationId xmlns:a16="http://schemas.microsoft.com/office/drawing/2014/main" id="{999FC1C9-A0AE-4338-B6C0-8E76BDE4083E}"/>
              </a:ext>
            </a:extLst>
          </p:cNvPr>
          <p:cNvGrpSpPr/>
          <p:nvPr/>
        </p:nvGrpSpPr>
        <p:grpSpPr>
          <a:xfrm>
            <a:off x="5136622" y="4175125"/>
            <a:ext cx="2360627" cy="396875"/>
            <a:chOff x="4929190" y="3389315"/>
            <a:chExt cx="2360627" cy="396875"/>
          </a:xfrm>
        </p:grpSpPr>
        <p:sp>
          <p:nvSpPr>
            <p:cNvPr id="42" name="Text Box 31">
              <a:extLst>
                <a:ext uri="{FF2B5EF4-FFF2-40B4-BE49-F238E27FC236}">
                  <a16:creationId xmlns:a16="http://schemas.microsoft.com/office/drawing/2014/main" id="{B830885E-F912-4BB9-9076-E2E2B7BD77B1}"/>
                </a:ext>
              </a:extLst>
            </p:cNvPr>
            <p:cNvSpPr txBox="1">
              <a:spLocks noChangeArrowheads="1"/>
            </p:cNvSpPr>
            <p:nvPr/>
          </p:nvSpPr>
          <p:spPr bwMode="auto">
            <a:xfrm>
              <a:off x="6929454" y="3389315"/>
              <a:ext cx="360363" cy="396875"/>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000" b="1">
                  <a:solidFill>
                    <a:srgbClr val="CC00FF"/>
                  </a:solidFill>
                  <a:ea typeface="楷体_GB2312" pitchFamily="49" charset="-122"/>
                </a:rPr>
                <a:t>2</a:t>
              </a:r>
            </a:p>
          </p:txBody>
        </p:sp>
        <p:cxnSp>
          <p:nvCxnSpPr>
            <p:cNvPr id="43" name="直接连接符 42">
              <a:extLst>
                <a:ext uri="{FF2B5EF4-FFF2-40B4-BE49-F238E27FC236}">
                  <a16:creationId xmlns:a16="http://schemas.microsoft.com/office/drawing/2014/main" id="{123D6EF7-75D9-4681-8877-B5B3984B3064}"/>
                </a:ext>
              </a:extLst>
            </p:cNvPr>
            <p:cNvCxnSpPr/>
            <p:nvPr/>
          </p:nvCxnSpPr>
          <p:spPr>
            <a:xfrm>
              <a:off x="4929190" y="3571876"/>
              <a:ext cx="1857388" cy="1588"/>
            </a:xfrm>
            <a:prstGeom prst="line">
              <a:avLst/>
            </a:prstGeom>
            <a:ln w="28575">
              <a:solidFill>
                <a:srgbClr val="0000CC"/>
              </a:solidFill>
              <a:prstDash val="lgDash"/>
            </a:ln>
          </p:spPr>
          <p:style>
            <a:lnRef idx="1">
              <a:schemeClr val="accent1"/>
            </a:lnRef>
            <a:fillRef idx="0">
              <a:schemeClr val="accent1"/>
            </a:fillRef>
            <a:effectRef idx="0">
              <a:schemeClr val="accent1"/>
            </a:effectRef>
            <a:fontRef idx="minor">
              <a:schemeClr val="tx1"/>
            </a:fontRef>
          </p:style>
        </p:cxnSp>
      </p:grpSp>
      <p:grpSp>
        <p:nvGrpSpPr>
          <p:cNvPr id="44" name="组合 43">
            <a:extLst>
              <a:ext uri="{FF2B5EF4-FFF2-40B4-BE49-F238E27FC236}">
                <a16:creationId xmlns:a16="http://schemas.microsoft.com/office/drawing/2014/main" id="{9545CF59-A06B-47E2-B1A7-FCE56007B396}"/>
              </a:ext>
            </a:extLst>
          </p:cNvPr>
          <p:cNvGrpSpPr/>
          <p:nvPr/>
        </p:nvGrpSpPr>
        <p:grpSpPr>
          <a:xfrm>
            <a:off x="5565251" y="4953000"/>
            <a:ext cx="1931998" cy="396875"/>
            <a:chOff x="5357818" y="4032257"/>
            <a:chExt cx="1931998" cy="396875"/>
          </a:xfrm>
        </p:grpSpPr>
        <p:sp>
          <p:nvSpPr>
            <p:cNvPr id="45" name="Text Box 32">
              <a:extLst>
                <a:ext uri="{FF2B5EF4-FFF2-40B4-BE49-F238E27FC236}">
                  <a16:creationId xmlns:a16="http://schemas.microsoft.com/office/drawing/2014/main" id="{6A75A669-72EB-4E02-A40A-1A85C6EA0A34}"/>
                </a:ext>
              </a:extLst>
            </p:cNvPr>
            <p:cNvSpPr txBox="1">
              <a:spLocks noChangeArrowheads="1"/>
            </p:cNvSpPr>
            <p:nvPr/>
          </p:nvSpPr>
          <p:spPr bwMode="auto">
            <a:xfrm>
              <a:off x="6929454" y="4032257"/>
              <a:ext cx="360362" cy="396875"/>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000" b="1">
                  <a:solidFill>
                    <a:srgbClr val="CC00FF"/>
                  </a:solidFill>
                  <a:ea typeface="楷体_GB2312" pitchFamily="49" charset="-122"/>
                </a:rPr>
                <a:t>3</a:t>
              </a:r>
            </a:p>
          </p:txBody>
        </p:sp>
        <p:cxnSp>
          <p:nvCxnSpPr>
            <p:cNvPr id="46" name="直接连接符 45">
              <a:extLst>
                <a:ext uri="{FF2B5EF4-FFF2-40B4-BE49-F238E27FC236}">
                  <a16:creationId xmlns:a16="http://schemas.microsoft.com/office/drawing/2014/main" id="{003481B2-44EA-436B-944F-93FA89C1E4E0}"/>
                </a:ext>
              </a:extLst>
            </p:cNvPr>
            <p:cNvCxnSpPr/>
            <p:nvPr/>
          </p:nvCxnSpPr>
          <p:spPr>
            <a:xfrm>
              <a:off x="5357818" y="4213230"/>
              <a:ext cx="1428760" cy="1588"/>
            </a:xfrm>
            <a:prstGeom prst="line">
              <a:avLst/>
            </a:prstGeom>
            <a:ln w="28575">
              <a:solidFill>
                <a:srgbClr val="0000CC"/>
              </a:solidFill>
              <a:prstDash val="lgDash"/>
            </a:ln>
          </p:spPr>
          <p:style>
            <a:lnRef idx="1">
              <a:schemeClr val="accent1"/>
            </a:lnRef>
            <a:fillRef idx="0">
              <a:schemeClr val="accent1"/>
            </a:fillRef>
            <a:effectRef idx="0">
              <a:schemeClr val="accent1"/>
            </a:effectRef>
            <a:fontRef idx="minor">
              <a:schemeClr val="tx1"/>
            </a:fontRef>
          </p:style>
        </p:cxnSp>
      </p:grpSp>
      <p:grpSp>
        <p:nvGrpSpPr>
          <p:cNvPr id="47" name="组合 46">
            <a:extLst>
              <a:ext uri="{FF2B5EF4-FFF2-40B4-BE49-F238E27FC236}">
                <a16:creationId xmlns:a16="http://schemas.microsoft.com/office/drawing/2014/main" id="{FF9EB8FB-6554-4CE8-AC14-8DAC962E5E22}"/>
              </a:ext>
            </a:extLst>
          </p:cNvPr>
          <p:cNvGrpSpPr/>
          <p:nvPr/>
        </p:nvGrpSpPr>
        <p:grpSpPr>
          <a:xfrm>
            <a:off x="6166917" y="5775325"/>
            <a:ext cx="1330332" cy="396875"/>
            <a:chOff x="5959484" y="4675199"/>
            <a:chExt cx="1330332" cy="396875"/>
          </a:xfrm>
        </p:grpSpPr>
        <p:sp>
          <p:nvSpPr>
            <p:cNvPr id="48" name="Text Box 33">
              <a:extLst>
                <a:ext uri="{FF2B5EF4-FFF2-40B4-BE49-F238E27FC236}">
                  <a16:creationId xmlns:a16="http://schemas.microsoft.com/office/drawing/2014/main" id="{290FDE7F-A3F1-4A28-901E-4D2046395000}"/>
                </a:ext>
              </a:extLst>
            </p:cNvPr>
            <p:cNvSpPr txBox="1">
              <a:spLocks noChangeArrowheads="1"/>
            </p:cNvSpPr>
            <p:nvPr/>
          </p:nvSpPr>
          <p:spPr bwMode="auto">
            <a:xfrm>
              <a:off x="6929454" y="4675199"/>
              <a:ext cx="360362" cy="396875"/>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000" b="1" dirty="0">
                  <a:solidFill>
                    <a:srgbClr val="CC00FF"/>
                  </a:solidFill>
                  <a:ea typeface="楷体_GB2312" pitchFamily="49" charset="-122"/>
                </a:rPr>
                <a:t>4</a:t>
              </a:r>
            </a:p>
          </p:txBody>
        </p:sp>
        <p:cxnSp>
          <p:nvCxnSpPr>
            <p:cNvPr id="49" name="直接连接符 48">
              <a:extLst>
                <a:ext uri="{FF2B5EF4-FFF2-40B4-BE49-F238E27FC236}">
                  <a16:creationId xmlns:a16="http://schemas.microsoft.com/office/drawing/2014/main" id="{A441274C-2350-4508-B59C-1DC9E4180148}"/>
                </a:ext>
              </a:extLst>
            </p:cNvPr>
            <p:cNvCxnSpPr/>
            <p:nvPr/>
          </p:nvCxnSpPr>
          <p:spPr>
            <a:xfrm>
              <a:off x="5959484" y="4914910"/>
              <a:ext cx="898532" cy="0"/>
            </a:xfrm>
            <a:prstGeom prst="line">
              <a:avLst/>
            </a:prstGeom>
            <a:ln w="28575">
              <a:solidFill>
                <a:srgbClr val="0000CC"/>
              </a:solidFill>
              <a:prstDash val="lgDash"/>
            </a:ln>
          </p:spPr>
          <p:style>
            <a:lnRef idx="1">
              <a:schemeClr val="accent1"/>
            </a:lnRef>
            <a:fillRef idx="0">
              <a:schemeClr val="accent1"/>
            </a:fillRef>
            <a:effectRef idx="0">
              <a:schemeClr val="accent1"/>
            </a:effectRef>
            <a:fontRef idx="minor">
              <a:schemeClr val="tx1"/>
            </a:fontRef>
          </p:style>
        </p:cxnSp>
      </p:grpSp>
      <p:grpSp>
        <p:nvGrpSpPr>
          <p:cNvPr id="50" name="组合 49">
            <a:extLst>
              <a:ext uri="{FF2B5EF4-FFF2-40B4-BE49-F238E27FC236}">
                <a16:creationId xmlns:a16="http://schemas.microsoft.com/office/drawing/2014/main" id="{0DDEEAF4-C505-4495-9AB4-49026B7F4DD8}"/>
              </a:ext>
            </a:extLst>
          </p:cNvPr>
          <p:cNvGrpSpPr/>
          <p:nvPr/>
        </p:nvGrpSpPr>
        <p:grpSpPr>
          <a:xfrm>
            <a:off x="7539576" y="3374634"/>
            <a:ext cx="1055455" cy="3026165"/>
            <a:chOff x="7358082" y="2928934"/>
            <a:chExt cx="1055455" cy="2038364"/>
          </a:xfrm>
        </p:grpSpPr>
        <p:sp>
          <p:nvSpPr>
            <p:cNvPr id="51" name="右大括号 50">
              <a:extLst>
                <a:ext uri="{FF2B5EF4-FFF2-40B4-BE49-F238E27FC236}">
                  <a16:creationId xmlns:a16="http://schemas.microsoft.com/office/drawing/2014/main" id="{2942ADDF-DD12-4F4C-ACA2-3BA7DFC568E6}"/>
                </a:ext>
              </a:extLst>
            </p:cNvPr>
            <p:cNvSpPr/>
            <p:nvPr/>
          </p:nvSpPr>
          <p:spPr>
            <a:xfrm>
              <a:off x="7358082" y="2928934"/>
              <a:ext cx="285752" cy="1928826"/>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a:solidFill>
                  <a:prstClr val="black"/>
                </a:solidFill>
              </a:endParaRPr>
            </a:p>
          </p:txBody>
        </p:sp>
        <p:sp>
          <p:nvSpPr>
            <p:cNvPr id="52" name="TextBox 65">
              <a:extLst>
                <a:ext uri="{FF2B5EF4-FFF2-40B4-BE49-F238E27FC236}">
                  <a16:creationId xmlns:a16="http://schemas.microsoft.com/office/drawing/2014/main" id="{DF654157-B63E-4286-A2FB-954D0D6D7EE0}"/>
                </a:ext>
              </a:extLst>
            </p:cNvPr>
            <p:cNvSpPr txBox="1"/>
            <p:nvPr/>
          </p:nvSpPr>
          <p:spPr>
            <a:xfrm>
              <a:off x="7859539" y="2928934"/>
              <a:ext cx="553998" cy="2038364"/>
            </a:xfrm>
            <a:prstGeom prst="rect">
              <a:avLst/>
            </a:prstGeom>
            <a:noFill/>
          </p:spPr>
          <p:txBody>
            <a:bodyPr vert="eaVert" wrap="square" rtlCol="0">
              <a:spAutoFit/>
            </a:bodyPr>
            <a:lstStyle/>
            <a:p>
              <a:r>
                <a:rPr lang="zh-CN" altLang="en-US" b="1" dirty="0">
                  <a:solidFill>
                    <a:srgbClr val="3333FF"/>
                  </a:solidFill>
                  <a:latin typeface="楷体" pitchFamily="49" charset="-122"/>
                  <a:ea typeface="楷体" pitchFamily="49" charset="-122"/>
                </a:rPr>
                <a:t>结点的</a:t>
              </a:r>
              <a:r>
                <a:rPr kumimoji="1" lang="zh-CN" altLang="en-US" b="1" dirty="0">
                  <a:solidFill>
                    <a:srgbClr val="3333FF"/>
                  </a:solidFill>
                  <a:latin typeface="楷体" pitchFamily="49" charset="-122"/>
                  <a:ea typeface="楷体" pitchFamily="49" charset="-122"/>
                  <a:cs typeface="Times New Roman" pitchFamily="18" charset="0"/>
                </a:rPr>
                <a:t>层次或深度</a:t>
              </a:r>
              <a:endParaRPr lang="zh-CN" altLang="en-US" b="1" dirty="0">
                <a:solidFill>
                  <a:srgbClr val="3333FF"/>
                </a:solidFill>
                <a:latin typeface="楷体" pitchFamily="49" charset="-122"/>
                <a:ea typeface="楷体" pitchFamily="49" charset="-122"/>
              </a:endParaRPr>
            </a:p>
          </p:txBody>
        </p:sp>
      </p:grpSp>
      <p:grpSp>
        <p:nvGrpSpPr>
          <p:cNvPr id="53" name="组合 52">
            <a:extLst>
              <a:ext uri="{FF2B5EF4-FFF2-40B4-BE49-F238E27FC236}">
                <a16:creationId xmlns:a16="http://schemas.microsoft.com/office/drawing/2014/main" id="{0F254216-34C9-4FEF-AA24-50079D8096EB}"/>
              </a:ext>
            </a:extLst>
          </p:cNvPr>
          <p:cNvGrpSpPr>
            <a:grpSpLocks noChangeAspect="1"/>
          </p:cNvGrpSpPr>
          <p:nvPr/>
        </p:nvGrpSpPr>
        <p:grpSpPr>
          <a:xfrm>
            <a:off x="987940" y="3374634"/>
            <a:ext cx="4836065" cy="2802941"/>
            <a:chOff x="1692275" y="2276475"/>
            <a:chExt cx="3816350" cy="2305050"/>
          </a:xfrm>
          <a:solidFill>
            <a:srgbClr val="FFFFCC"/>
          </a:solidFill>
        </p:grpSpPr>
        <p:sp>
          <p:nvSpPr>
            <p:cNvPr id="80" name="Freeform 47">
              <a:extLst>
                <a:ext uri="{FF2B5EF4-FFF2-40B4-BE49-F238E27FC236}">
                  <a16:creationId xmlns:a16="http://schemas.microsoft.com/office/drawing/2014/main" id="{2D4D7C22-7597-4E86-ACA6-2F295B4BC776}"/>
                </a:ext>
              </a:extLst>
            </p:cNvPr>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1" name="Freeform 48">
              <a:extLst>
                <a:ext uri="{FF2B5EF4-FFF2-40B4-BE49-F238E27FC236}">
                  <a16:creationId xmlns:a16="http://schemas.microsoft.com/office/drawing/2014/main" id="{FB6902EA-C493-4138-B1F4-07528A395A8A}"/>
                </a:ext>
              </a:extLst>
            </p:cNvPr>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2" name="Oval 31">
              <a:extLst>
                <a:ext uri="{FF2B5EF4-FFF2-40B4-BE49-F238E27FC236}">
                  <a16:creationId xmlns:a16="http://schemas.microsoft.com/office/drawing/2014/main" id="{1AC371C5-1905-4B44-AAB2-261F1143661F}"/>
                </a:ext>
              </a:extLst>
            </p:cNvPr>
            <p:cNvSpPr>
              <a:spLocks noChangeArrowheads="1"/>
            </p:cNvSpPr>
            <p:nvPr/>
          </p:nvSpPr>
          <p:spPr bwMode="auto">
            <a:xfrm>
              <a:off x="3060700" y="2276475"/>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A</a:t>
              </a:r>
            </a:p>
          </p:txBody>
        </p:sp>
        <p:sp>
          <p:nvSpPr>
            <p:cNvPr id="83" name="Oval 32">
              <a:extLst>
                <a:ext uri="{FF2B5EF4-FFF2-40B4-BE49-F238E27FC236}">
                  <a16:creationId xmlns:a16="http://schemas.microsoft.com/office/drawing/2014/main" id="{B6E7D3E4-4981-4B5F-BC4B-D3893331FD6B}"/>
                </a:ext>
              </a:extLst>
            </p:cNvPr>
            <p:cNvSpPr>
              <a:spLocks noChangeArrowheads="1"/>
            </p:cNvSpPr>
            <p:nvPr/>
          </p:nvSpPr>
          <p:spPr bwMode="auto">
            <a:xfrm>
              <a:off x="2052638" y="2925763"/>
              <a:ext cx="360362"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B</a:t>
              </a:r>
            </a:p>
          </p:txBody>
        </p:sp>
        <p:sp>
          <p:nvSpPr>
            <p:cNvPr id="84" name="Oval 33">
              <a:extLst>
                <a:ext uri="{FF2B5EF4-FFF2-40B4-BE49-F238E27FC236}">
                  <a16:creationId xmlns:a16="http://schemas.microsoft.com/office/drawing/2014/main" id="{89D6D6AC-F946-4CFF-999B-D664FCB0B7A4}"/>
                </a:ext>
              </a:extLst>
            </p:cNvPr>
            <p:cNvSpPr>
              <a:spLocks noChangeArrowheads="1"/>
            </p:cNvSpPr>
            <p:nvPr/>
          </p:nvSpPr>
          <p:spPr bwMode="auto">
            <a:xfrm>
              <a:off x="3060700" y="2925763"/>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C</a:t>
              </a:r>
            </a:p>
          </p:txBody>
        </p:sp>
        <p:sp>
          <p:nvSpPr>
            <p:cNvPr id="85" name="Oval 34">
              <a:extLst>
                <a:ext uri="{FF2B5EF4-FFF2-40B4-BE49-F238E27FC236}">
                  <a16:creationId xmlns:a16="http://schemas.microsoft.com/office/drawing/2014/main" id="{337F9B63-A8CE-4A5C-9BE1-19B9F863F358}"/>
                </a:ext>
              </a:extLst>
            </p:cNvPr>
            <p:cNvSpPr>
              <a:spLocks noChangeArrowheads="1"/>
            </p:cNvSpPr>
            <p:nvPr/>
          </p:nvSpPr>
          <p:spPr bwMode="auto">
            <a:xfrm>
              <a:off x="4068763" y="29257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D</a:t>
              </a:r>
            </a:p>
          </p:txBody>
        </p:sp>
        <p:sp>
          <p:nvSpPr>
            <p:cNvPr id="86" name="Oval 35">
              <a:extLst>
                <a:ext uri="{FF2B5EF4-FFF2-40B4-BE49-F238E27FC236}">
                  <a16:creationId xmlns:a16="http://schemas.microsoft.com/office/drawing/2014/main" id="{7ACF98A6-AB16-4078-A206-B28B893BA79F}"/>
                </a:ext>
              </a:extLst>
            </p:cNvPr>
            <p:cNvSpPr>
              <a:spLocks noChangeArrowheads="1"/>
            </p:cNvSpPr>
            <p:nvPr/>
          </p:nvSpPr>
          <p:spPr bwMode="auto">
            <a:xfrm>
              <a:off x="1692275"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E</a:t>
              </a:r>
            </a:p>
          </p:txBody>
        </p:sp>
        <p:sp>
          <p:nvSpPr>
            <p:cNvPr id="87" name="Oval 36">
              <a:extLst>
                <a:ext uri="{FF2B5EF4-FFF2-40B4-BE49-F238E27FC236}">
                  <a16:creationId xmlns:a16="http://schemas.microsoft.com/office/drawing/2014/main" id="{461AD9EB-CC9A-4ED8-9C31-791312AC30D3}"/>
                </a:ext>
              </a:extLst>
            </p:cNvPr>
            <p:cNvSpPr>
              <a:spLocks noChangeArrowheads="1"/>
            </p:cNvSpPr>
            <p:nvPr/>
          </p:nvSpPr>
          <p:spPr bwMode="auto">
            <a:xfrm>
              <a:off x="241141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F</a:t>
              </a:r>
            </a:p>
          </p:txBody>
        </p:sp>
        <p:sp>
          <p:nvSpPr>
            <p:cNvPr id="88" name="Oval 37">
              <a:extLst>
                <a:ext uri="{FF2B5EF4-FFF2-40B4-BE49-F238E27FC236}">
                  <a16:creationId xmlns:a16="http://schemas.microsoft.com/office/drawing/2014/main" id="{83411C2D-AC6B-4F56-9BD3-AF64D93CC6C3}"/>
                </a:ext>
              </a:extLst>
            </p:cNvPr>
            <p:cNvSpPr>
              <a:spLocks noChangeArrowheads="1"/>
            </p:cNvSpPr>
            <p:nvPr/>
          </p:nvSpPr>
          <p:spPr bwMode="auto">
            <a:xfrm>
              <a:off x="30607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G</a:t>
              </a:r>
            </a:p>
          </p:txBody>
        </p:sp>
        <p:sp>
          <p:nvSpPr>
            <p:cNvPr id="89" name="Oval 38">
              <a:extLst>
                <a:ext uri="{FF2B5EF4-FFF2-40B4-BE49-F238E27FC236}">
                  <a16:creationId xmlns:a16="http://schemas.microsoft.com/office/drawing/2014/main" id="{D8BEB79D-ECDF-41AC-809F-60C844EE7A3B}"/>
                </a:ext>
              </a:extLst>
            </p:cNvPr>
            <p:cNvSpPr>
              <a:spLocks noChangeArrowheads="1"/>
            </p:cNvSpPr>
            <p:nvPr/>
          </p:nvSpPr>
          <p:spPr bwMode="auto">
            <a:xfrm>
              <a:off x="30607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J</a:t>
              </a:r>
            </a:p>
          </p:txBody>
        </p:sp>
        <p:sp>
          <p:nvSpPr>
            <p:cNvPr id="90" name="Oval 39">
              <a:extLst>
                <a:ext uri="{FF2B5EF4-FFF2-40B4-BE49-F238E27FC236}">
                  <a16:creationId xmlns:a16="http://schemas.microsoft.com/office/drawing/2014/main" id="{08401EDA-EAF7-45F0-B1AE-C3CA4D04FD76}"/>
                </a:ext>
              </a:extLst>
            </p:cNvPr>
            <p:cNvSpPr>
              <a:spLocks noChangeArrowheads="1"/>
            </p:cNvSpPr>
            <p:nvPr/>
          </p:nvSpPr>
          <p:spPr bwMode="auto">
            <a:xfrm>
              <a:off x="37084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H</a:t>
              </a:r>
            </a:p>
          </p:txBody>
        </p:sp>
        <p:sp>
          <p:nvSpPr>
            <p:cNvPr id="91" name="Oval 40">
              <a:extLst>
                <a:ext uri="{FF2B5EF4-FFF2-40B4-BE49-F238E27FC236}">
                  <a16:creationId xmlns:a16="http://schemas.microsoft.com/office/drawing/2014/main" id="{9C0D7568-74AD-4CF0-B984-3DF6E08090A5}"/>
                </a:ext>
              </a:extLst>
            </p:cNvPr>
            <p:cNvSpPr>
              <a:spLocks noChangeArrowheads="1"/>
            </p:cNvSpPr>
            <p:nvPr/>
          </p:nvSpPr>
          <p:spPr bwMode="auto">
            <a:xfrm>
              <a:off x="450056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I</a:t>
              </a:r>
            </a:p>
          </p:txBody>
        </p:sp>
        <p:sp>
          <p:nvSpPr>
            <p:cNvPr id="92" name="Oval 41">
              <a:extLst>
                <a:ext uri="{FF2B5EF4-FFF2-40B4-BE49-F238E27FC236}">
                  <a16:creationId xmlns:a16="http://schemas.microsoft.com/office/drawing/2014/main" id="{C360BB74-ED1E-4520-9628-FF47AD10573E}"/>
                </a:ext>
              </a:extLst>
            </p:cNvPr>
            <p:cNvSpPr>
              <a:spLocks noChangeArrowheads="1"/>
            </p:cNvSpPr>
            <p:nvPr/>
          </p:nvSpPr>
          <p:spPr bwMode="auto">
            <a:xfrm>
              <a:off x="39243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K</a:t>
              </a:r>
            </a:p>
          </p:txBody>
        </p:sp>
        <p:sp>
          <p:nvSpPr>
            <p:cNvPr id="93" name="Oval 42">
              <a:extLst>
                <a:ext uri="{FF2B5EF4-FFF2-40B4-BE49-F238E27FC236}">
                  <a16:creationId xmlns:a16="http://schemas.microsoft.com/office/drawing/2014/main" id="{8BFA7C3E-5F10-440F-913B-56147635B953}"/>
                </a:ext>
              </a:extLst>
            </p:cNvPr>
            <p:cNvSpPr>
              <a:spLocks noChangeArrowheads="1"/>
            </p:cNvSpPr>
            <p:nvPr/>
          </p:nvSpPr>
          <p:spPr bwMode="auto">
            <a:xfrm>
              <a:off x="4505325"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L</a:t>
              </a:r>
            </a:p>
          </p:txBody>
        </p:sp>
        <p:sp>
          <p:nvSpPr>
            <p:cNvPr id="94" name="Oval 43">
              <a:extLst>
                <a:ext uri="{FF2B5EF4-FFF2-40B4-BE49-F238E27FC236}">
                  <a16:creationId xmlns:a16="http://schemas.microsoft.com/office/drawing/2014/main" id="{1C4D777C-CF70-46FE-A8B4-DF24303A4AB4}"/>
                </a:ext>
              </a:extLst>
            </p:cNvPr>
            <p:cNvSpPr>
              <a:spLocks noChangeArrowheads="1"/>
            </p:cNvSpPr>
            <p:nvPr/>
          </p:nvSpPr>
          <p:spPr bwMode="auto">
            <a:xfrm>
              <a:off x="5148263" y="42211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M</a:t>
              </a:r>
            </a:p>
          </p:txBody>
        </p:sp>
        <p:sp>
          <p:nvSpPr>
            <p:cNvPr id="95" name="Line 44">
              <a:extLst>
                <a:ext uri="{FF2B5EF4-FFF2-40B4-BE49-F238E27FC236}">
                  <a16:creationId xmlns:a16="http://schemas.microsoft.com/office/drawing/2014/main" id="{5113CE60-9AC2-4D41-8A6B-B0393D3F738F}"/>
                </a:ext>
              </a:extLst>
            </p:cNvPr>
            <p:cNvSpPr>
              <a:spLocks noChangeShapeType="1"/>
            </p:cNvSpPr>
            <p:nvPr/>
          </p:nvSpPr>
          <p:spPr bwMode="auto">
            <a:xfrm flipH="1">
              <a:off x="2357421" y="2493963"/>
              <a:ext cx="703278" cy="434971"/>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96" name="Line 45">
              <a:extLst>
                <a:ext uri="{FF2B5EF4-FFF2-40B4-BE49-F238E27FC236}">
                  <a16:creationId xmlns:a16="http://schemas.microsoft.com/office/drawing/2014/main" id="{523E32F4-4813-40ED-BE25-19321E66CEE3}"/>
                </a:ext>
              </a:extLst>
            </p:cNvPr>
            <p:cNvSpPr>
              <a:spLocks noChangeShapeType="1"/>
            </p:cNvSpPr>
            <p:nvPr/>
          </p:nvSpPr>
          <p:spPr bwMode="auto">
            <a:xfrm>
              <a:off x="3238500" y="2636838"/>
              <a:ext cx="0" cy="288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97" name="Line 46">
              <a:extLst>
                <a:ext uri="{FF2B5EF4-FFF2-40B4-BE49-F238E27FC236}">
                  <a16:creationId xmlns:a16="http://schemas.microsoft.com/office/drawing/2014/main" id="{49092A58-2086-4EB0-9F07-D8D63088E776}"/>
                </a:ext>
              </a:extLst>
            </p:cNvPr>
            <p:cNvSpPr>
              <a:spLocks noChangeShapeType="1"/>
            </p:cNvSpPr>
            <p:nvPr/>
          </p:nvSpPr>
          <p:spPr bwMode="auto">
            <a:xfrm>
              <a:off x="3430588" y="2522538"/>
              <a:ext cx="647700" cy="503237"/>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98" name="Line 49">
              <a:extLst>
                <a:ext uri="{FF2B5EF4-FFF2-40B4-BE49-F238E27FC236}">
                  <a16:creationId xmlns:a16="http://schemas.microsoft.com/office/drawing/2014/main" id="{9FE74EEC-FD66-4939-9DAF-23213520AF31}"/>
                </a:ext>
              </a:extLst>
            </p:cNvPr>
            <p:cNvSpPr>
              <a:spLocks noChangeShapeType="1"/>
            </p:cNvSpPr>
            <p:nvPr/>
          </p:nvSpPr>
          <p:spPr bwMode="auto">
            <a:xfrm>
              <a:off x="3243263" y="3319463"/>
              <a:ext cx="0" cy="252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99" name="Line 50">
              <a:extLst>
                <a:ext uri="{FF2B5EF4-FFF2-40B4-BE49-F238E27FC236}">
                  <a16:creationId xmlns:a16="http://schemas.microsoft.com/office/drawing/2014/main" id="{7223C010-AE0B-43AA-B046-FC6A3B00E68A}"/>
                </a:ext>
              </a:extLst>
            </p:cNvPr>
            <p:cNvSpPr>
              <a:spLocks noChangeShapeType="1"/>
            </p:cNvSpPr>
            <p:nvPr/>
          </p:nvSpPr>
          <p:spPr bwMode="auto">
            <a:xfrm>
              <a:off x="3243263"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100" name="Freeform 51">
              <a:extLst>
                <a:ext uri="{FF2B5EF4-FFF2-40B4-BE49-F238E27FC236}">
                  <a16:creationId xmlns:a16="http://schemas.microsoft.com/office/drawing/2014/main" id="{830E4D23-87A3-4B52-9F3D-6220EFC75407}"/>
                </a:ext>
              </a:extLst>
            </p:cNvPr>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101" name="Freeform 52">
              <a:extLst>
                <a:ext uri="{FF2B5EF4-FFF2-40B4-BE49-F238E27FC236}">
                  <a16:creationId xmlns:a16="http://schemas.microsoft.com/office/drawing/2014/main" id="{5DED4103-EA18-4FCA-957C-ABAA05A80E7F}"/>
                </a:ext>
              </a:extLst>
            </p:cNvPr>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102" name="Line 53">
              <a:extLst>
                <a:ext uri="{FF2B5EF4-FFF2-40B4-BE49-F238E27FC236}">
                  <a16:creationId xmlns:a16="http://schemas.microsoft.com/office/drawing/2014/main" id="{A768C868-7A32-4864-BC23-8CE1D4AC4DD7}"/>
                </a:ext>
              </a:extLst>
            </p:cNvPr>
            <p:cNvSpPr>
              <a:spLocks noChangeShapeType="1"/>
            </p:cNvSpPr>
            <p:nvPr/>
          </p:nvSpPr>
          <p:spPr bwMode="auto">
            <a:xfrm flipH="1">
              <a:off x="4184650" y="3862388"/>
              <a:ext cx="360363" cy="358775"/>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103" name="Line 54">
              <a:extLst>
                <a:ext uri="{FF2B5EF4-FFF2-40B4-BE49-F238E27FC236}">
                  <a16:creationId xmlns:a16="http://schemas.microsoft.com/office/drawing/2014/main" id="{AFC99316-61B2-43E4-A9A2-16CB8EFFF0DB}"/>
                </a:ext>
              </a:extLst>
            </p:cNvPr>
            <p:cNvSpPr>
              <a:spLocks noChangeShapeType="1"/>
            </p:cNvSpPr>
            <p:nvPr/>
          </p:nvSpPr>
          <p:spPr bwMode="auto">
            <a:xfrm>
              <a:off x="4687888"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104" name="Freeform 55">
              <a:extLst>
                <a:ext uri="{FF2B5EF4-FFF2-40B4-BE49-F238E27FC236}">
                  <a16:creationId xmlns:a16="http://schemas.microsoft.com/office/drawing/2014/main" id="{CAB3EEA0-8810-49B7-8900-3B4AFB27A9C5}"/>
                </a:ext>
              </a:extLst>
            </p:cNvPr>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77820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5145C-1A31-4EBE-81DC-4FCEBAB8C983}"/>
              </a:ext>
            </a:extLst>
          </p:cNvPr>
          <p:cNvSpPr>
            <a:spLocks noGrp="1"/>
          </p:cNvSpPr>
          <p:nvPr>
            <p:ph type="title"/>
          </p:nvPr>
        </p:nvSpPr>
        <p:spPr/>
        <p:txBody>
          <a:bodyPr/>
          <a:lstStyle/>
          <a:p>
            <a:r>
              <a:rPr lang="en-US" altLang="zh-CN" dirty="0"/>
              <a:t>6.1.2   </a:t>
            </a:r>
            <a:r>
              <a:rPr lang="zh-CN" altLang="en-US" dirty="0"/>
              <a:t>树的相关术语</a:t>
            </a:r>
          </a:p>
        </p:txBody>
      </p:sp>
      <p:sp>
        <p:nvSpPr>
          <p:cNvPr id="32" name="内容占位符 2">
            <a:extLst>
              <a:ext uri="{FF2B5EF4-FFF2-40B4-BE49-F238E27FC236}">
                <a16:creationId xmlns:a16="http://schemas.microsoft.com/office/drawing/2014/main" id="{868AA1DA-99BC-41D4-9FE5-22DD813EFC12}"/>
              </a:ext>
            </a:extLst>
          </p:cNvPr>
          <p:cNvSpPr>
            <a:spLocks noGrp="1"/>
          </p:cNvSpPr>
          <p:nvPr>
            <p:ph idx="1"/>
          </p:nvPr>
        </p:nvSpPr>
        <p:spPr>
          <a:xfrm>
            <a:off x="304800" y="1219200"/>
            <a:ext cx="11887199" cy="2209800"/>
          </a:xfrm>
        </p:spPr>
        <p:txBody>
          <a:bodyPr/>
          <a:lstStyle/>
          <a:p>
            <a:r>
              <a:rPr lang="zh-CN" altLang="en-US" dirty="0">
                <a:solidFill>
                  <a:srgbClr val="C00000"/>
                </a:solidFill>
              </a:rPr>
              <a:t>森林</a:t>
            </a:r>
            <a:r>
              <a:rPr lang="zh-CN" altLang="en-US" dirty="0"/>
              <a:t>：</a:t>
            </a:r>
            <a:r>
              <a:rPr lang="en-US" altLang="zh-CN" dirty="0"/>
              <a:t>n</a:t>
            </a:r>
            <a:r>
              <a:rPr lang="zh-CN" altLang="en-US" dirty="0"/>
              <a:t>（</a:t>
            </a:r>
            <a:r>
              <a:rPr lang="en-US" altLang="zh-CN" dirty="0"/>
              <a:t>n</a:t>
            </a:r>
            <a:r>
              <a:rPr lang="zh-CN" altLang="en-US" dirty="0"/>
              <a:t>＞</a:t>
            </a:r>
            <a:r>
              <a:rPr lang="en-US" altLang="zh-CN" dirty="0"/>
              <a:t>0</a:t>
            </a:r>
            <a:r>
              <a:rPr lang="zh-CN" altLang="en-US" dirty="0"/>
              <a:t>）个互不相交的树的集合称为森林。</a:t>
            </a:r>
            <a:endParaRPr lang="en-US" altLang="zh-CN" dirty="0"/>
          </a:p>
          <a:p>
            <a:r>
              <a:rPr lang="zh-CN" altLang="en-US" dirty="0"/>
              <a:t>只要把树的根结点删除就成了森林。</a:t>
            </a:r>
            <a:endParaRPr lang="en-US" altLang="zh-CN" dirty="0"/>
          </a:p>
          <a:p>
            <a:r>
              <a:rPr lang="zh-CN" altLang="en-US" dirty="0"/>
              <a:t>反之，只要给</a:t>
            </a:r>
            <a:r>
              <a:rPr lang="en-US" altLang="zh-CN" dirty="0"/>
              <a:t>n</a:t>
            </a:r>
            <a:r>
              <a:rPr lang="zh-CN" altLang="en-US" dirty="0"/>
              <a:t>棵独立的树加上一个结点，并把这</a:t>
            </a:r>
            <a:r>
              <a:rPr lang="en-US" altLang="zh-CN" dirty="0"/>
              <a:t>n</a:t>
            </a:r>
            <a:r>
              <a:rPr lang="zh-CN" altLang="en-US" dirty="0"/>
              <a:t>棵树作为该结点的子树，则森林就变成了一颗树。</a:t>
            </a:r>
          </a:p>
          <a:p>
            <a:endParaRPr lang="zh-CN" altLang="en-US" dirty="0"/>
          </a:p>
        </p:txBody>
      </p:sp>
      <p:sp>
        <p:nvSpPr>
          <p:cNvPr id="55" name="Freeform 47">
            <a:extLst>
              <a:ext uri="{FF2B5EF4-FFF2-40B4-BE49-F238E27FC236}">
                <a16:creationId xmlns:a16="http://schemas.microsoft.com/office/drawing/2014/main" id="{6DBFEC31-1278-4FEA-911C-0D831B4EB845}"/>
              </a:ext>
            </a:extLst>
          </p:cNvPr>
          <p:cNvSpPr>
            <a:spLocks/>
          </p:cNvSpPr>
          <p:nvPr/>
        </p:nvSpPr>
        <p:spPr bwMode="auto">
          <a:xfrm>
            <a:off x="5607217" y="4720384"/>
            <a:ext cx="240628" cy="338474"/>
          </a:xfrm>
          <a:custGeom>
            <a:avLst/>
            <a:gdLst/>
            <a:ahLst/>
            <a:cxnLst>
              <a:cxn ang="0">
                <a:pos x="121" y="0"/>
              </a:cxn>
              <a:cxn ang="0">
                <a:pos x="0" y="144"/>
              </a:cxn>
            </a:cxnLst>
            <a:rect l="0" t="0" r="r" b="b"/>
            <a:pathLst>
              <a:path w="121" h="144">
                <a:moveTo>
                  <a:pt x="121" y="0"/>
                </a:moveTo>
                <a:lnTo>
                  <a:pt x="0" y="144"/>
                </a:lnTo>
              </a:path>
            </a:pathLst>
          </a:custGeom>
          <a:no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ea typeface="楷体_GB2312" pitchFamily="49" charset="-122"/>
            </a:endParaRPr>
          </a:p>
        </p:txBody>
      </p:sp>
      <p:sp>
        <p:nvSpPr>
          <p:cNvPr id="56" name="Freeform 48">
            <a:extLst>
              <a:ext uri="{FF2B5EF4-FFF2-40B4-BE49-F238E27FC236}">
                <a16:creationId xmlns:a16="http://schemas.microsoft.com/office/drawing/2014/main" id="{A16CBBA8-8870-44FB-AF85-E02EA58C94EE}"/>
              </a:ext>
            </a:extLst>
          </p:cNvPr>
          <p:cNvSpPr>
            <a:spLocks/>
          </p:cNvSpPr>
          <p:nvPr/>
        </p:nvSpPr>
        <p:spPr bwMode="auto">
          <a:xfrm>
            <a:off x="6092113" y="4677404"/>
            <a:ext cx="244268" cy="365337"/>
          </a:xfrm>
          <a:custGeom>
            <a:avLst/>
            <a:gdLst/>
            <a:ahLst/>
            <a:cxnLst>
              <a:cxn ang="0">
                <a:pos x="0" y="0"/>
              </a:cxn>
              <a:cxn ang="0">
                <a:pos x="115" y="147"/>
              </a:cxn>
            </a:cxnLst>
            <a:rect l="0" t="0" r="r" b="b"/>
            <a:pathLst>
              <a:path w="115" h="147">
                <a:moveTo>
                  <a:pt x="0" y="0"/>
                </a:moveTo>
                <a:lnTo>
                  <a:pt x="115" y="147"/>
                </a:lnTo>
              </a:path>
            </a:pathLst>
          </a:custGeom>
          <a:no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ea typeface="楷体_GB2312" pitchFamily="49" charset="-122"/>
            </a:endParaRPr>
          </a:p>
        </p:txBody>
      </p:sp>
      <p:sp>
        <p:nvSpPr>
          <p:cNvPr id="57" name="Oval 31">
            <a:extLst>
              <a:ext uri="{FF2B5EF4-FFF2-40B4-BE49-F238E27FC236}">
                <a16:creationId xmlns:a16="http://schemas.microsoft.com/office/drawing/2014/main" id="{5D823D78-9D8C-421E-AF15-84AC897E5CAD}"/>
              </a:ext>
            </a:extLst>
          </p:cNvPr>
          <p:cNvSpPr>
            <a:spLocks noChangeArrowheads="1"/>
          </p:cNvSpPr>
          <p:nvPr/>
        </p:nvSpPr>
        <p:spPr bwMode="auto">
          <a:xfrm>
            <a:off x="6893686" y="3581400"/>
            <a:ext cx="410730" cy="406525"/>
          </a:xfrm>
          <a:prstGeom prst="ellipse">
            <a:avLst/>
          </a:prstGeom>
          <a:solidFill>
            <a:schemeClr val="accent1">
              <a:lumMod val="20000"/>
              <a:lumOff val="80000"/>
            </a:schemeClr>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A</a:t>
            </a:r>
          </a:p>
        </p:txBody>
      </p:sp>
      <p:sp>
        <p:nvSpPr>
          <p:cNvPr id="58" name="Oval 32">
            <a:extLst>
              <a:ext uri="{FF2B5EF4-FFF2-40B4-BE49-F238E27FC236}">
                <a16:creationId xmlns:a16="http://schemas.microsoft.com/office/drawing/2014/main" id="{EDBE27A6-BE3C-4B8D-A582-DBC85DA54708}"/>
              </a:ext>
            </a:extLst>
          </p:cNvPr>
          <p:cNvSpPr>
            <a:spLocks noChangeArrowheads="1"/>
          </p:cNvSpPr>
          <p:nvPr/>
        </p:nvSpPr>
        <p:spPr bwMode="auto">
          <a:xfrm>
            <a:off x="5744730" y="4313861"/>
            <a:ext cx="410729" cy="406525"/>
          </a:xfrm>
          <a:prstGeom prst="ellipse">
            <a:avLst/>
          </a:prstGeom>
          <a:solidFill>
            <a:srgbClr val="99FFCC"/>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dirty="0">
                <a:solidFill>
                  <a:srgbClr val="3333FF"/>
                </a:solidFill>
                <a:latin typeface="Times New Roman" pitchFamily="18" charset="0"/>
                <a:cs typeface="Times New Roman" pitchFamily="18" charset="0"/>
              </a:rPr>
              <a:t>B</a:t>
            </a:r>
          </a:p>
        </p:txBody>
      </p:sp>
      <p:sp>
        <p:nvSpPr>
          <p:cNvPr id="59" name="Oval 33">
            <a:extLst>
              <a:ext uri="{FF2B5EF4-FFF2-40B4-BE49-F238E27FC236}">
                <a16:creationId xmlns:a16="http://schemas.microsoft.com/office/drawing/2014/main" id="{39F92918-FBB6-43CD-804D-C3E995CC42AE}"/>
              </a:ext>
            </a:extLst>
          </p:cNvPr>
          <p:cNvSpPr>
            <a:spLocks noChangeArrowheads="1"/>
          </p:cNvSpPr>
          <p:nvPr/>
        </p:nvSpPr>
        <p:spPr bwMode="auto">
          <a:xfrm>
            <a:off x="6893686" y="4313861"/>
            <a:ext cx="410730" cy="406525"/>
          </a:xfrm>
          <a:prstGeom prst="ellipse">
            <a:avLst/>
          </a:prstGeom>
          <a:solidFill>
            <a:srgbClr val="99FFCC"/>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C</a:t>
            </a:r>
          </a:p>
        </p:txBody>
      </p:sp>
      <p:sp>
        <p:nvSpPr>
          <p:cNvPr id="60" name="Oval 34">
            <a:extLst>
              <a:ext uri="{FF2B5EF4-FFF2-40B4-BE49-F238E27FC236}">
                <a16:creationId xmlns:a16="http://schemas.microsoft.com/office/drawing/2014/main" id="{A3D7EFE2-2671-4418-A0E2-6A2AF6CAEA6D}"/>
              </a:ext>
            </a:extLst>
          </p:cNvPr>
          <p:cNvSpPr>
            <a:spLocks noChangeArrowheads="1"/>
          </p:cNvSpPr>
          <p:nvPr/>
        </p:nvSpPr>
        <p:spPr bwMode="auto">
          <a:xfrm>
            <a:off x="8042643" y="4313861"/>
            <a:ext cx="410729" cy="406524"/>
          </a:xfrm>
          <a:prstGeom prst="ellipse">
            <a:avLst/>
          </a:prstGeom>
          <a:solidFill>
            <a:srgbClr val="99FFCC"/>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D</a:t>
            </a:r>
          </a:p>
        </p:txBody>
      </p:sp>
      <p:sp>
        <p:nvSpPr>
          <p:cNvPr id="61" name="Oval 35">
            <a:extLst>
              <a:ext uri="{FF2B5EF4-FFF2-40B4-BE49-F238E27FC236}">
                <a16:creationId xmlns:a16="http://schemas.microsoft.com/office/drawing/2014/main" id="{D3832784-1622-4E31-A201-ADE74D4440BD}"/>
              </a:ext>
            </a:extLst>
          </p:cNvPr>
          <p:cNvSpPr>
            <a:spLocks noChangeArrowheads="1"/>
          </p:cNvSpPr>
          <p:nvPr/>
        </p:nvSpPr>
        <p:spPr bwMode="auto">
          <a:xfrm>
            <a:off x="5334000" y="5044531"/>
            <a:ext cx="410730" cy="406524"/>
          </a:xfrm>
          <a:prstGeom prst="ellipse">
            <a:avLst/>
          </a:prstGeom>
          <a:solidFill>
            <a:srgbClr val="99FFCC"/>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E</a:t>
            </a:r>
          </a:p>
        </p:txBody>
      </p:sp>
      <p:sp>
        <p:nvSpPr>
          <p:cNvPr id="62" name="Oval 36">
            <a:extLst>
              <a:ext uri="{FF2B5EF4-FFF2-40B4-BE49-F238E27FC236}">
                <a16:creationId xmlns:a16="http://schemas.microsoft.com/office/drawing/2014/main" id="{DE9EA333-53F4-454F-B4C1-036CE2BC74F2}"/>
              </a:ext>
            </a:extLst>
          </p:cNvPr>
          <p:cNvSpPr>
            <a:spLocks noChangeArrowheads="1"/>
          </p:cNvSpPr>
          <p:nvPr/>
        </p:nvSpPr>
        <p:spPr bwMode="auto">
          <a:xfrm>
            <a:off x="6153650" y="5044531"/>
            <a:ext cx="410729" cy="406524"/>
          </a:xfrm>
          <a:prstGeom prst="ellipse">
            <a:avLst/>
          </a:prstGeom>
          <a:solidFill>
            <a:srgbClr val="99FFCC"/>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F</a:t>
            </a:r>
          </a:p>
        </p:txBody>
      </p:sp>
      <p:sp>
        <p:nvSpPr>
          <p:cNvPr id="63" name="Oval 37">
            <a:extLst>
              <a:ext uri="{FF2B5EF4-FFF2-40B4-BE49-F238E27FC236}">
                <a16:creationId xmlns:a16="http://schemas.microsoft.com/office/drawing/2014/main" id="{A5754903-B0F8-47DF-8912-5FF282505DF6}"/>
              </a:ext>
            </a:extLst>
          </p:cNvPr>
          <p:cNvSpPr>
            <a:spLocks noChangeArrowheads="1"/>
          </p:cNvSpPr>
          <p:nvPr/>
        </p:nvSpPr>
        <p:spPr bwMode="auto">
          <a:xfrm>
            <a:off x="6893686" y="5044531"/>
            <a:ext cx="410730" cy="406524"/>
          </a:xfrm>
          <a:prstGeom prst="ellipse">
            <a:avLst/>
          </a:prstGeom>
          <a:solidFill>
            <a:srgbClr val="99FFCC"/>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G</a:t>
            </a:r>
          </a:p>
        </p:txBody>
      </p:sp>
      <p:sp>
        <p:nvSpPr>
          <p:cNvPr id="64" name="Oval 38">
            <a:extLst>
              <a:ext uri="{FF2B5EF4-FFF2-40B4-BE49-F238E27FC236}">
                <a16:creationId xmlns:a16="http://schemas.microsoft.com/office/drawing/2014/main" id="{6249C76A-8DE9-45DF-8B07-EDEB35A40D60}"/>
              </a:ext>
            </a:extLst>
          </p:cNvPr>
          <p:cNvSpPr>
            <a:spLocks noChangeArrowheads="1"/>
          </p:cNvSpPr>
          <p:nvPr/>
        </p:nvSpPr>
        <p:spPr bwMode="auto">
          <a:xfrm>
            <a:off x="6893686" y="5775201"/>
            <a:ext cx="410730" cy="406524"/>
          </a:xfrm>
          <a:prstGeom prst="ellipse">
            <a:avLst/>
          </a:prstGeom>
          <a:solidFill>
            <a:srgbClr val="99FFCC"/>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J</a:t>
            </a:r>
          </a:p>
        </p:txBody>
      </p:sp>
      <p:sp>
        <p:nvSpPr>
          <p:cNvPr id="65" name="Oval 39">
            <a:extLst>
              <a:ext uri="{FF2B5EF4-FFF2-40B4-BE49-F238E27FC236}">
                <a16:creationId xmlns:a16="http://schemas.microsoft.com/office/drawing/2014/main" id="{CE30CDCD-E3E6-4938-861E-A5E849689D1E}"/>
              </a:ext>
            </a:extLst>
          </p:cNvPr>
          <p:cNvSpPr>
            <a:spLocks noChangeArrowheads="1"/>
          </p:cNvSpPr>
          <p:nvPr/>
        </p:nvSpPr>
        <p:spPr bwMode="auto">
          <a:xfrm>
            <a:off x="7631913" y="5044531"/>
            <a:ext cx="410730" cy="406524"/>
          </a:xfrm>
          <a:prstGeom prst="ellipse">
            <a:avLst/>
          </a:prstGeom>
          <a:solidFill>
            <a:srgbClr val="99FFCC"/>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H</a:t>
            </a:r>
          </a:p>
        </p:txBody>
      </p:sp>
      <p:sp>
        <p:nvSpPr>
          <p:cNvPr id="66" name="Oval 40">
            <a:extLst>
              <a:ext uri="{FF2B5EF4-FFF2-40B4-BE49-F238E27FC236}">
                <a16:creationId xmlns:a16="http://schemas.microsoft.com/office/drawing/2014/main" id="{A4793367-0E05-4D5A-95F4-2A1BDD79E54A}"/>
              </a:ext>
            </a:extLst>
          </p:cNvPr>
          <p:cNvSpPr>
            <a:spLocks noChangeArrowheads="1"/>
          </p:cNvSpPr>
          <p:nvPr/>
        </p:nvSpPr>
        <p:spPr bwMode="auto">
          <a:xfrm>
            <a:off x="8534794" y="5044531"/>
            <a:ext cx="410729" cy="406524"/>
          </a:xfrm>
          <a:prstGeom prst="ellipse">
            <a:avLst/>
          </a:prstGeom>
          <a:solidFill>
            <a:srgbClr val="99FFCC"/>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I</a:t>
            </a:r>
          </a:p>
        </p:txBody>
      </p:sp>
      <p:sp>
        <p:nvSpPr>
          <p:cNvPr id="67" name="Oval 41">
            <a:extLst>
              <a:ext uri="{FF2B5EF4-FFF2-40B4-BE49-F238E27FC236}">
                <a16:creationId xmlns:a16="http://schemas.microsoft.com/office/drawing/2014/main" id="{F9C2B630-8BB7-40C3-A073-0853AAEAE40F}"/>
              </a:ext>
            </a:extLst>
          </p:cNvPr>
          <p:cNvSpPr>
            <a:spLocks noChangeArrowheads="1"/>
          </p:cNvSpPr>
          <p:nvPr/>
        </p:nvSpPr>
        <p:spPr bwMode="auto">
          <a:xfrm>
            <a:off x="7877989" y="5775201"/>
            <a:ext cx="410730" cy="406524"/>
          </a:xfrm>
          <a:prstGeom prst="ellipse">
            <a:avLst/>
          </a:prstGeom>
          <a:solidFill>
            <a:srgbClr val="99FFCC"/>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K</a:t>
            </a:r>
          </a:p>
        </p:txBody>
      </p:sp>
      <p:sp>
        <p:nvSpPr>
          <p:cNvPr id="68" name="Oval 42">
            <a:extLst>
              <a:ext uri="{FF2B5EF4-FFF2-40B4-BE49-F238E27FC236}">
                <a16:creationId xmlns:a16="http://schemas.microsoft.com/office/drawing/2014/main" id="{FAE58EDF-F9AF-4B61-8170-13013E97BBB5}"/>
              </a:ext>
            </a:extLst>
          </p:cNvPr>
          <p:cNvSpPr>
            <a:spLocks noChangeArrowheads="1"/>
          </p:cNvSpPr>
          <p:nvPr/>
        </p:nvSpPr>
        <p:spPr bwMode="auto">
          <a:xfrm>
            <a:off x="8540222" y="5775201"/>
            <a:ext cx="410730" cy="406524"/>
          </a:xfrm>
          <a:prstGeom prst="ellipse">
            <a:avLst/>
          </a:prstGeom>
          <a:solidFill>
            <a:srgbClr val="99FFCC"/>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L</a:t>
            </a:r>
          </a:p>
        </p:txBody>
      </p:sp>
      <p:sp>
        <p:nvSpPr>
          <p:cNvPr id="69" name="Oval 43">
            <a:extLst>
              <a:ext uri="{FF2B5EF4-FFF2-40B4-BE49-F238E27FC236}">
                <a16:creationId xmlns:a16="http://schemas.microsoft.com/office/drawing/2014/main" id="{B4794C26-23ED-41BC-AC34-6EF12E6CF6B6}"/>
              </a:ext>
            </a:extLst>
          </p:cNvPr>
          <p:cNvSpPr>
            <a:spLocks noChangeArrowheads="1"/>
          </p:cNvSpPr>
          <p:nvPr/>
        </p:nvSpPr>
        <p:spPr bwMode="auto">
          <a:xfrm>
            <a:off x="9273021" y="5775201"/>
            <a:ext cx="410729" cy="406524"/>
          </a:xfrm>
          <a:prstGeom prst="ellipse">
            <a:avLst/>
          </a:prstGeom>
          <a:solidFill>
            <a:srgbClr val="99FFCC"/>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dirty="0">
                <a:solidFill>
                  <a:srgbClr val="3333FF"/>
                </a:solidFill>
                <a:latin typeface="Times New Roman" pitchFamily="18" charset="0"/>
                <a:cs typeface="Times New Roman" pitchFamily="18" charset="0"/>
              </a:rPr>
              <a:t>M</a:t>
            </a:r>
          </a:p>
        </p:txBody>
      </p:sp>
      <p:sp>
        <p:nvSpPr>
          <p:cNvPr id="70" name="Line 44">
            <a:extLst>
              <a:ext uri="{FF2B5EF4-FFF2-40B4-BE49-F238E27FC236}">
                <a16:creationId xmlns:a16="http://schemas.microsoft.com/office/drawing/2014/main" id="{377656FB-AC28-4EC4-96DA-F1FF429B7263}"/>
              </a:ext>
            </a:extLst>
          </p:cNvPr>
          <p:cNvSpPr>
            <a:spLocks noChangeShapeType="1"/>
          </p:cNvSpPr>
          <p:nvPr/>
        </p:nvSpPr>
        <p:spPr bwMode="auto">
          <a:xfrm flipH="1">
            <a:off x="6092111" y="3826748"/>
            <a:ext cx="801573" cy="490690"/>
          </a:xfrm>
          <a:prstGeom prst="line">
            <a:avLst/>
          </a:prstGeom>
          <a:noFill/>
          <a:ln w="9525">
            <a:solidFill>
              <a:schemeClr val="tx1"/>
            </a:solidFill>
            <a:miter lim="800000"/>
            <a:headEnd/>
            <a:tailEnd/>
          </a:ln>
          <a:effectLst/>
        </p:spPr>
        <p:txBody>
          <a:bodyPr wrap="none"/>
          <a:lstStyle/>
          <a:p>
            <a:pPr algn="ctr"/>
            <a:endParaRPr lang="zh-CN" altLang="en-US" b="1">
              <a:solidFill>
                <a:srgbClr val="3333FF"/>
              </a:solidFill>
              <a:ea typeface="楷体_GB2312" pitchFamily="49" charset="-122"/>
            </a:endParaRPr>
          </a:p>
        </p:txBody>
      </p:sp>
      <p:sp>
        <p:nvSpPr>
          <p:cNvPr id="71" name="Line 45">
            <a:extLst>
              <a:ext uri="{FF2B5EF4-FFF2-40B4-BE49-F238E27FC236}">
                <a16:creationId xmlns:a16="http://schemas.microsoft.com/office/drawing/2014/main" id="{B1060903-3558-4C38-B142-82FCCA32A160}"/>
              </a:ext>
            </a:extLst>
          </p:cNvPr>
          <p:cNvSpPr>
            <a:spLocks noChangeShapeType="1"/>
          </p:cNvSpPr>
          <p:nvPr/>
        </p:nvSpPr>
        <p:spPr bwMode="auto">
          <a:xfrm>
            <a:off x="7096336" y="3987925"/>
            <a:ext cx="0" cy="324893"/>
          </a:xfrm>
          <a:prstGeom prst="line">
            <a:avLst/>
          </a:prstGeom>
          <a:noFill/>
          <a:ln w="9525">
            <a:solidFill>
              <a:schemeClr val="tx1"/>
            </a:solidFill>
            <a:miter lim="800000"/>
            <a:headEnd/>
            <a:tailEnd/>
          </a:ln>
          <a:effectLst/>
        </p:spPr>
        <p:txBody>
          <a:bodyPr wrap="none"/>
          <a:lstStyle/>
          <a:p>
            <a:pPr algn="ctr"/>
            <a:endParaRPr lang="zh-CN" altLang="en-US" b="1">
              <a:solidFill>
                <a:srgbClr val="3333FF"/>
              </a:solidFill>
              <a:ea typeface="楷体_GB2312" pitchFamily="49" charset="-122"/>
            </a:endParaRPr>
          </a:p>
        </p:txBody>
      </p:sp>
      <p:sp>
        <p:nvSpPr>
          <p:cNvPr id="72" name="Line 46">
            <a:extLst>
              <a:ext uri="{FF2B5EF4-FFF2-40B4-BE49-F238E27FC236}">
                <a16:creationId xmlns:a16="http://schemas.microsoft.com/office/drawing/2014/main" id="{E3C2C176-12B5-40C6-A413-F490D8931324}"/>
              </a:ext>
            </a:extLst>
          </p:cNvPr>
          <p:cNvSpPr>
            <a:spLocks noChangeShapeType="1"/>
          </p:cNvSpPr>
          <p:nvPr/>
        </p:nvSpPr>
        <p:spPr bwMode="auto">
          <a:xfrm>
            <a:off x="7315272" y="3858983"/>
            <a:ext cx="738227" cy="567701"/>
          </a:xfrm>
          <a:prstGeom prst="line">
            <a:avLst/>
          </a:prstGeom>
          <a:noFill/>
          <a:ln w="9525">
            <a:solidFill>
              <a:schemeClr val="tx1"/>
            </a:solidFill>
            <a:miter lim="800000"/>
            <a:headEnd/>
            <a:tailEnd/>
          </a:ln>
          <a:effectLst/>
        </p:spPr>
        <p:txBody>
          <a:bodyPr wrap="none"/>
          <a:lstStyle/>
          <a:p>
            <a:pPr algn="ctr"/>
            <a:endParaRPr lang="zh-CN" altLang="en-US" b="1">
              <a:solidFill>
                <a:srgbClr val="3333FF"/>
              </a:solidFill>
              <a:ea typeface="楷体_GB2312" pitchFamily="49" charset="-122"/>
            </a:endParaRPr>
          </a:p>
        </p:txBody>
      </p:sp>
      <p:sp>
        <p:nvSpPr>
          <p:cNvPr id="73" name="Line 49">
            <a:extLst>
              <a:ext uri="{FF2B5EF4-FFF2-40B4-BE49-F238E27FC236}">
                <a16:creationId xmlns:a16="http://schemas.microsoft.com/office/drawing/2014/main" id="{D0F95046-F925-4E4D-BEC0-71B3515A1C40}"/>
              </a:ext>
            </a:extLst>
          </p:cNvPr>
          <p:cNvSpPr>
            <a:spLocks noChangeShapeType="1"/>
          </p:cNvSpPr>
          <p:nvPr/>
        </p:nvSpPr>
        <p:spPr bwMode="auto">
          <a:xfrm>
            <a:off x="7101765" y="4743667"/>
            <a:ext cx="0" cy="284281"/>
          </a:xfrm>
          <a:prstGeom prst="line">
            <a:avLst/>
          </a:prstGeom>
          <a:noFill/>
          <a:ln w="9525">
            <a:solidFill>
              <a:schemeClr val="tx1"/>
            </a:solidFill>
            <a:miter lim="800000"/>
            <a:headEnd/>
            <a:tailEnd/>
          </a:ln>
          <a:effectLst/>
        </p:spPr>
        <p:txBody>
          <a:bodyPr wrap="none"/>
          <a:lstStyle/>
          <a:p>
            <a:pPr algn="ctr"/>
            <a:endParaRPr lang="zh-CN" altLang="en-US" b="1">
              <a:solidFill>
                <a:srgbClr val="3333FF"/>
              </a:solidFill>
              <a:ea typeface="楷体_GB2312" pitchFamily="49" charset="-122"/>
            </a:endParaRPr>
          </a:p>
        </p:txBody>
      </p:sp>
      <p:sp>
        <p:nvSpPr>
          <p:cNvPr id="74" name="Line 50">
            <a:extLst>
              <a:ext uri="{FF2B5EF4-FFF2-40B4-BE49-F238E27FC236}">
                <a16:creationId xmlns:a16="http://schemas.microsoft.com/office/drawing/2014/main" id="{4832C482-8D66-423C-90B6-15D69DCF7027}"/>
              </a:ext>
            </a:extLst>
          </p:cNvPr>
          <p:cNvSpPr>
            <a:spLocks noChangeShapeType="1"/>
          </p:cNvSpPr>
          <p:nvPr/>
        </p:nvSpPr>
        <p:spPr bwMode="auto">
          <a:xfrm>
            <a:off x="7101765" y="5451055"/>
            <a:ext cx="0" cy="324146"/>
          </a:xfrm>
          <a:prstGeom prst="line">
            <a:avLst/>
          </a:prstGeom>
          <a:noFill/>
          <a:ln w="9525">
            <a:solidFill>
              <a:schemeClr val="tx1"/>
            </a:solidFill>
            <a:miter lim="800000"/>
            <a:headEnd/>
            <a:tailEnd/>
          </a:ln>
          <a:effectLst/>
        </p:spPr>
        <p:txBody>
          <a:bodyPr wrap="none"/>
          <a:lstStyle/>
          <a:p>
            <a:pPr algn="ctr"/>
            <a:endParaRPr lang="zh-CN" altLang="en-US" b="1">
              <a:solidFill>
                <a:srgbClr val="3333FF"/>
              </a:solidFill>
              <a:ea typeface="楷体_GB2312" pitchFamily="49" charset="-122"/>
            </a:endParaRPr>
          </a:p>
        </p:txBody>
      </p:sp>
      <p:sp>
        <p:nvSpPr>
          <p:cNvPr id="75" name="Freeform 51">
            <a:extLst>
              <a:ext uri="{FF2B5EF4-FFF2-40B4-BE49-F238E27FC236}">
                <a16:creationId xmlns:a16="http://schemas.microsoft.com/office/drawing/2014/main" id="{6E8D57B7-C3EC-492D-AEC7-BC0E3947FC06}"/>
              </a:ext>
            </a:extLst>
          </p:cNvPr>
          <p:cNvSpPr>
            <a:spLocks/>
          </p:cNvSpPr>
          <p:nvPr/>
        </p:nvSpPr>
        <p:spPr bwMode="auto">
          <a:xfrm>
            <a:off x="7896082" y="4704268"/>
            <a:ext cx="251504" cy="340263"/>
          </a:xfrm>
          <a:custGeom>
            <a:avLst/>
            <a:gdLst/>
            <a:ahLst/>
            <a:cxnLst>
              <a:cxn ang="0">
                <a:pos x="139" y="0"/>
              </a:cxn>
              <a:cxn ang="0">
                <a:pos x="0" y="190"/>
              </a:cxn>
            </a:cxnLst>
            <a:rect l="0" t="0" r="r" b="b"/>
            <a:pathLst>
              <a:path w="139" h="190">
                <a:moveTo>
                  <a:pt x="139" y="0"/>
                </a:moveTo>
                <a:lnTo>
                  <a:pt x="0" y="190"/>
                </a:lnTo>
              </a:path>
            </a:pathLst>
          </a:custGeom>
          <a:no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ea typeface="楷体_GB2312" pitchFamily="49" charset="-122"/>
            </a:endParaRPr>
          </a:p>
        </p:txBody>
      </p:sp>
      <p:sp>
        <p:nvSpPr>
          <p:cNvPr id="76" name="Freeform 52">
            <a:extLst>
              <a:ext uri="{FF2B5EF4-FFF2-40B4-BE49-F238E27FC236}">
                <a16:creationId xmlns:a16="http://schemas.microsoft.com/office/drawing/2014/main" id="{54647E39-E1DE-4872-AC4C-7D077FCBE3EC}"/>
              </a:ext>
            </a:extLst>
          </p:cNvPr>
          <p:cNvSpPr>
            <a:spLocks/>
          </p:cNvSpPr>
          <p:nvPr/>
        </p:nvSpPr>
        <p:spPr bwMode="auto">
          <a:xfrm>
            <a:off x="8397281" y="4672033"/>
            <a:ext cx="302166" cy="372498"/>
          </a:xfrm>
          <a:custGeom>
            <a:avLst/>
            <a:gdLst/>
            <a:ahLst/>
            <a:cxnLst>
              <a:cxn ang="0">
                <a:pos x="0" y="0"/>
              </a:cxn>
              <a:cxn ang="0">
                <a:pos x="167" y="208"/>
              </a:cxn>
            </a:cxnLst>
            <a:rect l="0" t="0" r="r" b="b"/>
            <a:pathLst>
              <a:path w="167" h="208">
                <a:moveTo>
                  <a:pt x="0" y="0"/>
                </a:moveTo>
                <a:lnTo>
                  <a:pt x="167" y="208"/>
                </a:lnTo>
              </a:path>
            </a:pathLst>
          </a:custGeom>
          <a:no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ea typeface="楷体_GB2312" pitchFamily="49" charset="-122"/>
            </a:endParaRPr>
          </a:p>
        </p:txBody>
      </p:sp>
      <p:sp>
        <p:nvSpPr>
          <p:cNvPr id="77" name="Line 53">
            <a:extLst>
              <a:ext uri="{FF2B5EF4-FFF2-40B4-BE49-F238E27FC236}">
                <a16:creationId xmlns:a16="http://schemas.microsoft.com/office/drawing/2014/main" id="{B353E6B8-BB47-4C2A-9933-6819AE715856}"/>
              </a:ext>
            </a:extLst>
          </p:cNvPr>
          <p:cNvSpPr>
            <a:spLocks noChangeShapeType="1"/>
          </p:cNvSpPr>
          <p:nvPr/>
        </p:nvSpPr>
        <p:spPr bwMode="auto">
          <a:xfrm flipH="1">
            <a:off x="8174727" y="5370467"/>
            <a:ext cx="410730" cy="404734"/>
          </a:xfrm>
          <a:prstGeom prst="line">
            <a:avLst/>
          </a:prstGeom>
          <a:noFill/>
          <a:ln w="9525">
            <a:solidFill>
              <a:schemeClr val="tx1"/>
            </a:solidFill>
            <a:miter lim="800000"/>
            <a:headEnd/>
            <a:tailEnd/>
          </a:ln>
          <a:effectLst/>
        </p:spPr>
        <p:txBody>
          <a:bodyPr wrap="none"/>
          <a:lstStyle/>
          <a:p>
            <a:pPr algn="ctr"/>
            <a:endParaRPr lang="zh-CN" altLang="en-US" b="1">
              <a:solidFill>
                <a:srgbClr val="3333FF"/>
              </a:solidFill>
              <a:ea typeface="楷体_GB2312" pitchFamily="49" charset="-122"/>
            </a:endParaRPr>
          </a:p>
        </p:txBody>
      </p:sp>
      <p:sp>
        <p:nvSpPr>
          <p:cNvPr id="78" name="Line 54">
            <a:extLst>
              <a:ext uri="{FF2B5EF4-FFF2-40B4-BE49-F238E27FC236}">
                <a16:creationId xmlns:a16="http://schemas.microsoft.com/office/drawing/2014/main" id="{4790E498-A610-4153-A07B-B115907EE34C}"/>
              </a:ext>
            </a:extLst>
          </p:cNvPr>
          <p:cNvSpPr>
            <a:spLocks noChangeShapeType="1"/>
          </p:cNvSpPr>
          <p:nvPr/>
        </p:nvSpPr>
        <p:spPr bwMode="auto">
          <a:xfrm>
            <a:off x="8748301" y="5451055"/>
            <a:ext cx="0" cy="324146"/>
          </a:xfrm>
          <a:prstGeom prst="line">
            <a:avLst/>
          </a:prstGeom>
          <a:noFill/>
          <a:ln w="9525">
            <a:solidFill>
              <a:schemeClr val="tx1"/>
            </a:solidFill>
            <a:miter lim="800000"/>
            <a:headEnd/>
            <a:tailEnd/>
          </a:ln>
          <a:effectLst/>
        </p:spPr>
        <p:txBody>
          <a:bodyPr wrap="none"/>
          <a:lstStyle/>
          <a:p>
            <a:pPr algn="ctr"/>
            <a:endParaRPr lang="zh-CN" altLang="en-US" b="1">
              <a:solidFill>
                <a:srgbClr val="3333FF"/>
              </a:solidFill>
              <a:ea typeface="楷体_GB2312" pitchFamily="49" charset="-122"/>
            </a:endParaRPr>
          </a:p>
        </p:txBody>
      </p:sp>
      <p:sp>
        <p:nvSpPr>
          <p:cNvPr id="79" name="Freeform 55">
            <a:extLst>
              <a:ext uri="{FF2B5EF4-FFF2-40B4-BE49-F238E27FC236}">
                <a16:creationId xmlns:a16="http://schemas.microsoft.com/office/drawing/2014/main" id="{0A0E912B-DB8D-4E77-9F7A-D782F50FC868}"/>
              </a:ext>
            </a:extLst>
          </p:cNvPr>
          <p:cNvSpPr>
            <a:spLocks/>
          </p:cNvSpPr>
          <p:nvPr/>
        </p:nvSpPr>
        <p:spPr bwMode="auto">
          <a:xfrm>
            <a:off x="8907526" y="5348977"/>
            <a:ext cx="510245" cy="440551"/>
          </a:xfrm>
          <a:custGeom>
            <a:avLst/>
            <a:gdLst/>
            <a:ahLst/>
            <a:cxnLst>
              <a:cxn ang="0">
                <a:pos x="0" y="0"/>
              </a:cxn>
              <a:cxn ang="0">
                <a:pos x="282" y="246"/>
              </a:cxn>
            </a:cxnLst>
            <a:rect l="0" t="0" r="r" b="b"/>
            <a:pathLst>
              <a:path w="282" h="246">
                <a:moveTo>
                  <a:pt x="0" y="0"/>
                </a:moveTo>
                <a:lnTo>
                  <a:pt x="282" y="246"/>
                </a:lnTo>
              </a:path>
            </a:pathLst>
          </a:custGeom>
          <a:no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ea typeface="楷体_GB2312" pitchFamily="49" charset="-122"/>
            </a:endParaRPr>
          </a:p>
        </p:txBody>
      </p:sp>
      <p:sp>
        <p:nvSpPr>
          <p:cNvPr id="3" name="矩形 2">
            <a:extLst>
              <a:ext uri="{FF2B5EF4-FFF2-40B4-BE49-F238E27FC236}">
                <a16:creationId xmlns:a16="http://schemas.microsoft.com/office/drawing/2014/main" id="{644C8A1E-600B-4F75-888F-04860A8CF8F2}"/>
              </a:ext>
            </a:extLst>
          </p:cNvPr>
          <p:cNvSpPr/>
          <p:nvPr/>
        </p:nvSpPr>
        <p:spPr>
          <a:xfrm>
            <a:off x="3648993" y="5046032"/>
            <a:ext cx="902811"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森林</a:t>
            </a:r>
            <a:endParaRPr lang="zh-CN" altLang="en-US" sz="2800" b="1" dirty="0">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3DCF4198-F610-441B-A2B5-9A1DB88E3714}"/>
              </a:ext>
            </a:extLst>
          </p:cNvPr>
          <p:cNvSpPr/>
          <p:nvPr/>
        </p:nvSpPr>
        <p:spPr>
          <a:xfrm>
            <a:off x="8613531" y="3609820"/>
            <a:ext cx="543739"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树</a:t>
            </a:r>
          </a:p>
        </p:txBody>
      </p:sp>
    </p:spTree>
    <p:extLst>
      <p:ext uri="{BB962C8B-B14F-4D97-AF65-F5344CB8AC3E}">
        <p14:creationId xmlns:p14="http://schemas.microsoft.com/office/powerpoint/2010/main" val="2606381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71"/>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70" grpId="0" animBg="1"/>
      <p:bldP spid="70" grpId="1" animBg="1"/>
      <p:bldP spid="71" grpId="0" animBg="1"/>
      <p:bldP spid="71" grpId="1" animBg="1"/>
      <p:bldP spid="72" grpId="0" animBg="1"/>
      <p:bldP spid="72" grpId="1" animBg="1"/>
      <p:bldP spid="3" grpId="0"/>
      <p:bldP spid="30" grpId="0"/>
      <p:bldP spid="3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044"/>
          <p:cNvSpPr txBox="1">
            <a:spLocks noChangeArrowheads="1"/>
          </p:cNvSpPr>
          <p:nvPr/>
        </p:nvSpPr>
        <p:spPr bwMode="auto">
          <a:xfrm>
            <a:off x="1109560" y="609600"/>
            <a:ext cx="4568696" cy="523220"/>
          </a:xfrm>
          <a:prstGeom prst="rect">
            <a:avLst/>
          </a:prstGeom>
          <a:noFill/>
          <a:ln w="9525">
            <a:noFill/>
            <a:miter lim="800000"/>
            <a:headEnd/>
            <a:tailEnd/>
          </a:ln>
          <a:effectLst/>
        </p:spPr>
        <p:txBody>
          <a:bodyPr wrap="square">
            <a:spAutoFit/>
          </a:bodyPr>
          <a:lstStyle/>
          <a:p>
            <a:pPr algn="ctr">
              <a:spcBef>
                <a:spcPct val="50000"/>
              </a:spcBef>
              <a:defRPr/>
            </a:pPr>
            <a:r>
              <a:rPr lang="zh-CN" altLang="en-US" sz="2800" dirty="0">
                <a:latin typeface="微软雅黑" panose="020B0503020204020204" pitchFamily="34" charset="-122"/>
                <a:ea typeface="微软雅黑" panose="020B0503020204020204" pitchFamily="34" charset="-122"/>
              </a:rPr>
              <a:t>线性结构</a:t>
            </a:r>
          </a:p>
        </p:txBody>
      </p:sp>
      <p:sp>
        <p:nvSpPr>
          <p:cNvPr id="4" name="Text Box 1046"/>
          <p:cNvSpPr txBox="1">
            <a:spLocks noChangeArrowheads="1"/>
          </p:cNvSpPr>
          <p:nvPr/>
        </p:nvSpPr>
        <p:spPr bwMode="auto">
          <a:xfrm>
            <a:off x="5715000" y="609600"/>
            <a:ext cx="4538560" cy="523220"/>
          </a:xfrm>
          <a:prstGeom prst="rect">
            <a:avLst/>
          </a:prstGeom>
          <a:noFill/>
          <a:ln w="9525">
            <a:noFill/>
            <a:miter lim="800000"/>
            <a:headEnd/>
            <a:tailEnd/>
          </a:ln>
          <a:effectLst/>
        </p:spPr>
        <p:txBody>
          <a:bodyPr wrap="square">
            <a:spAutoFit/>
          </a:bodyPr>
          <a:lstStyle/>
          <a:p>
            <a:pPr algn="ctr">
              <a:spcBef>
                <a:spcPct val="50000"/>
              </a:spcBef>
              <a:defRPr/>
            </a:pPr>
            <a:r>
              <a:rPr lang="zh-CN" altLang="en-US" sz="2800" dirty="0">
                <a:latin typeface="微软雅黑" panose="020B0503020204020204" pitchFamily="34" charset="-122"/>
                <a:ea typeface="微软雅黑" panose="020B0503020204020204" pitchFamily="34" charset="-122"/>
              </a:rPr>
              <a:t>树结构</a:t>
            </a:r>
          </a:p>
        </p:txBody>
      </p:sp>
      <p:cxnSp>
        <p:nvCxnSpPr>
          <p:cNvPr id="24" name="直接连接符 23"/>
          <p:cNvCxnSpPr/>
          <p:nvPr/>
        </p:nvCxnSpPr>
        <p:spPr bwMode="auto">
          <a:xfrm>
            <a:off x="5684449" y="470047"/>
            <a:ext cx="0" cy="6115522"/>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cxnSp>
        <p:nvCxnSpPr>
          <p:cNvPr id="26" name="直接连接符 25"/>
          <p:cNvCxnSpPr/>
          <p:nvPr/>
        </p:nvCxnSpPr>
        <p:spPr bwMode="auto">
          <a:xfrm>
            <a:off x="1106764" y="1300409"/>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27" name="Text Box 1044"/>
          <p:cNvSpPr txBox="1">
            <a:spLocks noChangeArrowheads="1"/>
          </p:cNvSpPr>
          <p:nvPr/>
        </p:nvSpPr>
        <p:spPr bwMode="auto">
          <a:xfrm>
            <a:off x="1109560" y="1461265"/>
            <a:ext cx="4568696" cy="523220"/>
          </a:xfrm>
          <a:prstGeom prst="rect">
            <a:avLst/>
          </a:prstGeom>
          <a:noFill/>
          <a:ln w="9525">
            <a:noFill/>
            <a:miter lim="800000"/>
            <a:headEnd/>
            <a:tailEnd/>
          </a:ln>
          <a:effectLst/>
        </p:spPr>
        <p:txBody>
          <a:bodyPr wrap="square">
            <a:spAutoFit/>
          </a:bodyPr>
          <a:lstStyle/>
          <a:p>
            <a:pPr algn="ctr">
              <a:spcBef>
                <a:spcPct val="50000"/>
              </a:spcBef>
              <a:defRPr/>
            </a:pPr>
            <a:r>
              <a:rPr lang="zh-CN" altLang="en-US" sz="2800">
                <a:latin typeface="微软雅黑" panose="020B0503020204020204" pitchFamily="34" charset="-122"/>
                <a:ea typeface="微软雅黑" panose="020B0503020204020204" pitchFamily="34" charset="-122"/>
              </a:rPr>
              <a:t>第一个数据元素</a:t>
            </a:r>
          </a:p>
        </p:txBody>
      </p:sp>
      <p:sp>
        <p:nvSpPr>
          <p:cNvPr id="28" name="Text Box 1046"/>
          <p:cNvSpPr txBox="1">
            <a:spLocks noChangeArrowheads="1"/>
          </p:cNvSpPr>
          <p:nvPr/>
        </p:nvSpPr>
        <p:spPr bwMode="auto">
          <a:xfrm>
            <a:off x="5715000" y="1461265"/>
            <a:ext cx="4538560" cy="523220"/>
          </a:xfrm>
          <a:prstGeom prst="rect">
            <a:avLst/>
          </a:prstGeom>
          <a:noFill/>
          <a:ln w="9525">
            <a:noFill/>
            <a:miter lim="800000"/>
            <a:headEnd/>
            <a:tailEnd/>
          </a:ln>
          <a:effectLst/>
        </p:spPr>
        <p:txBody>
          <a:bodyPr wrap="square">
            <a:spAutoFit/>
          </a:bodyPr>
          <a:lstStyle/>
          <a:p>
            <a:pPr algn="ctr">
              <a:spcBef>
                <a:spcPct val="50000"/>
              </a:spcBef>
              <a:defRPr/>
            </a:pPr>
            <a:r>
              <a:rPr lang="zh-CN" altLang="en-US" sz="2800">
                <a:latin typeface="微软雅黑" panose="020B0503020204020204" pitchFamily="34" charset="-122"/>
                <a:ea typeface="微软雅黑" panose="020B0503020204020204" pitchFamily="34" charset="-122"/>
              </a:rPr>
              <a:t>根结点</a:t>
            </a:r>
          </a:p>
        </p:txBody>
      </p:sp>
      <p:cxnSp>
        <p:nvCxnSpPr>
          <p:cNvPr id="29" name="直接连接符 28"/>
          <p:cNvCxnSpPr/>
          <p:nvPr/>
        </p:nvCxnSpPr>
        <p:spPr bwMode="auto">
          <a:xfrm>
            <a:off x="1106764" y="2680562"/>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30" name="Text Box 1044"/>
          <p:cNvSpPr txBox="1">
            <a:spLocks noChangeArrowheads="1"/>
          </p:cNvSpPr>
          <p:nvPr/>
        </p:nvSpPr>
        <p:spPr bwMode="auto">
          <a:xfrm>
            <a:off x="1109560" y="2037329"/>
            <a:ext cx="4568696" cy="523220"/>
          </a:xfrm>
          <a:prstGeom prst="rect">
            <a:avLst/>
          </a:prstGeom>
          <a:noFill/>
          <a:ln w="9525">
            <a:noFill/>
            <a:miter lim="800000"/>
            <a:headEnd/>
            <a:tailEnd/>
          </a:ln>
          <a:effectLst/>
        </p:spPr>
        <p:txBody>
          <a:bodyPr wrap="square">
            <a:spAutoFit/>
          </a:bodyPr>
          <a:lstStyle/>
          <a:p>
            <a:pPr algn="ctr">
              <a:spcBef>
                <a:spcPct val="50000"/>
              </a:spcBef>
              <a:defRPr/>
            </a:pPr>
            <a:r>
              <a:rPr lang="zh-CN" altLang="en-US" sz="2800" b="1">
                <a:solidFill>
                  <a:srgbClr val="FF0000"/>
                </a:solidFill>
                <a:latin typeface="微软雅黑" panose="020B0503020204020204" pitchFamily="34" charset="-122"/>
                <a:ea typeface="微软雅黑" panose="020B0503020204020204" pitchFamily="34" charset="-122"/>
              </a:rPr>
              <a:t>无前驱</a:t>
            </a:r>
          </a:p>
        </p:txBody>
      </p:sp>
      <p:sp>
        <p:nvSpPr>
          <p:cNvPr id="31" name="Text Box 1046"/>
          <p:cNvSpPr txBox="1">
            <a:spLocks noChangeArrowheads="1"/>
          </p:cNvSpPr>
          <p:nvPr/>
        </p:nvSpPr>
        <p:spPr bwMode="auto">
          <a:xfrm>
            <a:off x="5715000" y="2037329"/>
            <a:ext cx="4538560" cy="523220"/>
          </a:xfrm>
          <a:prstGeom prst="rect">
            <a:avLst/>
          </a:prstGeom>
          <a:noFill/>
          <a:ln w="9525">
            <a:noFill/>
            <a:miter lim="800000"/>
            <a:headEnd/>
            <a:tailEnd/>
          </a:ln>
          <a:effectLst/>
        </p:spPr>
        <p:txBody>
          <a:bodyPr wrap="square">
            <a:spAutoFit/>
          </a:bodyPr>
          <a:lstStyle/>
          <a:p>
            <a:pPr algn="ctr">
              <a:spcBef>
                <a:spcPct val="50000"/>
              </a:spcBef>
              <a:defRPr/>
            </a:pPr>
            <a:r>
              <a:rPr lang="zh-CN" altLang="en-US" sz="2800" b="1">
                <a:solidFill>
                  <a:srgbClr val="FF0000"/>
                </a:solidFill>
                <a:latin typeface="微软雅黑" panose="020B0503020204020204" pitchFamily="34" charset="-122"/>
                <a:ea typeface="微软雅黑" panose="020B0503020204020204" pitchFamily="34" charset="-122"/>
              </a:rPr>
              <a:t>无双亲</a:t>
            </a:r>
          </a:p>
        </p:txBody>
      </p:sp>
      <p:cxnSp>
        <p:nvCxnSpPr>
          <p:cNvPr id="32" name="直接连接符 31"/>
          <p:cNvCxnSpPr/>
          <p:nvPr/>
        </p:nvCxnSpPr>
        <p:spPr bwMode="auto">
          <a:xfrm>
            <a:off x="1106764" y="4060715"/>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33" name="Text Box 1044"/>
          <p:cNvSpPr txBox="1">
            <a:spLocks noChangeArrowheads="1"/>
          </p:cNvSpPr>
          <p:nvPr/>
        </p:nvSpPr>
        <p:spPr bwMode="auto">
          <a:xfrm>
            <a:off x="1109560" y="2856455"/>
            <a:ext cx="4568696" cy="523220"/>
          </a:xfrm>
          <a:prstGeom prst="rect">
            <a:avLst/>
          </a:prstGeom>
          <a:noFill/>
          <a:ln w="9525">
            <a:noFill/>
            <a:miter lim="800000"/>
            <a:headEnd/>
            <a:tailEnd/>
          </a:ln>
          <a:effectLst/>
        </p:spPr>
        <p:txBody>
          <a:bodyPr wrap="square">
            <a:spAutoFit/>
          </a:bodyPr>
          <a:lstStyle/>
          <a:p>
            <a:pPr algn="ctr">
              <a:spcBef>
                <a:spcPct val="50000"/>
              </a:spcBef>
              <a:defRPr/>
            </a:pPr>
            <a:r>
              <a:rPr lang="zh-CN" altLang="en-US" sz="2800">
                <a:latin typeface="微软雅黑" panose="020B0503020204020204" pitchFamily="34" charset="-122"/>
                <a:ea typeface="微软雅黑" panose="020B0503020204020204" pitchFamily="34" charset="-122"/>
              </a:rPr>
              <a:t>最后一个数据元素</a:t>
            </a:r>
          </a:p>
        </p:txBody>
      </p:sp>
      <p:sp>
        <p:nvSpPr>
          <p:cNvPr id="34" name="Text Box 1046"/>
          <p:cNvSpPr txBox="1">
            <a:spLocks noChangeArrowheads="1"/>
          </p:cNvSpPr>
          <p:nvPr/>
        </p:nvSpPr>
        <p:spPr bwMode="auto">
          <a:xfrm>
            <a:off x="5715000" y="2856455"/>
            <a:ext cx="4538560" cy="523220"/>
          </a:xfrm>
          <a:prstGeom prst="rect">
            <a:avLst/>
          </a:prstGeom>
          <a:noFill/>
          <a:ln w="9525">
            <a:noFill/>
            <a:miter lim="800000"/>
            <a:headEnd/>
            <a:tailEnd/>
          </a:ln>
          <a:effectLst/>
        </p:spPr>
        <p:txBody>
          <a:bodyPr wrap="square">
            <a:spAutoFit/>
          </a:bodyPr>
          <a:lstStyle/>
          <a:p>
            <a:pPr algn="ctr">
              <a:spcBef>
                <a:spcPct val="50000"/>
              </a:spcBef>
              <a:defRPr/>
            </a:pPr>
            <a:r>
              <a:rPr lang="zh-CN" altLang="en-US" sz="2800">
                <a:latin typeface="微软雅黑" panose="020B0503020204020204" pitchFamily="34" charset="-122"/>
                <a:ea typeface="微软雅黑" panose="020B0503020204020204" pitchFamily="34" charset="-122"/>
              </a:rPr>
              <a:t>叶结点</a:t>
            </a:r>
            <a:endParaRPr lang="en-US" altLang="zh-CN" sz="2800">
              <a:latin typeface="微软雅黑" panose="020B0503020204020204" pitchFamily="34" charset="-122"/>
              <a:ea typeface="微软雅黑" panose="020B0503020204020204" pitchFamily="34" charset="-122"/>
            </a:endParaRPr>
          </a:p>
        </p:txBody>
      </p:sp>
      <p:sp>
        <p:nvSpPr>
          <p:cNvPr id="35" name="Text Box 1044"/>
          <p:cNvSpPr txBox="1">
            <a:spLocks noChangeArrowheads="1"/>
          </p:cNvSpPr>
          <p:nvPr/>
        </p:nvSpPr>
        <p:spPr bwMode="auto">
          <a:xfrm>
            <a:off x="1109560" y="3432519"/>
            <a:ext cx="4568696" cy="523220"/>
          </a:xfrm>
          <a:prstGeom prst="rect">
            <a:avLst/>
          </a:prstGeom>
          <a:noFill/>
          <a:ln w="9525">
            <a:noFill/>
            <a:miter lim="800000"/>
            <a:headEnd/>
            <a:tailEnd/>
          </a:ln>
          <a:effectLst/>
        </p:spPr>
        <p:txBody>
          <a:bodyPr wrap="square">
            <a:spAutoFit/>
          </a:bodyPr>
          <a:lstStyle>
            <a:defPPr>
              <a:defRPr lang="en-US"/>
            </a:defPPr>
            <a:lvl1pPr algn="ctr">
              <a:spcBef>
                <a:spcPct val="50000"/>
              </a:spcBef>
              <a:defRPr sz="2800" b="1">
                <a:solidFill>
                  <a:srgbClr val="FF0000"/>
                </a:solidFill>
                <a:latin typeface="微软雅黑" panose="020B0503020204020204" pitchFamily="34" charset="-122"/>
                <a:ea typeface="微软雅黑" panose="020B0503020204020204" pitchFamily="34" charset="-122"/>
              </a:defRPr>
            </a:lvl1pPr>
          </a:lstStyle>
          <a:p>
            <a:r>
              <a:rPr lang="zh-CN" altLang="en-US"/>
              <a:t>无后继</a:t>
            </a:r>
          </a:p>
        </p:txBody>
      </p:sp>
      <p:sp>
        <p:nvSpPr>
          <p:cNvPr id="36" name="Text Box 1046"/>
          <p:cNvSpPr txBox="1">
            <a:spLocks noChangeArrowheads="1"/>
          </p:cNvSpPr>
          <p:nvPr/>
        </p:nvSpPr>
        <p:spPr bwMode="auto">
          <a:xfrm>
            <a:off x="5715000" y="3432519"/>
            <a:ext cx="4538560" cy="523220"/>
          </a:xfrm>
          <a:prstGeom prst="rect">
            <a:avLst/>
          </a:prstGeom>
          <a:noFill/>
          <a:ln w="9525">
            <a:noFill/>
            <a:miter lim="800000"/>
            <a:headEnd/>
            <a:tailEnd/>
          </a:ln>
          <a:effectLst/>
        </p:spPr>
        <p:txBody>
          <a:bodyPr wrap="square">
            <a:spAutoFit/>
          </a:bodyPr>
          <a:lstStyle>
            <a:defPPr>
              <a:defRPr lang="en-US"/>
            </a:defPPr>
            <a:lvl1pPr algn="ctr">
              <a:spcBef>
                <a:spcPct val="50000"/>
              </a:spcBef>
              <a:defRPr sz="2800" b="1">
                <a:solidFill>
                  <a:srgbClr val="FF0000"/>
                </a:solidFill>
                <a:latin typeface="微软雅黑" panose="020B0503020204020204" pitchFamily="34" charset="-122"/>
                <a:ea typeface="微软雅黑" panose="020B0503020204020204" pitchFamily="34" charset="-122"/>
              </a:defRPr>
            </a:lvl1pPr>
          </a:lstStyle>
          <a:p>
            <a:r>
              <a:rPr lang="zh-CN" altLang="en-US"/>
              <a:t>无孩子</a:t>
            </a:r>
          </a:p>
        </p:txBody>
      </p:sp>
      <p:cxnSp>
        <p:nvCxnSpPr>
          <p:cNvPr id="37" name="直接连接符 36"/>
          <p:cNvCxnSpPr/>
          <p:nvPr/>
        </p:nvCxnSpPr>
        <p:spPr bwMode="auto">
          <a:xfrm>
            <a:off x="1106764" y="5440869"/>
            <a:ext cx="9144000" cy="0"/>
          </a:xfrm>
          <a:prstGeom prst="line">
            <a:avLst/>
          </a:prstGeom>
          <a:ln w="57150">
            <a:solidFill>
              <a:srgbClr val="FF0000"/>
            </a:solidFill>
            <a:headEnd type="none" w="med" len="med"/>
            <a:tailEnd type="none" w="med" len="med"/>
          </a:ln>
          <a:effectLst>
            <a:outerShdw blurRad="40000" dist="23000" dir="5400000" rotWithShape="0">
              <a:srgbClr val="000000">
                <a:alpha val="35000"/>
              </a:srgbClr>
            </a:outerShdw>
          </a:effectLst>
          <a:scene3d>
            <a:camera prst="orthographicFront"/>
            <a:lightRig rig="threePt" dir="t"/>
          </a:scene3d>
          <a:sp3d>
            <a:bevelT/>
          </a:sp3d>
        </p:spPr>
        <p:style>
          <a:lnRef idx="3">
            <a:schemeClr val="accent4"/>
          </a:lnRef>
          <a:fillRef idx="0">
            <a:schemeClr val="accent4"/>
          </a:fillRef>
          <a:effectRef idx="2">
            <a:schemeClr val="accent4"/>
          </a:effectRef>
          <a:fontRef idx="minor">
            <a:schemeClr val="tx1"/>
          </a:fontRef>
        </p:style>
      </p:cxnSp>
      <p:sp>
        <p:nvSpPr>
          <p:cNvPr id="38" name="Text Box 1044"/>
          <p:cNvSpPr txBox="1">
            <a:spLocks noChangeArrowheads="1"/>
          </p:cNvSpPr>
          <p:nvPr/>
        </p:nvSpPr>
        <p:spPr bwMode="auto">
          <a:xfrm>
            <a:off x="1110068" y="6042739"/>
            <a:ext cx="4568696" cy="523220"/>
          </a:xfrm>
          <a:prstGeom prst="rect">
            <a:avLst/>
          </a:prstGeom>
          <a:noFill/>
          <a:ln w="9525">
            <a:noFill/>
            <a:miter lim="800000"/>
            <a:headEnd/>
            <a:tailEnd/>
          </a:ln>
          <a:effectLst/>
        </p:spPr>
        <p:txBody>
          <a:bodyPr wrap="square">
            <a:spAutoFit/>
          </a:bodyPr>
          <a:lstStyle>
            <a:defPPr>
              <a:defRPr lang="en-US"/>
            </a:defPPr>
            <a:lvl1pPr algn="ctr">
              <a:spcBef>
                <a:spcPct val="50000"/>
              </a:spcBef>
              <a:defRPr sz="2800" b="1">
                <a:solidFill>
                  <a:srgbClr val="FF0000"/>
                </a:solidFill>
                <a:latin typeface="微软雅黑" panose="020B0503020204020204" pitchFamily="34" charset="-122"/>
                <a:ea typeface="微软雅黑" panose="020B0503020204020204" pitchFamily="34" charset="-122"/>
              </a:defRPr>
            </a:lvl1pPr>
          </a:lstStyle>
          <a:p>
            <a:r>
              <a:rPr lang="zh-CN" altLang="en-US"/>
              <a:t>一对一 </a:t>
            </a:r>
            <a:endParaRPr lang="zh-CN" altLang="en-US" dirty="0"/>
          </a:p>
        </p:txBody>
      </p:sp>
      <p:sp>
        <p:nvSpPr>
          <p:cNvPr id="39" name="Text Box 1046"/>
          <p:cNvSpPr txBox="1">
            <a:spLocks noChangeArrowheads="1"/>
          </p:cNvSpPr>
          <p:nvPr/>
        </p:nvSpPr>
        <p:spPr bwMode="auto">
          <a:xfrm>
            <a:off x="5715508" y="6042739"/>
            <a:ext cx="4538560" cy="523220"/>
          </a:xfrm>
          <a:prstGeom prst="rect">
            <a:avLst/>
          </a:prstGeom>
          <a:noFill/>
          <a:ln w="9525">
            <a:noFill/>
            <a:miter lim="800000"/>
            <a:headEnd/>
            <a:tailEnd/>
          </a:ln>
          <a:effectLst/>
        </p:spPr>
        <p:txBody>
          <a:bodyPr wrap="square">
            <a:spAutoFit/>
          </a:bodyPr>
          <a:lstStyle>
            <a:defPPr>
              <a:defRPr lang="en-US"/>
            </a:defPPr>
            <a:lvl1pPr algn="ctr">
              <a:spcBef>
                <a:spcPct val="50000"/>
              </a:spcBef>
              <a:defRPr sz="2800" b="1">
                <a:solidFill>
                  <a:srgbClr val="FF0000"/>
                </a:solidFill>
                <a:latin typeface="微软雅黑" panose="020B0503020204020204" pitchFamily="34" charset="-122"/>
                <a:ea typeface="微软雅黑" panose="020B0503020204020204" pitchFamily="34" charset="-122"/>
              </a:defRPr>
            </a:lvl1pPr>
          </a:lstStyle>
          <a:p>
            <a:r>
              <a:rPr lang="zh-CN" altLang="en-US"/>
              <a:t>一对多</a:t>
            </a:r>
          </a:p>
        </p:txBody>
      </p:sp>
      <p:sp>
        <p:nvSpPr>
          <p:cNvPr id="41" name="Text Box 1044"/>
          <p:cNvSpPr txBox="1">
            <a:spLocks noChangeArrowheads="1"/>
          </p:cNvSpPr>
          <p:nvPr/>
        </p:nvSpPr>
        <p:spPr bwMode="auto">
          <a:xfrm>
            <a:off x="1072816" y="5485839"/>
            <a:ext cx="4568696" cy="523220"/>
          </a:xfrm>
          <a:prstGeom prst="rect">
            <a:avLst/>
          </a:prstGeom>
          <a:noFill/>
          <a:ln w="9525">
            <a:noFill/>
            <a:miter lim="800000"/>
            <a:headEnd/>
            <a:tailEnd/>
          </a:ln>
          <a:effectLst/>
        </p:spPr>
        <p:txBody>
          <a:bodyPr wrap="square">
            <a:spAutoFit/>
          </a:bodyPr>
          <a:lstStyle/>
          <a:p>
            <a:pPr algn="ctr">
              <a:spcBef>
                <a:spcPct val="50000"/>
              </a:spcBef>
              <a:defRPr/>
            </a:pPr>
            <a:r>
              <a:rPr lang="zh-CN" altLang="en-US" sz="2800">
                <a:latin typeface="微软雅黑" panose="020B0503020204020204" pitchFamily="34" charset="-122"/>
                <a:ea typeface="微软雅黑" panose="020B0503020204020204" pitchFamily="34" charset="-122"/>
              </a:rPr>
              <a:t>元素之间的逻辑关系</a:t>
            </a:r>
          </a:p>
        </p:txBody>
      </p:sp>
      <p:sp>
        <p:nvSpPr>
          <p:cNvPr id="42" name="Text Box 1046"/>
          <p:cNvSpPr txBox="1">
            <a:spLocks noChangeArrowheads="1"/>
          </p:cNvSpPr>
          <p:nvPr/>
        </p:nvSpPr>
        <p:spPr bwMode="auto">
          <a:xfrm>
            <a:off x="5678256" y="5485839"/>
            <a:ext cx="4538560" cy="523220"/>
          </a:xfrm>
          <a:prstGeom prst="rect">
            <a:avLst/>
          </a:prstGeom>
          <a:noFill/>
          <a:ln w="9525">
            <a:noFill/>
            <a:miter lim="800000"/>
            <a:headEnd/>
            <a:tailEnd/>
          </a:ln>
          <a:effectLst/>
        </p:spPr>
        <p:txBody>
          <a:bodyPr wrap="square">
            <a:spAutoFit/>
          </a:bodyPr>
          <a:lstStyle/>
          <a:p>
            <a:pPr algn="ctr">
              <a:spcBef>
                <a:spcPct val="50000"/>
              </a:spcBef>
              <a:defRPr/>
            </a:pPr>
            <a:r>
              <a:rPr lang="zh-CN" altLang="en-US" sz="2800">
                <a:latin typeface="微软雅黑" panose="020B0503020204020204" pitchFamily="34" charset="-122"/>
                <a:ea typeface="微软雅黑" panose="020B0503020204020204" pitchFamily="34" charset="-122"/>
              </a:rPr>
              <a:t>结点之间的逻辑关系</a:t>
            </a:r>
          </a:p>
        </p:txBody>
      </p:sp>
      <p:sp>
        <p:nvSpPr>
          <p:cNvPr id="43" name="Text Box 1044"/>
          <p:cNvSpPr txBox="1">
            <a:spLocks noChangeArrowheads="1"/>
          </p:cNvSpPr>
          <p:nvPr/>
        </p:nvSpPr>
        <p:spPr bwMode="auto">
          <a:xfrm>
            <a:off x="1110068" y="4196926"/>
            <a:ext cx="4568696" cy="523220"/>
          </a:xfrm>
          <a:prstGeom prst="rect">
            <a:avLst/>
          </a:prstGeom>
          <a:noFill/>
          <a:ln w="9525">
            <a:noFill/>
            <a:miter lim="800000"/>
            <a:headEnd/>
            <a:tailEnd/>
          </a:ln>
          <a:effectLst/>
        </p:spPr>
        <p:txBody>
          <a:bodyPr wrap="square">
            <a:spAutoFit/>
          </a:bodyPr>
          <a:lstStyle/>
          <a:p>
            <a:pPr algn="ctr">
              <a:spcBef>
                <a:spcPct val="50000"/>
              </a:spcBef>
              <a:defRPr/>
            </a:pPr>
            <a:r>
              <a:rPr lang="zh-CN" altLang="en-US" sz="2800" dirty="0">
                <a:latin typeface="微软雅黑" panose="020B0503020204020204" pitchFamily="34" charset="-122"/>
                <a:ea typeface="微软雅黑" panose="020B0503020204020204" pitchFamily="34" charset="-122"/>
              </a:rPr>
              <a:t>其它数据元素</a:t>
            </a:r>
          </a:p>
        </p:txBody>
      </p:sp>
      <p:sp>
        <p:nvSpPr>
          <p:cNvPr id="44" name="Text Box 1046"/>
          <p:cNvSpPr txBox="1">
            <a:spLocks noChangeArrowheads="1"/>
          </p:cNvSpPr>
          <p:nvPr/>
        </p:nvSpPr>
        <p:spPr bwMode="auto">
          <a:xfrm>
            <a:off x="5715508" y="4196926"/>
            <a:ext cx="4538560" cy="523220"/>
          </a:xfrm>
          <a:prstGeom prst="rect">
            <a:avLst/>
          </a:prstGeom>
          <a:noFill/>
          <a:ln w="9525">
            <a:noFill/>
            <a:miter lim="800000"/>
            <a:headEnd/>
            <a:tailEnd/>
          </a:ln>
          <a:effectLst/>
        </p:spPr>
        <p:txBody>
          <a:bodyPr wrap="square">
            <a:spAutoFit/>
          </a:bodyPr>
          <a:lstStyle/>
          <a:p>
            <a:pPr algn="ctr">
              <a:spcBef>
                <a:spcPct val="50000"/>
              </a:spcBef>
              <a:defRPr/>
            </a:pPr>
            <a:r>
              <a:rPr lang="zh-CN" altLang="en-US" sz="2800">
                <a:latin typeface="微软雅黑" panose="020B0503020204020204" pitchFamily="34" charset="-122"/>
                <a:ea typeface="微软雅黑" panose="020B0503020204020204" pitchFamily="34" charset="-122"/>
              </a:rPr>
              <a:t>其它结点</a:t>
            </a:r>
          </a:p>
        </p:txBody>
      </p:sp>
      <p:sp>
        <p:nvSpPr>
          <p:cNvPr id="45" name="Text Box 1044"/>
          <p:cNvSpPr txBox="1">
            <a:spLocks noChangeArrowheads="1"/>
          </p:cNvSpPr>
          <p:nvPr/>
        </p:nvSpPr>
        <p:spPr bwMode="auto">
          <a:xfrm>
            <a:off x="1110068" y="4772990"/>
            <a:ext cx="4568696" cy="523220"/>
          </a:xfrm>
          <a:prstGeom prst="rect">
            <a:avLst/>
          </a:prstGeom>
          <a:noFill/>
          <a:ln w="9525">
            <a:noFill/>
            <a:miter lim="800000"/>
            <a:headEnd/>
            <a:tailEnd/>
          </a:ln>
          <a:effectLst/>
        </p:spPr>
        <p:txBody>
          <a:bodyPr wrap="square">
            <a:spAutoFit/>
          </a:bodyPr>
          <a:lstStyle>
            <a:defPPr>
              <a:defRPr lang="en-US"/>
            </a:defPPr>
            <a:lvl1pPr algn="ctr">
              <a:spcBef>
                <a:spcPct val="50000"/>
              </a:spcBef>
              <a:defRPr sz="2800" b="1">
                <a:solidFill>
                  <a:srgbClr val="FF0000"/>
                </a:solidFill>
                <a:latin typeface="微软雅黑" panose="020B0503020204020204" pitchFamily="34" charset="-122"/>
                <a:ea typeface="微软雅黑" panose="020B0503020204020204" pitchFamily="34" charset="-122"/>
              </a:defRPr>
            </a:lvl1pPr>
          </a:lstStyle>
          <a:p>
            <a:r>
              <a:rPr lang="zh-CN" altLang="en-US"/>
              <a:t>一个前驱；一个后继</a:t>
            </a:r>
          </a:p>
        </p:txBody>
      </p:sp>
      <p:sp>
        <p:nvSpPr>
          <p:cNvPr id="46" name="Text Box 1046"/>
          <p:cNvSpPr txBox="1">
            <a:spLocks noChangeArrowheads="1"/>
          </p:cNvSpPr>
          <p:nvPr/>
        </p:nvSpPr>
        <p:spPr bwMode="auto">
          <a:xfrm>
            <a:off x="5715508" y="4772990"/>
            <a:ext cx="4538560" cy="523220"/>
          </a:xfrm>
          <a:prstGeom prst="rect">
            <a:avLst/>
          </a:prstGeom>
          <a:noFill/>
          <a:ln w="9525">
            <a:noFill/>
            <a:miter lim="800000"/>
            <a:headEnd/>
            <a:tailEnd/>
          </a:ln>
          <a:effectLst/>
        </p:spPr>
        <p:txBody>
          <a:bodyPr wrap="square">
            <a:spAutoFit/>
          </a:bodyPr>
          <a:lstStyle>
            <a:defPPr>
              <a:defRPr lang="en-US"/>
            </a:defPPr>
            <a:lvl1pPr algn="ctr">
              <a:spcBef>
                <a:spcPct val="50000"/>
              </a:spcBef>
              <a:defRPr sz="2800" b="1">
                <a:solidFill>
                  <a:srgbClr val="FF0000"/>
                </a:solidFill>
                <a:latin typeface="微软雅黑" panose="020B0503020204020204" pitchFamily="34" charset="-122"/>
                <a:ea typeface="微软雅黑" panose="020B0503020204020204" pitchFamily="34" charset="-122"/>
              </a:defRPr>
            </a:lvl1pPr>
          </a:lstStyle>
          <a:p>
            <a:r>
              <a:rPr lang="zh-CN" altLang="en-US"/>
              <a:t>一个双亲；多个孩子</a:t>
            </a:r>
          </a:p>
        </p:txBody>
      </p:sp>
    </p:spTree>
    <p:extLst>
      <p:ext uri="{BB962C8B-B14F-4D97-AF65-F5344CB8AC3E}">
        <p14:creationId xmlns:p14="http://schemas.microsoft.com/office/powerpoint/2010/main" val="132038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left)">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left)">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wipe(left)">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left)">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wipe(left)">
                                      <p:cBhvr>
                                        <p:cTn id="56" dur="500"/>
                                        <p:tgtEl>
                                          <p:spTgt spid="4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left)">
                                      <p:cBhvr>
                                        <p:cTn id="61" dur="500"/>
                                        <p:tgtEl>
                                          <p:spTgt spid="4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wipe(left)">
                                      <p:cBhvr>
                                        <p:cTn id="66" dur="500"/>
                                        <p:tgtEl>
                                          <p:spTgt spid="4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6"/>
                                        </p:tgtEl>
                                        <p:attrNameLst>
                                          <p:attrName>style.visibility</p:attrName>
                                        </p:attrNameLst>
                                      </p:cBhvr>
                                      <p:to>
                                        <p:strVal val="visible"/>
                                      </p:to>
                                    </p:set>
                                    <p:animEffect transition="in" filter="wipe(left)">
                                      <p:cBhvr>
                                        <p:cTn id="71" dur="500"/>
                                        <p:tgtEl>
                                          <p:spTgt spid="4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left)">
                                      <p:cBhvr>
                                        <p:cTn id="76" dur="500"/>
                                        <p:tgtEl>
                                          <p:spTgt spid="41"/>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8"/>
                                        </p:tgtEl>
                                        <p:attrNameLst>
                                          <p:attrName>style.visibility</p:attrName>
                                        </p:attrNameLst>
                                      </p:cBhvr>
                                      <p:to>
                                        <p:strVal val="visible"/>
                                      </p:to>
                                    </p:set>
                                    <p:animEffect transition="in" filter="wipe(left)">
                                      <p:cBhvr>
                                        <p:cTn id="81" dur="500"/>
                                        <p:tgtEl>
                                          <p:spTgt spid="3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wipe(left)">
                                      <p:cBhvr>
                                        <p:cTn id="86" dur="500"/>
                                        <p:tgtEl>
                                          <p:spTgt spid="4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ipe(left)">
                                      <p:cBhvr>
                                        <p:cTn id="9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7" grpId="0"/>
      <p:bldP spid="28" grpId="0"/>
      <p:bldP spid="30" grpId="0"/>
      <p:bldP spid="31" grpId="0"/>
      <p:bldP spid="33" grpId="0"/>
      <p:bldP spid="34" grpId="0"/>
      <p:bldP spid="35" grpId="0"/>
      <p:bldP spid="36" grpId="0"/>
      <p:bldP spid="38" grpId="0"/>
      <p:bldP spid="39" grpId="0"/>
      <p:bldP spid="41" grpId="0"/>
      <p:bldP spid="42" grpId="0"/>
      <p:bldP spid="43" grpId="0"/>
      <p:bldP spid="44" grpId="0"/>
      <p:bldP spid="45" grpId="0"/>
      <p:bldP spid="46"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41D9E-A89A-4E51-AAD2-DDAE6F8E1622}"/>
              </a:ext>
            </a:extLst>
          </p:cNvPr>
          <p:cNvSpPr>
            <a:spLocks noGrp="1"/>
          </p:cNvSpPr>
          <p:nvPr>
            <p:ph type="title"/>
          </p:nvPr>
        </p:nvSpPr>
        <p:spPr/>
        <p:txBody>
          <a:bodyPr/>
          <a:lstStyle/>
          <a:p>
            <a:r>
              <a:rPr lang="en-US" altLang="zh-CN" dirty="0"/>
              <a:t>6.1.3  </a:t>
            </a:r>
            <a:r>
              <a:rPr lang="zh-CN" altLang="en-US" dirty="0"/>
              <a:t>树的定义</a:t>
            </a:r>
          </a:p>
        </p:txBody>
      </p:sp>
      <p:sp>
        <p:nvSpPr>
          <p:cNvPr id="3" name="内容占位符 2">
            <a:extLst>
              <a:ext uri="{FF2B5EF4-FFF2-40B4-BE49-F238E27FC236}">
                <a16:creationId xmlns:a16="http://schemas.microsoft.com/office/drawing/2014/main" id="{D0186EAA-AC11-459E-AA5C-2A84A2B72D7A}"/>
              </a:ext>
            </a:extLst>
          </p:cNvPr>
          <p:cNvSpPr>
            <a:spLocks noGrp="1"/>
          </p:cNvSpPr>
          <p:nvPr>
            <p:ph idx="1"/>
          </p:nvPr>
        </p:nvSpPr>
        <p:spPr>
          <a:xfrm>
            <a:off x="304800" y="1371600"/>
            <a:ext cx="11734800" cy="5181600"/>
          </a:xfrm>
        </p:spPr>
        <p:txBody>
          <a:bodyPr/>
          <a:lstStyle/>
          <a:p>
            <a:pPr marL="0" indent="0">
              <a:buNone/>
            </a:pPr>
            <a:r>
              <a:rPr lang="en-US" altLang="zh-CN" sz="2500" dirty="0"/>
              <a:t>ADT Tree {</a:t>
            </a:r>
          </a:p>
          <a:p>
            <a:pPr marL="0" indent="0">
              <a:buNone/>
            </a:pPr>
            <a:r>
              <a:rPr lang="zh-CN" altLang="en-US" sz="2500" dirty="0"/>
              <a:t>  </a:t>
            </a:r>
            <a:r>
              <a:rPr lang="zh-CN" altLang="en-US" sz="2500" dirty="0">
                <a:solidFill>
                  <a:srgbClr val="C00000"/>
                </a:solidFill>
              </a:rPr>
              <a:t>数据对象</a:t>
            </a:r>
            <a:r>
              <a:rPr lang="en-US" altLang="zh-CN" sz="2500" dirty="0">
                <a:solidFill>
                  <a:srgbClr val="C00000"/>
                </a:solidFill>
              </a:rPr>
              <a:t>D</a:t>
            </a:r>
            <a:r>
              <a:rPr lang="zh-CN" altLang="en-US" sz="2500" dirty="0"/>
              <a:t>：一个集合，该集合中的所有元素具有相同的特性。 </a:t>
            </a:r>
          </a:p>
          <a:p>
            <a:pPr marL="0" indent="0">
              <a:buNone/>
            </a:pPr>
            <a:r>
              <a:rPr lang="zh-CN" altLang="en-US" sz="2500" dirty="0">
                <a:solidFill>
                  <a:srgbClr val="F42212"/>
                </a:solidFill>
              </a:rPr>
              <a:t>  </a:t>
            </a:r>
            <a:r>
              <a:rPr lang="zh-CN" altLang="en-US" sz="2500" dirty="0">
                <a:solidFill>
                  <a:srgbClr val="C00000"/>
                </a:solidFill>
              </a:rPr>
              <a:t>数据关系</a:t>
            </a:r>
            <a:r>
              <a:rPr lang="en-US" altLang="zh-CN" sz="2500" dirty="0">
                <a:solidFill>
                  <a:srgbClr val="C00000"/>
                </a:solidFill>
              </a:rPr>
              <a:t>R</a:t>
            </a:r>
            <a:r>
              <a:rPr lang="zh-CN" altLang="en-US" sz="2500" dirty="0"/>
              <a:t>：若</a:t>
            </a:r>
            <a:r>
              <a:rPr lang="en-US" altLang="zh-CN" sz="2500" dirty="0"/>
              <a:t>D</a:t>
            </a:r>
            <a:r>
              <a:rPr lang="zh-CN" altLang="en-US" sz="2500" dirty="0"/>
              <a:t>为空集，则为空树。若</a:t>
            </a:r>
            <a:r>
              <a:rPr lang="en-US" altLang="zh-CN" sz="2500" dirty="0"/>
              <a:t>D</a:t>
            </a:r>
            <a:r>
              <a:rPr lang="zh-CN" altLang="en-US" sz="2500" dirty="0"/>
              <a:t>中仅含有一个数据元素，则</a:t>
            </a:r>
            <a:r>
              <a:rPr lang="en-US" altLang="zh-CN" sz="2500" dirty="0"/>
              <a:t>R</a:t>
            </a:r>
            <a:r>
              <a:rPr lang="zh-CN" altLang="en-US" sz="2500" dirty="0"/>
              <a:t>为空集；</a:t>
            </a:r>
            <a:endParaRPr lang="en-US" altLang="zh-CN" sz="2500" dirty="0"/>
          </a:p>
          <a:p>
            <a:pPr marL="0" indent="0">
              <a:buNone/>
            </a:pPr>
            <a:r>
              <a:rPr lang="en-US" altLang="zh-CN" sz="2500" dirty="0"/>
              <a:t>  </a:t>
            </a:r>
            <a:r>
              <a:rPr lang="zh-CN" altLang="en-US" sz="2500" dirty="0"/>
              <a:t>否则</a:t>
            </a:r>
            <a:r>
              <a:rPr lang="en-US" altLang="zh-CN" sz="2500" dirty="0"/>
              <a:t>R={H}</a:t>
            </a:r>
            <a:r>
              <a:rPr lang="zh-CN" altLang="en-US" sz="2500" dirty="0"/>
              <a:t>，</a:t>
            </a:r>
            <a:r>
              <a:rPr lang="en-US" altLang="zh-CN" sz="2500" dirty="0"/>
              <a:t>H</a:t>
            </a:r>
            <a:r>
              <a:rPr lang="zh-CN" altLang="en-US" sz="2500" dirty="0"/>
              <a:t>是如下的二元关系： </a:t>
            </a:r>
            <a:endParaRPr lang="en-US" altLang="zh-CN" sz="2500" dirty="0"/>
          </a:p>
          <a:p>
            <a:pPr marL="0" indent="0">
              <a:buNone/>
            </a:pPr>
            <a:r>
              <a:rPr lang="en-US" altLang="zh-CN" sz="2400" dirty="0"/>
              <a:t>  1) </a:t>
            </a:r>
            <a:r>
              <a:rPr lang="zh-CN" altLang="en-US" sz="2400" dirty="0"/>
              <a:t>在</a:t>
            </a:r>
            <a:r>
              <a:rPr lang="en-US" altLang="zh-CN" sz="2400" dirty="0"/>
              <a:t>D</a:t>
            </a:r>
            <a:r>
              <a:rPr lang="zh-CN" altLang="en-US" sz="2400" dirty="0"/>
              <a:t>中存在唯一的称为根的数据元素</a:t>
            </a:r>
            <a:r>
              <a:rPr lang="en-US" altLang="zh-CN" sz="2400" dirty="0"/>
              <a:t>root</a:t>
            </a:r>
            <a:r>
              <a:rPr lang="zh-CN" altLang="en-US" sz="2400" dirty="0"/>
              <a:t>，它在关系</a:t>
            </a:r>
            <a:r>
              <a:rPr lang="en-US" altLang="zh-CN" sz="2400" dirty="0"/>
              <a:t>H</a:t>
            </a:r>
            <a:r>
              <a:rPr lang="zh-CN" altLang="en-US" sz="2400" dirty="0"/>
              <a:t>下没有前驱。 </a:t>
            </a:r>
          </a:p>
          <a:p>
            <a:pPr marL="0" indent="0">
              <a:buNone/>
            </a:pPr>
            <a:r>
              <a:rPr lang="en-US" altLang="zh-CN" sz="2400" dirty="0"/>
              <a:t>  2) </a:t>
            </a:r>
            <a:r>
              <a:rPr lang="zh-CN" altLang="en-US" sz="2400" dirty="0"/>
              <a:t>除</a:t>
            </a:r>
            <a:r>
              <a:rPr lang="en-US" altLang="zh-CN" sz="2400" dirty="0"/>
              <a:t>root</a:t>
            </a:r>
            <a:r>
              <a:rPr lang="zh-CN" altLang="en-US" sz="2400" dirty="0"/>
              <a:t>以外，</a:t>
            </a:r>
            <a:r>
              <a:rPr lang="en-US" altLang="zh-CN" sz="2400" dirty="0"/>
              <a:t>D</a:t>
            </a:r>
            <a:r>
              <a:rPr lang="zh-CN" altLang="en-US" sz="2400" dirty="0"/>
              <a:t>中每个结点在关系</a:t>
            </a:r>
            <a:r>
              <a:rPr lang="en-US" altLang="zh-CN" sz="2400" dirty="0"/>
              <a:t>H</a:t>
            </a:r>
            <a:r>
              <a:rPr lang="zh-CN" altLang="en-US" sz="2400" dirty="0"/>
              <a:t>下都有且仅有一个前驱。</a:t>
            </a:r>
            <a:endParaRPr lang="zh-CN" altLang="en-US" sz="2500" dirty="0"/>
          </a:p>
          <a:p>
            <a:pPr marL="0" indent="0">
              <a:buNone/>
            </a:pPr>
            <a:endParaRPr lang="zh-CN" altLang="en-US" sz="2500" dirty="0"/>
          </a:p>
        </p:txBody>
      </p:sp>
    </p:spTree>
    <p:extLst>
      <p:ext uri="{BB962C8B-B14F-4D97-AF65-F5344CB8AC3E}">
        <p14:creationId xmlns:p14="http://schemas.microsoft.com/office/powerpoint/2010/main" val="151851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41D9E-A89A-4E51-AAD2-DDAE6F8E1622}"/>
              </a:ext>
            </a:extLst>
          </p:cNvPr>
          <p:cNvSpPr>
            <a:spLocks noGrp="1"/>
          </p:cNvSpPr>
          <p:nvPr>
            <p:ph type="title"/>
          </p:nvPr>
        </p:nvSpPr>
        <p:spPr/>
        <p:txBody>
          <a:bodyPr/>
          <a:lstStyle/>
          <a:p>
            <a:r>
              <a:rPr lang="en-US" altLang="zh-CN" dirty="0"/>
              <a:t>6.1.3  </a:t>
            </a:r>
            <a:r>
              <a:rPr lang="zh-CN" altLang="en-US" dirty="0"/>
              <a:t>树的定义</a:t>
            </a:r>
          </a:p>
        </p:txBody>
      </p:sp>
      <p:sp>
        <p:nvSpPr>
          <p:cNvPr id="3" name="内容占位符 2">
            <a:extLst>
              <a:ext uri="{FF2B5EF4-FFF2-40B4-BE49-F238E27FC236}">
                <a16:creationId xmlns:a16="http://schemas.microsoft.com/office/drawing/2014/main" id="{D0186EAA-AC11-459E-AA5C-2A84A2B72D7A}"/>
              </a:ext>
            </a:extLst>
          </p:cNvPr>
          <p:cNvSpPr>
            <a:spLocks noGrp="1"/>
          </p:cNvSpPr>
          <p:nvPr>
            <p:ph idx="1"/>
          </p:nvPr>
        </p:nvSpPr>
        <p:spPr>
          <a:xfrm>
            <a:off x="304800" y="1295400"/>
            <a:ext cx="11582400" cy="5257800"/>
          </a:xfrm>
        </p:spPr>
        <p:txBody>
          <a:bodyPr/>
          <a:lstStyle/>
          <a:p>
            <a:pPr marL="0" indent="0">
              <a:spcBef>
                <a:spcPts val="800"/>
              </a:spcBef>
              <a:spcAft>
                <a:spcPts val="0"/>
              </a:spcAft>
              <a:buNone/>
            </a:pPr>
            <a:r>
              <a:rPr lang="zh-CN" altLang="en-US" sz="2400" dirty="0">
                <a:solidFill>
                  <a:srgbClr val="C00000"/>
                </a:solidFill>
              </a:rPr>
              <a:t>基本操作</a:t>
            </a:r>
            <a:r>
              <a:rPr lang="zh-CN" altLang="en-US" sz="2400" dirty="0"/>
              <a:t>：</a:t>
            </a:r>
          </a:p>
          <a:p>
            <a:pPr marL="0" indent="0">
              <a:spcBef>
                <a:spcPts val="800"/>
              </a:spcBef>
              <a:spcAft>
                <a:spcPts val="0"/>
              </a:spcAft>
              <a:buNone/>
            </a:pPr>
            <a:r>
              <a:rPr lang="en-US" altLang="zh-CN" sz="2400" dirty="0"/>
              <a:t>(1) </a:t>
            </a:r>
            <a:r>
              <a:rPr lang="en-US" altLang="zh-CN" sz="2400" dirty="0" err="1"/>
              <a:t>InitTree</a:t>
            </a:r>
            <a:r>
              <a:rPr lang="zh-CN" altLang="en-US" sz="2400" dirty="0"/>
              <a:t>（</a:t>
            </a:r>
            <a:r>
              <a:rPr lang="en-US" altLang="zh-CN" sz="2400" dirty="0"/>
              <a:t>Tree</a:t>
            </a:r>
            <a:r>
              <a:rPr lang="zh-CN" altLang="en-US" sz="2400" dirty="0"/>
              <a:t>）： 将</a:t>
            </a:r>
            <a:r>
              <a:rPr lang="en-US" altLang="zh-CN" sz="2400" dirty="0"/>
              <a:t>Tree</a:t>
            </a:r>
            <a:r>
              <a:rPr lang="zh-CN" altLang="en-US" sz="2400" dirty="0"/>
              <a:t>初始化为一棵空树。 </a:t>
            </a:r>
          </a:p>
          <a:p>
            <a:pPr marL="0" indent="0">
              <a:spcBef>
                <a:spcPts val="800"/>
              </a:spcBef>
              <a:spcAft>
                <a:spcPts val="0"/>
              </a:spcAft>
              <a:buNone/>
            </a:pPr>
            <a:r>
              <a:rPr lang="en-US" altLang="zh-CN" sz="2400" dirty="0"/>
              <a:t>(2) </a:t>
            </a:r>
            <a:r>
              <a:rPr lang="en-US" altLang="zh-CN" sz="2400" dirty="0" err="1"/>
              <a:t>DestoryTree</a:t>
            </a:r>
            <a:r>
              <a:rPr lang="zh-CN" altLang="en-US" sz="2400" dirty="0"/>
              <a:t>（</a:t>
            </a:r>
            <a:r>
              <a:rPr lang="en-US" altLang="zh-CN" sz="2400" dirty="0"/>
              <a:t>Tree</a:t>
            </a:r>
            <a:r>
              <a:rPr lang="zh-CN" altLang="en-US" sz="2400" dirty="0"/>
              <a:t>）： 销毁树</a:t>
            </a:r>
            <a:r>
              <a:rPr lang="en-US" altLang="zh-CN" sz="2400" dirty="0"/>
              <a:t>Tree</a:t>
            </a:r>
            <a:r>
              <a:rPr lang="zh-CN" altLang="en-US" sz="2400" dirty="0"/>
              <a:t>。 </a:t>
            </a:r>
          </a:p>
          <a:p>
            <a:pPr marL="0" indent="0">
              <a:spcBef>
                <a:spcPts val="800"/>
              </a:spcBef>
              <a:spcAft>
                <a:spcPts val="0"/>
              </a:spcAft>
              <a:buNone/>
            </a:pPr>
            <a:r>
              <a:rPr lang="en-US" altLang="zh-CN" sz="2400" dirty="0"/>
              <a:t>(3) </a:t>
            </a:r>
            <a:r>
              <a:rPr lang="en-US" altLang="zh-CN" sz="2400" dirty="0" err="1"/>
              <a:t>CreateTree</a:t>
            </a:r>
            <a:r>
              <a:rPr lang="zh-CN" altLang="en-US" sz="2400" dirty="0"/>
              <a:t>（</a:t>
            </a:r>
            <a:r>
              <a:rPr lang="en-US" altLang="zh-CN" sz="2400" dirty="0"/>
              <a:t>Tree</a:t>
            </a:r>
            <a:r>
              <a:rPr lang="zh-CN" altLang="en-US" sz="2400" dirty="0"/>
              <a:t>）： 创建树</a:t>
            </a:r>
            <a:r>
              <a:rPr lang="en-US" altLang="zh-CN" sz="2400" dirty="0"/>
              <a:t>Tree</a:t>
            </a:r>
            <a:r>
              <a:rPr lang="zh-CN" altLang="en-US" sz="2400" dirty="0"/>
              <a:t>。 </a:t>
            </a:r>
          </a:p>
          <a:p>
            <a:pPr marL="0" indent="0">
              <a:spcBef>
                <a:spcPts val="800"/>
              </a:spcBef>
              <a:spcAft>
                <a:spcPts val="0"/>
              </a:spcAft>
              <a:buNone/>
            </a:pPr>
            <a:r>
              <a:rPr lang="en-US" altLang="zh-CN" sz="2400" dirty="0"/>
              <a:t>(4) </a:t>
            </a:r>
            <a:r>
              <a:rPr lang="en-US" altLang="zh-CN" sz="2400" dirty="0" err="1"/>
              <a:t>TreeEmpty</a:t>
            </a:r>
            <a:r>
              <a:rPr lang="zh-CN" altLang="en-US" sz="2400" dirty="0"/>
              <a:t>（</a:t>
            </a:r>
            <a:r>
              <a:rPr lang="en-US" altLang="zh-CN" sz="2400" dirty="0"/>
              <a:t>Tree</a:t>
            </a:r>
            <a:r>
              <a:rPr lang="zh-CN" altLang="en-US" sz="2400" dirty="0"/>
              <a:t>）： 若</a:t>
            </a:r>
            <a:r>
              <a:rPr lang="en-US" altLang="zh-CN" sz="2400" dirty="0"/>
              <a:t>Tree</a:t>
            </a:r>
            <a:r>
              <a:rPr lang="zh-CN" altLang="en-US" sz="2400" dirty="0"/>
              <a:t>为空，则返回</a:t>
            </a:r>
            <a:r>
              <a:rPr lang="en-US" altLang="zh-CN" sz="2400" dirty="0"/>
              <a:t>TRUE</a:t>
            </a:r>
            <a:r>
              <a:rPr lang="zh-CN" altLang="en-US" sz="2400" dirty="0"/>
              <a:t>，否则返回</a:t>
            </a:r>
            <a:r>
              <a:rPr lang="en-US" altLang="zh-CN" sz="2400" dirty="0"/>
              <a:t>FALSE</a:t>
            </a:r>
            <a:r>
              <a:rPr lang="zh-CN" altLang="en-US" sz="2400" dirty="0"/>
              <a:t>。 </a:t>
            </a:r>
          </a:p>
          <a:p>
            <a:pPr marL="0" indent="0">
              <a:spcBef>
                <a:spcPts val="800"/>
              </a:spcBef>
              <a:spcAft>
                <a:spcPts val="0"/>
              </a:spcAft>
              <a:buNone/>
            </a:pPr>
            <a:r>
              <a:rPr lang="en-US" altLang="zh-CN" sz="2400" dirty="0"/>
              <a:t>(5) Root</a:t>
            </a:r>
            <a:r>
              <a:rPr lang="zh-CN" altLang="en-US" sz="2400" dirty="0"/>
              <a:t>（</a:t>
            </a:r>
            <a:r>
              <a:rPr lang="en-US" altLang="zh-CN" sz="2400" dirty="0"/>
              <a:t>Tree</a:t>
            </a:r>
            <a:r>
              <a:rPr lang="zh-CN" altLang="en-US" sz="2400" dirty="0"/>
              <a:t>）： 返回树</a:t>
            </a:r>
            <a:r>
              <a:rPr lang="en-US" altLang="zh-CN" sz="2400" dirty="0"/>
              <a:t>Tree</a:t>
            </a:r>
            <a:r>
              <a:rPr lang="zh-CN" altLang="en-US" sz="2400" dirty="0"/>
              <a:t>的根。 </a:t>
            </a:r>
          </a:p>
          <a:p>
            <a:pPr marL="0" indent="0">
              <a:spcBef>
                <a:spcPts val="800"/>
              </a:spcBef>
              <a:spcAft>
                <a:spcPts val="0"/>
              </a:spcAft>
              <a:buNone/>
            </a:pPr>
            <a:r>
              <a:rPr lang="en-US" altLang="zh-CN" sz="2400" dirty="0"/>
              <a:t>(6) Parent</a:t>
            </a:r>
            <a:r>
              <a:rPr lang="zh-CN" altLang="en-US" sz="2400" dirty="0"/>
              <a:t>（</a:t>
            </a:r>
            <a:r>
              <a:rPr lang="en-US" altLang="zh-CN" sz="2400" dirty="0"/>
              <a:t>Tree</a:t>
            </a:r>
            <a:r>
              <a:rPr lang="zh-CN" altLang="en-US" sz="2400" dirty="0"/>
              <a:t>，</a:t>
            </a:r>
            <a:r>
              <a:rPr lang="en-US" altLang="zh-CN" sz="2400" dirty="0"/>
              <a:t>x</a:t>
            </a:r>
            <a:r>
              <a:rPr lang="zh-CN" altLang="en-US" sz="2400" dirty="0"/>
              <a:t>）： 树</a:t>
            </a:r>
            <a:r>
              <a:rPr lang="en-US" altLang="zh-CN" sz="2400" dirty="0"/>
              <a:t>Tree</a:t>
            </a:r>
            <a:r>
              <a:rPr lang="zh-CN" altLang="en-US" sz="2400" dirty="0"/>
              <a:t>存在，</a:t>
            </a:r>
            <a:r>
              <a:rPr lang="en-US" altLang="zh-CN" sz="2400" dirty="0"/>
              <a:t>x</a:t>
            </a:r>
            <a:r>
              <a:rPr lang="zh-CN" altLang="en-US" sz="2400" dirty="0"/>
              <a:t>是</a:t>
            </a:r>
            <a:r>
              <a:rPr lang="en-US" altLang="zh-CN" sz="2400" dirty="0"/>
              <a:t>Tree</a:t>
            </a:r>
            <a:r>
              <a:rPr lang="zh-CN" altLang="en-US" sz="2400" dirty="0"/>
              <a:t>中的某个结点。若</a:t>
            </a:r>
            <a:r>
              <a:rPr lang="en-US" altLang="zh-CN" sz="2400" dirty="0"/>
              <a:t>x</a:t>
            </a:r>
            <a:r>
              <a:rPr lang="zh-CN" altLang="en-US" sz="2400" dirty="0"/>
              <a:t>为非根结点，则返回它的双亲，否则返回“空”。 </a:t>
            </a:r>
          </a:p>
          <a:p>
            <a:pPr marL="0" indent="0">
              <a:spcBef>
                <a:spcPts val="800"/>
              </a:spcBef>
              <a:spcAft>
                <a:spcPts val="0"/>
              </a:spcAft>
              <a:buNone/>
            </a:pPr>
            <a:endParaRPr lang="zh-CN" altLang="en-US" sz="2400" dirty="0"/>
          </a:p>
        </p:txBody>
      </p:sp>
    </p:spTree>
    <p:extLst>
      <p:ext uri="{BB962C8B-B14F-4D97-AF65-F5344CB8AC3E}">
        <p14:creationId xmlns:p14="http://schemas.microsoft.com/office/powerpoint/2010/main" val="3919475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41D9E-A89A-4E51-AAD2-DDAE6F8E1622}"/>
              </a:ext>
            </a:extLst>
          </p:cNvPr>
          <p:cNvSpPr>
            <a:spLocks noGrp="1"/>
          </p:cNvSpPr>
          <p:nvPr>
            <p:ph type="title"/>
          </p:nvPr>
        </p:nvSpPr>
        <p:spPr/>
        <p:txBody>
          <a:bodyPr/>
          <a:lstStyle/>
          <a:p>
            <a:r>
              <a:rPr lang="en-US" altLang="zh-CN" dirty="0"/>
              <a:t>6.1.3  </a:t>
            </a:r>
            <a:r>
              <a:rPr lang="zh-CN" altLang="en-US" dirty="0"/>
              <a:t>树的定义</a:t>
            </a:r>
          </a:p>
        </p:txBody>
      </p:sp>
      <p:sp>
        <p:nvSpPr>
          <p:cNvPr id="3" name="内容占位符 2">
            <a:extLst>
              <a:ext uri="{FF2B5EF4-FFF2-40B4-BE49-F238E27FC236}">
                <a16:creationId xmlns:a16="http://schemas.microsoft.com/office/drawing/2014/main" id="{D0186EAA-AC11-459E-AA5C-2A84A2B72D7A}"/>
              </a:ext>
            </a:extLst>
          </p:cNvPr>
          <p:cNvSpPr>
            <a:spLocks noGrp="1"/>
          </p:cNvSpPr>
          <p:nvPr>
            <p:ph idx="1"/>
          </p:nvPr>
        </p:nvSpPr>
        <p:spPr>
          <a:xfrm>
            <a:off x="304800" y="1447800"/>
            <a:ext cx="11582400" cy="5105400"/>
          </a:xfrm>
        </p:spPr>
        <p:txBody>
          <a:bodyPr/>
          <a:lstStyle/>
          <a:p>
            <a:pPr marL="0" indent="0">
              <a:spcBef>
                <a:spcPts val="1200"/>
              </a:spcBef>
              <a:buNone/>
            </a:pPr>
            <a:r>
              <a:rPr lang="en-US" altLang="zh-CN" sz="2400" dirty="0"/>
              <a:t>(7) </a:t>
            </a:r>
            <a:r>
              <a:rPr lang="en-US" altLang="zh-CN" sz="2400" dirty="0" err="1"/>
              <a:t>FirstChild</a:t>
            </a:r>
            <a:r>
              <a:rPr lang="zh-CN" altLang="en-US" sz="2400" dirty="0"/>
              <a:t>（</a:t>
            </a:r>
            <a:r>
              <a:rPr lang="en-US" altLang="zh-CN" sz="2400" dirty="0"/>
              <a:t>Tree</a:t>
            </a:r>
            <a:r>
              <a:rPr lang="zh-CN" altLang="en-US" sz="2400" dirty="0"/>
              <a:t>，</a:t>
            </a:r>
            <a:r>
              <a:rPr lang="en-US" altLang="zh-CN" sz="2400" dirty="0"/>
              <a:t>x</a:t>
            </a:r>
            <a:r>
              <a:rPr lang="zh-CN" altLang="en-US" sz="2400" dirty="0"/>
              <a:t>）： 树</a:t>
            </a:r>
            <a:r>
              <a:rPr lang="en-US" altLang="zh-CN" sz="2400" dirty="0"/>
              <a:t>Tree</a:t>
            </a:r>
            <a:r>
              <a:rPr lang="zh-CN" altLang="en-US" sz="2400" dirty="0"/>
              <a:t>存在，</a:t>
            </a:r>
            <a:r>
              <a:rPr lang="en-US" altLang="zh-CN" sz="2400" dirty="0"/>
              <a:t>x</a:t>
            </a:r>
            <a:r>
              <a:rPr lang="zh-CN" altLang="en-US" sz="2400" dirty="0"/>
              <a:t>是</a:t>
            </a:r>
            <a:r>
              <a:rPr lang="en-US" altLang="zh-CN" sz="2400" dirty="0"/>
              <a:t>Tree</a:t>
            </a:r>
            <a:r>
              <a:rPr lang="zh-CN" altLang="en-US" sz="2400" dirty="0"/>
              <a:t>中的某个结点。若</a:t>
            </a:r>
            <a:r>
              <a:rPr lang="en-US" altLang="zh-CN" sz="2400" dirty="0"/>
              <a:t>x</a:t>
            </a:r>
            <a:r>
              <a:rPr lang="zh-CN" altLang="en-US" sz="2400" dirty="0"/>
              <a:t>为非叶子结点，则返回它的第一个孩子结点，否则返回“空”。 </a:t>
            </a:r>
          </a:p>
          <a:p>
            <a:pPr marL="0" indent="0">
              <a:spcBef>
                <a:spcPts val="1200"/>
              </a:spcBef>
              <a:buNone/>
            </a:pPr>
            <a:r>
              <a:rPr lang="en-US" altLang="zh-CN" sz="2400" dirty="0"/>
              <a:t>(8) </a:t>
            </a:r>
            <a:r>
              <a:rPr lang="en-US" altLang="zh-CN" sz="2400" dirty="0" err="1"/>
              <a:t>NextSibling</a:t>
            </a:r>
            <a:r>
              <a:rPr lang="zh-CN" altLang="en-US" sz="2400" dirty="0"/>
              <a:t>（</a:t>
            </a:r>
            <a:r>
              <a:rPr lang="en-US" altLang="zh-CN" sz="2400" dirty="0"/>
              <a:t>Tree</a:t>
            </a:r>
            <a:r>
              <a:rPr lang="zh-CN" altLang="en-US" sz="2400" dirty="0"/>
              <a:t>，</a:t>
            </a:r>
            <a:r>
              <a:rPr lang="en-US" altLang="zh-CN" sz="2400" dirty="0"/>
              <a:t>x</a:t>
            </a:r>
            <a:r>
              <a:rPr lang="zh-CN" altLang="en-US" sz="2400" dirty="0"/>
              <a:t>）： 树</a:t>
            </a:r>
            <a:r>
              <a:rPr lang="en-US" altLang="zh-CN" sz="2400" dirty="0"/>
              <a:t>Tree</a:t>
            </a:r>
            <a:r>
              <a:rPr lang="zh-CN" altLang="en-US" sz="2400" dirty="0"/>
              <a:t>存在，</a:t>
            </a:r>
            <a:r>
              <a:rPr lang="en-US" altLang="zh-CN" sz="2400" dirty="0"/>
              <a:t>x</a:t>
            </a:r>
            <a:r>
              <a:rPr lang="zh-CN" altLang="en-US" sz="2400" dirty="0"/>
              <a:t>是</a:t>
            </a:r>
            <a:r>
              <a:rPr lang="en-US" altLang="zh-CN" sz="2400" dirty="0"/>
              <a:t>Tree</a:t>
            </a:r>
            <a:r>
              <a:rPr lang="zh-CN" altLang="en-US" sz="2400" dirty="0"/>
              <a:t>中的某个结点。若</a:t>
            </a:r>
            <a:r>
              <a:rPr lang="en-US" altLang="zh-CN" sz="2400" dirty="0"/>
              <a:t>x</a:t>
            </a:r>
            <a:r>
              <a:rPr lang="zh-CN" altLang="en-US" sz="2400" dirty="0"/>
              <a:t>不是其双亲的最后一个孩子结点，则返回</a:t>
            </a:r>
            <a:r>
              <a:rPr lang="en-US" altLang="zh-CN" sz="2400" dirty="0"/>
              <a:t>x</a:t>
            </a:r>
            <a:r>
              <a:rPr lang="zh-CN" altLang="en-US" sz="2400" dirty="0"/>
              <a:t>后面的下一个兄弟结点，否则返回“空”。 </a:t>
            </a:r>
          </a:p>
          <a:p>
            <a:pPr marL="0" indent="0">
              <a:spcBef>
                <a:spcPts val="1200"/>
              </a:spcBef>
              <a:buNone/>
            </a:pPr>
            <a:r>
              <a:rPr lang="en-US" altLang="zh-CN" sz="2400" dirty="0"/>
              <a:t>(9) </a:t>
            </a:r>
            <a:r>
              <a:rPr lang="en-US" altLang="zh-CN" sz="2400" dirty="0" err="1"/>
              <a:t>InsertChild</a:t>
            </a:r>
            <a:r>
              <a:rPr lang="zh-CN" altLang="en-US" sz="2400" dirty="0"/>
              <a:t>（</a:t>
            </a:r>
            <a:r>
              <a:rPr lang="en-US" altLang="zh-CN" sz="2400" dirty="0"/>
              <a:t>Tree</a:t>
            </a:r>
            <a:r>
              <a:rPr lang="zh-CN" altLang="en-US" sz="2400" dirty="0"/>
              <a:t>，</a:t>
            </a:r>
            <a:r>
              <a:rPr lang="en-US" altLang="zh-CN" sz="2400" dirty="0"/>
              <a:t>p</a:t>
            </a:r>
            <a:r>
              <a:rPr lang="zh-CN" altLang="en-US" sz="2400" dirty="0"/>
              <a:t>，</a:t>
            </a:r>
            <a:r>
              <a:rPr lang="en-US" altLang="zh-CN" sz="2400" dirty="0"/>
              <a:t>Child</a:t>
            </a:r>
            <a:r>
              <a:rPr lang="zh-CN" altLang="en-US" sz="2400" dirty="0"/>
              <a:t>）： 树</a:t>
            </a:r>
            <a:r>
              <a:rPr lang="en-US" altLang="zh-CN" sz="2400" dirty="0"/>
              <a:t>Tree</a:t>
            </a:r>
            <a:r>
              <a:rPr lang="zh-CN" altLang="en-US" sz="2400" dirty="0"/>
              <a:t>存在，</a:t>
            </a:r>
            <a:r>
              <a:rPr lang="en-US" altLang="zh-CN" sz="2400" dirty="0"/>
              <a:t>p</a:t>
            </a:r>
            <a:r>
              <a:rPr lang="zh-CN" altLang="en-US" sz="2400" dirty="0"/>
              <a:t>指向</a:t>
            </a:r>
            <a:r>
              <a:rPr lang="en-US" altLang="zh-CN" sz="2400" dirty="0"/>
              <a:t>Tree</a:t>
            </a:r>
            <a:r>
              <a:rPr lang="zh-CN" altLang="en-US" sz="2400" dirty="0"/>
              <a:t>中某个结点，非空树</a:t>
            </a:r>
            <a:r>
              <a:rPr lang="en-US" altLang="zh-CN" sz="2400" dirty="0"/>
              <a:t>Child</a:t>
            </a:r>
            <a:r>
              <a:rPr lang="zh-CN" altLang="en-US" sz="2400" dirty="0"/>
              <a:t>与</a:t>
            </a:r>
            <a:r>
              <a:rPr lang="en-US" altLang="zh-CN" sz="2400" dirty="0"/>
              <a:t>Tree</a:t>
            </a:r>
            <a:r>
              <a:rPr lang="zh-CN" altLang="en-US" sz="2400" dirty="0"/>
              <a:t>不相交。将</a:t>
            </a:r>
            <a:r>
              <a:rPr lang="en-US" altLang="zh-CN" sz="2400" dirty="0"/>
              <a:t>Child</a:t>
            </a:r>
            <a:r>
              <a:rPr lang="zh-CN" altLang="en-US" sz="2400" dirty="0"/>
              <a:t>插入</a:t>
            </a:r>
            <a:r>
              <a:rPr lang="en-US" altLang="zh-CN" sz="2400" dirty="0"/>
              <a:t>Tree</a:t>
            </a:r>
            <a:r>
              <a:rPr lang="zh-CN" altLang="en-US" sz="2400" dirty="0"/>
              <a:t>中，做</a:t>
            </a:r>
            <a:r>
              <a:rPr lang="en-US" altLang="zh-CN" sz="2400" dirty="0"/>
              <a:t>p</a:t>
            </a:r>
            <a:r>
              <a:rPr lang="zh-CN" altLang="en-US" sz="2400" dirty="0"/>
              <a:t>所指向结点的子树。 </a:t>
            </a:r>
          </a:p>
          <a:p>
            <a:pPr marL="0" indent="0">
              <a:spcBef>
                <a:spcPts val="1200"/>
              </a:spcBef>
              <a:buNone/>
            </a:pPr>
            <a:endParaRPr lang="zh-CN" altLang="en-US" sz="2400" dirty="0"/>
          </a:p>
        </p:txBody>
      </p:sp>
    </p:spTree>
    <p:extLst>
      <p:ext uri="{BB962C8B-B14F-4D97-AF65-F5344CB8AC3E}">
        <p14:creationId xmlns:p14="http://schemas.microsoft.com/office/powerpoint/2010/main" val="3915989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441D9E-A89A-4E51-AAD2-DDAE6F8E1622}"/>
              </a:ext>
            </a:extLst>
          </p:cNvPr>
          <p:cNvSpPr>
            <a:spLocks noGrp="1"/>
          </p:cNvSpPr>
          <p:nvPr>
            <p:ph type="title"/>
          </p:nvPr>
        </p:nvSpPr>
        <p:spPr/>
        <p:txBody>
          <a:bodyPr/>
          <a:lstStyle/>
          <a:p>
            <a:r>
              <a:rPr lang="en-US" altLang="zh-CN" dirty="0"/>
              <a:t>6.1.3  </a:t>
            </a:r>
            <a:r>
              <a:rPr lang="zh-CN" altLang="en-US" dirty="0"/>
              <a:t>树的定义</a:t>
            </a:r>
          </a:p>
        </p:txBody>
      </p:sp>
      <p:sp>
        <p:nvSpPr>
          <p:cNvPr id="3" name="内容占位符 2">
            <a:extLst>
              <a:ext uri="{FF2B5EF4-FFF2-40B4-BE49-F238E27FC236}">
                <a16:creationId xmlns:a16="http://schemas.microsoft.com/office/drawing/2014/main" id="{D0186EAA-AC11-459E-AA5C-2A84A2B72D7A}"/>
              </a:ext>
            </a:extLst>
          </p:cNvPr>
          <p:cNvSpPr>
            <a:spLocks noGrp="1"/>
          </p:cNvSpPr>
          <p:nvPr>
            <p:ph idx="1"/>
          </p:nvPr>
        </p:nvSpPr>
        <p:spPr>
          <a:xfrm>
            <a:off x="304800" y="1524000"/>
            <a:ext cx="11582400" cy="5029200"/>
          </a:xfrm>
        </p:spPr>
        <p:txBody>
          <a:bodyPr/>
          <a:lstStyle/>
          <a:p>
            <a:pPr marL="0" indent="0">
              <a:spcAft>
                <a:spcPts val="0"/>
              </a:spcAft>
              <a:buNone/>
            </a:pPr>
            <a:r>
              <a:rPr lang="en-US" altLang="zh-CN" sz="2400" dirty="0"/>
              <a:t> (10) </a:t>
            </a:r>
            <a:r>
              <a:rPr lang="en-US" altLang="zh-CN" sz="2400" dirty="0" err="1"/>
              <a:t>DeleteChild</a:t>
            </a:r>
            <a:r>
              <a:rPr lang="zh-CN" altLang="en-US" sz="2400" dirty="0"/>
              <a:t>（</a:t>
            </a:r>
            <a:r>
              <a:rPr lang="en-US" altLang="zh-CN" sz="2400" dirty="0"/>
              <a:t>Tree</a:t>
            </a:r>
            <a:r>
              <a:rPr lang="zh-CN" altLang="en-US" sz="2400" dirty="0"/>
              <a:t>，</a:t>
            </a:r>
            <a:r>
              <a:rPr lang="en-US" altLang="zh-CN" sz="2400" dirty="0"/>
              <a:t>p</a:t>
            </a:r>
            <a:r>
              <a:rPr lang="zh-CN" altLang="en-US" sz="2400" dirty="0"/>
              <a:t>，</a:t>
            </a:r>
            <a:r>
              <a:rPr lang="en-US" altLang="zh-CN" sz="2400" dirty="0" err="1"/>
              <a:t>i</a:t>
            </a:r>
            <a:r>
              <a:rPr lang="zh-CN" altLang="en-US" sz="2400" dirty="0"/>
              <a:t>）： 树</a:t>
            </a:r>
            <a:r>
              <a:rPr lang="en-US" altLang="zh-CN" sz="2400" dirty="0"/>
              <a:t>Tree</a:t>
            </a:r>
            <a:r>
              <a:rPr lang="zh-CN" altLang="en-US" sz="2400" dirty="0"/>
              <a:t>存在，</a:t>
            </a:r>
            <a:r>
              <a:rPr lang="en-US" altLang="zh-CN" sz="2400" dirty="0"/>
              <a:t>p</a:t>
            </a:r>
            <a:r>
              <a:rPr lang="zh-CN" altLang="en-US" sz="2400" dirty="0"/>
              <a:t>指向</a:t>
            </a:r>
            <a:r>
              <a:rPr lang="en-US" altLang="zh-CN" sz="2400" dirty="0"/>
              <a:t>Tree</a:t>
            </a:r>
            <a:r>
              <a:rPr lang="zh-CN" altLang="en-US" sz="2400" dirty="0"/>
              <a:t>中某个结点，</a:t>
            </a:r>
            <a:r>
              <a:rPr lang="en-US" altLang="zh-CN" sz="2400" dirty="0"/>
              <a:t>1≤i≤d</a:t>
            </a:r>
            <a:r>
              <a:rPr lang="zh-CN" altLang="en-US" sz="2400" dirty="0"/>
              <a:t>，</a:t>
            </a:r>
            <a:r>
              <a:rPr lang="en-US" altLang="zh-CN" sz="2400" dirty="0"/>
              <a:t>d</a:t>
            </a:r>
            <a:r>
              <a:rPr lang="zh-CN" altLang="en-US" sz="2400" dirty="0"/>
              <a:t>为</a:t>
            </a:r>
            <a:r>
              <a:rPr lang="en-US" altLang="zh-CN" sz="2400" dirty="0"/>
              <a:t>p</a:t>
            </a:r>
            <a:r>
              <a:rPr lang="zh-CN" altLang="en-US" sz="2400" dirty="0"/>
              <a:t>所指向结点的度。删除</a:t>
            </a:r>
            <a:r>
              <a:rPr lang="en-US" altLang="zh-CN" sz="2400" dirty="0"/>
              <a:t>Tree</a:t>
            </a:r>
            <a:r>
              <a:rPr lang="zh-CN" altLang="en-US" sz="2400" dirty="0"/>
              <a:t>中</a:t>
            </a:r>
            <a:r>
              <a:rPr lang="en-US" altLang="zh-CN" sz="2400" dirty="0"/>
              <a:t>p</a:t>
            </a:r>
            <a:r>
              <a:rPr lang="zh-CN" altLang="en-US" sz="2400" dirty="0"/>
              <a:t>所指向结点的第</a:t>
            </a:r>
            <a:r>
              <a:rPr lang="en-US" altLang="zh-CN" sz="2400" dirty="0" err="1"/>
              <a:t>i</a:t>
            </a:r>
            <a:r>
              <a:rPr lang="zh-CN" altLang="en-US" sz="2400" dirty="0"/>
              <a:t>棵子树。 </a:t>
            </a:r>
          </a:p>
          <a:p>
            <a:pPr marL="0" indent="0">
              <a:spcBef>
                <a:spcPct val="50000"/>
              </a:spcBef>
              <a:buNone/>
            </a:pPr>
            <a:r>
              <a:rPr lang="en-US" altLang="zh-CN" sz="2400" dirty="0"/>
              <a:t>(11) </a:t>
            </a:r>
            <a:r>
              <a:rPr lang="en-US" altLang="zh-CN" sz="2400" dirty="0" err="1"/>
              <a:t>TraverseTree</a:t>
            </a:r>
            <a:r>
              <a:rPr lang="zh-CN" altLang="en-US" sz="2400" dirty="0"/>
              <a:t>（</a:t>
            </a:r>
            <a:r>
              <a:rPr lang="en-US" altLang="zh-CN" sz="2400" dirty="0"/>
              <a:t>Tree</a:t>
            </a:r>
            <a:r>
              <a:rPr lang="zh-CN" altLang="en-US" sz="2400" dirty="0"/>
              <a:t>，</a:t>
            </a:r>
            <a:r>
              <a:rPr lang="en-US" altLang="zh-CN" sz="2400" dirty="0"/>
              <a:t>Visit</a:t>
            </a:r>
            <a:r>
              <a:rPr lang="zh-CN" altLang="en-US" sz="2400" dirty="0"/>
              <a:t>（））： 树</a:t>
            </a:r>
            <a:r>
              <a:rPr lang="en-US" altLang="zh-CN" sz="2400" dirty="0"/>
              <a:t>Tree</a:t>
            </a:r>
            <a:r>
              <a:rPr lang="zh-CN" altLang="en-US" sz="2400" dirty="0"/>
              <a:t>存在，</a:t>
            </a:r>
            <a:r>
              <a:rPr lang="en-US" altLang="zh-CN" sz="2400" dirty="0"/>
              <a:t>Visit</a:t>
            </a:r>
            <a:r>
              <a:rPr lang="zh-CN" altLang="en-US" sz="2400" dirty="0"/>
              <a:t>（）是对结点进行访问的函数。按照某种次序对树</a:t>
            </a:r>
            <a:r>
              <a:rPr lang="en-US" altLang="zh-CN" sz="2400" dirty="0"/>
              <a:t>Tree</a:t>
            </a:r>
            <a:r>
              <a:rPr lang="zh-CN" altLang="en-US" sz="2400" dirty="0"/>
              <a:t>的每个结点调用</a:t>
            </a:r>
            <a:r>
              <a:rPr lang="en-US" altLang="zh-CN" sz="2400" dirty="0"/>
              <a:t>Visit</a:t>
            </a:r>
            <a:r>
              <a:rPr lang="zh-CN" altLang="en-US" sz="2400" dirty="0"/>
              <a:t>（）函数访问一次且最多一次。若</a:t>
            </a:r>
            <a:r>
              <a:rPr lang="en-US" altLang="zh-CN" sz="2400" dirty="0"/>
              <a:t>Visit</a:t>
            </a:r>
            <a:r>
              <a:rPr lang="zh-CN" altLang="en-US" sz="2400" dirty="0"/>
              <a:t>（）失败，则操作失败。 </a:t>
            </a:r>
            <a:endParaRPr lang="en-US" altLang="zh-CN" sz="2400" dirty="0"/>
          </a:p>
          <a:p>
            <a:pPr marL="0" indent="0">
              <a:spcBef>
                <a:spcPct val="50000"/>
              </a:spcBef>
              <a:buNone/>
            </a:pPr>
            <a:r>
              <a:rPr lang="zh-CN" altLang="en-US" sz="2400" dirty="0"/>
              <a:t>｝</a:t>
            </a:r>
            <a:r>
              <a:rPr lang="en-US" altLang="zh-CN" sz="2400" dirty="0"/>
              <a:t>ADT Tree;</a:t>
            </a:r>
            <a:endParaRPr lang="zh-CN" altLang="en-US" sz="2400" dirty="0"/>
          </a:p>
          <a:p>
            <a:pPr marL="0" indent="0">
              <a:spcAft>
                <a:spcPts val="0"/>
              </a:spcAft>
              <a:buNone/>
            </a:pPr>
            <a:endParaRPr lang="zh-CN" altLang="en-US" sz="2400" dirty="0"/>
          </a:p>
          <a:p>
            <a:pPr marL="0" indent="0">
              <a:spcAft>
                <a:spcPts val="0"/>
              </a:spcAft>
              <a:buNone/>
            </a:pPr>
            <a:endParaRPr lang="zh-CN" altLang="en-US" sz="2400" dirty="0"/>
          </a:p>
        </p:txBody>
      </p:sp>
    </p:spTree>
    <p:extLst>
      <p:ext uri="{BB962C8B-B14F-4D97-AF65-F5344CB8AC3E}">
        <p14:creationId xmlns:p14="http://schemas.microsoft.com/office/powerpoint/2010/main" val="1873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229491" y="1759774"/>
            <a:ext cx="4270298" cy="4264343"/>
            <a:chOff x="0" y="2"/>
            <a:chExt cx="2021" cy="2220"/>
          </a:xfrm>
        </p:grpSpPr>
        <p:sp>
          <p:nvSpPr>
            <p:cNvPr id="3" name="未知"/>
            <p:cNvSpPr>
              <a:spLocks/>
            </p:cNvSpPr>
            <p:nvPr/>
          </p:nvSpPr>
          <p:spPr bwMode="auto">
            <a:xfrm>
              <a:off x="1544" y="881"/>
              <a:ext cx="332" cy="377"/>
            </a:xfrm>
            <a:custGeom>
              <a:avLst/>
              <a:gdLst>
                <a:gd name="T0" fmla="*/ 0 w 240"/>
                <a:gd name="T1" fmla="*/ 0 h 384"/>
                <a:gd name="T2" fmla="*/ 2147483647 w 240"/>
                <a:gd name="T3" fmla="*/ 100 h 384"/>
                <a:gd name="T4" fmla="*/ 0 60000 65536"/>
                <a:gd name="T5" fmla="*/ 0 60000 65536"/>
                <a:gd name="T6" fmla="*/ 0 w 240"/>
                <a:gd name="T7" fmla="*/ 0 h 384"/>
                <a:gd name="T8" fmla="*/ 240 w 240"/>
                <a:gd name="T9" fmla="*/ 384 h 384"/>
              </a:gdLst>
              <a:ahLst/>
              <a:cxnLst>
                <a:cxn ang="T4">
                  <a:pos x="T0" y="T1"/>
                </a:cxn>
                <a:cxn ang="T5">
                  <a:pos x="T2" y="T3"/>
                </a:cxn>
              </a:cxnLst>
              <a:rect l="T6" t="T7" r="T8" b="T9"/>
              <a:pathLst>
                <a:path w="240" h="384">
                  <a:moveTo>
                    <a:pt x="0" y="0"/>
                  </a:moveTo>
                  <a:lnTo>
                    <a:pt x="240" y="384"/>
                  </a:lnTo>
                </a:path>
              </a:pathLst>
            </a:custGeom>
            <a:noFill/>
            <a:ln w="571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Verdana" panose="020B0604030504040204" pitchFamily="34" charset="0"/>
                <a:cs typeface="Verdana" panose="020B0604030504040204" pitchFamily="34" charset="0"/>
              </a:endParaRPr>
            </a:p>
          </p:txBody>
        </p:sp>
        <p:grpSp>
          <p:nvGrpSpPr>
            <p:cNvPr id="4" name="Group 5"/>
            <p:cNvGrpSpPr>
              <a:grpSpLocks/>
            </p:cNvGrpSpPr>
            <p:nvPr/>
          </p:nvGrpSpPr>
          <p:grpSpPr bwMode="auto">
            <a:xfrm>
              <a:off x="519" y="1260"/>
              <a:ext cx="289" cy="358"/>
              <a:chOff x="0" y="2"/>
              <a:chExt cx="300" cy="352"/>
            </a:xfrm>
          </p:grpSpPr>
          <p:sp>
            <p:nvSpPr>
              <p:cNvPr id="40" name="Text Box 6"/>
              <p:cNvSpPr txBox="1">
                <a:spLocks noChangeArrowheads="1"/>
              </p:cNvSpPr>
              <p:nvPr/>
            </p:nvSpPr>
            <p:spPr bwMode="auto">
              <a:xfrm>
                <a:off x="30" y="27"/>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100000"/>
                  </a:lnSpc>
                  <a:buFontTx/>
                  <a:buNone/>
                </a:pPr>
                <a:r>
                  <a:rPr kumimoji="1" lang="zh-CN" altLang="zh-CN" b="1">
                    <a:latin typeface="Verdana" panose="020B0604030504040204" pitchFamily="34" charset="0"/>
                    <a:ea typeface="宋体" charset="-122"/>
                    <a:cs typeface="Verdana" panose="020B0604030504040204" pitchFamily="34" charset="0"/>
                  </a:rPr>
                  <a:t>F</a:t>
                </a:r>
              </a:p>
            </p:txBody>
          </p:sp>
          <p:sp>
            <p:nvSpPr>
              <p:cNvPr id="41" name="Oval 7"/>
              <p:cNvSpPr>
                <a:spLocks noChangeArrowheads="1"/>
              </p:cNvSpPr>
              <p:nvPr/>
            </p:nvSpPr>
            <p:spPr bwMode="auto">
              <a:xfrm>
                <a:off x="0" y="2"/>
                <a:ext cx="300" cy="28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eaLnBrk="1" hangingPunct="1">
                  <a:lnSpc>
                    <a:spcPct val="100000"/>
                  </a:lnSpc>
                  <a:buFontTx/>
                  <a:buNone/>
                </a:pPr>
                <a:endParaRPr kumimoji="1" lang="zh-CN" altLang="en-US" b="1">
                  <a:latin typeface="Verdana" panose="020B0604030504040204" pitchFamily="34" charset="0"/>
                  <a:ea typeface="宋体" charset="-122"/>
                  <a:cs typeface="Verdana" panose="020B0604030504040204" pitchFamily="34" charset="0"/>
                </a:endParaRPr>
              </a:p>
            </p:txBody>
          </p:sp>
        </p:grpSp>
        <p:grpSp>
          <p:nvGrpSpPr>
            <p:cNvPr id="5" name="Group 8"/>
            <p:cNvGrpSpPr>
              <a:grpSpLocks/>
            </p:cNvGrpSpPr>
            <p:nvPr/>
          </p:nvGrpSpPr>
          <p:grpSpPr bwMode="auto">
            <a:xfrm>
              <a:off x="981" y="1260"/>
              <a:ext cx="289" cy="358"/>
              <a:chOff x="0" y="2"/>
              <a:chExt cx="300" cy="352"/>
            </a:xfrm>
          </p:grpSpPr>
          <p:sp>
            <p:nvSpPr>
              <p:cNvPr id="38" name="Text Box 9"/>
              <p:cNvSpPr txBox="1">
                <a:spLocks noChangeArrowheads="1"/>
              </p:cNvSpPr>
              <p:nvPr/>
            </p:nvSpPr>
            <p:spPr bwMode="auto">
              <a:xfrm>
                <a:off x="30" y="27"/>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100000"/>
                  </a:lnSpc>
                  <a:buFontTx/>
                  <a:buNone/>
                </a:pPr>
                <a:r>
                  <a:rPr kumimoji="1" lang="zh-CN" altLang="zh-CN" b="1">
                    <a:latin typeface="Verdana" panose="020B0604030504040204" pitchFamily="34" charset="0"/>
                    <a:ea typeface="宋体" charset="-122"/>
                    <a:cs typeface="Verdana" panose="020B0604030504040204" pitchFamily="34" charset="0"/>
                  </a:rPr>
                  <a:t>G</a:t>
                </a:r>
              </a:p>
            </p:txBody>
          </p:sp>
          <p:sp>
            <p:nvSpPr>
              <p:cNvPr id="39" name="Oval 10"/>
              <p:cNvSpPr>
                <a:spLocks noChangeArrowheads="1"/>
              </p:cNvSpPr>
              <p:nvPr/>
            </p:nvSpPr>
            <p:spPr bwMode="auto">
              <a:xfrm>
                <a:off x="0" y="2"/>
                <a:ext cx="300" cy="28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eaLnBrk="1" hangingPunct="1">
                  <a:lnSpc>
                    <a:spcPct val="100000"/>
                  </a:lnSpc>
                  <a:buFontTx/>
                  <a:buNone/>
                </a:pPr>
                <a:endParaRPr kumimoji="1" lang="zh-CN" altLang="en-US" b="1">
                  <a:latin typeface="Verdana" panose="020B0604030504040204" pitchFamily="34" charset="0"/>
                  <a:ea typeface="宋体" charset="-122"/>
                  <a:cs typeface="Verdana" panose="020B0604030504040204" pitchFamily="34" charset="0"/>
                </a:endParaRPr>
              </a:p>
            </p:txBody>
          </p:sp>
        </p:grpSp>
        <p:grpSp>
          <p:nvGrpSpPr>
            <p:cNvPr id="6" name="Group 11"/>
            <p:cNvGrpSpPr>
              <a:grpSpLocks/>
            </p:cNvGrpSpPr>
            <p:nvPr/>
          </p:nvGrpSpPr>
          <p:grpSpPr bwMode="auto">
            <a:xfrm>
              <a:off x="1732" y="1260"/>
              <a:ext cx="289" cy="358"/>
              <a:chOff x="0" y="2"/>
              <a:chExt cx="300" cy="352"/>
            </a:xfrm>
          </p:grpSpPr>
          <p:sp>
            <p:nvSpPr>
              <p:cNvPr id="36" name="Text Box 12"/>
              <p:cNvSpPr txBox="1">
                <a:spLocks noChangeArrowheads="1"/>
              </p:cNvSpPr>
              <p:nvPr/>
            </p:nvSpPr>
            <p:spPr bwMode="auto">
              <a:xfrm>
                <a:off x="30" y="27"/>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100000"/>
                  </a:lnSpc>
                  <a:buFontTx/>
                  <a:buNone/>
                </a:pPr>
                <a:r>
                  <a:rPr kumimoji="1" lang="zh-CN" altLang="zh-CN" b="1">
                    <a:latin typeface="Verdana" panose="020B0604030504040204" pitchFamily="34" charset="0"/>
                    <a:ea typeface="宋体" charset="-122"/>
                    <a:cs typeface="Verdana" panose="020B0604030504040204" pitchFamily="34" charset="0"/>
                  </a:rPr>
                  <a:t>I</a:t>
                </a:r>
              </a:p>
            </p:txBody>
          </p:sp>
          <p:sp>
            <p:nvSpPr>
              <p:cNvPr id="37" name="Oval 13"/>
              <p:cNvSpPr>
                <a:spLocks noChangeArrowheads="1"/>
              </p:cNvSpPr>
              <p:nvPr/>
            </p:nvSpPr>
            <p:spPr bwMode="auto">
              <a:xfrm>
                <a:off x="0" y="2"/>
                <a:ext cx="300" cy="28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eaLnBrk="1" hangingPunct="1">
                  <a:lnSpc>
                    <a:spcPct val="100000"/>
                  </a:lnSpc>
                  <a:buFontTx/>
                  <a:buNone/>
                </a:pPr>
                <a:endParaRPr kumimoji="1" lang="zh-CN" altLang="en-US" b="1">
                  <a:latin typeface="Verdana" panose="020B0604030504040204" pitchFamily="34" charset="0"/>
                  <a:ea typeface="宋体" charset="-122"/>
                  <a:cs typeface="Verdana" panose="020B0604030504040204" pitchFamily="34" charset="0"/>
                </a:endParaRPr>
              </a:p>
            </p:txBody>
          </p:sp>
        </p:grpSp>
        <p:sp>
          <p:nvSpPr>
            <p:cNvPr id="7" name="未知"/>
            <p:cNvSpPr>
              <a:spLocks/>
            </p:cNvSpPr>
            <p:nvPr/>
          </p:nvSpPr>
          <p:spPr bwMode="auto">
            <a:xfrm>
              <a:off x="1140" y="863"/>
              <a:ext cx="246" cy="387"/>
            </a:xfrm>
            <a:custGeom>
              <a:avLst/>
              <a:gdLst>
                <a:gd name="T0" fmla="*/ 2147483647 w 165"/>
                <a:gd name="T1" fmla="*/ 0 h 372"/>
                <a:gd name="T2" fmla="*/ 0 w 165"/>
                <a:gd name="T3" fmla="*/ 6929 h 372"/>
                <a:gd name="T4" fmla="*/ 0 60000 65536"/>
                <a:gd name="T5" fmla="*/ 0 60000 65536"/>
                <a:gd name="T6" fmla="*/ 0 w 165"/>
                <a:gd name="T7" fmla="*/ 0 h 372"/>
                <a:gd name="T8" fmla="*/ 165 w 165"/>
                <a:gd name="T9" fmla="*/ 372 h 372"/>
              </a:gdLst>
              <a:ahLst/>
              <a:cxnLst>
                <a:cxn ang="T4">
                  <a:pos x="T0" y="T1"/>
                </a:cxn>
                <a:cxn ang="T5">
                  <a:pos x="T2" y="T3"/>
                </a:cxn>
              </a:cxnLst>
              <a:rect l="T6" t="T7" r="T8" b="T9"/>
              <a:pathLst>
                <a:path w="165" h="372">
                  <a:moveTo>
                    <a:pt x="165" y="0"/>
                  </a:moveTo>
                  <a:lnTo>
                    <a:pt x="0" y="372"/>
                  </a:lnTo>
                </a:path>
              </a:pathLst>
            </a:custGeom>
            <a:noFill/>
            <a:ln w="571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Verdana" panose="020B0604030504040204" pitchFamily="34" charset="0"/>
                <a:cs typeface="Verdana" panose="020B0604030504040204" pitchFamily="34" charset="0"/>
              </a:endParaRPr>
            </a:p>
          </p:txBody>
        </p:sp>
        <p:grpSp>
          <p:nvGrpSpPr>
            <p:cNvPr id="8" name="Group 15"/>
            <p:cNvGrpSpPr>
              <a:grpSpLocks/>
            </p:cNvGrpSpPr>
            <p:nvPr/>
          </p:nvGrpSpPr>
          <p:grpSpPr bwMode="auto">
            <a:xfrm>
              <a:off x="981" y="1850"/>
              <a:ext cx="289" cy="372"/>
              <a:chOff x="0" y="2"/>
              <a:chExt cx="300" cy="365"/>
            </a:xfrm>
          </p:grpSpPr>
          <p:sp>
            <p:nvSpPr>
              <p:cNvPr id="34" name="Text Box 16"/>
              <p:cNvSpPr txBox="1">
                <a:spLocks noChangeArrowheads="1"/>
              </p:cNvSpPr>
              <p:nvPr/>
            </p:nvSpPr>
            <p:spPr bwMode="auto">
              <a:xfrm>
                <a:off x="30" y="40"/>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100000"/>
                  </a:lnSpc>
                  <a:buFontTx/>
                  <a:buNone/>
                </a:pPr>
                <a:r>
                  <a:rPr kumimoji="1" lang="zh-CN" altLang="zh-CN" b="1">
                    <a:latin typeface="Verdana" panose="020B0604030504040204" pitchFamily="34" charset="0"/>
                    <a:ea typeface="宋体" charset="-122"/>
                    <a:cs typeface="Verdana" panose="020B0604030504040204" pitchFamily="34" charset="0"/>
                  </a:rPr>
                  <a:t>J</a:t>
                </a:r>
              </a:p>
            </p:txBody>
          </p:sp>
          <p:sp>
            <p:nvSpPr>
              <p:cNvPr id="35" name="Oval 17"/>
              <p:cNvSpPr>
                <a:spLocks noChangeArrowheads="1"/>
              </p:cNvSpPr>
              <p:nvPr/>
            </p:nvSpPr>
            <p:spPr bwMode="auto">
              <a:xfrm>
                <a:off x="0" y="2"/>
                <a:ext cx="300" cy="28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eaLnBrk="1" hangingPunct="1">
                  <a:lnSpc>
                    <a:spcPct val="100000"/>
                  </a:lnSpc>
                  <a:buFontTx/>
                  <a:buNone/>
                </a:pPr>
                <a:endParaRPr kumimoji="1" lang="zh-CN" altLang="en-US" b="1">
                  <a:latin typeface="Verdana" panose="020B0604030504040204" pitchFamily="34" charset="0"/>
                  <a:ea typeface="宋体" charset="-122"/>
                  <a:cs typeface="Verdana" panose="020B0604030504040204" pitchFamily="34" charset="0"/>
                </a:endParaRPr>
              </a:p>
            </p:txBody>
          </p:sp>
        </p:grpSp>
        <p:grpSp>
          <p:nvGrpSpPr>
            <p:cNvPr id="9" name="Group 18"/>
            <p:cNvGrpSpPr>
              <a:grpSpLocks/>
            </p:cNvGrpSpPr>
            <p:nvPr/>
          </p:nvGrpSpPr>
          <p:grpSpPr bwMode="auto">
            <a:xfrm>
              <a:off x="765" y="2"/>
              <a:ext cx="289" cy="360"/>
              <a:chOff x="0" y="2"/>
              <a:chExt cx="300" cy="353"/>
            </a:xfrm>
          </p:grpSpPr>
          <p:sp>
            <p:nvSpPr>
              <p:cNvPr id="32" name="Text Box 19"/>
              <p:cNvSpPr txBox="1">
                <a:spLocks noChangeArrowheads="1"/>
              </p:cNvSpPr>
              <p:nvPr/>
            </p:nvSpPr>
            <p:spPr bwMode="auto">
              <a:xfrm>
                <a:off x="30" y="28"/>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100000"/>
                  </a:lnSpc>
                  <a:buFontTx/>
                  <a:buNone/>
                </a:pPr>
                <a:r>
                  <a:rPr kumimoji="1" lang="zh-CN" altLang="zh-CN" b="1">
                    <a:latin typeface="Verdana" panose="020B0604030504040204" pitchFamily="34" charset="0"/>
                    <a:ea typeface="宋体" charset="-122"/>
                    <a:cs typeface="Verdana" panose="020B0604030504040204" pitchFamily="34" charset="0"/>
                  </a:rPr>
                  <a:t>A</a:t>
                </a:r>
              </a:p>
            </p:txBody>
          </p:sp>
          <p:sp>
            <p:nvSpPr>
              <p:cNvPr id="33" name="Oval 20"/>
              <p:cNvSpPr>
                <a:spLocks noChangeArrowheads="1"/>
              </p:cNvSpPr>
              <p:nvPr/>
            </p:nvSpPr>
            <p:spPr bwMode="auto">
              <a:xfrm>
                <a:off x="0" y="2"/>
                <a:ext cx="300" cy="28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eaLnBrk="1" hangingPunct="1">
                  <a:lnSpc>
                    <a:spcPct val="100000"/>
                  </a:lnSpc>
                  <a:buFontTx/>
                  <a:buNone/>
                </a:pPr>
                <a:endParaRPr kumimoji="1" lang="zh-CN" altLang="en-US" b="1">
                  <a:latin typeface="Verdana" panose="020B0604030504040204" pitchFamily="34" charset="0"/>
                  <a:ea typeface="宋体" charset="-122"/>
                  <a:cs typeface="Verdana" panose="020B0604030504040204" pitchFamily="34" charset="0"/>
                </a:endParaRPr>
              </a:p>
            </p:txBody>
          </p:sp>
        </p:grpSp>
        <p:grpSp>
          <p:nvGrpSpPr>
            <p:cNvPr id="10" name="Group 21"/>
            <p:cNvGrpSpPr>
              <a:grpSpLocks/>
            </p:cNvGrpSpPr>
            <p:nvPr/>
          </p:nvGrpSpPr>
          <p:grpSpPr bwMode="auto">
            <a:xfrm>
              <a:off x="260" y="623"/>
              <a:ext cx="288" cy="375"/>
              <a:chOff x="0" y="2"/>
              <a:chExt cx="300" cy="368"/>
            </a:xfrm>
          </p:grpSpPr>
          <p:sp>
            <p:nvSpPr>
              <p:cNvPr id="30" name="Text Box 22"/>
              <p:cNvSpPr txBox="1">
                <a:spLocks noChangeArrowheads="1"/>
              </p:cNvSpPr>
              <p:nvPr/>
            </p:nvSpPr>
            <p:spPr bwMode="auto">
              <a:xfrm>
                <a:off x="30" y="43"/>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100000"/>
                  </a:lnSpc>
                  <a:buFontTx/>
                  <a:buNone/>
                </a:pPr>
                <a:r>
                  <a:rPr kumimoji="1" lang="zh-CN" altLang="zh-CN" b="1">
                    <a:latin typeface="Verdana" panose="020B0604030504040204" pitchFamily="34" charset="0"/>
                    <a:ea typeface="宋体" charset="-122"/>
                    <a:cs typeface="Verdana" panose="020B0604030504040204" pitchFamily="34" charset="0"/>
                  </a:rPr>
                  <a:t>B</a:t>
                </a:r>
              </a:p>
            </p:txBody>
          </p:sp>
          <p:sp>
            <p:nvSpPr>
              <p:cNvPr id="31" name="Oval 23"/>
              <p:cNvSpPr>
                <a:spLocks noChangeArrowheads="1"/>
              </p:cNvSpPr>
              <p:nvPr/>
            </p:nvSpPr>
            <p:spPr bwMode="auto">
              <a:xfrm>
                <a:off x="0" y="2"/>
                <a:ext cx="300" cy="28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eaLnBrk="1" hangingPunct="1">
                  <a:lnSpc>
                    <a:spcPct val="100000"/>
                  </a:lnSpc>
                  <a:buFontTx/>
                  <a:buNone/>
                </a:pPr>
                <a:endParaRPr kumimoji="1" lang="zh-CN" altLang="en-US" b="1">
                  <a:latin typeface="Verdana" panose="020B0604030504040204" pitchFamily="34" charset="0"/>
                  <a:ea typeface="宋体" charset="-122"/>
                  <a:cs typeface="Verdana" panose="020B0604030504040204" pitchFamily="34" charset="0"/>
                </a:endParaRPr>
              </a:p>
            </p:txBody>
          </p:sp>
        </p:grpSp>
        <p:grpSp>
          <p:nvGrpSpPr>
            <p:cNvPr id="11" name="Group 24"/>
            <p:cNvGrpSpPr>
              <a:grpSpLocks/>
            </p:cNvGrpSpPr>
            <p:nvPr/>
          </p:nvGrpSpPr>
          <p:grpSpPr bwMode="auto">
            <a:xfrm>
              <a:off x="779" y="623"/>
              <a:ext cx="289" cy="375"/>
              <a:chOff x="0" y="2"/>
              <a:chExt cx="300" cy="368"/>
            </a:xfrm>
          </p:grpSpPr>
          <p:sp>
            <p:nvSpPr>
              <p:cNvPr id="28" name="Text Box 25"/>
              <p:cNvSpPr txBox="1">
                <a:spLocks noChangeArrowheads="1"/>
              </p:cNvSpPr>
              <p:nvPr/>
            </p:nvSpPr>
            <p:spPr bwMode="auto">
              <a:xfrm>
                <a:off x="30" y="43"/>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100000"/>
                  </a:lnSpc>
                  <a:buFontTx/>
                  <a:buNone/>
                </a:pPr>
                <a:r>
                  <a:rPr kumimoji="1" lang="zh-CN" altLang="zh-CN" b="1">
                    <a:latin typeface="Verdana" panose="020B0604030504040204" pitchFamily="34" charset="0"/>
                    <a:ea typeface="宋体" charset="-122"/>
                    <a:cs typeface="Verdana" panose="020B0604030504040204" pitchFamily="34" charset="0"/>
                  </a:rPr>
                  <a:t>C</a:t>
                </a:r>
              </a:p>
            </p:txBody>
          </p:sp>
          <p:sp>
            <p:nvSpPr>
              <p:cNvPr id="29" name="Oval 26"/>
              <p:cNvSpPr>
                <a:spLocks noChangeArrowheads="1"/>
              </p:cNvSpPr>
              <p:nvPr/>
            </p:nvSpPr>
            <p:spPr bwMode="auto">
              <a:xfrm>
                <a:off x="0" y="2"/>
                <a:ext cx="300" cy="28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eaLnBrk="1" hangingPunct="1">
                  <a:lnSpc>
                    <a:spcPct val="100000"/>
                  </a:lnSpc>
                  <a:buFontTx/>
                  <a:buNone/>
                </a:pPr>
                <a:endParaRPr kumimoji="1" lang="zh-CN" altLang="en-US" b="1">
                  <a:latin typeface="Verdana" panose="020B0604030504040204" pitchFamily="34" charset="0"/>
                  <a:ea typeface="宋体" charset="-122"/>
                  <a:cs typeface="Verdana" panose="020B0604030504040204" pitchFamily="34" charset="0"/>
                </a:endParaRPr>
              </a:p>
            </p:txBody>
          </p:sp>
        </p:grpSp>
        <p:sp>
          <p:nvSpPr>
            <p:cNvPr id="12" name="未知"/>
            <p:cNvSpPr>
              <a:spLocks/>
            </p:cNvSpPr>
            <p:nvPr/>
          </p:nvSpPr>
          <p:spPr bwMode="auto">
            <a:xfrm>
              <a:off x="996" y="266"/>
              <a:ext cx="462" cy="331"/>
            </a:xfrm>
            <a:custGeom>
              <a:avLst/>
              <a:gdLst>
                <a:gd name="T0" fmla="*/ 0 w 345"/>
                <a:gd name="T1" fmla="*/ 0 h 345"/>
                <a:gd name="T2" fmla="*/ 2147483647 w 345"/>
                <a:gd name="T3" fmla="*/ 15 h 345"/>
                <a:gd name="T4" fmla="*/ 0 60000 65536"/>
                <a:gd name="T5" fmla="*/ 0 60000 65536"/>
                <a:gd name="T6" fmla="*/ 0 w 345"/>
                <a:gd name="T7" fmla="*/ 0 h 345"/>
                <a:gd name="T8" fmla="*/ 345 w 345"/>
                <a:gd name="T9" fmla="*/ 345 h 345"/>
              </a:gdLst>
              <a:ahLst/>
              <a:cxnLst>
                <a:cxn ang="T4">
                  <a:pos x="T0" y="T1"/>
                </a:cxn>
                <a:cxn ang="T5">
                  <a:pos x="T2" y="T3"/>
                </a:cxn>
              </a:cxnLst>
              <a:rect l="T6" t="T7" r="T8" b="T9"/>
              <a:pathLst>
                <a:path w="345" h="345">
                  <a:moveTo>
                    <a:pt x="0" y="0"/>
                  </a:moveTo>
                  <a:lnTo>
                    <a:pt x="345" y="345"/>
                  </a:lnTo>
                </a:path>
              </a:pathLst>
            </a:custGeom>
            <a:noFill/>
            <a:ln w="571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3" name="未知"/>
            <p:cNvSpPr>
              <a:spLocks/>
            </p:cNvSpPr>
            <p:nvPr/>
          </p:nvSpPr>
          <p:spPr bwMode="auto">
            <a:xfrm>
              <a:off x="418" y="275"/>
              <a:ext cx="419" cy="337"/>
            </a:xfrm>
            <a:custGeom>
              <a:avLst/>
              <a:gdLst>
                <a:gd name="T0" fmla="*/ 2147483647 w 315"/>
                <a:gd name="T1" fmla="*/ 0 h 351"/>
                <a:gd name="T2" fmla="*/ 0 w 315"/>
                <a:gd name="T3" fmla="*/ 17 h 351"/>
                <a:gd name="T4" fmla="*/ 0 60000 65536"/>
                <a:gd name="T5" fmla="*/ 0 60000 65536"/>
                <a:gd name="T6" fmla="*/ 0 w 315"/>
                <a:gd name="T7" fmla="*/ 0 h 351"/>
                <a:gd name="T8" fmla="*/ 315 w 315"/>
                <a:gd name="T9" fmla="*/ 351 h 351"/>
              </a:gdLst>
              <a:ahLst/>
              <a:cxnLst>
                <a:cxn ang="T4">
                  <a:pos x="T0" y="T1"/>
                </a:cxn>
                <a:cxn ang="T5">
                  <a:pos x="T2" y="T3"/>
                </a:cxn>
              </a:cxnLst>
              <a:rect l="T6" t="T7" r="T8" b="T9"/>
              <a:pathLst>
                <a:path w="315" h="351">
                  <a:moveTo>
                    <a:pt x="315" y="0"/>
                  </a:moveTo>
                  <a:lnTo>
                    <a:pt x="0" y="351"/>
                  </a:lnTo>
                </a:path>
              </a:pathLst>
            </a:custGeom>
            <a:noFill/>
            <a:ln w="571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Verdana" panose="020B0604030504040204" pitchFamily="34" charset="0"/>
                <a:cs typeface="Verdana" panose="020B0604030504040204" pitchFamily="34" charset="0"/>
              </a:endParaRPr>
            </a:p>
          </p:txBody>
        </p:sp>
        <p:grpSp>
          <p:nvGrpSpPr>
            <p:cNvPr id="14" name="Group 29"/>
            <p:cNvGrpSpPr>
              <a:grpSpLocks/>
            </p:cNvGrpSpPr>
            <p:nvPr/>
          </p:nvGrpSpPr>
          <p:grpSpPr bwMode="auto">
            <a:xfrm>
              <a:off x="0" y="1260"/>
              <a:ext cx="288" cy="358"/>
              <a:chOff x="0" y="2"/>
              <a:chExt cx="300" cy="352"/>
            </a:xfrm>
          </p:grpSpPr>
          <p:sp>
            <p:nvSpPr>
              <p:cNvPr id="26" name="Text Box 30"/>
              <p:cNvSpPr txBox="1">
                <a:spLocks noChangeArrowheads="1"/>
              </p:cNvSpPr>
              <p:nvPr/>
            </p:nvSpPr>
            <p:spPr bwMode="auto">
              <a:xfrm>
                <a:off x="30" y="27"/>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100000"/>
                  </a:lnSpc>
                  <a:buFontTx/>
                  <a:buNone/>
                </a:pPr>
                <a:r>
                  <a:rPr kumimoji="1" lang="zh-CN" altLang="zh-CN" b="1">
                    <a:latin typeface="Verdana" panose="020B0604030504040204" pitchFamily="34" charset="0"/>
                    <a:ea typeface="宋体" charset="-122"/>
                    <a:cs typeface="Verdana" panose="020B0604030504040204" pitchFamily="34" charset="0"/>
                  </a:rPr>
                  <a:t>E</a:t>
                </a:r>
              </a:p>
            </p:txBody>
          </p:sp>
          <p:sp>
            <p:nvSpPr>
              <p:cNvPr id="27" name="Oval 31"/>
              <p:cNvSpPr>
                <a:spLocks noChangeArrowheads="1"/>
              </p:cNvSpPr>
              <p:nvPr/>
            </p:nvSpPr>
            <p:spPr bwMode="auto">
              <a:xfrm>
                <a:off x="0" y="2"/>
                <a:ext cx="300" cy="28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eaLnBrk="1" hangingPunct="1">
                  <a:lnSpc>
                    <a:spcPct val="100000"/>
                  </a:lnSpc>
                  <a:buFontTx/>
                  <a:buNone/>
                </a:pPr>
                <a:endParaRPr kumimoji="1" lang="zh-CN" altLang="en-US" b="1">
                  <a:latin typeface="Verdana" panose="020B0604030504040204" pitchFamily="34" charset="0"/>
                  <a:ea typeface="宋体" charset="-122"/>
                  <a:cs typeface="Verdana" panose="020B0604030504040204" pitchFamily="34" charset="0"/>
                </a:endParaRPr>
              </a:p>
            </p:txBody>
          </p:sp>
        </p:grpSp>
        <p:grpSp>
          <p:nvGrpSpPr>
            <p:cNvPr id="15" name="Group 32"/>
            <p:cNvGrpSpPr>
              <a:grpSpLocks/>
            </p:cNvGrpSpPr>
            <p:nvPr/>
          </p:nvGrpSpPr>
          <p:grpSpPr bwMode="auto">
            <a:xfrm>
              <a:off x="1328" y="608"/>
              <a:ext cx="289" cy="374"/>
              <a:chOff x="0" y="2"/>
              <a:chExt cx="300" cy="368"/>
            </a:xfrm>
          </p:grpSpPr>
          <p:sp>
            <p:nvSpPr>
              <p:cNvPr id="24" name="Text Box 33"/>
              <p:cNvSpPr txBox="1">
                <a:spLocks noChangeArrowheads="1"/>
              </p:cNvSpPr>
              <p:nvPr/>
            </p:nvSpPr>
            <p:spPr bwMode="auto">
              <a:xfrm>
                <a:off x="30" y="43"/>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100000"/>
                  </a:lnSpc>
                  <a:buFontTx/>
                  <a:buNone/>
                </a:pPr>
                <a:r>
                  <a:rPr kumimoji="1" lang="zh-CN" altLang="zh-CN" b="1">
                    <a:latin typeface="Verdana" panose="020B0604030504040204" pitchFamily="34" charset="0"/>
                    <a:ea typeface="宋体" charset="-122"/>
                    <a:cs typeface="Verdana" panose="020B0604030504040204" pitchFamily="34" charset="0"/>
                  </a:rPr>
                  <a:t>D</a:t>
                </a:r>
              </a:p>
            </p:txBody>
          </p:sp>
          <p:sp>
            <p:nvSpPr>
              <p:cNvPr id="25" name="Oval 34"/>
              <p:cNvSpPr>
                <a:spLocks noChangeArrowheads="1"/>
              </p:cNvSpPr>
              <p:nvPr/>
            </p:nvSpPr>
            <p:spPr bwMode="auto">
              <a:xfrm>
                <a:off x="0" y="2"/>
                <a:ext cx="300" cy="28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eaLnBrk="1" hangingPunct="1">
                  <a:lnSpc>
                    <a:spcPct val="100000"/>
                  </a:lnSpc>
                  <a:buFontTx/>
                  <a:buNone/>
                </a:pPr>
                <a:endParaRPr kumimoji="1" lang="zh-CN" altLang="en-US" b="1">
                  <a:latin typeface="Verdana" panose="020B0604030504040204" pitchFamily="34" charset="0"/>
                  <a:ea typeface="宋体" charset="-122"/>
                  <a:cs typeface="Verdana" panose="020B0604030504040204" pitchFamily="34" charset="0"/>
                </a:endParaRPr>
              </a:p>
            </p:txBody>
          </p:sp>
        </p:grpSp>
        <p:sp>
          <p:nvSpPr>
            <p:cNvPr id="16" name="未知"/>
            <p:cNvSpPr>
              <a:spLocks/>
            </p:cNvSpPr>
            <p:nvPr/>
          </p:nvSpPr>
          <p:spPr bwMode="auto">
            <a:xfrm>
              <a:off x="462" y="906"/>
              <a:ext cx="202" cy="370"/>
            </a:xfrm>
            <a:custGeom>
              <a:avLst/>
              <a:gdLst>
                <a:gd name="T0" fmla="*/ 0 w 210"/>
                <a:gd name="T1" fmla="*/ 0 h 363"/>
                <a:gd name="T2" fmla="*/ 13 w 210"/>
                <a:gd name="T3" fmla="*/ 1488 h 363"/>
                <a:gd name="T4" fmla="*/ 0 60000 65536"/>
                <a:gd name="T5" fmla="*/ 0 60000 65536"/>
                <a:gd name="T6" fmla="*/ 0 w 210"/>
                <a:gd name="T7" fmla="*/ 0 h 363"/>
                <a:gd name="T8" fmla="*/ 210 w 210"/>
                <a:gd name="T9" fmla="*/ 363 h 363"/>
              </a:gdLst>
              <a:ahLst/>
              <a:cxnLst>
                <a:cxn ang="T4">
                  <a:pos x="T0" y="T1"/>
                </a:cxn>
                <a:cxn ang="T5">
                  <a:pos x="T2" y="T3"/>
                </a:cxn>
              </a:cxnLst>
              <a:rect l="T6" t="T7" r="T8" b="T9"/>
              <a:pathLst>
                <a:path w="210" h="363">
                  <a:moveTo>
                    <a:pt x="0" y="0"/>
                  </a:moveTo>
                  <a:lnTo>
                    <a:pt x="210" y="363"/>
                  </a:lnTo>
                </a:path>
              </a:pathLst>
            </a:custGeom>
            <a:noFill/>
            <a:ln w="571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7" name="未知"/>
            <p:cNvSpPr>
              <a:spLocks/>
            </p:cNvSpPr>
            <p:nvPr/>
          </p:nvSpPr>
          <p:spPr bwMode="auto">
            <a:xfrm>
              <a:off x="202" y="887"/>
              <a:ext cx="159" cy="374"/>
            </a:xfrm>
            <a:custGeom>
              <a:avLst/>
              <a:gdLst>
                <a:gd name="T0" fmla="*/ 13 w 165"/>
                <a:gd name="T1" fmla="*/ 0 h 366"/>
                <a:gd name="T2" fmla="*/ 0 w 165"/>
                <a:gd name="T3" fmla="*/ 1815 h 366"/>
                <a:gd name="T4" fmla="*/ 0 60000 65536"/>
                <a:gd name="T5" fmla="*/ 0 60000 65536"/>
                <a:gd name="T6" fmla="*/ 0 w 165"/>
                <a:gd name="T7" fmla="*/ 0 h 366"/>
                <a:gd name="T8" fmla="*/ 165 w 165"/>
                <a:gd name="T9" fmla="*/ 366 h 366"/>
              </a:gdLst>
              <a:ahLst/>
              <a:cxnLst>
                <a:cxn ang="T4">
                  <a:pos x="T0" y="T1"/>
                </a:cxn>
                <a:cxn ang="T5">
                  <a:pos x="T2" y="T3"/>
                </a:cxn>
              </a:cxnLst>
              <a:rect l="T6" t="T7" r="T8" b="T9"/>
              <a:pathLst>
                <a:path w="165" h="366">
                  <a:moveTo>
                    <a:pt x="165" y="0"/>
                  </a:moveTo>
                  <a:lnTo>
                    <a:pt x="0" y="366"/>
                  </a:lnTo>
                </a:path>
              </a:pathLst>
            </a:custGeom>
            <a:noFill/>
            <a:ln w="57150"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8" name="Line 37"/>
            <p:cNvSpPr>
              <a:spLocks noChangeShapeType="1"/>
            </p:cNvSpPr>
            <p:nvPr/>
          </p:nvSpPr>
          <p:spPr bwMode="auto">
            <a:xfrm>
              <a:off x="924" y="318"/>
              <a:ext cx="0" cy="31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19" name="Line 38"/>
            <p:cNvSpPr>
              <a:spLocks noChangeShapeType="1"/>
            </p:cNvSpPr>
            <p:nvPr/>
          </p:nvSpPr>
          <p:spPr bwMode="auto">
            <a:xfrm>
              <a:off x="1126" y="1545"/>
              <a:ext cx="0" cy="31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sp>
          <p:nvSpPr>
            <p:cNvPr id="20" name="Line 39"/>
            <p:cNvSpPr>
              <a:spLocks noChangeShapeType="1"/>
            </p:cNvSpPr>
            <p:nvPr/>
          </p:nvSpPr>
          <p:spPr bwMode="auto">
            <a:xfrm>
              <a:off x="1472" y="893"/>
              <a:ext cx="0" cy="365"/>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Verdana" panose="020B0604030504040204" pitchFamily="34" charset="0"/>
                <a:cs typeface="Verdana" panose="020B0604030504040204" pitchFamily="34" charset="0"/>
              </a:endParaRPr>
            </a:p>
          </p:txBody>
        </p:sp>
        <p:grpSp>
          <p:nvGrpSpPr>
            <p:cNvPr id="21" name="Group 40"/>
            <p:cNvGrpSpPr>
              <a:grpSpLocks/>
            </p:cNvGrpSpPr>
            <p:nvPr/>
          </p:nvGrpSpPr>
          <p:grpSpPr bwMode="auto">
            <a:xfrm>
              <a:off x="1342" y="1275"/>
              <a:ext cx="289" cy="358"/>
              <a:chOff x="0" y="2"/>
              <a:chExt cx="300" cy="352"/>
            </a:xfrm>
          </p:grpSpPr>
          <p:sp>
            <p:nvSpPr>
              <p:cNvPr id="22" name="Text Box 41"/>
              <p:cNvSpPr txBox="1">
                <a:spLocks noChangeArrowheads="1"/>
              </p:cNvSpPr>
              <p:nvPr/>
            </p:nvSpPr>
            <p:spPr bwMode="auto">
              <a:xfrm>
                <a:off x="30" y="27"/>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3600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100000"/>
                  </a:lnSpc>
                  <a:buFontTx/>
                  <a:buNone/>
                </a:pPr>
                <a:r>
                  <a:rPr kumimoji="1" lang="zh-CN" altLang="zh-CN" b="1">
                    <a:latin typeface="Verdana" panose="020B0604030504040204" pitchFamily="34" charset="0"/>
                    <a:ea typeface="宋体" charset="-122"/>
                    <a:cs typeface="Verdana" panose="020B0604030504040204" pitchFamily="34" charset="0"/>
                  </a:rPr>
                  <a:t>H</a:t>
                </a:r>
              </a:p>
            </p:txBody>
          </p:sp>
          <p:sp>
            <p:nvSpPr>
              <p:cNvPr id="23" name="Oval 42"/>
              <p:cNvSpPr>
                <a:spLocks noChangeArrowheads="1"/>
              </p:cNvSpPr>
              <p:nvPr/>
            </p:nvSpPr>
            <p:spPr bwMode="auto">
              <a:xfrm>
                <a:off x="0" y="2"/>
                <a:ext cx="300" cy="280"/>
              </a:xfrm>
              <a:prstGeom prst="ellipse">
                <a:avLst/>
              </a:prstGeom>
              <a:noFill/>
              <a:ln w="571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eaLnBrk="1" hangingPunct="1">
                  <a:lnSpc>
                    <a:spcPct val="100000"/>
                  </a:lnSpc>
                  <a:buFontTx/>
                  <a:buNone/>
                </a:pPr>
                <a:endParaRPr kumimoji="1" lang="zh-CN" altLang="en-US" b="1">
                  <a:latin typeface="Verdana" panose="020B0604030504040204" pitchFamily="34" charset="0"/>
                  <a:ea typeface="宋体" charset="-122"/>
                  <a:cs typeface="Verdana" panose="020B0604030504040204" pitchFamily="34" charset="0"/>
                </a:endParaRPr>
              </a:p>
            </p:txBody>
          </p:sp>
        </p:grpSp>
      </p:grpSp>
      <p:sp>
        <p:nvSpPr>
          <p:cNvPr id="42" name="Line 43"/>
          <p:cNvSpPr>
            <a:spLocks noChangeShapeType="1"/>
          </p:cNvSpPr>
          <p:nvPr/>
        </p:nvSpPr>
        <p:spPr bwMode="auto">
          <a:xfrm flipH="1">
            <a:off x="1905000" y="2477928"/>
            <a:ext cx="4919283" cy="0"/>
          </a:xfrm>
          <a:prstGeom prst="line">
            <a:avLst/>
          </a:prstGeom>
          <a:noFill/>
          <a:ln w="38100" cap="rnd">
            <a:solidFill>
              <a:srgbClr val="0000FF"/>
            </a:solidFill>
            <a:prstDash val="sys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44"/>
          <p:cNvSpPr>
            <a:spLocks noChangeShapeType="1"/>
          </p:cNvSpPr>
          <p:nvPr/>
        </p:nvSpPr>
        <p:spPr bwMode="auto">
          <a:xfrm flipH="1">
            <a:off x="1905000" y="3681636"/>
            <a:ext cx="4919283" cy="0"/>
          </a:xfrm>
          <a:prstGeom prst="line">
            <a:avLst/>
          </a:prstGeom>
          <a:noFill/>
          <a:ln w="38100" cap="rnd">
            <a:solidFill>
              <a:srgbClr val="0000FF"/>
            </a:solidFill>
            <a:prstDash val="sys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45"/>
          <p:cNvSpPr>
            <a:spLocks noChangeShapeType="1"/>
          </p:cNvSpPr>
          <p:nvPr/>
        </p:nvSpPr>
        <p:spPr bwMode="auto">
          <a:xfrm flipH="1">
            <a:off x="1905000" y="4956572"/>
            <a:ext cx="4919283" cy="0"/>
          </a:xfrm>
          <a:prstGeom prst="line">
            <a:avLst/>
          </a:prstGeom>
          <a:noFill/>
          <a:ln w="38100" cap="rnd">
            <a:solidFill>
              <a:srgbClr val="0000FF"/>
            </a:solidFill>
            <a:prstDash val="sys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5" name="Line 46"/>
          <p:cNvSpPr>
            <a:spLocks noChangeShapeType="1"/>
          </p:cNvSpPr>
          <p:nvPr/>
        </p:nvSpPr>
        <p:spPr bwMode="auto">
          <a:xfrm flipH="1">
            <a:off x="1905000" y="6019800"/>
            <a:ext cx="4919283" cy="0"/>
          </a:xfrm>
          <a:prstGeom prst="line">
            <a:avLst/>
          </a:prstGeom>
          <a:noFill/>
          <a:ln w="38100" cap="rnd">
            <a:solidFill>
              <a:srgbClr val="0000FF"/>
            </a:solidFill>
            <a:prstDash val="sys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Line 47"/>
          <p:cNvSpPr>
            <a:spLocks noChangeShapeType="1"/>
          </p:cNvSpPr>
          <p:nvPr/>
        </p:nvSpPr>
        <p:spPr bwMode="auto">
          <a:xfrm flipH="1">
            <a:off x="3116682" y="2284173"/>
            <a:ext cx="864203" cy="639651"/>
          </a:xfrm>
          <a:prstGeom prst="line">
            <a:avLst/>
          </a:prstGeom>
          <a:noFill/>
          <a:ln w="76200" cap="rnd">
            <a:solidFill>
              <a:srgbClr val="FF33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7" name="Line 48"/>
          <p:cNvSpPr>
            <a:spLocks noChangeShapeType="1"/>
          </p:cNvSpPr>
          <p:nvPr/>
        </p:nvSpPr>
        <p:spPr bwMode="auto">
          <a:xfrm>
            <a:off x="4180813" y="2308284"/>
            <a:ext cx="2381" cy="678713"/>
          </a:xfrm>
          <a:prstGeom prst="line">
            <a:avLst/>
          </a:prstGeom>
          <a:noFill/>
          <a:ln w="76200" cap="rnd">
            <a:solidFill>
              <a:srgbClr val="FF33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8" name="Line 49"/>
          <p:cNvSpPr>
            <a:spLocks noChangeShapeType="1"/>
          </p:cNvSpPr>
          <p:nvPr/>
        </p:nvSpPr>
        <p:spPr bwMode="auto">
          <a:xfrm>
            <a:off x="4372984" y="2284172"/>
            <a:ext cx="957172" cy="639651"/>
          </a:xfrm>
          <a:prstGeom prst="line">
            <a:avLst/>
          </a:prstGeom>
          <a:noFill/>
          <a:ln w="76200" cap="rnd">
            <a:solidFill>
              <a:srgbClr val="FF33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9" name="Line 50"/>
          <p:cNvSpPr>
            <a:spLocks noChangeShapeType="1"/>
          </p:cNvSpPr>
          <p:nvPr/>
        </p:nvSpPr>
        <p:spPr bwMode="auto">
          <a:xfrm flipH="1">
            <a:off x="2617768" y="3526390"/>
            <a:ext cx="363430" cy="699199"/>
          </a:xfrm>
          <a:prstGeom prst="line">
            <a:avLst/>
          </a:prstGeom>
          <a:noFill/>
          <a:ln w="76200" cap="rnd">
            <a:solidFill>
              <a:srgbClr val="FF33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0" name="Line 51"/>
          <p:cNvSpPr>
            <a:spLocks noChangeShapeType="1"/>
          </p:cNvSpPr>
          <p:nvPr/>
        </p:nvSpPr>
        <p:spPr bwMode="auto">
          <a:xfrm>
            <a:off x="3205255" y="3503928"/>
            <a:ext cx="437382" cy="695357"/>
          </a:xfrm>
          <a:prstGeom prst="line">
            <a:avLst/>
          </a:prstGeom>
          <a:noFill/>
          <a:ln w="76200" cap="rnd">
            <a:solidFill>
              <a:srgbClr val="FF33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1" name="Line 52"/>
          <p:cNvSpPr>
            <a:spLocks noChangeShapeType="1"/>
          </p:cNvSpPr>
          <p:nvPr/>
        </p:nvSpPr>
        <p:spPr bwMode="auto">
          <a:xfrm flipH="1">
            <a:off x="4627248" y="3448223"/>
            <a:ext cx="498904" cy="722249"/>
          </a:xfrm>
          <a:prstGeom prst="line">
            <a:avLst/>
          </a:prstGeom>
          <a:noFill/>
          <a:ln w="76200" cap="rnd">
            <a:solidFill>
              <a:srgbClr val="FF33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2" name="Line 53"/>
          <p:cNvSpPr>
            <a:spLocks noChangeShapeType="1"/>
          </p:cNvSpPr>
          <p:nvPr/>
        </p:nvSpPr>
        <p:spPr bwMode="auto">
          <a:xfrm flipH="1">
            <a:off x="5340829" y="3509690"/>
            <a:ext cx="0" cy="697278"/>
          </a:xfrm>
          <a:prstGeom prst="line">
            <a:avLst/>
          </a:prstGeom>
          <a:noFill/>
          <a:ln w="76200" cap="rnd">
            <a:solidFill>
              <a:srgbClr val="FF33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3" name="Line 54"/>
          <p:cNvSpPr>
            <a:spLocks noChangeShapeType="1"/>
          </p:cNvSpPr>
          <p:nvPr/>
        </p:nvSpPr>
        <p:spPr bwMode="auto">
          <a:xfrm>
            <a:off x="5515131" y="3460922"/>
            <a:ext cx="669810" cy="697278"/>
          </a:xfrm>
          <a:prstGeom prst="line">
            <a:avLst/>
          </a:prstGeom>
          <a:noFill/>
          <a:ln w="76200" cap="rnd">
            <a:solidFill>
              <a:srgbClr val="FF33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4" name="Line 55"/>
          <p:cNvSpPr>
            <a:spLocks noChangeShapeType="1"/>
          </p:cNvSpPr>
          <p:nvPr/>
        </p:nvSpPr>
        <p:spPr bwMode="auto">
          <a:xfrm>
            <a:off x="4607631" y="4733209"/>
            <a:ext cx="1686" cy="585867"/>
          </a:xfrm>
          <a:prstGeom prst="line">
            <a:avLst/>
          </a:prstGeom>
          <a:noFill/>
          <a:ln w="76200" cap="rnd">
            <a:solidFill>
              <a:srgbClr val="FF33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56" name="Content Placeholder 2"/>
          <p:cNvSpPr txBox="1">
            <a:spLocks/>
          </p:cNvSpPr>
          <p:nvPr/>
        </p:nvSpPr>
        <p:spPr bwMode="auto">
          <a:xfrm>
            <a:off x="7067273" y="2714460"/>
            <a:ext cx="4557044" cy="1475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466725" indent="-466725" algn="l" rtl="0" fontAlgn="base">
              <a:lnSpc>
                <a:spcPct val="150000"/>
              </a:lnSpc>
              <a:spcBef>
                <a:spcPct val="0"/>
              </a:spcBef>
              <a:spcAft>
                <a:spcPct val="0"/>
              </a:spcAft>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1pPr>
            <a:lvl2pPr marL="935038" indent="-466725" algn="l" rtl="0" fontAlgn="base">
              <a:lnSpc>
                <a:spcPct val="150000"/>
              </a:lnSpc>
              <a:spcBef>
                <a:spcPct val="0"/>
              </a:spcBef>
              <a:spcAft>
                <a:spcPct val="0"/>
              </a:spcAft>
              <a:buSzPct val="60000"/>
              <a:buFont typeface="Wingdings" pitchFamily="2" charset="2"/>
              <a:buChar char="l"/>
              <a:defRPr sz="2400" kern="1200">
                <a:solidFill>
                  <a:schemeClr val="tx1"/>
                </a:solidFill>
                <a:latin typeface="微软雅黑" panose="020B0503020204020204" pitchFamily="34" charset="-122"/>
                <a:ea typeface="微软雅黑" panose="020B0503020204020204" pitchFamily="34" charset="-122"/>
                <a:cs typeface="+mn-cs"/>
              </a:defRPr>
            </a:lvl2pPr>
            <a:lvl3pPr marL="1403350" indent="-466725" algn="l" rtl="0" fontAlgn="base">
              <a:lnSpc>
                <a:spcPct val="150000"/>
              </a:lnSpc>
              <a:spcBef>
                <a:spcPct val="0"/>
              </a:spcBef>
              <a:spcAft>
                <a:spcPct val="0"/>
              </a:spcAft>
              <a:buSzPct val="60000"/>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871663" indent="-466725" algn="l" rtl="0" fontAlgn="base">
              <a:lnSpc>
                <a:spcPct val="150000"/>
              </a:lnSpc>
              <a:spcBef>
                <a:spcPct val="0"/>
              </a:spcBef>
              <a:spcAft>
                <a:spcPct val="0"/>
              </a:spcAft>
              <a:buFont typeface="Wingdings" pitchFamily="2" charset="2"/>
              <a:buChar char="±"/>
              <a:defRPr sz="24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eaLnBrk="1" hangingPunct="1">
              <a:spcBef>
                <a:spcPts val="0"/>
              </a:spcBef>
              <a:buClr>
                <a:schemeClr val="tx1"/>
              </a:buClr>
              <a:buSzPct val="100000"/>
              <a:buNone/>
              <a:defRPr/>
            </a:pPr>
            <a:r>
              <a:rPr lang="zh-CN" altLang="en-US" b="1" dirty="0">
                <a:solidFill>
                  <a:schemeClr val="accent6">
                    <a:lumMod val="50000"/>
                  </a:schemeClr>
                </a:solidFill>
                <a:latin typeface="Verdana" panose="020B0604030504040204" pitchFamily="34" charset="0"/>
                <a:cs typeface="Verdana" panose="020B0604030504040204" pitchFamily="34" charset="0"/>
              </a:rPr>
              <a:t>树描述的是一种</a:t>
            </a:r>
            <a:r>
              <a:rPr lang="zh-CN" altLang="en-US" b="1" dirty="0">
                <a:solidFill>
                  <a:srgbClr val="C00000"/>
                </a:solidFill>
                <a:latin typeface="Verdana" panose="020B0604030504040204" pitchFamily="34" charset="0"/>
                <a:cs typeface="Verdana" panose="020B0604030504040204" pitchFamily="34" charset="0"/>
              </a:rPr>
              <a:t>层次结构</a:t>
            </a:r>
          </a:p>
          <a:p>
            <a:pPr marL="0" lvl="1" indent="0" algn="ctr" eaLnBrk="1" hangingPunct="1">
              <a:spcBef>
                <a:spcPts val="0"/>
              </a:spcBef>
              <a:buClr>
                <a:schemeClr val="tx1"/>
              </a:buClr>
              <a:buSzPct val="100000"/>
              <a:buNone/>
              <a:defRPr/>
            </a:pPr>
            <a:r>
              <a:rPr lang="zh-CN" altLang="en-US" b="1" dirty="0">
                <a:solidFill>
                  <a:schemeClr val="accent6">
                    <a:lumMod val="50000"/>
                  </a:schemeClr>
                </a:solidFill>
                <a:latin typeface="Verdana" panose="020B0604030504040204" pitchFamily="34" charset="0"/>
                <a:cs typeface="Verdana" panose="020B0604030504040204" pitchFamily="34" charset="0"/>
              </a:rPr>
              <a:t>元素间是</a:t>
            </a:r>
            <a:r>
              <a:rPr lang="zh-CN" altLang="en-US" b="1" dirty="0">
                <a:solidFill>
                  <a:srgbClr val="C00000"/>
                </a:solidFill>
                <a:latin typeface="Verdana" panose="020B0604030504040204" pitchFamily="34" charset="0"/>
                <a:cs typeface="Verdana" panose="020B0604030504040204" pitchFamily="34" charset="0"/>
              </a:rPr>
              <a:t>一对多</a:t>
            </a:r>
            <a:r>
              <a:rPr lang="zh-CN" altLang="en-US" b="1" dirty="0">
                <a:solidFill>
                  <a:schemeClr val="accent6">
                    <a:lumMod val="50000"/>
                  </a:schemeClr>
                </a:solidFill>
                <a:latin typeface="Verdana" panose="020B0604030504040204" pitchFamily="34" charset="0"/>
                <a:cs typeface="Verdana" panose="020B0604030504040204" pitchFamily="34" charset="0"/>
              </a:rPr>
              <a:t>的逻辑关系</a:t>
            </a:r>
          </a:p>
        </p:txBody>
      </p:sp>
      <p:sp>
        <p:nvSpPr>
          <p:cNvPr id="57" name="Text Box 80"/>
          <p:cNvSpPr txBox="1">
            <a:spLocks noChangeArrowheads="1"/>
          </p:cNvSpPr>
          <p:nvPr/>
        </p:nvSpPr>
        <p:spPr bwMode="auto">
          <a:xfrm>
            <a:off x="4588344" y="1744928"/>
            <a:ext cx="941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b="1">
                <a:solidFill>
                  <a:srgbClr val="FF0000"/>
                </a:solidFill>
                <a:latin typeface="微软雅黑" panose="020B0503020204020204" pitchFamily="34" charset="-122"/>
                <a:ea typeface="微软雅黑" panose="020B0503020204020204" pitchFamily="34" charset="-122"/>
              </a:rPr>
              <a:t>树根</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58" name="Text Box 80"/>
          <p:cNvSpPr txBox="1">
            <a:spLocks noChangeArrowheads="1"/>
          </p:cNvSpPr>
          <p:nvPr/>
        </p:nvSpPr>
        <p:spPr bwMode="auto">
          <a:xfrm>
            <a:off x="4981420" y="5368298"/>
            <a:ext cx="941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b="1">
                <a:solidFill>
                  <a:srgbClr val="FF0000"/>
                </a:solidFill>
                <a:latin typeface="微软雅黑" panose="020B0503020204020204" pitchFamily="34" charset="-122"/>
                <a:ea typeface="微软雅黑" panose="020B0503020204020204" pitchFamily="34" charset="-122"/>
              </a:rPr>
              <a:t>树叶</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59" name="Text Box 80"/>
          <p:cNvSpPr txBox="1">
            <a:spLocks noChangeArrowheads="1"/>
          </p:cNvSpPr>
          <p:nvPr/>
        </p:nvSpPr>
        <p:spPr bwMode="auto">
          <a:xfrm>
            <a:off x="5652785" y="2931508"/>
            <a:ext cx="10092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zh-CN" altLang="en-US" b="1">
                <a:solidFill>
                  <a:srgbClr val="3333FF"/>
                </a:solidFill>
                <a:latin typeface="微软雅黑" panose="020B0503020204020204" pitchFamily="34" charset="-122"/>
                <a:ea typeface="微软雅黑" panose="020B0503020204020204" pitchFamily="34" charset="-122"/>
              </a:rPr>
              <a:t>结点</a:t>
            </a:r>
            <a:endParaRPr lang="en-US" altLang="zh-CN" b="1" dirty="0">
              <a:solidFill>
                <a:srgbClr val="3333FF"/>
              </a:solidFill>
              <a:latin typeface="微软雅黑" panose="020B0503020204020204" pitchFamily="34" charset="-122"/>
              <a:ea typeface="微软雅黑" panose="020B0503020204020204" pitchFamily="34" charset="-122"/>
            </a:endParaRPr>
          </a:p>
        </p:txBody>
      </p:sp>
      <p:sp>
        <p:nvSpPr>
          <p:cNvPr id="60" name="Text Box 80"/>
          <p:cNvSpPr txBox="1">
            <a:spLocks noChangeArrowheads="1"/>
          </p:cNvSpPr>
          <p:nvPr/>
        </p:nvSpPr>
        <p:spPr bwMode="auto">
          <a:xfrm>
            <a:off x="1008268" y="1797135"/>
            <a:ext cx="941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b="1">
                <a:latin typeface="Verdana" panose="020B0604030504040204" pitchFamily="34" charset="0"/>
                <a:ea typeface="微软雅黑" panose="020B0503020204020204" pitchFamily="34" charset="-122"/>
                <a:cs typeface="Verdana" panose="020B0604030504040204" pitchFamily="34" charset="0"/>
              </a:rPr>
              <a:t>（</a:t>
            </a:r>
            <a:r>
              <a:rPr lang="en-US" altLang="zh-CN" b="1">
                <a:latin typeface="Verdana" panose="020B0604030504040204" pitchFamily="34" charset="0"/>
                <a:ea typeface="Verdana" panose="020B0604030504040204" pitchFamily="34" charset="0"/>
                <a:cs typeface="Verdana" panose="020B0604030504040204" pitchFamily="34" charset="0"/>
              </a:rPr>
              <a:t>1</a:t>
            </a:r>
            <a:r>
              <a:rPr lang="zh-CN" altLang="en-US" b="1">
                <a:latin typeface="Verdana" panose="020B0604030504040204" pitchFamily="34" charset="0"/>
                <a:ea typeface="微软雅黑" panose="020B0503020204020204" pitchFamily="34" charset="-122"/>
                <a:cs typeface="Verdana" panose="020B0604030504040204" pitchFamily="34" charset="0"/>
              </a:rPr>
              <a:t>）</a:t>
            </a:r>
            <a:endParaRPr lang="en-US" altLang="zh-CN" b="1" dirty="0">
              <a:latin typeface="Verdana" panose="020B0604030504040204" pitchFamily="34" charset="0"/>
              <a:ea typeface="Verdana" panose="020B0604030504040204" pitchFamily="34" charset="0"/>
              <a:cs typeface="Verdana" panose="020B0604030504040204" pitchFamily="34" charset="0"/>
            </a:endParaRPr>
          </a:p>
        </p:txBody>
      </p:sp>
      <p:sp>
        <p:nvSpPr>
          <p:cNvPr id="61" name="Text Box 80"/>
          <p:cNvSpPr txBox="1">
            <a:spLocks noChangeArrowheads="1"/>
          </p:cNvSpPr>
          <p:nvPr/>
        </p:nvSpPr>
        <p:spPr bwMode="auto">
          <a:xfrm>
            <a:off x="1008268" y="2976524"/>
            <a:ext cx="941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b="1">
                <a:latin typeface="Verdana" panose="020B0604030504040204" pitchFamily="34" charset="0"/>
                <a:ea typeface="微软雅黑" panose="020B0503020204020204" pitchFamily="34" charset="-122"/>
                <a:cs typeface="Verdana" panose="020B0604030504040204" pitchFamily="34" charset="0"/>
              </a:rPr>
              <a:t>（</a:t>
            </a:r>
            <a:r>
              <a:rPr lang="en-US" altLang="zh-CN" b="1">
                <a:latin typeface="Verdana" panose="020B0604030504040204" pitchFamily="34" charset="0"/>
                <a:ea typeface="Verdana" panose="020B0604030504040204" pitchFamily="34" charset="0"/>
                <a:cs typeface="Verdana" panose="020B0604030504040204" pitchFamily="34" charset="0"/>
              </a:rPr>
              <a:t>2</a:t>
            </a:r>
            <a:r>
              <a:rPr lang="zh-CN" altLang="en-US" b="1">
                <a:latin typeface="Verdana" panose="020B0604030504040204" pitchFamily="34" charset="0"/>
                <a:ea typeface="微软雅黑" panose="020B0503020204020204" pitchFamily="34" charset="-122"/>
                <a:cs typeface="Verdana" panose="020B0604030504040204" pitchFamily="34" charset="0"/>
              </a:rPr>
              <a:t>）</a:t>
            </a:r>
            <a:endParaRPr lang="en-US" altLang="zh-CN" b="1" dirty="0">
              <a:latin typeface="Verdana" panose="020B0604030504040204" pitchFamily="34" charset="0"/>
              <a:ea typeface="Verdana" panose="020B0604030504040204" pitchFamily="34" charset="0"/>
              <a:cs typeface="Verdana" panose="020B0604030504040204" pitchFamily="34" charset="0"/>
            </a:endParaRPr>
          </a:p>
        </p:txBody>
      </p:sp>
      <p:sp>
        <p:nvSpPr>
          <p:cNvPr id="62" name="Text Box 80"/>
          <p:cNvSpPr txBox="1">
            <a:spLocks noChangeArrowheads="1"/>
          </p:cNvSpPr>
          <p:nvPr/>
        </p:nvSpPr>
        <p:spPr bwMode="auto">
          <a:xfrm>
            <a:off x="1008268" y="4195832"/>
            <a:ext cx="941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b="1">
                <a:latin typeface="Verdana" panose="020B0604030504040204" pitchFamily="34" charset="0"/>
                <a:ea typeface="微软雅黑" panose="020B0503020204020204" pitchFamily="34" charset="-122"/>
                <a:cs typeface="Verdana" panose="020B0604030504040204" pitchFamily="34" charset="0"/>
              </a:rPr>
              <a:t>（</a:t>
            </a:r>
            <a:r>
              <a:rPr lang="en-US" altLang="zh-CN" b="1">
                <a:latin typeface="Verdana" panose="020B0604030504040204" pitchFamily="34" charset="0"/>
                <a:ea typeface="Verdana" panose="020B0604030504040204" pitchFamily="34" charset="0"/>
                <a:cs typeface="Verdana" panose="020B0604030504040204" pitchFamily="34" charset="0"/>
              </a:rPr>
              <a:t>3</a:t>
            </a:r>
            <a:r>
              <a:rPr lang="zh-CN" altLang="en-US" b="1">
                <a:latin typeface="Verdana" panose="020B0604030504040204" pitchFamily="34" charset="0"/>
                <a:ea typeface="微软雅黑" panose="020B0503020204020204" pitchFamily="34" charset="-122"/>
                <a:cs typeface="Verdana" panose="020B0604030504040204" pitchFamily="34" charset="0"/>
              </a:rPr>
              <a:t>）</a:t>
            </a:r>
            <a:endParaRPr lang="en-US" altLang="zh-CN" b="1" dirty="0">
              <a:latin typeface="Verdana" panose="020B0604030504040204" pitchFamily="34" charset="0"/>
              <a:ea typeface="Verdana" panose="020B0604030504040204" pitchFamily="34" charset="0"/>
              <a:cs typeface="Verdana" panose="020B0604030504040204" pitchFamily="34" charset="0"/>
            </a:endParaRPr>
          </a:p>
        </p:txBody>
      </p:sp>
      <p:sp>
        <p:nvSpPr>
          <p:cNvPr id="63" name="Text Box 80"/>
          <p:cNvSpPr txBox="1">
            <a:spLocks noChangeArrowheads="1"/>
          </p:cNvSpPr>
          <p:nvPr/>
        </p:nvSpPr>
        <p:spPr bwMode="auto">
          <a:xfrm>
            <a:off x="1008268" y="5352798"/>
            <a:ext cx="941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lang="zh-CN" altLang="en-US" b="1">
                <a:latin typeface="Verdana" panose="020B0604030504040204" pitchFamily="34" charset="0"/>
                <a:ea typeface="微软雅黑" panose="020B0503020204020204" pitchFamily="34" charset="-122"/>
                <a:cs typeface="Verdana" panose="020B0604030504040204" pitchFamily="34" charset="0"/>
              </a:rPr>
              <a:t>（</a:t>
            </a:r>
            <a:r>
              <a:rPr lang="en-US" altLang="zh-CN" b="1">
                <a:latin typeface="Verdana" panose="020B0604030504040204" pitchFamily="34" charset="0"/>
                <a:ea typeface="Verdana" panose="020B0604030504040204" pitchFamily="34" charset="0"/>
                <a:cs typeface="Verdana" panose="020B0604030504040204" pitchFamily="34" charset="0"/>
              </a:rPr>
              <a:t>4</a:t>
            </a:r>
            <a:r>
              <a:rPr lang="zh-CN" altLang="en-US" b="1">
                <a:latin typeface="Verdana" panose="020B0604030504040204" pitchFamily="34" charset="0"/>
                <a:ea typeface="微软雅黑" panose="020B0503020204020204" pitchFamily="34" charset="-122"/>
                <a:cs typeface="Verdana" panose="020B0604030504040204" pitchFamily="34" charset="0"/>
              </a:rPr>
              <a:t>）</a:t>
            </a:r>
            <a:endParaRPr lang="en-US" altLang="zh-CN" b="1" dirty="0">
              <a:latin typeface="Verdana" panose="020B0604030504040204" pitchFamily="34" charset="0"/>
              <a:ea typeface="Verdana" panose="020B0604030504040204" pitchFamily="34" charset="0"/>
              <a:cs typeface="Verdana" panose="020B0604030504040204" pitchFamily="34" charset="0"/>
            </a:endParaRPr>
          </a:p>
        </p:txBody>
      </p:sp>
      <p:sp>
        <p:nvSpPr>
          <p:cNvPr id="64" name="标题 1">
            <a:extLst>
              <a:ext uri="{FF2B5EF4-FFF2-40B4-BE49-F238E27FC236}">
                <a16:creationId xmlns:a16="http://schemas.microsoft.com/office/drawing/2014/main" id="{AD65763C-69D4-440D-9BE1-61EAD5EBCC3B}"/>
              </a:ext>
            </a:extLst>
          </p:cNvPr>
          <p:cNvSpPr txBox="1">
            <a:spLocks/>
          </p:cNvSpPr>
          <p:nvPr/>
        </p:nvSpPr>
        <p:spPr>
          <a:xfrm>
            <a:off x="914400" y="533400"/>
            <a:ext cx="10363200" cy="685800"/>
          </a:xfrm>
          <a:prstGeom prst="rect">
            <a:avLst/>
          </a:prstGeom>
        </p:spPr>
        <p:txBody>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en-US" altLang="zh-CN" kern="0" dirty="0"/>
              <a:t>6.1  </a:t>
            </a:r>
            <a:r>
              <a:rPr lang="zh-CN" altLang="en-US" kern="0" dirty="0"/>
              <a:t>树的概念与定义</a:t>
            </a:r>
          </a:p>
        </p:txBody>
      </p:sp>
    </p:spTree>
    <p:extLst>
      <p:ext uri="{BB962C8B-B14F-4D97-AF65-F5344CB8AC3E}">
        <p14:creationId xmlns:p14="http://schemas.microsoft.com/office/powerpoint/2010/main" val="81385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animEffect transition="in" filter="wipe(left)">
                                      <p:cBhvr>
                                        <p:cTn id="7" dur="500"/>
                                        <p:tgtEl>
                                          <p:spTgt spid="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left)">
                                      <p:cBhvr>
                                        <p:cTn id="16" dur="500"/>
                                        <p:tgtEl>
                                          <p:spTgt spid="4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wipe(left)">
                                      <p:cBhvr>
                                        <p:cTn id="20" dur="500"/>
                                        <p:tgtEl>
                                          <p:spTgt spid="44"/>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left)">
                                      <p:cBhvr>
                                        <p:cTn id="24" dur="500"/>
                                        <p:tgtEl>
                                          <p:spTgt spid="45"/>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ipe(left)">
                                      <p:cBhvr>
                                        <p:cTn id="28" dur="500"/>
                                        <p:tgtEl>
                                          <p:spTgt spid="60"/>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left)">
                                      <p:cBhvr>
                                        <p:cTn id="32" dur="500"/>
                                        <p:tgtEl>
                                          <p:spTgt spid="61"/>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wipe(left)">
                                      <p:cBhvr>
                                        <p:cTn id="36" dur="500"/>
                                        <p:tgtEl>
                                          <p:spTgt spid="62"/>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wipe(left)">
                                      <p:cBhvr>
                                        <p:cTn id="40" dur="500"/>
                                        <p:tgtEl>
                                          <p:spTgt spid="6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wipe(left)">
                                      <p:cBhvr>
                                        <p:cTn id="45" dur="500"/>
                                        <p:tgtEl>
                                          <p:spTgt spid="5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left)">
                                      <p:cBhvr>
                                        <p:cTn id="50" dur="500"/>
                                        <p:tgtEl>
                                          <p:spTgt spid="5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wipe(left)">
                                      <p:cBhvr>
                                        <p:cTn id="55" dur="500"/>
                                        <p:tgtEl>
                                          <p:spTgt spid="5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6">
                                            <p:txEl>
                                              <p:pRg st="1" end="1"/>
                                            </p:txEl>
                                          </p:spTgt>
                                        </p:tgtEl>
                                        <p:attrNameLst>
                                          <p:attrName>style.visibility</p:attrName>
                                        </p:attrNameLst>
                                      </p:cBhvr>
                                      <p:to>
                                        <p:strVal val="visible"/>
                                      </p:to>
                                    </p:set>
                                    <p:animEffect transition="in" filter="wipe(left)">
                                      <p:cBhvr>
                                        <p:cTn id="60" dur="500"/>
                                        <p:tgtEl>
                                          <p:spTgt spid="56">
                                            <p:txEl>
                                              <p:pRg st="1" end="1"/>
                                            </p:txEl>
                                          </p:spTgt>
                                        </p:tgtEl>
                                      </p:cBhvr>
                                    </p:animEffect>
                                  </p:childTnLst>
                                </p:cTn>
                              </p:par>
                              <p:par>
                                <p:cTn id="61" presetID="22" presetClass="exit" presetSubtype="8" fill="hold" grpId="1" nodeType="withEffect">
                                  <p:stCondLst>
                                    <p:cond delay="0"/>
                                  </p:stCondLst>
                                  <p:childTnLst>
                                    <p:animEffect transition="out" filter="wipe(left)">
                                      <p:cBhvr>
                                        <p:cTn id="62" dur="500"/>
                                        <p:tgtEl>
                                          <p:spTgt spid="42"/>
                                        </p:tgtEl>
                                      </p:cBhvr>
                                    </p:animEffect>
                                    <p:set>
                                      <p:cBhvr>
                                        <p:cTn id="63" dur="1" fill="hold">
                                          <p:stCondLst>
                                            <p:cond delay="499"/>
                                          </p:stCondLst>
                                        </p:cTn>
                                        <p:tgtEl>
                                          <p:spTgt spid="42"/>
                                        </p:tgtEl>
                                        <p:attrNameLst>
                                          <p:attrName>style.visibility</p:attrName>
                                        </p:attrNameLst>
                                      </p:cBhvr>
                                      <p:to>
                                        <p:strVal val="hidden"/>
                                      </p:to>
                                    </p:set>
                                  </p:childTnLst>
                                </p:cTn>
                              </p:par>
                              <p:par>
                                <p:cTn id="64" presetID="22" presetClass="exit" presetSubtype="8" fill="hold" grpId="1" nodeType="withEffect">
                                  <p:stCondLst>
                                    <p:cond delay="0"/>
                                  </p:stCondLst>
                                  <p:childTnLst>
                                    <p:animEffect transition="out" filter="wipe(left)">
                                      <p:cBhvr>
                                        <p:cTn id="65" dur="500"/>
                                        <p:tgtEl>
                                          <p:spTgt spid="43"/>
                                        </p:tgtEl>
                                      </p:cBhvr>
                                    </p:animEffect>
                                    <p:set>
                                      <p:cBhvr>
                                        <p:cTn id="66" dur="1" fill="hold">
                                          <p:stCondLst>
                                            <p:cond delay="499"/>
                                          </p:stCondLst>
                                        </p:cTn>
                                        <p:tgtEl>
                                          <p:spTgt spid="43"/>
                                        </p:tgtEl>
                                        <p:attrNameLst>
                                          <p:attrName>style.visibility</p:attrName>
                                        </p:attrNameLst>
                                      </p:cBhvr>
                                      <p:to>
                                        <p:strVal val="hidden"/>
                                      </p:to>
                                    </p:set>
                                  </p:childTnLst>
                                </p:cTn>
                              </p:par>
                              <p:par>
                                <p:cTn id="67" presetID="22" presetClass="exit" presetSubtype="8" fill="hold" grpId="1" nodeType="withEffect">
                                  <p:stCondLst>
                                    <p:cond delay="0"/>
                                  </p:stCondLst>
                                  <p:childTnLst>
                                    <p:animEffect transition="out" filter="wipe(left)">
                                      <p:cBhvr>
                                        <p:cTn id="68" dur="500"/>
                                        <p:tgtEl>
                                          <p:spTgt spid="44"/>
                                        </p:tgtEl>
                                      </p:cBhvr>
                                    </p:animEffect>
                                    <p:set>
                                      <p:cBhvr>
                                        <p:cTn id="69" dur="1" fill="hold">
                                          <p:stCondLst>
                                            <p:cond delay="499"/>
                                          </p:stCondLst>
                                        </p:cTn>
                                        <p:tgtEl>
                                          <p:spTgt spid="44"/>
                                        </p:tgtEl>
                                        <p:attrNameLst>
                                          <p:attrName>style.visibility</p:attrName>
                                        </p:attrNameLst>
                                      </p:cBhvr>
                                      <p:to>
                                        <p:strVal val="hidden"/>
                                      </p:to>
                                    </p:set>
                                  </p:childTnLst>
                                </p:cTn>
                              </p:par>
                              <p:par>
                                <p:cTn id="70" presetID="22" presetClass="exit" presetSubtype="8" fill="hold" grpId="1" nodeType="withEffect">
                                  <p:stCondLst>
                                    <p:cond delay="0"/>
                                  </p:stCondLst>
                                  <p:childTnLst>
                                    <p:animEffect transition="out" filter="wipe(left)">
                                      <p:cBhvr>
                                        <p:cTn id="71" dur="500"/>
                                        <p:tgtEl>
                                          <p:spTgt spid="45"/>
                                        </p:tgtEl>
                                      </p:cBhvr>
                                    </p:animEffect>
                                    <p:set>
                                      <p:cBhvr>
                                        <p:cTn id="72" dur="1" fill="hold">
                                          <p:stCondLst>
                                            <p:cond delay="499"/>
                                          </p:stCondLst>
                                        </p:cTn>
                                        <p:tgtEl>
                                          <p:spTgt spid="4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wipe(up)">
                                      <p:cBhvr>
                                        <p:cTn id="77" dur="500"/>
                                        <p:tgtEl>
                                          <p:spTgt spid="46"/>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wipe(up)">
                                      <p:cBhvr>
                                        <p:cTn id="80" dur="500"/>
                                        <p:tgtEl>
                                          <p:spTgt spid="47"/>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wipe(up)">
                                      <p:cBhvr>
                                        <p:cTn id="83" dur="500"/>
                                        <p:tgtEl>
                                          <p:spTgt spid="48"/>
                                        </p:tgtEl>
                                      </p:cBhvr>
                                    </p:animEffect>
                                  </p:childTnLst>
                                </p:cTn>
                              </p:par>
                            </p:childTnLst>
                          </p:cTn>
                        </p:par>
                        <p:par>
                          <p:cTn id="84" fill="hold">
                            <p:stCondLst>
                              <p:cond delay="500"/>
                            </p:stCondLst>
                            <p:childTnLst>
                              <p:par>
                                <p:cTn id="85" presetID="22" presetClass="entr" presetSubtype="1" fill="hold" grpId="0" nodeType="after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wipe(up)">
                                      <p:cBhvr>
                                        <p:cTn id="87" dur="500"/>
                                        <p:tgtEl>
                                          <p:spTgt spid="49"/>
                                        </p:tgtEl>
                                      </p:cBhvr>
                                    </p:animEffect>
                                  </p:childTnLst>
                                </p:cTn>
                              </p:par>
                              <p:par>
                                <p:cTn id="88" presetID="22" presetClass="entr" presetSubtype="1" fill="hold" grpId="0"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wipe(up)">
                                      <p:cBhvr>
                                        <p:cTn id="90" dur="500"/>
                                        <p:tgtEl>
                                          <p:spTgt spid="50"/>
                                        </p:tgtEl>
                                      </p:cBhvr>
                                    </p:animEffect>
                                  </p:childTnLst>
                                </p:cTn>
                              </p:par>
                            </p:childTnLst>
                          </p:cTn>
                        </p:par>
                        <p:par>
                          <p:cTn id="91" fill="hold">
                            <p:stCondLst>
                              <p:cond delay="1000"/>
                            </p:stCondLst>
                            <p:childTnLst>
                              <p:par>
                                <p:cTn id="92" presetID="22" presetClass="entr" presetSubtype="1" fill="hold" grpId="0" nodeType="afterEffect">
                                  <p:stCondLst>
                                    <p:cond delay="0"/>
                                  </p:stCondLst>
                                  <p:childTnLst>
                                    <p:set>
                                      <p:cBhvr>
                                        <p:cTn id="93" dur="1" fill="hold">
                                          <p:stCondLst>
                                            <p:cond delay="0"/>
                                          </p:stCondLst>
                                        </p:cTn>
                                        <p:tgtEl>
                                          <p:spTgt spid="51"/>
                                        </p:tgtEl>
                                        <p:attrNameLst>
                                          <p:attrName>style.visibility</p:attrName>
                                        </p:attrNameLst>
                                      </p:cBhvr>
                                      <p:to>
                                        <p:strVal val="visible"/>
                                      </p:to>
                                    </p:set>
                                    <p:animEffect transition="in" filter="wipe(up)">
                                      <p:cBhvr>
                                        <p:cTn id="94" dur="500"/>
                                        <p:tgtEl>
                                          <p:spTgt spid="51"/>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wipe(up)">
                                      <p:cBhvr>
                                        <p:cTn id="97" dur="500"/>
                                        <p:tgtEl>
                                          <p:spTgt spid="52"/>
                                        </p:tgtEl>
                                      </p:cBhvr>
                                    </p:animEffect>
                                  </p:childTnLst>
                                </p:cTn>
                              </p:par>
                              <p:par>
                                <p:cTn id="98" presetID="22" presetClass="entr" presetSubtype="1" fill="hold" grpId="0" nodeType="withEffect">
                                  <p:stCondLst>
                                    <p:cond delay="0"/>
                                  </p:stCondLst>
                                  <p:childTnLst>
                                    <p:set>
                                      <p:cBhvr>
                                        <p:cTn id="99" dur="1" fill="hold">
                                          <p:stCondLst>
                                            <p:cond delay="0"/>
                                          </p:stCondLst>
                                        </p:cTn>
                                        <p:tgtEl>
                                          <p:spTgt spid="53"/>
                                        </p:tgtEl>
                                        <p:attrNameLst>
                                          <p:attrName>style.visibility</p:attrName>
                                        </p:attrNameLst>
                                      </p:cBhvr>
                                      <p:to>
                                        <p:strVal val="visible"/>
                                      </p:to>
                                    </p:set>
                                    <p:animEffect transition="in" filter="wipe(up)">
                                      <p:cBhvr>
                                        <p:cTn id="100" dur="500"/>
                                        <p:tgtEl>
                                          <p:spTgt spid="53"/>
                                        </p:tgtEl>
                                      </p:cBhvr>
                                    </p:animEffect>
                                  </p:childTnLst>
                                </p:cTn>
                              </p:par>
                            </p:childTnLst>
                          </p:cTn>
                        </p:par>
                        <p:par>
                          <p:cTn id="101" fill="hold">
                            <p:stCondLst>
                              <p:cond delay="1500"/>
                            </p:stCondLst>
                            <p:childTnLst>
                              <p:par>
                                <p:cTn id="102" presetID="22" presetClass="entr" presetSubtype="1" fill="hold" grpId="0" nodeType="afterEffect">
                                  <p:stCondLst>
                                    <p:cond delay="0"/>
                                  </p:stCondLst>
                                  <p:childTnLst>
                                    <p:set>
                                      <p:cBhvr>
                                        <p:cTn id="103" dur="1" fill="hold">
                                          <p:stCondLst>
                                            <p:cond delay="0"/>
                                          </p:stCondLst>
                                        </p:cTn>
                                        <p:tgtEl>
                                          <p:spTgt spid="54"/>
                                        </p:tgtEl>
                                        <p:attrNameLst>
                                          <p:attrName>style.visibility</p:attrName>
                                        </p:attrNameLst>
                                      </p:cBhvr>
                                      <p:to>
                                        <p:strVal val="visible"/>
                                      </p:to>
                                    </p:set>
                                    <p:animEffect transition="in" filter="wipe(up)">
                                      <p:cBhvr>
                                        <p:cTn id="10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2" grpId="1" animBg="1"/>
      <p:bldP spid="43" grpId="0" animBg="1"/>
      <p:bldP spid="43" grpId="1" animBg="1"/>
      <p:bldP spid="44" grpId="0" animBg="1"/>
      <p:bldP spid="44" grpId="1" animBg="1"/>
      <p:bldP spid="45" grpId="0" animBg="1"/>
      <p:bldP spid="45" grpId="1" animBg="1"/>
      <p:bldP spid="46" grpId="0" animBg="1"/>
      <p:bldP spid="47" grpId="0" animBg="1"/>
      <p:bldP spid="48" grpId="0" animBg="1"/>
      <p:bldP spid="49" grpId="0" animBg="1"/>
      <p:bldP spid="50" grpId="0" animBg="1"/>
      <p:bldP spid="51" grpId="0" animBg="1"/>
      <p:bldP spid="52" grpId="0" animBg="1"/>
      <p:bldP spid="53" grpId="0" animBg="1"/>
      <p:bldP spid="54" grpId="0" animBg="1"/>
      <p:bldP spid="57" grpId="0"/>
      <p:bldP spid="58" grpId="0"/>
      <p:bldP spid="59" grpId="0"/>
      <p:bldP spid="60" grpId="0"/>
      <p:bldP spid="61" grpId="0"/>
      <p:bldP spid="62"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EA57CB-467A-4A38-9242-686900628AB6}"/>
              </a:ext>
            </a:extLst>
          </p:cNvPr>
          <p:cNvSpPr>
            <a:spLocks noGrp="1"/>
          </p:cNvSpPr>
          <p:nvPr>
            <p:ph type="title"/>
          </p:nvPr>
        </p:nvSpPr>
        <p:spPr>
          <a:xfrm>
            <a:off x="914400" y="533400"/>
            <a:ext cx="10363200" cy="990600"/>
          </a:xfrm>
        </p:spPr>
        <p:txBody>
          <a:bodyPr/>
          <a:lstStyle/>
          <a:p>
            <a:r>
              <a:rPr lang="en-US" altLang="zh-CN" sz="4400" dirty="0"/>
              <a:t>6.2  </a:t>
            </a:r>
            <a:r>
              <a:rPr lang="zh-CN" altLang="en-US" sz="4400" dirty="0"/>
              <a:t>二叉树</a:t>
            </a:r>
          </a:p>
        </p:txBody>
      </p:sp>
      <p:sp>
        <p:nvSpPr>
          <p:cNvPr id="3" name="内容占位符 2">
            <a:extLst>
              <a:ext uri="{FF2B5EF4-FFF2-40B4-BE49-F238E27FC236}">
                <a16:creationId xmlns:a16="http://schemas.microsoft.com/office/drawing/2014/main" id="{29C3DBC8-0D59-4296-80E3-1D6186681D34}"/>
              </a:ext>
            </a:extLst>
          </p:cNvPr>
          <p:cNvSpPr>
            <a:spLocks noGrp="1"/>
          </p:cNvSpPr>
          <p:nvPr>
            <p:ph idx="1"/>
          </p:nvPr>
        </p:nvSpPr>
        <p:spPr>
          <a:xfrm>
            <a:off x="304800" y="2057400"/>
            <a:ext cx="11582400" cy="4495800"/>
          </a:xfrm>
        </p:spPr>
        <p:txBody>
          <a:bodyPr/>
          <a:lstStyle/>
          <a:p>
            <a:pPr>
              <a:spcBef>
                <a:spcPts val="1200"/>
              </a:spcBef>
            </a:pPr>
            <a:r>
              <a:rPr lang="zh-CN" altLang="en-US" sz="2800" dirty="0"/>
              <a:t>二叉树是一种简单而重要的树结构。</a:t>
            </a:r>
            <a:endParaRPr lang="en-US" altLang="zh-CN" sz="2800" dirty="0"/>
          </a:p>
          <a:p>
            <a:pPr>
              <a:spcBef>
                <a:spcPts val="1200"/>
              </a:spcBef>
            </a:pPr>
            <a:r>
              <a:rPr lang="zh-CN" altLang="en-US" sz="2800" dirty="0"/>
              <a:t>适合于计算机处理，任何树都可以转换为二叉树。</a:t>
            </a:r>
            <a:endParaRPr lang="en-US" altLang="zh-CN" sz="2800" dirty="0"/>
          </a:p>
          <a:p>
            <a:pPr>
              <a:spcBef>
                <a:spcPts val="1200"/>
              </a:spcBef>
            </a:pPr>
            <a:r>
              <a:rPr lang="zh-CN" altLang="en-US" sz="2800" dirty="0"/>
              <a:t>二叉树是重点研究对象。</a:t>
            </a:r>
          </a:p>
        </p:txBody>
      </p:sp>
    </p:spTree>
    <p:extLst>
      <p:ext uri="{BB962C8B-B14F-4D97-AF65-F5344CB8AC3E}">
        <p14:creationId xmlns:p14="http://schemas.microsoft.com/office/powerpoint/2010/main" val="4183909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5F048-CAFD-41B4-A778-302CB4B98773}"/>
              </a:ext>
            </a:extLst>
          </p:cNvPr>
          <p:cNvSpPr>
            <a:spLocks noGrp="1"/>
          </p:cNvSpPr>
          <p:nvPr>
            <p:ph type="title"/>
          </p:nvPr>
        </p:nvSpPr>
        <p:spPr>
          <a:xfrm>
            <a:off x="914400" y="533400"/>
            <a:ext cx="10363200" cy="990600"/>
          </a:xfrm>
        </p:spPr>
        <p:txBody>
          <a:bodyPr/>
          <a:lstStyle/>
          <a:p>
            <a:r>
              <a:rPr lang="en-US" altLang="zh-CN" sz="4000" dirty="0"/>
              <a:t>6.2.1 </a:t>
            </a:r>
            <a:r>
              <a:rPr lang="zh-CN" altLang="en-US" sz="4000" dirty="0"/>
              <a:t>二叉树的定义</a:t>
            </a:r>
          </a:p>
        </p:txBody>
      </p:sp>
      <p:sp>
        <p:nvSpPr>
          <p:cNvPr id="3" name="内容占位符 2">
            <a:extLst>
              <a:ext uri="{FF2B5EF4-FFF2-40B4-BE49-F238E27FC236}">
                <a16:creationId xmlns:a16="http://schemas.microsoft.com/office/drawing/2014/main" id="{A08E9084-C128-434A-991C-DDF7D27E8AE9}"/>
              </a:ext>
            </a:extLst>
          </p:cNvPr>
          <p:cNvSpPr>
            <a:spLocks noGrp="1"/>
          </p:cNvSpPr>
          <p:nvPr>
            <p:ph idx="1"/>
          </p:nvPr>
        </p:nvSpPr>
        <p:spPr>
          <a:xfrm>
            <a:off x="304800" y="1828800"/>
            <a:ext cx="11582400" cy="4724400"/>
          </a:xfrm>
        </p:spPr>
        <p:txBody>
          <a:bodyPr/>
          <a:lstStyle/>
          <a:p>
            <a:r>
              <a:rPr lang="zh-CN" altLang="en-US" dirty="0"/>
              <a:t>定义：我们把满足以下两个条件的树型结构叫做二叉树（</a:t>
            </a:r>
            <a:r>
              <a:rPr lang="en-US" altLang="zh-CN" dirty="0"/>
              <a:t>Binary Tree</a:t>
            </a:r>
            <a:r>
              <a:rPr lang="zh-CN" altLang="en-US" dirty="0"/>
              <a:t>）： </a:t>
            </a:r>
          </a:p>
          <a:p>
            <a:pPr lvl="1"/>
            <a:r>
              <a:rPr lang="zh-CN" altLang="en-US" sz="2600" dirty="0"/>
              <a:t>（</a:t>
            </a:r>
            <a:r>
              <a:rPr lang="en-US" altLang="zh-CN" sz="2600" dirty="0"/>
              <a:t>1</a:t>
            </a:r>
            <a:r>
              <a:rPr lang="zh-CN" altLang="en-US" sz="2600" dirty="0"/>
              <a:t>）每个结点的度都不大于</a:t>
            </a:r>
            <a:r>
              <a:rPr lang="en-US" altLang="zh-CN" sz="2600" dirty="0"/>
              <a:t>2</a:t>
            </a:r>
            <a:r>
              <a:rPr lang="zh-CN" altLang="en-US" sz="2600" dirty="0"/>
              <a:t>；</a:t>
            </a:r>
          </a:p>
          <a:p>
            <a:pPr lvl="1"/>
            <a:r>
              <a:rPr lang="zh-CN" altLang="en-US" sz="2600" dirty="0"/>
              <a:t>（</a:t>
            </a:r>
            <a:r>
              <a:rPr lang="en-US" altLang="zh-CN" sz="2600" dirty="0"/>
              <a:t>2</a:t>
            </a:r>
            <a:r>
              <a:rPr lang="zh-CN" altLang="en-US" sz="2600" dirty="0"/>
              <a:t>）每个结点的孩子结点次序不能任意颠倒。</a:t>
            </a:r>
            <a:endParaRPr lang="en-US" altLang="zh-CN" sz="2600" dirty="0"/>
          </a:p>
          <a:p>
            <a:r>
              <a:rPr lang="zh-CN" altLang="en-US" dirty="0"/>
              <a:t>一个二叉树的每个结点可能含有</a:t>
            </a:r>
            <a:r>
              <a:rPr lang="en-US" altLang="zh-CN" dirty="0"/>
              <a:t>0</a:t>
            </a:r>
            <a:r>
              <a:rPr lang="zh-CN" altLang="en-US" dirty="0"/>
              <a:t>、</a:t>
            </a:r>
            <a:r>
              <a:rPr lang="en-US" altLang="zh-CN" dirty="0"/>
              <a:t>1</a:t>
            </a:r>
            <a:r>
              <a:rPr lang="zh-CN" altLang="en-US" dirty="0"/>
              <a:t>或</a:t>
            </a:r>
            <a:r>
              <a:rPr lang="en-US" altLang="zh-CN" dirty="0"/>
              <a:t>2</a:t>
            </a:r>
            <a:r>
              <a:rPr lang="zh-CN" altLang="en-US" dirty="0"/>
              <a:t>个孩子，且每个孩子有左右之分。</a:t>
            </a:r>
          </a:p>
          <a:p>
            <a:endParaRPr lang="zh-CN" altLang="en-US" dirty="0"/>
          </a:p>
        </p:txBody>
      </p:sp>
    </p:spTree>
    <p:extLst>
      <p:ext uri="{BB962C8B-B14F-4D97-AF65-F5344CB8AC3E}">
        <p14:creationId xmlns:p14="http://schemas.microsoft.com/office/powerpoint/2010/main" val="488618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5F048-CAFD-41B4-A778-302CB4B98773}"/>
              </a:ext>
            </a:extLst>
          </p:cNvPr>
          <p:cNvSpPr>
            <a:spLocks noGrp="1"/>
          </p:cNvSpPr>
          <p:nvPr>
            <p:ph type="title"/>
          </p:nvPr>
        </p:nvSpPr>
        <p:spPr/>
        <p:txBody>
          <a:bodyPr/>
          <a:lstStyle/>
          <a:p>
            <a:r>
              <a:rPr lang="zh-CN" altLang="en-US" dirty="0"/>
              <a:t>二叉树的</a:t>
            </a:r>
            <a:r>
              <a:rPr lang="en-US" altLang="zh-CN" dirty="0"/>
              <a:t>5</a:t>
            </a:r>
            <a:r>
              <a:rPr lang="zh-CN" altLang="en-US" dirty="0"/>
              <a:t>种基本形态</a:t>
            </a:r>
          </a:p>
        </p:txBody>
      </p:sp>
      <p:grpSp>
        <p:nvGrpSpPr>
          <p:cNvPr id="4" name="组合 3">
            <a:extLst>
              <a:ext uri="{FF2B5EF4-FFF2-40B4-BE49-F238E27FC236}">
                <a16:creationId xmlns:a16="http://schemas.microsoft.com/office/drawing/2014/main" id="{27DEEE7E-9E20-46E0-A2D0-6217BB7C5CBE}"/>
              </a:ext>
            </a:extLst>
          </p:cNvPr>
          <p:cNvGrpSpPr/>
          <p:nvPr/>
        </p:nvGrpSpPr>
        <p:grpSpPr>
          <a:xfrm>
            <a:off x="1683000" y="1422733"/>
            <a:ext cx="1560462" cy="1249014"/>
            <a:chOff x="1398888" y="1041736"/>
            <a:chExt cx="1560462" cy="1249014"/>
          </a:xfrm>
        </p:grpSpPr>
        <p:sp>
          <p:nvSpPr>
            <p:cNvPr id="6" name="Oval 3">
              <a:extLst>
                <a:ext uri="{FF2B5EF4-FFF2-40B4-BE49-F238E27FC236}">
                  <a16:creationId xmlns:a16="http://schemas.microsoft.com/office/drawing/2014/main" id="{899A5844-A92F-420C-A45E-CC50CA9A084A}"/>
                </a:ext>
              </a:extLst>
            </p:cNvPr>
            <p:cNvSpPr>
              <a:spLocks noChangeArrowheads="1"/>
            </p:cNvSpPr>
            <p:nvPr/>
          </p:nvSpPr>
          <p:spPr bwMode="auto">
            <a:xfrm>
              <a:off x="1882787" y="1795450"/>
              <a:ext cx="557213" cy="4953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a:lstStyle/>
            <a:p>
              <a:pPr algn="ctr"/>
              <a:endParaRPr lang="zh-CN" altLang="en-US" b="1">
                <a:solidFill>
                  <a:prstClr val="black"/>
                </a:solidFill>
              </a:endParaRPr>
            </a:p>
          </p:txBody>
        </p:sp>
        <p:sp>
          <p:nvSpPr>
            <p:cNvPr id="5" name="Freeform 4">
              <a:extLst>
                <a:ext uri="{FF2B5EF4-FFF2-40B4-BE49-F238E27FC236}">
                  <a16:creationId xmlns:a16="http://schemas.microsoft.com/office/drawing/2014/main" id="{309B455E-997E-4D43-AB77-02BE0CFDD943}"/>
                </a:ext>
              </a:extLst>
            </p:cNvPr>
            <p:cNvSpPr>
              <a:spLocks/>
            </p:cNvSpPr>
            <p:nvPr/>
          </p:nvSpPr>
          <p:spPr bwMode="auto">
            <a:xfrm flipH="1">
              <a:off x="1863737" y="1767530"/>
              <a:ext cx="557212" cy="523220"/>
            </a:xfrm>
            <a:custGeom>
              <a:avLst/>
              <a:gdLst/>
              <a:ahLst/>
              <a:cxnLst>
                <a:cxn ang="0">
                  <a:pos x="0" y="0"/>
                </a:cxn>
                <a:cxn ang="0">
                  <a:pos x="409" y="342"/>
                </a:cxn>
              </a:cxnLst>
              <a:rect l="0" t="0" r="r" b="b"/>
              <a:pathLst>
                <a:path w="409" h="342">
                  <a:moveTo>
                    <a:pt x="0" y="0"/>
                  </a:moveTo>
                  <a:lnTo>
                    <a:pt x="409" y="342"/>
                  </a:lnTo>
                </a:path>
              </a:pathLst>
            </a:custGeom>
            <a:noFill/>
            <a:ln w="38100">
              <a:solidFill>
                <a:schemeClr val="tx1"/>
              </a:solidFill>
              <a:round/>
              <a:headEnd/>
              <a:tailEnd/>
            </a:ln>
          </p:spPr>
          <p:txBody>
            <a:bodyPr/>
            <a:lstStyle/>
            <a:p>
              <a:pPr algn="ctr"/>
              <a:endParaRPr lang="zh-CN" altLang="en-US" b="1">
                <a:solidFill>
                  <a:srgbClr val="3333FF"/>
                </a:solidFill>
                <a:ea typeface="楷体_GB2312" pitchFamily="49" charset="-122"/>
              </a:endParaRPr>
            </a:p>
          </p:txBody>
        </p:sp>
        <p:sp>
          <p:nvSpPr>
            <p:cNvPr id="7" name="Comment 10">
              <a:extLst>
                <a:ext uri="{FF2B5EF4-FFF2-40B4-BE49-F238E27FC236}">
                  <a16:creationId xmlns:a16="http://schemas.microsoft.com/office/drawing/2014/main" id="{6326888B-A3BF-4A68-9946-FEABCB609D3B}"/>
                </a:ext>
              </a:extLst>
            </p:cNvPr>
            <p:cNvSpPr>
              <a:spLocks noChangeArrowheads="1"/>
            </p:cNvSpPr>
            <p:nvPr/>
          </p:nvSpPr>
          <p:spPr bwMode="auto">
            <a:xfrm>
              <a:off x="1398888" y="1041736"/>
              <a:ext cx="1560462" cy="523220"/>
            </a:xfrm>
            <a:prstGeom prst="rect">
              <a:avLst/>
            </a:prstGeom>
            <a:noFill/>
            <a:ln w="12700" cap="sq">
              <a:noFill/>
              <a:miter lim="800000"/>
              <a:headEnd type="none" w="sm" len="sm"/>
              <a:tailEnd type="none" w="sm" len="sm"/>
            </a:ln>
            <a:effectLst/>
          </p:spPr>
          <p:txBody>
            <a:bodyPr wrap="square">
              <a:spAutoFit/>
            </a:bodyPr>
            <a:lstStyle/>
            <a:p>
              <a:pPr algn="ctr">
                <a:spcBef>
                  <a:spcPct val="50000"/>
                </a:spcBef>
              </a:pPr>
              <a:r>
                <a:rPr lang="zh-CN" altLang="en-US" sz="2800" b="1" dirty="0">
                  <a:solidFill>
                    <a:srgbClr val="CC00FF"/>
                  </a:solidFill>
                  <a:ea typeface="楷体" pitchFamily="49" charset="-122"/>
                  <a:cs typeface="Times New Roman" pitchFamily="18" charset="0"/>
                  <a:sym typeface="Wingdings"/>
                </a:rPr>
                <a:t></a:t>
              </a:r>
              <a:r>
                <a:rPr lang="zh-CN" altLang="en-US" b="1" dirty="0">
                  <a:solidFill>
                    <a:srgbClr val="CC00FF"/>
                  </a:solidFill>
                  <a:ea typeface="楷体" pitchFamily="49" charset="-122"/>
                  <a:cs typeface="Times New Roman" pitchFamily="18" charset="0"/>
                </a:rPr>
                <a:t>空树</a:t>
              </a:r>
            </a:p>
          </p:txBody>
        </p:sp>
      </p:grpSp>
      <p:grpSp>
        <p:nvGrpSpPr>
          <p:cNvPr id="8" name="组合 7">
            <a:extLst>
              <a:ext uri="{FF2B5EF4-FFF2-40B4-BE49-F238E27FC236}">
                <a16:creationId xmlns:a16="http://schemas.microsoft.com/office/drawing/2014/main" id="{918D83F2-5B6C-4FF8-B337-7CC9E053BC5F}"/>
              </a:ext>
            </a:extLst>
          </p:cNvPr>
          <p:cNvGrpSpPr/>
          <p:nvPr/>
        </p:nvGrpSpPr>
        <p:grpSpPr>
          <a:xfrm>
            <a:off x="7589838" y="1459020"/>
            <a:ext cx="2155825" cy="1265282"/>
            <a:chOff x="5102254" y="1096905"/>
            <a:chExt cx="2155825" cy="1265282"/>
          </a:xfrm>
        </p:grpSpPr>
        <p:sp>
          <p:nvSpPr>
            <p:cNvPr id="9" name="Oval 5">
              <a:extLst>
                <a:ext uri="{FF2B5EF4-FFF2-40B4-BE49-F238E27FC236}">
                  <a16:creationId xmlns:a16="http://schemas.microsoft.com/office/drawing/2014/main" id="{CEFF6EB6-3FE5-4BBE-A2B0-0500A1BAF25C}"/>
                </a:ext>
              </a:extLst>
            </p:cNvPr>
            <p:cNvSpPr>
              <a:spLocks noChangeArrowheads="1"/>
            </p:cNvSpPr>
            <p:nvPr/>
          </p:nvSpPr>
          <p:spPr bwMode="auto">
            <a:xfrm>
              <a:off x="5710250" y="1643050"/>
              <a:ext cx="719138" cy="7191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0" tIns="72000" rIns="0" bIns="0"/>
            <a:lstStyle/>
            <a:p>
              <a:pPr algn="ctr"/>
              <a:r>
                <a:rPr kumimoji="1" lang="en-US" altLang="zh-CN" sz="2000" b="1" i="1" dirty="0">
                  <a:solidFill>
                    <a:srgbClr val="0000CC"/>
                  </a:solidFill>
                  <a:latin typeface="Times New Roman" pitchFamily="18" charset="0"/>
                  <a:cs typeface="Times New Roman" pitchFamily="18" charset="0"/>
                </a:rPr>
                <a:t>N</a:t>
              </a:r>
            </a:p>
          </p:txBody>
        </p:sp>
        <p:sp>
          <p:nvSpPr>
            <p:cNvPr id="10" name="Comment 11">
              <a:extLst>
                <a:ext uri="{FF2B5EF4-FFF2-40B4-BE49-F238E27FC236}">
                  <a16:creationId xmlns:a16="http://schemas.microsoft.com/office/drawing/2014/main" id="{1E1FC316-B63E-465E-90B9-05823034D6EE}"/>
                </a:ext>
              </a:extLst>
            </p:cNvPr>
            <p:cNvSpPr>
              <a:spLocks noChangeArrowheads="1"/>
            </p:cNvSpPr>
            <p:nvPr/>
          </p:nvSpPr>
          <p:spPr bwMode="auto">
            <a:xfrm>
              <a:off x="5102254" y="1096905"/>
              <a:ext cx="2155825" cy="523220"/>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zh-CN" altLang="en-US" sz="2800" b="1" dirty="0">
                  <a:solidFill>
                    <a:srgbClr val="CC00FF"/>
                  </a:solidFill>
                  <a:ea typeface="楷体" pitchFamily="49" charset="-122"/>
                  <a:cs typeface="Times New Roman" pitchFamily="18" charset="0"/>
                  <a:sym typeface="Wingdings"/>
                </a:rPr>
                <a:t></a:t>
              </a:r>
              <a:r>
                <a:rPr lang="zh-CN" altLang="en-US" b="1" dirty="0">
                  <a:solidFill>
                    <a:srgbClr val="CC00FF"/>
                  </a:solidFill>
                  <a:ea typeface="楷体" pitchFamily="49" charset="-122"/>
                  <a:cs typeface="Times New Roman" pitchFamily="18" charset="0"/>
                </a:rPr>
                <a:t>只含根结点</a:t>
              </a:r>
            </a:p>
          </p:txBody>
        </p:sp>
      </p:grpSp>
      <p:grpSp>
        <p:nvGrpSpPr>
          <p:cNvPr id="11" name="组合 10">
            <a:extLst>
              <a:ext uri="{FF2B5EF4-FFF2-40B4-BE49-F238E27FC236}">
                <a16:creationId xmlns:a16="http://schemas.microsoft.com/office/drawing/2014/main" id="{DE1D3668-0EC9-49D9-90D5-5E94F09D7386}"/>
              </a:ext>
            </a:extLst>
          </p:cNvPr>
          <p:cNvGrpSpPr/>
          <p:nvPr/>
        </p:nvGrpSpPr>
        <p:grpSpPr>
          <a:xfrm>
            <a:off x="1065199" y="3348342"/>
            <a:ext cx="2440001" cy="2781164"/>
            <a:chOff x="118300" y="3137036"/>
            <a:chExt cx="2440001" cy="2781164"/>
          </a:xfrm>
        </p:grpSpPr>
        <p:sp>
          <p:nvSpPr>
            <p:cNvPr id="12" name="AutoShape 6">
              <a:extLst>
                <a:ext uri="{FF2B5EF4-FFF2-40B4-BE49-F238E27FC236}">
                  <a16:creationId xmlns:a16="http://schemas.microsoft.com/office/drawing/2014/main" id="{5EEB3BD4-ADCF-478B-BB2E-E706F3382776}"/>
                </a:ext>
              </a:extLst>
            </p:cNvPr>
            <p:cNvSpPr>
              <a:spLocks noChangeArrowheads="1"/>
            </p:cNvSpPr>
            <p:nvPr/>
          </p:nvSpPr>
          <p:spPr bwMode="auto">
            <a:xfrm>
              <a:off x="428596" y="4911725"/>
              <a:ext cx="876300" cy="1006475"/>
            </a:xfrm>
            <a:prstGeom prst="wedgeEllipseCallout">
              <a:avLst>
                <a:gd name="adj1" fmla="val 59764"/>
                <a:gd name="adj2" fmla="val -93431"/>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2000" dirty="0">
                <a:solidFill>
                  <a:prstClr val="black"/>
                </a:solidFill>
              </a:endParaRPr>
            </a:p>
          </p:txBody>
        </p:sp>
        <p:sp>
          <p:nvSpPr>
            <p:cNvPr id="13" name="Text Box 15">
              <a:extLst>
                <a:ext uri="{FF2B5EF4-FFF2-40B4-BE49-F238E27FC236}">
                  <a16:creationId xmlns:a16="http://schemas.microsoft.com/office/drawing/2014/main" id="{1D44798C-C471-4387-ABBF-D17098A1B0BB}"/>
                </a:ext>
              </a:extLst>
            </p:cNvPr>
            <p:cNvSpPr txBox="1">
              <a:spLocks noChangeArrowheads="1"/>
            </p:cNvSpPr>
            <p:nvPr/>
          </p:nvSpPr>
          <p:spPr bwMode="auto">
            <a:xfrm>
              <a:off x="707526" y="5194300"/>
              <a:ext cx="341760" cy="400110"/>
            </a:xfrm>
            <a:prstGeom prst="rect">
              <a:avLst/>
            </a:prstGeom>
            <a:noFill/>
            <a:ln w="12700" cap="sq">
              <a:noFill/>
              <a:miter lim="800000"/>
              <a:headEnd type="none" w="sm" len="sm"/>
              <a:tailEnd type="none" w="sm" len="sm"/>
            </a:ln>
            <a:effectLst/>
          </p:spPr>
          <p:txBody>
            <a:bodyPr wrap="none">
              <a:spAutoFit/>
            </a:bodyPr>
            <a:lstStyle/>
            <a:p>
              <a:pPr algn="ctr"/>
              <a:r>
                <a:rPr kumimoji="1" lang="en-US" altLang="zh-CN" sz="2000" b="1" i="1" dirty="0">
                  <a:solidFill>
                    <a:srgbClr val="0000CC"/>
                  </a:solidFill>
                  <a:cs typeface="Times New Roman" pitchFamily="18" charset="0"/>
                </a:rPr>
                <a:t>L</a:t>
              </a:r>
              <a:endParaRPr kumimoji="1" lang="en-US" altLang="zh-CN" sz="2000" i="1" dirty="0">
                <a:solidFill>
                  <a:srgbClr val="0000CC"/>
                </a:solidFill>
                <a:cs typeface="Times New Roman" pitchFamily="18" charset="0"/>
              </a:endParaRPr>
            </a:p>
          </p:txBody>
        </p:sp>
        <p:sp>
          <p:nvSpPr>
            <p:cNvPr id="14" name="Comment 18">
              <a:extLst>
                <a:ext uri="{FF2B5EF4-FFF2-40B4-BE49-F238E27FC236}">
                  <a16:creationId xmlns:a16="http://schemas.microsoft.com/office/drawing/2014/main" id="{4BC3D81E-1E74-420D-9B2F-112ED9ADE624}"/>
                </a:ext>
              </a:extLst>
            </p:cNvPr>
            <p:cNvSpPr>
              <a:spLocks noChangeArrowheads="1"/>
            </p:cNvSpPr>
            <p:nvPr/>
          </p:nvSpPr>
          <p:spPr bwMode="auto">
            <a:xfrm>
              <a:off x="118300" y="3137036"/>
              <a:ext cx="2440001" cy="523220"/>
            </a:xfrm>
            <a:prstGeom prst="rect">
              <a:avLst/>
            </a:prstGeom>
            <a:noFill/>
            <a:ln w="12700" cap="sq">
              <a:noFill/>
              <a:miter lim="800000"/>
              <a:headEnd type="none" w="sm" len="sm"/>
              <a:tailEnd type="none" w="sm" len="sm"/>
            </a:ln>
            <a:effectLst/>
          </p:spPr>
          <p:txBody>
            <a:bodyPr wrap="square">
              <a:spAutoFit/>
            </a:bodyPr>
            <a:lstStyle/>
            <a:p>
              <a:pPr algn="ctr">
                <a:spcBef>
                  <a:spcPct val="50000"/>
                </a:spcBef>
              </a:pPr>
              <a:r>
                <a:rPr lang="zh-CN" altLang="en-US" sz="2800" b="1" dirty="0">
                  <a:solidFill>
                    <a:srgbClr val="CC00FF"/>
                  </a:solidFill>
                  <a:ea typeface="楷体" pitchFamily="49" charset="-122"/>
                  <a:cs typeface="Times New Roman" pitchFamily="18" charset="0"/>
                  <a:sym typeface="Wingdings"/>
                </a:rPr>
                <a:t></a:t>
              </a:r>
              <a:r>
                <a:rPr lang="zh-CN" altLang="en-US" b="1" dirty="0">
                  <a:solidFill>
                    <a:srgbClr val="CC00FF"/>
                  </a:solidFill>
                  <a:ea typeface="楷体" pitchFamily="49" charset="-122"/>
                  <a:cs typeface="Times New Roman" pitchFamily="18" charset="0"/>
                </a:rPr>
                <a:t>右子树为空树</a:t>
              </a:r>
              <a:endParaRPr kumimoji="1" lang="zh-CN" altLang="en-US" dirty="0">
                <a:solidFill>
                  <a:srgbClr val="CC00FF"/>
                </a:solidFill>
                <a:ea typeface="楷体" pitchFamily="49" charset="-122"/>
                <a:cs typeface="Times New Roman" pitchFamily="18" charset="0"/>
              </a:endParaRPr>
            </a:p>
          </p:txBody>
        </p:sp>
        <p:sp>
          <p:nvSpPr>
            <p:cNvPr id="15" name="Oval 5">
              <a:extLst>
                <a:ext uri="{FF2B5EF4-FFF2-40B4-BE49-F238E27FC236}">
                  <a16:creationId xmlns:a16="http://schemas.microsoft.com/office/drawing/2014/main" id="{5ACA5E0E-5DE3-478F-B895-CC8AF87BDC0C}"/>
                </a:ext>
              </a:extLst>
            </p:cNvPr>
            <p:cNvSpPr>
              <a:spLocks noChangeArrowheads="1"/>
            </p:cNvSpPr>
            <p:nvPr/>
          </p:nvSpPr>
          <p:spPr bwMode="auto">
            <a:xfrm>
              <a:off x="1242962" y="3857628"/>
              <a:ext cx="719138" cy="7191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0" tIns="72000" rIns="0" bIns="0"/>
            <a:lstStyle/>
            <a:p>
              <a:pPr algn="ctr"/>
              <a:r>
                <a:rPr kumimoji="1" lang="en-US" altLang="zh-CN" sz="2000" b="1" i="1" dirty="0">
                  <a:solidFill>
                    <a:srgbClr val="0000CC"/>
                  </a:solidFill>
                  <a:latin typeface="Times New Roman" pitchFamily="18" charset="0"/>
                  <a:cs typeface="Times New Roman" pitchFamily="18" charset="0"/>
                </a:rPr>
                <a:t>N</a:t>
              </a:r>
            </a:p>
          </p:txBody>
        </p:sp>
      </p:grpSp>
      <p:grpSp>
        <p:nvGrpSpPr>
          <p:cNvPr id="16" name="组合 15">
            <a:extLst>
              <a:ext uri="{FF2B5EF4-FFF2-40B4-BE49-F238E27FC236}">
                <a16:creationId xmlns:a16="http://schemas.microsoft.com/office/drawing/2014/main" id="{3CA6C73F-EE9D-4A71-BA99-2EC4E8015FEB}"/>
              </a:ext>
            </a:extLst>
          </p:cNvPr>
          <p:cNvGrpSpPr/>
          <p:nvPr/>
        </p:nvGrpSpPr>
        <p:grpSpPr>
          <a:xfrm>
            <a:off x="8667751" y="3348342"/>
            <a:ext cx="2609849" cy="2910342"/>
            <a:chOff x="2952750" y="3052337"/>
            <a:chExt cx="2609849" cy="2910342"/>
          </a:xfrm>
        </p:grpSpPr>
        <p:sp>
          <p:nvSpPr>
            <p:cNvPr id="17" name="AutoShape 7">
              <a:extLst>
                <a:ext uri="{FF2B5EF4-FFF2-40B4-BE49-F238E27FC236}">
                  <a16:creationId xmlns:a16="http://schemas.microsoft.com/office/drawing/2014/main" id="{D151D700-8552-4DF6-98AF-F62432818F8A}"/>
                </a:ext>
              </a:extLst>
            </p:cNvPr>
            <p:cNvSpPr>
              <a:spLocks noChangeArrowheads="1"/>
            </p:cNvSpPr>
            <p:nvPr/>
          </p:nvSpPr>
          <p:spPr bwMode="auto">
            <a:xfrm>
              <a:off x="4386234" y="4987936"/>
              <a:ext cx="857256" cy="974743"/>
            </a:xfrm>
            <a:prstGeom prst="wedgeEllipseCallout">
              <a:avLst>
                <a:gd name="adj1" fmla="val -75000"/>
                <a:gd name="adj2" fmla="val -97116"/>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1000">
                <a:solidFill>
                  <a:prstClr val="black"/>
                </a:solidFill>
              </a:endParaRPr>
            </a:p>
          </p:txBody>
        </p:sp>
        <p:sp>
          <p:nvSpPr>
            <p:cNvPr id="18" name="Comment 20">
              <a:extLst>
                <a:ext uri="{FF2B5EF4-FFF2-40B4-BE49-F238E27FC236}">
                  <a16:creationId xmlns:a16="http://schemas.microsoft.com/office/drawing/2014/main" id="{EFBEE781-1AFC-485F-816B-3C1ED0CDE699}"/>
                </a:ext>
              </a:extLst>
            </p:cNvPr>
            <p:cNvSpPr>
              <a:spLocks noChangeArrowheads="1"/>
            </p:cNvSpPr>
            <p:nvPr/>
          </p:nvSpPr>
          <p:spPr bwMode="auto">
            <a:xfrm>
              <a:off x="2952750" y="3052337"/>
              <a:ext cx="2609849" cy="523220"/>
            </a:xfrm>
            <a:prstGeom prst="rect">
              <a:avLst/>
            </a:prstGeom>
            <a:noFill/>
            <a:ln w="12700" cap="sq">
              <a:noFill/>
              <a:miter lim="800000"/>
              <a:headEnd type="none" w="sm" len="sm"/>
              <a:tailEnd type="none" w="sm" len="sm"/>
            </a:ln>
            <a:effectLst/>
          </p:spPr>
          <p:txBody>
            <a:bodyPr wrap="square">
              <a:spAutoFit/>
            </a:bodyPr>
            <a:lstStyle/>
            <a:p>
              <a:pPr algn="ctr">
                <a:spcBef>
                  <a:spcPct val="50000"/>
                </a:spcBef>
              </a:pPr>
              <a:r>
                <a:rPr lang="zh-CN" altLang="en-US" sz="2800" b="1" dirty="0">
                  <a:solidFill>
                    <a:srgbClr val="CC00FF"/>
                  </a:solidFill>
                  <a:ea typeface="楷体" pitchFamily="49" charset="-122"/>
                  <a:cs typeface="Times New Roman" pitchFamily="18" charset="0"/>
                  <a:sym typeface="Wingdings"/>
                </a:rPr>
                <a:t></a:t>
              </a:r>
              <a:r>
                <a:rPr lang="zh-CN" altLang="en-US" b="1" dirty="0">
                  <a:solidFill>
                    <a:srgbClr val="CC00FF"/>
                  </a:solidFill>
                  <a:ea typeface="楷体" pitchFamily="49" charset="-122"/>
                  <a:cs typeface="Times New Roman" pitchFamily="18" charset="0"/>
                </a:rPr>
                <a:t>左子树为空树</a:t>
              </a:r>
              <a:endParaRPr kumimoji="1" lang="zh-CN" altLang="en-US" dirty="0">
                <a:solidFill>
                  <a:srgbClr val="CC00FF"/>
                </a:solidFill>
                <a:ea typeface="楷体" pitchFamily="49" charset="-122"/>
                <a:cs typeface="Times New Roman" pitchFamily="18" charset="0"/>
              </a:endParaRPr>
            </a:p>
          </p:txBody>
        </p:sp>
        <p:sp>
          <p:nvSpPr>
            <p:cNvPr id="19" name="Text Box 16">
              <a:extLst>
                <a:ext uri="{FF2B5EF4-FFF2-40B4-BE49-F238E27FC236}">
                  <a16:creationId xmlns:a16="http://schemas.microsoft.com/office/drawing/2014/main" id="{12A7B51C-32B1-4D21-9FE4-DB005A7416E0}"/>
                </a:ext>
              </a:extLst>
            </p:cNvPr>
            <p:cNvSpPr txBox="1">
              <a:spLocks noChangeArrowheads="1"/>
            </p:cNvSpPr>
            <p:nvPr/>
          </p:nvSpPr>
          <p:spPr bwMode="auto">
            <a:xfrm>
              <a:off x="4600548" y="5276817"/>
              <a:ext cx="356188" cy="400110"/>
            </a:xfrm>
            <a:prstGeom prst="rect">
              <a:avLst/>
            </a:prstGeom>
            <a:noFill/>
            <a:ln w="12700" cap="sq">
              <a:noFill/>
              <a:miter lim="800000"/>
              <a:headEnd type="none" w="sm" len="sm"/>
              <a:tailEnd type="none" w="sm" len="sm"/>
            </a:ln>
            <a:effectLst/>
          </p:spPr>
          <p:txBody>
            <a:bodyPr wrap="none">
              <a:spAutoFit/>
            </a:bodyPr>
            <a:lstStyle/>
            <a:p>
              <a:r>
                <a:rPr kumimoji="1" lang="en-US" altLang="zh-CN" sz="2000" b="1" i="1" dirty="0">
                  <a:solidFill>
                    <a:srgbClr val="0000CC"/>
                  </a:solidFill>
                  <a:cs typeface="Times New Roman" pitchFamily="18" charset="0"/>
                </a:rPr>
                <a:t>R</a:t>
              </a:r>
              <a:endParaRPr kumimoji="1" lang="en-US" altLang="zh-CN" sz="2000" i="1" dirty="0">
                <a:solidFill>
                  <a:srgbClr val="0000CC"/>
                </a:solidFill>
                <a:cs typeface="Times New Roman" pitchFamily="18" charset="0"/>
              </a:endParaRPr>
            </a:p>
          </p:txBody>
        </p:sp>
        <p:sp>
          <p:nvSpPr>
            <p:cNvPr id="20" name="Oval 5">
              <a:extLst>
                <a:ext uri="{FF2B5EF4-FFF2-40B4-BE49-F238E27FC236}">
                  <a16:creationId xmlns:a16="http://schemas.microsoft.com/office/drawing/2014/main" id="{633C6EA3-1AAE-4C54-B5FB-B8C44DEFC775}"/>
                </a:ext>
              </a:extLst>
            </p:cNvPr>
            <p:cNvSpPr>
              <a:spLocks noChangeArrowheads="1"/>
            </p:cNvSpPr>
            <p:nvPr/>
          </p:nvSpPr>
          <p:spPr bwMode="auto">
            <a:xfrm>
              <a:off x="3667096" y="3852871"/>
              <a:ext cx="719138" cy="7191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0" tIns="72000" rIns="0" bIns="0"/>
            <a:lstStyle/>
            <a:p>
              <a:pPr algn="ctr"/>
              <a:r>
                <a:rPr kumimoji="1" lang="en-US" altLang="zh-CN" sz="2000" b="1" i="1" dirty="0">
                  <a:solidFill>
                    <a:srgbClr val="0000CC"/>
                  </a:solidFill>
                  <a:latin typeface="Times New Roman" pitchFamily="18" charset="0"/>
                  <a:cs typeface="Times New Roman" pitchFamily="18" charset="0"/>
                </a:rPr>
                <a:t>N</a:t>
              </a:r>
            </a:p>
          </p:txBody>
        </p:sp>
      </p:grpSp>
      <p:grpSp>
        <p:nvGrpSpPr>
          <p:cNvPr id="21" name="组合 20">
            <a:extLst>
              <a:ext uri="{FF2B5EF4-FFF2-40B4-BE49-F238E27FC236}">
                <a16:creationId xmlns:a16="http://schemas.microsoft.com/office/drawing/2014/main" id="{D68DBF08-2C90-4EED-9EEA-03994D8FCF24}"/>
              </a:ext>
            </a:extLst>
          </p:cNvPr>
          <p:cNvGrpSpPr/>
          <p:nvPr/>
        </p:nvGrpSpPr>
        <p:grpSpPr>
          <a:xfrm>
            <a:off x="4372774" y="3348342"/>
            <a:ext cx="3281350" cy="2879457"/>
            <a:chOff x="5815046" y="3049873"/>
            <a:chExt cx="3281350" cy="2879457"/>
          </a:xfrm>
        </p:grpSpPr>
        <p:sp>
          <p:nvSpPr>
            <p:cNvPr id="22" name="Comment 21">
              <a:extLst>
                <a:ext uri="{FF2B5EF4-FFF2-40B4-BE49-F238E27FC236}">
                  <a16:creationId xmlns:a16="http://schemas.microsoft.com/office/drawing/2014/main" id="{6F04B097-339A-484F-A528-D1C376A7FE1B}"/>
                </a:ext>
              </a:extLst>
            </p:cNvPr>
            <p:cNvSpPr>
              <a:spLocks noChangeArrowheads="1"/>
            </p:cNvSpPr>
            <p:nvPr/>
          </p:nvSpPr>
          <p:spPr bwMode="auto">
            <a:xfrm>
              <a:off x="5815046" y="3049873"/>
              <a:ext cx="3281350" cy="523220"/>
            </a:xfrm>
            <a:prstGeom prst="rect">
              <a:avLst/>
            </a:prstGeom>
            <a:noFill/>
            <a:ln w="12700" cap="sq">
              <a:noFill/>
              <a:miter lim="800000"/>
              <a:headEnd type="none" w="sm" len="sm"/>
              <a:tailEnd type="none" w="sm" len="sm"/>
            </a:ln>
            <a:effectLst/>
          </p:spPr>
          <p:txBody>
            <a:bodyPr wrap="square">
              <a:spAutoFit/>
            </a:bodyPr>
            <a:lstStyle/>
            <a:p>
              <a:pPr algn="ctr">
                <a:spcBef>
                  <a:spcPct val="50000"/>
                </a:spcBef>
              </a:pPr>
              <a:r>
                <a:rPr lang="zh-CN" altLang="en-US" sz="2800" b="1" dirty="0">
                  <a:solidFill>
                    <a:srgbClr val="CC00FF"/>
                  </a:solidFill>
                  <a:ea typeface="楷体" pitchFamily="49" charset="-122"/>
                  <a:cs typeface="Times New Roman" pitchFamily="18" charset="0"/>
                  <a:sym typeface="Wingdings"/>
                </a:rPr>
                <a:t></a:t>
              </a:r>
              <a:r>
                <a:rPr lang="zh-CN" altLang="en-US" b="1" dirty="0">
                  <a:solidFill>
                    <a:srgbClr val="CC00FF"/>
                  </a:solidFill>
                  <a:ea typeface="楷体" pitchFamily="49" charset="-122"/>
                  <a:cs typeface="Times New Roman" pitchFamily="18" charset="0"/>
                </a:rPr>
                <a:t>左右子树均不为空树</a:t>
              </a:r>
              <a:endParaRPr kumimoji="1" lang="zh-CN" altLang="en-US" dirty="0">
                <a:solidFill>
                  <a:srgbClr val="CC00FF"/>
                </a:solidFill>
                <a:ea typeface="楷体" pitchFamily="49" charset="-122"/>
                <a:cs typeface="Times New Roman" pitchFamily="18" charset="0"/>
              </a:endParaRPr>
            </a:p>
          </p:txBody>
        </p:sp>
        <p:sp>
          <p:nvSpPr>
            <p:cNvPr id="23" name="Oval 5">
              <a:extLst>
                <a:ext uri="{FF2B5EF4-FFF2-40B4-BE49-F238E27FC236}">
                  <a16:creationId xmlns:a16="http://schemas.microsoft.com/office/drawing/2014/main" id="{5877B799-BB9C-4237-A102-38F41E42F82A}"/>
                </a:ext>
              </a:extLst>
            </p:cNvPr>
            <p:cNvSpPr>
              <a:spLocks noChangeArrowheads="1"/>
            </p:cNvSpPr>
            <p:nvPr/>
          </p:nvSpPr>
          <p:spPr bwMode="auto">
            <a:xfrm>
              <a:off x="6996134" y="3857628"/>
              <a:ext cx="719138" cy="7191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lIns="0" tIns="72000" rIns="0" bIns="0"/>
            <a:lstStyle/>
            <a:p>
              <a:pPr algn="ctr"/>
              <a:r>
                <a:rPr kumimoji="1" lang="en-US" altLang="zh-CN" sz="2000" b="1" i="1" dirty="0">
                  <a:solidFill>
                    <a:srgbClr val="0000CC"/>
                  </a:solidFill>
                  <a:latin typeface="Times New Roman" pitchFamily="18" charset="0"/>
                  <a:cs typeface="Times New Roman" pitchFamily="18" charset="0"/>
                </a:rPr>
                <a:t>N</a:t>
              </a:r>
            </a:p>
          </p:txBody>
        </p:sp>
        <p:sp>
          <p:nvSpPr>
            <p:cNvPr id="24" name="AutoShape 6">
              <a:extLst>
                <a:ext uri="{FF2B5EF4-FFF2-40B4-BE49-F238E27FC236}">
                  <a16:creationId xmlns:a16="http://schemas.microsoft.com/office/drawing/2014/main" id="{EF2CD8D7-2367-46C5-9388-C9BC4EA84452}"/>
                </a:ext>
              </a:extLst>
            </p:cNvPr>
            <p:cNvSpPr>
              <a:spLocks noChangeArrowheads="1"/>
            </p:cNvSpPr>
            <p:nvPr/>
          </p:nvSpPr>
          <p:spPr bwMode="auto">
            <a:xfrm>
              <a:off x="6143636" y="4922855"/>
              <a:ext cx="876300" cy="1006475"/>
            </a:xfrm>
            <a:prstGeom prst="wedgeEllipseCallout">
              <a:avLst>
                <a:gd name="adj1" fmla="val 59764"/>
                <a:gd name="adj2" fmla="val -93431"/>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2000" dirty="0">
                <a:solidFill>
                  <a:prstClr val="black"/>
                </a:solidFill>
              </a:endParaRPr>
            </a:p>
          </p:txBody>
        </p:sp>
        <p:sp>
          <p:nvSpPr>
            <p:cNvPr id="25" name="Text Box 15">
              <a:extLst>
                <a:ext uri="{FF2B5EF4-FFF2-40B4-BE49-F238E27FC236}">
                  <a16:creationId xmlns:a16="http://schemas.microsoft.com/office/drawing/2014/main" id="{DA5D406D-76CA-4DC9-B439-4C61FBBAC6B2}"/>
                </a:ext>
              </a:extLst>
            </p:cNvPr>
            <p:cNvSpPr txBox="1">
              <a:spLocks noChangeArrowheads="1"/>
            </p:cNvSpPr>
            <p:nvPr/>
          </p:nvSpPr>
          <p:spPr bwMode="auto">
            <a:xfrm>
              <a:off x="6454322" y="5211773"/>
              <a:ext cx="341760" cy="400110"/>
            </a:xfrm>
            <a:prstGeom prst="rect">
              <a:avLst/>
            </a:prstGeom>
            <a:noFill/>
            <a:ln w="12700" cap="sq">
              <a:noFill/>
              <a:miter lim="800000"/>
              <a:headEnd type="none" w="sm" len="sm"/>
              <a:tailEnd type="none" w="sm" len="sm"/>
            </a:ln>
            <a:effectLst/>
          </p:spPr>
          <p:txBody>
            <a:bodyPr wrap="none">
              <a:spAutoFit/>
            </a:bodyPr>
            <a:lstStyle/>
            <a:p>
              <a:pPr algn="ctr"/>
              <a:r>
                <a:rPr kumimoji="1" lang="en-US" altLang="zh-CN" sz="2000" b="1" i="1" dirty="0">
                  <a:solidFill>
                    <a:srgbClr val="0000CC"/>
                  </a:solidFill>
                  <a:cs typeface="Times New Roman" pitchFamily="18" charset="0"/>
                </a:rPr>
                <a:t>L</a:t>
              </a:r>
              <a:endParaRPr kumimoji="1" lang="en-US" altLang="zh-CN" sz="2000" i="1" dirty="0">
                <a:solidFill>
                  <a:srgbClr val="0000CC"/>
                </a:solidFill>
                <a:cs typeface="Times New Roman" pitchFamily="18" charset="0"/>
              </a:endParaRPr>
            </a:p>
          </p:txBody>
        </p:sp>
        <p:sp>
          <p:nvSpPr>
            <p:cNvPr id="26" name="AutoShape 7">
              <a:extLst>
                <a:ext uri="{FF2B5EF4-FFF2-40B4-BE49-F238E27FC236}">
                  <a16:creationId xmlns:a16="http://schemas.microsoft.com/office/drawing/2014/main" id="{D3003388-DA2E-4682-A50A-3EABF3AFC2F9}"/>
                </a:ext>
              </a:extLst>
            </p:cNvPr>
            <p:cNvSpPr>
              <a:spLocks noChangeArrowheads="1"/>
            </p:cNvSpPr>
            <p:nvPr/>
          </p:nvSpPr>
          <p:spPr bwMode="auto">
            <a:xfrm>
              <a:off x="7832748" y="4929198"/>
              <a:ext cx="857256" cy="974743"/>
            </a:xfrm>
            <a:prstGeom prst="wedgeEllipseCallout">
              <a:avLst>
                <a:gd name="adj1" fmla="val -75000"/>
                <a:gd name="adj2" fmla="val -97116"/>
              </a:avLst>
            </a:prstGeom>
            <a:ln>
              <a:headEnd/>
              <a:tailEnd/>
            </a:ln>
          </p:spPr>
          <p:style>
            <a:lnRef idx="1">
              <a:schemeClr val="accent3"/>
            </a:lnRef>
            <a:fillRef idx="2">
              <a:schemeClr val="accent3"/>
            </a:fillRef>
            <a:effectRef idx="1">
              <a:schemeClr val="accent3"/>
            </a:effectRef>
            <a:fontRef idx="minor">
              <a:schemeClr val="dk1"/>
            </a:fontRef>
          </p:style>
          <p:txBody>
            <a:bodyPr/>
            <a:lstStyle/>
            <a:p>
              <a:pPr algn="just"/>
              <a:endParaRPr kumimoji="1" lang="zh-CN" altLang="zh-CN" sz="1000">
                <a:solidFill>
                  <a:prstClr val="black"/>
                </a:solidFill>
              </a:endParaRPr>
            </a:p>
          </p:txBody>
        </p:sp>
        <p:sp>
          <p:nvSpPr>
            <p:cNvPr id="27" name="Text Box 16">
              <a:extLst>
                <a:ext uri="{FF2B5EF4-FFF2-40B4-BE49-F238E27FC236}">
                  <a16:creationId xmlns:a16="http://schemas.microsoft.com/office/drawing/2014/main" id="{A56896D6-4ABC-4E87-9CE7-F8E98B57EE5E}"/>
                </a:ext>
              </a:extLst>
            </p:cNvPr>
            <p:cNvSpPr txBox="1">
              <a:spLocks noChangeArrowheads="1"/>
            </p:cNvSpPr>
            <p:nvPr/>
          </p:nvSpPr>
          <p:spPr bwMode="auto">
            <a:xfrm>
              <a:off x="8072462" y="5230779"/>
              <a:ext cx="356188" cy="400110"/>
            </a:xfrm>
            <a:prstGeom prst="rect">
              <a:avLst/>
            </a:prstGeom>
            <a:noFill/>
            <a:ln w="12700" cap="sq">
              <a:noFill/>
              <a:miter lim="800000"/>
              <a:headEnd type="none" w="sm" len="sm"/>
              <a:tailEnd type="none" w="sm" len="sm"/>
            </a:ln>
            <a:effectLst/>
          </p:spPr>
          <p:txBody>
            <a:bodyPr wrap="none">
              <a:spAutoFit/>
            </a:bodyPr>
            <a:lstStyle/>
            <a:p>
              <a:r>
                <a:rPr kumimoji="1" lang="en-US" altLang="zh-CN" sz="2000" b="1" i="1" dirty="0">
                  <a:solidFill>
                    <a:srgbClr val="0000CC"/>
                  </a:solidFill>
                  <a:cs typeface="Times New Roman" pitchFamily="18" charset="0"/>
                </a:rPr>
                <a:t>R</a:t>
              </a:r>
              <a:endParaRPr kumimoji="1" lang="en-US" altLang="zh-CN" sz="2000" i="1" dirty="0">
                <a:solidFill>
                  <a:srgbClr val="0000CC"/>
                </a:solidFill>
                <a:cs typeface="Times New Roman" pitchFamily="18" charset="0"/>
              </a:endParaRPr>
            </a:p>
          </p:txBody>
        </p:sp>
      </p:grpSp>
    </p:spTree>
    <p:extLst>
      <p:ext uri="{BB962C8B-B14F-4D97-AF65-F5344CB8AC3E}">
        <p14:creationId xmlns:p14="http://schemas.microsoft.com/office/powerpoint/2010/main" val="1030949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D6303-68DA-4A75-AF31-E6C6300DEB3C}"/>
              </a:ext>
            </a:extLst>
          </p:cNvPr>
          <p:cNvSpPr>
            <a:spLocks noGrp="1"/>
          </p:cNvSpPr>
          <p:nvPr>
            <p:ph type="title"/>
          </p:nvPr>
        </p:nvSpPr>
        <p:spPr>
          <a:xfrm>
            <a:off x="741362" y="611185"/>
            <a:ext cx="10363200" cy="685800"/>
          </a:xfrm>
        </p:spPr>
        <p:txBody>
          <a:bodyPr/>
          <a:lstStyle/>
          <a:p>
            <a:r>
              <a:rPr lang="en-US" altLang="zh-CN" dirty="0"/>
              <a:t>6.2.2  </a:t>
            </a:r>
            <a:r>
              <a:rPr lang="zh-CN" altLang="en-US" dirty="0"/>
              <a:t>二叉树的性质</a:t>
            </a:r>
          </a:p>
        </p:txBody>
      </p:sp>
      <p:sp>
        <p:nvSpPr>
          <p:cNvPr id="3" name="内容占位符 2">
            <a:extLst>
              <a:ext uri="{FF2B5EF4-FFF2-40B4-BE49-F238E27FC236}">
                <a16:creationId xmlns:a16="http://schemas.microsoft.com/office/drawing/2014/main" id="{B88AAD8F-BE63-4146-9D6B-F7A934220BE9}"/>
              </a:ext>
            </a:extLst>
          </p:cNvPr>
          <p:cNvSpPr>
            <a:spLocks noGrp="1"/>
          </p:cNvSpPr>
          <p:nvPr>
            <p:ph idx="1"/>
          </p:nvPr>
        </p:nvSpPr>
        <p:spPr>
          <a:xfrm>
            <a:off x="228600" y="1454150"/>
            <a:ext cx="11582400" cy="5181600"/>
          </a:xfrm>
        </p:spPr>
        <p:txBody>
          <a:bodyPr/>
          <a:lstStyle/>
          <a:p>
            <a:r>
              <a:rPr lang="zh-CN" altLang="en-US" dirty="0">
                <a:solidFill>
                  <a:srgbClr val="F42212"/>
                </a:solidFill>
              </a:rPr>
              <a:t>性质</a:t>
            </a:r>
            <a:r>
              <a:rPr lang="en-US" altLang="zh-CN" dirty="0">
                <a:solidFill>
                  <a:srgbClr val="F42212"/>
                </a:solidFill>
              </a:rPr>
              <a:t>1</a:t>
            </a:r>
            <a:r>
              <a:rPr lang="zh-CN" altLang="en-US" dirty="0"/>
              <a:t>：在二叉树的第</a:t>
            </a:r>
            <a:r>
              <a:rPr lang="en-US" altLang="zh-CN" dirty="0" err="1"/>
              <a:t>i</a:t>
            </a:r>
            <a:r>
              <a:rPr lang="zh-CN" altLang="en-US" dirty="0"/>
              <a:t>层上至多有</a:t>
            </a:r>
            <a:r>
              <a:rPr lang="en-US" altLang="zh-CN" dirty="0"/>
              <a:t>2</a:t>
            </a:r>
            <a:r>
              <a:rPr lang="en-US" altLang="zh-CN" baseline="30000" dirty="0"/>
              <a:t>i-1</a:t>
            </a:r>
            <a:r>
              <a:rPr lang="zh-CN" altLang="en-US" dirty="0"/>
              <a:t>个结点</a:t>
            </a:r>
            <a:r>
              <a:rPr lang="en-US" altLang="zh-CN" dirty="0"/>
              <a:t>(i≥1)</a:t>
            </a:r>
            <a:r>
              <a:rPr lang="zh-CN" altLang="en-US" dirty="0"/>
              <a:t>。 </a:t>
            </a:r>
          </a:p>
          <a:p>
            <a:r>
              <a:rPr lang="zh-CN" altLang="en-US" dirty="0"/>
              <a:t>证明：</a:t>
            </a:r>
          </a:p>
          <a:p>
            <a:r>
              <a:rPr lang="zh-CN" altLang="en-US" dirty="0"/>
              <a:t>当</a:t>
            </a:r>
            <a:r>
              <a:rPr lang="en-US" altLang="zh-CN" dirty="0" err="1"/>
              <a:t>i</a:t>
            </a:r>
            <a:r>
              <a:rPr lang="en-US" altLang="zh-CN" dirty="0"/>
              <a:t>=1</a:t>
            </a:r>
            <a:r>
              <a:rPr lang="zh-CN" altLang="en-US" dirty="0"/>
              <a:t>时，整个二叉树只有一根结点，此时</a:t>
            </a:r>
            <a:r>
              <a:rPr lang="en-US" altLang="zh-CN" dirty="0"/>
              <a:t>2</a:t>
            </a:r>
            <a:r>
              <a:rPr lang="en-US" altLang="zh-CN" baseline="30000" dirty="0"/>
              <a:t>i-1</a:t>
            </a:r>
            <a:r>
              <a:rPr lang="en-US" altLang="zh-CN" dirty="0"/>
              <a:t>=2</a:t>
            </a:r>
            <a:r>
              <a:rPr lang="en-US" altLang="zh-CN" baseline="30000" dirty="0"/>
              <a:t>0</a:t>
            </a:r>
            <a:r>
              <a:rPr lang="en-US" altLang="zh-CN" dirty="0"/>
              <a:t>=1</a:t>
            </a:r>
            <a:r>
              <a:rPr lang="zh-CN" altLang="en-US" dirty="0"/>
              <a:t>，结论成立。 </a:t>
            </a:r>
          </a:p>
          <a:p>
            <a:r>
              <a:rPr lang="zh-CN" altLang="en-US" dirty="0"/>
              <a:t>假设</a:t>
            </a:r>
            <a:r>
              <a:rPr lang="en-US" altLang="zh-CN" dirty="0" err="1"/>
              <a:t>i</a:t>
            </a:r>
            <a:r>
              <a:rPr lang="en-US" altLang="zh-CN" dirty="0"/>
              <a:t>=k</a:t>
            </a:r>
            <a:r>
              <a:rPr lang="zh-CN" altLang="en-US" dirty="0"/>
              <a:t>时结论成立，即第</a:t>
            </a:r>
            <a:r>
              <a:rPr lang="en-US" altLang="zh-CN" dirty="0"/>
              <a:t>k</a:t>
            </a:r>
            <a:r>
              <a:rPr lang="zh-CN" altLang="en-US" dirty="0"/>
              <a:t>层上结点总数最多为</a:t>
            </a:r>
            <a:r>
              <a:rPr lang="en-US" altLang="zh-CN" dirty="0"/>
              <a:t>2</a:t>
            </a:r>
            <a:r>
              <a:rPr lang="en-US" altLang="zh-CN" baseline="30000" dirty="0"/>
              <a:t>k-1</a:t>
            </a:r>
            <a:r>
              <a:rPr lang="zh-CN" altLang="en-US" dirty="0"/>
              <a:t>个。 </a:t>
            </a:r>
          </a:p>
          <a:p>
            <a:r>
              <a:rPr lang="zh-CN" altLang="en-US" dirty="0"/>
              <a:t>现证明当</a:t>
            </a:r>
            <a:r>
              <a:rPr lang="en-US" altLang="zh-CN" dirty="0" err="1"/>
              <a:t>i</a:t>
            </a:r>
            <a:r>
              <a:rPr lang="en-US" altLang="zh-CN" dirty="0"/>
              <a:t>=k+1</a:t>
            </a:r>
            <a:r>
              <a:rPr lang="zh-CN" altLang="en-US" dirty="0"/>
              <a:t>时，结论成立： </a:t>
            </a:r>
          </a:p>
          <a:p>
            <a:pPr lvl="1"/>
            <a:r>
              <a:rPr lang="zh-CN" altLang="en-US" sz="2600" dirty="0"/>
              <a:t>因为二叉树中每个结点的度最大为</a:t>
            </a:r>
            <a:r>
              <a:rPr lang="en-US" altLang="zh-CN" sz="2600" dirty="0"/>
              <a:t>2</a:t>
            </a:r>
            <a:r>
              <a:rPr lang="zh-CN" altLang="en-US" sz="2600" dirty="0"/>
              <a:t>，则第</a:t>
            </a:r>
            <a:r>
              <a:rPr lang="en-US" altLang="zh-CN" sz="2600" dirty="0"/>
              <a:t>k+1</a:t>
            </a:r>
            <a:r>
              <a:rPr lang="zh-CN" altLang="en-US" sz="2600" dirty="0"/>
              <a:t>层的结点总数最多为第</a:t>
            </a:r>
            <a:r>
              <a:rPr lang="en-US" altLang="zh-CN" sz="2600" dirty="0"/>
              <a:t>k</a:t>
            </a:r>
            <a:r>
              <a:rPr lang="zh-CN" altLang="en-US" sz="2600" dirty="0"/>
              <a:t>层上结点最大数的</a:t>
            </a:r>
            <a:r>
              <a:rPr lang="en-US" altLang="zh-CN" sz="2600" dirty="0"/>
              <a:t>2</a:t>
            </a:r>
            <a:r>
              <a:rPr lang="zh-CN" altLang="en-US" sz="2600" dirty="0"/>
              <a:t>倍，即</a:t>
            </a:r>
            <a:r>
              <a:rPr lang="en-US" altLang="zh-CN" sz="2600" dirty="0"/>
              <a:t>2×2</a:t>
            </a:r>
            <a:r>
              <a:rPr lang="en-US" altLang="zh-CN" sz="2600" baseline="30000" dirty="0"/>
              <a:t>k-1</a:t>
            </a:r>
            <a:r>
              <a:rPr lang="en-US" altLang="zh-CN" sz="2600" dirty="0"/>
              <a:t>=2</a:t>
            </a:r>
            <a:r>
              <a:rPr lang="en-US" altLang="zh-CN" sz="2600" baseline="30000" dirty="0"/>
              <a:t>(k+1)-1</a:t>
            </a:r>
            <a:r>
              <a:rPr lang="zh-CN" altLang="en-US" sz="2600" dirty="0"/>
              <a:t>，故结论成立。</a:t>
            </a:r>
          </a:p>
          <a:p>
            <a:endParaRPr lang="zh-CN" altLang="en-US" dirty="0"/>
          </a:p>
        </p:txBody>
      </p:sp>
    </p:spTree>
    <p:extLst>
      <p:ext uri="{BB962C8B-B14F-4D97-AF65-F5344CB8AC3E}">
        <p14:creationId xmlns:p14="http://schemas.microsoft.com/office/powerpoint/2010/main" val="1131959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D6303-68DA-4A75-AF31-E6C6300DEB3C}"/>
              </a:ext>
            </a:extLst>
          </p:cNvPr>
          <p:cNvSpPr>
            <a:spLocks noGrp="1"/>
          </p:cNvSpPr>
          <p:nvPr>
            <p:ph type="title"/>
          </p:nvPr>
        </p:nvSpPr>
        <p:spPr>
          <a:xfrm>
            <a:off x="914400" y="457200"/>
            <a:ext cx="10363200" cy="609600"/>
          </a:xfrm>
        </p:spPr>
        <p:txBody>
          <a:bodyPr/>
          <a:lstStyle/>
          <a:p>
            <a:r>
              <a:rPr lang="en-US" altLang="zh-CN" sz="4000" dirty="0"/>
              <a:t>6.2.2  </a:t>
            </a:r>
            <a:r>
              <a:rPr lang="zh-CN" altLang="en-US" sz="4000" dirty="0"/>
              <a:t>二叉树的性质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88AAD8F-BE63-4146-9D6B-F7A934220BE9}"/>
                  </a:ext>
                </a:extLst>
              </p:cNvPr>
              <p:cNvSpPr>
                <a:spLocks noGrp="1"/>
              </p:cNvSpPr>
              <p:nvPr>
                <p:ph idx="1"/>
              </p:nvPr>
            </p:nvSpPr>
            <p:spPr>
              <a:xfrm>
                <a:off x="304800" y="1066800"/>
                <a:ext cx="11582400" cy="5486400"/>
              </a:xfrm>
            </p:spPr>
            <p:txBody>
              <a:bodyPr/>
              <a:lstStyle/>
              <a:p>
                <a:r>
                  <a:rPr lang="zh-CN" altLang="en-US" dirty="0">
                    <a:solidFill>
                      <a:srgbClr val="F42212"/>
                    </a:solidFill>
                  </a:rPr>
                  <a:t>性质</a:t>
                </a:r>
                <a:r>
                  <a:rPr lang="en-US" altLang="zh-CN" dirty="0">
                    <a:solidFill>
                      <a:srgbClr val="F42212"/>
                    </a:solidFill>
                  </a:rPr>
                  <a:t>2</a:t>
                </a:r>
                <a:r>
                  <a:rPr lang="zh-CN" altLang="en-US" dirty="0"/>
                  <a:t>：深度为</a:t>
                </a:r>
                <a:r>
                  <a:rPr lang="en-US" altLang="zh-CN" dirty="0"/>
                  <a:t>k</a:t>
                </a:r>
                <a:r>
                  <a:rPr lang="zh-CN" altLang="en-US" dirty="0"/>
                  <a:t>的二叉树至多有</a:t>
                </a:r>
                <a:r>
                  <a:rPr lang="en-US" altLang="zh-CN" dirty="0"/>
                  <a:t>2</a:t>
                </a:r>
                <a:r>
                  <a:rPr lang="en-US" altLang="zh-CN" baseline="30000" dirty="0"/>
                  <a:t>k</a:t>
                </a:r>
                <a:r>
                  <a:rPr lang="en-US" altLang="zh-CN" dirty="0"/>
                  <a:t>-1</a:t>
                </a:r>
                <a:r>
                  <a:rPr lang="zh-CN" altLang="en-US" dirty="0"/>
                  <a:t>个结点（</a:t>
                </a:r>
                <a:r>
                  <a:rPr lang="en-US" altLang="zh-CN" dirty="0"/>
                  <a:t>k≥1</a:t>
                </a:r>
                <a:r>
                  <a:rPr lang="zh-CN" altLang="en-US" dirty="0"/>
                  <a:t>）</a:t>
                </a:r>
                <a:endParaRPr lang="en-US" altLang="zh-CN" dirty="0"/>
              </a:p>
              <a:p>
                <a:r>
                  <a:rPr lang="zh-CN" altLang="en-US" dirty="0"/>
                  <a:t>证明：因为深度为</a:t>
                </a:r>
                <a:r>
                  <a:rPr lang="en-US" altLang="zh-CN" dirty="0"/>
                  <a:t>k</a:t>
                </a:r>
                <a:r>
                  <a:rPr lang="zh-CN" altLang="en-US" dirty="0"/>
                  <a:t>的二叉树，其结点总数的最大值是将二叉树每层上结点的最大值相加，所以深度为</a:t>
                </a:r>
                <a:r>
                  <a:rPr lang="en-US" altLang="zh-CN" dirty="0"/>
                  <a:t>k</a:t>
                </a:r>
                <a:r>
                  <a:rPr lang="zh-CN" altLang="en-US" dirty="0"/>
                  <a:t>的二叉树的结点总数至多为：</a:t>
                </a:r>
              </a:p>
              <a:p>
                <a14:m>
                  <m:oMath xmlns:m="http://schemas.openxmlformats.org/officeDocument/2006/math">
                    <m:nary>
                      <m:naryPr>
                        <m:chr m:val="∑"/>
                        <m:ctrlPr>
                          <a:rPr lang="pt-BR" altLang="zh-CN" i="1" smtClean="0">
                            <a:latin typeface="Cambria Math" panose="02040503050406030204" pitchFamily="18" charset="0"/>
                            <a:sym typeface="Symbol" panose="05050102010706020507" pitchFamily="18" charset="2"/>
                          </a:rPr>
                        </m:ctrlPr>
                      </m:naryPr>
                      <m:sub>
                        <m:r>
                          <m:rPr>
                            <m:sty m:val="p"/>
                            <m:brk m:alnAt="23"/>
                          </m:rPr>
                          <a:rPr lang="en-US" altLang="zh-CN" i="1">
                            <a:latin typeface="Cambria Math" panose="02040503050406030204" pitchFamily="18" charset="0"/>
                            <a:sym typeface="Symbol" panose="05050102010706020507" pitchFamily="18" charset="2"/>
                          </a:rPr>
                          <m:t>i</m:t>
                        </m:r>
                        <m:r>
                          <a:rPr lang="pt-BR" altLang="zh-CN" i="1" smtClean="0">
                            <a:latin typeface="Cambria Math" panose="02040503050406030204" pitchFamily="18" charset="0"/>
                            <a:sym typeface="Symbol" panose="05050102010706020507" pitchFamily="18" charset="2"/>
                          </a:rPr>
                          <m:t>=</m:t>
                        </m:r>
                        <m:r>
                          <a:rPr lang="en-US" altLang="zh-CN" b="1" i="1" smtClean="0">
                            <a:latin typeface="Cambria Math" panose="02040503050406030204" pitchFamily="18" charset="0"/>
                            <a:sym typeface="Symbol" panose="05050102010706020507" pitchFamily="18" charset="2"/>
                          </a:rPr>
                          <m:t>𝟏</m:t>
                        </m:r>
                      </m:sub>
                      <m:sup>
                        <m:r>
                          <a:rPr lang="en-US" altLang="zh-CN" b="1" i="1" smtClean="0">
                            <a:latin typeface="Cambria Math" panose="02040503050406030204" pitchFamily="18" charset="0"/>
                            <a:sym typeface="Symbol" panose="05050102010706020507" pitchFamily="18" charset="2"/>
                          </a:rPr>
                          <m:t>𝒌</m:t>
                        </m:r>
                      </m:sup>
                      <m:e>
                        <m:r>
                          <m:rPr>
                            <m:nor/>
                          </m:rPr>
                          <a:rPr lang="zh-CN" altLang="en-US" dirty="0">
                            <a:sym typeface="Symbol" panose="05050102010706020507" pitchFamily="18" charset="2"/>
                          </a:rPr>
                          <m:t>第</m:t>
                        </m:r>
                        <m:r>
                          <m:rPr>
                            <m:nor/>
                          </m:rPr>
                          <a:rPr lang="en-US" altLang="zh-CN" dirty="0">
                            <a:sym typeface="Symbol" panose="05050102010706020507" pitchFamily="18" charset="2"/>
                          </a:rPr>
                          <m:t>i</m:t>
                        </m:r>
                        <m:r>
                          <m:rPr>
                            <m:nor/>
                          </m:rPr>
                          <a:rPr lang="zh-CN" altLang="en-US" dirty="0">
                            <a:sym typeface="Symbol" panose="05050102010706020507" pitchFamily="18" charset="2"/>
                          </a:rPr>
                          <m:t>层上的最大结点个数</m:t>
                        </m:r>
                      </m:e>
                    </m:nary>
                  </m:oMath>
                </a14:m>
                <a:r>
                  <a:rPr lang="en-US" altLang="zh-CN" dirty="0">
                    <a:sym typeface="Symbol" panose="05050102010706020507" pitchFamily="18" charset="2"/>
                  </a:rPr>
                  <a:t> = </a:t>
                </a:r>
                <a14:m>
                  <m:oMath xmlns:m="http://schemas.openxmlformats.org/officeDocument/2006/math">
                    <m:nary>
                      <m:naryPr>
                        <m:chr m:val="∑"/>
                        <m:ctrlPr>
                          <a:rPr lang="pt-BR" altLang="zh-CN" i="1">
                            <a:latin typeface="Cambria Math" panose="02040503050406030204" pitchFamily="18" charset="0"/>
                            <a:sym typeface="Symbol" panose="05050102010706020507" pitchFamily="18" charset="2"/>
                          </a:rPr>
                        </m:ctrlPr>
                      </m:naryPr>
                      <m:sub>
                        <m:r>
                          <m:rPr>
                            <m:sty m:val="p"/>
                            <m:brk m:alnAt="23"/>
                          </m:rPr>
                          <a:rPr lang="en-US" altLang="zh-CN" i="1">
                            <a:latin typeface="Cambria Math" panose="02040503050406030204" pitchFamily="18" charset="0"/>
                            <a:sym typeface="Symbol" panose="05050102010706020507" pitchFamily="18" charset="2"/>
                          </a:rPr>
                          <m:t>i</m:t>
                        </m:r>
                        <m:r>
                          <a:rPr lang="pt-BR" altLang="zh-CN" i="1">
                            <a:latin typeface="Cambria Math" panose="02040503050406030204" pitchFamily="18" charset="0"/>
                            <a:sym typeface="Symbol" panose="05050102010706020507" pitchFamily="18" charset="2"/>
                          </a:rPr>
                          <m:t>=</m:t>
                        </m:r>
                        <m:r>
                          <a:rPr lang="en-US" altLang="zh-CN" i="1">
                            <a:latin typeface="Cambria Math" panose="02040503050406030204" pitchFamily="18" charset="0"/>
                            <a:sym typeface="Symbol" panose="05050102010706020507" pitchFamily="18" charset="2"/>
                          </a:rPr>
                          <m:t>𝟏</m:t>
                        </m:r>
                      </m:sub>
                      <m:sup>
                        <m:r>
                          <a:rPr lang="en-US" altLang="zh-CN" i="1">
                            <a:latin typeface="Cambria Math" panose="02040503050406030204" pitchFamily="18" charset="0"/>
                            <a:sym typeface="Symbol" panose="05050102010706020507" pitchFamily="18" charset="2"/>
                          </a:rPr>
                          <m:t>𝒌</m:t>
                        </m:r>
                      </m:sup>
                      <m:e>
                        <m:sSup>
                          <m:sSupPr>
                            <m:ctrlPr>
                              <a:rPr lang="pt-BR" altLang="zh-CN" i="1">
                                <a:latin typeface="Cambria Math" panose="02040503050406030204" pitchFamily="18" charset="0"/>
                                <a:sym typeface="Symbol" panose="05050102010706020507" pitchFamily="18" charset="2"/>
                              </a:rPr>
                            </m:ctrlPr>
                          </m:sSupPr>
                          <m:e>
                            <m:r>
                              <a:rPr lang="en-US" altLang="zh-CN" b="1" i="1" smtClean="0">
                                <a:latin typeface="Cambria Math" panose="02040503050406030204" pitchFamily="18" charset="0"/>
                                <a:sym typeface="Symbol" panose="05050102010706020507" pitchFamily="18" charset="2"/>
                              </a:rPr>
                              <m:t>𝟐</m:t>
                            </m:r>
                          </m:e>
                          <m:sup>
                            <m:r>
                              <a:rPr lang="en-US" altLang="zh-CN" b="1" i="1" smtClean="0">
                                <a:latin typeface="Cambria Math" panose="02040503050406030204" pitchFamily="18" charset="0"/>
                                <a:sym typeface="Symbol" panose="05050102010706020507" pitchFamily="18" charset="2"/>
                              </a:rPr>
                              <m:t>𝒊</m:t>
                            </m:r>
                            <m:r>
                              <a:rPr lang="pt-BR" altLang="zh-CN" i="1">
                                <a:latin typeface="Cambria Math" panose="02040503050406030204" pitchFamily="18" charset="0"/>
                                <a:sym typeface="Symbol" panose="05050102010706020507" pitchFamily="18" charset="2"/>
                              </a:rPr>
                              <m:t>−</m:t>
                            </m:r>
                            <m:r>
                              <a:rPr lang="en-US" altLang="zh-CN" b="1" i="1" smtClean="0">
                                <a:latin typeface="Cambria Math" panose="02040503050406030204" pitchFamily="18" charset="0"/>
                                <a:sym typeface="Symbol" panose="05050102010706020507" pitchFamily="18" charset="2"/>
                              </a:rPr>
                              <m:t>𝟏</m:t>
                            </m:r>
                          </m:sup>
                        </m:sSup>
                      </m:e>
                    </m:nary>
                    <m:r>
                      <a:rPr lang="pt-BR" altLang="zh-CN" i="1">
                        <a:latin typeface="Cambria Math" panose="02040503050406030204" pitchFamily="18" charset="0"/>
                        <a:sym typeface="Symbol" panose="05050102010706020507" pitchFamily="18" charset="2"/>
                      </a:rPr>
                      <m:t> </m:t>
                    </m:r>
                  </m:oMath>
                </a14:m>
                <a:r>
                  <a:rPr lang="en-US" altLang="zh-CN" dirty="0"/>
                  <a:t>= 2</a:t>
                </a:r>
                <a:r>
                  <a:rPr lang="en-US" altLang="zh-CN" baseline="30000" dirty="0"/>
                  <a:t>k</a:t>
                </a:r>
                <a:r>
                  <a:rPr lang="en-US" altLang="zh-CN" dirty="0"/>
                  <a:t>-1</a:t>
                </a:r>
              </a:p>
              <a:p>
                <a:pPr marL="457200" lvl="1" indent="0">
                  <a:spcAft>
                    <a:spcPts val="0"/>
                  </a:spcAft>
                  <a:buNone/>
                </a:pPr>
                <a:r>
                  <a:rPr lang="en-US" altLang="zh-CN" dirty="0"/>
                  <a:t>x =</a:t>
                </a:r>
                <a:r>
                  <a:rPr lang="pt-BR" altLang="zh-CN" dirty="0">
                    <a:sym typeface="Symbol" panose="05050102010706020507" pitchFamily="18" charset="2"/>
                  </a:rPr>
                  <a:t> </a:t>
                </a:r>
                <a14:m>
                  <m:oMath xmlns:m="http://schemas.openxmlformats.org/officeDocument/2006/math">
                    <m:nary>
                      <m:naryPr>
                        <m:chr m:val="∑"/>
                        <m:ctrlPr>
                          <a:rPr lang="pt-BR" altLang="zh-CN" i="1">
                            <a:latin typeface="Cambria Math" panose="02040503050406030204" pitchFamily="18" charset="0"/>
                            <a:sym typeface="Symbol" panose="05050102010706020507" pitchFamily="18" charset="2"/>
                          </a:rPr>
                        </m:ctrlPr>
                      </m:naryPr>
                      <m:sub>
                        <m:r>
                          <m:rPr>
                            <m:sty m:val="p"/>
                            <m:brk m:alnAt="23"/>
                          </m:rPr>
                          <a:rPr lang="en-US" altLang="zh-CN" i="1">
                            <a:latin typeface="Cambria Math" panose="02040503050406030204" pitchFamily="18" charset="0"/>
                            <a:sym typeface="Symbol" panose="05050102010706020507" pitchFamily="18" charset="2"/>
                          </a:rPr>
                          <m:t>i</m:t>
                        </m:r>
                        <m:r>
                          <a:rPr lang="pt-BR" altLang="zh-CN" i="1">
                            <a:latin typeface="Cambria Math" panose="02040503050406030204" pitchFamily="18" charset="0"/>
                            <a:sym typeface="Symbol" panose="05050102010706020507" pitchFamily="18" charset="2"/>
                          </a:rPr>
                          <m:t>=</m:t>
                        </m:r>
                        <m:r>
                          <a:rPr lang="en-US" altLang="zh-CN" i="1">
                            <a:latin typeface="Cambria Math" panose="02040503050406030204" pitchFamily="18" charset="0"/>
                            <a:sym typeface="Symbol" panose="05050102010706020507" pitchFamily="18" charset="2"/>
                          </a:rPr>
                          <m:t>𝟏</m:t>
                        </m:r>
                      </m:sub>
                      <m:sup>
                        <m:r>
                          <a:rPr lang="en-US" altLang="zh-CN" i="1">
                            <a:latin typeface="Cambria Math" panose="02040503050406030204" pitchFamily="18" charset="0"/>
                            <a:sym typeface="Symbol" panose="05050102010706020507" pitchFamily="18" charset="2"/>
                          </a:rPr>
                          <m:t>𝒌</m:t>
                        </m:r>
                      </m:sup>
                      <m:e>
                        <m:sSup>
                          <m:sSupPr>
                            <m:ctrlPr>
                              <a:rPr lang="pt-BR" altLang="zh-CN" i="1">
                                <a:latin typeface="Cambria Math" panose="02040503050406030204" pitchFamily="18" charset="0"/>
                                <a:sym typeface="Symbol" panose="05050102010706020507" pitchFamily="18" charset="2"/>
                              </a:rPr>
                            </m:ctrlPr>
                          </m:sSupPr>
                          <m:e>
                            <m:r>
                              <a:rPr lang="en-US" altLang="zh-CN" i="1">
                                <a:latin typeface="Cambria Math" panose="02040503050406030204" pitchFamily="18" charset="0"/>
                                <a:sym typeface="Symbol" panose="05050102010706020507" pitchFamily="18" charset="2"/>
                              </a:rPr>
                              <m:t>𝟐</m:t>
                            </m:r>
                          </m:e>
                          <m:sup>
                            <m:r>
                              <a:rPr lang="en-US" altLang="zh-CN" i="1">
                                <a:latin typeface="Cambria Math" panose="02040503050406030204" pitchFamily="18" charset="0"/>
                                <a:sym typeface="Symbol" panose="05050102010706020507" pitchFamily="18" charset="2"/>
                              </a:rPr>
                              <m:t>𝒊</m:t>
                            </m:r>
                            <m:r>
                              <a:rPr lang="pt-BR" altLang="zh-CN" i="1">
                                <a:latin typeface="Cambria Math" panose="02040503050406030204" pitchFamily="18" charset="0"/>
                                <a:sym typeface="Symbol" panose="05050102010706020507" pitchFamily="18" charset="2"/>
                              </a:rPr>
                              <m:t>−</m:t>
                            </m:r>
                            <m:r>
                              <a:rPr lang="en-US" altLang="zh-CN" i="1">
                                <a:latin typeface="Cambria Math" panose="02040503050406030204" pitchFamily="18" charset="0"/>
                                <a:sym typeface="Symbol" panose="05050102010706020507" pitchFamily="18" charset="2"/>
                              </a:rPr>
                              <m:t>𝟏</m:t>
                            </m:r>
                          </m:sup>
                        </m:sSup>
                      </m:e>
                    </m:nary>
                    <m:r>
                      <a:rPr lang="en-US" altLang="zh-CN" i="1">
                        <a:latin typeface="Cambria Math" panose="02040503050406030204" pitchFamily="18" charset="0"/>
                        <a:sym typeface="Symbol" panose="05050102010706020507" pitchFamily="18" charset="2"/>
                      </a:rPr>
                      <m:t> </m:t>
                    </m:r>
                  </m:oMath>
                </a14:m>
                <a:r>
                  <a:rPr lang="en-US" altLang="zh-CN" dirty="0"/>
                  <a:t>=</a:t>
                </a:r>
                <a:r>
                  <a:rPr lang="en-US" altLang="zh-CN" dirty="0">
                    <a:solidFill>
                      <a:srgbClr val="CC00CC"/>
                    </a:solidFill>
                  </a:rPr>
                  <a:t>2</a:t>
                </a:r>
                <a:r>
                  <a:rPr lang="en-US" altLang="zh-CN" baseline="30000" dirty="0">
                    <a:solidFill>
                      <a:srgbClr val="CC00CC"/>
                    </a:solidFill>
                  </a:rPr>
                  <a:t>0</a:t>
                </a:r>
                <a:r>
                  <a:rPr lang="en-US" altLang="zh-CN" dirty="0">
                    <a:solidFill>
                      <a:srgbClr val="CC00CC"/>
                    </a:solidFill>
                  </a:rPr>
                  <a:t>+2</a:t>
                </a:r>
                <a:r>
                  <a:rPr lang="en-US" altLang="zh-CN" baseline="30000" dirty="0">
                    <a:solidFill>
                      <a:srgbClr val="CC00CC"/>
                    </a:solidFill>
                  </a:rPr>
                  <a:t>1</a:t>
                </a:r>
                <a:r>
                  <a:rPr lang="en-US" altLang="zh-CN" dirty="0">
                    <a:solidFill>
                      <a:srgbClr val="CC00CC"/>
                    </a:solidFill>
                  </a:rPr>
                  <a:t>+…+2</a:t>
                </a:r>
                <a:r>
                  <a:rPr lang="en-US" altLang="zh-CN" baseline="30000" dirty="0">
                    <a:solidFill>
                      <a:srgbClr val="CC00CC"/>
                    </a:solidFill>
                  </a:rPr>
                  <a:t>k-1</a:t>
                </a:r>
                <a:r>
                  <a:rPr lang="en-US" altLang="zh-CN" dirty="0">
                    <a:solidFill>
                      <a:srgbClr val="CC00CC"/>
                    </a:solidFill>
                  </a:rPr>
                  <a:t> </a:t>
                </a:r>
              </a:p>
              <a:p>
                <a:pPr marL="457200" lvl="1" indent="0">
                  <a:spcAft>
                    <a:spcPts val="0"/>
                  </a:spcAft>
                  <a:buNone/>
                </a:pPr>
                <a:r>
                  <a:rPr lang="en-US" altLang="zh-CN" dirty="0"/>
                  <a:t>2x =2*(</a:t>
                </a:r>
                <a:r>
                  <a:rPr lang="en-US" altLang="zh-CN" dirty="0">
                    <a:solidFill>
                      <a:srgbClr val="CC00CC"/>
                    </a:solidFill>
                  </a:rPr>
                  <a:t>2</a:t>
                </a:r>
                <a:r>
                  <a:rPr lang="en-US" altLang="zh-CN" baseline="30000" dirty="0">
                    <a:solidFill>
                      <a:srgbClr val="CC00CC"/>
                    </a:solidFill>
                  </a:rPr>
                  <a:t>0</a:t>
                </a:r>
                <a:r>
                  <a:rPr lang="en-US" altLang="zh-CN" dirty="0">
                    <a:solidFill>
                      <a:srgbClr val="CC00CC"/>
                    </a:solidFill>
                  </a:rPr>
                  <a:t>+2</a:t>
                </a:r>
                <a:r>
                  <a:rPr lang="en-US" altLang="zh-CN" baseline="30000" dirty="0">
                    <a:solidFill>
                      <a:srgbClr val="CC00CC"/>
                    </a:solidFill>
                  </a:rPr>
                  <a:t>1</a:t>
                </a:r>
                <a:r>
                  <a:rPr lang="en-US" altLang="zh-CN" dirty="0">
                    <a:solidFill>
                      <a:srgbClr val="CC00CC"/>
                    </a:solidFill>
                  </a:rPr>
                  <a:t>+…+2</a:t>
                </a:r>
                <a:r>
                  <a:rPr lang="en-US" altLang="zh-CN" baseline="30000" dirty="0">
                    <a:solidFill>
                      <a:srgbClr val="CC00CC"/>
                    </a:solidFill>
                  </a:rPr>
                  <a:t>k-1 </a:t>
                </a:r>
                <a:r>
                  <a:rPr lang="en-US" altLang="zh-CN" dirty="0"/>
                  <a:t>)= 2</a:t>
                </a:r>
                <a:r>
                  <a:rPr lang="en-US" altLang="zh-CN" baseline="30000" dirty="0"/>
                  <a:t>1</a:t>
                </a:r>
                <a:r>
                  <a:rPr lang="en-US" altLang="zh-CN" dirty="0"/>
                  <a:t>+2</a:t>
                </a:r>
                <a:r>
                  <a:rPr lang="en-US" altLang="zh-CN" baseline="30000" dirty="0"/>
                  <a:t>2</a:t>
                </a:r>
                <a:r>
                  <a:rPr lang="en-US" altLang="zh-CN" dirty="0"/>
                  <a:t>+…+2</a:t>
                </a:r>
                <a:r>
                  <a:rPr lang="en-US" altLang="zh-CN" baseline="30000" dirty="0"/>
                  <a:t>k-1 </a:t>
                </a:r>
                <a:r>
                  <a:rPr lang="en-US" altLang="zh-CN" dirty="0"/>
                  <a:t>+2</a:t>
                </a:r>
                <a:r>
                  <a:rPr lang="en-US" altLang="zh-CN" baseline="30000" dirty="0"/>
                  <a:t>k </a:t>
                </a:r>
                <a:r>
                  <a:rPr lang="en-US" altLang="zh-CN" dirty="0"/>
                  <a:t>= </a:t>
                </a:r>
                <a:r>
                  <a:rPr lang="en-US" altLang="zh-CN" dirty="0">
                    <a:solidFill>
                      <a:srgbClr val="CC00CC"/>
                    </a:solidFill>
                  </a:rPr>
                  <a:t>2</a:t>
                </a:r>
                <a:r>
                  <a:rPr lang="en-US" altLang="zh-CN" baseline="30000" dirty="0">
                    <a:solidFill>
                      <a:srgbClr val="CC00CC"/>
                    </a:solidFill>
                  </a:rPr>
                  <a:t>0</a:t>
                </a:r>
                <a:r>
                  <a:rPr lang="en-US" altLang="zh-CN" dirty="0">
                    <a:solidFill>
                      <a:srgbClr val="CC00CC"/>
                    </a:solidFill>
                  </a:rPr>
                  <a:t>+2</a:t>
                </a:r>
                <a:r>
                  <a:rPr lang="en-US" altLang="zh-CN" baseline="30000" dirty="0">
                    <a:solidFill>
                      <a:srgbClr val="CC00CC"/>
                    </a:solidFill>
                  </a:rPr>
                  <a:t>1</a:t>
                </a:r>
                <a:r>
                  <a:rPr lang="en-US" altLang="zh-CN" dirty="0">
                    <a:solidFill>
                      <a:srgbClr val="CC00CC"/>
                    </a:solidFill>
                  </a:rPr>
                  <a:t>+…+2</a:t>
                </a:r>
                <a:r>
                  <a:rPr lang="en-US" altLang="zh-CN" baseline="30000" dirty="0">
                    <a:solidFill>
                      <a:srgbClr val="CC00CC"/>
                    </a:solidFill>
                  </a:rPr>
                  <a:t>k-1 </a:t>
                </a:r>
                <a:r>
                  <a:rPr lang="en-US" altLang="zh-CN" dirty="0"/>
                  <a:t>+2</a:t>
                </a:r>
                <a:r>
                  <a:rPr lang="en-US" altLang="zh-CN" baseline="30000" dirty="0"/>
                  <a:t>k</a:t>
                </a:r>
                <a:r>
                  <a:rPr lang="en-US" altLang="zh-CN" dirty="0"/>
                  <a:t> -2</a:t>
                </a:r>
                <a:r>
                  <a:rPr lang="en-US" altLang="zh-CN" baseline="30000" dirty="0"/>
                  <a:t>0</a:t>
                </a:r>
                <a:endParaRPr lang="en-US" altLang="zh-CN" dirty="0"/>
              </a:p>
              <a:p>
                <a:pPr marL="457200" lvl="1" indent="0">
                  <a:spcAft>
                    <a:spcPts val="0"/>
                  </a:spcAft>
                  <a:buNone/>
                </a:pPr>
                <a:r>
                  <a:rPr lang="en-US" altLang="zh-CN" dirty="0">
                    <a:solidFill>
                      <a:srgbClr val="FF0000"/>
                    </a:solidFill>
                  </a:rPr>
                  <a:t>x  = 2</a:t>
                </a:r>
                <a:r>
                  <a:rPr lang="en-US" altLang="zh-CN" baseline="30000" dirty="0">
                    <a:solidFill>
                      <a:srgbClr val="FF0000"/>
                    </a:solidFill>
                  </a:rPr>
                  <a:t>k</a:t>
                </a:r>
                <a:r>
                  <a:rPr lang="en-US" altLang="zh-CN" dirty="0">
                    <a:solidFill>
                      <a:srgbClr val="FF0000"/>
                    </a:solidFill>
                  </a:rPr>
                  <a:t>-1</a:t>
                </a:r>
              </a:p>
              <a:p>
                <a:r>
                  <a:rPr lang="zh-CN" altLang="en-US" dirty="0"/>
                  <a:t>故结论成立。</a:t>
                </a:r>
                <a:endParaRPr lang="en-US" altLang="zh-CN" dirty="0"/>
              </a:p>
              <a:p>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B88AAD8F-BE63-4146-9D6B-F7A934220BE9}"/>
                  </a:ext>
                </a:extLst>
              </p:cNvPr>
              <p:cNvSpPr>
                <a:spLocks noGrp="1" noRot="1" noChangeAspect="1" noMove="1" noResize="1" noEditPoints="1" noAdjustHandles="1" noChangeArrowheads="1" noChangeShapeType="1" noTextEdit="1"/>
              </p:cNvSpPr>
              <p:nvPr>
                <p:ph idx="1"/>
              </p:nvPr>
            </p:nvSpPr>
            <p:spPr>
              <a:xfrm>
                <a:off x="304800" y="1066800"/>
                <a:ext cx="11582400" cy="5486400"/>
              </a:xfrm>
              <a:blipFill>
                <a:blip r:embed="rId2"/>
                <a:stretch>
                  <a:fillRect l="-474" b="-1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3221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D6303-68DA-4A75-AF31-E6C6300DEB3C}"/>
              </a:ext>
            </a:extLst>
          </p:cNvPr>
          <p:cNvSpPr>
            <a:spLocks noGrp="1"/>
          </p:cNvSpPr>
          <p:nvPr>
            <p:ph type="title"/>
          </p:nvPr>
        </p:nvSpPr>
        <p:spPr>
          <a:xfrm>
            <a:off x="741362" y="457201"/>
            <a:ext cx="10363200" cy="609600"/>
          </a:xfrm>
        </p:spPr>
        <p:txBody>
          <a:bodyPr/>
          <a:lstStyle/>
          <a:p>
            <a:r>
              <a:rPr lang="en-US" altLang="zh-CN" dirty="0"/>
              <a:t>6.2.2  </a:t>
            </a:r>
            <a:r>
              <a:rPr lang="zh-CN" altLang="en-US" dirty="0"/>
              <a:t>二叉树的性质</a:t>
            </a:r>
          </a:p>
        </p:txBody>
      </p:sp>
      <p:sp>
        <p:nvSpPr>
          <p:cNvPr id="3" name="内容占位符 2">
            <a:extLst>
              <a:ext uri="{FF2B5EF4-FFF2-40B4-BE49-F238E27FC236}">
                <a16:creationId xmlns:a16="http://schemas.microsoft.com/office/drawing/2014/main" id="{B88AAD8F-BE63-4146-9D6B-F7A934220BE9}"/>
              </a:ext>
            </a:extLst>
          </p:cNvPr>
          <p:cNvSpPr>
            <a:spLocks noGrp="1"/>
          </p:cNvSpPr>
          <p:nvPr>
            <p:ph idx="1"/>
          </p:nvPr>
        </p:nvSpPr>
        <p:spPr>
          <a:xfrm>
            <a:off x="228600" y="1066801"/>
            <a:ext cx="11582400" cy="5706386"/>
          </a:xfrm>
        </p:spPr>
        <p:txBody>
          <a:bodyPr/>
          <a:lstStyle/>
          <a:p>
            <a:pPr>
              <a:spcAft>
                <a:spcPts val="0"/>
              </a:spcAft>
            </a:pPr>
            <a:r>
              <a:rPr lang="zh-CN" altLang="en-US" sz="2200" dirty="0">
                <a:solidFill>
                  <a:srgbClr val="F42212"/>
                </a:solidFill>
              </a:rPr>
              <a:t>性质</a:t>
            </a:r>
            <a:r>
              <a:rPr lang="en-US" altLang="zh-CN" sz="2200" dirty="0">
                <a:solidFill>
                  <a:srgbClr val="F42212"/>
                </a:solidFill>
              </a:rPr>
              <a:t>3</a:t>
            </a:r>
            <a:r>
              <a:rPr lang="zh-CN" altLang="en-US" sz="2200" dirty="0"/>
              <a:t>：对任意一棵二叉树</a:t>
            </a:r>
            <a:r>
              <a:rPr lang="en-US" altLang="zh-CN" sz="2200" dirty="0"/>
              <a:t>T</a:t>
            </a:r>
            <a:r>
              <a:rPr lang="zh-CN" altLang="en-US" sz="2200" dirty="0"/>
              <a:t>，若终端结点数为</a:t>
            </a:r>
            <a:r>
              <a:rPr lang="en-US" altLang="zh-CN" sz="2200" dirty="0"/>
              <a:t>n</a:t>
            </a:r>
            <a:r>
              <a:rPr lang="en-US" altLang="zh-CN" sz="2200" baseline="-30000" dirty="0"/>
              <a:t>0</a:t>
            </a:r>
            <a:r>
              <a:rPr lang="zh-CN" altLang="en-US" sz="2200" dirty="0"/>
              <a:t>，而其度数为</a:t>
            </a:r>
            <a:r>
              <a:rPr lang="en-US" altLang="zh-CN" sz="2200" dirty="0"/>
              <a:t>2</a:t>
            </a:r>
            <a:r>
              <a:rPr lang="zh-CN" altLang="en-US" sz="2200" dirty="0"/>
              <a:t>的结点数为</a:t>
            </a:r>
            <a:r>
              <a:rPr lang="en-US" altLang="zh-CN" sz="2200" dirty="0"/>
              <a:t>n</a:t>
            </a:r>
            <a:r>
              <a:rPr lang="en-US" altLang="zh-CN" sz="2200" baseline="-30000" dirty="0"/>
              <a:t>2</a:t>
            </a:r>
            <a:r>
              <a:rPr lang="zh-CN" altLang="en-US" sz="2200" dirty="0"/>
              <a:t>，则：</a:t>
            </a:r>
            <a:endParaRPr lang="en-US" altLang="zh-CN" sz="2200" dirty="0"/>
          </a:p>
          <a:p>
            <a:pPr lvl="1">
              <a:spcAft>
                <a:spcPts val="0"/>
              </a:spcAft>
            </a:pPr>
            <a:r>
              <a:rPr lang="en-US" altLang="zh-CN" dirty="0">
                <a:solidFill>
                  <a:srgbClr val="FF0000"/>
                </a:solidFill>
              </a:rPr>
              <a:t>n</a:t>
            </a:r>
            <a:r>
              <a:rPr lang="en-US" altLang="zh-CN" baseline="-30000" dirty="0">
                <a:solidFill>
                  <a:srgbClr val="FF0000"/>
                </a:solidFill>
              </a:rPr>
              <a:t>0</a:t>
            </a:r>
            <a:r>
              <a:rPr lang="en-US" altLang="zh-CN" dirty="0">
                <a:solidFill>
                  <a:srgbClr val="FF0000"/>
                </a:solidFill>
              </a:rPr>
              <a:t>= n</a:t>
            </a:r>
            <a:r>
              <a:rPr lang="en-US" altLang="zh-CN" baseline="-30000" dirty="0">
                <a:solidFill>
                  <a:srgbClr val="FF0000"/>
                </a:solidFill>
              </a:rPr>
              <a:t>2</a:t>
            </a:r>
            <a:r>
              <a:rPr lang="en-US" altLang="zh-CN" dirty="0">
                <a:solidFill>
                  <a:srgbClr val="FF0000"/>
                </a:solidFill>
              </a:rPr>
              <a:t>+1 </a:t>
            </a:r>
            <a:endParaRPr lang="zh-CN" altLang="en-US" sz="2000" dirty="0">
              <a:solidFill>
                <a:srgbClr val="FF0000"/>
              </a:solidFill>
            </a:endParaRPr>
          </a:p>
          <a:p>
            <a:pPr algn="just">
              <a:spcAft>
                <a:spcPts val="0"/>
              </a:spcAft>
            </a:pPr>
            <a:r>
              <a:rPr lang="zh-CN" altLang="en-US" sz="2200" dirty="0"/>
              <a:t>证明：设二叉树中结点总数为</a:t>
            </a:r>
            <a:r>
              <a:rPr lang="en-US" altLang="zh-CN" sz="2200" dirty="0"/>
              <a:t>n</a:t>
            </a:r>
            <a:r>
              <a:rPr lang="zh-CN" altLang="en-US" sz="2200" dirty="0"/>
              <a:t>，</a:t>
            </a:r>
            <a:r>
              <a:rPr lang="en-US" altLang="zh-CN" sz="2200" dirty="0"/>
              <a:t>n</a:t>
            </a:r>
            <a:r>
              <a:rPr lang="en-US" altLang="zh-CN" sz="2200" baseline="-30000" dirty="0"/>
              <a:t>1</a:t>
            </a:r>
            <a:r>
              <a:rPr lang="zh-CN" altLang="en-US" sz="2200" dirty="0"/>
              <a:t>为二叉树中度为</a:t>
            </a:r>
            <a:r>
              <a:rPr lang="en-US" altLang="zh-CN" sz="2200" dirty="0"/>
              <a:t>1</a:t>
            </a:r>
            <a:r>
              <a:rPr lang="zh-CN" altLang="en-US" sz="2200" dirty="0"/>
              <a:t>的结点总数。因为二叉树中所有结点的度小于等于</a:t>
            </a:r>
            <a:r>
              <a:rPr lang="en-US" altLang="zh-CN" sz="2200" dirty="0"/>
              <a:t>2</a:t>
            </a:r>
            <a:r>
              <a:rPr lang="zh-CN" altLang="en-US" sz="2200" dirty="0"/>
              <a:t>，所以有：	</a:t>
            </a:r>
            <a:r>
              <a:rPr lang="en-US" altLang="zh-CN" sz="2200" dirty="0">
                <a:solidFill>
                  <a:srgbClr val="CC00CC"/>
                </a:solidFill>
              </a:rPr>
              <a:t>n= n</a:t>
            </a:r>
            <a:r>
              <a:rPr lang="en-US" altLang="zh-CN" sz="2200" baseline="-30000" dirty="0">
                <a:solidFill>
                  <a:srgbClr val="CC00CC"/>
                </a:solidFill>
              </a:rPr>
              <a:t>0</a:t>
            </a:r>
            <a:r>
              <a:rPr lang="en-US" altLang="zh-CN" sz="2200" dirty="0">
                <a:solidFill>
                  <a:srgbClr val="CC00CC"/>
                </a:solidFill>
              </a:rPr>
              <a:t>+ n</a:t>
            </a:r>
            <a:r>
              <a:rPr lang="en-US" altLang="zh-CN" sz="2200" baseline="-30000" dirty="0">
                <a:solidFill>
                  <a:srgbClr val="CC00CC"/>
                </a:solidFill>
              </a:rPr>
              <a:t>1</a:t>
            </a:r>
            <a:r>
              <a:rPr lang="en-US" altLang="zh-CN" sz="2200" dirty="0">
                <a:solidFill>
                  <a:srgbClr val="CC00CC"/>
                </a:solidFill>
              </a:rPr>
              <a:t>+n</a:t>
            </a:r>
            <a:r>
              <a:rPr lang="en-US" altLang="zh-CN" sz="2200" baseline="-30000" dirty="0">
                <a:solidFill>
                  <a:srgbClr val="CC00CC"/>
                </a:solidFill>
              </a:rPr>
              <a:t>2</a:t>
            </a:r>
            <a:endParaRPr lang="en-US" altLang="zh-CN" sz="2200" dirty="0">
              <a:solidFill>
                <a:srgbClr val="CC00CC"/>
              </a:solidFill>
            </a:endParaRPr>
          </a:p>
          <a:p>
            <a:pPr algn="just">
              <a:spcAft>
                <a:spcPts val="0"/>
              </a:spcAft>
            </a:pPr>
            <a:r>
              <a:rPr lang="zh-CN" altLang="en-US" sz="2200" dirty="0"/>
              <a:t>设二叉树中分支数目为</a:t>
            </a:r>
            <a:r>
              <a:rPr lang="en-US" altLang="zh-CN" sz="2200" dirty="0"/>
              <a:t>B</a:t>
            </a:r>
            <a:r>
              <a:rPr lang="zh-CN" altLang="en-US" sz="2200" dirty="0"/>
              <a:t>，因为除根结点外，每个结点均对应一个进入它的分支，所以有：</a:t>
            </a:r>
            <a:r>
              <a:rPr lang="en-US" altLang="zh-CN" sz="2200" dirty="0">
                <a:solidFill>
                  <a:srgbClr val="CC00CC"/>
                </a:solidFill>
              </a:rPr>
              <a:t>n=B+1</a:t>
            </a:r>
            <a:r>
              <a:rPr lang="zh-CN" altLang="en-US" sz="2200" dirty="0"/>
              <a:t>。</a:t>
            </a:r>
          </a:p>
          <a:p>
            <a:pPr algn="just">
              <a:spcAft>
                <a:spcPts val="0"/>
              </a:spcAft>
            </a:pPr>
            <a:r>
              <a:rPr lang="zh-CN" altLang="en-US" sz="2200" dirty="0"/>
              <a:t>又因为二叉树中的分支都是由度为</a:t>
            </a:r>
            <a:r>
              <a:rPr lang="en-US" altLang="zh-CN" sz="2200" dirty="0"/>
              <a:t>1</a:t>
            </a:r>
            <a:r>
              <a:rPr lang="zh-CN" altLang="en-US" sz="2200" dirty="0"/>
              <a:t>和度为</a:t>
            </a:r>
            <a:r>
              <a:rPr lang="en-US" altLang="zh-CN" sz="2200" dirty="0"/>
              <a:t>2</a:t>
            </a:r>
            <a:r>
              <a:rPr lang="zh-CN" altLang="en-US" sz="2200" dirty="0"/>
              <a:t>的结点发出，所以分支数目为：</a:t>
            </a:r>
            <a:r>
              <a:rPr lang="en-US" altLang="zh-CN" sz="2200" dirty="0">
                <a:solidFill>
                  <a:srgbClr val="CC00CC"/>
                </a:solidFill>
              </a:rPr>
              <a:t>B=n</a:t>
            </a:r>
            <a:r>
              <a:rPr lang="en-US" altLang="zh-CN" sz="2200" baseline="-30000" dirty="0">
                <a:solidFill>
                  <a:srgbClr val="CC00CC"/>
                </a:solidFill>
              </a:rPr>
              <a:t>1</a:t>
            </a:r>
            <a:r>
              <a:rPr lang="en-US" altLang="zh-CN" sz="2200" dirty="0">
                <a:solidFill>
                  <a:srgbClr val="CC00CC"/>
                </a:solidFill>
              </a:rPr>
              <a:t>+2n</a:t>
            </a:r>
            <a:r>
              <a:rPr lang="en-US" altLang="zh-CN" sz="2200" baseline="-30000" dirty="0">
                <a:solidFill>
                  <a:srgbClr val="CC00CC"/>
                </a:solidFill>
              </a:rPr>
              <a:t>2</a:t>
            </a:r>
            <a:endParaRPr lang="en-US" altLang="zh-CN" sz="2200" dirty="0">
              <a:solidFill>
                <a:srgbClr val="CC00CC"/>
              </a:solidFill>
            </a:endParaRPr>
          </a:p>
          <a:p>
            <a:pPr algn="just">
              <a:spcAft>
                <a:spcPts val="0"/>
              </a:spcAft>
            </a:pPr>
            <a:r>
              <a:rPr lang="zh-CN" altLang="en-US" sz="2200" dirty="0"/>
              <a:t>整理上述两式可得到：</a:t>
            </a:r>
            <a:r>
              <a:rPr lang="en-US" altLang="zh-CN" sz="2200" dirty="0">
                <a:solidFill>
                  <a:srgbClr val="CC00CC"/>
                </a:solidFill>
              </a:rPr>
              <a:t>n=B+1= n</a:t>
            </a:r>
            <a:r>
              <a:rPr lang="en-US" altLang="zh-CN" sz="2200" baseline="-30000" dirty="0">
                <a:solidFill>
                  <a:srgbClr val="CC00CC"/>
                </a:solidFill>
              </a:rPr>
              <a:t>1</a:t>
            </a:r>
            <a:r>
              <a:rPr lang="en-US" altLang="zh-CN" sz="2200" dirty="0">
                <a:solidFill>
                  <a:srgbClr val="CC00CC"/>
                </a:solidFill>
              </a:rPr>
              <a:t>+2n</a:t>
            </a:r>
            <a:r>
              <a:rPr lang="en-US" altLang="zh-CN" sz="2200" baseline="-30000" dirty="0">
                <a:solidFill>
                  <a:srgbClr val="CC00CC"/>
                </a:solidFill>
              </a:rPr>
              <a:t>2 </a:t>
            </a:r>
            <a:r>
              <a:rPr lang="en-US" altLang="zh-CN" sz="2200" dirty="0">
                <a:solidFill>
                  <a:srgbClr val="CC00CC"/>
                </a:solidFill>
              </a:rPr>
              <a:t>+1</a:t>
            </a:r>
          </a:p>
          <a:p>
            <a:pPr>
              <a:spcAft>
                <a:spcPts val="0"/>
              </a:spcAft>
            </a:pPr>
            <a:r>
              <a:rPr lang="zh-CN" altLang="en-US" sz="2200" dirty="0"/>
              <a:t>将</a:t>
            </a:r>
            <a:r>
              <a:rPr lang="en-US" altLang="zh-CN" sz="2200" dirty="0">
                <a:solidFill>
                  <a:srgbClr val="CC00CC"/>
                </a:solidFill>
              </a:rPr>
              <a:t>n= n</a:t>
            </a:r>
            <a:r>
              <a:rPr lang="en-US" altLang="zh-CN" sz="2200" baseline="-30000" dirty="0">
                <a:solidFill>
                  <a:srgbClr val="CC00CC"/>
                </a:solidFill>
              </a:rPr>
              <a:t>0</a:t>
            </a:r>
            <a:r>
              <a:rPr lang="en-US" altLang="zh-CN" sz="2200" dirty="0">
                <a:solidFill>
                  <a:srgbClr val="CC00CC"/>
                </a:solidFill>
              </a:rPr>
              <a:t>+ n</a:t>
            </a:r>
            <a:r>
              <a:rPr lang="en-US" altLang="zh-CN" sz="2200" baseline="-30000" dirty="0">
                <a:solidFill>
                  <a:srgbClr val="CC00CC"/>
                </a:solidFill>
              </a:rPr>
              <a:t>1</a:t>
            </a:r>
            <a:r>
              <a:rPr lang="en-US" altLang="zh-CN" sz="2200" dirty="0">
                <a:solidFill>
                  <a:srgbClr val="CC00CC"/>
                </a:solidFill>
              </a:rPr>
              <a:t>+n</a:t>
            </a:r>
            <a:r>
              <a:rPr lang="en-US" altLang="zh-CN" sz="2200" baseline="-30000" dirty="0">
                <a:solidFill>
                  <a:srgbClr val="CC00CC"/>
                </a:solidFill>
              </a:rPr>
              <a:t>2</a:t>
            </a:r>
            <a:r>
              <a:rPr lang="zh-CN" altLang="en-US" sz="2200" dirty="0"/>
              <a:t>代入上式得出</a:t>
            </a:r>
            <a:r>
              <a:rPr lang="en-US" altLang="zh-CN" sz="2200" dirty="0">
                <a:solidFill>
                  <a:srgbClr val="CC00CC"/>
                </a:solidFill>
              </a:rPr>
              <a:t>n</a:t>
            </a:r>
            <a:r>
              <a:rPr lang="en-US" altLang="zh-CN" sz="2200" baseline="-30000" dirty="0">
                <a:solidFill>
                  <a:srgbClr val="CC00CC"/>
                </a:solidFill>
              </a:rPr>
              <a:t>0</a:t>
            </a:r>
            <a:r>
              <a:rPr lang="en-US" altLang="zh-CN" sz="2200" dirty="0">
                <a:solidFill>
                  <a:srgbClr val="CC00CC"/>
                </a:solidFill>
              </a:rPr>
              <a:t>+ n</a:t>
            </a:r>
            <a:r>
              <a:rPr lang="en-US" altLang="zh-CN" sz="2200" baseline="-30000" dirty="0">
                <a:solidFill>
                  <a:srgbClr val="CC00CC"/>
                </a:solidFill>
              </a:rPr>
              <a:t>1</a:t>
            </a:r>
            <a:r>
              <a:rPr lang="en-US" altLang="zh-CN" sz="2200" dirty="0">
                <a:solidFill>
                  <a:srgbClr val="CC00CC"/>
                </a:solidFill>
              </a:rPr>
              <a:t>+n</a:t>
            </a:r>
            <a:r>
              <a:rPr lang="en-US" altLang="zh-CN" sz="2200" baseline="-30000" dirty="0">
                <a:solidFill>
                  <a:srgbClr val="CC00CC"/>
                </a:solidFill>
              </a:rPr>
              <a:t>2</a:t>
            </a:r>
            <a:r>
              <a:rPr lang="en-US" altLang="zh-CN" sz="2200" dirty="0">
                <a:solidFill>
                  <a:srgbClr val="CC00CC"/>
                </a:solidFill>
              </a:rPr>
              <a:t>=n</a:t>
            </a:r>
            <a:r>
              <a:rPr lang="en-US" altLang="zh-CN" sz="2200" baseline="-30000" dirty="0">
                <a:solidFill>
                  <a:srgbClr val="CC00CC"/>
                </a:solidFill>
              </a:rPr>
              <a:t>1</a:t>
            </a:r>
            <a:r>
              <a:rPr lang="en-US" altLang="zh-CN" sz="2200" dirty="0">
                <a:solidFill>
                  <a:srgbClr val="CC00CC"/>
                </a:solidFill>
              </a:rPr>
              <a:t>+2n</a:t>
            </a:r>
            <a:r>
              <a:rPr lang="en-US" altLang="zh-CN" sz="2200" baseline="-30000" dirty="0">
                <a:solidFill>
                  <a:srgbClr val="CC00CC"/>
                </a:solidFill>
              </a:rPr>
              <a:t>2</a:t>
            </a:r>
            <a:r>
              <a:rPr lang="en-US" altLang="zh-CN" sz="2200" dirty="0">
                <a:solidFill>
                  <a:srgbClr val="CC00CC"/>
                </a:solidFill>
              </a:rPr>
              <a:t>+1</a:t>
            </a:r>
            <a:r>
              <a:rPr lang="zh-CN" altLang="en-US" sz="2200" dirty="0"/>
              <a:t>，整理后得</a:t>
            </a:r>
            <a:r>
              <a:rPr lang="en-US" altLang="zh-CN" sz="2200" dirty="0">
                <a:solidFill>
                  <a:srgbClr val="F42212"/>
                </a:solidFill>
              </a:rPr>
              <a:t>n</a:t>
            </a:r>
            <a:r>
              <a:rPr lang="en-US" altLang="zh-CN" sz="2200" baseline="-30000" dirty="0">
                <a:solidFill>
                  <a:srgbClr val="F42212"/>
                </a:solidFill>
              </a:rPr>
              <a:t>0</a:t>
            </a:r>
            <a:r>
              <a:rPr lang="en-US" altLang="zh-CN" sz="2200" dirty="0">
                <a:solidFill>
                  <a:srgbClr val="F42212"/>
                </a:solidFill>
              </a:rPr>
              <a:t>= n</a:t>
            </a:r>
            <a:r>
              <a:rPr lang="en-US" altLang="zh-CN" sz="2200" baseline="-30000" dirty="0">
                <a:solidFill>
                  <a:srgbClr val="F42212"/>
                </a:solidFill>
              </a:rPr>
              <a:t>2</a:t>
            </a:r>
            <a:r>
              <a:rPr lang="en-US" altLang="zh-CN" sz="2200" dirty="0">
                <a:solidFill>
                  <a:srgbClr val="F42212"/>
                </a:solidFill>
              </a:rPr>
              <a:t>+1</a:t>
            </a:r>
            <a:r>
              <a:rPr lang="zh-CN" altLang="en-US" sz="2200" dirty="0"/>
              <a:t>，故结论成立。 </a:t>
            </a:r>
          </a:p>
          <a:p>
            <a:pPr>
              <a:spcAft>
                <a:spcPts val="0"/>
              </a:spcAft>
            </a:pPr>
            <a:endParaRPr lang="zh-CN" altLang="en-US" sz="2200" dirty="0"/>
          </a:p>
        </p:txBody>
      </p:sp>
    </p:spTree>
    <p:extLst>
      <p:ext uri="{BB962C8B-B14F-4D97-AF65-F5344CB8AC3E}">
        <p14:creationId xmlns:p14="http://schemas.microsoft.com/office/powerpoint/2010/main" val="379033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79858-961D-4A6D-9864-F4D54679E4FF}"/>
              </a:ext>
            </a:extLst>
          </p:cNvPr>
          <p:cNvSpPr>
            <a:spLocks noGrp="1"/>
          </p:cNvSpPr>
          <p:nvPr>
            <p:ph type="title"/>
          </p:nvPr>
        </p:nvSpPr>
        <p:spPr/>
        <p:txBody>
          <a:bodyPr/>
          <a:lstStyle/>
          <a:p>
            <a:r>
              <a:rPr lang="zh-CN" altLang="en-US" dirty="0"/>
              <a:t>满二叉树</a:t>
            </a:r>
          </a:p>
        </p:txBody>
      </p:sp>
      <p:sp>
        <p:nvSpPr>
          <p:cNvPr id="3" name="内容占位符 2">
            <a:extLst>
              <a:ext uri="{FF2B5EF4-FFF2-40B4-BE49-F238E27FC236}">
                <a16:creationId xmlns:a16="http://schemas.microsoft.com/office/drawing/2014/main" id="{B65F93E9-73D7-4920-BA53-58375856F385}"/>
              </a:ext>
            </a:extLst>
          </p:cNvPr>
          <p:cNvSpPr>
            <a:spLocks noGrp="1"/>
          </p:cNvSpPr>
          <p:nvPr>
            <p:ph idx="1"/>
          </p:nvPr>
        </p:nvSpPr>
        <p:spPr>
          <a:xfrm>
            <a:off x="304800" y="1371600"/>
            <a:ext cx="11582400" cy="1219200"/>
          </a:xfrm>
        </p:spPr>
        <p:txBody>
          <a:bodyPr/>
          <a:lstStyle/>
          <a:p>
            <a:r>
              <a:rPr lang="zh-CN" altLang="en-US" sz="2400" dirty="0"/>
              <a:t>深度为</a:t>
            </a:r>
            <a:r>
              <a:rPr lang="en-US" altLang="zh-CN" sz="2400" dirty="0"/>
              <a:t>k</a:t>
            </a:r>
            <a:r>
              <a:rPr lang="zh-CN" altLang="en-US" sz="2400" dirty="0"/>
              <a:t>且有</a:t>
            </a:r>
            <a:r>
              <a:rPr lang="en-US" altLang="zh-CN" sz="2400" dirty="0"/>
              <a:t>2</a:t>
            </a:r>
            <a:r>
              <a:rPr lang="en-US" altLang="zh-CN" sz="2400" baseline="30000" dirty="0"/>
              <a:t>k</a:t>
            </a:r>
            <a:r>
              <a:rPr lang="en-US" altLang="zh-CN" sz="2400" dirty="0"/>
              <a:t>-1</a:t>
            </a:r>
            <a:r>
              <a:rPr lang="zh-CN" altLang="en-US" sz="2400" dirty="0"/>
              <a:t>个结点的二叉树。在满二叉树中，每层结点都是满的，即每层结点都具有最大结点数。</a:t>
            </a:r>
            <a:endParaRPr lang="zh-CN" altLang="en-US" dirty="0"/>
          </a:p>
        </p:txBody>
      </p:sp>
      <p:grpSp>
        <p:nvGrpSpPr>
          <p:cNvPr id="4" name="Group 34">
            <a:extLst>
              <a:ext uri="{FF2B5EF4-FFF2-40B4-BE49-F238E27FC236}">
                <a16:creationId xmlns:a16="http://schemas.microsoft.com/office/drawing/2014/main" id="{67102012-84DC-40F0-B389-72B669D255BD}"/>
              </a:ext>
            </a:extLst>
          </p:cNvPr>
          <p:cNvGrpSpPr>
            <a:grpSpLocks/>
          </p:cNvGrpSpPr>
          <p:nvPr/>
        </p:nvGrpSpPr>
        <p:grpSpPr bwMode="auto">
          <a:xfrm>
            <a:off x="2743200" y="2743200"/>
            <a:ext cx="6934200" cy="3429000"/>
            <a:chOff x="1008" y="1872"/>
            <a:chExt cx="3744" cy="1488"/>
          </a:xfrm>
        </p:grpSpPr>
        <p:sp>
          <p:nvSpPr>
            <p:cNvPr id="32" name="Line 32">
              <a:extLst>
                <a:ext uri="{FF2B5EF4-FFF2-40B4-BE49-F238E27FC236}">
                  <a16:creationId xmlns:a16="http://schemas.microsoft.com/office/drawing/2014/main" id="{A9095324-A414-484C-AEEB-5CC2F9D50C58}"/>
                </a:ext>
              </a:extLst>
            </p:cNvPr>
            <p:cNvSpPr>
              <a:spLocks noChangeShapeType="1"/>
            </p:cNvSpPr>
            <p:nvPr/>
          </p:nvSpPr>
          <p:spPr bwMode="auto">
            <a:xfrm flipH="1">
              <a:off x="3886" y="2856"/>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 name="Oval 4">
              <a:extLst>
                <a:ext uri="{FF2B5EF4-FFF2-40B4-BE49-F238E27FC236}">
                  <a16:creationId xmlns:a16="http://schemas.microsoft.com/office/drawing/2014/main" id="{E2AAD52C-2C2A-49A5-82CB-62601F26B32A}"/>
                </a:ext>
              </a:extLst>
            </p:cNvPr>
            <p:cNvSpPr>
              <a:spLocks noChangeArrowheads="1"/>
            </p:cNvSpPr>
            <p:nvPr/>
          </p:nvSpPr>
          <p:spPr bwMode="auto">
            <a:xfrm>
              <a:off x="2688" y="1872"/>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p>
          </p:txBody>
        </p:sp>
        <p:sp>
          <p:nvSpPr>
            <p:cNvPr id="6" name="Oval 5">
              <a:extLst>
                <a:ext uri="{FF2B5EF4-FFF2-40B4-BE49-F238E27FC236}">
                  <a16:creationId xmlns:a16="http://schemas.microsoft.com/office/drawing/2014/main" id="{89A5685F-5801-4824-90F2-B389D04FCDAB}"/>
                </a:ext>
              </a:extLst>
            </p:cNvPr>
            <p:cNvSpPr>
              <a:spLocks noChangeArrowheads="1"/>
            </p:cNvSpPr>
            <p:nvPr/>
          </p:nvSpPr>
          <p:spPr bwMode="auto">
            <a:xfrm>
              <a:off x="1920" y="2208"/>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p>
          </p:txBody>
        </p:sp>
        <p:sp>
          <p:nvSpPr>
            <p:cNvPr id="7" name="Oval 6">
              <a:extLst>
                <a:ext uri="{FF2B5EF4-FFF2-40B4-BE49-F238E27FC236}">
                  <a16:creationId xmlns:a16="http://schemas.microsoft.com/office/drawing/2014/main" id="{E08BE3C6-5ED6-422F-ABA2-C783BDE795D8}"/>
                </a:ext>
              </a:extLst>
            </p:cNvPr>
            <p:cNvSpPr>
              <a:spLocks noChangeArrowheads="1"/>
            </p:cNvSpPr>
            <p:nvPr/>
          </p:nvSpPr>
          <p:spPr bwMode="auto">
            <a:xfrm>
              <a:off x="3600" y="2256"/>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3</a:t>
              </a:r>
            </a:p>
          </p:txBody>
        </p:sp>
        <p:sp>
          <p:nvSpPr>
            <p:cNvPr id="8" name="Oval 7">
              <a:extLst>
                <a:ext uri="{FF2B5EF4-FFF2-40B4-BE49-F238E27FC236}">
                  <a16:creationId xmlns:a16="http://schemas.microsoft.com/office/drawing/2014/main" id="{BC47652C-0256-47F1-865C-EAF0C390C436}"/>
                </a:ext>
              </a:extLst>
            </p:cNvPr>
            <p:cNvSpPr>
              <a:spLocks noChangeArrowheads="1"/>
            </p:cNvSpPr>
            <p:nvPr/>
          </p:nvSpPr>
          <p:spPr bwMode="auto">
            <a:xfrm>
              <a:off x="1392"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p>
          </p:txBody>
        </p:sp>
        <p:sp>
          <p:nvSpPr>
            <p:cNvPr id="9" name="Oval 8">
              <a:extLst>
                <a:ext uri="{FF2B5EF4-FFF2-40B4-BE49-F238E27FC236}">
                  <a16:creationId xmlns:a16="http://schemas.microsoft.com/office/drawing/2014/main" id="{59D82970-C2AD-4BBE-AB96-E76C0E006192}"/>
                </a:ext>
              </a:extLst>
            </p:cNvPr>
            <p:cNvSpPr>
              <a:spLocks noChangeArrowheads="1"/>
            </p:cNvSpPr>
            <p:nvPr/>
          </p:nvSpPr>
          <p:spPr bwMode="auto">
            <a:xfrm>
              <a:off x="2304"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5</a:t>
              </a:r>
            </a:p>
          </p:txBody>
        </p:sp>
        <p:sp>
          <p:nvSpPr>
            <p:cNvPr id="10" name="Oval 9">
              <a:extLst>
                <a:ext uri="{FF2B5EF4-FFF2-40B4-BE49-F238E27FC236}">
                  <a16:creationId xmlns:a16="http://schemas.microsoft.com/office/drawing/2014/main" id="{04824468-4E2A-4B39-97D8-F28CEDC88CE7}"/>
                </a:ext>
              </a:extLst>
            </p:cNvPr>
            <p:cNvSpPr>
              <a:spLocks noChangeArrowheads="1"/>
            </p:cNvSpPr>
            <p:nvPr/>
          </p:nvSpPr>
          <p:spPr bwMode="auto">
            <a:xfrm>
              <a:off x="3216"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6</a:t>
              </a:r>
            </a:p>
          </p:txBody>
        </p:sp>
        <p:sp>
          <p:nvSpPr>
            <p:cNvPr id="11" name="Oval 10">
              <a:extLst>
                <a:ext uri="{FF2B5EF4-FFF2-40B4-BE49-F238E27FC236}">
                  <a16:creationId xmlns:a16="http://schemas.microsoft.com/office/drawing/2014/main" id="{8F058A2B-7E53-4B12-A270-BDD9B3042833}"/>
                </a:ext>
              </a:extLst>
            </p:cNvPr>
            <p:cNvSpPr>
              <a:spLocks noChangeArrowheads="1"/>
            </p:cNvSpPr>
            <p:nvPr/>
          </p:nvSpPr>
          <p:spPr bwMode="auto">
            <a:xfrm>
              <a:off x="4080"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7</a:t>
              </a:r>
            </a:p>
          </p:txBody>
        </p:sp>
        <p:sp>
          <p:nvSpPr>
            <p:cNvPr id="12" name="Line 11">
              <a:extLst>
                <a:ext uri="{FF2B5EF4-FFF2-40B4-BE49-F238E27FC236}">
                  <a16:creationId xmlns:a16="http://schemas.microsoft.com/office/drawing/2014/main" id="{D8738D78-6603-41D8-AA76-9BA553E8AB73}"/>
                </a:ext>
              </a:extLst>
            </p:cNvPr>
            <p:cNvSpPr>
              <a:spLocks noChangeShapeType="1"/>
            </p:cNvSpPr>
            <p:nvPr/>
          </p:nvSpPr>
          <p:spPr bwMode="auto">
            <a:xfrm flipH="1">
              <a:off x="2160" y="1998"/>
              <a:ext cx="52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3" name="Line 12">
              <a:extLst>
                <a:ext uri="{FF2B5EF4-FFF2-40B4-BE49-F238E27FC236}">
                  <a16:creationId xmlns:a16="http://schemas.microsoft.com/office/drawing/2014/main" id="{C7210510-730D-4A83-9EC9-C4696CE71EB5}"/>
                </a:ext>
              </a:extLst>
            </p:cNvPr>
            <p:cNvSpPr>
              <a:spLocks noChangeShapeType="1"/>
            </p:cNvSpPr>
            <p:nvPr/>
          </p:nvSpPr>
          <p:spPr bwMode="auto">
            <a:xfrm>
              <a:off x="2976" y="2016"/>
              <a:ext cx="624"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4" name="Line 13">
              <a:extLst>
                <a:ext uri="{FF2B5EF4-FFF2-40B4-BE49-F238E27FC236}">
                  <a16:creationId xmlns:a16="http://schemas.microsoft.com/office/drawing/2014/main" id="{816D5D15-4067-4687-B57A-D549A4986DC3}"/>
                </a:ext>
              </a:extLst>
            </p:cNvPr>
            <p:cNvSpPr>
              <a:spLocks noChangeShapeType="1"/>
            </p:cNvSpPr>
            <p:nvPr/>
          </p:nvSpPr>
          <p:spPr bwMode="auto">
            <a:xfrm flipH="1">
              <a:off x="1590" y="2360"/>
              <a:ext cx="336"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5" name="Line 14">
              <a:extLst>
                <a:ext uri="{FF2B5EF4-FFF2-40B4-BE49-F238E27FC236}">
                  <a16:creationId xmlns:a16="http://schemas.microsoft.com/office/drawing/2014/main" id="{B7194C1E-DE4D-495C-A37F-2D1CFA7D29A8}"/>
                </a:ext>
              </a:extLst>
            </p:cNvPr>
            <p:cNvSpPr>
              <a:spLocks noChangeShapeType="1"/>
            </p:cNvSpPr>
            <p:nvPr/>
          </p:nvSpPr>
          <p:spPr bwMode="auto">
            <a:xfrm>
              <a:off x="2175" y="2400"/>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6" name="Line 15">
              <a:extLst>
                <a:ext uri="{FF2B5EF4-FFF2-40B4-BE49-F238E27FC236}">
                  <a16:creationId xmlns:a16="http://schemas.microsoft.com/office/drawing/2014/main" id="{892691C8-CBCB-4BFB-88A0-A3DCC5D48C20}"/>
                </a:ext>
              </a:extLst>
            </p:cNvPr>
            <p:cNvSpPr>
              <a:spLocks noChangeShapeType="1"/>
            </p:cNvSpPr>
            <p:nvPr/>
          </p:nvSpPr>
          <p:spPr bwMode="auto">
            <a:xfrm flipH="1">
              <a:off x="3407" y="2405"/>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7" name="Line 16">
              <a:extLst>
                <a:ext uri="{FF2B5EF4-FFF2-40B4-BE49-F238E27FC236}">
                  <a16:creationId xmlns:a16="http://schemas.microsoft.com/office/drawing/2014/main" id="{B3D7B8BD-8DAF-4BA4-B4C4-60D411CC28A1}"/>
                </a:ext>
              </a:extLst>
            </p:cNvPr>
            <p:cNvSpPr>
              <a:spLocks noChangeShapeType="1"/>
            </p:cNvSpPr>
            <p:nvPr/>
          </p:nvSpPr>
          <p:spPr bwMode="auto">
            <a:xfrm>
              <a:off x="3886" y="2405"/>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dirty="0"/>
            </a:p>
          </p:txBody>
        </p:sp>
        <p:sp>
          <p:nvSpPr>
            <p:cNvPr id="18" name="Oval 18">
              <a:extLst>
                <a:ext uri="{FF2B5EF4-FFF2-40B4-BE49-F238E27FC236}">
                  <a16:creationId xmlns:a16="http://schemas.microsoft.com/office/drawing/2014/main" id="{B6779389-5B4D-4023-8050-7F28FBE15D31}"/>
                </a:ext>
              </a:extLst>
            </p:cNvPr>
            <p:cNvSpPr>
              <a:spLocks noChangeArrowheads="1"/>
            </p:cNvSpPr>
            <p:nvPr/>
          </p:nvSpPr>
          <p:spPr bwMode="auto">
            <a:xfrm>
              <a:off x="1008"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8</a:t>
              </a:r>
            </a:p>
          </p:txBody>
        </p:sp>
        <p:sp>
          <p:nvSpPr>
            <p:cNvPr id="19" name="Oval 19">
              <a:extLst>
                <a:ext uri="{FF2B5EF4-FFF2-40B4-BE49-F238E27FC236}">
                  <a16:creationId xmlns:a16="http://schemas.microsoft.com/office/drawing/2014/main" id="{250BCDE1-775B-4763-81DE-72E6F143E903}"/>
                </a:ext>
              </a:extLst>
            </p:cNvPr>
            <p:cNvSpPr>
              <a:spLocks noChangeArrowheads="1"/>
            </p:cNvSpPr>
            <p:nvPr/>
          </p:nvSpPr>
          <p:spPr bwMode="auto">
            <a:xfrm>
              <a:off x="1632"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9</a:t>
              </a:r>
            </a:p>
          </p:txBody>
        </p:sp>
        <p:sp>
          <p:nvSpPr>
            <p:cNvPr id="20" name="Oval 20">
              <a:extLst>
                <a:ext uri="{FF2B5EF4-FFF2-40B4-BE49-F238E27FC236}">
                  <a16:creationId xmlns:a16="http://schemas.microsoft.com/office/drawing/2014/main" id="{D8B8158B-E990-4CBA-9E26-333F70C8CBCD}"/>
                </a:ext>
              </a:extLst>
            </p:cNvPr>
            <p:cNvSpPr>
              <a:spLocks noChangeArrowheads="1"/>
            </p:cNvSpPr>
            <p:nvPr/>
          </p:nvSpPr>
          <p:spPr bwMode="auto">
            <a:xfrm>
              <a:off x="2016"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10</a:t>
              </a:r>
            </a:p>
          </p:txBody>
        </p:sp>
        <p:sp>
          <p:nvSpPr>
            <p:cNvPr id="21" name="Oval 21">
              <a:extLst>
                <a:ext uri="{FF2B5EF4-FFF2-40B4-BE49-F238E27FC236}">
                  <a16:creationId xmlns:a16="http://schemas.microsoft.com/office/drawing/2014/main" id="{B5144301-8EE4-40C5-8207-360E9779E933}"/>
                </a:ext>
              </a:extLst>
            </p:cNvPr>
            <p:cNvSpPr>
              <a:spLocks noChangeArrowheads="1"/>
            </p:cNvSpPr>
            <p:nvPr/>
          </p:nvSpPr>
          <p:spPr bwMode="auto">
            <a:xfrm>
              <a:off x="2592"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11</a:t>
              </a:r>
            </a:p>
          </p:txBody>
        </p:sp>
        <p:sp>
          <p:nvSpPr>
            <p:cNvPr id="22" name="Oval 22">
              <a:extLst>
                <a:ext uri="{FF2B5EF4-FFF2-40B4-BE49-F238E27FC236}">
                  <a16:creationId xmlns:a16="http://schemas.microsoft.com/office/drawing/2014/main" id="{86E477AF-FFF6-45BB-A3FA-E16990BD8C28}"/>
                </a:ext>
              </a:extLst>
            </p:cNvPr>
            <p:cNvSpPr>
              <a:spLocks noChangeArrowheads="1"/>
            </p:cNvSpPr>
            <p:nvPr/>
          </p:nvSpPr>
          <p:spPr bwMode="auto">
            <a:xfrm>
              <a:off x="2976"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12</a:t>
              </a:r>
            </a:p>
          </p:txBody>
        </p:sp>
        <p:sp>
          <p:nvSpPr>
            <p:cNvPr id="23" name="Oval 23">
              <a:extLst>
                <a:ext uri="{FF2B5EF4-FFF2-40B4-BE49-F238E27FC236}">
                  <a16:creationId xmlns:a16="http://schemas.microsoft.com/office/drawing/2014/main" id="{C8EB97F6-48ED-47FC-A617-9BC3FAA33115}"/>
                </a:ext>
              </a:extLst>
            </p:cNvPr>
            <p:cNvSpPr>
              <a:spLocks noChangeArrowheads="1"/>
            </p:cNvSpPr>
            <p:nvPr/>
          </p:nvSpPr>
          <p:spPr bwMode="auto">
            <a:xfrm>
              <a:off x="3456"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13</a:t>
              </a:r>
            </a:p>
          </p:txBody>
        </p:sp>
        <p:sp>
          <p:nvSpPr>
            <p:cNvPr id="24" name="Oval 24">
              <a:extLst>
                <a:ext uri="{FF2B5EF4-FFF2-40B4-BE49-F238E27FC236}">
                  <a16:creationId xmlns:a16="http://schemas.microsoft.com/office/drawing/2014/main" id="{DCFD45AD-A684-44D3-9160-A977E06F9488}"/>
                </a:ext>
              </a:extLst>
            </p:cNvPr>
            <p:cNvSpPr>
              <a:spLocks noChangeArrowheads="1"/>
            </p:cNvSpPr>
            <p:nvPr/>
          </p:nvSpPr>
          <p:spPr bwMode="auto">
            <a:xfrm>
              <a:off x="3792"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14</a:t>
              </a:r>
            </a:p>
          </p:txBody>
        </p:sp>
        <p:sp>
          <p:nvSpPr>
            <p:cNvPr id="25" name="Oval 25">
              <a:extLst>
                <a:ext uri="{FF2B5EF4-FFF2-40B4-BE49-F238E27FC236}">
                  <a16:creationId xmlns:a16="http://schemas.microsoft.com/office/drawing/2014/main" id="{4C397941-3387-4141-8FF6-967A9B3BA2F5}"/>
                </a:ext>
              </a:extLst>
            </p:cNvPr>
            <p:cNvSpPr>
              <a:spLocks noChangeArrowheads="1"/>
            </p:cNvSpPr>
            <p:nvPr/>
          </p:nvSpPr>
          <p:spPr bwMode="auto">
            <a:xfrm>
              <a:off x="4464"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15</a:t>
              </a:r>
            </a:p>
          </p:txBody>
        </p:sp>
        <p:sp>
          <p:nvSpPr>
            <p:cNvPr id="26" name="Line 26">
              <a:extLst>
                <a:ext uri="{FF2B5EF4-FFF2-40B4-BE49-F238E27FC236}">
                  <a16:creationId xmlns:a16="http://schemas.microsoft.com/office/drawing/2014/main" id="{F75D7BB6-9B5C-4A4C-A5EC-D7D6BA5BBE40}"/>
                </a:ext>
              </a:extLst>
            </p:cNvPr>
            <p:cNvSpPr>
              <a:spLocks noChangeShapeType="1"/>
            </p:cNvSpPr>
            <p:nvPr/>
          </p:nvSpPr>
          <p:spPr bwMode="auto">
            <a:xfrm flipH="1">
              <a:off x="1185" y="2832"/>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7" name="Line 27">
              <a:extLst>
                <a:ext uri="{FF2B5EF4-FFF2-40B4-BE49-F238E27FC236}">
                  <a16:creationId xmlns:a16="http://schemas.microsoft.com/office/drawing/2014/main" id="{E771EA61-91F4-4C64-9C52-7DB7ECB02587}"/>
                </a:ext>
              </a:extLst>
            </p:cNvPr>
            <p:cNvSpPr>
              <a:spLocks noChangeShapeType="1"/>
            </p:cNvSpPr>
            <p:nvPr/>
          </p:nvSpPr>
          <p:spPr bwMode="auto">
            <a:xfrm>
              <a:off x="1648" y="2832"/>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8" name="Line 28">
              <a:extLst>
                <a:ext uri="{FF2B5EF4-FFF2-40B4-BE49-F238E27FC236}">
                  <a16:creationId xmlns:a16="http://schemas.microsoft.com/office/drawing/2014/main" id="{731D6D76-E5F3-489E-A70F-D9AAE3B8B2E7}"/>
                </a:ext>
              </a:extLst>
            </p:cNvPr>
            <p:cNvSpPr>
              <a:spLocks noChangeShapeType="1"/>
            </p:cNvSpPr>
            <p:nvPr/>
          </p:nvSpPr>
          <p:spPr bwMode="auto">
            <a:xfrm flipH="1">
              <a:off x="2146" y="2832"/>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9" name="Line 29">
              <a:extLst>
                <a:ext uri="{FF2B5EF4-FFF2-40B4-BE49-F238E27FC236}">
                  <a16:creationId xmlns:a16="http://schemas.microsoft.com/office/drawing/2014/main" id="{FD4EC613-A673-47D5-9C1F-6319E2720418}"/>
                </a:ext>
              </a:extLst>
            </p:cNvPr>
            <p:cNvSpPr>
              <a:spLocks noChangeShapeType="1"/>
            </p:cNvSpPr>
            <p:nvPr/>
          </p:nvSpPr>
          <p:spPr bwMode="auto">
            <a:xfrm>
              <a:off x="2564" y="2832"/>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dirty="0"/>
            </a:p>
          </p:txBody>
        </p:sp>
        <p:sp>
          <p:nvSpPr>
            <p:cNvPr id="30" name="Line 30">
              <a:extLst>
                <a:ext uri="{FF2B5EF4-FFF2-40B4-BE49-F238E27FC236}">
                  <a16:creationId xmlns:a16="http://schemas.microsoft.com/office/drawing/2014/main" id="{C8CFF06C-CCA7-4B86-BFE9-A89086F1C02A}"/>
                </a:ext>
              </a:extLst>
            </p:cNvPr>
            <p:cNvSpPr>
              <a:spLocks noChangeShapeType="1"/>
            </p:cNvSpPr>
            <p:nvPr/>
          </p:nvSpPr>
          <p:spPr bwMode="auto">
            <a:xfrm flipH="1">
              <a:off x="3108" y="2832"/>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1" name="Line 31">
              <a:extLst>
                <a:ext uri="{FF2B5EF4-FFF2-40B4-BE49-F238E27FC236}">
                  <a16:creationId xmlns:a16="http://schemas.microsoft.com/office/drawing/2014/main" id="{A79A5BF7-FF96-432A-A3EB-B497D68BDF05}"/>
                </a:ext>
              </a:extLst>
            </p:cNvPr>
            <p:cNvSpPr>
              <a:spLocks noChangeShapeType="1"/>
            </p:cNvSpPr>
            <p:nvPr/>
          </p:nvSpPr>
          <p:spPr bwMode="auto">
            <a:xfrm>
              <a:off x="3458" y="2856"/>
              <a:ext cx="142" cy="26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3" name="Line 33">
              <a:extLst>
                <a:ext uri="{FF2B5EF4-FFF2-40B4-BE49-F238E27FC236}">
                  <a16:creationId xmlns:a16="http://schemas.microsoft.com/office/drawing/2014/main" id="{9996685F-D3B3-45B7-89DD-C7E2FDC343CF}"/>
                </a:ext>
              </a:extLst>
            </p:cNvPr>
            <p:cNvSpPr>
              <a:spLocks noChangeShapeType="1"/>
            </p:cNvSpPr>
            <p:nvPr/>
          </p:nvSpPr>
          <p:spPr bwMode="auto">
            <a:xfrm>
              <a:off x="4320" y="2856"/>
              <a:ext cx="288" cy="26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dirty="0"/>
            </a:p>
          </p:txBody>
        </p:sp>
      </p:grpSp>
    </p:spTree>
    <p:extLst>
      <p:ext uri="{BB962C8B-B14F-4D97-AF65-F5344CB8AC3E}">
        <p14:creationId xmlns:p14="http://schemas.microsoft.com/office/powerpoint/2010/main" val="3467882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79858-961D-4A6D-9864-F4D54679E4FF}"/>
              </a:ext>
            </a:extLst>
          </p:cNvPr>
          <p:cNvSpPr>
            <a:spLocks noGrp="1"/>
          </p:cNvSpPr>
          <p:nvPr>
            <p:ph type="title"/>
          </p:nvPr>
        </p:nvSpPr>
        <p:spPr/>
        <p:txBody>
          <a:bodyPr/>
          <a:lstStyle/>
          <a:p>
            <a:r>
              <a:rPr lang="zh-CN" altLang="en-US" dirty="0"/>
              <a:t>完全二叉树</a:t>
            </a:r>
          </a:p>
        </p:txBody>
      </p:sp>
      <p:sp>
        <p:nvSpPr>
          <p:cNvPr id="3" name="内容占位符 2">
            <a:extLst>
              <a:ext uri="{FF2B5EF4-FFF2-40B4-BE49-F238E27FC236}">
                <a16:creationId xmlns:a16="http://schemas.microsoft.com/office/drawing/2014/main" id="{B65F93E9-73D7-4920-BA53-58375856F385}"/>
              </a:ext>
            </a:extLst>
          </p:cNvPr>
          <p:cNvSpPr>
            <a:spLocks noGrp="1"/>
          </p:cNvSpPr>
          <p:nvPr>
            <p:ph idx="1"/>
          </p:nvPr>
        </p:nvSpPr>
        <p:spPr>
          <a:xfrm>
            <a:off x="228600" y="1336112"/>
            <a:ext cx="11734800" cy="1219200"/>
          </a:xfrm>
        </p:spPr>
        <p:txBody>
          <a:bodyPr/>
          <a:lstStyle/>
          <a:p>
            <a:r>
              <a:rPr lang="zh-CN" altLang="en-US" sz="2400" dirty="0"/>
              <a:t>对一棵具有</a:t>
            </a:r>
            <a:r>
              <a:rPr lang="en-US" altLang="zh-CN" sz="2400" dirty="0"/>
              <a:t>n</a:t>
            </a:r>
            <a:r>
              <a:rPr lang="zh-CN" altLang="en-US" sz="2400" dirty="0"/>
              <a:t>个结点的二叉树</a:t>
            </a:r>
            <a:r>
              <a:rPr lang="en-US" altLang="zh-CN" sz="2400" dirty="0"/>
              <a:t>T</a:t>
            </a:r>
            <a:r>
              <a:rPr lang="zh-CN" altLang="en-US" sz="2400" dirty="0"/>
              <a:t>按层序编号，如果编号为</a:t>
            </a:r>
            <a:r>
              <a:rPr lang="en-US" altLang="zh-CN" sz="2400" dirty="0" err="1"/>
              <a:t>i</a:t>
            </a:r>
            <a:r>
              <a:rPr lang="zh-CN" altLang="en-US" sz="2400" dirty="0"/>
              <a:t>（</a:t>
            </a:r>
            <a:r>
              <a:rPr lang="en-US" altLang="zh-CN" sz="2400" dirty="0"/>
              <a:t>1≤i≤n</a:t>
            </a:r>
            <a:r>
              <a:rPr lang="zh-CN" altLang="en-US" sz="2400" dirty="0"/>
              <a:t>）的结点与同样深度的满二叉树中编号为</a:t>
            </a:r>
            <a:r>
              <a:rPr lang="en-US" altLang="zh-CN" sz="2400" dirty="0" err="1"/>
              <a:t>i</a:t>
            </a:r>
            <a:r>
              <a:rPr lang="zh-CN" altLang="en-US" sz="2400" dirty="0"/>
              <a:t>的结点在二叉树中的位置完全相同，则称</a:t>
            </a:r>
            <a:r>
              <a:rPr lang="en-US" altLang="zh-CN" sz="2400" dirty="0"/>
              <a:t>T</a:t>
            </a:r>
            <a:r>
              <a:rPr lang="zh-CN" altLang="en-US" sz="2400" dirty="0"/>
              <a:t>为完全二叉树。</a:t>
            </a:r>
          </a:p>
        </p:txBody>
      </p:sp>
      <p:grpSp>
        <p:nvGrpSpPr>
          <p:cNvPr id="4" name="Group 34">
            <a:extLst>
              <a:ext uri="{FF2B5EF4-FFF2-40B4-BE49-F238E27FC236}">
                <a16:creationId xmlns:a16="http://schemas.microsoft.com/office/drawing/2014/main" id="{67102012-84DC-40F0-B389-72B669D255BD}"/>
              </a:ext>
            </a:extLst>
          </p:cNvPr>
          <p:cNvGrpSpPr>
            <a:grpSpLocks noChangeAspect="1"/>
          </p:cNvGrpSpPr>
          <p:nvPr/>
        </p:nvGrpSpPr>
        <p:grpSpPr bwMode="auto">
          <a:xfrm>
            <a:off x="777662" y="3026928"/>
            <a:ext cx="4566722" cy="2829063"/>
            <a:chOff x="1008" y="1872"/>
            <a:chExt cx="3360" cy="1488"/>
          </a:xfrm>
        </p:grpSpPr>
        <p:sp>
          <p:nvSpPr>
            <p:cNvPr id="5" name="Oval 4">
              <a:extLst>
                <a:ext uri="{FF2B5EF4-FFF2-40B4-BE49-F238E27FC236}">
                  <a16:creationId xmlns:a16="http://schemas.microsoft.com/office/drawing/2014/main" id="{E2AAD52C-2C2A-49A5-82CB-62601F26B32A}"/>
                </a:ext>
              </a:extLst>
            </p:cNvPr>
            <p:cNvSpPr>
              <a:spLocks noChangeArrowheads="1"/>
            </p:cNvSpPr>
            <p:nvPr/>
          </p:nvSpPr>
          <p:spPr bwMode="auto">
            <a:xfrm>
              <a:off x="2688" y="1872"/>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p>
          </p:txBody>
        </p:sp>
        <p:sp>
          <p:nvSpPr>
            <p:cNvPr id="6" name="Oval 5">
              <a:extLst>
                <a:ext uri="{FF2B5EF4-FFF2-40B4-BE49-F238E27FC236}">
                  <a16:creationId xmlns:a16="http://schemas.microsoft.com/office/drawing/2014/main" id="{89A5685F-5801-4824-90F2-B389D04FCDAB}"/>
                </a:ext>
              </a:extLst>
            </p:cNvPr>
            <p:cNvSpPr>
              <a:spLocks noChangeArrowheads="1"/>
            </p:cNvSpPr>
            <p:nvPr/>
          </p:nvSpPr>
          <p:spPr bwMode="auto">
            <a:xfrm>
              <a:off x="1920" y="2208"/>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p>
          </p:txBody>
        </p:sp>
        <p:sp>
          <p:nvSpPr>
            <p:cNvPr id="7" name="Oval 6">
              <a:extLst>
                <a:ext uri="{FF2B5EF4-FFF2-40B4-BE49-F238E27FC236}">
                  <a16:creationId xmlns:a16="http://schemas.microsoft.com/office/drawing/2014/main" id="{E08BE3C6-5ED6-422F-ABA2-C783BDE795D8}"/>
                </a:ext>
              </a:extLst>
            </p:cNvPr>
            <p:cNvSpPr>
              <a:spLocks noChangeArrowheads="1"/>
            </p:cNvSpPr>
            <p:nvPr/>
          </p:nvSpPr>
          <p:spPr bwMode="auto">
            <a:xfrm>
              <a:off x="3600" y="2256"/>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3</a:t>
              </a:r>
            </a:p>
          </p:txBody>
        </p:sp>
        <p:sp>
          <p:nvSpPr>
            <p:cNvPr id="8" name="Oval 7">
              <a:extLst>
                <a:ext uri="{FF2B5EF4-FFF2-40B4-BE49-F238E27FC236}">
                  <a16:creationId xmlns:a16="http://schemas.microsoft.com/office/drawing/2014/main" id="{BC47652C-0256-47F1-865C-EAF0C390C436}"/>
                </a:ext>
              </a:extLst>
            </p:cNvPr>
            <p:cNvSpPr>
              <a:spLocks noChangeArrowheads="1"/>
            </p:cNvSpPr>
            <p:nvPr/>
          </p:nvSpPr>
          <p:spPr bwMode="auto">
            <a:xfrm>
              <a:off x="1392"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p>
          </p:txBody>
        </p:sp>
        <p:sp>
          <p:nvSpPr>
            <p:cNvPr id="9" name="Oval 8">
              <a:extLst>
                <a:ext uri="{FF2B5EF4-FFF2-40B4-BE49-F238E27FC236}">
                  <a16:creationId xmlns:a16="http://schemas.microsoft.com/office/drawing/2014/main" id="{59D82970-C2AD-4BBE-AB96-E76C0E006192}"/>
                </a:ext>
              </a:extLst>
            </p:cNvPr>
            <p:cNvSpPr>
              <a:spLocks noChangeArrowheads="1"/>
            </p:cNvSpPr>
            <p:nvPr/>
          </p:nvSpPr>
          <p:spPr bwMode="auto">
            <a:xfrm>
              <a:off x="2304"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5</a:t>
              </a:r>
            </a:p>
          </p:txBody>
        </p:sp>
        <p:sp>
          <p:nvSpPr>
            <p:cNvPr id="10" name="Oval 9">
              <a:extLst>
                <a:ext uri="{FF2B5EF4-FFF2-40B4-BE49-F238E27FC236}">
                  <a16:creationId xmlns:a16="http://schemas.microsoft.com/office/drawing/2014/main" id="{04824468-4E2A-4B39-97D8-F28CEDC88CE7}"/>
                </a:ext>
              </a:extLst>
            </p:cNvPr>
            <p:cNvSpPr>
              <a:spLocks noChangeArrowheads="1"/>
            </p:cNvSpPr>
            <p:nvPr/>
          </p:nvSpPr>
          <p:spPr bwMode="auto">
            <a:xfrm>
              <a:off x="3216"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6</a:t>
              </a:r>
            </a:p>
          </p:txBody>
        </p:sp>
        <p:sp>
          <p:nvSpPr>
            <p:cNvPr id="11" name="Oval 10">
              <a:extLst>
                <a:ext uri="{FF2B5EF4-FFF2-40B4-BE49-F238E27FC236}">
                  <a16:creationId xmlns:a16="http://schemas.microsoft.com/office/drawing/2014/main" id="{8F058A2B-7E53-4B12-A270-BDD9B3042833}"/>
                </a:ext>
              </a:extLst>
            </p:cNvPr>
            <p:cNvSpPr>
              <a:spLocks noChangeArrowheads="1"/>
            </p:cNvSpPr>
            <p:nvPr/>
          </p:nvSpPr>
          <p:spPr bwMode="auto">
            <a:xfrm>
              <a:off x="4080"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7</a:t>
              </a:r>
            </a:p>
          </p:txBody>
        </p:sp>
        <p:sp>
          <p:nvSpPr>
            <p:cNvPr id="12" name="Line 11">
              <a:extLst>
                <a:ext uri="{FF2B5EF4-FFF2-40B4-BE49-F238E27FC236}">
                  <a16:creationId xmlns:a16="http://schemas.microsoft.com/office/drawing/2014/main" id="{D8738D78-6603-41D8-AA76-9BA553E8AB73}"/>
                </a:ext>
              </a:extLst>
            </p:cNvPr>
            <p:cNvSpPr>
              <a:spLocks noChangeShapeType="1"/>
            </p:cNvSpPr>
            <p:nvPr/>
          </p:nvSpPr>
          <p:spPr bwMode="auto">
            <a:xfrm flipH="1">
              <a:off x="2160" y="1998"/>
              <a:ext cx="52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3" name="Line 12">
              <a:extLst>
                <a:ext uri="{FF2B5EF4-FFF2-40B4-BE49-F238E27FC236}">
                  <a16:creationId xmlns:a16="http://schemas.microsoft.com/office/drawing/2014/main" id="{C7210510-730D-4A83-9EC9-C4696CE71EB5}"/>
                </a:ext>
              </a:extLst>
            </p:cNvPr>
            <p:cNvSpPr>
              <a:spLocks noChangeShapeType="1"/>
            </p:cNvSpPr>
            <p:nvPr/>
          </p:nvSpPr>
          <p:spPr bwMode="auto">
            <a:xfrm>
              <a:off x="2976" y="2016"/>
              <a:ext cx="624"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4" name="Line 13">
              <a:extLst>
                <a:ext uri="{FF2B5EF4-FFF2-40B4-BE49-F238E27FC236}">
                  <a16:creationId xmlns:a16="http://schemas.microsoft.com/office/drawing/2014/main" id="{816D5D15-4067-4687-B57A-D549A4986DC3}"/>
                </a:ext>
              </a:extLst>
            </p:cNvPr>
            <p:cNvSpPr>
              <a:spLocks noChangeShapeType="1"/>
            </p:cNvSpPr>
            <p:nvPr/>
          </p:nvSpPr>
          <p:spPr bwMode="auto">
            <a:xfrm flipH="1">
              <a:off x="1590" y="2360"/>
              <a:ext cx="336"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5" name="Line 14">
              <a:extLst>
                <a:ext uri="{FF2B5EF4-FFF2-40B4-BE49-F238E27FC236}">
                  <a16:creationId xmlns:a16="http://schemas.microsoft.com/office/drawing/2014/main" id="{B7194C1E-DE4D-495C-A37F-2D1CFA7D29A8}"/>
                </a:ext>
              </a:extLst>
            </p:cNvPr>
            <p:cNvSpPr>
              <a:spLocks noChangeShapeType="1"/>
            </p:cNvSpPr>
            <p:nvPr/>
          </p:nvSpPr>
          <p:spPr bwMode="auto">
            <a:xfrm>
              <a:off x="2175" y="2400"/>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6" name="Line 15">
              <a:extLst>
                <a:ext uri="{FF2B5EF4-FFF2-40B4-BE49-F238E27FC236}">
                  <a16:creationId xmlns:a16="http://schemas.microsoft.com/office/drawing/2014/main" id="{892691C8-CBCB-4BFB-88A0-A3DCC5D48C20}"/>
                </a:ext>
              </a:extLst>
            </p:cNvPr>
            <p:cNvSpPr>
              <a:spLocks noChangeShapeType="1"/>
            </p:cNvSpPr>
            <p:nvPr/>
          </p:nvSpPr>
          <p:spPr bwMode="auto">
            <a:xfrm flipH="1">
              <a:off x="3407" y="2405"/>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7" name="Line 16">
              <a:extLst>
                <a:ext uri="{FF2B5EF4-FFF2-40B4-BE49-F238E27FC236}">
                  <a16:creationId xmlns:a16="http://schemas.microsoft.com/office/drawing/2014/main" id="{B3D7B8BD-8DAF-4BA4-B4C4-60D411CC28A1}"/>
                </a:ext>
              </a:extLst>
            </p:cNvPr>
            <p:cNvSpPr>
              <a:spLocks noChangeShapeType="1"/>
            </p:cNvSpPr>
            <p:nvPr/>
          </p:nvSpPr>
          <p:spPr bwMode="auto">
            <a:xfrm>
              <a:off x="3886" y="2405"/>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dirty="0"/>
            </a:p>
          </p:txBody>
        </p:sp>
        <p:sp>
          <p:nvSpPr>
            <p:cNvPr id="18" name="Oval 18">
              <a:extLst>
                <a:ext uri="{FF2B5EF4-FFF2-40B4-BE49-F238E27FC236}">
                  <a16:creationId xmlns:a16="http://schemas.microsoft.com/office/drawing/2014/main" id="{B6779389-5B4D-4023-8050-7F28FBE15D31}"/>
                </a:ext>
              </a:extLst>
            </p:cNvPr>
            <p:cNvSpPr>
              <a:spLocks noChangeArrowheads="1"/>
            </p:cNvSpPr>
            <p:nvPr/>
          </p:nvSpPr>
          <p:spPr bwMode="auto">
            <a:xfrm>
              <a:off x="1008"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8</a:t>
              </a:r>
            </a:p>
          </p:txBody>
        </p:sp>
        <p:sp>
          <p:nvSpPr>
            <p:cNvPr id="19" name="Oval 19">
              <a:extLst>
                <a:ext uri="{FF2B5EF4-FFF2-40B4-BE49-F238E27FC236}">
                  <a16:creationId xmlns:a16="http://schemas.microsoft.com/office/drawing/2014/main" id="{250BCDE1-775B-4763-81DE-72E6F143E903}"/>
                </a:ext>
              </a:extLst>
            </p:cNvPr>
            <p:cNvSpPr>
              <a:spLocks noChangeArrowheads="1"/>
            </p:cNvSpPr>
            <p:nvPr/>
          </p:nvSpPr>
          <p:spPr bwMode="auto">
            <a:xfrm>
              <a:off x="1632"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9</a:t>
              </a:r>
            </a:p>
          </p:txBody>
        </p:sp>
        <p:sp>
          <p:nvSpPr>
            <p:cNvPr id="20" name="Oval 20">
              <a:extLst>
                <a:ext uri="{FF2B5EF4-FFF2-40B4-BE49-F238E27FC236}">
                  <a16:creationId xmlns:a16="http://schemas.microsoft.com/office/drawing/2014/main" id="{D8B8158B-E990-4CBA-9E26-333F70C8CBCD}"/>
                </a:ext>
              </a:extLst>
            </p:cNvPr>
            <p:cNvSpPr>
              <a:spLocks noChangeArrowheads="1"/>
            </p:cNvSpPr>
            <p:nvPr/>
          </p:nvSpPr>
          <p:spPr bwMode="auto">
            <a:xfrm>
              <a:off x="2016"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10</a:t>
              </a:r>
            </a:p>
          </p:txBody>
        </p:sp>
        <p:sp>
          <p:nvSpPr>
            <p:cNvPr id="21" name="Oval 21">
              <a:extLst>
                <a:ext uri="{FF2B5EF4-FFF2-40B4-BE49-F238E27FC236}">
                  <a16:creationId xmlns:a16="http://schemas.microsoft.com/office/drawing/2014/main" id="{B5144301-8EE4-40C5-8207-360E9779E933}"/>
                </a:ext>
              </a:extLst>
            </p:cNvPr>
            <p:cNvSpPr>
              <a:spLocks noChangeArrowheads="1"/>
            </p:cNvSpPr>
            <p:nvPr/>
          </p:nvSpPr>
          <p:spPr bwMode="auto">
            <a:xfrm>
              <a:off x="2592"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11</a:t>
              </a:r>
            </a:p>
          </p:txBody>
        </p:sp>
        <p:sp>
          <p:nvSpPr>
            <p:cNvPr id="22" name="Oval 22">
              <a:extLst>
                <a:ext uri="{FF2B5EF4-FFF2-40B4-BE49-F238E27FC236}">
                  <a16:creationId xmlns:a16="http://schemas.microsoft.com/office/drawing/2014/main" id="{86E477AF-FFF6-45BB-A3FA-E16990BD8C28}"/>
                </a:ext>
              </a:extLst>
            </p:cNvPr>
            <p:cNvSpPr>
              <a:spLocks noChangeArrowheads="1"/>
            </p:cNvSpPr>
            <p:nvPr/>
          </p:nvSpPr>
          <p:spPr bwMode="auto">
            <a:xfrm>
              <a:off x="2976"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12</a:t>
              </a:r>
            </a:p>
          </p:txBody>
        </p:sp>
        <p:sp>
          <p:nvSpPr>
            <p:cNvPr id="23" name="Oval 23">
              <a:extLst>
                <a:ext uri="{FF2B5EF4-FFF2-40B4-BE49-F238E27FC236}">
                  <a16:creationId xmlns:a16="http://schemas.microsoft.com/office/drawing/2014/main" id="{C8EB97F6-48ED-47FC-A617-9BC3FAA33115}"/>
                </a:ext>
              </a:extLst>
            </p:cNvPr>
            <p:cNvSpPr>
              <a:spLocks noChangeArrowheads="1"/>
            </p:cNvSpPr>
            <p:nvPr/>
          </p:nvSpPr>
          <p:spPr bwMode="auto">
            <a:xfrm>
              <a:off x="3456"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13</a:t>
              </a:r>
            </a:p>
          </p:txBody>
        </p:sp>
        <p:sp>
          <p:nvSpPr>
            <p:cNvPr id="24" name="Oval 24">
              <a:extLst>
                <a:ext uri="{FF2B5EF4-FFF2-40B4-BE49-F238E27FC236}">
                  <a16:creationId xmlns:a16="http://schemas.microsoft.com/office/drawing/2014/main" id="{DCFD45AD-A684-44D3-9160-A977E06F9488}"/>
                </a:ext>
              </a:extLst>
            </p:cNvPr>
            <p:cNvSpPr>
              <a:spLocks noChangeArrowheads="1"/>
            </p:cNvSpPr>
            <p:nvPr/>
          </p:nvSpPr>
          <p:spPr bwMode="auto">
            <a:xfrm>
              <a:off x="3792"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14</a:t>
              </a:r>
            </a:p>
          </p:txBody>
        </p:sp>
        <p:sp>
          <p:nvSpPr>
            <p:cNvPr id="26" name="Line 26">
              <a:extLst>
                <a:ext uri="{FF2B5EF4-FFF2-40B4-BE49-F238E27FC236}">
                  <a16:creationId xmlns:a16="http://schemas.microsoft.com/office/drawing/2014/main" id="{F75D7BB6-9B5C-4A4C-A5EC-D7D6BA5BBE40}"/>
                </a:ext>
              </a:extLst>
            </p:cNvPr>
            <p:cNvSpPr>
              <a:spLocks noChangeShapeType="1"/>
            </p:cNvSpPr>
            <p:nvPr/>
          </p:nvSpPr>
          <p:spPr bwMode="auto">
            <a:xfrm flipH="1">
              <a:off x="1185" y="2832"/>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7" name="Line 27">
              <a:extLst>
                <a:ext uri="{FF2B5EF4-FFF2-40B4-BE49-F238E27FC236}">
                  <a16:creationId xmlns:a16="http://schemas.microsoft.com/office/drawing/2014/main" id="{E771EA61-91F4-4C64-9C52-7DB7ECB02587}"/>
                </a:ext>
              </a:extLst>
            </p:cNvPr>
            <p:cNvSpPr>
              <a:spLocks noChangeShapeType="1"/>
            </p:cNvSpPr>
            <p:nvPr/>
          </p:nvSpPr>
          <p:spPr bwMode="auto">
            <a:xfrm>
              <a:off x="1648" y="2832"/>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8" name="Line 28">
              <a:extLst>
                <a:ext uri="{FF2B5EF4-FFF2-40B4-BE49-F238E27FC236}">
                  <a16:creationId xmlns:a16="http://schemas.microsoft.com/office/drawing/2014/main" id="{731D6D76-E5F3-489E-A70F-D9AAE3B8B2E7}"/>
                </a:ext>
              </a:extLst>
            </p:cNvPr>
            <p:cNvSpPr>
              <a:spLocks noChangeShapeType="1"/>
            </p:cNvSpPr>
            <p:nvPr/>
          </p:nvSpPr>
          <p:spPr bwMode="auto">
            <a:xfrm flipH="1">
              <a:off x="2146" y="2832"/>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9" name="Line 29">
              <a:extLst>
                <a:ext uri="{FF2B5EF4-FFF2-40B4-BE49-F238E27FC236}">
                  <a16:creationId xmlns:a16="http://schemas.microsoft.com/office/drawing/2014/main" id="{FD4EC613-A673-47D5-9C1F-6319E2720418}"/>
                </a:ext>
              </a:extLst>
            </p:cNvPr>
            <p:cNvSpPr>
              <a:spLocks noChangeShapeType="1"/>
            </p:cNvSpPr>
            <p:nvPr/>
          </p:nvSpPr>
          <p:spPr bwMode="auto">
            <a:xfrm>
              <a:off x="2564" y="2832"/>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dirty="0"/>
            </a:p>
          </p:txBody>
        </p:sp>
        <p:sp>
          <p:nvSpPr>
            <p:cNvPr id="30" name="Line 30">
              <a:extLst>
                <a:ext uri="{FF2B5EF4-FFF2-40B4-BE49-F238E27FC236}">
                  <a16:creationId xmlns:a16="http://schemas.microsoft.com/office/drawing/2014/main" id="{C8CFF06C-CCA7-4B86-BFE9-A89086F1C02A}"/>
                </a:ext>
              </a:extLst>
            </p:cNvPr>
            <p:cNvSpPr>
              <a:spLocks noChangeShapeType="1"/>
            </p:cNvSpPr>
            <p:nvPr/>
          </p:nvSpPr>
          <p:spPr bwMode="auto">
            <a:xfrm flipH="1">
              <a:off x="3108" y="2832"/>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1" name="Line 31">
              <a:extLst>
                <a:ext uri="{FF2B5EF4-FFF2-40B4-BE49-F238E27FC236}">
                  <a16:creationId xmlns:a16="http://schemas.microsoft.com/office/drawing/2014/main" id="{A79A5BF7-FF96-432A-A3EB-B497D68BDF05}"/>
                </a:ext>
              </a:extLst>
            </p:cNvPr>
            <p:cNvSpPr>
              <a:spLocks noChangeShapeType="1"/>
            </p:cNvSpPr>
            <p:nvPr/>
          </p:nvSpPr>
          <p:spPr bwMode="auto">
            <a:xfrm>
              <a:off x="3458" y="2856"/>
              <a:ext cx="142" cy="26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2" name="Line 32">
              <a:extLst>
                <a:ext uri="{FF2B5EF4-FFF2-40B4-BE49-F238E27FC236}">
                  <a16:creationId xmlns:a16="http://schemas.microsoft.com/office/drawing/2014/main" id="{A9095324-A414-484C-AEEB-5CC2F9D50C58}"/>
                </a:ext>
              </a:extLst>
            </p:cNvPr>
            <p:cNvSpPr>
              <a:spLocks noChangeShapeType="1"/>
            </p:cNvSpPr>
            <p:nvPr/>
          </p:nvSpPr>
          <p:spPr bwMode="auto">
            <a:xfrm flipH="1">
              <a:off x="3921" y="2856"/>
              <a:ext cx="205" cy="264"/>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grpSp>
      <p:grpSp>
        <p:nvGrpSpPr>
          <p:cNvPr id="34" name="Group 34">
            <a:extLst>
              <a:ext uri="{FF2B5EF4-FFF2-40B4-BE49-F238E27FC236}">
                <a16:creationId xmlns:a16="http://schemas.microsoft.com/office/drawing/2014/main" id="{1EBA1F82-BE0D-42F6-9331-1183C9CA715C}"/>
              </a:ext>
            </a:extLst>
          </p:cNvPr>
          <p:cNvGrpSpPr>
            <a:grpSpLocks/>
          </p:cNvGrpSpPr>
          <p:nvPr/>
        </p:nvGrpSpPr>
        <p:grpSpPr bwMode="auto">
          <a:xfrm>
            <a:off x="6337371" y="3026928"/>
            <a:ext cx="4566724" cy="2829063"/>
            <a:chOff x="1008" y="1872"/>
            <a:chExt cx="3360" cy="1488"/>
          </a:xfrm>
        </p:grpSpPr>
        <p:sp>
          <p:nvSpPr>
            <p:cNvPr id="35" name="Oval 4">
              <a:extLst>
                <a:ext uri="{FF2B5EF4-FFF2-40B4-BE49-F238E27FC236}">
                  <a16:creationId xmlns:a16="http://schemas.microsoft.com/office/drawing/2014/main" id="{D5396480-806B-4E61-A7D4-D5C074364424}"/>
                </a:ext>
              </a:extLst>
            </p:cNvPr>
            <p:cNvSpPr>
              <a:spLocks noChangeArrowheads="1"/>
            </p:cNvSpPr>
            <p:nvPr/>
          </p:nvSpPr>
          <p:spPr bwMode="auto">
            <a:xfrm>
              <a:off x="2688" y="1872"/>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p>
          </p:txBody>
        </p:sp>
        <p:sp>
          <p:nvSpPr>
            <p:cNvPr id="36" name="Oval 5">
              <a:extLst>
                <a:ext uri="{FF2B5EF4-FFF2-40B4-BE49-F238E27FC236}">
                  <a16:creationId xmlns:a16="http://schemas.microsoft.com/office/drawing/2014/main" id="{81A4C808-C915-476D-A8DA-0E7DE30EA845}"/>
                </a:ext>
              </a:extLst>
            </p:cNvPr>
            <p:cNvSpPr>
              <a:spLocks noChangeArrowheads="1"/>
            </p:cNvSpPr>
            <p:nvPr/>
          </p:nvSpPr>
          <p:spPr bwMode="auto">
            <a:xfrm>
              <a:off x="1920" y="2208"/>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p>
          </p:txBody>
        </p:sp>
        <p:sp>
          <p:nvSpPr>
            <p:cNvPr id="37" name="Oval 6">
              <a:extLst>
                <a:ext uri="{FF2B5EF4-FFF2-40B4-BE49-F238E27FC236}">
                  <a16:creationId xmlns:a16="http://schemas.microsoft.com/office/drawing/2014/main" id="{6DEDA808-F39F-4593-AE71-72661E195465}"/>
                </a:ext>
              </a:extLst>
            </p:cNvPr>
            <p:cNvSpPr>
              <a:spLocks noChangeArrowheads="1"/>
            </p:cNvSpPr>
            <p:nvPr/>
          </p:nvSpPr>
          <p:spPr bwMode="auto">
            <a:xfrm>
              <a:off x="3600" y="2256"/>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3</a:t>
              </a:r>
            </a:p>
          </p:txBody>
        </p:sp>
        <p:sp>
          <p:nvSpPr>
            <p:cNvPr id="38" name="Oval 7">
              <a:extLst>
                <a:ext uri="{FF2B5EF4-FFF2-40B4-BE49-F238E27FC236}">
                  <a16:creationId xmlns:a16="http://schemas.microsoft.com/office/drawing/2014/main" id="{4789D111-B1AF-4466-8825-BBC784EB9288}"/>
                </a:ext>
              </a:extLst>
            </p:cNvPr>
            <p:cNvSpPr>
              <a:spLocks noChangeArrowheads="1"/>
            </p:cNvSpPr>
            <p:nvPr/>
          </p:nvSpPr>
          <p:spPr bwMode="auto">
            <a:xfrm>
              <a:off x="1392"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p>
          </p:txBody>
        </p:sp>
        <p:sp>
          <p:nvSpPr>
            <p:cNvPr id="39" name="Oval 8">
              <a:extLst>
                <a:ext uri="{FF2B5EF4-FFF2-40B4-BE49-F238E27FC236}">
                  <a16:creationId xmlns:a16="http://schemas.microsoft.com/office/drawing/2014/main" id="{A139419B-0133-4E84-91FD-2B3F68C164C4}"/>
                </a:ext>
              </a:extLst>
            </p:cNvPr>
            <p:cNvSpPr>
              <a:spLocks noChangeArrowheads="1"/>
            </p:cNvSpPr>
            <p:nvPr/>
          </p:nvSpPr>
          <p:spPr bwMode="auto">
            <a:xfrm>
              <a:off x="2304"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5</a:t>
              </a:r>
            </a:p>
          </p:txBody>
        </p:sp>
        <p:sp>
          <p:nvSpPr>
            <p:cNvPr id="40" name="Oval 9">
              <a:extLst>
                <a:ext uri="{FF2B5EF4-FFF2-40B4-BE49-F238E27FC236}">
                  <a16:creationId xmlns:a16="http://schemas.microsoft.com/office/drawing/2014/main" id="{8778A3FA-983A-47BB-9F9F-BF5FDD7E9791}"/>
                </a:ext>
              </a:extLst>
            </p:cNvPr>
            <p:cNvSpPr>
              <a:spLocks noChangeArrowheads="1"/>
            </p:cNvSpPr>
            <p:nvPr/>
          </p:nvSpPr>
          <p:spPr bwMode="auto">
            <a:xfrm>
              <a:off x="3216"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6</a:t>
              </a:r>
            </a:p>
          </p:txBody>
        </p:sp>
        <p:sp>
          <p:nvSpPr>
            <p:cNvPr id="41" name="Oval 10">
              <a:extLst>
                <a:ext uri="{FF2B5EF4-FFF2-40B4-BE49-F238E27FC236}">
                  <a16:creationId xmlns:a16="http://schemas.microsoft.com/office/drawing/2014/main" id="{EAC96B13-09ED-4553-97DE-1DD2ADCB0069}"/>
                </a:ext>
              </a:extLst>
            </p:cNvPr>
            <p:cNvSpPr>
              <a:spLocks noChangeArrowheads="1"/>
            </p:cNvSpPr>
            <p:nvPr/>
          </p:nvSpPr>
          <p:spPr bwMode="auto">
            <a:xfrm>
              <a:off x="4080" y="264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7</a:t>
              </a:r>
            </a:p>
          </p:txBody>
        </p:sp>
        <p:sp>
          <p:nvSpPr>
            <p:cNvPr id="42" name="Line 11">
              <a:extLst>
                <a:ext uri="{FF2B5EF4-FFF2-40B4-BE49-F238E27FC236}">
                  <a16:creationId xmlns:a16="http://schemas.microsoft.com/office/drawing/2014/main" id="{8BF162A8-5651-4B34-97C1-6A7C4113FE93}"/>
                </a:ext>
              </a:extLst>
            </p:cNvPr>
            <p:cNvSpPr>
              <a:spLocks noChangeShapeType="1"/>
            </p:cNvSpPr>
            <p:nvPr/>
          </p:nvSpPr>
          <p:spPr bwMode="auto">
            <a:xfrm flipH="1">
              <a:off x="2160" y="1998"/>
              <a:ext cx="52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3" name="Line 12">
              <a:extLst>
                <a:ext uri="{FF2B5EF4-FFF2-40B4-BE49-F238E27FC236}">
                  <a16:creationId xmlns:a16="http://schemas.microsoft.com/office/drawing/2014/main" id="{E1F8AEFD-E94C-435E-8F29-33D2B2DB4216}"/>
                </a:ext>
              </a:extLst>
            </p:cNvPr>
            <p:cNvSpPr>
              <a:spLocks noChangeShapeType="1"/>
            </p:cNvSpPr>
            <p:nvPr/>
          </p:nvSpPr>
          <p:spPr bwMode="auto">
            <a:xfrm>
              <a:off x="2976" y="2016"/>
              <a:ext cx="624" cy="336"/>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4" name="Line 13">
              <a:extLst>
                <a:ext uri="{FF2B5EF4-FFF2-40B4-BE49-F238E27FC236}">
                  <a16:creationId xmlns:a16="http://schemas.microsoft.com/office/drawing/2014/main" id="{75D1DD07-4EF7-41CF-954A-5C9D5BB51D63}"/>
                </a:ext>
              </a:extLst>
            </p:cNvPr>
            <p:cNvSpPr>
              <a:spLocks noChangeShapeType="1"/>
            </p:cNvSpPr>
            <p:nvPr/>
          </p:nvSpPr>
          <p:spPr bwMode="auto">
            <a:xfrm flipH="1">
              <a:off x="1590" y="2360"/>
              <a:ext cx="336"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5" name="Line 14">
              <a:extLst>
                <a:ext uri="{FF2B5EF4-FFF2-40B4-BE49-F238E27FC236}">
                  <a16:creationId xmlns:a16="http://schemas.microsoft.com/office/drawing/2014/main" id="{E4FB2E75-87A8-43C9-97C4-B1D19290E108}"/>
                </a:ext>
              </a:extLst>
            </p:cNvPr>
            <p:cNvSpPr>
              <a:spLocks noChangeShapeType="1"/>
            </p:cNvSpPr>
            <p:nvPr/>
          </p:nvSpPr>
          <p:spPr bwMode="auto">
            <a:xfrm>
              <a:off x="2175" y="2400"/>
              <a:ext cx="240"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6" name="Line 15">
              <a:extLst>
                <a:ext uri="{FF2B5EF4-FFF2-40B4-BE49-F238E27FC236}">
                  <a16:creationId xmlns:a16="http://schemas.microsoft.com/office/drawing/2014/main" id="{7402E0EB-A13B-436F-A9C8-B6192D38B1E4}"/>
                </a:ext>
              </a:extLst>
            </p:cNvPr>
            <p:cNvSpPr>
              <a:spLocks noChangeShapeType="1"/>
            </p:cNvSpPr>
            <p:nvPr/>
          </p:nvSpPr>
          <p:spPr bwMode="auto">
            <a:xfrm flipH="1">
              <a:off x="3407" y="2405"/>
              <a:ext cx="192"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47" name="Line 16">
              <a:extLst>
                <a:ext uri="{FF2B5EF4-FFF2-40B4-BE49-F238E27FC236}">
                  <a16:creationId xmlns:a16="http://schemas.microsoft.com/office/drawing/2014/main" id="{755CA255-076F-4770-9995-E8E77A5D2BA1}"/>
                </a:ext>
              </a:extLst>
            </p:cNvPr>
            <p:cNvSpPr>
              <a:spLocks noChangeShapeType="1"/>
            </p:cNvSpPr>
            <p:nvPr/>
          </p:nvSpPr>
          <p:spPr bwMode="auto">
            <a:xfrm>
              <a:off x="3886" y="2405"/>
              <a:ext cx="288" cy="24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dirty="0"/>
            </a:p>
          </p:txBody>
        </p:sp>
        <p:sp>
          <p:nvSpPr>
            <p:cNvPr id="48" name="Oval 18">
              <a:extLst>
                <a:ext uri="{FF2B5EF4-FFF2-40B4-BE49-F238E27FC236}">
                  <a16:creationId xmlns:a16="http://schemas.microsoft.com/office/drawing/2014/main" id="{516D8B91-4573-4231-AE51-ABDE5EC45A18}"/>
                </a:ext>
              </a:extLst>
            </p:cNvPr>
            <p:cNvSpPr>
              <a:spLocks noChangeArrowheads="1"/>
            </p:cNvSpPr>
            <p:nvPr/>
          </p:nvSpPr>
          <p:spPr bwMode="auto">
            <a:xfrm>
              <a:off x="1008"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8</a:t>
              </a:r>
            </a:p>
          </p:txBody>
        </p:sp>
        <p:sp>
          <p:nvSpPr>
            <p:cNvPr id="49" name="Oval 19">
              <a:extLst>
                <a:ext uri="{FF2B5EF4-FFF2-40B4-BE49-F238E27FC236}">
                  <a16:creationId xmlns:a16="http://schemas.microsoft.com/office/drawing/2014/main" id="{D2B55B43-7B7C-4291-86E4-4E4E7CE1598B}"/>
                </a:ext>
              </a:extLst>
            </p:cNvPr>
            <p:cNvSpPr>
              <a:spLocks noChangeArrowheads="1"/>
            </p:cNvSpPr>
            <p:nvPr/>
          </p:nvSpPr>
          <p:spPr bwMode="auto">
            <a:xfrm>
              <a:off x="1632"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9</a:t>
              </a:r>
            </a:p>
          </p:txBody>
        </p:sp>
        <p:sp>
          <p:nvSpPr>
            <p:cNvPr id="50" name="Oval 20">
              <a:extLst>
                <a:ext uri="{FF2B5EF4-FFF2-40B4-BE49-F238E27FC236}">
                  <a16:creationId xmlns:a16="http://schemas.microsoft.com/office/drawing/2014/main" id="{F0DBE64D-D874-47A0-8165-137FB985D2E6}"/>
                </a:ext>
              </a:extLst>
            </p:cNvPr>
            <p:cNvSpPr>
              <a:spLocks noChangeArrowheads="1"/>
            </p:cNvSpPr>
            <p:nvPr/>
          </p:nvSpPr>
          <p:spPr bwMode="auto">
            <a:xfrm>
              <a:off x="2016"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10</a:t>
              </a:r>
            </a:p>
          </p:txBody>
        </p:sp>
        <p:sp>
          <p:nvSpPr>
            <p:cNvPr id="51" name="Oval 21">
              <a:extLst>
                <a:ext uri="{FF2B5EF4-FFF2-40B4-BE49-F238E27FC236}">
                  <a16:creationId xmlns:a16="http://schemas.microsoft.com/office/drawing/2014/main" id="{89C61880-C84E-4969-9F82-C5F25D954B39}"/>
                </a:ext>
              </a:extLst>
            </p:cNvPr>
            <p:cNvSpPr>
              <a:spLocks noChangeArrowheads="1"/>
            </p:cNvSpPr>
            <p:nvPr/>
          </p:nvSpPr>
          <p:spPr bwMode="auto">
            <a:xfrm>
              <a:off x="2592" y="3120"/>
              <a:ext cx="288" cy="24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11</a:t>
              </a:r>
            </a:p>
          </p:txBody>
        </p:sp>
        <p:sp>
          <p:nvSpPr>
            <p:cNvPr id="55" name="Line 26">
              <a:extLst>
                <a:ext uri="{FF2B5EF4-FFF2-40B4-BE49-F238E27FC236}">
                  <a16:creationId xmlns:a16="http://schemas.microsoft.com/office/drawing/2014/main" id="{5C7BD700-F683-4838-B30C-8EF87E2B13DD}"/>
                </a:ext>
              </a:extLst>
            </p:cNvPr>
            <p:cNvSpPr>
              <a:spLocks noChangeShapeType="1"/>
            </p:cNvSpPr>
            <p:nvPr/>
          </p:nvSpPr>
          <p:spPr bwMode="auto">
            <a:xfrm flipH="1">
              <a:off x="1185" y="2832"/>
              <a:ext cx="240"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6" name="Line 27">
              <a:extLst>
                <a:ext uri="{FF2B5EF4-FFF2-40B4-BE49-F238E27FC236}">
                  <a16:creationId xmlns:a16="http://schemas.microsoft.com/office/drawing/2014/main" id="{112B0FB0-23A8-4F19-AD40-DADCF349476C}"/>
                </a:ext>
              </a:extLst>
            </p:cNvPr>
            <p:cNvSpPr>
              <a:spLocks noChangeShapeType="1"/>
            </p:cNvSpPr>
            <p:nvPr/>
          </p:nvSpPr>
          <p:spPr bwMode="auto">
            <a:xfrm>
              <a:off x="1648" y="2832"/>
              <a:ext cx="144"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7" name="Line 28">
              <a:extLst>
                <a:ext uri="{FF2B5EF4-FFF2-40B4-BE49-F238E27FC236}">
                  <a16:creationId xmlns:a16="http://schemas.microsoft.com/office/drawing/2014/main" id="{2A39D7E7-9F6E-4ECA-B6EF-6525AEE86677}"/>
                </a:ext>
              </a:extLst>
            </p:cNvPr>
            <p:cNvSpPr>
              <a:spLocks noChangeShapeType="1"/>
            </p:cNvSpPr>
            <p:nvPr/>
          </p:nvSpPr>
          <p:spPr bwMode="auto">
            <a:xfrm flipH="1">
              <a:off x="2146" y="2832"/>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58" name="Line 29">
              <a:extLst>
                <a:ext uri="{FF2B5EF4-FFF2-40B4-BE49-F238E27FC236}">
                  <a16:creationId xmlns:a16="http://schemas.microsoft.com/office/drawing/2014/main" id="{A42A030F-E041-4880-9F38-CD860CC73443}"/>
                </a:ext>
              </a:extLst>
            </p:cNvPr>
            <p:cNvSpPr>
              <a:spLocks noChangeShapeType="1"/>
            </p:cNvSpPr>
            <p:nvPr/>
          </p:nvSpPr>
          <p:spPr bwMode="auto">
            <a:xfrm>
              <a:off x="2564" y="2832"/>
              <a:ext cx="192" cy="28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dirty="0"/>
            </a:p>
          </p:txBody>
        </p:sp>
      </p:grpSp>
    </p:spTree>
    <p:extLst>
      <p:ext uri="{BB962C8B-B14F-4D97-AF65-F5344CB8AC3E}">
        <p14:creationId xmlns:p14="http://schemas.microsoft.com/office/powerpoint/2010/main" val="1546569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79858-961D-4A6D-9864-F4D54679E4FF}"/>
              </a:ext>
            </a:extLst>
          </p:cNvPr>
          <p:cNvSpPr>
            <a:spLocks noGrp="1"/>
          </p:cNvSpPr>
          <p:nvPr>
            <p:ph type="title"/>
          </p:nvPr>
        </p:nvSpPr>
        <p:spPr/>
        <p:txBody>
          <a:bodyPr/>
          <a:lstStyle/>
          <a:p>
            <a:r>
              <a:rPr lang="zh-CN" altLang="en-US" dirty="0"/>
              <a:t>完全二叉树</a:t>
            </a:r>
          </a:p>
        </p:txBody>
      </p:sp>
      <p:sp>
        <p:nvSpPr>
          <p:cNvPr id="3" name="内容占位符 2">
            <a:extLst>
              <a:ext uri="{FF2B5EF4-FFF2-40B4-BE49-F238E27FC236}">
                <a16:creationId xmlns:a16="http://schemas.microsoft.com/office/drawing/2014/main" id="{B65F93E9-73D7-4920-BA53-58375856F385}"/>
              </a:ext>
            </a:extLst>
          </p:cNvPr>
          <p:cNvSpPr>
            <a:spLocks noGrp="1"/>
          </p:cNvSpPr>
          <p:nvPr>
            <p:ph idx="1"/>
          </p:nvPr>
        </p:nvSpPr>
        <p:spPr>
          <a:xfrm>
            <a:off x="228600" y="1336112"/>
            <a:ext cx="11734800" cy="4988488"/>
          </a:xfrm>
        </p:spPr>
        <p:txBody>
          <a:bodyPr/>
          <a:lstStyle/>
          <a:p>
            <a:r>
              <a:rPr lang="zh-CN" altLang="en-US" sz="2400" dirty="0"/>
              <a:t>完全二叉树的特点：</a:t>
            </a:r>
          </a:p>
          <a:p>
            <a:pPr lvl="1"/>
            <a:r>
              <a:rPr lang="zh-CN" altLang="en-US" sz="2200" dirty="0"/>
              <a:t>叶结点只能出现在</a:t>
            </a:r>
            <a:r>
              <a:rPr lang="zh-CN" altLang="en-US" sz="2200" dirty="0">
                <a:solidFill>
                  <a:srgbClr val="FF0000"/>
                </a:solidFill>
              </a:rPr>
              <a:t>最下两层</a:t>
            </a:r>
          </a:p>
          <a:p>
            <a:pPr lvl="1"/>
            <a:r>
              <a:rPr lang="zh-CN" altLang="en-US" sz="2200" dirty="0"/>
              <a:t>且最底层的叶结点都集中在二叉树的</a:t>
            </a:r>
            <a:r>
              <a:rPr lang="zh-CN" altLang="en-US" sz="2200" dirty="0">
                <a:solidFill>
                  <a:srgbClr val="FF0000"/>
                </a:solidFill>
              </a:rPr>
              <a:t>左侧</a:t>
            </a:r>
          </a:p>
          <a:p>
            <a:r>
              <a:rPr lang="zh-CN" altLang="en-US" sz="2400" dirty="0"/>
              <a:t>完全二叉树中：</a:t>
            </a:r>
            <a:endParaRPr lang="en-US" altLang="zh-CN" sz="2400" dirty="0"/>
          </a:p>
          <a:p>
            <a:pPr lvl="1"/>
            <a:r>
              <a:rPr lang="zh-CN" altLang="en-US" sz="2200" dirty="0">
                <a:solidFill>
                  <a:srgbClr val="FF0000"/>
                </a:solidFill>
              </a:rPr>
              <a:t>度为</a:t>
            </a:r>
            <a:r>
              <a:rPr lang="en-US" altLang="zh-CN" sz="2200" dirty="0">
                <a:solidFill>
                  <a:srgbClr val="FF0000"/>
                </a:solidFill>
              </a:rPr>
              <a:t>1</a:t>
            </a:r>
            <a:r>
              <a:rPr lang="zh-CN" altLang="en-US" sz="2200" dirty="0"/>
              <a:t>的结点只可能有一个，</a:t>
            </a:r>
            <a:r>
              <a:rPr lang="zh-CN" altLang="en-US" sz="2400" dirty="0"/>
              <a:t>且该结点只有</a:t>
            </a:r>
            <a:r>
              <a:rPr lang="zh-CN" altLang="en-US" sz="2400" dirty="0">
                <a:solidFill>
                  <a:srgbClr val="FF0000"/>
                </a:solidFill>
              </a:rPr>
              <a:t>左孩子</a:t>
            </a:r>
          </a:p>
          <a:p>
            <a:pPr lvl="1"/>
            <a:r>
              <a:rPr lang="zh-CN" altLang="en-US" sz="2200" dirty="0"/>
              <a:t>深度为</a:t>
            </a:r>
            <a:r>
              <a:rPr lang="en-US" altLang="zh-CN" sz="2200" dirty="0"/>
              <a:t>k </a:t>
            </a:r>
            <a:r>
              <a:rPr lang="zh-CN" altLang="en-US" sz="2200" dirty="0"/>
              <a:t>的完全二叉树在</a:t>
            </a:r>
            <a:r>
              <a:rPr lang="en-US" altLang="zh-CN" sz="2200" dirty="0"/>
              <a:t>k-1</a:t>
            </a:r>
            <a:r>
              <a:rPr lang="zh-CN" altLang="en-US" sz="2200" dirty="0"/>
              <a:t>层之上一定是满二叉树</a:t>
            </a:r>
          </a:p>
          <a:p>
            <a:r>
              <a:rPr lang="zh-CN" altLang="en-US" sz="2400" dirty="0"/>
              <a:t>满二叉树是完全二叉树，完全二叉树不一定是满二叉树</a:t>
            </a:r>
          </a:p>
        </p:txBody>
      </p:sp>
      <p:grpSp>
        <p:nvGrpSpPr>
          <p:cNvPr id="6" name="组合 5">
            <a:extLst>
              <a:ext uri="{FF2B5EF4-FFF2-40B4-BE49-F238E27FC236}">
                <a16:creationId xmlns:a16="http://schemas.microsoft.com/office/drawing/2014/main" id="{EA5EA973-C147-43D3-83DF-A02DC9DD1BBF}"/>
              </a:ext>
            </a:extLst>
          </p:cNvPr>
          <p:cNvGrpSpPr/>
          <p:nvPr/>
        </p:nvGrpSpPr>
        <p:grpSpPr>
          <a:xfrm>
            <a:off x="6477000" y="1524000"/>
            <a:ext cx="5257802" cy="2133600"/>
            <a:chOff x="6629400" y="1219200"/>
            <a:chExt cx="5257802" cy="2133600"/>
          </a:xfrm>
        </p:grpSpPr>
        <p:sp>
          <p:nvSpPr>
            <p:cNvPr id="5" name="矩形 4">
              <a:extLst>
                <a:ext uri="{FF2B5EF4-FFF2-40B4-BE49-F238E27FC236}">
                  <a16:creationId xmlns:a16="http://schemas.microsoft.com/office/drawing/2014/main" id="{F2CA1397-C447-4AB1-B700-BF4E0228C609}"/>
                </a:ext>
              </a:extLst>
            </p:cNvPr>
            <p:cNvSpPr/>
            <p:nvPr/>
          </p:nvSpPr>
          <p:spPr bwMode="auto">
            <a:xfrm>
              <a:off x="6629400" y="1219200"/>
              <a:ext cx="5257800" cy="1634905"/>
            </a:xfrm>
            <a:prstGeom prst="rect">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nvGrpSpPr>
            <p:cNvPr id="25" name="组合 24">
              <a:extLst>
                <a:ext uri="{FF2B5EF4-FFF2-40B4-BE49-F238E27FC236}">
                  <a16:creationId xmlns:a16="http://schemas.microsoft.com/office/drawing/2014/main" id="{5284A530-6AB5-4A9D-ABAD-8A07F46C8BD9}"/>
                </a:ext>
              </a:extLst>
            </p:cNvPr>
            <p:cNvGrpSpPr/>
            <p:nvPr/>
          </p:nvGrpSpPr>
          <p:grpSpPr>
            <a:xfrm>
              <a:off x="6629400" y="1524000"/>
              <a:ext cx="5257802" cy="1828800"/>
              <a:chOff x="6185705" y="1600200"/>
              <a:chExt cx="5257802" cy="1828800"/>
            </a:xfrm>
          </p:grpSpPr>
          <p:grpSp>
            <p:nvGrpSpPr>
              <p:cNvPr id="54" name="Group 32">
                <a:extLst>
                  <a:ext uri="{FF2B5EF4-FFF2-40B4-BE49-F238E27FC236}">
                    <a16:creationId xmlns:a16="http://schemas.microsoft.com/office/drawing/2014/main" id="{5A7096F4-DF98-4E20-9996-F442FBE8B6AB}"/>
                  </a:ext>
                </a:extLst>
              </p:cNvPr>
              <p:cNvGrpSpPr>
                <a:grpSpLocks/>
              </p:cNvGrpSpPr>
              <p:nvPr/>
            </p:nvGrpSpPr>
            <p:grpSpPr bwMode="auto">
              <a:xfrm>
                <a:off x="6501972" y="1600200"/>
                <a:ext cx="3574558" cy="1745697"/>
                <a:chOff x="199" y="2153"/>
                <a:chExt cx="2997" cy="1610"/>
              </a:xfrm>
            </p:grpSpPr>
            <p:sp>
              <p:nvSpPr>
                <p:cNvPr id="59" name="Oval 33">
                  <a:extLst>
                    <a:ext uri="{FF2B5EF4-FFF2-40B4-BE49-F238E27FC236}">
                      <a16:creationId xmlns:a16="http://schemas.microsoft.com/office/drawing/2014/main" id="{83871F1E-FB5C-4F2B-AB6D-E445741C4565}"/>
                    </a:ext>
                  </a:extLst>
                </p:cNvPr>
                <p:cNvSpPr>
                  <a:spLocks noChangeArrowheads="1"/>
                </p:cNvSpPr>
                <p:nvPr/>
              </p:nvSpPr>
              <p:spPr bwMode="auto">
                <a:xfrm>
                  <a:off x="1678" y="2153"/>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dirty="0">
                      <a:solidFill>
                        <a:schemeClr val="bg2">
                          <a:lumMod val="10000"/>
                        </a:schemeClr>
                      </a:solidFill>
                      <a:latin typeface="Arial Black" panose="020B0A04020102020204" pitchFamily="34" charset="0"/>
                      <a:ea typeface="Verdana" panose="020B0604030504040204" pitchFamily="34" charset="0"/>
                      <a:cs typeface="Courier New" panose="02070309020205020404" pitchFamily="49" charset="0"/>
                    </a:rPr>
                    <a:t>1</a:t>
                  </a:r>
                </a:p>
              </p:txBody>
            </p:sp>
            <p:sp>
              <p:nvSpPr>
                <p:cNvPr id="60" name="Oval 34">
                  <a:extLst>
                    <a:ext uri="{FF2B5EF4-FFF2-40B4-BE49-F238E27FC236}">
                      <a16:creationId xmlns:a16="http://schemas.microsoft.com/office/drawing/2014/main" id="{2DA283E9-1CDE-489D-9174-13AC040CF909}"/>
                    </a:ext>
                  </a:extLst>
                </p:cNvPr>
                <p:cNvSpPr>
                  <a:spLocks noChangeArrowheads="1"/>
                </p:cNvSpPr>
                <p:nvPr/>
              </p:nvSpPr>
              <p:spPr bwMode="auto">
                <a:xfrm>
                  <a:off x="875" y="256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Arial Black" panose="020B0A04020102020204" pitchFamily="34" charset="0"/>
                      <a:ea typeface="Verdana" panose="020B0604030504040204" pitchFamily="34" charset="0"/>
                      <a:cs typeface="Courier New" panose="02070309020205020404" pitchFamily="49" charset="0"/>
                    </a:rPr>
                    <a:t>2</a:t>
                  </a:r>
                </a:p>
              </p:txBody>
            </p:sp>
            <p:sp>
              <p:nvSpPr>
                <p:cNvPr id="61" name="Oval 35">
                  <a:extLst>
                    <a:ext uri="{FF2B5EF4-FFF2-40B4-BE49-F238E27FC236}">
                      <a16:creationId xmlns:a16="http://schemas.microsoft.com/office/drawing/2014/main" id="{EA4D523B-B324-44BB-9CC1-CF9AA1E45EF3}"/>
                    </a:ext>
                  </a:extLst>
                </p:cNvPr>
                <p:cNvSpPr>
                  <a:spLocks noChangeArrowheads="1"/>
                </p:cNvSpPr>
                <p:nvPr/>
              </p:nvSpPr>
              <p:spPr bwMode="auto">
                <a:xfrm>
                  <a:off x="2489" y="256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Arial Black" panose="020B0A04020102020204" pitchFamily="34" charset="0"/>
                      <a:ea typeface="Verdana" panose="020B0604030504040204" pitchFamily="34" charset="0"/>
                      <a:cs typeface="Courier New" panose="02070309020205020404" pitchFamily="49" charset="0"/>
                    </a:rPr>
                    <a:t>3</a:t>
                  </a:r>
                </a:p>
              </p:txBody>
            </p:sp>
            <p:sp>
              <p:nvSpPr>
                <p:cNvPr id="62" name="Oval 36">
                  <a:extLst>
                    <a:ext uri="{FF2B5EF4-FFF2-40B4-BE49-F238E27FC236}">
                      <a16:creationId xmlns:a16="http://schemas.microsoft.com/office/drawing/2014/main" id="{42CD6AA1-C378-4993-B42D-74205593F1A5}"/>
                    </a:ext>
                  </a:extLst>
                </p:cNvPr>
                <p:cNvSpPr>
                  <a:spLocks noChangeArrowheads="1"/>
                </p:cNvSpPr>
                <p:nvPr/>
              </p:nvSpPr>
              <p:spPr bwMode="auto">
                <a:xfrm>
                  <a:off x="1452" y="347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Arial Black" panose="020B0A04020102020204" pitchFamily="34" charset="0"/>
                      <a:ea typeface="Verdana" panose="020B0604030504040204" pitchFamily="34" charset="0"/>
                      <a:cs typeface="Courier New" panose="02070309020205020404" pitchFamily="49" charset="0"/>
                    </a:rPr>
                    <a:t>11</a:t>
                  </a:r>
                </a:p>
              </p:txBody>
            </p:sp>
            <p:sp>
              <p:nvSpPr>
                <p:cNvPr id="63" name="Oval 37">
                  <a:extLst>
                    <a:ext uri="{FF2B5EF4-FFF2-40B4-BE49-F238E27FC236}">
                      <a16:creationId xmlns:a16="http://schemas.microsoft.com/office/drawing/2014/main" id="{05107F06-D60A-4DE1-BC24-99A7A55B69E9}"/>
                    </a:ext>
                  </a:extLst>
                </p:cNvPr>
                <p:cNvSpPr>
                  <a:spLocks noChangeArrowheads="1"/>
                </p:cNvSpPr>
                <p:nvPr/>
              </p:nvSpPr>
              <p:spPr bwMode="auto">
                <a:xfrm>
                  <a:off x="423" y="300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Arial Black" panose="020B0A04020102020204" pitchFamily="34" charset="0"/>
                      <a:ea typeface="Verdana" panose="020B0604030504040204" pitchFamily="34" charset="0"/>
                      <a:cs typeface="Courier New" panose="02070309020205020404" pitchFamily="49" charset="0"/>
                    </a:rPr>
                    <a:t>4</a:t>
                  </a:r>
                </a:p>
              </p:txBody>
            </p:sp>
            <p:sp>
              <p:nvSpPr>
                <p:cNvPr id="64" name="Oval 38">
                  <a:extLst>
                    <a:ext uri="{FF2B5EF4-FFF2-40B4-BE49-F238E27FC236}">
                      <a16:creationId xmlns:a16="http://schemas.microsoft.com/office/drawing/2014/main" id="{F2A9DCDA-ADD3-43B4-B404-2B157E8479C7}"/>
                    </a:ext>
                  </a:extLst>
                </p:cNvPr>
                <p:cNvSpPr>
                  <a:spLocks noChangeArrowheads="1"/>
                </p:cNvSpPr>
                <p:nvPr/>
              </p:nvSpPr>
              <p:spPr bwMode="auto">
                <a:xfrm>
                  <a:off x="1250" y="300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Arial Black" panose="020B0A04020102020204" pitchFamily="34" charset="0"/>
                      <a:ea typeface="Verdana" panose="020B0604030504040204" pitchFamily="34" charset="0"/>
                      <a:cs typeface="Courier New" panose="02070309020205020404" pitchFamily="49" charset="0"/>
                    </a:rPr>
                    <a:t>5</a:t>
                  </a:r>
                </a:p>
              </p:txBody>
            </p:sp>
            <p:sp>
              <p:nvSpPr>
                <p:cNvPr id="65" name="Oval 39">
                  <a:extLst>
                    <a:ext uri="{FF2B5EF4-FFF2-40B4-BE49-F238E27FC236}">
                      <a16:creationId xmlns:a16="http://schemas.microsoft.com/office/drawing/2014/main" id="{989D62D6-297A-49B2-ADC9-4BC408A9C4FD}"/>
                    </a:ext>
                  </a:extLst>
                </p:cNvPr>
                <p:cNvSpPr>
                  <a:spLocks noChangeArrowheads="1"/>
                </p:cNvSpPr>
                <p:nvPr/>
              </p:nvSpPr>
              <p:spPr bwMode="auto">
                <a:xfrm>
                  <a:off x="199" y="347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dirty="0">
                      <a:solidFill>
                        <a:schemeClr val="bg2">
                          <a:lumMod val="10000"/>
                        </a:schemeClr>
                      </a:solidFill>
                      <a:latin typeface="Arial Black" panose="020B0A04020102020204" pitchFamily="34" charset="0"/>
                      <a:ea typeface="Verdana" panose="020B0604030504040204" pitchFamily="34" charset="0"/>
                      <a:cs typeface="Courier New" panose="02070309020205020404" pitchFamily="49" charset="0"/>
                    </a:rPr>
                    <a:t>8</a:t>
                  </a:r>
                </a:p>
              </p:txBody>
            </p:sp>
            <p:sp>
              <p:nvSpPr>
                <p:cNvPr id="66" name="Oval 40">
                  <a:extLst>
                    <a:ext uri="{FF2B5EF4-FFF2-40B4-BE49-F238E27FC236}">
                      <a16:creationId xmlns:a16="http://schemas.microsoft.com/office/drawing/2014/main" id="{614BA225-BC3D-4EA2-BF53-92DDE1AD1041}"/>
                    </a:ext>
                  </a:extLst>
                </p:cNvPr>
                <p:cNvSpPr>
                  <a:spLocks noChangeArrowheads="1"/>
                </p:cNvSpPr>
                <p:nvPr/>
              </p:nvSpPr>
              <p:spPr bwMode="auto">
                <a:xfrm>
                  <a:off x="616" y="347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Arial Black" panose="020B0A04020102020204" pitchFamily="34" charset="0"/>
                      <a:ea typeface="Verdana" panose="020B0604030504040204" pitchFamily="34" charset="0"/>
                      <a:cs typeface="Courier New" panose="02070309020205020404" pitchFamily="49" charset="0"/>
                    </a:rPr>
                    <a:t>9</a:t>
                  </a:r>
                </a:p>
              </p:txBody>
            </p:sp>
            <p:sp>
              <p:nvSpPr>
                <p:cNvPr id="67" name="Oval 41">
                  <a:extLst>
                    <a:ext uri="{FF2B5EF4-FFF2-40B4-BE49-F238E27FC236}">
                      <a16:creationId xmlns:a16="http://schemas.microsoft.com/office/drawing/2014/main" id="{F922E1CE-85AD-4AA0-AB4E-8ED193FD9233}"/>
                    </a:ext>
                  </a:extLst>
                </p:cNvPr>
                <p:cNvSpPr>
                  <a:spLocks noChangeArrowheads="1"/>
                </p:cNvSpPr>
                <p:nvPr/>
              </p:nvSpPr>
              <p:spPr bwMode="auto">
                <a:xfrm>
                  <a:off x="1870" y="347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Arial Black" panose="020B0A04020102020204" pitchFamily="34" charset="0"/>
                      <a:ea typeface="Verdana" panose="020B0604030504040204" pitchFamily="34" charset="0"/>
                      <a:cs typeface="Courier New" panose="02070309020205020404" pitchFamily="49" charset="0"/>
                    </a:rPr>
                    <a:t>12</a:t>
                  </a:r>
                </a:p>
              </p:txBody>
            </p:sp>
            <p:sp>
              <p:nvSpPr>
                <p:cNvPr id="68" name="Oval 42">
                  <a:extLst>
                    <a:ext uri="{FF2B5EF4-FFF2-40B4-BE49-F238E27FC236}">
                      <a16:creationId xmlns:a16="http://schemas.microsoft.com/office/drawing/2014/main" id="{619F8887-9BBF-41BC-9F3B-B2A8C7009D5C}"/>
                    </a:ext>
                  </a:extLst>
                </p:cNvPr>
                <p:cNvSpPr>
                  <a:spLocks noChangeArrowheads="1"/>
                </p:cNvSpPr>
                <p:nvPr/>
              </p:nvSpPr>
              <p:spPr bwMode="auto">
                <a:xfrm>
                  <a:off x="2078" y="300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Arial Black" panose="020B0A04020102020204" pitchFamily="34" charset="0"/>
                      <a:ea typeface="Verdana" panose="020B0604030504040204" pitchFamily="34" charset="0"/>
                      <a:cs typeface="Courier New" panose="02070309020205020404" pitchFamily="49" charset="0"/>
                    </a:rPr>
                    <a:t>6</a:t>
                  </a:r>
                </a:p>
              </p:txBody>
            </p:sp>
            <p:sp>
              <p:nvSpPr>
                <p:cNvPr id="69" name="Oval 43">
                  <a:extLst>
                    <a:ext uri="{FF2B5EF4-FFF2-40B4-BE49-F238E27FC236}">
                      <a16:creationId xmlns:a16="http://schemas.microsoft.com/office/drawing/2014/main" id="{081CD7CF-8A44-4167-B93D-68EEE883086A}"/>
                    </a:ext>
                  </a:extLst>
                </p:cNvPr>
                <p:cNvSpPr>
                  <a:spLocks noChangeArrowheads="1"/>
                </p:cNvSpPr>
                <p:nvPr/>
              </p:nvSpPr>
              <p:spPr bwMode="auto">
                <a:xfrm>
                  <a:off x="2906" y="300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Arial Black" panose="020B0A04020102020204" pitchFamily="34" charset="0"/>
                      <a:ea typeface="Verdana" panose="020B0604030504040204" pitchFamily="34" charset="0"/>
                      <a:cs typeface="Courier New" panose="02070309020205020404" pitchFamily="49" charset="0"/>
                    </a:rPr>
                    <a:t>7</a:t>
                  </a:r>
                </a:p>
              </p:txBody>
            </p:sp>
            <p:sp>
              <p:nvSpPr>
                <p:cNvPr id="70" name="Oval 44">
                  <a:extLst>
                    <a:ext uri="{FF2B5EF4-FFF2-40B4-BE49-F238E27FC236}">
                      <a16:creationId xmlns:a16="http://schemas.microsoft.com/office/drawing/2014/main" id="{05206AA5-B924-47FD-9C25-845BF9BB4EC7}"/>
                    </a:ext>
                  </a:extLst>
                </p:cNvPr>
                <p:cNvSpPr>
                  <a:spLocks noChangeArrowheads="1"/>
                </p:cNvSpPr>
                <p:nvPr/>
              </p:nvSpPr>
              <p:spPr bwMode="auto">
                <a:xfrm>
                  <a:off x="1034" y="347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Arial Black" panose="020B0A04020102020204" pitchFamily="34" charset="0"/>
                      <a:ea typeface="Verdana" panose="020B0604030504040204" pitchFamily="34" charset="0"/>
                      <a:cs typeface="Courier New" panose="02070309020205020404" pitchFamily="49" charset="0"/>
                    </a:rPr>
                    <a:t>10</a:t>
                  </a:r>
                </a:p>
              </p:txBody>
            </p:sp>
            <p:sp>
              <p:nvSpPr>
                <p:cNvPr id="71" name="Line 45">
                  <a:extLst>
                    <a:ext uri="{FF2B5EF4-FFF2-40B4-BE49-F238E27FC236}">
                      <a16:creationId xmlns:a16="http://schemas.microsoft.com/office/drawing/2014/main" id="{05ADCE6C-5065-41AC-8D2D-40F226F6FFF2}"/>
                    </a:ext>
                  </a:extLst>
                </p:cNvPr>
                <p:cNvSpPr>
                  <a:spLocks noChangeShapeType="1"/>
                </p:cNvSpPr>
                <p:nvPr/>
              </p:nvSpPr>
              <p:spPr bwMode="auto">
                <a:xfrm flipH="1">
                  <a:off x="1153" y="2374"/>
                  <a:ext cx="543" cy="28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sz="2000" b="1">
                    <a:solidFill>
                      <a:schemeClr val="bg2">
                        <a:lumMod val="10000"/>
                      </a:schemeClr>
                    </a:solidFill>
                    <a:latin typeface="Arial Black" panose="020B0A04020102020204" pitchFamily="34" charset="0"/>
                    <a:cs typeface="Courier New" panose="02070309020205020404" pitchFamily="49" charset="0"/>
                  </a:endParaRPr>
                </a:p>
              </p:txBody>
            </p:sp>
            <p:sp>
              <p:nvSpPr>
                <p:cNvPr id="72" name="Line 46">
                  <a:extLst>
                    <a:ext uri="{FF2B5EF4-FFF2-40B4-BE49-F238E27FC236}">
                      <a16:creationId xmlns:a16="http://schemas.microsoft.com/office/drawing/2014/main" id="{B70CEDFC-CA0B-44CF-BA7F-DB1A6BE2FFA8}"/>
                    </a:ext>
                  </a:extLst>
                </p:cNvPr>
                <p:cNvSpPr>
                  <a:spLocks noChangeShapeType="1"/>
                </p:cNvSpPr>
                <p:nvPr/>
              </p:nvSpPr>
              <p:spPr bwMode="auto">
                <a:xfrm>
                  <a:off x="1929" y="2385"/>
                  <a:ext cx="567" cy="3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2000" b="1">
                    <a:solidFill>
                      <a:schemeClr val="bg2">
                        <a:lumMod val="10000"/>
                      </a:schemeClr>
                    </a:solidFill>
                    <a:latin typeface="Arial Black" panose="020B0A04020102020204" pitchFamily="34" charset="0"/>
                    <a:cs typeface="Courier New" panose="02070309020205020404" pitchFamily="49" charset="0"/>
                  </a:endParaRPr>
                </a:p>
              </p:txBody>
            </p:sp>
            <p:sp>
              <p:nvSpPr>
                <p:cNvPr id="73" name="Line 47">
                  <a:extLst>
                    <a:ext uri="{FF2B5EF4-FFF2-40B4-BE49-F238E27FC236}">
                      <a16:creationId xmlns:a16="http://schemas.microsoft.com/office/drawing/2014/main" id="{13A008ED-B5AC-494E-B91E-8F36E5EC205E}"/>
                    </a:ext>
                  </a:extLst>
                </p:cNvPr>
                <p:cNvSpPr>
                  <a:spLocks noChangeShapeType="1"/>
                </p:cNvSpPr>
                <p:nvPr/>
              </p:nvSpPr>
              <p:spPr bwMode="auto">
                <a:xfrm flipH="1">
                  <a:off x="674" y="2818"/>
                  <a:ext cx="233" cy="234"/>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2000" b="1">
                    <a:solidFill>
                      <a:schemeClr val="bg2">
                        <a:lumMod val="10000"/>
                      </a:schemeClr>
                    </a:solidFill>
                    <a:latin typeface="Arial Black" panose="020B0A04020102020204" pitchFamily="34" charset="0"/>
                    <a:cs typeface="Courier New" panose="02070309020205020404" pitchFamily="49" charset="0"/>
                  </a:endParaRPr>
                </a:p>
              </p:txBody>
            </p:sp>
            <p:sp>
              <p:nvSpPr>
                <p:cNvPr id="74" name="Line 48">
                  <a:extLst>
                    <a:ext uri="{FF2B5EF4-FFF2-40B4-BE49-F238E27FC236}">
                      <a16:creationId xmlns:a16="http://schemas.microsoft.com/office/drawing/2014/main" id="{C53EE618-C7A6-440B-ABD3-8F295E1A02EB}"/>
                    </a:ext>
                  </a:extLst>
                </p:cNvPr>
                <p:cNvSpPr>
                  <a:spLocks noChangeShapeType="1"/>
                </p:cNvSpPr>
                <p:nvPr/>
              </p:nvSpPr>
              <p:spPr bwMode="auto">
                <a:xfrm>
                  <a:off x="1107" y="2818"/>
                  <a:ext cx="211" cy="21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2000" b="1">
                    <a:solidFill>
                      <a:schemeClr val="bg2">
                        <a:lumMod val="10000"/>
                      </a:schemeClr>
                    </a:solidFill>
                    <a:latin typeface="Arial Black" panose="020B0A04020102020204" pitchFamily="34" charset="0"/>
                    <a:cs typeface="Courier New" panose="02070309020205020404" pitchFamily="49" charset="0"/>
                  </a:endParaRPr>
                </a:p>
              </p:txBody>
            </p:sp>
            <p:sp>
              <p:nvSpPr>
                <p:cNvPr id="75" name="Line 49">
                  <a:extLst>
                    <a:ext uri="{FF2B5EF4-FFF2-40B4-BE49-F238E27FC236}">
                      <a16:creationId xmlns:a16="http://schemas.microsoft.com/office/drawing/2014/main" id="{82862B8A-4B97-421A-B01E-F4C3395956C7}"/>
                    </a:ext>
                  </a:extLst>
                </p:cNvPr>
                <p:cNvSpPr>
                  <a:spLocks noChangeShapeType="1"/>
                </p:cNvSpPr>
                <p:nvPr/>
              </p:nvSpPr>
              <p:spPr bwMode="auto">
                <a:xfrm flipH="1">
                  <a:off x="2317" y="2829"/>
                  <a:ext cx="235" cy="234"/>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sz="2000" b="1">
                    <a:solidFill>
                      <a:schemeClr val="bg2">
                        <a:lumMod val="10000"/>
                      </a:schemeClr>
                    </a:solidFill>
                    <a:latin typeface="Arial Black" panose="020B0A04020102020204" pitchFamily="34" charset="0"/>
                    <a:cs typeface="Courier New" panose="02070309020205020404" pitchFamily="49" charset="0"/>
                  </a:endParaRPr>
                </a:p>
              </p:txBody>
            </p:sp>
            <p:sp>
              <p:nvSpPr>
                <p:cNvPr id="76" name="Line 50">
                  <a:extLst>
                    <a:ext uri="{FF2B5EF4-FFF2-40B4-BE49-F238E27FC236}">
                      <a16:creationId xmlns:a16="http://schemas.microsoft.com/office/drawing/2014/main" id="{12717850-835C-4770-B888-DE8A061BC550}"/>
                    </a:ext>
                  </a:extLst>
                </p:cNvPr>
                <p:cNvSpPr>
                  <a:spLocks noChangeShapeType="1"/>
                </p:cNvSpPr>
                <p:nvPr/>
              </p:nvSpPr>
              <p:spPr bwMode="auto">
                <a:xfrm>
                  <a:off x="2729" y="2818"/>
                  <a:ext cx="223" cy="22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2000" b="1">
                    <a:solidFill>
                      <a:schemeClr val="bg2">
                        <a:lumMod val="10000"/>
                      </a:schemeClr>
                    </a:solidFill>
                    <a:latin typeface="Arial Black" panose="020B0A04020102020204" pitchFamily="34" charset="0"/>
                    <a:cs typeface="Courier New" panose="02070309020205020404" pitchFamily="49" charset="0"/>
                  </a:endParaRPr>
                </a:p>
              </p:txBody>
            </p:sp>
            <p:sp>
              <p:nvSpPr>
                <p:cNvPr id="77" name="Line 51">
                  <a:extLst>
                    <a:ext uri="{FF2B5EF4-FFF2-40B4-BE49-F238E27FC236}">
                      <a16:creationId xmlns:a16="http://schemas.microsoft.com/office/drawing/2014/main" id="{D085C3C0-B5EC-4446-A7D4-70880F1545D1}"/>
                    </a:ext>
                  </a:extLst>
                </p:cNvPr>
                <p:cNvSpPr>
                  <a:spLocks noChangeShapeType="1"/>
                </p:cNvSpPr>
                <p:nvPr/>
              </p:nvSpPr>
              <p:spPr bwMode="auto">
                <a:xfrm flipH="1">
                  <a:off x="362" y="3285"/>
                  <a:ext cx="134" cy="2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2000" b="1">
                    <a:solidFill>
                      <a:schemeClr val="bg2">
                        <a:lumMod val="10000"/>
                      </a:schemeClr>
                    </a:solidFill>
                    <a:latin typeface="Arial Black" panose="020B0A04020102020204" pitchFamily="34" charset="0"/>
                    <a:cs typeface="Courier New" panose="02070309020205020404" pitchFamily="49" charset="0"/>
                  </a:endParaRPr>
                </a:p>
              </p:txBody>
            </p:sp>
            <p:sp>
              <p:nvSpPr>
                <p:cNvPr id="78" name="Line 52">
                  <a:extLst>
                    <a:ext uri="{FF2B5EF4-FFF2-40B4-BE49-F238E27FC236}">
                      <a16:creationId xmlns:a16="http://schemas.microsoft.com/office/drawing/2014/main" id="{C37773DE-1F54-4C25-8C6C-65344FB58FE1}"/>
                    </a:ext>
                  </a:extLst>
                </p:cNvPr>
                <p:cNvSpPr>
                  <a:spLocks noChangeShapeType="1"/>
                </p:cNvSpPr>
                <p:nvPr/>
              </p:nvSpPr>
              <p:spPr bwMode="auto">
                <a:xfrm>
                  <a:off x="607" y="3296"/>
                  <a:ext cx="122" cy="2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sz="2000" b="1">
                    <a:solidFill>
                      <a:schemeClr val="bg2">
                        <a:lumMod val="10000"/>
                      </a:schemeClr>
                    </a:solidFill>
                    <a:latin typeface="Arial Black" panose="020B0A04020102020204" pitchFamily="34" charset="0"/>
                    <a:cs typeface="Courier New" panose="02070309020205020404" pitchFamily="49" charset="0"/>
                  </a:endParaRPr>
                </a:p>
              </p:txBody>
            </p:sp>
            <p:sp>
              <p:nvSpPr>
                <p:cNvPr id="79" name="Line 53">
                  <a:extLst>
                    <a:ext uri="{FF2B5EF4-FFF2-40B4-BE49-F238E27FC236}">
                      <a16:creationId xmlns:a16="http://schemas.microsoft.com/office/drawing/2014/main" id="{A0AD503A-BEC9-4AF2-9450-9B20B55EBEE8}"/>
                    </a:ext>
                  </a:extLst>
                </p:cNvPr>
                <p:cNvSpPr>
                  <a:spLocks noChangeShapeType="1"/>
                </p:cNvSpPr>
                <p:nvPr/>
              </p:nvSpPr>
              <p:spPr bwMode="auto">
                <a:xfrm flipH="1">
                  <a:off x="1240" y="3296"/>
                  <a:ext cx="89" cy="178"/>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2000" b="1">
                    <a:solidFill>
                      <a:schemeClr val="bg2">
                        <a:lumMod val="10000"/>
                      </a:schemeClr>
                    </a:solidFill>
                    <a:latin typeface="Arial Black" panose="020B0A04020102020204" pitchFamily="34" charset="0"/>
                    <a:cs typeface="Courier New" panose="02070309020205020404" pitchFamily="49" charset="0"/>
                  </a:endParaRPr>
                </a:p>
              </p:txBody>
            </p:sp>
            <p:sp>
              <p:nvSpPr>
                <p:cNvPr id="80" name="Line 54">
                  <a:extLst>
                    <a:ext uri="{FF2B5EF4-FFF2-40B4-BE49-F238E27FC236}">
                      <a16:creationId xmlns:a16="http://schemas.microsoft.com/office/drawing/2014/main" id="{6B16141A-6D52-4085-9215-676B499F2843}"/>
                    </a:ext>
                  </a:extLst>
                </p:cNvPr>
                <p:cNvSpPr>
                  <a:spLocks noChangeShapeType="1"/>
                </p:cNvSpPr>
                <p:nvPr/>
              </p:nvSpPr>
              <p:spPr bwMode="auto">
                <a:xfrm>
                  <a:off x="1485" y="3263"/>
                  <a:ext cx="111" cy="21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2000" b="1">
                    <a:solidFill>
                      <a:schemeClr val="bg2">
                        <a:lumMod val="10000"/>
                      </a:schemeClr>
                    </a:solidFill>
                    <a:latin typeface="Arial Black" panose="020B0A04020102020204" pitchFamily="34" charset="0"/>
                    <a:cs typeface="Courier New" panose="02070309020205020404" pitchFamily="49" charset="0"/>
                  </a:endParaRPr>
                </a:p>
              </p:txBody>
            </p:sp>
            <p:sp>
              <p:nvSpPr>
                <p:cNvPr id="81" name="Line 55">
                  <a:extLst>
                    <a:ext uri="{FF2B5EF4-FFF2-40B4-BE49-F238E27FC236}">
                      <a16:creationId xmlns:a16="http://schemas.microsoft.com/office/drawing/2014/main" id="{05774457-4E70-4305-A6F7-091BC6E610D4}"/>
                    </a:ext>
                  </a:extLst>
                </p:cNvPr>
                <p:cNvSpPr>
                  <a:spLocks noChangeShapeType="1"/>
                </p:cNvSpPr>
                <p:nvPr/>
              </p:nvSpPr>
              <p:spPr bwMode="auto">
                <a:xfrm flipH="1">
                  <a:off x="2029" y="3285"/>
                  <a:ext cx="123" cy="2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2000" b="1">
                    <a:solidFill>
                      <a:schemeClr val="bg2">
                        <a:lumMod val="10000"/>
                      </a:schemeClr>
                    </a:solidFill>
                    <a:latin typeface="Arial Black" panose="020B0A04020102020204" pitchFamily="34" charset="0"/>
                    <a:cs typeface="Courier New" panose="02070309020205020404" pitchFamily="49" charset="0"/>
                  </a:endParaRPr>
                </a:p>
              </p:txBody>
            </p:sp>
          </p:grpSp>
          <p:sp>
            <p:nvSpPr>
              <p:cNvPr id="82" name="椭圆 81">
                <a:extLst>
                  <a:ext uri="{FF2B5EF4-FFF2-40B4-BE49-F238E27FC236}">
                    <a16:creationId xmlns:a16="http://schemas.microsoft.com/office/drawing/2014/main" id="{40900B70-B27A-449D-9AE3-591F8259C8C8}"/>
                  </a:ext>
                </a:extLst>
              </p:cNvPr>
              <p:cNvSpPr/>
              <p:nvPr/>
            </p:nvSpPr>
            <p:spPr>
              <a:xfrm>
                <a:off x="8737767" y="2512458"/>
                <a:ext cx="365286" cy="33124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Line 45">
                <a:extLst>
                  <a:ext uri="{FF2B5EF4-FFF2-40B4-BE49-F238E27FC236}">
                    <a16:creationId xmlns:a16="http://schemas.microsoft.com/office/drawing/2014/main" id="{87842F8D-1284-4062-8B9B-5C846C553723}"/>
                  </a:ext>
                </a:extLst>
              </p:cNvPr>
              <p:cNvSpPr>
                <a:spLocks noChangeShapeType="1"/>
              </p:cNvSpPr>
              <p:nvPr/>
            </p:nvSpPr>
            <p:spPr bwMode="auto">
              <a:xfrm flipH="1">
                <a:off x="6185705" y="3414909"/>
                <a:ext cx="5181601" cy="14091"/>
              </a:xfrm>
              <a:prstGeom prst="line">
                <a:avLst/>
              </a:prstGeom>
              <a:noFill/>
              <a:ln w="38100" cap="rnd">
                <a:solidFill>
                  <a:srgbClr val="0000FF"/>
                </a:solidFill>
                <a:prstDash val="sys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86" name="Text Box 80">
                <a:extLst>
                  <a:ext uri="{FF2B5EF4-FFF2-40B4-BE49-F238E27FC236}">
                    <a16:creationId xmlns:a16="http://schemas.microsoft.com/office/drawing/2014/main" id="{88B434B1-7DE0-4222-A45E-4166F7FFBAEB}"/>
                  </a:ext>
                </a:extLst>
              </p:cNvPr>
              <p:cNvSpPr txBox="1">
                <a:spLocks noChangeArrowheads="1"/>
              </p:cNvSpPr>
              <p:nvPr/>
            </p:nvSpPr>
            <p:spPr bwMode="auto">
              <a:xfrm>
                <a:off x="10042731" y="2472709"/>
                <a:ext cx="1400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b="1" dirty="0">
                    <a:solidFill>
                      <a:srgbClr val="FF0000"/>
                    </a:solidFill>
                    <a:latin typeface="Verdana" panose="020B0604030504040204" pitchFamily="34" charset="0"/>
                    <a:ea typeface="Verdana" panose="020B0604030504040204" pitchFamily="34" charset="0"/>
                    <a:cs typeface="Verdana" panose="020B0604030504040204" pitchFamily="34" charset="0"/>
                  </a:rPr>
                  <a:t>k-1 </a:t>
                </a:r>
                <a:r>
                  <a:rPr lang="zh-CN" altLang="en-US" b="1" dirty="0">
                    <a:solidFill>
                      <a:srgbClr val="FF0000"/>
                    </a:solidFill>
                    <a:latin typeface="Verdana" panose="020B0604030504040204" pitchFamily="34" charset="0"/>
                    <a:ea typeface="微软雅黑" panose="020B0503020204020204" pitchFamily="34" charset="-122"/>
                    <a:cs typeface="Verdana" panose="020B0604030504040204" pitchFamily="34" charset="0"/>
                  </a:rPr>
                  <a:t>层</a:t>
                </a:r>
                <a:endParaRPr lang="en-US" altLang="zh-CN"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4" name="矩形 3">
              <a:extLst>
                <a:ext uri="{FF2B5EF4-FFF2-40B4-BE49-F238E27FC236}">
                  <a16:creationId xmlns:a16="http://schemas.microsoft.com/office/drawing/2014/main" id="{A28F0B12-3A7C-4494-A9D8-A76437F026FC}"/>
                </a:ext>
              </a:extLst>
            </p:cNvPr>
            <p:cNvSpPr/>
            <p:nvPr/>
          </p:nvSpPr>
          <p:spPr>
            <a:xfrm>
              <a:off x="10310236" y="1456960"/>
              <a:ext cx="1415772" cy="461665"/>
            </a:xfrm>
            <a:prstGeom prst="rect">
              <a:avLst/>
            </a:prstGeom>
          </p:spPr>
          <p:txBody>
            <a:bodyPr wrap="none">
              <a:spAutoFit/>
            </a:bodyPr>
            <a:lstStyle/>
            <a:p>
              <a:r>
                <a:rPr lang="zh-CN" altLang="en-US" b="1" dirty="0">
                  <a:solidFill>
                    <a:srgbClr val="FF0000"/>
                  </a:solidFill>
                  <a:latin typeface="Verdana" panose="020B0604030504040204" pitchFamily="34" charset="0"/>
                  <a:ea typeface="微软雅黑" panose="020B0503020204020204" pitchFamily="34" charset="-122"/>
                  <a:cs typeface="Verdana" panose="020B0604030504040204" pitchFamily="34" charset="0"/>
                </a:rPr>
                <a:t>（满的）</a:t>
              </a:r>
              <a:endParaRPr lang="zh-CN" altLang="en-US" dirty="0"/>
            </a:p>
          </p:txBody>
        </p:sp>
        <p:sp>
          <p:nvSpPr>
            <p:cNvPr id="34" name="Text Box 80">
              <a:extLst>
                <a:ext uri="{FF2B5EF4-FFF2-40B4-BE49-F238E27FC236}">
                  <a16:creationId xmlns:a16="http://schemas.microsoft.com/office/drawing/2014/main" id="{56FBBDEB-9E0E-4346-9A28-1E62B4DD03B3}"/>
                </a:ext>
              </a:extLst>
            </p:cNvPr>
            <p:cNvSpPr txBox="1">
              <a:spLocks noChangeArrowheads="1"/>
            </p:cNvSpPr>
            <p:nvPr/>
          </p:nvSpPr>
          <p:spPr bwMode="auto">
            <a:xfrm>
              <a:off x="10814021" y="2854105"/>
              <a:ext cx="890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b="1" dirty="0">
                  <a:solidFill>
                    <a:srgbClr val="FF0000"/>
                  </a:solidFill>
                  <a:latin typeface="Verdana" panose="020B0604030504040204" pitchFamily="34" charset="0"/>
                  <a:ea typeface="Verdana" panose="020B0604030504040204" pitchFamily="34" charset="0"/>
                  <a:cs typeface="Verdana" panose="020B0604030504040204" pitchFamily="34" charset="0"/>
                </a:rPr>
                <a:t>k </a:t>
              </a:r>
              <a:r>
                <a:rPr lang="zh-CN" altLang="en-US" b="1" dirty="0">
                  <a:solidFill>
                    <a:srgbClr val="FF0000"/>
                  </a:solidFill>
                  <a:latin typeface="Verdana" panose="020B0604030504040204" pitchFamily="34" charset="0"/>
                  <a:ea typeface="微软雅黑" panose="020B0503020204020204" pitchFamily="34" charset="-122"/>
                  <a:cs typeface="Verdana" panose="020B0604030504040204" pitchFamily="34" charset="0"/>
                </a:rPr>
                <a:t>层</a:t>
              </a:r>
              <a:endParaRPr lang="en-US" altLang="zh-CN" b="1"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4263048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4338" name="Group 2"/>
          <p:cNvGrpSpPr>
            <a:grpSpLocks/>
          </p:cNvGrpSpPr>
          <p:nvPr/>
        </p:nvGrpSpPr>
        <p:grpSpPr bwMode="auto">
          <a:xfrm>
            <a:off x="2767013" y="762000"/>
            <a:ext cx="5103812" cy="2555875"/>
            <a:chOff x="1070" y="668"/>
            <a:chExt cx="3215" cy="1610"/>
          </a:xfrm>
        </p:grpSpPr>
        <p:sp>
          <p:nvSpPr>
            <p:cNvPr id="654339" name="Oval 3"/>
            <p:cNvSpPr>
              <a:spLocks noChangeArrowheads="1"/>
            </p:cNvSpPr>
            <p:nvPr/>
          </p:nvSpPr>
          <p:spPr bwMode="auto">
            <a:xfrm>
              <a:off x="2549" y="668"/>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1</a:t>
              </a:r>
            </a:p>
          </p:txBody>
        </p:sp>
        <p:sp>
          <p:nvSpPr>
            <p:cNvPr id="654340" name="Oval 4"/>
            <p:cNvSpPr>
              <a:spLocks noChangeArrowheads="1"/>
            </p:cNvSpPr>
            <p:nvPr/>
          </p:nvSpPr>
          <p:spPr bwMode="auto">
            <a:xfrm>
              <a:off x="1746" y="1080"/>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2</a:t>
              </a:r>
            </a:p>
          </p:txBody>
        </p:sp>
        <p:sp>
          <p:nvSpPr>
            <p:cNvPr id="654341" name="Oval 5"/>
            <p:cNvSpPr>
              <a:spLocks noChangeArrowheads="1"/>
            </p:cNvSpPr>
            <p:nvPr/>
          </p:nvSpPr>
          <p:spPr bwMode="auto">
            <a:xfrm>
              <a:off x="3360" y="1080"/>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3</a:t>
              </a:r>
            </a:p>
          </p:txBody>
        </p:sp>
        <p:sp>
          <p:nvSpPr>
            <p:cNvPr id="654342" name="Oval 6"/>
            <p:cNvSpPr>
              <a:spLocks noChangeArrowheads="1"/>
            </p:cNvSpPr>
            <p:nvPr/>
          </p:nvSpPr>
          <p:spPr bwMode="auto">
            <a:xfrm>
              <a:off x="2323" y="1986"/>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11</a:t>
              </a:r>
            </a:p>
          </p:txBody>
        </p:sp>
        <p:sp>
          <p:nvSpPr>
            <p:cNvPr id="654343" name="Oval 7"/>
            <p:cNvSpPr>
              <a:spLocks noChangeArrowheads="1"/>
            </p:cNvSpPr>
            <p:nvPr/>
          </p:nvSpPr>
          <p:spPr bwMode="auto">
            <a:xfrm>
              <a:off x="1294" y="1520"/>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4</a:t>
              </a:r>
            </a:p>
          </p:txBody>
        </p:sp>
        <p:sp>
          <p:nvSpPr>
            <p:cNvPr id="654344" name="Oval 8"/>
            <p:cNvSpPr>
              <a:spLocks noChangeArrowheads="1"/>
            </p:cNvSpPr>
            <p:nvPr/>
          </p:nvSpPr>
          <p:spPr bwMode="auto">
            <a:xfrm>
              <a:off x="2121" y="1520"/>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5</a:t>
              </a:r>
            </a:p>
          </p:txBody>
        </p:sp>
        <p:sp>
          <p:nvSpPr>
            <p:cNvPr id="654345" name="Oval 9"/>
            <p:cNvSpPr>
              <a:spLocks noChangeArrowheads="1"/>
            </p:cNvSpPr>
            <p:nvPr/>
          </p:nvSpPr>
          <p:spPr bwMode="auto">
            <a:xfrm>
              <a:off x="1070" y="1986"/>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8</a:t>
              </a:r>
            </a:p>
          </p:txBody>
        </p:sp>
        <p:sp>
          <p:nvSpPr>
            <p:cNvPr id="654346" name="Oval 10"/>
            <p:cNvSpPr>
              <a:spLocks noChangeArrowheads="1"/>
            </p:cNvSpPr>
            <p:nvPr/>
          </p:nvSpPr>
          <p:spPr bwMode="auto">
            <a:xfrm>
              <a:off x="1487" y="1986"/>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9</a:t>
              </a:r>
            </a:p>
          </p:txBody>
        </p:sp>
        <p:sp>
          <p:nvSpPr>
            <p:cNvPr id="654347" name="Oval 11"/>
            <p:cNvSpPr>
              <a:spLocks noChangeArrowheads="1"/>
            </p:cNvSpPr>
            <p:nvPr/>
          </p:nvSpPr>
          <p:spPr bwMode="auto">
            <a:xfrm>
              <a:off x="2741" y="1986"/>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12</a:t>
              </a:r>
            </a:p>
          </p:txBody>
        </p:sp>
        <p:sp>
          <p:nvSpPr>
            <p:cNvPr id="654348" name="Oval 12"/>
            <p:cNvSpPr>
              <a:spLocks noChangeArrowheads="1"/>
            </p:cNvSpPr>
            <p:nvPr/>
          </p:nvSpPr>
          <p:spPr bwMode="auto">
            <a:xfrm>
              <a:off x="3159" y="1986"/>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13</a:t>
              </a:r>
            </a:p>
          </p:txBody>
        </p:sp>
        <p:sp>
          <p:nvSpPr>
            <p:cNvPr id="654349" name="Oval 13"/>
            <p:cNvSpPr>
              <a:spLocks noChangeArrowheads="1"/>
            </p:cNvSpPr>
            <p:nvPr/>
          </p:nvSpPr>
          <p:spPr bwMode="auto">
            <a:xfrm>
              <a:off x="2949" y="1520"/>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6</a:t>
              </a:r>
            </a:p>
          </p:txBody>
        </p:sp>
        <p:sp>
          <p:nvSpPr>
            <p:cNvPr id="654350" name="Oval 14"/>
            <p:cNvSpPr>
              <a:spLocks noChangeArrowheads="1"/>
            </p:cNvSpPr>
            <p:nvPr/>
          </p:nvSpPr>
          <p:spPr bwMode="auto">
            <a:xfrm>
              <a:off x="3777" y="1520"/>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7</a:t>
              </a:r>
            </a:p>
          </p:txBody>
        </p:sp>
        <p:sp>
          <p:nvSpPr>
            <p:cNvPr id="654351" name="Oval 15"/>
            <p:cNvSpPr>
              <a:spLocks noChangeArrowheads="1"/>
            </p:cNvSpPr>
            <p:nvPr/>
          </p:nvSpPr>
          <p:spPr bwMode="auto">
            <a:xfrm>
              <a:off x="1905" y="1986"/>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10</a:t>
              </a:r>
            </a:p>
          </p:txBody>
        </p:sp>
        <p:sp>
          <p:nvSpPr>
            <p:cNvPr id="654352" name="Oval 16"/>
            <p:cNvSpPr>
              <a:spLocks noChangeArrowheads="1"/>
            </p:cNvSpPr>
            <p:nvPr/>
          </p:nvSpPr>
          <p:spPr bwMode="auto">
            <a:xfrm>
              <a:off x="3577" y="1986"/>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14</a:t>
              </a:r>
            </a:p>
          </p:txBody>
        </p:sp>
        <p:sp>
          <p:nvSpPr>
            <p:cNvPr id="654353" name="Oval 17"/>
            <p:cNvSpPr>
              <a:spLocks noChangeArrowheads="1"/>
            </p:cNvSpPr>
            <p:nvPr/>
          </p:nvSpPr>
          <p:spPr bwMode="auto">
            <a:xfrm>
              <a:off x="3995" y="1986"/>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15</a:t>
              </a:r>
            </a:p>
          </p:txBody>
        </p:sp>
        <p:sp>
          <p:nvSpPr>
            <p:cNvPr id="654354" name="Line 18"/>
            <p:cNvSpPr>
              <a:spLocks noChangeShapeType="1"/>
            </p:cNvSpPr>
            <p:nvPr/>
          </p:nvSpPr>
          <p:spPr bwMode="auto">
            <a:xfrm flipH="1">
              <a:off x="2000" y="889"/>
              <a:ext cx="567" cy="278"/>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355" name="Line 19"/>
            <p:cNvSpPr>
              <a:spLocks noChangeShapeType="1"/>
            </p:cNvSpPr>
            <p:nvPr/>
          </p:nvSpPr>
          <p:spPr bwMode="auto">
            <a:xfrm>
              <a:off x="2800" y="900"/>
              <a:ext cx="567" cy="3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356" name="Line 20"/>
            <p:cNvSpPr>
              <a:spLocks noChangeShapeType="1"/>
            </p:cNvSpPr>
            <p:nvPr/>
          </p:nvSpPr>
          <p:spPr bwMode="auto">
            <a:xfrm flipH="1">
              <a:off x="1545" y="1333"/>
              <a:ext cx="233" cy="234"/>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357" name="Line 21"/>
            <p:cNvSpPr>
              <a:spLocks noChangeShapeType="1"/>
            </p:cNvSpPr>
            <p:nvPr/>
          </p:nvSpPr>
          <p:spPr bwMode="auto">
            <a:xfrm>
              <a:off x="1978" y="1333"/>
              <a:ext cx="211" cy="21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358" name="Line 22"/>
            <p:cNvSpPr>
              <a:spLocks noChangeShapeType="1"/>
            </p:cNvSpPr>
            <p:nvPr/>
          </p:nvSpPr>
          <p:spPr bwMode="auto">
            <a:xfrm flipH="1">
              <a:off x="3205" y="1344"/>
              <a:ext cx="218" cy="225"/>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1">
                <a:solidFill>
                  <a:schemeClr val="bg2">
                    <a:lumMod val="10000"/>
                  </a:schemeClr>
                </a:solidFill>
              </a:endParaRPr>
            </a:p>
          </p:txBody>
        </p:sp>
        <p:sp>
          <p:nvSpPr>
            <p:cNvPr id="654359" name="Line 23"/>
            <p:cNvSpPr>
              <a:spLocks noChangeShapeType="1"/>
            </p:cNvSpPr>
            <p:nvPr/>
          </p:nvSpPr>
          <p:spPr bwMode="auto">
            <a:xfrm>
              <a:off x="3600" y="1333"/>
              <a:ext cx="223" cy="22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360" name="Line 24"/>
            <p:cNvSpPr>
              <a:spLocks noChangeShapeType="1"/>
            </p:cNvSpPr>
            <p:nvPr/>
          </p:nvSpPr>
          <p:spPr bwMode="auto">
            <a:xfrm flipH="1">
              <a:off x="1233" y="1800"/>
              <a:ext cx="134" cy="2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361" name="Line 25"/>
            <p:cNvSpPr>
              <a:spLocks noChangeShapeType="1"/>
            </p:cNvSpPr>
            <p:nvPr/>
          </p:nvSpPr>
          <p:spPr bwMode="auto">
            <a:xfrm>
              <a:off x="1478" y="1811"/>
              <a:ext cx="122" cy="2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b="1">
                <a:solidFill>
                  <a:schemeClr val="bg2">
                    <a:lumMod val="10000"/>
                  </a:schemeClr>
                </a:solidFill>
              </a:endParaRPr>
            </a:p>
          </p:txBody>
        </p:sp>
        <p:sp>
          <p:nvSpPr>
            <p:cNvPr id="654362" name="Line 26"/>
            <p:cNvSpPr>
              <a:spLocks noChangeShapeType="1"/>
            </p:cNvSpPr>
            <p:nvPr/>
          </p:nvSpPr>
          <p:spPr bwMode="auto">
            <a:xfrm flipH="1">
              <a:off x="2111" y="1793"/>
              <a:ext cx="108" cy="19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1">
                <a:solidFill>
                  <a:schemeClr val="bg2">
                    <a:lumMod val="10000"/>
                  </a:schemeClr>
                </a:solidFill>
              </a:endParaRPr>
            </a:p>
          </p:txBody>
        </p:sp>
        <p:sp>
          <p:nvSpPr>
            <p:cNvPr id="654363" name="Line 27"/>
            <p:cNvSpPr>
              <a:spLocks noChangeShapeType="1"/>
            </p:cNvSpPr>
            <p:nvPr/>
          </p:nvSpPr>
          <p:spPr bwMode="auto">
            <a:xfrm>
              <a:off x="2356" y="1778"/>
              <a:ext cx="111" cy="21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364" name="Line 28"/>
            <p:cNvSpPr>
              <a:spLocks noChangeShapeType="1"/>
            </p:cNvSpPr>
            <p:nvPr/>
          </p:nvSpPr>
          <p:spPr bwMode="auto">
            <a:xfrm flipH="1">
              <a:off x="2923" y="1800"/>
              <a:ext cx="100" cy="198"/>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1">
                <a:solidFill>
                  <a:schemeClr val="bg2">
                    <a:lumMod val="10000"/>
                  </a:schemeClr>
                </a:solidFill>
              </a:endParaRPr>
            </a:p>
          </p:txBody>
        </p:sp>
        <p:sp>
          <p:nvSpPr>
            <p:cNvPr id="654365" name="Line 29"/>
            <p:cNvSpPr>
              <a:spLocks noChangeShapeType="1"/>
            </p:cNvSpPr>
            <p:nvPr/>
          </p:nvSpPr>
          <p:spPr bwMode="auto">
            <a:xfrm>
              <a:off x="3178" y="1789"/>
              <a:ext cx="117" cy="19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1">
                <a:solidFill>
                  <a:schemeClr val="bg2">
                    <a:lumMod val="10000"/>
                  </a:schemeClr>
                </a:solidFill>
              </a:endParaRPr>
            </a:p>
          </p:txBody>
        </p:sp>
        <p:sp>
          <p:nvSpPr>
            <p:cNvPr id="654366" name="Line 30"/>
            <p:cNvSpPr>
              <a:spLocks noChangeShapeType="1"/>
            </p:cNvSpPr>
            <p:nvPr/>
          </p:nvSpPr>
          <p:spPr bwMode="auto">
            <a:xfrm flipH="1">
              <a:off x="3778" y="1800"/>
              <a:ext cx="100" cy="2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367" name="Line 31"/>
            <p:cNvSpPr>
              <a:spLocks noChangeShapeType="1"/>
            </p:cNvSpPr>
            <p:nvPr/>
          </p:nvSpPr>
          <p:spPr bwMode="auto">
            <a:xfrm>
              <a:off x="4012" y="1789"/>
              <a:ext cx="115" cy="19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1">
                <a:solidFill>
                  <a:schemeClr val="bg2">
                    <a:lumMod val="10000"/>
                  </a:schemeClr>
                </a:solidFill>
              </a:endParaRPr>
            </a:p>
          </p:txBody>
        </p:sp>
      </p:grpSp>
      <p:grpSp>
        <p:nvGrpSpPr>
          <p:cNvPr id="654368" name="Group 32"/>
          <p:cNvGrpSpPr>
            <a:grpSpLocks/>
          </p:cNvGrpSpPr>
          <p:nvPr/>
        </p:nvGrpSpPr>
        <p:grpSpPr bwMode="auto">
          <a:xfrm>
            <a:off x="2703886" y="3854450"/>
            <a:ext cx="4757737" cy="2555875"/>
            <a:chOff x="199" y="2153"/>
            <a:chExt cx="2997" cy="1610"/>
          </a:xfrm>
        </p:grpSpPr>
        <p:sp>
          <p:nvSpPr>
            <p:cNvPr id="654369" name="Oval 33"/>
            <p:cNvSpPr>
              <a:spLocks noChangeArrowheads="1"/>
            </p:cNvSpPr>
            <p:nvPr/>
          </p:nvSpPr>
          <p:spPr bwMode="auto">
            <a:xfrm>
              <a:off x="1678" y="2153"/>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1</a:t>
              </a:r>
            </a:p>
          </p:txBody>
        </p:sp>
        <p:sp>
          <p:nvSpPr>
            <p:cNvPr id="654370" name="Oval 34"/>
            <p:cNvSpPr>
              <a:spLocks noChangeArrowheads="1"/>
            </p:cNvSpPr>
            <p:nvPr/>
          </p:nvSpPr>
          <p:spPr bwMode="auto">
            <a:xfrm>
              <a:off x="875" y="256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2</a:t>
              </a:r>
            </a:p>
          </p:txBody>
        </p:sp>
        <p:sp>
          <p:nvSpPr>
            <p:cNvPr id="654371" name="Oval 35"/>
            <p:cNvSpPr>
              <a:spLocks noChangeArrowheads="1"/>
            </p:cNvSpPr>
            <p:nvPr/>
          </p:nvSpPr>
          <p:spPr bwMode="auto">
            <a:xfrm>
              <a:off x="2489" y="256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3</a:t>
              </a:r>
            </a:p>
          </p:txBody>
        </p:sp>
        <p:sp>
          <p:nvSpPr>
            <p:cNvPr id="654372" name="Oval 36"/>
            <p:cNvSpPr>
              <a:spLocks noChangeArrowheads="1"/>
            </p:cNvSpPr>
            <p:nvPr/>
          </p:nvSpPr>
          <p:spPr bwMode="auto">
            <a:xfrm>
              <a:off x="1452" y="347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11</a:t>
              </a:r>
            </a:p>
          </p:txBody>
        </p:sp>
        <p:sp>
          <p:nvSpPr>
            <p:cNvPr id="654373" name="Oval 37"/>
            <p:cNvSpPr>
              <a:spLocks noChangeArrowheads="1"/>
            </p:cNvSpPr>
            <p:nvPr/>
          </p:nvSpPr>
          <p:spPr bwMode="auto">
            <a:xfrm>
              <a:off x="423" y="300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4</a:t>
              </a:r>
            </a:p>
          </p:txBody>
        </p:sp>
        <p:sp>
          <p:nvSpPr>
            <p:cNvPr id="654374" name="Oval 38"/>
            <p:cNvSpPr>
              <a:spLocks noChangeArrowheads="1"/>
            </p:cNvSpPr>
            <p:nvPr/>
          </p:nvSpPr>
          <p:spPr bwMode="auto">
            <a:xfrm>
              <a:off x="1250" y="300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5</a:t>
              </a:r>
            </a:p>
          </p:txBody>
        </p:sp>
        <p:sp>
          <p:nvSpPr>
            <p:cNvPr id="654375" name="Oval 39"/>
            <p:cNvSpPr>
              <a:spLocks noChangeArrowheads="1"/>
            </p:cNvSpPr>
            <p:nvPr/>
          </p:nvSpPr>
          <p:spPr bwMode="auto">
            <a:xfrm>
              <a:off x="199" y="347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8</a:t>
              </a:r>
            </a:p>
          </p:txBody>
        </p:sp>
        <p:sp>
          <p:nvSpPr>
            <p:cNvPr id="654376" name="Oval 40"/>
            <p:cNvSpPr>
              <a:spLocks noChangeArrowheads="1"/>
            </p:cNvSpPr>
            <p:nvPr/>
          </p:nvSpPr>
          <p:spPr bwMode="auto">
            <a:xfrm>
              <a:off x="616" y="347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9</a:t>
              </a:r>
            </a:p>
          </p:txBody>
        </p:sp>
        <p:sp>
          <p:nvSpPr>
            <p:cNvPr id="654377" name="Oval 41"/>
            <p:cNvSpPr>
              <a:spLocks noChangeArrowheads="1"/>
            </p:cNvSpPr>
            <p:nvPr/>
          </p:nvSpPr>
          <p:spPr bwMode="auto">
            <a:xfrm>
              <a:off x="1870" y="347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12</a:t>
              </a:r>
            </a:p>
          </p:txBody>
        </p:sp>
        <p:sp>
          <p:nvSpPr>
            <p:cNvPr id="654378" name="Oval 42"/>
            <p:cNvSpPr>
              <a:spLocks noChangeArrowheads="1"/>
            </p:cNvSpPr>
            <p:nvPr/>
          </p:nvSpPr>
          <p:spPr bwMode="auto">
            <a:xfrm>
              <a:off x="2078" y="300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6</a:t>
              </a:r>
            </a:p>
          </p:txBody>
        </p:sp>
        <p:sp>
          <p:nvSpPr>
            <p:cNvPr id="654379" name="Oval 43"/>
            <p:cNvSpPr>
              <a:spLocks noChangeArrowheads="1"/>
            </p:cNvSpPr>
            <p:nvPr/>
          </p:nvSpPr>
          <p:spPr bwMode="auto">
            <a:xfrm>
              <a:off x="2906" y="300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7</a:t>
              </a:r>
            </a:p>
          </p:txBody>
        </p:sp>
        <p:sp>
          <p:nvSpPr>
            <p:cNvPr id="654380" name="Oval 44"/>
            <p:cNvSpPr>
              <a:spLocks noChangeArrowheads="1"/>
            </p:cNvSpPr>
            <p:nvPr/>
          </p:nvSpPr>
          <p:spPr bwMode="auto">
            <a:xfrm>
              <a:off x="1034" y="347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10</a:t>
              </a:r>
            </a:p>
          </p:txBody>
        </p:sp>
        <p:sp>
          <p:nvSpPr>
            <p:cNvPr id="654381" name="Line 45"/>
            <p:cNvSpPr>
              <a:spLocks noChangeShapeType="1"/>
            </p:cNvSpPr>
            <p:nvPr/>
          </p:nvSpPr>
          <p:spPr bwMode="auto">
            <a:xfrm flipH="1">
              <a:off x="1153" y="2374"/>
              <a:ext cx="543" cy="28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1">
                <a:solidFill>
                  <a:schemeClr val="bg2">
                    <a:lumMod val="10000"/>
                  </a:schemeClr>
                </a:solidFill>
              </a:endParaRPr>
            </a:p>
          </p:txBody>
        </p:sp>
        <p:sp>
          <p:nvSpPr>
            <p:cNvPr id="654382" name="Line 46"/>
            <p:cNvSpPr>
              <a:spLocks noChangeShapeType="1"/>
            </p:cNvSpPr>
            <p:nvPr/>
          </p:nvSpPr>
          <p:spPr bwMode="auto">
            <a:xfrm>
              <a:off x="1929" y="2385"/>
              <a:ext cx="567" cy="3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383" name="Line 47"/>
            <p:cNvSpPr>
              <a:spLocks noChangeShapeType="1"/>
            </p:cNvSpPr>
            <p:nvPr/>
          </p:nvSpPr>
          <p:spPr bwMode="auto">
            <a:xfrm flipH="1">
              <a:off x="674" y="2818"/>
              <a:ext cx="233" cy="234"/>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384" name="Line 48"/>
            <p:cNvSpPr>
              <a:spLocks noChangeShapeType="1"/>
            </p:cNvSpPr>
            <p:nvPr/>
          </p:nvSpPr>
          <p:spPr bwMode="auto">
            <a:xfrm>
              <a:off x="1107" y="2818"/>
              <a:ext cx="211" cy="21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385" name="Line 49"/>
            <p:cNvSpPr>
              <a:spLocks noChangeShapeType="1"/>
            </p:cNvSpPr>
            <p:nvPr/>
          </p:nvSpPr>
          <p:spPr bwMode="auto">
            <a:xfrm flipH="1">
              <a:off x="2317" y="2829"/>
              <a:ext cx="235" cy="234"/>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b="1">
                <a:solidFill>
                  <a:schemeClr val="bg2">
                    <a:lumMod val="10000"/>
                  </a:schemeClr>
                </a:solidFill>
              </a:endParaRPr>
            </a:p>
          </p:txBody>
        </p:sp>
        <p:sp>
          <p:nvSpPr>
            <p:cNvPr id="654386" name="Line 50"/>
            <p:cNvSpPr>
              <a:spLocks noChangeShapeType="1"/>
            </p:cNvSpPr>
            <p:nvPr/>
          </p:nvSpPr>
          <p:spPr bwMode="auto">
            <a:xfrm>
              <a:off x="2729" y="2818"/>
              <a:ext cx="223" cy="22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387" name="Line 51"/>
            <p:cNvSpPr>
              <a:spLocks noChangeShapeType="1"/>
            </p:cNvSpPr>
            <p:nvPr/>
          </p:nvSpPr>
          <p:spPr bwMode="auto">
            <a:xfrm flipH="1">
              <a:off x="362" y="3285"/>
              <a:ext cx="134" cy="2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388" name="Line 52"/>
            <p:cNvSpPr>
              <a:spLocks noChangeShapeType="1"/>
            </p:cNvSpPr>
            <p:nvPr/>
          </p:nvSpPr>
          <p:spPr bwMode="auto">
            <a:xfrm>
              <a:off x="607" y="3296"/>
              <a:ext cx="122" cy="2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b="1">
                <a:solidFill>
                  <a:schemeClr val="bg2">
                    <a:lumMod val="10000"/>
                  </a:schemeClr>
                </a:solidFill>
              </a:endParaRPr>
            </a:p>
          </p:txBody>
        </p:sp>
        <p:sp>
          <p:nvSpPr>
            <p:cNvPr id="654389" name="Line 53"/>
            <p:cNvSpPr>
              <a:spLocks noChangeShapeType="1"/>
            </p:cNvSpPr>
            <p:nvPr/>
          </p:nvSpPr>
          <p:spPr bwMode="auto">
            <a:xfrm flipH="1">
              <a:off x="1240" y="3296"/>
              <a:ext cx="89" cy="178"/>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390" name="Line 54"/>
            <p:cNvSpPr>
              <a:spLocks noChangeShapeType="1"/>
            </p:cNvSpPr>
            <p:nvPr/>
          </p:nvSpPr>
          <p:spPr bwMode="auto">
            <a:xfrm>
              <a:off x="1485" y="3263"/>
              <a:ext cx="111" cy="21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391" name="Line 55"/>
            <p:cNvSpPr>
              <a:spLocks noChangeShapeType="1"/>
            </p:cNvSpPr>
            <p:nvPr/>
          </p:nvSpPr>
          <p:spPr bwMode="auto">
            <a:xfrm flipH="1">
              <a:off x="2029" y="3285"/>
              <a:ext cx="123" cy="2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grpSp>
      <p:grpSp>
        <p:nvGrpSpPr>
          <p:cNvPr id="654392" name="Group 56"/>
          <p:cNvGrpSpPr>
            <a:grpSpLocks/>
          </p:cNvGrpSpPr>
          <p:nvPr/>
        </p:nvGrpSpPr>
        <p:grpSpPr bwMode="auto">
          <a:xfrm>
            <a:off x="8929687" y="773112"/>
            <a:ext cx="1966913" cy="2540000"/>
            <a:chOff x="3964" y="227"/>
            <a:chExt cx="1239" cy="1600"/>
          </a:xfrm>
        </p:grpSpPr>
        <p:sp>
          <p:nvSpPr>
            <p:cNvPr id="654393" name="Oval 57"/>
            <p:cNvSpPr>
              <a:spLocks noChangeArrowheads="1"/>
            </p:cNvSpPr>
            <p:nvPr/>
          </p:nvSpPr>
          <p:spPr bwMode="auto">
            <a:xfrm>
              <a:off x="4552" y="227"/>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1</a:t>
              </a:r>
            </a:p>
          </p:txBody>
        </p:sp>
        <p:sp>
          <p:nvSpPr>
            <p:cNvPr id="654394" name="Oval 58"/>
            <p:cNvSpPr>
              <a:spLocks noChangeArrowheads="1"/>
            </p:cNvSpPr>
            <p:nvPr/>
          </p:nvSpPr>
          <p:spPr bwMode="auto">
            <a:xfrm>
              <a:off x="4249" y="617"/>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2</a:t>
              </a:r>
            </a:p>
          </p:txBody>
        </p:sp>
        <p:sp>
          <p:nvSpPr>
            <p:cNvPr id="654395" name="Oval 59"/>
            <p:cNvSpPr>
              <a:spLocks noChangeArrowheads="1"/>
            </p:cNvSpPr>
            <p:nvPr/>
          </p:nvSpPr>
          <p:spPr bwMode="auto">
            <a:xfrm>
              <a:off x="4874" y="627"/>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3</a:t>
              </a:r>
            </a:p>
          </p:txBody>
        </p:sp>
        <p:sp>
          <p:nvSpPr>
            <p:cNvPr id="654396" name="Oval 60"/>
            <p:cNvSpPr>
              <a:spLocks noChangeArrowheads="1"/>
            </p:cNvSpPr>
            <p:nvPr/>
          </p:nvSpPr>
          <p:spPr bwMode="auto">
            <a:xfrm>
              <a:off x="3964" y="1068"/>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4</a:t>
              </a:r>
            </a:p>
          </p:txBody>
        </p:sp>
        <p:sp>
          <p:nvSpPr>
            <p:cNvPr id="654397" name="Oval 61"/>
            <p:cNvSpPr>
              <a:spLocks noChangeArrowheads="1"/>
            </p:cNvSpPr>
            <p:nvPr/>
          </p:nvSpPr>
          <p:spPr bwMode="auto">
            <a:xfrm>
              <a:off x="4568" y="1068"/>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dirty="0">
                  <a:solidFill>
                    <a:schemeClr val="bg2">
                      <a:lumMod val="10000"/>
                    </a:schemeClr>
                  </a:solidFill>
                  <a:latin typeface="Verdana" pitchFamily="34" charset="0"/>
                  <a:ea typeface="宋体" pitchFamily="2" charset="-122"/>
                </a:rPr>
                <a:t>5</a:t>
              </a:r>
            </a:p>
          </p:txBody>
        </p:sp>
        <p:sp>
          <p:nvSpPr>
            <p:cNvPr id="654398" name="Oval 62"/>
            <p:cNvSpPr>
              <a:spLocks noChangeArrowheads="1"/>
            </p:cNvSpPr>
            <p:nvPr/>
          </p:nvSpPr>
          <p:spPr bwMode="auto">
            <a:xfrm>
              <a:off x="4318" y="153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6</a:t>
              </a:r>
            </a:p>
          </p:txBody>
        </p:sp>
        <p:sp>
          <p:nvSpPr>
            <p:cNvPr id="654399" name="Oval 63"/>
            <p:cNvSpPr>
              <a:spLocks noChangeArrowheads="1"/>
            </p:cNvSpPr>
            <p:nvPr/>
          </p:nvSpPr>
          <p:spPr bwMode="auto">
            <a:xfrm>
              <a:off x="4913" y="153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7</a:t>
              </a:r>
            </a:p>
          </p:txBody>
        </p:sp>
        <p:sp>
          <p:nvSpPr>
            <p:cNvPr id="654400" name="Line 64"/>
            <p:cNvSpPr>
              <a:spLocks noChangeShapeType="1"/>
            </p:cNvSpPr>
            <p:nvPr/>
          </p:nvSpPr>
          <p:spPr bwMode="auto">
            <a:xfrm flipH="1">
              <a:off x="4500" y="500"/>
              <a:ext cx="112" cy="168"/>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1">
                <a:solidFill>
                  <a:schemeClr val="bg2">
                    <a:lumMod val="10000"/>
                  </a:schemeClr>
                </a:solidFill>
              </a:endParaRPr>
            </a:p>
          </p:txBody>
        </p:sp>
        <p:sp>
          <p:nvSpPr>
            <p:cNvPr id="654401" name="Line 65"/>
            <p:cNvSpPr>
              <a:spLocks noChangeShapeType="1"/>
            </p:cNvSpPr>
            <p:nvPr/>
          </p:nvSpPr>
          <p:spPr bwMode="auto">
            <a:xfrm flipH="1">
              <a:off x="4189" y="900"/>
              <a:ext cx="146" cy="21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b="1">
                <a:solidFill>
                  <a:schemeClr val="bg2">
                    <a:lumMod val="10000"/>
                  </a:schemeClr>
                </a:solidFill>
              </a:endParaRPr>
            </a:p>
          </p:txBody>
        </p:sp>
        <p:sp>
          <p:nvSpPr>
            <p:cNvPr id="654402" name="Line 66"/>
            <p:cNvSpPr>
              <a:spLocks noChangeShapeType="1"/>
            </p:cNvSpPr>
            <p:nvPr/>
          </p:nvSpPr>
          <p:spPr bwMode="auto">
            <a:xfrm>
              <a:off x="4812" y="456"/>
              <a:ext cx="133" cy="188"/>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403" name="Line 67"/>
            <p:cNvSpPr>
              <a:spLocks noChangeShapeType="1"/>
            </p:cNvSpPr>
            <p:nvPr/>
          </p:nvSpPr>
          <p:spPr bwMode="auto">
            <a:xfrm>
              <a:off x="4467" y="878"/>
              <a:ext cx="178" cy="22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404" name="Line 68"/>
            <p:cNvSpPr>
              <a:spLocks noChangeShapeType="1"/>
            </p:cNvSpPr>
            <p:nvPr/>
          </p:nvSpPr>
          <p:spPr bwMode="auto">
            <a:xfrm>
              <a:off x="4800" y="1336"/>
              <a:ext cx="177" cy="23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1">
                <a:solidFill>
                  <a:schemeClr val="bg2">
                    <a:lumMod val="10000"/>
                  </a:schemeClr>
                </a:solidFill>
              </a:endParaRPr>
            </a:p>
          </p:txBody>
        </p:sp>
        <p:sp>
          <p:nvSpPr>
            <p:cNvPr id="654405" name="Line 69"/>
            <p:cNvSpPr>
              <a:spLocks noChangeShapeType="1"/>
            </p:cNvSpPr>
            <p:nvPr/>
          </p:nvSpPr>
          <p:spPr bwMode="auto">
            <a:xfrm flipH="1">
              <a:off x="4545" y="1355"/>
              <a:ext cx="111" cy="2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grpSp>
      <p:grpSp>
        <p:nvGrpSpPr>
          <p:cNvPr id="654406" name="Group 70"/>
          <p:cNvGrpSpPr>
            <a:grpSpLocks/>
          </p:cNvGrpSpPr>
          <p:nvPr/>
        </p:nvGrpSpPr>
        <p:grpSpPr bwMode="auto">
          <a:xfrm>
            <a:off x="8726487" y="4446588"/>
            <a:ext cx="2398713" cy="1798637"/>
            <a:chOff x="3882" y="2223"/>
            <a:chExt cx="1511" cy="1133"/>
          </a:xfrm>
        </p:grpSpPr>
        <p:sp>
          <p:nvSpPr>
            <p:cNvPr id="654407" name="Oval 71"/>
            <p:cNvSpPr>
              <a:spLocks noChangeArrowheads="1"/>
            </p:cNvSpPr>
            <p:nvPr/>
          </p:nvSpPr>
          <p:spPr bwMode="auto">
            <a:xfrm>
              <a:off x="4470" y="2223"/>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1</a:t>
              </a:r>
            </a:p>
          </p:txBody>
        </p:sp>
        <p:sp>
          <p:nvSpPr>
            <p:cNvPr id="654408" name="Oval 72"/>
            <p:cNvSpPr>
              <a:spLocks noChangeArrowheads="1"/>
            </p:cNvSpPr>
            <p:nvPr/>
          </p:nvSpPr>
          <p:spPr bwMode="auto">
            <a:xfrm>
              <a:off x="4167" y="2613"/>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2</a:t>
              </a:r>
            </a:p>
          </p:txBody>
        </p:sp>
        <p:sp>
          <p:nvSpPr>
            <p:cNvPr id="654409" name="Oval 73"/>
            <p:cNvSpPr>
              <a:spLocks noChangeArrowheads="1"/>
            </p:cNvSpPr>
            <p:nvPr/>
          </p:nvSpPr>
          <p:spPr bwMode="auto">
            <a:xfrm>
              <a:off x="4792" y="2623"/>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3</a:t>
              </a:r>
            </a:p>
          </p:txBody>
        </p:sp>
        <p:sp>
          <p:nvSpPr>
            <p:cNvPr id="654410" name="Oval 74"/>
            <p:cNvSpPr>
              <a:spLocks noChangeArrowheads="1"/>
            </p:cNvSpPr>
            <p:nvPr/>
          </p:nvSpPr>
          <p:spPr bwMode="auto">
            <a:xfrm>
              <a:off x="3882" y="3064"/>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4</a:t>
              </a:r>
            </a:p>
          </p:txBody>
        </p:sp>
        <p:sp>
          <p:nvSpPr>
            <p:cNvPr id="654411" name="Oval 75"/>
            <p:cNvSpPr>
              <a:spLocks noChangeArrowheads="1"/>
            </p:cNvSpPr>
            <p:nvPr/>
          </p:nvSpPr>
          <p:spPr bwMode="auto">
            <a:xfrm>
              <a:off x="4486" y="3064"/>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5</a:t>
              </a:r>
            </a:p>
          </p:txBody>
        </p:sp>
        <p:sp>
          <p:nvSpPr>
            <p:cNvPr id="654412" name="Oval 76"/>
            <p:cNvSpPr>
              <a:spLocks noChangeArrowheads="1"/>
            </p:cNvSpPr>
            <p:nvPr/>
          </p:nvSpPr>
          <p:spPr bwMode="auto">
            <a:xfrm>
              <a:off x="5103" y="3054"/>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itchFamily="34" charset="0"/>
                  <a:ea typeface="宋体" pitchFamily="2" charset="-122"/>
                </a:rPr>
                <a:t>6</a:t>
              </a:r>
            </a:p>
          </p:txBody>
        </p:sp>
        <p:sp>
          <p:nvSpPr>
            <p:cNvPr id="654413" name="Line 77"/>
            <p:cNvSpPr>
              <a:spLocks noChangeShapeType="1"/>
            </p:cNvSpPr>
            <p:nvPr/>
          </p:nvSpPr>
          <p:spPr bwMode="auto">
            <a:xfrm flipH="1">
              <a:off x="4422" y="2496"/>
              <a:ext cx="108" cy="17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b="1">
                <a:solidFill>
                  <a:schemeClr val="bg2">
                    <a:lumMod val="10000"/>
                  </a:schemeClr>
                </a:solidFill>
              </a:endParaRPr>
            </a:p>
          </p:txBody>
        </p:sp>
        <p:sp>
          <p:nvSpPr>
            <p:cNvPr id="654414" name="Line 78"/>
            <p:cNvSpPr>
              <a:spLocks noChangeShapeType="1"/>
            </p:cNvSpPr>
            <p:nvPr/>
          </p:nvSpPr>
          <p:spPr bwMode="auto">
            <a:xfrm flipH="1">
              <a:off x="4107" y="2896"/>
              <a:ext cx="146" cy="21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b="1">
                <a:solidFill>
                  <a:schemeClr val="bg2">
                    <a:lumMod val="10000"/>
                  </a:schemeClr>
                </a:solidFill>
              </a:endParaRPr>
            </a:p>
          </p:txBody>
        </p:sp>
        <p:sp>
          <p:nvSpPr>
            <p:cNvPr id="654415" name="Line 79"/>
            <p:cNvSpPr>
              <a:spLocks noChangeShapeType="1"/>
            </p:cNvSpPr>
            <p:nvPr/>
          </p:nvSpPr>
          <p:spPr bwMode="auto">
            <a:xfrm>
              <a:off x="4730" y="2452"/>
              <a:ext cx="133" cy="188"/>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416" name="Line 80"/>
            <p:cNvSpPr>
              <a:spLocks noChangeShapeType="1"/>
            </p:cNvSpPr>
            <p:nvPr/>
          </p:nvSpPr>
          <p:spPr bwMode="auto">
            <a:xfrm>
              <a:off x="4385" y="2874"/>
              <a:ext cx="178" cy="22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654417" name="Line 81"/>
            <p:cNvSpPr>
              <a:spLocks noChangeShapeType="1"/>
            </p:cNvSpPr>
            <p:nvPr/>
          </p:nvSpPr>
          <p:spPr bwMode="auto">
            <a:xfrm>
              <a:off x="5019" y="2885"/>
              <a:ext cx="133" cy="21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b="1">
                <a:solidFill>
                  <a:schemeClr val="bg2">
                    <a:lumMod val="10000"/>
                  </a:schemeClr>
                </a:solidFill>
              </a:endParaRPr>
            </a:p>
          </p:txBody>
        </p:sp>
      </p:grpSp>
      <p:sp>
        <p:nvSpPr>
          <p:cNvPr id="654421" name="Freeform 85"/>
          <p:cNvSpPr>
            <a:spLocks/>
          </p:cNvSpPr>
          <p:nvPr/>
        </p:nvSpPr>
        <p:spPr bwMode="auto">
          <a:xfrm>
            <a:off x="4720109" y="3889622"/>
            <a:ext cx="1331912" cy="1049338"/>
          </a:xfrm>
          <a:custGeom>
            <a:avLst/>
            <a:gdLst>
              <a:gd name="T0" fmla="*/ 0 w 396"/>
              <a:gd name="T1" fmla="*/ 48 h 216"/>
              <a:gd name="T2" fmla="*/ 120 w 396"/>
              <a:gd name="T3" fmla="*/ 216 h 216"/>
              <a:gd name="T4" fmla="*/ 276 w 396"/>
              <a:gd name="T5" fmla="*/ 84 h 216"/>
              <a:gd name="T6" fmla="*/ 396 w 396"/>
              <a:gd name="T7" fmla="*/ 0 h 216"/>
            </a:gdLst>
            <a:ahLst/>
            <a:cxnLst>
              <a:cxn ang="0">
                <a:pos x="T0" y="T1"/>
              </a:cxn>
              <a:cxn ang="0">
                <a:pos x="T2" y="T3"/>
              </a:cxn>
              <a:cxn ang="0">
                <a:pos x="T4" y="T5"/>
              </a:cxn>
              <a:cxn ang="0">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762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4425" name="Group 89"/>
          <p:cNvGrpSpPr>
            <a:grpSpLocks/>
          </p:cNvGrpSpPr>
          <p:nvPr/>
        </p:nvGrpSpPr>
        <p:grpSpPr bwMode="auto">
          <a:xfrm>
            <a:off x="9501981" y="4910138"/>
            <a:ext cx="847725" cy="847725"/>
            <a:chOff x="4464" y="1956"/>
            <a:chExt cx="252" cy="252"/>
          </a:xfrm>
        </p:grpSpPr>
        <p:sp>
          <p:nvSpPr>
            <p:cNvPr id="654426" name="Line 90"/>
            <p:cNvSpPr>
              <a:spLocks noChangeShapeType="1"/>
            </p:cNvSpPr>
            <p:nvPr/>
          </p:nvSpPr>
          <p:spPr bwMode="auto">
            <a:xfrm flipH="1">
              <a:off x="4476" y="1956"/>
              <a:ext cx="240" cy="24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4427" name="Line 91"/>
            <p:cNvSpPr>
              <a:spLocks noChangeShapeType="1"/>
            </p:cNvSpPr>
            <p:nvPr/>
          </p:nvSpPr>
          <p:spPr bwMode="auto">
            <a:xfrm>
              <a:off x="4464" y="1956"/>
              <a:ext cx="240" cy="252"/>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54429" name="Text Box 93"/>
          <p:cNvSpPr txBox="1">
            <a:spLocks noChangeArrowheads="1"/>
          </p:cNvSpPr>
          <p:nvPr/>
        </p:nvSpPr>
        <p:spPr bwMode="auto">
          <a:xfrm>
            <a:off x="2286000" y="937295"/>
            <a:ext cx="2146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dirty="0">
                <a:solidFill>
                  <a:schemeClr val="bg2">
                    <a:lumMod val="10000"/>
                  </a:schemeClr>
                </a:solidFill>
                <a:latin typeface="微软雅黑" panose="020B0503020204020204" pitchFamily="34" charset="-122"/>
                <a:ea typeface="微软雅黑" panose="020B0503020204020204" pitchFamily="34" charset="-122"/>
              </a:rPr>
              <a:t>满二叉树</a:t>
            </a:r>
          </a:p>
        </p:txBody>
      </p:sp>
      <p:sp>
        <p:nvSpPr>
          <p:cNvPr id="654430" name="Text Box 94"/>
          <p:cNvSpPr txBox="1">
            <a:spLocks noChangeArrowheads="1"/>
          </p:cNvSpPr>
          <p:nvPr/>
        </p:nvSpPr>
        <p:spPr bwMode="auto">
          <a:xfrm>
            <a:off x="2416175" y="3863975"/>
            <a:ext cx="22367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b="1" dirty="0">
                <a:solidFill>
                  <a:schemeClr val="bg2">
                    <a:lumMod val="10000"/>
                  </a:schemeClr>
                </a:solidFill>
                <a:latin typeface="微软雅黑" panose="020B0503020204020204" pitchFamily="34" charset="-122"/>
                <a:ea typeface="微软雅黑" panose="020B0503020204020204" pitchFamily="34" charset="-122"/>
              </a:rPr>
              <a:t>完全二叉树</a:t>
            </a:r>
          </a:p>
        </p:txBody>
      </p:sp>
      <p:sp>
        <p:nvSpPr>
          <p:cNvPr id="654431" name="Freeform 95"/>
          <p:cNvSpPr>
            <a:spLocks/>
          </p:cNvSpPr>
          <p:nvPr/>
        </p:nvSpPr>
        <p:spPr bwMode="auto">
          <a:xfrm>
            <a:off x="4792118" y="793279"/>
            <a:ext cx="1331913" cy="1049337"/>
          </a:xfrm>
          <a:custGeom>
            <a:avLst/>
            <a:gdLst>
              <a:gd name="T0" fmla="*/ 0 w 396"/>
              <a:gd name="T1" fmla="*/ 48 h 216"/>
              <a:gd name="T2" fmla="*/ 120 w 396"/>
              <a:gd name="T3" fmla="*/ 216 h 216"/>
              <a:gd name="T4" fmla="*/ 276 w 396"/>
              <a:gd name="T5" fmla="*/ 84 h 216"/>
              <a:gd name="T6" fmla="*/ 396 w 396"/>
              <a:gd name="T7" fmla="*/ 0 h 216"/>
            </a:gdLst>
            <a:ahLst/>
            <a:cxnLst>
              <a:cxn ang="0">
                <a:pos x="T0" y="T1"/>
              </a:cxn>
              <a:cxn ang="0">
                <a:pos x="T2" y="T3"/>
              </a:cxn>
              <a:cxn ang="0">
                <a:pos x="T4" y="T5"/>
              </a:cxn>
              <a:cxn ang="0">
                <a:pos x="T6" y="T7"/>
              </a:cxn>
            </a:cxnLst>
            <a:rect l="0" t="0" r="r" b="b"/>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76200" cmpd="sng">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4432" name="Group 96"/>
          <p:cNvGrpSpPr>
            <a:grpSpLocks/>
          </p:cNvGrpSpPr>
          <p:nvPr/>
        </p:nvGrpSpPr>
        <p:grpSpPr bwMode="auto">
          <a:xfrm>
            <a:off x="9683750" y="1439862"/>
            <a:ext cx="847725" cy="847725"/>
            <a:chOff x="4464" y="1956"/>
            <a:chExt cx="252" cy="252"/>
          </a:xfrm>
        </p:grpSpPr>
        <p:sp>
          <p:nvSpPr>
            <p:cNvPr id="654433" name="Line 97"/>
            <p:cNvSpPr>
              <a:spLocks noChangeShapeType="1"/>
            </p:cNvSpPr>
            <p:nvPr/>
          </p:nvSpPr>
          <p:spPr bwMode="auto">
            <a:xfrm flipH="1">
              <a:off x="4476" y="1956"/>
              <a:ext cx="240" cy="240"/>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4434" name="Line 98"/>
            <p:cNvSpPr>
              <a:spLocks noChangeShapeType="1"/>
            </p:cNvSpPr>
            <p:nvPr/>
          </p:nvSpPr>
          <p:spPr bwMode="auto">
            <a:xfrm>
              <a:off x="4464" y="1956"/>
              <a:ext cx="240" cy="252"/>
            </a:xfrm>
            <a:prstGeom prst="line">
              <a:avLst/>
            </a:prstGeom>
            <a:noFill/>
            <a:ln w="762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4" name="标题 3"/>
          <p:cNvSpPr>
            <a:spLocks noGrp="1"/>
          </p:cNvSpPr>
          <p:nvPr>
            <p:ph type="title"/>
          </p:nvPr>
        </p:nvSpPr>
        <p:spPr>
          <a:xfrm>
            <a:off x="505684" y="2042319"/>
            <a:ext cx="1487443" cy="1801630"/>
          </a:xfrm>
        </p:spPr>
        <p:txBody>
          <a:bodyPr/>
          <a:lstStyle/>
          <a:p>
            <a:pPr algn="l"/>
            <a:r>
              <a:rPr lang="zh-CN" altLang="en-US" sz="2800" dirty="0"/>
              <a:t>哪些是完全二叉树？</a:t>
            </a:r>
          </a:p>
        </p:txBody>
      </p:sp>
    </p:spTree>
    <p:extLst>
      <p:ext uri="{BB962C8B-B14F-4D97-AF65-F5344CB8AC3E}">
        <p14:creationId xmlns:p14="http://schemas.microsoft.com/office/powerpoint/2010/main" val="587654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54338"/>
                                        </p:tgtEl>
                                        <p:attrNameLst>
                                          <p:attrName>style.visibility</p:attrName>
                                        </p:attrNameLst>
                                      </p:cBhvr>
                                      <p:to>
                                        <p:strVal val="visible"/>
                                      </p:to>
                                    </p:set>
                                    <p:animEffect transition="in" filter="dissolve">
                                      <p:cBhvr>
                                        <p:cTn id="7" dur="500"/>
                                        <p:tgtEl>
                                          <p:spTgt spid="654338"/>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654392"/>
                                        </p:tgtEl>
                                        <p:attrNameLst>
                                          <p:attrName>style.visibility</p:attrName>
                                        </p:attrNameLst>
                                      </p:cBhvr>
                                      <p:to>
                                        <p:strVal val="visible"/>
                                      </p:to>
                                    </p:set>
                                    <p:animEffect transition="in" filter="dissolve">
                                      <p:cBhvr>
                                        <p:cTn id="11" dur="500"/>
                                        <p:tgtEl>
                                          <p:spTgt spid="654392"/>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654368"/>
                                        </p:tgtEl>
                                        <p:attrNameLst>
                                          <p:attrName>style.visibility</p:attrName>
                                        </p:attrNameLst>
                                      </p:cBhvr>
                                      <p:to>
                                        <p:strVal val="visible"/>
                                      </p:to>
                                    </p:set>
                                    <p:animEffect transition="in" filter="dissolve">
                                      <p:cBhvr>
                                        <p:cTn id="15" dur="500"/>
                                        <p:tgtEl>
                                          <p:spTgt spid="654368"/>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654406"/>
                                        </p:tgtEl>
                                        <p:attrNameLst>
                                          <p:attrName>style.visibility</p:attrName>
                                        </p:attrNameLst>
                                      </p:cBhvr>
                                      <p:to>
                                        <p:strVal val="visible"/>
                                      </p:to>
                                    </p:set>
                                    <p:animEffect transition="in" filter="dissolve">
                                      <p:cBhvr>
                                        <p:cTn id="19" dur="500"/>
                                        <p:tgtEl>
                                          <p:spTgt spid="65440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54431"/>
                                        </p:tgtEl>
                                        <p:attrNameLst>
                                          <p:attrName>style.visibility</p:attrName>
                                        </p:attrNameLst>
                                      </p:cBhvr>
                                      <p:to>
                                        <p:strVal val="visible"/>
                                      </p:to>
                                    </p:set>
                                    <p:animEffect transition="in" filter="wipe(left)">
                                      <p:cBhvr>
                                        <p:cTn id="24" dur="500"/>
                                        <p:tgtEl>
                                          <p:spTgt spid="65443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654432"/>
                                        </p:tgtEl>
                                        <p:attrNameLst>
                                          <p:attrName>style.visibility</p:attrName>
                                        </p:attrNameLst>
                                      </p:cBhvr>
                                      <p:to>
                                        <p:strVal val="visible"/>
                                      </p:to>
                                    </p:set>
                                    <p:animEffect transition="in" filter="dissolve">
                                      <p:cBhvr>
                                        <p:cTn id="29" dur="500"/>
                                        <p:tgtEl>
                                          <p:spTgt spid="65443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54421"/>
                                        </p:tgtEl>
                                        <p:attrNameLst>
                                          <p:attrName>style.visibility</p:attrName>
                                        </p:attrNameLst>
                                      </p:cBhvr>
                                      <p:to>
                                        <p:strVal val="visible"/>
                                      </p:to>
                                    </p:set>
                                    <p:animEffect transition="in" filter="wipe(left)">
                                      <p:cBhvr>
                                        <p:cTn id="34" dur="500"/>
                                        <p:tgtEl>
                                          <p:spTgt spid="6544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654425"/>
                                        </p:tgtEl>
                                        <p:attrNameLst>
                                          <p:attrName>style.visibility</p:attrName>
                                        </p:attrNameLst>
                                      </p:cBhvr>
                                      <p:to>
                                        <p:strVal val="visible"/>
                                      </p:to>
                                    </p:set>
                                    <p:animEffect transition="in" filter="dissolve">
                                      <p:cBhvr>
                                        <p:cTn id="39" dur="500"/>
                                        <p:tgtEl>
                                          <p:spTgt spid="65442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54429"/>
                                        </p:tgtEl>
                                        <p:attrNameLst>
                                          <p:attrName>style.visibility</p:attrName>
                                        </p:attrNameLst>
                                      </p:cBhvr>
                                      <p:to>
                                        <p:strVal val="visible"/>
                                      </p:to>
                                    </p:set>
                                    <p:animEffect transition="in" filter="wipe(left)">
                                      <p:cBhvr>
                                        <p:cTn id="44" dur="500"/>
                                        <p:tgtEl>
                                          <p:spTgt spid="65442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54430"/>
                                        </p:tgtEl>
                                        <p:attrNameLst>
                                          <p:attrName>style.visibility</p:attrName>
                                        </p:attrNameLst>
                                      </p:cBhvr>
                                      <p:to>
                                        <p:strVal val="visible"/>
                                      </p:to>
                                    </p:set>
                                    <p:animEffect transition="in" filter="wipe(left)">
                                      <p:cBhvr>
                                        <p:cTn id="49" dur="500"/>
                                        <p:tgtEl>
                                          <p:spTgt spid="654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421" grpId="0" animBg="1"/>
      <p:bldP spid="654429" grpId="0"/>
      <p:bldP spid="654430" grpId="0"/>
      <p:bldP spid="6544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33B12-DE90-432A-B7F1-3F424E5175E7}"/>
              </a:ext>
            </a:extLst>
          </p:cNvPr>
          <p:cNvSpPr>
            <a:spLocks noGrp="1"/>
          </p:cNvSpPr>
          <p:nvPr>
            <p:ph type="title"/>
          </p:nvPr>
        </p:nvSpPr>
        <p:spPr/>
        <p:txBody>
          <a:bodyPr/>
          <a:lstStyle/>
          <a:p>
            <a:r>
              <a:rPr lang="en-US" altLang="zh-CN" dirty="0"/>
              <a:t>6.1  </a:t>
            </a:r>
            <a:r>
              <a:rPr lang="zh-CN" altLang="en-US" dirty="0"/>
              <a:t>树的概念与定义</a:t>
            </a:r>
          </a:p>
        </p:txBody>
      </p:sp>
      <p:sp>
        <p:nvSpPr>
          <p:cNvPr id="3" name="内容占位符 2">
            <a:extLst>
              <a:ext uri="{FF2B5EF4-FFF2-40B4-BE49-F238E27FC236}">
                <a16:creationId xmlns:a16="http://schemas.microsoft.com/office/drawing/2014/main" id="{B775C1E9-D90A-4DD6-AC24-82B09AF22DF5}"/>
              </a:ext>
            </a:extLst>
          </p:cNvPr>
          <p:cNvSpPr>
            <a:spLocks noGrp="1"/>
          </p:cNvSpPr>
          <p:nvPr>
            <p:ph idx="1"/>
          </p:nvPr>
        </p:nvSpPr>
        <p:spPr>
          <a:xfrm>
            <a:off x="304800" y="1676400"/>
            <a:ext cx="11582400" cy="4876800"/>
          </a:xfrm>
        </p:spPr>
        <p:txBody>
          <a:bodyPr/>
          <a:lstStyle/>
          <a:p>
            <a:r>
              <a:rPr lang="zh-CN" altLang="en-US" dirty="0"/>
              <a:t>树（</a:t>
            </a:r>
            <a:r>
              <a:rPr lang="en-US" altLang="zh-CN" dirty="0"/>
              <a:t>Tree</a:t>
            </a:r>
            <a:r>
              <a:rPr lang="zh-CN" altLang="en-US" dirty="0"/>
              <a:t>）：是定义在</a:t>
            </a:r>
            <a:r>
              <a:rPr lang="zh-CN" altLang="en-US" dirty="0">
                <a:solidFill>
                  <a:srgbClr val="C00000"/>
                </a:solidFill>
              </a:rPr>
              <a:t>一对多</a:t>
            </a:r>
            <a:r>
              <a:rPr lang="zh-CN" altLang="en-US" dirty="0"/>
              <a:t>关系上的</a:t>
            </a:r>
            <a:r>
              <a:rPr lang="zh-CN" altLang="en-US" dirty="0">
                <a:solidFill>
                  <a:srgbClr val="C00000"/>
                </a:solidFill>
              </a:rPr>
              <a:t>层次化</a:t>
            </a:r>
            <a:r>
              <a:rPr lang="zh-CN" altLang="en-US" dirty="0"/>
              <a:t>数据结构</a:t>
            </a:r>
          </a:p>
          <a:p>
            <a:r>
              <a:rPr lang="zh-CN" altLang="en-US" dirty="0"/>
              <a:t>树的定义：树是</a:t>
            </a:r>
            <a:r>
              <a:rPr lang="en-US" altLang="zh-CN" dirty="0"/>
              <a:t>n</a:t>
            </a:r>
            <a:r>
              <a:rPr lang="zh-CN" altLang="en-US" dirty="0"/>
              <a:t>（</a:t>
            </a:r>
            <a:r>
              <a:rPr lang="en-US" altLang="zh-CN" dirty="0"/>
              <a:t>n≥0</a:t>
            </a:r>
            <a:r>
              <a:rPr lang="zh-CN" altLang="en-US" dirty="0"/>
              <a:t>）个结点的有限集合</a:t>
            </a:r>
            <a:r>
              <a:rPr lang="en-US" altLang="zh-CN" dirty="0">
                <a:solidFill>
                  <a:srgbClr val="C00000"/>
                </a:solidFill>
              </a:rPr>
              <a:t>T</a:t>
            </a:r>
            <a:r>
              <a:rPr lang="zh-CN" altLang="en-US" dirty="0"/>
              <a:t>，其中：</a:t>
            </a:r>
          </a:p>
          <a:p>
            <a:pPr lvl="1"/>
            <a:r>
              <a:rPr lang="zh-CN" altLang="en-US" dirty="0"/>
              <a:t>有且仅有一个特定的结点，称为树的根（</a:t>
            </a:r>
            <a:r>
              <a:rPr lang="en-US" altLang="zh-CN" dirty="0"/>
              <a:t>root</a:t>
            </a:r>
            <a:r>
              <a:rPr lang="zh-CN" altLang="en-US" dirty="0"/>
              <a:t>），它没有直接前驱，但有零个或多个直接后继。</a:t>
            </a:r>
          </a:p>
          <a:p>
            <a:pPr lvl="1"/>
            <a:r>
              <a:rPr lang="zh-CN" altLang="en-US" dirty="0"/>
              <a:t>当</a:t>
            </a:r>
            <a:r>
              <a:rPr lang="en-US" altLang="zh-CN" dirty="0"/>
              <a:t>n&gt;1</a:t>
            </a:r>
            <a:r>
              <a:rPr lang="zh-CN" altLang="en-US" dirty="0"/>
              <a:t>时，其余结点可分为</a:t>
            </a:r>
            <a:r>
              <a:rPr lang="en-US" altLang="zh-CN" dirty="0"/>
              <a:t>m</a:t>
            </a:r>
            <a:r>
              <a:rPr lang="zh-CN" altLang="en-US" dirty="0"/>
              <a:t>个互不相交的有限集 </a:t>
            </a:r>
            <a:r>
              <a:rPr lang="en-US" altLang="zh-CN" dirty="0"/>
              <a:t>T</a:t>
            </a:r>
            <a:r>
              <a:rPr lang="en-US" altLang="zh-CN" baseline="-25000" dirty="0"/>
              <a:t>1</a:t>
            </a:r>
            <a:r>
              <a:rPr lang="en-US" altLang="zh-CN" dirty="0"/>
              <a:t>, T</a:t>
            </a:r>
            <a:r>
              <a:rPr lang="en-US" altLang="zh-CN" baseline="-25000" dirty="0"/>
              <a:t>2</a:t>
            </a:r>
            <a:r>
              <a:rPr lang="en-US" altLang="zh-CN" dirty="0"/>
              <a:t>,……T</a:t>
            </a:r>
            <a:r>
              <a:rPr lang="en-US" altLang="zh-CN" baseline="-25000" dirty="0"/>
              <a:t>m</a:t>
            </a:r>
            <a:r>
              <a:rPr lang="zh-CN" altLang="en-US" dirty="0"/>
              <a:t>，</a:t>
            </a:r>
            <a:endParaRPr lang="en-US" altLang="zh-CN" dirty="0"/>
          </a:p>
          <a:p>
            <a:pPr lvl="1"/>
            <a:r>
              <a:rPr lang="zh-CN" altLang="en-US" dirty="0"/>
              <a:t>其中</a:t>
            </a:r>
            <a:r>
              <a:rPr lang="en-US" altLang="zh-CN" dirty="0" err="1"/>
              <a:t>T</a:t>
            </a:r>
            <a:r>
              <a:rPr lang="en-US" altLang="zh-CN" baseline="-25000" dirty="0" err="1"/>
              <a:t>i</a:t>
            </a:r>
            <a:r>
              <a:rPr lang="zh-CN" altLang="en-US" dirty="0"/>
              <a:t>又是一棵树，称为根</a:t>
            </a:r>
            <a:r>
              <a:rPr lang="en-US" altLang="zh-CN" dirty="0"/>
              <a:t>root</a:t>
            </a:r>
            <a:r>
              <a:rPr lang="zh-CN" altLang="en-US" dirty="0"/>
              <a:t>的子树（</a:t>
            </a:r>
            <a:r>
              <a:rPr lang="en-US" altLang="zh-CN" dirty="0"/>
              <a:t>subtree</a:t>
            </a:r>
            <a:r>
              <a:rPr lang="zh-CN" altLang="en-US" dirty="0"/>
              <a:t>）。</a:t>
            </a:r>
          </a:p>
        </p:txBody>
      </p:sp>
    </p:spTree>
    <p:extLst>
      <p:ext uri="{BB962C8B-B14F-4D97-AF65-F5344CB8AC3E}">
        <p14:creationId xmlns:p14="http://schemas.microsoft.com/office/powerpoint/2010/main" val="4248749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D6303-68DA-4A75-AF31-E6C6300DEB3C}"/>
              </a:ext>
            </a:extLst>
          </p:cNvPr>
          <p:cNvSpPr>
            <a:spLocks noGrp="1"/>
          </p:cNvSpPr>
          <p:nvPr>
            <p:ph type="title"/>
          </p:nvPr>
        </p:nvSpPr>
        <p:spPr>
          <a:xfrm>
            <a:off x="540074" y="304807"/>
            <a:ext cx="6370794" cy="1352652"/>
          </a:xfrm>
        </p:spPr>
        <p:txBody>
          <a:bodyPr/>
          <a:lstStyle/>
          <a:p>
            <a:r>
              <a:rPr lang="en-US" altLang="zh-CN" dirty="0"/>
              <a:t>6.2.2  </a:t>
            </a:r>
            <a:r>
              <a:rPr lang="zh-CN" altLang="en-US" dirty="0"/>
              <a:t>二叉树的性质</a:t>
            </a:r>
          </a:p>
        </p:txBody>
      </p:sp>
      <p:sp>
        <p:nvSpPr>
          <p:cNvPr id="3" name="内容占位符 2">
            <a:extLst>
              <a:ext uri="{FF2B5EF4-FFF2-40B4-BE49-F238E27FC236}">
                <a16:creationId xmlns:a16="http://schemas.microsoft.com/office/drawing/2014/main" id="{B88AAD8F-BE63-4146-9D6B-F7A934220BE9}"/>
              </a:ext>
            </a:extLst>
          </p:cNvPr>
          <p:cNvSpPr>
            <a:spLocks noGrp="1"/>
          </p:cNvSpPr>
          <p:nvPr>
            <p:ph idx="1"/>
          </p:nvPr>
        </p:nvSpPr>
        <p:spPr>
          <a:xfrm>
            <a:off x="228600" y="1395296"/>
            <a:ext cx="11631964" cy="5310304"/>
          </a:xfrm>
        </p:spPr>
        <p:txBody>
          <a:bodyPr/>
          <a:lstStyle/>
          <a:p>
            <a:pPr>
              <a:spcBef>
                <a:spcPts val="800"/>
              </a:spcBef>
              <a:spcAft>
                <a:spcPts val="0"/>
              </a:spcAft>
            </a:pPr>
            <a:r>
              <a:rPr lang="zh-CN" altLang="en-US" sz="2400" dirty="0">
                <a:solidFill>
                  <a:srgbClr val="F42212"/>
                </a:solidFill>
              </a:rPr>
              <a:t>性质</a:t>
            </a:r>
            <a:r>
              <a:rPr lang="en-US" altLang="zh-CN" sz="2400" dirty="0">
                <a:solidFill>
                  <a:srgbClr val="F42212"/>
                </a:solidFill>
              </a:rPr>
              <a:t>4</a:t>
            </a:r>
            <a:r>
              <a:rPr lang="zh-CN" altLang="en-US" sz="2400" dirty="0"/>
              <a:t>：具有</a:t>
            </a:r>
            <a:r>
              <a:rPr lang="en-US" altLang="zh-CN" sz="2400" dirty="0"/>
              <a:t>n</a:t>
            </a:r>
            <a:r>
              <a:rPr lang="zh-CN" altLang="en-US" sz="2400" dirty="0"/>
              <a:t>个结点的完全二叉树的深度为：</a:t>
            </a:r>
            <a:endParaRPr lang="en-US" altLang="zh-CN" sz="2400" dirty="0"/>
          </a:p>
          <a:p>
            <a:pPr marL="457200" lvl="1" indent="0">
              <a:spcBef>
                <a:spcPts val="800"/>
              </a:spcBef>
              <a:spcAft>
                <a:spcPts val="0"/>
              </a:spcAft>
              <a:buNone/>
            </a:pPr>
            <a:r>
              <a:rPr lang="zh-CN" altLang="en-US" dirty="0"/>
              <a:t> </a:t>
            </a:r>
            <a:r>
              <a:rPr lang="en-US" altLang="zh-CN" dirty="0">
                <a:solidFill>
                  <a:srgbClr val="FF0000"/>
                </a:solidFill>
                <a:sym typeface="Symbol" panose="05050102010706020507" pitchFamily="18" charset="2"/>
              </a:rPr>
              <a:t>log</a:t>
            </a:r>
            <a:r>
              <a:rPr lang="en-US" altLang="zh-CN" baseline="-25000" dirty="0">
                <a:solidFill>
                  <a:srgbClr val="FF0000"/>
                </a:solidFill>
                <a:ea typeface="MingLiU" panose="02020509000000000000" pitchFamily="49" charset="-120"/>
                <a:sym typeface="Symbol" panose="05050102010706020507" pitchFamily="18" charset="2"/>
              </a:rPr>
              <a:t>2</a:t>
            </a:r>
            <a:r>
              <a:rPr lang="en-US" altLang="zh-CN" dirty="0">
                <a:solidFill>
                  <a:srgbClr val="FF0000"/>
                </a:solidFill>
                <a:ea typeface="MingLiU" panose="02020509000000000000" pitchFamily="49" charset="-120"/>
                <a:sym typeface="Symbol" panose="05050102010706020507" pitchFamily="18" charset="2"/>
              </a:rPr>
              <a:t>n</a:t>
            </a:r>
            <a:r>
              <a:rPr lang="en-US" altLang="zh-CN" dirty="0">
                <a:solidFill>
                  <a:srgbClr val="FF0000"/>
                </a:solidFill>
                <a:sym typeface="Symbol" panose="05050102010706020507" pitchFamily="18" charset="2"/>
              </a:rPr>
              <a:t> </a:t>
            </a:r>
            <a:r>
              <a:rPr lang="en-US" altLang="zh-CN" dirty="0">
                <a:solidFill>
                  <a:srgbClr val="FF0000"/>
                </a:solidFill>
              </a:rPr>
              <a:t>+1</a:t>
            </a:r>
            <a:endParaRPr lang="zh-CN" altLang="en-US" dirty="0"/>
          </a:p>
          <a:p>
            <a:pPr>
              <a:spcBef>
                <a:spcPts val="800"/>
              </a:spcBef>
              <a:spcAft>
                <a:spcPts val="0"/>
              </a:spcAft>
            </a:pPr>
            <a:r>
              <a:rPr lang="zh-CN" altLang="en-US" sz="2400" dirty="0"/>
              <a:t>证明：设</a:t>
            </a:r>
            <a:r>
              <a:rPr lang="en-US" altLang="zh-CN" sz="2400" dirty="0"/>
              <a:t>n</a:t>
            </a:r>
            <a:r>
              <a:rPr lang="zh-CN" altLang="en-US" sz="2400" dirty="0"/>
              <a:t>个结点的完全二叉树的深度为</a:t>
            </a:r>
            <a:r>
              <a:rPr lang="en-US" altLang="zh-CN" sz="2400" dirty="0">
                <a:solidFill>
                  <a:srgbClr val="FF0000"/>
                </a:solidFill>
              </a:rPr>
              <a:t>k</a:t>
            </a:r>
            <a:r>
              <a:rPr lang="zh-CN" altLang="en-US" sz="2400" dirty="0"/>
              <a:t>，根据性质</a:t>
            </a:r>
            <a:r>
              <a:rPr lang="en-US" altLang="zh-CN" sz="2400" dirty="0"/>
              <a:t>2</a:t>
            </a:r>
            <a:r>
              <a:rPr lang="zh-CN" altLang="en-US" sz="2400" dirty="0"/>
              <a:t>可知，</a:t>
            </a:r>
            <a:r>
              <a:rPr lang="en-US" altLang="zh-CN" sz="2400" dirty="0"/>
              <a:t>k-1</a:t>
            </a:r>
            <a:r>
              <a:rPr lang="zh-CN" altLang="en-US" sz="2400" dirty="0"/>
              <a:t>层满二叉树的结点总数为： </a:t>
            </a:r>
            <a:r>
              <a:rPr lang="en-US" altLang="zh-CN" sz="2400" dirty="0">
                <a:solidFill>
                  <a:srgbClr val="CC00CC"/>
                </a:solidFill>
              </a:rPr>
              <a:t>2</a:t>
            </a:r>
            <a:r>
              <a:rPr lang="en-US" altLang="zh-CN" sz="2400" baseline="30000" dirty="0">
                <a:solidFill>
                  <a:srgbClr val="CC00CC"/>
                </a:solidFill>
              </a:rPr>
              <a:t>k-1</a:t>
            </a:r>
            <a:r>
              <a:rPr lang="en-US" altLang="zh-CN" sz="2400" dirty="0">
                <a:solidFill>
                  <a:srgbClr val="CC00CC"/>
                </a:solidFill>
              </a:rPr>
              <a:t>-1 </a:t>
            </a:r>
          </a:p>
          <a:p>
            <a:pPr>
              <a:spcBef>
                <a:spcPts val="800"/>
              </a:spcBef>
              <a:spcAft>
                <a:spcPts val="0"/>
              </a:spcAft>
            </a:pPr>
            <a:r>
              <a:rPr lang="en-US" altLang="zh-CN" sz="2400" dirty="0"/>
              <a:t>k</a:t>
            </a:r>
            <a:r>
              <a:rPr lang="zh-CN" altLang="en-US" sz="2400" dirty="0"/>
              <a:t>层满二叉树的结点总数为： </a:t>
            </a:r>
            <a:r>
              <a:rPr lang="en-US" altLang="zh-CN" sz="2400" dirty="0">
                <a:solidFill>
                  <a:srgbClr val="CC00CC"/>
                </a:solidFill>
              </a:rPr>
              <a:t>2</a:t>
            </a:r>
            <a:r>
              <a:rPr lang="en-US" altLang="zh-CN" sz="2400" baseline="30000" dirty="0">
                <a:solidFill>
                  <a:srgbClr val="CC00CC"/>
                </a:solidFill>
              </a:rPr>
              <a:t>k</a:t>
            </a:r>
            <a:r>
              <a:rPr lang="en-US" altLang="zh-CN" sz="2400" dirty="0">
                <a:solidFill>
                  <a:srgbClr val="CC00CC"/>
                </a:solidFill>
              </a:rPr>
              <a:t>-1 </a:t>
            </a:r>
          </a:p>
          <a:p>
            <a:pPr>
              <a:spcBef>
                <a:spcPts val="800"/>
              </a:spcBef>
              <a:spcAft>
                <a:spcPts val="0"/>
              </a:spcAft>
            </a:pPr>
            <a:r>
              <a:rPr lang="zh-CN" altLang="en-US" sz="2400" dirty="0"/>
              <a:t>显然有：</a:t>
            </a:r>
            <a:r>
              <a:rPr lang="en-US" altLang="zh-CN" sz="2400" dirty="0">
                <a:ea typeface="仿宋_GB2312" panose="02010609030101010101" pitchFamily="49" charset="-122"/>
              </a:rPr>
              <a:t>2</a:t>
            </a:r>
            <a:r>
              <a:rPr lang="en-US" altLang="zh-CN" sz="2400" baseline="30000" dirty="0">
                <a:ea typeface="仿宋_GB2312" panose="02010609030101010101" pitchFamily="49" charset="-122"/>
              </a:rPr>
              <a:t>k-1</a:t>
            </a:r>
            <a:r>
              <a:rPr lang="en-US" altLang="zh-CN" sz="2400" dirty="0">
                <a:ea typeface="仿宋_GB2312" panose="02010609030101010101" pitchFamily="49" charset="-122"/>
              </a:rPr>
              <a:t> - 1 &lt; n </a:t>
            </a:r>
            <a:r>
              <a:rPr lang="en-US" altLang="zh-CN" sz="2400" dirty="0">
                <a:ea typeface="仿宋_GB2312" panose="02010609030101010101" pitchFamily="49" charset="-122"/>
                <a:sym typeface="Symbol" panose="05050102010706020507" pitchFamily="18" charset="2"/>
              </a:rPr>
              <a:t> 2</a:t>
            </a:r>
            <a:r>
              <a:rPr lang="en-US" altLang="zh-CN" sz="2400" baseline="30000" dirty="0">
                <a:ea typeface="仿宋_GB2312" panose="02010609030101010101" pitchFamily="49" charset="-122"/>
                <a:sym typeface="Symbol" panose="05050102010706020507" pitchFamily="18" charset="2"/>
              </a:rPr>
              <a:t>k</a:t>
            </a:r>
            <a:r>
              <a:rPr lang="en-US" altLang="zh-CN" sz="2400" dirty="0">
                <a:ea typeface="仿宋_GB2312" panose="02010609030101010101" pitchFamily="49" charset="-122"/>
                <a:sym typeface="Symbol" panose="05050102010706020507" pitchFamily="18" charset="2"/>
              </a:rPr>
              <a:t>- 1</a:t>
            </a:r>
            <a:r>
              <a:rPr lang="en-US" altLang="zh-CN" sz="2400" dirty="0">
                <a:solidFill>
                  <a:schemeClr val="folHlink"/>
                </a:solidFill>
                <a:ea typeface="仿宋_GB2312" panose="02010609030101010101" pitchFamily="49" charset="-122"/>
                <a:sym typeface="Symbol" panose="05050102010706020507" pitchFamily="18" charset="2"/>
              </a:rPr>
              <a:t>  </a:t>
            </a:r>
            <a:r>
              <a:rPr lang="en-US" altLang="zh-CN" sz="2400" dirty="0">
                <a:solidFill>
                  <a:srgbClr val="6C981E"/>
                </a:solidFill>
                <a:ea typeface="仿宋_GB2312" panose="02010609030101010101" pitchFamily="49" charset="-122"/>
                <a:sym typeface="Wingdings 3" panose="05040102010807070707" pitchFamily="82" charset="2"/>
              </a:rPr>
              <a:t></a:t>
            </a:r>
            <a:r>
              <a:rPr lang="en-US" altLang="zh-CN" sz="2400" dirty="0">
                <a:ea typeface="仿宋_GB2312" panose="02010609030101010101" pitchFamily="49" charset="-122"/>
                <a:sym typeface="Symbol" panose="05050102010706020507" pitchFamily="18" charset="2"/>
              </a:rPr>
              <a:t>  </a:t>
            </a:r>
            <a:r>
              <a:rPr lang="en-US" altLang="zh-CN" sz="2400" dirty="0">
                <a:ea typeface="仿宋_GB2312" panose="02010609030101010101" pitchFamily="49" charset="-122"/>
              </a:rPr>
              <a:t>2</a:t>
            </a:r>
            <a:r>
              <a:rPr lang="en-US" altLang="zh-CN" sz="2400" baseline="30000" dirty="0">
                <a:ea typeface="仿宋_GB2312" panose="02010609030101010101" pitchFamily="49" charset="-122"/>
              </a:rPr>
              <a:t>k- 1 </a:t>
            </a:r>
            <a:r>
              <a:rPr lang="en-US" altLang="zh-CN" sz="2400" dirty="0">
                <a:ea typeface="仿宋_GB2312" panose="02010609030101010101" pitchFamily="49" charset="-122"/>
                <a:sym typeface="Symbol" panose="05050102010706020507" pitchFamily="18" charset="2"/>
              </a:rPr>
              <a:t></a:t>
            </a:r>
            <a:r>
              <a:rPr lang="en-US" altLang="zh-CN" sz="2400" baseline="30000" dirty="0">
                <a:ea typeface="仿宋_GB2312" panose="02010609030101010101" pitchFamily="49" charset="-122"/>
              </a:rPr>
              <a:t> </a:t>
            </a:r>
            <a:r>
              <a:rPr lang="en-US" altLang="zh-CN" sz="2400" dirty="0">
                <a:ea typeface="仿宋_GB2312" panose="02010609030101010101" pitchFamily="49" charset="-122"/>
              </a:rPr>
              <a:t>n</a:t>
            </a:r>
            <a:r>
              <a:rPr lang="en-US" altLang="zh-CN" sz="2400" dirty="0">
                <a:ea typeface="仿宋_GB2312" panose="02010609030101010101" pitchFamily="49" charset="-122"/>
                <a:sym typeface="Symbol" panose="05050102010706020507" pitchFamily="18" charset="2"/>
              </a:rPr>
              <a:t> </a:t>
            </a:r>
            <a:r>
              <a:rPr lang="en-US" altLang="zh-CN" sz="2400" dirty="0">
                <a:ea typeface="仿宋_GB2312" panose="02010609030101010101" pitchFamily="49" charset="-122"/>
              </a:rPr>
              <a:t>&lt;</a:t>
            </a:r>
            <a:r>
              <a:rPr lang="en-US" altLang="zh-CN" sz="2400" dirty="0">
                <a:ea typeface="仿宋_GB2312" panose="02010609030101010101" pitchFamily="49" charset="-122"/>
                <a:sym typeface="Symbol" panose="05050102010706020507" pitchFamily="18" charset="2"/>
              </a:rPr>
              <a:t> 2</a:t>
            </a:r>
            <a:r>
              <a:rPr lang="en-US" altLang="zh-CN" sz="2400" baseline="30000" dirty="0">
                <a:ea typeface="仿宋_GB2312" panose="02010609030101010101" pitchFamily="49" charset="-122"/>
                <a:sym typeface="Symbol" panose="05050102010706020507" pitchFamily="18" charset="2"/>
              </a:rPr>
              <a:t>k</a:t>
            </a:r>
            <a:endParaRPr lang="en-US" altLang="zh-CN" sz="2400" dirty="0">
              <a:ea typeface="仿宋_GB2312" panose="02010609030101010101" pitchFamily="49" charset="-122"/>
              <a:sym typeface="Symbol" panose="05050102010706020507" pitchFamily="18" charset="2"/>
            </a:endParaRPr>
          </a:p>
          <a:p>
            <a:pPr>
              <a:lnSpc>
                <a:spcPct val="105000"/>
              </a:lnSpc>
              <a:spcBef>
                <a:spcPts val="800"/>
              </a:spcBef>
              <a:spcAft>
                <a:spcPts val="0"/>
              </a:spcAft>
            </a:pPr>
            <a:r>
              <a:rPr lang="zh-CN" altLang="en-US" sz="2400" dirty="0">
                <a:sym typeface="Symbol" panose="05050102010706020507" pitchFamily="18" charset="2"/>
              </a:rPr>
              <a:t>取对数有：</a:t>
            </a:r>
            <a:r>
              <a:rPr lang="en-US" altLang="zh-CN" sz="2400" dirty="0">
                <a:ea typeface="仿宋_GB2312" panose="02010609030101010101" pitchFamily="49" charset="-122"/>
                <a:sym typeface="Symbol" panose="05050102010706020507" pitchFamily="18" charset="2"/>
              </a:rPr>
              <a:t>k -1  log</a:t>
            </a:r>
            <a:r>
              <a:rPr lang="en-US" altLang="zh-CN" sz="2400" baseline="-25000" dirty="0">
                <a:ea typeface="仿宋_GB2312" panose="02010609030101010101" pitchFamily="49" charset="-122"/>
                <a:sym typeface="Symbol" panose="05050102010706020507" pitchFamily="18" charset="2"/>
              </a:rPr>
              <a:t>2</a:t>
            </a:r>
            <a:r>
              <a:rPr lang="en-US" altLang="zh-CN" sz="2400" dirty="0">
                <a:ea typeface="仿宋_GB2312" panose="02010609030101010101" pitchFamily="49" charset="-122"/>
                <a:sym typeface="Symbol" panose="05050102010706020507" pitchFamily="18" charset="2"/>
              </a:rPr>
              <a:t>n &lt; k</a:t>
            </a:r>
          </a:p>
          <a:p>
            <a:pPr>
              <a:lnSpc>
                <a:spcPct val="105000"/>
              </a:lnSpc>
              <a:spcBef>
                <a:spcPts val="800"/>
              </a:spcBef>
              <a:spcAft>
                <a:spcPts val="0"/>
              </a:spcAft>
            </a:pPr>
            <a:r>
              <a:rPr lang="zh-CN" altLang="en-US" sz="2400" dirty="0">
                <a:sym typeface="Symbol" panose="05050102010706020507" pitchFamily="18" charset="2"/>
              </a:rPr>
              <a:t>因为</a:t>
            </a:r>
            <a:r>
              <a:rPr lang="en-US" altLang="zh-CN" sz="2400" dirty="0">
                <a:sym typeface="Symbol" panose="05050102010706020507" pitchFamily="18" charset="2"/>
              </a:rPr>
              <a:t>k</a:t>
            </a:r>
            <a:r>
              <a:rPr lang="zh-CN" altLang="en-US" sz="2400" dirty="0">
                <a:sym typeface="Symbol" panose="05050102010706020507" pitchFamily="18" charset="2"/>
              </a:rPr>
              <a:t>是整数，所以 </a:t>
            </a:r>
            <a:r>
              <a:rPr lang="en-US" altLang="zh-CN" sz="2400" dirty="0">
                <a:ea typeface="仿宋_GB2312" panose="02010609030101010101" pitchFamily="49" charset="-122"/>
                <a:sym typeface="Symbol" panose="05050102010706020507" pitchFamily="18" charset="2"/>
              </a:rPr>
              <a:t>k -1 =log</a:t>
            </a:r>
            <a:r>
              <a:rPr lang="en-US" altLang="zh-CN" sz="2400" baseline="-25000" dirty="0">
                <a:ea typeface="仿宋_GB2312" panose="02010609030101010101" pitchFamily="49" charset="-122"/>
                <a:sym typeface="Symbol" panose="05050102010706020507" pitchFamily="18" charset="2"/>
              </a:rPr>
              <a:t>2</a:t>
            </a:r>
            <a:r>
              <a:rPr lang="en-US" altLang="zh-CN" sz="2400" dirty="0">
                <a:ea typeface="仿宋_GB2312" panose="02010609030101010101" pitchFamily="49" charset="-122"/>
                <a:sym typeface="Symbol" panose="05050102010706020507" pitchFamily="18" charset="2"/>
              </a:rPr>
              <a:t>n </a:t>
            </a:r>
            <a:r>
              <a:rPr lang="zh-CN" altLang="en-US" sz="2400" dirty="0">
                <a:ea typeface="仿宋_GB2312" panose="02010609030101010101" pitchFamily="49" charset="-122"/>
                <a:sym typeface="Symbol" panose="05050102010706020507" pitchFamily="18" charset="2"/>
              </a:rPr>
              <a:t>， </a:t>
            </a:r>
            <a:r>
              <a:rPr lang="en-US" altLang="zh-CN" sz="2400" dirty="0">
                <a:ea typeface="仿宋_GB2312" panose="02010609030101010101" pitchFamily="49" charset="-122"/>
                <a:sym typeface="Symbol" panose="05050102010706020507" pitchFamily="18" charset="2"/>
              </a:rPr>
              <a:t>k= </a:t>
            </a:r>
            <a:r>
              <a:rPr lang="zh-CN" altLang="en-US" sz="2400" dirty="0"/>
              <a:t> </a:t>
            </a:r>
            <a:r>
              <a:rPr lang="en-US" altLang="zh-CN" sz="2400" dirty="0">
                <a:solidFill>
                  <a:srgbClr val="FF0000"/>
                </a:solidFill>
                <a:sym typeface="Symbol" panose="05050102010706020507" pitchFamily="18" charset="2"/>
              </a:rPr>
              <a:t>log</a:t>
            </a:r>
            <a:r>
              <a:rPr lang="en-US" altLang="zh-CN" sz="2400" baseline="-25000" dirty="0">
                <a:solidFill>
                  <a:srgbClr val="FF0000"/>
                </a:solidFill>
                <a:ea typeface="MingLiU" panose="02020509000000000000" pitchFamily="49" charset="-120"/>
                <a:sym typeface="Symbol" panose="05050102010706020507" pitchFamily="18" charset="2"/>
              </a:rPr>
              <a:t>2</a:t>
            </a:r>
            <a:r>
              <a:rPr lang="en-US" altLang="zh-CN" sz="2400" dirty="0">
                <a:solidFill>
                  <a:srgbClr val="FF0000"/>
                </a:solidFill>
                <a:ea typeface="MingLiU" panose="02020509000000000000" pitchFamily="49" charset="-120"/>
                <a:sym typeface="Symbol" panose="05050102010706020507" pitchFamily="18" charset="2"/>
              </a:rPr>
              <a:t>n</a:t>
            </a:r>
            <a:r>
              <a:rPr lang="en-US" altLang="zh-CN" sz="2400" dirty="0">
                <a:solidFill>
                  <a:srgbClr val="FF0000"/>
                </a:solidFill>
                <a:sym typeface="Symbol" panose="05050102010706020507" pitchFamily="18" charset="2"/>
              </a:rPr>
              <a:t> </a:t>
            </a:r>
            <a:r>
              <a:rPr lang="en-US" altLang="zh-CN" sz="2400" dirty="0">
                <a:solidFill>
                  <a:srgbClr val="FF0000"/>
                </a:solidFill>
              </a:rPr>
              <a:t>+ 1</a:t>
            </a:r>
          </a:p>
          <a:p>
            <a:pPr>
              <a:lnSpc>
                <a:spcPct val="105000"/>
              </a:lnSpc>
              <a:spcBef>
                <a:spcPts val="800"/>
              </a:spcBef>
              <a:spcAft>
                <a:spcPts val="0"/>
              </a:spcAft>
            </a:pPr>
            <a:r>
              <a:rPr lang="zh-CN" altLang="en-US" sz="2400" dirty="0"/>
              <a:t>结论成立。</a:t>
            </a:r>
          </a:p>
          <a:p>
            <a:pPr>
              <a:spcBef>
                <a:spcPts val="800"/>
              </a:spcBef>
              <a:spcAft>
                <a:spcPts val="0"/>
              </a:spcAft>
            </a:pPr>
            <a:endParaRPr lang="zh-CN" altLang="en-US" sz="2400" dirty="0"/>
          </a:p>
          <a:p>
            <a:pPr>
              <a:spcBef>
                <a:spcPts val="800"/>
              </a:spcBef>
              <a:spcAft>
                <a:spcPts val="0"/>
              </a:spcAft>
            </a:pPr>
            <a:endParaRPr lang="zh-CN" altLang="en-US" sz="2400" dirty="0"/>
          </a:p>
        </p:txBody>
      </p:sp>
      <p:grpSp>
        <p:nvGrpSpPr>
          <p:cNvPr id="43" name="组合 42">
            <a:extLst>
              <a:ext uri="{FF2B5EF4-FFF2-40B4-BE49-F238E27FC236}">
                <a16:creationId xmlns:a16="http://schemas.microsoft.com/office/drawing/2014/main" id="{8C7A5CE9-0850-4E8B-8828-FCB9BC55D1A8}"/>
              </a:ext>
            </a:extLst>
          </p:cNvPr>
          <p:cNvGrpSpPr/>
          <p:nvPr/>
        </p:nvGrpSpPr>
        <p:grpSpPr>
          <a:xfrm>
            <a:off x="7222342" y="533401"/>
            <a:ext cx="4664858" cy="2057400"/>
            <a:chOff x="6483186" y="2694273"/>
            <a:chExt cx="5094658" cy="2258727"/>
          </a:xfrm>
        </p:grpSpPr>
        <p:sp>
          <p:nvSpPr>
            <p:cNvPr id="4" name="Line 2">
              <a:extLst>
                <a:ext uri="{FF2B5EF4-FFF2-40B4-BE49-F238E27FC236}">
                  <a16:creationId xmlns:a16="http://schemas.microsoft.com/office/drawing/2014/main" id="{2C64A65C-18E0-4126-9B79-9D98A48D74FC}"/>
                </a:ext>
              </a:extLst>
            </p:cNvPr>
            <p:cNvSpPr>
              <a:spLocks noChangeShapeType="1"/>
            </p:cNvSpPr>
            <p:nvPr/>
          </p:nvSpPr>
          <p:spPr bwMode="auto">
            <a:xfrm>
              <a:off x="10308168" y="4142073"/>
              <a:ext cx="152400" cy="457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3">
              <a:extLst>
                <a:ext uri="{FF2B5EF4-FFF2-40B4-BE49-F238E27FC236}">
                  <a16:creationId xmlns:a16="http://schemas.microsoft.com/office/drawing/2014/main" id="{02921BB3-BBD9-410D-BAAC-C027909DA041}"/>
                </a:ext>
              </a:extLst>
            </p:cNvPr>
            <p:cNvSpPr>
              <a:spLocks noChangeShapeType="1"/>
            </p:cNvSpPr>
            <p:nvPr/>
          </p:nvSpPr>
          <p:spPr bwMode="auto">
            <a:xfrm flipH="1">
              <a:off x="10003368" y="4065873"/>
              <a:ext cx="22860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 name="Line 4">
              <a:extLst>
                <a:ext uri="{FF2B5EF4-FFF2-40B4-BE49-F238E27FC236}">
                  <a16:creationId xmlns:a16="http://schemas.microsoft.com/office/drawing/2014/main" id="{DF7EAE60-465A-4674-B5AE-A79F0147F8F7}"/>
                </a:ext>
              </a:extLst>
            </p:cNvPr>
            <p:cNvSpPr>
              <a:spLocks noChangeShapeType="1"/>
            </p:cNvSpPr>
            <p:nvPr/>
          </p:nvSpPr>
          <p:spPr bwMode="auto">
            <a:xfrm>
              <a:off x="9469968" y="4142073"/>
              <a:ext cx="152400" cy="457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a:extLst>
                <a:ext uri="{FF2B5EF4-FFF2-40B4-BE49-F238E27FC236}">
                  <a16:creationId xmlns:a16="http://schemas.microsoft.com/office/drawing/2014/main" id="{C50719E1-FE0F-48F2-85C3-EDB313F094E9}"/>
                </a:ext>
              </a:extLst>
            </p:cNvPr>
            <p:cNvSpPr>
              <a:spLocks noChangeShapeType="1"/>
            </p:cNvSpPr>
            <p:nvPr/>
          </p:nvSpPr>
          <p:spPr bwMode="auto">
            <a:xfrm flipH="1">
              <a:off x="9088968" y="4065873"/>
              <a:ext cx="304800" cy="5334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Oval 6">
              <a:extLst>
                <a:ext uri="{FF2B5EF4-FFF2-40B4-BE49-F238E27FC236}">
                  <a16:creationId xmlns:a16="http://schemas.microsoft.com/office/drawing/2014/main" id="{896CA47F-313E-4107-ADC7-D3B45B3C5F09}"/>
                </a:ext>
              </a:extLst>
            </p:cNvPr>
            <p:cNvSpPr>
              <a:spLocks noChangeArrowheads="1"/>
            </p:cNvSpPr>
            <p:nvPr/>
          </p:nvSpPr>
          <p:spPr bwMode="auto">
            <a:xfrm>
              <a:off x="8936568" y="4446873"/>
              <a:ext cx="381000" cy="381000"/>
            </a:xfrm>
            <a:prstGeom prst="ellipse">
              <a:avLst/>
            </a:prstGeom>
            <a:solidFill>
              <a:srgbClr val="FFFF00"/>
            </a:solidFill>
            <a:ln w="38100" cap="rnd">
              <a:solidFill>
                <a:srgbClr val="FF0000"/>
              </a:solidFill>
              <a:prstDash val="sysDot"/>
              <a:round/>
              <a:headEnd/>
              <a:tailEnd/>
            </a:ln>
          </p:spPr>
          <p:txBody>
            <a:bodyPr wrap="none" anchor="ct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nSpc>
                  <a:spcPct val="100000"/>
                </a:lnSpc>
                <a:buFontTx/>
                <a:buNone/>
              </a:pPr>
              <a:endParaRPr lang="zh-CN" altLang="en-US" sz="1800">
                <a:latin typeface="Arial" charset="0"/>
                <a:ea typeface="宋体" charset="-122"/>
              </a:endParaRPr>
            </a:p>
          </p:txBody>
        </p:sp>
        <p:sp>
          <p:nvSpPr>
            <p:cNvPr id="9" name="Oval 7">
              <a:extLst>
                <a:ext uri="{FF2B5EF4-FFF2-40B4-BE49-F238E27FC236}">
                  <a16:creationId xmlns:a16="http://schemas.microsoft.com/office/drawing/2014/main" id="{12934B18-BAFA-4EFF-82C8-66CBC5327E64}"/>
                </a:ext>
              </a:extLst>
            </p:cNvPr>
            <p:cNvSpPr>
              <a:spLocks noChangeArrowheads="1"/>
            </p:cNvSpPr>
            <p:nvPr/>
          </p:nvSpPr>
          <p:spPr bwMode="auto">
            <a:xfrm>
              <a:off x="9393768" y="4446873"/>
              <a:ext cx="381000" cy="381000"/>
            </a:xfrm>
            <a:prstGeom prst="ellipse">
              <a:avLst/>
            </a:prstGeom>
            <a:solidFill>
              <a:srgbClr val="FFFF00"/>
            </a:solidFill>
            <a:ln w="38100" cap="rnd">
              <a:solidFill>
                <a:srgbClr val="FF0000"/>
              </a:solidFill>
              <a:prstDash val="sysDot"/>
              <a:round/>
              <a:headEnd/>
              <a:tailEnd/>
            </a:ln>
          </p:spPr>
          <p:txBody>
            <a:bodyPr wrap="none" anchor="ct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nSpc>
                  <a:spcPct val="100000"/>
                </a:lnSpc>
                <a:buFontTx/>
                <a:buNone/>
              </a:pPr>
              <a:endParaRPr lang="zh-CN" altLang="en-US" sz="1800">
                <a:latin typeface="Arial" charset="0"/>
                <a:ea typeface="宋体" charset="-122"/>
              </a:endParaRPr>
            </a:p>
          </p:txBody>
        </p:sp>
        <p:sp>
          <p:nvSpPr>
            <p:cNvPr id="10" name="Oval 8">
              <a:extLst>
                <a:ext uri="{FF2B5EF4-FFF2-40B4-BE49-F238E27FC236}">
                  <a16:creationId xmlns:a16="http://schemas.microsoft.com/office/drawing/2014/main" id="{0B606EB3-6CDD-4AAE-8345-A5E4E6D2D68C}"/>
                </a:ext>
              </a:extLst>
            </p:cNvPr>
            <p:cNvSpPr>
              <a:spLocks noChangeArrowheads="1"/>
            </p:cNvSpPr>
            <p:nvPr/>
          </p:nvSpPr>
          <p:spPr bwMode="auto">
            <a:xfrm>
              <a:off x="9850968" y="4446873"/>
              <a:ext cx="381000" cy="381000"/>
            </a:xfrm>
            <a:prstGeom prst="ellipse">
              <a:avLst/>
            </a:prstGeom>
            <a:solidFill>
              <a:srgbClr val="FFFF00"/>
            </a:solidFill>
            <a:ln w="38100" cap="rnd">
              <a:solidFill>
                <a:srgbClr val="FF0000"/>
              </a:solidFill>
              <a:prstDash val="sysDot"/>
              <a:round/>
              <a:headEnd/>
              <a:tailEnd/>
            </a:ln>
          </p:spPr>
          <p:txBody>
            <a:bodyPr wrap="none" anchor="ct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nSpc>
                  <a:spcPct val="100000"/>
                </a:lnSpc>
                <a:buFontTx/>
                <a:buNone/>
              </a:pPr>
              <a:endParaRPr lang="zh-CN" altLang="en-US" sz="1800">
                <a:latin typeface="Arial" charset="0"/>
                <a:ea typeface="宋体" charset="-122"/>
              </a:endParaRPr>
            </a:p>
          </p:txBody>
        </p:sp>
        <p:sp>
          <p:nvSpPr>
            <p:cNvPr id="11" name="Oval 9">
              <a:extLst>
                <a:ext uri="{FF2B5EF4-FFF2-40B4-BE49-F238E27FC236}">
                  <a16:creationId xmlns:a16="http://schemas.microsoft.com/office/drawing/2014/main" id="{4DA5B85A-C81A-44C3-9AD1-F5333E669779}"/>
                </a:ext>
              </a:extLst>
            </p:cNvPr>
            <p:cNvSpPr>
              <a:spLocks noChangeArrowheads="1"/>
            </p:cNvSpPr>
            <p:nvPr/>
          </p:nvSpPr>
          <p:spPr bwMode="auto">
            <a:xfrm>
              <a:off x="10308168" y="4446873"/>
              <a:ext cx="381000" cy="381000"/>
            </a:xfrm>
            <a:prstGeom prst="ellipse">
              <a:avLst/>
            </a:prstGeom>
            <a:solidFill>
              <a:srgbClr val="FFFF00"/>
            </a:solidFill>
            <a:ln w="38100" cap="rnd">
              <a:solidFill>
                <a:srgbClr val="FF0000"/>
              </a:solidFill>
              <a:prstDash val="sysDot"/>
              <a:round/>
              <a:headEnd/>
              <a:tailEnd/>
            </a:ln>
          </p:spPr>
          <p:txBody>
            <a:bodyPr wrap="none" anchor="ct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nSpc>
                  <a:spcPct val="100000"/>
                </a:lnSpc>
                <a:buFontTx/>
                <a:buNone/>
              </a:pPr>
              <a:endParaRPr lang="zh-CN" altLang="en-US" sz="1800">
                <a:latin typeface="Arial" charset="0"/>
                <a:ea typeface="宋体" charset="-122"/>
              </a:endParaRPr>
            </a:p>
          </p:txBody>
        </p:sp>
        <p:sp>
          <p:nvSpPr>
            <p:cNvPr id="12" name="Line 10">
              <a:extLst>
                <a:ext uri="{FF2B5EF4-FFF2-40B4-BE49-F238E27FC236}">
                  <a16:creationId xmlns:a16="http://schemas.microsoft.com/office/drawing/2014/main" id="{823A0A17-ACFB-4EC9-820E-4882D9843D9C}"/>
                </a:ext>
              </a:extLst>
            </p:cNvPr>
            <p:cNvSpPr>
              <a:spLocks noChangeShapeType="1"/>
            </p:cNvSpPr>
            <p:nvPr/>
          </p:nvSpPr>
          <p:spPr bwMode="auto">
            <a:xfrm>
              <a:off x="8479368" y="4142073"/>
              <a:ext cx="152400" cy="4572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6">
              <a:extLst>
                <a:ext uri="{FF2B5EF4-FFF2-40B4-BE49-F238E27FC236}">
                  <a16:creationId xmlns:a16="http://schemas.microsoft.com/office/drawing/2014/main" id="{44BCB750-259E-4827-B22E-AE0F681B2FD8}"/>
                </a:ext>
              </a:extLst>
            </p:cNvPr>
            <p:cNvSpPr>
              <a:spLocks noChangeShapeType="1"/>
            </p:cNvSpPr>
            <p:nvPr/>
          </p:nvSpPr>
          <p:spPr bwMode="auto">
            <a:xfrm>
              <a:off x="9927168" y="3532473"/>
              <a:ext cx="3048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7">
              <a:extLst>
                <a:ext uri="{FF2B5EF4-FFF2-40B4-BE49-F238E27FC236}">
                  <a16:creationId xmlns:a16="http://schemas.microsoft.com/office/drawing/2014/main" id="{B9DB3E25-7F4D-4100-AD9F-4BE062F6FA2C}"/>
                </a:ext>
              </a:extLst>
            </p:cNvPr>
            <p:cNvSpPr>
              <a:spLocks noChangeShapeType="1"/>
            </p:cNvSpPr>
            <p:nvPr/>
          </p:nvSpPr>
          <p:spPr bwMode="auto">
            <a:xfrm flipH="1">
              <a:off x="9469968" y="3456273"/>
              <a:ext cx="3810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8">
              <a:extLst>
                <a:ext uri="{FF2B5EF4-FFF2-40B4-BE49-F238E27FC236}">
                  <a16:creationId xmlns:a16="http://schemas.microsoft.com/office/drawing/2014/main" id="{4AD1969E-E327-4808-BC11-5E7500FB8AA9}"/>
                </a:ext>
              </a:extLst>
            </p:cNvPr>
            <p:cNvSpPr>
              <a:spLocks noChangeShapeType="1"/>
            </p:cNvSpPr>
            <p:nvPr/>
          </p:nvSpPr>
          <p:spPr bwMode="auto">
            <a:xfrm>
              <a:off x="8098368" y="3456273"/>
              <a:ext cx="3048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9">
              <a:extLst>
                <a:ext uri="{FF2B5EF4-FFF2-40B4-BE49-F238E27FC236}">
                  <a16:creationId xmlns:a16="http://schemas.microsoft.com/office/drawing/2014/main" id="{CC492DFE-4E57-437C-950B-A3CFDA09EE46}"/>
                </a:ext>
              </a:extLst>
            </p:cNvPr>
            <p:cNvSpPr>
              <a:spLocks noChangeShapeType="1"/>
            </p:cNvSpPr>
            <p:nvPr/>
          </p:nvSpPr>
          <p:spPr bwMode="auto">
            <a:xfrm flipH="1">
              <a:off x="7564968" y="3532473"/>
              <a:ext cx="3810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20">
              <a:extLst>
                <a:ext uri="{FF2B5EF4-FFF2-40B4-BE49-F238E27FC236}">
                  <a16:creationId xmlns:a16="http://schemas.microsoft.com/office/drawing/2014/main" id="{0D4E5AEE-826B-426C-B7A4-9C039FA636D2}"/>
                </a:ext>
              </a:extLst>
            </p:cNvPr>
            <p:cNvSpPr>
              <a:spLocks noChangeShapeType="1"/>
            </p:cNvSpPr>
            <p:nvPr/>
          </p:nvSpPr>
          <p:spPr bwMode="auto">
            <a:xfrm>
              <a:off x="9088968" y="2922873"/>
              <a:ext cx="7620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21">
              <a:extLst>
                <a:ext uri="{FF2B5EF4-FFF2-40B4-BE49-F238E27FC236}">
                  <a16:creationId xmlns:a16="http://schemas.microsoft.com/office/drawing/2014/main" id="{E6697972-DCD1-4A73-8C98-A3AA6151750B}"/>
                </a:ext>
              </a:extLst>
            </p:cNvPr>
            <p:cNvSpPr>
              <a:spLocks noChangeShapeType="1"/>
            </p:cNvSpPr>
            <p:nvPr/>
          </p:nvSpPr>
          <p:spPr bwMode="auto">
            <a:xfrm flipH="1">
              <a:off x="8098368" y="2922873"/>
              <a:ext cx="7620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Oval 22">
              <a:extLst>
                <a:ext uri="{FF2B5EF4-FFF2-40B4-BE49-F238E27FC236}">
                  <a16:creationId xmlns:a16="http://schemas.microsoft.com/office/drawing/2014/main" id="{9BC1D784-B8C5-4146-ABA0-B45A16115B6D}"/>
                </a:ext>
              </a:extLst>
            </p:cNvPr>
            <p:cNvSpPr>
              <a:spLocks noChangeArrowheads="1"/>
            </p:cNvSpPr>
            <p:nvPr/>
          </p:nvSpPr>
          <p:spPr bwMode="auto">
            <a:xfrm>
              <a:off x="8784168" y="2694273"/>
              <a:ext cx="381000" cy="381000"/>
            </a:xfrm>
            <a:prstGeom prst="ellipse">
              <a:avLst/>
            </a:prstGeom>
            <a:solidFill>
              <a:srgbClr val="CCFFCC"/>
            </a:solidFill>
            <a:ln w="38100">
              <a:solidFill>
                <a:schemeClr val="tx1"/>
              </a:solidFill>
              <a:round/>
              <a:headEnd/>
              <a:tailEnd/>
            </a:ln>
          </p:spPr>
          <p:txBody>
            <a:bodyPr wrap="none" anchor="ct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nSpc>
                  <a:spcPct val="100000"/>
                </a:lnSpc>
                <a:buFontTx/>
                <a:buNone/>
              </a:pPr>
              <a:endParaRPr lang="zh-CN" altLang="en-US" sz="1800">
                <a:latin typeface="Arial" charset="0"/>
                <a:ea typeface="宋体" charset="-122"/>
              </a:endParaRPr>
            </a:p>
          </p:txBody>
        </p:sp>
        <p:sp>
          <p:nvSpPr>
            <p:cNvPr id="20" name="Line 23">
              <a:extLst>
                <a:ext uri="{FF2B5EF4-FFF2-40B4-BE49-F238E27FC236}">
                  <a16:creationId xmlns:a16="http://schemas.microsoft.com/office/drawing/2014/main" id="{86EE1207-C8A9-475C-9CAE-E88BD7F2203F}"/>
                </a:ext>
              </a:extLst>
            </p:cNvPr>
            <p:cNvSpPr>
              <a:spLocks noChangeShapeType="1"/>
            </p:cNvSpPr>
            <p:nvPr/>
          </p:nvSpPr>
          <p:spPr bwMode="auto">
            <a:xfrm flipH="1">
              <a:off x="8174568" y="4065873"/>
              <a:ext cx="2286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24">
              <a:extLst>
                <a:ext uri="{FF2B5EF4-FFF2-40B4-BE49-F238E27FC236}">
                  <a16:creationId xmlns:a16="http://schemas.microsoft.com/office/drawing/2014/main" id="{A03DF963-3423-46B2-B043-AB8C8A43D280}"/>
                </a:ext>
              </a:extLst>
            </p:cNvPr>
            <p:cNvSpPr>
              <a:spLocks noChangeShapeType="1"/>
            </p:cNvSpPr>
            <p:nvPr/>
          </p:nvSpPr>
          <p:spPr bwMode="auto">
            <a:xfrm>
              <a:off x="7641168" y="4142073"/>
              <a:ext cx="1524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25">
              <a:extLst>
                <a:ext uri="{FF2B5EF4-FFF2-40B4-BE49-F238E27FC236}">
                  <a16:creationId xmlns:a16="http://schemas.microsoft.com/office/drawing/2014/main" id="{1B5FC0EB-FBB7-42EE-A713-E0B45E42C61F}"/>
                </a:ext>
              </a:extLst>
            </p:cNvPr>
            <p:cNvSpPr>
              <a:spLocks noChangeShapeType="1"/>
            </p:cNvSpPr>
            <p:nvPr/>
          </p:nvSpPr>
          <p:spPr bwMode="auto">
            <a:xfrm flipH="1">
              <a:off x="7260168" y="4065873"/>
              <a:ext cx="3048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Oval 26">
              <a:extLst>
                <a:ext uri="{FF2B5EF4-FFF2-40B4-BE49-F238E27FC236}">
                  <a16:creationId xmlns:a16="http://schemas.microsoft.com/office/drawing/2014/main" id="{731F5087-0538-4184-9A6F-0321FABB8E12}"/>
                </a:ext>
              </a:extLst>
            </p:cNvPr>
            <p:cNvSpPr>
              <a:spLocks noChangeArrowheads="1"/>
            </p:cNvSpPr>
            <p:nvPr/>
          </p:nvSpPr>
          <p:spPr bwMode="auto">
            <a:xfrm>
              <a:off x="7107768" y="4446873"/>
              <a:ext cx="381000" cy="381000"/>
            </a:xfrm>
            <a:prstGeom prst="ellipse">
              <a:avLst/>
            </a:prstGeom>
            <a:solidFill>
              <a:srgbClr val="CCFFCC"/>
            </a:solidFill>
            <a:ln w="38100">
              <a:solidFill>
                <a:schemeClr val="tx1"/>
              </a:solidFill>
              <a:round/>
              <a:headEnd/>
              <a:tailEnd/>
            </a:ln>
          </p:spPr>
          <p:txBody>
            <a:bodyPr wrap="none" anchor="ct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nSpc>
                  <a:spcPct val="100000"/>
                </a:lnSpc>
                <a:buFontTx/>
                <a:buNone/>
              </a:pPr>
              <a:endParaRPr lang="zh-CN" altLang="en-US" sz="1800">
                <a:latin typeface="Arial" charset="0"/>
                <a:ea typeface="宋体" charset="-122"/>
              </a:endParaRPr>
            </a:p>
          </p:txBody>
        </p:sp>
        <p:sp>
          <p:nvSpPr>
            <p:cNvPr id="24" name="Oval 27">
              <a:extLst>
                <a:ext uri="{FF2B5EF4-FFF2-40B4-BE49-F238E27FC236}">
                  <a16:creationId xmlns:a16="http://schemas.microsoft.com/office/drawing/2014/main" id="{3BC29B37-1FA5-46B2-A870-38C30AF3BBB8}"/>
                </a:ext>
              </a:extLst>
            </p:cNvPr>
            <p:cNvSpPr>
              <a:spLocks noChangeArrowheads="1"/>
            </p:cNvSpPr>
            <p:nvPr/>
          </p:nvSpPr>
          <p:spPr bwMode="auto">
            <a:xfrm>
              <a:off x="7564968" y="4446873"/>
              <a:ext cx="381000" cy="381000"/>
            </a:xfrm>
            <a:prstGeom prst="ellipse">
              <a:avLst/>
            </a:prstGeom>
            <a:solidFill>
              <a:srgbClr val="CCFFCC"/>
            </a:solidFill>
            <a:ln w="38100">
              <a:solidFill>
                <a:schemeClr val="tx1"/>
              </a:solidFill>
              <a:round/>
              <a:headEnd/>
              <a:tailEnd/>
            </a:ln>
          </p:spPr>
          <p:txBody>
            <a:bodyPr wrap="none" anchor="ct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nSpc>
                  <a:spcPct val="100000"/>
                </a:lnSpc>
                <a:buFontTx/>
                <a:buNone/>
              </a:pPr>
              <a:endParaRPr lang="zh-CN" altLang="en-US" sz="1800">
                <a:latin typeface="Arial" charset="0"/>
                <a:ea typeface="宋体" charset="-122"/>
              </a:endParaRPr>
            </a:p>
          </p:txBody>
        </p:sp>
        <p:sp>
          <p:nvSpPr>
            <p:cNvPr id="25" name="Oval 28">
              <a:extLst>
                <a:ext uri="{FF2B5EF4-FFF2-40B4-BE49-F238E27FC236}">
                  <a16:creationId xmlns:a16="http://schemas.microsoft.com/office/drawing/2014/main" id="{CA4D8A76-72A0-4071-BE03-00320EE5F470}"/>
                </a:ext>
              </a:extLst>
            </p:cNvPr>
            <p:cNvSpPr>
              <a:spLocks noChangeArrowheads="1"/>
            </p:cNvSpPr>
            <p:nvPr/>
          </p:nvSpPr>
          <p:spPr bwMode="auto">
            <a:xfrm>
              <a:off x="8022168" y="4446873"/>
              <a:ext cx="381000" cy="381000"/>
            </a:xfrm>
            <a:prstGeom prst="ellipse">
              <a:avLst/>
            </a:prstGeom>
            <a:solidFill>
              <a:srgbClr val="CCFFCC"/>
            </a:solidFill>
            <a:ln w="38100">
              <a:solidFill>
                <a:schemeClr val="tx1"/>
              </a:solidFill>
              <a:round/>
              <a:headEnd/>
              <a:tailEnd/>
            </a:ln>
          </p:spPr>
          <p:txBody>
            <a:bodyPr wrap="none" anchor="ct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nSpc>
                  <a:spcPct val="100000"/>
                </a:lnSpc>
                <a:buFontTx/>
                <a:buNone/>
              </a:pPr>
              <a:endParaRPr lang="zh-CN" altLang="en-US" sz="1800">
                <a:latin typeface="Arial" charset="0"/>
                <a:ea typeface="宋体" charset="-122"/>
              </a:endParaRPr>
            </a:p>
          </p:txBody>
        </p:sp>
        <p:sp>
          <p:nvSpPr>
            <p:cNvPr id="26" name="Oval 29">
              <a:extLst>
                <a:ext uri="{FF2B5EF4-FFF2-40B4-BE49-F238E27FC236}">
                  <a16:creationId xmlns:a16="http://schemas.microsoft.com/office/drawing/2014/main" id="{BE218B2A-22B7-4112-9DF3-C27EED95B8E5}"/>
                </a:ext>
              </a:extLst>
            </p:cNvPr>
            <p:cNvSpPr>
              <a:spLocks noChangeArrowheads="1"/>
            </p:cNvSpPr>
            <p:nvPr/>
          </p:nvSpPr>
          <p:spPr bwMode="auto">
            <a:xfrm>
              <a:off x="7412568" y="3837273"/>
              <a:ext cx="381000" cy="381000"/>
            </a:xfrm>
            <a:prstGeom prst="ellipse">
              <a:avLst/>
            </a:prstGeom>
            <a:solidFill>
              <a:srgbClr val="CCFFCC"/>
            </a:solidFill>
            <a:ln w="38100">
              <a:solidFill>
                <a:schemeClr val="tx1"/>
              </a:solidFill>
              <a:round/>
              <a:headEnd/>
              <a:tailEnd/>
            </a:ln>
          </p:spPr>
          <p:txBody>
            <a:bodyPr wrap="none" anchor="ct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nSpc>
                  <a:spcPct val="100000"/>
                </a:lnSpc>
                <a:buFontTx/>
                <a:buNone/>
              </a:pPr>
              <a:endParaRPr lang="zh-CN" altLang="en-US" sz="1800">
                <a:latin typeface="Arial" charset="0"/>
                <a:ea typeface="宋体" charset="-122"/>
              </a:endParaRPr>
            </a:p>
          </p:txBody>
        </p:sp>
        <p:sp>
          <p:nvSpPr>
            <p:cNvPr id="27" name="Oval 30">
              <a:extLst>
                <a:ext uri="{FF2B5EF4-FFF2-40B4-BE49-F238E27FC236}">
                  <a16:creationId xmlns:a16="http://schemas.microsoft.com/office/drawing/2014/main" id="{52DA25B3-4640-48B4-9438-9F46A77990E5}"/>
                </a:ext>
              </a:extLst>
            </p:cNvPr>
            <p:cNvSpPr>
              <a:spLocks noChangeArrowheads="1"/>
            </p:cNvSpPr>
            <p:nvPr/>
          </p:nvSpPr>
          <p:spPr bwMode="auto">
            <a:xfrm>
              <a:off x="8250768" y="3837273"/>
              <a:ext cx="381000" cy="381000"/>
            </a:xfrm>
            <a:prstGeom prst="ellipse">
              <a:avLst/>
            </a:prstGeom>
            <a:solidFill>
              <a:srgbClr val="CCFFCC"/>
            </a:solidFill>
            <a:ln w="38100">
              <a:solidFill>
                <a:schemeClr val="tx1"/>
              </a:solidFill>
              <a:round/>
              <a:headEnd/>
              <a:tailEnd/>
            </a:ln>
          </p:spPr>
          <p:txBody>
            <a:bodyPr wrap="none" anchor="ct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nSpc>
                  <a:spcPct val="100000"/>
                </a:lnSpc>
                <a:buFontTx/>
                <a:buNone/>
              </a:pPr>
              <a:endParaRPr lang="zh-CN" altLang="en-US" sz="1800">
                <a:latin typeface="Arial" charset="0"/>
                <a:ea typeface="宋体" charset="-122"/>
              </a:endParaRPr>
            </a:p>
          </p:txBody>
        </p:sp>
        <p:sp>
          <p:nvSpPr>
            <p:cNvPr id="28" name="Oval 31">
              <a:extLst>
                <a:ext uri="{FF2B5EF4-FFF2-40B4-BE49-F238E27FC236}">
                  <a16:creationId xmlns:a16="http://schemas.microsoft.com/office/drawing/2014/main" id="{8BDF2DE1-6E45-4D74-A9EB-23A0941B1452}"/>
                </a:ext>
              </a:extLst>
            </p:cNvPr>
            <p:cNvSpPr>
              <a:spLocks noChangeArrowheads="1"/>
            </p:cNvSpPr>
            <p:nvPr/>
          </p:nvSpPr>
          <p:spPr bwMode="auto">
            <a:xfrm>
              <a:off x="9241368" y="3837273"/>
              <a:ext cx="381000" cy="381000"/>
            </a:xfrm>
            <a:prstGeom prst="ellipse">
              <a:avLst/>
            </a:prstGeom>
            <a:solidFill>
              <a:srgbClr val="CCFFCC"/>
            </a:solidFill>
            <a:ln w="38100">
              <a:solidFill>
                <a:schemeClr val="tx1"/>
              </a:solidFill>
              <a:round/>
              <a:headEnd/>
              <a:tailEnd/>
            </a:ln>
          </p:spPr>
          <p:txBody>
            <a:bodyPr wrap="none" anchor="ct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nSpc>
                  <a:spcPct val="100000"/>
                </a:lnSpc>
                <a:buFontTx/>
                <a:buNone/>
              </a:pPr>
              <a:endParaRPr lang="zh-CN" altLang="en-US" sz="1800">
                <a:latin typeface="Arial" charset="0"/>
                <a:ea typeface="宋体" charset="-122"/>
              </a:endParaRPr>
            </a:p>
          </p:txBody>
        </p:sp>
        <p:sp>
          <p:nvSpPr>
            <p:cNvPr id="29" name="Oval 32">
              <a:extLst>
                <a:ext uri="{FF2B5EF4-FFF2-40B4-BE49-F238E27FC236}">
                  <a16:creationId xmlns:a16="http://schemas.microsoft.com/office/drawing/2014/main" id="{A8B5E43B-D2DB-4543-8A3D-514546730BE3}"/>
                </a:ext>
              </a:extLst>
            </p:cNvPr>
            <p:cNvSpPr>
              <a:spLocks noChangeArrowheads="1"/>
            </p:cNvSpPr>
            <p:nvPr/>
          </p:nvSpPr>
          <p:spPr bwMode="auto">
            <a:xfrm>
              <a:off x="10079568" y="3837273"/>
              <a:ext cx="381000" cy="381000"/>
            </a:xfrm>
            <a:prstGeom prst="ellipse">
              <a:avLst/>
            </a:prstGeom>
            <a:solidFill>
              <a:srgbClr val="CCFFCC"/>
            </a:solidFill>
            <a:ln w="38100">
              <a:solidFill>
                <a:schemeClr val="tx1"/>
              </a:solidFill>
              <a:round/>
              <a:headEnd/>
              <a:tailEnd/>
            </a:ln>
          </p:spPr>
          <p:txBody>
            <a:bodyPr wrap="none" anchor="ct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nSpc>
                  <a:spcPct val="100000"/>
                </a:lnSpc>
                <a:buFontTx/>
                <a:buNone/>
              </a:pPr>
              <a:endParaRPr lang="zh-CN" altLang="en-US" sz="1800">
                <a:latin typeface="Arial" charset="0"/>
                <a:ea typeface="宋体" charset="-122"/>
              </a:endParaRPr>
            </a:p>
          </p:txBody>
        </p:sp>
        <p:sp>
          <p:nvSpPr>
            <p:cNvPr id="30" name="Oval 33">
              <a:extLst>
                <a:ext uri="{FF2B5EF4-FFF2-40B4-BE49-F238E27FC236}">
                  <a16:creationId xmlns:a16="http://schemas.microsoft.com/office/drawing/2014/main" id="{602C164D-F703-496A-B1C8-F8D477A891DC}"/>
                </a:ext>
              </a:extLst>
            </p:cNvPr>
            <p:cNvSpPr>
              <a:spLocks noChangeArrowheads="1"/>
            </p:cNvSpPr>
            <p:nvPr/>
          </p:nvSpPr>
          <p:spPr bwMode="auto">
            <a:xfrm>
              <a:off x="7869768" y="3227673"/>
              <a:ext cx="381000" cy="381000"/>
            </a:xfrm>
            <a:prstGeom prst="ellipse">
              <a:avLst/>
            </a:prstGeom>
            <a:solidFill>
              <a:srgbClr val="CCFFCC"/>
            </a:solidFill>
            <a:ln w="38100">
              <a:solidFill>
                <a:schemeClr val="tx1"/>
              </a:solidFill>
              <a:round/>
              <a:headEnd/>
              <a:tailEnd/>
            </a:ln>
          </p:spPr>
          <p:txBody>
            <a:bodyPr wrap="none" anchor="ct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nSpc>
                  <a:spcPct val="100000"/>
                </a:lnSpc>
                <a:buFontTx/>
                <a:buNone/>
              </a:pPr>
              <a:endParaRPr lang="zh-CN" altLang="en-US" sz="1800">
                <a:latin typeface="Arial" charset="0"/>
                <a:ea typeface="宋体" charset="-122"/>
              </a:endParaRPr>
            </a:p>
          </p:txBody>
        </p:sp>
        <p:sp>
          <p:nvSpPr>
            <p:cNvPr id="31" name="Oval 34">
              <a:extLst>
                <a:ext uri="{FF2B5EF4-FFF2-40B4-BE49-F238E27FC236}">
                  <a16:creationId xmlns:a16="http://schemas.microsoft.com/office/drawing/2014/main" id="{7FF82305-2C2E-4D95-A3C5-B4651984D7D2}"/>
                </a:ext>
              </a:extLst>
            </p:cNvPr>
            <p:cNvSpPr>
              <a:spLocks noChangeArrowheads="1"/>
            </p:cNvSpPr>
            <p:nvPr/>
          </p:nvSpPr>
          <p:spPr bwMode="auto">
            <a:xfrm>
              <a:off x="9698568" y="3227673"/>
              <a:ext cx="381000" cy="381000"/>
            </a:xfrm>
            <a:prstGeom prst="ellipse">
              <a:avLst/>
            </a:prstGeom>
            <a:solidFill>
              <a:srgbClr val="CCFFCC"/>
            </a:solidFill>
            <a:ln w="38100">
              <a:solidFill>
                <a:schemeClr val="tx1"/>
              </a:solidFill>
              <a:round/>
              <a:headEnd/>
              <a:tailEnd/>
            </a:ln>
          </p:spPr>
          <p:txBody>
            <a:bodyPr wrap="none" anchor="ct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nSpc>
                  <a:spcPct val="100000"/>
                </a:lnSpc>
                <a:buFontTx/>
                <a:buNone/>
              </a:pPr>
              <a:endParaRPr lang="zh-CN" altLang="en-US" sz="1800">
                <a:latin typeface="Arial" charset="0"/>
                <a:ea typeface="宋体" charset="-122"/>
              </a:endParaRPr>
            </a:p>
          </p:txBody>
        </p:sp>
        <p:sp>
          <p:nvSpPr>
            <p:cNvPr id="32" name="Oval 35">
              <a:extLst>
                <a:ext uri="{FF2B5EF4-FFF2-40B4-BE49-F238E27FC236}">
                  <a16:creationId xmlns:a16="http://schemas.microsoft.com/office/drawing/2014/main" id="{FBAF4822-635A-42C4-9458-712AA48A6ABB}"/>
                </a:ext>
              </a:extLst>
            </p:cNvPr>
            <p:cNvSpPr>
              <a:spLocks noChangeArrowheads="1"/>
            </p:cNvSpPr>
            <p:nvPr/>
          </p:nvSpPr>
          <p:spPr bwMode="auto">
            <a:xfrm>
              <a:off x="8479368" y="4446873"/>
              <a:ext cx="381000" cy="381000"/>
            </a:xfrm>
            <a:prstGeom prst="ellipse">
              <a:avLst/>
            </a:prstGeom>
            <a:solidFill>
              <a:srgbClr val="FFFF00"/>
            </a:solidFill>
            <a:ln w="38100" cap="rnd">
              <a:solidFill>
                <a:srgbClr val="FF0000"/>
              </a:solidFill>
              <a:prstDash val="sysDot"/>
              <a:round/>
              <a:headEnd/>
              <a:tailEnd/>
            </a:ln>
          </p:spPr>
          <p:txBody>
            <a:bodyPr wrap="none" anchor="ct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nSpc>
                  <a:spcPct val="100000"/>
                </a:lnSpc>
                <a:buFontTx/>
                <a:buNone/>
              </a:pPr>
              <a:endParaRPr lang="zh-CN" altLang="en-US" sz="1800">
                <a:latin typeface="Arial" charset="0"/>
                <a:ea typeface="宋体" charset="-122"/>
              </a:endParaRPr>
            </a:p>
          </p:txBody>
        </p:sp>
        <p:sp>
          <p:nvSpPr>
            <p:cNvPr id="33" name="Line 36">
              <a:extLst>
                <a:ext uri="{FF2B5EF4-FFF2-40B4-BE49-F238E27FC236}">
                  <a16:creationId xmlns:a16="http://schemas.microsoft.com/office/drawing/2014/main" id="{53A0F327-2BFE-4BAB-84C3-623EFC6EF200}"/>
                </a:ext>
              </a:extLst>
            </p:cNvPr>
            <p:cNvSpPr>
              <a:spLocks noChangeShapeType="1"/>
            </p:cNvSpPr>
            <p:nvPr/>
          </p:nvSpPr>
          <p:spPr bwMode="auto">
            <a:xfrm>
              <a:off x="6730190" y="2770473"/>
              <a:ext cx="1997961" cy="0"/>
            </a:xfrm>
            <a:prstGeom prst="line">
              <a:avLst/>
            </a:prstGeom>
            <a:noFill/>
            <a:ln w="38100">
              <a:solidFill>
                <a:srgbClr val="FF0000"/>
              </a:solidFill>
              <a:prstDash val="solid"/>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7">
              <a:extLst>
                <a:ext uri="{FF2B5EF4-FFF2-40B4-BE49-F238E27FC236}">
                  <a16:creationId xmlns:a16="http://schemas.microsoft.com/office/drawing/2014/main" id="{E2A1606B-558E-4567-AD21-A8A751EEA9CC}"/>
                </a:ext>
              </a:extLst>
            </p:cNvPr>
            <p:cNvSpPr>
              <a:spLocks noChangeShapeType="1"/>
            </p:cNvSpPr>
            <p:nvPr/>
          </p:nvSpPr>
          <p:spPr bwMode="auto">
            <a:xfrm>
              <a:off x="9218932" y="2770473"/>
              <a:ext cx="2197757" cy="0"/>
            </a:xfrm>
            <a:prstGeom prst="line">
              <a:avLst/>
            </a:prstGeom>
            <a:noFill/>
            <a:ln w="38100">
              <a:solidFill>
                <a:srgbClr val="000099"/>
              </a:solidFill>
              <a:prstDash val="solid"/>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38">
              <a:extLst>
                <a:ext uri="{FF2B5EF4-FFF2-40B4-BE49-F238E27FC236}">
                  <a16:creationId xmlns:a16="http://schemas.microsoft.com/office/drawing/2014/main" id="{1F702D40-13C5-44D1-8A93-3341A2F1A0D8}"/>
                </a:ext>
              </a:extLst>
            </p:cNvPr>
            <p:cNvSpPr>
              <a:spLocks noChangeShapeType="1"/>
            </p:cNvSpPr>
            <p:nvPr/>
          </p:nvSpPr>
          <p:spPr bwMode="auto">
            <a:xfrm>
              <a:off x="6730190" y="4316549"/>
              <a:ext cx="3893462" cy="0"/>
            </a:xfrm>
            <a:prstGeom prst="line">
              <a:avLst/>
            </a:prstGeom>
            <a:noFill/>
            <a:ln w="38100">
              <a:solidFill>
                <a:srgbClr val="FF0000"/>
              </a:solidFill>
              <a:prstDash val="solid"/>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39">
              <a:extLst>
                <a:ext uri="{FF2B5EF4-FFF2-40B4-BE49-F238E27FC236}">
                  <a16:creationId xmlns:a16="http://schemas.microsoft.com/office/drawing/2014/main" id="{EBF83003-D919-4958-B3E6-949F9D02D9B6}"/>
                </a:ext>
              </a:extLst>
            </p:cNvPr>
            <p:cNvSpPr>
              <a:spLocks noChangeShapeType="1"/>
            </p:cNvSpPr>
            <p:nvPr/>
          </p:nvSpPr>
          <p:spPr bwMode="auto">
            <a:xfrm>
              <a:off x="6941805" y="3680470"/>
              <a:ext cx="0" cy="609600"/>
            </a:xfrm>
            <a:prstGeom prst="line">
              <a:avLst/>
            </a:prstGeom>
            <a:noFill/>
            <a:ln w="57150">
              <a:solidFill>
                <a:srgbClr val="000099"/>
              </a:solidFill>
              <a:round/>
              <a:headEnd type="none"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0">
              <a:extLst>
                <a:ext uri="{FF2B5EF4-FFF2-40B4-BE49-F238E27FC236}">
                  <a16:creationId xmlns:a16="http://schemas.microsoft.com/office/drawing/2014/main" id="{E7A42A34-72FD-4DA8-8C4F-4BACE32BEA48}"/>
                </a:ext>
              </a:extLst>
            </p:cNvPr>
            <p:cNvSpPr>
              <a:spLocks noChangeShapeType="1"/>
            </p:cNvSpPr>
            <p:nvPr/>
          </p:nvSpPr>
          <p:spPr bwMode="auto">
            <a:xfrm>
              <a:off x="6705600" y="4953000"/>
              <a:ext cx="4711089"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41">
              <a:extLst>
                <a:ext uri="{FF2B5EF4-FFF2-40B4-BE49-F238E27FC236}">
                  <a16:creationId xmlns:a16="http://schemas.microsoft.com/office/drawing/2014/main" id="{B1DB7A05-646D-4687-8C82-8CEF52E4AD99}"/>
                </a:ext>
              </a:extLst>
            </p:cNvPr>
            <p:cNvSpPr>
              <a:spLocks noChangeShapeType="1"/>
            </p:cNvSpPr>
            <p:nvPr/>
          </p:nvSpPr>
          <p:spPr bwMode="auto">
            <a:xfrm>
              <a:off x="11119224" y="4094448"/>
              <a:ext cx="0" cy="838200"/>
            </a:xfrm>
            <a:prstGeom prst="line">
              <a:avLst/>
            </a:prstGeom>
            <a:noFill/>
            <a:ln w="57150">
              <a:solidFill>
                <a:srgbClr val="000099"/>
              </a:solidFill>
              <a:round/>
              <a:headEnd type="none"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42">
              <a:extLst>
                <a:ext uri="{FF2B5EF4-FFF2-40B4-BE49-F238E27FC236}">
                  <a16:creationId xmlns:a16="http://schemas.microsoft.com/office/drawing/2014/main" id="{6C64EB5D-40ED-4D7C-968C-0C552DC25375}"/>
                </a:ext>
              </a:extLst>
            </p:cNvPr>
            <p:cNvSpPr>
              <a:spLocks noChangeShapeType="1"/>
            </p:cNvSpPr>
            <p:nvPr/>
          </p:nvSpPr>
          <p:spPr bwMode="auto">
            <a:xfrm flipV="1">
              <a:off x="6941805" y="2779998"/>
              <a:ext cx="0" cy="533400"/>
            </a:xfrm>
            <a:prstGeom prst="line">
              <a:avLst/>
            </a:prstGeom>
            <a:noFill/>
            <a:ln w="57150">
              <a:solidFill>
                <a:srgbClr val="000099"/>
              </a:solidFill>
              <a:round/>
              <a:headEnd type="none"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Text Box 43">
              <a:extLst>
                <a:ext uri="{FF2B5EF4-FFF2-40B4-BE49-F238E27FC236}">
                  <a16:creationId xmlns:a16="http://schemas.microsoft.com/office/drawing/2014/main" id="{F19D386D-7D21-402B-AD8A-5DD97A43F1DB}"/>
                </a:ext>
              </a:extLst>
            </p:cNvPr>
            <p:cNvSpPr txBox="1">
              <a:spLocks noChangeArrowheads="1"/>
            </p:cNvSpPr>
            <p:nvPr/>
          </p:nvSpPr>
          <p:spPr bwMode="auto">
            <a:xfrm>
              <a:off x="6483186" y="3266102"/>
              <a:ext cx="9172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a:lnSpc>
                  <a:spcPct val="100000"/>
                </a:lnSpc>
                <a:buFontTx/>
                <a:buNone/>
              </a:pP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2</a:t>
              </a:r>
              <a:r>
                <a:rPr lang="en-US" altLang="zh-CN" b="1" baseline="30000">
                  <a:solidFill>
                    <a:srgbClr val="FF0000"/>
                  </a:solidFill>
                  <a:latin typeface="Verdana" panose="020B0604030504040204" pitchFamily="34" charset="0"/>
                  <a:ea typeface="Verdana" panose="020B0604030504040204" pitchFamily="34" charset="0"/>
                  <a:cs typeface="Verdana" panose="020B0604030504040204" pitchFamily="34" charset="0"/>
                </a:rPr>
                <a:t>3</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-1</a:t>
              </a:r>
            </a:p>
          </p:txBody>
        </p:sp>
        <p:sp>
          <p:nvSpPr>
            <p:cNvPr id="41" name="Text Box 44">
              <a:extLst>
                <a:ext uri="{FF2B5EF4-FFF2-40B4-BE49-F238E27FC236}">
                  <a16:creationId xmlns:a16="http://schemas.microsoft.com/office/drawing/2014/main" id="{3A7A2D77-D69B-4947-85AA-0F18BDB2A458}"/>
                </a:ext>
              </a:extLst>
            </p:cNvPr>
            <p:cNvSpPr txBox="1">
              <a:spLocks noChangeArrowheads="1"/>
            </p:cNvSpPr>
            <p:nvPr/>
          </p:nvSpPr>
          <p:spPr bwMode="auto">
            <a:xfrm>
              <a:off x="10660605" y="3644540"/>
              <a:ext cx="9172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a:lnSpc>
                  <a:spcPct val="100000"/>
                </a:lnSpc>
                <a:buFontTx/>
                <a:buNone/>
              </a:pP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2</a:t>
              </a:r>
              <a:r>
                <a:rPr lang="en-US" altLang="zh-CN" b="1" baseline="30000">
                  <a:solidFill>
                    <a:srgbClr val="FF0000"/>
                  </a:solidFill>
                  <a:latin typeface="Verdana" panose="020B0604030504040204" pitchFamily="34" charset="0"/>
                  <a:ea typeface="Verdana" panose="020B0604030504040204" pitchFamily="34" charset="0"/>
                  <a:cs typeface="Verdana" panose="020B0604030504040204" pitchFamily="34" charset="0"/>
                </a:rPr>
                <a:t>4</a:t>
              </a:r>
              <a:r>
                <a:rPr lang="en-US" altLang="zh-CN" b="1">
                  <a:solidFill>
                    <a:srgbClr val="FF0000"/>
                  </a:solidFill>
                  <a:latin typeface="Verdana" panose="020B0604030504040204" pitchFamily="34" charset="0"/>
                  <a:ea typeface="Verdana" panose="020B0604030504040204" pitchFamily="34" charset="0"/>
                  <a:cs typeface="Verdana" panose="020B0604030504040204" pitchFamily="34" charset="0"/>
                </a:rPr>
                <a:t>-1</a:t>
              </a:r>
            </a:p>
          </p:txBody>
        </p:sp>
        <p:sp>
          <p:nvSpPr>
            <p:cNvPr id="42" name="Line 45">
              <a:extLst>
                <a:ext uri="{FF2B5EF4-FFF2-40B4-BE49-F238E27FC236}">
                  <a16:creationId xmlns:a16="http://schemas.microsoft.com/office/drawing/2014/main" id="{1D755693-F0F4-4FA1-AD33-230947FE1732}"/>
                </a:ext>
              </a:extLst>
            </p:cNvPr>
            <p:cNvSpPr>
              <a:spLocks noChangeShapeType="1"/>
            </p:cNvSpPr>
            <p:nvPr/>
          </p:nvSpPr>
          <p:spPr bwMode="auto">
            <a:xfrm flipV="1">
              <a:off x="11119224" y="2770473"/>
              <a:ext cx="0" cy="914400"/>
            </a:xfrm>
            <a:prstGeom prst="line">
              <a:avLst/>
            </a:prstGeom>
            <a:noFill/>
            <a:ln w="57150">
              <a:solidFill>
                <a:srgbClr val="000099"/>
              </a:solidFill>
              <a:round/>
              <a:headEnd type="none"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57681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D6303-68DA-4A75-AF31-E6C6300DEB3C}"/>
              </a:ext>
            </a:extLst>
          </p:cNvPr>
          <p:cNvSpPr>
            <a:spLocks noGrp="1"/>
          </p:cNvSpPr>
          <p:nvPr>
            <p:ph type="title"/>
          </p:nvPr>
        </p:nvSpPr>
        <p:spPr>
          <a:xfrm>
            <a:off x="741362" y="611185"/>
            <a:ext cx="10363200" cy="685800"/>
          </a:xfrm>
        </p:spPr>
        <p:txBody>
          <a:bodyPr/>
          <a:lstStyle/>
          <a:p>
            <a:r>
              <a:rPr lang="en-US" altLang="zh-CN" dirty="0"/>
              <a:t>6.2.2  </a:t>
            </a:r>
            <a:r>
              <a:rPr lang="zh-CN" altLang="en-US" dirty="0"/>
              <a:t>二叉树的性质</a:t>
            </a:r>
          </a:p>
        </p:txBody>
      </p:sp>
      <p:sp>
        <p:nvSpPr>
          <p:cNvPr id="3" name="内容占位符 2">
            <a:extLst>
              <a:ext uri="{FF2B5EF4-FFF2-40B4-BE49-F238E27FC236}">
                <a16:creationId xmlns:a16="http://schemas.microsoft.com/office/drawing/2014/main" id="{B88AAD8F-BE63-4146-9D6B-F7A934220BE9}"/>
              </a:ext>
            </a:extLst>
          </p:cNvPr>
          <p:cNvSpPr>
            <a:spLocks noGrp="1"/>
          </p:cNvSpPr>
          <p:nvPr>
            <p:ph idx="1"/>
          </p:nvPr>
        </p:nvSpPr>
        <p:spPr>
          <a:xfrm>
            <a:off x="228600" y="1371600"/>
            <a:ext cx="11582400" cy="5401587"/>
          </a:xfrm>
        </p:spPr>
        <p:txBody>
          <a:bodyPr/>
          <a:lstStyle/>
          <a:p>
            <a:pPr>
              <a:spcAft>
                <a:spcPts val="0"/>
              </a:spcAft>
            </a:pPr>
            <a:r>
              <a:rPr lang="zh-CN" altLang="en-US" sz="2400" dirty="0">
                <a:solidFill>
                  <a:srgbClr val="F42212"/>
                </a:solidFill>
              </a:rPr>
              <a:t>性质</a:t>
            </a:r>
            <a:r>
              <a:rPr lang="en-US" altLang="zh-CN" sz="2400" dirty="0">
                <a:solidFill>
                  <a:srgbClr val="F42212"/>
                </a:solidFill>
              </a:rPr>
              <a:t>5</a:t>
            </a:r>
            <a:r>
              <a:rPr lang="zh-CN" altLang="en-US" sz="2400" dirty="0"/>
              <a:t>：对于具有</a:t>
            </a:r>
            <a:r>
              <a:rPr lang="en-US" altLang="zh-CN" sz="2400" dirty="0"/>
              <a:t>n</a:t>
            </a:r>
            <a:r>
              <a:rPr lang="zh-CN" altLang="en-US" sz="2400" dirty="0"/>
              <a:t>个结点的完全二叉树，如果按照从上到下和从左到右的顺序对二叉树中的所有结点从</a:t>
            </a:r>
            <a:r>
              <a:rPr lang="en-US" altLang="zh-CN" sz="2400" dirty="0"/>
              <a:t>1</a:t>
            </a:r>
            <a:r>
              <a:rPr lang="zh-CN" altLang="en-US" sz="2400" dirty="0"/>
              <a:t>开始顺序编号，则对于任意的序号为 </a:t>
            </a:r>
            <a:r>
              <a:rPr lang="en-US" altLang="zh-CN" sz="2400" dirty="0" err="1">
                <a:solidFill>
                  <a:srgbClr val="C00000"/>
                </a:solidFill>
              </a:rPr>
              <a:t>i</a:t>
            </a:r>
            <a:r>
              <a:rPr lang="en-US" altLang="zh-CN" sz="2400" dirty="0"/>
              <a:t> </a:t>
            </a:r>
            <a:r>
              <a:rPr lang="zh-CN" altLang="en-US" sz="2400" dirty="0"/>
              <a:t>的结点有： </a:t>
            </a:r>
          </a:p>
          <a:p>
            <a:pPr>
              <a:spcAft>
                <a:spcPts val="0"/>
              </a:spcAft>
              <a:buClr>
                <a:srgbClr val="FF6600"/>
              </a:buClr>
              <a:buSzPct val="65000"/>
              <a:buFont typeface="Wingdings" panose="05000000000000000000" pitchFamily="2" charset="2"/>
              <a:buNone/>
            </a:pPr>
            <a:r>
              <a:rPr lang="en-US" altLang="zh-CN" sz="2800" dirty="0">
                <a:solidFill>
                  <a:schemeClr val="accent6">
                    <a:lumMod val="75000"/>
                  </a:schemeClr>
                </a:solidFill>
                <a:effectLst>
                  <a:outerShdw blurRad="38100" dist="38100" dir="2700000" algn="tl">
                    <a:srgbClr val="C0C0C0"/>
                  </a:outerShdw>
                </a:effectLst>
                <a:latin typeface="宋体" panose="02010600030101010101" pitchFamily="2" charset="-122"/>
                <a:ea typeface="宋体" panose="02010600030101010101" pitchFamily="2" charset="-122"/>
              </a:rPr>
              <a:t>① </a:t>
            </a:r>
            <a:r>
              <a:rPr lang="zh-CN" altLang="en-US" sz="2400" dirty="0">
                <a:solidFill>
                  <a:schemeClr val="accent6">
                    <a:lumMod val="75000"/>
                  </a:schemeClr>
                </a:solidFill>
                <a:effectLst>
                  <a:outerShdw blurRad="38100" dist="38100" dir="2700000" algn="tl">
                    <a:srgbClr val="C0C0C0"/>
                  </a:outerShdw>
                </a:effectLst>
              </a:rPr>
              <a:t>若 </a:t>
            </a:r>
            <a:r>
              <a:rPr lang="en-US" altLang="zh-CN" sz="2400" dirty="0" err="1">
                <a:solidFill>
                  <a:schemeClr val="accent6">
                    <a:lumMod val="75000"/>
                  </a:schemeClr>
                </a:solidFill>
                <a:effectLst>
                  <a:outerShdw blurRad="38100" dist="38100" dir="2700000" algn="tl">
                    <a:srgbClr val="C0C0C0"/>
                  </a:outerShdw>
                </a:effectLst>
              </a:rPr>
              <a:t>i</a:t>
            </a:r>
            <a:r>
              <a:rPr lang="en-US" altLang="zh-CN" sz="2400" dirty="0">
                <a:solidFill>
                  <a:schemeClr val="accent6">
                    <a:lumMod val="75000"/>
                  </a:schemeClr>
                </a:solidFill>
                <a:effectLst>
                  <a:outerShdw blurRad="38100" dist="38100" dir="2700000" algn="tl">
                    <a:srgbClr val="C0C0C0"/>
                  </a:outerShdw>
                </a:effectLst>
              </a:rPr>
              <a:t>  = 1, </a:t>
            </a:r>
            <a:r>
              <a:rPr lang="zh-CN" altLang="en-US" sz="2400" dirty="0">
                <a:solidFill>
                  <a:schemeClr val="accent6">
                    <a:lumMod val="75000"/>
                  </a:schemeClr>
                </a:solidFill>
                <a:effectLst>
                  <a:outerShdw blurRad="38100" dist="38100" dir="2700000" algn="tl">
                    <a:srgbClr val="C0C0C0"/>
                  </a:outerShdw>
                </a:effectLst>
              </a:rPr>
              <a:t>则 </a:t>
            </a:r>
            <a:r>
              <a:rPr lang="en-US" altLang="zh-CN" sz="2400" dirty="0" err="1">
                <a:solidFill>
                  <a:schemeClr val="accent6">
                    <a:lumMod val="75000"/>
                  </a:schemeClr>
                </a:solidFill>
                <a:effectLst>
                  <a:outerShdw blurRad="38100" dist="38100" dir="2700000" algn="tl">
                    <a:srgbClr val="C0C0C0"/>
                  </a:outerShdw>
                </a:effectLst>
              </a:rPr>
              <a:t>i</a:t>
            </a:r>
            <a:r>
              <a:rPr lang="en-US" altLang="zh-CN" sz="2400" dirty="0">
                <a:solidFill>
                  <a:schemeClr val="accent6">
                    <a:lumMod val="75000"/>
                  </a:schemeClr>
                </a:solidFill>
                <a:effectLst>
                  <a:outerShdw blurRad="38100" dist="38100" dir="2700000" algn="tl">
                    <a:srgbClr val="C0C0C0"/>
                  </a:outerShdw>
                </a:effectLst>
              </a:rPr>
              <a:t> </a:t>
            </a:r>
            <a:r>
              <a:rPr lang="zh-CN" altLang="en-US" sz="2400" dirty="0">
                <a:solidFill>
                  <a:schemeClr val="accent6">
                    <a:lumMod val="75000"/>
                  </a:schemeClr>
                </a:solidFill>
                <a:effectLst>
                  <a:outerShdw blurRad="38100" dist="38100" dir="2700000" algn="tl">
                    <a:srgbClr val="C0C0C0"/>
                  </a:outerShdw>
                </a:effectLst>
              </a:rPr>
              <a:t>无双亲结点</a:t>
            </a:r>
          </a:p>
          <a:p>
            <a:pPr>
              <a:spcAft>
                <a:spcPts val="0"/>
              </a:spcAft>
              <a:buClr>
                <a:srgbClr val="FF6600"/>
              </a:buClr>
              <a:buSzPct val="65000"/>
              <a:buFont typeface="Wingdings" panose="05000000000000000000" pitchFamily="2" charset="2"/>
              <a:buNone/>
            </a:pPr>
            <a:r>
              <a:rPr lang="zh-CN" altLang="en-US" sz="2400" dirty="0">
                <a:solidFill>
                  <a:schemeClr val="accent6">
                    <a:lumMod val="75000"/>
                  </a:schemeClr>
                </a:solidFill>
                <a:effectLst>
                  <a:outerShdw blurRad="38100" dist="38100" dir="2700000" algn="tl">
                    <a:srgbClr val="C0C0C0"/>
                  </a:outerShdw>
                </a:effectLst>
              </a:rPr>
              <a:t>      若 </a:t>
            </a:r>
            <a:r>
              <a:rPr lang="en-US" altLang="zh-CN" sz="2400" dirty="0" err="1">
                <a:solidFill>
                  <a:schemeClr val="accent6">
                    <a:lumMod val="75000"/>
                  </a:schemeClr>
                </a:solidFill>
                <a:effectLst>
                  <a:outerShdw blurRad="38100" dist="38100" dir="2700000" algn="tl">
                    <a:srgbClr val="C0C0C0"/>
                  </a:outerShdw>
                </a:effectLst>
              </a:rPr>
              <a:t>i</a:t>
            </a:r>
            <a:r>
              <a:rPr lang="en-US" altLang="zh-CN" sz="2400" dirty="0">
                <a:solidFill>
                  <a:schemeClr val="accent6">
                    <a:lumMod val="75000"/>
                  </a:schemeClr>
                </a:solidFill>
                <a:effectLst>
                  <a:outerShdw blurRad="38100" dist="38100" dir="2700000" algn="tl">
                    <a:srgbClr val="C0C0C0"/>
                  </a:outerShdw>
                </a:effectLst>
              </a:rPr>
              <a:t> &gt;1, </a:t>
            </a:r>
            <a:r>
              <a:rPr lang="zh-CN" altLang="en-US" sz="2400" dirty="0">
                <a:solidFill>
                  <a:schemeClr val="accent6">
                    <a:lumMod val="75000"/>
                  </a:schemeClr>
                </a:solidFill>
                <a:effectLst>
                  <a:outerShdw blurRad="38100" dist="38100" dir="2700000" algn="tl">
                    <a:srgbClr val="C0C0C0"/>
                  </a:outerShdw>
                </a:effectLst>
              </a:rPr>
              <a:t>则 </a:t>
            </a:r>
            <a:r>
              <a:rPr lang="en-US" altLang="zh-CN" sz="2400" dirty="0" err="1">
                <a:solidFill>
                  <a:schemeClr val="accent6">
                    <a:lumMod val="75000"/>
                  </a:schemeClr>
                </a:solidFill>
                <a:effectLst>
                  <a:outerShdw blurRad="38100" dist="38100" dir="2700000" algn="tl">
                    <a:srgbClr val="C0C0C0"/>
                  </a:outerShdw>
                </a:effectLst>
              </a:rPr>
              <a:t>i</a:t>
            </a:r>
            <a:r>
              <a:rPr lang="en-US" altLang="zh-CN" sz="2400" dirty="0">
                <a:solidFill>
                  <a:schemeClr val="accent6">
                    <a:lumMod val="75000"/>
                  </a:schemeClr>
                </a:solidFill>
                <a:effectLst>
                  <a:outerShdw blurRad="38100" dist="38100" dir="2700000" algn="tl">
                    <a:srgbClr val="C0C0C0"/>
                  </a:outerShdw>
                </a:effectLst>
              </a:rPr>
              <a:t> </a:t>
            </a:r>
            <a:r>
              <a:rPr lang="zh-CN" altLang="en-US" sz="2400" dirty="0">
                <a:solidFill>
                  <a:schemeClr val="accent6">
                    <a:lumMod val="75000"/>
                  </a:schemeClr>
                </a:solidFill>
                <a:effectLst>
                  <a:outerShdw blurRad="38100" dist="38100" dir="2700000" algn="tl">
                    <a:srgbClr val="C0C0C0"/>
                  </a:outerShdw>
                </a:effectLst>
              </a:rPr>
              <a:t>的双亲结点为</a:t>
            </a:r>
            <a:r>
              <a:rPr lang="zh-CN" altLang="en-US" sz="2400" dirty="0">
                <a:solidFill>
                  <a:schemeClr val="accent6">
                    <a:lumMod val="75000"/>
                  </a:schemeClr>
                </a:solidFill>
                <a:effectLst>
                  <a:outerShdw blurRad="38100" dist="38100" dir="2700000" algn="tl">
                    <a:srgbClr val="C0C0C0"/>
                  </a:outerShdw>
                </a:effectLst>
                <a:sym typeface="Symbol" panose="05050102010706020507" pitchFamily="18" charset="2"/>
              </a:rPr>
              <a:t></a:t>
            </a:r>
            <a:r>
              <a:rPr lang="en-US" altLang="zh-CN" sz="2400" dirty="0" err="1">
                <a:solidFill>
                  <a:schemeClr val="accent6">
                    <a:lumMod val="75000"/>
                  </a:schemeClr>
                </a:solidFill>
                <a:effectLst>
                  <a:outerShdw blurRad="38100" dist="38100" dir="2700000" algn="tl">
                    <a:srgbClr val="C0C0C0"/>
                  </a:outerShdw>
                </a:effectLst>
              </a:rPr>
              <a:t>i</a:t>
            </a:r>
            <a:r>
              <a:rPr lang="en-US" altLang="zh-CN" sz="2400" dirty="0">
                <a:solidFill>
                  <a:schemeClr val="accent6">
                    <a:lumMod val="75000"/>
                  </a:schemeClr>
                </a:solidFill>
                <a:effectLst>
                  <a:outerShdw blurRad="38100" dist="38100" dir="2700000" algn="tl">
                    <a:srgbClr val="C0C0C0"/>
                  </a:outerShdw>
                </a:effectLst>
              </a:rPr>
              <a:t> /2</a:t>
            </a:r>
            <a:r>
              <a:rPr lang="en-US" altLang="zh-CN" sz="2400" dirty="0">
                <a:solidFill>
                  <a:schemeClr val="accent6">
                    <a:lumMod val="75000"/>
                  </a:schemeClr>
                </a:solidFill>
                <a:effectLst>
                  <a:outerShdw blurRad="38100" dist="38100" dir="2700000" algn="tl">
                    <a:srgbClr val="C0C0C0"/>
                  </a:outerShdw>
                </a:effectLst>
                <a:sym typeface="Symbol" panose="05050102010706020507" pitchFamily="18" charset="2"/>
              </a:rPr>
              <a:t></a:t>
            </a:r>
            <a:endParaRPr lang="en-US" altLang="zh-CN" sz="2400" dirty="0">
              <a:solidFill>
                <a:schemeClr val="accent6">
                  <a:lumMod val="75000"/>
                </a:schemeClr>
              </a:solidFill>
              <a:effectLst>
                <a:outerShdw blurRad="38100" dist="38100" dir="2700000" algn="tl">
                  <a:srgbClr val="C0C0C0"/>
                </a:outerShdw>
              </a:effectLst>
            </a:endParaRPr>
          </a:p>
          <a:p>
            <a:pPr>
              <a:spcAft>
                <a:spcPts val="0"/>
              </a:spcAft>
              <a:buClr>
                <a:srgbClr val="FF6600"/>
              </a:buClr>
              <a:buSzPct val="65000"/>
              <a:buFont typeface="Wingdings" panose="05000000000000000000" pitchFamily="2" charset="2"/>
              <a:buNone/>
            </a:pPr>
            <a:r>
              <a:rPr lang="en-US" altLang="zh-CN" sz="2800" dirty="0">
                <a:solidFill>
                  <a:schemeClr val="accent6">
                    <a:lumMod val="75000"/>
                  </a:schemeClr>
                </a:solidFill>
                <a:effectLst>
                  <a:outerShdw blurRad="38100" dist="38100" dir="2700000" algn="tl">
                    <a:srgbClr val="C0C0C0"/>
                  </a:outerShdw>
                </a:effectLst>
                <a:latin typeface="宋体" panose="02010600030101010101" pitchFamily="2" charset="-122"/>
                <a:ea typeface="宋体" panose="02010600030101010101" pitchFamily="2" charset="-122"/>
              </a:rPr>
              <a:t>② </a:t>
            </a:r>
            <a:r>
              <a:rPr lang="zh-CN" altLang="en-US" sz="2400" dirty="0">
                <a:solidFill>
                  <a:schemeClr val="accent6">
                    <a:lumMod val="75000"/>
                  </a:schemeClr>
                </a:solidFill>
                <a:effectLst>
                  <a:outerShdw blurRad="38100" dist="38100" dir="2700000" algn="tl">
                    <a:srgbClr val="C0C0C0"/>
                  </a:outerShdw>
                </a:effectLst>
              </a:rPr>
              <a:t>若 </a:t>
            </a:r>
            <a:r>
              <a:rPr lang="en-US" altLang="zh-CN" sz="2400" dirty="0">
                <a:solidFill>
                  <a:schemeClr val="accent6">
                    <a:lumMod val="75000"/>
                  </a:schemeClr>
                </a:solidFill>
                <a:effectLst>
                  <a:outerShdw blurRad="38100" dist="38100" dir="2700000" algn="tl">
                    <a:srgbClr val="C0C0C0"/>
                  </a:outerShdw>
                </a:effectLst>
              </a:rPr>
              <a:t>2i &gt; n, </a:t>
            </a:r>
            <a:r>
              <a:rPr lang="zh-CN" altLang="en-US" sz="2400" dirty="0">
                <a:solidFill>
                  <a:schemeClr val="accent6">
                    <a:lumMod val="75000"/>
                  </a:schemeClr>
                </a:solidFill>
                <a:effectLst>
                  <a:outerShdw blurRad="38100" dist="38100" dir="2700000" algn="tl">
                    <a:srgbClr val="C0C0C0"/>
                  </a:outerShdw>
                </a:effectLst>
              </a:rPr>
              <a:t>则 </a:t>
            </a:r>
            <a:r>
              <a:rPr lang="en-US" altLang="zh-CN" sz="2400" dirty="0" err="1">
                <a:solidFill>
                  <a:schemeClr val="accent6">
                    <a:lumMod val="75000"/>
                  </a:schemeClr>
                </a:solidFill>
                <a:effectLst>
                  <a:outerShdw blurRad="38100" dist="38100" dir="2700000" algn="tl">
                    <a:srgbClr val="C0C0C0"/>
                  </a:outerShdw>
                </a:effectLst>
              </a:rPr>
              <a:t>i</a:t>
            </a:r>
            <a:r>
              <a:rPr lang="en-US" altLang="zh-CN" sz="2400" dirty="0">
                <a:solidFill>
                  <a:schemeClr val="accent6">
                    <a:lumMod val="75000"/>
                  </a:schemeClr>
                </a:solidFill>
                <a:effectLst>
                  <a:outerShdw blurRad="38100" dist="38100" dir="2700000" algn="tl">
                    <a:srgbClr val="C0C0C0"/>
                  </a:outerShdw>
                </a:effectLst>
              </a:rPr>
              <a:t> </a:t>
            </a:r>
            <a:r>
              <a:rPr lang="zh-CN" altLang="en-US" sz="2400" dirty="0">
                <a:solidFill>
                  <a:schemeClr val="accent6">
                    <a:lumMod val="75000"/>
                  </a:schemeClr>
                </a:solidFill>
                <a:effectLst>
                  <a:outerShdw blurRad="38100" dist="38100" dir="2700000" algn="tl">
                    <a:srgbClr val="C0C0C0"/>
                  </a:outerShdw>
                </a:effectLst>
              </a:rPr>
              <a:t>无左孩子</a:t>
            </a:r>
          </a:p>
          <a:p>
            <a:pPr>
              <a:spcAft>
                <a:spcPts val="0"/>
              </a:spcAft>
              <a:buClr>
                <a:srgbClr val="FF6600"/>
              </a:buClr>
              <a:buSzPct val="65000"/>
              <a:buFont typeface="Wingdings" panose="05000000000000000000" pitchFamily="2" charset="2"/>
              <a:buNone/>
            </a:pPr>
            <a:r>
              <a:rPr lang="zh-CN" altLang="en-US" sz="2400" dirty="0">
                <a:solidFill>
                  <a:schemeClr val="accent6">
                    <a:lumMod val="75000"/>
                  </a:schemeClr>
                </a:solidFill>
                <a:effectLst>
                  <a:outerShdw blurRad="38100" dist="38100" dir="2700000" algn="tl">
                    <a:srgbClr val="C0C0C0"/>
                  </a:outerShdw>
                </a:effectLst>
              </a:rPr>
              <a:t>      若 </a:t>
            </a:r>
            <a:r>
              <a:rPr lang="en-US" altLang="zh-CN" sz="2400" dirty="0">
                <a:solidFill>
                  <a:schemeClr val="accent6">
                    <a:lumMod val="75000"/>
                  </a:schemeClr>
                </a:solidFill>
                <a:effectLst>
                  <a:outerShdw blurRad="38100" dist="38100" dir="2700000" algn="tl">
                    <a:srgbClr val="C0C0C0"/>
                  </a:outerShdw>
                </a:effectLst>
              </a:rPr>
              <a:t>2i≤n, </a:t>
            </a:r>
            <a:r>
              <a:rPr lang="zh-CN" altLang="en-US" sz="2400" dirty="0">
                <a:solidFill>
                  <a:schemeClr val="accent6">
                    <a:lumMod val="75000"/>
                  </a:schemeClr>
                </a:solidFill>
                <a:effectLst>
                  <a:outerShdw blurRad="38100" dist="38100" dir="2700000" algn="tl">
                    <a:srgbClr val="C0C0C0"/>
                  </a:outerShdw>
                </a:effectLst>
              </a:rPr>
              <a:t>则 </a:t>
            </a:r>
            <a:r>
              <a:rPr lang="en-US" altLang="zh-CN" sz="2400" dirty="0" err="1">
                <a:solidFill>
                  <a:schemeClr val="accent6">
                    <a:lumMod val="75000"/>
                  </a:schemeClr>
                </a:solidFill>
                <a:effectLst>
                  <a:outerShdw blurRad="38100" dist="38100" dir="2700000" algn="tl">
                    <a:srgbClr val="C0C0C0"/>
                  </a:outerShdw>
                </a:effectLst>
              </a:rPr>
              <a:t>i</a:t>
            </a:r>
            <a:r>
              <a:rPr lang="en-US" altLang="zh-CN" sz="2400" dirty="0">
                <a:solidFill>
                  <a:schemeClr val="accent6">
                    <a:lumMod val="75000"/>
                  </a:schemeClr>
                </a:solidFill>
                <a:effectLst>
                  <a:outerShdw blurRad="38100" dist="38100" dir="2700000" algn="tl">
                    <a:srgbClr val="C0C0C0"/>
                  </a:outerShdw>
                </a:effectLst>
              </a:rPr>
              <a:t> </a:t>
            </a:r>
            <a:r>
              <a:rPr lang="zh-CN" altLang="en-US" sz="2400" dirty="0">
                <a:solidFill>
                  <a:schemeClr val="accent6">
                    <a:lumMod val="75000"/>
                  </a:schemeClr>
                </a:solidFill>
                <a:effectLst>
                  <a:outerShdw blurRad="38100" dist="38100" dir="2700000" algn="tl">
                    <a:srgbClr val="C0C0C0"/>
                  </a:outerShdw>
                </a:effectLst>
              </a:rPr>
              <a:t>结点的左孩子结点为 </a:t>
            </a:r>
            <a:r>
              <a:rPr lang="en-US" altLang="zh-CN" sz="2400" dirty="0">
                <a:solidFill>
                  <a:schemeClr val="accent6">
                    <a:lumMod val="75000"/>
                  </a:schemeClr>
                </a:solidFill>
                <a:effectLst>
                  <a:outerShdw blurRad="38100" dist="38100" dir="2700000" algn="tl">
                    <a:srgbClr val="C0C0C0"/>
                  </a:outerShdw>
                </a:effectLst>
              </a:rPr>
              <a:t>2i</a:t>
            </a:r>
          </a:p>
          <a:p>
            <a:pPr>
              <a:spcAft>
                <a:spcPts val="0"/>
              </a:spcAft>
              <a:buClr>
                <a:srgbClr val="FF6600"/>
              </a:buClr>
              <a:buSzPct val="65000"/>
              <a:buFont typeface="Wingdings" panose="05000000000000000000" pitchFamily="2" charset="2"/>
              <a:buNone/>
            </a:pPr>
            <a:r>
              <a:rPr lang="en-US" altLang="zh-CN" sz="2800" dirty="0">
                <a:solidFill>
                  <a:schemeClr val="accent6">
                    <a:lumMod val="75000"/>
                  </a:schemeClr>
                </a:solidFill>
                <a:effectLst>
                  <a:outerShdw blurRad="38100" dist="38100" dir="2700000" algn="tl">
                    <a:srgbClr val="C0C0C0"/>
                  </a:outerShdw>
                </a:effectLst>
                <a:latin typeface="宋体" panose="02010600030101010101" pitchFamily="2" charset="-122"/>
                <a:ea typeface="宋体" panose="02010600030101010101" pitchFamily="2" charset="-122"/>
              </a:rPr>
              <a:t>③ </a:t>
            </a:r>
            <a:r>
              <a:rPr lang="zh-CN" altLang="en-US" sz="2400" dirty="0">
                <a:solidFill>
                  <a:schemeClr val="accent6">
                    <a:lumMod val="75000"/>
                  </a:schemeClr>
                </a:solidFill>
                <a:effectLst>
                  <a:outerShdw blurRad="38100" dist="38100" dir="2700000" algn="tl">
                    <a:srgbClr val="C0C0C0"/>
                  </a:outerShdw>
                </a:effectLst>
              </a:rPr>
              <a:t>若 </a:t>
            </a:r>
            <a:r>
              <a:rPr lang="en-US" altLang="zh-CN" sz="2400" dirty="0">
                <a:solidFill>
                  <a:schemeClr val="accent6">
                    <a:lumMod val="75000"/>
                  </a:schemeClr>
                </a:solidFill>
                <a:effectLst>
                  <a:outerShdw blurRad="38100" dist="38100" dir="2700000" algn="tl">
                    <a:srgbClr val="C0C0C0"/>
                  </a:outerShdw>
                </a:effectLst>
              </a:rPr>
              <a:t>2i +1 &gt; n ,</a:t>
            </a:r>
            <a:r>
              <a:rPr lang="zh-CN" altLang="en-US" sz="2400" dirty="0">
                <a:solidFill>
                  <a:schemeClr val="accent6">
                    <a:lumMod val="75000"/>
                  </a:schemeClr>
                </a:solidFill>
                <a:effectLst>
                  <a:outerShdw blurRad="38100" dist="38100" dir="2700000" algn="tl">
                    <a:srgbClr val="C0C0C0"/>
                  </a:outerShdw>
                </a:effectLst>
              </a:rPr>
              <a:t>则 </a:t>
            </a:r>
            <a:r>
              <a:rPr lang="en-US" altLang="zh-CN" sz="2400" dirty="0" err="1">
                <a:solidFill>
                  <a:schemeClr val="accent6">
                    <a:lumMod val="75000"/>
                  </a:schemeClr>
                </a:solidFill>
                <a:effectLst>
                  <a:outerShdw blurRad="38100" dist="38100" dir="2700000" algn="tl">
                    <a:srgbClr val="C0C0C0"/>
                  </a:outerShdw>
                </a:effectLst>
              </a:rPr>
              <a:t>i</a:t>
            </a:r>
            <a:r>
              <a:rPr lang="en-US" altLang="zh-CN" sz="2400" dirty="0">
                <a:solidFill>
                  <a:schemeClr val="accent6">
                    <a:lumMod val="75000"/>
                  </a:schemeClr>
                </a:solidFill>
                <a:effectLst>
                  <a:outerShdw blurRad="38100" dist="38100" dir="2700000" algn="tl">
                    <a:srgbClr val="C0C0C0"/>
                  </a:outerShdw>
                </a:effectLst>
              </a:rPr>
              <a:t> </a:t>
            </a:r>
            <a:r>
              <a:rPr lang="zh-CN" altLang="en-US" sz="2400" dirty="0">
                <a:solidFill>
                  <a:schemeClr val="accent6">
                    <a:lumMod val="75000"/>
                  </a:schemeClr>
                </a:solidFill>
                <a:effectLst>
                  <a:outerShdw blurRad="38100" dist="38100" dir="2700000" algn="tl">
                    <a:srgbClr val="C0C0C0"/>
                  </a:outerShdw>
                </a:effectLst>
              </a:rPr>
              <a:t>无右孩子</a:t>
            </a:r>
          </a:p>
          <a:p>
            <a:pPr>
              <a:spcAft>
                <a:spcPts val="0"/>
              </a:spcAft>
              <a:buClr>
                <a:srgbClr val="FF6600"/>
              </a:buClr>
              <a:buSzPct val="65000"/>
              <a:buFont typeface="Wingdings" panose="05000000000000000000" pitchFamily="2" charset="2"/>
              <a:buNone/>
            </a:pPr>
            <a:r>
              <a:rPr lang="zh-CN" altLang="en-US" sz="2400" dirty="0">
                <a:solidFill>
                  <a:schemeClr val="accent6">
                    <a:lumMod val="75000"/>
                  </a:schemeClr>
                </a:solidFill>
                <a:effectLst>
                  <a:outerShdw blurRad="38100" dist="38100" dir="2700000" algn="tl">
                    <a:srgbClr val="C0C0C0"/>
                  </a:outerShdw>
                </a:effectLst>
              </a:rPr>
              <a:t>      若 </a:t>
            </a:r>
            <a:r>
              <a:rPr lang="en-US" altLang="zh-CN" sz="2400" dirty="0">
                <a:solidFill>
                  <a:schemeClr val="accent6">
                    <a:lumMod val="75000"/>
                  </a:schemeClr>
                </a:solidFill>
                <a:effectLst>
                  <a:outerShdw blurRad="38100" dist="38100" dir="2700000" algn="tl">
                    <a:srgbClr val="C0C0C0"/>
                  </a:outerShdw>
                </a:effectLst>
              </a:rPr>
              <a:t>2i +1≤n, </a:t>
            </a:r>
            <a:r>
              <a:rPr lang="zh-CN" altLang="en-US" sz="2400" dirty="0">
                <a:solidFill>
                  <a:schemeClr val="accent6">
                    <a:lumMod val="75000"/>
                  </a:schemeClr>
                </a:solidFill>
                <a:effectLst>
                  <a:outerShdw blurRad="38100" dist="38100" dir="2700000" algn="tl">
                    <a:srgbClr val="C0C0C0"/>
                  </a:outerShdw>
                </a:effectLst>
              </a:rPr>
              <a:t>则 </a:t>
            </a:r>
            <a:r>
              <a:rPr lang="en-US" altLang="zh-CN" sz="2400" dirty="0" err="1">
                <a:solidFill>
                  <a:schemeClr val="accent6">
                    <a:lumMod val="75000"/>
                  </a:schemeClr>
                </a:solidFill>
                <a:effectLst>
                  <a:outerShdw blurRad="38100" dist="38100" dir="2700000" algn="tl">
                    <a:srgbClr val="C0C0C0"/>
                  </a:outerShdw>
                </a:effectLst>
              </a:rPr>
              <a:t>i</a:t>
            </a:r>
            <a:r>
              <a:rPr lang="en-US" altLang="zh-CN" sz="2400" dirty="0">
                <a:solidFill>
                  <a:schemeClr val="accent6">
                    <a:lumMod val="75000"/>
                  </a:schemeClr>
                </a:solidFill>
                <a:effectLst>
                  <a:outerShdw blurRad="38100" dist="38100" dir="2700000" algn="tl">
                    <a:srgbClr val="C0C0C0"/>
                  </a:outerShdw>
                </a:effectLst>
              </a:rPr>
              <a:t> </a:t>
            </a:r>
            <a:r>
              <a:rPr lang="zh-CN" altLang="en-US" sz="2400" dirty="0">
                <a:solidFill>
                  <a:schemeClr val="accent6">
                    <a:lumMod val="75000"/>
                  </a:schemeClr>
                </a:solidFill>
                <a:effectLst>
                  <a:outerShdw blurRad="38100" dist="38100" dir="2700000" algn="tl">
                    <a:srgbClr val="C0C0C0"/>
                  </a:outerShdw>
                </a:effectLst>
              </a:rPr>
              <a:t>的右孩子结点为 </a:t>
            </a:r>
            <a:r>
              <a:rPr lang="en-US" altLang="zh-CN" sz="2400" dirty="0">
                <a:solidFill>
                  <a:schemeClr val="accent6">
                    <a:lumMod val="75000"/>
                  </a:schemeClr>
                </a:solidFill>
                <a:effectLst>
                  <a:outerShdw blurRad="38100" dist="38100" dir="2700000" algn="tl">
                    <a:srgbClr val="C0C0C0"/>
                  </a:outerShdw>
                </a:effectLst>
              </a:rPr>
              <a:t>2i+1</a:t>
            </a:r>
          </a:p>
          <a:p>
            <a:pPr>
              <a:spcAft>
                <a:spcPts val="0"/>
              </a:spcAft>
            </a:pPr>
            <a:endParaRPr lang="zh-CN" altLang="en-US" dirty="0"/>
          </a:p>
        </p:txBody>
      </p:sp>
      <p:sp>
        <p:nvSpPr>
          <p:cNvPr id="5" name="Oval 4">
            <a:extLst>
              <a:ext uri="{FF2B5EF4-FFF2-40B4-BE49-F238E27FC236}">
                <a16:creationId xmlns:a16="http://schemas.microsoft.com/office/drawing/2014/main" id="{A21996A2-97B0-4443-859F-277980DBFCE0}"/>
              </a:ext>
            </a:extLst>
          </p:cNvPr>
          <p:cNvSpPr>
            <a:spLocks noChangeArrowheads="1"/>
          </p:cNvSpPr>
          <p:nvPr/>
        </p:nvSpPr>
        <p:spPr bwMode="auto">
          <a:xfrm>
            <a:off x="9217561" y="2819400"/>
            <a:ext cx="391433" cy="4563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a:t>
            </a:r>
          </a:p>
        </p:txBody>
      </p:sp>
      <p:sp>
        <p:nvSpPr>
          <p:cNvPr id="6" name="Oval 5">
            <a:extLst>
              <a:ext uri="{FF2B5EF4-FFF2-40B4-BE49-F238E27FC236}">
                <a16:creationId xmlns:a16="http://schemas.microsoft.com/office/drawing/2014/main" id="{32181714-2532-49D7-8C4B-78682625F363}"/>
              </a:ext>
            </a:extLst>
          </p:cNvPr>
          <p:cNvSpPr>
            <a:spLocks noChangeArrowheads="1"/>
          </p:cNvSpPr>
          <p:nvPr/>
        </p:nvSpPr>
        <p:spPr bwMode="auto">
          <a:xfrm>
            <a:off x="8173739" y="3458221"/>
            <a:ext cx="391433" cy="4563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2</a:t>
            </a:r>
          </a:p>
        </p:txBody>
      </p:sp>
      <p:sp>
        <p:nvSpPr>
          <p:cNvPr id="7" name="Oval 6">
            <a:extLst>
              <a:ext uri="{FF2B5EF4-FFF2-40B4-BE49-F238E27FC236}">
                <a16:creationId xmlns:a16="http://schemas.microsoft.com/office/drawing/2014/main" id="{7680D4D9-A036-4AC3-8AD1-4E55E10A71D5}"/>
              </a:ext>
            </a:extLst>
          </p:cNvPr>
          <p:cNvSpPr>
            <a:spLocks noChangeArrowheads="1"/>
          </p:cNvSpPr>
          <p:nvPr/>
        </p:nvSpPr>
        <p:spPr bwMode="auto">
          <a:xfrm>
            <a:off x="10457100" y="3549481"/>
            <a:ext cx="391433" cy="4563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3</a:t>
            </a:r>
          </a:p>
        </p:txBody>
      </p:sp>
      <p:sp>
        <p:nvSpPr>
          <p:cNvPr id="8" name="Oval 7">
            <a:extLst>
              <a:ext uri="{FF2B5EF4-FFF2-40B4-BE49-F238E27FC236}">
                <a16:creationId xmlns:a16="http://schemas.microsoft.com/office/drawing/2014/main" id="{D967F294-459A-433E-956B-18B47099AB19}"/>
              </a:ext>
            </a:extLst>
          </p:cNvPr>
          <p:cNvSpPr>
            <a:spLocks noChangeArrowheads="1"/>
          </p:cNvSpPr>
          <p:nvPr/>
        </p:nvSpPr>
        <p:spPr bwMode="auto">
          <a:xfrm>
            <a:off x="7456111" y="4279562"/>
            <a:ext cx="391433" cy="4563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4</a:t>
            </a:r>
          </a:p>
        </p:txBody>
      </p:sp>
      <p:sp>
        <p:nvSpPr>
          <p:cNvPr id="9" name="Oval 8">
            <a:extLst>
              <a:ext uri="{FF2B5EF4-FFF2-40B4-BE49-F238E27FC236}">
                <a16:creationId xmlns:a16="http://schemas.microsoft.com/office/drawing/2014/main" id="{D90F68CF-E08A-47F0-8D5C-27E7BE06F205}"/>
              </a:ext>
            </a:extLst>
          </p:cNvPr>
          <p:cNvSpPr>
            <a:spLocks noChangeArrowheads="1"/>
          </p:cNvSpPr>
          <p:nvPr/>
        </p:nvSpPr>
        <p:spPr bwMode="auto">
          <a:xfrm>
            <a:off x="8695650" y="4279562"/>
            <a:ext cx="391433" cy="4563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5</a:t>
            </a:r>
          </a:p>
        </p:txBody>
      </p:sp>
      <p:sp>
        <p:nvSpPr>
          <p:cNvPr id="10" name="Oval 9">
            <a:extLst>
              <a:ext uri="{FF2B5EF4-FFF2-40B4-BE49-F238E27FC236}">
                <a16:creationId xmlns:a16="http://schemas.microsoft.com/office/drawing/2014/main" id="{C1206710-E62E-4473-88C4-5C5EA751BEAB}"/>
              </a:ext>
            </a:extLst>
          </p:cNvPr>
          <p:cNvSpPr>
            <a:spLocks noChangeArrowheads="1"/>
          </p:cNvSpPr>
          <p:nvPr/>
        </p:nvSpPr>
        <p:spPr bwMode="auto">
          <a:xfrm>
            <a:off x="9935189" y="4279562"/>
            <a:ext cx="391433" cy="4563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6</a:t>
            </a:r>
          </a:p>
        </p:txBody>
      </p:sp>
      <p:sp>
        <p:nvSpPr>
          <p:cNvPr id="11" name="Oval 10">
            <a:extLst>
              <a:ext uri="{FF2B5EF4-FFF2-40B4-BE49-F238E27FC236}">
                <a16:creationId xmlns:a16="http://schemas.microsoft.com/office/drawing/2014/main" id="{B4B72EB5-DDE0-4758-A13F-D199E704E1E5}"/>
              </a:ext>
            </a:extLst>
          </p:cNvPr>
          <p:cNvSpPr>
            <a:spLocks noChangeArrowheads="1"/>
          </p:cNvSpPr>
          <p:nvPr/>
        </p:nvSpPr>
        <p:spPr bwMode="auto">
          <a:xfrm>
            <a:off x="11109489" y="4279562"/>
            <a:ext cx="391433" cy="456300"/>
          </a:xfrm>
          <a:prstGeom prst="ellipse">
            <a:avLst/>
          </a:prstGeom>
          <a:solidFill>
            <a:schemeClr val="accent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7</a:t>
            </a:r>
          </a:p>
        </p:txBody>
      </p:sp>
      <p:sp>
        <p:nvSpPr>
          <p:cNvPr id="12" name="Line 11">
            <a:extLst>
              <a:ext uri="{FF2B5EF4-FFF2-40B4-BE49-F238E27FC236}">
                <a16:creationId xmlns:a16="http://schemas.microsoft.com/office/drawing/2014/main" id="{FAA75019-4517-4DBB-99CF-CB90E976EE75}"/>
              </a:ext>
            </a:extLst>
          </p:cNvPr>
          <p:cNvSpPr>
            <a:spLocks noChangeShapeType="1"/>
          </p:cNvSpPr>
          <p:nvPr/>
        </p:nvSpPr>
        <p:spPr bwMode="auto">
          <a:xfrm flipH="1">
            <a:off x="8499933" y="3058958"/>
            <a:ext cx="717628" cy="4563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3" name="Line 12">
            <a:extLst>
              <a:ext uri="{FF2B5EF4-FFF2-40B4-BE49-F238E27FC236}">
                <a16:creationId xmlns:a16="http://schemas.microsoft.com/office/drawing/2014/main" id="{F489E14B-C0B4-49BB-879C-946A1FA17772}"/>
              </a:ext>
            </a:extLst>
          </p:cNvPr>
          <p:cNvSpPr>
            <a:spLocks noChangeShapeType="1"/>
          </p:cNvSpPr>
          <p:nvPr/>
        </p:nvSpPr>
        <p:spPr bwMode="auto">
          <a:xfrm>
            <a:off x="9608994" y="3093180"/>
            <a:ext cx="848106" cy="63882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4" name="Line 13">
            <a:extLst>
              <a:ext uri="{FF2B5EF4-FFF2-40B4-BE49-F238E27FC236}">
                <a16:creationId xmlns:a16="http://schemas.microsoft.com/office/drawing/2014/main" id="{803D073C-4BA1-47E6-8630-C36C95DA02D9}"/>
              </a:ext>
            </a:extLst>
          </p:cNvPr>
          <p:cNvSpPr>
            <a:spLocks noChangeShapeType="1"/>
          </p:cNvSpPr>
          <p:nvPr/>
        </p:nvSpPr>
        <p:spPr bwMode="auto">
          <a:xfrm flipH="1">
            <a:off x="7725221" y="3747211"/>
            <a:ext cx="456672" cy="54756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5" name="Line 14">
            <a:extLst>
              <a:ext uri="{FF2B5EF4-FFF2-40B4-BE49-F238E27FC236}">
                <a16:creationId xmlns:a16="http://schemas.microsoft.com/office/drawing/2014/main" id="{3960D326-8DE0-46EA-833C-B793D71FA278}"/>
              </a:ext>
            </a:extLst>
          </p:cNvPr>
          <p:cNvSpPr>
            <a:spLocks noChangeShapeType="1"/>
          </p:cNvSpPr>
          <p:nvPr/>
        </p:nvSpPr>
        <p:spPr bwMode="auto">
          <a:xfrm>
            <a:off x="8520320" y="3823261"/>
            <a:ext cx="326194" cy="4563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6" name="Line 15">
            <a:extLst>
              <a:ext uri="{FF2B5EF4-FFF2-40B4-BE49-F238E27FC236}">
                <a16:creationId xmlns:a16="http://schemas.microsoft.com/office/drawing/2014/main" id="{BD84AFD5-20D9-4077-95FF-A96B36F1E79F}"/>
              </a:ext>
            </a:extLst>
          </p:cNvPr>
          <p:cNvSpPr>
            <a:spLocks noChangeShapeType="1"/>
          </p:cNvSpPr>
          <p:nvPr/>
        </p:nvSpPr>
        <p:spPr bwMode="auto">
          <a:xfrm flipH="1">
            <a:off x="10194785" y="3832767"/>
            <a:ext cx="260956" cy="4563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17" name="Line 16">
            <a:extLst>
              <a:ext uri="{FF2B5EF4-FFF2-40B4-BE49-F238E27FC236}">
                <a16:creationId xmlns:a16="http://schemas.microsoft.com/office/drawing/2014/main" id="{84B9C8D6-82C4-42DB-BEDD-2B3059DC93C1}"/>
              </a:ext>
            </a:extLst>
          </p:cNvPr>
          <p:cNvSpPr>
            <a:spLocks noChangeShapeType="1"/>
          </p:cNvSpPr>
          <p:nvPr/>
        </p:nvSpPr>
        <p:spPr bwMode="auto">
          <a:xfrm>
            <a:off x="10845815" y="3832767"/>
            <a:ext cx="391433" cy="4563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dirty="0"/>
          </a:p>
        </p:txBody>
      </p:sp>
      <p:sp>
        <p:nvSpPr>
          <p:cNvPr id="18" name="Oval 18">
            <a:extLst>
              <a:ext uri="{FF2B5EF4-FFF2-40B4-BE49-F238E27FC236}">
                <a16:creationId xmlns:a16="http://schemas.microsoft.com/office/drawing/2014/main" id="{C16BE064-72CB-4BB5-8BF5-8BBF0B8905C6}"/>
              </a:ext>
            </a:extLst>
          </p:cNvPr>
          <p:cNvSpPr>
            <a:spLocks noChangeArrowheads="1"/>
          </p:cNvSpPr>
          <p:nvPr/>
        </p:nvSpPr>
        <p:spPr bwMode="auto">
          <a:xfrm>
            <a:off x="6934200" y="5192163"/>
            <a:ext cx="391433" cy="4563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8</a:t>
            </a:r>
          </a:p>
        </p:txBody>
      </p:sp>
      <p:sp>
        <p:nvSpPr>
          <p:cNvPr id="19" name="Oval 19">
            <a:extLst>
              <a:ext uri="{FF2B5EF4-FFF2-40B4-BE49-F238E27FC236}">
                <a16:creationId xmlns:a16="http://schemas.microsoft.com/office/drawing/2014/main" id="{A394C2BB-F7DB-4423-9161-770498E0DA68}"/>
              </a:ext>
            </a:extLst>
          </p:cNvPr>
          <p:cNvSpPr>
            <a:spLocks noChangeArrowheads="1"/>
          </p:cNvSpPr>
          <p:nvPr/>
        </p:nvSpPr>
        <p:spPr bwMode="auto">
          <a:xfrm>
            <a:off x="7782306" y="5192163"/>
            <a:ext cx="391433" cy="4563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9</a:t>
            </a:r>
          </a:p>
        </p:txBody>
      </p:sp>
      <p:sp>
        <p:nvSpPr>
          <p:cNvPr id="20" name="Oval 20">
            <a:extLst>
              <a:ext uri="{FF2B5EF4-FFF2-40B4-BE49-F238E27FC236}">
                <a16:creationId xmlns:a16="http://schemas.microsoft.com/office/drawing/2014/main" id="{58A7870B-619E-46AE-81A1-F56D96761853}"/>
              </a:ext>
            </a:extLst>
          </p:cNvPr>
          <p:cNvSpPr>
            <a:spLocks noChangeArrowheads="1"/>
          </p:cNvSpPr>
          <p:nvPr/>
        </p:nvSpPr>
        <p:spPr bwMode="auto">
          <a:xfrm>
            <a:off x="8304217" y="5192163"/>
            <a:ext cx="391433" cy="4563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10</a:t>
            </a:r>
          </a:p>
        </p:txBody>
      </p:sp>
      <p:sp>
        <p:nvSpPr>
          <p:cNvPr id="21" name="Oval 21">
            <a:extLst>
              <a:ext uri="{FF2B5EF4-FFF2-40B4-BE49-F238E27FC236}">
                <a16:creationId xmlns:a16="http://schemas.microsoft.com/office/drawing/2014/main" id="{3067DC83-E204-4A41-B47F-8446026D7E0F}"/>
              </a:ext>
            </a:extLst>
          </p:cNvPr>
          <p:cNvSpPr>
            <a:spLocks noChangeArrowheads="1"/>
          </p:cNvSpPr>
          <p:nvPr/>
        </p:nvSpPr>
        <p:spPr bwMode="auto">
          <a:xfrm>
            <a:off x="9087083" y="5192163"/>
            <a:ext cx="391433" cy="4563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11</a:t>
            </a:r>
          </a:p>
        </p:txBody>
      </p:sp>
      <p:sp>
        <p:nvSpPr>
          <p:cNvPr id="22" name="Oval 22">
            <a:extLst>
              <a:ext uri="{FF2B5EF4-FFF2-40B4-BE49-F238E27FC236}">
                <a16:creationId xmlns:a16="http://schemas.microsoft.com/office/drawing/2014/main" id="{A6E7C8D7-FA70-4FE1-A56D-CE2B32BE199D}"/>
              </a:ext>
            </a:extLst>
          </p:cNvPr>
          <p:cNvSpPr>
            <a:spLocks noChangeArrowheads="1"/>
          </p:cNvSpPr>
          <p:nvPr/>
        </p:nvSpPr>
        <p:spPr bwMode="auto">
          <a:xfrm>
            <a:off x="9608994" y="5192163"/>
            <a:ext cx="391433" cy="4563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12</a:t>
            </a:r>
          </a:p>
        </p:txBody>
      </p:sp>
      <p:sp>
        <p:nvSpPr>
          <p:cNvPr id="23" name="Oval 23">
            <a:extLst>
              <a:ext uri="{FF2B5EF4-FFF2-40B4-BE49-F238E27FC236}">
                <a16:creationId xmlns:a16="http://schemas.microsoft.com/office/drawing/2014/main" id="{9F066302-C0AB-48C1-A50B-A9DC44DEBB23}"/>
              </a:ext>
            </a:extLst>
          </p:cNvPr>
          <p:cNvSpPr>
            <a:spLocks noChangeArrowheads="1"/>
          </p:cNvSpPr>
          <p:nvPr/>
        </p:nvSpPr>
        <p:spPr bwMode="auto">
          <a:xfrm>
            <a:off x="10261383" y="5192163"/>
            <a:ext cx="391433" cy="4563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a:t>13</a:t>
            </a:r>
          </a:p>
        </p:txBody>
      </p:sp>
      <p:sp>
        <p:nvSpPr>
          <p:cNvPr id="24" name="Oval 24">
            <a:extLst>
              <a:ext uri="{FF2B5EF4-FFF2-40B4-BE49-F238E27FC236}">
                <a16:creationId xmlns:a16="http://schemas.microsoft.com/office/drawing/2014/main" id="{BF6539E8-3B70-48F9-B041-93F1BFDC8AC4}"/>
              </a:ext>
            </a:extLst>
          </p:cNvPr>
          <p:cNvSpPr>
            <a:spLocks noChangeArrowheads="1"/>
          </p:cNvSpPr>
          <p:nvPr/>
        </p:nvSpPr>
        <p:spPr bwMode="auto">
          <a:xfrm>
            <a:off x="10718055" y="5192163"/>
            <a:ext cx="391433" cy="4563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14</a:t>
            </a:r>
          </a:p>
        </p:txBody>
      </p:sp>
      <p:sp>
        <p:nvSpPr>
          <p:cNvPr id="25" name="Line 26">
            <a:extLst>
              <a:ext uri="{FF2B5EF4-FFF2-40B4-BE49-F238E27FC236}">
                <a16:creationId xmlns:a16="http://schemas.microsoft.com/office/drawing/2014/main" id="{AABED0BA-A2B4-4D18-95B8-136A6BC79C51}"/>
              </a:ext>
            </a:extLst>
          </p:cNvPr>
          <p:cNvSpPr>
            <a:spLocks noChangeShapeType="1"/>
          </p:cNvSpPr>
          <p:nvPr/>
        </p:nvSpPr>
        <p:spPr bwMode="auto">
          <a:xfrm flipH="1">
            <a:off x="7174768" y="4644602"/>
            <a:ext cx="326194" cy="54756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6" name="Line 27">
            <a:extLst>
              <a:ext uri="{FF2B5EF4-FFF2-40B4-BE49-F238E27FC236}">
                <a16:creationId xmlns:a16="http://schemas.microsoft.com/office/drawing/2014/main" id="{E16D6356-ED57-44CE-8CB5-1FD0CF125BDF}"/>
              </a:ext>
            </a:extLst>
          </p:cNvPr>
          <p:cNvSpPr>
            <a:spLocks noChangeShapeType="1"/>
          </p:cNvSpPr>
          <p:nvPr/>
        </p:nvSpPr>
        <p:spPr bwMode="auto">
          <a:xfrm>
            <a:off x="7804052" y="4644602"/>
            <a:ext cx="195717" cy="54756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7" name="Line 28">
            <a:extLst>
              <a:ext uri="{FF2B5EF4-FFF2-40B4-BE49-F238E27FC236}">
                <a16:creationId xmlns:a16="http://schemas.microsoft.com/office/drawing/2014/main" id="{A0B8353A-B009-4C53-A823-1EA0D8F56CF4}"/>
              </a:ext>
            </a:extLst>
          </p:cNvPr>
          <p:cNvSpPr>
            <a:spLocks noChangeShapeType="1"/>
          </p:cNvSpPr>
          <p:nvPr/>
        </p:nvSpPr>
        <p:spPr bwMode="auto">
          <a:xfrm flipH="1">
            <a:off x="8480905" y="4644602"/>
            <a:ext cx="260956" cy="54756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28" name="Line 29">
            <a:extLst>
              <a:ext uri="{FF2B5EF4-FFF2-40B4-BE49-F238E27FC236}">
                <a16:creationId xmlns:a16="http://schemas.microsoft.com/office/drawing/2014/main" id="{53B49615-973F-4B3F-A4A3-81411C5D22FF}"/>
              </a:ext>
            </a:extLst>
          </p:cNvPr>
          <p:cNvSpPr>
            <a:spLocks noChangeShapeType="1"/>
          </p:cNvSpPr>
          <p:nvPr/>
        </p:nvSpPr>
        <p:spPr bwMode="auto">
          <a:xfrm>
            <a:off x="9049027" y="4644602"/>
            <a:ext cx="260956" cy="54756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dirty="0"/>
          </a:p>
        </p:txBody>
      </p:sp>
      <p:sp>
        <p:nvSpPr>
          <p:cNvPr id="29" name="Line 30">
            <a:extLst>
              <a:ext uri="{FF2B5EF4-FFF2-40B4-BE49-F238E27FC236}">
                <a16:creationId xmlns:a16="http://schemas.microsoft.com/office/drawing/2014/main" id="{8832F551-9C90-44D0-8EDC-6D671317ACA2}"/>
              </a:ext>
            </a:extLst>
          </p:cNvPr>
          <p:cNvSpPr>
            <a:spLocks noChangeShapeType="1"/>
          </p:cNvSpPr>
          <p:nvPr/>
        </p:nvSpPr>
        <p:spPr bwMode="auto">
          <a:xfrm flipH="1">
            <a:off x="9788401" y="4644602"/>
            <a:ext cx="195717" cy="54756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0" name="Line 31">
            <a:extLst>
              <a:ext uri="{FF2B5EF4-FFF2-40B4-BE49-F238E27FC236}">
                <a16:creationId xmlns:a16="http://schemas.microsoft.com/office/drawing/2014/main" id="{66CA0E2C-8612-4C72-94EA-BBC0D4EC28A4}"/>
              </a:ext>
            </a:extLst>
          </p:cNvPr>
          <p:cNvSpPr>
            <a:spLocks noChangeShapeType="1"/>
          </p:cNvSpPr>
          <p:nvPr/>
        </p:nvSpPr>
        <p:spPr bwMode="auto">
          <a:xfrm>
            <a:off x="10264101" y="4690232"/>
            <a:ext cx="192998" cy="501931"/>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1" name="Line 32">
            <a:extLst>
              <a:ext uri="{FF2B5EF4-FFF2-40B4-BE49-F238E27FC236}">
                <a16:creationId xmlns:a16="http://schemas.microsoft.com/office/drawing/2014/main" id="{42CBB960-CD2F-4934-871C-E760BF7F0775}"/>
              </a:ext>
            </a:extLst>
          </p:cNvPr>
          <p:cNvSpPr>
            <a:spLocks noChangeShapeType="1"/>
          </p:cNvSpPr>
          <p:nvPr/>
        </p:nvSpPr>
        <p:spPr bwMode="auto">
          <a:xfrm flipH="1">
            <a:off x="10979011" y="4692133"/>
            <a:ext cx="225618" cy="500029"/>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p>
        </p:txBody>
      </p:sp>
      <p:sp>
        <p:nvSpPr>
          <p:cNvPr id="32" name="椭圆 31">
            <a:extLst>
              <a:ext uri="{FF2B5EF4-FFF2-40B4-BE49-F238E27FC236}">
                <a16:creationId xmlns:a16="http://schemas.microsoft.com/office/drawing/2014/main" id="{4691A74C-24A3-4809-A3DD-927E7EB8A975}"/>
              </a:ext>
            </a:extLst>
          </p:cNvPr>
          <p:cNvSpPr/>
          <p:nvPr/>
        </p:nvSpPr>
        <p:spPr bwMode="auto">
          <a:xfrm>
            <a:off x="9931111" y="4289067"/>
            <a:ext cx="395511" cy="456300"/>
          </a:xfrm>
          <a:prstGeom prst="ellipse">
            <a:avLst/>
          </a:prstGeom>
          <a:noFill/>
          <a:ln w="53975" cap="flat" cmpd="sng" algn="ctr">
            <a:solidFill>
              <a:srgbClr val="FF00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b="1" dirty="0"/>
          </a:p>
        </p:txBody>
      </p:sp>
    </p:spTree>
    <p:extLst>
      <p:ext uri="{BB962C8B-B14F-4D97-AF65-F5344CB8AC3E}">
        <p14:creationId xmlns:p14="http://schemas.microsoft.com/office/powerpoint/2010/main" val="283252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par>
                                <p:cTn id="41" presetID="1" presetClass="exit"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9" grpId="0" animBg="1"/>
      <p:bldP spid="30" grpId="0" animBg="1"/>
      <p:bldP spid="31" grpId="0" animBg="1"/>
      <p:bldP spid="3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339418" y="304800"/>
            <a:ext cx="10856278" cy="6172198"/>
          </a:xfrm>
          <a:prstGeom prst="rect">
            <a:avLst/>
          </a:prstGeom>
          <a:noFill/>
          <a:ln w="9525">
            <a:noFill/>
            <a:miter lim="800000"/>
            <a:headEnd/>
            <a:tailEnd/>
          </a:ln>
        </p:spPr>
        <p:txBody>
          <a:bodyPr wrap="square" lIns="36000" rIns="36000" anchor="t" anchorCtr="0">
            <a:noAutofit/>
          </a:bodyPr>
          <a:lstStyle/>
          <a:p>
            <a:pPr marL="468000" lvl="1" indent="-468000" eaLnBrk="1" hangingPunct="1">
              <a:lnSpc>
                <a:spcPct val="150000"/>
              </a:lnSpc>
              <a:spcBef>
                <a:spcPts val="600"/>
              </a:spcBef>
              <a:buClr>
                <a:schemeClr val="tx1"/>
              </a:buClr>
              <a:buSzPct val="100000"/>
              <a:buFont typeface="Wingdings" panose="05000000000000000000" pitchFamily="2" charset="2"/>
              <a:buChar char=""/>
              <a:defRPr/>
            </a:pP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证明：</a:t>
            </a:r>
          </a:p>
          <a:p>
            <a:pPr marL="478800" indent="-468000" eaLnBrk="1" hangingPunct="1">
              <a:lnSpc>
                <a:spcPct val="150000"/>
              </a:lnSpc>
              <a:spcBef>
                <a:spcPts val="600"/>
              </a:spcBef>
              <a:buClr>
                <a:schemeClr val="tx1"/>
              </a:buClr>
              <a:buSzPct val="60000"/>
              <a:buFont typeface="Wingdings" panose="05000000000000000000" pitchFamily="2" charset="2"/>
              <a:buChar char="l"/>
              <a:defRPr/>
            </a:pP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设结点 </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j </a:t>
            </a: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在第 </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k </a:t>
            </a: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层，其双亲 </a:t>
            </a:r>
            <a:r>
              <a:rPr lang="en-US" altLang="zh-CN" b="1" dirty="0" err="1">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i</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 </a:t>
            </a: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在第 </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k-1</a:t>
            </a: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层第 </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q </a:t>
            </a: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个结点</a:t>
            </a:r>
            <a:endPar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endParaRPr>
          </a:p>
          <a:p>
            <a:pPr marL="478800" indent="-468000" eaLnBrk="1" hangingPunct="1">
              <a:lnSpc>
                <a:spcPct val="150000"/>
              </a:lnSpc>
              <a:spcBef>
                <a:spcPts val="600"/>
              </a:spcBef>
              <a:buClr>
                <a:schemeClr val="tx1"/>
              </a:buClr>
              <a:buSzPct val="60000"/>
              <a:buFont typeface="Wingdings" panose="05000000000000000000" pitchFamily="2" charset="2"/>
              <a:buChar char="l"/>
              <a:defRPr/>
            </a:pP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则：</a:t>
            </a:r>
            <a:r>
              <a:rPr lang="en-US" altLang="zh-CN" b="1" dirty="0" err="1">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i</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 = 2</a:t>
            </a:r>
            <a:r>
              <a:rPr lang="en-US" altLang="zh-CN" sz="2800" b="1" baseline="30000"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k-2</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-1+q</a:t>
            </a:r>
          </a:p>
          <a:p>
            <a:pPr marL="478800" indent="-468000" eaLnBrk="1" hangingPunct="1">
              <a:lnSpc>
                <a:spcPct val="150000"/>
              </a:lnSpc>
              <a:spcBef>
                <a:spcPts val="600"/>
              </a:spcBef>
              <a:buClr>
                <a:schemeClr val="tx1"/>
              </a:buClr>
              <a:buSzPct val="60000"/>
              <a:buFont typeface="Wingdings" panose="05000000000000000000" pitchFamily="2" charset="2"/>
              <a:buChar char="l"/>
              <a:defRPr/>
            </a:pP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若：结点 </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j </a:t>
            </a: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是结点 </a:t>
            </a:r>
            <a:r>
              <a:rPr lang="en-US" altLang="zh-CN" b="1" dirty="0" err="1">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i</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 </a:t>
            </a: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的左孩子，则</a:t>
            </a:r>
            <a:endPar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endParaRPr>
          </a:p>
          <a:p>
            <a:pPr marL="946800" lvl="1" indent="-468000" eaLnBrk="1" hangingPunct="1">
              <a:lnSpc>
                <a:spcPct val="150000"/>
              </a:lnSpc>
              <a:spcBef>
                <a:spcPts val="600"/>
              </a:spcBef>
              <a:buClr>
                <a:schemeClr val="tx1"/>
              </a:buClr>
              <a:buSzPct val="70000"/>
              <a:buFont typeface="Wingdings" panose="05000000000000000000" pitchFamily="2" charset="2"/>
              <a:buChar char="£"/>
              <a:defRPr/>
            </a:pP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j = 2</a:t>
            </a:r>
            <a:r>
              <a:rPr lang="en-US" altLang="zh-CN" sz="2800" b="1" baseline="30000"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k-1</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-1+2(q-1)+1 = 2</a:t>
            </a:r>
            <a:r>
              <a:rPr lang="en-US" altLang="zh-CN" sz="2800" b="1" baseline="30000"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k-1</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-2+2q</a:t>
            </a: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，可得 </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j = 2i</a:t>
            </a:r>
          </a:p>
          <a:p>
            <a:pPr marL="478800" indent="-468000" eaLnBrk="1" hangingPunct="1">
              <a:lnSpc>
                <a:spcPct val="150000"/>
              </a:lnSpc>
              <a:spcBef>
                <a:spcPts val="600"/>
              </a:spcBef>
              <a:buClr>
                <a:schemeClr val="tx1"/>
              </a:buClr>
              <a:buSzPct val="60000"/>
              <a:buFont typeface="Wingdings" panose="05000000000000000000" pitchFamily="2" charset="2"/>
              <a:buChar char="l"/>
              <a:defRPr/>
            </a:pP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若结点 </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j </a:t>
            </a: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是结点 </a:t>
            </a:r>
            <a:r>
              <a:rPr lang="en-US" altLang="zh-CN" b="1" dirty="0" err="1">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i</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 </a:t>
            </a: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rPr>
              <a:t>的右孩子，则</a:t>
            </a:r>
            <a:endPar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endParaRPr>
          </a:p>
          <a:p>
            <a:pPr marL="946800" lvl="1" indent="-468000" eaLnBrk="1" hangingPunct="1">
              <a:lnSpc>
                <a:spcPct val="150000"/>
              </a:lnSpc>
              <a:spcBef>
                <a:spcPts val="600"/>
              </a:spcBef>
              <a:buClr>
                <a:schemeClr val="tx1"/>
              </a:buClr>
              <a:buSzPct val="70000"/>
              <a:buFont typeface="Wingdings" panose="05000000000000000000" pitchFamily="2" charset="2"/>
              <a:buChar char="£"/>
              <a:defRPr/>
            </a:pP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j = 2</a:t>
            </a:r>
            <a:r>
              <a:rPr lang="en-US" altLang="zh-CN" sz="2800" b="1" baseline="30000"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k-1</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-1+2q</a:t>
            </a: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，可得 </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j = 2i+1</a:t>
            </a:r>
          </a:p>
          <a:p>
            <a:pPr marL="478800" indent="-468000" eaLnBrk="1" hangingPunct="1">
              <a:lnSpc>
                <a:spcPct val="150000"/>
              </a:lnSpc>
              <a:spcBef>
                <a:spcPts val="600"/>
              </a:spcBef>
              <a:buClr>
                <a:schemeClr val="tx1"/>
              </a:buClr>
              <a:buSzPct val="60000"/>
              <a:buFont typeface="Wingdings" panose="05000000000000000000" pitchFamily="2" charset="2"/>
              <a:buChar char="l"/>
              <a:defRPr/>
            </a:pP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故： </a:t>
            </a:r>
            <a:r>
              <a:rPr lang="en-US" altLang="zh-CN" b="1" dirty="0" err="1">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i</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 = </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a:rPr>
              <a:t>j/2</a:t>
            </a:r>
            <a:endParaRPr lang="en-US" altLang="zh-CN" sz="2800" b="1" dirty="0">
              <a:solidFill>
                <a:schemeClr val="accent6">
                  <a:lumMod val="50000"/>
                </a:schemeClr>
              </a:solidFill>
              <a:cs typeface="Times New Roman" pitchFamily="18" charset="0"/>
              <a:sym typeface="Symbol"/>
            </a:endParaRPr>
          </a:p>
          <a:p>
            <a:pPr marL="946800" lvl="1" indent="-468000" eaLnBrk="1" hangingPunct="1">
              <a:lnSpc>
                <a:spcPct val="150000"/>
              </a:lnSpc>
              <a:spcBef>
                <a:spcPts val="600"/>
              </a:spcBef>
              <a:buClr>
                <a:schemeClr val="tx1"/>
              </a:buClr>
              <a:buSzPct val="70000"/>
              <a:buFont typeface="Wingdings" panose="05000000000000000000" pitchFamily="2" charset="2"/>
              <a:buChar char="£"/>
              <a:defRPr/>
            </a:pP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若结点 </a:t>
            </a:r>
            <a:r>
              <a:rPr lang="en-US" altLang="zh-CN" b="1" dirty="0" err="1">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i</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 </a:t>
            </a: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有左孩子：则 </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2i</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a:rPr>
              <a:t>n</a:t>
            </a: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a:rPr>
              <a:t>，其左孩子为 </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a:rPr>
              <a:t>2i</a:t>
            </a:r>
          </a:p>
          <a:p>
            <a:pPr marL="946800" lvl="1" indent="-468000" eaLnBrk="1" hangingPunct="1">
              <a:lnSpc>
                <a:spcPct val="150000"/>
              </a:lnSpc>
              <a:spcBef>
                <a:spcPts val="600"/>
              </a:spcBef>
              <a:buClr>
                <a:schemeClr val="tx1"/>
              </a:buClr>
              <a:buSzPct val="70000"/>
              <a:buFont typeface="Wingdings" panose="05000000000000000000" pitchFamily="2" charset="2"/>
              <a:buChar char="£"/>
              <a:defRPr/>
            </a:pP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若结点 </a:t>
            </a:r>
            <a:r>
              <a:rPr lang="en-US" altLang="zh-CN" b="1" dirty="0" err="1">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i</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 </a:t>
            </a: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有右孩子：则 </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rPr>
              <a:t>2i+1</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a:rPr>
              <a:t>n</a:t>
            </a:r>
            <a:r>
              <a:rPr lang="zh-CN" altLang="en-US"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a:rPr>
              <a:t>，其右孩子为 </a:t>
            </a:r>
            <a:r>
              <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a:rPr>
              <a:t>2i+1</a:t>
            </a:r>
            <a:endParaRPr lang="en-US" altLang="zh-CN" b="1" dirty="0">
              <a:solidFill>
                <a:schemeClr val="accent6">
                  <a:lumMod val="50000"/>
                </a:schemeClr>
              </a:solidFill>
              <a:latin typeface="Verdana" panose="020B0604030504040204" pitchFamily="34" charset="0"/>
              <a:ea typeface="微软雅黑" panose="020B0503020204020204" pitchFamily="34" charset="-122"/>
              <a:cs typeface="Verdana" panose="020B0604030504040204" pitchFamily="34" charset="0"/>
              <a:sym typeface="Symbol" pitchFamily="18" charset="2"/>
            </a:endParaRPr>
          </a:p>
        </p:txBody>
      </p:sp>
      <p:grpSp>
        <p:nvGrpSpPr>
          <p:cNvPr id="4" name="组合 3">
            <a:extLst>
              <a:ext uri="{FF2B5EF4-FFF2-40B4-BE49-F238E27FC236}">
                <a16:creationId xmlns:a16="http://schemas.microsoft.com/office/drawing/2014/main" id="{93E18689-E72D-4A46-8DA1-6D3C67D254E6}"/>
              </a:ext>
            </a:extLst>
          </p:cNvPr>
          <p:cNvGrpSpPr/>
          <p:nvPr/>
        </p:nvGrpSpPr>
        <p:grpSpPr>
          <a:xfrm>
            <a:off x="6477000" y="1091910"/>
            <a:ext cx="5578261" cy="1745697"/>
            <a:chOff x="7253510" y="990600"/>
            <a:chExt cx="4801751" cy="1745697"/>
          </a:xfrm>
        </p:grpSpPr>
        <p:grpSp>
          <p:nvGrpSpPr>
            <p:cNvPr id="33" name="组合 32">
              <a:extLst>
                <a:ext uri="{FF2B5EF4-FFF2-40B4-BE49-F238E27FC236}">
                  <a16:creationId xmlns:a16="http://schemas.microsoft.com/office/drawing/2014/main" id="{E7A40326-EB29-46CF-8496-182B9622C9A1}"/>
                </a:ext>
              </a:extLst>
            </p:cNvPr>
            <p:cNvGrpSpPr/>
            <p:nvPr/>
          </p:nvGrpSpPr>
          <p:grpSpPr>
            <a:xfrm>
              <a:off x="7335611" y="990600"/>
              <a:ext cx="4719650" cy="1745697"/>
              <a:chOff x="5607780" y="1600200"/>
              <a:chExt cx="4719650" cy="1745697"/>
            </a:xfrm>
          </p:grpSpPr>
          <p:grpSp>
            <p:nvGrpSpPr>
              <p:cNvPr id="34" name="Group 32">
                <a:extLst>
                  <a:ext uri="{FF2B5EF4-FFF2-40B4-BE49-F238E27FC236}">
                    <a16:creationId xmlns:a16="http://schemas.microsoft.com/office/drawing/2014/main" id="{33487F74-E3C9-4C23-A90E-132D8C4CD81A}"/>
                  </a:ext>
                </a:extLst>
              </p:cNvPr>
              <p:cNvGrpSpPr>
                <a:grpSpLocks/>
              </p:cNvGrpSpPr>
              <p:nvPr/>
            </p:nvGrpSpPr>
            <p:grpSpPr bwMode="auto">
              <a:xfrm>
                <a:off x="6501972" y="1600200"/>
                <a:ext cx="3574558" cy="1745697"/>
                <a:chOff x="199" y="2153"/>
                <a:chExt cx="2997" cy="1610"/>
              </a:xfrm>
            </p:grpSpPr>
            <p:sp>
              <p:nvSpPr>
                <p:cNvPr id="38" name="Oval 33">
                  <a:extLst>
                    <a:ext uri="{FF2B5EF4-FFF2-40B4-BE49-F238E27FC236}">
                      <a16:creationId xmlns:a16="http://schemas.microsoft.com/office/drawing/2014/main" id="{E759C5EC-A29B-4A08-BF9C-27B41400D56A}"/>
                    </a:ext>
                  </a:extLst>
                </p:cNvPr>
                <p:cNvSpPr>
                  <a:spLocks noChangeArrowheads="1"/>
                </p:cNvSpPr>
                <p:nvPr/>
              </p:nvSpPr>
              <p:spPr bwMode="auto">
                <a:xfrm>
                  <a:off x="1678" y="2153"/>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1800" b="1" dirty="0">
                      <a:solidFill>
                        <a:srgbClr val="FF0000"/>
                      </a:solidFill>
                      <a:latin typeface="Arial Black" panose="020B0A04020102020204" pitchFamily="34" charset="0"/>
                      <a:ea typeface="Verdana" panose="020B0604030504040204" pitchFamily="34" charset="0"/>
                      <a:cs typeface="Courier New" panose="02070309020205020404" pitchFamily="49" charset="0"/>
                    </a:rPr>
                    <a:t>1</a:t>
                  </a:r>
                </a:p>
              </p:txBody>
            </p:sp>
            <p:sp>
              <p:nvSpPr>
                <p:cNvPr id="39" name="Oval 34">
                  <a:extLst>
                    <a:ext uri="{FF2B5EF4-FFF2-40B4-BE49-F238E27FC236}">
                      <a16:creationId xmlns:a16="http://schemas.microsoft.com/office/drawing/2014/main" id="{5B53A3DB-9121-491C-826E-84DE3A77363D}"/>
                    </a:ext>
                  </a:extLst>
                </p:cNvPr>
                <p:cNvSpPr>
                  <a:spLocks noChangeArrowheads="1"/>
                </p:cNvSpPr>
                <p:nvPr/>
              </p:nvSpPr>
              <p:spPr bwMode="auto">
                <a:xfrm>
                  <a:off x="875" y="256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1800" b="1">
                      <a:solidFill>
                        <a:srgbClr val="FF0000"/>
                      </a:solidFill>
                      <a:latin typeface="Arial Black" panose="020B0A04020102020204" pitchFamily="34" charset="0"/>
                      <a:ea typeface="Verdana" panose="020B0604030504040204" pitchFamily="34" charset="0"/>
                      <a:cs typeface="Courier New" panose="02070309020205020404" pitchFamily="49" charset="0"/>
                    </a:rPr>
                    <a:t>2</a:t>
                  </a:r>
                </a:p>
              </p:txBody>
            </p:sp>
            <p:sp>
              <p:nvSpPr>
                <p:cNvPr id="40" name="Oval 35">
                  <a:extLst>
                    <a:ext uri="{FF2B5EF4-FFF2-40B4-BE49-F238E27FC236}">
                      <a16:creationId xmlns:a16="http://schemas.microsoft.com/office/drawing/2014/main" id="{6007D463-3DE1-4E6D-BC0E-30DD5E873392}"/>
                    </a:ext>
                  </a:extLst>
                </p:cNvPr>
                <p:cNvSpPr>
                  <a:spLocks noChangeArrowheads="1"/>
                </p:cNvSpPr>
                <p:nvPr/>
              </p:nvSpPr>
              <p:spPr bwMode="auto">
                <a:xfrm>
                  <a:off x="2489" y="256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1800" b="1">
                      <a:solidFill>
                        <a:srgbClr val="FF0000"/>
                      </a:solidFill>
                      <a:latin typeface="Arial Black" panose="020B0A04020102020204" pitchFamily="34" charset="0"/>
                      <a:ea typeface="Verdana" panose="020B0604030504040204" pitchFamily="34" charset="0"/>
                      <a:cs typeface="Courier New" panose="02070309020205020404" pitchFamily="49" charset="0"/>
                    </a:rPr>
                    <a:t>3</a:t>
                  </a:r>
                </a:p>
              </p:txBody>
            </p:sp>
            <p:sp>
              <p:nvSpPr>
                <p:cNvPr id="41" name="Oval 36">
                  <a:extLst>
                    <a:ext uri="{FF2B5EF4-FFF2-40B4-BE49-F238E27FC236}">
                      <a16:creationId xmlns:a16="http://schemas.microsoft.com/office/drawing/2014/main" id="{6A41813D-F7FF-4E9D-AE22-50DDC89C8F18}"/>
                    </a:ext>
                  </a:extLst>
                </p:cNvPr>
                <p:cNvSpPr>
                  <a:spLocks noChangeArrowheads="1"/>
                </p:cNvSpPr>
                <p:nvPr/>
              </p:nvSpPr>
              <p:spPr bwMode="auto">
                <a:xfrm>
                  <a:off x="1452" y="347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1800" b="1">
                      <a:solidFill>
                        <a:srgbClr val="FF0000"/>
                      </a:solidFill>
                      <a:latin typeface="Arial Black" panose="020B0A04020102020204" pitchFamily="34" charset="0"/>
                      <a:ea typeface="Verdana" panose="020B0604030504040204" pitchFamily="34" charset="0"/>
                      <a:cs typeface="Courier New" panose="02070309020205020404" pitchFamily="49" charset="0"/>
                    </a:rPr>
                    <a:t>11</a:t>
                  </a:r>
                </a:p>
              </p:txBody>
            </p:sp>
            <p:sp>
              <p:nvSpPr>
                <p:cNvPr id="42" name="Oval 37">
                  <a:extLst>
                    <a:ext uri="{FF2B5EF4-FFF2-40B4-BE49-F238E27FC236}">
                      <a16:creationId xmlns:a16="http://schemas.microsoft.com/office/drawing/2014/main" id="{EA35322E-8BEE-4E9E-AAD1-8294CBD30F70}"/>
                    </a:ext>
                  </a:extLst>
                </p:cNvPr>
                <p:cNvSpPr>
                  <a:spLocks noChangeArrowheads="1"/>
                </p:cNvSpPr>
                <p:nvPr/>
              </p:nvSpPr>
              <p:spPr bwMode="auto">
                <a:xfrm>
                  <a:off x="423" y="300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1800" b="1">
                      <a:solidFill>
                        <a:srgbClr val="FF0000"/>
                      </a:solidFill>
                      <a:latin typeface="Arial Black" panose="020B0A04020102020204" pitchFamily="34" charset="0"/>
                      <a:ea typeface="Verdana" panose="020B0604030504040204" pitchFamily="34" charset="0"/>
                      <a:cs typeface="Courier New" panose="02070309020205020404" pitchFamily="49" charset="0"/>
                    </a:rPr>
                    <a:t>4</a:t>
                  </a:r>
                </a:p>
              </p:txBody>
            </p:sp>
            <p:sp>
              <p:nvSpPr>
                <p:cNvPr id="43" name="Oval 38">
                  <a:extLst>
                    <a:ext uri="{FF2B5EF4-FFF2-40B4-BE49-F238E27FC236}">
                      <a16:creationId xmlns:a16="http://schemas.microsoft.com/office/drawing/2014/main" id="{98E107A4-C526-4D1F-9F38-B5B8E931AD5D}"/>
                    </a:ext>
                  </a:extLst>
                </p:cNvPr>
                <p:cNvSpPr>
                  <a:spLocks noChangeArrowheads="1"/>
                </p:cNvSpPr>
                <p:nvPr/>
              </p:nvSpPr>
              <p:spPr bwMode="auto">
                <a:xfrm>
                  <a:off x="1250" y="300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1800" b="1">
                      <a:solidFill>
                        <a:srgbClr val="FF0000"/>
                      </a:solidFill>
                      <a:latin typeface="Arial Black" panose="020B0A04020102020204" pitchFamily="34" charset="0"/>
                      <a:ea typeface="Verdana" panose="020B0604030504040204" pitchFamily="34" charset="0"/>
                      <a:cs typeface="Courier New" panose="02070309020205020404" pitchFamily="49" charset="0"/>
                    </a:rPr>
                    <a:t>5</a:t>
                  </a:r>
                </a:p>
              </p:txBody>
            </p:sp>
            <p:sp>
              <p:nvSpPr>
                <p:cNvPr id="44" name="Oval 39">
                  <a:extLst>
                    <a:ext uri="{FF2B5EF4-FFF2-40B4-BE49-F238E27FC236}">
                      <a16:creationId xmlns:a16="http://schemas.microsoft.com/office/drawing/2014/main" id="{4B2E6A48-CE43-4DB9-8172-FB5EDD8D0775}"/>
                    </a:ext>
                  </a:extLst>
                </p:cNvPr>
                <p:cNvSpPr>
                  <a:spLocks noChangeArrowheads="1"/>
                </p:cNvSpPr>
                <p:nvPr/>
              </p:nvSpPr>
              <p:spPr bwMode="auto">
                <a:xfrm>
                  <a:off x="199" y="347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1800" b="1" dirty="0">
                      <a:solidFill>
                        <a:srgbClr val="FF0000"/>
                      </a:solidFill>
                      <a:latin typeface="Arial Black" panose="020B0A04020102020204" pitchFamily="34" charset="0"/>
                      <a:ea typeface="Verdana" panose="020B0604030504040204" pitchFamily="34" charset="0"/>
                      <a:cs typeface="Courier New" panose="02070309020205020404" pitchFamily="49" charset="0"/>
                    </a:rPr>
                    <a:t>8</a:t>
                  </a:r>
                </a:p>
              </p:txBody>
            </p:sp>
            <p:sp>
              <p:nvSpPr>
                <p:cNvPr id="45" name="Oval 40">
                  <a:extLst>
                    <a:ext uri="{FF2B5EF4-FFF2-40B4-BE49-F238E27FC236}">
                      <a16:creationId xmlns:a16="http://schemas.microsoft.com/office/drawing/2014/main" id="{85878F6C-CFE9-4780-B939-5EC0BF94B84C}"/>
                    </a:ext>
                  </a:extLst>
                </p:cNvPr>
                <p:cNvSpPr>
                  <a:spLocks noChangeArrowheads="1"/>
                </p:cNvSpPr>
                <p:nvPr/>
              </p:nvSpPr>
              <p:spPr bwMode="auto">
                <a:xfrm>
                  <a:off x="616" y="347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1800" b="1">
                      <a:solidFill>
                        <a:srgbClr val="FF0000"/>
                      </a:solidFill>
                      <a:latin typeface="Arial Black" panose="020B0A04020102020204" pitchFamily="34" charset="0"/>
                      <a:ea typeface="Verdana" panose="020B0604030504040204" pitchFamily="34" charset="0"/>
                      <a:cs typeface="Courier New" panose="02070309020205020404" pitchFamily="49" charset="0"/>
                    </a:rPr>
                    <a:t>9</a:t>
                  </a:r>
                </a:p>
              </p:txBody>
            </p:sp>
            <p:sp>
              <p:nvSpPr>
                <p:cNvPr id="46" name="Oval 41">
                  <a:extLst>
                    <a:ext uri="{FF2B5EF4-FFF2-40B4-BE49-F238E27FC236}">
                      <a16:creationId xmlns:a16="http://schemas.microsoft.com/office/drawing/2014/main" id="{25090E95-DD9A-4069-BEDF-4E060A310FBD}"/>
                    </a:ext>
                  </a:extLst>
                </p:cNvPr>
                <p:cNvSpPr>
                  <a:spLocks noChangeArrowheads="1"/>
                </p:cNvSpPr>
                <p:nvPr/>
              </p:nvSpPr>
              <p:spPr bwMode="auto">
                <a:xfrm>
                  <a:off x="1870" y="347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1800" b="1" dirty="0">
                      <a:solidFill>
                        <a:srgbClr val="FF0000"/>
                      </a:solidFill>
                      <a:latin typeface="Arial Black" panose="020B0A04020102020204" pitchFamily="34" charset="0"/>
                      <a:ea typeface="Verdana" panose="020B0604030504040204" pitchFamily="34" charset="0"/>
                      <a:cs typeface="Courier New" panose="02070309020205020404" pitchFamily="49" charset="0"/>
                    </a:rPr>
                    <a:t>12</a:t>
                  </a:r>
                </a:p>
              </p:txBody>
            </p:sp>
            <p:sp>
              <p:nvSpPr>
                <p:cNvPr id="47" name="Oval 42">
                  <a:extLst>
                    <a:ext uri="{FF2B5EF4-FFF2-40B4-BE49-F238E27FC236}">
                      <a16:creationId xmlns:a16="http://schemas.microsoft.com/office/drawing/2014/main" id="{E8E35140-E120-4766-83EF-DD45EB92B946}"/>
                    </a:ext>
                  </a:extLst>
                </p:cNvPr>
                <p:cNvSpPr>
                  <a:spLocks noChangeArrowheads="1"/>
                </p:cNvSpPr>
                <p:nvPr/>
              </p:nvSpPr>
              <p:spPr bwMode="auto">
                <a:xfrm>
                  <a:off x="2078" y="300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1800" b="1">
                      <a:solidFill>
                        <a:srgbClr val="FF0000"/>
                      </a:solidFill>
                      <a:latin typeface="Arial Black" panose="020B0A04020102020204" pitchFamily="34" charset="0"/>
                      <a:ea typeface="Verdana" panose="020B0604030504040204" pitchFamily="34" charset="0"/>
                      <a:cs typeface="Courier New" panose="02070309020205020404" pitchFamily="49" charset="0"/>
                    </a:rPr>
                    <a:t>6</a:t>
                  </a:r>
                </a:p>
              </p:txBody>
            </p:sp>
            <p:sp>
              <p:nvSpPr>
                <p:cNvPr id="48" name="Oval 43">
                  <a:extLst>
                    <a:ext uri="{FF2B5EF4-FFF2-40B4-BE49-F238E27FC236}">
                      <a16:creationId xmlns:a16="http://schemas.microsoft.com/office/drawing/2014/main" id="{159E877F-717C-4196-A1BC-69FF07B29181}"/>
                    </a:ext>
                  </a:extLst>
                </p:cNvPr>
                <p:cNvSpPr>
                  <a:spLocks noChangeArrowheads="1"/>
                </p:cNvSpPr>
                <p:nvPr/>
              </p:nvSpPr>
              <p:spPr bwMode="auto">
                <a:xfrm>
                  <a:off x="2906" y="3005"/>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1800" b="1">
                      <a:solidFill>
                        <a:srgbClr val="FF0000"/>
                      </a:solidFill>
                      <a:latin typeface="Arial Black" panose="020B0A04020102020204" pitchFamily="34" charset="0"/>
                      <a:ea typeface="Verdana" panose="020B0604030504040204" pitchFamily="34" charset="0"/>
                      <a:cs typeface="Courier New" panose="02070309020205020404" pitchFamily="49" charset="0"/>
                    </a:rPr>
                    <a:t>7</a:t>
                  </a:r>
                </a:p>
              </p:txBody>
            </p:sp>
            <p:sp>
              <p:nvSpPr>
                <p:cNvPr id="49" name="Oval 44">
                  <a:extLst>
                    <a:ext uri="{FF2B5EF4-FFF2-40B4-BE49-F238E27FC236}">
                      <a16:creationId xmlns:a16="http://schemas.microsoft.com/office/drawing/2014/main" id="{399CEE34-B1E4-42CE-B8AA-68F21A139A6A}"/>
                    </a:ext>
                  </a:extLst>
                </p:cNvPr>
                <p:cNvSpPr>
                  <a:spLocks noChangeArrowheads="1"/>
                </p:cNvSpPr>
                <p:nvPr/>
              </p:nvSpPr>
              <p:spPr bwMode="auto">
                <a:xfrm>
                  <a:off x="1034" y="347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1800" b="1" dirty="0">
                      <a:solidFill>
                        <a:srgbClr val="FF0000"/>
                      </a:solidFill>
                      <a:latin typeface="Arial Black" panose="020B0A04020102020204" pitchFamily="34" charset="0"/>
                      <a:ea typeface="Verdana" panose="020B0604030504040204" pitchFamily="34" charset="0"/>
                      <a:cs typeface="Courier New" panose="02070309020205020404" pitchFamily="49" charset="0"/>
                    </a:rPr>
                    <a:t>10</a:t>
                  </a:r>
                </a:p>
              </p:txBody>
            </p:sp>
            <p:sp>
              <p:nvSpPr>
                <p:cNvPr id="50" name="Line 45">
                  <a:extLst>
                    <a:ext uri="{FF2B5EF4-FFF2-40B4-BE49-F238E27FC236}">
                      <a16:creationId xmlns:a16="http://schemas.microsoft.com/office/drawing/2014/main" id="{0838B9CC-0EA4-4D11-98F0-DC6A0A72CB13}"/>
                    </a:ext>
                  </a:extLst>
                </p:cNvPr>
                <p:cNvSpPr>
                  <a:spLocks noChangeShapeType="1"/>
                </p:cNvSpPr>
                <p:nvPr/>
              </p:nvSpPr>
              <p:spPr bwMode="auto">
                <a:xfrm flipH="1">
                  <a:off x="1153" y="2374"/>
                  <a:ext cx="543" cy="28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sz="1800" b="1">
                    <a:solidFill>
                      <a:srgbClr val="FF0000"/>
                    </a:solidFill>
                    <a:latin typeface="Arial Black" panose="020B0A04020102020204" pitchFamily="34" charset="0"/>
                    <a:cs typeface="Courier New" panose="02070309020205020404" pitchFamily="49" charset="0"/>
                  </a:endParaRPr>
                </a:p>
              </p:txBody>
            </p:sp>
            <p:sp>
              <p:nvSpPr>
                <p:cNvPr id="51" name="Line 46">
                  <a:extLst>
                    <a:ext uri="{FF2B5EF4-FFF2-40B4-BE49-F238E27FC236}">
                      <a16:creationId xmlns:a16="http://schemas.microsoft.com/office/drawing/2014/main" id="{29F4F8B6-FC5D-46F0-A937-16CB2544E9C3}"/>
                    </a:ext>
                  </a:extLst>
                </p:cNvPr>
                <p:cNvSpPr>
                  <a:spLocks noChangeShapeType="1"/>
                </p:cNvSpPr>
                <p:nvPr/>
              </p:nvSpPr>
              <p:spPr bwMode="auto">
                <a:xfrm>
                  <a:off x="1929" y="2385"/>
                  <a:ext cx="567" cy="3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1800" b="1">
                    <a:solidFill>
                      <a:srgbClr val="FF0000"/>
                    </a:solidFill>
                    <a:latin typeface="Arial Black" panose="020B0A04020102020204" pitchFamily="34" charset="0"/>
                    <a:cs typeface="Courier New" panose="02070309020205020404" pitchFamily="49" charset="0"/>
                  </a:endParaRPr>
                </a:p>
              </p:txBody>
            </p:sp>
            <p:sp>
              <p:nvSpPr>
                <p:cNvPr id="52" name="Line 47">
                  <a:extLst>
                    <a:ext uri="{FF2B5EF4-FFF2-40B4-BE49-F238E27FC236}">
                      <a16:creationId xmlns:a16="http://schemas.microsoft.com/office/drawing/2014/main" id="{240B2D06-DE28-4789-A813-D5BF4D77A1B6}"/>
                    </a:ext>
                  </a:extLst>
                </p:cNvPr>
                <p:cNvSpPr>
                  <a:spLocks noChangeShapeType="1"/>
                </p:cNvSpPr>
                <p:nvPr/>
              </p:nvSpPr>
              <p:spPr bwMode="auto">
                <a:xfrm flipH="1">
                  <a:off x="674" y="2818"/>
                  <a:ext cx="233" cy="234"/>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1800" b="1">
                    <a:solidFill>
                      <a:srgbClr val="FF0000"/>
                    </a:solidFill>
                    <a:latin typeface="Arial Black" panose="020B0A04020102020204" pitchFamily="34" charset="0"/>
                    <a:cs typeface="Courier New" panose="02070309020205020404" pitchFamily="49" charset="0"/>
                  </a:endParaRPr>
                </a:p>
              </p:txBody>
            </p:sp>
            <p:sp>
              <p:nvSpPr>
                <p:cNvPr id="53" name="Line 48">
                  <a:extLst>
                    <a:ext uri="{FF2B5EF4-FFF2-40B4-BE49-F238E27FC236}">
                      <a16:creationId xmlns:a16="http://schemas.microsoft.com/office/drawing/2014/main" id="{E1D1DFE9-1404-40A0-BBFB-C3BAE269CAD5}"/>
                    </a:ext>
                  </a:extLst>
                </p:cNvPr>
                <p:cNvSpPr>
                  <a:spLocks noChangeShapeType="1"/>
                </p:cNvSpPr>
                <p:nvPr/>
              </p:nvSpPr>
              <p:spPr bwMode="auto">
                <a:xfrm>
                  <a:off x="1107" y="2818"/>
                  <a:ext cx="211" cy="21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1800" b="1">
                    <a:solidFill>
                      <a:srgbClr val="FF0000"/>
                    </a:solidFill>
                    <a:latin typeface="Arial Black" panose="020B0A04020102020204" pitchFamily="34" charset="0"/>
                    <a:cs typeface="Courier New" panose="02070309020205020404" pitchFamily="49" charset="0"/>
                  </a:endParaRPr>
                </a:p>
              </p:txBody>
            </p:sp>
            <p:sp>
              <p:nvSpPr>
                <p:cNvPr id="54" name="Line 49">
                  <a:extLst>
                    <a:ext uri="{FF2B5EF4-FFF2-40B4-BE49-F238E27FC236}">
                      <a16:creationId xmlns:a16="http://schemas.microsoft.com/office/drawing/2014/main" id="{AD8DEA24-2D2C-49E3-87D0-02EB89E64D51}"/>
                    </a:ext>
                  </a:extLst>
                </p:cNvPr>
                <p:cNvSpPr>
                  <a:spLocks noChangeShapeType="1"/>
                </p:cNvSpPr>
                <p:nvPr/>
              </p:nvSpPr>
              <p:spPr bwMode="auto">
                <a:xfrm flipH="1">
                  <a:off x="2317" y="2829"/>
                  <a:ext cx="235" cy="234"/>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sz="1800" b="1">
                    <a:solidFill>
                      <a:srgbClr val="FF0000"/>
                    </a:solidFill>
                    <a:latin typeface="Arial Black" panose="020B0A04020102020204" pitchFamily="34" charset="0"/>
                    <a:cs typeface="Courier New" panose="02070309020205020404" pitchFamily="49" charset="0"/>
                  </a:endParaRPr>
                </a:p>
              </p:txBody>
            </p:sp>
            <p:sp>
              <p:nvSpPr>
                <p:cNvPr id="55" name="Line 50">
                  <a:extLst>
                    <a:ext uri="{FF2B5EF4-FFF2-40B4-BE49-F238E27FC236}">
                      <a16:creationId xmlns:a16="http://schemas.microsoft.com/office/drawing/2014/main" id="{2DD8EED2-3024-45D9-B8B5-1626BCDBC3B5}"/>
                    </a:ext>
                  </a:extLst>
                </p:cNvPr>
                <p:cNvSpPr>
                  <a:spLocks noChangeShapeType="1"/>
                </p:cNvSpPr>
                <p:nvPr/>
              </p:nvSpPr>
              <p:spPr bwMode="auto">
                <a:xfrm>
                  <a:off x="2729" y="2818"/>
                  <a:ext cx="223" cy="22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1800" b="1">
                    <a:solidFill>
                      <a:srgbClr val="FF0000"/>
                    </a:solidFill>
                    <a:latin typeface="Arial Black" panose="020B0A04020102020204" pitchFamily="34" charset="0"/>
                    <a:cs typeface="Courier New" panose="02070309020205020404" pitchFamily="49" charset="0"/>
                  </a:endParaRPr>
                </a:p>
              </p:txBody>
            </p:sp>
            <p:sp>
              <p:nvSpPr>
                <p:cNvPr id="56" name="Line 51">
                  <a:extLst>
                    <a:ext uri="{FF2B5EF4-FFF2-40B4-BE49-F238E27FC236}">
                      <a16:creationId xmlns:a16="http://schemas.microsoft.com/office/drawing/2014/main" id="{8DDDC3EE-95BB-4D18-8F7E-25C6A4DE8BCF}"/>
                    </a:ext>
                  </a:extLst>
                </p:cNvPr>
                <p:cNvSpPr>
                  <a:spLocks noChangeShapeType="1"/>
                </p:cNvSpPr>
                <p:nvPr/>
              </p:nvSpPr>
              <p:spPr bwMode="auto">
                <a:xfrm flipH="1">
                  <a:off x="362" y="3285"/>
                  <a:ext cx="134" cy="2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1800" b="1">
                    <a:solidFill>
                      <a:srgbClr val="FF0000"/>
                    </a:solidFill>
                    <a:latin typeface="Arial Black" panose="020B0A04020102020204" pitchFamily="34" charset="0"/>
                    <a:cs typeface="Courier New" panose="02070309020205020404" pitchFamily="49" charset="0"/>
                  </a:endParaRPr>
                </a:p>
              </p:txBody>
            </p:sp>
            <p:sp>
              <p:nvSpPr>
                <p:cNvPr id="57" name="Line 52">
                  <a:extLst>
                    <a:ext uri="{FF2B5EF4-FFF2-40B4-BE49-F238E27FC236}">
                      <a16:creationId xmlns:a16="http://schemas.microsoft.com/office/drawing/2014/main" id="{9640FC9C-67E8-456B-A594-A343C960C346}"/>
                    </a:ext>
                  </a:extLst>
                </p:cNvPr>
                <p:cNvSpPr>
                  <a:spLocks noChangeShapeType="1"/>
                </p:cNvSpPr>
                <p:nvPr/>
              </p:nvSpPr>
              <p:spPr bwMode="auto">
                <a:xfrm>
                  <a:off x="607" y="3296"/>
                  <a:ext cx="122" cy="2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sz="1800" b="1">
                    <a:solidFill>
                      <a:srgbClr val="FF0000"/>
                    </a:solidFill>
                    <a:latin typeface="Arial Black" panose="020B0A04020102020204" pitchFamily="34" charset="0"/>
                    <a:cs typeface="Courier New" panose="02070309020205020404" pitchFamily="49" charset="0"/>
                  </a:endParaRPr>
                </a:p>
              </p:txBody>
            </p:sp>
            <p:sp>
              <p:nvSpPr>
                <p:cNvPr id="58" name="Line 53">
                  <a:extLst>
                    <a:ext uri="{FF2B5EF4-FFF2-40B4-BE49-F238E27FC236}">
                      <a16:creationId xmlns:a16="http://schemas.microsoft.com/office/drawing/2014/main" id="{3686E273-A799-4E2E-8460-74E4FEA928CE}"/>
                    </a:ext>
                  </a:extLst>
                </p:cNvPr>
                <p:cNvSpPr>
                  <a:spLocks noChangeShapeType="1"/>
                </p:cNvSpPr>
                <p:nvPr/>
              </p:nvSpPr>
              <p:spPr bwMode="auto">
                <a:xfrm flipH="1">
                  <a:off x="1240" y="3296"/>
                  <a:ext cx="89" cy="178"/>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1800" b="1">
                    <a:solidFill>
                      <a:srgbClr val="FF0000"/>
                    </a:solidFill>
                    <a:latin typeface="Arial Black" panose="020B0A04020102020204" pitchFamily="34" charset="0"/>
                    <a:cs typeface="Courier New" panose="02070309020205020404" pitchFamily="49" charset="0"/>
                  </a:endParaRPr>
                </a:p>
              </p:txBody>
            </p:sp>
            <p:sp>
              <p:nvSpPr>
                <p:cNvPr id="59" name="Line 54">
                  <a:extLst>
                    <a:ext uri="{FF2B5EF4-FFF2-40B4-BE49-F238E27FC236}">
                      <a16:creationId xmlns:a16="http://schemas.microsoft.com/office/drawing/2014/main" id="{8BA83C93-9DAC-4B4A-848B-47DEF63476B7}"/>
                    </a:ext>
                  </a:extLst>
                </p:cNvPr>
                <p:cNvSpPr>
                  <a:spLocks noChangeShapeType="1"/>
                </p:cNvSpPr>
                <p:nvPr/>
              </p:nvSpPr>
              <p:spPr bwMode="auto">
                <a:xfrm>
                  <a:off x="1485" y="3263"/>
                  <a:ext cx="111" cy="21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1800" b="1">
                    <a:solidFill>
                      <a:srgbClr val="FF0000"/>
                    </a:solidFill>
                    <a:latin typeface="Arial Black" panose="020B0A04020102020204" pitchFamily="34" charset="0"/>
                    <a:cs typeface="Courier New" panose="02070309020205020404" pitchFamily="49" charset="0"/>
                  </a:endParaRPr>
                </a:p>
              </p:txBody>
            </p:sp>
            <p:sp>
              <p:nvSpPr>
                <p:cNvPr id="60" name="Line 55">
                  <a:extLst>
                    <a:ext uri="{FF2B5EF4-FFF2-40B4-BE49-F238E27FC236}">
                      <a16:creationId xmlns:a16="http://schemas.microsoft.com/office/drawing/2014/main" id="{91D3AAD4-3A81-4125-BA2A-8A2098DF1DB0}"/>
                    </a:ext>
                  </a:extLst>
                </p:cNvPr>
                <p:cNvSpPr>
                  <a:spLocks noChangeShapeType="1"/>
                </p:cNvSpPr>
                <p:nvPr/>
              </p:nvSpPr>
              <p:spPr bwMode="auto">
                <a:xfrm flipH="1">
                  <a:off x="2029" y="3285"/>
                  <a:ext cx="123" cy="20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1800" b="1">
                    <a:solidFill>
                      <a:srgbClr val="FF0000"/>
                    </a:solidFill>
                    <a:latin typeface="Arial Black" panose="020B0A04020102020204" pitchFamily="34" charset="0"/>
                    <a:cs typeface="Courier New" panose="02070309020205020404" pitchFamily="49" charset="0"/>
                  </a:endParaRPr>
                </a:p>
              </p:txBody>
            </p:sp>
          </p:grpSp>
          <p:sp>
            <p:nvSpPr>
              <p:cNvPr id="36" name="Line 45">
                <a:extLst>
                  <a:ext uri="{FF2B5EF4-FFF2-40B4-BE49-F238E27FC236}">
                    <a16:creationId xmlns:a16="http://schemas.microsoft.com/office/drawing/2014/main" id="{9F549838-879A-4811-9FE4-8E0C9B04DBCE}"/>
                  </a:ext>
                </a:extLst>
              </p:cNvPr>
              <p:cNvSpPr>
                <a:spLocks noChangeShapeType="1"/>
              </p:cNvSpPr>
              <p:nvPr/>
            </p:nvSpPr>
            <p:spPr bwMode="auto">
              <a:xfrm flipH="1">
                <a:off x="6261907" y="2932347"/>
                <a:ext cx="4065523" cy="0"/>
              </a:xfrm>
              <a:prstGeom prst="line">
                <a:avLst/>
              </a:prstGeom>
              <a:noFill/>
              <a:ln w="38100" cap="rnd">
                <a:solidFill>
                  <a:srgbClr val="0000FF"/>
                </a:solidFill>
                <a:prstDash val="sysDash"/>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sz="1800">
                  <a:solidFill>
                    <a:srgbClr val="FF0000"/>
                  </a:solidFill>
                </a:endParaRPr>
              </a:p>
            </p:txBody>
          </p:sp>
          <p:sp>
            <p:nvSpPr>
              <p:cNvPr id="37" name="Text Box 80">
                <a:extLst>
                  <a:ext uri="{FF2B5EF4-FFF2-40B4-BE49-F238E27FC236}">
                    <a16:creationId xmlns:a16="http://schemas.microsoft.com/office/drawing/2014/main" id="{EFA0B607-3E78-4BC4-A4C7-BD1CE229637C}"/>
                  </a:ext>
                </a:extLst>
              </p:cNvPr>
              <p:cNvSpPr txBox="1">
                <a:spLocks noChangeArrowheads="1"/>
              </p:cNvSpPr>
              <p:nvPr/>
            </p:nvSpPr>
            <p:spPr bwMode="auto">
              <a:xfrm>
                <a:off x="5607780" y="2456482"/>
                <a:ext cx="12382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2000" b="1" dirty="0">
                    <a:solidFill>
                      <a:srgbClr val="CC00CC"/>
                    </a:solidFill>
                    <a:latin typeface="Verdana" panose="020B0604030504040204" pitchFamily="34" charset="0"/>
                    <a:ea typeface="Verdana" panose="020B0604030504040204" pitchFamily="34" charset="0"/>
                    <a:cs typeface="Verdana" panose="020B0604030504040204" pitchFamily="34" charset="0"/>
                  </a:rPr>
                  <a:t>k-1</a:t>
                </a:r>
                <a:r>
                  <a:rPr lang="zh-CN" altLang="en-US" sz="2000" b="1" dirty="0">
                    <a:solidFill>
                      <a:srgbClr val="CC00CC"/>
                    </a:solidFill>
                    <a:latin typeface="Verdana" panose="020B0604030504040204" pitchFamily="34" charset="0"/>
                    <a:ea typeface="微软雅黑" panose="020B0503020204020204" pitchFamily="34" charset="-122"/>
                    <a:cs typeface="Verdana" panose="020B0604030504040204" pitchFamily="34" charset="0"/>
                  </a:rPr>
                  <a:t>层</a:t>
                </a:r>
                <a:endParaRPr lang="en-US" altLang="zh-CN" sz="2000" b="1" dirty="0">
                  <a:solidFill>
                    <a:srgbClr val="CC00CC"/>
                  </a:solidFill>
                  <a:latin typeface="Verdana" panose="020B0604030504040204" pitchFamily="34" charset="0"/>
                  <a:ea typeface="Verdana" panose="020B0604030504040204" pitchFamily="34" charset="0"/>
                  <a:cs typeface="Verdana" panose="020B0604030504040204" pitchFamily="34" charset="0"/>
                </a:endParaRPr>
              </a:p>
            </p:txBody>
          </p:sp>
        </p:grpSp>
        <p:sp>
          <p:nvSpPr>
            <p:cNvPr id="61" name="Text Box 80">
              <a:extLst>
                <a:ext uri="{FF2B5EF4-FFF2-40B4-BE49-F238E27FC236}">
                  <a16:creationId xmlns:a16="http://schemas.microsoft.com/office/drawing/2014/main" id="{95592767-ED38-4F4D-A029-5E44C16B00E0}"/>
                </a:ext>
              </a:extLst>
            </p:cNvPr>
            <p:cNvSpPr txBox="1">
              <a:spLocks noChangeArrowheads="1"/>
            </p:cNvSpPr>
            <p:nvPr/>
          </p:nvSpPr>
          <p:spPr bwMode="auto">
            <a:xfrm>
              <a:off x="7253510" y="2332625"/>
              <a:ext cx="12382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sz="2000" b="1" dirty="0">
                  <a:solidFill>
                    <a:srgbClr val="CC00CC"/>
                  </a:solidFill>
                  <a:latin typeface="Verdana" panose="020B0604030504040204" pitchFamily="34" charset="0"/>
                  <a:ea typeface="Verdana" panose="020B0604030504040204" pitchFamily="34" charset="0"/>
                  <a:cs typeface="Verdana" panose="020B0604030504040204" pitchFamily="34" charset="0"/>
                </a:rPr>
                <a:t>k</a:t>
              </a:r>
              <a:r>
                <a:rPr lang="zh-CN" altLang="en-US" sz="2000" b="1" dirty="0">
                  <a:solidFill>
                    <a:srgbClr val="CC00CC"/>
                  </a:solidFill>
                  <a:latin typeface="Verdana" panose="020B0604030504040204" pitchFamily="34" charset="0"/>
                  <a:ea typeface="微软雅黑" panose="020B0503020204020204" pitchFamily="34" charset="-122"/>
                  <a:cs typeface="Verdana" panose="020B0604030504040204" pitchFamily="34" charset="0"/>
                </a:rPr>
                <a:t>层</a:t>
              </a:r>
              <a:endParaRPr lang="en-US" altLang="zh-CN" sz="2000" b="1" dirty="0">
                <a:solidFill>
                  <a:srgbClr val="CC00CC"/>
                </a:solidFill>
                <a:latin typeface="Verdana" panose="020B0604030504040204" pitchFamily="34" charset="0"/>
                <a:ea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245006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FD0F2-D302-471C-B9EC-C893943355C5}"/>
              </a:ext>
            </a:extLst>
          </p:cNvPr>
          <p:cNvSpPr>
            <a:spLocks noGrp="1"/>
          </p:cNvSpPr>
          <p:nvPr>
            <p:ph type="title"/>
          </p:nvPr>
        </p:nvSpPr>
        <p:spPr>
          <a:xfrm>
            <a:off x="914400" y="533400"/>
            <a:ext cx="10363200" cy="914400"/>
          </a:xfrm>
        </p:spPr>
        <p:txBody>
          <a:bodyPr/>
          <a:lstStyle/>
          <a:p>
            <a:r>
              <a:rPr lang="en-US" altLang="zh-CN" sz="4000" dirty="0"/>
              <a:t>6.2.3  </a:t>
            </a:r>
            <a:r>
              <a:rPr lang="zh-CN" altLang="en-US" sz="4000" dirty="0"/>
              <a:t>二叉树的存储结构</a:t>
            </a:r>
          </a:p>
        </p:txBody>
      </p:sp>
      <p:sp>
        <p:nvSpPr>
          <p:cNvPr id="3" name="内容占位符 2">
            <a:extLst>
              <a:ext uri="{FF2B5EF4-FFF2-40B4-BE49-F238E27FC236}">
                <a16:creationId xmlns:a16="http://schemas.microsoft.com/office/drawing/2014/main" id="{1DB35483-4C4E-434C-A2FA-1C408DBA6F42}"/>
              </a:ext>
            </a:extLst>
          </p:cNvPr>
          <p:cNvSpPr>
            <a:spLocks noGrp="1"/>
          </p:cNvSpPr>
          <p:nvPr>
            <p:ph idx="1"/>
          </p:nvPr>
        </p:nvSpPr>
        <p:spPr>
          <a:xfrm>
            <a:off x="609600" y="1828800"/>
            <a:ext cx="11277600" cy="4724400"/>
          </a:xfrm>
        </p:spPr>
        <p:txBody>
          <a:bodyPr/>
          <a:lstStyle/>
          <a:p>
            <a:r>
              <a:rPr lang="zh-CN" altLang="en-US" sz="2800" dirty="0"/>
              <a:t>二叉树的结构是非线性的，每一结点最多可有两个后继。</a:t>
            </a:r>
            <a:endParaRPr lang="en-US" altLang="zh-CN" sz="2800" dirty="0"/>
          </a:p>
          <a:p>
            <a:r>
              <a:rPr lang="zh-CN" altLang="en-US" sz="2800" dirty="0"/>
              <a:t>二叉树的存储结构有两种：</a:t>
            </a:r>
            <a:endParaRPr lang="en-US" altLang="zh-CN" sz="2800" dirty="0"/>
          </a:p>
          <a:p>
            <a:pPr lvl="1"/>
            <a:r>
              <a:rPr lang="zh-CN" altLang="en-US" sz="2600" dirty="0">
                <a:solidFill>
                  <a:srgbClr val="D842CD"/>
                </a:solidFill>
              </a:rPr>
              <a:t>顺序存储</a:t>
            </a:r>
            <a:r>
              <a:rPr lang="zh-CN" altLang="en-US" sz="2600" dirty="0"/>
              <a:t>结构</a:t>
            </a:r>
            <a:endParaRPr lang="en-US" altLang="zh-CN" sz="2600" dirty="0"/>
          </a:p>
          <a:p>
            <a:pPr lvl="1"/>
            <a:r>
              <a:rPr lang="zh-CN" altLang="en-US" sz="2600" dirty="0">
                <a:solidFill>
                  <a:srgbClr val="D842CD"/>
                </a:solidFill>
              </a:rPr>
              <a:t>链式存储</a:t>
            </a:r>
            <a:r>
              <a:rPr lang="zh-CN" altLang="en-US" sz="2600" dirty="0"/>
              <a:t>结构</a:t>
            </a:r>
          </a:p>
        </p:txBody>
      </p:sp>
    </p:spTree>
    <p:extLst>
      <p:ext uri="{BB962C8B-B14F-4D97-AF65-F5344CB8AC3E}">
        <p14:creationId xmlns:p14="http://schemas.microsoft.com/office/powerpoint/2010/main" val="2728335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DE571-5E3C-48BA-BE41-DE3FAC1BD9A7}"/>
              </a:ext>
            </a:extLst>
          </p:cNvPr>
          <p:cNvSpPr>
            <a:spLocks noGrp="1"/>
          </p:cNvSpPr>
          <p:nvPr>
            <p:ph type="title"/>
          </p:nvPr>
        </p:nvSpPr>
        <p:spPr/>
        <p:txBody>
          <a:bodyPr/>
          <a:lstStyle/>
          <a:p>
            <a:r>
              <a:rPr lang="zh-CN" altLang="en-US" dirty="0"/>
              <a:t>二叉树的顺序存储结构</a:t>
            </a:r>
          </a:p>
        </p:txBody>
      </p:sp>
      <p:sp>
        <p:nvSpPr>
          <p:cNvPr id="3" name="内容占位符 2">
            <a:extLst>
              <a:ext uri="{FF2B5EF4-FFF2-40B4-BE49-F238E27FC236}">
                <a16:creationId xmlns:a16="http://schemas.microsoft.com/office/drawing/2014/main" id="{E19C0E29-6DA1-4C4B-92D7-290E4EBC2707}"/>
              </a:ext>
            </a:extLst>
          </p:cNvPr>
          <p:cNvSpPr>
            <a:spLocks noGrp="1"/>
          </p:cNvSpPr>
          <p:nvPr>
            <p:ph idx="1"/>
          </p:nvPr>
        </p:nvSpPr>
        <p:spPr>
          <a:xfrm>
            <a:off x="304800" y="1219200"/>
            <a:ext cx="11582400" cy="3581400"/>
          </a:xfrm>
        </p:spPr>
        <p:txBody>
          <a:bodyPr/>
          <a:lstStyle/>
          <a:p>
            <a:r>
              <a:rPr lang="zh-CN" altLang="en-US" dirty="0"/>
              <a:t>存储方式：用一组地址连续的存储单元存放二叉树</a:t>
            </a:r>
            <a:r>
              <a:rPr lang="en-US" altLang="zh-CN" dirty="0"/>
              <a:t>T</a:t>
            </a:r>
            <a:r>
              <a:rPr lang="zh-CN" altLang="en-US" dirty="0"/>
              <a:t>上的结点元素。</a:t>
            </a:r>
          </a:p>
          <a:p>
            <a:r>
              <a:rPr lang="zh-CN" altLang="en-US" dirty="0"/>
              <a:t>按完全二叉树的结构自上而下、自左至右对结点编号，存储时将</a:t>
            </a:r>
            <a:r>
              <a:rPr lang="en-US" altLang="zh-CN" dirty="0"/>
              <a:t>T</a:t>
            </a:r>
            <a:r>
              <a:rPr lang="zh-CN" altLang="en-US" dirty="0"/>
              <a:t>中结点存储在一维数组的对应位置。</a:t>
            </a:r>
          </a:p>
          <a:p>
            <a:r>
              <a:rPr lang="zh-CN" altLang="en-US" dirty="0"/>
              <a:t>特点：结点间关系蕴含在其存储位置中</a:t>
            </a:r>
          </a:p>
          <a:p>
            <a:r>
              <a:rPr lang="zh-CN" altLang="en-US" dirty="0"/>
              <a:t>浪费空间（适于存满二叉树和完全二叉树）</a:t>
            </a:r>
          </a:p>
          <a:p>
            <a:endParaRPr lang="zh-CN" altLang="en-US" dirty="0"/>
          </a:p>
        </p:txBody>
      </p:sp>
      <p:grpSp>
        <p:nvGrpSpPr>
          <p:cNvPr id="68" name="组合 67">
            <a:extLst>
              <a:ext uri="{FF2B5EF4-FFF2-40B4-BE49-F238E27FC236}">
                <a16:creationId xmlns:a16="http://schemas.microsoft.com/office/drawing/2014/main" id="{4C0A7E7C-7507-4601-88C1-DC10DCAB3FEC}"/>
              </a:ext>
            </a:extLst>
          </p:cNvPr>
          <p:cNvGrpSpPr/>
          <p:nvPr/>
        </p:nvGrpSpPr>
        <p:grpSpPr>
          <a:xfrm>
            <a:off x="8390194" y="2744961"/>
            <a:ext cx="2894876" cy="2273011"/>
            <a:chOff x="1600200" y="4114800"/>
            <a:chExt cx="2894876" cy="2273011"/>
          </a:xfrm>
        </p:grpSpPr>
        <p:grpSp>
          <p:nvGrpSpPr>
            <p:cNvPr id="4" name="Group 43">
              <a:extLst>
                <a:ext uri="{FF2B5EF4-FFF2-40B4-BE49-F238E27FC236}">
                  <a16:creationId xmlns:a16="http://schemas.microsoft.com/office/drawing/2014/main" id="{417D4E3C-FA22-4FF9-B493-8E8D51E414C0}"/>
                </a:ext>
              </a:extLst>
            </p:cNvPr>
            <p:cNvGrpSpPr>
              <a:grpSpLocks/>
            </p:cNvGrpSpPr>
            <p:nvPr/>
          </p:nvGrpSpPr>
          <p:grpSpPr bwMode="auto">
            <a:xfrm>
              <a:off x="1600200" y="4114800"/>
              <a:ext cx="2752148" cy="2273011"/>
              <a:chOff x="3332" y="2503"/>
              <a:chExt cx="1907" cy="1575"/>
            </a:xfrm>
          </p:grpSpPr>
          <p:sp>
            <p:nvSpPr>
              <p:cNvPr id="5" name="Oval 4">
                <a:extLst>
                  <a:ext uri="{FF2B5EF4-FFF2-40B4-BE49-F238E27FC236}">
                    <a16:creationId xmlns:a16="http://schemas.microsoft.com/office/drawing/2014/main" id="{D50DE075-C086-47F1-82A1-BEA9508A96C7}"/>
                  </a:ext>
                </a:extLst>
              </p:cNvPr>
              <p:cNvSpPr>
                <a:spLocks noChangeArrowheads="1"/>
              </p:cNvSpPr>
              <p:nvPr/>
            </p:nvSpPr>
            <p:spPr bwMode="auto">
              <a:xfrm>
                <a:off x="4268" y="2503"/>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ctr"/>
              <a:lstStyle/>
              <a:p>
                <a:pPr algn="ctr" eaLnBrk="1" hangingPunct="1">
                  <a:spcBef>
                    <a:spcPct val="0"/>
                  </a:spcBef>
                </a:pPr>
                <a:r>
                  <a:rPr lang="en-US" altLang="zh-CN" sz="2400" b="1">
                    <a:solidFill>
                      <a:schemeClr val="bg2">
                        <a:lumMod val="10000"/>
                      </a:schemeClr>
                    </a:solidFill>
                    <a:latin typeface="Verdana" pitchFamily="34" charset="0"/>
                    <a:ea typeface="宋体" pitchFamily="2" charset="-122"/>
                  </a:rPr>
                  <a:t>a</a:t>
                </a:r>
              </a:p>
            </p:txBody>
          </p:sp>
          <p:sp>
            <p:nvSpPr>
              <p:cNvPr id="6" name="Oval 5">
                <a:extLst>
                  <a:ext uri="{FF2B5EF4-FFF2-40B4-BE49-F238E27FC236}">
                    <a16:creationId xmlns:a16="http://schemas.microsoft.com/office/drawing/2014/main" id="{1261173E-8446-4DE8-AA95-A802F9522EB7}"/>
                  </a:ext>
                </a:extLst>
              </p:cNvPr>
              <p:cNvSpPr>
                <a:spLocks noChangeArrowheads="1"/>
              </p:cNvSpPr>
              <p:nvPr/>
            </p:nvSpPr>
            <p:spPr bwMode="auto">
              <a:xfrm>
                <a:off x="3860" y="2886"/>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ctr"/>
              <a:lstStyle/>
              <a:p>
                <a:pPr algn="ctr" eaLnBrk="1" hangingPunct="1">
                  <a:spcBef>
                    <a:spcPct val="0"/>
                  </a:spcBef>
                </a:pPr>
                <a:r>
                  <a:rPr lang="en-US" altLang="zh-CN" sz="2400" b="1">
                    <a:solidFill>
                      <a:schemeClr val="bg2">
                        <a:lumMod val="10000"/>
                      </a:schemeClr>
                    </a:solidFill>
                    <a:latin typeface="Verdana" pitchFamily="34" charset="0"/>
                    <a:ea typeface="宋体" pitchFamily="2" charset="-122"/>
                  </a:rPr>
                  <a:t>b</a:t>
                </a:r>
              </a:p>
            </p:txBody>
          </p:sp>
          <p:sp>
            <p:nvSpPr>
              <p:cNvPr id="7" name="Oval 6">
                <a:extLst>
                  <a:ext uri="{FF2B5EF4-FFF2-40B4-BE49-F238E27FC236}">
                    <a16:creationId xmlns:a16="http://schemas.microsoft.com/office/drawing/2014/main" id="{114FB1C5-0563-41FA-9F4B-FD9A21D26A9C}"/>
                  </a:ext>
                </a:extLst>
              </p:cNvPr>
              <p:cNvSpPr>
                <a:spLocks noChangeArrowheads="1"/>
              </p:cNvSpPr>
              <p:nvPr/>
            </p:nvSpPr>
            <p:spPr bwMode="auto">
              <a:xfrm>
                <a:off x="4694" y="2878"/>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b" anchorCtr="1"/>
              <a:lstStyle/>
              <a:p>
                <a:pPr algn="ctr" eaLnBrk="1" hangingPunct="1">
                  <a:spcBef>
                    <a:spcPct val="0"/>
                  </a:spcBef>
                </a:pPr>
                <a:r>
                  <a:rPr lang="en-US" altLang="zh-CN" sz="2400" b="1">
                    <a:solidFill>
                      <a:schemeClr val="bg2">
                        <a:lumMod val="10000"/>
                      </a:schemeClr>
                    </a:solidFill>
                    <a:latin typeface="Verdana" pitchFamily="34" charset="0"/>
                    <a:ea typeface="宋体" pitchFamily="2" charset="-122"/>
                  </a:rPr>
                  <a:t>c</a:t>
                </a:r>
              </a:p>
            </p:txBody>
          </p:sp>
          <p:sp>
            <p:nvSpPr>
              <p:cNvPr id="8" name="Oval 7">
                <a:extLst>
                  <a:ext uri="{FF2B5EF4-FFF2-40B4-BE49-F238E27FC236}">
                    <a16:creationId xmlns:a16="http://schemas.microsoft.com/office/drawing/2014/main" id="{7F0DEEE0-805B-4DEB-B9A5-F47FEA9895AD}"/>
                  </a:ext>
                </a:extLst>
              </p:cNvPr>
              <p:cNvSpPr>
                <a:spLocks noChangeArrowheads="1"/>
              </p:cNvSpPr>
              <p:nvPr/>
            </p:nvSpPr>
            <p:spPr bwMode="auto">
              <a:xfrm>
                <a:off x="3560" y="3319"/>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ctr"/>
              <a:lstStyle/>
              <a:p>
                <a:pPr algn="ctr" eaLnBrk="1" hangingPunct="1">
                  <a:spcBef>
                    <a:spcPct val="0"/>
                  </a:spcBef>
                </a:pPr>
                <a:r>
                  <a:rPr lang="en-US" altLang="zh-CN" sz="2400" b="1">
                    <a:solidFill>
                      <a:schemeClr val="bg2">
                        <a:lumMod val="10000"/>
                      </a:schemeClr>
                    </a:solidFill>
                    <a:latin typeface="Verdana" pitchFamily="34" charset="0"/>
                    <a:ea typeface="宋体" pitchFamily="2" charset="-122"/>
                  </a:rPr>
                  <a:t>d</a:t>
                </a:r>
              </a:p>
            </p:txBody>
          </p:sp>
          <p:sp>
            <p:nvSpPr>
              <p:cNvPr id="9" name="Oval 8">
                <a:extLst>
                  <a:ext uri="{FF2B5EF4-FFF2-40B4-BE49-F238E27FC236}">
                    <a16:creationId xmlns:a16="http://schemas.microsoft.com/office/drawing/2014/main" id="{6FE509AC-7F53-48FA-A84C-E4B0FB8F6667}"/>
                  </a:ext>
                </a:extLst>
              </p:cNvPr>
              <p:cNvSpPr>
                <a:spLocks noChangeArrowheads="1"/>
              </p:cNvSpPr>
              <p:nvPr/>
            </p:nvSpPr>
            <p:spPr bwMode="auto">
              <a:xfrm>
                <a:off x="4210" y="3319"/>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b" anchorCtr="1"/>
              <a:lstStyle/>
              <a:p>
                <a:pPr algn="ctr" eaLnBrk="1" hangingPunct="1">
                  <a:spcBef>
                    <a:spcPct val="0"/>
                  </a:spcBef>
                </a:pPr>
                <a:r>
                  <a:rPr lang="en-US" altLang="zh-CN" sz="2400" b="1">
                    <a:solidFill>
                      <a:schemeClr val="bg2">
                        <a:lumMod val="10000"/>
                      </a:schemeClr>
                    </a:solidFill>
                    <a:latin typeface="Verdana" pitchFamily="34" charset="0"/>
                    <a:ea typeface="宋体" pitchFamily="2" charset="-122"/>
                  </a:rPr>
                  <a:t>e</a:t>
                </a:r>
              </a:p>
            </p:txBody>
          </p:sp>
          <p:sp>
            <p:nvSpPr>
              <p:cNvPr id="10" name="Oval 9">
                <a:extLst>
                  <a:ext uri="{FF2B5EF4-FFF2-40B4-BE49-F238E27FC236}">
                    <a16:creationId xmlns:a16="http://schemas.microsoft.com/office/drawing/2014/main" id="{68ED0F02-EF0D-4DAB-BC14-DA694828D876}"/>
                  </a:ext>
                </a:extLst>
              </p:cNvPr>
              <p:cNvSpPr>
                <a:spLocks noChangeArrowheads="1"/>
              </p:cNvSpPr>
              <p:nvPr/>
            </p:nvSpPr>
            <p:spPr bwMode="auto">
              <a:xfrm>
                <a:off x="4058" y="3786"/>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ctr"/>
              <a:lstStyle/>
              <a:p>
                <a:pPr algn="ctr" eaLnBrk="1" hangingPunct="1">
                  <a:spcBef>
                    <a:spcPct val="0"/>
                  </a:spcBef>
                </a:pPr>
                <a:r>
                  <a:rPr lang="en-US" altLang="zh-CN" sz="2400" b="1">
                    <a:solidFill>
                      <a:schemeClr val="bg2">
                        <a:lumMod val="10000"/>
                      </a:schemeClr>
                    </a:solidFill>
                    <a:latin typeface="Verdana" pitchFamily="34" charset="0"/>
                    <a:ea typeface="宋体" pitchFamily="2" charset="-122"/>
                  </a:rPr>
                  <a:t>f</a:t>
                </a:r>
              </a:p>
            </p:txBody>
          </p:sp>
          <p:sp>
            <p:nvSpPr>
              <p:cNvPr id="11" name="Oval 10">
                <a:extLst>
                  <a:ext uri="{FF2B5EF4-FFF2-40B4-BE49-F238E27FC236}">
                    <a16:creationId xmlns:a16="http://schemas.microsoft.com/office/drawing/2014/main" id="{B58C8ECE-5861-4830-BB7A-81EA80A11B30}"/>
                  </a:ext>
                </a:extLst>
              </p:cNvPr>
              <p:cNvSpPr>
                <a:spLocks noChangeArrowheads="1"/>
              </p:cNvSpPr>
              <p:nvPr/>
            </p:nvSpPr>
            <p:spPr bwMode="auto">
              <a:xfrm>
                <a:off x="4468" y="3786"/>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b" anchorCtr="1"/>
              <a:lstStyle/>
              <a:p>
                <a:pPr algn="ctr" eaLnBrk="1" hangingPunct="1">
                  <a:spcBef>
                    <a:spcPct val="0"/>
                  </a:spcBef>
                </a:pPr>
                <a:r>
                  <a:rPr lang="en-US" altLang="zh-CN" sz="2400" b="1">
                    <a:solidFill>
                      <a:schemeClr val="bg2">
                        <a:lumMod val="10000"/>
                      </a:schemeClr>
                    </a:solidFill>
                    <a:latin typeface="Verdana" pitchFamily="34" charset="0"/>
                    <a:ea typeface="宋体" pitchFamily="2" charset="-122"/>
                  </a:rPr>
                  <a:t>g</a:t>
                </a:r>
              </a:p>
            </p:txBody>
          </p:sp>
          <p:sp>
            <p:nvSpPr>
              <p:cNvPr id="12" name="Line 11">
                <a:extLst>
                  <a:ext uri="{FF2B5EF4-FFF2-40B4-BE49-F238E27FC236}">
                    <a16:creationId xmlns:a16="http://schemas.microsoft.com/office/drawing/2014/main" id="{75131780-0D08-449C-B050-5FD7015C52C6}"/>
                  </a:ext>
                </a:extLst>
              </p:cNvPr>
              <p:cNvSpPr>
                <a:spLocks noChangeShapeType="1"/>
              </p:cNvSpPr>
              <p:nvPr/>
            </p:nvSpPr>
            <p:spPr bwMode="auto">
              <a:xfrm flipH="1">
                <a:off x="4105" y="2704"/>
                <a:ext cx="181" cy="227"/>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13" name="Line 14">
                <a:extLst>
                  <a:ext uri="{FF2B5EF4-FFF2-40B4-BE49-F238E27FC236}">
                    <a16:creationId xmlns:a16="http://schemas.microsoft.com/office/drawing/2014/main" id="{7AAC051D-4245-4DF5-82CE-8D3DF1DB2142}"/>
                  </a:ext>
                </a:extLst>
              </p:cNvPr>
              <p:cNvSpPr>
                <a:spLocks noChangeShapeType="1"/>
              </p:cNvSpPr>
              <p:nvPr/>
            </p:nvSpPr>
            <p:spPr bwMode="auto">
              <a:xfrm>
                <a:off x="4109" y="3129"/>
                <a:ext cx="178" cy="22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4" name="Line 15">
                <a:extLst>
                  <a:ext uri="{FF2B5EF4-FFF2-40B4-BE49-F238E27FC236}">
                    <a16:creationId xmlns:a16="http://schemas.microsoft.com/office/drawing/2014/main" id="{0FF3CDA2-5320-4CCE-B4EF-0B9B1BB7C91A}"/>
                  </a:ext>
                </a:extLst>
              </p:cNvPr>
              <p:cNvSpPr>
                <a:spLocks noChangeShapeType="1"/>
              </p:cNvSpPr>
              <p:nvPr/>
            </p:nvSpPr>
            <p:spPr bwMode="auto">
              <a:xfrm>
                <a:off x="4446" y="3584"/>
                <a:ext cx="112" cy="209"/>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solidFill>
                    <a:schemeClr val="bg2">
                      <a:lumMod val="10000"/>
                    </a:schemeClr>
                  </a:solidFill>
                </a:endParaRPr>
              </a:p>
            </p:txBody>
          </p:sp>
          <p:sp>
            <p:nvSpPr>
              <p:cNvPr id="15" name="Line 16">
                <a:extLst>
                  <a:ext uri="{FF2B5EF4-FFF2-40B4-BE49-F238E27FC236}">
                    <a16:creationId xmlns:a16="http://schemas.microsoft.com/office/drawing/2014/main" id="{379D538C-8384-480B-AC58-14B4378A4DB4}"/>
                  </a:ext>
                </a:extLst>
              </p:cNvPr>
              <p:cNvSpPr>
                <a:spLocks noChangeShapeType="1"/>
              </p:cNvSpPr>
              <p:nvPr/>
            </p:nvSpPr>
            <p:spPr bwMode="auto">
              <a:xfrm flipH="1">
                <a:off x="4241" y="3606"/>
                <a:ext cx="57" cy="187"/>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16" name="Oval 32">
                <a:extLst>
                  <a:ext uri="{FF2B5EF4-FFF2-40B4-BE49-F238E27FC236}">
                    <a16:creationId xmlns:a16="http://schemas.microsoft.com/office/drawing/2014/main" id="{5B5079C5-64BF-4BB8-BFD2-4896FD903FF0}"/>
                  </a:ext>
                </a:extLst>
              </p:cNvPr>
              <p:cNvSpPr>
                <a:spLocks noChangeArrowheads="1"/>
              </p:cNvSpPr>
              <p:nvPr/>
            </p:nvSpPr>
            <p:spPr bwMode="auto">
              <a:xfrm>
                <a:off x="4576" y="3340"/>
                <a:ext cx="267" cy="266"/>
              </a:xfrm>
              <a:prstGeom prst="ellipse">
                <a:avLst/>
              </a:prstGeom>
              <a:noFill/>
              <a:ln w="38100">
                <a:solidFill>
                  <a:srgbClr val="990099"/>
                </a:solidFill>
                <a:prstDash val="sysDot"/>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7" name="Oval 33">
                <a:extLst>
                  <a:ext uri="{FF2B5EF4-FFF2-40B4-BE49-F238E27FC236}">
                    <a16:creationId xmlns:a16="http://schemas.microsoft.com/office/drawing/2014/main" id="{4559FB0D-07BC-40B7-9C15-5B2FC7240D12}"/>
                  </a:ext>
                </a:extLst>
              </p:cNvPr>
              <p:cNvSpPr>
                <a:spLocks noChangeArrowheads="1"/>
              </p:cNvSpPr>
              <p:nvPr/>
            </p:nvSpPr>
            <p:spPr bwMode="auto">
              <a:xfrm>
                <a:off x="4972" y="3346"/>
                <a:ext cx="267" cy="266"/>
              </a:xfrm>
              <a:prstGeom prst="ellipse">
                <a:avLst/>
              </a:prstGeom>
              <a:noFill/>
              <a:ln w="38100">
                <a:solidFill>
                  <a:srgbClr val="990099"/>
                </a:solidFill>
                <a:prstDash val="sysDot"/>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8" name="Oval 34">
                <a:extLst>
                  <a:ext uri="{FF2B5EF4-FFF2-40B4-BE49-F238E27FC236}">
                    <a16:creationId xmlns:a16="http://schemas.microsoft.com/office/drawing/2014/main" id="{51F9125C-B9A5-4F44-9133-4A85A68ADE21}"/>
                  </a:ext>
                </a:extLst>
              </p:cNvPr>
              <p:cNvSpPr>
                <a:spLocks noChangeArrowheads="1"/>
              </p:cNvSpPr>
              <p:nvPr/>
            </p:nvSpPr>
            <p:spPr bwMode="auto">
              <a:xfrm>
                <a:off x="3332" y="3792"/>
                <a:ext cx="267" cy="266"/>
              </a:xfrm>
              <a:prstGeom prst="ellipse">
                <a:avLst/>
              </a:prstGeom>
              <a:noFill/>
              <a:ln w="38100">
                <a:solidFill>
                  <a:srgbClr val="990099"/>
                </a:solidFill>
                <a:prstDash val="sysDot"/>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19" name="Oval 35">
                <a:extLst>
                  <a:ext uri="{FF2B5EF4-FFF2-40B4-BE49-F238E27FC236}">
                    <a16:creationId xmlns:a16="http://schemas.microsoft.com/office/drawing/2014/main" id="{CA0E4A61-6A9C-4C5D-849D-BBC03B980527}"/>
                  </a:ext>
                </a:extLst>
              </p:cNvPr>
              <p:cNvSpPr>
                <a:spLocks noChangeArrowheads="1"/>
              </p:cNvSpPr>
              <p:nvPr/>
            </p:nvSpPr>
            <p:spPr bwMode="auto">
              <a:xfrm>
                <a:off x="3702" y="3799"/>
                <a:ext cx="267" cy="266"/>
              </a:xfrm>
              <a:prstGeom prst="ellipse">
                <a:avLst/>
              </a:prstGeom>
              <a:noFill/>
              <a:ln w="38100">
                <a:solidFill>
                  <a:srgbClr val="990099"/>
                </a:solidFill>
                <a:prstDash val="sysDot"/>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20" name="Line 36">
                <a:extLst>
                  <a:ext uri="{FF2B5EF4-FFF2-40B4-BE49-F238E27FC236}">
                    <a16:creationId xmlns:a16="http://schemas.microsoft.com/office/drawing/2014/main" id="{A931C396-E574-449B-96CA-2B4BFC85BE54}"/>
                  </a:ext>
                </a:extLst>
              </p:cNvPr>
              <p:cNvSpPr>
                <a:spLocks noChangeShapeType="1"/>
              </p:cNvSpPr>
              <p:nvPr/>
            </p:nvSpPr>
            <p:spPr bwMode="auto">
              <a:xfrm flipH="1">
                <a:off x="3787" y="3158"/>
                <a:ext cx="136" cy="18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21" name="Line 37">
                <a:extLst>
                  <a:ext uri="{FF2B5EF4-FFF2-40B4-BE49-F238E27FC236}">
                    <a16:creationId xmlns:a16="http://schemas.microsoft.com/office/drawing/2014/main" id="{96F806FB-64F2-4EDA-94E9-5D533A684094}"/>
                  </a:ext>
                </a:extLst>
              </p:cNvPr>
              <p:cNvSpPr>
                <a:spLocks noChangeShapeType="1"/>
              </p:cNvSpPr>
              <p:nvPr/>
            </p:nvSpPr>
            <p:spPr bwMode="auto">
              <a:xfrm>
                <a:off x="4558" y="2704"/>
                <a:ext cx="178" cy="22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2">
                      <a:lumMod val="10000"/>
                    </a:schemeClr>
                  </a:solidFill>
                </a:endParaRPr>
              </a:p>
            </p:txBody>
          </p:sp>
          <p:sp>
            <p:nvSpPr>
              <p:cNvPr id="22" name="Line 39">
                <a:extLst>
                  <a:ext uri="{FF2B5EF4-FFF2-40B4-BE49-F238E27FC236}">
                    <a16:creationId xmlns:a16="http://schemas.microsoft.com/office/drawing/2014/main" id="{CD20CD22-C086-45DD-89CD-F733703CEB27}"/>
                  </a:ext>
                </a:extLst>
              </p:cNvPr>
              <p:cNvSpPr>
                <a:spLocks noChangeShapeType="1"/>
              </p:cNvSpPr>
              <p:nvPr/>
            </p:nvSpPr>
            <p:spPr bwMode="auto">
              <a:xfrm>
                <a:off x="3759" y="3612"/>
                <a:ext cx="74" cy="187"/>
              </a:xfrm>
              <a:prstGeom prst="line">
                <a:avLst/>
              </a:prstGeom>
              <a:noFill/>
              <a:ln w="38100">
                <a:solidFill>
                  <a:srgbClr val="99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23" name="Line 40">
                <a:extLst>
                  <a:ext uri="{FF2B5EF4-FFF2-40B4-BE49-F238E27FC236}">
                    <a16:creationId xmlns:a16="http://schemas.microsoft.com/office/drawing/2014/main" id="{BD43DC82-F4D2-4840-A9DF-5911B8099282}"/>
                  </a:ext>
                </a:extLst>
              </p:cNvPr>
              <p:cNvSpPr>
                <a:spLocks noChangeShapeType="1"/>
              </p:cNvSpPr>
              <p:nvPr/>
            </p:nvSpPr>
            <p:spPr bwMode="auto">
              <a:xfrm flipH="1">
                <a:off x="3515" y="3566"/>
                <a:ext cx="91" cy="227"/>
              </a:xfrm>
              <a:prstGeom prst="line">
                <a:avLst/>
              </a:prstGeom>
              <a:noFill/>
              <a:ln w="38100">
                <a:solidFill>
                  <a:srgbClr val="99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24" name="Line 41">
                <a:extLst>
                  <a:ext uri="{FF2B5EF4-FFF2-40B4-BE49-F238E27FC236}">
                    <a16:creationId xmlns:a16="http://schemas.microsoft.com/office/drawing/2014/main" id="{F14AB6C1-5147-456D-BC2E-093885D75780}"/>
                  </a:ext>
                </a:extLst>
              </p:cNvPr>
              <p:cNvSpPr>
                <a:spLocks noChangeShapeType="1"/>
              </p:cNvSpPr>
              <p:nvPr/>
            </p:nvSpPr>
            <p:spPr bwMode="auto">
              <a:xfrm>
                <a:off x="4921" y="3158"/>
                <a:ext cx="120" cy="187"/>
              </a:xfrm>
              <a:prstGeom prst="line">
                <a:avLst/>
              </a:prstGeom>
              <a:noFill/>
              <a:ln w="38100">
                <a:solidFill>
                  <a:srgbClr val="99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25" name="Line 42">
                <a:extLst>
                  <a:ext uri="{FF2B5EF4-FFF2-40B4-BE49-F238E27FC236}">
                    <a16:creationId xmlns:a16="http://schemas.microsoft.com/office/drawing/2014/main" id="{E6701A7B-A149-406F-9652-14452EF14DA4}"/>
                  </a:ext>
                </a:extLst>
              </p:cNvPr>
              <p:cNvSpPr>
                <a:spLocks noChangeShapeType="1"/>
              </p:cNvSpPr>
              <p:nvPr/>
            </p:nvSpPr>
            <p:spPr bwMode="auto">
              <a:xfrm flipH="1">
                <a:off x="4740" y="3158"/>
                <a:ext cx="45" cy="182"/>
              </a:xfrm>
              <a:prstGeom prst="line">
                <a:avLst/>
              </a:prstGeom>
              <a:noFill/>
              <a:ln w="38100">
                <a:solidFill>
                  <a:srgbClr val="9900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sp>
          <p:nvSpPr>
            <p:cNvPr id="64" name="Oval 44">
              <a:extLst>
                <a:ext uri="{FF2B5EF4-FFF2-40B4-BE49-F238E27FC236}">
                  <a16:creationId xmlns:a16="http://schemas.microsoft.com/office/drawing/2014/main" id="{8D5B6E16-6B7E-49EB-B1CC-336E662F2BBF}"/>
                </a:ext>
              </a:extLst>
            </p:cNvPr>
            <p:cNvSpPr>
              <a:spLocks noChangeArrowheads="1"/>
            </p:cNvSpPr>
            <p:nvPr/>
          </p:nvSpPr>
          <p:spPr bwMode="auto">
            <a:xfrm>
              <a:off x="3270898" y="5155760"/>
              <a:ext cx="1224178" cy="712470"/>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Oval 44">
              <a:extLst>
                <a:ext uri="{FF2B5EF4-FFF2-40B4-BE49-F238E27FC236}">
                  <a16:creationId xmlns:a16="http://schemas.microsoft.com/office/drawing/2014/main" id="{CE8C41CE-CF0B-416D-9DE4-B2712E6206C0}"/>
                </a:ext>
              </a:extLst>
            </p:cNvPr>
            <p:cNvSpPr>
              <a:spLocks noChangeArrowheads="1"/>
            </p:cNvSpPr>
            <p:nvPr/>
          </p:nvSpPr>
          <p:spPr bwMode="auto">
            <a:xfrm>
              <a:off x="2352916" y="4676807"/>
              <a:ext cx="429066" cy="402170"/>
            </a:xfrm>
            <a:prstGeom prst="ellipse">
              <a:avLst/>
            </a:prstGeom>
            <a:noFill/>
            <a:ln w="5715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9" name="组合 68">
            <a:extLst>
              <a:ext uri="{FF2B5EF4-FFF2-40B4-BE49-F238E27FC236}">
                <a16:creationId xmlns:a16="http://schemas.microsoft.com/office/drawing/2014/main" id="{585EA3C2-0311-47E5-963E-4C256BD2E116}"/>
              </a:ext>
            </a:extLst>
          </p:cNvPr>
          <p:cNvGrpSpPr/>
          <p:nvPr/>
        </p:nvGrpSpPr>
        <p:grpSpPr>
          <a:xfrm>
            <a:off x="3043650" y="5315267"/>
            <a:ext cx="5357516" cy="919602"/>
            <a:chOff x="4955652" y="4801899"/>
            <a:chExt cx="5357516" cy="919602"/>
          </a:xfrm>
        </p:grpSpPr>
        <p:grpSp>
          <p:nvGrpSpPr>
            <p:cNvPr id="26" name="组合 25">
              <a:extLst>
                <a:ext uri="{FF2B5EF4-FFF2-40B4-BE49-F238E27FC236}">
                  <a16:creationId xmlns:a16="http://schemas.microsoft.com/office/drawing/2014/main" id="{5212555D-C17D-45F7-96EA-60327D6DF6FF}"/>
                </a:ext>
              </a:extLst>
            </p:cNvPr>
            <p:cNvGrpSpPr/>
            <p:nvPr/>
          </p:nvGrpSpPr>
          <p:grpSpPr>
            <a:xfrm>
              <a:off x="4955652" y="4801899"/>
              <a:ext cx="5357516" cy="919602"/>
              <a:chOff x="827584" y="5229200"/>
              <a:chExt cx="7130854" cy="1223990"/>
            </a:xfrm>
          </p:grpSpPr>
          <p:sp>
            <p:nvSpPr>
              <p:cNvPr id="27" name="矩形 26">
                <a:extLst>
                  <a:ext uri="{FF2B5EF4-FFF2-40B4-BE49-F238E27FC236}">
                    <a16:creationId xmlns:a16="http://schemas.microsoft.com/office/drawing/2014/main" id="{225BB925-7E14-4CDA-AD6D-03211097ED71}"/>
                  </a:ext>
                </a:extLst>
              </p:cNvPr>
              <p:cNvSpPr/>
              <p:nvPr/>
            </p:nvSpPr>
            <p:spPr>
              <a:xfrm>
                <a:off x="828179" y="5732464"/>
                <a:ext cx="648000" cy="684000"/>
              </a:xfrm>
              <a:prstGeom prst="rect">
                <a:avLst/>
              </a:prstGeom>
            </p:spPr>
            <p:txBody>
              <a:bodyPr wrap="none" lIns="0" tIns="0" rIns="0" bIns="0" anchor="ctr" anchorCtr="0">
                <a:noAutofit/>
              </a:bodyPr>
              <a:lstStyle/>
              <a:p>
                <a:pPr algn="ctr"/>
                <a:r>
                  <a:rPr lang="en-US" altLang="zh-CN" sz="2800" b="1" dirty="0">
                    <a:solidFill>
                      <a:schemeClr val="bg2">
                        <a:lumMod val="10000"/>
                      </a:schemeClr>
                    </a:solidFill>
                    <a:latin typeface="Verdana" pitchFamily="34" charset="0"/>
                  </a:rPr>
                  <a:t>a</a:t>
                </a:r>
                <a:endParaRPr lang="zh-CN" altLang="en-US" sz="2800" b="1" dirty="0"/>
              </a:p>
            </p:txBody>
          </p:sp>
          <p:grpSp>
            <p:nvGrpSpPr>
              <p:cNvPr id="28" name="组合 27">
                <a:extLst>
                  <a:ext uri="{FF2B5EF4-FFF2-40B4-BE49-F238E27FC236}">
                    <a16:creationId xmlns:a16="http://schemas.microsoft.com/office/drawing/2014/main" id="{0338F17E-D918-40D0-AE92-50486AA3BB9C}"/>
                  </a:ext>
                </a:extLst>
              </p:cNvPr>
              <p:cNvGrpSpPr/>
              <p:nvPr/>
            </p:nvGrpSpPr>
            <p:grpSpPr>
              <a:xfrm>
                <a:off x="828179" y="5732464"/>
                <a:ext cx="7128197" cy="720726"/>
                <a:chOff x="323528" y="5732464"/>
                <a:chExt cx="7128197" cy="720726"/>
              </a:xfrm>
            </p:grpSpPr>
            <p:sp>
              <p:nvSpPr>
                <p:cNvPr id="51" name="Rectangle 19">
                  <a:extLst>
                    <a:ext uri="{FF2B5EF4-FFF2-40B4-BE49-F238E27FC236}">
                      <a16:creationId xmlns:a16="http://schemas.microsoft.com/office/drawing/2014/main" id="{2DC89F94-61F0-49B7-B042-2D8BECE7B868}"/>
                    </a:ext>
                  </a:extLst>
                </p:cNvPr>
                <p:cNvSpPr>
                  <a:spLocks noChangeArrowheads="1"/>
                </p:cNvSpPr>
                <p:nvPr/>
              </p:nvSpPr>
              <p:spPr bwMode="auto">
                <a:xfrm>
                  <a:off x="323528" y="5732464"/>
                  <a:ext cx="7128197" cy="719138"/>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lIns="0" tIns="0" rIns="0" bIns="0" anchor="ctr" anchorCtr="0">
                  <a:noAutofit/>
                </a:bodyPr>
                <a:lstStyle/>
                <a:p>
                  <a:pPr algn="ctr" eaLnBrk="1" hangingPunct="1">
                    <a:spcBef>
                      <a:spcPct val="0"/>
                    </a:spcBef>
                  </a:pPr>
                  <a:endParaRPr lang="en-US" altLang="zh-CN" sz="2400" b="1" dirty="0">
                    <a:solidFill>
                      <a:schemeClr val="bg2">
                        <a:lumMod val="10000"/>
                      </a:schemeClr>
                    </a:solidFill>
                    <a:latin typeface="Verdana" pitchFamily="34" charset="0"/>
                    <a:ea typeface="宋体" pitchFamily="2" charset="-122"/>
                  </a:endParaRPr>
                </a:p>
              </p:txBody>
            </p:sp>
            <p:sp>
              <p:nvSpPr>
                <p:cNvPr id="52" name="Line 20">
                  <a:extLst>
                    <a:ext uri="{FF2B5EF4-FFF2-40B4-BE49-F238E27FC236}">
                      <a16:creationId xmlns:a16="http://schemas.microsoft.com/office/drawing/2014/main" id="{3DB6295A-845A-4285-A87A-181A97268AD1}"/>
                    </a:ext>
                  </a:extLst>
                </p:cNvPr>
                <p:cNvSpPr>
                  <a:spLocks noChangeShapeType="1"/>
                </p:cNvSpPr>
                <p:nvPr/>
              </p:nvSpPr>
              <p:spPr bwMode="auto">
                <a:xfrm>
                  <a:off x="985400" y="5732464"/>
                  <a:ext cx="0" cy="715963"/>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ctr" anchorCtr="0">
                  <a:noAutofit/>
                </a:bodyPr>
                <a:lstStyle/>
                <a:p>
                  <a:pPr algn="ctr"/>
                  <a:endParaRPr lang="zh-CN" altLang="en-US" b="1"/>
                </a:p>
              </p:txBody>
            </p:sp>
            <p:sp>
              <p:nvSpPr>
                <p:cNvPr id="53" name="Line 21">
                  <a:extLst>
                    <a:ext uri="{FF2B5EF4-FFF2-40B4-BE49-F238E27FC236}">
                      <a16:creationId xmlns:a16="http://schemas.microsoft.com/office/drawing/2014/main" id="{CE57F5DA-E803-4E27-A691-FE0233A20DDD}"/>
                    </a:ext>
                  </a:extLst>
                </p:cNvPr>
                <p:cNvSpPr>
                  <a:spLocks noChangeShapeType="1"/>
                </p:cNvSpPr>
                <p:nvPr/>
              </p:nvSpPr>
              <p:spPr bwMode="auto">
                <a:xfrm>
                  <a:off x="1632032" y="5732464"/>
                  <a:ext cx="0" cy="72072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ctr" anchorCtr="0">
                  <a:noAutofit/>
                </a:bodyPr>
                <a:lstStyle/>
                <a:p>
                  <a:pPr algn="ctr"/>
                  <a:endParaRPr lang="zh-CN" altLang="en-US" b="1"/>
                </a:p>
              </p:txBody>
            </p:sp>
            <p:sp>
              <p:nvSpPr>
                <p:cNvPr id="54" name="Line 22">
                  <a:extLst>
                    <a:ext uri="{FF2B5EF4-FFF2-40B4-BE49-F238E27FC236}">
                      <a16:creationId xmlns:a16="http://schemas.microsoft.com/office/drawing/2014/main" id="{0D4A2EFC-1414-4941-A42D-BBBA2ECD9432}"/>
                    </a:ext>
                  </a:extLst>
                </p:cNvPr>
                <p:cNvSpPr>
                  <a:spLocks noChangeShapeType="1"/>
                </p:cNvSpPr>
                <p:nvPr/>
              </p:nvSpPr>
              <p:spPr bwMode="auto">
                <a:xfrm>
                  <a:off x="2278664" y="5732464"/>
                  <a:ext cx="0" cy="72072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ctr" anchorCtr="0">
                  <a:noAutofit/>
                </a:bodyPr>
                <a:lstStyle/>
                <a:p>
                  <a:pPr algn="ctr"/>
                  <a:endParaRPr lang="zh-CN" altLang="en-US" b="1"/>
                </a:p>
              </p:txBody>
            </p:sp>
            <p:sp>
              <p:nvSpPr>
                <p:cNvPr id="55" name="Line 23">
                  <a:extLst>
                    <a:ext uri="{FF2B5EF4-FFF2-40B4-BE49-F238E27FC236}">
                      <a16:creationId xmlns:a16="http://schemas.microsoft.com/office/drawing/2014/main" id="{953E297F-7979-4474-A707-7422C12CFEDA}"/>
                    </a:ext>
                  </a:extLst>
                </p:cNvPr>
                <p:cNvSpPr>
                  <a:spLocks noChangeShapeType="1"/>
                </p:cNvSpPr>
                <p:nvPr/>
              </p:nvSpPr>
              <p:spPr bwMode="auto">
                <a:xfrm>
                  <a:off x="2925296" y="5732464"/>
                  <a:ext cx="0" cy="72072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ctr" anchorCtr="0">
                  <a:noAutofit/>
                </a:bodyPr>
                <a:lstStyle/>
                <a:p>
                  <a:pPr algn="ctr"/>
                  <a:endParaRPr lang="zh-CN" altLang="en-US" b="1"/>
                </a:p>
              </p:txBody>
            </p:sp>
            <p:sp>
              <p:nvSpPr>
                <p:cNvPr id="56" name="Line 24">
                  <a:extLst>
                    <a:ext uri="{FF2B5EF4-FFF2-40B4-BE49-F238E27FC236}">
                      <a16:creationId xmlns:a16="http://schemas.microsoft.com/office/drawing/2014/main" id="{75E111E0-5C10-4D86-8477-EC01E8C8D889}"/>
                    </a:ext>
                  </a:extLst>
                </p:cNvPr>
                <p:cNvSpPr>
                  <a:spLocks noChangeShapeType="1"/>
                </p:cNvSpPr>
                <p:nvPr/>
              </p:nvSpPr>
              <p:spPr bwMode="auto">
                <a:xfrm>
                  <a:off x="3571928" y="5732464"/>
                  <a:ext cx="0" cy="72072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ctr" anchorCtr="0">
                  <a:noAutofit/>
                </a:bodyPr>
                <a:lstStyle/>
                <a:p>
                  <a:pPr algn="ctr"/>
                  <a:endParaRPr lang="zh-CN" altLang="en-US" b="1"/>
                </a:p>
              </p:txBody>
            </p:sp>
            <p:sp>
              <p:nvSpPr>
                <p:cNvPr id="57" name="Line 25">
                  <a:extLst>
                    <a:ext uri="{FF2B5EF4-FFF2-40B4-BE49-F238E27FC236}">
                      <a16:creationId xmlns:a16="http://schemas.microsoft.com/office/drawing/2014/main" id="{DCDC85B5-6DCB-4446-8846-4790DD4F834B}"/>
                    </a:ext>
                  </a:extLst>
                </p:cNvPr>
                <p:cNvSpPr>
                  <a:spLocks noChangeShapeType="1"/>
                </p:cNvSpPr>
                <p:nvPr/>
              </p:nvSpPr>
              <p:spPr bwMode="auto">
                <a:xfrm>
                  <a:off x="4218560" y="5732464"/>
                  <a:ext cx="0" cy="72072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ctr" anchorCtr="0">
                  <a:noAutofit/>
                </a:bodyPr>
                <a:lstStyle/>
                <a:p>
                  <a:pPr algn="ctr"/>
                  <a:endParaRPr lang="zh-CN" altLang="en-US" b="1"/>
                </a:p>
              </p:txBody>
            </p:sp>
            <p:sp>
              <p:nvSpPr>
                <p:cNvPr id="58" name="Line 26">
                  <a:extLst>
                    <a:ext uri="{FF2B5EF4-FFF2-40B4-BE49-F238E27FC236}">
                      <a16:creationId xmlns:a16="http://schemas.microsoft.com/office/drawing/2014/main" id="{8CDF48A3-4D52-426D-A1C6-157AE771B51D}"/>
                    </a:ext>
                  </a:extLst>
                </p:cNvPr>
                <p:cNvSpPr>
                  <a:spLocks noChangeShapeType="1"/>
                </p:cNvSpPr>
                <p:nvPr/>
              </p:nvSpPr>
              <p:spPr bwMode="auto">
                <a:xfrm>
                  <a:off x="4865192" y="5732464"/>
                  <a:ext cx="0" cy="72072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ctr" anchorCtr="0">
                  <a:noAutofit/>
                </a:bodyPr>
                <a:lstStyle/>
                <a:p>
                  <a:pPr algn="ctr"/>
                  <a:endParaRPr lang="zh-CN" altLang="en-US" b="1"/>
                </a:p>
              </p:txBody>
            </p:sp>
            <p:sp>
              <p:nvSpPr>
                <p:cNvPr id="59" name="Line 27">
                  <a:extLst>
                    <a:ext uri="{FF2B5EF4-FFF2-40B4-BE49-F238E27FC236}">
                      <a16:creationId xmlns:a16="http://schemas.microsoft.com/office/drawing/2014/main" id="{4B81604A-C788-4277-A008-7330D9D2958A}"/>
                    </a:ext>
                  </a:extLst>
                </p:cNvPr>
                <p:cNvSpPr>
                  <a:spLocks noChangeShapeType="1"/>
                </p:cNvSpPr>
                <p:nvPr/>
              </p:nvSpPr>
              <p:spPr bwMode="auto">
                <a:xfrm>
                  <a:off x="5511824" y="5732464"/>
                  <a:ext cx="0" cy="72072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ctr" anchorCtr="0">
                  <a:noAutofit/>
                </a:bodyPr>
                <a:lstStyle/>
                <a:p>
                  <a:pPr algn="ctr"/>
                  <a:endParaRPr lang="zh-CN" altLang="en-US" b="1"/>
                </a:p>
              </p:txBody>
            </p:sp>
            <p:sp>
              <p:nvSpPr>
                <p:cNvPr id="60" name="Line 28">
                  <a:extLst>
                    <a:ext uri="{FF2B5EF4-FFF2-40B4-BE49-F238E27FC236}">
                      <a16:creationId xmlns:a16="http://schemas.microsoft.com/office/drawing/2014/main" id="{AFAE91CA-8F10-49DA-A422-B386ABB5E985}"/>
                    </a:ext>
                  </a:extLst>
                </p:cNvPr>
                <p:cNvSpPr>
                  <a:spLocks noChangeShapeType="1"/>
                </p:cNvSpPr>
                <p:nvPr/>
              </p:nvSpPr>
              <p:spPr bwMode="auto">
                <a:xfrm>
                  <a:off x="6158456" y="5732464"/>
                  <a:ext cx="0" cy="72072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ctr" anchorCtr="0">
                  <a:noAutofit/>
                </a:bodyPr>
                <a:lstStyle/>
                <a:p>
                  <a:pPr algn="ctr"/>
                  <a:endParaRPr lang="zh-CN" altLang="en-US" b="1"/>
                </a:p>
              </p:txBody>
            </p:sp>
            <p:sp>
              <p:nvSpPr>
                <p:cNvPr id="61" name="Line 29">
                  <a:extLst>
                    <a:ext uri="{FF2B5EF4-FFF2-40B4-BE49-F238E27FC236}">
                      <a16:creationId xmlns:a16="http://schemas.microsoft.com/office/drawing/2014/main" id="{5ACAB102-929D-4AD8-AD94-F8D8A34F74D9}"/>
                    </a:ext>
                  </a:extLst>
                </p:cNvPr>
                <p:cNvSpPr>
                  <a:spLocks noChangeShapeType="1"/>
                </p:cNvSpPr>
                <p:nvPr/>
              </p:nvSpPr>
              <p:spPr bwMode="auto">
                <a:xfrm>
                  <a:off x="6805088" y="5732464"/>
                  <a:ext cx="0" cy="72072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ctr" anchorCtr="0">
                  <a:noAutofit/>
                </a:bodyPr>
                <a:lstStyle/>
                <a:p>
                  <a:pPr algn="ctr"/>
                  <a:endParaRPr lang="zh-CN" altLang="en-US" b="1"/>
                </a:p>
              </p:txBody>
            </p:sp>
            <p:sp>
              <p:nvSpPr>
                <p:cNvPr id="62" name="Line 29">
                  <a:extLst>
                    <a:ext uri="{FF2B5EF4-FFF2-40B4-BE49-F238E27FC236}">
                      <a16:creationId xmlns:a16="http://schemas.microsoft.com/office/drawing/2014/main" id="{05B28F6E-B427-4D59-88E2-62C5925E4526}"/>
                    </a:ext>
                  </a:extLst>
                </p:cNvPr>
                <p:cNvSpPr>
                  <a:spLocks noChangeShapeType="1"/>
                </p:cNvSpPr>
                <p:nvPr/>
              </p:nvSpPr>
              <p:spPr bwMode="auto">
                <a:xfrm>
                  <a:off x="7451725" y="5732464"/>
                  <a:ext cx="0" cy="72072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ctr" anchorCtr="0">
                  <a:noAutofit/>
                </a:bodyPr>
                <a:lstStyle/>
                <a:p>
                  <a:pPr algn="ctr"/>
                  <a:endParaRPr lang="zh-CN" altLang="en-US" b="1"/>
                </a:p>
              </p:txBody>
            </p:sp>
            <p:sp>
              <p:nvSpPr>
                <p:cNvPr id="63" name="Line 29">
                  <a:extLst>
                    <a:ext uri="{FF2B5EF4-FFF2-40B4-BE49-F238E27FC236}">
                      <a16:creationId xmlns:a16="http://schemas.microsoft.com/office/drawing/2014/main" id="{FB253871-EF19-4025-BA89-524F7C775FFC}"/>
                    </a:ext>
                  </a:extLst>
                </p:cNvPr>
                <p:cNvSpPr>
                  <a:spLocks noChangeShapeType="1"/>
                </p:cNvSpPr>
                <p:nvPr/>
              </p:nvSpPr>
              <p:spPr bwMode="auto">
                <a:xfrm>
                  <a:off x="338768" y="5732464"/>
                  <a:ext cx="0" cy="72072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0" rIns="0" bIns="0" anchor="ctr" anchorCtr="0">
                  <a:noAutofit/>
                </a:bodyPr>
                <a:lstStyle/>
                <a:p>
                  <a:pPr algn="ctr"/>
                  <a:endParaRPr lang="zh-CN" altLang="en-US" b="1"/>
                </a:p>
              </p:txBody>
            </p:sp>
          </p:grpSp>
          <p:sp>
            <p:nvSpPr>
              <p:cNvPr id="29" name="矩形 28">
                <a:extLst>
                  <a:ext uri="{FF2B5EF4-FFF2-40B4-BE49-F238E27FC236}">
                    <a16:creationId xmlns:a16="http://schemas.microsoft.com/office/drawing/2014/main" id="{764E7CDB-CDF7-4FA1-A018-F51363A54026}"/>
                  </a:ext>
                </a:extLst>
              </p:cNvPr>
              <p:cNvSpPr/>
              <p:nvPr/>
            </p:nvSpPr>
            <p:spPr>
              <a:xfrm>
                <a:off x="1476405" y="5732464"/>
                <a:ext cx="648000" cy="684000"/>
              </a:xfrm>
              <a:prstGeom prst="rect">
                <a:avLst/>
              </a:prstGeom>
            </p:spPr>
            <p:txBody>
              <a:bodyPr wrap="none" lIns="0" tIns="0" rIns="0" bIns="0" anchor="ctr" anchorCtr="0">
                <a:noAutofit/>
              </a:bodyPr>
              <a:lstStyle/>
              <a:p>
                <a:pPr algn="ctr"/>
                <a:r>
                  <a:rPr lang="en-US" altLang="zh-CN" sz="2800" b="1" dirty="0">
                    <a:solidFill>
                      <a:schemeClr val="bg2">
                        <a:lumMod val="10000"/>
                      </a:schemeClr>
                    </a:solidFill>
                    <a:latin typeface="Verdana" pitchFamily="34" charset="0"/>
                  </a:rPr>
                  <a:t>b</a:t>
                </a:r>
                <a:endParaRPr lang="zh-CN" altLang="en-US" sz="2800" b="1" dirty="0"/>
              </a:p>
            </p:txBody>
          </p:sp>
          <p:sp>
            <p:nvSpPr>
              <p:cNvPr id="30" name="矩形 29">
                <a:extLst>
                  <a:ext uri="{FF2B5EF4-FFF2-40B4-BE49-F238E27FC236}">
                    <a16:creationId xmlns:a16="http://schemas.microsoft.com/office/drawing/2014/main" id="{28BC8F5E-C99A-433C-8E3E-3906000C8FB7}"/>
                  </a:ext>
                </a:extLst>
              </p:cNvPr>
              <p:cNvSpPr/>
              <p:nvPr/>
            </p:nvSpPr>
            <p:spPr>
              <a:xfrm>
                <a:off x="2124631" y="5732464"/>
                <a:ext cx="648000" cy="684000"/>
              </a:xfrm>
              <a:prstGeom prst="rect">
                <a:avLst/>
              </a:prstGeom>
            </p:spPr>
            <p:txBody>
              <a:bodyPr wrap="none" lIns="0" tIns="0" rIns="0" bIns="0" anchor="ctr" anchorCtr="0">
                <a:noAutofit/>
              </a:bodyPr>
              <a:lstStyle/>
              <a:p>
                <a:pPr algn="ctr"/>
                <a:r>
                  <a:rPr lang="en-US" altLang="zh-CN" sz="2800" b="1" dirty="0">
                    <a:solidFill>
                      <a:schemeClr val="bg2">
                        <a:lumMod val="10000"/>
                      </a:schemeClr>
                    </a:solidFill>
                    <a:latin typeface="Verdana" pitchFamily="34" charset="0"/>
                  </a:rPr>
                  <a:t>c</a:t>
                </a:r>
                <a:endParaRPr lang="zh-CN" altLang="en-US" sz="2800" b="1" dirty="0"/>
              </a:p>
            </p:txBody>
          </p:sp>
          <p:sp>
            <p:nvSpPr>
              <p:cNvPr id="31" name="矩形 30">
                <a:extLst>
                  <a:ext uri="{FF2B5EF4-FFF2-40B4-BE49-F238E27FC236}">
                    <a16:creationId xmlns:a16="http://schemas.microsoft.com/office/drawing/2014/main" id="{9A331653-0902-460E-8533-EA5826CB1F38}"/>
                  </a:ext>
                </a:extLst>
              </p:cNvPr>
              <p:cNvSpPr/>
              <p:nvPr/>
            </p:nvSpPr>
            <p:spPr>
              <a:xfrm>
                <a:off x="3421083" y="5732464"/>
                <a:ext cx="648000" cy="684000"/>
              </a:xfrm>
              <a:prstGeom prst="rect">
                <a:avLst/>
              </a:prstGeom>
            </p:spPr>
            <p:txBody>
              <a:bodyPr wrap="none" lIns="0" tIns="0" rIns="0" bIns="0" anchor="ctr" anchorCtr="0">
                <a:noAutofit/>
              </a:bodyPr>
              <a:lstStyle/>
              <a:p>
                <a:pPr algn="ctr"/>
                <a:r>
                  <a:rPr lang="en-US" altLang="zh-CN" sz="2800" b="1" dirty="0">
                    <a:solidFill>
                      <a:schemeClr val="bg2">
                        <a:lumMod val="10000"/>
                      </a:schemeClr>
                    </a:solidFill>
                    <a:latin typeface="Verdana" pitchFamily="34" charset="0"/>
                  </a:rPr>
                  <a:t>e</a:t>
                </a:r>
                <a:endParaRPr lang="zh-CN" altLang="en-US" sz="2800" b="1" dirty="0"/>
              </a:p>
            </p:txBody>
          </p:sp>
          <p:sp>
            <p:nvSpPr>
              <p:cNvPr id="32" name="矩形 31">
                <a:extLst>
                  <a:ext uri="{FF2B5EF4-FFF2-40B4-BE49-F238E27FC236}">
                    <a16:creationId xmlns:a16="http://schemas.microsoft.com/office/drawing/2014/main" id="{9C5B77E8-C509-41EC-BBCA-EEA48557FE59}"/>
                  </a:ext>
                </a:extLst>
              </p:cNvPr>
              <p:cNvSpPr/>
              <p:nvPr/>
            </p:nvSpPr>
            <p:spPr>
              <a:xfrm>
                <a:off x="4069309" y="5732464"/>
                <a:ext cx="648000" cy="684000"/>
              </a:xfrm>
              <a:prstGeom prst="rect">
                <a:avLst/>
              </a:prstGeom>
            </p:spPr>
            <p:txBody>
              <a:bodyPr wrap="none" lIns="0" tIns="0" rIns="0" bIns="0" anchor="ctr" anchorCtr="0">
                <a:noAutofit/>
              </a:bodyPr>
              <a:lstStyle/>
              <a:p>
                <a:pPr algn="ctr"/>
                <a:r>
                  <a:rPr lang="en-US" altLang="zh-CN" sz="2800" b="1" dirty="0">
                    <a:solidFill>
                      <a:schemeClr val="bg2">
                        <a:lumMod val="10000"/>
                      </a:schemeClr>
                    </a:solidFill>
                    <a:latin typeface="Verdana" pitchFamily="34" charset="0"/>
                    <a:ea typeface="宋体" panose="02010600030101010101" pitchFamily="2" charset="-122"/>
                  </a:rPr>
                  <a:t>∧</a:t>
                </a:r>
                <a:endParaRPr lang="zh-CN" altLang="en-US" sz="2800" b="1" dirty="0"/>
              </a:p>
            </p:txBody>
          </p:sp>
          <p:sp>
            <p:nvSpPr>
              <p:cNvPr id="33" name="矩形 32">
                <a:extLst>
                  <a:ext uri="{FF2B5EF4-FFF2-40B4-BE49-F238E27FC236}">
                    <a16:creationId xmlns:a16="http://schemas.microsoft.com/office/drawing/2014/main" id="{1397D15E-DD61-44CD-BFFA-F45ADB00BFE2}"/>
                  </a:ext>
                </a:extLst>
              </p:cNvPr>
              <p:cNvSpPr/>
              <p:nvPr/>
            </p:nvSpPr>
            <p:spPr>
              <a:xfrm>
                <a:off x="4717535" y="5732464"/>
                <a:ext cx="648000" cy="684000"/>
              </a:xfrm>
              <a:prstGeom prst="rect">
                <a:avLst/>
              </a:prstGeom>
            </p:spPr>
            <p:txBody>
              <a:bodyPr wrap="none" lIns="0" tIns="0" rIns="0" bIns="0" anchor="ctr" anchorCtr="0">
                <a:noAutofit/>
              </a:bodyPr>
              <a:lstStyle/>
              <a:p>
                <a:pPr algn="ctr"/>
                <a:r>
                  <a:rPr lang="en-US" altLang="zh-CN" sz="2800" b="1" dirty="0">
                    <a:solidFill>
                      <a:schemeClr val="bg2">
                        <a:lumMod val="10000"/>
                      </a:schemeClr>
                    </a:solidFill>
                    <a:latin typeface="Verdana" pitchFamily="34" charset="0"/>
                    <a:ea typeface="宋体" panose="02010600030101010101" pitchFamily="2" charset="-122"/>
                  </a:rPr>
                  <a:t>∧</a:t>
                </a:r>
                <a:endParaRPr lang="zh-CN" altLang="en-US" sz="2800" b="1" dirty="0"/>
              </a:p>
            </p:txBody>
          </p:sp>
          <p:sp>
            <p:nvSpPr>
              <p:cNvPr id="34" name="矩形 33">
                <a:extLst>
                  <a:ext uri="{FF2B5EF4-FFF2-40B4-BE49-F238E27FC236}">
                    <a16:creationId xmlns:a16="http://schemas.microsoft.com/office/drawing/2014/main" id="{0D212276-41FF-4A45-AE67-83E897A8ADBF}"/>
                  </a:ext>
                </a:extLst>
              </p:cNvPr>
              <p:cNvSpPr/>
              <p:nvPr/>
            </p:nvSpPr>
            <p:spPr>
              <a:xfrm>
                <a:off x="5365761" y="5732464"/>
                <a:ext cx="648000" cy="684000"/>
              </a:xfrm>
              <a:prstGeom prst="rect">
                <a:avLst/>
              </a:prstGeom>
            </p:spPr>
            <p:txBody>
              <a:bodyPr wrap="none" lIns="0" tIns="0" rIns="0" bIns="0" anchor="ctr" anchorCtr="0">
                <a:noAutofit/>
              </a:bodyPr>
              <a:lstStyle/>
              <a:p>
                <a:pPr algn="ctr"/>
                <a:r>
                  <a:rPr lang="en-US" altLang="zh-CN" sz="2800" b="1" dirty="0">
                    <a:solidFill>
                      <a:schemeClr val="bg2">
                        <a:lumMod val="10000"/>
                      </a:schemeClr>
                    </a:solidFill>
                    <a:latin typeface="Verdana" pitchFamily="34" charset="0"/>
                    <a:ea typeface="宋体" panose="02010600030101010101" pitchFamily="2" charset="-122"/>
                  </a:rPr>
                  <a:t>∧</a:t>
                </a:r>
                <a:endParaRPr lang="zh-CN" altLang="en-US" sz="2800" b="1" dirty="0"/>
              </a:p>
            </p:txBody>
          </p:sp>
          <p:sp>
            <p:nvSpPr>
              <p:cNvPr id="35" name="矩形 34">
                <a:extLst>
                  <a:ext uri="{FF2B5EF4-FFF2-40B4-BE49-F238E27FC236}">
                    <a16:creationId xmlns:a16="http://schemas.microsoft.com/office/drawing/2014/main" id="{F0B71749-8905-4F4B-B655-98D178361A2E}"/>
                  </a:ext>
                </a:extLst>
              </p:cNvPr>
              <p:cNvSpPr/>
              <p:nvPr/>
            </p:nvSpPr>
            <p:spPr>
              <a:xfrm>
                <a:off x="6013987" y="5732464"/>
                <a:ext cx="648000" cy="684000"/>
              </a:xfrm>
              <a:prstGeom prst="rect">
                <a:avLst/>
              </a:prstGeom>
            </p:spPr>
            <p:txBody>
              <a:bodyPr wrap="none" lIns="0" tIns="0" rIns="0" bIns="0" anchor="ctr" anchorCtr="0">
                <a:noAutofit/>
              </a:bodyPr>
              <a:lstStyle/>
              <a:p>
                <a:pPr algn="ctr"/>
                <a:r>
                  <a:rPr lang="en-US" altLang="zh-CN" sz="2800" b="1" dirty="0">
                    <a:solidFill>
                      <a:schemeClr val="bg2">
                        <a:lumMod val="10000"/>
                      </a:schemeClr>
                    </a:solidFill>
                    <a:latin typeface="Verdana" pitchFamily="34" charset="0"/>
                    <a:ea typeface="宋体" panose="02010600030101010101" pitchFamily="2" charset="-122"/>
                  </a:rPr>
                  <a:t>∧</a:t>
                </a:r>
                <a:endParaRPr lang="zh-CN" altLang="en-US" sz="2800" b="1" dirty="0"/>
              </a:p>
            </p:txBody>
          </p:sp>
          <p:sp>
            <p:nvSpPr>
              <p:cNvPr id="36" name="矩形 35">
                <a:extLst>
                  <a:ext uri="{FF2B5EF4-FFF2-40B4-BE49-F238E27FC236}">
                    <a16:creationId xmlns:a16="http://schemas.microsoft.com/office/drawing/2014/main" id="{A0C661F2-E181-457D-BC73-80FEAD232F35}"/>
                  </a:ext>
                </a:extLst>
              </p:cNvPr>
              <p:cNvSpPr/>
              <p:nvPr/>
            </p:nvSpPr>
            <p:spPr>
              <a:xfrm>
                <a:off x="6662213" y="5732464"/>
                <a:ext cx="648000" cy="684000"/>
              </a:xfrm>
              <a:prstGeom prst="rect">
                <a:avLst/>
              </a:prstGeom>
            </p:spPr>
            <p:txBody>
              <a:bodyPr wrap="none" lIns="0" tIns="0" rIns="0" bIns="0" anchor="ctr" anchorCtr="0">
                <a:noAutofit/>
              </a:bodyPr>
              <a:lstStyle/>
              <a:p>
                <a:pPr algn="ctr"/>
                <a:r>
                  <a:rPr lang="en-US" altLang="zh-CN" sz="2800" b="1" dirty="0">
                    <a:solidFill>
                      <a:schemeClr val="bg2">
                        <a:lumMod val="10000"/>
                      </a:schemeClr>
                    </a:solidFill>
                    <a:latin typeface="Verdana" pitchFamily="34" charset="0"/>
                  </a:rPr>
                  <a:t>f</a:t>
                </a:r>
                <a:endParaRPr lang="zh-CN" altLang="en-US" sz="2800" b="1" dirty="0"/>
              </a:p>
            </p:txBody>
          </p:sp>
          <p:sp>
            <p:nvSpPr>
              <p:cNvPr id="37" name="矩形 36">
                <a:extLst>
                  <a:ext uri="{FF2B5EF4-FFF2-40B4-BE49-F238E27FC236}">
                    <a16:creationId xmlns:a16="http://schemas.microsoft.com/office/drawing/2014/main" id="{2FCB8468-0D4F-46A5-8467-4C8A3504553B}"/>
                  </a:ext>
                </a:extLst>
              </p:cNvPr>
              <p:cNvSpPr/>
              <p:nvPr/>
            </p:nvSpPr>
            <p:spPr>
              <a:xfrm>
                <a:off x="2772857" y="5732464"/>
                <a:ext cx="648000" cy="684000"/>
              </a:xfrm>
              <a:prstGeom prst="rect">
                <a:avLst/>
              </a:prstGeom>
            </p:spPr>
            <p:txBody>
              <a:bodyPr wrap="none" lIns="0" tIns="0" rIns="0" bIns="0" anchor="ctr" anchorCtr="0">
                <a:noAutofit/>
              </a:bodyPr>
              <a:lstStyle/>
              <a:p>
                <a:pPr algn="ctr"/>
                <a:r>
                  <a:rPr lang="en-US" altLang="zh-CN" sz="2800" b="1" dirty="0">
                    <a:solidFill>
                      <a:schemeClr val="bg2">
                        <a:lumMod val="10000"/>
                      </a:schemeClr>
                    </a:solidFill>
                    <a:latin typeface="Verdana" pitchFamily="34" charset="0"/>
                  </a:rPr>
                  <a:t>d</a:t>
                </a:r>
                <a:endParaRPr lang="zh-CN" altLang="en-US" sz="2800" b="1" dirty="0"/>
              </a:p>
            </p:txBody>
          </p:sp>
          <p:sp>
            <p:nvSpPr>
              <p:cNvPr id="38" name="矩形 37">
                <a:extLst>
                  <a:ext uri="{FF2B5EF4-FFF2-40B4-BE49-F238E27FC236}">
                    <a16:creationId xmlns:a16="http://schemas.microsoft.com/office/drawing/2014/main" id="{B5C61D07-5129-4114-81D6-30394D24888F}"/>
                  </a:ext>
                </a:extLst>
              </p:cNvPr>
              <p:cNvSpPr/>
              <p:nvPr/>
            </p:nvSpPr>
            <p:spPr>
              <a:xfrm>
                <a:off x="7310438" y="5732464"/>
                <a:ext cx="648000" cy="684000"/>
              </a:xfrm>
              <a:prstGeom prst="rect">
                <a:avLst/>
              </a:prstGeom>
            </p:spPr>
            <p:txBody>
              <a:bodyPr wrap="none" lIns="0" tIns="0" rIns="0" bIns="0" anchor="ctr" anchorCtr="0">
                <a:noAutofit/>
              </a:bodyPr>
              <a:lstStyle/>
              <a:p>
                <a:pPr algn="ctr"/>
                <a:r>
                  <a:rPr lang="en-US" altLang="zh-CN" sz="2800" b="1" dirty="0">
                    <a:solidFill>
                      <a:schemeClr val="bg2">
                        <a:lumMod val="10000"/>
                      </a:schemeClr>
                    </a:solidFill>
                    <a:latin typeface="Verdana" pitchFamily="34" charset="0"/>
                  </a:rPr>
                  <a:t>g</a:t>
                </a:r>
                <a:endParaRPr lang="zh-CN" altLang="en-US" sz="2800" b="1" dirty="0"/>
              </a:p>
            </p:txBody>
          </p:sp>
          <p:grpSp>
            <p:nvGrpSpPr>
              <p:cNvPr id="39" name="组合 38">
                <a:extLst>
                  <a:ext uri="{FF2B5EF4-FFF2-40B4-BE49-F238E27FC236}">
                    <a16:creationId xmlns:a16="http://schemas.microsoft.com/office/drawing/2014/main" id="{14ABC90A-326C-4CD0-8581-8DB6300D7954}"/>
                  </a:ext>
                </a:extLst>
              </p:cNvPr>
              <p:cNvGrpSpPr/>
              <p:nvPr/>
            </p:nvGrpSpPr>
            <p:grpSpPr>
              <a:xfrm>
                <a:off x="827584" y="5229200"/>
                <a:ext cx="7130259" cy="467976"/>
                <a:chOff x="827584" y="5229200"/>
                <a:chExt cx="7130259" cy="467976"/>
              </a:xfrm>
            </p:grpSpPr>
            <p:sp>
              <p:nvSpPr>
                <p:cNvPr id="40" name="矩形 39">
                  <a:extLst>
                    <a:ext uri="{FF2B5EF4-FFF2-40B4-BE49-F238E27FC236}">
                      <a16:creationId xmlns:a16="http://schemas.microsoft.com/office/drawing/2014/main" id="{96250BB9-6949-4DB0-B50B-1CE9CBB47C47}"/>
                    </a:ext>
                  </a:extLst>
                </p:cNvPr>
                <p:cNvSpPr/>
                <p:nvPr/>
              </p:nvSpPr>
              <p:spPr>
                <a:xfrm>
                  <a:off x="827584" y="5229200"/>
                  <a:ext cx="648000" cy="467976"/>
                </a:xfrm>
                <a:prstGeom prst="rect">
                  <a:avLst/>
                </a:prstGeom>
              </p:spPr>
              <p:txBody>
                <a:bodyPr wrap="none" lIns="0" tIns="0" rIns="0" bIns="0" anchor="ctr" anchorCtr="0">
                  <a:noAutofit/>
                </a:bodyPr>
                <a:lstStyle/>
                <a:p>
                  <a:pPr algn="ctr"/>
                  <a:r>
                    <a:rPr lang="en-US" altLang="zh-CN" sz="2200" b="1" dirty="0">
                      <a:solidFill>
                        <a:srgbClr val="0000FF"/>
                      </a:solidFill>
                      <a:latin typeface="Verdana" pitchFamily="34" charset="0"/>
                    </a:rPr>
                    <a:t>0</a:t>
                  </a:r>
                  <a:endParaRPr lang="zh-CN" altLang="en-US" sz="2200" b="1" dirty="0">
                    <a:solidFill>
                      <a:srgbClr val="0000FF"/>
                    </a:solidFill>
                  </a:endParaRPr>
                </a:p>
              </p:txBody>
            </p:sp>
            <p:sp>
              <p:nvSpPr>
                <p:cNvPr id="41" name="矩形 40">
                  <a:extLst>
                    <a:ext uri="{FF2B5EF4-FFF2-40B4-BE49-F238E27FC236}">
                      <a16:creationId xmlns:a16="http://schemas.microsoft.com/office/drawing/2014/main" id="{E707B75D-5C83-41FC-89F2-D946A7AE59EC}"/>
                    </a:ext>
                  </a:extLst>
                </p:cNvPr>
                <p:cNvSpPr/>
                <p:nvPr/>
              </p:nvSpPr>
              <p:spPr>
                <a:xfrm>
                  <a:off x="1475810" y="5229200"/>
                  <a:ext cx="648000" cy="467976"/>
                </a:xfrm>
                <a:prstGeom prst="rect">
                  <a:avLst/>
                </a:prstGeom>
              </p:spPr>
              <p:txBody>
                <a:bodyPr wrap="none" lIns="0" tIns="0" rIns="0" bIns="0" anchor="ctr" anchorCtr="0">
                  <a:noAutofit/>
                </a:bodyPr>
                <a:lstStyle/>
                <a:p>
                  <a:pPr algn="ctr"/>
                  <a:r>
                    <a:rPr lang="en-US" altLang="zh-CN" sz="2200" b="1" dirty="0">
                      <a:solidFill>
                        <a:srgbClr val="0000FF"/>
                      </a:solidFill>
                      <a:latin typeface="Verdana" pitchFamily="34" charset="0"/>
                    </a:rPr>
                    <a:t>1</a:t>
                  </a:r>
                  <a:endParaRPr lang="zh-CN" altLang="en-US" sz="2200" b="1" dirty="0">
                    <a:solidFill>
                      <a:srgbClr val="0000FF"/>
                    </a:solidFill>
                  </a:endParaRPr>
                </a:p>
              </p:txBody>
            </p:sp>
            <p:sp>
              <p:nvSpPr>
                <p:cNvPr id="42" name="矩形 41">
                  <a:extLst>
                    <a:ext uri="{FF2B5EF4-FFF2-40B4-BE49-F238E27FC236}">
                      <a16:creationId xmlns:a16="http://schemas.microsoft.com/office/drawing/2014/main" id="{8C8DBAF6-F369-472C-957A-7BDB2435EA4E}"/>
                    </a:ext>
                  </a:extLst>
                </p:cNvPr>
                <p:cNvSpPr/>
                <p:nvPr/>
              </p:nvSpPr>
              <p:spPr>
                <a:xfrm>
                  <a:off x="2124036" y="5229200"/>
                  <a:ext cx="648000" cy="467976"/>
                </a:xfrm>
                <a:prstGeom prst="rect">
                  <a:avLst/>
                </a:prstGeom>
              </p:spPr>
              <p:txBody>
                <a:bodyPr wrap="none" lIns="0" tIns="0" rIns="0" bIns="0" anchor="ctr" anchorCtr="0">
                  <a:noAutofit/>
                </a:bodyPr>
                <a:lstStyle/>
                <a:p>
                  <a:pPr algn="ctr"/>
                  <a:r>
                    <a:rPr lang="en-US" altLang="zh-CN" sz="2200" b="1" dirty="0">
                      <a:solidFill>
                        <a:srgbClr val="0000FF"/>
                      </a:solidFill>
                      <a:latin typeface="Verdana" pitchFamily="34" charset="0"/>
                    </a:rPr>
                    <a:t>2</a:t>
                  </a:r>
                  <a:endParaRPr lang="zh-CN" altLang="en-US" sz="2200" b="1" dirty="0">
                    <a:solidFill>
                      <a:srgbClr val="0000FF"/>
                    </a:solidFill>
                  </a:endParaRPr>
                </a:p>
              </p:txBody>
            </p:sp>
            <p:sp>
              <p:nvSpPr>
                <p:cNvPr id="43" name="矩形 42">
                  <a:extLst>
                    <a:ext uri="{FF2B5EF4-FFF2-40B4-BE49-F238E27FC236}">
                      <a16:creationId xmlns:a16="http://schemas.microsoft.com/office/drawing/2014/main" id="{B2B8AB2B-7A90-4C98-84EA-BB569C2DB2BF}"/>
                    </a:ext>
                  </a:extLst>
                </p:cNvPr>
                <p:cNvSpPr/>
                <p:nvPr/>
              </p:nvSpPr>
              <p:spPr>
                <a:xfrm>
                  <a:off x="3420488" y="5229200"/>
                  <a:ext cx="648000" cy="467976"/>
                </a:xfrm>
                <a:prstGeom prst="rect">
                  <a:avLst/>
                </a:prstGeom>
              </p:spPr>
              <p:txBody>
                <a:bodyPr wrap="none" lIns="0" tIns="0" rIns="0" bIns="0" anchor="ctr" anchorCtr="0">
                  <a:noAutofit/>
                </a:bodyPr>
                <a:lstStyle/>
                <a:p>
                  <a:pPr algn="ctr"/>
                  <a:r>
                    <a:rPr lang="en-US" altLang="zh-CN" sz="2200" b="1" dirty="0">
                      <a:solidFill>
                        <a:srgbClr val="0000FF"/>
                      </a:solidFill>
                      <a:latin typeface="Verdana" pitchFamily="34" charset="0"/>
                    </a:rPr>
                    <a:t>4</a:t>
                  </a:r>
                  <a:endParaRPr lang="zh-CN" altLang="en-US" sz="2200" b="1" dirty="0">
                    <a:solidFill>
                      <a:srgbClr val="0000FF"/>
                    </a:solidFill>
                  </a:endParaRPr>
                </a:p>
              </p:txBody>
            </p:sp>
            <p:sp>
              <p:nvSpPr>
                <p:cNvPr id="44" name="矩形 43">
                  <a:extLst>
                    <a:ext uri="{FF2B5EF4-FFF2-40B4-BE49-F238E27FC236}">
                      <a16:creationId xmlns:a16="http://schemas.microsoft.com/office/drawing/2014/main" id="{B55F7805-486F-41AA-AB72-50B831B1937A}"/>
                    </a:ext>
                  </a:extLst>
                </p:cNvPr>
                <p:cNvSpPr/>
                <p:nvPr/>
              </p:nvSpPr>
              <p:spPr>
                <a:xfrm>
                  <a:off x="4068714" y="5229200"/>
                  <a:ext cx="648000" cy="467976"/>
                </a:xfrm>
                <a:prstGeom prst="rect">
                  <a:avLst/>
                </a:prstGeom>
              </p:spPr>
              <p:txBody>
                <a:bodyPr wrap="none" lIns="0" tIns="0" rIns="0" bIns="0" anchor="ctr" anchorCtr="0">
                  <a:noAutofit/>
                </a:bodyPr>
                <a:lstStyle/>
                <a:p>
                  <a:pPr algn="ctr"/>
                  <a:r>
                    <a:rPr lang="en-US" altLang="zh-CN" sz="2200" b="1" dirty="0">
                      <a:solidFill>
                        <a:srgbClr val="0000FF"/>
                      </a:solidFill>
                      <a:latin typeface="Verdana" pitchFamily="34" charset="0"/>
                    </a:rPr>
                    <a:t>5</a:t>
                  </a:r>
                  <a:endParaRPr lang="zh-CN" altLang="en-US" sz="2200" b="1" dirty="0">
                    <a:solidFill>
                      <a:srgbClr val="0000FF"/>
                    </a:solidFill>
                  </a:endParaRPr>
                </a:p>
              </p:txBody>
            </p:sp>
            <p:sp>
              <p:nvSpPr>
                <p:cNvPr id="45" name="矩形 44">
                  <a:extLst>
                    <a:ext uri="{FF2B5EF4-FFF2-40B4-BE49-F238E27FC236}">
                      <a16:creationId xmlns:a16="http://schemas.microsoft.com/office/drawing/2014/main" id="{E37B9529-5BFE-49CA-BFB4-342868561F23}"/>
                    </a:ext>
                  </a:extLst>
                </p:cNvPr>
                <p:cNvSpPr/>
                <p:nvPr/>
              </p:nvSpPr>
              <p:spPr>
                <a:xfrm>
                  <a:off x="4716940" y="5229200"/>
                  <a:ext cx="648000" cy="467976"/>
                </a:xfrm>
                <a:prstGeom prst="rect">
                  <a:avLst/>
                </a:prstGeom>
              </p:spPr>
              <p:txBody>
                <a:bodyPr wrap="none" lIns="0" tIns="0" rIns="0" bIns="0" anchor="ctr" anchorCtr="0">
                  <a:noAutofit/>
                </a:bodyPr>
                <a:lstStyle/>
                <a:p>
                  <a:pPr algn="ctr"/>
                  <a:r>
                    <a:rPr lang="en-US" altLang="zh-CN" sz="2200" b="1" dirty="0">
                      <a:solidFill>
                        <a:srgbClr val="0000FF"/>
                      </a:solidFill>
                      <a:latin typeface="Verdana" pitchFamily="34" charset="0"/>
                    </a:rPr>
                    <a:t>6</a:t>
                  </a:r>
                  <a:endParaRPr lang="zh-CN" altLang="en-US" sz="2200" b="1" dirty="0">
                    <a:solidFill>
                      <a:srgbClr val="0000FF"/>
                    </a:solidFill>
                  </a:endParaRPr>
                </a:p>
              </p:txBody>
            </p:sp>
            <p:sp>
              <p:nvSpPr>
                <p:cNvPr id="46" name="矩形 45">
                  <a:extLst>
                    <a:ext uri="{FF2B5EF4-FFF2-40B4-BE49-F238E27FC236}">
                      <a16:creationId xmlns:a16="http://schemas.microsoft.com/office/drawing/2014/main" id="{20C498CA-BAD7-4A2A-940A-238A3DE6BBE9}"/>
                    </a:ext>
                  </a:extLst>
                </p:cNvPr>
                <p:cNvSpPr/>
                <p:nvPr/>
              </p:nvSpPr>
              <p:spPr>
                <a:xfrm>
                  <a:off x="5365166" y="5229200"/>
                  <a:ext cx="648000" cy="467976"/>
                </a:xfrm>
                <a:prstGeom prst="rect">
                  <a:avLst/>
                </a:prstGeom>
              </p:spPr>
              <p:txBody>
                <a:bodyPr wrap="none" lIns="0" tIns="0" rIns="0" bIns="0" anchor="ctr" anchorCtr="0">
                  <a:noAutofit/>
                </a:bodyPr>
                <a:lstStyle/>
                <a:p>
                  <a:pPr algn="ctr"/>
                  <a:r>
                    <a:rPr lang="en-US" altLang="zh-CN" sz="2200" b="1" dirty="0">
                      <a:solidFill>
                        <a:srgbClr val="0000FF"/>
                      </a:solidFill>
                      <a:latin typeface="Verdana" pitchFamily="34" charset="0"/>
                    </a:rPr>
                    <a:t>7</a:t>
                  </a:r>
                  <a:endParaRPr lang="zh-CN" altLang="en-US" sz="2200" b="1" dirty="0">
                    <a:solidFill>
                      <a:srgbClr val="0000FF"/>
                    </a:solidFill>
                  </a:endParaRPr>
                </a:p>
              </p:txBody>
            </p:sp>
            <p:sp>
              <p:nvSpPr>
                <p:cNvPr id="47" name="矩形 46">
                  <a:extLst>
                    <a:ext uri="{FF2B5EF4-FFF2-40B4-BE49-F238E27FC236}">
                      <a16:creationId xmlns:a16="http://schemas.microsoft.com/office/drawing/2014/main" id="{20AEF416-6614-4629-AB0D-2632393EAF6A}"/>
                    </a:ext>
                  </a:extLst>
                </p:cNvPr>
                <p:cNvSpPr/>
                <p:nvPr/>
              </p:nvSpPr>
              <p:spPr>
                <a:xfrm>
                  <a:off x="6013392" y="5229200"/>
                  <a:ext cx="648000" cy="467976"/>
                </a:xfrm>
                <a:prstGeom prst="rect">
                  <a:avLst/>
                </a:prstGeom>
              </p:spPr>
              <p:txBody>
                <a:bodyPr wrap="none" lIns="0" tIns="0" rIns="0" bIns="0" anchor="ctr" anchorCtr="0">
                  <a:noAutofit/>
                </a:bodyPr>
                <a:lstStyle/>
                <a:p>
                  <a:pPr algn="ctr"/>
                  <a:r>
                    <a:rPr lang="en-US" altLang="zh-CN" sz="2200" b="1" dirty="0">
                      <a:solidFill>
                        <a:srgbClr val="0000FF"/>
                      </a:solidFill>
                      <a:latin typeface="Verdana" pitchFamily="34" charset="0"/>
                    </a:rPr>
                    <a:t>8</a:t>
                  </a:r>
                  <a:endParaRPr lang="zh-CN" altLang="en-US" sz="2200" b="1" dirty="0">
                    <a:solidFill>
                      <a:srgbClr val="0000FF"/>
                    </a:solidFill>
                  </a:endParaRPr>
                </a:p>
              </p:txBody>
            </p:sp>
            <p:sp>
              <p:nvSpPr>
                <p:cNvPr id="48" name="矩形 47">
                  <a:extLst>
                    <a:ext uri="{FF2B5EF4-FFF2-40B4-BE49-F238E27FC236}">
                      <a16:creationId xmlns:a16="http://schemas.microsoft.com/office/drawing/2014/main" id="{89D76665-94C3-448B-965A-D8A454BDA25F}"/>
                    </a:ext>
                  </a:extLst>
                </p:cNvPr>
                <p:cNvSpPr/>
                <p:nvPr/>
              </p:nvSpPr>
              <p:spPr>
                <a:xfrm>
                  <a:off x="6661618" y="5229200"/>
                  <a:ext cx="648000" cy="467976"/>
                </a:xfrm>
                <a:prstGeom prst="rect">
                  <a:avLst/>
                </a:prstGeom>
              </p:spPr>
              <p:txBody>
                <a:bodyPr wrap="none" lIns="0" tIns="0" rIns="0" bIns="0" anchor="ctr" anchorCtr="0">
                  <a:noAutofit/>
                </a:bodyPr>
                <a:lstStyle/>
                <a:p>
                  <a:pPr algn="ctr"/>
                  <a:r>
                    <a:rPr lang="en-US" altLang="zh-CN" sz="2200" b="1" dirty="0">
                      <a:solidFill>
                        <a:srgbClr val="0000FF"/>
                      </a:solidFill>
                      <a:latin typeface="Verdana" pitchFamily="34" charset="0"/>
                    </a:rPr>
                    <a:t>9</a:t>
                  </a:r>
                  <a:endParaRPr lang="zh-CN" altLang="en-US" sz="2200" b="1" dirty="0">
                    <a:solidFill>
                      <a:srgbClr val="0000FF"/>
                    </a:solidFill>
                  </a:endParaRPr>
                </a:p>
              </p:txBody>
            </p:sp>
            <p:sp>
              <p:nvSpPr>
                <p:cNvPr id="49" name="矩形 48">
                  <a:extLst>
                    <a:ext uri="{FF2B5EF4-FFF2-40B4-BE49-F238E27FC236}">
                      <a16:creationId xmlns:a16="http://schemas.microsoft.com/office/drawing/2014/main" id="{A906BB05-2CC1-4611-9C59-352DE2E26FFD}"/>
                    </a:ext>
                  </a:extLst>
                </p:cNvPr>
                <p:cNvSpPr/>
                <p:nvPr/>
              </p:nvSpPr>
              <p:spPr>
                <a:xfrm>
                  <a:off x="2772262" y="5229200"/>
                  <a:ext cx="648000" cy="467976"/>
                </a:xfrm>
                <a:prstGeom prst="rect">
                  <a:avLst/>
                </a:prstGeom>
              </p:spPr>
              <p:txBody>
                <a:bodyPr wrap="none" lIns="0" tIns="0" rIns="0" bIns="0" anchor="ctr" anchorCtr="0">
                  <a:noAutofit/>
                </a:bodyPr>
                <a:lstStyle/>
                <a:p>
                  <a:pPr algn="ctr"/>
                  <a:r>
                    <a:rPr lang="en-US" altLang="zh-CN" sz="2200" b="1" dirty="0">
                      <a:solidFill>
                        <a:srgbClr val="0000FF"/>
                      </a:solidFill>
                      <a:latin typeface="Verdana" pitchFamily="34" charset="0"/>
                    </a:rPr>
                    <a:t>3</a:t>
                  </a:r>
                  <a:endParaRPr lang="zh-CN" altLang="en-US" sz="2200" b="1" dirty="0">
                    <a:solidFill>
                      <a:srgbClr val="0000FF"/>
                    </a:solidFill>
                  </a:endParaRPr>
                </a:p>
              </p:txBody>
            </p:sp>
            <p:sp>
              <p:nvSpPr>
                <p:cNvPr id="50" name="矩形 49">
                  <a:extLst>
                    <a:ext uri="{FF2B5EF4-FFF2-40B4-BE49-F238E27FC236}">
                      <a16:creationId xmlns:a16="http://schemas.microsoft.com/office/drawing/2014/main" id="{07127ABC-7F61-45E2-82EF-BD39D14A252D}"/>
                    </a:ext>
                  </a:extLst>
                </p:cNvPr>
                <p:cNvSpPr/>
                <p:nvPr/>
              </p:nvSpPr>
              <p:spPr>
                <a:xfrm>
                  <a:off x="7309843" y="5229200"/>
                  <a:ext cx="648000" cy="467976"/>
                </a:xfrm>
                <a:prstGeom prst="rect">
                  <a:avLst/>
                </a:prstGeom>
              </p:spPr>
              <p:txBody>
                <a:bodyPr wrap="none" lIns="0" tIns="0" rIns="0" bIns="0" anchor="ctr" anchorCtr="0">
                  <a:noAutofit/>
                </a:bodyPr>
                <a:lstStyle/>
                <a:p>
                  <a:pPr algn="ctr"/>
                  <a:r>
                    <a:rPr lang="en-US" altLang="zh-CN" sz="2200" b="1" dirty="0">
                      <a:solidFill>
                        <a:srgbClr val="0000FF"/>
                      </a:solidFill>
                      <a:latin typeface="Verdana" pitchFamily="34" charset="0"/>
                    </a:rPr>
                    <a:t>10</a:t>
                  </a:r>
                  <a:endParaRPr lang="zh-CN" altLang="en-US" sz="2200" b="1" dirty="0">
                    <a:solidFill>
                      <a:srgbClr val="0000FF"/>
                    </a:solidFill>
                  </a:endParaRPr>
                </a:p>
              </p:txBody>
            </p:sp>
          </p:grpSp>
        </p:grpSp>
        <p:sp>
          <p:nvSpPr>
            <p:cNvPr id="65" name="Oval 44">
              <a:extLst>
                <a:ext uri="{FF2B5EF4-FFF2-40B4-BE49-F238E27FC236}">
                  <a16:creationId xmlns:a16="http://schemas.microsoft.com/office/drawing/2014/main" id="{931FB2F1-91E5-4B8D-B70B-55BE4AC02E11}"/>
                </a:ext>
              </a:extLst>
            </p:cNvPr>
            <p:cNvSpPr>
              <a:spLocks noChangeArrowheads="1"/>
            </p:cNvSpPr>
            <p:nvPr/>
          </p:nvSpPr>
          <p:spPr bwMode="auto">
            <a:xfrm>
              <a:off x="7395046" y="5173475"/>
              <a:ext cx="977025" cy="535289"/>
            </a:xfrm>
            <a:prstGeom prst="ellipse">
              <a:avLst/>
            </a:prstGeom>
            <a:noFill/>
            <a:ln w="571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Oval 44">
              <a:extLst>
                <a:ext uri="{FF2B5EF4-FFF2-40B4-BE49-F238E27FC236}">
                  <a16:creationId xmlns:a16="http://schemas.microsoft.com/office/drawing/2014/main" id="{53DE2FD5-F5C0-44D1-8692-CC1ECE4B003C}"/>
                </a:ext>
              </a:extLst>
            </p:cNvPr>
            <p:cNvSpPr>
              <a:spLocks noChangeArrowheads="1"/>
            </p:cNvSpPr>
            <p:nvPr/>
          </p:nvSpPr>
          <p:spPr bwMode="auto">
            <a:xfrm>
              <a:off x="5471567" y="5247880"/>
              <a:ext cx="429066" cy="402170"/>
            </a:xfrm>
            <a:prstGeom prst="ellipse">
              <a:avLst/>
            </a:prstGeom>
            <a:noFill/>
            <a:ln w="57150">
              <a:solidFill>
                <a:srgbClr val="3333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2623157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9C0E29-6DA1-4C4B-92D7-290E4EBC2707}"/>
              </a:ext>
            </a:extLst>
          </p:cNvPr>
          <p:cNvSpPr>
            <a:spLocks noGrp="1"/>
          </p:cNvSpPr>
          <p:nvPr>
            <p:ph idx="1"/>
          </p:nvPr>
        </p:nvSpPr>
        <p:spPr>
          <a:xfrm>
            <a:off x="228600" y="496863"/>
            <a:ext cx="11811000" cy="4303737"/>
          </a:xfrm>
        </p:spPr>
        <p:txBody>
          <a:bodyPr/>
          <a:lstStyle/>
          <a:p>
            <a:pPr>
              <a:spcAft>
                <a:spcPts val="0"/>
              </a:spcAft>
            </a:pPr>
            <a:r>
              <a:rPr lang="zh-CN" altLang="en-US" sz="2400" dirty="0"/>
              <a:t>对于一般的二叉树，我们必须按照完全二叉树的形式来存储，就会造成空间的浪费。</a:t>
            </a:r>
            <a:endParaRPr lang="en-US" altLang="zh-CN" sz="2400" dirty="0"/>
          </a:p>
          <a:p>
            <a:pPr>
              <a:spcAft>
                <a:spcPts val="0"/>
              </a:spcAft>
            </a:pPr>
            <a:r>
              <a:rPr lang="zh-CN" altLang="en-US" sz="2400" dirty="0">
                <a:solidFill>
                  <a:srgbClr val="CC00CC"/>
                </a:solidFill>
              </a:rPr>
              <a:t>单支树</a:t>
            </a:r>
            <a:r>
              <a:rPr lang="zh-CN" altLang="en-US" sz="2400" dirty="0"/>
              <a:t>就是一个极端情况。</a:t>
            </a:r>
            <a:endParaRPr lang="en-US" altLang="zh-CN" sz="2400" dirty="0"/>
          </a:p>
          <a:p>
            <a:pPr lvl="1">
              <a:spcAft>
                <a:spcPts val="0"/>
              </a:spcAft>
            </a:pPr>
            <a:r>
              <a:rPr lang="zh-CN" altLang="en-US" dirty="0"/>
              <a:t>深度为</a:t>
            </a:r>
            <a:r>
              <a:rPr lang="en-US" altLang="zh-CN" dirty="0"/>
              <a:t>k</a:t>
            </a:r>
            <a:r>
              <a:rPr lang="zh-CN" altLang="en-US" dirty="0"/>
              <a:t>的二叉树需要： </a:t>
            </a:r>
            <a:r>
              <a:rPr lang="en-US" altLang="zh-CN" dirty="0">
                <a:solidFill>
                  <a:srgbClr val="CC00CC"/>
                </a:solidFill>
              </a:rPr>
              <a:t>2</a:t>
            </a:r>
            <a:r>
              <a:rPr lang="en-US" altLang="zh-CN" baseline="30000" dirty="0">
                <a:solidFill>
                  <a:srgbClr val="CC00CC"/>
                </a:solidFill>
              </a:rPr>
              <a:t>k</a:t>
            </a:r>
            <a:r>
              <a:rPr lang="en-US" altLang="zh-CN" dirty="0">
                <a:solidFill>
                  <a:srgbClr val="CC00CC"/>
                </a:solidFill>
              </a:rPr>
              <a:t>-1 </a:t>
            </a:r>
            <a:r>
              <a:rPr lang="zh-CN" altLang="en-US" dirty="0"/>
              <a:t>个存储单元。</a:t>
            </a:r>
            <a:endParaRPr lang="en-US" altLang="zh-CN" dirty="0"/>
          </a:p>
          <a:p>
            <a:pPr lvl="1">
              <a:spcAft>
                <a:spcPts val="0"/>
              </a:spcAft>
            </a:pPr>
            <a:r>
              <a:rPr lang="zh-CN" altLang="en-US" dirty="0"/>
              <a:t>单支树只有</a:t>
            </a:r>
            <a:r>
              <a:rPr lang="en-US" altLang="zh-CN" dirty="0"/>
              <a:t>k</a:t>
            </a:r>
            <a:r>
              <a:rPr lang="zh-CN" altLang="en-US" dirty="0"/>
              <a:t>个结点。</a:t>
            </a:r>
            <a:endParaRPr lang="en-US" altLang="zh-CN" dirty="0"/>
          </a:p>
          <a:p>
            <a:pPr>
              <a:spcAft>
                <a:spcPts val="0"/>
              </a:spcAft>
            </a:pPr>
            <a:endParaRPr lang="zh-CN" altLang="en-US" sz="2400" dirty="0"/>
          </a:p>
        </p:txBody>
      </p:sp>
      <p:graphicFrame>
        <p:nvGraphicFramePr>
          <p:cNvPr id="78" name="Group 52">
            <a:extLst>
              <a:ext uri="{FF2B5EF4-FFF2-40B4-BE49-F238E27FC236}">
                <a16:creationId xmlns:a16="http://schemas.microsoft.com/office/drawing/2014/main" id="{F60DAACE-B61A-4D78-ACE7-496AC70C2167}"/>
              </a:ext>
            </a:extLst>
          </p:cNvPr>
          <p:cNvGraphicFramePr>
            <a:graphicFrameLocks noGrp="1"/>
          </p:cNvGraphicFramePr>
          <p:nvPr>
            <p:extLst>
              <p:ext uri="{D42A27DB-BD31-4B8C-83A1-F6EECF244321}">
                <p14:modId xmlns:p14="http://schemas.microsoft.com/office/powerpoint/2010/main" val="1357093324"/>
              </p:ext>
            </p:extLst>
          </p:nvPr>
        </p:nvGraphicFramePr>
        <p:xfrm>
          <a:off x="4596693" y="5906186"/>
          <a:ext cx="5562600" cy="518160"/>
        </p:xfrm>
        <a:graphic>
          <a:graphicData uri="http://schemas.openxmlformats.org/drawingml/2006/table">
            <a:tbl>
              <a:tblPr/>
              <a:tblGrid>
                <a:gridCol w="371475">
                  <a:extLst>
                    <a:ext uri="{9D8B030D-6E8A-4147-A177-3AD203B41FA5}">
                      <a16:colId xmlns:a16="http://schemas.microsoft.com/office/drawing/2014/main" val="2814920261"/>
                    </a:ext>
                  </a:extLst>
                </a:gridCol>
                <a:gridCol w="369888">
                  <a:extLst>
                    <a:ext uri="{9D8B030D-6E8A-4147-A177-3AD203B41FA5}">
                      <a16:colId xmlns:a16="http://schemas.microsoft.com/office/drawing/2014/main" val="801681880"/>
                    </a:ext>
                  </a:extLst>
                </a:gridCol>
                <a:gridCol w="371475">
                  <a:extLst>
                    <a:ext uri="{9D8B030D-6E8A-4147-A177-3AD203B41FA5}">
                      <a16:colId xmlns:a16="http://schemas.microsoft.com/office/drawing/2014/main" val="501873808"/>
                    </a:ext>
                  </a:extLst>
                </a:gridCol>
                <a:gridCol w="393700">
                  <a:extLst>
                    <a:ext uri="{9D8B030D-6E8A-4147-A177-3AD203B41FA5}">
                      <a16:colId xmlns:a16="http://schemas.microsoft.com/office/drawing/2014/main" val="3943717314"/>
                    </a:ext>
                  </a:extLst>
                </a:gridCol>
                <a:gridCol w="349250">
                  <a:extLst>
                    <a:ext uri="{9D8B030D-6E8A-4147-A177-3AD203B41FA5}">
                      <a16:colId xmlns:a16="http://schemas.microsoft.com/office/drawing/2014/main" val="2535450975"/>
                    </a:ext>
                  </a:extLst>
                </a:gridCol>
                <a:gridCol w="369887">
                  <a:extLst>
                    <a:ext uri="{9D8B030D-6E8A-4147-A177-3AD203B41FA5}">
                      <a16:colId xmlns:a16="http://schemas.microsoft.com/office/drawing/2014/main" val="3773357426"/>
                    </a:ext>
                  </a:extLst>
                </a:gridCol>
                <a:gridCol w="371475">
                  <a:extLst>
                    <a:ext uri="{9D8B030D-6E8A-4147-A177-3AD203B41FA5}">
                      <a16:colId xmlns:a16="http://schemas.microsoft.com/office/drawing/2014/main" val="4041035248"/>
                    </a:ext>
                  </a:extLst>
                </a:gridCol>
                <a:gridCol w="371475">
                  <a:extLst>
                    <a:ext uri="{9D8B030D-6E8A-4147-A177-3AD203B41FA5}">
                      <a16:colId xmlns:a16="http://schemas.microsoft.com/office/drawing/2014/main" val="1177509365"/>
                    </a:ext>
                  </a:extLst>
                </a:gridCol>
                <a:gridCol w="371475">
                  <a:extLst>
                    <a:ext uri="{9D8B030D-6E8A-4147-A177-3AD203B41FA5}">
                      <a16:colId xmlns:a16="http://schemas.microsoft.com/office/drawing/2014/main" val="387631595"/>
                    </a:ext>
                  </a:extLst>
                </a:gridCol>
                <a:gridCol w="369888">
                  <a:extLst>
                    <a:ext uri="{9D8B030D-6E8A-4147-A177-3AD203B41FA5}">
                      <a16:colId xmlns:a16="http://schemas.microsoft.com/office/drawing/2014/main" val="2568935732"/>
                    </a:ext>
                  </a:extLst>
                </a:gridCol>
                <a:gridCol w="371475">
                  <a:extLst>
                    <a:ext uri="{9D8B030D-6E8A-4147-A177-3AD203B41FA5}">
                      <a16:colId xmlns:a16="http://schemas.microsoft.com/office/drawing/2014/main" val="492982755"/>
                    </a:ext>
                  </a:extLst>
                </a:gridCol>
                <a:gridCol w="371475">
                  <a:extLst>
                    <a:ext uri="{9D8B030D-6E8A-4147-A177-3AD203B41FA5}">
                      <a16:colId xmlns:a16="http://schemas.microsoft.com/office/drawing/2014/main" val="3969646448"/>
                    </a:ext>
                  </a:extLst>
                </a:gridCol>
                <a:gridCol w="371475">
                  <a:extLst>
                    <a:ext uri="{9D8B030D-6E8A-4147-A177-3AD203B41FA5}">
                      <a16:colId xmlns:a16="http://schemas.microsoft.com/office/drawing/2014/main" val="4068162034"/>
                    </a:ext>
                  </a:extLst>
                </a:gridCol>
                <a:gridCol w="357187">
                  <a:extLst>
                    <a:ext uri="{9D8B030D-6E8A-4147-A177-3AD203B41FA5}">
                      <a16:colId xmlns:a16="http://schemas.microsoft.com/office/drawing/2014/main" val="2242104401"/>
                    </a:ext>
                  </a:extLst>
                </a:gridCol>
                <a:gridCol w="381000">
                  <a:extLst>
                    <a:ext uri="{9D8B030D-6E8A-4147-A177-3AD203B41FA5}">
                      <a16:colId xmlns:a16="http://schemas.microsoft.com/office/drawing/2014/main" val="3055741432"/>
                    </a:ext>
                  </a:extLst>
                </a:gridCol>
              </a:tblGrid>
              <a:tr h="431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endPar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ahoma" panose="020B0604030504040204"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D</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70143504"/>
                  </a:ext>
                </a:extLst>
              </a:tr>
            </a:tbl>
          </a:graphicData>
        </a:graphic>
      </p:graphicFrame>
      <p:grpSp>
        <p:nvGrpSpPr>
          <p:cNvPr id="79" name="组合 78">
            <a:extLst>
              <a:ext uri="{FF2B5EF4-FFF2-40B4-BE49-F238E27FC236}">
                <a16:creationId xmlns:a16="http://schemas.microsoft.com/office/drawing/2014/main" id="{60D58AB6-9549-4C7D-A42E-DAF767AC9453}"/>
              </a:ext>
            </a:extLst>
          </p:cNvPr>
          <p:cNvGrpSpPr/>
          <p:nvPr/>
        </p:nvGrpSpPr>
        <p:grpSpPr>
          <a:xfrm>
            <a:off x="883567" y="3071229"/>
            <a:ext cx="2858171" cy="2874665"/>
            <a:chOff x="58067" y="964791"/>
            <a:chExt cx="2858171" cy="2874665"/>
          </a:xfrm>
          <a:solidFill>
            <a:srgbClr val="FFFFCC"/>
          </a:solidFill>
        </p:grpSpPr>
        <p:sp>
          <p:nvSpPr>
            <p:cNvPr id="80" name="Text Box 32">
              <a:extLst>
                <a:ext uri="{FF2B5EF4-FFF2-40B4-BE49-F238E27FC236}">
                  <a16:creationId xmlns:a16="http://schemas.microsoft.com/office/drawing/2014/main" id="{226ECD70-0172-41E7-864C-A2A8B183FF1C}"/>
                </a:ext>
              </a:extLst>
            </p:cNvPr>
            <p:cNvSpPr txBox="1">
              <a:spLocks noChangeArrowheads="1"/>
            </p:cNvSpPr>
            <p:nvPr/>
          </p:nvSpPr>
          <p:spPr bwMode="auto">
            <a:xfrm>
              <a:off x="58067" y="3377791"/>
              <a:ext cx="2571477" cy="461665"/>
            </a:xfrm>
            <a:prstGeom prst="rect">
              <a:avLst/>
            </a:prstGeom>
            <a:noFill/>
            <a:ln w="9525">
              <a:noFill/>
              <a:miter lim="800000"/>
              <a:headEnd/>
              <a:tailEnd/>
            </a:ln>
          </p:spPr>
          <p:txBody>
            <a:bodyPr lIns="0" rIns="0">
              <a:spAutoFit/>
            </a:bodyPr>
            <a:lstStyle/>
            <a:p>
              <a:pPr algn="ctr">
                <a:spcBef>
                  <a:spcPct val="20000"/>
                </a:spcBef>
                <a:defRPr/>
              </a:pPr>
              <a:r>
                <a:rPr lang="zh-CN" altLang="en-US" sz="2400" b="1" dirty="0">
                  <a:solidFill>
                    <a:srgbClr val="FF0000"/>
                  </a:solidFill>
                  <a:latin typeface="微软雅黑" panose="020B0503020204020204" pitchFamily="34" charset="-122"/>
                  <a:ea typeface="微软雅黑" panose="020B0503020204020204" pitchFamily="34" charset="-122"/>
                </a:rPr>
                <a:t>右偏斜二叉树</a:t>
              </a:r>
            </a:p>
          </p:txBody>
        </p:sp>
        <p:grpSp>
          <p:nvGrpSpPr>
            <p:cNvPr id="81" name="组合 80">
              <a:extLst>
                <a:ext uri="{FF2B5EF4-FFF2-40B4-BE49-F238E27FC236}">
                  <a16:creationId xmlns:a16="http://schemas.microsoft.com/office/drawing/2014/main" id="{9E57B9B7-D0E5-48BF-BFFB-27C864C44B9B}"/>
                </a:ext>
              </a:extLst>
            </p:cNvPr>
            <p:cNvGrpSpPr/>
            <p:nvPr/>
          </p:nvGrpSpPr>
          <p:grpSpPr>
            <a:xfrm>
              <a:off x="520700" y="964791"/>
              <a:ext cx="2395538" cy="2544093"/>
              <a:chOff x="520700" y="1276350"/>
              <a:chExt cx="2395538" cy="2544093"/>
            </a:xfrm>
            <a:grpFill/>
          </p:grpSpPr>
          <p:sp>
            <p:nvSpPr>
              <p:cNvPr id="82" name="Oval 13">
                <a:extLst>
                  <a:ext uri="{FF2B5EF4-FFF2-40B4-BE49-F238E27FC236}">
                    <a16:creationId xmlns:a16="http://schemas.microsoft.com/office/drawing/2014/main" id="{3F064E47-B53C-4761-8C2B-49506FA506DF}"/>
                  </a:ext>
                </a:extLst>
              </p:cNvPr>
              <p:cNvSpPr>
                <a:spLocks noChangeArrowheads="1"/>
              </p:cNvSpPr>
              <p:nvPr/>
            </p:nvSpPr>
            <p:spPr bwMode="auto">
              <a:xfrm>
                <a:off x="520700" y="1276350"/>
                <a:ext cx="431800" cy="417403"/>
              </a:xfrm>
              <a:prstGeom prst="ellipse">
                <a:avLst/>
              </a:prstGeom>
              <a:grpFill/>
              <a:ln w="38100">
                <a:solidFill>
                  <a:schemeClr val="tx1"/>
                </a:solidFill>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a:latin typeface="Times New Roman" pitchFamily="18" charset="0"/>
                    <a:ea typeface="宋体" charset="-122"/>
                    <a:cs typeface="Times New Roman" pitchFamily="18" charset="0"/>
                  </a:rPr>
                  <a:t>A</a:t>
                </a:r>
              </a:p>
            </p:txBody>
          </p:sp>
          <p:sp>
            <p:nvSpPr>
              <p:cNvPr id="83" name="Freeform 43">
                <a:extLst>
                  <a:ext uri="{FF2B5EF4-FFF2-40B4-BE49-F238E27FC236}">
                    <a16:creationId xmlns:a16="http://schemas.microsoft.com/office/drawing/2014/main" id="{B28ABA8B-A64F-4D3F-8392-649B6A6872F9}"/>
                  </a:ext>
                </a:extLst>
              </p:cNvPr>
              <p:cNvSpPr>
                <a:spLocks/>
              </p:cNvSpPr>
              <p:nvPr/>
            </p:nvSpPr>
            <p:spPr bwMode="auto">
              <a:xfrm>
                <a:off x="861207" y="1643132"/>
                <a:ext cx="396043" cy="412953"/>
              </a:xfrm>
              <a:custGeom>
                <a:avLst/>
                <a:gdLst>
                  <a:gd name="T0" fmla="*/ 0 w 767"/>
                  <a:gd name="T1" fmla="*/ 0 h 488"/>
                  <a:gd name="T2" fmla="*/ 2147483647 w 767"/>
                  <a:gd name="T3" fmla="*/ 2147483647 h 488"/>
                  <a:gd name="T4" fmla="*/ 0 60000 65536"/>
                  <a:gd name="T5" fmla="*/ 0 60000 65536"/>
                  <a:gd name="T6" fmla="*/ 0 w 767"/>
                  <a:gd name="T7" fmla="*/ 0 h 488"/>
                  <a:gd name="T8" fmla="*/ 767 w 767"/>
                  <a:gd name="T9" fmla="*/ 488 h 488"/>
                </a:gdLst>
                <a:ahLst/>
                <a:cxnLst>
                  <a:cxn ang="T4">
                    <a:pos x="T0" y="T1"/>
                  </a:cxn>
                  <a:cxn ang="T5">
                    <a:pos x="T2" y="T3"/>
                  </a:cxn>
                </a:cxnLst>
                <a:rect l="T6" t="T7" r="T8" b="T9"/>
                <a:pathLst>
                  <a:path w="767" h="488">
                    <a:moveTo>
                      <a:pt x="0" y="0"/>
                    </a:moveTo>
                    <a:lnTo>
                      <a:pt x="767" y="488"/>
                    </a:lnTo>
                  </a:path>
                </a:pathLst>
              </a:custGeom>
              <a:grpFill/>
              <a:ln w="28575">
                <a:solidFill>
                  <a:schemeClr val="tx1"/>
                </a:solidFill>
                <a:round/>
                <a:headEnd/>
                <a:tailEnd/>
              </a:ln>
            </p:spPr>
            <p:txBody>
              <a:bodyPr tIns="18000"/>
              <a:lstStyle/>
              <a:p>
                <a:endParaRPr lang="zh-CN" altLang="en-US" b="1"/>
              </a:p>
            </p:txBody>
          </p:sp>
          <p:sp>
            <p:nvSpPr>
              <p:cNvPr id="84" name="Oval 124">
                <a:extLst>
                  <a:ext uri="{FF2B5EF4-FFF2-40B4-BE49-F238E27FC236}">
                    <a16:creationId xmlns:a16="http://schemas.microsoft.com/office/drawing/2014/main" id="{4665515C-A55F-47A8-B1AC-A1423C2949E9}"/>
                  </a:ext>
                </a:extLst>
              </p:cNvPr>
              <p:cNvSpPr>
                <a:spLocks noChangeArrowheads="1"/>
              </p:cNvSpPr>
              <p:nvPr/>
            </p:nvSpPr>
            <p:spPr bwMode="auto">
              <a:xfrm>
                <a:off x="1175279" y="1985247"/>
                <a:ext cx="431800" cy="417403"/>
              </a:xfrm>
              <a:prstGeom prst="ellipse">
                <a:avLst/>
              </a:prstGeom>
              <a:grpFill/>
              <a:ln w="38100">
                <a:solidFill>
                  <a:schemeClr val="tx1"/>
                </a:solidFill>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a:latin typeface="Times New Roman" pitchFamily="18" charset="0"/>
                    <a:ea typeface="宋体" charset="-122"/>
                    <a:cs typeface="Times New Roman" pitchFamily="18" charset="0"/>
                  </a:rPr>
                  <a:t>B</a:t>
                </a:r>
              </a:p>
            </p:txBody>
          </p:sp>
          <p:sp>
            <p:nvSpPr>
              <p:cNvPr id="85" name="Oval 128">
                <a:extLst>
                  <a:ext uri="{FF2B5EF4-FFF2-40B4-BE49-F238E27FC236}">
                    <a16:creationId xmlns:a16="http://schemas.microsoft.com/office/drawing/2014/main" id="{A5DB7A30-9C0C-44DA-BB1A-7EDE5F65F2CD}"/>
                  </a:ext>
                </a:extLst>
              </p:cNvPr>
              <p:cNvSpPr>
                <a:spLocks noChangeArrowheads="1"/>
              </p:cNvSpPr>
              <p:nvPr/>
            </p:nvSpPr>
            <p:spPr bwMode="auto">
              <a:xfrm>
                <a:off x="1829858" y="2694144"/>
                <a:ext cx="431800" cy="417403"/>
              </a:xfrm>
              <a:prstGeom prst="ellipse">
                <a:avLst/>
              </a:prstGeom>
              <a:grpFill/>
              <a:ln w="38100">
                <a:solidFill>
                  <a:schemeClr val="tx1"/>
                </a:solidFill>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a:latin typeface="Times New Roman" pitchFamily="18" charset="0"/>
                    <a:ea typeface="宋体" charset="-122"/>
                    <a:cs typeface="Times New Roman" pitchFamily="18" charset="0"/>
                  </a:rPr>
                  <a:t>C</a:t>
                </a:r>
              </a:p>
            </p:txBody>
          </p:sp>
          <p:sp>
            <p:nvSpPr>
              <p:cNvPr id="86" name="Oval 136">
                <a:extLst>
                  <a:ext uri="{FF2B5EF4-FFF2-40B4-BE49-F238E27FC236}">
                    <a16:creationId xmlns:a16="http://schemas.microsoft.com/office/drawing/2014/main" id="{C8627077-51E6-4256-A192-9DE686813134}"/>
                  </a:ext>
                </a:extLst>
              </p:cNvPr>
              <p:cNvSpPr>
                <a:spLocks noChangeArrowheads="1"/>
              </p:cNvSpPr>
              <p:nvPr/>
            </p:nvSpPr>
            <p:spPr bwMode="auto">
              <a:xfrm>
                <a:off x="2484438" y="3403040"/>
                <a:ext cx="431800" cy="417403"/>
              </a:xfrm>
              <a:prstGeom prst="ellipse">
                <a:avLst/>
              </a:prstGeom>
              <a:grpFill/>
              <a:ln w="38100">
                <a:solidFill>
                  <a:schemeClr val="tx1"/>
                </a:solidFill>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a:latin typeface="Times New Roman" pitchFamily="18" charset="0"/>
                    <a:ea typeface="宋体" charset="-122"/>
                    <a:cs typeface="Times New Roman" pitchFamily="18" charset="0"/>
                  </a:rPr>
                  <a:t>D</a:t>
                </a:r>
              </a:p>
            </p:txBody>
          </p:sp>
          <p:sp>
            <p:nvSpPr>
              <p:cNvPr id="87" name="Freeform 43">
                <a:extLst>
                  <a:ext uri="{FF2B5EF4-FFF2-40B4-BE49-F238E27FC236}">
                    <a16:creationId xmlns:a16="http://schemas.microsoft.com/office/drawing/2014/main" id="{0713F27A-5D2A-4D46-BD69-F4C3146DC8AD}"/>
                  </a:ext>
                </a:extLst>
              </p:cNvPr>
              <p:cNvSpPr>
                <a:spLocks/>
              </p:cNvSpPr>
              <p:nvPr/>
            </p:nvSpPr>
            <p:spPr bwMode="auto">
              <a:xfrm>
                <a:off x="1522033" y="2344738"/>
                <a:ext cx="396043" cy="412953"/>
              </a:xfrm>
              <a:custGeom>
                <a:avLst/>
                <a:gdLst>
                  <a:gd name="T0" fmla="*/ 0 w 767"/>
                  <a:gd name="T1" fmla="*/ 0 h 488"/>
                  <a:gd name="T2" fmla="*/ 2147483647 w 767"/>
                  <a:gd name="T3" fmla="*/ 2147483647 h 488"/>
                  <a:gd name="T4" fmla="*/ 0 60000 65536"/>
                  <a:gd name="T5" fmla="*/ 0 60000 65536"/>
                  <a:gd name="T6" fmla="*/ 0 w 767"/>
                  <a:gd name="T7" fmla="*/ 0 h 488"/>
                  <a:gd name="T8" fmla="*/ 767 w 767"/>
                  <a:gd name="T9" fmla="*/ 488 h 488"/>
                </a:gdLst>
                <a:ahLst/>
                <a:cxnLst>
                  <a:cxn ang="T4">
                    <a:pos x="T0" y="T1"/>
                  </a:cxn>
                  <a:cxn ang="T5">
                    <a:pos x="T2" y="T3"/>
                  </a:cxn>
                </a:cxnLst>
                <a:rect l="T6" t="T7" r="T8" b="T9"/>
                <a:pathLst>
                  <a:path w="767" h="488">
                    <a:moveTo>
                      <a:pt x="0" y="0"/>
                    </a:moveTo>
                    <a:lnTo>
                      <a:pt x="767" y="488"/>
                    </a:lnTo>
                  </a:path>
                </a:pathLst>
              </a:custGeom>
              <a:grpFill/>
              <a:ln w="28575">
                <a:solidFill>
                  <a:schemeClr val="tx1"/>
                </a:solidFill>
                <a:round/>
                <a:headEnd/>
                <a:tailEnd/>
              </a:ln>
            </p:spPr>
            <p:txBody>
              <a:bodyPr tIns="18000"/>
              <a:lstStyle/>
              <a:p>
                <a:endParaRPr lang="zh-CN" altLang="en-US" b="1"/>
              </a:p>
            </p:txBody>
          </p:sp>
          <p:sp>
            <p:nvSpPr>
              <p:cNvPr id="88" name="Freeform 43">
                <a:extLst>
                  <a:ext uri="{FF2B5EF4-FFF2-40B4-BE49-F238E27FC236}">
                    <a16:creationId xmlns:a16="http://schemas.microsoft.com/office/drawing/2014/main" id="{4F65C9A1-E763-4166-8B1A-590E18068BAE}"/>
                  </a:ext>
                </a:extLst>
              </p:cNvPr>
              <p:cNvSpPr>
                <a:spLocks/>
              </p:cNvSpPr>
              <p:nvPr/>
            </p:nvSpPr>
            <p:spPr bwMode="auto">
              <a:xfrm>
                <a:off x="2181741" y="3050879"/>
                <a:ext cx="396043" cy="412953"/>
              </a:xfrm>
              <a:custGeom>
                <a:avLst/>
                <a:gdLst>
                  <a:gd name="T0" fmla="*/ 0 w 767"/>
                  <a:gd name="T1" fmla="*/ 0 h 488"/>
                  <a:gd name="T2" fmla="*/ 2147483647 w 767"/>
                  <a:gd name="T3" fmla="*/ 2147483647 h 488"/>
                  <a:gd name="T4" fmla="*/ 0 60000 65536"/>
                  <a:gd name="T5" fmla="*/ 0 60000 65536"/>
                  <a:gd name="T6" fmla="*/ 0 w 767"/>
                  <a:gd name="T7" fmla="*/ 0 h 488"/>
                  <a:gd name="T8" fmla="*/ 767 w 767"/>
                  <a:gd name="T9" fmla="*/ 488 h 488"/>
                </a:gdLst>
                <a:ahLst/>
                <a:cxnLst>
                  <a:cxn ang="T4">
                    <a:pos x="T0" y="T1"/>
                  </a:cxn>
                  <a:cxn ang="T5">
                    <a:pos x="T2" y="T3"/>
                  </a:cxn>
                </a:cxnLst>
                <a:rect l="T6" t="T7" r="T8" b="T9"/>
                <a:pathLst>
                  <a:path w="767" h="488">
                    <a:moveTo>
                      <a:pt x="0" y="0"/>
                    </a:moveTo>
                    <a:lnTo>
                      <a:pt x="767" y="488"/>
                    </a:lnTo>
                  </a:path>
                </a:pathLst>
              </a:custGeom>
              <a:grpFill/>
              <a:ln w="28575">
                <a:solidFill>
                  <a:schemeClr val="tx1"/>
                </a:solidFill>
                <a:round/>
                <a:headEnd/>
                <a:tailEnd/>
              </a:ln>
            </p:spPr>
            <p:txBody>
              <a:bodyPr tIns="18000"/>
              <a:lstStyle/>
              <a:p>
                <a:endParaRPr lang="zh-CN" altLang="en-US" b="1"/>
              </a:p>
            </p:txBody>
          </p:sp>
        </p:grpSp>
      </p:grpSp>
      <p:grpSp>
        <p:nvGrpSpPr>
          <p:cNvPr id="89" name="组合 6">
            <a:extLst>
              <a:ext uri="{FF2B5EF4-FFF2-40B4-BE49-F238E27FC236}">
                <a16:creationId xmlns:a16="http://schemas.microsoft.com/office/drawing/2014/main" id="{91F28696-0D37-4410-87EC-9241FD1A08E5}"/>
              </a:ext>
            </a:extLst>
          </p:cNvPr>
          <p:cNvGrpSpPr>
            <a:grpSpLocks/>
          </p:cNvGrpSpPr>
          <p:nvPr/>
        </p:nvGrpSpPr>
        <p:grpSpPr bwMode="auto">
          <a:xfrm>
            <a:off x="7112880" y="2858504"/>
            <a:ext cx="3941762" cy="2663825"/>
            <a:chOff x="4069172" y="1503916"/>
            <a:chExt cx="3941763" cy="2663825"/>
          </a:xfrm>
        </p:grpSpPr>
        <p:sp>
          <p:nvSpPr>
            <p:cNvPr id="90" name="Text Box 32">
              <a:extLst>
                <a:ext uri="{FF2B5EF4-FFF2-40B4-BE49-F238E27FC236}">
                  <a16:creationId xmlns:a16="http://schemas.microsoft.com/office/drawing/2014/main" id="{945757F5-F73D-4183-9538-6D04FA0A4AC0}"/>
                </a:ext>
              </a:extLst>
            </p:cNvPr>
            <p:cNvSpPr txBox="1">
              <a:spLocks noChangeArrowheads="1"/>
            </p:cNvSpPr>
            <p:nvPr/>
          </p:nvSpPr>
          <p:spPr bwMode="auto">
            <a:xfrm>
              <a:off x="7331485" y="2632628"/>
              <a:ext cx="2444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just">
                <a:lnSpc>
                  <a:spcPct val="100000"/>
                </a:lnSpc>
                <a:buFontTx/>
                <a:buNone/>
              </a:pPr>
              <a:r>
                <a:rPr lang="zh-CN" altLang="en-US" b="1">
                  <a:latin typeface="Times New Roman" pitchFamily="18" charset="0"/>
                  <a:ea typeface="宋体" charset="-122"/>
                  <a:cs typeface="Times New Roman" pitchFamily="18" charset="0"/>
                </a:rPr>
                <a:t>6</a:t>
              </a:r>
            </a:p>
          </p:txBody>
        </p:sp>
        <p:sp>
          <p:nvSpPr>
            <p:cNvPr id="91" name="Text Box 35">
              <a:extLst>
                <a:ext uri="{FF2B5EF4-FFF2-40B4-BE49-F238E27FC236}">
                  <a16:creationId xmlns:a16="http://schemas.microsoft.com/office/drawing/2014/main" id="{24954242-F5F3-4171-84DF-E04FFC258DDA}"/>
                </a:ext>
              </a:extLst>
            </p:cNvPr>
            <p:cNvSpPr txBox="1">
              <a:spLocks noChangeArrowheads="1"/>
            </p:cNvSpPr>
            <p:nvPr/>
          </p:nvSpPr>
          <p:spPr bwMode="auto">
            <a:xfrm>
              <a:off x="4662897" y="3807378"/>
              <a:ext cx="2444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just">
                <a:lnSpc>
                  <a:spcPct val="100000"/>
                </a:lnSpc>
                <a:buFontTx/>
                <a:buNone/>
              </a:pPr>
              <a:r>
                <a:rPr lang="zh-CN" altLang="en-US" b="1">
                  <a:latin typeface="Times New Roman" pitchFamily="18" charset="0"/>
                  <a:ea typeface="宋体" charset="-122"/>
                  <a:cs typeface="Times New Roman" pitchFamily="18" charset="0"/>
                </a:rPr>
                <a:t>9</a:t>
              </a:r>
            </a:p>
          </p:txBody>
        </p:sp>
        <p:sp>
          <p:nvSpPr>
            <p:cNvPr id="92" name="Text Box 36">
              <a:extLst>
                <a:ext uri="{FF2B5EF4-FFF2-40B4-BE49-F238E27FC236}">
                  <a16:creationId xmlns:a16="http://schemas.microsoft.com/office/drawing/2014/main" id="{DC0618FE-B6A2-4E53-9E99-2D69652AC9BE}"/>
                </a:ext>
              </a:extLst>
            </p:cNvPr>
            <p:cNvSpPr txBox="1">
              <a:spLocks noChangeArrowheads="1"/>
            </p:cNvSpPr>
            <p:nvPr/>
          </p:nvSpPr>
          <p:spPr bwMode="auto">
            <a:xfrm>
              <a:off x="5115335" y="3807378"/>
              <a:ext cx="3841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just">
                <a:lnSpc>
                  <a:spcPct val="100000"/>
                </a:lnSpc>
                <a:buFontTx/>
                <a:buNone/>
              </a:pPr>
              <a:r>
                <a:rPr lang="zh-CN" altLang="en-US" b="1">
                  <a:latin typeface="Times New Roman" pitchFamily="18" charset="0"/>
                  <a:ea typeface="宋体" charset="-122"/>
                  <a:cs typeface="Times New Roman" pitchFamily="18" charset="0"/>
                </a:rPr>
                <a:t>10</a:t>
              </a:r>
            </a:p>
          </p:txBody>
        </p:sp>
        <p:sp>
          <p:nvSpPr>
            <p:cNvPr id="93" name="Freeform 46">
              <a:extLst>
                <a:ext uri="{FF2B5EF4-FFF2-40B4-BE49-F238E27FC236}">
                  <a16:creationId xmlns:a16="http://schemas.microsoft.com/office/drawing/2014/main" id="{6525CF33-7C4F-444C-9B40-5C96A8212C44}"/>
                </a:ext>
              </a:extLst>
            </p:cNvPr>
            <p:cNvSpPr>
              <a:spLocks/>
            </p:cNvSpPr>
            <p:nvPr/>
          </p:nvSpPr>
          <p:spPr bwMode="auto">
            <a:xfrm>
              <a:off x="7094948" y="2235753"/>
              <a:ext cx="273050" cy="488950"/>
            </a:xfrm>
            <a:custGeom>
              <a:avLst/>
              <a:gdLst>
                <a:gd name="T0" fmla="*/ 2147483647 w 226"/>
                <a:gd name="T1" fmla="*/ 0 h 421"/>
                <a:gd name="T2" fmla="*/ 0 w 226"/>
                <a:gd name="T3" fmla="*/ 2147483647 h 421"/>
                <a:gd name="T4" fmla="*/ 0 60000 65536"/>
                <a:gd name="T5" fmla="*/ 0 60000 65536"/>
                <a:gd name="T6" fmla="*/ 0 w 226"/>
                <a:gd name="T7" fmla="*/ 0 h 421"/>
                <a:gd name="T8" fmla="*/ 226 w 226"/>
                <a:gd name="T9" fmla="*/ 421 h 421"/>
              </a:gdLst>
              <a:ahLst/>
              <a:cxnLst>
                <a:cxn ang="T4">
                  <a:pos x="T0" y="T1"/>
                </a:cxn>
                <a:cxn ang="T5">
                  <a:pos x="T2" y="T3"/>
                </a:cxn>
              </a:cxnLst>
              <a:rect l="T6" t="T7" r="T8" b="T9"/>
              <a:pathLst>
                <a:path w="226" h="421">
                  <a:moveTo>
                    <a:pt x="226" y="0"/>
                  </a:moveTo>
                  <a:lnTo>
                    <a:pt x="0" y="421"/>
                  </a:lnTo>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tIns="18000"/>
            <a:lstStyle/>
            <a:p>
              <a:endParaRPr lang="zh-CN" altLang="en-US"/>
            </a:p>
          </p:txBody>
        </p:sp>
        <p:sp>
          <p:nvSpPr>
            <p:cNvPr id="94" name="Line 64">
              <a:extLst>
                <a:ext uri="{FF2B5EF4-FFF2-40B4-BE49-F238E27FC236}">
                  <a16:creationId xmlns:a16="http://schemas.microsoft.com/office/drawing/2014/main" id="{EE79525A-B249-4C0E-A502-FC6A09E4CAA5}"/>
                </a:ext>
              </a:extLst>
            </p:cNvPr>
            <p:cNvSpPr>
              <a:spLocks noChangeShapeType="1"/>
            </p:cNvSpPr>
            <p:nvPr/>
          </p:nvSpPr>
          <p:spPr bwMode="auto">
            <a:xfrm>
              <a:off x="5610635" y="2994578"/>
              <a:ext cx="115888" cy="411163"/>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tIns="18000"/>
            <a:lstStyle/>
            <a:p>
              <a:endParaRPr lang="zh-CN" altLang="en-US"/>
            </a:p>
          </p:txBody>
        </p:sp>
        <p:sp>
          <p:nvSpPr>
            <p:cNvPr id="95" name="Line 66">
              <a:extLst>
                <a:ext uri="{FF2B5EF4-FFF2-40B4-BE49-F238E27FC236}">
                  <a16:creationId xmlns:a16="http://schemas.microsoft.com/office/drawing/2014/main" id="{F0143161-758F-427F-B6C3-D3FD04BFDF86}"/>
                </a:ext>
              </a:extLst>
            </p:cNvPr>
            <p:cNvSpPr>
              <a:spLocks noChangeShapeType="1"/>
            </p:cNvSpPr>
            <p:nvPr/>
          </p:nvSpPr>
          <p:spPr bwMode="auto">
            <a:xfrm>
              <a:off x="4627972" y="2994578"/>
              <a:ext cx="111125" cy="4127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tIns="18000"/>
            <a:lstStyle/>
            <a:p>
              <a:endParaRPr lang="zh-CN" altLang="en-US"/>
            </a:p>
          </p:txBody>
        </p:sp>
        <p:sp>
          <p:nvSpPr>
            <p:cNvPr id="96" name="Line 67">
              <a:extLst>
                <a:ext uri="{FF2B5EF4-FFF2-40B4-BE49-F238E27FC236}">
                  <a16:creationId xmlns:a16="http://schemas.microsoft.com/office/drawing/2014/main" id="{153AB8DA-F763-4BED-B103-E03018EC3F78}"/>
                </a:ext>
              </a:extLst>
            </p:cNvPr>
            <p:cNvSpPr>
              <a:spLocks noChangeShapeType="1"/>
            </p:cNvSpPr>
            <p:nvPr/>
          </p:nvSpPr>
          <p:spPr bwMode="auto">
            <a:xfrm flipH="1">
              <a:off x="5304247" y="3018391"/>
              <a:ext cx="112713" cy="3873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tIns="18000"/>
            <a:lstStyle/>
            <a:p>
              <a:endParaRPr lang="zh-CN" altLang="en-US"/>
            </a:p>
          </p:txBody>
        </p:sp>
        <p:sp>
          <p:nvSpPr>
            <p:cNvPr id="97" name="Line 68">
              <a:extLst>
                <a:ext uri="{FF2B5EF4-FFF2-40B4-BE49-F238E27FC236}">
                  <a16:creationId xmlns:a16="http://schemas.microsoft.com/office/drawing/2014/main" id="{AC5DB486-D42D-42F3-B66D-7469C5BAC13D}"/>
                </a:ext>
              </a:extLst>
            </p:cNvPr>
            <p:cNvSpPr>
              <a:spLocks noChangeShapeType="1"/>
            </p:cNvSpPr>
            <p:nvPr/>
          </p:nvSpPr>
          <p:spPr bwMode="auto">
            <a:xfrm flipH="1">
              <a:off x="6769510" y="3018391"/>
              <a:ext cx="163513" cy="4000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tIns="18000"/>
            <a:lstStyle/>
            <a:p>
              <a:endParaRPr lang="zh-CN" altLang="en-US"/>
            </a:p>
          </p:txBody>
        </p:sp>
        <p:sp>
          <p:nvSpPr>
            <p:cNvPr id="98" name="Line 69">
              <a:extLst>
                <a:ext uri="{FF2B5EF4-FFF2-40B4-BE49-F238E27FC236}">
                  <a16:creationId xmlns:a16="http://schemas.microsoft.com/office/drawing/2014/main" id="{A8FFE7BB-AE71-4264-8D7F-6CB9183C66AA}"/>
                </a:ext>
              </a:extLst>
            </p:cNvPr>
            <p:cNvSpPr>
              <a:spLocks noChangeShapeType="1"/>
            </p:cNvSpPr>
            <p:nvPr/>
          </p:nvSpPr>
          <p:spPr bwMode="auto">
            <a:xfrm>
              <a:off x="7083835" y="2994578"/>
              <a:ext cx="174625" cy="423863"/>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tIns="18000"/>
            <a:lstStyle/>
            <a:p>
              <a:endParaRPr lang="zh-CN" altLang="en-US"/>
            </a:p>
          </p:txBody>
        </p:sp>
        <p:sp>
          <p:nvSpPr>
            <p:cNvPr id="99" name="Oval 127">
              <a:extLst>
                <a:ext uri="{FF2B5EF4-FFF2-40B4-BE49-F238E27FC236}">
                  <a16:creationId xmlns:a16="http://schemas.microsoft.com/office/drawing/2014/main" id="{F6B7DA49-1A0E-4466-ACCF-548474128589}"/>
                </a:ext>
              </a:extLst>
            </p:cNvPr>
            <p:cNvSpPr>
              <a:spLocks noChangeArrowheads="1"/>
            </p:cNvSpPr>
            <p:nvPr/>
          </p:nvSpPr>
          <p:spPr bwMode="auto">
            <a:xfrm>
              <a:off x="6826660" y="2667553"/>
              <a:ext cx="431800" cy="417513"/>
            </a:xfrm>
            <a:prstGeom prst="ellipse">
              <a:avLst/>
            </a:prstGeom>
            <a:solidFill>
              <a:srgbClr val="FFFF00"/>
            </a:solidFill>
            <a:ln w="38100">
              <a:solidFill>
                <a:srgbClr val="FF0000"/>
              </a:solidFill>
              <a:prstDash val="sysDot"/>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a:latin typeface="Times New Roman" pitchFamily="18" charset="0"/>
                  <a:ea typeface="宋体" charset="-122"/>
                  <a:cs typeface="Times New Roman" pitchFamily="18" charset="0"/>
                  <a:sym typeface="Symbol" pitchFamily="18" charset="2"/>
                </a:rPr>
                <a:t></a:t>
              </a:r>
              <a:endParaRPr lang="en-US" altLang="zh-CN" b="1">
                <a:latin typeface="Times New Roman" pitchFamily="18" charset="0"/>
                <a:ea typeface="宋体" charset="-122"/>
                <a:cs typeface="Times New Roman" pitchFamily="18" charset="0"/>
              </a:endParaRPr>
            </a:p>
          </p:txBody>
        </p:sp>
        <p:sp>
          <p:nvSpPr>
            <p:cNvPr id="100" name="Oval 130">
              <a:extLst>
                <a:ext uri="{FF2B5EF4-FFF2-40B4-BE49-F238E27FC236}">
                  <a16:creationId xmlns:a16="http://schemas.microsoft.com/office/drawing/2014/main" id="{976CBFDD-9DE8-4C93-89E6-25B3358DAA40}"/>
                </a:ext>
              </a:extLst>
            </p:cNvPr>
            <p:cNvSpPr>
              <a:spLocks noChangeArrowheads="1"/>
            </p:cNvSpPr>
            <p:nvPr/>
          </p:nvSpPr>
          <p:spPr bwMode="auto">
            <a:xfrm>
              <a:off x="4556535" y="3386691"/>
              <a:ext cx="431800" cy="417513"/>
            </a:xfrm>
            <a:prstGeom prst="ellipse">
              <a:avLst/>
            </a:prstGeom>
            <a:solidFill>
              <a:srgbClr val="FFFF00"/>
            </a:solidFill>
            <a:ln w="38100">
              <a:solidFill>
                <a:srgbClr val="FF0000"/>
              </a:solidFill>
              <a:prstDash val="sysDot"/>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a:latin typeface="Times New Roman" pitchFamily="18" charset="0"/>
                  <a:ea typeface="宋体" charset="-122"/>
                  <a:cs typeface="Times New Roman" pitchFamily="18" charset="0"/>
                  <a:sym typeface="Symbol" pitchFamily="18" charset="2"/>
                </a:rPr>
                <a:t></a:t>
              </a:r>
              <a:endParaRPr lang="en-US" altLang="zh-CN" b="1">
                <a:latin typeface="Times New Roman" pitchFamily="18" charset="0"/>
                <a:ea typeface="宋体" charset="-122"/>
                <a:cs typeface="Times New Roman" pitchFamily="18" charset="0"/>
              </a:endParaRPr>
            </a:p>
          </p:txBody>
        </p:sp>
        <p:sp>
          <p:nvSpPr>
            <p:cNvPr id="101" name="Oval 131">
              <a:extLst>
                <a:ext uri="{FF2B5EF4-FFF2-40B4-BE49-F238E27FC236}">
                  <a16:creationId xmlns:a16="http://schemas.microsoft.com/office/drawing/2014/main" id="{B81DE84D-E1C8-45D4-9C01-951C73F2E7CD}"/>
                </a:ext>
              </a:extLst>
            </p:cNvPr>
            <p:cNvSpPr>
              <a:spLocks noChangeArrowheads="1"/>
            </p:cNvSpPr>
            <p:nvPr/>
          </p:nvSpPr>
          <p:spPr bwMode="auto">
            <a:xfrm>
              <a:off x="5086760" y="3388278"/>
              <a:ext cx="431800" cy="417513"/>
            </a:xfrm>
            <a:prstGeom prst="ellipse">
              <a:avLst/>
            </a:prstGeom>
            <a:solidFill>
              <a:srgbClr val="FFFF00"/>
            </a:solidFill>
            <a:ln w="38100">
              <a:solidFill>
                <a:srgbClr val="FF0000"/>
              </a:solidFill>
              <a:prstDash val="sysDot"/>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 typeface="Wingdings" pitchFamily="2" charset="2"/>
                <a:buNone/>
              </a:pPr>
              <a:r>
                <a:rPr lang="en-US" altLang="zh-CN" b="1">
                  <a:latin typeface="Times New Roman" pitchFamily="18" charset="0"/>
                  <a:ea typeface="宋体" charset="-122"/>
                  <a:cs typeface="Times New Roman" pitchFamily="18" charset="0"/>
                  <a:sym typeface="Symbol" pitchFamily="18" charset="2"/>
                </a:rPr>
                <a:t></a:t>
              </a:r>
              <a:endParaRPr lang="en-US" altLang="zh-CN" b="1">
                <a:latin typeface="Times New Roman" pitchFamily="18" charset="0"/>
                <a:ea typeface="宋体" charset="-122"/>
                <a:cs typeface="Times New Roman" pitchFamily="18" charset="0"/>
              </a:endParaRPr>
            </a:p>
          </p:txBody>
        </p:sp>
        <p:sp>
          <p:nvSpPr>
            <p:cNvPr id="102" name="Oval 132">
              <a:extLst>
                <a:ext uri="{FF2B5EF4-FFF2-40B4-BE49-F238E27FC236}">
                  <a16:creationId xmlns:a16="http://schemas.microsoft.com/office/drawing/2014/main" id="{FB3F395A-85CC-4814-B2FF-E388F5A58561}"/>
                </a:ext>
              </a:extLst>
            </p:cNvPr>
            <p:cNvSpPr>
              <a:spLocks noChangeArrowheads="1"/>
            </p:cNvSpPr>
            <p:nvPr/>
          </p:nvSpPr>
          <p:spPr bwMode="auto">
            <a:xfrm>
              <a:off x="5559835" y="3389866"/>
              <a:ext cx="431800" cy="417513"/>
            </a:xfrm>
            <a:prstGeom prst="ellipse">
              <a:avLst/>
            </a:prstGeom>
            <a:solidFill>
              <a:srgbClr val="FFFF00"/>
            </a:solidFill>
            <a:ln w="38100">
              <a:solidFill>
                <a:srgbClr val="FF0000"/>
              </a:solidFill>
              <a:prstDash val="sysDot"/>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dirty="0">
                  <a:latin typeface="Times New Roman" pitchFamily="18" charset="0"/>
                  <a:ea typeface="宋体" charset="-122"/>
                  <a:cs typeface="Times New Roman" pitchFamily="18" charset="0"/>
                  <a:sym typeface="Symbol" pitchFamily="18" charset="2"/>
                </a:rPr>
                <a:t></a:t>
              </a:r>
              <a:endParaRPr lang="en-US" altLang="zh-CN" b="1" dirty="0">
                <a:latin typeface="Times New Roman" pitchFamily="18" charset="0"/>
                <a:ea typeface="宋体" charset="-122"/>
                <a:cs typeface="Times New Roman" pitchFamily="18" charset="0"/>
              </a:endParaRPr>
            </a:p>
          </p:txBody>
        </p:sp>
        <p:sp>
          <p:nvSpPr>
            <p:cNvPr id="103" name="Oval 133">
              <a:extLst>
                <a:ext uri="{FF2B5EF4-FFF2-40B4-BE49-F238E27FC236}">
                  <a16:creationId xmlns:a16="http://schemas.microsoft.com/office/drawing/2014/main" id="{C484C93E-9E46-4E80-BEB6-DF6CAB886F05}"/>
                </a:ext>
              </a:extLst>
            </p:cNvPr>
            <p:cNvSpPr>
              <a:spLocks noChangeArrowheads="1"/>
            </p:cNvSpPr>
            <p:nvPr/>
          </p:nvSpPr>
          <p:spPr bwMode="auto">
            <a:xfrm>
              <a:off x="6547260" y="3375578"/>
              <a:ext cx="431800" cy="417513"/>
            </a:xfrm>
            <a:prstGeom prst="ellipse">
              <a:avLst/>
            </a:prstGeom>
            <a:solidFill>
              <a:srgbClr val="FFFF00"/>
            </a:solidFill>
            <a:ln w="38100">
              <a:solidFill>
                <a:srgbClr val="FF0000"/>
              </a:solidFill>
              <a:prstDash val="sysDot"/>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a:latin typeface="Times New Roman" pitchFamily="18" charset="0"/>
                  <a:ea typeface="宋体" charset="-122"/>
                  <a:cs typeface="Times New Roman" pitchFamily="18" charset="0"/>
                  <a:sym typeface="Symbol" pitchFamily="18" charset="2"/>
                </a:rPr>
                <a:t></a:t>
              </a:r>
              <a:endParaRPr lang="en-US" altLang="zh-CN" b="1">
                <a:latin typeface="Times New Roman" pitchFamily="18" charset="0"/>
                <a:ea typeface="宋体" charset="-122"/>
                <a:cs typeface="Times New Roman" pitchFamily="18" charset="0"/>
              </a:endParaRPr>
            </a:p>
          </p:txBody>
        </p:sp>
        <p:sp>
          <p:nvSpPr>
            <p:cNvPr id="104" name="Oval 134">
              <a:extLst>
                <a:ext uri="{FF2B5EF4-FFF2-40B4-BE49-F238E27FC236}">
                  <a16:creationId xmlns:a16="http://schemas.microsoft.com/office/drawing/2014/main" id="{7A115323-0D18-42C6-8C72-EFBFAF55E716}"/>
                </a:ext>
              </a:extLst>
            </p:cNvPr>
            <p:cNvSpPr>
              <a:spLocks noChangeArrowheads="1"/>
            </p:cNvSpPr>
            <p:nvPr/>
          </p:nvSpPr>
          <p:spPr bwMode="auto">
            <a:xfrm>
              <a:off x="7064785" y="3375578"/>
              <a:ext cx="431800" cy="417513"/>
            </a:xfrm>
            <a:prstGeom prst="ellipse">
              <a:avLst/>
            </a:prstGeom>
            <a:solidFill>
              <a:srgbClr val="FFFF00"/>
            </a:solidFill>
            <a:ln w="38100">
              <a:solidFill>
                <a:srgbClr val="FF0000"/>
              </a:solidFill>
              <a:prstDash val="sysDot"/>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a:latin typeface="Times New Roman" pitchFamily="18" charset="0"/>
                  <a:ea typeface="宋体" charset="-122"/>
                  <a:cs typeface="Times New Roman" pitchFamily="18" charset="0"/>
                  <a:sym typeface="Symbol" pitchFamily="18" charset="2"/>
                </a:rPr>
                <a:t></a:t>
              </a:r>
              <a:endParaRPr lang="en-US" altLang="zh-CN" b="1">
                <a:latin typeface="Times New Roman" pitchFamily="18" charset="0"/>
                <a:ea typeface="宋体" charset="-122"/>
                <a:cs typeface="Times New Roman" pitchFamily="18" charset="0"/>
              </a:endParaRPr>
            </a:p>
          </p:txBody>
        </p:sp>
        <p:sp>
          <p:nvSpPr>
            <p:cNvPr id="105" name="Text Box 138">
              <a:extLst>
                <a:ext uri="{FF2B5EF4-FFF2-40B4-BE49-F238E27FC236}">
                  <a16:creationId xmlns:a16="http://schemas.microsoft.com/office/drawing/2014/main" id="{00C68932-B54B-4FA4-9D53-6120EC06755A}"/>
                </a:ext>
              </a:extLst>
            </p:cNvPr>
            <p:cNvSpPr txBox="1">
              <a:spLocks noChangeArrowheads="1"/>
            </p:cNvSpPr>
            <p:nvPr/>
          </p:nvSpPr>
          <p:spPr bwMode="auto">
            <a:xfrm>
              <a:off x="5643972" y="3807378"/>
              <a:ext cx="3841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just">
                <a:lnSpc>
                  <a:spcPct val="100000"/>
                </a:lnSpc>
                <a:buFontTx/>
                <a:buNone/>
              </a:pPr>
              <a:r>
                <a:rPr lang="zh-CN" altLang="en-US" b="1">
                  <a:latin typeface="Times New Roman" pitchFamily="18" charset="0"/>
                  <a:ea typeface="宋体" charset="-122"/>
                  <a:cs typeface="Times New Roman" pitchFamily="18" charset="0"/>
                </a:rPr>
                <a:t>1</a:t>
              </a:r>
              <a:r>
                <a:rPr lang="en-US" altLang="zh-CN" b="1">
                  <a:latin typeface="Times New Roman" pitchFamily="18" charset="0"/>
                  <a:ea typeface="宋体" charset="-122"/>
                  <a:cs typeface="Times New Roman" pitchFamily="18" charset="0"/>
                </a:rPr>
                <a:t>1</a:t>
              </a:r>
            </a:p>
          </p:txBody>
        </p:sp>
        <p:sp>
          <p:nvSpPr>
            <p:cNvPr id="106" name="Text Box 139">
              <a:extLst>
                <a:ext uri="{FF2B5EF4-FFF2-40B4-BE49-F238E27FC236}">
                  <a16:creationId xmlns:a16="http://schemas.microsoft.com/office/drawing/2014/main" id="{0F399D5D-91A8-4112-939E-D106E7CA11A4}"/>
                </a:ext>
              </a:extLst>
            </p:cNvPr>
            <p:cNvSpPr txBox="1">
              <a:spLocks noChangeArrowheads="1"/>
            </p:cNvSpPr>
            <p:nvPr/>
          </p:nvSpPr>
          <p:spPr bwMode="auto">
            <a:xfrm>
              <a:off x="6574248" y="3793091"/>
              <a:ext cx="3841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just">
                <a:lnSpc>
                  <a:spcPct val="100000"/>
                </a:lnSpc>
                <a:buFontTx/>
                <a:buNone/>
              </a:pPr>
              <a:r>
                <a:rPr lang="zh-CN" altLang="en-US" b="1">
                  <a:latin typeface="Times New Roman" pitchFamily="18" charset="0"/>
                  <a:ea typeface="宋体" charset="-122"/>
                  <a:cs typeface="Times New Roman" pitchFamily="18" charset="0"/>
                </a:rPr>
                <a:t>1</a:t>
              </a:r>
              <a:r>
                <a:rPr lang="en-US" altLang="zh-CN" b="1">
                  <a:latin typeface="Times New Roman" pitchFamily="18" charset="0"/>
                  <a:ea typeface="宋体" charset="-122"/>
                  <a:cs typeface="Times New Roman" pitchFamily="18" charset="0"/>
                </a:rPr>
                <a:t>2</a:t>
              </a:r>
            </a:p>
          </p:txBody>
        </p:sp>
        <p:sp>
          <p:nvSpPr>
            <p:cNvPr id="107" name="Text Box 140">
              <a:extLst>
                <a:ext uri="{FF2B5EF4-FFF2-40B4-BE49-F238E27FC236}">
                  <a16:creationId xmlns:a16="http://schemas.microsoft.com/office/drawing/2014/main" id="{82BFA003-91DF-4CA6-B660-01705B40361E}"/>
                </a:ext>
              </a:extLst>
            </p:cNvPr>
            <p:cNvSpPr txBox="1">
              <a:spLocks noChangeArrowheads="1"/>
            </p:cNvSpPr>
            <p:nvPr/>
          </p:nvSpPr>
          <p:spPr bwMode="auto">
            <a:xfrm>
              <a:off x="7090185" y="3794678"/>
              <a:ext cx="3841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just">
                <a:lnSpc>
                  <a:spcPct val="100000"/>
                </a:lnSpc>
                <a:buFontTx/>
                <a:buNone/>
              </a:pPr>
              <a:r>
                <a:rPr lang="zh-CN" altLang="en-US" b="1">
                  <a:latin typeface="Times New Roman" pitchFamily="18" charset="0"/>
                  <a:ea typeface="宋体" charset="-122"/>
                  <a:cs typeface="Times New Roman" pitchFamily="18" charset="0"/>
                </a:rPr>
                <a:t>1</a:t>
              </a:r>
              <a:r>
                <a:rPr lang="en-US" altLang="zh-CN" b="1">
                  <a:latin typeface="Times New Roman" pitchFamily="18" charset="0"/>
                  <a:ea typeface="宋体" charset="-122"/>
                  <a:cs typeface="Times New Roman" pitchFamily="18" charset="0"/>
                </a:rPr>
                <a:t>3</a:t>
              </a:r>
            </a:p>
          </p:txBody>
        </p:sp>
        <p:sp>
          <p:nvSpPr>
            <p:cNvPr id="108" name="Text Box 28">
              <a:extLst>
                <a:ext uri="{FF2B5EF4-FFF2-40B4-BE49-F238E27FC236}">
                  <a16:creationId xmlns:a16="http://schemas.microsoft.com/office/drawing/2014/main" id="{695A9E9A-5070-402B-BC2C-01C08C14BB07}"/>
                </a:ext>
              </a:extLst>
            </p:cNvPr>
            <p:cNvSpPr txBox="1">
              <a:spLocks noChangeArrowheads="1"/>
            </p:cNvSpPr>
            <p:nvPr/>
          </p:nvSpPr>
          <p:spPr bwMode="auto">
            <a:xfrm>
              <a:off x="5856697" y="2632628"/>
              <a:ext cx="2476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just">
                <a:lnSpc>
                  <a:spcPct val="100000"/>
                </a:lnSpc>
                <a:buFontTx/>
                <a:buNone/>
              </a:pPr>
              <a:r>
                <a:rPr lang="zh-CN" altLang="en-US" b="1">
                  <a:latin typeface="Times New Roman" pitchFamily="18" charset="0"/>
                  <a:ea typeface="宋体" charset="-122"/>
                  <a:cs typeface="Times New Roman" pitchFamily="18" charset="0"/>
                </a:rPr>
                <a:t>5</a:t>
              </a:r>
            </a:p>
          </p:txBody>
        </p:sp>
        <p:sp>
          <p:nvSpPr>
            <p:cNvPr id="109" name="Text Box 29">
              <a:extLst>
                <a:ext uri="{FF2B5EF4-FFF2-40B4-BE49-F238E27FC236}">
                  <a16:creationId xmlns:a16="http://schemas.microsoft.com/office/drawing/2014/main" id="{900CA1D1-A649-4942-9337-0E68CD46F177}"/>
                </a:ext>
              </a:extLst>
            </p:cNvPr>
            <p:cNvSpPr txBox="1">
              <a:spLocks noChangeArrowheads="1"/>
            </p:cNvSpPr>
            <p:nvPr/>
          </p:nvSpPr>
          <p:spPr bwMode="auto">
            <a:xfrm>
              <a:off x="5366160" y="1910316"/>
              <a:ext cx="2444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just">
                <a:lnSpc>
                  <a:spcPct val="100000"/>
                </a:lnSpc>
                <a:buFontTx/>
                <a:buNone/>
              </a:pPr>
              <a:r>
                <a:rPr lang="zh-CN" altLang="en-US" b="1">
                  <a:latin typeface="Times New Roman" pitchFamily="18" charset="0"/>
                  <a:ea typeface="宋体" charset="-122"/>
                  <a:cs typeface="Times New Roman" pitchFamily="18" charset="0"/>
                </a:rPr>
                <a:t>2</a:t>
              </a:r>
            </a:p>
          </p:txBody>
        </p:sp>
        <p:sp>
          <p:nvSpPr>
            <p:cNvPr id="110" name="Text Box 31">
              <a:extLst>
                <a:ext uri="{FF2B5EF4-FFF2-40B4-BE49-F238E27FC236}">
                  <a16:creationId xmlns:a16="http://schemas.microsoft.com/office/drawing/2014/main" id="{574A3B95-3A14-4407-A34F-CD1B0F0D16C7}"/>
                </a:ext>
              </a:extLst>
            </p:cNvPr>
            <p:cNvSpPr txBox="1">
              <a:spLocks noChangeArrowheads="1"/>
            </p:cNvSpPr>
            <p:nvPr/>
          </p:nvSpPr>
          <p:spPr bwMode="auto">
            <a:xfrm>
              <a:off x="4877210" y="2632628"/>
              <a:ext cx="2444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just">
                <a:lnSpc>
                  <a:spcPct val="100000"/>
                </a:lnSpc>
                <a:buFontTx/>
                <a:buNone/>
              </a:pPr>
              <a:r>
                <a:rPr lang="zh-CN" altLang="en-US" b="1">
                  <a:latin typeface="Times New Roman" pitchFamily="18" charset="0"/>
                  <a:ea typeface="宋体" charset="-122"/>
                  <a:cs typeface="Times New Roman" pitchFamily="18" charset="0"/>
                </a:rPr>
                <a:t>4</a:t>
              </a:r>
            </a:p>
          </p:txBody>
        </p:sp>
        <p:sp>
          <p:nvSpPr>
            <p:cNvPr id="111" name="Text Box 34">
              <a:extLst>
                <a:ext uri="{FF2B5EF4-FFF2-40B4-BE49-F238E27FC236}">
                  <a16:creationId xmlns:a16="http://schemas.microsoft.com/office/drawing/2014/main" id="{7DB911F9-F789-4CBF-8CC9-38DBC8CCE113}"/>
                </a:ext>
              </a:extLst>
            </p:cNvPr>
            <p:cNvSpPr txBox="1">
              <a:spLocks noChangeArrowheads="1"/>
            </p:cNvSpPr>
            <p:nvPr/>
          </p:nvSpPr>
          <p:spPr bwMode="auto">
            <a:xfrm>
              <a:off x="4169185" y="3807378"/>
              <a:ext cx="2444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just">
                <a:lnSpc>
                  <a:spcPct val="100000"/>
                </a:lnSpc>
                <a:buFontTx/>
                <a:buNone/>
              </a:pPr>
              <a:r>
                <a:rPr lang="zh-CN" altLang="en-US" b="1">
                  <a:latin typeface="Times New Roman" pitchFamily="18" charset="0"/>
                  <a:ea typeface="宋体" charset="-122"/>
                  <a:cs typeface="Times New Roman" pitchFamily="18" charset="0"/>
                </a:rPr>
                <a:t>8</a:t>
              </a:r>
            </a:p>
          </p:txBody>
        </p:sp>
        <p:sp>
          <p:nvSpPr>
            <p:cNvPr id="112" name="Line 42">
              <a:extLst>
                <a:ext uri="{FF2B5EF4-FFF2-40B4-BE49-F238E27FC236}">
                  <a16:creationId xmlns:a16="http://schemas.microsoft.com/office/drawing/2014/main" id="{937564B3-7578-4144-9FF9-3B7467C7D5F0}"/>
                </a:ext>
              </a:extLst>
            </p:cNvPr>
            <p:cNvSpPr>
              <a:spLocks noChangeShapeType="1"/>
            </p:cNvSpPr>
            <p:nvPr/>
          </p:nvSpPr>
          <p:spPr bwMode="auto">
            <a:xfrm flipH="1">
              <a:off x="5108985" y="1503916"/>
              <a:ext cx="995363" cy="493713"/>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tIns="18000"/>
            <a:lstStyle/>
            <a:p>
              <a:endParaRPr lang="zh-CN" altLang="en-US"/>
            </a:p>
          </p:txBody>
        </p:sp>
        <p:sp>
          <p:nvSpPr>
            <p:cNvPr id="113" name="Freeform 44">
              <a:extLst>
                <a:ext uri="{FF2B5EF4-FFF2-40B4-BE49-F238E27FC236}">
                  <a16:creationId xmlns:a16="http://schemas.microsoft.com/office/drawing/2014/main" id="{AC674520-A1C4-432F-9083-A06D3A409479}"/>
                </a:ext>
              </a:extLst>
            </p:cNvPr>
            <p:cNvSpPr>
              <a:spLocks/>
            </p:cNvSpPr>
            <p:nvPr/>
          </p:nvSpPr>
          <p:spPr bwMode="auto">
            <a:xfrm>
              <a:off x="4593047" y="2218291"/>
              <a:ext cx="311150" cy="490538"/>
            </a:xfrm>
            <a:custGeom>
              <a:avLst/>
              <a:gdLst>
                <a:gd name="T0" fmla="*/ 2147483647 w 259"/>
                <a:gd name="T1" fmla="*/ 0 h 421"/>
                <a:gd name="T2" fmla="*/ 0 w 259"/>
                <a:gd name="T3" fmla="*/ 2147483647 h 421"/>
                <a:gd name="T4" fmla="*/ 0 60000 65536"/>
                <a:gd name="T5" fmla="*/ 0 60000 65536"/>
                <a:gd name="T6" fmla="*/ 0 w 259"/>
                <a:gd name="T7" fmla="*/ 0 h 421"/>
                <a:gd name="T8" fmla="*/ 259 w 259"/>
                <a:gd name="T9" fmla="*/ 421 h 421"/>
              </a:gdLst>
              <a:ahLst/>
              <a:cxnLst>
                <a:cxn ang="T4">
                  <a:pos x="T0" y="T1"/>
                </a:cxn>
                <a:cxn ang="T5">
                  <a:pos x="T2" y="T3"/>
                </a:cxn>
              </a:cxnLst>
              <a:rect l="T6" t="T7" r="T8" b="T9"/>
              <a:pathLst>
                <a:path w="259" h="421">
                  <a:moveTo>
                    <a:pt x="259" y="0"/>
                  </a:moveTo>
                  <a:lnTo>
                    <a:pt x="0" y="421"/>
                  </a:lnTo>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tIns="18000"/>
            <a:lstStyle/>
            <a:p>
              <a:endParaRPr lang="zh-CN" altLang="en-US"/>
            </a:p>
          </p:txBody>
        </p:sp>
        <p:sp>
          <p:nvSpPr>
            <p:cNvPr id="114" name="Freeform 45">
              <a:extLst>
                <a:ext uri="{FF2B5EF4-FFF2-40B4-BE49-F238E27FC236}">
                  <a16:creationId xmlns:a16="http://schemas.microsoft.com/office/drawing/2014/main" id="{4A8830C0-0725-489F-AC9B-426C0706DBAB}"/>
                </a:ext>
              </a:extLst>
            </p:cNvPr>
            <p:cNvSpPr>
              <a:spLocks/>
            </p:cNvSpPr>
            <p:nvPr/>
          </p:nvSpPr>
          <p:spPr bwMode="auto">
            <a:xfrm>
              <a:off x="5194710" y="2218291"/>
              <a:ext cx="268288" cy="490538"/>
            </a:xfrm>
            <a:custGeom>
              <a:avLst/>
              <a:gdLst>
                <a:gd name="T0" fmla="*/ 0 w 222"/>
                <a:gd name="T1" fmla="*/ 0 h 421"/>
                <a:gd name="T2" fmla="*/ 2147483647 w 222"/>
                <a:gd name="T3" fmla="*/ 2147483647 h 421"/>
                <a:gd name="T4" fmla="*/ 0 60000 65536"/>
                <a:gd name="T5" fmla="*/ 0 60000 65536"/>
                <a:gd name="T6" fmla="*/ 0 w 222"/>
                <a:gd name="T7" fmla="*/ 0 h 421"/>
                <a:gd name="T8" fmla="*/ 222 w 222"/>
                <a:gd name="T9" fmla="*/ 421 h 421"/>
              </a:gdLst>
              <a:ahLst/>
              <a:cxnLst>
                <a:cxn ang="T4">
                  <a:pos x="T0" y="T1"/>
                </a:cxn>
                <a:cxn ang="T5">
                  <a:pos x="T2" y="T3"/>
                </a:cxn>
              </a:cxnLst>
              <a:rect l="T6" t="T7" r="T8" b="T9"/>
              <a:pathLst>
                <a:path w="222" h="421">
                  <a:moveTo>
                    <a:pt x="0" y="0"/>
                  </a:moveTo>
                  <a:lnTo>
                    <a:pt x="222" y="421"/>
                  </a:lnTo>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tIns="18000"/>
            <a:lstStyle/>
            <a:p>
              <a:endParaRPr lang="zh-CN" altLang="en-US"/>
            </a:p>
          </p:txBody>
        </p:sp>
        <p:sp>
          <p:nvSpPr>
            <p:cNvPr id="115" name="Freeform 65">
              <a:extLst>
                <a:ext uri="{FF2B5EF4-FFF2-40B4-BE49-F238E27FC236}">
                  <a16:creationId xmlns:a16="http://schemas.microsoft.com/office/drawing/2014/main" id="{988C92B9-6079-43B6-9A48-227914F3F7A2}"/>
                </a:ext>
              </a:extLst>
            </p:cNvPr>
            <p:cNvSpPr>
              <a:spLocks/>
            </p:cNvSpPr>
            <p:nvPr/>
          </p:nvSpPr>
          <p:spPr bwMode="auto">
            <a:xfrm>
              <a:off x="4302535" y="3007278"/>
              <a:ext cx="144463" cy="411163"/>
            </a:xfrm>
            <a:custGeom>
              <a:avLst/>
              <a:gdLst>
                <a:gd name="T0" fmla="*/ 2147483647 w 119"/>
                <a:gd name="T1" fmla="*/ 0 h 356"/>
                <a:gd name="T2" fmla="*/ 0 w 119"/>
                <a:gd name="T3" fmla="*/ 2147483647 h 356"/>
                <a:gd name="T4" fmla="*/ 0 60000 65536"/>
                <a:gd name="T5" fmla="*/ 0 60000 65536"/>
                <a:gd name="T6" fmla="*/ 0 w 119"/>
                <a:gd name="T7" fmla="*/ 0 h 356"/>
                <a:gd name="T8" fmla="*/ 119 w 119"/>
                <a:gd name="T9" fmla="*/ 356 h 356"/>
              </a:gdLst>
              <a:ahLst/>
              <a:cxnLst>
                <a:cxn ang="T4">
                  <a:pos x="T0" y="T1"/>
                </a:cxn>
                <a:cxn ang="T5">
                  <a:pos x="T2" y="T3"/>
                </a:cxn>
              </a:cxnLst>
              <a:rect l="T6" t="T7" r="T8" b="T9"/>
              <a:pathLst>
                <a:path w="119" h="356">
                  <a:moveTo>
                    <a:pt x="119" y="0"/>
                  </a:moveTo>
                  <a:lnTo>
                    <a:pt x="0" y="356"/>
                  </a:lnTo>
                </a:path>
              </a:pathLst>
            </a:custGeom>
            <a:noFill/>
            <a:ln w="28575">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tIns="18000"/>
            <a:lstStyle/>
            <a:p>
              <a:endParaRPr lang="zh-CN" altLang="en-US"/>
            </a:p>
          </p:txBody>
        </p:sp>
        <p:sp>
          <p:nvSpPr>
            <p:cNvPr id="116" name="Line 70">
              <a:extLst>
                <a:ext uri="{FF2B5EF4-FFF2-40B4-BE49-F238E27FC236}">
                  <a16:creationId xmlns:a16="http://schemas.microsoft.com/office/drawing/2014/main" id="{510CED92-1915-40FB-A869-E79658D51AD2}"/>
                </a:ext>
              </a:extLst>
            </p:cNvPr>
            <p:cNvSpPr>
              <a:spLocks noChangeShapeType="1"/>
            </p:cNvSpPr>
            <p:nvPr/>
          </p:nvSpPr>
          <p:spPr bwMode="auto">
            <a:xfrm flipH="1">
              <a:off x="7820435" y="3043791"/>
              <a:ext cx="158750" cy="360363"/>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tIns="18000"/>
            <a:lstStyle/>
            <a:p>
              <a:endParaRPr lang="zh-CN" altLang="en-US"/>
            </a:p>
          </p:txBody>
        </p:sp>
        <p:sp>
          <p:nvSpPr>
            <p:cNvPr id="117" name="Oval 123">
              <a:extLst>
                <a:ext uri="{FF2B5EF4-FFF2-40B4-BE49-F238E27FC236}">
                  <a16:creationId xmlns:a16="http://schemas.microsoft.com/office/drawing/2014/main" id="{7F80F354-F400-42C5-9425-29B4601A0089}"/>
                </a:ext>
              </a:extLst>
            </p:cNvPr>
            <p:cNvSpPr>
              <a:spLocks noChangeArrowheads="1"/>
            </p:cNvSpPr>
            <p:nvPr/>
          </p:nvSpPr>
          <p:spPr bwMode="auto">
            <a:xfrm>
              <a:off x="4820060" y="1927778"/>
              <a:ext cx="431800" cy="417513"/>
            </a:xfrm>
            <a:prstGeom prst="ellipse">
              <a:avLst/>
            </a:prstGeom>
            <a:solidFill>
              <a:srgbClr val="FFFF66"/>
            </a:solidFill>
            <a:ln w="38100">
              <a:solidFill>
                <a:srgbClr val="FF0000"/>
              </a:solidFill>
              <a:prstDash val="sysDot"/>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a:latin typeface="Times New Roman" pitchFamily="18" charset="0"/>
                  <a:ea typeface="宋体" charset="-122"/>
                  <a:cs typeface="Times New Roman" pitchFamily="18" charset="0"/>
                  <a:sym typeface="Symbol" pitchFamily="18" charset="2"/>
                </a:rPr>
                <a:t></a:t>
              </a:r>
              <a:endParaRPr lang="en-US" altLang="zh-CN" b="1">
                <a:latin typeface="Times New Roman" pitchFamily="18" charset="0"/>
                <a:ea typeface="宋体" charset="-122"/>
                <a:cs typeface="Times New Roman" pitchFamily="18" charset="0"/>
              </a:endParaRPr>
            </a:p>
          </p:txBody>
        </p:sp>
        <p:sp>
          <p:nvSpPr>
            <p:cNvPr id="118" name="Oval 125">
              <a:extLst>
                <a:ext uri="{FF2B5EF4-FFF2-40B4-BE49-F238E27FC236}">
                  <a16:creationId xmlns:a16="http://schemas.microsoft.com/office/drawing/2014/main" id="{42B8FD58-0B37-4935-9773-7AF44BFAAD83}"/>
                </a:ext>
              </a:extLst>
            </p:cNvPr>
            <p:cNvSpPr>
              <a:spLocks noChangeArrowheads="1"/>
            </p:cNvSpPr>
            <p:nvPr/>
          </p:nvSpPr>
          <p:spPr bwMode="auto">
            <a:xfrm>
              <a:off x="4334285" y="2665966"/>
              <a:ext cx="431800" cy="417513"/>
            </a:xfrm>
            <a:prstGeom prst="ellipse">
              <a:avLst/>
            </a:prstGeom>
            <a:solidFill>
              <a:srgbClr val="FFFF66"/>
            </a:solidFill>
            <a:ln w="38100">
              <a:solidFill>
                <a:srgbClr val="FF0000"/>
              </a:solidFill>
              <a:prstDash val="sysDot"/>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a:latin typeface="Times New Roman" pitchFamily="18" charset="0"/>
                  <a:ea typeface="宋体" charset="-122"/>
                  <a:cs typeface="Times New Roman" pitchFamily="18" charset="0"/>
                  <a:sym typeface="Symbol" pitchFamily="18" charset="2"/>
                </a:rPr>
                <a:t></a:t>
              </a:r>
              <a:endParaRPr lang="en-US" altLang="zh-CN" b="1">
                <a:latin typeface="Times New Roman" pitchFamily="18" charset="0"/>
                <a:ea typeface="宋体" charset="-122"/>
                <a:cs typeface="Times New Roman" pitchFamily="18" charset="0"/>
              </a:endParaRPr>
            </a:p>
          </p:txBody>
        </p:sp>
        <p:sp>
          <p:nvSpPr>
            <p:cNvPr id="119" name="Oval 126">
              <a:extLst>
                <a:ext uri="{FF2B5EF4-FFF2-40B4-BE49-F238E27FC236}">
                  <a16:creationId xmlns:a16="http://schemas.microsoft.com/office/drawing/2014/main" id="{96DC6B5A-4770-4AEC-A9B6-9B046DB5F68D}"/>
                </a:ext>
              </a:extLst>
            </p:cNvPr>
            <p:cNvSpPr>
              <a:spLocks noChangeArrowheads="1"/>
            </p:cNvSpPr>
            <p:nvPr/>
          </p:nvSpPr>
          <p:spPr bwMode="auto">
            <a:xfrm>
              <a:off x="5307422" y="2665966"/>
              <a:ext cx="431800" cy="417513"/>
            </a:xfrm>
            <a:prstGeom prst="ellipse">
              <a:avLst/>
            </a:prstGeom>
            <a:solidFill>
              <a:srgbClr val="FFFF66"/>
            </a:solidFill>
            <a:ln w="38100">
              <a:solidFill>
                <a:srgbClr val="FF0000"/>
              </a:solidFill>
              <a:prstDash val="sysDot"/>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a:latin typeface="Times New Roman" pitchFamily="18" charset="0"/>
                  <a:ea typeface="宋体" charset="-122"/>
                  <a:cs typeface="Times New Roman" pitchFamily="18" charset="0"/>
                  <a:sym typeface="Symbol" pitchFamily="18" charset="2"/>
                </a:rPr>
                <a:t></a:t>
              </a:r>
              <a:endParaRPr lang="en-US" altLang="zh-CN" b="1">
                <a:latin typeface="Times New Roman" pitchFamily="18" charset="0"/>
                <a:ea typeface="宋体" charset="-122"/>
                <a:cs typeface="Times New Roman" pitchFamily="18" charset="0"/>
              </a:endParaRPr>
            </a:p>
          </p:txBody>
        </p:sp>
        <p:sp>
          <p:nvSpPr>
            <p:cNvPr id="120" name="Oval 129">
              <a:extLst>
                <a:ext uri="{FF2B5EF4-FFF2-40B4-BE49-F238E27FC236}">
                  <a16:creationId xmlns:a16="http://schemas.microsoft.com/office/drawing/2014/main" id="{0D2BF45D-017C-40DD-B624-D17D332101B5}"/>
                </a:ext>
              </a:extLst>
            </p:cNvPr>
            <p:cNvSpPr>
              <a:spLocks noChangeArrowheads="1"/>
            </p:cNvSpPr>
            <p:nvPr/>
          </p:nvSpPr>
          <p:spPr bwMode="auto">
            <a:xfrm>
              <a:off x="4069172" y="3373991"/>
              <a:ext cx="431800" cy="417513"/>
            </a:xfrm>
            <a:prstGeom prst="ellipse">
              <a:avLst/>
            </a:prstGeom>
            <a:solidFill>
              <a:srgbClr val="FFFF66"/>
            </a:solidFill>
            <a:ln w="38100">
              <a:solidFill>
                <a:srgbClr val="FF0000"/>
              </a:solidFill>
              <a:prstDash val="sysDot"/>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a:latin typeface="Times New Roman" pitchFamily="18" charset="0"/>
                  <a:ea typeface="宋体" charset="-122"/>
                  <a:cs typeface="Times New Roman" pitchFamily="18" charset="0"/>
                  <a:sym typeface="Symbol" pitchFamily="18" charset="2"/>
                </a:rPr>
                <a:t></a:t>
              </a:r>
              <a:endParaRPr lang="en-US" altLang="zh-CN" b="1">
                <a:latin typeface="Times New Roman" pitchFamily="18" charset="0"/>
                <a:ea typeface="宋体" charset="-122"/>
                <a:cs typeface="Times New Roman" pitchFamily="18" charset="0"/>
              </a:endParaRPr>
            </a:p>
          </p:txBody>
        </p:sp>
        <p:sp>
          <p:nvSpPr>
            <p:cNvPr id="121" name="Oval 135">
              <a:extLst>
                <a:ext uri="{FF2B5EF4-FFF2-40B4-BE49-F238E27FC236}">
                  <a16:creationId xmlns:a16="http://schemas.microsoft.com/office/drawing/2014/main" id="{3E03E3C4-5DD0-41D8-A2AD-180E58DE703E}"/>
                </a:ext>
              </a:extLst>
            </p:cNvPr>
            <p:cNvSpPr>
              <a:spLocks noChangeArrowheads="1"/>
            </p:cNvSpPr>
            <p:nvPr/>
          </p:nvSpPr>
          <p:spPr bwMode="auto">
            <a:xfrm>
              <a:off x="7579135" y="3391453"/>
              <a:ext cx="431800" cy="417513"/>
            </a:xfrm>
            <a:prstGeom prst="ellipse">
              <a:avLst/>
            </a:prstGeom>
            <a:solidFill>
              <a:srgbClr val="FFFF66"/>
            </a:solidFill>
            <a:ln w="38100">
              <a:solidFill>
                <a:srgbClr val="FF0000"/>
              </a:solidFill>
              <a:prstDash val="sysDot"/>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a:latin typeface="Times New Roman" pitchFamily="18" charset="0"/>
                  <a:ea typeface="宋体" charset="-122"/>
                  <a:cs typeface="Times New Roman" pitchFamily="18" charset="0"/>
                  <a:sym typeface="Symbol" pitchFamily="18" charset="2"/>
                </a:rPr>
                <a:t></a:t>
              </a:r>
              <a:endParaRPr lang="en-US" altLang="zh-CN" b="1">
                <a:latin typeface="Times New Roman" pitchFamily="18" charset="0"/>
                <a:ea typeface="宋体" charset="-122"/>
                <a:cs typeface="Times New Roman" pitchFamily="18" charset="0"/>
              </a:endParaRPr>
            </a:p>
          </p:txBody>
        </p:sp>
        <p:sp>
          <p:nvSpPr>
            <p:cNvPr id="122" name="Text Box 141">
              <a:extLst>
                <a:ext uri="{FF2B5EF4-FFF2-40B4-BE49-F238E27FC236}">
                  <a16:creationId xmlns:a16="http://schemas.microsoft.com/office/drawing/2014/main" id="{F8A20106-65EF-467E-872A-CB6F122ED636}"/>
                </a:ext>
              </a:extLst>
            </p:cNvPr>
            <p:cNvSpPr txBox="1">
              <a:spLocks noChangeArrowheads="1"/>
            </p:cNvSpPr>
            <p:nvPr/>
          </p:nvSpPr>
          <p:spPr bwMode="auto">
            <a:xfrm>
              <a:off x="7575960" y="3793091"/>
              <a:ext cx="3841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800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just">
                <a:lnSpc>
                  <a:spcPct val="100000"/>
                </a:lnSpc>
                <a:buFontTx/>
                <a:buNone/>
              </a:pPr>
              <a:r>
                <a:rPr lang="zh-CN" altLang="en-US" b="1">
                  <a:latin typeface="Times New Roman" pitchFamily="18" charset="0"/>
                  <a:ea typeface="宋体" charset="-122"/>
                  <a:cs typeface="Times New Roman" pitchFamily="18" charset="0"/>
                </a:rPr>
                <a:t>1</a:t>
              </a:r>
              <a:r>
                <a:rPr lang="en-US" altLang="zh-CN" b="1">
                  <a:latin typeface="Times New Roman" pitchFamily="18" charset="0"/>
                  <a:ea typeface="宋体" charset="-122"/>
                  <a:cs typeface="Times New Roman" pitchFamily="18" charset="0"/>
                </a:rPr>
                <a:t>4</a:t>
              </a:r>
            </a:p>
          </p:txBody>
        </p:sp>
      </p:grpSp>
      <p:grpSp>
        <p:nvGrpSpPr>
          <p:cNvPr id="123" name="组合 5">
            <a:extLst>
              <a:ext uri="{FF2B5EF4-FFF2-40B4-BE49-F238E27FC236}">
                <a16:creationId xmlns:a16="http://schemas.microsoft.com/office/drawing/2014/main" id="{1746C2CA-29CD-4032-9462-84D18CBB587B}"/>
              </a:ext>
            </a:extLst>
          </p:cNvPr>
          <p:cNvGrpSpPr>
            <a:grpSpLocks/>
          </p:cNvGrpSpPr>
          <p:nvPr/>
        </p:nvGrpSpPr>
        <p:grpSpPr bwMode="auto">
          <a:xfrm>
            <a:off x="9148055" y="2539416"/>
            <a:ext cx="2454275" cy="2968625"/>
            <a:chOff x="6104347" y="1184828"/>
            <a:chExt cx="2454276" cy="2968626"/>
          </a:xfrm>
          <a:solidFill>
            <a:srgbClr val="FFFFCC"/>
          </a:solidFill>
        </p:grpSpPr>
        <p:sp>
          <p:nvSpPr>
            <p:cNvPr id="124" name="Oval 13">
              <a:extLst>
                <a:ext uri="{FF2B5EF4-FFF2-40B4-BE49-F238E27FC236}">
                  <a16:creationId xmlns:a16="http://schemas.microsoft.com/office/drawing/2014/main" id="{84409D20-0F5A-4E3C-950C-90288F979E5D}"/>
                </a:ext>
              </a:extLst>
            </p:cNvPr>
            <p:cNvSpPr>
              <a:spLocks noChangeArrowheads="1"/>
            </p:cNvSpPr>
            <p:nvPr/>
          </p:nvSpPr>
          <p:spPr bwMode="auto">
            <a:xfrm>
              <a:off x="6104347" y="1264203"/>
              <a:ext cx="431800" cy="417513"/>
            </a:xfrm>
            <a:prstGeom prst="ellipse">
              <a:avLst/>
            </a:prstGeom>
            <a:grpFill/>
            <a:ln w="38100">
              <a:solidFill>
                <a:schemeClr val="tx1"/>
              </a:solidFill>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dirty="0">
                  <a:latin typeface="Times New Roman" pitchFamily="18" charset="0"/>
                  <a:ea typeface="宋体" charset="-122"/>
                  <a:cs typeface="Times New Roman" pitchFamily="18" charset="0"/>
                </a:rPr>
                <a:t>A</a:t>
              </a:r>
            </a:p>
          </p:txBody>
        </p:sp>
        <p:sp>
          <p:nvSpPr>
            <p:cNvPr id="125" name="Text Box 27">
              <a:extLst>
                <a:ext uri="{FF2B5EF4-FFF2-40B4-BE49-F238E27FC236}">
                  <a16:creationId xmlns:a16="http://schemas.microsoft.com/office/drawing/2014/main" id="{C84AA8F7-6D7B-4642-9360-4C010EC824C2}"/>
                </a:ext>
              </a:extLst>
            </p:cNvPr>
            <p:cNvSpPr txBox="1">
              <a:spLocks noChangeArrowheads="1"/>
            </p:cNvSpPr>
            <p:nvPr/>
          </p:nvSpPr>
          <p:spPr bwMode="auto">
            <a:xfrm>
              <a:off x="6593298" y="1184828"/>
              <a:ext cx="244475" cy="360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1800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a:lnSpc>
                  <a:spcPct val="100000"/>
                </a:lnSpc>
                <a:buFontTx/>
                <a:buNone/>
              </a:pPr>
              <a:r>
                <a:rPr lang="zh-CN" altLang="en-US" b="1">
                  <a:latin typeface="Times New Roman" pitchFamily="18" charset="0"/>
                  <a:ea typeface="宋体" charset="-122"/>
                  <a:cs typeface="Times New Roman" pitchFamily="18" charset="0"/>
                </a:rPr>
                <a:t>1</a:t>
              </a:r>
            </a:p>
          </p:txBody>
        </p:sp>
        <p:sp>
          <p:nvSpPr>
            <p:cNvPr id="126" name="Text Box 30">
              <a:extLst>
                <a:ext uri="{FF2B5EF4-FFF2-40B4-BE49-F238E27FC236}">
                  <a16:creationId xmlns:a16="http://schemas.microsoft.com/office/drawing/2014/main" id="{FDB8E798-5EA8-465F-990F-C4D134CEA499}"/>
                </a:ext>
              </a:extLst>
            </p:cNvPr>
            <p:cNvSpPr txBox="1">
              <a:spLocks noChangeArrowheads="1"/>
            </p:cNvSpPr>
            <p:nvPr/>
          </p:nvSpPr>
          <p:spPr bwMode="auto">
            <a:xfrm>
              <a:off x="7820435" y="1910316"/>
              <a:ext cx="246063" cy="360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1800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a:lnSpc>
                  <a:spcPct val="100000"/>
                </a:lnSpc>
                <a:buFontTx/>
                <a:buNone/>
              </a:pPr>
              <a:r>
                <a:rPr lang="zh-CN" altLang="en-US" b="1">
                  <a:latin typeface="Times New Roman" pitchFamily="18" charset="0"/>
                  <a:ea typeface="宋体" charset="-122"/>
                  <a:cs typeface="Times New Roman" pitchFamily="18" charset="0"/>
                </a:rPr>
                <a:t>3</a:t>
              </a:r>
            </a:p>
          </p:txBody>
        </p:sp>
        <p:sp>
          <p:nvSpPr>
            <p:cNvPr id="127" name="Text Box 33">
              <a:extLst>
                <a:ext uri="{FF2B5EF4-FFF2-40B4-BE49-F238E27FC236}">
                  <a16:creationId xmlns:a16="http://schemas.microsoft.com/office/drawing/2014/main" id="{F91A3DC8-182C-4B02-AF0E-561956ED14C1}"/>
                </a:ext>
              </a:extLst>
            </p:cNvPr>
            <p:cNvSpPr txBox="1">
              <a:spLocks noChangeArrowheads="1"/>
            </p:cNvSpPr>
            <p:nvPr/>
          </p:nvSpPr>
          <p:spPr bwMode="auto">
            <a:xfrm>
              <a:off x="8310973" y="2632628"/>
              <a:ext cx="247650" cy="3619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1800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a:lnSpc>
                  <a:spcPct val="100000"/>
                </a:lnSpc>
                <a:buFontTx/>
                <a:buNone/>
              </a:pPr>
              <a:r>
                <a:rPr lang="zh-CN" altLang="en-US" b="1">
                  <a:latin typeface="Times New Roman" pitchFamily="18" charset="0"/>
                  <a:ea typeface="宋体" charset="-122"/>
                  <a:cs typeface="Times New Roman" pitchFamily="18" charset="0"/>
                </a:rPr>
                <a:t>7</a:t>
              </a:r>
            </a:p>
          </p:txBody>
        </p:sp>
        <p:sp>
          <p:nvSpPr>
            <p:cNvPr id="128" name="Freeform 43">
              <a:extLst>
                <a:ext uri="{FF2B5EF4-FFF2-40B4-BE49-F238E27FC236}">
                  <a16:creationId xmlns:a16="http://schemas.microsoft.com/office/drawing/2014/main" id="{B830FAF5-0A01-4D90-BA56-9917C4AE8010}"/>
                </a:ext>
              </a:extLst>
            </p:cNvPr>
            <p:cNvSpPr>
              <a:spLocks/>
            </p:cNvSpPr>
            <p:nvPr/>
          </p:nvSpPr>
          <p:spPr bwMode="auto">
            <a:xfrm>
              <a:off x="6544085" y="1502328"/>
              <a:ext cx="823913" cy="523875"/>
            </a:xfrm>
            <a:custGeom>
              <a:avLst/>
              <a:gdLst>
                <a:gd name="T0" fmla="*/ 0 w 767"/>
                <a:gd name="T1" fmla="*/ 0 h 488"/>
                <a:gd name="T2" fmla="*/ 2147483647 w 767"/>
                <a:gd name="T3" fmla="*/ 2147483647 h 488"/>
                <a:gd name="T4" fmla="*/ 0 60000 65536"/>
                <a:gd name="T5" fmla="*/ 0 60000 65536"/>
                <a:gd name="T6" fmla="*/ 0 w 767"/>
                <a:gd name="T7" fmla="*/ 0 h 488"/>
                <a:gd name="T8" fmla="*/ 767 w 767"/>
                <a:gd name="T9" fmla="*/ 488 h 488"/>
              </a:gdLst>
              <a:ahLst/>
              <a:cxnLst>
                <a:cxn ang="T4">
                  <a:pos x="T0" y="T1"/>
                </a:cxn>
                <a:cxn ang="T5">
                  <a:pos x="T2" y="T3"/>
                </a:cxn>
              </a:cxnLst>
              <a:rect l="T6" t="T7" r="T8" b="T9"/>
              <a:pathLst>
                <a:path w="767" h="488">
                  <a:moveTo>
                    <a:pt x="0" y="0"/>
                  </a:moveTo>
                  <a:lnTo>
                    <a:pt x="767" y="488"/>
                  </a:lnTo>
                </a:path>
              </a:pathLst>
            </a:custGeom>
            <a:grpFill/>
            <a:ln w="28575">
              <a:solidFill>
                <a:schemeClr val="tx1"/>
              </a:solidFill>
              <a:round/>
              <a:headEnd/>
              <a:tailEnd/>
            </a:ln>
          </p:spPr>
          <p:txBody>
            <a:bodyPr tIns="18000"/>
            <a:lstStyle/>
            <a:p>
              <a:endParaRPr lang="zh-CN" altLang="en-US"/>
            </a:p>
          </p:txBody>
        </p:sp>
        <p:sp>
          <p:nvSpPr>
            <p:cNvPr id="129" name="Line 47">
              <a:extLst>
                <a:ext uri="{FF2B5EF4-FFF2-40B4-BE49-F238E27FC236}">
                  <a16:creationId xmlns:a16="http://schemas.microsoft.com/office/drawing/2014/main" id="{D1E438AF-49A0-4876-8C2F-27667CC786C6}"/>
                </a:ext>
              </a:extLst>
            </p:cNvPr>
            <p:cNvSpPr>
              <a:spLocks noChangeShapeType="1"/>
            </p:cNvSpPr>
            <p:nvPr/>
          </p:nvSpPr>
          <p:spPr bwMode="auto">
            <a:xfrm>
              <a:off x="7629935" y="2235753"/>
              <a:ext cx="317500" cy="466725"/>
            </a:xfrm>
            <a:prstGeom prst="line">
              <a:avLst/>
            </a:prstGeom>
            <a:grpFill/>
            <a:ln w="28575">
              <a:solidFill>
                <a:schemeClr val="tx1"/>
              </a:solidFill>
              <a:round/>
              <a:headEnd/>
              <a:tailEnd/>
            </a:ln>
          </p:spPr>
          <p:txBody>
            <a:bodyPr tIns="18000"/>
            <a:lstStyle/>
            <a:p>
              <a:endParaRPr lang="zh-CN" altLang="en-US"/>
            </a:p>
          </p:txBody>
        </p:sp>
        <p:sp>
          <p:nvSpPr>
            <p:cNvPr id="130" name="Line 71">
              <a:extLst>
                <a:ext uri="{FF2B5EF4-FFF2-40B4-BE49-F238E27FC236}">
                  <a16:creationId xmlns:a16="http://schemas.microsoft.com/office/drawing/2014/main" id="{C90B84B1-D56B-4442-9DB0-22DA0B4554A9}"/>
                </a:ext>
              </a:extLst>
            </p:cNvPr>
            <p:cNvSpPr>
              <a:spLocks noChangeShapeType="1"/>
            </p:cNvSpPr>
            <p:nvPr/>
          </p:nvSpPr>
          <p:spPr bwMode="auto">
            <a:xfrm>
              <a:off x="8144285" y="3037441"/>
              <a:ext cx="157163" cy="349250"/>
            </a:xfrm>
            <a:prstGeom prst="line">
              <a:avLst/>
            </a:prstGeom>
            <a:grpFill/>
            <a:ln w="28575">
              <a:solidFill>
                <a:schemeClr val="tx1"/>
              </a:solidFill>
              <a:round/>
              <a:headEnd/>
              <a:tailEnd/>
            </a:ln>
          </p:spPr>
          <p:txBody>
            <a:bodyPr tIns="18000"/>
            <a:lstStyle/>
            <a:p>
              <a:endParaRPr lang="zh-CN" altLang="en-US"/>
            </a:p>
          </p:txBody>
        </p:sp>
        <p:sp>
          <p:nvSpPr>
            <p:cNvPr id="131" name="Oval 124">
              <a:extLst>
                <a:ext uri="{FF2B5EF4-FFF2-40B4-BE49-F238E27FC236}">
                  <a16:creationId xmlns:a16="http://schemas.microsoft.com/office/drawing/2014/main" id="{EAF851A2-2ACF-4589-BF54-DC40E9C3A8BE}"/>
                </a:ext>
              </a:extLst>
            </p:cNvPr>
            <p:cNvSpPr>
              <a:spLocks noChangeArrowheads="1"/>
            </p:cNvSpPr>
            <p:nvPr/>
          </p:nvSpPr>
          <p:spPr bwMode="auto">
            <a:xfrm>
              <a:off x="7282273" y="1927778"/>
              <a:ext cx="431800" cy="417513"/>
            </a:xfrm>
            <a:prstGeom prst="ellipse">
              <a:avLst/>
            </a:prstGeom>
            <a:grpFill/>
            <a:ln w="38100">
              <a:solidFill>
                <a:schemeClr val="tx1"/>
              </a:solidFill>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a:latin typeface="Times New Roman" pitchFamily="18" charset="0"/>
                  <a:ea typeface="宋体" charset="-122"/>
                  <a:cs typeface="Times New Roman" pitchFamily="18" charset="0"/>
                </a:rPr>
                <a:t>B</a:t>
              </a:r>
            </a:p>
          </p:txBody>
        </p:sp>
        <p:sp>
          <p:nvSpPr>
            <p:cNvPr id="132" name="Oval 128">
              <a:extLst>
                <a:ext uri="{FF2B5EF4-FFF2-40B4-BE49-F238E27FC236}">
                  <a16:creationId xmlns:a16="http://schemas.microsoft.com/office/drawing/2014/main" id="{7F850C13-59A7-4541-A88F-2DE0D62C6BDE}"/>
                </a:ext>
              </a:extLst>
            </p:cNvPr>
            <p:cNvSpPr>
              <a:spLocks noChangeArrowheads="1"/>
            </p:cNvSpPr>
            <p:nvPr/>
          </p:nvSpPr>
          <p:spPr bwMode="auto">
            <a:xfrm>
              <a:off x="7829960" y="2665966"/>
              <a:ext cx="431800" cy="417513"/>
            </a:xfrm>
            <a:prstGeom prst="ellipse">
              <a:avLst/>
            </a:prstGeom>
            <a:grpFill/>
            <a:ln w="38100">
              <a:solidFill>
                <a:schemeClr val="tx1"/>
              </a:solidFill>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a:latin typeface="Times New Roman" pitchFamily="18" charset="0"/>
                  <a:ea typeface="宋体" charset="-122"/>
                  <a:cs typeface="Times New Roman" pitchFamily="18" charset="0"/>
                </a:rPr>
                <a:t>C</a:t>
              </a:r>
            </a:p>
          </p:txBody>
        </p:sp>
        <p:sp>
          <p:nvSpPr>
            <p:cNvPr id="133" name="Oval 136">
              <a:extLst>
                <a:ext uri="{FF2B5EF4-FFF2-40B4-BE49-F238E27FC236}">
                  <a16:creationId xmlns:a16="http://schemas.microsoft.com/office/drawing/2014/main" id="{D94C7371-8ED4-416F-AC67-22CF8D5278F6}"/>
                </a:ext>
              </a:extLst>
            </p:cNvPr>
            <p:cNvSpPr>
              <a:spLocks noChangeArrowheads="1"/>
            </p:cNvSpPr>
            <p:nvPr/>
          </p:nvSpPr>
          <p:spPr bwMode="auto">
            <a:xfrm>
              <a:off x="8068085" y="3391453"/>
              <a:ext cx="431800" cy="417513"/>
            </a:xfrm>
            <a:prstGeom prst="ellipse">
              <a:avLst/>
            </a:prstGeom>
            <a:grpFill/>
            <a:ln w="38100">
              <a:solidFill>
                <a:schemeClr val="tx1"/>
              </a:solidFill>
              <a:round/>
              <a:headEnd/>
              <a:tailEnd/>
            </a:ln>
          </p:spPr>
          <p:txBody>
            <a:bodyPr lIns="0" tIns="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eaLnBrk="1" hangingPunct="1">
                <a:lnSpc>
                  <a:spcPct val="90000"/>
                </a:lnSpc>
                <a:buFontTx/>
                <a:buNone/>
              </a:pPr>
              <a:r>
                <a:rPr lang="en-US" altLang="zh-CN" b="1">
                  <a:latin typeface="Times New Roman" pitchFamily="18" charset="0"/>
                  <a:ea typeface="宋体" charset="-122"/>
                  <a:cs typeface="Times New Roman" pitchFamily="18" charset="0"/>
                </a:rPr>
                <a:t>D</a:t>
              </a:r>
            </a:p>
          </p:txBody>
        </p:sp>
        <p:sp>
          <p:nvSpPr>
            <p:cNvPr id="134" name="Text Box 142">
              <a:extLst>
                <a:ext uri="{FF2B5EF4-FFF2-40B4-BE49-F238E27FC236}">
                  <a16:creationId xmlns:a16="http://schemas.microsoft.com/office/drawing/2014/main" id="{1285D962-705D-4CA1-B38F-6A00A4CE6FC7}"/>
                </a:ext>
              </a:extLst>
            </p:cNvPr>
            <p:cNvSpPr txBox="1">
              <a:spLocks noChangeArrowheads="1"/>
            </p:cNvSpPr>
            <p:nvPr/>
          </p:nvSpPr>
          <p:spPr bwMode="auto">
            <a:xfrm>
              <a:off x="8122060" y="3793091"/>
              <a:ext cx="384175" cy="360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18000" rIns="0" bIns="0"/>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lgn="ctr">
                <a:lnSpc>
                  <a:spcPct val="100000"/>
                </a:lnSpc>
                <a:buFontTx/>
                <a:buNone/>
              </a:pPr>
              <a:r>
                <a:rPr lang="zh-CN" altLang="en-US" b="1" dirty="0">
                  <a:latin typeface="Times New Roman" pitchFamily="18" charset="0"/>
                  <a:ea typeface="宋体" charset="-122"/>
                  <a:cs typeface="Times New Roman" pitchFamily="18" charset="0"/>
                </a:rPr>
                <a:t>1</a:t>
              </a:r>
              <a:r>
                <a:rPr lang="en-US" altLang="zh-CN" b="1" dirty="0">
                  <a:latin typeface="Times New Roman" pitchFamily="18" charset="0"/>
                  <a:ea typeface="宋体" charset="-122"/>
                  <a:cs typeface="Times New Roman" pitchFamily="18" charset="0"/>
                </a:rPr>
                <a:t>5</a:t>
              </a:r>
            </a:p>
          </p:txBody>
        </p:sp>
      </p:grpSp>
      <p:grpSp>
        <p:nvGrpSpPr>
          <p:cNvPr id="135" name="组合 134">
            <a:extLst>
              <a:ext uri="{FF2B5EF4-FFF2-40B4-BE49-F238E27FC236}">
                <a16:creationId xmlns:a16="http://schemas.microsoft.com/office/drawing/2014/main" id="{94218B2E-BAB9-4559-8E14-D25184862945}"/>
              </a:ext>
            </a:extLst>
          </p:cNvPr>
          <p:cNvGrpSpPr/>
          <p:nvPr/>
        </p:nvGrpSpPr>
        <p:grpSpPr>
          <a:xfrm>
            <a:off x="3695005" y="3782770"/>
            <a:ext cx="3111488" cy="713693"/>
            <a:chOff x="1907704" y="1347155"/>
            <a:chExt cx="3111488" cy="713693"/>
          </a:xfrm>
        </p:grpSpPr>
        <p:cxnSp>
          <p:nvCxnSpPr>
            <p:cNvPr id="136" name="直接箭头连接符 135">
              <a:extLst>
                <a:ext uri="{FF2B5EF4-FFF2-40B4-BE49-F238E27FC236}">
                  <a16:creationId xmlns:a16="http://schemas.microsoft.com/office/drawing/2014/main" id="{BB6A46F9-32FF-46D6-AC5E-F8A0A3C4EBE9}"/>
                </a:ext>
              </a:extLst>
            </p:cNvPr>
            <p:cNvCxnSpPr/>
            <p:nvPr/>
          </p:nvCxnSpPr>
          <p:spPr>
            <a:xfrm>
              <a:off x="2890974" y="2060848"/>
              <a:ext cx="1144948"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137" name="Text Box 32">
              <a:extLst>
                <a:ext uri="{FF2B5EF4-FFF2-40B4-BE49-F238E27FC236}">
                  <a16:creationId xmlns:a16="http://schemas.microsoft.com/office/drawing/2014/main" id="{9853FFEE-E9C5-47B6-8408-41C1DA9A4512}"/>
                </a:ext>
              </a:extLst>
            </p:cNvPr>
            <p:cNvSpPr txBox="1">
              <a:spLocks noChangeArrowheads="1"/>
            </p:cNvSpPr>
            <p:nvPr/>
          </p:nvSpPr>
          <p:spPr bwMode="auto">
            <a:xfrm>
              <a:off x="1907704" y="1347155"/>
              <a:ext cx="3111488" cy="461665"/>
            </a:xfrm>
            <a:prstGeom prst="rect">
              <a:avLst/>
            </a:prstGeom>
            <a:noFill/>
            <a:ln w="9525">
              <a:noFill/>
              <a:miter lim="800000"/>
              <a:headEnd/>
              <a:tailEnd/>
            </a:ln>
          </p:spPr>
          <p:txBody>
            <a:bodyPr lIns="0" rIns="0">
              <a:spAutoFit/>
            </a:bodyPr>
            <a:lstStyle/>
            <a:p>
              <a:pPr algn="ctr">
                <a:spcBef>
                  <a:spcPct val="20000"/>
                </a:spcBef>
                <a:defRPr/>
              </a:pPr>
              <a:r>
                <a:rPr lang="zh-CN" altLang="en-US" sz="2400">
                  <a:solidFill>
                    <a:srgbClr val="FF0000"/>
                  </a:solidFill>
                  <a:latin typeface="微软雅黑" panose="020B0503020204020204" pitchFamily="34" charset="-122"/>
                  <a:ea typeface="微软雅黑" panose="020B0503020204020204" pitchFamily="34" charset="-122"/>
                </a:rPr>
                <a:t>补全成完全二叉树</a:t>
              </a:r>
            </a:p>
          </p:txBody>
        </p:sp>
      </p:grpSp>
    </p:spTree>
    <p:extLst>
      <p:ext uri="{BB962C8B-B14F-4D97-AF65-F5344CB8AC3E}">
        <p14:creationId xmlns:p14="http://schemas.microsoft.com/office/powerpoint/2010/main" val="205111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5"/>
                                        </p:tgtEl>
                                        <p:attrNameLst>
                                          <p:attrName>style.visibility</p:attrName>
                                        </p:attrNameLst>
                                      </p:cBhvr>
                                      <p:to>
                                        <p:strVal val="visible"/>
                                      </p:to>
                                    </p:set>
                                    <p:animEffect transition="in" filter="wipe(left)">
                                      <p:cBhvr>
                                        <p:cTn id="12" dur="500"/>
                                        <p:tgtEl>
                                          <p:spTgt spid="1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gtEl>
                                        <p:attrNameLst>
                                          <p:attrName>style.visibility</p:attrName>
                                        </p:attrNameLst>
                                      </p:cBhvr>
                                      <p:to>
                                        <p:strVal val="visible"/>
                                      </p:to>
                                    </p:set>
                                    <p:animEffect transition="in" filter="fade">
                                      <p:cBhvr>
                                        <p:cTn id="17" dur="500"/>
                                        <p:tgtEl>
                                          <p:spTgt spid="1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
                                        </p:tgtEl>
                                        <p:attrNameLst>
                                          <p:attrName>style.visibility</p:attrName>
                                        </p:attrNameLst>
                                      </p:cBhvr>
                                      <p:to>
                                        <p:strVal val="visible"/>
                                      </p:to>
                                    </p:set>
                                    <p:animEffect transition="in" filter="fade">
                                      <p:cBhvr>
                                        <p:cTn id="22" dur="500"/>
                                        <p:tgtEl>
                                          <p:spTgt spid="8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C4F42-C728-45D9-A6FE-A135A1604F91}"/>
              </a:ext>
            </a:extLst>
          </p:cNvPr>
          <p:cNvSpPr>
            <a:spLocks noGrp="1"/>
          </p:cNvSpPr>
          <p:nvPr>
            <p:ph type="title"/>
          </p:nvPr>
        </p:nvSpPr>
        <p:spPr/>
        <p:txBody>
          <a:bodyPr/>
          <a:lstStyle/>
          <a:p>
            <a:r>
              <a:rPr lang="zh-CN" altLang="en-US" dirty="0"/>
              <a:t>二叉树的链式存储结构</a:t>
            </a:r>
          </a:p>
        </p:txBody>
      </p:sp>
      <p:sp>
        <p:nvSpPr>
          <p:cNvPr id="3" name="内容占位符 2">
            <a:extLst>
              <a:ext uri="{FF2B5EF4-FFF2-40B4-BE49-F238E27FC236}">
                <a16:creationId xmlns:a16="http://schemas.microsoft.com/office/drawing/2014/main" id="{073360EB-02E2-4F2F-BAFF-98312E2053AF}"/>
              </a:ext>
            </a:extLst>
          </p:cNvPr>
          <p:cNvSpPr>
            <a:spLocks noGrp="1"/>
          </p:cNvSpPr>
          <p:nvPr>
            <p:ph idx="1"/>
          </p:nvPr>
        </p:nvSpPr>
        <p:spPr>
          <a:xfrm>
            <a:off x="228600" y="1219200"/>
            <a:ext cx="11582400" cy="5257800"/>
          </a:xfrm>
        </p:spPr>
        <p:txBody>
          <a:bodyPr/>
          <a:lstStyle/>
          <a:p>
            <a:r>
              <a:rPr lang="zh-CN" altLang="en-US" dirty="0"/>
              <a:t>二叉树的链式存储结构：</a:t>
            </a:r>
            <a:r>
              <a:rPr lang="zh-CN" altLang="en-US" dirty="0">
                <a:solidFill>
                  <a:srgbClr val="FF0000"/>
                </a:solidFill>
              </a:rPr>
              <a:t>二叉链表</a:t>
            </a:r>
          </a:p>
          <a:p>
            <a:r>
              <a:rPr lang="zh-CN" altLang="en-US" dirty="0"/>
              <a:t>基本思想：令二叉树的每个结点对应一个链表结点</a:t>
            </a:r>
          </a:p>
          <a:p>
            <a:pPr lvl="1"/>
            <a:r>
              <a:rPr lang="zh-CN" altLang="en-US" dirty="0"/>
              <a:t>除存放二叉树结点的数据信息外</a:t>
            </a:r>
          </a:p>
          <a:p>
            <a:pPr lvl="1"/>
            <a:r>
              <a:rPr lang="zh-CN" altLang="en-US" dirty="0"/>
              <a:t>还包含指向左右孩子结点的指针</a:t>
            </a:r>
          </a:p>
          <a:p>
            <a:endParaRPr lang="zh-CN" altLang="en-US" dirty="0"/>
          </a:p>
        </p:txBody>
      </p:sp>
      <p:grpSp>
        <p:nvGrpSpPr>
          <p:cNvPr id="6" name="Group 22">
            <a:extLst>
              <a:ext uri="{FF2B5EF4-FFF2-40B4-BE49-F238E27FC236}">
                <a16:creationId xmlns:a16="http://schemas.microsoft.com/office/drawing/2014/main" id="{1C3D2D2B-530F-4B6B-B1D0-E0C6FE7FE84B}"/>
              </a:ext>
            </a:extLst>
          </p:cNvPr>
          <p:cNvGrpSpPr>
            <a:grpSpLocks/>
          </p:cNvGrpSpPr>
          <p:nvPr/>
        </p:nvGrpSpPr>
        <p:grpSpPr bwMode="auto">
          <a:xfrm>
            <a:off x="6248400" y="1447800"/>
            <a:ext cx="5282766" cy="471488"/>
            <a:chOff x="975" y="2538"/>
            <a:chExt cx="3218" cy="411"/>
          </a:xfrm>
          <a:noFill/>
        </p:grpSpPr>
        <p:sp>
          <p:nvSpPr>
            <p:cNvPr id="7" name="Rectangle 13">
              <a:extLst>
                <a:ext uri="{FF2B5EF4-FFF2-40B4-BE49-F238E27FC236}">
                  <a16:creationId xmlns:a16="http://schemas.microsoft.com/office/drawing/2014/main" id="{3A964BD1-F063-491F-99C0-654694F01144}"/>
                </a:ext>
              </a:extLst>
            </p:cNvPr>
            <p:cNvSpPr>
              <a:spLocks noChangeArrowheads="1"/>
            </p:cNvSpPr>
            <p:nvPr/>
          </p:nvSpPr>
          <p:spPr bwMode="auto">
            <a:xfrm>
              <a:off x="975" y="2538"/>
              <a:ext cx="1124" cy="411"/>
            </a:xfrm>
            <a:prstGeom prst="rect">
              <a:avLst/>
            </a:prstGeom>
            <a:grpFill/>
            <a:ln w="38100">
              <a:solidFill>
                <a:srgbClr val="000000"/>
              </a:solidFill>
              <a:miter lim="800000"/>
              <a:headEnd/>
              <a:tailEnd/>
            </a:ln>
          </p:spPr>
          <p:txBody>
            <a:bodyPr/>
            <a:lstStyle/>
            <a:p>
              <a:pPr algn="ctr">
                <a:defRPr/>
              </a:pPr>
              <a:r>
                <a:rPr lang="zh-CN" altLang="en-US" sz="2400" b="1" dirty="0">
                  <a:latin typeface="Verdana" panose="020B0604030504040204" pitchFamily="34" charset="0"/>
                  <a:ea typeface="+mn-ea"/>
                  <a:cs typeface="Verdana" panose="020B0604030504040204" pitchFamily="34" charset="0"/>
                </a:rPr>
                <a:t> </a:t>
              </a:r>
              <a:r>
                <a:rPr lang="en-US" altLang="zh-CN" sz="2400" b="1" dirty="0" err="1">
                  <a:latin typeface="Verdana" panose="020B0604030504040204" pitchFamily="34" charset="0"/>
                  <a:ea typeface="Verdana" panose="020B0604030504040204" pitchFamily="34" charset="0"/>
                  <a:cs typeface="Verdana" panose="020B0604030504040204" pitchFamily="34" charset="0"/>
                </a:rPr>
                <a:t>lchild</a:t>
              </a:r>
              <a:endParaRPr lang="en-US" altLang="zh-CN" sz="2400" b="1" dirty="0">
                <a:latin typeface="Verdana" panose="020B0604030504040204" pitchFamily="34" charset="0"/>
                <a:ea typeface="Verdana" panose="020B0604030504040204" pitchFamily="34" charset="0"/>
                <a:cs typeface="Verdana" panose="020B0604030504040204" pitchFamily="34" charset="0"/>
              </a:endParaRPr>
            </a:p>
          </p:txBody>
        </p:sp>
        <p:sp>
          <p:nvSpPr>
            <p:cNvPr id="8" name="Rectangle 14">
              <a:extLst>
                <a:ext uri="{FF2B5EF4-FFF2-40B4-BE49-F238E27FC236}">
                  <a16:creationId xmlns:a16="http://schemas.microsoft.com/office/drawing/2014/main" id="{B1C893C0-8F46-4C5D-806A-2CA800806FFC}"/>
                </a:ext>
              </a:extLst>
            </p:cNvPr>
            <p:cNvSpPr>
              <a:spLocks noChangeArrowheads="1"/>
            </p:cNvSpPr>
            <p:nvPr/>
          </p:nvSpPr>
          <p:spPr bwMode="auto">
            <a:xfrm>
              <a:off x="2099" y="2538"/>
              <a:ext cx="799" cy="411"/>
            </a:xfrm>
            <a:prstGeom prst="rect">
              <a:avLst/>
            </a:prstGeom>
            <a:grpFill/>
            <a:ln w="38100">
              <a:solidFill>
                <a:srgbClr val="000000"/>
              </a:solidFill>
              <a:miter lim="800000"/>
              <a:headEnd/>
              <a:tailEnd/>
            </a:ln>
          </p:spPr>
          <p:txBody>
            <a:bodyPr/>
            <a:lstStyle/>
            <a:p>
              <a:pPr algn="ctr">
                <a:defRPr/>
              </a:pPr>
              <a:r>
                <a:rPr lang="en-US" altLang="zh-CN" sz="2400" b="1" dirty="0">
                  <a:latin typeface="Verdana" panose="020B0604030504040204" pitchFamily="34" charset="0"/>
                  <a:ea typeface="Verdana" panose="020B0604030504040204" pitchFamily="34" charset="0"/>
                  <a:cs typeface="Verdana" panose="020B0604030504040204" pitchFamily="34" charset="0"/>
                </a:rPr>
                <a:t>data</a:t>
              </a:r>
            </a:p>
          </p:txBody>
        </p:sp>
        <p:sp>
          <p:nvSpPr>
            <p:cNvPr id="9" name="Rectangle 15">
              <a:extLst>
                <a:ext uri="{FF2B5EF4-FFF2-40B4-BE49-F238E27FC236}">
                  <a16:creationId xmlns:a16="http://schemas.microsoft.com/office/drawing/2014/main" id="{69160A89-6E4E-4A93-9D04-88DA7CB1C188}"/>
                </a:ext>
              </a:extLst>
            </p:cNvPr>
            <p:cNvSpPr>
              <a:spLocks noChangeArrowheads="1"/>
            </p:cNvSpPr>
            <p:nvPr/>
          </p:nvSpPr>
          <p:spPr bwMode="auto">
            <a:xfrm>
              <a:off x="2894" y="2538"/>
              <a:ext cx="1299" cy="411"/>
            </a:xfrm>
            <a:prstGeom prst="rect">
              <a:avLst/>
            </a:prstGeom>
            <a:grpFill/>
            <a:ln w="38100">
              <a:solidFill>
                <a:srgbClr val="000000"/>
              </a:solidFill>
              <a:miter lim="800000"/>
              <a:headEnd/>
              <a:tailEnd/>
            </a:ln>
          </p:spPr>
          <p:txBody>
            <a:bodyPr/>
            <a:lstStyle/>
            <a:p>
              <a:pPr algn="ctr">
                <a:defRPr/>
              </a:pPr>
              <a:r>
                <a:rPr lang="zh-CN" altLang="en-US" sz="2400" b="1" dirty="0">
                  <a:latin typeface="Verdana" panose="020B0604030504040204" pitchFamily="34" charset="0"/>
                  <a:ea typeface="+mn-ea"/>
                  <a:cs typeface="Verdana" panose="020B0604030504040204" pitchFamily="34" charset="0"/>
                </a:rPr>
                <a:t> </a:t>
              </a:r>
              <a:r>
                <a:rPr lang="en-US" altLang="zh-CN" sz="2400" b="1" dirty="0" err="1">
                  <a:latin typeface="Verdana" panose="020B0604030504040204" pitchFamily="34" charset="0"/>
                  <a:ea typeface="Verdana" panose="020B0604030504040204" pitchFamily="34" charset="0"/>
                  <a:cs typeface="Verdana" panose="020B0604030504040204" pitchFamily="34" charset="0"/>
                </a:rPr>
                <a:t>rchild</a:t>
              </a:r>
              <a:endParaRPr lang="en-US" altLang="zh-CN" sz="2400" b="1" dirty="0">
                <a:latin typeface="Verdana" panose="020B0604030504040204" pitchFamily="34" charset="0"/>
                <a:ea typeface="Verdana" panose="020B0604030504040204" pitchFamily="34" charset="0"/>
                <a:cs typeface="Verdana" panose="020B0604030504040204" pitchFamily="34" charset="0"/>
              </a:endParaRPr>
            </a:p>
          </p:txBody>
        </p:sp>
      </p:grpSp>
      <p:sp>
        <p:nvSpPr>
          <p:cNvPr id="10" name="Text Box 3">
            <a:extLst>
              <a:ext uri="{FF2B5EF4-FFF2-40B4-BE49-F238E27FC236}">
                <a16:creationId xmlns:a16="http://schemas.microsoft.com/office/drawing/2014/main" id="{EA315AEC-1C08-40D4-94B1-BE2B1BE7EBD5}"/>
              </a:ext>
            </a:extLst>
          </p:cNvPr>
          <p:cNvSpPr txBox="1">
            <a:spLocks noChangeArrowheads="1"/>
          </p:cNvSpPr>
          <p:nvPr/>
        </p:nvSpPr>
        <p:spPr bwMode="auto">
          <a:xfrm>
            <a:off x="4339139" y="4010025"/>
            <a:ext cx="7443286" cy="2466975"/>
          </a:xfrm>
          <a:prstGeom prst="rect">
            <a:avLst/>
          </a:prstGeom>
          <a:solidFill>
            <a:srgbClr val="FFFFCC"/>
          </a:solidFill>
          <a:ln>
            <a:noFill/>
          </a:ln>
        </p:spPr>
        <p:txBody>
          <a:bodyPr wrap="square" anchor="ctr">
            <a:noAutofit/>
          </a:bodyPr>
          <a:lstStyle>
            <a:lvl1pPr>
              <a:lnSpc>
                <a:spcPct val="150000"/>
              </a:lnSpc>
              <a:buFont typeface="Wingdings" pitchFamily="2" charset="2"/>
              <a:buChar char=""/>
              <a:defRPr sz="2400">
                <a:solidFill>
                  <a:schemeClr val="tx1"/>
                </a:solidFill>
                <a:latin typeface="微软雅黑" pitchFamily="34" charset="-122"/>
                <a:ea typeface="微软雅黑" pitchFamily="34" charset="-122"/>
              </a:defRPr>
            </a:lvl1pPr>
            <a:lvl2pPr marL="742950" indent="-285750">
              <a:lnSpc>
                <a:spcPct val="150000"/>
              </a:lnSpc>
              <a:buSzPct val="60000"/>
              <a:buFont typeface="Wingdings" pitchFamily="2" charset="2"/>
              <a:buChar char="l"/>
              <a:defRPr sz="2400">
                <a:solidFill>
                  <a:schemeClr val="tx1"/>
                </a:solidFill>
                <a:latin typeface="微软雅黑" pitchFamily="34" charset="-122"/>
                <a:ea typeface="微软雅黑" pitchFamily="34" charset="-122"/>
              </a:defRPr>
            </a:lvl2pPr>
            <a:lvl3pPr marL="1143000" indent="-228600">
              <a:lnSpc>
                <a:spcPct val="150000"/>
              </a:lnSpc>
              <a:buSzPct val="60000"/>
              <a:buFont typeface="Wingdings" pitchFamily="2" charset="2"/>
              <a:buChar char="£"/>
              <a:defRPr sz="2400">
                <a:solidFill>
                  <a:schemeClr val="tx1"/>
                </a:solidFill>
                <a:latin typeface="微软雅黑" pitchFamily="34" charset="-122"/>
                <a:ea typeface="微软雅黑" pitchFamily="34" charset="-122"/>
              </a:defRPr>
            </a:lvl3pPr>
            <a:lvl4pPr marL="1600200" indent="-228600">
              <a:lnSpc>
                <a:spcPct val="150000"/>
              </a:lnSpc>
              <a:buFont typeface="Wingdings" pitchFamily="2" charset="2"/>
              <a:buChar char="±"/>
              <a:defRPr sz="2400">
                <a:solidFill>
                  <a:schemeClr val="tx1"/>
                </a:solidFill>
                <a:latin typeface="微软雅黑" pitchFamily="34" charset="-122"/>
                <a:ea typeface="微软雅黑" pitchFamily="34" charset="-122"/>
              </a:defRPr>
            </a:lvl4pPr>
            <a:lvl5pPr marL="2057400" indent="-228600">
              <a:spcBef>
                <a:spcPct val="20000"/>
              </a:spcBef>
              <a:buFont typeface="Arial" charset="0"/>
              <a:buChar char="»"/>
              <a:defRPr sz="2400">
                <a:solidFill>
                  <a:schemeClr val="tx1"/>
                </a:solidFill>
                <a:latin typeface="Calibri" pitchFamily="34" charset="0"/>
                <a:ea typeface="微软雅黑" pitchFamily="34" charset="-122"/>
              </a:defRPr>
            </a:lvl5pPr>
            <a:lvl6pPr marL="25146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6pPr>
            <a:lvl7pPr marL="29718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7pPr>
            <a:lvl8pPr marL="34290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8pPr>
            <a:lvl9pPr marL="3886200" indent="-228600" fontAlgn="base">
              <a:spcBef>
                <a:spcPct val="20000"/>
              </a:spcBef>
              <a:spcAft>
                <a:spcPct val="0"/>
              </a:spcAft>
              <a:buFont typeface="Arial" charset="0"/>
              <a:buChar char="»"/>
              <a:defRPr sz="2400">
                <a:solidFill>
                  <a:schemeClr val="tx1"/>
                </a:solidFill>
                <a:latin typeface="Calibri" pitchFamily="34" charset="0"/>
                <a:ea typeface="微软雅黑" pitchFamily="34" charset="-122"/>
              </a:defRPr>
            </a:lvl9pPr>
          </a:lstStyle>
          <a:p>
            <a:pPr>
              <a:spcBef>
                <a:spcPts val="600"/>
              </a:spcBef>
              <a:buFontTx/>
              <a:buNone/>
            </a:pPr>
            <a:r>
              <a:rPr kumimoji="1" lang="en-US" altLang="zh-CN" b="1" dirty="0">
                <a:latin typeface="Verdana" panose="020B0604030504040204" pitchFamily="34" charset="0"/>
                <a:ea typeface="Verdana" panose="020B0604030504040204" pitchFamily="34" charset="0"/>
                <a:cs typeface="Verdana" panose="020B0604030504040204" pitchFamily="34" charset="0"/>
              </a:rPr>
              <a:t>typedef </a:t>
            </a:r>
            <a:r>
              <a:rPr kumimoji="1" lang="en-US" altLang="zh-CN" b="1" dirty="0">
                <a:solidFill>
                  <a:srgbClr val="3333FF"/>
                </a:solidFill>
                <a:latin typeface="Verdana" panose="020B0604030504040204" pitchFamily="34" charset="0"/>
                <a:ea typeface="Verdana" panose="020B0604030504040204" pitchFamily="34" charset="0"/>
                <a:cs typeface="Verdana" panose="020B0604030504040204" pitchFamily="34" charset="0"/>
              </a:rPr>
              <a:t>struct Node </a:t>
            </a:r>
            <a:r>
              <a:rPr kumimoji="1" lang="en-US" altLang="zh-CN" b="1" dirty="0">
                <a:latin typeface="Verdana" panose="020B0604030504040204" pitchFamily="34" charset="0"/>
                <a:ea typeface="Verdana" panose="020B0604030504040204" pitchFamily="34" charset="0"/>
                <a:cs typeface="Verdana" panose="020B0604030504040204" pitchFamily="34" charset="0"/>
              </a:rPr>
              <a:t>{</a:t>
            </a:r>
          </a:p>
          <a:p>
            <a:pPr>
              <a:spcBef>
                <a:spcPts val="600"/>
              </a:spcBef>
              <a:buFontTx/>
              <a:buNone/>
            </a:pPr>
            <a:r>
              <a:rPr kumimoji="1" lang="en-US" altLang="zh-CN" b="1" dirty="0">
                <a:latin typeface="Verdana" panose="020B0604030504040204" pitchFamily="34" charset="0"/>
                <a:ea typeface="Verdana" panose="020B0604030504040204" pitchFamily="34" charset="0"/>
                <a:cs typeface="Verdana" panose="020B0604030504040204" pitchFamily="34" charset="0"/>
              </a:rPr>
              <a:t>    </a:t>
            </a:r>
            <a:r>
              <a:rPr kumimoji="1" lang="en-US" altLang="zh-CN" b="1" dirty="0" err="1">
                <a:latin typeface="Verdana" panose="020B0604030504040204" pitchFamily="34" charset="0"/>
                <a:ea typeface="Verdana" panose="020B0604030504040204" pitchFamily="34" charset="0"/>
                <a:cs typeface="Verdana" panose="020B0604030504040204" pitchFamily="34" charset="0"/>
              </a:rPr>
              <a:t>ElemType</a:t>
            </a:r>
            <a:r>
              <a:rPr kumimoji="1" lang="en-US" altLang="zh-CN" b="1" dirty="0">
                <a:latin typeface="Verdana" panose="020B0604030504040204" pitchFamily="34" charset="0"/>
                <a:ea typeface="Verdana" panose="020B0604030504040204" pitchFamily="34" charset="0"/>
                <a:cs typeface="Verdana" panose="020B0604030504040204" pitchFamily="34" charset="0"/>
              </a:rPr>
              <a:t>    data;                      </a:t>
            </a:r>
            <a:r>
              <a:rPr kumimoji="1" lang="en-US" altLang="zh-CN" b="1" dirty="0">
                <a:solidFill>
                  <a:srgbClr val="006600"/>
                </a:solidFill>
                <a:cs typeface="Verdana" panose="020B0604030504040204" pitchFamily="34" charset="0"/>
              </a:rPr>
              <a:t>// </a:t>
            </a:r>
            <a:r>
              <a:rPr kumimoji="1" lang="zh-CN" altLang="en-US" b="1" dirty="0">
                <a:solidFill>
                  <a:srgbClr val="006600"/>
                </a:solidFill>
                <a:cs typeface="Verdana" panose="020B0604030504040204" pitchFamily="34" charset="0"/>
              </a:rPr>
              <a:t>数据域</a:t>
            </a:r>
            <a:endParaRPr kumimoji="1" lang="en-US" altLang="zh-CN" b="1" dirty="0">
              <a:solidFill>
                <a:srgbClr val="006600"/>
              </a:solidFill>
              <a:cs typeface="Verdana" panose="020B0604030504040204" pitchFamily="34" charset="0"/>
            </a:endParaRPr>
          </a:p>
          <a:p>
            <a:pPr>
              <a:spcBef>
                <a:spcPts val="600"/>
              </a:spcBef>
              <a:buFontTx/>
              <a:buNone/>
            </a:pPr>
            <a:r>
              <a:rPr kumimoji="1" lang="en-US" altLang="zh-CN" b="1" dirty="0">
                <a:latin typeface="Verdana" panose="020B0604030504040204" pitchFamily="34" charset="0"/>
                <a:ea typeface="Verdana" panose="020B0604030504040204" pitchFamily="34" charset="0"/>
                <a:cs typeface="Verdana" panose="020B0604030504040204" pitchFamily="34" charset="0"/>
              </a:rPr>
              <a:t>    </a:t>
            </a:r>
            <a:r>
              <a:rPr kumimoji="1" lang="en-US" altLang="zh-CN" b="1" dirty="0">
                <a:solidFill>
                  <a:srgbClr val="3333FF"/>
                </a:solidFill>
                <a:latin typeface="Verdana" panose="020B0604030504040204" pitchFamily="34" charset="0"/>
                <a:ea typeface="Verdana" panose="020B0604030504040204" pitchFamily="34" charset="0"/>
                <a:cs typeface="Verdana" panose="020B0604030504040204" pitchFamily="34" charset="0"/>
              </a:rPr>
              <a:t>struct  Node  *</a:t>
            </a:r>
            <a:r>
              <a:rPr kumimoji="1" lang="en-US" altLang="zh-CN" b="1" dirty="0" err="1">
                <a:latin typeface="Verdana" panose="020B0604030504040204" pitchFamily="34" charset="0"/>
                <a:ea typeface="Verdana" panose="020B0604030504040204" pitchFamily="34" charset="0"/>
                <a:cs typeface="Verdana" panose="020B0604030504040204" pitchFamily="34" charset="0"/>
              </a:rPr>
              <a:t>lchild</a:t>
            </a:r>
            <a:r>
              <a:rPr kumimoji="1" lang="en-US" altLang="zh-CN" b="1" dirty="0">
                <a:latin typeface="Verdana" panose="020B0604030504040204" pitchFamily="34" charset="0"/>
                <a:ea typeface="Verdana" panose="020B0604030504040204" pitchFamily="34" charset="0"/>
                <a:cs typeface="Verdana" panose="020B0604030504040204" pitchFamily="34" charset="0"/>
              </a:rPr>
              <a:t>,  </a:t>
            </a:r>
            <a:r>
              <a:rPr kumimoji="1" lang="en-US" altLang="zh-CN" b="1" dirty="0">
                <a:solidFill>
                  <a:srgbClr val="3333FF"/>
                </a:solidFill>
                <a:latin typeface="Verdana" panose="020B0604030504040204" pitchFamily="34" charset="0"/>
                <a:ea typeface="Verdana" panose="020B0604030504040204" pitchFamily="34" charset="0"/>
                <a:cs typeface="Verdana" panose="020B0604030504040204" pitchFamily="34" charset="0"/>
              </a:rPr>
              <a:t>*</a:t>
            </a:r>
            <a:r>
              <a:rPr kumimoji="1" lang="en-US" altLang="zh-CN" b="1" dirty="0" err="1">
                <a:latin typeface="Verdana" panose="020B0604030504040204" pitchFamily="34" charset="0"/>
                <a:ea typeface="Verdana" panose="020B0604030504040204" pitchFamily="34" charset="0"/>
                <a:cs typeface="Verdana" panose="020B0604030504040204" pitchFamily="34" charset="0"/>
              </a:rPr>
              <a:t>rchild</a:t>
            </a:r>
            <a:r>
              <a:rPr kumimoji="1" lang="en-US" altLang="zh-CN" b="1" dirty="0">
                <a:latin typeface="Verdana" panose="020B0604030504040204" pitchFamily="34" charset="0"/>
                <a:ea typeface="Verdana" panose="020B0604030504040204" pitchFamily="34" charset="0"/>
                <a:cs typeface="Verdana" panose="020B0604030504040204" pitchFamily="34" charset="0"/>
              </a:rPr>
              <a:t>;  </a:t>
            </a:r>
            <a:r>
              <a:rPr kumimoji="1" lang="en-US" altLang="zh-CN" b="1" dirty="0">
                <a:solidFill>
                  <a:srgbClr val="006600"/>
                </a:solidFill>
                <a:cs typeface="Verdana" panose="020B0604030504040204" pitchFamily="34" charset="0"/>
              </a:rPr>
              <a:t>//</a:t>
            </a:r>
            <a:r>
              <a:rPr kumimoji="1" lang="zh-CN" altLang="en-US" b="1" dirty="0">
                <a:solidFill>
                  <a:srgbClr val="006600"/>
                </a:solidFill>
                <a:cs typeface="Verdana" panose="020B0604030504040204" pitchFamily="34" charset="0"/>
              </a:rPr>
              <a:t>指针域</a:t>
            </a:r>
            <a:endParaRPr kumimoji="1" lang="en-US" altLang="zh-CN" b="1" dirty="0">
              <a:solidFill>
                <a:srgbClr val="006600"/>
              </a:solidFill>
              <a:cs typeface="Verdana" panose="020B0604030504040204" pitchFamily="34" charset="0"/>
            </a:endParaRPr>
          </a:p>
          <a:p>
            <a:pPr>
              <a:spcBef>
                <a:spcPts val="600"/>
              </a:spcBef>
              <a:buFontTx/>
              <a:buNone/>
            </a:pPr>
            <a:r>
              <a:rPr kumimoji="1" lang="en-US" altLang="zh-CN" b="1" dirty="0">
                <a:latin typeface="Verdana" panose="020B0604030504040204" pitchFamily="34" charset="0"/>
                <a:ea typeface="Verdana" panose="020B0604030504040204" pitchFamily="34" charset="0"/>
                <a:cs typeface="Verdana" panose="020B0604030504040204" pitchFamily="34" charset="0"/>
              </a:rPr>
              <a:t>} </a:t>
            </a:r>
            <a:r>
              <a:rPr kumimoji="1" lang="en-US" altLang="zh-CN" b="1" dirty="0" err="1">
                <a:solidFill>
                  <a:srgbClr val="FF0000"/>
                </a:solidFill>
                <a:latin typeface="Verdana" panose="020B0604030504040204" pitchFamily="34" charset="0"/>
                <a:ea typeface="Verdana" panose="020B0604030504040204" pitchFamily="34" charset="0"/>
                <a:cs typeface="Verdana" panose="020B0604030504040204" pitchFamily="34" charset="0"/>
              </a:rPr>
              <a:t>BiNode</a:t>
            </a:r>
            <a:r>
              <a:rPr kumimoji="1" lang="en-US" altLang="zh-CN" b="1" dirty="0">
                <a:latin typeface="Verdana" panose="020B0604030504040204" pitchFamily="34" charset="0"/>
                <a:ea typeface="Verdana" panose="020B0604030504040204" pitchFamily="34" charset="0"/>
                <a:cs typeface="Verdana" panose="020B0604030504040204" pitchFamily="34" charset="0"/>
              </a:rPr>
              <a:t>, </a:t>
            </a:r>
            <a:r>
              <a:rPr kumimoji="1" lang="zh-CN" altLang="en-US" b="1" dirty="0">
                <a:solidFill>
                  <a:srgbClr val="FF0000"/>
                </a:solidFill>
                <a:latin typeface="Verdana" panose="020B0604030504040204" pitchFamily="34" charset="0"/>
                <a:ea typeface="Verdana" panose="020B0604030504040204" pitchFamily="34" charset="0"/>
                <a:cs typeface="Verdana" panose="020B0604030504040204" pitchFamily="34" charset="0"/>
              </a:rPr>
              <a:t>*</a:t>
            </a:r>
            <a:r>
              <a:rPr kumimoji="1" lang="en-US" altLang="zh-CN" b="1" dirty="0" err="1">
                <a:solidFill>
                  <a:srgbClr val="FF0000"/>
                </a:solidFill>
                <a:latin typeface="Verdana" panose="020B0604030504040204" pitchFamily="34" charset="0"/>
                <a:ea typeface="Verdana" panose="020B0604030504040204" pitchFamily="34" charset="0"/>
                <a:cs typeface="Verdana" panose="020B0604030504040204" pitchFamily="34" charset="0"/>
              </a:rPr>
              <a:t>BiTree</a:t>
            </a:r>
            <a:r>
              <a:rPr kumimoji="1" lang="en-US" altLang="zh-CN" b="1"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123791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a:xfrm>
            <a:off x="1659621" y="630638"/>
            <a:ext cx="2476500" cy="597600"/>
          </a:xfrm>
        </p:spPr>
        <p:txBody>
          <a:bodyPr/>
          <a:lstStyle/>
          <a:p>
            <a:r>
              <a:rPr lang="zh-CN" altLang="en-US" kern="0" dirty="0">
                <a:latin typeface="Verdana" panose="020B0604030504040204" pitchFamily="34" charset="0"/>
              </a:rPr>
              <a:t>二叉链表</a:t>
            </a:r>
          </a:p>
        </p:txBody>
      </p:sp>
      <p:sp>
        <p:nvSpPr>
          <p:cNvPr id="657410" name="Rectangle 2"/>
          <p:cNvSpPr>
            <a:spLocks noGrp="1" noChangeArrowheads="1"/>
          </p:cNvSpPr>
          <p:nvPr>
            <p:ph idx="1"/>
          </p:nvPr>
        </p:nvSpPr>
        <p:spPr>
          <a:xfrm>
            <a:off x="6168551" y="630638"/>
            <a:ext cx="5907736" cy="3106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normAutofit lnSpcReduction="10000"/>
          </a:bodyPr>
          <a:lstStyle/>
          <a:p>
            <a:pPr>
              <a:lnSpc>
                <a:spcPct val="150000"/>
              </a:lnSpc>
              <a:spcBef>
                <a:spcPts val="600"/>
              </a:spcBef>
              <a:spcAft>
                <a:spcPts val="0"/>
              </a:spcAft>
            </a:pPr>
            <a:r>
              <a:rPr lang="zh-CN" altLang="en-US" sz="2200" dirty="0"/>
              <a:t>问题：</a:t>
            </a:r>
            <a:r>
              <a:rPr lang="en-US" altLang="zh-CN" sz="2200" dirty="0"/>
              <a:t>n</a:t>
            </a:r>
            <a:r>
              <a:rPr lang="zh-CN" altLang="zh-CN" sz="2200" dirty="0"/>
              <a:t>个结点的</a:t>
            </a:r>
            <a:r>
              <a:rPr lang="zh-CN" altLang="en-US" sz="2200" dirty="0"/>
              <a:t>二叉链表中有多少</a:t>
            </a:r>
            <a:r>
              <a:rPr lang="zh-CN" altLang="zh-CN" sz="2200" dirty="0"/>
              <a:t>指针</a:t>
            </a:r>
            <a:r>
              <a:rPr lang="zh-CN" altLang="en-US" sz="2200" dirty="0"/>
              <a:t>域为空？</a:t>
            </a:r>
            <a:endParaRPr lang="en-US" altLang="zh-CN" sz="2200" dirty="0"/>
          </a:p>
          <a:p>
            <a:pPr>
              <a:lnSpc>
                <a:spcPct val="150000"/>
              </a:lnSpc>
              <a:spcBef>
                <a:spcPts val="600"/>
              </a:spcBef>
              <a:spcAft>
                <a:spcPts val="0"/>
              </a:spcAft>
            </a:pPr>
            <a:r>
              <a:rPr lang="zh-CN" altLang="en-US" sz="2200" dirty="0">
                <a:latin typeface="Verdana" panose="020B0604030504040204" pitchFamily="34" charset="0"/>
                <a:cs typeface="Verdana" panose="020B0604030504040204" pitchFamily="34" charset="0"/>
              </a:rPr>
              <a:t>二叉树的分支数</a:t>
            </a:r>
            <a:r>
              <a:rPr lang="en-US" altLang="zh-CN" sz="2200" dirty="0">
                <a:latin typeface="Verdana" panose="020B0604030504040204" pitchFamily="34" charset="0"/>
                <a:cs typeface="Verdana" panose="020B0604030504040204" pitchFamily="34" charset="0"/>
              </a:rPr>
              <a:t>B=n-1</a:t>
            </a:r>
            <a:r>
              <a:rPr lang="zh-CN" altLang="en-US" sz="2200" dirty="0">
                <a:latin typeface="Verdana" panose="020B0604030504040204" pitchFamily="34" charset="0"/>
                <a:cs typeface="Verdana" panose="020B0604030504040204" pitchFamily="34" charset="0"/>
              </a:rPr>
              <a:t>（除了根结点，都有进入的分支）</a:t>
            </a:r>
            <a:endParaRPr lang="en-US" altLang="zh-CN" sz="2200" dirty="0">
              <a:latin typeface="Verdana" panose="020B0604030504040204" pitchFamily="34" charset="0"/>
              <a:cs typeface="Verdana" panose="020B0604030504040204" pitchFamily="34" charset="0"/>
            </a:endParaRPr>
          </a:p>
          <a:p>
            <a:pPr>
              <a:lnSpc>
                <a:spcPct val="150000"/>
              </a:lnSpc>
              <a:spcBef>
                <a:spcPts val="600"/>
              </a:spcBef>
              <a:spcAft>
                <a:spcPts val="0"/>
              </a:spcAft>
            </a:pPr>
            <a:r>
              <a:rPr lang="zh-CN" altLang="en-US" sz="2200" dirty="0"/>
              <a:t>二叉链表中有</a:t>
            </a:r>
            <a:r>
              <a:rPr lang="en-US" altLang="zh-CN" sz="2200" dirty="0"/>
              <a:t>2n</a:t>
            </a:r>
            <a:r>
              <a:rPr lang="zh-CN" altLang="en-US" sz="2200" dirty="0"/>
              <a:t>个</a:t>
            </a:r>
            <a:r>
              <a:rPr lang="zh-CN" altLang="zh-CN" sz="2200" dirty="0"/>
              <a:t>指针域</a:t>
            </a:r>
            <a:r>
              <a:rPr lang="zh-CN" altLang="en-US" sz="2200" dirty="0"/>
              <a:t>。</a:t>
            </a:r>
            <a:endParaRPr lang="en-US" altLang="zh-CN" sz="2200" dirty="0"/>
          </a:p>
          <a:p>
            <a:pPr>
              <a:lnSpc>
                <a:spcPct val="150000"/>
              </a:lnSpc>
              <a:spcBef>
                <a:spcPts val="600"/>
              </a:spcBef>
              <a:spcAft>
                <a:spcPts val="0"/>
              </a:spcAft>
            </a:pPr>
            <a:r>
              <a:rPr lang="zh-CN" altLang="en-US" sz="2200" dirty="0"/>
              <a:t>在</a:t>
            </a:r>
            <a:r>
              <a:rPr lang="zh-CN" altLang="zh-CN" sz="2200" dirty="0"/>
              <a:t>二叉链表中，空指针域</a:t>
            </a:r>
            <a:r>
              <a:rPr lang="zh-CN" altLang="en-US" sz="2200" dirty="0"/>
              <a:t>数量</a:t>
            </a:r>
            <a:r>
              <a:rPr lang="en-US" altLang="zh-CN" sz="2200" dirty="0"/>
              <a:t>=2n-(n-1)</a:t>
            </a:r>
            <a:endParaRPr lang="zh-CN" altLang="en-US" sz="2200" dirty="0"/>
          </a:p>
        </p:txBody>
      </p:sp>
      <p:grpSp>
        <p:nvGrpSpPr>
          <p:cNvPr id="657477" name="Group 69"/>
          <p:cNvGrpSpPr>
            <a:grpSpLocks/>
          </p:cNvGrpSpPr>
          <p:nvPr/>
        </p:nvGrpSpPr>
        <p:grpSpPr bwMode="auto">
          <a:xfrm>
            <a:off x="351713" y="2137282"/>
            <a:ext cx="2198489" cy="3261642"/>
            <a:chOff x="703" y="2027"/>
            <a:chExt cx="1022" cy="1660"/>
          </a:xfrm>
          <a:solidFill>
            <a:srgbClr val="FFFFCC"/>
          </a:solidFill>
        </p:grpSpPr>
        <p:sp>
          <p:nvSpPr>
            <p:cNvPr id="657417" name="Oval 9"/>
            <p:cNvSpPr>
              <a:spLocks noChangeArrowheads="1"/>
            </p:cNvSpPr>
            <p:nvPr/>
          </p:nvSpPr>
          <p:spPr bwMode="auto">
            <a:xfrm>
              <a:off x="1264" y="2027"/>
              <a:ext cx="255" cy="224"/>
            </a:xfrm>
            <a:prstGeom prst="ellips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a:t>
              </a:r>
            </a:p>
          </p:txBody>
        </p:sp>
        <p:sp>
          <p:nvSpPr>
            <p:cNvPr id="657418" name="Oval 10"/>
            <p:cNvSpPr>
              <a:spLocks noChangeArrowheads="1"/>
            </p:cNvSpPr>
            <p:nvPr/>
          </p:nvSpPr>
          <p:spPr bwMode="auto">
            <a:xfrm>
              <a:off x="974" y="2367"/>
              <a:ext cx="255" cy="224"/>
            </a:xfrm>
            <a:prstGeom prst="ellips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a:t>
              </a:r>
            </a:p>
          </p:txBody>
        </p:sp>
        <p:sp>
          <p:nvSpPr>
            <p:cNvPr id="657419" name="Oval 11"/>
            <p:cNvSpPr>
              <a:spLocks noChangeArrowheads="1"/>
            </p:cNvSpPr>
            <p:nvPr/>
          </p:nvSpPr>
          <p:spPr bwMode="auto">
            <a:xfrm>
              <a:off x="703" y="2729"/>
              <a:ext cx="255" cy="224"/>
            </a:xfrm>
            <a:prstGeom prst="ellips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a:t>
              </a:r>
            </a:p>
          </p:txBody>
        </p:sp>
        <p:sp>
          <p:nvSpPr>
            <p:cNvPr id="657420" name="Oval 12"/>
            <p:cNvSpPr>
              <a:spLocks noChangeArrowheads="1"/>
            </p:cNvSpPr>
            <p:nvPr/>
          </p:nvSpPr>
          <p:spPr bwMode="auto">
            <a:xfrm>
              <a:off x="1219" y="2729"/>
              <a:ext cx="255" cy="224"/>
            </a:xfrm>
            <a:prstGeom prst="ellips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p>
          </p:txBody>
        </p:sp>
        <p:sp>
          <p:nvSpPr>
            <p:cNvPr id="657421" name="Oval 13"/>
            <p:cNvSpPr>
              <a:spLocks noChangeArrowheads="1"/>
            </p:cNvSpPr>
            <p:nvPr/>
          </p:nvSpPr>
          <p:spPr bwMode="auto">
            <a:xfrm>
              <a:off x="1015" y="3051"/>
              <a:ext cx="255" cy="235"/>
            </a:xfrm>
            <a:prstGeom prst="ellips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E</a:t>
              </a:r>
            </a:p>
          </p:txBody>
        </p:sp>
        <p:sp>
          <p:nvSpPr>
            <p:cNvPr id="657422" name="Oval 14"/>
            <p:cNvSpPr>
              <a:spLocks noChangeArrowheads="1"/>
            </p:cNvSpPr>
            <p:nvPr/>
          </p:nvSpPr>
          <p:spPr bwMode="auto">
            <a:xfrm>
              <a:off x="1470" y="3051"/>
              <a:ext cx="255" cy="224"/>
            </a:xfrm>
            <a:prstGeom prst="ellips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F</a:t>
              </a:r>
            </a:p>
          </p:txBody>
        </p:sp>
        <p:sp>
          <p:nvSpPr>
            <p:cNvPr id="657423" name="Oval 15"/>
            <p:cNvSpPr>
              <a:spLocks noChangeArrowheads="1"/>
            </p:cNvSpPr>
            <p:nvPr/>
          </p:nvSpPr>
          <p:spPr bwMode="auto">
            <a:xfrm>
              <a:off x="1225" y="3463"/>
              <a:ext cx="255" cy="224"/>
            </a:xfrm>
            <a:prstGeom prst="ellips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G</a:t>
              </a:r>
            </a:p>
          </p:txBody>
        </p:sp>
        <p:sp>
          <p:nvSpPr>
            <p:cNvPr id="657424" name="Line 16"/>
            <p:cNvSpPr>
              <a:spLocks noChangeShapeType="1"/>
            </p:cNvSpPr>
            <p:nvPr/>
          </p:nvSpPr>
          <p:spPr bwMode="auto">
            <a:xfrm flipH="1">
              <a:off x="1181" y="2205"/>
              <a:ext cx="111" cy="182"/>
            </a:xfrm>
            <a:prstGeom prst="lin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657425" name="Line 17"/>
            <p:cNvSpPr>
              <a:spLocks noChangeShapeType="1"/>
            </p:cNvSpPr>
            <p:nvPr/>
          </p:nvSpPr>
          <p:spPr bwMode="auto">
            <a:xfrm flipH="1">
              <a:off x="911" y="2568"/>
              <a:ext cx="109" cy="187"/>
            </a:xfrm>
            <a:prstGeom prst="lin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657426" name="Line 18"/>
            <p:cNvSpPr>
              <a:spLocks noChangeShapeType="1"/>
            </p:cNvSpPr>
            <p:nvPr/>
          </p:nvSpPr>
          <p:spPr bwMode="auto">
            <a:xfrm>
              <a:off x="1189" y="2566"/>
              <a:ext cx="103" cy="184"/>
            </a:xfrm>
            <a:prstGeom prst="lin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657427" name="Line 19"/>
            <p:cNvSpPr>
              <a:spLocks noChangeShapeType="1"/>
            </p:cNvSpPr>
            <p:nvPr/>
          </p:nvSpPr>
          <p:spPr bwMode="auto">
            <a:xfrm flipH="1">
              <a:off x="1211" y="2931"/>
              <a:ext cx="78" cy="145"/>
            </a:xfrm>
            <a:prstGeom prst="lin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2">
                    <a:lumMod val="10000"/>
                  </a:schemeClr>
                </a:solidFill>
              </a:endParaRPr>
            </a:p>
          </p:txBody>
        </p:sp>
        <p:sp>
          <p:nvSpPr>
            <p:cNvPr id="657428" name="Line 20"/>
            <p:cNvSpPr>
              <a:spLocks noChangeShapeType="1"/>
            </p:cNvSpPr>
            <p:nvPr/>
          </p:nvSpPr>
          <p:spPr bwMode="auto">
            <a:xfrm>
              <a:off x="1429" y="2931"/>
              <a:ext cx="90" cy="136"/>
            </a:xfrm>
            <a:prstGeom prst="lin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solidFill>
                  <a:schemeClr val="bg2">
                    <a:lumMod val="10000"/>
                  </a:schemeClr>
                </a:solidFill>
              </a:endParaRPr>
            </a:p>
          </p:txBody>
        </p:sp>
        <p:sp>
          <p:nvSpPr>
            <p:cNvPr id="657429" name="Line 21"/>
            <p:cNvSpPr>
              <a:spLocks noChangeShapeType="1"/>
            </p:cNvSpPr>
            <p:nvPr/>
          </p:nvSpPr>
          <p:spPr bwMode="auto">
            <a:xfrm>
              <a:off x="1178" y="3277"/>
              <a:ext cx="133" cy="189"/>
            </a:xfrm>
            <a:prstGeom prst="lin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solidFill>
                  <a:schemeClr val="bg2">
                    <a:lumMod val="10000"/>
                  </a:schemeClr>
                </a:solidFill>
              </a:endParaRPr>
            </a:p>
          </p:txBody>
        </p:sp>
      </p:grpSp>
      <p:grpSp>
        <p:nvGrpSpPr>
          <p:cNvPr id="657431" name="Group 23"/>
          <p:cNvGrpSpPr>
            <a:grpSpLocks/>
          </p:cNvGrpSpPr>
          <p:nvPr/>
        </p:nvGrpSpPr>
        <p:grpSpPr bwMode="auto">
          <a:xfrm>
            <a:off x="3072743" y="2147442"/>
            <a:ext cx="3529012" cy="3413125"/>
            <a:chOff x="2540" y="1809"/>
            <a:chExt cx="2223" cy="2150"/>
          </a:xfrm>
        </p:grpSpPr>
        <p:grpSp>
          <p:nvGrpSpPr>
            <p:cNvPr id="657432" name="Group 24"/>
            <p:cNvGrpSpPr>
              <a:grpSpLocks/>
            </p:cNvGrpSpPr>
            <p:nvPr/>
          </p:nvGrpSpPr>
          <p:grpSpPr bwMode="auto">
            <a:xfrm>
              <a:off x="3289" y="1809"/>
              <a:ext cx="778" cy="256"/>
              <a:chOff x="1700" y="2033"/>
              <a:chExt cx="778" cy="256"/>
            </a:xfrm>
          </p:grpSpPr>
          <p:sp>
            <p:nvSpPr>
              <p:cNvPr id="657433" name="Rectangle 25"/>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dirty="0">
                    <a:ea typeface="宋体" pitchFamily="2" charset="-122"/>
                  </a:rPr>
                  <a:t>      </a:t>
                </a:r>
                <a:r>
                  <a:rPr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a:t>
                </a:r>
              </a:p>
            </p:txBody>
          </p:sp>
          <p:sp>
            <p:nvSpPr>
              <p:cNvPr id="657434" name="Line 26"/>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57435" name="Line 27"/>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657436" name="Group 28"/>
            <p:cNvGrpSpPr>
              <a:grpSpLocks/>
            </p:cNvGrpSpPr>
            <p:nvPr/>
          </p:nvGrpSpPr>
          <p:grpSpPr bwMode="auto">
            <a:xfrm>
              <a:off x="2819" y="2217"/>
              <a:ext cx="778" cy="256"/>
              <a:chOff x="1700" y="2033"/>
              <a:chExt cx="778" cy="256"/>
            </a:xfrm>
          </p:grpSpPr>
          <p:sp>
            <p:nvSpPr>
              <p:cNvPr id="657437" name="Rectangle 29"/>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a:t>
                </a:r>
              </a:p>
            </p:txBody>
          </p:sp>
          <p:sp>
            <p:nvSpPr>
              <p:cNvPr id="657438" name="Line 30"/>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57439" name="Line 31"/>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657440" name="Group 32"/>
            <p:cNvGrpSpPr>
              <a:grpSpLocks/>
            </p:cNvGrpSpPr>
            <p:nvPr/>
          </p:nvGrpSpPr>
          <p:grpSpPr bwMode="auto">
            <a:xfrm>
              <a:off x="2540" y="2717"/>
              <a:ext cx="778" cy="256"/>
              <a:chOff x="1700" y="2033"/>
              <a:chExt cx="778" cy="256"/>
            </a:xfrm>
          </p:grpSpPr>
          <p:sp>
            <p:nvSpPr>
              <p:cNvPr id="657441" name="Rectangle 33"/>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r>
                  <a:rPr lang="zh-CN" altLang="en-US" sz="2000" dirty="0">
                    <a:ea typeface="宋体" pitchFamily="2" charset="-122"/>
                  </a:rPr>
                  <a:t>      </a:t>
                </a:r>
                <a:r>
                  <a:rPr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a:t>
                </a:r>
              </a:p>
            </p:txBody>
          </p:sp>
          <p:sp>
            <p:nvSpPr>
              <p:cNvPr id="657442" name="Line 34"/>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57443" name="Line 35"/>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657444" name="Group 36"/>
            <p:cNvGrpSpPr>
              <a:grpSpLocks/>
            </p:cNvGrpSpPr>
            <p:nvPr/>
          </p:nvGrpSpPr>
          <p:grpSpPr bwMode="auto">
            <a:xfrm>
              <a:off x="3497" y="2716"/>
              <a:ext cx="778" cy="256"/>
              <a:chOff x="1700" y="2033"/>
              <a:chExt cx="778" cy="256"/>
            </a:xfrm>
          </p:grpSpPr>
          <p:sp>
            <p:nvSpPr>
              <p:cNvPr id="657445" name="Rectangle 37"/>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r>
                  <a:rPr lang="zh-CN" altLang="en-US" sz="2000" dirty="0">
                    <a:ea typeface="宋体" pitchFamily="2" charset="-122"/>
                  </a:rPr>
                  <a:t>      </a:t>
                </a:r>
                <a:r>
                  <a:rPr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p>
            </p:txBody>
          </p:sp>
          <p:sp>
            <p:nvSpPr>
              <p:cNvPr id="657446" name="Line 38"/>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57447" name="Line 39"/>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657448" name="Group 40"/>
            <p:cNvGrpSpPr>
              <a:grpSpLocks/>
            </p:cNvGrpSpPr>
            <p:nvPr/>
          </p:nvGrpSpPr>
          <p:grpSpPr bwMode="auto">
            <a:xfrm>
              <a:off x="3052" y="3226"/>
              <a:ext cx="778" cy="256"/>
              <a:chOff x="1700" y="2033"/>
              <a:chExt cx="778" cy="256"/>
            </a:xfrm>
          </p:grpSpPr>
          <p:sp>
            <p:nvSpPr>
              <p:cNvPr id="657449" name="Rectangle 41"/>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r>
                  <a:rPr lang="zh-CN" altLang="en-US" sz="2000">
                    <a:ea typeface="宋体" pitchFamily="2" charset="-122"/>
                  </a:rPr>
                  <a:t>     </a:t>
                </a:r>
                <a:r>
                  <a:rPr lang="zh-CN" altLang="en-US" sz="1600">
                    <a:ea typeface="宋体" pitchFamily="2" charset="-122"/>
                  </a:rPr>
                  <a:t> </a:t>
                </a:r>
                <a:r>
                  <a:rPr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E</a:t>
                </a:r>
                <a:endParaRPr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57450" name="Line 42"/>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57451" name="Line 43"/>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657452" name="Group 44"/>
            <p:cNvGrpSpPr>
              <a:grpSpLocks/>
            </p:cNvGrpSpPr>
            <p:nvPr/>
          </p:nvGrpSpPr>
          <p:grpSpPr bwMode="auto">
            <a:xfrm>
              <a:off x="3985" y="3216"/>
              <a:ext cx="778" cy="256"/>
              <a:chOff x="1700" y="2033"/>
              <a:chExt cx="778" cy="256"/>
            </a:xfrm>
          </p:grpSpPr>
          <p:sp>
            <p:nvSpPr>
              <p:cNvPr id="657453" name="Rectangle 45"/>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r>
                  <a:rPr lang="zh-CN" altLang="en-US" sz="2000">
                    <a:ea typeface="宋体" pitchFamily="2" charset="-122"/>
                  </a:rPr>
                  <a:t>      </a:t>
                </a:r>
                <a:r>
                  <a:rPr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F</a:t>
                </a:r>
                <a:endParaRPr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57454" name="Line 46"/>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57455" name="Line 47"/>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657456" name="Group 48"/>
            <p:cNvGrpSpPr>
              <a:grpSpLocks/>
            </p:cNvGrpSpPr>
            <p:nvPr/>
          </p:nvGrpSpPr>
          <p:grpSpPr bwMode="auto">
            <a:xfrm>
              <a:off x="3517" y="3703"/>
              <a:ext cx="778" cy="256"/>
              <a:chOff x="1700" y="2033"/>
              <a:chExt cx="778" cy="256"/>
            </a:xfrm>
          </p:grpSpPr>
          <p:sp>
            <p:nvSpPr>
              <p:cNvPr id="657457" name="Rectangle 49"/>
              <p:cNvSpPr>
                <a:spLocks noChangeArrowheads="1"/>
              </p:cNvSpPr>
              <p:nvPr/>
            </p:nvSpPr>
            <p:spPr bwMode="auto">
              <a:xfrm>
                <a:off x="1700" y="2033"/>
                <a:ext cx="778" cy="256"/>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r>
                  <a:rPr lang="zh-CN" altLang="en-US" sz="2000">
                    <a:ea typeface="宋体" pitchFamily="2" charset="-122"/>
                  </a:rPr>
                  <a:t>      </a:t>
                </a:r>
                <a:r>
                  <a:rPr lang="en-US" altLang="zh-CN" sz="20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G</a:t>
                </a:r>
                <a:endParaRPr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57458" name="Line 50"/>
              <p:cNvSpPr>
                <a:spLocks noChangeShapeType="1"/>
              </p:cNvSpPr>
              <p:nvPr/>
            </p:nvSpPr>
            <p:spPr bwMode="auto">
              <a:xfrm>
                <a:off x="1934"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57459" name="Line 51"/>
              <p:cNvSpPr>
                <a:spLocks noChangeShapeType="1"/>
              </p:cNvSpPr>
              <p:nvPr/>
            </p:nvSpPr>
            <p:spPr bwMode="auto">
              <a:xfrm>
                <a:off x="2212" y="2033"/>
                <a:ext cx="0" cy="2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sp>
        <p:nvSpPr>
          <p:cNvPr id="657460" name="Line 52"/>
          <p:cNvSpPr>
            <a:spLocks noChangeShapeType="1"/>
          </p:cNvSpPr>
          <p:nvPr/>
        </p:nvSpPr>
        <p:spPr bwMode="auto">
          <a:xfrm flipH="1">
            <a:off x="4133192" y="2344291"/>
            <a:ext cx="325438" cy="459680"/>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sp>
        <p:nvSpPr>
          <p:cNvPr id="657461" name="Line 53"/>
          <p:cNvSpPr>
            <a:spLocks noChangeShapeType="1"/>
          </p:cNvSpPr>
          <p:nvPr/>
        </p:nvSpPr>
        <p:spPr bwMode="auto">
          <a:xfrm flipH="1">
            <a:off x="3641242" y="2998341"/>
            <a:ext cx="57857" cy="569912"/>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sp>
        <p:nvSpPr>
          <p:cNvPr id="657462" name="Line 54"/>
          <p:cNvSpPr>
            <a:spLocks noChangeShapeType="1"/>
          </p:cNvSpPr>
          <p:nvPr/>
        </p:nvSpPr>
        <p:spPr bwMode="auto">
          <a:xfrm>
            <a:off x="4526893" y="2998341"/>
            <a:ext cx="582612" cy="569912"/>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sp>
        <p:nvSpPr>
          <p:cNvPr id="657463" name="Line 55"/>
          <p:cNvSpPr>
            <a:spLocks noChangeShapeType="1"/>
          </p:cNvSpPr>
          <p:nvPr/>
        </p:nvSpPr>
        <p:spPr bwMode="auto">
          <a:xfrm flipH="1">
            <a:off x="4491969" y="3825429"/>
            <a:ext cx="282575" cy="563563"/>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57464" name="Line 56"/>
          <p:cNvSpPr>
            <a:spLocks noChangeShapeType="1"/>
          </p:cNvSpPr>
          <p:nvPr/>
        </p:nvSpPr>
        <p:spPr bwMode="auto">
          <a:xfrm>
            <a:off x="5603218" y="3825429"/>
            <a:ext cx="317500" cy="563563"/>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657465" name="Line 57"/>
          <p:cNvSpPr>
            <a:spLocks noChangeShapeType="1"/>
          </p:cNvSpPr>
          <p:nvPr/>
        </p:nvSpPr>
        <p:spPr bwMode="auto">
          <a:xfrm>
            <a:off x="4907894" y="4576316"/>
            <a:ext cx="288925" cy="571500"/>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grpSp>
        <p:nvGrpSpPr>
          <p:cNvPr id="657466" name="Group 58"/>
          <p:cNvGrpSpPr>
            <a:grpSpLocks/>
          </p:cNvGrpSpPr>
          <p:nvPr/>
        </p:nvGrpSpPr>
        <p:grpSpPr bwMode="auto">
          <a:xfrm>
            <a:off x="4751343" y="1381845"/>
            <a:ext cx="334963" cy="758825"/>
            <a:chOff x="3445" y="1333"/>
            <a:chExt cx="211" cy="478"/>
          </a:xfrm>
        </p:grpSpPr>
        <p:sp>
          <p:nvSpPr>
            <p:cNvPr id="657467" name="Freeform 59"/>
            <p:cNvSpPr>
              <a:spLocks/>
            </p:cNvSpPr>
            <p:nvPr/>
          </p:nvSpPr>
          <p:spPr bwMode="auto">
            <a:xfrm>
              <a:off x="3445" y="1333"/>
              <a:ext cx="72" cy="291"/>
            </a:xfrm>
            <a:custGeom>
              <a:avLst/>
              <a:gdLst>
                <a:gd name="T0" fmla="*/ 33 w 94"/>
                <a:gd name="T1" fmla="*/ 0 h 233"/>
                <a:gd name="T2" fmla="*/ 89 w 94"/>
                <a:gd name="T3" fmla="*/ 111 h 233"/>
                <a:gd name="T4" fmla="*/ 0 w 94"/>
                <a:gd name="T5" fmla="*/ 233 h 233"/>
              </a:gdLst>
              <a:ahLst/>
              <a:cxnLst>
                <a:cxn ang="0">
                  <a:pos x="T0" y="T1"/>
                </a:cxn>
                <a:cxn ang="0">
                  <a:pos x="T2" y="T3"/>
                </a:cxn>
                <a:cxn ang="0">
                  <a:pos x="T4" y="T5"/>
                </a:cxn>
              </a:cxnLst>
              <a:rect l="0" t="0" r="r" b="b"/>
              <a:pathLst>
                <a:path w="94" h="233">
                  <a:moveTo>
                    <a:pt x="33" y="0"/>
                  </a:moveTo>
                  <a:cubicBezTo>
                    <a:pt x="63" y="36"/>
                    <a:pt x="94" y="72"/>
                    <a:pt x="89" y="111"/>
                  </a:cubicBezTo>
                  <a:cubicBezTo>
                    <a:pt x="84" y="150"/>
                    <a:pt x="19" y="218"/>
                    <a:pt x="0" y="233"/>
                  </a:cubicBezTo>
                </a:path>
              </a:pathLst>
            </a:custGeom>
            <a:noFill/>
            <a:ln w="38100" cap="rnd" cmpd="sng">
              <a:solidFill>
                <a:srgbClr val="0000FF"/>
              </a:solidFill>
              <a:prstDash val="solid"/>
              <a:round/>
              <a:headEnd/>
              <a:tailEnd w="med" len="lg"/>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657468" name="Line 60"/>
            <p:cNvSpPr>
              <a:spLocks noChangeShapeType="1"/>
            </p:cNvSpPr>
            <p:nvPr/>
          </p:nvSpPr>
          <p:spPr bwMode="auto">
            <a:xfrm>
              <a:off x="3456" y="1589"/>
              <a:ext cx="200" cy="222"/>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657469" name="Text Box 61"/>
          <p:cNvSpPr txBox="1">
            <a:spLocks noChangeArrowheads="1"/>
          </p:cNvSpPr>
          <p:nvPr/>
        </p:nvSpPr>
        <p:spPr bwMode="auto">
          <a:xfrm>
            <a:off x="5081401" y="2137282"/>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lIns="0" tIns="108000" rIns="0" bIns="0" anchor="ctr" anchorCtr="1">
            <a:noAutofit/>
          </a:bodyPr>
          <a:lstStyle/>
          <a:p>
            <a:pPr algn="ctr" eaLnBrk="1" hangingPunct="1">
              <a:spcBef>
                <a:spcPct val="0"/>
              </a:spcBef>
            </a:pP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sp>
        <p:nvSpPr>
          <p:cNvPr id="657470" name="Text Box 62"/>
          <p:cNvSpPr txBox="1">
            <a:spLocks noChangeArrowheads="1"/>
          </p:cNvSpPr>
          <p:nvPr/>
        </p:nvSpPr>
        <p:spPr bwMode="auto">
          <a:xfrm>
            <a:off x="3072063" y="3596060"/>
            <a:ext cx="360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lIns="0" tIns="108000" rIns="0" bIns="0" anchor="ctr" anchorCtr="1">
            <a:noAutofit/>
          </a:bodyPr>
          <a:lstStyle>
            <a:defPPr>
              <a:defRPr lang="en-US"/>
            </a:defPPr>
            <a:lvl1pPr algn="ctr" eaLnBrk="1" hangingPunct="1">
              <a:defRPr sz="2400" b="1">
                <a:solidFill>
                  <a:srgbClr val="FF3300"/>
                </a:solidFill>
                <a:latin typeface="Verdana" panose="020B0604030504040204" pitchFamily="34" charset="0"/>
                <a:ea typeface="Verdana" panose="020B0604030504040204" pitchFamily="34" charset="0"/>
                <a:cs typeface="Verdana" panose="020B0604030504040204" pitchFamily="34" charset="0"/>
              </a:defRPr>
            </a:lvl1pPr>
          </a:lstStyle>
          <a:p>
            <a:r>
              <a:rPr lang="en-US" altLang="zh-CN" dirty="0"/>
              <a:t>^</a:t>
            </a:r>
          </a:p>
        </p:txBody>
      </p:sp>
      <p:sp>
        <p:nvSpPr>
          <p:cNvPr id="657471" name="Text Box 63"/>
          <p:cNvSpPr txBox="1">
            <a:spLocks noChangeArrowheads="1"/>
          </p:cNvSpPr>
          <p:nvPr/>
        </p:nvSpPr>
        <p:spPr bwMode="auto">
          <a:xfrm>
            <a:off x="3929313" y="3596059"/>
            <a:ext cx="360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lIns="0" tIns="108000" rIns="0" bIns="0" anchor="ctr" anchorCtr="1">
            <a:noAutofit/>
          </a:bodyPr>
          <a:lstStyle>
            <a:defPPr>
              <a:defRPr lang="en-US"/>
            </a:defPPr>
            <a:lvl1pPr algn="ctr" eaLnBrk="1" hangingPunct="1">
              <a:defRPr sz="2400" b="1">
                <a:solidFill>
                  <a:srgbClr val="FF3300"/>
                </a:solidFill>
                <a:latin typeface="Verdana" panose="020B0604030504040204" pitchFamily="34" charset="0"/>
                <a:ea typeface="Verdana" panose="020B0604030504040204" pitchFamily="34" charset="0"/>
                <a:cs typeface="Verdana" panose="020B0604030504040204" pitchFamily="34" charset="0"/>
              </a:defRPr>
            </a:lvl1pPr>
          </a:lstStyle>
          <a:p>
            <a:r>
              <a:rPr lang="en-US" altLang="zh-CN"/>
              <a:t>^</a:t>
            </a:r>
          </a:p>
        </p:txBody>
      </p:sp>
      <p:sp>
        <p:nvSpPr>
          <p:cNvPr id="657472" name="Text Box 64"/>
          <p:cNvSpPr txBox="1">
            <a:spLocks noChangeArrowheads="1"/>
          </p:cNvSpPr>
          <p:nvPr/>
        </p:nvSpPr>
        <p:spPr bwMode="auto">
          <a:xfrm>
            <a:off x="3878073" y="4381687"/>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lIns="0" tIns="108000" rIns="0" bIns="0" anchor="ctr" anchorCtr="1">
            <a:noAutofit/>
          </a:bodyPr>
          <a:lstStyle>
            <a:defPPr>
              <a:defRPr lang="en-US"/>
            </a:defPPr>
            <a:lvl1pPr algn="ctr" eaLnBrk="1" hangingPunct="1">
              <a:defRPr sz="2400" b="1">
                <a:solidFill>
                  <a:srgbClr val="FF3300"/>
                </a:solidFill>
                <a:latin typeface="Verdana" panose="020B0604030504040204" pitchFamily="34" charset="0"/>
                <a:ea typeface="Verdana" panose="020B0604030504040204" pitchFamily="34" charset="0"/>
                <a:cs typeface="Verdana" panose="020B0604030504040204" pitchFamily="34" charset="0"/>
              </a:defRPr>
            </a:lvl1pPr>
          </a:lstStyle>
          <a:p>
            <a:r>
              <a:rPr lang="en-US" altLang="zh-CN" dirty="0"/>
              <a:t>^</a:t>
            </a:r>
          </a:p>
        </p:txBody>
      </p:sp>
      <p:sp>
        <p:nvSpPr>
          <p:cNvPr id="657473" name="Text Box 65"/>
          <p:cNvSpPr txBox="1">
            <a:spLocks noChangeArrowheads="1"/>
          </p:cNvSpPr>
          <p:nvPr/>
        </p:nvSpPr>
        <p:spPr bwMode="auto">
          <a:xfrm>
            <a:off x="5348713" y="4381687"/>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lIns="0" tIns="108000" rIns="0" bIns="0" anchor="ctr" anchorCtr="1">
            <a:noAutofit/>
          </a:bodyPr>
          <a:lstStyle>
            <a:defPPr>
              <a:defRPr lang="en-US"/>
            </a:defPPr>
            <a:lvl1pPr algn="ctr" eaLnBrk="1" hangingPunct="1">
              <a:defRPr sz="2400" b="1">
                <a:solidFill>
                  <a:srgbClr val="FF3300"/>
                </a:solidFill>
                <a:latin typeface="Verdana" panose="020B0604030504040204" pitchFamily="34" charset="0"/>
                <a:ea typeface="Verdana" panose="020B0604030504040204" pitchFamily="34" charset="0"/>
                <a:cs typeface="Verdana" panose="020B0604030504040204" pitchFamily="34" charset="0"/>
              </a:defRPr>
            </a:lvl1pPr>
          </a:lstStyle>
          <a:p>
            <a:r>
              <a:rPr lang="en-US" altLang="zh-CN" dirty="0"/>
              <a:t>^</a:t>
            </a:r>
          </a:p>
        </p:txBody>
      </p:sp>
      <p:sp>
        <p:nvSpPr>
          <p:cNvPr id="657474" name="Text Box 66"/>
          <p:cNvSpPr txBox="1">
            <a:spLocks noChangeArrowheads="1"/>
          </p:cNvSpPr>
          <p:nvPr/>
        </p:nvSpPr>
        <p:spPr bwMode="auto">
          <a:xfrm>
            <a:off x="6208617" y="4381687"/>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lIns="0" tIns="108000" rIns="0" bIns="0" anchor="ctr" anchorCtr="1">
            <a:noAutofit/>
          </a:bodyPr>
          <a:lstStyle>
            <a:defPPr>
              <a:defRPr lang="en-US"/>
            </a:defPPr>
            <a:lvl1pPr algn="ctr" eaLnBrk="1" hangingPunct="1">
              <a:defRPr sz="2400" b="1">
                <a:solidFill>
                  <a:srgbClr val="FF3300"/>
                </a:solidFill>
                <a:latin typeface="Verdana" panose="020B0604030504040204" pitchFamily="34" charset="0"/>
                <a:ea typeface="Verdana" panose="020B0604030504040204" pitchFamily="34" charset="0"/>
                <a:cs typeface="Verdana" panose="020B0604030504040204" pitchFamily="34" charset="0"/>
              </a:defRPr>
            </a:lvl1pPr>
          </a:lstStyle>
          <a:p>
            <a:r>
              <a:rPr lang="en-US" altLang="zh-CN" dirty="0"/>
              <a:t>^</a:t>
            </a:r>
          </a:p>
        </p:txBody>
      </p:sp>
      <p:sp>
        <p:nvSpPr>
          <p:cNvPr id="657475" name="Text Box 67"/>
          <p:cNvSpPr txBox="1">
            <a:spLocks noChangeArrowheads="1"/>
          </p:cNvSpPr>
          <p:nvPr/>
        </p:nvSpPr>
        <p:spPr bwMode="auto">
          <a:xfrm>
            <a:off x="4608313" y="5162737"/>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lIns="0" tIns="108000" rIns="0" bIns="0" anchor="ctr" anchorCtr="1">
            <a:noAutofit/>
          </a:bodyPr>
          <a:lstStyle>
            <a:defPPr>
              <a:defRPr lang="en-US"/>
            </a:defPPr>
            <a:lvl1pPr algn="ctr" eaLnBrk="1" hangingPunct="1">
              <a:defRPr sz="2400" b="1">
                <a:solidFill>
                  <a:srgbClr val="FF3300"/>
                </a:solidFill>
                <a:latin typeface="Verdana" panose="020B0604030504040204" pitchFamily="34" charset="0"/>
                <a:ea typeface="Verdana" panose="020B0604030504040204" pitchFamily="34" charset="0"/>
                <a:cs typeface="Verdana" panose="020B0604030504040204" pitchFamily="34" charset="0"/>
              </a:defRPr>
            </a:lvl1pPr>
          </a:lstStyle>
          <a:p>
            <a:r>
              <a:rPr lang="en-US" altLang="zh-CN"/>
              <a:t>^</a:t>
            </a:r>
          </a:p>
        </p:txBody>
      </p:sp>
      <p:sp>
        <p:nvSpPr>
          <p:cNvPr id="657476" name="Text Box 68"/>
          <p:cNvSpPr txBox="1">
            <a:spLocks noChangeArrowheads="1"/>
          </p:cNvSpPr>
          <p:nvPr/>
        </p:nvSpPr>
        <p:spPr bwMode="auto">
          <a:xfrm>
            <a:off x="5458057" y="5162737"/>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lIns="0" tIns="108000" rIns="0" bIns="0" anchor="ctr" anchorCtr="1">
            <a:noAutofit/>
          </a:bodyPr>
          <a:lstStyle>
            <a:defPPr>
              <a:defRPr lang="en-US"/>
            </a:defPPr>
            <a:lvl1pPr algn="ctr" eaLnBrk="1" hangingPunct="1">
              <a:defRPr sz="2400" b="1">
                <a:solidFill>
                  <a:srgbClr val="FF3300"/>
                </a:solidFill>
                <a:latin typeface="Verdana" panose="020B0604030504040204" pitchFamily="34" charset="0"/>
                <a:ea typeface="Verdana" panose="020B0604030504040204" pitchFamily="34" charset="0"/>
                <a:cs typeface="Verdana" panose="020B0604030504040204" pitchFamily="34" charset="0"/>
              </a:defRPr>
            </a:lvl1pPr>
          </a:lstStyle>
          <a:p>
            <a:r>
              <a:rPr lang="en-US" altLang="zh-CN" dirty="0"/>
              <a:t>^</a:t>
            </a:r>
          </a:p>
        </p:txBody>
      </p:sp>
      <p:sp>
        <p:nvSpPr>
          <p:cNvPr id="75" name="Text Box 80"/>
          <p:cNvSpPr txBox="1">
            <a:spLocks noChangeArrowheads="1"/>
          </p:cNvSpPr>
          <p:nvPr/>
        </p:nvSpPr>
        <p:spPr bwMode="auto">
          <a:xfrm>
            <a:off x="3847839" y="1363812"/>
            <a:ext cx="11874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pPr>
            <a:r>
              <a:rPr lang="en-US" altLang="zh-CN">
                <a:solidFill>
                  <a:srgbClr val="FF0000"/>
                </a:solidFill>
                <a:latin typeface="微软雅黑" panose="020B0503020204020204" pitchFamily="34" charset="-122"/>
                <a:ea typeface="微软雅黑" panose="020B0503020204020204" pitchFamily="34" charset="-122"/>
              </a:rPr>
              <a:t>root</a:t>
            </a:r>
            <a:endParaRPr lang="en-US" altLang="zh-CN" dirty="0">
              <a:solidFill>
                <a:srgbClr val="FF000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B89C3885-3DC3-48A1-B5C1-583FE696E204}"/>
              </a:ext>
            </a:extLst>
          </p:cNvPr>
          <p:cNvSpPr/>
          <p:nvPr/>
        </p:nvSpPr>
        <p:spPr>
          <a:xfrm>
            <a:off x="7705764" y="4198403"/>
            <a:ext cx="3823298" cy="1347087"/>
          </a:xfrm>
          <a:prstGeom prst="rect">
            <a:avLst/>
          </a:prstGeom>
          <a:solidFill>
            <a:srgbClr val="FFFFCC"/>
          </a:solidFill>
          <a:ln>
            <a:noFill/>
          </a:ln>
        </p:spPr>
        <p:txBody>
          <a:bodyPr vert="horz" wrap="square" lIns="92075" tIns="46038" rIns="92075" bIns="46038" numCol="1" rtlCol="0" anchor="t" anchorCtr="0" compatLnSpc="1">
            <a:prstTxWarp prst="textNoShape">
              <a:avLst/>
            </a:prstTxWarp>
            <a:noAutofit/>
          </a:bodyPr>
          <a:lstStyle/>
          <a:p>
            <a:pPr>
              <a:lnSpc>
                <a:spcPct val="150000"/>
              </a:lnSpc>
              <a:spcBef>
                <a:spcPts val="600"/>
              </a:spcBef>
              <a:spcAft>
                <a:spcPts val="0"/>
              </a:spcAft>
              <a:buClr>
                <a:srgbClr val="FF0000"/>
              </a:buClr>
              <a:buSzPct val="80000"/>
            </a:pPr>
            <a:r>
              <a:rPr lang="en-US" altLang="zh-CN" b="1" dirty="0">
                <a:solidFill>
                  <a:srgbClr val="000066"/>
                </a:solidFill>
                <a:latin typeface="微软雅黑" panose="020B0503020204020204" pitchFamily="34" charset="-122"/>
                <a:ea typeface="微软雅黑" panose="020B0503020204020204" pitchFamily="34" charset="-122"/>
              </a:rPr>
              <a:t>n</a:t>
            </a:r>
            <a:r>
              <a:rPr lang="zh-CN" altLang="zh-CN" b="1" dirty="0">
                <a:solidFill>
                  <a:srgbClr val="000066"/>
                </a:solidFill>
                <a:latin typeface="微软雅黑" panose="020B0503020204020204" pitchFamily="34" charset="-122"/>
                <a:ea typeface="微软雅黑" panose="020B0503020204020204" pitchFamily="34" charset="-122"/>
              </a:rPr>
              <a:t>个结点的</a:t>
            </a:r>
            <a:r>
              <a:rPr lang="zh-CN" altLang="en-US" b="1" dirty="0">
                <a:solidFill>
                  <a:srgbClr val="000066"/>
                </a:solidFill>
                <a:latin typeface="微软雅黑" panose="020B0503020204020204" pitchFamily="34" charset="-122"/>
                <a:ea typeface="微软雅黑" panose="020B0503020204020204" pitchFamily="34" charset="-122"/>
              </a:rPr>
              <a:t>二叉链表中：</a:t>
            </a:r>
            <a:endParaRPr lang="en-US" altLang="zh-CN" b="1" dirty="0">
              <a:solidFill>
                <a:srgbClr val="000066"/>
              </a:solidFill>
              <a:latin typeface="微软雅黑" panose="020B0503020204020204" pitchFamily="34" charset="-122"/>
              <a:ea typeface="微软雅黑" panose="020B0503020204020204" pitchFamily="34" charset="-122"/>
            </a:endParaRPr>
          </a:p>
          <a:p>
            <a:pPr>
              <a:lnSpc>
                <a:spcPct val="150000"/>
              </a:lnSpc>
              <a:spcBef>
                <a:spcPts val="600"/>
              </a:spcBef>
              <a:spcAft>
                <a:spcPts val="0"/>
              </a:spcAft>
              <a:buClr>
                <a:srgbClr val="FF0000"/>
              </a:buClr>
              <a:buSzPct val="80000"/>
            </a:pPr>
            <a:r>
              <a:rPr lang="zh-CN" altLang="zh-CN" b="1" dirty="0">
                <a:solidFill>
                  <a:srgbClr val="000066"/>
                </a:solidFill>
                <a:latin typeface="微软雅黑" panose="020B0503020204020204" pitchFamily="34" charset="-122"/>
                <a:ea typeface="微软雅黑" panose="020B0503020204020204" pitchFamily="34" charset="-122"/>
              </a:rPr>
              <a:t>空指针域</a:t>
            </a:r>
            <a:r>
              <a:rPr lang="zh-CN" altLang="en-US" b="1" dirty="0">
                <a:solidFill>
                  <a:srgbClr val="000066"/>
                </a:solidFill>
                <a:latin typeface="微软雅黑" panose="020B0503020204020204" pitchFamily="34" charset="-122"/>
                <a:ea typeface="微软雅黑" panose="020B0503020204020204" pitchFamily="34" charset="-122"/>
              </a:rPr>
              <a:t>数量 </a:t>
            </a:r>
            <a:r>
              <a:rPr lang="en-US" altLang="zh-CN" b="1" dirty="0">
                <a:solidFill>
                  <a:srgbClr val="000066"/>
                </a:solidFill>
                <a:latin typeface="微软雅黑" panose="020B0503020204020204" pitchFamily="34" charset="-122"/>
                <a:ea typeface="微软雅黑" panose="020B0503020204020204" pitchFamily="34" charset="-122"/>
              </a:rPr>
              <a:t>= n + 1</a:t>
            </a:r>
            <a:endParaRPr lang="zh-CN" altLang="en-US" b="1" dirty="0">
              <a:solidFill>
                <a:srgbClr val="00006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4552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657477"/>
                                        </p:tgtEl>
                                        <p:attrNameLst>
                                          <p:attrName>style.visibility</p:attrName>
                                        </p:attrNameLst>
                                      </p:cBhvr>
                                      <p:to>
                                        <p:strVal val="visible"/>
                                      </p:to>
                                    </p:set>
                                    <p:animEffect transition="in" filter="dissolve">
                                      <p:cBhvr>
                                        <p:cTn id="7" dur="500"/>
                                        <p:tgtEl>
                                          <p:spTgt spid="6574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57431"/>
                                        </p:tgtEl>
                                        <p:attrNameLst>
                                          <p:attrName>style.visibility</p:attrName>
                                        </p:attrNameLst>
                                      </p:cBhvr>
                                      <p:to>
                                        <p:strVal val="visible"/>
                                      </p:to>
                                    </p:set>
                                    <p:animEffect transition="in" filter="dissolve">
                                      <p:cBhvr>
                                        <p:cTn id="12" dur="500"/>
                                        <p:tgtEl>
                                          <p:spTgt spid="65743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5"/>
                                        </p:tgtEl>
                                        <p:attrNameLst>
                                          <p:attrName>style.visibility</p:attrName>
                                        </p:attrNameLst>
                                      </p:cBhvr>
                                      <p:to>
                                        <p:strVal val="visible"/>
                                      </p:to>
                                    </p:set>
                                    <p:animEffect transition="in" filter="wipe(left)">
                                      <p:cBhvr>
                                        <p:cTn id="16" dur="500"/>
                                        <p:tgtEl>
                                          <p:spTgt spid="75"/>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657466"/>
                                        </p:tgtEl>
                                        <p:attrNameLst>
                                          <p:attrName>style.visibility</p:attrName>
                                        </p:attrNameLst>
                                      </p:cBhvr>
                                      <p:to>
                                        <p:strVal val="visible"/>
                                      </p:to>
                                    </p:set>
                                    <p:animEffect transition="in" filter="wipe(left)">
                                      <p:cBhvr>
                                        <p:cTn id="20" dur="500"/>
                                        <p:tgtEl>
                                          <p:spTgt spid="65746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657460"/>
                                        </p:tgtEl>
                                        <p:attrNameLst>
                                          <p:attrName>style.visibility</p:attrName>
                                        </p:attrNameLst>
                                      </p:cBhvr>
                                      <p:to>
                                        <p:strVal val="visible"/>
                                      </p:to>
                                    </p:set>
                                    <p:animEffect transition="in" filter="wipe(up)">
                                      <p:cBhvr>
                                        <p:cTn id="25" dur="500"/>
                                        <p:tgtEl>
                                          <p:spTgt spid="657460"/>
                                        </p:tgtEl>
                                      </p:cBhvr>
                                    </p:animEffect>
                                  </p:childTnLst>
                                </p:cTn>
                              </p:par>
                            </p:childTnLst>
                          </p:cTn>
                        </p:par>
                        <p:par>
                          <p:cTn id="26" fill="hold" nodeType="afterGroup">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657469">
                                            <p:txEl>
                                              <p:pRg st="0" end="0"/>
                                            </p:txEl>
                                          </p:spTgt>
                                        </p:tgtEl>
                                        <p:attrNameLst>
                                          <p:attrName>style.visibility</p:attrName>
                                        </p:attrNameLst>
                                      </p:cBhvr>
                                      <p:to>
                                        <p:strVal val="visible"/>
                                      </p:to>
                                    </p:set>
                                    <p:animEffect transition="in" filter="dissolve">
                                      <p:cBhvr>
                                        <p:cTn id="29" dur="500"/>
                                        <p:tgtEl>
                                          <p:spTgt spid="657469">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657461"/>
                                        </p:tgtEl>
                                        <p:attrNameLst>
                                          <p:attrName>style.visibility</p:attrName>
                                        </p:attrNameLst>
                                      </p:cBhvr>
                                      <p:to>
                                        <p:strVal val="visible"/>
                                      </p:to>
                                    </p:set>
                                    <p:animEffect transition="in" filter="wipe(up)">
                                      <p:cBhvr>
                                        <p:cTn id="34" dur="500"/>
                                        <p:tgtEl>
                                          <p:spTgt spid="657461"/>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657462"/>
                                        </p:tgtEl>
                                        <p:attrNameLst>
                                          <p:attrName>style.visibility</p:attrName>
                                        </p:attrNameLst>
                                      </p:cBhvr>
                                      <p:to>
                                        <p:strVal val="visible"/>
                                      </p:to>
                                    </p:set>
                                    <p:animEffect transition="in" filter="wipe(up)">
                                      <p:cBhvr>
                                        <p:cTn id="37" dur="500"/>
                                        <p:tgtEl>
                                          <p:spTgt spid="65746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57470">
                                            <p:txEl>
                                              <p:pRg st="0" end="0"/>
                                            </p:txEl>
                                          </p:spTgt>
                                        </p:tgtEl>
                                        <p:attrNameLst>
                                          <p:attrName>style.visibility</p:attrName>
                                        </p:attrNameLst>
                                      </p:cBhvr>
                                      <p:to>
                                        <p:strVal val="visible"/>
                                      </p:to>
                                    </p:set>
                                    <p:animEffect transition="in" filter="dissolve">
                                      <p:cBhvr>
                                        <p:cTn id="42" dur="500"/>
                                        <p:tgtEl>
                                          <p:spTgt spid="657470">
                                            <p:txEl>
                                              <p:pRg st="0" end="0"/>
                                            </p:txEl>
                                          </p:spTgt>
                                        </p:tgtEl>
                                      </p:cBhvr>
                                    </p:animEffect>
                                  </p:childTnLst>
                                </p:cTn>
                              </p:par>
                            </p:childTnLst>
                          </p:cTn>
                        </p:par>
                        <p:par>
                          <p:cTn id="43" fill="hold" nodeType="afterGroup">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657471">
                                            <p:txEl>
                                              <p:pRg st="0" end="0"/>
                                            </p:txEl>
                                          </p:spTgt>
                                        </p:tgtEl>
                                        <p:attrNameLst>
                                          <p:attrName>style.visibility</p:attrName>
                                        </p:attrNameLst>
                                      </p:cBhvr>
                                      <p:to>
                                        <p:strVal val="visible"/>
                                      </p:to>
                                    </p:set>
                                    <p:animEffect transition="in" filter="dissolve">
                                      <p:cBhvr>
                                        <p:cTn id="46" dur="500"/>
                                        <p:tgtEl>
                                          <p:spTgt spid="657471">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657463"/>
                                        </p:tgtEl>
                                        <p:attrNameLst>
                                          <p:attrName>style.visibility</p:attrName>
                                        </p:attrNameLst>
                                      </p:cBhvr>
                                      <p:to>
                                        <p:strVal val="visible"/>
                                      </p:to>
                                    </p:set>
                                    <p:animEffect transition="in" filter="wipe(up)">
                                      <p:cBhvr>
                                        <p:cTn id="51" dur="500"/>
                                        <p:tgtEl>
                                          <p:spTgt spid="657463"/>
                                        </p:tgtEl>
                                      </p:cBhvr>
                                    </p:animEffect>
                                  </p:childTnLst>
                                </p:cTn>
                              </p:par>
                            </p:childTnLst>
                          </p:cTn>
                        </p:par>
                        <p:par>
                          <p:cTn id="52" fill="hold" nodeType="afterGroup">
                            <p:stCondLst>
                              <p:cond delay="500"/>
                            </p:stCondLst>
                            <p:childTnLst>
                              <p:par>
                                <p:cTn id="53" presetID="22" presetClass="entr" presetSubtype="1" fill="hold" grpId="0" nodeType="afterEffect">
                                  <p:stCondLst>
                                    <p:cond delay="0"/>
                                  </p:stCondLst>
                                  <p:childTnLst>
                                    <p:set>
                                      <p:cBhvr>
                                        <p:cTn id="54" dur="1" fill="hold">
                                          <p:stCondLst>
                                            <p:cond delay="0"/>
                                          </p:stCondLst>
                                        </p:cTn>
                                        <p:tgtEl>
                                          <p:spTgt spid="657464"/>
                                        </p:tgtEl>
                                        <p:attrNameLst>
                                          <p:attrName>style.visibility</p:attrName>
                                        </p:attrNameLst>
                                      </p:cBhvr>
                                      <p:to>
                                        <p:strVal val="visible"/>
                                      </p:to>
                                    </p:set>
                                    <p:animEffect transition="in" filter="wipe(up)">
                                      <p:cBhvr>
                                        <p:cTn id="55" dur="500"/>
                                        <p:tgtEl>
                                          <p:spTgt spid="65746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657472">
                                            <p:txEl>
                                              <p:pRg st="0" end="0"/>
                                            </p:txEl>
                                          </p:spTgt>
                                        </p:tgtEl>
                                        <p:attrNameLst>
                                          <p:attrName>style.visibility</p:attrName>
                                        </p:attrNameLst>
                                      </p:cBhvr>
                                      <p:to>
                                        <p:strVal val="visible"/>
                                      </p:to>
                                    </p:set>
                                    <p:animEffect transition="in" filter="dissolve">
                                      <p:cBhvr>
                                        <p:cTn id="60" dur="500"/>
                                        <p:tgtEl>
                                          <p:spTgt spid="657472">
                                            <p:txEl>
                                              <p:pRg st="0" end="0"/>
                                            </p:txEl>
                                          </p:spTgt>
                                        </p:tgtEl>
                                      </p:cBhvr>
                                    </p:animEffect>
                                  </p:childTnLst>
                                </p:cTn>
                              </p:par>
                            </p:childTnLst>
                          </p:cTn>
                        </p:par>
                        <p:par>
                          <p:cTn id="61" fill="hold" nodeType="afterGroup">
                            <p:stCondLst>
                              <p:cond delay="500"/>
                            </p:stCondLst>
                            <p:childTnLst>
                              <p:par>
                                <p:cTn id="62" presetID="22" presetClass="entr" presetSubtype="1" fill="hold" grpId="0" nodeType="afterEffect">
                                  <p:stCondLst>
                                    <p:cond delay="0"/>
                                  </p:stCondLst>
                                  <p:childTnLst>
                                    <p:set>
                                      <p:cBhvr>
                                        <p:cTn id="63" dur="1" fill="hold">
                                          <p:stCondLst>
                                            <p:cond delay="0"/>
                                          </p:stCondLst>
                                        </p:cTn>
                                        <p:tgtEl>
                                          <p:spTgt spid="657465"/>
                                        </p:tgtEl>
                                        <p:attrNameLst>
                                          <p:attrName>style.visibility</p:attrName>
                                        </p:attrNameLst>
                                      </p:cBhvr>
                                      <p:to>
                                        <p:strVal val="visible"/>
                                      </p:to>
                                    </p:set>
                                    <p:animEffect transition="in" filter="wipe(up)">
                                      <p:cBhvr>
                                        <p:cTn id="64" dur="500"/>
                                        <p:tgtEl>
                                          <p:spTgt spid="65746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657473">
                                            <p:txEl>
                                              <p:pRg st="0" end="0"/>
                                            </p:txEl>
                                          </p:spTgt>
                                        </p:tgtEl>
                                        <p:attrNameLst>
                                          <p:attrName>style.visibility</p:attrName>
                                        </p:attrNameLst>
                                      </p:cBhvr>
                                      <p:to>
                                        <p:strVal val="visible"/>
                                      </p:to>
                                    </p:set>
                                    <p:animEffect transition="in" filter="dissolve">
                                      <p:cBhvr>
                                        <p:cTn id="69" dur="500"/>
                                        <p:tgtEl>
                                          <p:spTgt spid="657473">
                                            <p:txEl>
                                              <p:pRg st="0" end="0"/>
                                            </p:txEl>
                                          </p:spTgt>
                                        </p:tgtEl>
                                      </p:cBhvr>
                                    </p:animEffect>
                                  </p:childTnLst>
                                </p:cTn>
                              </p:par>
                            </p:childTnLst>
                          </p:cTn>
                        </p:par>
                        <p:par>
                          <p:cTn id="70" fill="hold" nodeType="afterGroup">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657474">
                                            <p:txEl>
                                              <p:pRg st="0" end="0"/>
                                            </p:txEl>
                                          </p:spTgt>
                                        </p:tgtEl>
                                        <p:attrNameLst>
                                          <p:attrName>style.visibility</p:attrName>
                                        </p:attrNameLst>
                                      </p:cBhvr>
                                      <p:to>
                                        <p:strVal val="visible"/>
                                      </p:to>
                                    </p:set>
                                    <p:animEffect transition="in" filter="dissolve">
                                      <p:cBhvr>
                                        <p:cTn id="73" dur="500"/>
                                        <p:tgtEl>
                                          <p:spTgt spid="657474">
                                            <p:txEl>
                                              <p:pRg st="0" end="0"/>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657475">
                                            <p:txEl>
                                              <p:pRg st="0" end="0"/>
                                            </p:txEl>
                                          </p:spTgt>
                                        </p:tgtEl>
                                        <p:attrNameLst>
                                          <p:attrName>style.visibility</p:attrName>
                                        </p:attrNameLst>
                                      </p:cBhvr>
                                      <p:to>
                                        <p:strVal val="visible"/>
                                      </p:to>
                                    </p:set>
                                    <p:animEffect transition="in" filter="dissolve">
                                      <p:cBhvr>
                                        <p:cTn id="78" dur="500"/>
                                        <p:tgtEl>
                                          <p:spTgt spid="657475">
                                            <p:txEl>
                                              <p:pRg st="0" end="0"/>
                                            </p:txEl>
                                          </p:spTgt>
                                        </p:tgtEl>
                                      </p:cBhvr>
                                    </p:animEffect>
                                  </p:childTnLst>
                                </p:cTn>
                              </p:par>
                            </p:childTnLst>
                          </p:cTn>
                        </p:par>
                        <p:par>
                          <p:cTn id="79" fill="hold" nodeType="afterGroup">
                            <p:stCondLst>
                              <p:cond delay="500"/>
                            </p:stCondLst>
                            <p:childTnLst>
                              <p:par>
                                <p:cTn id="80" presetID="9" presetClass="entr" presetSubtype="0" fill="hold" grpId="0" nodeType="afterEffect">
                                  <p:stCondLst>
                                    <p:cond delay="0"/>
                                  </p:stCondLst>
                                  <p:childTnLst>
                                    <p:set>
                                      <p:cBhvr>
                                        <p:cTn id="81" dur="1" fill="hold">
                                          <p:stCondLst>
                                            <p:cond delay="0"/>
                                          </p:stCondLst>
                                        </p:cTn>
                                        <p:tgtEl>
                                          <p:spTgt spid="657476">
                                            <p:txEl>
                                              <p:pRg st="0" end="0"/>
                                            </p:txEl>
                                          </p:spTgt>
                                        </p:tgtEl>
                                        <p:attrNameLst>
                                          <p:attrName>style.visibility</p:attrName>
                                        </p:attrNameLst>
                                      </p:cBhvr>
                                      <p:to>
                                        <p:strVal val="visible"/>
                                      </p:to>
                                    </p:set>
                                    <p:animEffect transition="in" filter="dissolve">
                                      <p:cBhvr>
                                        <p:cTn id="82" dur="500"/>
                                        <p:tgtEl>
                                          <p:spTgt spid="657476">
                                            <p:txEl>
                                              <p:pRg st="0" end="0"/>
                                            </p:txEl>
                                          </p:spTgt>
                                        </p:tgtEl>
                                      </p:cBhvr>
                                    </p:animEffect>
                                  </p:childTnLst>
                                </p:cTn>
                              </p:par>
                            </p:childTnLst>
                          </p:cTn>
                        </p:par>
                        <p:par>
                          <p:cTn id="83" fill="hold">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657410">
                                            <p:txEl>
                                              <p:pRg st="0" end="0"/>
                                            </p:txEl>
                                          </p:spTgt>
                                        </p:tgtEl>
                                        <p:attrNameLst>
                                          <p:attrName>style.visibility</p:attrName>
                                        </p:attrNameLst>
                                      </p:cBhvr>
                                      <p:to>
                                        <p:strVal val="visible"/>
                                      </p:to>
                                    </p:set>
                                    <p:animEffect transition="in" filter="wipe(left)">
                                      <p:cBhvr>
                                        <p:cTn id="86" dur="500"/>
                                        <p:tgtEl>
                                          <p:spTgt spid="657410">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657410">
                                            <p:txEl>
                                              <p:pRg st="1" end="1"/>
                                            </p:txEl>
                                          </p:spTgt>
                                        </p:tgtEl>
                                        <p:attrNameLst>
                                          <p:attrName>style.visibility</p:attrName>
                                        </p:attrNameLst>
                                      </p:cBhvr>
                                      <p:to>
                                        <p:strVal val="visible"/>
                                      </p:to>
                                    </p:set>
                                    <p:animEffect transition="in" filter="wipe(left)">
                                      <p:cBhvr>
                                        <p:cTn id="91" dur="500"/>
                                        <p:tgtEl>
                                          <p:spTgt spid="657410">
                                            <p:txEl>
                                              <p:pRg st="1" end="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childTnLst>
                                    <p:set>
                                      <p:cBhvr>
                                        <p:cTn id="95" dur="1" fill="hold">
                                          <p:stCondLst>
                                            <p:cond delay="0"/>
                                          </p:stCondLst>
                                        </p:cTn>
                                        <p:tgtEl>
                                          <p:spTgt spid="657410">
                                            <p:txEl>
                                              <p:pRg st="2" end="2"/>
                                            </p:txEl>
                                          </p:spTgt>
                                        </p:tgtEl>
                                        <p:attrNameLst>
                                          <p:attrName>style.visibility</p:attrName>
                                        </p:attrNameLst>
                                      </p:cBhvr>
                                      <p:to>
                                        <p:strVal val="visible"/>
                                      </p:to>
                                    </p:set>
                                    <p:animEffect transition="in" filter="wipe(left)">
                                      <p:cBhvr>
                                        <p:cTn id="96" dur="500"/>
                                        <p:tgtEl>
                                          <p:spTgt spid="657410">
                                            <p:txEl>
                                              <p:pRg st="2" end="2"/>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657410">
                                            <p:txEl>
                                              <p:pRg st="3" end="3"/>
                                            </p:txEl>
                                          </p:spTgt>
                                        </p:tgtEl>
                                        <p:attrNameLst>
                                          <p:attrName>style.visibility</p:attrName>
                                        </p:attrNameLst>
                                      </p:cBhvr>
                                      <p:to>
                                        <p:strVal val="visible"/>
                                      </p:to>
                                    </p:set>
                                    <p:animEffect transition="in" filter="wipe(left)">
                                      <p:cBhvr>
                                        <p:cTn id="101" dur="500"/>
                                        <p:tgtEl>
                                          <p:spTgt spid="657410">
                                            <p:txEl>
                                              <p:pRg st="3" end="3"/>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0" grpId="0" build="p" bldLvl="5" autoUpdateAnimBg="0"/>
      <p:bldP spid="657460" grpId="0" animBg="1"/>
      <p:bldP spid="657461" grpId="0" animBg="1"/>
      <p:bldP spid="657462" grpId="0" animBg="1"/>
      <p:bldP spid="657463" grpId="0" animBg="1"/>
      <p:bldP spid="657464" grpId="0" animBg="1"/>
      <p:bldP spid="657465" grpId="0" animBg="1"/>
      <p:bldP spid="657469" grpId="0" build="p" autoUpdateAnimBg="0"/>
      <p:bldP spid="657470" grpId="0" build="p" autoUpdateAnimBg="0"/>
      <p:bldP spid="657471" grpId="0" build="p" autoUpdateAnimBg="0"/>
      <p:bldP spid="657472" grpId="0" build="p" autoUpdateAnimBg="0"/>
      <p:bldP spid="657473" grpId="0" build="p" autoUpdateAnimBg="0"/>
      <p:bldP spid="657474" grpId="0" build="p" autoUpdateAnimBg="0"/>
      <p:bldP spid="657475" grpId="0" build="p" autoUpdateAnimBg="0"/>
      <p:bldP spid="657476" grpId="0" build="p" autoUpdateAnimBg="0"/>
      <p:bldP spid="75" grpId="0"/>
      <p:bldP spid="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625401-3B78-4E33-8055-290C366034CE}"/>
              </a:ext>
            </a:extLst>
          </p:cNvPr>
          <p:cNvSpPr>
            <a:spLocks noGrp="1"/>
          </p:cNvSpPr>
          <p:nvPr>
            <p:ph type="title"/>
          </p:nvPr>
        </p:nvSpPr>
        <p:spPr/>
        <p:txBody>
          <a:bodyPr/>
          <a:lstStyle/>
          <a:p>
            <a:r>
              <a:rPr lang="zh-CN" altLang="en-US" dirty="0"/>
              <a:t>二叉链表</a:t>
            </a:r>
          </a:p>
        </p:txBody>
      </p:sp>
      <p:sp>
        <p:nvSpPr>
          <p:cNvPr id="3" name="内容占位符 2">
            <a:extLst>
              <a:ext uri="{FF2B5EF4-FFF2-40B4-BE49-F238E27FC236}">
                <a16:creationId xmlns:a16="http://schemas.microsoft.com/office/drawing/2014/main" id="{F37E3AF6-2861-4945-9409-E7D60334FEAA}"/>
              </a:ext>
            </a:extLst>
          </p:cNvPr>
          <p:cNvSpPr>
            <a:spLocks noGrp="1"/>
          </p:cNvSpPr>
          <p:nvPr>
            <p:ph idx="1"/>
          </p:nvPr>
        </p:nvSpPr>
        <p:spPr>
          <a:xfrm>
            <a:off x="304800" y="1524000"/>
            <a:ext cx="11582400" cy="5029200"/>
          </a:xfrm>
        </p:spPr>
        <p:txBody>
          <a:bodyPr/>
          <a:lstStyle/>
          <a:p>
            <a:r>
              <a:rPr lang="zh-CN" altLang="en-US" dirty="0"/>
              <a:t>除了指针外，二叉链比较节省存储空间。</a:t>
            </a:r>
            <a:endParaRPr lang="en-US" altLang="zh-CN" dirty="0"/>
          </a:p>
          <a:p>
            <a:r>
              <a:rPr lang="zh-CN" altLang="en-US" dirty="0"/>
              <a:t>占用的存储空间与树形没有关系，只与树中</a:t>
            </a:r>
            <a:r>
              <a:rPr lang="zh-CN" altLang="en-US" dirty="0">
                <a:solidFill>
                  <a:srgbClr val="C00000"/>
                </a:solidFill>
              </a:rPr>
              <a:t>结点个数</a:t>
            </a:r>
            <a:r>
              <a:rPr lang="zh-CN" altLang="en-US" dirty="0"/>
              <a:t>有关。</a:t>
            </a:r>
          </a:p>
          <a:p>
            <a:r>
              <a:rPr lang="zh-CN" altLang="en-US" dirty="0"/>
              <a:t>在二叉链中，找一个结点的孩子很容易，但找其双亲不方便。</a:t>
            </a:r>
          </a:p>
        </p:txBody>
      </p:sp>
    </p:spTree>
    <p:extLst>
      <p:ext uri="{BB962C8B-B14F-4D97-AF65-F5344CB8AC3E}">
        <p14:creationId xmlns:p14="http://schemas.microsoft.com/office/powerpoint/2010/main" val="2709990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2643" name="Text Box 3"/>
          <p:cNvSpPr txBox="1">
            <a:spLocks noChangeArrowheads="1"/>
          </p:cNvSpPr>
          <p:nvPr/>
        </p:nvSpPr>
        <p:spPr bwMode="auto">
          <a:xfrm>
            <a:off x="449022" y="1295572"/>
            <a:ext cx="5294832" cy="2465897"/>
          </a:xfrm>
          <a:prstGeom prst="rect">
            <a:avLst/>
          </a:prstGeom>
          <a:noFill/>
          <a:ln>
            <a:noFill/>
          </a:ln>
          <a:effectLst/>
          <a:extLst>
            <a:ext uri="{909E8E84-426E-40DD-AFC4-6F175D3DCCD1}">
              <a14:hiddenFill xmlns:a14="http://schemas.microsoft.com/office/drawing/2010/main">
                <a:solidFill>
                  <a:srgbClr val="FCFDC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t" anchorCtr="0"/>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50000"/>
              </a:lnSpc>
              <a:spcBef>
                <a:spcPts val="0"/>
              </a:spcBef>
            </a:pPr>
            <a:r>
              <a:rPr lang="en-US" altLang="zh-CN" sz="2000" b="1" dirty="0">
                <a:latin typeface="Verdana" panose="020B0604030504040204" pitchFamily="34" charset="0"/>
                <a:ea typeface="Verdana" panose="020B0604030504040204" pitchFamily="34" charset="0"/>
                <a:cs typeface="Verdana" panose="020B0604030504040204" pitchFamily="34" charset="0"/>
              </a:rPr>
              <a:t>typedef </a:t>
            </a:r>
            <a:r>
              <a:rPr kumimoji="1" lang="en-US" altLang="zh-CN" sz="2000" b="1" dirty="0">
                <a:solidFill>
                  <a:srgbClr val="3333FF"/>
                </a:solidFill>
                <a:latin typeface="Verdana" panose="020B0604030504040204" pitchFamily="34" charset="0"/>
                <a:ea typeface="Verdana" panose="020B0604030504040204" pitchFamily="34" charset="0"/>
                <a:cs typeface="Verdana" panose="020B0604030504040204" pitchFamily="34" charset="0"/>
              </a:rPr>
              <a:t>struct Node </a:t>
            </a:r>
            <a:r>
              <a:rPr lang="en-US" altLang="zh-CN" sz="2000" b="1" dirty="0">
                <a:latin typeface="Verdana" panose="020B0604030504040204" pitchFamily="34" charset="0"/>
                <a:ea typeface="Verdana" panose="020B0604030504040204" pitchFamily="34" charset="0"/>
                <a:cs typeface="Verdana" panose="020B0604030504040204" pitchFamily="34" charset="0"/>
              </a:rPr>
              <a:t>{</a:t>
            </a:r>
          </a:p>
          <a:p>
            <a:pPr eaLnBrk="1" hangingPunct="1">
              <a:lnSpc>
                <a:spcPct val="150000"/>
              </a:lnSpc>
              <a:spcBef>
                <a:spcPts val="0"/>
              </a:spcBef>
            </a:pP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latin typeface="Verdana" pitchFamily="34" charset="0"/>
                <a:ea typeface="Verdana" panose="020B0604030504040204" pitchFamily="34" charset="0"/>
                <a:cs typeface="Verdana" panose="020B0604030504040204" pitchFamily="34" charset="0"/>
              </a:rPr>
              <a:t>Elemtype</a:t>
            </a:r>
            <a:r>
              <a:rPr lang="en-US" altLang="zh-CN" sz="2000" b="1" dirty="0">
                <a:latin typeface="Verdana" pitchFamily="34" charset="0"/>
                <a:ea typeface="Verdana" panose="020B0604030504040204" pitchFamily="34" charset="0"/>
                <a:cs typeface="Verdana" panose="020B0604030504040204" pitchFamily="34" charset="0"/>
              </a:rPr>
              <a:t>    data;</a:t>
            </a:r>
          </a:p>
          <a:p>
            <a:pPr eaLnBrk="1" hangingPunct="1">
              <a:lnSpc>
                <a:spcPct val="150000"/>
              </a:lnSpc>
              <a:spcBef>
                <a:spcPts val="0"/>
              </a:spcBef>
            </a:pPr>
            <a:r>
              <a:rPr kumimoji="1" lang="en-US" altLang="zh-CN" sz="2000" b="1" dirty="0">
                <a:solidFill>
                  <a:srgbClr val="3333FF"/>
                </a:solidFill>
                <a:latin typeface="Verdana" panose="020B0604030504040204" pitchFamily="34" charset="0"/>
                <a:ea typeface="Verdana" panose="020B0604030504040204" pitchFamily="34" charset="0"/>
                <a:cs typeface="Verdana" panose="020B0604030504040204" pitchFamily="34" charset="0"/>
              </a:rPr>
              <a:t>    struct  Node  *</a:t>
            </a:r>
            <a:r>
              <a:rPr kumimoji="1" lang="en-US" altLang="zh-CN" sz="2000" b="1" dirty="0" err="1">
                <a:latin typeface="Verdana" panose="020B0604030504040204" pitchFamily="34" charset="0"/>
                <a:ea typeface="Verdana" panose="020B0604030504040204" pitchFamily="34" charset="0"/>
                <a:cs typeface="Verdana" panose="020B0604030504040204" pitchFamily="34" charset="0"/>
              </a:rPr>
              <a:t>lchild</a:t>
            </a:r>
            <a:r>
              <a:rPr kumimoji="1" lang="en-US" altLang="zh-CN" sz="2000" b="1" dirty="0">
                <a:latin typeface="Verdana" panose="020B0604030504040204" pitchFamily="34" charset="0"/>
                <a:ea typeface="Verdana" panose="020B0604030504040204" pitchFamily="34" charset="0"/>
                <a:cs typeface="Verdana" panose="020B0604030504040204" pitchFamily="34" charset="0"/>
              </a:rPr>
              <a:t>,  </a:t>
            </a:r>
            <a:r>
              <a:rPr kumimoji="1" lang="en-US" altLang="zh-CN" sz="2000" b="1" dirty="0">
                <a:solidFill>
                  <a:srgbClr val="3333FF"/>
                </a:solidFill>
                <a:latin typeface="Verdana" panose="020B0604030504040204" pitchFamily="34" charset="0"/>
                <a:ea typeface="Verdana" panose="020B0604030504040204" pitchFamily="34" charset="0"/>
                <a:cs typeface="Verdana" panose="020B0604030504040204" pitchFamily="34" charset="0"/>
              </a:rPr>
              <a:t>*</a:t>
            </a:r>
            <a:r>
              <a:rPr kumimoji="1" lang="en-US" altLang="zh-CN" sz="2000" b="1" dirty="0" err="1">
                <a:latin typeface="Verdana" panose="020B0604030504040204" pitchFamily="34" charset="0"/>
                <a:ea typeface="Verdana" panose="020B0604030504040204" pitchFamily="34" charset="0"/>
                <a:cs typeface="Verdana" panose="020B0604030504040204" pitchFamily="34" charset="0"/>
              </a:rPr>
              <a:t>rchild</a:t>
            </a:r>
            <a:r>
              <a:rPr kumimoji="1" lang="en-US" altLang="zh-CN" sz="2000" b="1" dirty="0">
                <a:latin typeface="Verdana" panose="020B0604030504040204" pitchFamily="34" charset="0"/>
                <a:ea typeface="Verdana" panose="020B0604030504040204" pitchFamily="34" charset="0"/>
                <a:cs typeface="Verdana" panose="020B0604030504040204" pitchFamily="34" charset="0"/>
              </a:rPr>
              <a:t>;</a:t>
            </a:r>
          </a:p>
          <a:p>
            <a:pPr eaLnBrk="1" hangingPunct="1">
              <a:lnSpc>
                <a:spcPct val="150000"/>
              </a:lnSpc>
              <a:spcBef>
                <a:spcPts val="0"/>
              </a:spcBef>
            </a:pPr>
            <a:r>
              <a:rPr lang="en-US" altLang="zh-CN" sz="2000" b="1" dirty="0">
                <a:latin typeface="Verdana" pitchFamily="34" charset="0"/>
                <a:ea typeface="Verdana" panose="020B0604030504040204" pitchFamily="34" charset="0"/>
                <a:cs typeface="Verdana" panose="020B0604030504040204" pitchFamily="34" charset="0"/>
              </a:rPr>
              <a:t>    </a:t>
            </a:r>
            <a:r>
              <a:rPr lang="en-US" altLang="zh-CN" sz="2000" b="1" dirty="0">
                <a:solidFill>
                  <a:srgbClr val="3333FF"/>
                </a:solidFill>
                <a:latin typeface="Verdana" panose="020B0604030504040204" pitchFamily="34" charset="0"/>
                <a:ea typeface="Verdana" panose="020B0604030504040204" pitchFamily="34" charset="0"/>
                <a:cs typeface="Verdana" panose="020B0604030504040204" pitchFamily="34" charset="0"/>
              </a:rPr>
              <a:t>struct  Node  *</a:t>
            </a:r>
            <a:r>
              <a:rPr lang="en-US" altLang="zh-CN" sz="2000" b="1" dirty="0">
                <a:solidFill>
                  <a:srgbClr val="C00000"/>
                </a:solidFill>
                <a:latin typeface="Verdana" panose="020B0604030504040204" pitchFamily="34" charset="0"/>
                <a:ea typeface="Verdana" panose="020B0604030504040204" pitchFamily="34" charset="0"/>
                <a:cs typeface="Verdana" panose="020B0604030504040204" pitchFamily="34" charset="0"/>
              </a:rPr>
              <a:t>parent</a:t>
            </a:r>
            <a:r>
              <a:rPr lang="en-US" altLang="zh-CN" sz="2000" b="1" dirty="0">
                <a:latin typeface="Verdana" panose="020B0604030504040204" pitchFamily="34" charset="0"/>
                <a:ea typeface="Verdana" panose="020B0604030504040204" pitchFamily="34" charset="0"/>
                <a:cs typeface="Verdana" panose="020B0604030504040204" pitchFamily="34" charset="0"/>
              </a:rPr>
              <a:t>;</a:t>
            </a:r>
          </a:p>
          <a:p>
            <a:pPr eaLnBrk="1" hangingPunct="1">
              <a:lnSpc>
                <a:spcPct val="150000"/>
              </a:lnSpc>
              <a:spcBef>
                <a:spcPts val="0"/>
              </a:spcBef>
            </a:pP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kumimoji="1" lang="en-US" altLang="zh-CN"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BiNode</a:t>
            </a:r>
            <a:r>
              <a:rPr kumimoji="1" lang="en-US" altLang="zh-CN" sz="2000" b="1" dirty="0">
                <a:latin typeface="Verdana" panose="020B0604030504040204" pitchFamily="34" charset="0"/>
                <a:ea typeface="Verdana" panose="020B0604030504040204" pitchFamily="34" charset="0"/>
                <a:cs typeface="Verdana" panose="020B0604030504040204" pitchFamily="34" charset="0"/>
              </a:rPr>
              <a:t>, </a:t>
            </a:r>
            <a:r>
              <a:rPr kumimoji="1" lang="zh-CN" altLang="en-US" sz="2000" b="1" dirty="0">
                <a:solidFill>
                  <a:srgbClr val="FF0000"/>
                </a:solidFill>
                <a:latin typeface="Verdana" panose="020B0604030504040204" pitchFamily="34" charset="0"/>
                <a:ea typeface="Verdana" panose="020B0604030504040204" pitchFamily="34" charset="0"/>
                <a:cs typeface="Verdana" panose="020B0604030504040204" pitchFamily="34" charset="0"/>
              </a:rPr>
              <a:t>*</a:t>
            </a:r>
            <a:r>
              <a:rPr kumimoji="1" lang="en-US" altLang="zh-CN" sz="2000" b="1" dirty="0" err="1">
                <a:solidFill>
                  <a:srgbClr val="FF0000"/>
                </a:solidFill>
                <a:latin typeface="Verdana" panose="020B0604030504040204" pitchFamily="34" charset="0"/>
                <a:ea typeface="Verdana" panose="020B0604030504040204" pitchFamily="34" charset="0"/>
                <a:cs typeface="Verdana" panose="020B0604030504040204" pitchFamily="34" charset="0"/>
              </a:rPr>
              <a:t>BiTree</a:t>
            </a:r>
            <a:r>
              <a:rPr kumimoji="1" lang="en-US" altLang="zh-CN" sz="2000" b="1" dirty="0">
                <a:latin typeface="Verdana" panose="020B0604030504040204" pitchFamily="34" charset="0"/>
                <a:ea typeface="Verdana" panose="020B0604030504040204" pitchFamily="34" charset="0"/>
                <a:cs typeface="Verdana" panose="020B0604030504040204" pitchFamily="34" charset="0"/>
              </a:rPr>
              <a:t>; </a:t>
            </a:r>
            <a:endParaRPr lang="en-US" altLang="zh-CN" sz="2000" b="1" dirty="0">
              <a:latin typeface="Verdana" panose="020B0604030504040204" pitchFamily="34" charset="0"/>
              <a:ea typeface="Verdana" panose="020B0604030504040204" pitchFamily="34" charset="0"/>
              <a:cs typeface="Verdana" panose="020B0604030504040204" pitchFamily="34" charset="0"/>
            </a:endParaRPr>
          </a:p>
        </p:txBody>
      </p:sp>
      <p:grpSp>
        <p:nvGrpSpPr>
          <p:cNvPr id="752648" name="Group 8"/>
          <p:cNvGrpSpPr>
            <a:grpSpLocks/>
          </p:cNvGrpSpPr>
          <p:nvPr/>
        </p:nvGrpSpPr>
        <p:grpSpPr bwMode="auto">
          <a:xfrm>
            <a:off x="3287030" y="3144046"/>
            <a:ext cx="1963135" cy="3188653"/>
            <a:chOff x="703" y="2027"/>
            <a:chExt cx="1022" cy="1660"/>
          </a:xfrm>
          <a:solidFill>
            <a:srgbClr val="FFFFCC"/>
          </a:solidFill>
        </p:grpSpPr>
        <p:sp>
          <p:nvSpPr>
            <p:cNvPr id="752649" name="Oval 9"/>
            <p:cNvSpPr>
              <a:spLocks noChangeArrowheads="1"/>
            </p:cNvSpPr>
            <p:nvPr/>
          </p:nvSpPr>
          <p:spPr bwMode="auto">
            <a:xfrm>
              <a:off x="1264" y="2027"/>
              <a:ext cx="255" cy="224"/>
            </a:xfrm>
            <a:prstGeom prst="ellips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ea typeface="宋体" pitchFamily="2" charset="-122"/>
                </a:rPr>
                <a:t>A</a:t>
              </a:r>
            </a:p>
          </p:txBody>
        </p:sp>
        <p:sp>
          <p:nvSpPr>
            <p:cNvPr id="752650" name="Oval 10"/>
            <p:cNvSpPr>
              <a:spLocks noChangeArrowheads="1"/>
            </p:cNvSpPr>
            <p:nvPr/>
          </p:nvSpPr>
          <p:spPr bwMode="auto">
            <a:xfrm>
              <a:off x="974" y="2367"/>
              <a:ext cx="255" cy="224"/>
            </a:xfrm>
            <a:prstGeom prst="ellips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ea typeface="宋体" pitchFamily="2" charset="-122"/>
                </a:rPr>
                <a:t>B</a:t>
              </a:r>
            </a:p>
          </p:txBody>
        </p:sp>
        <p:sp>
          <p:nvSpPr>
            <p:cNvPr id="752651" name="Oval 11"/>
            <p:cNvSpPr>
              <a:spLocks noChangeArrowheads="1"/>
            </p:cNvSpPr>
            <p:nvPr/>
          </p:nvSpPr>
          <p:spPr bwMode="auto">
            <a:xfrm>
              <a:off x="703" y="2729"/>
              <a:ext cx="255" cy="224"/>
            </a:xfrm>
            <a:prstGeom prst="ellips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dirty="0">
                  <a:solidFill>
                    <a:schemeClr val="bg2">
                      <a:lumMod val="10000"/>
                    </a:schemeClr>
                  </a:solidFill>
                  <a:ea typeface="宋体" pitchFamily="2" charset="-122"/>
                </a:rPr>
                <a:t>C</a:t>
              </a:r>
            </a:p>
          </p:txBody>
        </p:sp>
        <p:sp>
          <p:nvSpPr>
            <p:cNvPr id="752652" name="Oval 12"/>
            <p:cNvSpPr>
              <a:spLocks noChangeArrowheads="1"/>
            </p:cNvSpPr>
            <p:nvPr/>
          </p:nvSpPr>
          <p:spPr bwMode="auto">
            <a:xfrm>
              <a:off x="1219" y="2729"/>
              <a:ext cx="255" cy="224"/>
            </a:xfrm>
            <a:prstGeom prst="ellips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ea typeface="宋体" pitchFamily="2" charset="-122"/>
                </a:rPr>
                <a:t>D</a:t>
              </a:r>
            </a:p>
          </p:txBody>
        </p:sp>
        <p:sp>
          <p:nvSpPr>
            <p:cNvPr id="752653" name="Oval 13"/>
            <p:cNvSpPr>
              <a:spLocks noChangeArrowheads="1"/>
            </p:cNvSpPr>
            <p:nvPr/>
          </p:nvSpPr>
          <p:spPr bwMode="auto">
            <a:xfrm>
              <a:off x="1015" y="3051"/>
              <a:ext cx="255" cy="235"/>
            </a:xfrm>
            <a:prstGeom prst="ellips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ea typeface="宋体" pitchFamily="2" charset="-122"/>
                </a:rPr>
                <a:t>E</a:t>
              </a:r>
            </a:p>
          </p:txBody>
        </p:sp>
        <p:sp>
          <p:nvSpPr>
            <p:cNvPr id="752654" name="Oval 14"/>
            <p:cNvSpPr>
              <a:spLocks noChangeArrowheads="1"/>
            </p:cNvSpPr>
            <p:nvPr/>
          </p:nvSpPr>
          <p:spPr bwMode="auto">
            <a:xfrm>
              <a:off x="1470" y="3051"/>
              <a:ext cx="255" cy="224"/>
            </a:xfrm>
            <a:prstGeom prst="ellips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ea typeface="宋体" pitchFamily="2" charset="-122"/>
                </a:rPr>
                <a:t>F</a:t>
              </a:r>
            </a:p>
          </p:txBody>
        </p:sp>
        <p:sp>
          <p:nvSpPr>
            <p:cNvPr id="752655" name="Oval 15"/>
            <p:cNvSpPr>
              <a:spLocks noChangeArrowheads="1"/>
            </p:cNvSpPr>
            <p:nvPr/>
          </p:nvSpPr>
          <p:spPr bwMode="auto">
            <a:xfrm>
              <a:off x="1225" y="3463"/>
              <a:ext cx="255" cy="224"/>
            </a:xfrm>
            <a:prstGeom prst="ellips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000" b="1">
                  <a:solidFill>
                    <a:schemeClr val="bg2">
                      <a:lumMod val="10000"/>
                    </a:schemeClr>
                  </a:solidFill>
                  <a:ea typeface="宋体" pitchFamily="2" charset="-122"/>
                </a:rPr>
                <a:t>G</a:t>
              </a:r>
            </a:p>
          </p:txBody>
        </p:sp>
        <p:sp>
          <p:nvSpPr>
            <p:cNvPr id="752656" name="Line 16"/>
            <p:cNvSpPr>
              <a:spLocks noChangeShapeType="1"/>
            </p:cNvSpPr>
            <p:nvPr/>
          </p:nvSpPr>
          <p:spPr bwMode="auto">
            <a:xfrm flipH="1">
              <a:off x="1181" y="2205"/>
              <a:ext cx="111" cy="182"/>
            </a:xfrm>
            <a:prstGeom prst="lin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b="1">
                <a:solidFill>
                  <a:schemeClr val="bg2">
                    <a:lumMod val="10000"/>
                  </a:schemeClr>
                </a:solidFill>
              </a:endParaRPr>
            </a:p>
          </p:txBody>
        </p:sp>
        <p:sp>
          <p:nvSpPr>
            <p:cNvPr id="752657" name="Line 17"/>
            <p:cNvSpPr>
              <a:spLocks noChangeShapeType="1"/>
            </p:cNvSpPr>
            <p:nvPr/>
          </p:nvSpPr>
          <p:spPr bwMode="auto">
            <a:xfrm flipH="1">
              <a:off x="911" y="2568"/>
              <a:ext cx="109" cy="187"/>
            </a:xfrm>
            <a:prstGeom prst="lin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b="1">
                <a:solidFill>
                  <a:schemeClr val="bg2">
                    <a:lumMod val="10000"/>
                  </a:schemeClr>
                </a:solidFill>
              </a:endParaRPr>
            </a:p>
          </p:txBody>
        </p:sp>
        <p:sp>
          <p:nvSpPr>
            <p:cNvPr id="752658" name="Line 18"/>
            <p:cNvSpPr>
              <a:spLocks noChangeShapeType="1"/>
            </p:cNvSpPr>
            <p:nvPr/>
          </p:nvSpPr>
          <p:spPr bwMode="auto">
            <a:xfrm>
              <a:off x="1189" y="2566"/>
              <a:ext cx="103" cy="184"/>
            </a:xfrm>
            <a:prstGeom prst="lin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b="1">
                <a:solidFill>
                  <a:schemeClr val="bg2">
                    <a:lumMod val="10000"/>
                  </a:schemeClr>
                </a:solidFill>
              </a:endParaRPr>
            </a:p>
          </p:txBody>
        </p:sp>
        <p:sp>
          <p:nvSpPr>
            <p:cNvPr id="752659" name="Line 19"/>
            <p:cNvSpPr>
              <a:spLocks noChangeShapeType="1"/>
            </p:cNvSpPr>
            <p:nvPr/>
          </p:nvSpPr>
          <p:spPr bwMode="auto">
            <a:xfrm flipH="1">
              <a:off x="1211" y="2931"/>
              <a:ext cx="78" cy="145"/>
            </a:xfrm>
            <a:prstGeom prst="lin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sp>
          <p:nvSpPr>
            <p:cNvPr id="752660" name="Line 20"/>
            <p:cNvSpPr>
              <a:spLocks noChangeShapeType="1"/>
            </p:cNvSpPr>
            <p:nvPr/>
          </p:nvSpPr>
          <p:spPr bwMode="auto">
            <a:xfrm>
              <a:off x="1429" y="2931"/>
              <a:ext cx="90" cy="136"/>
            </a:xfrm>
            <a:prstGeom prst="lin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b="1">
                <a:solidFill>
                  <a:schemeClr val="bg2">
                    <a:lumMod val="10000"/>
                  </a:schemeClr>
                </a:solidFill>
              </a:endParaRPr>
            </a:p>
          </p:txBody>
        </p:sp>
        <p:sp>
          <p:nvSpPr>
            <p:cNvPr id="752661" name="Line 21"/>
            <p:cNvSpPr>
              <a:spLocks noChangeShapeType="1"/>
            </p:cNvSpPr>
            <p:nvPr/>
          </p:nvSpPr>
          <p:spPr bwMode="auto">
            <a:xfrm>
              <a:off x="1178" y="3277"/>
              <a:ext cx="133" cy="189"/>
            </a:xfrm>
            <a:prstGeom prst="line">
              <a:avLst/>
            </a:prstGeom>
            <a:grpFill/>
            <a:ln w="38100">
              <a:solidFill>
                <a:schemeClr val="bg2">
                  <a:lumMod val="10000"/>
                </a:schemeClr>
              </a:solidFill>
              <a:round/>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b="1">
                <a:solidFill>
                  <a:schemeClr val="bg2">
                    <a:lumMod val="10000"/>
                  </a:schemeClr>
                </a:solidFill>
              </a:endParaRPr>
            </a:p>
          </p:txBody>
        </p:sp>
      </p:grpSp>
      <p:grpSp>
        <p:nvGrpSpPr>
          <p:cNvPr id="752711" name="Group 71"/>
          <p:cNvGrpSpPr>
            <a:grpSpLocks/>
          </p:cNvGrpSpPr>
          <p:nvPr/>
        </p:nvGrpSpPr>
        <p:grpSpPr bwMode="auto">
          <a:xfrm>
            <a:off x="6611142" y="1461000"/>
            <a:ext cx="4608513" cy="576262"/>
            <a:chOff x="2472" y="73"/>
            <a:chExt cx="2903" cy="363"/>
          </a:xfrm>
        </p:grpSpPr>
        <p:sp>
          <p:nvSpPr>
            <p:cNvPr id="752645" name="Rectangle 5"/>
            <p:cNvSpPr>
              <a:spLocks noChangeArrowheads="1"/>
            </p:cNvSpPr>
            <p:nvPr/>
          </p:nvSpPr>
          <p:spPr bwMode="auto">
            <a:xfrm>
              <a:off x="2472" y="73"/>
              <a:ext cx="2903" cy="362"/>
            </a:xfrm>
            <a:prstGeom prst="rect">
              <a:avLst/>
            </a:prstGeom>
            <a:noFill/>
            <a:ln w="38100">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solidFill>
                    <a:srgbClr val="0000FF"/>
                  </a:solidFill>
                  <a:latin typeface="Verdana" panose="020B0604030504040204" pitchFamily="34" charset="0"/>
                  <a:ea typeface="Verdana" panose="020B0604030504040204" pitchFamily="34" charset="0"/>
                  <a:cs typeface="Verdana" panose="020B0604030504040204" pitchFamily="34" charset="0"/>
                </a:rPr>
                <a:t>lchild</a:t>
              </a:r>
              <a:r>
                <a:rPr lang="en-US" altLang="zh-CN" sz="2000" b="1" dirty="0">
                  <a:solidFill>
                    <a:srgbClr val="0000FF"/>
                  </a:solidFill>
                  <a:latin typeface="Verdana" panose="020B0604030504040204" pitchFamily="34" charset="0"/>
                  <a:ea typeface="Verdana" panose="020B0604030504040204" pitchFamily="34" charset="0"/>
                  <a:cs typeface="Verdana" panose="020B0604030504040204" pitchFamily="34" charset="0"/>
                </a:rPr>
                <a:t> </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data</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a:solidFill>
                    <a:srgbClr val="FF0000"/>
                  </a:solidFill>
                  <a:latin typeface="Verdana" panose="020B0604030504040204" pitchFamily="34" charset="0"/>
                  <a:ea typeface="Verdana" panose="020B0604030504040204" pitchFamily="34" charset="0"/>
                  <a:cs typeface="Verdana" panose="020B0604030504040204" pitchFamily="34" charset="0"/>
                </a:rPr>
                <a:t>parent</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r>
                <a:rPr lang="en-US" altLang="zh-CN" sz="2000" b="1" dirty="0" err="1">
                  <a:solidFill>
                    <a:srgbClr val="0000FF"/>
                  </a:solidFill>
                  <a:latin typeface="Verdana" panose="020B0604030504040204" pitchFamily="34" charset="0"/>
                  <a:ea typeface="Verdana" panose="020B0604030504040204" pitchFamily="34" charset="0"/>
                  <a:cs typeface="Verdana" panose="020B0604030504040204" pitchFamily="34" charset="0"/>
                </a:rPr>
                <a:t>rchild</a:t>
              </a:r>
              <a:r>
                <a:rPr lang="en-US" altLang="zh-CN" sz="2000" b="1" dirty="0">
                  <a:latin typeface="Verdana" panose="020B0604030504040204" pitchFamily="34" charset="0"/>
                  <a:ea typeface="Verdana" panose="020B0604030504040204" pitchFamily="34" charset="0"/>
                  <a:cs typeface="Verdana" panose="020B0604030504040204" pitchFamily="34" charset="0"/>
                </a:rPr>
                <a:t> </a:t>
              </a:r>
            </a:p>
          </p:txBody>
        </p:sp>
        <p:sp>
          <p:nvSpPr>
            <p:cNvPr id="752646" name="Line 6"/>
            <p:cNvSpPr>
              <a:spLocks noChangeShapeType="1"/>
            </p:cNvSpPr>
            <p:nvPr/>
          </p:nvSpPr>
          <p:spPr bwMode="auto">
            <a:xfrm>
              <a:off x="3225" y="73"/>
              <a:ext cx="0" cy="36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sz="2000" b="1">
                <a:latin typeface="Verdana" panose="020B0604030504040204" pitchFamily="34" charset="0"/>
                <a:cs typeface="Verdana" panose="020B0604030504040204" pitchFamily="34" charset="0"/>
              </a:endParaRPr>
            </a:p>
          </p:txBody>
        </p:sp>
        <p:sp>
          <p:nvSpPr>
            <p:cNvPr id="752647" name="Line 7"/>
            <p:cNvSpPr>
              <a:spLocks noChangeShapeType="1"/>
            </p:cNvSpPr>
            <p:nvPr/>
          </p:nvSpPr>
          <p:spPr bwMode="auto">
            <a:xfrm>
              <a:off x="3878" y="73"/>
              <a:ext cx="0" cy="36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sz="2000" b="1">
                <a:latin typeface="Verdana" panose="020B0604030504040204" pitchFamily="34" charset="0"/>
                <a:cs typeface="Verdana" panose="020B0604030504040204" pitchFamily="34" charset="0"/>
              </a:endParaRPr>
            </a:p>
          </p:txBody>
        </p:sp>
        <p:sp>
          <p:nvSpPr>
            <p:cNvPr id="752710" name="Line 70"/>
            <p:cNvSpPr>
              <a:spLocks noChangeShapeType="1"/>
            </p:cNvSpPr>
            <p:nvPr/>
          </p:nvSpPr>
          <p:spPr bwMode="auto">
            <a:xfrm>
              <a:off x="4649" y="74"/>
              <a:ext cx="0" cy="362"/>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sz="2000" b="1">
                <a:latin typeface="Verdana" panose="020B0604030504040204" pitchFamily="34" charset="0"/>
                <a:cs typeface="Verdana" panose="020B0604030504040204" pitchFamily="34" charset="0"/>
              </a:endParaRPr>
            </a:p>
          </p:txBody>
        </p:sp>
      </p:grpSp>
      <p:grpSp>
        <p:nvGrpSpPr>
          <p:cNvPr id="752712" name="Group 72"/>
          <p:cNvGrpSpPr>
            <a:grpSpLocks/>
          </p:cNvGrpSpPr>
          <p:nvPr/>
        </p:nvGrpSpPr>
        <p:grpSpPr bwMode="auto">
          <a:xfrm>
            <a:off x="6043613" y="2928939"/>
            <a:ext cx="5081587" cy="3576637"/>
            <a:chOff x="2307" y="1809"/>
            <a:chExt cx="3201" cy="2253"/>
          </a:xfrm>
        </p:grpSpPr>
        <p:grpSp>
          <p:nvGrpSpPr>
            <p:cNvPr id="752713" name="Group 73"/>
            <p:cNvGrpSpPr>
              <a:grpSpLocks/>
            </p:cNvGrpSpPr>
            <p:nvPr/>
          </p:nvGrpSpPr>
          <p:grpSpPr bwMode="auto">
            <a:xfrm>
              <a:off x="3289" y="1809"/>
              <a:ext cx="1134" cy="260"/>
              <a:chOff x="3289" y="1809"/>
              <a:chExt cx="1134" cy="260"/>
            </a:xfrm>
          </p:grpSpPr>
          <p:sp>
            <p:nvSpPr>
              <p:cNvPr id="752714" name="Rectangle 74"/>
              <p:cNvSpPr>
                <a:spLocks noChangeArrowheads="1"/>
              </p:cNvSpPr>
              <p:nvPr/>
            </p:nvSpPr>
            <p:spPr bwMode="auto">
              <a:xfrm>
                <a:off x="3289" y="1809"/>
                <a:ext cx="1134" cy="256"/>
              </a:xfrm>
              <a:prstGeom prst="rect">
                <a:avLst/>
              </a:prstGeom>
              <a:noFill/>
              <a:ln w="28575">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dirty="0">
                    <a:ea typeface="宋体" pitchFamily="2" charset="-122"/>
                  </a:rPr>
                  <a:t>       </a:t>
                </a: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a:t>
                </a:r>
              </a:p>
            </p:txBody>
          </p:sp>
          <p:sp>
            <p:nvSpPr>
              <p:cNvPr id="752715" name="Line 75"/>
              <p:cNvSpPr>
                <a:spLocks noChangeShapeType="1"/>
              </p:cNvSpPr>
              <p:nvPr/>
            </p:nvSpPr>
            <p:spPr bwMode="auto">
              <a:xfrm>
                <a:off x="3563" y="1809"/>
                <a:ext cx="0" cy="25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52716" name="Line 76"/>
              <p:cNvSpPr>
                <a:spLocks noChangeShapeType="1"/>
              </p:cNvSpPr>
              <p:nvPr/>
            </p:nvSpPr>
            <p:spPr bwMode="auto">
              <a:xfrm>
                <a:off x="3848" y="1820"/>
                <a:ext cx="0" cy="249"/>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752717" name="Line 77"/>
              <p:cNvSpPr>
                <a:spLocks noChangeShapeType="1"/>
              </p:cNvSpPr>
              <p:nvPr/>
            </p:nvSpPr>
            <p:spPr bwMode="auto">
              <a:xfrm>
                <a:off x="4134" y="1811"/>
                <a:ext cx="0" cy="255"/>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752718" name="Group 78"/>
            <p:cNvGrpSpPr>
              <a:grpSpLocks/>
            </p:cNvGrpSpPr>
            <p:nvPr/>
          </p:nvGrpSpPr>
          <p:grpSpPr bwMode="auto">
            <a:xfrm>
              <a:off x="2651" y="2284"/>
              <a:ext cx="1134" cy="257"/>
              <a:chOff x="3289" y="1809"/>
              <a:chExt cx="1134" cy="257"/>
            </a:xfrm>
          </p:grpSpPr>
          <p:sp>
            <p:nvSpPr>
              <p:cNvPr id="752719" name="Rectangle 79"/>
              <p:cNvSpPr>
                <a:spLocks noChangeArrowheads="1"/>
              </p:cNvSpPr>
              <p:nvPr/>
            </p:nvSpPr>
            <p:spPr bwMode="auto">
              <a:xfrm>
                <a:off x="3289" y="1809"/>
                <a:ext cx="1134" cy="256"/>
              </a:xfrm>
              <a:prstGeom prst="rect">
                <a:avLst/>
              </a:prstGeom>
              <a:noFill/>
              <a:ln w="28575">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dirty="0">
                    <a:ea typeface="宋体" pitchFamily="2" charset="-122"/>
                  </a:rPr>
                  <a:t>       </a:t>
                </a: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a:t>
                </a:r>
                <a:r>
                  <a:rPr lang="en-US" altLang="zh-CN" dirty="0">
                    <a:solidFill>
                      <a:schemeClr val="bg2">
                        <a:lumMod val="10000"/>
                      </a:schemeClr>
                    </a:solidFill>
                    <a:latin typeface="+mj-lt"/>
                  </a:rPr>
                  <a:t> </a:t>
                </a:r>
                <a:r>
                  <a:rPr lang="en-US" altLang="zh-CN" sz="2000" dirty="0">
                    <a:ea typeface="宋体" pitchFamily="2" charset="-122"/>
                  </a:rPr>
                  <a:t>             </a:t>
                </a:r>
              </a:p>
            </p:txBody>
          </p:sp>
          <p:sp>
            <p:nvSpPr>
              <p:cNvPr id="752720" name="Line 80"/>
              <p:cNvSpPr>
                <a:spLocks noChangeShapeType="1"/>
              </p:cNvSpPr>
              <p:nvPr/>
            </p:nvSpPr>
            <p:spPr bwMode="auto">
              <a:xfrm>
                <a:off x="3563" y="1809"/>
                <a:ext cx="0" cy="25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52721" name="Line 81"/>
              <p:cNvSpPr>
                <a:spLocks noChangeShapeType="1"/>
              </p:cNvSpPr>
              <p:nvPr/>
            </p:nvSpPr>
            <p:spPr bwMode="auto">
              <a:xfrm>
                <a:off x="3848" y="1820"/>
                <a:ext cx="0" cy="234"/>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752722" name="Line 82"/>
              <p:cNvSpPr>
                <a:spLocks noChangeShapeType="1"/>
              </p:cNvSpPr>
              <p:nvPr/>
            </p:nvSpPr>
            <p:spPr bwMode="auto">
              <a:xfrm>
                <a:off x="4134" y="1811"/>
                <a:ext cx="0" cy="255"/>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752723" name="Group 83"/>
            <p:cNvGrpSpPr>
              <a:grpSpLocks/>
            </p:cNvGrpSpPr>
            <p:nvPr/>
          </p:nvGrpSpPr>
          <p:grpSpPr bwMode="auto">
            <a:xfrm>
              <a:off x="2307" y="2772"/>
              <a:ext cx="1134" cy="260"/>
              <a:chOff x="3289" y="1809"/>
              <a:chExt cx="1134" cy="260"/>
            </a:xfrm>
          </p:grpSpPr>
          <p:sp>
            <p:nvSpPr>
              <p:cNvPr id="752724" name="Rectangle 84"/>
              <p:cNvSpPr>
                <a:spLocks noChangeArrowheads="1"/>
              </p:cNvSpPr>
              <p:nvPr/>
            </p:nvSpPr>
            <p:spPr bwMode="auto">
              <a:xfrm>
                <a:off x="3289" y="1809"/>
                <a:ext cx="1134" cy="256"/>
              </a:xfrm>
              <a:prstGeom prst="rect">
                <a:avLst/>
              </a:prstGeom>
              <a:noFill/>
              <a:ln w="28575">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dirty="0">
                    <a:ea typeface="宋体" pitchFamily="2" charset="-122"/>
                  </a:rPr>
                  <a:t>       </a:t>
                </a:r>
                <a:r>
                  <a:rPr lang="zh-CN" altLang="en-US" sz="1600" dirty="0">
                    <a:ea typeface="宋体" pitchFamily="2" charset="-122"/>
                  </a:rPr>
                  <a:t> </a:t>
                </a: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a:t>
                </a:r>
                <a:r>
                  <a:rPr lang="en-US" altLang="zh-CN" sz="2000" dirty="0">
                    <a:ea typeface="宋体" pitchFamily="2" charset="-122"/>
                  </a:rPr>
                  <a:t>               </a:t>
                </a:r>
              </a:p>
            </p:txBody>
          </p:sp>
          <p:sp>
            <p:nvSpPr>
              <p:cNvPr id="752725" name="Line 85"/>
              <p:cNvSpPr>
                <a:spLocks noChangeShapeType="1"/>
              </p:cNvSpPr>
              <p:nvPr/>
            </p:nvSpPr>
            <p:spPr bwMode="auto">
              <a:xfrm>
                <a:off x="3563" y="1809"/>
                <a:ext cx="0" cy="25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52726" name="Line 86"/>
              <p:cNvSpPr>
                <a:spLocks noChangeShapeType="1"/>
              </p:cNvSpPr>
              <p:nvPr/>
            </p:nvSpPr>
            <p:spPr bwMode="auto">
              <a:xfrm>
                <a:off x="3848" y="1820"/>
                <a:ext cx="0" cy="249"/>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752727" name="Line 87"/>
              <p:cNvSpPr>
                <a:spLocks noChangeShapeType="1"/>
              </p:cNvSpPr>
              <p:nvPr/>
            </p:nvSpPr>
            <p:spPr bwMode="auto">
              <a:xfrm>
                <a:off x="4134" y="1811"/>
                <a:ext cx="0" cy="255"/>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752728" name="Group 88"/>
            <p:cNvGrpSpPr>
              <a:grpSpLocks/>
            </p:cNvGrpSpPr>
            <p:nvPr/>
          </p:nvGrpSpPr>
          <p:grpSpPr bwMode="auto">
            <a:xfrm>
              <a:off x="3752" y="2750"/>
              <a:ext cx="1134" cy="260"/>
              <a:chOff x="3289" y="1809"/>
              <a:chExt cx="1134" cy="260"/>
            </a:xfrm>
          </p:grpSpPr>
          <p:sp>
            <p:nvSpPr>
              <p:cNvPr id="752729" name="Rectangle 89"/>
              <p:cNvSpPr>
                <a:spLocks noChangeArrowheads="1"/>
              </p:cNvSpPr>
              <p:nvPr/>
            </p:nvSpPr>
            <p:spPr bwMode="auto">
              <a:xfrm>
                <a:off x="3289" y="1809"/>
                <a:ext cx="1134" cy="256"/>
              </a:xfrm>
              <a:prstGeom prst="rect">
                <a:avLst/>
              </a:prstGeom>
              <a:noFill/>
              <a:ln w="28575">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dirty="0">
                    <a:ea typeface="宋体" pitchFamily="2" charset="-122"/>
                  </a:rPr>
                  <a:t>      </a:t>
                </a:r>
                <a:r>
                  <a:rPr lang="zh-CN" altLang="en-US" dirty="0">
                    <a:solidFill>
                      <a:schemeClr val="bg2">
                        <a:lumMod val="10000"/>
                      </a:schemeClr>
                    </a:solidFill>
                    <a:latin typeface="+mj-lt"/>
                  </a:rPr>
                  <a:t> </a:t>
                </a: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p>
            </p:txBody>
          </p:sp>
          <p:sp>
            <p:nvSpPr>
              <p:cNvPr id="752730" name="Line 90"/>
              <p:cNvSpPr>
                <a:spLocks noChangeShapeType="1"/>
              </p:cNvSpPr>
              <p:nvPr/>
            </p:nvSpPr>
            <p:spPr bwMode="auto">
              <a:xfrm>
                <a:off x="3563" y="1809"/>
                <a:ext cx="0" cy="25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52731" name="Line 91"/>
              <p:cNvSpPr>
                <a:spLocks noChangeShapeType="1"/>
              </p:cNvSpPr>
              <p:nvPr/>
            </p:nvSpPr>
            <p:spPr bwMode="auto">
              <a:xfrm>
                <a:off x="3848" y="1820"/>
                <a:ext cx="0" cy="249"/>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752732" name="Line 92"/>
              <p:cNvSpPr>
                <a:spLocks noChangeShapeType="1"/>
              </p:cNvSpPr>
              <p:nvPr/>
            </p:nvSpPr>
            <p:spPr bwMode="auto">
              <a:xfrm>
                <a:off x="4134" y="1811"/>
                <a:ext cx="0" cy="255"/>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752733" name="Group 93"/>
            <p:cNvGrpSpPr>
              <a:grpSpLocks/>
            </p:cNvGrpSpPr>
            <p:nvPr/>
          </p:nvGrpSpPr>
          <p:grpSpPr bwMode="auto">
            <a:xfrm>
              <a:off x="3041" y="3272"/>
              <a:ext cx="1134" cy="260"/>
              <a:chOff x="3289" y="1809"/>
              <a:chExt cx="1134" cy="260"/>
            </a:xfrm>
          </p:grpSpPr>
          <p:sp>
            <p:nvSpPr>
              <p:cNvPr id="752734" name="Rectangle 94"/>
              <p:cNvSpPr>
                <a:spLocks noChangeArrowheads="1"/>
              </p:cNvSpPr>
              <p:nvPr/>
            </p:nvSpPr>
            <p:spPr bwMode="auto">
              <a:xfrm>
                <a:off x="3289" y="1809"/>
                <a:ext cx="1134" cy="256"/>
              </a:xfrm>
              <a:prstGeom prst="rect">
                <a:avLst/>
              </a:prstGeom>
              <a:noFill/>
              <a:ln w="28575">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a:ea typeface="宋体" pitchFamily="2" charset="-122"/>
                  </a:rPr>
                  <a:t>      </a:t>
                </a:r>
                <a:r>
                  <a:rPr lang="zh-CN" altLang="en-US" sz="1600">
                    <a:ea typeface="宋体" pitchFamily="2" charset="-122"/>
                  </a:rPr>
                  <a:t> </a:t>
                </a:r>
                <a:r>
                  <a:rPr lang="en-US" altLang="zh-CN"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E</a:t>
                </a:r>
                <a:r>
                  <a:rPr lang="en-US" altLang="zh-CN" sz="2000">
                    <a:ea typeface="宋体" pitchFamily="2" charset="-122"/>
                  </a:rPr>
                  <a:t>         </a:t>
                </a:r>
                <a:endParaRPr lang="en-US" altLang="zh-CN" sz="2000" dirty="0">
                  <a:ea typeface="宋体" pitchFamily="2" charset="-122"/>
                </a:endParaRPr>
              </a:p>
            </p:txBody>
          </p:sp>
          <p:sp>
            <p:nvSpPr>
              <p:cNvPr id="752735" name="Line 95"/>
              <p:cNvSpPr>
                <a:spLocks noChangeShapeType="1"/>
              </p:cNvSpPr>
              <p:nvPr/>
            </p:nvSpPr>
            <p:spPr bwMode="auto">
              <a:xfrm>
                <a:off x="3563" y="1809"/>
                <a:ext cx="0" cy="25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52736" name="Line 96"/>
              <p:cNvSpPr>
                <a:spLocks noChangeShapeType="1"/>
              </p:cNvSpPr>
              <p:nvPr/>
            </p:nvSpPr>
            <p:spPr bwMode="auto">
              <a:xfrm>
                <a:off x="3848" y="1820"/>
                <a:ext cx="0" cy="249"/>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752737" name="Line 97"/>
              <p:cNvSpPr>
                <a:spLocks noChangeShapeType="1"/>
              </p:cNvSpPr>
              <p:nvPr/>
            </p:nvSpPr>
            <p:spPr bwMode="auto">
              <a:xfrm>
                <a:off x="4134" y="1811"/>
                <a:ext cx="0" cy="255"/>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752738" name="Group 98"/>
            <p:cNvGrpSpPr>
              <a:grpSpLocks/>
            </p:cNvGrpSpPr>
            <p:nvPr/>
          </p:nvGrpSpPr>
          <p:grpSpPr bwMode="auto">
            <a:xfrm>
              <a:off x="4374" y="3261"/>
              <a:ext cx="1134" cy="257"/>
              <a:chOff x="3289" y="1809"/>
              <a:chExt cx="1134" cy="257"/>
            </a:xfrm>
          </p:grpSpPr>
          <p:sp>
            <p:nvSpPr>
              <p:cNvPr id="752739" name="Rectangle 99"/>
              <p:cNvSpPr>
                <a:spLocks noChangeArrowheads="1"/>
              </p:cNvSpPr>
              <p:nvPr/>
            </p:nvSpPr>
            <p:spPr bwMode="auto">
              <a:xfrm>
                <a:off x="3289" y="1809"/>
                <a:ext cx="1134" cy="256"/>
              </a:xfrm>
              <a:prstGeom prst="rect">
                <a:avLst/>
              </a:prstGeom>
              <a:noFill/>
              <a:ln w="28575">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a:ea typeface="宋体" pitchFamily="2" charset="-122"/>
                  </a:rPr>
                  <a:t>       </a:t>
                </a:r>
                <a:r>
                  <a:rPr lang="en-US" altLang="zh-CN"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F</a:t>
                </a:r>
                <a:endPar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52740" name="Line 100"/>
              <p:cNvSpPr>
                <a:spLocks noChangeShapeType="1"/>
              </p:cNvSpPr>
              <p:nvPr/>
            </p:nvSpPr>
            <p:spPr bwMode="auto">
              <a:xfrm>
                <a:off x="3563" y="1809"/>
                <a:ext cx="0" cy="25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52741" name="Line 101"/>
              <p:cNvSpPr>
                <a:spLocks noChangeShapeType="1"/>
              </p:cNvSpPr>
              <p:nvPr/>
            </p:nvSpPr>
            <p:spPr bwMode="auto">
              <a:xfrm>
                <a:off x="3848" y="1820"/>
                <a:ext cx="0" cy="23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752742" name="Line 102"/>
              <p:cNvSpPr>
                <a:spLocks noChangeShapeType="1"/>
              </p:cNvSpPr>
              <p:nvPr/>
            </p:nvSpPr>
            <p:spPr bwMode="auto">
              <a:xfrm>
                <a:off x="4134" y="1811"/>
                <a:ext cx="0" cy="255"/>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nvGrpSpPr>
            <p:cNvPr id="752743" name="Group 103"/>
            <p:cNvGrpSpPr>
              <a:grpSpLocks/>
            </p:cNvGrpSpPr>
            <p:nvPr/>
          </p:nvGrpSpPr>
          <p:grpSpPr bwMode="auto">
            <a:xfrm>
              <a:off x="3751" y="3805"/>
              <a:ext cx="1134" cy="257"/>
              <a:chOff x="3289" y="1809"/>
              <a:chExt cx="1134" cy="257"/>
            </a:xfrm>
          </p:grpSpPr>
          <p:sp>
            <p:nvSpPr>
              <p:cNvPr id="752744" name="Rectangle 104"/>
              <p:cNvSpPr>
                <a:spLocks noChangeArrowheads="1"/>
              </p:cNvSpPr>
              <p:nvPr/>
            </p:nvSpPr>
            <p:spPr bwMode="auto">
              <a:xfrm>
                <a:off x="3289" y="1809"/>
                <a:ext cx="1134" cy="256"/>
              </a:xfrm>
              <a:prstGeom prst="rect">
                <a:avLst/>
              </a:prstGeom>
              <a:noFill/>
              <a:ln w="28575">
                <a:solidFill>
                  <a:schemeClr val="bg2">
                    <a:lumMod val="10000"/>
                  </a:schemeClr>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eaLnBrk="1" hangingPunct="1">
                  <a:spcBef>
                    <a:spcPct val="0"/>
                  </a:spcBef>
                </a:pPr>
                <a:r>
                  <a:rPr lang="zh-CN" altLang="en-US" sz="2000">
                    <a:ea typeface="宋体" pitchFamily="2" charset="-122"/>
                  </a:rPr>
                  <a:t>      </a:t>
                </a:r>
                <a:r>
                  <a:rPr lang="zh-CN" altLang="en-US" sz="1600">
                    <a:ea typeface="宋体" pitchFamily="2" charset="-122"/>
                  </a:rPr>
                  <a:t> </a:t>
                </a:r>
                <a:r>
                  <a:rPr lang="en-US" altLang="zh-CN"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G</a:t>
                </a:r>
                <a:endPar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52745" name="Line 105"/>
              <p:cNvSpPr>
                <a:spLocks noChangeShapeType="1"/>
              </p:cNvSpPr>
              <p:nvPr/>
            </p:nvSpPr>
            <p:spPr bwMode="auto">
              <a:xfrm>
                <a:off x="3563" y="1809"/>
                <a:ext cx="0" cy="256"/>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52746" name="Line 106"/>
              <p:cNvSpPr>
                <a:spLocks noChangeShapeType="1"/>
              </p:cNvSpPr>
              <p:nvPr/>
            </p:nvSpPr>
            <p:spPr bwMode="auto">
              <a:xfrm>
                <a:off x="3848" y="1820"/>
                <a:ext cx="0" cy="234"/>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a:p>
            </p:txBody>
          </p:sp>
          <p:sp>
            <p:nvSpPr>
              <p:cNvPr id="752747" name="Line 107"/>
              <p:cNvSpPr>
                <a:spLocks noChangeShapeType="1"/>
              </p:cNvSpPr>
              <p:nvPr/>
            </p:nvSpPr>
            <p:spPr bwMode="auto">
              <a:xfrm>
                <a:off x="4134" y="1811"/>
                <a:ext cx="0" cy="255"/>
              </a:xfrm>
              <a:prstGeom prst="line">
                <a:avLst/>
              </a:prstGeom>
              <a:noFill/>
              <a:ln w="28575">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grpSp>
      <p:sp>
        <p:nvSpPr>
          <p:cNvPr id="752748" name="Line 108"/>
          <p:cNvSpPr>
            <a:spLocks noChangeShapeType="1"/>
          </p:cNvSpPr>
          <p:nvPr/>
        </p:nvSpPr>
        <p:spPr bwMode="auto">
          <a:xfrm flipH="1">
            <a:off x="7270749" y="3154682"/>
            <a:ext cx="521970" cy="514349"/>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sp>
        <p:nvSpPr>
          <p:cNvPr id="752749" name="Line 109"/>
          <p:cNvSpPr>
            <a:spLocks noChangeShapeType="1"/>
          </p:cNvSpPr>
          <p:nvPr/>
        </p:nvSpPr>
        <p:spPr bwMode="auto">
          <a:xfrm flipH="1">
            <a:off x="6732269" y="3896361"/>
            <a:ext cx="81280" cy="563880"/>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sp>
        <p:nvSpPr>
          <p:cNvPr id="752750" name="Line 110"/>
          <p:cNvSpPr>
            <a:spLocks noChangeShapeType="1"/>
          </p:cNvSpPr>
          <p:nvPr/>
        </p:nvSpPr>
        <p:spPr bwMode="auto">
          <a:xfrm flipH="1">
            <a:off x="7905749" y="4638040"/>
            <a:ext cx="645159" cy="609600"/>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sp>
        <p:nvSpPr>
          <p:cNvPr id="752751" name="Line 111"/>
          <p:cNvSpPr>
            <a:spLocks noChangeShapeType="1"/>
          </p:cNvSpPr>
          <p:nvPr/>
        </p:nvSpPr>
        <p:spPr bwMode="auto">
          <a:xfrm>
            <a:off x="8167687" y="3954463"/>
            <a:ext cx="741362" cy="476250"/>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52752" name="Line 112"/>
          <p:cNvSpPr>
            <a:spLocks noChangeShapeType="1"/>
          </p:cNvSpPr>
          <p:nvPr/>
        </p:nvSpPr>
        <p:spPr bwMode="auto">
          <a:xfrm>
            <a:off x="9907269" y="4627881"/>
            <a:ext cx="217805" cy="614045"/>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sp>
        <p:nvSpPr>
          <p:cNvPr id="752753" name="Line 113"/>
          <p:cNvSpPr>
            <a:spLocks noChangeShapeType="1"/>
          </p:cNvSpPr>
          <p:nvPr/>
        </p:nvSpPr>
        <p:spPr bwMode="auto">
          <a:xfrm>
            <a:off x="8779510" y="5466080"/>
            <a:ext cx="198120" cy="623570"/>
          </a:xfrm>
          <a:prstGeom prst="line">
            <a:avLst/>
          </a:prstGeom>
          <a:noFill/>
          <a:ln w="38100" cap="rnd">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sp>
        <p:nvSpPr>
          <p:cNvPr id="752754" name="Line 114"/>
          <p:cNvSpPr>
            <a:spLocks noChangeShapeType="1"/>
          </p:cNvSpPr>
          <p:nvPr/>
        </p:nvSpPr>
        <p:spPr bwMode="auto">
          <a:xfrm flipV="1">
            <a:off x="7673453" y="3345180"/>
            <a:ext cx="557416" cy="543400"/>
          </a:xfrm>
          <a:prstGeom prst="line">
            <a:avLst/>
          </a:prstGeom>
          <a:noFill/>
          <a:ln w="38100" cap="rnd">
            <a:solidFill>
              <a:srgbClr val="FF0000"/>
            </a:solidFill>
            <a:prstDash val="sys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sp>
        <p:nvSpPr>
          <p:cNvPr id="752755" name="Line 115"/>
          <p:cNvSpPr>
            <a:spLocks noChangeShapeType="1"/>
          </p:cNvSpPr>
          <p:nvPr/>
        </p:nvSpPr>
        <p:spPr bwMode="auto">
          <a:xfrm flipV="1">
            <a:off x="7143749" y="4099560"/>
            <a:ext cx="101601" cy="548640"/>
          </a:xfrm>
          <a:prstGeom prst="line">
            <a:avLst/>
          </a:prstGeom>
          <a:noFill/>
          <a:ln w="38100" cap="rnd">
            <a:solidFill>
              <a:srgbClr val="FF0000"/>
            </a:solidFill>
            <a:prstDash val="sys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sp>
        <p:nvSpPr>
          <p:cNvPr id="752756" name="Line 116"/>
          <p:cNvSpPr>
            <a:spLocks noChangeShapeType="1"/>
          </p:cNvSpPr>
          <p:nvPr/>
        </p:nvSpPr>
        <p:spPr bwMode="auto">
          <a:xfrm flipH="1" flipV="1">
            <a:off x="8396287" y="3954463"/>
            <a:ext cx="1053782" cy="678497"/>
          </a:xfrm>
          <a:prstGeom prst="line">
            <a:avLst/>
          </a:prstGeom>
          <a:noFill/>
          <a:ln w="38100" cap="rnd">
            <a:solidFill>
              <a:srgbClr val="FF0000"/>
            </a:solidFill>
            <a:prstDash val="sys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sp>
        <p:nvSpPr>
          <p:cNvPr id="752757" name="Line 117"/>
          <p:cNvSpPr>
            <a:spLocks noChangeShapeType="1"/>
          </p:cNvSpPr>
          <p:nvPr/>
        </p:nvSpPr>
        <p:spPr bwMode="auto">
          <a:xfrm flipV="1">
            <a:off x="8312149" y="4846320"/>
            <a:ext cx="665480" cy="609599"/>
          </a:xfrm>
          <a:prstGeom prst="line">
            <a:avLst/>
          </a:prstGeom>
          <a:noFill/>
          <a:ln w="38100" cap="rnd">
            <a:solidFill>
              <a:srgbClr val="FF0000"/>
            </a:solidFill>
            <a:prstDash val="sys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sp>
        <p:nvSpPr>
          <p:cNvPr id="752758" name="Line 118"/>
          <p:cNvSpPr>
            <a:spLocks noChangeShapeType="1"/>
          </p:cNvSpPr>
          <p:nvPr/>
        </p:nvSpPr>
        <p:spPr bwMode="auto">
          <a:xfrm flipH="1" flipV="1">
            <a:off x="8129269" y="5674360"/>
            <a:ext cx="1320799" cy="624839"/>
          </a:xfrm>
          <a:prstGeom prst="line">
            <a:avLst/>
          </a:prstGeom>
          <a:noFill/>
          <a:ln w="38100" cap="rnd">
            <a:solidFill>
              <a:srgbClr val="FF0000"/>
            </a:solidFill>
            <a:prstDash val="sys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sp>
        <p:nvSpPr>
          <p:cNvPr id="752759" name="Line 119"/>
          <p:cNvSpPr>
            <a:spLocks noChangeShapeType="1"/>
          </p:cNvSpPr>
          <p:nvPr/>
        </p:nvSpPr>
        <p:spPr bwMode="auto">
          <a:xfrm flipH="1" flipV="1">
            <a:off x="9444989" y="4856480"/>
            <a:ext cx="1000759" cy="589279"/>
          </a:xfrm>
          <a:prstGeom prst="line">
            <a:avLst/>
          </a:prstGeom>
          <a:noFill/>
          <a:ln w="38100" cap="rnd">
            <a:solidFill>
              <a:srgbClr val="FF0000"/>
            </a:solidFill>
            <a:prstDash val="sys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a:p>
        </p:txBody>
      </p:sp>
      <p:grpSp>
        <p:nvGrpSpPr>
          <p:cNvPr id="752760" name="Group 120"/>
          <p:cNvGrpSpPr>
            <a:grpSpLocks/>
          </p:cNvGrpSpPr>
          <p:nvPr/>
        </p:nvGrpSpPr>
        <p:grpSpPr bwMode="auto">
          <a:xfrm>
            <a:off x="7953374" y="2312989"/>
            <a:ext cx="336550" cy="619125"/>
            <a:chOff x="3789" y="1421"/>
            <a:chExt cx="212" cy="390"/>
          </a:xfrm>
        </p:grpSpPr>
        <p:sp>
          <p:nvSpPr>
            <p:cNvPr id="752761" name="Freeform 121"/>
            <p:cNvSpPr>
              <a:spLocks/>
            </p:cNvSpPr>
            <p:nvPr/>
          </p:nvSpPr>
          <p:spPr bwMode="auto">
            <a:xfrm>
              <a:off x="3789" y="1421"/>
              <a:ext cx="116" cy="291"/>
            </a:xfrm>
            <a:custGeom>
              <a:avLst/>
              <a:gdLst>
                <a:gd name="T0" fmla="*/ 45 w 152"/>
                <a:gd name="T1" fmla="*/ 0 h 155"/>
                <a:gd name="T2" fmla="*/ 145 w 152"/>
                <a:gd name="T3" fmla="*/ 55 h 155"/>
                <a:gd name="T4" fmla="*/ 0 w 152"/>
                <a:gd name="T5" fmla="*/ 155 h 155"/>
              </a:gdLst>
              <a:ahLst/>
              <a:cxnLst>
                <a:cxn ang="0">
                  <a:pos x="T0" y="T1"/>
                </a:cxn>
                <a:cxn ang="0">
                  <a:pos x="T2" y="T3"/>
                </a:cxn>
                <a:cxn ang="0">
                  <a:pos x="T4" y="T5"/>
                </a:cxn>
              </a:cxnLst>
              <a:rect l="0" t="0" r="r" b="b"/>
              <a:pathLst>
                <a:path w="152" h="155">
                  <a:moveTo>
                    <a:pt x="45" y="0"/>
                  </a:moveTo>
                  <a:cubicBezTo>
                    <a:pt x="98" y="14"/>
                    <a:pt x="152" y="29"/>
                    <a:pt x="145" y="55"/>
                  </a:cubicBezTo>
                  <a:cubicBezTo>
                    <a:pt x="138" y="81"/>
                    <a:pt x="24" y="138"/>
                    <a:pt x="0" y="155"/>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sp>
          <p:nvSpPr>
            <p:cNvPr id="752762" name="Line 122"/>
            <p:cNvSpPr>
              <a:spLocks noChangeShapeType="1"/>
            </p:cNvSpPr>
            <p:nvPr/>
          </p:nvSpPr>
          <p:spPr bwMode="auto">
            <a:xfrm>
              <a:off x="3789" y="1644"/>
              <a:ext cx="212" cy="167"/>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a:p>
          </p:txBody>
        </p:sp>
      </p:grpSp>
      <p:sp>
        <p:nvSpPr>
          <p:cNvPr id="752763" name="Text Box 123"/>
          <p:cNvSpPr txBox="1">
            <a:spLocks noChangeArrowheads="1"/>
          </p:cNvSpPr>
          <p:nvPr/>
        </p:nvSpPr>
        <p:spPr bwMode="auto">
          <a:xfrm>
            <a:off x="8511666" y="2922080"/>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p>
            <a:pPr algn="ctr" eaLnBrk="1" hangingPunct="1">
              <a:spcBef>
                <a:spcPct val="0"/>
              </a:spcBef>
            </a:pP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sp>
        <p:nvSpPr>
          <p:cNvPr id="752764" name="Text Box 124"/>
          <p:cNvSpPr txBox="1">
            <a:spLocks noChangeArrowheads="1"/>
          </p:cNvSpPr>
          <p:nvPr/>
        </p:nvSpPr>
        <p:spPr bwMode="auto">
          <a:xfrm>
            <a:off x="8973087" y="2922080"/>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p>
            <a:pPr algn="ctr" eaLnBrk="1" hangingPunct="1">
              <a:spcBef>
                <a:spcPct val="0"/>
              </a:spcBef>
            </a:pP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sp>
        <p:nvSpPr>
          <p:cNvPr id="752765" name="Text Box 125"/>
          <p:cNvSpPr txBox="1">
            <a:spLocks noChangeArrowheads="1"/>
          </p:cNvSpPr>
          <p:nvPr/>
        </p:nvSpPr>
        <p:spPr bwMode="auto">
          <a:xfrm>
            <a:off x="6059941" y="4473160"/>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p>
            <a:pPr algn="ctr" eaLnBrk="1" hangingPunct="1">
              <a:spcBef>
                <a:spcPct val="0"/>
              </a:spcBef>
            </a:pPr>
            <a:r>
              <a:rPr lang="en-US" altLang="zh-CN" b="1">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sp>
        <p:nvSpPr>
          <p:cNvPr id="752766" name="Text Box 126"/>
          <p:cNvSpPr txBox="1">
            <a:spLocks noChangeArrowheads="1"/>
          </p:cNvSpPr>
          <p:nvPr/>
        </p:nvSpPr>
        <p:spPr bwMode="auto">
          <a:xfrm>
            <a:off x="7421469" y="4473160"/>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p>
            <a:pPr algn="ctr" eaLnBrk="1" hangingPunct="1">
              <a:spcBef>
                <a:spcPct val="0"/>
              </a:spcBef>
            </a:pP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sp>
        <p:nvSpPr>
          <p:cNvPr id="752767" name="Text Box 127"/>
          <p:cNvSpPr txBox="1">
            <a:spLocks noChangeArrowheads="1"/>
          </p:cNvSpPr>
          <p:nvPr/>
        </p:nvSpPr>
        <p:spPr bwMode="auto">
          <a:xfrm>
            <a:off x="7234781" y="5249968"/>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p>
            <a:pPr algn="ctr" eaLnBrk="1" hangingPunct="1"/>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sp>
        <p:nvSpPr>
          <p:cNvPr id="752768" name="Text Box 128"/>
          <p:cNvSpPr txBox="1">
            <a:spLocks noChangeArrowheads="1"/>
          </p:cNvSpPr>
          <p:nvPr/>
        </p:nvSpPr>
        <p:spPr bwMode="auto">
          <a:xfrm>
            <a:off x="9341829" y="5249968"/>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p>
            <a:pPr algn="ctr" eaLnBrk="1" hangingPunct="1">
              <a:spcBef>
                <a:spcPct val="0"/>
              </a:spcBef>
            </a:pP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sp>
        <p:nvSpPr>
          <p:cNvPr id="752769" name="Text Box 129"/>
          <p:cNvSpPr txBox="1">
            <a:spLocks noChangeArrowheads="1"/>
          </p:cNvSpPr>
          <p:nvPr/>
        </p:nvSpPr>
        <p:spPr bwMode="auto">
          <a:xfrm>
            <a:off x="10700541" y="5237776"/>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p>
            <a:pPr algn="ctr" eaLnBrk="1" hangingPunct="1">
              <a:spcBef>
                <a:spcPct val="0"/>
              </a:spcBef>
            </a:pP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sp>
        <p:nvSpPr>
          <p:cNvPr id="752770" name="Text Box 130"/>
          <p:cNvSpPr txBox="1">
            <a:spLocks noChangeArrowheads="1"/>
          </p:cNvSpPr>
          <p:nvPr/>
        </p:nvSpPr>
        <p:spPr bwMode="auto">
          <a:xfrm>
            <a:off x="8350533" y="6111056"/>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p>
            <a:pPr algn="ctr" eaLnBrk="1" hangingPunct="1">
              <a:spcBef>
                <a:spcPct val="0"/>
              </a:spcBef>
            </a:pPr>
            <a:r>
              <a:rPr lang="en-US" altLang="zh-CN" b="1">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sp>
        <p:nvSpPr>
          <p:cNvPr id="752771" name="Text Box 131"/>
          <p:cNvSpPr txBox="1">
            <a:spLocks noChangeArrowheads="1"/>
          </p:cNvSpPr>
          <p:nvPr/>
        </p:nvSpPr>
        <p:spPr bwMode="auto">
          <a:xfrm>
            <a:off x="9703845" y="6097340"/>
            <a:ext cx="396000" cy="39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lIns="0" tIns="108000" rIns="0" bIns="0" anchor="ctr" anchorCtr="1">
            <a:noAutofit/>
          </a:bodyPr>
          <a:lstStyle/>
          <a:p>
            <a:pPr algn="ctr" eaLnBrk="1" hangingPunct="1">
              <a:spcBef>
                <a:spcPct val="0"/>
              </a:spcBef>
            </a:pP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sp>
        <p:nvSpPr>
          <p:cNvPr id="2" name="标题 1">
            <a:extLst>
              <a:ext uri="{FF2B5EF4-FFF2-40B4-BE49-F238E27FC236}">
                <a16:creationId xmlns:a16="http://schemas.microsoft.com/office/drawing/2014/main" id="{31529FC8-A4E2-4CBD-A68A-E027B6535688}"/>
              </a:ext>
            </a:extLst>
          </p:cNvPr>
          <p:cNvSpPr>
            <a:spLocks noGrp="1"/>
          </p:cNvSpPr>
          <p:nvPr>
            <p:ph type="title"/>
          </p:nvPr>
        </p:nvSpPr>
        <p:spPr>
          <a:xfrm>
            <a:off x="392771" y="540590"/>
            <a:ext cx="11111186" cy="538613"/>
          </a:xfrm>
        </p:spPr>
        <p:txBody>
          <a:bodyPr/>
          <a:lstStyle/>
          <a:p>
            <a:r>
              <a:rPr lang="zh-CN" altLang="en-US" dirty="0">
                <a:latin typeface="Verdana" panose="020B0604030504040204" pitchFamily="34" charset="0"/>
                <a:cs typeface="Verdana" panose="020B0604030504040204" pitchFamily="34" charset="0"/>
              </a:rPr>
              <a:t>三叉链表：</a:t>
            </a:r>
            <a:r>
              <a:rPr lang="zh-CN" altLang="en-US" sz="2800" dirty="0">
                <a:solidFill>
                  <a:srgbClr val="000066"/>
                </a:solidFill>
                <a:latin typeface="Verdana" panose="020B0604030504040204" pitchFamily="34" charset="0"/>
                <a:cs typeface="Verdana" panose="020B0604030504040204" pitchFamily="34" charset="0"/>
              </a:rPr>
              <a:t>在二叉链表的基础上增加一个指向双亲的指针域</a:t>
            </a:r>
            <a:endParaRPr lang="zh-CN" altLang="en-US" dirty="0">
              <a:solidFill>
                <a:srgbClr val="000066"/>
              </a:solidFill>
            </a:endParaRPr>
          </a:p>
        </p:txBody>
      </p:sp>
    </p:spTree>
    <p:extLst>
      <p:ext uri="{BB962C8B-B14F-4D97-AF65-F5344CB8AC3E}">
        <p14:creationId xmlns:p14="http://schemas.microsoft.com/office/powerpoint/2010/main" val="295097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52711"/>
                                        </p:tgtEl>
                                        <p:attrNameLst>
                                          <p:attrName>style.visibility</p:attrName>
                                        </p:attrNameLst>
                                      </p:cBhvr>
                                      <p:to>
                                        <p:strVal val="visible"/>
                                      </p:to>
                                    </p:set>
                                    <p:animEffect transition="in" filter="wipe(left)">
                                      <p:cBhvr>
                                        <p:cTn id="7" dur="500"/>
                                        <p:tgtEl>
                                          <p:spTgt spid="7527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52643"/>
                                        </p:tgtEl>
                                        <p:attrNameLst>
                                          <p:attrName>style.visibility</p:attrName>
                                        </p:attrNameLst>
                                      </p:cBhvr>
                                      <p:to>
                                        <p:strVal val="visible"/>
                                      </p:to>
                                    </p:set>
                                    <p:animEffect transition="in" filter="wipe(up)">
                                      <p:cBhvr>
                                        <p:cTn id="12" dur="500"/>
                                        <p:tgtEl>
                                          <p:spTgt spid="7526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52648"/>
                                        </p:tgtEl>
                                        <p:attrNameLst>
                                          <p:attrName>style.visibility</p:attrName>
                                        </p:attrNameLst>
                                      </p:cBhvr>
                                      <p:to>
                                        <p:strVal val="visible"/>
                                      </p:to>
                                    </p:set>
                                    <p:animEffect transition="in" filter="dissolve">
                                      <p:cBhvr>
                                        <p:cTn id="17" dur="500"/>
                                        <p:tgtEl>
                                          <p:spTgt spid="7526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52712"/>
                                        </p:tgtEl>
                                        <p:attrNameLst>
                                          <p:attrName>style.visibility</p:attrName>
                                        </p:attrNameLst>
                                      </p:cBhvr>
                                      <p:to>
                                        <p:strVal val="visible"/>
                                      </p:to>
                                    </p:set>
                                    <p:animEffect transition="in" filter="dissolve">
                                      <p:cBhvr>
                                        <p:cTn id="22" dur="500"/>
                                        <p:tgtEl>
                                          <p:spTgt spid="752712"/>
                                        </p:tgtEl>
                                      </p:cBhvr>
                                    </p:animEffect>
                                  </p:child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752760"/>
                                        </p:tgtEl>
                                        <p:attrNameLst>
                                          <p:attrName>style.visibility</p:attrName>
                                        </p:attrNameLst>
                                      </p:cBhvr>
                                      <p:to>
                                        <p:strVal val="visible"/>
                                      </p:to>
                                    </p:set>
                                    <p:animEffect transition="in" filter="wipe(up)">
                                      <p:cBhvr>
                                        <p:cTn id="26" dur="500"/>
                                        <p:tgtEl>
                                          <p:spTgt spid="75276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52748"/>
                                        </p:tgtEl>
                                        <p:attrNameLst>
                                          <p:attrName>style.visibility</p:attrName>
                                        </p:attrNameLst>
                                      </p:cBhvr>
                                      <p:to>
                                        <p:strVal val="visible"/>
                                      </p:to>
                                    </p:set>
                                    <p:animEffect transition="in" filter="wipe(up)">
                                      <p:cBhvr>
                                        <p:cTn id="31" dur="500"/>
                                        <p:tgtEl>
                                          <p:spTgt spid="752748"/>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752764">
                                            <p:txEl>
                                              <p:pRg st="0" end="0"/>
                                            </p:txEl>
                                          </p:spTgt>
                                        </p:tgtEl>
                                        <p:attrNameLst>
                                          <p:attrName>style.visibility</p:attrName>
                                        </p:attrNameLst>
                                      </p:cBhvr>
                                      <p:to>
                                        <p:strVal val="visible"/>
                                      </p:to>
                                    </p:set>
                                    <p:animEffect transition="in" filter="wipe(up)">
                                      <p:cBhvr>
                                        <p:cTn id="34" dur="500"/>
                                        <p:tgtEl>
                                          <p:spTgt spid="752764">
                                            <p:txEl>
                                              <p:pRg st="0" end="0"/>
                                            </p:txEl>
                                          </p:spTgt>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752763">
                                            <p:txEl>
                                              <p:pRg st="0" end="0"/>
                                            </p:txEl>
                                          </p:spTgt>
                                        </p:tgtEl>
                                        <p:attrNameLst>
                                          <p:attrName>style.visibility</p:attrName>
                                        </p:attrNameLst>
                                      </p:cBhvr>
                                      <p:to>
                                        <p:strVal val="visible"/>
                                      </p:to>
                                    </p:set>
                                    <p:animEffect transition="in" filter="wipe(up)">
                                      <p:cBhvr>
                                        <p:cTn id="37" dur="500"/>
                                        <p:tgtEl>
                                          <p:spTgt spid="752763">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752749"/>
                                        </p:tgtEl>
                                        <p:attrNameLst>
                                          <p:attrName>style.visibility</p:attrName>
                                        </p:attrNameLst>
                                      </p:cBhvr>
                                      <p:to>
                                        <p:strVal val="visible"/>
                                      </p:to>
                                    </p:set>
                                    <p:animEffect transition="in" filter="wipe(up)">
                                      <p:cBhvr>
                                        <p:cTn id="42" dur="500"/>
                                        <p:tgtEl>
                                          <p:spTgt spid="7527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752751"/>
                                        </p:tgtEl>
                                        <p:attrNameLst>
                                          <p:attrName>style.visibility</p:attrName>
                                        </p:attrNameLst>
                                      </p:cBhvr>
                                      <p:to>
                                        <p:strVal val="visible"/>
                                      </p:to>
                                    </p:set>
                                    <p:animEffect transition="in" filter="wipe(up)">
                                      <p:cBhvr>
                                        <p:cTn id="47" dur="500"/>
                                        <p:tgtEl>
                                          <p:spTgt spid="75275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52754"/>
                                        </p:tgtEl>
                                        <p:attrNameLst>
                                          <p:attrName>style.visibility</p:attrName>
                                        </p:attrNameLst>
                                      </p:cBhvr>
                                      <p:to>
                                        <p:strVal val="visible"/>
                                      </p:to>
                                    </p:set>
                                    <p:animEffect transition="in" filter="wipe(left)">
                                      <p:cBhvr>
                                        <p:cTn id="52" dur="500"/>
                                        <p:tgtEl>
                                          <p:spTgt spid="75275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752765">
                                            <p:txEl>
                                              <p:pRg st="0" end="0"/>
                                            </p:txEl>
                                          </p:spTgt>
                                        </p:tgtEl>
                                        <p:attrNameLst>
                                          <p:attrName>style.visibility</p:attrName>
                                        </p:attrNameLst>
                                      </p:cBhvr>
                                      <p:to>
                                        <p:strVal val="visible"/>
                                      </p:to>
                                    </p:set>
                                    <p:animEffect transition="in" filter="wipe(up)">
                                      <p:cBhvr>
                                        <p:cTn id="57" dur="500"/>
                                        <p:tgtEl>
                                          <p:spTgt spid="752765">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752766">
                                            <p:txEl>
                                              <p:pRg st="0" end="0"/>
                                            </p:txEl>
                                          </p:spTgt>
                                        </p:tgtEl>
                                        <p:attrNameLst>
                                          <p:attrName>style.visibility</p:attrName>
                                        </p:attrNameLst>
                                      </p:cBhvr>
                                      <p:to>
                                        <p:strVal val="visible"/>
                                      </p:to>
                                    </p:set>
                                    <p:animEffect transition="in" filter="wipe(up)">
                                      <p:cBhvr>
                                        <p:cTn id="62" dur="500"/>
                                        <p:tgtEl>
                                          <p:spTgt spid="752766">
                                            <p:txEl>
                                              <p:pRg st="0" end="0"/>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752755"/>
                                        </p:tgtEl>
                                        <p:attrNameLst>
                                          <p:attrName>style.visibility</p:attrName>
                                        </p:attrNameLst>
                                      </p:cBhvr>
                                      <p:to>
                                        <p:strVal val="visible"/>
                                      </p:to>
                                    </p:set>
                                    <p:animEffect transition="in" filter="wipe(down)">
                                      <p:cBhvr>
                                        <p:cTn id="67" dur="500"/>
                                        <p:tgtEl>
                                          <p:spTgt spid="75275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752750"/>
                                        </p:tgtEl>
                                        <p:attrNameLst>
                                          <p:attrName>style.visibility</p:attrName>
                                        </p:attrNameLst>
                                      </p:cBhvr>
                                      <p:to>
                                        <p:strVal val="visible"/>
                                      </p:to>
                                    </p:set>
                                    <p:animEffect transition="in" filter="wipe(up)">
                                      <p:cBhvr>
                                        <p:cTn id="72" dur="500"/>
                                        <p:tgtEl>
                                          <p:spTgt spid="75275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752752"/>
                                        </p:tgtEl>
                                        <p:attrNameLst>
                                          <p:attrName>style.visibility</p:attrName>
                                        </p:attrNameLst>
                                      </p:cBhvr>
                                      <p:to>
                                        <p:strVal val="visible"/>
                                      </p:to>
                                    </p:set>
                                    <p:animEffect transition="in" filter="wipe(up)">
                                      <p:cBhvr>
                                        <p:cTn id="77" dur="500"/>
                                        <p:tgtEl>
                                          <p:spTgt spid="75275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752756"/>
                                        </p:tgtEl>
                                        <p:attrNameLst>
                                          <p:attrName>style.visibility</p:attrName>
                                        </p:attrNameLst>
                                      </p:cBhvr>
                                      <p:to>
                                        <p:strVal val="visible"/>
                                      </p:to>
                                    </p:set>
                                    <p:animEffect transition="in" filter="wipe(down)">
                                      <p:cBhvr>
                                        <p:cTn id="82" dur="500"/>
                                        <p:tgtEl>
                                          <p:spTgt spid="75275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752767">
                                            <p:txEl>
                                              <p:pRg st="0" end="0"/>
                                            </p:txEl>
                                          </p:spTgt>
                                        </p:tgtEl>
                                        <p:attrNameLst>
                                          <p:attrName>style.visibility</p:attrName>
                                        </p:attrNameLst>
                                      </p:cBhvr>
                                      <p:to>
                                        <p:strVal val="visible"/>
                                      </p:to>
                                    </p:set>
                                    <p:animEffect transition="in" filter="wipe(up)">
                                      <p:cBhvr>
                                        <p:cTn id="87" dur="500"/>
                                        <p:tgtEl>
                                          <p:spTgt spid="752767">
                                            <p:txEl>
                                              <p:pRg st="0" end="0"/>
                                            </p:txEl>
                                          </p:spTgt>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752753"/>
                                        </p:tgtEl>
                                        <p:attrNameLst>
                                          <p:attrName>style.visibility</p:attrName>
                                        </p:attrNameLst>
                                      </p:cBhvr>
                                      <p:to>
                                        <p:strVal val="visible"/>
                                      </p:to>
                                    </p:set>
                                    <p:animEffect transition="in" filter="wipe(up)">
                                      <p:cBhvr>
                                        <p:cTn id="92" dur="500"/>
                                        <p:tgtEl>
                                          <p:spTgt spid="75275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752757"/>
                                        </p:tgtEl>
                                        <p:attrNameLst>
                                          <p:attrName>style.visibility</p:attrName>
                                        </p:attrNameLst>
                                      </p:cBhvr>
                                      <p:to>
                                        <p:strVal val="visible"/>
                                      </p:to>
                                    </p:set>
                                    <p:animEffect transition="in" filter="wipe(down)">
                                      <p:cBhvr>
                                        <p:cTn id="97" dur="500"/>
                                        <p:tgtEl>
                                          <p:spTgt spid="75275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752768">
                                            <p:txEl>
                                              <p:pRg st="0" end="0"/>
                                            </p:txEl>
                                          </p:spTgt>
                                        </p:tgtEl>
                                        <p:attrNameLst>
                                          <p:attrName>style.visibility</p:attrName>
                                        </p:attrNameLst>
                                      </p:cBhvr>
                                      <p:to>
                                        <p:strVal val="visible"/>
                                      </p:to>
                                    </p:set>
                                    <p:animEffect transition="in" filter="wipe(up)">
                                      <p:cBhvr>
                                        <p:cTn id="102" dur="500"/>
                                        <p:tgtEl>
                                          <p:spTgt spid="752768">
                                            <p:txEl>
                                              <p:pRg st="0" end="0"/>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752769">
                                            <p:txEl>
                                              <p:pRg st="0" end="0"/>
                                            </p:txEl>
                                          </p:spTgt>
                                        </p:tgtEl>
                                        <p:attrNameLst>
                                          <p:attrName>style.visibility</p:attrName>
                                        </p:attrNameLst>
                                      </p:cBhvr>
                                      <p:to>
                                        <p:strVal val="visible"/>
                                      </p:to>
                                    </p:set>
                                    <p:animEffect transition="in" filter="wipe(up)">
                                      <p:cBhvr>
                                        <p:cTn id="107" dur="500"/>
                                        <p:tgtEl>
                                          <p:spTgt spid="752769">
                                            <p:txEl>
                                              <p:pRg st="0" end="0"/>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52759"/>
                                        </p:tgtEl>
                                        <p:attrNameLst>
                                          <p:attrName>style.visibility</p:attrName>
                                        </p:attrNameLst>
                                      </p:cBhvr>
                                      <p:to>
                                        <p:strVal val="visible"/>
                                      </p:to>
                                    </p:set>
                                    <p:animEffect transition="in" filter="wipe(down)">
                                      <p:cBhvr>
                                        <p:cTn id="112" dur="500"/>
                                        <p:tgtEl>
                                          <p:spTgt spid="752759"/>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1" fill="hold" grpId="0" nodeType="clickEffect">
                                  <p:stCondLst>
                                    <p:cond delay="0"/>
                                  </p:stCondLst>
                                  <p:childTnLst>
                                    <p:set>
                                      <p:cBhvr>
                                        <p:cTn id="116" dur="1" fill="hold">
                                          <p:stCondLst>
                                            <p:cond delay="0"/>
                                          </p:stCondLst>
                                        </p:cTn>
                                        <p:tgtEl>
                                          <p:spTgt spid="752770">
                                            <p:txEl>
                                              <p:pRg st="0" end="0"/>
                                            </p:txEl>
                                          </p:spTgt>
                                        </p:tgtEl>
                                        <p:attrNameLst>
                                          <p:attrName>style.visibility</p:attrName>
                                        </p:attrNameLst>
                                      </p:cBhvr>
                                      <p:to>
                                        <p:strVal val="visible"/>
                                      </p:to>
                                    </p:set>
                                    <p:animEffect transition="in" filter="wipe(up)">
                                      <p:cBhvr>
                                        <p:cTn id="117" dur="500"/>
                                        <p:tgtEl>
                                          <p:spTgt spid="752770">
                                            <p:txEl>
                                              <p:pRg st="0" end="0"/>
                                            </p:txEl>
                                          </p:spTgt>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1" fill="hold" grpId="0" nodeType="clickEffect">
                                  <p:stCondLst>
                                    <p:cond delay="0"/>
                                  </p:stCondLst>
                                  <p:childTnLst>
                                    <p:set>
                                      <p:cBhvr>
                                        <p:cTn id="121" dur="1" fill="hold">
                                          <p:stCondLst>
                                            <p:cond delay="0"/>
                                          </p:stCondLst>
                                        </p:cTn>
                                        <p:tgtEl>
                                          <p:spTgt spid="752771">
                                            <p:txEl>
                                              <p:pRg st="0" end="0"/>
                                            </p:txEl>
                                          </p:spTgt>
                                        </p:tgtEl>
                                        <p:attrNameLst>
                                          <p:attrName>style.visibility</p:attrName>
                                        </p:attrNameLst>
                                      </p:cBhvr>
                                      <p:to>
                                        <p:strVal val="visible"/>
                                      </p:to>
                                    </p:set>
                                    <p:animEffect transition="in" filter="wipe(up)">
                                      <p:cBhvr>
                                        <p:cTn id="122" dur="500"/>
                                        <p:tgtEl>
                                          <p:spTgt spid="752771">
                                            <p:txEl>
                                              <p:pRg st="0" end="0"/>
                                            </p:txEl>
                                          </p:spTgt>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752758"/>
                                        </p:tgtEl>
                                        <p:attrNameLst>
                                          <p:attrName>style.visibility</p:attrName>
                                        </p:attrNameLst>
                                      </p:cBhvr>
                                      <p:to>
                                        <p:strVal val="visible"/>
                                      </p:to>
                                    </p:set>
                                    <p:animEffect transition="in" filter="wipe(down)">
                                      <p:cBhvr>
                                        <p:cTn id="127" dur="500"/>
                                        <p:tgtEl>
                                          <p:spTgt spid="752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2643" grpId="0" autoUpdateAnimBg="0"/>
      <p:bldP spid="752748" grpId="0" animBg="1"/>
      <p:bldP spid="752749" grpId="0" animBg="1"/>
      <p:bldP spid="752750" grpId="0" animBg="1"/>
      <p:bldP spid="752751" grpId="0" animBg="1"/>
      <p:bldP spid="752752" grpId="0" animBg="1"/>
      <p:bldP spid="752753" grpId="0" animBg="1"/>
      <p:bldP spid="752754" grpId="0" animBg="1"/>
      <p:bldP spid="752755" grpId="0" animBg="1"/>
      <p:bldP spid="752756" grpId="0" animBg="1"/>
      <p:bldP spid="752757" grpId="0" animBg="1"/>
      <p:bldP spid="752758" grpId="0" animBg="1"/>
      <p:bldP spid="752759" grpId="0" animBg="1"/>
      <p:bldP spid="752763" grpId="0" build="p" autoUpdateAnimBg="0"/>
      <p:bldP spid="752764" grpId="0" build="p" autoUpdateAnimBg="0"/>
      <p:bldP spid="752765" grpId="0" build="p" autoUpdateAnimBg="0"/>
      <p:bldP spid="752766" grpId="0" build="p" autoUpdateAnimBg="0"/>
      <p:bldP spid="752767" grpId="0" build="p" autoUpdateAnimBg="0"/>
      <p:bldP spid="752768" grpId="0" build="p" autoUpdateAnimBg="0"/>
      <p:bldP spid="752769" grpId="0" build="p" autoUpdateAnimBg="0"/>
      <p:bldP spid="752770" grpId="0" build="p" autoUpdateAnimBg="0"/>
      <p:bldP spid="75277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6.1  </a:t>
            </a:r>
            <a:r>
              <a:rPr lang="zh-CN" altLang="en-US" dirty="0"/>
              <a:t>树的概念与定义</a:t>
            </a:r>
          </a:p>
        </p:txBody>
      </p:sp>
      <p:sp>
        <p:nvSpPr>
          <p:cNvPr id="4" name="Oval 3">
            <a:extLst>
              <a:ext uri="{FF2B5EF4-FFF2-40B4-BE49-F238E27FC236}">
                <a16:creationId xmlns:a16="http://schemas.microsoft.com/office/drawing/2014/main" id="{68A112C7-9D75-4282-9F14-0720579B8650}"/>
              </a:ext>
            </a:extLst>
          </p:cNvPr>
          <p:cNvSpPr>
            <a:spLocks noChangeArrowheads="1"/>
          </p:cNvSpPr>
          <p:nvPr/>
        </p:nvSpPr>
        <p:spPr bwMode="auto">
          <a:xfrm>
            <a:off x="2580712" y="2163464"/>
            <a:ext cx="549275" cy="552450"/>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400" b="1" dirty="0">
                <a:solidFill>
                  <a:schemeClr val="bg2">
                    <a:lumMod val="10000"/>
                  </a:schemeClr>
                </a:solidFill>
                <a:latin typeface="微软雅黑" panose="020B0503020204020204" pitchFamily="34" charset="-122"/>
                <a:ea typeface="微软雅黑" panose="020B0503020204020204" pitchFamily="34" charset="-122"/>
              </a:rPr>
              <a:t>A</a:t>
            </a:r>
          </a:p>
        </p:txBody>
      </p:sp>
      <p:sp>
        <p:nvSpPr>
          <p:cNvPr id="5" name="AutoShape 4">
            <a:extLst>
              <a:ext uri="{FF2B5EF4-FFF2-40B4-BE49-F238E27FC236}">
                <a16:creationId xmlns:a16="http://schemas.microsoft.com/office/drawing/2014/main" id="{CCC7E48C-FB40-4BFF-9827-63E3EEB8BB51}"/>
              </a:ext>
            </a:extLst>
          </p:cNvPr>
          <p:cNvSpPr>
            <a:spLocks noChangeArrowheads="1"/>
          </p:cNvSpPr>
          <p:nvPr/>
        </p:nvSpPr>
        <p:spPr bwMode="auto">
          <a:xfrm>
            <a:off x="3318693" y="1344835"/>
            <a:ext cx="2358363" cy="434975"/>
          </a:xfrm>
          <a:prstGeom prst="wedgeRectCallout">
            <a:avLst>
              <a:gd name="adj1" fmla="val -56919"/>
              <a:gd name="adj2" fmla="val 131071"/>
            </a:avLst>
          </a:prstGeom>
          <a:noFill/>
          <a:ln w="38100">
            <a:solidFill>
              <a:srgbClr val="990099"/>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noAutofit/>
          </a:bodyPr>
          <a:lstStyle/>
          <a:p>
            <a:pPr algn="ctr" eaLnBrk="1" hangingPunct="1">
              <a:spcBef>
                <a:spcPct val="0"/>
              </a:spcBef>
            </a:pPr>
            <a:r>
              <a:rPr lang="zh-CN" altLang="zh-CN" sz="2400" b="1" dirty="0">
                <a:solidFill>
                  <a:schemeClr val="bg2">
                    <a:lumMod val="10000"/>
                  </a:schemeClr>
                </a:solidFill>
                <a:latin typeface="微软雅黑" panose="020B0503020204020204" pitchFamily="34" charset="-122"/>
                <a:ea typeface="微软雅黑" panose="020B0503020204020204" pitchFamily="34" charset="-122"/>
              </a:rPr>
              <a:t>只有根结点的树</a:t>
            </a:r>
            <a:endParaRPr lang="zh-CN" altLang="en-US" sz="2400" b="1" dirty="0">
              <a:solidFill>
                <a:schemeClr val="bg2">
                  <a:lumMod val="10000"/>
                </a:schemeClr>
              </a:solidFill>
              <a:latin typeface="微软雅黑" panose="020B0503020204020204" pitchFamily="34" charset="-122"/>
              <a:ea typeface="微软雅黑" panose="020B0503020204020204" pitchFamily="34" charset="-122"/>
            </a:endParaRPr>
          </a:p>
        </p:txBody>
      </p:sp>
      <p:grpSp>
        <p:nvGrpSpPr>
          <p:cNvPr id="6" name="Group 39">
            <a:extLst>
              <a:ext uri="{FF2B5EF4-FFF2-40B4-BE49-F238E27FC236}">
                <a16:creationId xmlns:a16="http://schemas.microsoft.com/office/drawing/2014/main" id="{245E100D-60B6-44D6-A521-2D27E89C92F2}"/>
              </a:ext>
            </a:extLst>
          </p:cNvPr>
          <p:cNvGrpSpPr>
            <a:grpSpLocks/>
          </p:cNvGrpSpPr>
          <p:nvPr/>
        </p:nvGrpSpPr>
        <p:grpSpPr bwMode="auto">
          <a:xfrm>
            <a:off x="3810000" y="2133600"/>
            <a:ext cx="5159375" cy="4059238"/>
            <a:chOff x="1984" y="1160"/>
            <a:chExt cx="3250" cy="2557"/>
          </a:xfrm>
        </p:grpSpPr>
        <p:grpSp>
          <p:nvGrpSpPr>
            <p:cNvPr id="7" name="Group 6">
              <a:extLst>
                <a:ext uri="{FF2B5EF4-FFF2-40B4-BE49-F238E27FC236}">
                  <a16:creationId xmlns:a16="http://schemas.microsoft.com/office/drawing/2014/main" id="{187E6E32-5A4C-4511-BDB8-7F25F5DCD7E4}"/>
                </a:ext>
              </a:extLst>
            </p:cNvPr>
            <p:cNvGrpSpPr>
              <a:grpSpLocks/>
            </p:cNvGrpSpPr>
            <p:nvPr/>
          </p:nvGrpSpPr>
          <p:grpSpPr bwMode="auto">
            <a:xfrm>
              <a:off x="1984" y="1622"/>
              <a:ext cx="3250" cy="2095"/>
              <a:chOff x="2243" y="1124"/>
              <a:chExt cx="2723" cy="1755"/>
            </a:xfrm>
          </p:grpSpPr>
          <p:sp>
            <p:nvSpPr>
              <p:cNvPr id="9" name="Oval 7">
                <a:extLst>
                  <a:ext uri="{FF2B5EF4-FFF2-40B4-BE49-F238E27FC236}">
                    <a16:creationId xmlns:a16="http://schemas.microsoft.com/office/drawing/2014/main" id="{CB48EB16-5180-45AC-B487-E9EA99DC5044}"/>
                  </a:ext>
                </a:extLst>
              </p:cNvPr>
              <p:cNvSpPr>
                <a:spLocks noChangeArrowheads="1"/>
              </p:cNvSpPr>
              <p:nvPr/>
            </p:nvSpPr>
            <p:spPr bwMode="auto">
              <a:xfrm>
                <a:off x="3526" y="1124"/>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a:t>
                </a:r>
              </a:p>
            </p:txBody>
          </p:sp>
          <p:sp>
            <p:nvSpPr>
              <p:cNvPr id="10" name="Oval 8">
                <a:extLst>
                  <a:ext uri="{FF2B5EF4-FFF2-40B4-BE49-F238E27FC236}">
                    <a16:creationId xmlns:a16="http://schemas.microsoft.com/office/drawing/2014/main" id="{F4632D25-AEFF-4E51-BEDF-4FED39DC5DC7}"/>
                  </a:ext>
                </a:extLst>
              </p:cNvPr>
              <p:cNvSpPr>
                <a:spLocks noChangeArrowheads="1"/>
              </p:cNvSpPr>
              <p:nvPr/>
            </p:nvSpPr>
            <p:spPr bwMode="auto">
              <a:xfrm>
                <a:off x="2880" y="1636"/>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a:t>
                </a:r>
              </a:p>
            </p:txBody>
          </p:sp>
          <p:sp>
            <p:nvSpPr>
              <p:cNvPr id="11" name="Oval 9">
                <a:extLst>
                  <a:ext uri="{FF2B5EF4-FFF2-40B4-BE49-F238E27FC236}">
                    <a16:creationId xmlns:a16="http://schemas.microsoft.com/office/drawing/2014/main" id="{AC8D7F3F-5D63-4D93-9DE4-F640E85C528C}"/>
                  </a:ext>
                </a:extLst>
              </p:cNvPr>
              <p:cNvSpPr>
                <a:spLocks noChangeArrowheads="1"/>
              </p:cNvSpPr>
              <p:nvPr/>
            </p:nvSpPr>
            <p:spPr bwMode="auto">
              <a:xfrm>
                <a:off x="3526" y="1636"/>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a:t>
                </a:r>
              </a:p>
            </p:txBody>
          </p:sp>
          <p:sp>
            <p:nvSpPr>
              <p:cNvPr id="12" name="Oval 10">
                <a:extLst>
                  <a:ext uri="{FF2B5EF4-FFF2-40B4-BE49-F238E27FC236}">
                    <a16:creationId xmlns:a16="http://schemas.microsoft.com/office/drawing/2014/main" id="{C7D923CA-D3A2-4688-A847-67FD50C863F6}"/>
                  </a:ext>
                </a:extLst>
              </p:cNvPr>
              <p:cNvSpPr>
                <a:spLocks noChangeArrowheads="1"/>
              </p:cNvSpPr>
              <p:nvPr/>
            </p:nvSpPr>
            <p:spPr bwMode="auto">
              <a:xfrm>
                <a:off x="4303" y="1636"/>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p>
            </p:txBody>
          </p:sp>
          <p:sp>
            <p:nvSpPr>
              <p:cNvPr id="13" name="Oval 11">
                <a:extLst>
                  <a:ext uri="{FF2B5EF4-FFF2-40B4-BE49-F238E27FC236}">
                    <a16:creationId xmlns:a16="http://schemas.microsoft.com/office/drawing/2014/main" id="{86CC1847-37D1-4A15-833A-0FD32DA0D62E}"/>
                  </a:ext>
                </a:extLst>
              </p:cNvPr>
              <p:cNvSpPr>
                <a:spLocks noChangeArrowheads="1"/>
              </p:cNvSpPr>
              <p:nvPr/>
            </p:nvSpPr>
            <p:spPr bwMode="auto">
              <a:xfrm>
                <a:off x="2504" y="212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E</a:t>
                </a:r>
              </a:p>
            </p:txBody>
          </p:sp>
          <p:sp>
            <p:nvSpPr>
              <p:cNvPr id="14" name="Oval 12">
                <a:extLst>
                  <a:ext uri="{FF2B5EF4-FFF2-40B4-BE49-F238E27FC236}">
                    <a16:creationId xmlns:a16="http://schemas.microsoft.com/office/drawing/2014/main" id="{1FFC6513-0FFB-41E1-9B16-CA5CF27D8CDD}"/>
                  </a:ext>
                </a:extLst>
              </p:cNvPr>
              <p:cNvSpPr>
                <a:spLocks noChangeArrowheads="1"/>
              </p:cNvSpPr>
              <p:nvPr/>
            </p:nvSpPr>
            <p:spPr bwMode="auto">
              <a:xfrm>
                <a:off x="3148" y="212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F</a:t>
                </a:r>
              </a:p>
            </p:txBody>
          </p:sp>
          <p:sp>
            <p:nvSpPr>
              <p:cNvPr id="15" name="Oval 13">
                <a:extLst>
                  <a:ext uri="{FF2B5EF4-FFF2-40B4-BE49-F238E27FC236}">
                    <a16:creationId xmlns:a16="http://schemas.microsoft.com/office/drawing/2014/main" id="{AB7CBBC6-64DB-47D3-A23E-BF857B826A6B}"/>
                  </a:ext>
                </a:extLst>
              </p:cNvPr>
              <p:cNvSpPr>
                <a:spLocks noChangeArrowheads="1"/>
              </p:cNvSpPr>
              <p:nvPr/>
            </p:nvSpPr>
            <p:spPr bwMode="auto">
              <a:xfrm>
                <a:off x="3526" y="212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G</a:t>
                </a:r>
              </a:p>
            </p:txBody>
          </p:sp>
          <p:sp>
            <p:nvSpPr>
              <p:cNvPr id="16" name="Oval 14">
                <a:extLst>
                  <a:ext uri="{FF2B5EF4-FFF2-40B4-BE49-F238E27FC236}">
                    <a16:creationId xmlns:a16="http://schemas.microsoft.com/office/drawing/2014/main" id="{CE674BAC-5899-41D6-A8D9-9709BA2DCCFA}"/>
                  </a:ext>
                </a:extLst>
              </p:cNvPr>
              <p:cNvSpPr>
                <a:spLocks noChangeArrowheads="1"/>
              </p:cNvSpPr>
              <p:nvPr/>
            </p:nvSpPr>
            <p:spPr bwMode="auto">
              <a:xfrm>
                <a:off x="3893" y="212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H</a:t>
                </a:r>
              </a:p>
            </p:txBody>
          </p:sp>
          <p:sp>
            <p:nvSpPr>
              <p:cNvPr id="17" name="Oval 15">
                <a:extLst>
                  <a:ext uri="{FF2B5EF4-FFF2-40B4-BE49-F238E27FC236}">
                    <a16:creationId xmlns:a16="http://schemas.microsoft.com/office/drawing/2014/main" id="{4CE6203B-9842-40A2-81D8-BD99950310F2}"/>
                  </a:ext>
                </a:extLst>
              </p:cNvPr>
              <p:cNvSpPr>
                <a:spLocks noChangeArrowheads="1"/>
              </p:cNvSpPr>
              <p:nvPr/>
            </p:nvSpPr>
            <p:spPr bwMode="auto">
              <a:xfrm>
                <a:off x="4303" y="212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4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I</a:t>
                </a:r>
              </a:p>
            </p:txBody>
          </p:sp>
          <p:sp>
            <p:nvSpPr>
              <p:cNvPr id="18" name="Oval 16">
                <a:extLst>
                  <a:ext uri="{FF2B5EF4-FFF2-40B4-BE49-F238E27FC236}">
                    <a16:creationId xmlns:a16="http://schemas.microsoft.com/office/drawing/2014/main" id="{40044CEE-4524-463C-B4F0-5F503009115E}"/>
                  </a:ext>
                </a:extLst>
              </p:cNvPr>
              <p:cNvSpPr>
                <a:spLocks noChangeArrowheads="1"/>
              </p:cNvSpPr>
              <p:nvPr/>
            </p:nvSpPr>
            <p:spPr bwMode="auto">
              <a:xfrm>
                <a:off x="4676" y="2121"/>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J</a:t>
                </a:r>
              </a:p>
            </p:txBody>
          </p:sp>
          <p:sp>
            <p:nvSpPr>
              <p:cNvPr id="19" name="Oval 17">
                <a:extLst>
                  <a:ext uri="{FF2B5EF4-FFF2-40B4-BE49-F238E27FC236}">
                    <a16:creationId xmlns:a16="http://schemas.microsoft.com/office/drawing/2014/main" id="{33F56D27-B914-411E-8DC6-F380A78C6F8B}"/>
                  </a:ext>
                </a:extLst>
              </p:cNvPr>
              <p:cNvSpPr>
                <a:spLocks noChangeArrowheads="1"/>
              </p:cNvSpPr>
              <p:nvPr/>
            </p:nvSpPr>
            <p:spPr bwMode="auto">
              <a:xfrm>
                <a:off x="2243" y="2587"/>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K</a:t>
                </a:r>
              </a:p>
            </p:txBody>
          </p:sp>
          <p:sp>
            <p:nvSpPr>
              <p:cNvPr id="20" name="Oval 18">
                <a:extLst>
                  <a:ext uri="{FF2B5EF4-FFF2-40B4-BE49-F238E27FC236}">
                    <a16:creationId xmlns:a16="http://schemas.microsoft.com/office/drawing/2014/main" id="{C262030B-0715-483A-9028-EE31FF3E37A8}"/>
                  </a:ext>
                </a:extLst>
              </p:cNvPr>
              <p:cNvSpPr>
                <a:spLocks noChangeArrowheads="1"/>
              </p:cNvSpPr>
              <p:nvPr/>
            </p:nvSpPr>
            <p:spPr bwMode="auto">
              <a:xfrm>
                <a:off x="2754" y="2587"/>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L</a:t>
                </a:r>
              </a:p>
            </p:txBody>
          </p:sp>
          <p:sp>
            <p:nvSpPr>
              <p:cNvPr id="21" name="Oval 19">
                <a:extLst>
                  <a:ext uri="{FF2B5EF4-FFF2-40B4-BE49-F238E27FC236}">
                    <a16:creationId xmlns:a16="http://schemas.microsoft.com/office/drawing/2014/main" id="{952B77DB-DE01-4ABD-961B-D8D77333B1D8}"/>
                  </a:ext>
                </a:extLst>
              </p:cNvPr>
              <p:cNvSpPr>
                <a:spLocks noChangeArrowheads="1"/>
              </p:cNvSpPr>
              <p:nvPr/>
            </p:nvSpPr>
            <p:spPr bwMode="auto">
              <a:xfrm>
                <a:off x="3877" y="2587"/>
                <a:ext cx="290" cy="292"/>
              </a:xfrm>
              <a:prstGeom prst="ellipse">
                <a:avLst/>
              </a:prstGeom>
              <a:noFill/>
              <a:ln w="38100">
                <a:solidFill>
                  <a:schemeClr val="bg2">
                    <a:lumMod val="10000"/>
                  </a:schemeClr>
                </a:solidFill>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lstStyle/>
              <a:p>
                <a:pPr algn="ctr" eaLnBrk="1" hangingPunct="1">
                  <a:spcBef>
                    <a:spcPct val="0"/>
                  </a:spcBef>
                </a:pPr>
                <a:r>
                  <a:rPr lang="en-US" altLang="zh-CN" sz="24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M</a:t>
                </a:r>
              </a:p>
            </p:txBody>
          </p:sp>
          <p:sp>
            <p:nvSpPr>
              <p:cNvPr id="22" name="Line 20">
                <a:extLst>
                  <a:ext uri="{FF2B5EF4-FFF2-40B4-BE49-F238E27FC236}">
                    <a16:creationId xmlns:a16="http://schemas.microsoft.com/office/drawing/2014/main" id="{FBF59E38-9239-4A36-A59D-B1D3BB1F30D7}"/>
                  </a:ext>
                </a:extLst>
              </p:cNvPr>
              <p:cNvSpPr>
                <a:spLocks noChangeShapeType="1"/>
              </p:cNvSpPr>
              <p:nvPr/>
            </p:nvSpPr>
            <p:spPr bwMode="auto">
              <a:xfrm>
                <a:off x="3667" y="1422"/>
                <a:ext cx="0" cy="21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2000" b="1">
                  <a:latin typeface="Verdana" panose="020B0604030504040204" pitchFamily="34" charset="0"/>
                  <a:cs typeface="Verdana" panose="020B0604030504040204" pitchFamily="34" charset="0"/>
                </a:endParaRPr>
              </a:p>
            </p:txBody>
          </p:sp>
          <p:sp>
            <p:nvSpPr>
              <p:cNvPr id="23" name="Line 21">
                <a:extLst>
                  <a:ext uri="{FF2B5EF4-FFF2-40B4-BE49-F238E27FC236}">
                    <a16:creationId xmlns:a16="http://schemas.microsoft.com/office/drawing/2014/main" id="{0F8E6B5E-42CD-4820-BF4E-580C56E558CC}"/>
                  </a:ext>
                </a:extLst>
              </p:cNvPr>
              <p:cNvSpPr>
                <a:spLocks noChangeShapeType="1"/>
              </p:cNvSpPr>
              <p:nvPr/>
            </p:nvSpPr>
            <p:spPr bwMode="auto">
              <a:xfrm flipH="1">
                <a:off x="3667" y="1933"/>
                <a:ext cx="0" cy="189"/>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sz="2000" b="1">
                  <a:latin typeface="Verdana" panose="020B0604030504040204" pitchFamily="34" charset="0"/>
                  <a:cs typeface="Verdana" panose="020B0604030504040204" pitchFamily="34" charset="0"/>
                </a:endParaRPr>
              </a:p>
            </p:txBody>
          </p:sp>
          <p:sp>
            <p:nvSpPr>
              <p:cNvPr id="24" name="Line 22">
                <a:extLst>
                  <a:ext uri="{FF2B5EF4-FFF2-40B4-BE49-F238E27FC236}">
                    <a16:creationId xmlns:a16="http://schemas.microsoft.com/office/drawing/2014/main" id="{6774FD2F-322B-4594-A103-53918DF1358A}"/>
                  </a:ext>
                </a:extLst>
              </p:cNvPr>
              <p:cNvSpPr>
                <a:spLocks noChangeShapeType="1"/>
              </p:cNvSpPr>
              <p:nvPr/>
            </p:nvSpPr>
            <p:spPr bwMode="auto">
              <a:xfrm>
                <a:off x="4445" y="1933"/>
                <a:ext cx="0" cy="189"/>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2000" b="1">
                  <a:latin typeface="Verdana" panose="020B0604030504040204" pitchFamily="34" charset="0"/>
                  <a:cs typeface="Verdana" panose="020B0604030504040204" pitchFamily="34" charset="0"/>
                </a:endParaRPr>
              </a:p>
            </p:txBody>
          </p:sp>
          <p:sp>
            <p:nvSpPr>
              <p:cNvPr id="25" name="Line 23">
                <a:extLst>
                  <a:ext uri="{FF2B5EF4-FFF2-40B4-BE49-F238E27FC236}">
                    <a16:creationId xmlns:a16="http://schemas.microsoft.com/office/drawing/2014/main" id="{4606C40C-0B6B-4C8D-8004-6B9FC3414676}"/>
                  </a:ext>
                </a:extLst>
              </p:cNvPr>
              <p:cNvSpPr>
                <a:spLocks noChangeShapeType="1"/>
              </p:cNvSpPr>
              <p:nvPr/>
            </p:nvSpPr>
            <p:spPr bwMode="auto">
              <a:xfrm flipH="1">
                <a:off x="4106" y="1889"/>
                <a:ext cx="239" cy="254"/>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sz="2000" b="1">
                  <a:latin typeface="Verdana" panose="020B0604030504040204" pitchFamily="34" charset="0"/>
                  <a:cs typeface="Verdana" panose="020B0604030504040204" pitchFamily="34" charset="0"/>
                </a:endParaRPr>
              </a:p>
            </p:txBody>
          </p:sp>
          <p:sp>
            <p:nvSpPr>
              <p:cNvPr id="26" name="Line 24">
                <a:extLst>
                  <a:ext uri="{FF2B5EF4-FFF2-40B4-BE49-F238E27FC236}">
                    <a16:creationId xmlns:a16="http://schemas.microsoft.com/office/drawing/2014/main" id="{7B3D45DE-E7FE-47B6-B3F4-505E8E268697}"/>
                  </a:ext>
                </a:extLst>
              </p:cNvPr>
              <p:cNvSpPr>
                <a:spLocks noChangeShapeType="1"/>
              </p:cNvSpPr>
              <p:nvPr/>
            </p:nvSpPr>
            <p:spPr bwMode="auto">
              <a:xfrm>
                <a:off x="4556" y="1889"/>
                <a:ext cx="234" cy="233"/>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spAutoFit/>
              </a:bodyPr>
              <a:lstStyle/>
              <a:p>
                <a:endParaRPr lang="zh-CN" altLang="en-US" sz="2000" b="1">
                  <a:latin typeface="Verdana" panose="020B0604030504040204" pitchFamily="34" charset="0"/>
                  <a:cs typeface="Verdana" panose="020B0604030504040204" pitchFamily="34" charset="0"/>
                </a:endParaRPr>
              </a:p>
            </p:txBody>
          </p:sp>
          <p:sp>
            <p:nvSpPr>
              <p:cNvPr id="27" name="Line 25">
                <a:extLst>
                  <a:ext uri="{FF2B5EF4-FFF2-40B4-BE49-F238E27FC236}">
                    <a16:creationId xmlns:a16="http://schemas.microsoft.com/office/drawing/2014/main" id="{901E5594-53F8-43C6-B626-467FE3C83805}"/>
                  </a:ext>
                </a:extLst>
              </p:cNvPr>
              <p:cNvSpPr>
                <a:spLocks noChangeShapeType="1"/>
              </p:cNvSpPr>
              <p:nvPr/>
            </p:nvSpPr>
            <p:spPr bwMode="auto">
              <a:xfrm>
                <a:off x="3801" y="1333"/>
                <a:ext cx="523" cy="35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sz="2000" b="1">
                  <a:latin typeface="Verdana" panose="020B0604030504040204" pitchFamily="34" charset="0"/>
                  <a:cs typeface="Verdana" panose="020B0604030504040204" pitchFamily="34" charset="0"/>
                </a:endParaRPr>
              </a:p>
            </p:txBody>
          </p:sp>
          <p:sp>
            <p:nvSpPr>
              <p:cNvPr id="28" name="Line 26">
                <a:extLst>
                  <a:ext uri="{FF2B5EF4-FFF2-40B4-BE49-F238E27FC236}">
                    <a16:creationId xmlns:a16="http://schemas.microsoft.com/office/drawing/2014/main" id="{6B3AF101-2698-4280-95A9-588E34338F45}"/>
                  </a:ext>
                </a:extLst>
              </p:cNvPr>
              <p:cNvSpPr>
                <a:spLocks noChangeShapeType="1"/>
              </p:cNvSpPr>
              <p:nvPr/>
            </p:nvSpPr>
            <p:spPr bwMode="auto">
              <a:xfrm flipH="1">
                <a:off x="3136" y="1344"/>
                <a:ext cx="398" cy="349"/>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sz="2000" b="1">
                  <a:latin typeface="Verdana" panose="020B0604030504040204" pitchFamily="34" charset="0"/>
                  <a:cs typeface="Verdana" panose="020B0604030504040204" pitchFamily="34" charset="0"/>
                </a:endParaRPr>
              </a:p>
            </p:txBody>
          </p:sp>
          <p:sp>
            <p:nvSpPr>
              <p:cNvPr id="29" name="Line 27">
                <a:extLst>
                  <a:ext uri="{FF2B5EF4-FFF2-40B4-BE49-F238E27FC236}">
                    <a16:creationId xmlns:a16="http://schemas.microsoft.com/office/drawing/2014/main" id="{8148BB49-A659-4C6A-9903-0DF3B615F1F1}"/>
                  </a:ext>
                </a:extLst>
              </p:cNvPr>
              <p:cNvSpPr>
                <a:spLocks noChangeShapeType="1"/>
              </p:cNvSpPr>
              <p:nvPr/>
            </p:nvSpPr>
            <p:spPr bwMode="auto">
              <a:xfrm>
                <a:off x="3078" y="1911"/>
                <a:ext cx="152" cy="221"/>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sz="2000" b="1">
                  <a:latin typeface="Verdana" panose="020B0604030504040204" pitchFamily="34" charset="0"/>
                  <a:cs typeface="Verdana" panose="020B0604030504040204" pitchFamily="34" charset="0"/>
                </a:endParaRPr>
              </a:p>
            </p:txBody>
          </p:sp>
          <p:sp>
            <p:nvSpPr>
              <p:cNvPr id="30" name="Line 28">
                <a:extLst>
                  <a:ext uri="{FF2B5EF4-FFF2-40B4-BE49-F238E27FC236}">
                    <a16:creationId xmlns:a16="http://schemas.microsoft.com/office/drawing/2014/main" id="{1ACAB542-2E7B-466D-89B0-481A2C7BE81A}"/>
                  </a:ext>
                </a:extLst>
              </p:cNvPr>
              <p:cNvSpPr>
                <a:spLocks noChangeShapeType="1"/>
              </p:cNvSpPr>
              <p:nvPr/>
            </p:nvSpPr>
            <p:spPr bwMode="auto">
              <a:xfrm flipH="1">
                <a:off x="2734" y="1904"/>
                <a:ext cx="206"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sz="2000" b="1">
                  <a:latin typeface="Verdana" panose="020B0604030504040204" pitchFamily="34" charset="0"/>
                  <a:cs typeface="Verdana" panose="020B0604030504040204" pitchFamily="34" charset="0"/>
                </a:endParaRPr>
              </a:p>
            </p:txBody>
          </p:sp>
          <p:sp>
            <p:nvSpPr>
              <p:cNvPr id="31" name="Line 29">
                <a:extLst>
                  <a:ext uri="{FF2B5EF4-FFF2-40B4-BE49-F238E27FC236}">
                    <a16:creationId xmlns:a16="http://schemas.microsoft.com/office/drawing/2014/main" id="{AC6EF368-9340-4092-A1B8-56B04A7C3695}"/>
                  </a:ext>
                </a:extLst>
              </p:cNvPr>
              <p:cNvSpPr>
                <a:spLocks noChangeShapeType="1"/>
              </p:cNvSpPr>
              <p:nvPr/>
            </p:nvSpPr>
            <p:spPr bwMode="auto">
              <a:xfrm flipH="1">
                <a:off x="2434" y="2390"/>
                <a:ext cx="133" cy="21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sz="2000" b="1">
                  <a:latin typeface="Verdana" panose="020B0604030504040204" pitchFamily="34" charset="0"/>
                  <a:cs typeface="Verdana" panose="020B0604030504040204" pitchFamily="34" charset="0"/>
                </a:endParaRPr>
              </a:p>
            </p:txBody>
          </p:sp>
          <p:sp>
            <p:nvSpPr>
              <p:cNvPr id="32" name="Line 30">
                <a:extLst>
                  <a:ext uri="{FF2B5EF4-FFF2-40B4-BE49-F238E27FC236}">
                    <a16:creationId xmlns:a16="http://schemas.microsoft.com/office/drawing/2014/main" id="{9771BB00-B1E2-445F-9F3B-677B7766D815}"/>
                  </a:ext>
                </a:extLst>
              </p:cNvPr>
              <p:cNvSpPr>
                <a:spLocks noChangeShapeType="1"/>
              </p:cNvSpPr>
              <p:nvPr/>
            </p:nvSpPr>
            <p:spPr bwMode="auto">
              <a:xfrm>
                <a:off x="2720" y="2400"/>
                <a:ext cx="140" cy="196"/>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square" anchor="ctr">
                <a:spAutoFit/>
              </a:bodyPr>
              <a:lstStyle/>
              <a:p>
                <a:endParaRPr lang="zh-CN" altLang="en-US" sz="2000" b="1">
                  <a:latin typeface="Verdana" panose="020B0604030504040204" pitchFamily="34" charset="0"/>
                  <a:cs typeface="Verdana" panose="020B0604030504040204" pitchFamily="34" charset="0"/>
                </a:endParaRPr>
              </a:p>
            </p:txBody>
          </p:sp>
          <p:sp>
            <p:nvSpPr>
              <p:cNvPr id="33" name="Line 31">
                <a:extLst>
                  <a:ext uri="{FF2B5EF4-FFF2-40B4-BE49-F238E27FC236}">
                    <a16:creationId xmlns:a16="http://schemas.microsoft.com/office/drawing/2014/main" id="{CA8AF72E-25A6-43D7-917C-7BB7803C4645}"/>
                  </a:ext>
                </a:extLst>
              </p:cNvPr>
              <p:cNvSpPr>
                <a:spLocks noChangeShapeType="1"/>
              </p:cNvSpPr>
              <p:nvPr/>
            </p:nvSpPr>
            <p:spPr bwMode="auto">
              <a:xfrm>
                <a:off x="4034" y="2411"/>
                <a:ext cx="0" cy="189"/>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endParaRPr lang="zh-CN" altLang="en-US" sz="2000" b="1">
                  <a:latin typeface="Verdana" panose="020B0604030504040204" pitchFamily="34" charset="0"/>
                  <a:cs typeface="Verdana" panose="020B0604030504040204" pitchFamily="34" charset="0"/>
                </a:endParaRPr>
              </a:p>
            </p:txBody>
          </p:sp>
        </p:grpSp>
        <p:sp>
          <p:nvSpPr>
            <p:cNvPr id="8" name="AutoShape 32">
              <a:extLst>
                <a:ext uri="{FF2B5EF4-FFF2-40B4-BE49-F238E27FC236}">
                  <a16:creationId xmlns:a16="http://schemas.microsoft.com/office/drawing/2014/main" id="{D49F4607-5FE4-4687-8057-0A9275F63F11}"/>
                </a:ext>
              </a:extLst>
            </p:cNvPr>
            <p:cNvSpPr>
              <a:spLocks noChangeArrowheads="1"/>
            </p:cNvSpPr>
            <p:nvPr/>
          </p:nvSpPr>
          <p:spPr bwMode="auto">
            <a:xfrm>
              <a:off x="3923" y="1160"/>
              <a:ext cx="1134" cy="274"/>
            </a:xfrm>
            <a:prstGeom prst="wedgeRectCallout">
              <a:avLst>
                <a:gd name="adj1" fmla="val -52856"/>
                <a:gd name="adj2" fmla="val 120949"/>
              </a:avLst>
            </a:prstGeom>
            <a:noFill/>
            <a:ln w="38100" algn="ctr">
              <a:solidFill>
                <a:srgbClr val="990099"/>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noAutofit/>
            </a:bodyPr>
            <a:lstStyle/>
            <a:p>
              <a:pPr algn="ctr"/>
              <a:r>
                <a:rPr lang="zh-CN" altLang="en-US" sz="2400" b="1" dirty="0">
                  <a:solidFill>
                    <a:schemeClr val="bg2">
                      <a:lumMod val="10000"/>
                    </a:schemeClr>
                  </a:solidFill>
                  <a:latin typeface="Verdana" panose="020B0604030504040204" pitchFamily="34" charset="0"/>
                  <a:ea typeface="微软雅黑" panose="020B0503020204020204" pitchFamily="34" charset="-122"/>
                  <a:cs typeface="Verdana" panose="020B0604030504040204" pitchFamily="34" charset="0"/>
                </a:rPr>
                <a:t>有子树的树</a:t>
              </a:r>
            </a:p>
          </p:txBody>
        </p:sp>
      </p:grpSp>
      <p:sp>
        <p:nvSpPr>
          <p:cNvPr id="34" name="Freeform 33">
            <a:extLst>
              <a:ext uri="{FF2B5EF4-FFF2-40B4-BE49-F238E27FC236}">
                <a16:creationId xmlns:a16="http://schemas.microsoft.com/office/drawing/2014/main" id="{DA799652-B9FE-4C40-A52B-A89847154AFD}"/>
              </a:ext>
            </a:extLst>
          </p:cNvPr>
          <p:cNvSpPr>
            <a:spLocks/>
          </p:cNvSpPr>
          <p:nvPr/>
        </p:nvSpPr>
        <p:spPr bwMode="auto">
          <a:xfrm>
            <a:off x="3671889" y="3648074"/>
            <a:ext cx="2509224" cy="2736850"/>
          </a:xfrm>
          <a:custGeom>
            <a:avLst/>
            <a:gdLst>
              <a:gd name="T0" fmla="*/ 333 w 1356"/>
              <a:gd name="T1" fmla="*/ 245 h 1445"/>
              <a:gd name="T2" fmla="*/ 756 w 1356"/>
              <a:gd name="T3" fmla="*/ 0 h 1445"/>
              <a:gd name="T4" fmla="*/ 989 w 1356"/>
              <a:gd name="T5" fmla="*/ 45 h 1445"/>
              <a:gd name="T6" fmla="*/ 1134 w 1356"/>
              <a:gd name="T7" fmla="*/ 156 h 1445"/>
              <a:gd name="T8" fmla="*/ 1156 w 1356"/>
              <a:gd name="T9" fmla="*/ 189 h 1445"/>
              <a:gd name="T10" fmla="*/ 1189 w 1356"/>
              <a:gd name="T11" fmla="*/ 211 h 1445"/>
              <a:gd name="T12" fmla="*/ 1211 w 1356"/>
              <a:gd name="T13" fmla="*/ 278 h 1445"/>
              <a:gd name="T14" fmla="*/ 1234 w 1356"/>
              <a:gd name="T15" fmla="*/ 311 h 1445"/>
              <a:gd name="T16" fmla="*/ 1322 w 1356"/>
              <a:gd name="T17" fmla="*/ 511 h 1445"/>
              <a:gd name="T18" fmla="*/ 1334 w 1356"/>
              <a:gd name="T19" fmla="*/ 556 h 1445"/>
              <a:gd name="T20" fmla="*/ 1356 w 1356"/>
              <a:gd name="T21" fmla="*/ 622 h 1445"/>
              <a:gd name="T22" fmla="*/ 1345 w 1356"/>
              <a:gd name="T23" fmla="*/ 789 h 1445"/>
              <a:gd name="T24" fmla="*/ 1256 w 1356"/>
              <a:gd name="T25" fmla="*/ 1034 h 1445"/>
              <a:gd name="T26" fmla="*/ 1222 w 1356"/>
              <a:gd name="T27" fmla="*/ 1100 h 1445"/>
              <a:gd name="T28" fmla="*/ 1045 w 1356"/>
              <a:gd name="T29" fmla="*/ 1245 h 1445"/>
              <a:gd name="T30" fmla="*/ 889 w 1356"/>
              <a:gd name="T31" fmla="*/ 1345 h 1445"/>
              <a:gd name="T32" fmla="*/ 689 w 1356"/>
              <a:gd name="T33" fmla="*/ 1445 h 1445"/>
              <a:gd name="T34" fmla="*/ 267 w 1356"/>
              <a:gd name="T35" fmla="*/ 1433 h 1445"/>
              <a:gd name="T36" fmla="*/ 111 w 1356"/>
              <a:gd name="T37" fmla="*/ 1378 h 1445"/>
              <a:gd name="T38" fmla="*/ 0 w 1356"/>
              <a:gd name="T39" fmla="*/ 1245 h 1445"/>
              <a:gd name="T40" fmla="*/ 22 w 1356"/>
              <a:gd name="T41" fmla="*/ 1056 h 1445"/>
              <a:gd name="T42" fmla="*/ 178 w 1356"/>
              <a:gd name="T43" fmla="*/ 745 h 1445"/>
              <a:gd name="T44" fmla="*/ 222 w 1356"/>
              <a:gd name="T45" fmla="*/ 634 h 1445"/>
              <a:gd name="T46" fmla="*/ 322 w 1356"/>
              <a:gd name="T47" fmla="*/ 434 h 1445"/>
              <a:gd name="T48" fmla="*/ 367 w 1356"/>
              <a:gd name="T49" fmla="*/ 334 h 1445"/>
              <a:gd name="T50" fmla="*/ 356 w 1356"/>
              <a:gd name="T51" fmla="*/ 289 h 1445"/>
              <a:gd name="T52" fmla="*/ 333 w 1356"/>
              <a:gd name="T53" fmla="*/ 245 h 1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56" h="1445">
                <a:moveTo>
                  <a:pt x="333" y="245"/>
                </a:moveTo>
                <a:cubicBezTo>
                  <a:pt x="396" y="66"/>
                  <a:pt x="587" y="19"/>
                  <a:pt x="756" y="0"/>
                </a:cubicBezTo>
                <a:cubicBezTo>
                  <a:pt x="831" y="7"/>
                  <a:pt x="919" y="10"/>
                  <a:pt x="989" y="45"/>
                </a:cubicBezTo>
                <a:cubicBezTo>
                  <a:pt x="1043" y="72"/>
                  <a:pt x="1084" y="123"/>
                  <a:pt x="1134" y="156"/>
                </a:cubicBezTo>
                <a:cubicBezTo>
                  <a:pt x="1141" y="167"/>
                  <a:pt x="1147" y="180"/>
                  <a:pt x="1156" y="189"/>
                </a:cubicBezTo>
                <a:cubicBezTo>
                  <a:pt x="1165" y="198"/>
                  <a:pt x="1182" y="200"/>
                  <a:pt x="1189" y="211"/>
                </a:cubicBezTo>
                <a:cubicBezTo>
                  <a:pt x="1201" y="231"/>
                  <a:pt x="1198" y="259"/>
                  <a:pt x="1211" y="278"/>
                </a:cubicBezTo>
                <a:cubicBezTo>
                  <a:pt x="1219" y="289"/>
                  <a:pt x="1226" y="300"/>
                  <a:pt x="1234" y="311"/>
                </a:cubicBezTo>
                <a:cubicBezTo>
                  <a:pt x="1258" y="383"/>
                  <a:pt x="1298" y="439"/>
                  <a:pt x="1322" y="511"/>
                </a:cubicBezTo>
                <a:cubicBezTo>
                  <a:pt x="1327" y="526"/>
                  <a:pt x="1329" y="541"/>
                  <a:pt x="1334" y="556"/>
                </a:cubicBezTo>
                <a:cubicBezTo>
                  <a:pt x="1341" y="578"/>
                  <a:pt x="1356" y="622"/>
                  <a:pt x="1356" y="622"/>
                </a:cubicBezTo>
                <a:cubicBezTo>
                  <a:pt x="1352" y="678"/>
                  <a:pt x="1351" y="734"/>
                  <a:pt x="1345" y="789"/>
                </a:cubicBezTo>
                <a:cubicBezTo>
                  <a:pt x="1336" y="873"/>
                  <a:pt x="1293" y="960"/>
                  <a:pt x="1256" y="1034"/>
                </a:cubicBezTo>
                <a:cubicBezTo>
                  <a:pt x="1233" y="1080"/>
                  <a:pt x="1260" y="1057"/>
                  <a:pt x="1222" y="1100"/>
                </a:cubicBezTo>
                <a:cubicBezTo>
                  <a:pt x="1160" y="1169"/>
                  <a:pt x="1117" y="1197"/>
                  <a:pt x="1045" y="1245"/>
                </a:cubicBezTo>
                <a:cubicBezTo>
                  <a:pt x="993" y="1280"/>
                  <a:pt x="949" y="1323"/>
                  <a:pt x="889" y="1345"/>
                </a:cubicBezTo>
                <a:cubicBezTo>
                  <a:pt x="827" y="1392"/>
                  <a:pt x="765" y="1425"/>
                  <a:pt x="689" y="1445"/>
                </a:cubicBezTo>
                <a:cubicBezTo>
                  <a:pt x="548" y="1441"/>
                  <a:pt x="408" y="1440"/>
                  <a:pt x="267" y="1433"/>
                </a:cubicBezTo>
                <a:cubicBezTo>
                  <a:pt x="219" y="1431"/>
                  <a:pt x="160" y="1390"/>
                  <a:pt x="111" y="1378"/>
                </a:cubicBezTo>
                <a:cubicBezTo>
                  <a:pt x="57" y="1342"/>
                  <a:pt x="20" y="1306"/>
                  <a:pt x="0" y="1245"/>
                </a:cubicBezTo>
                <a:cubicBezTo>
                  <a:pt x="2" y="1220"/>
                  <a:pt x="7" y="1102"/>
                  <a:pt x="22" y="1056"/>
                </a:cubicBezTo>
                <a:cubicBezTo>
                  <a:pt x="58" y="948"/>
                  <a:pt x="115" y="839"/>
                  <a:pt x="178" y="745"/>
                </a:cubicBezTo>
                <a:cubicBezTo>
                  <a:pt x="191" y="704"/>
                  <a:pt x="198" y="670"/>
                  <a:pt x="222" y="634"/>
                </a:cubicBezTo>
                <a:cubicBezTo>
                  <a:pt x="240" y="562"/>
                  <a:pt x="281" y="495"/>
                  <a:pt x="322" y="434"/>
                </a:cubicBezTo>
                <a:cubicBezTo>
                  <a:pt x="334" y="396"/>
                  <a:pt x="345" y="367"/>
                  <a:pt x="367" y="334"/>
                </a:cubicBezTo>
                <a:cubicBezTo>
                  <a:pt x="363" y="319"/>
                  <a:pt x="363" y="303"/>
                  <a:pt x="356" y="289"/>
                </a:cubicBezTo>
                <a:cubicBezTo>
                  <a:pt x="328" y="233"/>
                  <a:pt x="333" y="297"/>
                  <a:pt x="333" y="245"/>
                </a:cubicBezTo>
                <a:close/>
              </a:path>
            </a:pathLst>
          </a:custGeom>
          <a:noFill/>
          <a:ln w="57150" cap="flat" cmpd="sng">
            <a:solidFill>
              <a:srgbClr val="0066FF"/>
            </a:solidFill>
            <a:prstDash val="sys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noAutofit/>
          </a:bodyPr>
          <a:lstStyle/>
          <a:p>
            <a:endParaRPr lang="zh-CN" altLang="en-US" b="0">
              <a:latin typeface="Verdana" panose="020B0604030504040204" pitchFamily="34" charset="0"/>
              <a:cs typeface="Verdana" panose="020B0604030504040204" pitchFamily="34" charset="0"/>
            </a:endParaRPr>
          </a:p>
        </p:txBody>
      </p:sp>
      <p:sp>
        <p:nvSpPr>
          <p:cNvPr id="35" name="Freeform 34">
            <a:extLst>
              <a:ext uri="{FF2B5EF4-FFF2-40B4-BE49-F238E27FC236}">
                <a16:creationId xmlns:a16="http://schemas.microsoft.com/office/drawing/2014/main" id="{5D24B200-E3BB-42C3-8F31-EA27842A84C1}"/>
              </a:ext>
            </a:extLst>
          </p:cNvPr>
          <p:cNvSpPr>
            <a:spLocks/>
          </p:cNvSpPr>
          <p:nvPr/>
        </p:nvSpPr>
        <p:spPr bwMode="auto">
          <a:xfrm>
            <a:off x="6094413" y="3622674"/>
            <a:ext cx="938212" cy="1895475"/>
          </a:xfrm>
          <a:custGeom>
            <a:avLst/>
            <a:gdLst>
              <a:gd name="T0" fmla="*/ 11 w 495"/>
              <a:gd name="T1" fmla="*/ 100 h 1000"/>
              <a:gd name="T2" fmla="*/ 156 w 495"/>
              <a:gd name="T3" fmla="*/ 0 h 1000"/>
              <a:gd name="T4" fmla="*/ 334 w 495"/>
              <a:gd name="T5" fmla="*/ 22 h 1000"/>
              <a:gd name="T6" fmla="*/ 400 w 495"/>
              <a:gd name="T7" fmla="*/ 44 h 1000"/>
              <a:gd name="T8" fmla="*/ 478 w 495"/>
              <a:gd name="T9" fmla="*/ 155 h 1000"/>
              <a:gd name="T10" fmla="*/ 434 w 495"/>
              <a:gd name="T11" fmla="*/ 389 h 1000"/>
              <a:gd name="T12" fmla="*/ 378 w 495"/>
              <a:gd name="T13" fmla="*/ 811 h 1000"/>
              <a:gd name="T14" fmla="*/ 300 w 495"/>
              <a:gd name="T15" fmla="*/ 944 h 1000"/>
              <a:gd name="T16" fmla="*/ 278 w 495"/>
              <a:gd name="T17" fmla="*/ 978 h 1000"/>
              <a:gd name="T18" fmla="*/ 212 w 495"/>
              <a:gd name="T19" fmla="*/ 1000 h 1000"/>
              <a:gd name="T20" fmla="*/ 145 w 495"/>
              <a:gd name="T21" fmla="*/ 966 h 1000"/>
              <a:gd name="T22" fmla="*/ 111 w 495"/>
              <a:gd name="T23" fmla="*/ 933 h 1000"/>
              <a:gd name="T24" fmla="*/ 78 w 495"/>
              <a:gd name="T25" fmla="*/ 911 h 1000"/>
              <a:gd name="T26" fmla="*/ 78 w 495"/>
              <a:gd name="T27" fmla="*/ 633 h 1000"/>
              <a:gd name="T28" fmla="*/ 0 w 495"/>
              <a:gd name="T29" fmla="*/ 222 h 1000"/>
              <a:gd name="T30" fmla="*/ 56 w 495"/>
              <a:gd name="T31" fmla="*/ 55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5" h="1000">
                <a:moveTo>
                  <a:pt x="11" y="100"/>
                </a:moveTo>
                <a:cubicBezTo>
                  <a:pt x="56" y="34"/>
                  <a:pt x="78" y="15"/>
                  <a:pt x="156" y="0"/>
                </a:cubicBezTo>
                <a:cubicBezTo>
                  <a:pt x="242" y="7"/>
                  <a:pt x="268" y="2"/>
                  <a:pt x="334" y="22"/>
                </a:cubicBezTo>
                <a:cubicBezTo>
                  <a:pt x="356" y="29"/>
                  <a:pt x="400" y="44"/>
                  <a:pt x="400" y="44"/>
                </a:cubicBezTo>
                <a:cubicBezTo>
                  <a:pt x="439" y="83"/>
                  <a:pt x="461" y="103"/>
                  <a:pt x="478" y="155"/>
                </a:cubicBezTo>
                <a:cubicBezTo>
                  <a:pt x="472" y="246"/>
                  <a:pt x="495" y="325"/>
                  <a:pt x="434" y="389"/>
                </a:cubicBezTo>
                <a:cubicBezTo>
                  <a:pt x="389" y="524"/>
                  <a:pt x="391" y="669"/>
                  <a:pt x="378" y="811"/>
                </a:cubicBezTo>
                <a:cubicBezTo>
                  <a:pt x="372" y="875"/>
                  <a:pt x="336" y="899"/>
                  <a:pt x="300" y="944"/>
                </a:cubicBezTo>
                <a:cubicBezTo>
                  <a:pt x="292" y="955"/>
                  <a:pt x="289" y="971"/>
                  <a:pt x="278" y="978"/>
                </a:cubicBezTo>
                <a:cubicBezTo>
                  <a:pt x="258" y="990"/>
                  <a:pt x="212" y="1000"/>
                  <a:pt x="212" y="1000"/>
                </a:cubicBezTo>
                <a:cubicBezTo>
                  <a:pt x="191" y="986"/>
                  <a:pt x="166" y="980"/>
                  <a:pt x="145" y="966"/>
                </a:cubicBezTo>
                <a:cubicBezTo>
                  <a:pt x="132" y="957"/>
                  <a:pt x="123" y="943"/>
                  <a:pt x="111" y="933"/>
                </a:cubicBezTo>
                <a:cubicBezTo>
                  <a:pt x="101" y="925"/>
                  <a:pt x="89" y="918"/>
                  <a:pt x="78" y="911"/>
                </a:cubicBezTo>
                <a:cubicBezTo>
                  <a:pt x="22" y="827"/>
                  <a:pt x="47" y="725"/>
                  <a:pt x="78" y="633"/>
                </a:cubicBezTo>
                <a:cubicBezTo>
                  <a:pt x="64" y="493"/>
                  <a:pt x="23" y="361"/>
                  <a:pt x="0" y="222"/>
                </a:cubicBezTo>
                <a:cubicBezTo>
                  <a:pt x="6" y="175"/>
                  <a:pt x="5" y="80"/>
                  <a:pt x="56" y="55"/>
                </a:cubicBezTo>
              </a:path>
            </a:pathLst>
          </a:custGeom>
          <a:noFill/>
          <a:ln w="57150" cap="flat" cmpd="sng">
            <a:solidFill>
              <a:srgbClr val="FF3300"/>
            </a:solidFill>
            <a:prstDash val="sys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noAutofit/>
          </a:bodyPr>
          <a:lstStyle/>
          <a:p>
            <a:endParaRPr lang="zh-CN" altLang="en-US" b="0">
              <a:latin typeface="Verdana" panose="020B0604030504040204" pitchFamily="34" charset="0"/>
              <a:cs typeface="Verdana" panose="020B0604030504040204" pitchFamily="34" charset="0"/>
            </a:endParaRPr>
          </a:p>
        </p:txBody>
      </p:sp>
      <p:sp>
        <p:nvSpPr>
          <p:cNvPr id="36" name="Freeform 35">
            <a:extLst>
              <a:ext uri="{FF2B5EF4-FFF2-40B4-BE49-F238E27FC236}">
                <a16:creationId xmlns:a16="http://schemas.microsoft.com/office/drawing/2014/main" id="{A19DD306-A632-41AC-B656-3C5C5479E794}"/>
              </a:ext>
            </a:extLst>
          </p:cNvPr>
          <p:cNvSpPr>
            <a:spLocks/>
          </p:cNvSpPr>
          <p:nvPr/>
        </p:nvSpPr>
        <p:spPr bwMode="auto">
          <a:xfrm>
            <a:off x="6672263" y="3719512"/>
            <a:ext cx="2520950" cy="2736850"/>
          </a:xfrm>
          <a:custGeom>
            <a:avLst/>
            <a:gdLst>
              <a:gd name="T0" fmla="*/ 337 w 1282"/>
              <a:gd name="T1" fmla="*/ 100 h 1345"/>
              <a:gd name="T2" fmla="*/ 604 w 1282"/>
              <a:gd name="T3" fmla="*/ 0 h 1345"/>
              <a:gd name="T4" fmla="*/ 804 w 1282"/>
              <a:gd name="T5" fmla="*/ 56 h 1345"/>
              <a:gd name="T6" fmla="*/ 971 w 1282"/>
              <a:gd name="T7" fmla="*/ 200 h 1345"/>
              <a:gd name="T8" fmla="*/ 1004 w 1282"/>
              <a:gd name="T9" fmla="*/ 222 h 1345"/>
              <a:gd name="T10" fmla="*/ 1037 w 1282"/>
              <a:gd name="T11" fmla="*/ 234 h 1345"/>
              <a:gd name="T12" fmla="*/ 1115 w 1282"/>
              <a:gd name="T13" fmla="*/ 334 h 1345"/>
              <a:gd name="T14" fmla="*/ 1160 w 1282"/>
              <a:gd name="T15" fmla="*/ 411 h 1345"/>
              <a:gd name="T16" fmla="*/ 1193 w 1282"/>
              <a:gd name="T17" fmla="*/ 445 h 1345"/>
              <a:gd name="T18" fmla="*/ 1282 w 1282"/>
              <a:gd name="T19" fmla="*/ 622 h 1345"/>
              <a:gd name="T20" fmla="*/ 1137 w 1282"/>
              <a:gd name="T21" fmla="*/ 867 h 1345"/>
              <a:gd name="T22" fmla="*/ 971 w 1282"/>
              <a:gd name="T23" fmla="*/ 989 h 1345"/>
              <a:gd name="T24" fmla="*/ 849 w 1282"/>
              <a:gd name="T25" fmla="*/ 1067 h 1345"/>
              <a:gd name="T26" fmla="*/ 704 w 1282"/>
              <a:gd name="T27" fmla="*/ 1145 h 1345"/>
              <a:gd name="T28" fmla="*/ 426 w 1282"/>
              <a:gd name="T29" fmla="*/ 1256 h 1345"/>
              <a:gd name="T30" fmla="*/ 137 w 1282"/>
              <a:gd name="T31" fmla="*/ 1345 h 1345"/>
              <a:gd name="T32" fmla="*/ 48 w 1282"/>
              <a:gd name="T33" fmla="*/ 1333 h 1345"/>
              <a:gd name="T34" fmla="*/ 37 w 1282"/>
              <a:gd name="T35" fmla="*/ 1189 h 1345"/>
              <a:gd name="T36" fmla="*/ 93 w 1282"/>
              <a:gd name="T37" fmla="*/ 1089 h 1345"/>
              <a:gd name="T38" fmla="*/ 137 w 1282"/>
              <a:gd name="T39" fmla="*/ 989 h 1345"/>
              <a:gd name="T40" fmla="*/ 82 w 1282"/>
              <a:gd name="T41" fmla="*/ 667 h 1345"/>
              <a:gd name="T42" fmla="*/ 215 w 1282"/>
              <a:gd name="T43" fmla="*/ 378 h 1345"/>
              <a:gd name="T44" fmla="*/ 260 w 1282"/>
              <a:gd name="T45" fmla="*/ 322 h 1345"/>
              <a:gd name="T46" fmla="*/ 304 w 1282"/>
              <a:gd name="T47" fmla="*/ 256 h 1345"/>
              <a:gd name="T48" fmla="*/ 348 w 1282"/>
              <a:gd name="T49" fmla="*/ 156 h 1345"/>
              <a:gd name="T50" fmla="*/ 337 w 1282"/>
              <a:gd name="T51" fmla="*/ 10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2" h="1345">
                <a:moveTo>
                  <a:pt x="337" y="100"/>
                </a:moveTo>
                <a:cubicBezTo>
                  <a:pt x="413" y="27"/>
                  <a:pt x="505" y="14"/>
                  <a:pt x="604" y="0"/>
                </a:cubicBezTo>
                <a:cubicBezTo>
                  <a:pt x="682" y="9"/>
                  <a:pt x="740" y="14"/>
                  <a:pt x="804" y="56"/>
                </a:cubicBezTo>
                <a:cubicBezTo>
                  <a:pt x="846" y="118"/>
                  <a:pt x="899" y="177"/>
                  <a:pt x="971" y="200"/>
                </a:cubicBezTo>
                <a:cubicBezTo>
                  <a:pt x="982" y="207"/>
                  <a:pt x="992" y="216"/>
                  <a:pt x="1004" y="222"/>
                </a:cubicBezTo>
                <a:cubicBezTo>
                  <a:pt x="1014" y="227"/>
                  <a:pt x="1027" y="228"/>
                  <a:pt x="1037" y="234"/>
                </a:cubicBezTo>
                <a:cubicBezTo>
                  <a:pt x="1063" y="250"/>
                  <a:pt x="1113" y="332"/>
                  <a:pt x="1115" y="334"/>
                </a:cubicBezTo>
                <a:cubicBezTo>
                  <a:pt x="1132" y="358"/>
                  <a:pt x="1143" y="387"/>
                  <a:pt x="1160" y="411"/>
                </a:cubicBezTo>
                <a:cubicBezTo>
                  <a:pt x="1169" y="424"/>
                  <a:pt x="1183" y="433"/>
                  <a:pt x="1193" y="445"/>
                </a:cubicBezTo>
                <a:cubicBezTo>
                  <a:pt x="1224" y="483"/>
                  <a:pt x="1266" y="575"/>
                  <a:pt x="1282" y="622"/>
                </a:cubicBezTo>
                <a:cubicBezTo>
                  <a:pt x="1262" y="745"/>
                  <a:pt x="1230" y="788"/>
                  <a:pt x="1137" y="867"/>
                </a:cubicBezTo>
                <a:cubicBezTo>
                  <a:pt x="1085" y="911"/>
                  <a:pt x="1031" y="959"/>
                  <a:pt x="971" y="989"/>
                </a:cubicBezTo>
                <a:cubicBezTo>
                  <a:pt x="924" y="1012"/>
                  <a:pt x="900" y="1050"/>
                  <a:pt x="849" y="1067"/>
                </a:cubicBezTo>
                <a:cubicBezTo>
                  <a:pt x="806" y="1108"/>
                  <a:pt x="761" y="1130"/>
                  <a:pt x="704" y="1145"/>
                </a:cubicBezTo>
                <a:cubicBezTo>
                  <a:pt x="626" y="1204"/>
                  <a:pt x="519" y="1228"/>
                  <a:pt x="426" y="1256"/>
                </a:cubicBezTo>
                <a:cubicBezTo>
                  <a:pt x="331" y="1284"/>
                  <a:pt x="231" y="1312"/>
                  <a:pt x="137" y="1345"/>
                </a:cubicBezTo>
                <a:cubicBezTo>
                  <a:pt x="107" y="1341"/>
                  <a:pt x="76" y="1344"/>
                  <a:pt x="48" y="1333"/>
                </a:cubicBezTo>
                <a:cubicBezTo>
                  <a:pt x="8" y="1317"/>
                  <a:pt x="30" y="1235"/>
                  <a:pt x="37" y="1189"/>
                </a:cubicBezTo>
                <a:cubicBezTo>
                  <a:pt x="46" y="1127"/>
                  <a:pt x="65" y="1173"/>
                  <a:pt x="93" y="1089"/>
                </a:cubicBezTo>
                <a:cubicBezTo>
                  <a:pt x="105" y="1053"/>
                  <a:pt x="125" y="1025"/>
                  <a:pt x="137" y="989"/>
                </a:cubicBezTo>
                <a:cubicBezTo>
                  <a:pt x="147" y="889"/>
                  <a:pt x="211" y="710"/>
                  <a:pt x="82" y="667"/>
                </a:cubicBezTo>
                <a:cubicBezTo>
                  <a:pt x="0" y="545"/>
                  <a:pt x="138" y="455"/>
                  <a:pt x="215" y="378"/>
                </a:cubicBezTo>
                <a:cubicBezTo>
                  <a:pt x="232" y="361"/>
                  <a:pt x="246" y="341"/>
                  <a:pt x="260" y="322"/>
                </a:cubicBezTo>
                <a:cubicBezTo>
                  <a:pt x="276" y="301"/>
                  <a:pt x="304" y="256"/>
                  <a:pt x="304" y="256"/>
                </a:cubicBezTo>
                <a:cubicBezTo>
                  <a:pt x="314" y="225"/>
                  <a:pt x="348" y="189"/>
                  <a:pt x="348" y="156"/>
                </a:cubicBezTo>
                <a:cubicBezTo>
                  <a:pt x="348" y="137"/>
                  <a:pt x="341" y="119"/>
                  <a:pt x="337" y="100"/>
                </a:cubicBezTo>
                <a:close/>
              </a:path>
            </a:pathLst>
          </a:custGeom>
          <a:noFill/>
          <a:ln w="57150" cap="flat" cmpd="sng">
            <a:solidFill>
              <a:srgbClr val="FF9900"/>
            </a:solidFill>
            <a:prstDash val="sysDash"/>
            <a:round/>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noAutofit/>
          </a:bodyPr>
          <a:lstStyle/>
          <a:p>
            <a:endParaRPr lang="zh-CN" altLang="en-US" b="0">
              <a:latin typeface="Verdana" panose="020B0604030504040204" pitchFamily="34" charset="0"/>
              <a:cs typeface="Verdana" panose="020B0604030504040204" pitchFamily="34" charset="0"/>
            </a:endParaRPr>
          </a:p>
        </p:txBody>
      </p:sp>
      <p:sp>
        <p:nvSpPr>
          <p:cNvPr id="37" name="AutoShape 36">
            <a:extLst>
              <a:ext uri="{FF2B5EF4-FFF2-40B4-BE49-F238E27FC236}">
                <a16:creationId xmlns:a16="http://schemas.microsoft.com/office/drawing/2014/main" id="{43E95470-6C0B-4148-8034-D5A7D8E8D85A}"/>
              </a:ext>
            </a:extLst>
          </p:cNvPr>
          <p:cNvSpPr>
            <a:spLocks noChangeArrowheads="1"/>
          </p:cNvSpPr>
          <p:nvPr/>
        </p:nvSpPr>
        <p:spPr bwMode="auto">
          <a:xfrm>
            <a:off x="5303838" y="2366635"/>
            <a:ext cx="720725" cy="562630"/>
          </a:xfrm>
          <a:prstGeom prst="wedgeEllipseCallout">
            <a:avLst>
              <a:gd name="adj1" fmla="val 68500"/>
              <a:gd name="adj2" fmla="val 63560"/>
            </a:avLst>
          </a:prstGeom>
          <a:noFill/>
          <a:ln w="38100" algn="ctr">
            <a:solidFill>
              <a:srgbClr val="990099"/>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anchor="ctr">
            <a:spAutoFit/>
          </a:bodyPr>
          <a:lstStyle/>
          <a:p>
            <a:pPr algn="ctr"/>
            <a:r>
              <a:rPr lang="zh-CN" altLang="en-US" sz="2000" b="1" dirty="0">
                <a:solidFill>
                  <a:schemeClr val="bg2">
                    <a:lumMod val="10000"/>
                  </a:schemeClr>
                </a:solidFill>
                <a:latin typeface="微软雅黑" panose="020B0503020204020204" pitchFamily="34" charset="-122"/>
                <a:ea typeface="微软雅黑" panose="020B0503020204020204" pitchFamily="34" charset="-122"/>
              </a:rPr>
              <a:t>根</a:t>
            </a:r>
          </a:p>
        </p:txBody>
      </p:sp>
      <p:sp>
        <p:nvSpPr>
          <p:cNvPr id="38" name="AutoShape 37">
            <a:extLst>
              <a:ext uri="{FF2B5EF4-FFF2-40B4-BE49-F238E27FC236}">
                <a16:creationId xmlns:a16="http://schemas.microsoft.com/office/drawing/2014/main" id="{7B2CDF95-E034-412C-839C-EA1AF25C2108}"/>
              </a:ext>
            </a:extLst>
          </p:cNvPr>
          <p:cNvSpPr>
            <a:spLocks noChangeArrowheads="1"/>
          </p:cNvSpPr>
          <p:nvPr/>
        </p:nvSpPr>
        <p:spPr bwMode="auto">
          <a:xfrm>
            <a:off x="3300792" y="3087360"/>
            <a:ext cx="1204155" cy="562630"/>
          </a:xfrm>
          <a:prstGeom prst="wedgeEllipseCallout">
            <a:avLst>
              <a:gd name="adj1" fmla="val 53542"/>
              <a:gd name="adj2" fmla="val 85875"/>
            </a:avLst>
          </a:prstGeom>
          <a:noFill/>
          <a:ln w="38100" algn="ctr">
            <a:solidFill>
              <a:srgbClr val="990099"/>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noAutofit/>
          </a:bodyPr>
          <a:lstStyle/>
          <a:p>
            <a:pPr algn="ctr"/>
            <a:r>
              <a:rPr lang="zh-CN" altLang="en-US" sz="2000" b="1" dirty="0">
                <a:solidFill>
                  <a:schemeClr val="bg2">
                    <a:lumMod val="10000"/>
                  </a:schemeClr>
                </a:solidFill>
                <a:latin typeface="微软雅黑" panose="020B0503020204020204" pitchFamily="34" charset="-122"/>
                <a:ea typeface="微软雅黑" panose="020B0503020204020204" pitchFamily="34" charset="-122"/>
              </a:rPr>
              <a:t>子树</a:t>
            </a:r>
            <a:r>
              <a:rPr lang="en-US" altLang="zh-CN" sz="2000" b="1" dirty="0">
                <a:solidFill>
                  <a:schemeClr val="bg2">
                    <a:lumMod val="10000"/>
                  </a:schemeClr>
                </a:solidFill>
                <a:latin typeface="微软雅黑" panose="020B0503020204020204" pitchFamily="34" charset="-122"/>
                <a:ea typeface="微软雅黑" panose="020B0503020204020204" pitchFamily="34" charset="-122"/>
              </a:rPr>
              <a:t>1</a:t>
            </a:r>
            <a:endParaRPr lang="zh-CN" altLang="en-US" sz="2000" b="1"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39" name="AutoShape 37">
            <a:extLst>
              <a:ext uri="{FF2B5EF4-FFF2-40B4-BE49-F238E27FC236}">
                <a16:creationId xmlns:a16="http://schemas.microsoft.com/office/drawing/2014/main" id="{643A3E06-89DC-4634-B246-E209205FCEE2}"/>
              </a:ext>
            </a:extLst>
          </p:cNvPr>
          <p:cNvSpPr>
            <a:spLocks noChangeArrowheads="1"/>
          </p:cNvSpPr>
          <p:nvPr/>
        </p:nvSpPr>
        <p:spPr bwMode="auto">
          <a:xfrm>
            <a:off x="8458050" y="3433067"/>
            <a:ext cx="1204155" cy="562630"/>
          </a:xfrm>
          <a:prstGeom prst="wedgeEllipseCallout">
            <a:avLst>
              <a:gd name="adj1" fmla="val -47490"/>
              <a:gd name="adj2" fmla="val 89487"/>
            </a:avLst>
          </a:prstGeom>
          <a:noFill/>
          <a:ln w="38100" algn="ctr">
            <a:solidFill>
              <a:srgbClr val="990099"/>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noAutofit/>
          </a:bodyPr>
          <a:lstStyle/>
          <a:p>
            <a:pPr algn="ctr"/>
            <a:r>
              <a:rPr lang="zh-CN" altLang="en-US" sz="2000" b="1" dirty="0">
                <a:solidFill>
                  <a:schemeClr val="bg2">
                    <a:lumMod val="10000"/>
                  </a:schemeClr>
                </a:solidFill>
                <a:latin typeface="Verdana" panose="020B0604030504040204" pitchFamily="34" charset="0"/>
                <a:ea typeface="微软雅黑" panose="020B0503020204020204" pitchFamily="34" charset="-122"/>
                <a:cs typeface="Verdana" panose="020B0604030504040204" pitchFamily="34" charset="0"/>
              </a:rPr>
              <a:t>子树</a:t>
            </a:r>
            <a:r>
              <a:rPr lang="en-US" altLang="zh-CN" sz="20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3</a:t>
            </a:r>
            <a:endParaRPr lang="zh-CN" altLang="en-US" sz="2000" b="1" dirty="0">
              <a:solidFill>
                <a:schemeClr val="bg2">
                  <a:lumMod val="10000"/>
                </a:schemeClr>
              </a:solidFill>
              <a:latin typeface="Verdana" panose="020B0604030504040204" pitchFamily="34" charset="0"/>
              <a:ea typeface="微软雅黑" panose="020B0503020204020204" pitchFamily="34" charset="-122"/>
              <a:cs typeface="Verdana" panose="020B0604030504040204" pitchFamily="34" charset="0"/>
            </a:endParaRPr>
          </a:p>
        </p:txBody>
      </p:sp>
      <p:sp>
        <p:nvSpPr>
          <p:cNvPr id="40" name="AutoShape 37">
            <a:extLst>
              <a:ext uri="{FF2B5EF4-FFF2-40B4-BE49-F238E27FC236}">
                <a16:creationId xmlns:a16="http://schemas.microsoft.com/office/drawing/2014/main" id="{D381E9EC-6B68-411C-9B4B-327B1717C0FC}"/>
              </a:ext>
            </a:extLst>
          </p:cNvPr>
          <p:cNvSpPr>
            <a:spLocks noChangeArrowheads="1"/>
          </p:cNvSpPr>
          <p:nvPr/>
        </p:nvSpPr>
        <p:spPr bwMode="auto">
          <a:xfrm>
            <a:off x="6749062" y="2928937"/>
            <a:ext cx="1204155" cy="562630"/>
          </a:xfrm>
          <a:prstGeom prst="wedgeEllipseCallout">
            <a:avLst>
              <a:gd name="adj1" fmla="val -47490"/>
              <a:gd name="adj2" fmla="val 89487"/>
            </a:avLst>
          </a:prstGeom>
          <a:noFill/>
          <a:ln w="38100" algn="ctr">
            <a:solidFill>
              <a:srgbClr val="990099"/>
            </a:solidFill>
            <a:miter lim="800000"/>
            <a:headEnd/>
            <a:tailEnd/>
          </a:ln>
          <a:effectLst/>
          <a:extLst>
            <a:ext uri="{909E8E84-426E-40DD-AFC4-6F175D3DCCD1}">
              <a14:hiddenFill xmlns:a14="http://schemas.microsoft.com/office/drawing/2010/main">
                <a:solidFill>
                  <a:srgbClr val="FCFDC6"/>
                </a:solidFill>
              </a14:hiddenFill>
            </a:ext>
            <a:ext uri="{AF507438-7753-43E0-B8FC-AC1667EBCBE1}">
              <a14:hiddenEffects xmlns:a14="http://schemas.microsoft.com/office/drawing/2010/main">
                <a:effectLst>
                  <a:outerShdw dist="107763" dir="2700000" algn="ctr" rotWithShape="0">
                    <a:schemeClr val="bg2"/>
                  </a:outerShdw>
                </a:effectLst>
              </a14:hiddenEffects>
            </a:ext>
            <a:ext uri="{53640926-AAD7-44D8-BBD7-CCE9431645EC}">
              <a14:shadowObscured xmlns:a14="http://schemas.microsoft.com/office/drawing/2010/main" val="1"/>
            </a:ext>
          </a:extLst>
        </p:spPr>
        <p:txBody>
          <a:bodyPr wrap="none" anchor="ctr">
            <a:noAutofit/>
          </a:bodyPr>
          <a:lstStyle/>
          <a:p>
            <a:pPr algn="ctr"/>
            <a:r>
              <a:rPr lang="zh-CN" altLang="en-US" sz="2000" b="1" dirty="0">
                <a:solidFill>
                  <a:schemeClr val="bg2">
                    <a:lumMod val="10000"/>
                  </a:schemeClr>
                </a:solidFill>
                <a:latin typeface="微软雅黑" panose="020B0503020204020204" pitchFamily="34" charset="-122"/>
                <a:ea typeface="微软雅黑" panose="020B0503020204020204" pitchFamily="34" charset="-122"/>
              </a:rPr>
              <a:t>子树</a:t>
            </a:r>
            <a:r>
              <a:rPr lang="en-US" altLang="zh-CN" sz="2000" b="1" dirty="0">
                <a:solidFill>
                  <a:schemeClr val="bg2">
                    <a:lumMod val="10000"/>
                  </a:schemeClr>
                </a:solidFill>
                <a:latin typeface="微软雅黑" panose="020B0503020204020204" pitchFamily="34" charset="-122"/>
                <a:ea typeface="微软雅黑" panose="020B0503020204020204" pitchFamily="34" charset="-122"/>
              </a:rPr>
              <a:t>2</a:t>
            </a:r>
            <a:endParaRPr lang="zh-CN" altLang="en-US" sz="2000" b="1" dirty="0">
              <a:solidFill>
                <a:schemeClr val="bg2">
                  <a:lumMod val="10000"/>
                </a:schemeClr>
              </a:solidFill>
              <a:latin typeface="微软雅黑" panose="020B0503020204020204" pitchFamily="34" charset="-122"/>
              <a:ea typeface="微软雅黑" panose="020B0503020204020204" pitchFamily="34" charset="-122"/>
            </a:endParaRPr>
          </a:p>
        </p:txBody>
      </p:sp>
      <p:sp>
        <p:nvSpPr>
          <p:cNvPr id="41" name="椭圆 40">
            <a:extLst>
              <a:ext uri="{FF2B5EF4-FFF2-40B4-BE49-F238E27FC236}">
                <a16:creationId xmlns:a16="http://schemas.microsoft.com/office/drawing/2014/main" id="{9EDBD269-FBD1-4DC9-AEE3-ADEEFF1729A8}"/>
              </a:ext>
            </a:extLst>
          </p:cNvPr>
          <p:cNvSpPr/>
          <p:nvPr/>
        </p:nvSpPr>
        <p:spPr>
          <a:xfrm>
            <a:off x="6245764" y="2878501"/>
            <a:ext cx="534817" cy="53347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5B10A687-8695-463E-94B3-A877ED3C0A27}"/>
              </a:ext>
            </a:extLst>
          </p:cNvPr>
          <p:cNvSpPr/>
          <p:nvPr/>
        </p:nvSpPr>
        <p:spPr>
          <a:xfrm>
            <a:off x="5023724" y="3850472"/>
            <a:ext cx="534817" cy="53347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9C4ACEE6-3627-4568-8A2F-38AADBB53411}"/>
              </a:ext>
            </a:extLst>
          </p:cNvPr>
          <p:cNvSpPr/>
          <p:nvPr/>
        </p:nvSpPr>
        <p:spPr>
          <a:xfrm>
            <a:off x="6256108" y="3857169"/>
            <a:ext cx="534817" cy="53347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4ABBA9C8-2C87-4541-812C-8337BE96380B}"/>
              </a:ext>
            </a:extLst>
          </p:cNvPr>
          <p:cNvSpPr/>
          <p:nvPr/>
        </p:nvSpPr>
        <p:spPr>
          <a:xfrm>
            <a:off x="7727558" y="3853732"/>
            <a:ext cx="534817" cy="53347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954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heel(1)">
                                      <p:cBhvr>
                                        <p:cTn id="22" dur="500"/>
                                        <p:tgtEl>
                                          <p:spTgt spid="41"/>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dissolve">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heel(1)">
                                      <p:cBhvr>
                                        <p:cTn id="31" dur="750"/>
                                        <p:tgtEl>
                                          <p:spTgt spid="3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childTnLst>
                          </p:cTn>
                        </p:par>
                        <p:par>
                          <p:cTn id="37" fill="hold">
                            <p:stCondLst>
                              <p:cond delay="500"/>
                            </p:stCondLst>
                            <p:childTnLst>
                              <p:par>
                                <p:cTn id="38" presetID="21" presetClass="entr" presetSubtype="1" fill="hold" grpId="0"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wheel(1)">
                                      <p:cBhvr>
                                        <p:cTn id="40" dur="5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heel(1)">
                                      <p:cBhvr>
                                        <p:cTn id="45" dur="750"/>
                                        <p:tgtEl>
                                          <p:spTgt spid="35"/>
                                        </p:tgtEl>
                                      </p:cBhvr>
                                    </p:animEffect>
                                  </p:childTnLst>
                                </p:cTn>
                              </p:par>
                            </p:childTnLst>
                          </p:cTn>
                        </p:par>
                        <p:par>
                          <p:cTn id="46" fill="hold">
                            <p:stCondLst>
                              <p:cond delay="750"/>
                            </p:stCondLst>
                            <p:childTnLst>
                              <p:par>
                                <p:cTn id="47" presetID="9" presetClass="entr" presetSubtype="0"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dissolve">
                                      <p:cBhvr>
                                        <p:cTn id="49" dur="500"/>
                                        <p:tgtEl>
                                          <p:spTgt spid="40"/>
                                        </p:tgtEl>
                                      </p:cBhvr>
                                    </p:animEffect>
                                  </p:childTnLst>
                                </p:cTn>
                              </p:par>
                            </p:childTnLst>
                          </p:cTn>
                        </p:par>
                        <p:par>
                          <p:cTn id="50" fill="hold">
                            <p:stCondLst>
                              <p:cond delay="1250"/>
                            </p:stCondLst>
                            <p:childTnLst>
                              <p:par>
                                <p:cTn id="51" presetID="21" presetClass="entr" presetSubtype="1" fill="hold" grpId="0" nodeType="after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heel(1)">
                                      <p:cBhvr>
                                        <p:cTn id="53" dur="5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grpId="0" nodeType="click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heel(1)">
                                      <p:cBhvr>
                                        <p:cTn id="58" dur="750"/>
                                        <p:tgtEl>
                                          <p:spTgt spid="36"/>
                                        </p:tgtEl>
                                      </p:cBhvr>
                                    </p:animEffect>
                                  </p:childTnLst>
                                </p:cTn>
                              </p:par>
                            </p:childTnLst>
                          </p:cTn>
                        </p:par>
                        <p:par>
                          <p:cTn id="59" fill="hold">
                            <p:stCondLst>
                              <p:cond delay="750"/>
                            </p:stCondLst>
                            <p:childTnLst>
                              <p:par>
                                <p:cTn id="60" presetID="9" presetClass="entr" presetSubtype="0" fill="hold" grpId="0" nodeType="after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dissolve">
                                      <p:cBhvr>
                                        <p:cTn id="62" dur="500"/>
                                        <p:tgtEl>
                                          <p:spTgt spid="39"/>
                                        </p:tgtEl>
                                      </p:cBhvr>
                                    </p:animEffect>
                                  </p:childTnLst>
                                </p:cTn>
                              </p:par>
                            </p:childTnLst>
                          </p:cTn>
                        </p:par>
                        <p:par>
                          <p:cTn id="63" fill="hold">
                            <p:stCondLst>
                              <p:cond delay="1250"/>
                            </p:stCondLst>
                            <p:childTnLst>
                              <p:par>
                                <p:cTn id="64" presetID="21" presetClass="entr" presetSubtype="1" fill="hold" grpId="0" nodeType="after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wheel(1)">
                                      <p:cBhvr>
                                        <p:cTn id="6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animBg="1"/>
      <p:bldP spid="35" grpId="0" animBg="1"/>
      <p:bldP spid="36" grpId="0" animBg="1"/>
      <p:bldP spid="37" grpId="0" animBg="1" autoUpdateAnimBg="0"/>
      <p:bldP spid="38" grpId="0" animBg="1" autoUpdateAnimBg="0"/>
      <p:bldP spid="39" grpId="0" animBg="1" autoUpdateAnimBg="0"/>
      <p:bldP spid="40" grpId="0" animBg="1" autoUpdateAnimBg="0"/>
      <p:bldP spid="41" grpId="0" animBg="1"/>
      <p:bldP spid="42" grpId="0" animBg="1"/>
      <p:bldP spid="43" grpId="0" animBg="1"/>
      <p:bldP spid="44"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85058F-3EB0-4E82-8352-DDE380C9F1CD}"/>
              </a:ext>
            </a:extLst>
          </p:cNvPr>
          <p:cNvSpPr>
            <a:spLocks noGrp="1"/>
          </p:cNvSpPr>
          <p:nvPr>
            <p:ph type="title"/>
          </p:nvPr>
        </p:nvSpPr>
        <p:spPr/>
        <p:txBody>
          <a:bodyPr/>
          <a:lstStyle/>
          <a:p>
            <a:r>
              <a:rPr lang="en-US" altLang="zh-CN" dirty="0"/>
              <a:t>6.3 </a:t>
            </a:r>
            <a:r>
              <a:rPr lang="zh-CN" altLang="en-US" dirty="0"/>
              <a:t>二叉树的遍历</a:t>
            </a:r>
          </a:p>
        </p:txBody>
      </p:sp>
      <p:sp>
        <p:nvSpPr>
          <p:cNvPr id="3" name="内容占位符 2">
            <a:extLst>
              <a:ext uri="{FF2B5EF4-FFF2-40B4-BE49-F238E27FC236}">
                <a16:creationId xmlns:a16="http://schemas.microsoft.com/office/drawing/2014/main" id="{6BB875DE-CCCF-403A-9183-EDF2F8187B88}"/>
              </a:ext>
            </a:extLst>
          </p:cNvPr>
          <p:cNvSpPr>
            <a:spLocks noGrp="1"/>
          </p:cNvSpPr>
          <p:nvPr>
            <p:ph idx="1"/>
          </p:nvPr>
        </p:nvSpPr>
        <p:spPr>
          <a:xfrm>
            <a:off x="304800" y="1371600"/>
            <a:ext cx="11582400" cy="5181600"/>
          </a:xfrm>
        </p:spPr>
        <p:txBody>
          <a:bodyPr/>
          <a:lstStyle/>
          <a:p>
            <a:pPr>
              <a:spcBef>
                <a:spcPts val="1200"/>
              </a:spcBef>
            </a:pPr>
            <a:r>
              <a:rPr lang="zh-CN" altLang="en-US" sz="2800" dirty="0"/>
              <a:t>二叉树的遍历：</a:t>
            </a:r>
            <a:endParaRPr lang="en-US" altLang="zh-CN" sz="2800" dirty="0"/>
          </a:p>
          <a:p>
            <a:pPr lvl="1">
              <a:spcBef>
                <a:spcPts val="1200"/>
              </a:spcBef>
            </a:pPr>
            <a:r>
              <a:rPr lang="zh-CN" altLang="en-US" sz="2800" dirty="0"/>
              <a:t>指按一定规律对二叉树中的每个结点进行访问且仅访问一次。 </a:t>
            </a:r>
          </a:p>
          <a:p>
            <a:pPr lvl="1">
              <a:spcBef>
                <a:spcPts val="1200"/>
              </a:spcBef>
            </a:pPr>
            <a:r>
              <a:rPr lang="zh-CN" altLang="en-US" sz="2600" dirty="0">
                <a:latin typeface="Verdana" panose="020B0604030504040204" pitchFamily="34" charset="0"/>
                <a:cs typeface="Verdana" panose="020B0604030504040204" pitchFamily="34" charset="0"/>
              </a:rPr>
              <a:t>即：采用一定的方法得到树中所有结点的一个线性排列</a:t>
            </a:r>
            <a:endParaRPr lang="en-US" altLang="zh-CN" sz="2600" dirty="0">
              <a:latin typeface="Verdana" panose="020B0604030504040204" pitchFamily="34" charset="0"/>
              <a:cs typeface="Verdana" panose="020B0604030504040204" pitchFamily="34" charset="0"/>
            </a:endParaRPr>
          </a:p>
          <a:p>
            <a:pPr>
              <a:spcBef>
                <a:spcPts val="1200"/>
              </a:spcBef>
            </a:pPr>
            <a:r>
              <a:rPr lang="zh-CN" altLang="en-US" sz="2800" dirty="0"/>
              <a:t>遍历是二叉树最基本的运算，是二叉树中其他运算的基础。</a:t>
            </a:r>
          </a:p>
        </p:txBody>
      </p:sp>
    </p:spTree>
    <p:extLst>
      <p:ext uri="{BB962C8B-B14F-4D97-AF65-F5344CB8AC3E}">
        <p14:creationId xmlns:p14="http://schemas.microsoft.com/office/powerpoint/2010/main" val="384019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217E4E-5AFD-403C-8F42-EF96334732B5}"/>
              </a:ext>
            </a:extLst>
          </p:cNvPr>
          <p:cNvSpPr>
            <a:spLocks noGrp="1"/>
          </p:cNvSpPr>
          <p:nvPr>
            <p:ph type="title"/>
          </p:nvPr>
        </p:nvSpPr>
        <p:spPr>
          <a:xfrm>
            <a:off x="914400" y="472843"/>
            <a:ext cx="10363200" cy="685800"/>
          </a:xfrm>
        </p:spPr>
        <p:txBody>
          <a:bodyPr/>
          <a:lstStyle/>
          <a:p>
            <a:r>
              <a:rPr lang="en-US" altLang="zh-CN" dirty="0"/>
              <a:t>6.3.1 </a:t>
            </a:r>
            <a:r>
              <a:rPr lang="zh-CN" altLang="en-US" dirty="0"/>
              <a:t>二叉树的遍历</a:t>
            </a:r>
          </a:p>
        </p:txBody>
      </p:sp>
      <p:sp>
        <p:nvSpPr>
          <p:cNvPr id="3" name="内容占位符 2">
            <a:extLst>
              <a:ext uri="{FF2B5EF4-FFF2-40B4-BE49-F238E27FC236}">
                <a16:creationId xmlns:a16="http://schemas.microsoft.com/office/drawing/2014/main" id="{0364FD08-BBE8-42A2-ABF7-21CC955B7CC5}"/>
              </a:ext>
            </a:extLst>
          </p:cNvPr>
          <p:cNvSpPr>
            <a:spLocks noGrp="1"/>
          </p:cNvSpPr>
          <p:nvPr>
            <p:ph idx="1"/>
          </p:nvPr>
        </p:nvSpPr>
        <p:spPr>
          <a:xfrm>
            <a:off x="304800" y="1158643"/>
            <a:ext cx="11582400" cy="1174285"/>
          </a:xfrm>
        </p:spPr>
        <p:txBody>
          <a:bodyPr/>
          <a:lstStyle/>
          <a:p>
            <a:r>
              <a:rPr lang="zh-CN" altLang="en-US" dirty="0"/>
              <a:t>用</a:t>
            </a:r>
            <a:r>
              <a:rPr lang="en-US" altLang="zh-CN" dirty="0"/>
              <a:t>L</a:t>
            </a:r>
            <a:r>
              <a:rPr lang="zh-CN" altLang="en-US" dirty="0"/>
              <a:t>、</a:t>
            </a:r>
            <a:r>
              <a:rPr lang="en-US" altLang="zh-CN" dirty="0"/>
              <a:t>D</a:t>
            </a:r>
            <a:r>
              <a:rPr lang="zh-CN" altLang="en-US" dirty="0"/>
              <a:t>、</a:t>
            </a:r>
            <a:r>
              <a:rPr lang="en-US" altLang="zh-CN" dirty="0"/>
              <a:t>R</a:t>
            </a:r>
            <a:r>
              <a:rPr lang="zh-CN" altLang="en-US" dirty="0"/>
              <a:t>分别表示遍历左子树、访问根结点、遍历右子树，那么对二叉树的遍历顺序就可以有：</a:t>
            </a:r>
          </a:p>
          <a:p>
            <a:endParaRPr lang="zh-CN" altLang="en-US" dirty="0"/>
          </a:p>
        </p:txBody>
      </p:sp>
      <p:sp>
        <p:nvSpPr>
          <p:cNvPr id="4" name="Text Box 3">
            <a:extLst>
              <a:ext uri="{FF2B5EF4-FFF2-40B4-BE49-F238E27FC236}">
                <a16:creationId xmlns:a16="http://schemas.microsoft.com/office/drawing/2014/main" id="{E08ACD0E-1812-422D-8626-25063987A60A}"/>
              </a:ext>
            </a:extLst>
          </p:cNvPr>
          <p:cNvSpPr txBox="1">
            <a:spLocks noChangeArrowheads="1"/>
          </p:cNvSpPr>
          <p:nvPr/>
        </p:nvSpPr>
        <p:spPr bwMode="auto">
          <a:xfrm>
            <a:off x="1362075" y="2415942"/>
            <a:ext cx="8001000" cy="4007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spcBef>
                <a:spcPts val="600"/>
              </a:spcBef>
              <a:buFontTx/>
              <a:buAutoNum type="arabicParenBoth"/>
            </a:pPr>
            <a:r>
              <a:rPr lang="zh-CN" altLang="en-US" sz="2600" b="1" dirty="0">
                <a:solidFill>
                  <a:srgbClr val="006600"/>
                </a:solidFill>
                <a:latin typeface="微软雅黑" panose="020B0503020204020204" pitchFamily="34" charset="-122"/>
                <a:ea typeface="微软雅黑" panose="020B0503020204020204" pitchFamily="34" charset="-122"/>
              </a:rPr>
              <a:t> 访问根，遍历左子树，遍历右子树</a:t>
            </a:r>
            <a:r>
              <a:rPr lang="en-US" altLang="zh-CN" sz="2600" b="1" dirty="0">
                <a:solidFill>
                  <a:srgbClr val="006600"/>
                </a:solidFill>
                <a:latin typeface="微软雅黑" panose="020B0503020204020204" pitchFamily="34" charset="-122"/>
                <a:ea typeface="微软雅黑" panose="020B0503020204020204" pitchFamily="34" charset="-122"/>
              </a:rPr>
              <a:t>(</a:t>
            </a:r>
            <a:r>
              <a:rPr lang="zh-CN" altLang="en-US" sz="2600" b="1" dirty="0">
                <a:solidFill>
                  <a:srgbClr val="006600"/>
                </a:solidFill>
                <a:latin typeface="微软雅黑" panose="020B0503020204020204" pitchFamily="34" charset="-122"/>
                <a:ea typeface="微软雅黑" panose="020B0503020204020204" pitchFamily="34" charset="-122"/>
              </a:rPr>
              <a:t>记做</a:t>
            </a:r>
            <a:r>
              <a:rPr lang="en-US" altLang="zh-CN" sz="2600" b="1" dirty="0">
                <a:solidFill>
                  <a:srgbClr val="006600"/>
                </a:solidFill>
                <a:latin typeface="微软雅黑" panose="020B0503020204020204" pitchFamily="34" charset="-122"/>
                <a:ea typeface="微软雅黑" panose="020B0503020204020204" pitchFamily="34" charset="-122"/>
              </a:rPr>
              <a:t>DLR)</a:t>
            </a:r>
            <a:r>
              <a:rPr lang="zh-CN" altLang="en-US" sz="2600" b="1" dirty="0">
                <a:solidFill>
                  <a:srgbClr val="006600"/>
                </a:solidFill>
                <a:latin typeface="微软雅黑" panose="020B0503020204020204" pitchFamily="34" charset="-122"/>
                <a:ea typeface="微软雅黑" panose="020B0503020204020204" pitchFamily="34" charset="-122"/>
              </a:rPr>
              <a:t>。</a:t>
            </a:r>
          </a:p>
          <a:p>
            <a:pPr>
              <a:lnSpc>
                <a:spcPct val="150000"/>
              </a:lnSpc>
              <a:spcBef>
                <a:spcPts val="600"/>
              </a:spcBef>
              <a:buFontTx/>
              <a:buAutoNum type="arabicParenBoth"/>
            </a:pPr>
            <a:r>
              <a:rPr lang="zh-CN" altLang="en-US" sz="2600" b="1" dirty="0">
                <a:solidFill>
                  <a:srgbClr val="006600"/>
                </a:solidFill>
                <a:latin typeface="微软雅黑" panose="020B0503020204020204" pitchFamily="34" charset="-122"/>
                <a:ea typeface="微软雅黑" panose="020B0503020204020204" pitchFamily="34" charset="-122"/>
              </a:rPr>
              <a:t> 遍历左子树，访问根，遍历右子树</a:t>
            </a:r>
            <a:r>
              <a:rPr lang="en-US" altLang="zh-CN" sz="2600" b="1" dirty="0">
                <a:solidFill>
                  <a:srgbClr val="006600"/>
                </a:solidFill>
                <a:latin typeface="微软雅黑" panose="020B0503020204020204" pitchFamily="34" charset="-122"/>
                <a:ea typeface="微软雅黑" panose="020B0503020204020204" pitchFamily="34" charset="-122"/>
              </a:rPr>
              <a:t>(</a:t>
            </a:r>
            <a:r>
              <a:rPr lang="zh-CN" altLang="en-US" sz="2600" b="1" dirty="0">
                <a:solidFill>
                  <a:srgbClr val="006600"/>
                </a:solidFill>
                <a:latin typeface="微软雅黑" panose="020B0503020204020204" pitchFamily="34" charset="-122"/>
                <a:ea typeface="微软雅黑" panose="020B0503020204020204" pitchFamily="34" charset="-122"/>
              </a:rPr>
              <a:t>记做</a:t>
            </a:r>
            <a:r>
              <a:rPr lang="en-US" altLang="zh-CN" sz="2600" b="1" dirty="0">
                <a:solidFill>
                  <a:srgbClr val="006600"/>
                </a:solidFill>
                <a:latin typeface="微软雅黑" panose="020B0503020204020204" pitchFamily="34" charset="-122"/>
                <a:ea typeface="微软雅黑" panose="020B0503020204020204" pitchFamily="34" charset="-122"/>
              </a:rPr>
              <a:t>LDR)</a:t>
            </a:r>
            <a:r>
              <a:rPr lang="zh-CN" altLang="en-US" sz="2600" b="1" dirty="0">
                <a:solidFill>
                  <a:srgbClr val="006600"/>
                </a:solidFill>
                <a:latin typeface="微软雅黑" panose="020B0503020204020204" pitchFamily="34" charset="-122"/>
                <a:ea typeface="微软雅黑" panose="020B0503020204020204" pitchFamily="34" charset="-122"/>
              </a:rPr>
              <a:t>。</a:t>
            </a:r>
          </a:p>
          <a:p>
            <a:pPr>
              <a:lnSpc>
                <a:spcPct val="150000"/>
              </a:lnSpc>
              <a:spcBef>
                <a:spcPts val="600"/>
              </a:spcBef>
              <a:buFontTx/>
              <a:buAutoNum type="arabicParenBoth"/>
            </a:pPr>
            <a:r>
              <a:rPr lang="zh-CN" altLang="en-US" sz="2600" b="1" dirty="0">
                <a:solidFill>
                  <a:srgbClr val="006600"/>
                </a:solidFill>
                <a:latin typeface="微软雅黑" panose="020B0503020204020204" pitchFamily="34" charset="-122"/>
                <a:ea typeface="微软雅黑" panose="020B0503020204020204" pitchFamily="34" charset="-122"/>
              </a:rPr>
              <a:t> 遍历左子树，遍历右子树，访问根 </a:t>
            </a:r>
            <a:r>
              <a:rPr lang="en-US" altLang="zh-CN" sz="2600" b="1" dirty="0">
                <a:solidFill>
                  <a:srgbClr val="006600"/>
                </a:solidFill>
                <a:latin typeface="微软雅黑" panose="020B0503020204020204" pitchFamily="34" charset="-122"/>
                <a:ea typeface="微软雅黑" panose="020B0503020204020204" pitchFamily="34" charset="-122"/>
              </a:rPr>
              <a:t>(</a:t>
            </a:r>
            <a:r>
              <a:rPr lang="zh-CN" altLang="en-US" sz="2600" b="1" dirty="0">
                <a:solidFill>
                  <a:srgbClr val="006600"/>
                </a:solidFill>
                <a:latin typeface="微软雅黑" panose="020B0503020204020204" pitchFamily="34" charset="-122"/>
                <a:ea typeface="微软雅黑" panose="020B0503020204020204" pitchFamily="34" charset="-122"/>
              </a:rPr>
              <a:t>记做</a:t>
            </a:r>
            <a:r>
              <a:rPr lang="en-US" altLang="zh-CN" sz="2600" b="1" dirty="0">
                <a:solidFill>
                  <a:srgbClr val="006600"/>
                </a:solidFill>
                <a:latin typeface="微软雅黑" panose="020B0503020204020204" pitchFamily="34" charset="-122"/>
                <a:ea typeface="微软雅黑" panose="020B0503020204020204" pitchFamily="34" charset="-122"/>
              </a:rPr>
              <a:t>LRD)</a:t>
            </a:r>
            <a:r>
              <a:rPr lang="zh-CN" altLang="en-US" sz="2600" b="1" dirty="0">
                <a:solidFill>
                  <a:srgbClr val="006600"/>
                </a:solidFill>
                <a:latin typeface="微软雅黑" panose="020B0503020204020204" pitchFamily="34" charset="-122"/>
                <a:ea typeface="微软雅黑" panose="020B0503020204020204" pitchFamily="34" charset="-122"/>
              </a:rPr>
              <a:t>。</a:t>
            </a:r>
            <a:endParaRPr lang="en-US" altLang="zh-CN" sz="2600" b="1" dirty="0">
              <a:solidFill>
                <a:srgbClr val="006600"/>
              </a:solidFill>
              <a:latin typeface="微软雅黑" panose="020B0503020204020204" pitchFamily="34" charset="-122"/>
              <a:ea typeface="微软雅黑" panose="020B0503020204020204" pitchFamily="34" charset="-122"/>
            </a:endParaRPr>
          </a:p>
          <a:p>
            <a:pPr>
              <a:lnSpc>
                <a:spcPct val="150000"/>
              </a:lnSpc>
              <a:spcBef>
                <a:spcPts val="600"/>
              </a:spcBef>
              <a:buFontTx/>
              <a:buAutoNum type="arabicParenBoth"/>
            </a:pPr>
            <a:r>
              <a:rPr lang="zh-CN" altLang="en-US" sz="2600" b="1" dirty="0">
                <a:solidFill>
                  <a:srgbClr val="006600"/>
                </a:solidFill>
                <a:latin typeface="微软雅黑" panose="020B0503020204020204" pitchFamily="34" charset="-122"/>
                <a:ea typeface="微软雅黑" panose="020B0503020204020204" pitchFamily="34" charset="-122"/>
              </a:rPr>
              <a:t> 访问根，遍历右子树，遍历左子树</a:t>
            </a:r>
            <a:r>
              <a:rPr lang="en-US" altLang="zh-CN" sz="2600" b="1" dirty="0">
                <a:solidFill>
                  <a:srgbClr val="006600"/>
                </a:solidFill>
                <a:latin typeface="微软雅黑" panose="020B0503020204020204" pitchFamily="34" charset="-122"/>
                <a:ea typeface="微软雅黑" panose="020B0503020204020204" pitchFamily="34" charset="-122"/>
              </a:rPr>
              <a:t>(</a:t>
            </a:r>
            <a:r>
              <a:rPr lang="zh-CN" altLang="en-US" sz="2600" b="1" dirty="0">
                <a:solidFill>
                  <a:srgbClr val="006600"/>
                </a:solidFill>
                <a:latin typeface="微软雅黑" panose="020B0503020204020204" pitchFamily="34" charset="-122"/>
                <a:ea typeface="微软雅黑" panose="020B0503020204020204" pitchFamily="34" charset="-122"/>
              </a:rPr>
              <a:t>记做</a:t>
            </a:r>
            <a:r>
              <a:rPr lang="en-US" altLang="zh-CN" sz="2600" b="1" dirty="0">
                <a:solidFill>
                  <a:srgbClr val="006600"/>
                </a:solidFill>
                <a:latin typeface="微软雅黑" panose="020B0503020204020204" pitchFamily="34" charset="-122"/>
                <a:ea typeface="微软雅黑" panose="020B0503020204020204" pitchFamily="34" charset="-122"/>
              </a:rPr>
              <a:t>DRL)</a:t>
            </a:r>
            <a:r>
              <a:rPr lang="zh-CN" altLang="en-US" sz="2600" b="1" dirty="0">
                <a:solidFill>
                  <a:srgbClr val="006600"/>
                </a:solidFill>
                <a:latin typeface="微软雅黑" panose="020B0503020204020204" pitchFamily="34" charset="-122"/>
                <a:ea typeface="微软雅黑" panose="020B0503020204020204" pitchFamily="34" charset="-122"/>
              </a:rPr>
              <a:t>。</a:t>
            </a:r>
          </a:p>
          <a:p>
            <a:pPr>
              <a:lnSpc>
                <a:spcPct val="150000"/>
              </a:lnSpc>
              <a:spcBef>
                <a:spcPts val="600"/>
              </a:spcBef>
              <a:buFontTx/>
              <a:buAutoNum type="arabicParenBoth"/>
            </a:pPr>
            <a:r>
              <a:rPr lang="zh-CN" altLang="en-US" sz="2600" b="1" dirty="0">
                <a:solidFill>
                  <a:srgbClr val="006600"/>
                </a:solidFill>
                <a:latin typeface="微软雅黑" panose="020B0503020204020204" pitchFamily="34" charset="-122"/>
                <a:ea typeface="微软雅黑" panose="020B0503020204020204" pitchFamily="34" charset="-122"/>
              </a:rPr>
              <a:t> 遍历右子树，访问根，遍历左子树 </a:t>
            </a:r>
            <a:r>
              <a:rPr lang="en-US" altLang="zh-CN" sz="2600" b="1" dirty="0">
                <a:solidFill>
                  <a:srgbClr val="006600"/>
                </a:solidFill>
                <a:latin typeface="微软雅黑" panose="020B0503020204020204" pitchFamily="34" charset="-122"/>
                <a:ea typeface="微软雅黑" panose="020B0503020204020204" pitchFamily="34" charset="-122"/>
              </a:rPr>
              <a:t>(</a:t>
            </a:r>
            <a:r>
              <a:rPr lang="zh-CN" altLang="en-US" sz="2600" b="1" dirty="0">
                <a:solidFill>
                  <a:srgbClr val="006600"/>
                </a:solidFill>
                <a:latin typeface="微软雅黑" panose="020B0503020204020204" pitchFamily="34" charset="-122"/>
                <a:ea typeface="微软雅黑" panose="020B0503020204020204" pitchFamily="34" charset="-122"/>
              </a:rPr>
              <a:t>记做</a:t>
            </a:r>
            <a:r>
              <a:rPr lang="en-US" altLang="zh-CN" sz="2600" b="1" dirty="0">
                <a:solidFill>
                  <a:srgbClr val="006600"/>
                </a:solidFill>
                <a:latin typeface="微软雅黑" panose="020B0503020204020204" pitchFamily="34" charset="-122"/>
                <a:ea typeface="微软雅黑" panose="020B0503020204020204" pitchFamily="34" charset="-122"/>
              </a:rPr>
              <a:t>RDL)</a:t>
            </a:r>
            <a:r>
              <a:rPr lang="zh-CN" altLang="en-US" sz="2600" b="1" dirty="0">
                <a:solidFill>
                  <a:srgbClr val="006600"/>
                </a:solidFill>
                <a:latin typeface="微软雅黑" panose="020B0503020204020204" pitchFamily="34" charset="-122"/>
                <a:ea typeface="微软雅黑" panose="020B0503020204020204" pitchFamily="34" charset="-122"/>
              </a:rPr>
              <a:t>。</a:t>
            </a:r>
          </a:p>
          <a:p>
            <a:pPr>
              <a:lnSpc>
                <a:spcPct val="150000"/>
              </a:lnSpc>
              <a:spcBef>
                <a:spcPts val="600"/>
              </a:spcBef>
              <a:buFontTx/>
              <a:buAutoNum type="arabicParenBoth"/>
            </a:pPr>
            <a:r>
              <a:rPr lang="zh-CN" altLang="en-US" sz="2600" b="1" dirty="0">
                <a:solidFill>
                  <a:srgbClr val="006600"/>
                </a:solidFill>
                <a:latin typeface="微软雅黑" panose="020B0503020204020204" pitchFamily="34" charset="-122"/>
                <a:ea typeface="微软雅黑" panose="020B0503020204020204" pitchFamily="34" charset="-122"/>
              </a:rPr>
              <a:t> 遍历右子树，遍历左子树，访问根 </a:t>
            </a:r>
            <a:r>
              <a:rPr lang="en-US" altLang="zh-CN" sz="2600" b="1" dirty="0">
                <a:solidFill>
                  <a:srgbClr val="006600"/>
                </a:solidFill>
                <a:latin typeface="微软雅黑" panose="020B0503020204020204" pitchFamily="34" charset="-122"/>
                <a:ea typeface="微软雅黑" panose="020B0503020204020204" pitchFamily="34" charset="-122"/>
              </a:rPr>
              <a:t>(</a:t>
            </a:r>
            <a:r>
              <a:rPr lang="zh-CN" altLang="en-US" sz="2600" b="1" dirty="0">
                <a:solidFill>
                  <a:srgbClr val="006600"/>
                </a:solidFill>
                <a:latin typeface="微软雅黑" panose="020B0503020204020204" pitchFamily="34" charset="-122"/>
                <a:ea typeface="微软雅黑" panose="020B0503020204020204" pitchFamily="34" charset="-122"/>
              </a:rPr>
              <a:t>记做</a:t>
            </a:r>
            <a:r>
              <a:rPr lang="en-US" altLang="zh-CN" sz="2600" b="1" dirty="0">
                <a:solidFill>
                  <a:srgbClr val="006600"/>
                </a:solidFill>
                <a:latin typeface="微软雅黑" panose="020B0503020204020204" pitchFamily="34" charset="-122"/>
                <a:ea typeface="微软雅黑" panose="020B0503020204020204" pitchFamily="34" charset="-122"/>
              </a:rPr>
              <a:t>RLD)</a:t>
            </a:r>
            <a:r>
              <a:rPr lang="zh-CN" altLang="en-US" sz="2600" b="1" dirty="0">
                <a:solidFill>
                  <a:srgbClr val="006600"/>
                </a:solidFill>
                <a:latin typeface="微软雅黑" panose="020B0503020204020204" pitchFamily="34" charset="-122"/>
                <a:ea typeface="微软雅黑" panose="020B0503020204020204" pitchFamily="34" charset="-122"/>
              </a:rPr>
              <a:t>。</a:t>
            </a:r>
          </a:p>
        </p:txBody>
      </p:sp>
      <p:sp>
        <p:nvSpPr>
          <p:cNvPr id="6" name="矩形 5">
            <a:extLst>
              <a:ext uri="{FF2B5EF4-FFF2-40B4-BE49-F238E27FC236}">
                <a16:creationId xmlns:a16="http://schemas.microsoft.com/office/drawing/2014/main" id="{9563179B-7C43-4364-969A-B85C2075CD48}"/>
              </a:ext>
            </a:extLst>
          </p:cNvPr>
          <p:cNvSpPr/>
          <p:nvPr/>
        </p:nvSpPr>
        <p:spPr>
          <a:xfrm>
            <a:off x="400050" y="2705591"/>
            <a:ext cx="514350" cy="1569660"/>
          </a:xfrm>
          <a:prstGeom prst="rect">
            <a:avLst/>
          </a:prstGeom>
          <a:solidFill>
            <a:srgbClr val="FFFFCC"/>
          </a:solidFill>
        </p:spPr>
        <p:txBody>
          <a:bodyPr wrap="square">
            <a:spAutoFit/>
          </a:bodyPr>
          <a:lstStyle/>
          <a:p>
            <a:pPr marL="0" lvl="1">
              <a:spcBef>
                <a:spcPts val="1200"/>
              </a:spcBef>
              <a:buClr>
                <a:schemeClr val="tx1"/>
              </a:buClr>
              <a:buSzPct val="100000"/>
              <a:defRPr/>
            </a:pPr>
            <a:r>
              <a:rPr lang="zh-CN" altLang="en-US" b="1" dirty="0">
                <a:solidFill>
                  <a:srgbClr val="C00000"/>
                </a:solidFill>
                <a:latin typeface="Verdana" panose="020B0604030504040204" pitchFamily="34" charset="0"/>
                <a:cs typeface="Verdana" panose="020B0604030504040204" pitchFamily="34" charset="0"/>
              </a:rPr>
              <a:t>从左到右</a:t>
            </a:r>
          </a:p>
        </p:txBody>
      </p:sp>
      <p:sp>
        <p:nvSpPr>
          <p:cNvPr id="7" name="左大括号 6">
            <a:extLst>
              <a:ext uri="{FF2B5EF4-FFF2-40B4-BE49-F238E27FC236}">
                <a16:creationId xmlns:a16="http://schemas.microsoft.com/office/drawing/2014/main" id="{F9735048-722A-4CA0-86DC-43F901255803}"/>
              </a:ext>
            </a:extLst>
          </p:cNvPr>
          <p:cNvSpPr/>
          <p:nvPr/>
        </p:nvSpPr>
        <p:spPr bwMode="auto">
          <a:xfrm>
            <a:off x="981075" y="2576512"/>
            <a:ext cx="381000" cy="1827818"/>
          </a:xfrm>
          <a:prstGeom prst="leftBrace">
            <a:avLst/>
          </a:prstGeom>
          <a:solidFill>
            <a:srgbClr val="FFFFCC"/>
          </a:solidFill>
          <a:ln w="38100" cap="flat" cmpd="sng" algn="ctr">
            <a:solidFill>
              <a:srgbClr val="C00000"/>
            </a:solidFill>
            <a:prstDash val="solid"/>
            <a:round/>
            <a:headEnd type="none" w="sm" len="sm"/>
            <a:tailEnd type="none"/>
          </a:ln>
          <a:effectLst/>
        </p:spPr>
        <p:txBody>
          <a:bodyPr rtlCol="0" anchor="ctr"/>
          <a:lstStyle/>
          <a:p>
            <a:pPr algn="ctr"/>
            <a:endParaRPr lang="zh-CN" altLang="en-US"/>
          </a:p>
        </p:txBody>
      </p:sp>
      <p:sp>
        <p:nvSpPr>
          <p:cNvPr id="8" name="矩形 7">
            <a:extLst>
              <a:ext uri="{FF2B5EF4-FFF2-40B4-BE49-F238E27FC236}">
                <a16:creationId xmlns:a16="http://schemas.microsoft.com/office/drawing/2014/main" id="{F5525945-92C1-4336-AF0E-4A5EAFD2B1C9}"/>
              </a:ext>
            </a:extLst>
          </p:cNvPr>
          <p:cNvSpPr/>
          <p:nvPr/>
        </p:nvSpPr>
        <p:spPr>
          <a:xfrm>
            <a:off x="8856344" y="2576512"/>
            <a:ext cx="2954655" cy="461665"/>
          </a:xfrm>
          <a:prstGeom prst="rect">
            <a:avLst/>
          </a:prstGeom>
          <a:solidFill>
            <a:srgbClr val="CCFFCC"/>
          </a:solidFill>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先序遍历或先根遍历</a:t>
            </a:r>
          </a:p>
        </p:txBody>
      </p:sp>
      <p:sp>
        <p:nvSpPr>
          <p:cNvPr id="9" name="矩形 8">
            <a:extLst>
              <a:ext uri="{FF2B5EF4-FFF2-40B4-BE49-F238E27FC236}">
                <a16:creationId xmlns:a16="http://schemas.microsoft.com/office/drawing/2014/main" id="{6C6F0B8F-17CF-4CC0-B2A1-38ECE8951CD1}"/>
              </a:ext>
            </a:extLst>
          </p:cNvPr>
          <p:cNvSpPr/>
          <p:nvPr/>
        </p:nvSpPr>
        <p:spPr>
          <a:xfrm>
            <a:off x="8856344" y="3259588"/>
            <a:ext cx="2954655" cy="461665"/>
          </a:xfrm>
          <a:prstGeom prst="rect">
            <a:avLst/>
          </a:prstGeom>
          <a:solidFill>
            <a:srgbClr val="CCFFCC"/>
          </a:solidFill>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中序遍历或对称遍历</a:t>
            </a:r>
          </a:p>
        </p:txBody>
      </p:sp>
      <p:sp>
        <p:nvSpPr>
          <p:cNvPr id="10" name="矩形 9">
            <a:extLst>
              <a:ext uri="{FF2B5EF4-FFF2-40B4-BE49-F238E27FC236}">
                <a16:creationId xmlns:a16="http://schemas.microsoft.com/office/drawing/2014/main" id="{83F6DDEB-69DB-440D-ADBB-D2890792E66E}"/>
              </a:ext>
            </a:extLst>
          </p:cNvPr>
          <p:cNvSpPr/>
          <p:nvPr/>
        </p:nvSpPr>
        <p:spPr>
          <a:xfrm>
            <a:off x="8856344" y="3927513"/>
            <a:ext cx="1415772" cy="461665"/>
          </a:xfrm>
          <a:prstGeom prst="rect">
            <a:avLst/>
          </a:prstGeom>
          <a:solidFill>
            <a:srgbClr val="CCFFCC"/>
          </a:solidFill>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后序遍历</a:t>
            </a:r>
          </a:p>
        </p:txBody>
      </p:sp>
    </p:spTree>
    <p:extLst>
      <p:ext uri="{BB962C8B-B14F-4D97-AF65-F5344CB8AC3E}">
        <p14:creationId xmlns:p14="http://schemas.microsoft.com/office/powerpoint/2010/main" val="29132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heel(1)">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heel(1)">
                                      <p:cBhvr>
                                        <p:cTn id="29"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animBg="1"/>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2E545-9DE4-4486-9081-CFB7CFB7CB7D}"/>
              </a:ext>
            </a:extLst>
          </p:cNvPr>
          <p:cNvSpPr>
            <a:spLocks noGrp="1"/>
          </p:cNvSpPr>
          <p:nvPr>
            <p:ph type="title"/>
          </p:nvPr>
        </p:nvSpPr>
        <p:spPr>
          <a:xfrm>
            <a:off x="914400" y="533400"/>
            <a:ext cx="10363200" cy="1066800"/>
          </a:xfrm>
        </p:spPr>
        <p:txBody>
          <a:bodyPr/>
          <a:lstStyle/>
          <a:p>
            <a:r>
              <a:rPr lang="zh-CN" altLang="en-US" sz="4400" dirty="0"/>
              <a:t>先序遍历</a:t>
            </a:r>
            <a:r>
              <a:rPr lang="en-US" altLang="zh-CN" sz="4400" dirty="0"/>
              <a:t>DLR</a:t>
            </a:r>
            <a:endParaRPr lang="zh-CN" altLang="en-US" sz="4400" dirty="0"/>
          </a:p>
        </p:txBody>
      </p:sp>
      <p:sp>
        <p:nvSpPr>
          <p:cNvPr id="3" name="内容占位符 2">
            <a:extLst>
              <a:ext uri="{FF2B5EF4-FFF2-40B4-BE49-F238E27FC236}">
                <a16:creationId xmlns:a16="http://schemas.microsoft.com/office/drawing/2014/main" id="{4940C4B9-9474-4F8F-BACE-941E20AF0F86}"/>
              </a:ext>
            </a:extLst>
          </p:cNvPr>
          <p:cNvSpPr>
            <a:spLocks noGrp="1"/>
          </p:cNvSpPr>
          <p:nvPr>
            <p:ph idx="1"/>
          </p:nvPr>
        </p:nvSpPr>
        <p:spPr>
          <a:xfrm>
            <a:off x="304800" y="2057400"/>
            <a:ext cx="11582400" cy="3429000"/>
          </a:xfrm>
        </p:spPr>
        <p:txBody>
          <a:bodyPr/>
          <a:lstStyle/>
          <a:p>
            <a:pPr>
              <a:spcAft>
                <a:spcPts val="0"/>
              </a:spcAft>
            </a:pPr>
            <a:r>
              <a:rPr lang="zh-CN" altLang="en-US" sz="2800" dirty="0"/>
              <a:t>若二叉树为空，则空操作，否则依次执行如下操作：</a:t>
            </a:r>
          </a:p>
          <a:p>
            <a:pPr>
              <a:spcAft>
                <a:spcPts val="0"/>
              </a:spcAft>
            </a:pPr>
            <a:r>
              <a:rPr lang="zh-CN" altLang="en-US" sz="2800" dirty="0"/>
              <a:t>（</a:t>
            </a:r>
            <a:r>
              <a:rPr lang="en-US" altLang="zh-CN" sz="2800" dirty="0"/>
              <a:t>1</a:t>
            </a:r>
            <a:r>
              <a:rPr lang="zh-CN" altLang="en-US" sz="2800" dirty="0"/>
              <a:t>）访问根结点；</a:t>
            </a:r>
          </a:p>
          <a:p>
            <a:pPr>
              <a:spcAft>
                <a:spcPts val="0"/>
              </a:spcAft>
            </a:pPr>
            <a:r>
              <a:rPr lang="zh-CN" altLang="en-US" sz="2800" dirty="0"/>
              <a:t>（</a:t>
            </a:r>
            <a:r>
              <a:rPr lang="en-US" altLang="zh-CN" sz="2800" dirty="0"/>
              <a:t>2</a:t>
            </a:r>
            <a:r>
              <a:rPr lang="zh-CN" altLang="en-US" sz="2800" dirty="0"/>
              <a:t>）按先序遍历左子树；</a:t>
            </a:r>
          </a:p>
          <a:p>
            <a:pPr>
              <a:spcAft>
                <a:spcPts val="0"/>
              </a:spcAft>
            </a:pPr>
            <a:r>
              <a:rPr lang="zh-CN" altLang="en-US" sz="2800" dirty="0"/>
              <a:t>（</a:t>
            </a:r>
            <a:r>
              <a:rPr lang="en-US" altLang="zh-CN" sz="2800" dirty="0"/>
              <a:t>3</a:t>
            </a:r>
            <a:r>
              <a:rPr lang="zh-CN" altLang="en-US" sz="2800" dirty="0"/>
              <a:t>）按先序遍历右子树。</a:t>
            </a:r>
          </a:p>
        </p:txBody>
      </p:sp>
    </p:spTree>
    <p:extLst>
      <p:ext uri="{BB962C8B-B14F-4D97-AF65-F5344CB8AC3E}">
        <p14:creationId xmlns:p14="http://schemas.microsoft.com/office/powerpoint/2010/main" val="1292071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2539" name="Group 11"/>
          <p:cNvGrpSpPr>
            <a:grpSpLocks/>
          </p:cNvGrpSpPr>
          <p:nvPr/>
        </p:nvGrpSpPr>
        <p:grpSpPr bwMode="auto">
          <a:xfrm>
            <a:off x="5808669" y="1421261"/>
            <a:ext cx="468313" cy="1154114"/>
            <a:chOff x="2880" y="1248"/>
            <a:chExt cx="295" cy="727"/>
          </a:xfrm>
        </p:grpSpPr>
        <p:sp>
          <p:nvSpPr>
            <p:cNvPr id="662540" name="Line 12"/>
            <p:cNvSpPr>
              <a:spLocks noChangeShapeType="1"/>
            </p:cNvSpPr>
            <p:nvPr/>
          </p:nvSpPr>
          <p:spPr bwMode="auto">
            <a:xfrm>
              <a:off x="3024" y="1248"/>
              <a:ext cx="0" cy="432"/>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662541" name="Oval 13"/>
            <p:cNvSpPr>
              <a:spLocks noChangeArrowheads="1"/>
            </p:cNvSpPr>
            <p:nvPr/>
          </p:nvSpPr>
          <p:spPr bwMode="auto">
            <a:xfrm>
              <a:off x="2880" y="1680"/>
              <a:ext cx="295" cy="295"/>
            </a:xfrm>
            <a:prstGeom prst="ellipse">
              <a:avLst/>
            </a:prstGeom>
            <a:solidFill>
              <a:schemeClr val="tx1">
                <a:lumMod val="20000"/>
                <a:lumOff val="80000"/>
              </a:schemeClr>
            </a:solidFill>
            <a:ln w="9525" cap="rnd">
              <a:solidFill>
                <a:schemeClr val="tx2">
                  <a:lumMod val="40000"/>
                  <a:lumOff val="60000"/>
                </a:schemeClr>
              </a:solidFill>
              <a:round/>
              <a:headEnd/>
              <a:tailEnd type="arrow"/>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a:t>
              </a:r>
            </a:p>
          </p:txBody>
        </p:sp>
      </p:grpSp>
      <p:grpSp>
        <p:nvGrpSpPr>
          <p:cNvPr id="662559" name="Group 31"/>
          <p:cNvGrpSpPr>
            <a:grpSpLocks/>
          </p:cNvGrpSpPr>
          <p:nvPr/>
        </p:nvGrpSpPr>
        <p:grpSpPr bwMode="auto">
          <a:xfrm>
            <a:off x="6324223" y="2869062"/>
            <a:ext cx="468313" cy="1154114"/>
            <a:chOff x="3264" y="2160"/>
            <a:chExt cx="295" cy="727"/>
          </a:xfrm>
        </p:grpSpPr>
        <p:sp>
          <p:nvSpPr>
            <p:cNvPr id="662560" name="Oval 32"/>
            <p:cNvSpPr>
              <a:spLocks noChangeArrowheads="1"/>
            </p:cNvSpPr>
            <p:nvPr/>
          </p:nvSpPr>
          <p:spPr bwMode="auto">
            <a:xfrm>
              <a:off x="3264" y="2592"/>
              <a:ext cx="295" cy="295"/>
            </a:xfrm>
            <a:prstGeom prst="ellipse">
              <a:avLst/>
            </a:prstGeom>
            <a:solidFill>
              <a:schemeClr val="tx1">
                <a:lumMod val="20000"/>
                <a:lumOff val="80000"/>
              </a:schemeClr>
            </a:solidFill>
            <a:ln w="9525" cap="rnd">
              <a:solidFill>
                <a:schemeClr val="tx1">
                  <a:lumMod val="20000"/>
                  <a:lumOff val="80000"/>
                </a:schemeClr>
              </a:solidFill>
              <a:round/>
              <a:headEnd/>
              <a:tailEnd type="arrow"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a:t>
              </a:r>
            </a:p>
          </p:txBody>
        </p:sp>
        <p:sp>
          <p:nvSpPr>
            <p:cNvPr id="662561" name="Line 33"/>
            <p:cNvSpPr>
              <a:spLocks noChangeShapeType="1"/>
            </p:cNvSpPr>
            <p:nvPr/>
          </p:nvSpPr>
          <p:spPr bwMode="auto">
            <a:xfrm>
              <a:off x="3408" y="2160"/>
              <a:ext cx="0" cy="432"/>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grpSp>
      <p:grpSp>
        <p:nvGrpSpPr>
          <p:cNvPr id="662568" name="Group 40"/>
          <p:cNvGrpSpPr>
            <a:grpSpLocks/>
          </p:cNvGrpSpPr>
          <p:nvPr/>
        </p:nvGrpSpPr>
        <p:grpSpPr bwMode="auto">
          <a:xfrm>
            <a:off x="6888089" y="4316864"/>
            <a:ext cx="468313" cy="1154114"/>
            <a:chOff x="3792" y="3072"/>
            <a:chExt cx="295" cy="727"/>
          </a:xfrm>
        </p:grpSpPr>
        <p:sp>
          <p:nvSpPr>
            <p:cNvPr id="662569" name="Oval 41"/>
            <p:cNvSpPr>
              <a:spLocks noChangeArrowheads="1"/>
            </p:cNvSpPr>
            <p:nvPr/>
          </p:nvSpPr>
          <p:spPr bwMode="auto">
            <a:xfrm>
              <a:off x="3792" y="3504"/>
              <a:ext cx="295" cy="295"/>
            </a:xfrm>
            <a:prstGeom prst="ellipse">
              <a:avLst/>
            </a:prstGeom>
            <a:solidFill>
              <a:schemeClr val="tx1">
                <a:lumMod val="20000"/>
                <a:lumOff val="80000"/>
              </a:schemeClr>
            </a:solidFill>
            <a:ln w="9525" cap="rnd">
              <a:solidFill>
                <a:schemeClr val="tx1">
                  <a:lumMod val="20000"/>
                  <a:lumOff val="80000"/>
                </a:schemeClr>
              </a:solidFill>
              <a:round/>
              <a:headEnd/>
              <a:tailEnd type="arrow"/>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p>
          </p:txBody>
        </p:sp>
        <p:sp>
          <p:nvSpPr>
            <p:cNvPr id="662570" name="Line 42"/>
            <p:cNvSpPr>
              <a:spLocks noChangeShapeType="1"/>
            </p:cNvSpPr>
            <p:nvPr/>
          </p:nvSpPr>
          <p:spPr bwMode="auto">
            <a:xfrm>
              <a:off x="3936" y="3072"/>
              <a:ext cx="0" cy="432"/>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grpSp>
      <p:sp>
        <p:nvSpPr>
          <p:cNvPr id="662588" name="Text Box 60"/>
          <p:cNvSpPr txBox="1">
            <a:spLocks noChangeArrowheads="1"/>
          </p:cNvSpPr>
          <p:nvPr/>
        </p:nvSpPr>
        <p:spPr bwMode="auto">
          <a:xfrm>
            <a:off x="2243100" y="5826212"/>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0"/>
              </a:spcBef>
            </a:pPr>
            <a:r>
              <a:rPr lang="zh-CN" altLang="en-US" sz="2800" b="1" dirty="0">
                <a:solidFill>
                  <a:schemeClr val="bg2">
                    <a:lumMod val="10000"/>
                  </a:schemeClr>
                </a:solidFill>
                <a:latin typeface="Verdana" panose="020B0604030504040204" pitchFamily="34" charset="0"/>
                <a:ea typeface="微软雅黑" panose="020B0503020204020204" pitchFamily="34" charset="-122"/>
                <a:cs typeface="Verdana" panose="020B0604030504040204" pitchFamily="34" charset="0"/>
              </a:rPr>
              <a:t>先序遍历结果序列：</a:t>
            </a:r>
            <a:r>
              <a:rPr lang="en-US" altLang="zh-CN" sz="2800" b="1" dirty="0">
                <a:solidFill>
                  <a:srgbClr val="C00000"/>
                </a:solidFill>
                <a:latin typeface="Verdana" panose="020B0604030504040204" pitchFamily="34" charset="0"/>
                <a:ea typeface="Verdana" panose="020B0604030504040204" pitchFamily="34" charset="0"/>
                <a:cs typeface="Verdana" panose="020B0604030504040204" pitchFamily="34" charset="0"/>
              </a:rPr>
              <a:t>A</a:t>
            </a:r>
            <a:r>
              <a:rPr lang="en-US" altLang="zh-CN" sz="2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  B  D  C</a:t>
            </a:r>
          </a:p>
        </p:txBody>
      </p:sp>
      <p:grpSp>
        <p:nvGrpSpPr>
          <p:cNvPr id="662593" name="Group 65"/>
          <p:cNvGrpSpPr>
            <a:grpSpLocks/>
          </p:cNvGrpSpPr>
          <p:nvPr/>
        </p:nvGrpSpPr>
        <p:grpSpPr bwMode="auto">
          <a:xfrm>
            <a:off x="1129468" y="1231979"/>
            <a:ext cx="2227263" cy="2913062"/>
            <a:chOff x="546" y="1005"/>
            <a:chExt cx="1403" cy="1835"/>
          </a:xfrm>
          <a:solidFill>
            <a:srgbClr val="FFFFCC"/>
          </a:solidFill>
        </p:grpSpPr>
        <p:sp>
          <p:nvSpPr>
            <p:cNvPr id="662531" name="Oval 3"/>
            <p:cNvSpPr>
              <a:spLocks noChangeArrowheads="1"/>
            </p:cNvSpPr>
            <p:nvPr/>
          </p:nvSpPr>
          <p:spPr bwMode="auto">
            <a:xfrm>
              <a:off x="1060" y="1005"/>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a:t>
              </a:r>
            </a:p>
          </p:txBody>
        </p:sp>
        <p:sp>
          <p:nvSpPr>
            <p:cNvPr id="662535" name="Line 7"/>
            <p:cNvSpPr>
              <a:spLocks noChangeShapeType="1"/>
            </p:cNvSpPr>
            <p:nvPr/>
          </p:nvSpPr>
          <p:spPr bwMode="auto">
            <a:xfrm flipH="1">
              <a:off x="838" y="1344"/>
              <a:ext cx="299" cy="453"/>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662536" name="Line 8"/>
            <p:cNvSpPr>
              <a:spLocks noChangeShapeType="1"/>
            </p:cNvSpPr>
            <p:nvPr/>
          </p:nvSpPr>
          <p:spPr bwMode="auto">
            <a:xfrm>
              <a:off x="1383" y="1344"/>
              <a:ext cx="283" cy="408"/>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662537" name="Line 9"/>
            <p:cNvSpPr>
              <a:spLocks noChangeShapeType="1"/>
            </p:cNvSpPr>
            <p:nvPr/>
          </p:nvSpPr>
          <p:spPr bwMode="auto">
            <a:xfrm>
              <a:off x="839" y="2115"/>
              <a:ext cx="317" cy="408"/>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662590" name="Oval 62"/>
            <p:cNvSpPr>
              <a:spLocks noChangeArrowheads="1"/>
            </p:cNvSpPr>
            <p:nvPr/>
          </p:nvSpPr>
          <p:spPr bwMode="auto">
            <a:xfrm>
              <a:off x="1565" y="1731"/>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a:t>
              </a:r>
            </a:p>
          </p:txBody>
        </p:sp>
        <p:sp>
          <p:nvSpPr>
            <p:cNvPr id="662591" name="Oval 63"/>
            <p:cNvSpPr>
              <a:spLocks noChangeArrowheads="1"/>
            </p:cNvSpPr>
            <p:nvPr/>
          </p:nvSpPr>
          <p:spPr bwMode="auto">
            <a:xfrm>
              <a:off x="546" y="1752"/>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a:t>
              </a:r>
            </a:p>
          </p:txBody>
        </p:sp>
        <p:sp>
          <p:nvSpPr>
            <p:cNvPr id="662592" name="Oval 64"/>
            <p:cNvSpPr>
              <a:spLocks noChangeArrowheads="1"/>
            </p:cNvSpPr>
            <p:nvPr/>
          </p:nvSpPr>
          <p:spPr bwMode="auto">
            <a:xfrm>
              <a:off x="1111" y="2456"/>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p>
          </p:txBody>
        </p:sp>
      </p:grpSp>
      <p:grpSp>
        <p:nvGrpSpPr>
          <p:cNvPr id="13" name="组合 12"/>
          <p:cNvGrpSpPr/>
          <p:nvPr/>
        </p:nvGrpSpPr>
        <p:grpSpPr>
          <a:xfrm>
            <a:off x="6894544" y="2869058"/>
            <a:ext cx="1524000" cy="1434480"/>
            <a:chOff x="5370544" y="2642592"/>
            <a:chExt cx="1524000" cy="1434480"/>
          </a:xfrm>
        </p:grpSpPr>
        <p:sp>
          <p:nvSpPr>
            <p:cNvPr id="662555" name="Line 27"/>
            <p:cNvSpPr>
              <a:spLocks noChangeShapeType="1"/>
            </p:cNvSpPr>
            <p:nvPr/>
          </p:nvSpPr>
          <p:spPr bwMode="auto">
            <a:xfrm>
              <a:off x="6127919" y="2642592"/>
              <a:ext cx="0" cy="685800"/>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nvGrpSpPr>
            <p:cNvPr id="71" name="组合 70"/>
            <p:cNvGrpSpPr/>
            <p:nvPr/>
          </p:nvGrpSpPr>
          <p:grpSpPr>
            <a:xfrm>
              <a:off x="5370544" y="3315072"/>
              <a:ext cx="1524000" cy="762000"/>
              <a:chOff x="4818063" y="1880592"/>
              <a:chExt cx="1524000" cy="762000"/>
            </a:xfrm>
          </p:grpSpPr>
          <p:grpSp>
            <p:nvGrpSpPr>
              <p:cNvPr id="72" name="Group 16"/>
              <p:cNvGrpSpPr>
                <a:grpSpLocks/>
              </p:cNvGrpSpPr>
              <p:nvPr/>
            </p:nvGrpSpPr>
            <p:grpSpPr bwMode="auto">
              <a:xfrm>
                <a:off x="5102226" y="1880592"/>
                <a:ext cx="954088" cy="381000"/>
                <a:chOff x="3395" y="1680"/>
                <a:chExt cx="601" cy="240"/>
              </a:xfrm>
            </p:grpSpPr>
            <p:sp>
              <p:nvSpPr>
                <p:cNvPr id="77" name="Line 17"/>
                <p:cNvSpPr>
                  <a:spLocks noChangeShapeType="1"/>
                </p:cNvSpPr>
                <p:nvPr/>
              </p:nvSpPr>
              <p:spPr bwMode="auto">
                <a:xfrm>
                  <a:off x="3395" y="1680"/>
                  <a:ext cx="601" cy="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78" name="Line 18"/>
                <p:cNvSpPr>
                  <a:spLocks noChangeShapeType="1"/>
                </p:cNvSpPr>
                <p:nvPr/>
              </p:nvSpPr>
              <p:spPr bwMode="auto">
                <a:xfrm>
                  <a:off x="3408"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79" name="Line 19"/>
                <p:cNvSpPr>
                  <a:spLocks noChangeShapeType="1"/>
                </p:cNvSpPr>
                <p:nvPr/>
              </p:nvSpPr>
              <p:spPr bwMode="auto">
                <a:xfrm>
                  <a:off x="3984"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sp>
            <p:nvSpPr>
              <p:cNvPr id="73" name="Rectangle 20"/>
              <p:cNvSpPr>
                <a:spLocks noChangeArrowheads="1"/>
              </p:cNvSpPr>
              <p:nvPr/>
            </p:nvSpPr>
            <p:spPr bwMode="auto">
              <a:xfrm>
                <a:off x="4818063" y="2261592"/>
                <a:ext cx="1524000" cy="381000"/>
              </a:xfrm>
              <a:prstGeom prst="rect">
                <a:avLst/>
              </a:prstGeom>
              <a:solidFill>
                <a:srgbClr val="FFFF99"/>
              </a:solidFill>
              <a:ln w="9525">
                <a:solidFill>
                  <a:schemeClr val="bg2">
                    <a:lumMod val="10000"/>
                  </a:schemeClr>
                </a:solid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zh-CN" b="1" dirty="0">
                  <a:latin typeface="Verdana" panose="020B0604030504040204" pitchFamily="34" charset="0"/>
                  <a:ea typeface="Verdana" panose="020B0604030504040204" pitchFamily="34" charset="0"/>
                  <a:cs typeface="Verdana" panose="020B0604030504040204" pitchFamily="34" charset="0"/>
                </a:endParaRPr>
              </a:p>
            </p:txBody>
          </p:sp>
          <p:sp>
            <p:nvSpPr>
              <p:cNvPr id="74" name="矩形 73"/>
              <p:cNvSpPr/>
              <p:nvPr/>
            </p:nvSpPr>
            <p:spPr>
              <a:xfrm>
                <a:off x="4824159"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endParaRPr lang="zh-CN" altLang="en-US" b="1" dirty="0">
                  <a:latin typeface="Verdana" panose="020B0604030504040204" pitchFamily="34" charset="0"/>
                  <a:cs typeface="Verdana" panose="020B0604030504040204" pitchFamily="34" charset="0"/>
                </a:endParaRPr>
              </a:p>
            </p:txBody>
          </p:sp>
          <p:sp>
            <p:nvSpPr>
              <p:cNvPr id="75" name="矩形 74"/>
              <p:cNvSpPr/>
              <p:nvPr/>
            </p:nvSpPr>
            <p:spPr>
              <a:xfrm>
                <a:off x="536444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L</a:t>
                </a:r>
                <a:endParaRPr lang="zh-CN" altLang="en-US" b="1" dirty="0">
                  <a:latin typeface="Verdana" panose="020B0604030504040204" pitchFamily="34" charset="0"/>
                  <a:cs typeface="Verdana" panose="020B0604030504040204" pitchFamily="34" charset="0"/>
                </a:endParaRPr>
              </a:p>
            </p:txBody>
          </p:sp>
          <p:sp>
            <p:nvSpPr>
              <p:cNvPr id="76" name="矩形 75"/>
              <p:cNvSpPr/>
              <p:nvPr/>
            </p:nvSpPr>
            <p:spPr>
              <a:xfrm>
                <a:off x="590472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R</a:t>
                </a:r>
                <a:endParaRPr lang="zh-CN" altLang="en-US" b="1" dirty="0">
                  <a:latin typeface="Verdana" panose="020B0604030504040204" pitchFamily="34" charset="0"/>
                  <a:cs typeface="Verdana" panose="020B0604030504040204" pitchFamily="34" charset="0"/>
                </a:endParaRPr>
              </a:p>
            </p:txBody>
          </p:sp>
        </p:grpSp>
      </p:grpSp>
      <p:grpSp>
        <p:nvGrpSpPr>
          <p:cNvPr id="9" name="组合 8"/>
          <p:cNvGrpSpPr/>
          <p:nvPr/>
        </p:nvGrpSpPr>
        <p:grpSpPr>
          <a:xfrm>
            <a:off x="6862600" y="2869058"/>
            <a:ext cx="468000" cy="750352"/>
            <a:chOff x="5338600" y="2642592"/>
            <a:chExt cx="468000" cy="750352"/>
          </a:xfrm>
        </p:grpSpPr>
        <p:sp>
          <p:nvSpPr>
            <p:cNvPr id="662558" name="Line 30"/>
            <p:cNvSpPr>
              <a:spLocks noChangeShapeType="1"/>
            </p:cNvSpPr>
            <p:nvPr/>
          </p:nvSpPr>
          <p:spPr bwMode="auto">
            <a:xfrm>
              <a:off x="5572600" y="2642592"/>
              <a:ext cx="0" cy="410171"/>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8" name="矩形 7"/>
            <p:cNvSpPr/>
            <p:nvPr/>
          </p:nvSpPr>
          <p:spPr>
            <a:xfrm>
              <a:off x="5338600" y="2924944"/>
              <a:ext cx="468000" cy="468000"/>
            </a:xfrm>
            <a:prstGeom prst="rect">
              <a:avLst/>
            </a:prstGeom>
          </p:spPr>
          <p:txBody>
            <a:bodyPr wrap="square" lIns="0" tIns="36000" rIns="0" bIns="0">
              <a:noAutofit/>
            </a:bodyPr>
            <a:lstStyle/>
            <a:p>
              <a:pPr lvl="0" algn="ct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0" name="组合 9"/>
          <p:cNvGrpSpPr/>
          <p:nvPr/>
        </p:nvGrpSpPr>
        <p:grpSpPr>
          <a:xfrm>
            <a:off x="6342063" y="1421258"/>
            <a:ext cx="1524000" cy="1447800"/>
            <a:chOff x="4818063" y="1194792"/>
            <a:chExt cx="1524000" cy="1447800"/>
          </a:xfrm>
        </p:grpSpPr>
        <p:sp>
          <p:nvSpPr>
            <p:cNvPr id="662543" name="Line 15"/>
            <p:cNvSpPr>
              <a:spLocks noChangeShapeType="1"/>
            </p:cNvSpPr>
            <p:nvPr/>
          </p:nvSpPr>
          <p:spPr bwMode="auto">
            <a:xfrm>
              <a:off x="5580063" y="1194792"/>
              <a:ext cx="0" cy="685800"/>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nvGrpSpPr>
            <p:cNvPr id="85" name="组合 84"/>
            <p:cNvGrpSpPr/>
            <p:nvPr/>
          </p:nvGrpSpPr>
          <p:grpSpPr>
            <a:xfrm>
              <a:off x="4818063" y="1880592"/>
              <a:ext cx="1524000" cy="762000"/>
              <a:chOff x="4818063" y="1880592"/>
              <a:chExt cx="1524000" cy="762000"/>
            </a:xfrm>
          </p:grpSpPr>
          <p:grpSp>
            <p:nvGrpSpPr>
              <p:cNvPr id="86" name="Group 16"/>
              <p:cNvGrpSpPr>
                <a:grpSpLocks/>
              </p:cNvGrpSpPr>
              <p:nvPr/>
            </p:nvGrpSpPr>
            <p:grpSpPr bwMode="auto">
              <a:xfrm>
                <a:off x="5102226" y="1880592"/>
                <a:ext cx="954088" cy="381000"/>
                <a:chOff x="3395" y="1680"/>
                <a:chExt cx="601" cy="240"/>
              </a:xfrm>
            </p:grpSpPr>
            <p:sp>
              <p:nvSpPr>
                <p:cNvPr id="91" name="Line 17"/>
                <p:cNvSpPr>
                  <a:spLocks noChangeShapeType="1"/>
                </p:cNvSpPr>
                <p:nvPr/>
              </p:nvSpPr>
              <p:spPr bwMode="auto">
                <a:xfrm>
                  <a:off x="3395" y="1680"/>
                  <a:ext cx="601" cy="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92" name="Line 18"/>
                <p:cNvSpPr>
                  <a:spLocks noChangeShapeType="1"/>
                </p:cNvSpPr>
                <p:nvPr/>
              </p:nvSpPr>
              <p:spPr bwMode="auto">
                <a:xfrm>
                  <a:off x="3408"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93" name="Line 19"/>
                <p:cNvSpPr>
                  <a:spLocks noChangeShapeType="1"/>
                </p:cNvSpPr>
                <p:nvPr/>
              </p:nvSpPr>
              <p:spPr bwMode="auto">
                <a:xfrm>
                  <a:off x="3984"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sp>
            <p:nvSpPr>
              <p:cNvPr id="87" name="Rectangle 20"/>
              <p:cNvSpPr>
                <a:spLocks noChangeArrowheads="1"/>
              </p:cNvSpPr>
              <p:nvPr/>
            </p:nvSpPr>
            <p:spPr bwMode="auto">
              <a:xfrm>
                <a:off x="4818063" y="2261592"/>
                <a:ext cx="1524000" cy="381000"/>
              </a:xfrm>
              <a:prstGeom prst="rect">
                <a:avLst/>
              </a:prstGeom>
              <a:solidFill>
                <a:srgbClr val="FFFF99"/>
              </a:solidFill>
              <a:ln w="9525">
                <a:solidFill>
                  <a:schemeClr val="bg2">
                    <a:lumMod val="10000"/>
                  </a:schemeClr>
                </a:solid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zh-CN" b="1" dirty="0">
                  <a:latin typeface="Verdana" panose="020B0604030504040204" pitchFamily="34" charset="0"/>
                  <a:ea typeface="Verdana" panose="020B0604030504040204" pitchFamily="34" charset="0"/>
                  <a:cs typeface="Verdana" panose="020B0604030504040204" pitchFamily="34" charset="0"/>
                </a:endParaRPr>
              </a:p>
            </p:txBody>
          </p:sp>
          <p:sp>
            <p:nvSpPr>
              <p:cNvPr id="88" name="矩形 87"/>
              <p:cNvSpPr/>
              <p:nvPr/>
            </p:nvSpPr>
            <p:spPr>
              <a:xfrm>
                <a:off x="4824159"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endParaRPr lang="zh-CN" altLang="en-US" b="1" dirty="0">
                  <a:latin typeface="Verdana" panose="020B0604030504040204" pitchFamily="34" charset="0"/>
                  <a:cs typeface="Verdana" panose="020B0604030504040204" pitchFamily="34" charset="0"/>
                </a:endParaRPr>
              </a:p>
            </p:txBody>
          </p:sp>
          <p:sp>
            <p:nvSpPr>
              <p:cNvPr id="89" name="矩形 88"/>
              <p:cNvSpPr/>
              <p:nvPr/>
            </p:nvSpPr>
            <p:spPr>
              <a:xfrm>
                <a:off x="536444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L</a:t>
                </a:r>
                <a:endParaRPr lang="zh-CN" altLang="en-US" b="1" dirty="0">
                  <a:latin typeface="Verdana" panose="020B0604030504040204" pitchFamily="34" charset="0"/>
                  <a:cs typeface="Verdana" panose="020B0604030504040204" pitchFamily="34" charset="0"/>
                </a:endParaRPr>
              </a:p>
            </p:txBody>
          </p:sp>
          <p:sp>
            <p:nvSpPr>
              <p:cNvPr id="90" name="矩形 89"/>
              <p:cNvSpPr/>
              <p:nvPr/>
            </p:nvSpPr>
            <p:spPr>
              <a:xfrm>
                <a:off x="590472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R</a:t>
                </a:r>
                <a:endParaRPr lang="zh-CN" altLang="en-US" b="1" dirty="0">
                  <a:latin typeface="Verdana" panose="020B0604030504040204" pitchFamily="34" charset="0"/>
                  <a:cs typeface="Verdana" panose="020B0604030504040204" pitchFamily="34" charset="0"/>
                </a:endParaRPr>
              </a:p>
            </p:txBody>
          </p:sp>
        </p:grpSp>
      </p:grpSp>
      <p:grpSp>
        <p:nvGrpSpPr>
          <p:cNvPr id="94" name="组合 93"/>
          <p:cNvGrpSpPr/>
          <p:nvPr/>
        </p:nvGrpSpPr>
        <p:grpSpPr>
          <a:xfrm>
            <a:off x="7392720" y="4318778"/>
            <a:ext cx="468000" cy="750352"/>
            <a:chOff x="5338600" y="2642592"/>
            <a:chExt cx="468000" cy="750352"/>
          </a:xfrm>
        </p:grpSpPr>
        <p:sp>
          <p:nvSpPr>
            <p:cNvPr id="95" name="Line 30"/>
            <p:cNvSpPr>
              <a:spLocks noChangeShapeType="1"/>
            </p:cNvSpPr>
            <p:nvPr/>
          </p:nvSpPr>
          <p:spPr bwMode="auto">
            <a:xfrm>
              <a:off x="5572600" y="2642592"/>
              <a:ext cx="0" cy="410171"/>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96" name="矩形 95"/>
            <p:cNvSpPr/>
            <p:nvPr/>
          </p:nvSpPr>
          <p:spPr>
            <a:xfrm>
              <a:off x="5338600" y="2924944"/>
              <a:ext cx="468000" cy="468000"/>
            </a:xfrm>
            <a:prstGeom prst="rect">
              <a:avLst/>
            </a:prstGeom>
          </p:spPr>
          <p:txBody>
            <a:bodyPr wrap="square" lIns="0" tIns="36000" rIns="0" bIns="0">
              <a:noAutofit/>
            </a:bodyPr>
            <a:lstStyle/>
            <a:p>
              <a:pPr lvl="0" algn="ct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97" name="组合 96"/>
          <p:cNvGrpSpPr/>
          <p:nvPr/>
        </p:nvGrpSpPr>
        <p:grpSpPr>
          <a:xfrm>
            <a:off x="7950208" y="4318778"/>
            <a:ext cx="468000" cy="750352"/>
            <a:chOff x="5338600" y="2642592"/>
            <a:chExt cx="468000" cy="750352"/>
          </a:xfrm>
        </p:grpSpPr>
        <p:sp>
          <p:nvSpPr>
            <p:cNvPr id="98" name="Line 30"/>
            <p:cNvSpPr>
              <a:spLocks noChangeShapeType="1"/>
            </p:cNvSpPr>
            <p:nvPr/>
          </p:nvSpPr>
          <p:spPr bwMode="auto">
            <a:xfrm>
              <a:off x="5572600" y="2642592"/>
              <a:ext cx="0" cy="410171"/>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99" name="矩形 98"/>
            <p:cNvSpPr/>
            <p:nvPr/>
          </p:nvSpPr>
          <p:spPr>
            <a:xfrm>
              <a:off x="5338600" y="2924944"/>
              <a:ext cx="468000" cy="468000"/>
            </a:xfrm>
            <a:prstGeom prst="rect">
              <a:avLst/>
            </a:prstGeom>
          </p:spPr>
          <p:txBody>
            <a:bodyPr wrap="square" lIns="0" tIns="36000" rIns="0" bIns="0">
              <a:noAutofit/>
            </a:bodyPr>
            <a:lstStyle/>
            <a:p>
              <a:pPr lvl="0" algn="ct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00" name="Group 40"/>
          <p:cNvGrpSpPr>
            <a:grpSpLocks/>
          </p:cNvGrpSpPr>
          <p:nvPr/>
        </p:nvGrpSpPr>
        <p:grpSpPr bwMode="auto">
          <a:xfrm>
            <a:off x="8469217" y="2892336"/>
            <a:ext cx="468313" cy="1154114"/>
            <a:chOff x="3792" y="3072"/>
            <a:chExt cx="295" cy="727"/>
          </a:xfrm>
        </p:grpSpPr>
        <p:sp>
          <p:nvSpPr>
            <p:cNvPr id="101" name="Oval 41"/>
            <p:cNvSpPr>
              <a:spLocks noChangeArrowheads="1"/>
            </p:cNvSpPr>
            <p:nvPr/>
          </p:nvSpPr>
          <p:spPr bwMode="auto">
            <a:xfrm>
              <a:off x="3792" y="3504"/>
              <a:ext cx="295" cy="295"/>
            </a:xfrm>
            <a:prstGeom prst="ellipse">
              <a:avLst/>
            </a:prstGeom>
            <a:solidFill>
              <a:schemeClr val="tx1">
                <a:lumMod val="20000"/>
                <a:lumOff val="80000"/>
              </a:schemeClr>
            </a:solidFill>
            <a:ln w="9525" cap="rnd">
              <a:solidFill>
                <a:schemeClr val="tx1">
                  <a:lumMod val="20000"/>
                  <a:lumOff val="80000"/>
                </a:schemeClr>
              </a:solidFill>
              <a:round/>
              <a:headEnd/>
              <a:tailEnd type="arrow"/>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a:t>
              </a:r>
            </a:p>
          </p:txBody>
        </p:sp>
        <p:sp>
          <p:nvSpPr>
            <p:cNvPr id="102" name="Line 42"/>
            <p:cNvSpPr>
              <a:spLocks noChangeShapeType="1"/>
            </p:cNvSpPr>
            <p:nvPr/>
          </p:nvSpPr>
          <p:spPr bwMode="auto">
            <a:xfrm>
              <a:off x="3936" y="3072"/>
              <a:ext cx="0" cy="432"/>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grpSp>
      <p:grpSp>
        <p:nvGrpSpPr>
          <p:cNvPr id="12" name="组合 11"/>
          <p:cNvGrpSpPr/>
          <p:nvPr/>
        </p:nvGrpSpPr>
        <p:grpSpPr>
          <a:xfrm>
            <a:off x="8399464" y="1268858"/>
            <a:ext cx="1600209" cy="1610152"/>
            <a:chOff x="6875463" y="1042392"/>
            <a:chExt cx="1600209" cy="1610152"/>
          </a:xfrm>
        </p:grpSpPr>
        <p:grpSp>
          <p:nvGrpSpPr>
            <p:cNvPr id="11" name="组合 10"/>
            <p:cNvGrpSpPr/>
            <p:nvPr/>
          </p:nvGrpSpPr>
          <p:grpSpPr>
            <a:xfrm>
              <a:off x="6875463" y="1042392"/>
              <a:ext cx="838200" cy="838200"/>
              <a:chOff x="6875463" y="1042392"/>
              <a:chExt cx="838200" cy="838200"/>
            </a:xfrm>
          </p:grpSpPr>
          <p:sp>
            <p:nvSpPr>
              <p:cNvPr id="662581" name="Line 53"/>
              <p:cNvSpPr>
                <a:spLocks noChangeShapeType="1"/>
              </p:cNvSpPr>
              <p:nvPr/>
            </p:nvSpPr>
            <p:spPr bwMode="auto">
              <a:xfrm>
                <a:off x="6875463" y="1042392"/>
                <a:ext cx="838200" cy="0"/>
              </a:xfrm>
              <a:prstGeom prst="line">
                <a:avLst/>
              </a:prstGeom>
              <a:noFill/>
              <a:ln w="38100" cap="rnd">
                <a:solidFill>
                  <a:schemeClr val="bg2">
                    <a:lumMod val="10000"/>
                  </a:schemeClr>
                </a:solidFill>
                <a:round/>
                <a:headEnd/>
                <a:tailEnd type="none"/>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662587" name="Line 59"/>
              <p:cNvSpPr>
                <a:spLocks noChangeShapeType="1"/>
              </p:cNvSpPr>
              <p:nvPr/>
            </p:nvSpPr>
            <p:spPr bwMode="auto">
              <a:xfrm>
                <a:off x="7713663" y="1042392"/>
                <a:ext cx="0" cy="838200"/>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grpSp>
          <p:nvGrpSpPr>
            <p:cNvPr id="103" name="组合 102"/>
            <p:cNvGrpSpPr/>
            <p:nvPr/>
          </p:nvGrpSpPr>
          <p:grpSpPr>
            <a:xfrm>
              <a:off x="6951672" y="1890544"/>
              <a:ext cx="1524000" cy="762000"/>
              <a:chOff x="4818063" y="1880592"/>
              <a:chExt cx="1524000" cy="762000"/>
            </a:xfrm>
          </p:grpSpPr>
          <p:grpSp>
            <p:nvGrpSpPr>
              <p:cNvPr id="104" name="Group 16"/>
              <p:cNvGrpSpPr>
                <a:grpSpLocks/>
              </p:cNvGrpSpPr>
              <p:nvPr/>
            </p:nvGrpSpPr>
            <p:grpSpPr bwMode="auto">
              <a:xfrm>
                <a:off x="5102226" y="1880592"/>
                <a:ext cx="954088" cy="381000"/>
                <a:chOff x="3395" y="1680"/>
                <a:chExt cx="601" cy="240"/>
              </a:xfrm>
            </p:grpSpPr>
            <p:sp>
              <p:nvSpPr>
                <p:cNvPr id="109" name="Line 17"/>
                <p:cNvSpPr>
                  <a:spLocks noChangeShapeType="1"/>
                </p:cNvSpPr>
                <p:nvPr/>
              </p:nvSpPr>
              <p:spPr bwMode="auto">
                <a:xfrm>
                  <a:off x="3395" y="1680"/>
                  <a:ext cx="601" cy="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110" name="Line 18"/>
                <p:cNvSpPr>
                  <a:spLocks noChangeShapeType="1"/>
                </p:cNvSpPr>
                <p:nvPr/>
              </p:nvSpPr>
              <p:spPr bwMode="auto">
                <a:xfrm>
                  <a:off x="3408"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111" name="Line 19"/>
                <p:cNvSpPr>
                  <a:spLocks noChangeShapeType="1"/>
                </p:cNvSpPr>
                <p:nvPr/>
              </p:nvSpPr>
              <p:spPr bwMode="auto">
                <a:xfrm>
                  <a:off x="3984"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sp>
            <p:nvSpPr>
              <p:cNvPr id="105" name="Rectangle 20"/>
              <p:cNvSpPr>
                <a:spLocks noChangeArrowheads="1"/>
              </p:cNvSpPr>
              <p:nvPr/>
            </p:nvSpPr>
            <p:spPr bwMode="auto">
              <a:xfrm>
                <a:off x="4818063" y="2261592"/>
                <a:ext cx="1524000" cy="381000"/>
              </a:xfrm>
              <a:prstGeom prst="rect">
                <a:avLst/>
              </a:prstGeom>
              <a:solidFill>
                <a:srgbClr val="FFFF99"/>
              </a:solidFill>
              <a:ln w="9525">
                <a:solidFill>
                  <a:schemeClr val="bg2">
                    <a:lumMod val="10000"/>
                  </a:schemeClr>
                </a:solid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zh-CN" b="1" dirty="0">
                  <a:latin typeface="Verdana" panose="020B0604030504040204" pitchFamily="34" charset="0"/>
                  <a:ea typeface="Verdana" panose="020B0604030504040204" pitchFamily="34" charset="0"/>
                  <a:cs typeface="Verdana" panose="020B0604030504040204" pitchFamily="34" charset="0"/>
                </a:endParaRPr>
              </a:p>
            </p:txBody>
          </p:sp>
          <p:sp>
            <p:nvSpPr>
              <p:cNvPr id="106" name="矩形 105"/>
              <p:cNvSpPr/>
              <p:nvPr/>
            </p:nvSpPr>
            <p:spPr>
              <a:xfrm>
                <a:off x="4824159"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endParaRPr lang="zh-CN" altLang="en-US" b="1" dirty="0">
                  <a:latin typeface="Verdana" panose="020B0604030504040204" pitchFamily="34" charset="0"/>
                  <a:cs typeface="Verdana" panose="020B0604030504040204" pitchFamily="34" charset="0"/>
                </a:endParaRPr>
              </a:p>
            </p:txBody>
          </p:sp>
          <p:sp>
            <p:nvSpPr>
              <p:cNvPr id="107" name="矩形 106"/>
              <p:cNvSpPr/>
              <p:nvPr/>
            </p:nvSpPr>
            <p:spPr>
              <a:xfrm>
                <a:off x="536444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L</a:t>
                </a:r>
                <a:endParaRPr lang="zh-CN" altLang="en-US" b="1" dirty="0">
                  <a:latin typeface="Verdana" panose="020B0604030504040204" pitchFamily="34" charset="0"/>
                  <a:cs typeface="Verdana" panose="020B0604030504040204" pitchFamily="34" charset="0"/>
                </a:endParaRPr>
              </a:p>
            </p:txBody>
          </p:sp>
          <p:sp>
            <p:nvSpPr>
              <p:cNvPr id="108" name="矩形 107"/>
              <p:cNvSpPr/>
              <p:nvPr/>
            </p:nvSpPr>
            <p:spPr>
              <a:xfrm>
                <a:off x="590472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R</a:t>
                </a:r>
                <a:endParaRPr lang="zh-CN" altLang="en-US" b="1" dirty="0">
                  <a:latin typeface="Verdana" panose="020B0604030504040204" pitchFamily="34" charset="0"/>
                  <a:cs typeface="Verdana" panose="020B0604030504040204" pitchFamily="34" charset="0"/>
                </a:endParaRPr>
              </a:p>
            </p:txBody>
          </p:sp>
        </p:grpSp>
      </p:grpSp>
      <p:grpSp>
        <p:nvGrpSpPr>
          <p:cNvPr id="112" name="组合 111"/>
          <p:cNvGrpSpPr/>
          <p:nvPr/>
        </p:nvGrpSpPr>
        <p:grpSpPr>
          <a:xfrm>
            <a:off x="8973848" y="2894250"/>
            <a:ext cx="468000" cy="750352"/>
            <a:chOff x="5338600" y="2642592"/>
            <a:chExt cx="468000" cy="750352"/>
          </a:xfrm>
        </p:grpSpPr>
        <p:sp>
          <p:nvSpPr>
            <p:cNvPr id="113" name="Line 30"/>
            <p:cNvSpPr>
              <a:spLocks noChangeShapeType="1"/>
            </p:cNvSpPr>
            <p:nvPr/>
          </p:nvSpPr>
          <p:spPr bwMode="auto">
            <a:xfrm>
              <a:off x="5572600" y="2642592"/>
              <a:ext cx="0" cy="410171"/>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114" name="矩形 113"/>
            <p:cNvSpPr/>
            <p:nvPr/>
          </p:nvSpPr>
          <p:spPr>
            <a:xfrm>
              <a:off x="5338600" y="2924944"/>
              <a:ext cx="468000" cy="468000"/>
            </a:xfrm>
            <a:prstGeom prst="rect">
              <a:avLst/>
            </a:prstGeom>
          </p:spPr>
          <p:txBody>
            <a:bodyPr wrap="square" lIns="0" tIns="36000" rIns="0" bIns="0">
              <a:noAutofit/>
            </a:bodyPr>
            <a:lstStyle/>
            <a:p>
              <a:pPr lvl="0" algn="ct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15" name="组合 114"/>
          <p:cNvGrpSpPr/>
          <p:nvPr/>
        </p:nvGrpSpPr>
        <p:grpSpPr>
          <a:xfrm>
            <a:off x="9531336" y="2894250"/>
            <a:ext cx="468000" cy="750352"/>
            <a:chOff x="5338600" y="2642592"/>
            <a:chExt cx="468000" cy="750352"/>
          </a:xfrm>
        </p:grpSpPr>
        <p:sp>
          <p:nvSpPr>
            <p:cNvPr id="116" name="Line 30"/>
            <p:cNvSpPr>
              <a:spLocks noChangeShapeType="1"/>
            </p:cNvSpPr>
            <p:nvPr/>
          </p:nvSpPr>
          <p:spPr bwMode="auto">
            <a:xfrm>
              <a:off x="5572600" y="2642592"/>
              <a:ext cx="0" cy="410171"/>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117" name="矩形 116"/>
            <p:cNvSpPr/>
            <p:nvPr/>
          </p:nvSpPr>
          <p:spPr>
            <a:xfrm>
              <a:off x="5338600" y="2924944"/>
              <a:ext cx="468000" cy="468000"/>
            </a:xfrm>
            <a:prstGeom prst="rect">
              <a:avLst/>
            </a:prstGeom>
          </p:spPr>
          <p:txBody>
            <a:bodyPr wrap="square" lIns="0" tIns="36000" rIns="0" bIns="0">
              <a:noAutofit/>
            </a:bodyPr>
            <a:lstStyle/>
            <a:p>
              <a:pPr lvl="0" algn="ct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19" name="组合 118"/>
          <p:cNvGrpSpPr/>
          <p:nvPr/>
        </p:nvGrpSpPr>
        <p:grpSpPr>
          <a:xfrm>
            <a:off x="5808663" y="1040258"/>
            <a:ext cx="2667000" cy="457200"/>
            <a:chOff x="4284663" y="813792"/>
            <a:chExt cx="2667000" cy="457200"/>
          </a:xfrm>
        </p:grpSpPr>
        <p:sp>
          <p:nvSpPr>
            <p:cNvPr id="120" name="Rectangle 10"/>
            <p:cNvSpPr>
              <a:spLocks noChangeArrowheads="1"/>
            </p:cNvSpPr>
            <p:nvPr/>
          </p:nvSpPr>
          <p:spPr bwMode="auto">
            <a:xfrm>
              <a:off x="4284663" y="813792"/>
              <a:ext cx="2667000" cy="457200"/>
            </a:xfrm>
            <a:prstGeom prst="rect">
              <a:avLst/>
            </a:prstGeom>
            <a:solidFill>
              <a:srgbClr val="FFFF99"/>
            </a:solidFill>
            <a:ln>
              <a:noFill/>
            </a:ln>
            <a:effectLst/>
            <a:scene3d>
              <a:camera prst="orthographicFront"/>
              <a:lightRig rig="threePt" dir="t"/>
            </a:scene3d>
            <a:sp3d>
              <a:bevelT/>
            </a:sp3d>
          </p:spPr>
          <p:txBody>
            <a:bodyPr wrap="none" lIns="288000" rIns="288000" anchor="ctr"/>
            <a:lstStyle/>
            <a:p>
              <a:pPr algn="ctr">
                <a:spcBef>
                  <a:spcPct val="0"/>
                </a:spcBef>
              </a:pPr>
              <a:endPar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21" name="矩形 120"/>
            <p:cNvSpPr/>
            <p:nvPr/>
          </p:nvSpPr>
          <p:spPr>
            <a:xfrm>
              <a:off x="4338000" y="85024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endParaRPr lang="zh-CN" altLang="en-US" b="1" dirty="0">
                <a:latin typeface="Verdana" panose="020B0604030504040204" pitchFamily="34" charset="0"/>
                <a:cs typeface="Verdana" panose="020B0604030504040204" pitchFamily="34" charset="0"/>
              </a:endParaRPr>
            </a:p>
          </p:txBody>
        </p:sp>
        <p:sp>
          <p:nvSpPr>
            <p:cNvPr id="122" name="矩形 121"/>
            <p:cNvSpPr/>
            <p:nvPr/>
          </p:nvSpPr>
          <p:spPr>
            <a:xfrm>
              <a:off x="5391104" y="85024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L</a:t>
              </a:r>
              <a:endParaRPr lang="zh-CN" altLang="en-US" b="1" dirty="0">
                <a:latin typeface="Verdana" panose="020B0604030504040204" pitchFamily="34" charset="0"/>
                <a:cs typeface="Verdana" panose="020B0604030504040204" pitchFamily="34" charset="0"/>
              </a:endParaRPr>
            </a:p>
          </p:txBody>
        </p:sp>
        <p:sp>
          <p:nvSpPr>
            <p:cNvPr id="123" name="矩形 122"/>
            <p:cNvSpPr/>
            <p:nvPr/>
          </p:nvSpPr>
          <p:spPr>
            <a:xfrm>
              <a:off x="6444208" y="850244"/>
              <a:ext cx="432000" cy="360000"/>
            </a:xfrm>
            <a:prstGeom prst="rect">
              <a:avLst/>
            </a:prstGeom>
          </p:spPr>
          <p:txBody>
            <a:bodyPr wrap="none" lIns="0" tIns="0" rIns="0" bIns="0" anchor="ctr" anchorCtr="1">
              <a:noAutofit/>
            </a:bodyPr>
            <a:lstStyle/>
            <a:p>
              <a:pPr algn="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R</a:t>
              </a:r>
              <a:endParaRPr lang="zh-CN" altLang="en-US" b="1" dirty="0">
                <a:latin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90065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662593"/>
                                        </p:tgtEl>
                                        <p:attrNameLst>
                                          <p:attrName>style.visibility</p:attrName>
                                        </p:attrNameLst>
                                      </p:cBhvr>
                                      <p:to>
                                        <p:strVal val="visible"/>
                                      </p:to>
                                    </p:set>
                                    <p:animEffect transition="in" filter="dissolve">
                                      <p:cBhvr>
                                        <p:cTn id="7" dur="500"/>
                                        <p:tgtEl>
                                          <p:spTgt spid="6625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62539"/>
                                        </p:tgtEl>
                                        <p:attrNameLst>
                                          <p:attrName>style.visibility</p:attrName>
                                        </p:attrNameLst>
                                      </p:cBhvr>
                                      <p:to>
                                        <p:strVal val="visible"/>
                                      </p:to>
                                    </p:set>
                                    <p:animEffect transition="in" filter="wipe(up)">
                                      <p:cBhvr>
                                        <p:cTn id="17" dur="500"/>
                                        <p:tgtEl>
                                          <p:spTgt spid="6625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662559"/>
                                        </p:tgtEl>
                                        <p:attrNameLst>
                                          <p:attrName>style.visibility</p:attrName>
                                        </p:attrNameLst>
                                      </p:cBhvr>
                                      <p:to>
                                        <p:strVal val="visible"/>
                                      </p:to>
                                    </p:set>
                                    <p:animEffect transition="in" filter="wipe(up)">
                                      <p:cBhvr>
                                        <p:cTn id="27" dur="500"/>
                                        <p:tgtEl>
                                          <p:spTgt spid="6625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62568"/>
                                        </p:tgtEl>
                                        <p:attrNameLst>
                                          <p:attrName>style.visibility</p:attrName>
                                        </p:attrNameLst>
                                      </p:cBhvr>
                                      <p:to>
                                        <p:strVal val="visible"/>
                                      </p:to>
                                    </p:set>
                                    <p:animEffect transition="in" filter="wipe(up)">
                                      <p:cBhvr>
                                        <p:cTn id="42" dur="500"/>
                                        <p:tgtEl>
                                          <p:spTgt spid="66256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94"/>
                                        </p:tgtEl>
                                        <p:attrNameLst>
                                          <p:attrName>style.visibility</p:attrName>
                                        </p:attrNameLst>
                                      </p:cBhvr>
                                      <p:to>
                                        <p:strVal val="visible"/>
                                      </p:to>
                                    </p:set>
                                    <p:animEffect transition="in" filter="wipe(up)">
                                      <p:cBhvr>
                                        <p:cTn id="47" dur="500"/>
                                        <p:tgtEl>
                                          <p:spTgt spid="9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97"/>
                                        </p:tgtEl>
                                        <p:attrNameLst>
                                          <p:attrName>style.visibility</p:attrName>
                                        </p:attrNameLst>
                                      </p:cBhvr>
                                      <p:to>
                                        <p:strVal val="visible"/>
                                      </p:to>
                                    </p:set>
                                    <p:animEffect transition="in" filter="wipe(up)">
                                      <p:cBhvr>
                                        <p:cTn id="52" dur="500"/>
                                        <p:tgtEl>
                                          <p:spTgt spid="9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up)">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00"/>
                                        </p:tgtEl>
                                        <p:attrNameLst>
                                          <p:attrName>style.visibility</p:attrName>
                                        </p:attrNameLst>
                                      </p:cBhvr>
                                      <p:to>
                                        <p:strVal val="visible"/>
                                      </p:to>
                                    </p:set>
                                    <p:animEffect transition="in" filter="wipe(up)">
                                      <p:cBhvr>
                                        <p:cTn id="62" dur="500"/>
                                        <p:tgtEl>
                                          <p:spTgt spid="10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12"/>
                                        </p:tgtEl>
                                        <p:attrNameLst>
                                          <p:attrName>style.visibility</p:attrName>
                                        </p:attrNameLst>
                                      </p:cBhvr>
                                      <p:to>
                                        <p:strVal val="visible"/>
                                      </p:to>
                                    </p:set>
                                    <p:animEffect transition="in" filter="wipe(up)">
                                      <p:cBhvr>
                                        <p:cTn id="67" dur="500"/>
                                        <p:tgtEl>
                                          <p:spTgt spid="11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15"/>
                                        </p:tgtEl>
                                        <p:attrNameLst>
                                          <p:attrName>style.visibility</p:attrName>
                                        </p:attrNameLst>
                                      </p:cBhvr>
                                      <p:to>
                                        <p:strVal val="visible"/>
                                      </p:to>
                                    </p:set>
                                    <p:animEffect transition="in" filter="wipe(up)">
                                      <p:cBhvr>
                                        <p:cTn id="72" dur="500"/>
                                        <p:tgtEl>
                                          <p:spTgt spid="11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62588">
                                            <p:txEl>
                                              <p:pRg st="0" end="0"/>
                                            </p:txEl>
                                          </p:spTgt>
                                        </p:tgtEl>
                                        <p:attrNameLst>
                                          <p:attrName>style.visibility</p:attrName>
                                        </p:attrNameLst>
                                      </p:cBhvr>
                                      <p:to>
                                        <p:strVal val="visible"/>
                                      </p:to>
                                    </p:set>
                                    <p:animEffect transition="in" filter="wipe(left)">
                                      <p:cBhvr>
                                        <p:cTn id="77" dur="500"/>
                                        <p:tgtEl>
                                          <p:spTgt spid="6625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88"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2E545-9DE4-4486-9081-CFB7CFB7CB7D}"/>
              </a:ext>
            </a:extLst>
          </p:cNvPr>
          <p:cNvSpPr>
            <a:spLocks noGrp="1"/>
          </p:cNvSpPr>
          <p:nvPr>
            <p:ph type="title"/>
          </p:nvPr>
        </p:nvSpPr>
        <p:spPr/>
        <p:txBody>
          <a:bodyPr/>
          <a:lstStyle/>
          <a:p>
            <a:r>
              <a:rPr lang="zh-CN" altLang="en-US" dirty="0"/>
              <a:t>先序遍历</a:t>
            </a:r>
            <a:r>
              <a:rPr lang="en-US" altLang="zh-CN" dirty="0"/>
              <a:t>DLR</a:t>
            </a:r>
            <a:endParaRPr lang="zh-CN" altLang="en-US" dirty="0"/>
          </a:p>
        </p:txBody>
      </p:sp>
      <p:sp>
        <p:nvSpPr>
          <p:cNvPr id="4" name="Line 4">
            <a:extLst>
              <a:ext uri="{FF2B5EF4-FFF2-40B4-BE49-F238E27FC236}">
                <a16:creationId xmlns:a16="http://schemas.microsoft.com/office/drawing/2014/main" id="{5D65975E-78D0-403F-B0E4-332A211B41CA}"/>
              </a:ext>
            </a:extLst>
          </p:cNvPr>
          <p:cNvSpPr>
            <a:spLocks noChangeShapeType="1"/>
          </p:cNvSpPr>
          <p:nvPr/>
        </p:nvSpPr>
        <p:spPr bwMode="auto">
          <a:xfrm>
            <a:off x="3235306" y="3184525"/>
            <a:ext cx="288925" cy="287337"/>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a:solidFill>
                <a:srgbClr val="3333FF"/>
              </a:solidFill>
              <a:latin typeface="Times New Roman" pitchFamily="18" charset="0"/>
              <a:cs typeface="Times New Roman" pitchFamily="18" charset="0"/>
            </a:endParaRPr>
          </a:p>
        </p:txBody>
      </p:sp>
      <p:sp>
        <p:nvSpPr>
          <p:cNvPr id="5" name="Line 5">
            <a:extLst>
              <a:ext uri="{FF2B5EF4-FFF2-40B4-BE49-F238E27FC236}">
                <a16:creationId xmlns:a16="http://schemas.microsoft.com/office/drawing/2014/main" id="{FBED49B2-045E-4B9D-9BAD-7DAF00645FDC}"/>
              </a:ext>
            </a:extLst>
          </p:cNvPr>
          <p:cNvSpPr>
            <a:spLocks noChangeShapeType="1"/>
          </p:cNvSpPr>
          <p:nvPr/>
        </p:nvSpPr>
        <p:spPr bwMode="auto">
          <a:xfrm flipH="1">
            <a:off x="3740131" y="2032000"/>
            <a:ext cx="287338" cy="287337"/>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a:solidFill>
                <a:srgbClr val="3333FF"/>
              </a:solidFill>
              <a:latin typeface="Times New Roman" pitchFamily="18" charset="0"/>
              <a:cs typeface="Times New Roman" pitchFamily="18" charset="0"/>
            </a:endParaRPr>
          </a:p>
        </p:txBody>
      </p:sp>
      <p:sp>
        <p:nvSpPr>
          <p:cNvPr id="6" name="Freeform 6">
            <a:extLst>
              <a:ext uri="{FF2B5EF4-FFF2-40B4-BE49-F238E27FC236}">
                <a16:creationId xmlns:a16="http://schemas.microsoft.com/office/drawing/2014/main" id="{2513BC21-14A9-4660-9BF8-A8C75DE17020}"/>
              </a:ext>
            </a:extLst>
          </p:cNvPr>
          <p:cNvSpPr>
            <a:spLocks/>
          </p:cNvSpPr>
          <p:nvPr/>
        </p:nvSpPr>
        <p:spPr bwMode="auto">
          <a:xfrm>
            <a:off x="4349731" y="1984375"/>
            <a:ext cx="301625" cy="388937"/>
          </a:xfrm>
          <a:custGeom>
            <a:avLst/>
            <a:gdLst/>
            <a:ahLst/>
            <a:cxnLst>
              <a:cxn ang="0">
                <a:pos x="0" y="0"/>
              </a:cxn>
              <a:cxn ang="0">
                <a:pos x="190" y="245"/>
              </a:cxn>
            </a:cxnLst>
            <a:rect l="0" t="0" r="r" b="b"/>
            <a:pathLst>
              <a:path w="190" h="245">
                <a:moveTo>
                  <a:pt x="0" y="0"/>
                </a:moveTo>
                <a:lnTo>
                  <a:pt x="190" y="245"/>
                </a:lnTo>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a:solidFill>
                <a:srgbClr val="3333FF"/>
              </a:solidFill>
              <a:latin typeface="Times New Roman" pitchFamily="18" charset="0"/>
              <a:cs typeface="Times New Roman" pitchFamily="18" charset="0"/>
            </a:endParaRPr>
          </a:p>
        </p:txBody>
      </p:sp>
      <p:sp>
        <p:nvSpPr>
          <p:cNvPr id="7" name="Line 7">
            <a:extLst>
              <a:ext uri="{FF2B5EF4-FFF2-40B4-BE49-F238E27FC236}">
                <a16:creationId xmlns:a16="http://schemas.microsoft.com/office/drawing/2014/main" id="{2C461D0D-9CB7-40FF-A05B-95523EBA9A47}"/>
              </a:ext>
            </a:extLst>
          </p:cNvPr>
          <p:cNvSpPr>
            <a:spLocks noChangeShapeType="1"/>
          </p:cNvSpPr>
          <p:nvPr/>
        </p:nvSpPr>
        <p:spPr bwMode="auto">
          <a:xfrm flipH="1">
            <a:off x="3163869" y="2608262"/>
            <a:ext cx="360362" cy="360363"/>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a:solidFill>
                <a:srgbClr val="3333FF"/>
              </a:solidFill>
              <a:latin typeface="Times New Roman" pitchFamily="18" charset="0"/>
              <a:cs typeface="Times New Roman" pitchFamily="18" charset="0"/>
            </a:endParaRPr>
          </a:p>
        </p:txBody>
      </p:sp>
      <p:sp>
        <p:nvSpPr>
          <p:cNvPr id="8" name="Line 8">
            <a:extLst>
              <a:ext uri="{FF2B5EF4-FFF2-40B4-BE49-F238E27FC236}">
                <a16:creationId xmlns:a16="http://schemas.microsoft.com/office/drawing/2014/main" id="{87D52F82-FCB7-4101-96A7-97E55606DBB7}"/>
              </a:ext>
            </a:extLst>
          </p:cNvPr>
          <p:cNvSpPr>
            <a:spLocks noChangeShapeType="1"/>
          </p:cNvSpPr>
          <p:nvPr/>
        </p:nvSpPr>
        <p:spPr bwMode="auto">
          <a:xfrm flipH="1">
            <a:off x="4306869" y="2636837"/>
            <a:ext cx="287337" cy="287338"/>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a:solidFill>
                <a:srgbClr val="3333FF"/>
              </a:solidFill>
              <a:latin typeface="Times New Roman" pitchFamily="18" charset="0"/>
              <a:cs typeface="Times New Roman" pitchFamily="18" charset="0"/>
            </a:endParaRPr>
          </a:p>
        </p:txBody>
      </p:sp>
      <p:sp>
        <p:nvSpPr>
          <p:cNvPr id="9" name="Line 9">
            <a:extLst>
              <a:ext uri="{FF2B5EF4-FFF2-40B4-BE49-F238E27FC236}">
                <a16:creationId xmlns:a16="http://schemas.microsoft.com/office/drawing/2014/main" id="{DF4B10CF-64A2-4208-988D-79FCC103D2C0}"/>
              </a:ext>
            </a:extLst>
          </p:cNvPr>
          <p:cNvSpPr>
            <a:spLocks noChangeShapeType="1"/>
          </p:cNvSpPr>
          <p:nvPr/>
        </p:nvSpPr>
        <p:spPr bwMode="auto">
          <a:xfrm>
            <a:off x="4892656" y="2608262"/>
            <a:ext cx="287338" cy="360363"/>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a:solidFill>
                <a:srgbClr val="3333FF"/>
              </a:solidFill>
              <a:latin typeface="Times New Roman" pitchFamily="18" charset="0"/>
              <a:cs typeface="Times New Roman" pitchFamily="18" charset="0"/>
            </a:endParaRPr>
          </a:p>
        </p:txBody>
      </p:sp>
      <p:sp>
        <p:nvSpPr>
          <p:cNvPr id="10" name="Oval 10">
            <a:extLst>
              <a:ext uri="{FF2B5EF4-FFF2-40B4-BE49-F238E27FC236}">
                <a16:creationId xmlns:a16="http://schemas.microsoft.com/office/drawing/2014/main" id="{51DEDE27-A65A-4149-AEC6-4B615D4EF51C}"/>
              </a:ext>
            </a:extLst>
          </p:cNvPr>
          <p:cNvSpPr>
            <a:spLocks noChangeArrowheads="1"/>
          </p:cNvSpPr>
          <p:nvPr/>
        </p:nvSpPr>
        <p:spPr bwMode="auto">
          <a:xfrm>
            <a:off x="3956031" y="1744662"/>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A</a:t>
            </a:r>
          </a:p>
        </p:txBody>
      </p:sp>
      <p:sp>
        <p:nvSpPr>
          <p:cNvPr id="11" name="Oval 11">
            <a:extLst>
              <a:ext uri="{FF2B5EF4-FFF2-40B4-BE49-F238E27FC236}">
                <a16:creationId xmlns:a16="http://schemas.microsoft.com/office/drawing/2014/main" id="{BF6F5562-DAEA-49AB-A6A2-62C30CD8E406}"/>
              </a:ext>
            </a:extLst>
          </p:cNvPr>
          <p:cNvSpPr>
            <a:spLocks noChangeArrowheads="1"/>
          </p:cNvSpPr>
          <p:nvPr/>
        </p:nvSpPr>
        <p:spPr bwMode="auto">
          <a:xfrm>
            <a:off x="3451206" y="2319337"/>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B</a:t>
            </a:r>
          </a:p>
        </p:txBody>
      </p:sp>
      <p:sp>
        <p:nvSpPr>
          <p:cNvPr id="12" name="Oval 12">
            <a:extLst>
              <a:ext uri="{FF2B5EF4-FFF2-40B4-BE49-F238E27FC236}">
                <a16:creationId xmlns:a16="http://schemas.microsoft.com/office/drawing/2014/main" id="{730E40AD-8F84-40D0-AA60-3EC0EFEC98D0}"/>
              </a:ext>
            </a:extLst>
          </p:cNvPr>
          <p:cNvSpPr>
            <a:spLocks noChangeArrowheads="1"/>
          </p:cNvSpPr>
          <p:nvPr/>
        </p:nvSpPr>
        <p:spPr bwMode="auto">
          <a:xfrm>
            <a:off x="4532294" y="2319337"/>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C</a:t>
            </a:r>
          </a:p>
        </p:txBody>
      </p:sp>
      <p:sp>
        <p:nvSpPr>
          <p:cNvPr id="13" name="Oval 13">
            <a:extLst>
              <a:ext uri="{FF2B5EF4-FFF2-40B4-BE49-F238E27FC236}">
                <a16:creationId xmlns:a16="http://schemas.microsoft.com/office/drawing/2014/main" id="{82C80F60-B3F3-4FAC-9812-DE9D2CCB4747}"/>
              </a:ext>
            </a:extLst>
          </p:cNvPr>
          <p:cNvSpPr>
            <a:spLocks noChangeArrowheads="1"/>
          </p:cNvSpPr>
          <p:nvPr/>
        </p:nvSpPr>
        <p:spPr bwMode="auto">
          <a:xfrm>
            <a:off x="2876531" y="2895600"/>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D</a:t>
            </a:r>
          </a:p>
        </p:txBody>
      </p:sp>
      <p:sp>
        <p:nvSpPr>
          <p:cNvPr id="14" name="Oval 14">
            <a:extLst>
              <a:ext uri="{FF2B5EF4-FFF2-40B4-BE49-F238E27FC236}">
                <a16:creationId xmlns:a16="http://schemas.microsoft.com/office/drawing/2014/main" id="{4EDE2261-506E-4A5D-B593-8C283A7AC345}"/>
              </a:ext>
            </a:extLst>
          </p:cNvPr>
          <p:cNvSpPr>
            <a:spLocks noChangeArrowheads="1"/>
          </p:cNvSpPr>
          <p:nvPr/>
        </p:nvSpPr>
        <p:spPr bwMode="auto">
          <a:xfrm>
            <a:off x="3957619" y="2895600"/>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E</a:t>
            </a:r>
          </a:p>
        </p:txBody>
      </p:sp>
      <p:sp>
        <p:nvSpPr>
          <p:cNvPr id="15" name="Oval 15">
            <a:extLst>
              <a:ext uri="{FF2B5EF4-FFF2-40B4-BE49-F238E27FC236}">
                <a16:creationId xmlns:a16="http://schemas.microsoft.com/office/drawing/2014/main" id="{07A99ED7-D6D9-4267-8F90-4DFAF9D44D22}"/>
              </a:ext>
            </a:extLst>
          </p:cNvPr>
          <p:cNvSpPr>
            <a:spLocks noChangeArrowheads="1"/>
          </p:cNvSpPr>
          <p:nvPr/>
        </p:nvSpPr>
        <p:spPr bwMode="auto">
          <a:xfrm>
            <a:off x="3451206" y="3400425"/>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G</a:t>
            </a:r>
          </a:p>
        </p:txBody>
      </p:sp>
      <p:sp>
        <p:nvSpPr>
          <p:cNvPr id="16" name="Oval 16">
            <a:extLst>
              <a:ext uri="{FF2B5EF4-FFF2-40B4-BE49-F238E27FC236}">
                <a16:creationId xmlns:a16="http://schemas.microsoft.com/office/drawing/2014/main" id="{E590FD44-8CF4-4651-A247-C981531BDFF8}"/>
              </a:ext>
            </a:extLst>
          </p:cNvPr>
          <p:cNvSpPr>
            <a:spLocks noChangeArrowheads="1"/>
          </p:cNvSpPr>
          <p:nvPr/>
        </p:nvSpPr>
        <p:spPr bwMode="auto">
          <a:xfrm>
            <a:off x="5037119" y="2895600"/>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F</a:t>
            </a:r>
          </a:p>
        </p:txBody>
      </p:sp>
      <p:sp>
        <p:nvSpPr>
          <p:cNvPr id="17" name="Text Box 17">
            <a:extLst>
              <a:ext uri="{FF2B5EF4-FFF2-40B4-BE49-F238E27FC236}">
                <a16:creationId xmlns:a16="http://schemas.microsoft.com/office/drawing/2014/main" id="{0B4DF5EA-7530-4798-A027-C05836ABAFD3}"/>
              </a:ext>
            </a:extLst>
          </p:cNvPr>
          <p:cNvSpPr txBox="1">
            <a:spLocks noChangeArrowheads="1"/>
          </p:cNvSpPr>
          <p:nvPr/>
        </p:nvSpPr>
        <p:spPr bwMode="auto">
          <a:xfrm>
            <a:off x="561975" y="4835524"/>
            <a:ext cx="2592387" cy="457200"/>
          </a:xfrm>
          <a:prstGeom prst="rect">
            <a:avLst/>
          </a:prstGeom>
          <a:noFill/>
          <a:ln w="9525" algn="ctr">
            <a:noFill/>
            <a:miter lim="800000"/>
            <a:headEnd/>
            <a:tailEnd type="none" w="med" len="lg"/>
          </a:ln>
          <a:effectLst/>
        </p:spPr>
        <p:txBody>
          <a:bodyPr>
            <a:spAutoFit/>
          </a:bodyPr>
          <a:lstStyle/>
          <a:p>
            <a:pPr>
              <a:spcBef>
                <a:spcPct val="50000"/>
              </a:spcBef>
            </a:pPr>
            <a:r>
              <a:rPr lang="zh-CN" altLang="en-US" sz="2400" b="1" dirty="0">
                <a:solidFill>
                  <a:srgbClr val="3333FF"/>
                </a:solidFill>
                <a:latin typeface="楷体" pitchFamily="49" charset="-122"/>
                <a:ea typeface="楷体" pitchFamily="49" charset="-122"/>
              </a:rPr>
              <a:t>先序遍历序列：</a:t>
            </a:r>
          </a:p>
        </p:txBody>
      </p:sp>
      <p:sp>
        <p:nvSpPr>
          <p:cNvPr id="18" name="Text Box 25">
            <a:extLst>
              <a:ext uri="{FF2B5EF4-FFF2-40B4-BE49-F238E27FC236}">
                <a16:creationId xmlns:a16="http://schemas.microsoft.com/office/drawing/2014/main" id="{92AC8972-DB44-4874-97FC-B20B970E750F}"/>
              </a:ext>
            </a:extLst>
          </p:cNvPr>
          <p:cNvSpPr txBox="1">
            <a:spLocks noChangeArrowheads="1"/>
          </p:cNvSpPr>
          <p:nvPr/>
        </p:nvSpPr>
        <p:spPr bwMode="auto">
          <a:xfrm>
            <a:off x="4006853" y="5371480"/>
            <a:ext cx="2447925" cy="457200"/>
          </a:xfrm>
          <a:prstGeom prst="rect">
            <a:avLst/>
          </a:prstGeom>
          <a:noFill/>
          <a:ln w="9525" algn="ctr">
            <a:noFill/>
            <a:miter lim="800000"/>
            <a:headEnd/>
            <a:tailEnd type="none" w="med" len="lg"/>
          </a:ln>
          <a:effectLst/>
        </p:spPr>
        <p:txBody>
          <a:bodyPr>
            <a:spAutoFit/>
          </a:bodyPr>
          <a:lstStyle/>
          <a:p>
            <a:pPr algn="ctr">
              <a:spcBef>
                <a:spcPct val="50000"/>
              </a:spcBef>
            </a:pPr>
            <a:r>
              <a:rPr lang="zh-CN" altLang="en-US" sz="2400" b="1" dirty="0">
                <a:solidFill>
                  <a:srgbClr val="FF0000"/>
                </a:solidFill>
                <a:latin typeface="楷体" pitchFamily="49" charset="-122"/>
                <a:ea typeface="楷体" pitchFamily="49" charset="-122"/>
              </a:rPr>
              <a:t>遍历完毕</a:t>
            </a:r>
          </a:p>
        </p:txBody>
      </p:sp>
      <p:grpSp>
        <p:nvGrpSpPr>
          <p:cNvPr id="19" name="Group 39">
            <a:extLst>
              <a:ext uri="{FF2B5EF4-FFF2-40B4-BE49-F238E27FC236}">
                <a16:creationId xmlns:a16="http://schemas.microsoft.com/office/drawing/2014/main" id="{8DFAA5C2-2ABF-4D79-8A73-6D64E419FB05}"/>
              </a:ext>
            </a:extLst>
          </p:cNvPr>
          <p:cNvGrpSpPr>
            <a:grpSpLocks/>
          </p:cNvGrpSpPr>
          <p:nvPr/>
        </p:nvGrpSpPr>
        <p:grpSpPr bwMode="auto">
          <a:xfrm>
            <a:off x="3011487" y="1744662"/>
            <a:ext cx="1368425" cy="3554413"/>
            <a:chOff x="1292" y="300"/>
            <a:chExt cx="862" cy="2239"/>
          </a:xfrm>
        </p:grpSpPr>
        <p:sp>
          <p:nvSpPr>
            <p:cNvPr id="20" name="Text Box 18">
              <a:extLst>
                <a:ext uri="{FF2B5EF4-FFF2-40B4-BE49-F238E27FC236}">
                  <a16:creationId xmlns:a16="http://schemas.microsoft.com/office/drawing/2014/main" id="{1B9CD91E-D78C-4382-804D-E2DECF46B2C4}"/>
                </a:ext>
              </a:extLst>
            </p:cNvPr>
            <p:cNvSpPr txBox="1">
              <a:spLocks noChangeArrowheads="1"/>
            </p:cNvSpPr>
            <p:nvPr/>
          </p:nvSpPr>
          <p:spPr bwMode="auto">
            <a:xfrm>
              <a:off x="1292"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dirty="0">
                  <a:solidFill>
                    <a:srgbClr val="FF0000"/>
                  </a:solidFill>
                  <a:latin typeface="Times New Roman" pitchFamily="18" charset="0"/>
                  <a:ea typeface="楷体_GB2312" pitchFamily="49" charset="-122"/>
                </a:rPr>
                <a:t>A</a:t>
              </a:r>
            </a:p>
          </p:txBody>
        </p:sp>
        <p:sp>
          <p:nvSpPr>
            <p:cNvPr id="21" name="Oval 32">
              <a:extLst>
                <a:ext uri="{FF2B5EF4-FFF2-40B4-BE49-F238E27FC236}">
                  <a16:creationId xmlns:a16="http://schemas.microsoft.com/office/drawing/2014/main" id="{54EEE935-C96B-48E3-8F34-FFE9C1AF7C8B}"/>
                </a:ext>
              </a:extLst>
            </p:cNvPr>
            <p:cNvSpPr>
              <a:spLocks noChangeArrowheads="1"/>
            </p:cNvSpPr>
            <p:nvPr/>
          </p:nvSpPr>
          <p:spPr bwMode="auto">
            <a:xfrm>
              <a:off x="1882" y="300"/>
              <a:ext cx="272" cy="227"/>
            </a:xfrm>
            <a:prstGeom prst="ellipse">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b="1" i="1" dirty="0">
                  <a:solidFill>
                    <a:srgbClr val="FF0000"/>
                  </a:solidFill>
                  <a:latin typeface="Times New Roman" pitchFamily="18" charset="0"/>
                  <a:cs typeface="Times New Roman" pitchFamily="18" charset="0"/>
                </a:rPr>
                <a:t>A</a:t>
              </a:r>
            </a:p>
          </p:txBody>
        </p:sp>
      </p:grpSp>
      <p:grpSp>
        <p:nvGrpSpPr>
          <p:cNvPr id="22" name="Group 40">
            <a:extLst>
              <a:ext uri="{FF2B5EF4-FFF2-40B4-BE49-F238E27FC236}">
                <a16:creationId xmlns:a16="http://schemas.microsoft.com/office/drawing/2014/main" id="{97D11373-6BE7-4E6F-A1EF-81E67E28CCFC}"/>
              </a:ext>
            </a:extLst>
          </p:cNvPr>
          <p:cNvGrpSpPr>
            <a:grpSpLocks/>
          </p:cNvGrpSpPr>
          <p:nvPr/>
        </p:nvGrpSpPr>
        <p:grpSpPr bwMode="auto">
          <a:xfrm>
            <a:off x="3443287" y="2319337"/>
            <a:ext cx="1081088" cy="2979738"/>
            <a:chOff x="1564" y="662"/>
            <a:chExt cx="681" cy="1877"/>
          </a:xfrm>
        </p:grpSpPr>
        <p:sp>
          <p:nvSpPr>
            <p:cNvPr id="23" name="Text Box 19">
              <a:extLst>
                <a:ext uri="{FF2B5EF4-FFF2-40B4-BE49-F238E27FC236}">
                  <a16:creationId xmlns:a16="http://schemas.microsoft.com/office/drawing/2014/main" id="{840E61D4-612F-40AF-AD7B-50FC87CC8D02}"/>
                </a:ext>
              </a:extLst>
            </p:cNvPr>
            <p:cNvSpPr txBox="1">
              <a:spLocks noChangeArrowheads="1"/>
            </p:cNvSpPr>
            <p:nvPr/>
          </p:nvSpPr>
          <p:spPr bwMode="auto">
            <a:xfrm>
              <a:off x="1791"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dirty="0">
                  <a:solidFill>
                    <a:srgbClr val="3333FF"/>
                  </a:solidFill>
                  <a:latin typeface="Times New Roman" pitchFamily="18" charset="0"/>
                  <a:ea typeface="楷体_GB2312" pitchFamily="49" charset="-122"/>
                </a:rPr>
                <a:t>B</a:t>
              </a:r>
            </a:p>
          </p:txBody>
        </p:sp>
        <p:sp>
          <p:nvSpPr>
            <p:cNvPr id="24" name="Oval 33">
              <a:extLst>
                <a:ext uri="{FF2B5EF4-FFF2-40B4-BE49-F238E27FC236}">
                  <a16:creationId xmlns:a16="http://schemas.microsoft.com/office/drawing/2014/main" id="{1764351B-5015-4333-9BF8-22E5A8206D60}"/>
                </a:ext>
              </a:extLst>
            </p:cNvPr>
            <p:cNvSpPr>
              <a:spLocks noChangeArrowheads="1"/>
            </p:cNvSpPr>
            <p:nvPr/>
          </p:nvSpPr>
          <p:spPr bwMode="auto">
            <a:xfrm>
              <a:off x="1564" y="662"/>
              <a:ext cx="272" cy="227"/>
            </a:xfrm>
            <a:prstGeom prst="ellipse">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b="1" i="1" dirty="0">
                  <a:solidFill>
                    <a:srgbClr val="FF0000"/>
                  </a:solidFill>
                  <a:latin typeface="Times New Roman" pitchFamily="18" charset="0"/>
                  <a:cs typeface="Times New Roman" pitchFamily="18" charset="0"/>
                </a:rPr>
                <a:t>B</a:t>
              </a:r>
            </a:p>
          </p:txBody>
        </p:sp>
      </p:grpSp>
      <p:grpSp>
        <p:nvGrpSpPr>
          <p:cNvPr id="25" name="Group 43">
            <a:extLst>
              <a:ext uri="{FF2B5EF4-FFF2-40B4-BE49-F238E27FC236}">
                <a16:creationId xmlns:a16="http://schemas.microsoft.com/office/drawing/2014/main" id="{5502D84B-A435-4B46-9042-CFC8DAF9D3EE}"/>
              </a:ext>
            </a:extLst>
          </p:cNvPr>
          <p:cNvGrpSpPr>
            <a:grpSpLocks/>
          </p:cNvGrpSpPr>
          <p:nvPr/>
        </p:nvGrpSpPr>
        <p:grpSpPr bwMode="auto">
          <a:xfrm>
            <a:off x="4524375" y="2319337"/>
            <a:ext cx="2089150" cy="2979738"/>
            <a:chOff x="2245" y="662"/>
            <a:chExt cx="1316" cy="1877"/>
          </a:xfrm>
        </p:grpSpPr>
        <p:sp>
          <p:nvSpPr>
            <p:cNvPr id="26" name="Text Box 22">
              <a:extLst>
                <a:ext uri="{FF2B5EF4-FFF2-40B4-BE49-F238E27FC236}">
                  <a16:creationId xmlns:a16="http://schemas.microsoft.com/office/drawing/2014/main" id="{DF2BDDAE-8C3F-4C41-8BAC-EDF715D68F36}"/>
                </a:ext>
              </a:extLst>
            </p:cNvPr>
            <p:cNvSpPr txBox="1">
              <a:spLocks noChangeArrowheads="1"/>
            </p:cNvSpPr>
            <p:nvPr/>
          </p:nvSpPr>
          <p:spPr bwMode="auto">
            <a:xfrm>
              <a:off x="3107"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dirty="0">
                  <a:solidFill>
                    <a:srgbClr val="3333FF"/>
                  </a:solidFill>
                  <a:latin typeface="Times New Roman" pitchFamily="18" charset="0"/>
                  <a:ea typeface="楷体_GB2312" pitchFamily="49" charset="-122"/>
                </a:rPr>
                <a:t>C</a:t>
              </a:r>
            </a:p>
          </p:txBody>
        </p:sp>
        <p:sp>
          <p:nvSpPr>
            <p:cNvPr id="27" name="Oval 34">
              <a:extLst>
                <a:ext uri="{FF2B5EF4-FFF2-40B4-BE49-F238E27FC236}">
                  <a16:creationId xmlns:a16="http://schemas.microsoft.com/office/drawing/2014/main" id="{C13F20B2-2E4C-4F14-BA56-1D973BB847C0}"/>
                </a:ext>
              </a:extLst>
            </p:cNvPr>
            <p:cNvSpPr>
              <a:spLocks noChangeArrowheads="1"/>
            </p:cNvSpPr>
            <p:nvPr/>
          </p:nvSpPr>
          <p:spPr bwMode="auto">
            <a:xfrm>
              <a:off x="2245" y="662"/>
              <a:ext cx="272" cy="227"/>
            </a:xfrm>
            <a:prstGeom prst="ellipse">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b="1" i="1" dirty="0">
                  <a:solidFill>
                    <a:srgbClr val="FF0000"/>
                  </a:solidFill>
                </a:rPr>
                <a:t>C</a:t>
              </a:r>
            </a:p>
          </p:txBody>
        </p:sp>
      </p:grpSp>
      <p:grpSp>
        <p:nvGrpSpPr>
          <p:cNvPr id="28" name="Group 41">
            <a:extLst>
              <a:ext uri="{FF2B5EF4-FFF2-40B4-BE49-F238E27FC236}">
                <a16:creationId xmlns:a16="http://schemas.microsoft.com/office/drawing/2014/main" id="{670B9FE3-556D-46DE-8788-5735869A4484}"/>
              </a:ext>
            </a:extLst>
          </p:cNvPr>
          <p:cNvGrpSpPr>
            <a:grpSpLocks/>
          </p:cNvGrpSpPr>
          <p:nvPr/>
        </p:nvGrpSpPr>
        <p:grpSpPr bwMode="auto">
          <a:xfrm>
            <a:off x="2868612" y="2895600"/>
            <a:ext cx="2376488" cy="2403475"/>
            <a:chOff x="1202" y="1025"/>
            <a:chExt cx="1497" cy="1514"/>
          </a:xfrm>
        </p:grpSpPr>
        <p:sp>
          <p:nvSpPr>
            <p:cNvPr id="29" name="Text Box 20">
              <a:extLst>
                <a:ext uri="{FF2B5EF4-FFF2-40B4-BE49-F238E27FC236}">
                  <a16:creationId xmlns:a16="http://schemas.microsoft.com/office/drawing/2014/main" id="{ABB02131-F340-42DA-B384-7191516532C7}"/>
                </a:ext>
              </a:extLst>
            </p:cNvPr>
            <p:cNvSpPr txBox="1">
              <a:spLocks noChangeArrowheads="1"/>
            </p:cNvSpPr>
            <p:nvPr/>
          </p:nvSpPr>
          <p:spPr bwMode="auto">
            <a:xfrm>
              <a:off x="2245"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dirty="0">
                  <a:solidFill>
                    <a:srgbClr val="3333FF"/>
                  </a:solidFill>
                  <a:latin typeface="Times New Roman" pitchFamily="18" charset="0"/>
                  <a:ea typeface="楷体_GB2312" pitchFamily="49" charset="-122"/>
                </a:rPr>
                <a:t>D</a:t>
              </a:r>
            </a:p>
          </p:txBody>
        </p:sp>
        <p:sp>
          <p:nvSpPr>
            <p:cNvPr id="30" name="Oval 35">
              <a:extLst>
                <a:ext uri="{FF2B5EF4-FFF2-40B4-BE49-F238E27FC236}">
                  <a16:creationId xmlns:a16="http://schemas.microsoft.com/office/drawing/2014/main" id="{AFCA2069-1370-4035-AE1C-CC4262C1AEDA}"/>
                </a:ext>
              </a:extLst>
            </p:cNvPr>
            <p:cNvSpPr>
              <a:spLocks noChangeArrowheads="1"/>
            </p:cNvSpPr>
            <p:nvPr/>
          </p:nvSpPr>
          <p:spPr bwMode="auto">
            <a:xfrm>
              <a:off x="1202" y="1025"/>
              <a:ext cx="272" cy="227"/>
            </a:xfrm>
            <a:prstGeom prst="ellipse">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b="1" i="1" dirty="0">
                  <a:solidFill>
                    <a:srgbClr val="FF0000"/>
                  </a:solidFill>
                  <a:latin typeface="Times New Roman" pitchFamily="18" charset="0"/>
                  <a:cs typeface="Times New Roman" pitchFamily="18" charset="0"/>
                </a:rPr>
                <a:t>D</a:t>
              </a:r>
            </a:p>
          </p:txBody>
        </p:sp>
      </p:grpSp>
      <p:grpSp>
        <p:nvGrpSpPr>
          <p:cNvPr id="31" name="Group 44">
            <a:extLst>
              <a:ext uri="{FF2B5EF4-FFF2-40B4-BE49-F238E27FC236}">
                <a16:creationId xmlns:a16="http://schemas.microsoft.com/office/drawing/2014/main" id="{AF2AEE6E-7C06-4099-AB7A-3EFC1D346B92}"/>
              </a:ext>
            </a:extLst>
          </p:cNvPr>
          <p:cNvGrpSpPr>
            <a:grpSpLocks/>
          </p:cNvGrpSpPr>
          <p:nvPr/>
        </p:nvGrpSpPr>
        <p:grpSpPr bwMode="auto">
          <a:xfrm>
            <a:off x="3962400" y="2895600"/>
            <a:ext cx="3400425" cy="2403475"/>
            <a:chOff x="1873" y="1025"/>
            <a:chExt cx="2142" cy="1514"/>
          </a:xfrm>
        </p:grpSpPr>
        <p:sp>
          <p:nvSpPr>
            <p:cNvPr id="32" name="Text Box 23">
              <a:extLst>
                <a:ext uri="{FF2B5EF4-FFF2-40B4-BE49-F238E27FC236}">
                  <a16:creationId xmlns:a16="http://schemas.microsoft.com/office/drawing/2014/main" id="{4E98072F-03DA-4CEF-AD02-AB6BDB57C1D5}"/>
                </a:ext>
              </a:extLst>
            </p:cNvPr>
            <p:cNvSpPr txBox="1">
              <a:spLocks noChangeArrowheads="1"/>
            </p:cNvSpPr>
            <p:nvPr/>
          </p:nvSpPr>
          <p:spPr bwMode="auto">
            <a:xfrm>
              <a:off x="3561"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dirty="0">
                  <a:solidFill>
                    <a:srgbClr val="3333FF"/>
                  </a:solidFill>
                  <a:latin typeface="Times New Roman" pitchFamily="18" charset="0"/>
                  <a:ea typeface="楷体_GB2312" pitchFamily="49" charset="-122"/>
                </a:rPr>
                <a:t>E</a:t>
              </a:r>
            </a:p>
          </p:txBody>
        </p:sp>
        <p:sp>
          <p:nvSpPr>
            <p:cNvPr id="33" name="Oval 36">
              <a:extLst>
                <a:ext uri="{FF2B5EF4-FFF2-40B4-BE49-F238E27FC236}">
                  <a16:creationId xmlns:a16="http://schemas.microsoft.com/office/drawing/2014/main" id="{782D3240-9E61-4241-9F00-03767B7A58E7}"/>
                </a:ext>
              </a:extLst>
            </p:cNvPr>
            <p:cNvSpPr>
              <a:spLocks noChangeArrowheads="1"/>
            </p:cNvSpPr>
            <p:nvPr/>
          </p:nvSpPr>
          <p:spPr bwMode="auto">
            <a:xfrm>
              <a:off x="1873" y="1025"/>
              <a:ext cx="272" cy="227"/>
            </a:xfrm>
            <a:prstGeom prst="ellipse">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b="1" i="1" dirty="0">
                  <a:solidFill>
                    <a:srgbClr val="FF0000"/>
                  </a:solidFill>
                  <a:latin typeface="Times New Roman" pitchFamily="18" charset="0"/>
                  <a:cs typeface="Times New Roman" pitchFamily="18" charset="0"/>
                </a:rPr>
                <a:t>E</a:t>
              </a:r>
            </a:p>
          </p:txBody>
        </p:sp>
      </p:grpSp>
      <p:grpSp>
        <p:nvGrpSpPr>
          <p:cNvPr id="34" name="Group 42">
            <a:extLst>
              <a:ext uri="{FF2B5EF4-FFF2-40B4-BE49-F238E27FC236}">
                <a16:creationId xmlns:a16="http://schemas.microsoft.com/office/drawing/2014/main" id="{3C62BF0B-4E6D-46A4-BC01-4868DB89AD5E}"/>
              </a:ext>
            </a:extLst>
          </p:cNvPr>
          <p:cNvGrpSpPr>
            <a:grpSpLocks/>
          </p:cNvGrpSpPr>
          <p:nvPr/>
        </p:nvGrpSpPr>
        <p:grpSpPr bwMode="auto">
          <a:xfrm>
            <a:off x="3443287" y="3400425"/>
            <a:ext cx="2520950" cy="1898650"/>
            <a:chOff x="1564" y="1343"/>
            <a:chExt cx="1588" cy="1196"/>
          </a:xfrm>
        </p:grpSpPr>
        <p:sp>
          <p:nvSpPr>
            <p:cNvPr id="35" name="Text Box 21">
              <a:extLst>
                <a:ext uri="{FF2B5EF4-FFF2-40B4-BE49-F238E27FC236}">
                  <a16:creationId xmlns:a16="http://schemas.microsoft.com/office/drawing/2014/main" id="{AB0D186B-9D8E-485E-A8A8-832430FA4800}"/>
                </a:ext>
              </a:extLst>
            </p:cNvPr>
            <p:cNvSpPr txBox="1">
              <a:spLocks noChangeArrowheads="1"/>
            </p:cNvSpPr>
            <p:nvPr/>
          </p:nvSpPr>
          <p:spPr bwMode="auto">
            <a:xfrm>
              <a:off x="2698"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dirty="0">
                  <a:solidFill>
                    <a:srgbClr val="3333FF"/>
                  </a:solidFill>
                  <a:latin typeface="Times New Roman" pitchFamily="18" charset="0"/>
                  <a:ea typeface="楷体_GB2312" pitchFamily="49" charset="-122"/>
                </a:rPr>
                <a:t>G</a:t>
              </a:r>
            </a:p>
          </p:txBody>
        </p:sp>
        <p:sp>
          <p:nvSpPr>
            <p:cNvPr id="36" name="Oval 37">
              <a:extLst>
                <a:ext uri="{FF2B5EF4-FFF2-40B4-BE49-F238E27FC236}">
                  <a16:creationId xmlns:a16="http://schemas.microsoft.com/office/drawing/2014/main" id="{E05D676D-8741-4042-96FF-544E5876C8F5}"/>
                </a:ext>
              </a:extLst>
            </p:cNvPr>
            <p:cNvSpPr>
              <a:spLocks noChangeArrowheads="1"/>
            </p:cNvSpPr>
            <p:nvPr/>
          </p:nvSpPr>
          <p:spPr bwMode="auto">
            <a:xfrm>
              <a:off x="1564" y="1343"/>
              <a:ext cx="272" cy="227"/>
            </a:xfrm>
            <a:prstGeom prst="ellipse">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b="1" i="1" dirty="0">
                  <a:solidFill>
                    <a:srgbClr val="FF0000"/>
                  </a:solidFill>
                  <a:latin typeface="Times New Roman" pitchFamily="18" charset="0"/>
                  <a:cs typeface="Times New Roman" pitchFamily="18" charset="0"/>
                </a:rPr>
                <a:t>G</a:t>
              </a:r>
            </a:p>
          </p:txBody>
        </p:sp>
      </p:grpSp>
      <p:grpSp>
        <p:nvGrpSpPr>
          <p:cNvPr id="37" name="Group 45">
            <a:extLst>
              <a:ext uri="{FF2B5EF4-FFF2-40B4-BE49-F238E27FC236}">
                <a16:creationId xmlns:a16="http://schemas.microsoft.com/office/drawing/2014/main" id="{D75D1BE9-D600-44B7-9F65-69904CB9F7F8}"/>
              </a:ext>
            </a:extLst>
          </p:cNvPr>
          <p:cNvGrpSpPr>
            <a:grpSpLocks/>
          </p:cNvGrpSpPr>
          <p:nvPr/>
        </p:nvGrpSpPr>
        <p:grpSpPr bwMode="auto">
          <a:xfrm>
            <a:off x="5029200" y="2895600"/>
            <a:ext cx="3024187" cy="2403475"/>
            <a:chOff x="2563" y="1025"/>
            <a:chExt cx="1905" cy="1514"/>
          </a:xfrm>
        </p:grpSpPr>
        <p:sp>
          <p:nvSpPr>
            <p:cNvPr id="38" name="Text Box 24">
              <a:extLst>
                <a:ext uri="{FF2B5EF4-FFF2-40B4-BE49-F238E27FC236}">
                  <a16:creationId xmlns:a16="http://schemas.microsoft.com/office/drawing/2014/main" id="{F489CC0D-5745-460C-B52D-59C0D4F31229}"/>
                </a:ext>
              </a:extLst>
            </p:cNvPr>
            <p:cNvSpPr txBox="1">
              <a:spLocks noChangeArrowheads="1"/>
            </p:cNvSpPr>
            <p:nvPr/>
          </p:nvSpPr>
          <p:spPr bwMode="auto">
            <a:xfrm>
              <a:off x="4014"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dirty="0">
                  <a:solidFill>
                    <a:srgbClr val="3333FF"/>
                  </a:solidFill>
                  <a:latin typeface="Times New Roman" pitchFamily="18" charset="0"/>
                  <a:ea typeface="楷体_GB2312" pitchFamily="49" charset="-122"/>
                </a:rPr>
                <a:t>F</a:t>
              </a:r>
            </a:p>
          </p:txBody>
        </p:sp>
        <p:sp>
          <p:nvSpPr>
            <p:cNvPr id="39" name="Oval 38">
              <a:extLst>
                <a:ext uri="{FF2B5EF4-FFF2-40B4-BE49-F238E27FC236}">
                  <a16:creationId xmlns:a16="http://schemas.microsoft.com/office/drawing/2014/main" id="{1B27C0F4-1653-4FA9-8403-AC000386467F}"/>
                </a:ext>
              </a:extLst>
            </p:cNvPr>
            <p:cNvSpPr>
              <a:spLocks noChangeArrowheads="1"/>
            </p:cNvSpPr>
            <p:nvPr/>
          </p:nvSpPr>
          <p:spPr bwMode="auto">
            <a:xfrm>
              <a:off x="2563" y="1025"/>
              <a:ext cx="272" cy="227"/>
            </a:xfrm>
            <a:prstGeom prst="ellipse">
              <a:avLst/>
            </a:prstGeom>
            <a:solidFill>
              <a:srgbClr val="FFFFCC"/>
            </a:solidFill>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2000" b="1" i="1" dirty="0">
                  <a:solidFill>
                    <a:srgbClr val="FF0000"/>
                  </a:solidFill>
                  <a:latin typeface="Times New Roman" pitchFamily="18" charset="0"/>
                  <a:cs typeface="Times New Roman" pitchFamily="18" charset="0"/>
                </a:rPr>
                <a:t>F</a:t>
              </a:r>
            </a:p>
          </p:txBody>
        </p:sp>
      </p:grpSp>
      <p:sp>
        <p:nvSpPr>
          <p:cNvPr id="41" name="TextBox 41">
            <a:extLst>
              <a:ext uri="{FF2B5EF4-FFF2-40B4-BE49-F238E27FC236}">
                <a16:creationId xmlns:a16="http://schemas.microsoft.com/office/drawing/2014/main" id="{50834C0B-9C89-4A4C-AB1D-C4937504E418}"/>
              </a:ext>
            </a:extLst>
          </p:cNvPr>
          <p:cNvSpPr txBox="1"/>
          <p:nvPr/>
        </p:nvSpPr>
        <p:spPr>
          <a:xfrm>
            <a:off x="2057401" y="5933221"/>
            <a:ext cx="5995986" cy="461665"/>
          </a:xfrm>
          <a:prstGeom prst="rect">
            <a:avLst/>
          </a:prstGeom>
          <a:noFill/>
        </p:spPr>
        <p:txBody>
          <a:bodyPr wrap="square" rtlCol="0">
            <a:spAutoFit/>
          </a:bodyPr>
          <a:lstStyle/>
          <a:p>
            <a:r>
              <a:rPr lang="zh-CN" altLang="en-US" sz="2400" b="1" dirty="0">
                <a:solidFill>
                  <a:srgbClr val="CC00CC"/>
                </a:solidFill>
                <a:latin typeface="黑体" panose="02010609060101010101" pitchFamily="49" charset="-122"/>
                <a:ea typeface="黑体" panose="02010609060101010101" pitchFamily="49" charset="-122"/>
                <a:cs typeface="Times New Roman" pitchFamily="18" charset="0"/>
              </a:rPr>
              <a:t>先</a:t>
            </a:r>
            <a:r>
              <a:rPr lang="zh-CN" altLang="en-US" b="1" dirty="0">
                <a:solidFill>
                  <a:srgbClr val="CC00CC"/>
                </a:solidFill>
                <a:latin typeface="黑体" panose="02010609060101010101" pitchFamily="49" charset="-122"/>
                <a:ea typeface="黑体" panose="02010609060101010101" pitchFamily="49" charset="-122"/>
                <a:cs typeface="Times New Roman" pitchFamily="18" charset="0"/>
              </a:rPr>
              <a:t>序遍历序列的</a:t>
            </a:r>
            <a:r>
              <a:rPr lang="zh-CN" altLang="en-US" sz="2400" b="1" dirty="0">
                <a:solidFill>
                  <a:srgbClr val="006600"/>
                </a:solidFill>
                <a:latin typeface="黑体" panose="02010609060101010101" pitchFamily="49" charset="-122"/>
                <a:ea typeface="黑体" panose="02010609060101010101" pitchFamily="49" charset="-122"/>
                <a:cs typeface="Times New Roman" pitchFamily="18" charset="0"/>
              </a:rPr>
              <a:t>第一个</a:t>
            </a:r>
            <a:r>
              <a:rPr lang="zh-CN" altLang="en-US" sz="2400" b="1" dirty="0">
                <a:solidFill>
                  <a:srgbClr val="CC00CC"/>
                </a:solidFill>
                <a:latin typeface="黑体" panose="02010609060101010101" pitchFamily="49" charset="-122"/>
                <a:ea typeface="黑体" panose="02010609060101010101" pitchFamily="49" charset="-122"/>
                <a:cs typeface="Times New Roman" pitchFamily="18" charset="0"/>
              </a:rPr>
              <a:t>结点是</a:t>
            </a:r>
            <a:r>
              <a:rPr lang="zh-CN" altLang="en-US" sz="2400" b="1" dirty="0">
                <a:solidFill>
                  <a:srgbClr val="006600"/>
                </a:solidFill>
                <a:latin typeface="黑体" panose="02010609060101010101" pitchFamily="49" charset="-122"/>
                <a:ea typeface="黑体" panose="02010609060101010101" pitchFamily="49" charset="-122"/>
                <a:cs typeface="Times New Roman" pitchFamily="18" charset="0"/>
              </a:rPr>
              <a:t>根结点</a:t>
            </a:r>
          </a:p>
        </p:txBody>
      </p:sp>
      <p:sp>
        <p:nvSpPr>
          <p:cNvPr id="42" name="TextBox 41">
            <a:extLst>
              <a:ext uri="{FF2B5EF4-FFF2-40B4-BE49-F238E27FC236}">
                <a16:creationId xmlns:a16="http://schemas.microsoft.com/office/drawing/2014/main" id="{56D080D9-AE3A-4685-AB3A-6D24FB8857C4}"/>
              </a:ext>
            </a:extLst>
          </p:cNvPr>
          <p:cNvSpPr txBox="1"/>
          <p:nvPr/>
        </p:nvSpPr>
        <p:spPr>
          <a:xfrm>
            <a:off x="6705568" y="1702951"/>
            <a:ext cx="4572032" cy="461665"/>
          </a:xfrm>
          <a:prstGeom prst="rect">
            <a:avLst/>
          </a:prstGeom>
          <a:noFill/>
        </p:spPr>
        <p:txBody>
          <a:bodyPr wrap="square" rtlCol="0">
            <a:spAutoFit/>
          </a:bodyPr>
          <a:lstStyle/>
          <a:p>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D</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的</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L</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为空，</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R</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为</a:t>
            </a:r>
            <a:r>
              <a:rPr lang="en-US" altLang="zh-CN" b="1" dirty="0">
                <a:solidFill>
                  <a:srgbClr val="FF0000"/>
                </a:solidFill>
                <a:latin typeface="黑体" panose="02010609060101010101" pitchFamily="49" charset="-122"/>
                <a:ea typeface="黑体" panose="02010609060101010101" pitchFamily="49" charset="-122"/>
                <a:cs typeface="Times New Roman" pitchFamily="18" charset="0"/>
              </a:rPr>
              <a:t>G</a:t>
            </a:r>
            <a:endParaRPr lang="zh-CN" altLang="en-US" sz="2400" b="1" dirty="0">
              <a:solidFill>
                <a:srgbClr val="FF0000"/>
              </a:solidFill>
              <a:latin typeface="黑体" panose="02010609060101010101" pitchFamily="49" charset="-122"/>
              <a:ea typeface="黑体" panose="02010609060101010101" pitchFamily="49" charset="-122"/>
              <a:cs typeface="Times New Roman" pitchFamily="18" charset="0"/>
            </a:endParaRPr>
          </a:p>
        </p:txBody>
      </p:sp>
      <p:sp>
        <p:nvSpPr>
          <p:cNvPr id="43" name="TextBox 41">
            <a:extLst>
              <a:ext uri="{FF2B5EF4-FFF2-40B4-BE49-F238E27FC236}">
                <a16:creationId xmlns:a16="http://schemas.microsoft.com/office/drawing/2014/main" id="{691D5534-F7E3-42C1-AEB9-0B6763C41BCA}"/>
              </a:ext>
            </a:extLst>
          </p:cNvPr>
          <p:cNvSpPr txBox="1"/>
          <p:nvPr/>
        </p:nvSpPr>
        <p:spPr>
          <a:xfrm>
            <a:off x="6705568" y="2406660"/>
            <a:ext cx="4572032" cy="461665"/>
          </a:xfrm>
          <a:prstGeom prst="rect">
            <a:avLst/>
          </a:prstGeom>
          <a:noFill/>
        </p:spPr>
        <p:txBody>
          <a:bodyPr wrap="square" rtlCol="0">
            <a:spAutoFit/>
          </a:bodyPr>
          <a:lstStyle/>
          <a:p>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G</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的</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L</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为空，</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R</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为空</a:t>
            </a:r>
            <a:endParaRPr lang="zh-CN" altLang="en-US" sz="2400"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endParaRPr>
          </a:p>
        </p:txBody>
      </p:sp>
      <p:sp>
        <p:nvSpPr>
          <p:cNvPr id="44" name="TextBox 41">
            <a:extLst>
              <a:ext uri="{FF2B5EF4-FFF2-40B4-BE49-F238E27FC236}">
                <a16:creationId xmlns:a16="http://schemas.microsoft.com/office/drawing/2014/main" id="{4F8227E3-262D-419F-BEAA-1A0974232046}"/>
              </a:ext>
            </a:extLst>
          </p:cNvPr>
          <p:cNvSpPr txBox="1"/>
          <p:nvPr/>
        </p:nvSpPr>
        <p:spPr>
          <a:xfrm>
            <a:off x="6705568" y="3110368"/>
            <a:ext cx="4572032" cy="830997"/>
          </a:xfrm>
          <a:prstGeom prst="rect">
            <a:avLst/>
          </a:prstGeom>
          <a:noFill/>
        </p:spPr>
        <p:txBody>
          <a:bodyPr wrap="square" rtlCol="0">
            <a:spAutoFit/>
          </a:bodyPr>
          <a:lstStyle/>
          <a:p>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B</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的</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L</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解决了，</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R</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为空</a:t>
            </a:r>
            <a:endPar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endParaRPr>
          </a:p>
          <a:p>
            <a:r>
              <a:rPr lang="en-US" altLang="zh-CN" sz="2400"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A</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的</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L</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解决了，</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R</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为</a:t>
            </a:r>
            <a:r>
              <a:rPr lang="en-US" altLang="zh-CN" b="1" dirty="0">
                <a:solidFill>
                  <a:srgbClr val="FF0000"/>
                </a:solidFill>
                <a:latin typeface="黑体" panose="02010609060101010101" pitchFamily="49" charset="-122"/>
                <a:ea typeface="黑体" panose="02010609060101010101" pitchFamily="49" charset="-122"/>
                <a:cs typeface="Times New Roman" pitchFamily="18" charset="0"/>
              </a:rPr>
              <a:t>C</a:t>
            </a:r>
            <a:endParaRPr lang="zh-CN" altLang="en-US" sz="2400" b="1" dirty="0">
              <a:solidFill>
                <a:srgbClr val="FF0000"/>
              </a:solidFill>
              <a:latin typeface="黑体" panose="02010609060101010101" pitchFamily="49" charset="-122"/>
              <a:ea typeface="黑体" panose="02010609060101010101" pitchFamily="49" charset="-122"/>
              <a:cs typeface="Times New Roman" pitchFamily="18" charset="0"/>
            </a:endParaRPr>
          </a:p>
        </p:txBody>
      </p:sp>
    </p:spTree>
    <p:extLst>
      <p:ext uri="{BB962C8B-B14F-4D97-AF65-F5344CB8AC3E}">
        <p14:creationId xmlns:p14="http://schemas.microsoft.com/office/powerpoint/2010/main" val="3965778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par>
                                <p:cTn id="8" presetID="32" presetClass="emph" presetSubtype="0" fill="hold" nodeType="withEffect">
                                  <p:stCondLst>
                                    <p:cond delay="0"/>
                                  </p:stCondLst>
                                  <p:childTnLst>
                                    <p:animClr clrSpc="rgb" dir="cw">
                                      <p:cBhvr override="childStyle">
                                        <p:cTn id="9" dur="100" fill="hold"/>
                                        <p:tgtEl>
                                          <p:spTgt spid="19"/>
                                        </p:tgtEl>
                                        <p:attrNameLst>
                                          <p:attrName>style.color</p:attrName>
                                        </p:attrNameLst>
                                      </p:cBhvr>
                                      <p:to>
                                        <a:schemeClr val="accent2"/>
                                      </p:to>
                                    </p:animClr>
                                    <p:animClr clrSpc="rgb" dir="cw">
                                      <p:cBhvr>
                                        <p:cTn id="10" dur="100" fill="hold"/>
                                        <p:tgtEl>
                                          <p:spTgt spid="19"/>
                                        </p:tgtEl>
                                        <p:attrNameLst>
                                          <p:attrName>fillcolor</p:attrName>
                                        </p:attrNameLst>
                                      </p:cBhvr>
                                      <p:to>
                                        <a:schemeClr val="accent2"/>
                                      </p:to>
                                    </p:animClr>
                                    <p:set>
                                      <p:cBhvr>
                                        <p:cTn id="11" dur="100" fill="hold"/>
                                        <p:tgtEl>
                                          <p:spTgt spid="19"/>
                                        </p:tgtEl>
                                        <p:attrNameLst>
                                          <p:attrName>fill.type</p:attrName>
                                        </p:attrNameLst>
                                      </p:cBhvr>
                                      <p:to>
                                        <p:strVal val="solid"/>
                                      </p:to>
                                    </p:set>
                                    <p:set>
                                      <p:cBhvr>
                                        <p:cTn id="12" dur="100" fill="hold"/>
                                        <p:tgtEl>
                                          <p:spTgt spid="19"/>
                                        </p:tgtEl>
                                        <p:attrNameLst>
                                          <p:attrName>fill.on</p:attrName>
                                        </p:attrNameLst>
                                      </p:cBhvr>
                                      <p:to>
                                        <p:strVal val="true"/>
                                      </p:to>
                                    </p:set>
                                    <p:animRot by="120000">
                                      <p:cBhvr>
                                        <p:cTn id="13" dur="100" fill="hold">
                                          <p:stCondLst>
                                            <p:cond delay="0"/>
                                          </p:stCondLst>
                                        </p:cTn>
                                        <p:tgtEl>
                                          <p:spTgt spid="19"/>
                                        </p:tgtEl>
                                        <p:attrNameLst>
                                          <p:attrName>r</p:attrName>
                                        </p:attrNameLst>
                                      </p:cBhvr>
                                    </p:animRot>
                                    <p:animRot by="-240000">
                                      <p:cBhvr>
                                        <p:cTn id="14" dur="200" fill="hold">
                                          <p:stCondLst>
                                            <p:cond delay="200"/>
                                          </p:stCondLst>
                                        </p:cTn>
                                        <p:tgtEl>
                                          <p:spTgt spid="19"/>
                                        </p:tgtEl>
                                        <p:attrNameLst>
                                          <p:attrName>r</p:attrName>
                                        </p:attrNameLst>
                                      </p:cBhvr>
                                    </p:animRot>
                                    <p:animRot by="240000">
                                      <p:cBhvr>
                                        <p:cTn id="15" dur="200" fill="hold">
                                          <p:stCondLst>
                                            <p:cond delay="400"/>
                                          </p:stCondLst>
                                        </p:cTn>
                                        <p:tgtEl>
                                          <p:spTgt spid="19"/>
                                        </p:tgtEl>
                                        <p:attrNameLst>
                                          <p:attrName>r</p:attrName>
                                        </p:attrNameLst>
                                      </p:cBhvr>
                                    </p:animRot>
                                    <p:animRot by="-240000">
                                      <p:cBhvr>
                                        <p:cTn id="16" dur="200" fill="hold">
                                          <p:stCondLst>
                                            <p:cond delay="600"/>
                                          </p:stCondLst>
                                        </p:cTn>
                                        <p:tgtEl>
                                          <p:spTgt spid="19"/>
                                        </p:tgtEl>
                                        <p:attrNameLst>
                                          <p:attrName>r</p:attrName>
                                        </p:attrNameLst>
                                      </p:cBhvr>
                                    </p:animRot>
                                    <p:animRot by="120000">
                                      <p:cBhvr>
                                        <p:cTn id="17" dur="200" fill="hold">
                                          <p:stCondLst>
                                            <p:cond delay="800"/>
                                          </p:stCondLst>
                                        </p:cTn>
                                        <p:tgtEl>
                                          <p:spTgt spid="19"/>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up)">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up)">
                                      <p:cBhvr>
                                        <p:cTn id="27" dur="500"/>
                                        <p:tgtEl>
                                          <p:spTgt spid="28"/>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up)">
                                      <p:cBhvr>
                                        <p:cTn id="35" dur="500"/>
                                        <p:tgtEl>
                                          <p:spTgt spid="34"/>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up)">
                                      <p:cBhvr>
                                        <p:cTn id="43" dur="500"/>
                                        <p:tgtEl>
                                          <p:spTgt spid="25"/>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up)">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wipe(up)">
                                      <p:cBhvr>
                                        <p:cTn id="56" dur="500"/>
                                        <p:tgtEl>
                                          <p:spTgt spid="3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wipe(left)">
                                      <p:cBhvr>
                                        <p:cTn id="61" dur="500"/>
                                        <p:tgtEl>
                                          <p:spTgt spid="18"/>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1" grpId="0"/>
      <p:bldP spid="42" grpId="0"/>
      <p:bldP spid="43" grpId="0"/>
      <p:bldP spid="44"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2E545-9DE4-4486-9081-CFB7CFB7CB7D}"/>
              </a:ext>
            </a:extLst>
          </p:cNvPr>
          <p:cNvSpPr>
            <a:spLocks noGrp="1"/>
          </p:cNvSpPr>
          <p:nvPr>
            <p:ph type="title"/>
          </p:nvPr>
        </p:nvSpPr>
        <p:spPr>
          <a:xfrm>
            <a:off x="914400" y="533400"/>
            <a:ext cx="10363200" cy="1066800"/>
          </a:xfrm>
        </p:spPr>
        <p:txBody>
          <a:bodyPr/>
          <a:lstStyle/>
          <a:p>
            <a:r>
              <a:rPr lang="zh-CN" altLang="en-US" sz="4400" dirty="0"/>
              <a:t>中序遍历（</a:t>
            </a:r>
            <a:r>
              <a:rPr lang="en-US" altLang="zh-CN" sz="4400" dirty="0"/>
              <a:t>LDR</a:t>
            </a:r>
            <a:r>
              <a:rPr lang="zh-CN" altLang="en-US" sz="4400" dirty="0"/>
              <a:t>）</a:t>
            </a:r>
          </a:p>
        </p:txBody>
      </p:sp>
      <p:sp>
        <p:nvSpPr>
          <p:cNvPr id="3" name="内容占位符 2">
            <a:extLst>
              <a:ext uri="{FF2B5EF4-FFF2-40B4-BE49-F238E27FC236}">
                <a16:creationId xmlns:a16="http://schemas.microsoft.com/office/drawing/2014/main" id="{4940C4B9-9474-4F8F-BACE-941E20AF0F86}"/>
              </a:ext>
            </a:extLst>
          </p:cNvPr>
          <p:cNvSpPr>
            <a:spLocks noGrp="1"/>
          </p:cNvSpPr>
          <p:nvPr>
            <p:ph idx="1"/>
          </p:nvPr>
        </p:nvSpPr>
        <p:spPr>
          <a:xfrm>
            <a:off x="304800" y="2133600"/>
            <a:ext cx="115824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spcAft>
                <a:spcPts val="0"/>
              </a:spcAft>
            </a:pPr>
            <a:r>
              <a:rPr lang="zh-CN" altLang="en-US" sz="2800" dirty="0"/>
              <a:t>若二叉树为空，则空操作，否则依次执行如下操作：</a:t>
            </a:r>
          </a:p>
          <a:p>
            <a:pPr>
              <a:spcAft>
                <a:spcPts val="0"/>
              </a:spcAft>
            </a:pPr>
            <a:r>
              <a:rPr lang="zh-CN" altLang="en-US" sz="2800" dirty="0"/>
              <a:t>（</a:t>
            </a:r>
            <a:r>
              <a:rPr lang="en-US" altLang="zh-CN" sz="2800" dirty="0"/>
              <a:t>1</a:t>
            </a:r>
            <a:r>
              <a:rPr lang="zh-CN" altLang="en-US" sz="2800" dirty="0"/>
              <a:t>）按中序遍历左子树；</a:t>
            </a:r>
          </a:p>
          <a:p>
            <a:pPr>
              <a:spcAft>
                <a:spcPts val="0"/>
              </a:spcAft>
            </a:pPr>
            <a:r>
              <a:rPr lang="zh-CN" altLang="en-US" sz="2800" dirty="0"/>
              <a:t>（</a:t>
            </a:r>
            <a:r>
              <a:rPr lang="en-US" altLang="zh-CN" sz="2800" dirty="0"/>
              <a:t>2</a:t>
            </a:r>
            <a:r>
              <a:rPr lang="zh-CN" altLang="en-US" sz="2800" dirty="0"/>
              <a:t>）访问根结点；</a:t>
            </a:r>
          </a:p>
          <a:p>
            <a:pPr>
              <a:spcAft>
                <a:spcPts val="0"/>
              </a:spcAft>
            </a:pPr>
            <a:r>
              <a:rPr lang="zh-CN" altLang="en-US" sz="2800" dirty="0"/>
              <a:t>（</a:t>
            </a:r>
            <a:r>
              <a:rPr lang="en-US" altLang="zh-CN" sz="2800" dirty="0"/>
              <a:t>3</a:t>
            </a:r>
            <a:r>
              <a:rPr lang="zh-CN" altLang="en-US" sz="2800" dirty="0"/>
              <a:t>）按中序遍历右子树。</a:t>
            </a:r>
          </a:p>
        </p:txBody>
      </p:sp>
    </p:spTree>
    <p:extLst>
      <p:ext uri="{BB962C8B-B14F-4D97-AF65-F5344CB8AC3E}">
        <p14:creationId xmlns:p14="http://schemas.microsoft.com/office/powerpoint/2010/main" val="2621980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2539" name="Group 11"/>
          <p:cNvGrpSpPr>
            <a:grpSpLocks/>
          </p:cNvGrpSpPr>
          <p:nvPr/>
        </p:nvGrpSpPr>
        <p:grpSpPr bwMode="auto">
          <a:xfrm>
            <a:off x="7317296" y="1421261"/>
            <a:ext cx="468313" cy="1154114"/>
            <a:chOff x="2880" y="1248"/>
            <a:chExt cx="295" cy="727"/>
          </a:xfrm>
        </p:grpSpPr>
        <p:sp>
          <p:nvSpPr>
            <p:cNvPr id="662540" name="Line 12"/>
            <p:cNvSpPr>
              <a:spLocks noChangeShapeType="1"/>
            </p:cNvSpPr>
            <p:nvPr/>
          </p:nvSpPr>
          <p:spPr bwMode="auto">
            <a:xfrm>
              <a:off x="3024" y="1248"/>
              <a:ext cx="0" cy="432"/>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662541" name="Oval 13"/>
            <p:cNvSpPr>
              <a:spLocks noChangeArrowheads="1"/>
            </p:cNvSpPr>
            <p:nvPr/>
          </p:nvSpPr>
          <p:spPr bwMode="auto">
            <a:xfrm>
              <a:off x="2880" y="1680"/>
              <a:ext cx="295" cy="295"/>
            </a:xfrm>
            <a:prstGeom prst="ellipse">
              <a:avLst/>
            </a:prstGeom>
            <a:solidFill>
              <a:schemeClr val="tx1">
                <a:lumMod val="20000"/>
                <a:lumOff val="80000"/>
              </a:schemeClr>
            </a:solidFill>
            <a:ln w="9525" cap="rnd">
              <a:solidFill>
                <a:schemeClr val="tx2">
                  <a:lumMod val="40000"/>
                  <a:lumOff val="60000"/>
                </a:schemeClr>
              </a:solidFill>
              <a:round/>
              <a:headEnd/>
              <a:tailEnd type="arrow"/>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a:t>
              </a:r>
            </a:p>
          </p:txBody>
        </p:sp>
      </p:grpSp>
      <p:grpSp>
        <p:nvGrpSpPr>
          <p:cNvPr id="662559" name="Group 31"/>
          <p:cNvGrpSpPr>
            <a:grpSpLocks/>
          </p:cNvGrpSpPr>
          <p:nvPr/>
        </p:nvGrpSpPr>
        <p:grpSpPr bwMode="auto">
          <a:xfrm>
            <a:off x="6258384" y="2869062"/>
            <a:ext cx="468313" cy="1154114"/>
            <a:chOff x="3264" y="2160"/>
            <a:chExt cx="295" cy="727"/>
          </a:xfrm>
        </p:grpSpPr>
        <p:sp>
          <p:nvSpPr>
            <p:cNvPr id="662560" name="Oval 32"/>
            <p:cNvSpPr>
              <a:spLocks noChangeArrowheads="1"/>
            </p:cNvSpPr>
            <p:nvPr/>
          </p:nvSpPr>
          <p:spPr bwMode="auto">
            <a:xfrm>
              <a:off x="3264" y="2592"/>
              <a:ext cx="295" cy="295"/>
            </a:xfrm>
            <a:prstGeom prst="ellipse">
              <a:avLst/>
            </a:prstGeom>
            <a:solidFill>
              <a:schemeClr val="tx1">
                <a:lumMod val="20000"/>
                <a:lumOff val="80000"/>
              </a:schemeClr>
            </a:solidFill>
            <a:ln w="9525" cap="rnd">
              <a:solidFill>
                <a:schemeClr val="tx1">
                  <a:lumMod val="20000"/>
                  <a:lumOff val="80000"/>
                </a:schemeClr>
              </a:solidFill>
              <a:round/>
              <a:headEnd/>
              <a:tailEnd type="arrow"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a:t>
              </a:r>
            </a:p>
          </p:txBody>
        </p:sp>
        <p:sp>
          <p:nvSpPr>
            <p:cNvPr id="662561" name="Line 33"/>
            <p:cNvSpPr>
              <a:spLocks noChangeShapeType="1"/>
            </p:cNvSpPr>
            <p:nvPr/>
          </p:nvSpPr>
          <p:spPr bwMode="auto">
            <a:xfrm>
              <a:off x="3408" y="2160"/>
              <a:ext cx="0" cy="432"/>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grpSp>
      <p:grpSp>
        <p:nvGrpSpPr>
          <p:cNvPr id="662568" name="Group 40"/>
          <p:cNvGrpSpPr>
            <a:grpSpLocks/>
          </p:cNvGrpSpPr>
          <p:nvPr/>
        </p:nvGrpSpPr>
        <p:grpSpPr bwMode="auto">
          <a:xfrm>
            <a:off x="7266496" y="4316864"/>
            <a:ext cx="468313" cy="1154114"/>
            <a:chOff x="3792" y="3072"/>
            <a:chExt cx="295" cy="727"/>
          </a:xfrm>
        </p:grpSpPr>
        <p:sp>
          <p:nvSpPr>
            <p:cNvPr id="662569" name="Oval 41"/>
            <p:cNvSpPr>
              <a:spLocks noChangeArrowheads="1"/>
            </p:cNvSpPr>
            <p:nvPr/>
          </p:nvSpPr>
          <p:spPr bwMode="auto">
            <a:xfrm>
              <a:off x="3792" y="3504"/>
              <a:ext cx="295" cy="295"/>
            </a:xfrm>
            <a:prstGeom prst="ellipse">
              <a:avLst/>
            </a:prstGeom>
            <a:solidFill>
              <a:schemeClr val="tx1">
                <a:lumMod val="20000"/>
                <a:lumOff val="80000"/>
              </a:schemeClr>
            </a:solidFill>
            <a:ln w="9525" cap="rnd">
              <a:solidFill>
                <a:schemeClr val="tx1">
                  <a:lumMod val="20000"/>
                  <a:lumOff val="80000"/>
                </a:schemeClr>
              </a:solidFill>
              <a:round/>
              <a:headEnd/>
              <a:tailEnd type="arrow"/>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p>
          </p:txBody>
        </p:sp>
        <p:sp>
          <p:nvSpPr>
            <p:cNvPr id="662570" name="Line 42"/>
            <p:cNvSpPr>
              <a:spLocks noChangeShapeType="1"/>
            </p:cNvSpPr>
            <p:nvPr/>
          </p:nvSpPr>
          <p:spPr bwMode="auto">
            <a:xfrm>
              <a:off x="3936" y="3072"/>
              <a:ext cx="0" cy="432"/>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grpSp>
      <p:sp>
        <p:nvSpPr>
          <p:cNvPr id="662588" name="Text Box 60"/>
          <p:cNvSpPr txBox="1">
            <a:spLocks noChangeArrowheads="1"/>
          </p:cNvSpPr>
          <p:nvPr/>
        </p:nvSpPr>
        <p:spPr bwMode="auto">
          <a:xfrm>
            <a:off x="2220816" y="57182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b="1" dirty="0">
                <a:solidFill>
                  <a:schemeClr val="bg2">
                    <a:lumMod val="10000"/>
                  </a:schemeClr>
                </a:solidFill>
                <a:latin typeface="Verdana" panose="020B0604030504040204" pitchFamily="34" charset="0"/>
                <a:ea typeface="微软雅黑" panose="020B0503020204020204" pitchFamily="34" charset="-122"/>
              </a:rPr>
              <a:t>中序遍历结果序列：</a:t>
            </a:r>
            <a:r>
              <a:rPr lang="en-US" altLang="zh-CN" sz="2800" b="1" dirty="0">
                <a:solidFill>
                  <a:schemeClr val="bg2">
                    <a:lumMod val="10000"/>
                  </a:schemeClr>
                </a:solidFill>
                <a:latin typeface="Verdana" panose="020B0604030504040204" pitchFamily="34" charset="0"/>
                <a:ea typeface="微软雅黑" panose="020B0503020204020204" pitchFamily="34" charset="-122"/>
              </a:rPr>
              <a:t>B  D  </a:t>
            </a:r>
            <a:r>
              <a:rPr lang="en-US" altLang="zh-CN" sz="2800" b="1" dirty="0">
                <a:solidFill>
                  <a:srgbClr val="C00000"/>
                </a:solidFill>
                <a:latin typeface="Verdana" panose="020B0604030504040204" pitchFamily="34" charset="0"/>
                <a:ea typeface="微软雅黑" panose="020B0503020204020204" pitchFamily="34" charset="-122"/>
              </a:rPr>
              <a:t>A</a:t>
            </a:r>
            <a:r>
              <a:rPr lang="en-US" altLang="zh-CN" sz="2800" b="1" dirty="0">
                <a:solidFill>
                  <a:schemeClr val="bg2">
                    <a:lumMod val="10000"/>
                  </a:schemeClr>
                </a:solidFill>
                <a:latin typeface="Verdana" panose="020B0604030504040204" pitchFamily="34" charset="0"/>
                <a:ea typeface="微软雅黑" panose="020B0503020204020204" pitchFamily="34" charset="-122"/>
              </a:rPr>
              <a:t>  C</a:t>
            </a:r>
          </a:p>
        </p:txBody>
      </p:sp>
      <p:grpSp>
        <p:nvGrpSpPr>
          <p:cNvPr id="662593" name="Group 65"/>
          <p:cNvGrpSpPr>
            <a:grpSpLocks/>
          </p:cNvGrpSpPr>
          <p:nvPr/>
        </p:nvGrpSpPr>
        <p:grpSpPr bwMode="auto">
          <a:xfrm>
            <a:off x="2390776" y="1821904"/>
            <a:ext cx="2227263" cy="2913062"/>
            <a:chOff x="546" y="1005"/>
            <a:chExt cx="1403" cy="1835"/>
          </a:xfrm>
          <a:solidFill>
            <a:srgbClr val="FFFFCC"/>
          </a:solidFill>
        </p:grpSpPr>
        <p:sp>
          <p:nvSpPr>
            <p:cNvPr id="662531" name="Oval 3"/>
            <p:cNvSpPr>
              <a:spLocks noChangeArrowheads="1"/>
            </p:cNvSpPr>
            <p:nvPr/>
          </p:nvSpPr>
          <p:spPr bwMode="auto">
            <a:xfrm>
              <a:off x="1060" y="1005"/>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a:t>
              </a:r>
            </a:p>
          </p:txBody>
        </p:sp>
        <p:sp>
          <p:nvSpPr>
            <p:cNvPr id="662535" name="Line 7"/>
            <p:cNvSpPr>
              <a:spLocks noChangeShapeType="1"/>
            </p:cNvSpPr>
            <p:nvPr/>
          </p:nvSpPr>
          <p:spPr bwMode="auto">
            <a:xfrm flipH="1">
              <a:off x="838" y="1344"/>
              <a:ext cx="299" cy="453"/>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662536" name="Line 8"/>
            <p:cNvSpPr>
              <a:spLocks noChangeShapeType="1"/>
            </p:cNvSpPr>
            <p:nvPr/>
          </p:nvSpPr>
          <p:spPr bwMode="auto">
            <a:xfrm>
              <a:off x="1383" y="1344"/>
              <a:ext cx="283" cy="408"/>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662537" name="Line 9"/>
            <p:cNvSpPr>
              <a:spLocks noChangeShapeType="1"/>
            </p:cNvSpPr>
            <p:nvPr/>
          </p:nvSpPr>
          <p:spPr bwMode="auto">
            <a:xfrm>
              <a:off x="839" y="2115"/>
              <a:ext cx="317" cy="408"/>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662590" name="Oval 62"/>
            <p:cNvSpPr>
              <a:spLocks noChangeArrowheads="1"/>
            </p:cNvSpPr>
            <p:nvPr/>
          </p:nvSpPr>
          <p:spPr bwMode="auto">
            <a:xfrm>
              <a:off x="1565" y="1731"/>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a:t>
              </a:r>
            </a:p>
          </p:txBody>
        </p:sp>
        <p:sp>
          <p:nvSpPr>
            <p:cNvPr id="662591" name="Oval 63"/>
            <p:cNvSpPr>
              <a:spLocks noChangeArrowheads="1"/>
            </p:cNvSpPr>
            <p:nvPr/>
          </p:nvSpPr>
          <p:spPr bwMode="auto">
            <a:xfrm>
              <a:off x="546" y="1752"/>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a:t>
              </a:r>
            </a:p>
          </p:txBody>
        </p:sp>
        <p:sp>
          <p:nvSpPr>
            <p:cNvPr id="662592" name="Oval 64"/>
            <p:cNvSpPr>
              <a:spLocks noChangeArrowheads="1"/>
            </p:cNvSpPr>
            <p:nvPr/>
          </p:nvSpPr>
          <p:spPr bwMode="auto">
            <a:xfrm>
              <a:off x="1111" y="2456"/>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p>
          </p:txBody>
        </p:sp>
      </p:grpSp>
      <p:grpSp>
        <p:nvGrpSpPr>
          <p:cNvPr id="2" name="组合 1"/>
          <p:cNvGrpSpPr/>
          <p:nvPr/>
        </p:nvGrpSpPr>
        <p:grpSpPr>
          <a:xfrm>
            <a:off x="6735184" y="2869058"/>
            <a:ext cx="1524000" cy="1434480"/>
            <a:chOff x="4796512" y="2869058"/>
            <a:chExt cx="1524000" cy="1434480"/>
          </a:xfrm>
        </p:grpSpPr>
        <p:sp>
          <p:nvSpPr>
            <p:cNvPr id="662555" name="Line 27"/>
            <p:cNvSpPr>
              <a:spLocks noChangeShapeType="1"/>
            </p:cNvSpPr>
            <p:nvPr/>
          </p:nvSpPr>
          <p:spPr bwMode="auto">
            <a:xfrm>
              <a:off x="5097449" y="2869058"/>
              <a:ext cx="0" cy="685800"/>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nvGrpSpPr>
            <p:cNvPr id="71" name="组合 70"/>
            <p:cNvGrpSpPr/>
            <p:nvPr/>
          </p:nvGrpSpPr>
          <p:grpSpPr>
            <a:xfrm>
              <a:off x="4796512" y="3541538"/>
              <a:ext cx="1524000" cy="762000"/>
              <a:chOff x="4818063" y="1880592"/>
              <a:chExt cx="1524000" cy="762000"/>
            </a:xfrm>
          </p:grpSpPr>
          <p:grpSp>
            <p:nvGrpSpPr>
              <p:cNvPr id="72" name="Group 16"/>
              <p:cNvGrpSpPr>
                <a:grpSpLocks/>
              </p:cNvGrpSpPr>
              <p:nvPr/>
            </p:nvGrpSpPr>
            <p:grpSpPr bwMode="auto">
              <a:xfrm>
                <a:off x="5102226" y="1880592"/>
                <a:ext cx="954088" cy="381000"/>
                <a:chOff x="3395" y="1680"/>
                <a:chExt cx="601" cy="240"/>
              </a:xfrm>
            </p:grpSpPr>
            <p:sp>
              <p:nvSpPr>
                <p:cNvPr id="77" name="Line 17"/>
                <p:cNvSpPr>
                  <a:spLocks noChangeShapeType="1"/>
                </p:cNvSpPr>
                <p:nvPr/>
              </p:nvSpPr>
              <p:spPr bwMode="auto">
                <a:xfrm>
                  <a:off x="3395" y="1680"/>
                  <a:ext cx="601" cy="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78" name="Line 18"/>
                <p:cNvSpPr>
                  <a:spLocks noChangeShapeType="1"/>
                </p:cNvSpPr>
                <p:nvPr/>
              </p:nvSpPr>
              <p:spPr bwMode="auto">
                <a:xfrm>
                  <a:off x="3408"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79" name="Line 19"/>
                <p:cNvSpPr>
                  <a:spLocks noChangeShapeType="1"/>
                </p:cNvSpPr>
                <p:nvPr/>
              </p:nvSpPr>
              <p:spPr bwMode="auto">
                <a:xfrm>
                  <a:off x="3984"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sp>
            <p:nvSpPr>
              <p:cNvPr id="73" name="Rectangle 20"/>
              <p:cNvSpPr>
                <a:spLocks noChangeArrowheads="1"/>
              </p:cNvSpPr>
              <p:nvPr/>
            </p:nvSpPr>
            <p:spPr bwMode="auto">
              <a:xfrm>
                <a:off x="4818063" y="2261592"/>
                <a:ext cx="1524000" cy="381000"/>
              </a:xfrm>
              <a:prstGeom prst="rect">
                <a:avLst/>
              </a:prstGeom>
              <a:solidFill>
                <a:srgbClr val="FFFF99"/>
              </a:solidFill>
              <a:ln w="9525">
                <a:solidFill>
                  <a:schemeClr val="bg2">
                    <a:lumMod val="10000"/>
                  </a:schemeClr>
                </a:solid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zh-CN" b="1" dirty="0">
                  <a:latin typeface="Verdana" panose="020B0604030504040204" pitchFamily="34" charset="0"/>
                  <a:ea typeface="Verdana" panose="020B0604030504040204" pitchFamily="34" charset="0"/>
                  <a:cs typeface="Verdana" panose="020B0604030504040204" pitchFamily="34" charset="0"/>
                </a:endParaRPr>
              </a:p>
            </p:txBody>
          </p:sp>
          <p:sp>
            <p:nvSpPr>
              <p:cNvPr id="74" name="矩形 73"/>
              <p:cNvSpPr/>
              <p:nvPr/>
            </p:nvSpPr>
            <p:spPr>
              <a:xfrm>
                <a:off x="4824159"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L</a:t>
                </a:r>
                <a:endParaRPr lang="zh-CN" altLang="en-US" b="1" dirty="0">
                  <a:latin typeface="Verdana" panose="020B0604030504040204" pitchFamily="34" charset="0"/>
                  <a:cs typeface="Verdana" panose="020B0604030504040204" pitchFamily="34" charset="0"/>
                </a:endParaRPr>
              </a:p>
            </p:txBody>
          </p:sp>
          <p:sp>
            <p:nvSpPr>
              <p:cNvPr id="75" name="矩形 74"/>
              <p:cNvSpPr/>
              <p:nvPr/>
            </p:nvSpPr>
            <p:spPr>
              <a:xfrm>
                <a:off x="536444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endParaRPr lang="zh-CN" altLang="en-US" b="1" dirty="0">
                  <a:latin typeface="Verdana" panose="020B0604030504040204" pitchFamily="34" charset="0"/>
                  <a:cs typeface="Verdana" panose="020B0604030504040204" pitchFamily="34" charset="0"/>
                </a:endParaRPr>
              </a:p>
            </p:txBody>
          </p:sp>
          <p:sp>
            <p:nvSpPr>
              <p:cNvPr id="76" name="矩形 75"/>
              <p:cNvSpPr/>
              <p:nvPr/>
            </p:nvSpPr>
            <p:spPr>
              <a:xfrm>
                <a:off x="590472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R</a:t>
                </a:r>
                <a:endParaRPr lang="zh-CN" altLang="en-US" b="1" dirty="0">
                  <a:latin typeface="Verdana" panose="020B0604030504040204" pitchFamily="34" charset="0"/>
                  <a:cs typeface="Verdana" panose="020B0604030504040204" pitchFamily="34" charset="0"/>
                </a:endParaRPr>
              </a:p>
            </p:txBody>
          </p:sp>
        </p:grpSp>
      </p:grpSp>
      <p:grpSp>
        <p:nvGrpSpPr>
          <p:cNvPr id="9" name="组合 8"/>
          <p:cNvGrpSpPr/>
          <p:nvPr/>
        </p:nvGrpSpPr>
        <p:grpSpPr>
          <a:xfrm>
            <a:off x="5708424" y="2869058"/>
            <a:ext cx="468000" cy="750352"/>
            <a:chOff x="5338600" y="2642592"/>
            <a:chExt cx="468000" cy="750352"/>
          </a:xfrm>
        </p:grpSpPr>
        <p:sp>
          <p:nvSpPr>
            <p:cNvPr id="662558" name="Line 30"/>
            <p:cNvSpPr>
              <a:spLocks noChangeShapeType="1"/>
            </p:cNvSpPr>
            <p:nvPr/>
          </p:nvSpPr>
          <p:spPr bwMode="auto">
            <a:xfrm>
              <a:off x="5572600" y="2642592"/>
              <a:ext cx="0" cy="410171"/>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8" name="矩形 7"/>
            <p:cNvSpPr/>
            <p:nvPr/>
          </p:nvSpPr>
          <p:spPr>
            <a:xfrm>
              <a:off x="5338600" y="2924944"/>
              <a:ext cx="468000" cy="468000"/>
            </a:xfrm>
            <a:prstGeom prst="rect">
              <a:avLst/>
            </a:prstGeom>
          </p:spPr>
          <p:txBody>
            <a:bodyPr wrap="square" lIns="0" tIns="36000" rIns="0" bIns="0">
              <a:noAutofit/>
            </a:bodyPr>
            <a:lstStyle/>
            <a:p>
              <a:pPr lvl="0" algn="ct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0" name="组合 9"/>
          <p:cNvGrpSpPr/>
          <p:nvPr/>
        </p:nvGrpSpPr>
        <p:grpSpPr>
          <a:xfrm>
            <a:off x="5726265" y="1421258"/>
            <a:ext cx="1524000" cy="1447800"/>
            <a:chOff x="4818063" y="1194792"/>
            <a:chExt cx="1524000" cy="1447800"/>
          </a:xfrm>
        </p:grpSpPr>
        <p:sp>
          <p:nvSpPr>
            <p:cNvPr id="662543" name="Line 15"/>
            <p:cNvSpPr>
              <a:spLocks noChangeShapeType="1"/>
            </p:cNvSpPr>
            <p:nvPr/>
          </p:nvSpPr>
          <p:spPr bwMode="auto">
            <a:xfrm>
              <a:off x="5580063" y="1194792"/>
              <a:ext cx="0" cy="685800"/>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nvGrpSpPr>
            <p:cNvPr id="85" name="组合 84"/>
            <p:cNvGrpSpPr/>
            <p:nvPr/>
          </p:nvGrpSpPr>
          <p:grpSpPr>
            <a:xfrm>
              <a:off x="4818063" y="1880592"/>
              <a:ext cx="1524000" cy="762000"/>
              <a:chOff x="4818063" y="1880592"/>
              <a:chExt cx="1524000" cy="762000"/>
            </a:xfrm>
          </p:grpSpPr>
          <p:grpSp>
            <p:nvGrpSpPr>
              <p:cNvPr id="86" name="Group 16"/>
              <p:cNvGrpSpPr>
                <a:grpSpLocks/>
              </p:cNvGrpSpPr>
              <p:nvPr/>
            </p:nvGrpSpPr>
            <p:grpSpPr bwMode="auto">
              <a:xfrm>
                <a:off x="5102226" y="1880592"/>
                <a:ext cx="954088" cy="381000"/>
                <a:chOff x="3395" y="1680"/>
                <a:chExt cx="601" cy="240"/>
              </a:xfrm>
            </p:grpSpPr>
            <p:sp>
              <p:nvSpPr>
                <p:cNvPr id="91" name="Line 17"/>
                <p:cNvSpPr>
                  <a:spLocks noChangeShapeType="1"/>
                </p:cNvSpPr>
                <p:nvPr/>
              </p:nvSpPr>
              <p:spPr bwMode="auto">
                <a:xfrm>
                  <a:off x="3395" y="1680"/>
                  <a:ext cx="601" cy="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92" name="Line 18"/>
                <p:cNvSpPr>
                  <a:spLocks noChangeShapeType="1"/>
                </p:cNvSpPr>
                <p:nvPr/>
              </p:nvSpPr>
              <p:spPr bwMode="auto">
                <a:xfrm>
                  <a:off x="3408"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93" name="Line 19"/>
                <p:cNvSpPr>
                  <a:spLocks noChangeShapeType="1"/>
                </p:cNvSpPr>
                <p:nvPr/>
              </p:nvSpPr>
              <p:spPr bwMode="auto">
                <a:xfrm>
                  <a:off x="3984"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sp>
            <p:nvSpPr>
              <p:cNvPr id="87" name="Rectangle 20"/>
              <p:cNvSpPr>
                <a:spLocks noChangeArrowheads="1"/>
              </p:cNvSpPr>
              <p:nvPr/>
            </p:nvSpPr>
            <p:spPr bwMode="auto">
              <a:xfrm>
                <a:off x="4818063" y="2261592"/>
                <a:ext cx="1524000" cy="381000"/>
              </a:xfrm>
              <a:prstGeom prst="rect">
                <a:avLst/>
              </a:prstGeom>
              <a:solidFill>
                <a:srgbClr val="FFFF99"/>
              </a:solidFill>
              <a:ln w="9525">
                <a:solidFill>
                  <a:schemeClr val="bg2">
                    <a:lumMod val="10000"/>
                  </a:schemeClr>
                </a:solid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zh-CN" b="1" dirty="0">
                  <a:latin typeface="Verdana" panose="020B0604030504040204" pitchFamily="34" charset="0"/>
                  <a:ea typeface="Verdana" panose="020B0604030504040204" pitchFamily="34" charset="0"/>
                  <a:cs typeface="Verdana" panose="020B0604030504040204" pitchFamily="34" charset="0"/>
                </a:endParaRPr>
              </a:p>
            </p:txBody>
          </p:sp>
          <p:sp>
            <p:nvSpPr>
              <p:cNvPr id="88" name="矩形 87"/>
              <p:cNvSpPr/>
              <p:nvPr/>
            </p:nvSpPr>
            <p:spPr>
              <a:xfrm>
                <a:off x="4824159"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L</a:t>
                </a:r>
                <a:endParaRPr lang="zh-CN" altLang="en-US" b="1" dirty="0">
                  <a:latin typeface="Verdana" panose="020B0604030504040204" pitchFamily="34" charset="0"/>
                  <a:cs typeface="Verdana" panose="020B0604030504040204" pitchFamily="34" charset="0"/>
                </a:endParaRPr>
              </a:p>
            </p:txBody>
          </p:sp>
          <p:sp>
            <p:nvSpPr>
              <p:cNvPr id="89" name="矩形 88"/>
              <p:cNvSpPr/>
              <p:nvPr/>
            </p:nvSpPr>
            <p:spPr>
              <a:xfrm>
                <a:off x="536444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endParaRPr lang="zh-CN" altLang="en-US" b="1" dirty="0">
                  <a:latin typeface="Verdana" panose="020B0604030504040204" pitchFamily="34" charset="0"/>
                  <a:cs typeface="Verdana" panose="020B0604030504040204" pitchFamily="34" charset="0"/>
                </a:endParaRPr>
              </a:p>
            </p:txBody>
          </p:sp>
          <p:sp>
            <p:nvSpPr>
              <p:cNvPr id="90" name="矩形 89"/>
              <p:cNvSpPr/>
              <p:nvPr/>
            </p:nvSpPr>
            <p:spPr>
              <a:xfrm>
                <a:off x="590472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R</a:t>
                </a:r>
                <a:endParaRPr lang="zh-CN" altLang="en-US" b="1" dirty="0">
                  <a:latin typeface="Verdana" panose="020B0604030504040204" pitchFamily="34" charset="0"/>
                  <a:cs typeface="Verdana" panose="020B0604030504040204" pitchFamily="34" charset="0"/>
                </a:endParaRPr>
              </a:p>
            </p:txBody>
          </p:sp>
        </p:grpSp>
      </p:grpSp>
      <p:grpSp>
        <p:nvGrpSpPr>
          <p:cNvPr id="94" name="组合 93"/>
          <p:cNvGrpSpPr/>
          <p:nvPr/>
        </p:nvGrpSpPr>
        <p:grpSpPr>
          <a:xfrm>
            <a:off x="6726696" y="4318778"/>
            <a:ext cx="468000" cy="750352"/>
            <a:chOff x="5338600" y="2642592"/>
            <a:chExt cx="468000" cy="750352"/>
          </a:xfrm>
        </p:grpSpPr>
        <p:sp>
          <p:nvSpPr>
            <p:cNvPr id="95" name="Line 30"/>
            <p:cNvSpPr>
              <a:spLocks noChangeShapeType="1"/>
            </p:cNvSpPr>
            <p:nvPr/>
          </p:nvSpPr>
          <p:spPr bwMode="auto">
            <a:xfrm>
              <a:off x="5572600" y="2642592"/>
              <a:ext cx="0" cy="410171"/>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96" name="矩形 95"/>
            <p:cNvSpPr/>
            <p:nvPr/>
          </p:nvSpPr>
          <p:spPr>
            <a:xfrm>
              <a:off x="5338600" y="2924944"/>
              <a:ext cx="468000" cy="468000"/>
            </a:xfrm>
            <a:prstGeom prst="rect">
              <a:avLst/>
            </a:prstGeom>
          </p:spPr>
          <p:txBody>
            <a:bodyPr wrap="square" lIns="0" tIns="36000" rIns="0" bIns="0">
              <a:noAutofit/>
            </a:bodyPr>
            <a:lstStyle/>
            <a:p>
              <a:pPr lvl="0" algn="ct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97" name="组合 96"/>
          <p:cNvGrpSpPr/>
          <p:nvPr/>
        </p:nvGrpSpPr>
        <p:grpSpPr>
          <a:xfrm>
            <a:off x="7790848" y="4318778"/>
            <a:ext cx="468000" cy="750352"/>
            <a:chOff x="5338600" y="2642592"/>
            <a:chExt cx="468000" cy="750352"/>
          </a:xfrm>
        </p:grpSpPr>
        <p:sp>
          <p:nvSpPr>
            <p:cNvPr id="98" name="Line 30"/>
            <p:cNvSpPr>
              <a:spLocks noChangeShapeType="1"/>
            </p:cNvSpPr>
            <p:nvPr/>
          </p:nvSpPr>
          <p:spPr bwMode="auto">
            <a:xfrm>
              <a:off x="5572600" y="2642592"/>
              <a:ext cx="0" cy="410171"/>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99" name="矩形 98"/>
            <p:cNvSpPr/>
            <p:nvPr/>
          </p:nvSpPr>
          <p:spPr>
            <a:xfrm>
              <a:off x="5338600" y="2924944"/>
              <a:ext cx="468000" cy="468000"/>
            </a:xfrm>
            <a:prstGeom prst="rect">
              <a:avLst/>
            </a:prstGeom>
          </p:spPr>
          <p:txBody>
            <a:bodyPr wrap="square" lIns="0" tIns="36000" rIns="0" bIns="0">
              <a:noAutofit/>
            </a:bodyPr>
            <a:lstStyle/>
            <a:p>
              <a:pPr lvl="0" algn="ct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00" name="Group 40"/>
          <p:cNvGrpSpPr>
            <a:grpSpLocks/>
          </p:cNvGrpSpPr>
          <p:nvPr/>
        </p:nvGrpSpPr>
        <p:grpSpPr bwMode="auto">
          <a:xfrm>
            <a:off x="8393929" y="2892336"/>
            <a:ext cx="468313" cy="1154114"/>
            <a:chOff x="3792" y="3072"/>
            <a:chExt cx="295" cy="727"/>
          </a:xfrm>
        </p:grpSpPr>
        <p:sp>
          <p:nvSpPr>
            <p:cNvPr id="101" name="Oval 41"/>
            <p:cNvSpPr>
              <a:spLocks noChangeArrowheads="1"/>
            </p:cNvSpPr>
            <p:nvPr/>
          </p:nvSpPr>
          <p:spPr bwMode="auto">
            <a:xfrm>
              <a:off x="3792" y="3504"/>
              <a:ext cx="295" cy="295"/>
            </a:xfrm>
            <a:prstGeom prst="ellipse">
              <a:avLst/>
            </a:prstGeom>
            <a:solidFill>
              <a:schemeClr val="tx1">
                <a:lumMod val="20000"/>
                <a:lumOff val="80000"/>
              </a:schemeClr>
            </a:solidFill>
            <a:ln w="9525" cap="rnd">
              <a:solidFill>
                <a:schemeClr val="tx1">
                  <a:lumMod val="20000"/>
                  <a:lumOff val="80000"/>
                </a:schemeClr>
              </a:solidFill>
              <a:round/>
              <a:headEnd/>
              <a:tailEnd type="arrow"/>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a:t>
              </a:r>
            </a:p>
          </p:txBody>
        </p:sp>
        <p:sp>
          <p:nvSpPr>
            <p:cNvPr id="102" name="Line 42"/>
            <p:cNvSpPr>
              <a:spLocks noChangeShapeType="1"/>
            </p:cNvSpPr>
            <p:nvPr/>
          </p:nvSpPr>
          <p:spPr bwMode="auto">
            <a:xfrm>
              <a:off x="3936" y="3072"/>
              <a:ext cx="0" cy="432"/>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grpSp>
      <p:grpSp>
        <p:nvGrpSpPr>
          <p:cNvPr id="112" name="组合 111"/>
          <p:cNvGrpSpPr/>
          <p:nvPr/>
        </p:nvGrpSpPr>
        <p:grpSpPr>
          <a:xfrm>
            <a:off x="7857616" y="2894250"/>
            <a:ext cx="468000" cy="750352"/>
            <a:chOff x="5338600" y="2642592"/>
            <a:chExt cx="468000" cy="750352"/>
          </a:xfrm>
        </p:grpSpPr>
        <p:sp>
          <p:nvSpPr>
            <p:cNvPr id="113" name="Line 30"/>
            <p:cNvSpPr>
              <a:spLocks noChangeShapeType="1"/>
            </p:cNvSpPr>
            <p:nvPr/>
          </p:nvSpPr>
          <p:spPr bwMode="auto">
            <a:xfrm>
              <a:off x="5572600" y="2642592"/>
              <a:ext cx="0" cy="410171"/>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114" name="矩形 113"/>
            <p:cNvSpPr/>
            <p:nvPr/>
          </p:nvSpPr>
          <p:spPr>
            <a:xfrm>
              <a:off x="5338600" y="2924944"/>
              <a:ext cx="468000" cy="468000"/>
            </a:xfrm>
            <a:prstGeom prst="rect">
              <a:avLst/>
            </a:prstGeom>
          </p:spPr>
          <p:txBody>
            <a:bodyPr wrap="square" lIns="0" tIns="36000" rIns="0" bIns="0">
              <a:noAutofit/>
            </a:bodyPr>
            <a:lstStyle/>
            <a:p>
              <a:pPr lvl="0" algn="ct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15" name="组合 114"/>
          <p:cNvGrpSpPr/>
          <p:nvPr/>
        </p:nvGrpSpPr>
        <p:grpSpPr>
          <a:xfrm>
            <a:off x="8940368" y="2894250"/>
            <a:ext cx="468000" cy="750352"/>
            <a:chOff x="5338600" y="2642592"/>
            <a:chExt cx="468000" cy="750352"/>
          </a:xfrm>
        </p:grpSpPr>
        <p:sp>
          <p:nvSpPr>
            <p:cNvPr id="116" name="Line 30"/>
            <p:cNvSpPr>
              <a:spLocks noChangeShapeType="1"/>
            </p:cNvSpPr>
            <p:nvPr/>
          </p:nvSpPr>
          <p:spPr bwMode="auto">
            <a:xfrm>
              <a:off x="5572600" y="2642592"/>
              <a:ext cx="0" cy="410171"/>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117" name="矩形 116"/>
            <p:cNvSpPr/>
            <p:nvPr/>
          </p:nvSpPr>
          <p:spPr>
            <a:xfrm>
              <a:off x="5338600" y="2924944"/>
              <a:ext cx="468000" cy="468000"/>
            </a:xfrm>
            <a:prstGeom prst="rect">
              <a:avLst/>
            </a:prstGeom>
          </p:spPr>
          <p:txBody>
            <a:bodyPr wrap="square" lIns="0" tIns="36000" rIns="0" bIns="0">
              <a:noAutofit/>
            </a:bodyPr>
            <a:lstStyle/>
            <a:p>
              <a:pPr lvl="0" algn="ct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80" name="组合 79"/>
          <p:cNvGrpSpPr/>
          <p:nvPr/>
        </p:nvGrpSpPr>
        <p:grpSpPr>
          <a:xfrm>
            <a:off x="7866992" y="1421258"/>
            <a:ext cx="1524000" cy="1447800"/>
            <a:chOff x="4818063" y="1194792"/>
            <a:chExt cx="1524000" cy="1447800"/>
          </a:xfrm>
        </p:grpSpPr>
        <p:sp>
          <p:nvSpPr>
            <p:cNvPr id="81" name="Line 15"/>
            <p:cNvSpPr>
              <a:spLocks noChangeShapeType="1"/>
            </p:cNvSpPr>
            <p:nvPr/>
          </p:nvSpPr>
          <p:spPr bwMode="auto">
            <a:xfrm>
              <a:off x="5580063" y="1194792"/>
              <a:ext cx="0" cy="685800"/>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nvGrpSpPr>
            <p:cNvPr id="82" name="组合 81"/>
            <p:cNvGrpSpPr/>
            <p:nvPr/>
          </p:nvGrpSpPr>
          <p:grpSpPr>
            <a:xfrm>
              <a:off x="4818063" y="1880592"/>
              <a:ext cx="1524000" cy="762000"/>
              <a:chOff x="4818063" y="1880592"/>
              <a:chExt cx="1524000" cy="762000"/>
            </a:xfrm>
          </p:grpSpPr>
          <p:grpSp>
            <p:nvGrpSpPr>
              <p:cNvPr id="83" name="Group 16"/>
              <p:cNvGrpSpPr>
                <a:grpSpLocks/>
              </p:cNvGrpSpPr>
              <p:nvPr/>
            </p:nvGrpSpPr>
            <p:grpSpPr bwMode="auto">
              <a:xfrm>
                <a:off x="5102226" y="1880592"/>
                <a:ext cx="954088" cy="381000"/>
                <a:chOff x="3395" y="1680"/>
                <a:chExt cx="601" cy="240"/>
              </a:xfrm>
            </p:grpSpPr>
            <p:sp>
              <p:nvSpPr>
                <p:cNvPr id="126" name="Line 17"/>
                <p:cNvSpPr>
                  <a:spLocks noChangeShapeType="1"/>
                </p:cNvSpPr>
                <p:nvPr/>
              </p:nvSpPr>
              <p:spPr bwMode="auto">
                <a:xfrm>
                  <a:off x="3395" y="1680"/>
                  <a:ext cx="601" cy="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127" name="Line 18"/>
                <p:cNvSpPr>
                  <a:spLocks noChangeShapeType="1"/>
                </p:cNvSpPr>
                <p:nvPr/>
              </p:nvSpPr>
              <p:spPr bwMode="auto">
                <a:xfrm>
                  <a:off x="3408"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128" name="Line 19"/>
                <p:cNvSpPr>
                  <a:spLocks noChangeShapeType="1"/>
                </p:cNvSpPr>
                <p:nvPr/>
              </p:nvSpPr>
              <p:spPr bwMode="auto">
                <a:xfrm>
                  <a:off x="3984"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sp>
            <p:nvSpPr>
              <p:cNvPr id="84" name="Rectangle 20"/>
              <p:cNvSpPr>
                <a:spLocks noChangeArrowheads="1"/>
              </p:cNvSpPr>
              <p:nvPr/>
            </p:nvSpPr>
            <p:spPr bwMode="auto">
              <a:xfrm>
                <a:off x="4818063" y="2261592"/>
                <a:ext cx="1524000" cy="381000"/>
              </a:xfrm>
              <a:prstGeom prst="rect">
                <a:avLst/>
              </a:prstGeom>
              <a:solidFill>
                <a:srgbClr val="FFFF99"/>
              </a:solidFill>
              <a:ln w="9525">
                <a:solidFill>
                  <a:schemeClr val="bg2">
                    <a:lumMod val="10000"/>
                  </a:schemeClr>
                </a:solid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zh-CN" b="1" dirty="0">
                  <a:latin typeface="Verdana" panose="020B0604030504040204" pitchFamily="34" charset="0"/>
                  <a:ea typeface="Verdana" panose="020B0604030504040204" pitchFamily="34" charset="0"/>
                  <a:cs typeface="Verdana" panose="020B0604030504040204" pitchFamily="34" charset="0"/>
                </a:endParaRPr>
              </a:p>
            </p:txBody>
          </p:sp>
          <p:sp>
            <p:nvSpPr>
              <p:cNvPr id="118" name="矩形 117"/>
              <p:cNvSpPr/>
              <p:nvPr/>
            </p:nvSpPr>
            <p:spPr>
              <a:xfrm>
                <a:off x="4824159"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L</a:t>
                </a:r>
                <a:endParaRPr lang="zh-CN" altLang="en-US" b="1" dirty="0">
                  <a:latin typeface="Verdana" panose="020B0604030504040204" pitchFamily="34" charset="0"/>
                  <a:cs typeface="Verdana" panose="020B0604030504040204" pitchFamily="34" charset="0"/>
                </a:endParaRPr>
              </a:p>
            </p:txBody>
          </p:sp>
          <p:sp>
            <p:nvSpPr>
              <p:cNvPr id="124" name="矩形 123"/>
              <p:cNvSpPr/>
              <p:nvPr/>
            </p:nvSpPr>
            <p:spPr>
              <a:xfrm>
                <a:off x="536444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endParaRPr lang="zh-CN" altLang="en-US" b="1" dirty="0">
                  <a:latin typeface="Verdana" panose="020B0604030504040204" pitchFamily="34" charset="0"/>
                  <a:cs typeface="Verdana" panose="020B0604030504040204" pitchFamily="34" charset="0"/>
                </a:endParaRPr>
              </a:p>
            </p:txBody>
          </p:sp>
          <p:sp>
            <p:nvSpPr>
              <p:cNvPr id="125" name="矩形 124"/>
              <p:cNvSpPr/>
              <p:nvPr/>
            </p:nvSpPr>
            <p:spPr>
              <a:xfrm>
                <a:off x="590472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R</a:t>
                </a:r>
                <a:endParaRPr lang="zh-CN" altLang="en-US" b="1" dirty="0">
                  <a:latin typeface="Verdana" panose="020B0604030504040204" pitchFamily="34" charset="0"/>
                  <a:cs typeface="Verdana" panose="020B0604030504040204" pitchFamily="34" charset="0"/>
                </a:endParaRPr>
              </a:p>
            </p:txBody>
          </p:sp>
        </p:grpSp>
      </p:grpSp>
      <p:grpSp>
        <p:nvGrpSpPr>
          <p:cNvPr id="129" name="组合 128"/>
          <p:cNvGrpSpPr/>
          <p:nvPr/>
        </p:nvGrpSpPr>
        <p:grpSpPr>
          <a:xfrm>
            <a:off x="6223335" y="1040258"/>
            <a:ext cx="2667000" cy="457200"/>
            <a:chOff x="4284663" y="813792"/>
            <a:chExt cx="2667000" cy="457200"/>
          </a:xfrm>
        </p:grpSpPr>
        <p:sp>
          <p:nvSpPr>
            <p:cNvPr id="130" name="Rectangle 10"/>
            <p:cNvSpPr>
              <a:spLocks noChangeArrowheads="1"/>
            </p:cNvSpPr>
            <p:nvPr/>
          </p:nvSpPr>
          <p:spPr bwMode="auto">
            <a:xfrm>
              <a:off x="4284663" y="813792"/>
              <a:ext cx="2667000" cy="457200"/>
            </a:xfrm>
            <a:prstGeom prst="rect">
              <a:avLst/>
            </a:prstGeom>
            <a:solidFill>
              <a:srgbClr val="FFFF99"/>
            </a:solidFill>
            <a:ln>
              <a:noFill/>
            </a:ln>
            <a:effectLst/>
            <a:scene3d>
              <a:camera prst="orthographicFront"/>
              <a:lightRig rig="threePt" dir="t"/>
            </a:scene3d>
            <a:sp3d>
              <a:bevelT/>
            </a:sp3d>
          </p:spPr>
          <p:txBody>
            <a:bodyPr wrap="none" lIns="288000" rIns="288000" anchor="ctr"/>
            <a:lstStyle/>
            <a:p>
              <a:pPr algn="ctr">
                <a:spcBef>
                  <a:spcPct val="0"/>
                </a:spcBef>
              </a:pPr>
              <a:endPar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1" name="矩形 130"/>
            <p:cNvSpPr/>
            <p:nvPr/>
          </p:nvSpPr>
          <p:spPr>
            <a:xfrm>
              <a:off x="4338000" y="85024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L</a:t>
              </a:r>
              <a:endParaRPr lang="zh-CN" altLang="en-US" b="1" dirty="0">
                <a:latin typeface="Verdana" panose="020B0604030504040204" pitchFamily="34" charset="0"/>
                <a:cs typeface="Verdana" panose="020B0604030504040204" pitchFamily="34" charset="0"/>
              </a:endParaRPr>
            </a:p>
          </p:txBody>
        </p:sp>
        <p:sp>
          <p:nvSpPr>
            <p:cNvPr id="132" name="矩形 131"/>
            <p:cNvSpPr/>
            <p:nvPr/>
          </p:nvSpPr>
          <p:spPr>
            <a:xfrm>
              <a:off x="5391104" y="85024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endParaRPr lang="zh-CN" altLang="en-US" b="1" dirty="0">
                <a:latin typeface="Verdana" panose="020B0604030504040204" pitchFamily="34" charset="0"/>
                <a:cs typeface="Verdana" panose="020B0604030504040204" pitchFamily="34" charset="0"/>
              </a:endParaRPr>
            </a:p>
          </p:txBody>
        </p:sp>
        <p:sp>
          <p:nvSpPr>
            <p:cNvPr id="133" name="矩形 132"/>
            <p:cNvSpPr/>
            <p:nvPr/>
          </p:nvSpPr>
          <p:spPr>
            <a:xfrm>
              <a:off x="6444208" y="850244"/>
              <a:ext cx="432000" cy="360000"/>
            </a:xfrm>
            <a:prstGeom prst="rect">
              <a:avLst/>
            </a:prstGeom>
          </p:spPr>
          <p:txBody>
            <a:bodyPr wrap="none" lIns="0" tIns="0" rIns="0" bIns="0" anchor="ctr" anchorCtr="1">
              <a:noAutofit/>
            </a:bodyPr>
            <a:lstStyle/>
            <a:p>
              <a:pPr algn="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R</a:t>
              </a:r>
              <a:endParaRPr lang="zh-CN" altLang="en-US" b="1" dirty="0">
                <a:latin typeface="Verdana" panose="020B0604030504040204" pitchFamily="34" charset="0"/>
                <a:cs typeface="Verdana" panose="020B0604030504040204" pitchFamily="34" charset="0"/>
              </a:endParaRPr>
            </a:p>
          </p:txBody>
        </p:sp>
      </p:grpSp>
    </p:spTree>
    <p:extLst>
      <p:ext uri="{BB962C8B-B14F-4D97-AF65-F5344CB8AC3E}">
        <p14:creationId xmlns:p14="http://schemas.microsoft.com/office/powerpoint/2010/main" val="179087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662593"/>
                                        </p:tgtEl>
                                        <p:attrNameLst>
                                          <p:attrName>style.visibility</p:attrName>
                                        </p:attrNameLst>
                                      </p:cBhvr>
                                      <p:to>
                                        <p:strVal val="visible"/>
                                      </p:to>
                                    </p:set>
                                    <p:animEffect transition="in" filter="dissolve">
                                      <p:cBhvr>
                                        <p:cTn id="7" dur="500"/>
                                        <p:tgtEl>
                                          <p:spTgt spid="6625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wipe(left)">
                                      <p:cBhvr>
                                        <p:cTn id="12" dur="5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62559"/>
                                        </p:tgtEl>
                                        <p:attrNameLst>
                                          <p:attrName>style.visibility</p:attrName>
                                        </p:attrNameLst>
                                      </p:cBhvr>
                                      <p:to>
                                        <p:strVal val="visible"/>
                                      </p:to>
                                    </p:set>
                                    <p:animEffect transition="in" filter="wipe(up)">
                                      <p:cBhvr>
                                        <p:cTn id="27" dur="500"/>
                                        <p:tgtEl>
                                          <p:spTgt spid="6625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up)">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4"/>
                                        </p:tgtEl>
                                        <p:attrNameLst>
                                          <p:attrName>style.visibility</p:attrName>
                                        </p:attrNameLst>
                                      </p:cBhvr>
                                      <p:to>
                                        <p:strVal val="visible"/>
                                      </p:to>
                                    </p:set>
                                    <p:animEffect transition="in" filter="wipe(up)">
                                      <p:cBhvr>
                                        <p:cTn id="37" dur="500"/>
                                        <p:tgtEl>
                                          <p:spTgt spid="9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62568"/>
                                        </p:tgtEl>
                                        <p:attrNameLst>
                                          <p:attrName>style.visibility</p:attrName>
                                        </p:attrNameLst>
                                      </p:cBhvr>
                                      <p:to>
                                        <p:strVal val="visible"/>
                                      </p:to>
                                    </p:set>
                                    <p:animEffect transition="in" filter="wipe(up)">
                                      <p:cBhvr>
                                        <p:cTn id="42" dur="500"/>
                                        <p:tgtEl>
                                          <p:spTgt spid="66256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wipe(up)">
                                      <p:cBhvr>
                                        <p:cTn id="47" dur="500"/>
                                        <p:tgtEl>
                                          <p:spTgt spid="9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662539"/>
                                        </p:tgtEl>
                                        <p:attrNameLst>
                                          <p:attrName>style.visibility</p:attrName>
                                        </p:attrNameLst>
                                      </p:cBhvr>
                                      <p:to>
                                        <p:strVal val="visible"/>
                                      </p:to>
                                    </p:set>
                                    <p:animEffect transition="in" filter="wipe(up)">
                                      <p:cBhvr>
                                        <p:cTn id="52" dur="500"/>
                                        <p:tgtEl>
                                          <p:spTgt spid="66253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wipe(up)">
                                      <p:cBhvr>
                                        <p:cTn id="57" dur="500"/>
                                        <p:tgtEl>
                                          <p:spTgt spid="8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12"/>
                                        </p:tgtEl>
                                        <p:attrNameLst>
                                          <p:attrName>style.visibility</p:attrName>
                                        </p:attrNameLst>
                                      </p:cBhvr>
                                      <p:to>
                                        <p:strVal val="visible"/>
                                      </p:to>
                                    </p:set>
                                    <p:animEffect transition="in" filter="wipe(up)">
                                      <p:cBhvr>
                                        <p:cTn id="62" dur="500"/>
                                        <p:tgtEl>
                                          <p:spTgt spid="11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00"/>
                                        </p:tgtEl>
                                        <p:attrNameLst>
                                          <p:attrName>style.visibility</p:attrName>
                                        </p:attrNameLst>
                                      </p:cBhvr>
                                      <p:to>
                                        <p:strVal val="visible"/>
                                      </p:to>
                                    </p:set>
                                    <p:animEffect transition="in" filter="wipe(up)">
                                      <p:cBhvr>
                                        <p:cTn id="67" dur="500"/>
                                        <p:tgtEl>
                                          <p:spTgt spid="10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15"/>
                                        </p:tgtEl>
                                        <p:attrNameLst>
                                          <p:attrName>style.visibility</p:attrName>
                                        </p:attrNameLst>
                                      </p:cBhvr>
                                      <p:to>
                                        <p:strVal val="visible"/>
                                      </p:to>
                                    </p:set>
                                    <p:animEffect transition="in" filter="wipe(up)">
                                      <p:cBhvr>
                                        <p:cTn id="72" dur="500"/>
                                        <p:tgtEl>
                                          <p:spTgt spid="11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62588">
                                            <p:txEl>
                                              <p:pRg st="0" end="0"/>
                                            </p:txEl>
                                          </p:spTgt>
                                        </p:tgtEl>
                                        <p:attrNameLst>
                                          <p:attrName>style.visibility</p:attrName>
                                        </p:attrNameLst>
                                      </p:cBhvr>
                                      <p:to>
                                        <p:strVal val="visible"/>
                                      </p:to>
                                    </p:set>
                                    <p:animEffect transition="in" filter="wipe(left)">
                                      <p:cBhvr>
                                        <p:cTn id="77" dur="500"/>
                                        <p:tgtEl>
                                          <p:spTgt spid="6625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88"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2E545-9DE4-4486-9081-CFB7CFB7CB7D}"/>
              </a:ext>
            </a:extLst>
          </p:cNvPr>
          <p:cNvSpPr>
            <a:spLocks noGrp="1"/>
          </p:cNvSpPr>
          <p:nvPr>
            <p:ph type="title"/>
          </p:nvPr>
        </p:nvSpPr>
        <p:spPr/>
        <p:txBody>
          <a:bodyPr/>
          <a:lstStyle/>
          <a:p>
            <a:r>
              <a:rPr lang="zh-CN" altLang="en-US" dirty="0"/>
              <a:t>中序遍历（</a:t>
            </a:r>
            <a:r>
              <a:rPr lang="en-US" altLang="zh-CN" dirty="0"/>
              <a:t>LDR</a:t>
            </a:r>
            <a:r>
              <a:rPr lang="zh-CN" altLang="en-US" dirty="0"/>
              <a:t>）</a:t>
            </a:r>
          </a:p>
        </p:txBody>
      </p:sp>
      <p:sp>
        <p:nvSpPr>
          <p:cNvPr id="40" name="Line 2">
            <a:extLst>
              <a:ext uri="{FF2B5EF4-FFF2-40B4-BE49-F238E27FC236}">
                <a16:creationId xmlns:a16="http://schemas.microsoft.com/office/drawing/2014/main" id="{A784003C-56BE-4509-94BC-D3AFA46651B9}"/>
              </a:ext>
            </a:extLst>
          </p:cNvPr>
          <p:cNvSpPr>
            <a:spLocks noChangeShapeType="1"/>
          </p:cNvSpPr>
          <p:nvPr/>
        </p:nvSpPr>
        <p:spPr bwMode="auto">
          <a:xfrm>
            <a:off x="3089274" y="3091656"/>
            <a:ext cx="288925" cy="287337"/>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i="1">
              <a:solidFill>
                <a:srgbClr val="3333FF"/>
              </a:solidFill>
              <a:latin typeface="Times New Roman" pitchFamily="18" charset="0"/>
              <a:cs typeface="Times New Roman" pitchFamily="18" charset="0"/>
            </a:endParaRPr>
          </a:p>
        </p:txBody>
      </p:sp>
      <p:sp>
        <p:nvSpPr>
          <p:cNvPr id="41" name="Line 3">
            <a:extLst>
              <a:ext uri="{FF2B5EF4-FFF2-40B4-BE49-F238E27FC236}">
                <a16:creationId xmlns:a16="http://schemas.microsoft.com/office/drawing/2014/main" id="{C3BEBDBC-B1FE-45D0-AB09-6CFAEC178363}"/>
              </a:ext>
            </a:extLst>
          </p:cNvPr>
          <p:cNvSpPr>
            <a:spLocks noChangeShapeType="1"/>
          </p:cNvSpPr>
          <p:nvPr/>
        </p:nvSpPr>
        <p:spPr bwMode="auto">
          <a:xfrm flipH="1">
            <a:off x="3594099" y="1939131"/>
            <a:ext cx="287338" cy="287337"/>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i="1">
              <a:solidFill>
                <a:srgbClr val="3333FF"/>
              </a:solidFill>
              <a:latin typeface="Times New Roman" pitchFamily="18" charset="0"/>
              <a:cs typeface="Times New Roman" pitchFamily="18" charset="0"/>
            </a:endParaRPr>
          </a:p>
        </p:txBody>
      </p:sp>
      <p:sp>
        <p:nvSpPr>
          <p:cNvPr id="42" name="Freeform 4">
            <a:extLst>
              <a:ext uri="{FF2B5EF4-FFF2-40B4-BE49-F238E27FC236}">
                <a16:creationId xmlns:a16="http://schemas.microsoft.com/office/drawing/2014/main" id="{86B96BAD-DD38-4318-8EBE-0B460BE906D9}"/>
              </a:ext>
            </a:extLst>
          </p:cNvPr>
          <p:cNvSpPr>
            <a:spLocks/>
          </p:cNvSpPr>
          <p:nvPr/>
        </p:nvSpPr>
        <p:spPr bwMode="auto">
          <a:xfrm>
            <a:off x="4203699" y="1891506"/>
            <a:ext cx="301625" cy="388937"/>
          </a:xfrm>
          <a:custGeom>
            <a:avLst/>
            <a:gdLst/>
            <a:ahLst/>
            <a:cxnLst>
              <a:cxn ang="0">
                <a:pos x="0" y="0"/>
              </a:cxn>
              <a:cxn ang="0">
                <a:pos x="190" y="245"/>
              </a:cxn>
            </a:cxnLst>
            <a:rect l="0" t="0" r="r" b="b"/>
            <a:pathLst>
              <a:path w="190" h="245">
                <a:moveTo>
                  <a:pt x="0" y="0"/>
                </a:moveTo>
                <a:lnTo>
                  <a:pt x="190" y="245"/>
                </a:lnTo>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i="1">
              <a:solidFill>
                <a:srgbClr val="3333FF"/>
              </a:solidFill>
              <a:latin typeface="Times New Roman" pitchFamily="18" charset="0"/>
              <a:cs typeface="Times New Roman" pitchFamily="18" charset="0"/>
            </a:endParaRPr>
          </a:p>
        </p:txBody>
      </p:sp>
      <p:sp>
        <p:nvSpPr>
          <p:cNvPr id="43" name="Line 5">
            <a:extLst>
              <a:ext uri="{FF2B5EF4-FFF2-40B4-BE49-F238E27FC236}">
                <a16:creationId xmlns:a16="http://schemas.microsoft.com/office/drawing/2014/main" id="{DD1B399B-E422-46F6-9A13-B60D1F875375}"/>
              </a:ext>
            </a:extLst>
          </p:cNvPr>
          <p:cNvSpPr>
            <a:spLocks noChangeShapeType="1"/>
          </p:cNvSpPr>
          <p:nvPr/>
        </p:nvSpPr>
        <p:spPr bwMode="auto">
          <a:xfrm flipH="1">
            <a:off x="3017837" y="2515393"/>
            <a:ext cx="360362" cy="360363"/>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i="1">
              <a:solidFill>
                <a:srgbClr val="3333FF"/>
              </a:solidFill>
              <a:latin typeface="Times New Roman" pitchFamily="18" charset="0"/>
              <a:cs typeface="Times New Roman" pitchFamily="18" charset="0"/>
            </a:endParaRPr>
          </a:p>
        </p:txBody>
      </p:sp>
      <p:sp>
        <p:nvSpPr>
          <p:cNvPr id="44" name="Line 6">
            <a:extLst>
              <a:ext uri="{FF2B5EF4-FFF2-40B4-BE49-F238E27FC236}">
                <a16:creationId xmlns:a16="http://schemas.microsoft.com/office/drawing/2014/main" id="{DD21F321-A131-4E62-AEAA-D23EEAD584CD}"/>
              </a:ext>
            </a:extLst>
          </p:cNvPr>
          <p:cNvSpPr>
            <a:spLocks noChangeShapeType="1"/>
          </p:cNvSpPr>
          <p:nvPr/>
        </p:nvSpPr>
        <p:spPr bwMode="auto">
          <a:xfrm flipH="1">
            <a:off x="4160837" y="2543968"/>
            <a:ext cx="287337" cy="287338"/>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i="1">
              <a:solidFill>
                <a:srgbClr val="3333FF"/>
              </a:solidFill>
              <a:latin typeface="Times New Roman" pitchFamily="18" charset="0"/>
              <a:cs typeface="Times New Roman" pitchFamily="18" charset="0"/>
            </a:endParaRPr>
          </a:p>
        </p:txBody>
      </p:sp>
      <p:sp>
        <p:nvSpPr>
          <p:cNvPr id="45" name="Line 7">
            <a:extLst>
              <a:ext uri="{FF2B5EF4-FFF2-40B4-BE49-F238E27FC236}">
                <a16:creationId xmlns:a16="http://schemas.microsoft.com/office/drawing/2014/main" id="{35347890-A234-407E-8800-B959B080FBBA}"/>
              </a:ext>
            </a:extLst>
          </p:cNvPr>
          <p:cNvSpPr>
            <a:spLocks noChangeShapeType="1"/>
          </p:cNvSpPr>
          <p:nvPr/>
        </p:nvSpPr>
        <p:spPr bwMode="auto">
          <a:xfrm>
            <a:off x="4746624" y="2515393"/>
            <a:ext cx="287338" cy="360363"/>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i="1">
              <a:solidFill>
                <a:srgbClr val="3333FF"/>
              </a:solidFill>
              <a:latin typeface="Times New Roman" pitchFamily="18" charset="0"/>
              <a:cs typeface="Times New Roman" pitchFamily="18" charset="0"/>
            </a:endParaRPr>
          </a:p>
        </p:txBody>
      </p:sp>
      <p:sp>
        <p:nvSpPr>
          <p:cNvPr id="46" name="Oval 8">
            <a:extLst>
              <a:ext uri="{FF2B5EF4-FFF2-40B4-BE49-F238E27FC236}">
                <a16:creationId xmlns:a16="http://schemas.microsoft.com/office/drawing/2014/main" id="{FF20D42B-B1F7-4243-B9D0-ADC5FB785232}"/>
              </a:ext>
            </a:extLst>
          </p:cNvPr>
          <p:cNvSpPr>
            <a:spLocks noChangeArrowheads="1"/>
          </p:cNvSpPr>
          <p:nvPr/>
        </p:nvSpPr>
        <p:spPr bwMode="auto">
          <a:xfrm>
            <a:off x="3809999" y="1651793"/>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A</a:t>
            </a:r>
          </a:p>
        </p:txBody>
      </p:sp>
      <p:sp>
        <p:nvSpPr>
          <p:cNvPr id="47" name="Oval 9">
            <a:extLst>
              <a:ext uri="{FF2B5EF4-FFF2-40B4-BE49-F238E27FC236}">
                <a16:creationId xmlns:a16="http://schemas.microsoft.com/office/drawing/2014/main" id="{AAB2551A-37E0-4236-8C10-8F5E529C4F5D}"/>
              </a:ext>
            </a:extLst>
          </p:cNvPr>
          <p:cNvSpPr>
            <a:spLocks noChangeArrowheads="1"/>
          </p:cNvSpPr>
          <p:nvPr/>
        </p:nvSpPr>
        <p:spPr bwMode="auto">
          <a:xfrm>
            <a:off x="3305174" y="2226468"/>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B</a:t>
            </a:r>
          </a:p>
        </p:txBody>
      </p:sp>
      <p:sp>
        <p:nvSpPr>
          <p:cNvPr id="48" name="Oval 10">
            <a:extLst>
              <a:ext uri="{FF2B5EF4-FFF2-40B4-BE49-F238E27FC236}">
                <a16:creationId xmlns:a16="http://schemas.microsoft.com/office/drawing/2014/main" id="{C64D015F-9FDA-47F9-90BE-37F7A4A62AA7}"/>
              </a:ext>
            </a:extLst>
          </p:cNvPr>
          <p:cNvSpPr>
            <a:spLocks noChangeArrowheads="1"/>
          </p:cNvSpPr>
          <p:nvPr/>
        </p:nvSpPr>
        <p:spPr bwMode="auto">
          <a:xfrm>
            <a:off x="4386262" y="2226468"/>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C</a:t>
            </a:r>
          </a:p>
        </p:txBody>
      </p:sp>
      <p:sp>
        <p:nvSpPr>
          <p:cNvPr id="49" name="Oval 11">
            <a:extLst>
              <a:ext uri="{FF2B5EF4-FFF2-40B4-BE49-F238E27FC236}">
                <a16:creationId xmlns:a16="http://schemas.microsoft.com/office/drawing/2014/main" id="{5176821F-35EB-490E-BC2D-BF36CB51B670}"/>
              </a:ext>
            </a:extLst>
          </p:cNvPr>
          <p:cNvSpPr>
            <a:spLocks noChangeArrowheads="1"/>
          </p:cNvSpPr>
          <p:nvPr/>
        </p:nvSpPr>
        <p:spPr bwMode="auto">
          <a:xfrm>
            <a:off x="2730499" y="2802731"/>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D</a:t>
            </a:r>
          </a:p>
        </p:txBody>
      </p:sp>
      <p:sp>
        <p:nvSpPr>
          <p:cNvPr id="50" name="Oval 12">
            <a:extLst>
              <a:ext uri="{FF2B5EF4-FFF2-40B4-BE49-F238E27FC236}">
                <a16:creationId xmlns:a16="http://schemas.microsoft.com/office/drawing/2014/main" id="{52B4E448-5DC1-4542-B737-E0CE50CEFF42}"/>
              </a:ext>
            </a:extLst>
          </p:cNvPr>
          <p:cNvSpPr>
            <a:spLocks noChangeArrowheads="1"/>
          </p:cNvSpPr>
          <p:nvPr/>
        </p:nvSpPr>
        <p:spPr bwMode="auto">
          <a:xfrm>
            <a:off x="3811587" y="2802731"/>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E</a:t>
            </a:r>
          </a:p>
        </p:txBody>
      </p:sp>
      <p:sp>
        <p:nvSpPr>
          <p:cNvPr id="51" name="Oval 13">
            <a:extLst>
              <a:ext uri="{FF2B5EF4-FFF2-40B4-BE49-F238E27FC236}">
                <a16:creationId xmlns:a16="http://schemas.microsoft.com/office/drawing/2014/main" id="{EFC2C102-375F-48F0-9759-8DD428374804}"/>
              </a:ext>
            </a:extLst>
          </p:cNvPr>
          <p:cNvSpPr>
            <a:spLocks noChangeArrowheads="1"/>
          </p:cNvSpPr>
          <p:nvPr/>
        </p:nvSpPr>
        <p:spPr bwMode="auto">
          <a:xfrm>
            <a:off x="3305174" y="3307556"/>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G</a:t>
            </a:r>
          </a:p>
        </p:txBody>
      </p:sp>
      <p:sp>
        <p:nvSpPr>
          <p:cNvPr id="52" name="Oval 14">
            <a:extLst>
              <a:ext uri="{FF2B5EF4-FFF2-40B4-BE49-F238E27FC236}">
                <a16:creationId xmlns:a16="http://schemas.microsoft.com/office/drawing/2014/main" id="{FEE25A9F-33B1-47D0-9C99-D2E0EA7120C7}"/>
              </a:ext>
            </a:extLst>
          </p:cNvPr>
          <p:cNvSpPr>
            <a:spLocks noChangeArrowheads="1"/>
          </p:cNvSpPr>
          <p:nvPr/>
        </p:nvSpPr>
        <p:spPr bwMode="auto">
          <a:xfrm>
            <a:off x="4891087" y="2802731"/>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F</a:t>
            </a:r>
          </a:p>
        </p:txBody>
      </p:sp>
      <p:sp>
        <p:nvSpPr>
          <p:cNvPr id="53" name="Text Box 15">
            <a:extLst>
              <a:ext uri="{FF2B5EF4-FFF2-40B4-BE49-F238E27FC236}">
                <a16:creationId xmlns:a16="http://schemas.microsoft.com/office/drawing/2014/main" id="{C7ECA058-D872-4BB8-8E4D-A7CAE711DE65}"/>
              </a:ext>
            </a:extLst>
          </p:cNvPr>
          <p:cNvSpPr txBox="1">
            <a:spLocks noChangeArrowheads="1"/>
          </p:cNvSpPr>
          <p:nvPr/>
        </p:nvSpPr>
        <p:spPr bwMode="auto">
          <a:xfrm>
            <a:off x="495298" y="4749006"/>
            <a:ext cx="2592387" cy="457200"/>
          </a:xfrm>
          <a:prstGeom prst="rect">
            <a:avLst/>
          </a:prstGeom>
          <a:noFill/>
          <a:ln w="9525" algn="ctr">
            <a:noFill/>
            <a:miter lim="800000"/>
            <a:headEnd/>
            <a:tailEnd type="none" w="med" len="lg"/>
          </a:ln>
          <a:effectLst/>
        </p:spPr>
        <p:txBody>
          <a:bodyPr>
            <a:spAutoFit/>
          </a:bodyPr>
          <a:lstStyle/>
          <a:p>
            <a:pPr>
              <a:spcBef>
                <a:spcPct val="50000"/>
              </a:spcBef>
            </a:pPr>
            <a:r>
              <a:rPr lang="zh-CN" altLang="en-US" sz="2400" b="1" dirty="0">
                <a:solidFill>
                  <a:srgbClr val="3333FF"/>
                </a:solidFill>
                <a:latin typeface="楷体" pitchFamily="49" charset="-122"/>
                <a:ea typeface="楷体" pitchFamily="49" charset="-122"/>
              </a:rPr>
              <a:t>中序遍历序列：</a:t>
            </a:r>
          </a:p>
        </p:txBody>
      </p:sp>
      <p:sp>
        <p:nvSpPr>
          <p:cNvPr id="54" name="Text Box 23">
            <a:extLst>
              <a:ext uri="{FF2B5EF4-FFF2-40B4-BE49-F238E27FC236}">
                <a16:creationId xmlns:a16="http://schemas.microsoft.com/office/drawing/2014/main" id="{22F76569-7B78-4E5A-8FF7-678BFD2E2872}"/>
              </a:ext>
            </a:extLst>
          </p:cNvPr>
          <p:cNvSpPr txBox="1">
            <a:spLocks noChangeArrowheads="1"/>
          </p:cNvSpPr>
          <p:nvPr/>
        </p:nvSpPr>
        <p:spPr bwMode="auto">
          <a:xfrm>
            <a:off x="3180977" y="5385118"/>
            <a:ext cx="2447925" cy="457200"/>
          </a:xfrm>
          <a:prstGeom prst="rect">
            <a:avLst/>
          </a:prstGeom>
          <a:noFill/>
          <a:ln w="9525" algn="ctr">
            <a:noFill/>
            <a:miter lim="800000"/>
            <a:headEnd/>
            <a:tailEnd type="none" w="med" len="lg"/>
          </a:ln>
          <a:effectLst/>
        </p:spPr>
        <p:txBody>
          <a:bodyPr>
            <a:spAutoFit/>
          </a:bodyPr>
          <a:lstStyle/>
          <a:p>
            <a:pPr algn="ctr">
              <a:spcBef>
                <a:spcPct val="50000"/>
              </a:spcBef>
            </a:pPr>
            <a:r>
              <a:rPr lang="zh-CN" altLang="en-US" sz="2400" b="1" dirty="0">
                <a:solidFill>
                  <a:srgbClr val="FF0000"/>
                </a:solidFill>
                <a:latin typeface="楷体" pitchFamily="49" charset="-122"/>
                <a:ea typeface="楷体" pitchFamily="49" charset="-122"/>
              </a:rPr>
              <a:t>遍历完毕</a:t>
            </a:r>
          </a:p>
        </p:txBody>
      </p:sp>
      <p:grpSp>
        <p:nvGrpSpPr>
          <p:cNvPr id="55" name="Group 34">
            <a:extLst>
              <a:ext uri="{FF2B5EF4-FFF2-40B4-BE49-F238E27FC236}">
                <a16:creationId xmlns:a16="http://schemas.microsoft.com/office/drawing/2014/main" id="{D38571C7-499F-4322-8980-69F09D426DED}"/>
              </a:ext>
            </a:extLst>
          </p:cNvPr>
          <p:cNvGrpSpPr>
            <a:grpSpLocks/>
          </p:cNvGrpSpPr>
          <p:nvPr/>
        </p:nvGrpSpPr>
        <p:grpSpPr bwMode="auto">
          <a:xfrm>
            <a:off x="3810000" y="1651793"/>
            <a:ext cx="2016125" cy="3554413"/>
            <a:chOff x="1882" y="300"/>
            <a:chExt cx="1270" cy="2239"/>
          </a:xfrm>
        </p:grpSpPr>
        <p:sp>
          <p:nvSpPr>
            <p:cNvPr id="56" name="Text Box 19">
              <a:extLst>
                <a:ext uri="{FF2B5EF4-FFF2-40B4-BE49-F238E27FC236}">
                  <a16:creationId xmlns:a16="http://schemas.microsoft.com/office/drawing/2014/main" id="{225E6DE6-2F4A-4E46-AFF5-52CFAEF225C1}"/>
                </a:ext>
              </a:extLst>
            </p:cNvPr>
            <p:cNvSpPr txBox="1">
              <a:spLocks noChangeArrowheads="1"/>
            </p:cNvSpPr>
            <p:nvPr/>
          </p:nvSpPr>
          <p:spPr bwMode="auto">
            <a:xfrm>
              <a:off x="2698"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a:solidFill>
                    <a:srgbClr val="FF0000"/>
                  </a:solidFill>
                  <a:latin typeface="Times New Roman" pitchFamily="18" charset="0"/>
                  <a:ea typeface="楷体_GB2312" pitchFamily="49" charset="-122"/>
                </a:rPr>
                <a:t>A</a:t>
              </a:r>
            </a:p>
          </p:txBody>
        </p:sp>
        <p:sp>
          <p:nvSpPr>
            <p:cNvPr id="57" name="Oval 24">
              <a:extLst>
                <a:ext uri="{FF2B5EF4-FFF2-40B4-BE49-F238E27FC236}">
                  <a16:creationId xmlns:a16="http://schemas.microsoft.com/office/drawing/2014/main" id="{14617ED5-43F5-4534-804B-3BA1905C83F7}"/>
                </a:ext>
              </a:extLst>
            </p:cNvPr>
            <p:cNvSpPr>
              <a:spLocks noChangeArrowheads="1"/>
            </p:cNvSpPr>
            <p:nvPr/>
          </p:nvSpPr>
          <p:spPr bwMode="auto">
            <a:xfrm>
              <a:off x="1882" y="300"/>
              <a:ext cx="272" cy="2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b="1" i="1">
                  <a:solidFill>
                    <a:srgbClr val="FF0000"/>
                  </a:solidFill>
                  <a:latin typeface="Times New Roman" pitchFamily="18" charset="0"/>
                  <a:cs typeface="Times New Roman" pitchFamily="18" charset="0"/>
                </a:rPr>
                <a:t>A</a:t>
              </a:r>
            </a:p>
          </p:txBody>
        </p:sp>
      </p:grpSp>
      <p:grpSp>
        <p:nvGrpSpPr>
          <p:cNvPr id="58" name="Group 33">
            <a:extLst>
              <a:ext uri="{FF2B5EF4-FFF2-40B4-BE49-F238E27FC236}">
                <a16:creationId xmlns:a16="http://schemas.microsoft.com/office/drawing/2014/main" id="{ACA928F7-65FA-4DB7-B6A4-69A4E91BAF0E}"/>
              </a:ext>
            </a:extLst>
          </p:cNvPr>
          <p:cNvGrpSpPr>
            <a:grpSpLocks/>
          </p:cNvGrpSpPr>
          <p:nvPr/>
        </p:nvGrpSpPr>
        <p:grpSpPr bwMode="auto">
          <a:xfrm>
            <a:off x="3305175" y="2226468"/>
            <a:ext cx="1801813" cy="2979738"/>
            <a:chOff x="1564" y="662"/>
            <a:chExt cx="1135" cy="1877"/>
          </a:xfrm>
        </p:grpSpPr>
        <p:sp>
          <p:nvSpPr>
            <p:cNvPr id="59" name="Text Box 18">
              <a:extLst>
                <a:ext uri="{FF2B5EF4-FFF2-40B4-BE49-F238E27FC236}">
                  <a16:creationId xmlns:a16="http://schemas.microsoft.com/office/drawing/2014/main" id="{804C3026-91BD-4114-A388-68DE1545B08E}"/>
                </a:ext>
              </a:extLst>
            </p:cNvPr>
            <p:cNvSpPr txBox="1">
              <a:spLocks noChangeArrowheads="1"/>
            </p:cNvSpPr>
            <p:nvPr/>
          </p:nvSpPr>
          <p:spPr bwMode="auto">
            <a:xfrm>
              <a:off x="2245"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a:solidFill>
                    <a:srgbClr val="3333FF"/>
                  </a:solidFill>
                  <a:latin typeface="Times New Roman" pitchFamily="18" charset="0"/>
                  <a:ea typeface="楷体_GB2312" pitchFamily="49" charset="-122"/>
                </a:rPr>
                <a:t>B</a:t>
              </a:r>
            </a:p>
          </p:txBody>
        </p:sp>
        <p:sp>
          <p:nvSpPr>
            <p:cNvPr id="60" name="Oval 25">
              <a:extLst>
                <a:ext uri="{FF2B5EF4-FFF2-40B4-BE49-F238E27FC236}">
                  <a16:creationId xmlns:a16="http://schemas.microsoft.com/office/drawing/2014/main" id="{2CA50124-339C-4C98-861C-06114BB2C5A3}"/>
                </a:ext>
              </a:extLst>
            </p:cNvPr>
            <p:cNvSpPr>
              <a:spLocks noChangeArrowheads="1"/>
            </p:cNvSpPr>
            <p:nvPr/>
          </p:nvSpPr>
          <p:spPr bwMode="auto">
            <a:xfrm>
              <a:off x="1564" y="662"/>
              <a:ext cx="272" cy="2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b="1" i="1">
                  <a:solidFill>
                    <a:srgbClr val="FF0000"/>
                  </a:solidFill>
                  <a:latin typeface="Times New Roman" pitchFamily="18" charset="0"/>
                  <a:cs typeface="Times New Roman" pitchFamily="18" charset="0"/>
                </a:rPr>
                <a:t>B</a:t>
              </a:r>
            </a:p>
          </p:txBody>
        </p:sp>
      </p:grpSp>
      <p:grpSp>
        <p:nvGrpSpPr>
          <p:cNvPr id="61" name="Group 36">
            <a:extLst>
              <a:ext uri="{FF2B5EF4-FFF2-40B4-BE49-F238E27FC236}">
                <a16:creationId xmlns:a16="http://schemas.microsoft.com/office/drawing/2014/main" id="{27798134-4D06-46B5-8998-E89C7E6622BE}"/>
              </a:ext>
            </a:extLst>
          </p:cNvPr>
          <p:cNvGrpSpPr>
            <a:grpSpLocks/>
          </p:cNvGrpSpPr>
          <p:nvPr/>
        </p:nvGrpSpPr>
        <p:grpSpPr bwMode="auto">
          <a:xfrm>
            <a:off x="4386263" y="2226468"/>
            <a:ext cx="2809875" cy="2979738"/>
            <a:chOff x="2245" y="662"/>
            <a:chExt cx="1770" cy="1877"/>
          </a:xfrm>
        </p:grpSpPr>
        <p:sp>
          <p:nvSpPr>
            <p:cNvPr id="62" name="Text Box 21">
              <a:extLst>
                <a:ext uri="{FF2B5EF4-FFF2-40B4-BE49-F238E27FC236}">
                  <a16:creationId xmlns:a16="http://schemas.microsoft.com/office/drawing/2014/main" id="{036EFC0A-3359-4526-AEFA-DACE8183B0AD}"/>
                </a:ext>
              </a:extLst>
            </p:cNvPr>
            <p:cNvSpPr txBox="1">
              <a:spLocks noChangeArrowheads="1"/>
            </p:cNvSpPr>
            <p:nvPr/>
          </p:nvSpPr>
          <p:spPr bwMode="auto">
            <a:xfrm>
              <a:off x="3561"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a:solidFill>
                    <a:srgbClr val="3333FF"/>
                  </a:solidFill>
                  <a:latin typeface="Times New Roman" pitchFamily="18" charset="0"/>
                  <a:ea typeface="楷体_GB2312" pitchFamily="49" charset="-122"/>
                </a:rPr>
                <a:t>C</a:t>
              </a:r>
            </a:p>
          </p:txBody>
        </p:sp>
        <p:sp>
          <p:nvSpPr>
            <p:cNvPr id="63" name="Oval 26">
              <a:extLst>
                <a:ext uri="{FF2B5EF4-FFF2-40B4-BE49-F238E27FC236}">
                  <a16:creationId xmlns:a16="http://schemas.microsoft.com/office/drawing/2014/main" id="{490C32C5-89C6-40E8-97D6-472A2D33571B}"/>
                </a:ext>
              </a:extLst>
            </p:cNvPr>
            <p:cNvSpPr>
              <a:spLocks noChangeArrowheads="1"/>
            </p:cNvSpPr>
            <p:nvPr/>
          </p:nvSpPr>
          <p:spPr bwMode="auto">
            <a:xfrm>
              <a:off x="2245" y="662"/>
              <a:ext cx="272" cy="2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b="1" i="1">
                  <a:solidFill>
                    <a:srgbClr val="FF0000"/>
                  </a:solidFill>
                  <a:latin typeface="Times New Roman" pitchFamily="18" charset="0"/>
                  <a:cs typeface="Times New Roman" pitchFamily="18" charset="0"/>
                </a:rPr>
                <a:t>C</a:t>
              </a:r>
            </a:p>
          </p:txBody>
        </p:sp>
      </p:grpSp>
      <p:grpSp>
        <p:nvGrpSpPr>
          <p:cNvPr id="64" name="Group 31">
            <a:extLst>
              <a:ext uri="{FF2B5EF4-FFF2-40B4-BE49-F238E27FC236}">
                <a16:creationId xmlns:a16="http://schemas.microsoft.com/office/drawing/2014/main" id="{758CF67B-3A17-4319-A788-BD58210185AC}"/>
              </a:ext>
            </a:extLst>
          </p:cNvPr>
          <p:cNvGrpSpPr>
            <a:grpSpLocks/>
          </p:cNvGrpSpPr>
          <p:nvPr/>
        </p:nvGrpSpPr>
        <p:grpSpPr bwMode="auto">
          <a:xfrm>
            <a:off x="2730500" y="2802731"/>
            <a:ext cx="863600" cy="2403475"/>
            <a:chOff x="1202" y="1025"/>
            <a:chExt cx="544" cy="1514"/>
          </a:xfrm>
        </p:grpSpPr>
        <p:sp>
          <p:nvSpPr>
            <p:cNvPr id="65" name="Text Box 16">
              <a:extLst>
                <a:ext uri="{FF2B5EF4-FFF2-40B4-BE49-F238E27FC236}">
                  <a16:creationId xmlns:a16="http://schemas.microsoft.com/office/drawing/2014/main" id="{058265A6-7FF8-4263-A284-124B48310624}"/>
                </a:ext>
              </a:extLst>
            </p:cNvPr>
            <p:cNvSpPr txBox="1">
              <a:spLocks noChangeArrowheads="1"/>
            </p:cNvSpPr>
            <p:nvPr/>
          </p:nvSpPr>
          <p:spPr bwMode="auto">
            <a:xfrm>
              <a:off x="1292"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a:solidFill>
                    <a:srgbClr val="3333FF"/>
                  </a:solidFill>
                  <a:latin typeface="Times New Roman" pitchFamily="18" charset="0"/>
                  <a:ea typeface="楷体_GB2312" pitchFamily="49" charset="-122"/>
                </a:rPr>
                <a:t>D</a:t>
              </a:r>
            </a:p>
          </p:txBody>
        </p:sp>
        <p:sp>
          <p:nvSpPr>
            <p:cNvPr id="66" name="Oval 27">
              <a:extLst>
                <a:ext uri="{FF2B5EF4-FFF2-40B4-BE49-F238E27FC236}">
                  <a16:creationId xmlns:a16="http://schemas.microsoft.com/office/drawing/2014/main" id="{4F5F71C6-9B7F-461F-91D4-7601AE6C01D3}"/>
                </a:ext>
              </a:extLst>
            </p:cNvPr>
            <p:cNvSpPr>
              <a:spLocks noChangeArrowheads="1"/>
            </p:cNvSpPr>
            <p:nvPr/>
          </p:nvSpPr>
          <p:spPr bwMode="auto">
            <a:xfrm>
              <a:off x="1202" y="1025"/>
              <a:ext cx="272" cy="2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b="1" i="1" dirty="0">
                  <a:solidFill>
                    <a:srgbClr val="FF0000"/>
                  </a:solidFill>
                  <a:latin typeface="Times New Roman" pitchFamily="18" charset="0"/>
                  <a:cs typeface="Times New Roman" pitchFamily="18" charset="0"/>
                </a:rPr>
                <a:t>D</a:t>
              </a:r>
            </a:p>
          </p:txBody>
        </p:sp>
      </p:grpSp>
      <p:grpSp>
        <p:nvGrpSpPr>
          <p:cNvPr id="67" name="Group 35">
            <a:extLst>
              <a:ext uri="{FF2B5EF4-FFF2-40B4-BE49-F238E27FC236}">
                <a16:creationId xmlns:a16="http://schemas.microsoft.com/office/drawing/2014/main" id="{75ACD811-AA5F-494F-80CC-0BC3A52A36D9}"/>
              </a:ext>
            </a:extLst>
          </p:cNvPr>
          <p:cNvGrpSpPr>
            <a:grpSpLocks/>
          </p:cNvGrpSpPr>
          <p:nvPr/>
        </p:nvGrpSpPr>
        <p:grpSpPr bwMode="auto">
          <a:xfrm>
            <a:off x="3811588" y="2802731"/>
            <a:ext cx="2663825" cy="2403475"/>
            <a:chOff x="1883" y="1025"/>
            <a:chExt cx="1678" cy="1514"/>
          </a:xfrm>
        </p:grpSpPr>
        <p:sp>
          <p:nvSpPr>
            <p:cNvPr id="68" name="Text Box 20">
              <a:extLst>
                <a:ext uri="{FF2B5EF4-FFF2-40B4-BE49-F238E27FC236}">
                  <a16:creationId xmlns:a16="http://schemas.microsoft.com/office/drawing/2014/main" id="{DDDB11D4-3902-4DA1-813F-18F8BB1BE1A8}"/>
                </a:ext>
              </a:extLst>
            </p:cNvPr>
            <p:cNvSpPr txBox="1">
              <a:spLocks noChangeArrowheads="1"/>
            </p:cNvSpPr>
            <p:nvPr/>
          </p:nvSpPr>
          <p:spPr bwMode="auto">
            <a:xfrm>
              <a:off x="3107"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a:solidFill>
                    <a:srgbClr val="3333FF"/>
                  </a:solidFill>
                  <a:latin typeface="Times New Roman" pitchFamily="18" charset="0"/>
                  <a:ea typeface="楷体_GB2312" pitchFamily="49" charset="-122"/>
                </a:rPr>
                <a:t>E</a:t>
              </a:r>
            </a:p>
          </p:txBody>
        </p:sp>
        <p:sp>
          <p:nvSpPr>
            <p:cNvPr id="69" name="Oval 28">
              <a:extLst>
                <a:ext uri="{FF2B5EF4-FFF2-40B4-BE49-F238E27FC236}">
                  <a16:creationId xmlns:a16="http://schemas.microsoft.com/office/drawing/2014/main" id="{E01A4FA3-B9B3-4E8D-BF9A-66D9CB85157C}"/>
                </a:ext>
              </a:extLst>
            </p:cNvPr>
            <p:cNvSpPr>
              <a:spLocks noChangeArrowheads="1"/>
            </p:cNvSpPr>
            <p:nvPr/>
          </p:nvSpPr>
          <p:spPr bwMode="auto">
            <a:xfrm>
              <a:off x="1883" y="1025"/>
              <a:ext cx="272" cy="2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b="1" i="1">
                  <a:solidFill>
                    <a:srgbClr val="FF0000"/>
                  </a:solidFill>
                  <a:latin typeface="Times New Roman" pitchFamily="18" charset="0"/>
                  <a:cs typeface="Times New Roman" pitchFamily="18" charset="0"/>
                </a:rPr>
                <a:t>E</a:t>
              </a:r>
            </a:p>
          </p:txBody>
        </p:sp>
      </p:grpSp>
      <p:grpSp>
        <p:nvGrpSpPr>
          <p:cNvPr id="70" name="Group 32">
            <a:extLst>
              <a:ext uri="{FF2B5EF4-FFF2-40B4-BE49-F238E27FC236}">
                <a16:creationId xmlns:a16="http://schemas.microsoft.com/office/drawing/2014/main" id="{11E1CF6D-C1C2-473D-A99F-7C2EF1DB5906}"/>
              </a:ext>
            </a:extLst>
          </p:cNvPr>
          <p:cNvGrpSpPr>
            <a:grpSpLocks/>
          </p:cNvGrpSpPr>
          <p:nvPr/>
        </p:nvGrpSpPr>
        <p:grpSpPr bwMode="auto">
          <a:xfrm>
            <a:off x="3305175" y="3307556"/>
            <a:ext cx="1081088" cy="1898650"/>
            <a:chOff x="1564" y="1343"/>
            <a:chExt cx="681" cy="1196"/>
          </a:xfrm>
        </p:grpSpPr>
        <p:sp>
          <p:nvSpPr>
            <p:cNvPr id="71" name="Text Box 17">
              <a:extLst>
                <a:ext uri="{FF2B5EF4-FFF2-40B4-BE49-F238E27FC236}">
                  <a16:creationId xmlns:a16="http://schemas.microsoft.com/office/drawing/2014/main" id="{EBBDEB5C-7000-47A8-A033-460A9DA86482}"/>
                </a:ext>
              </a:extLst>
            </p:cNvPr>
            <p:cNvSpPr txBox="1">
              <a:spLocks noChangeArrowheads="1"/>
            </p:cNvSpPr>
            <p:nvPr/>
          </p:nvSpPr>
          <p:spPr bwMode="auto">
            <a:xfrm>
              <a:off x="1791"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a:solidFill>
                    <a:srgbClr val="3333FF"/>
                  </a:solidFill>
                  <a:latin typeface="Times New Roman" pitchFamily="18" charset="0"/>
                  <a:ea typeface="楷体_GB2312" pitchFamily="49" charset="-122"/>
                </a:rPr>
                <a:t>G</a:t>
              </a:r>
            </a:p>
          </p:txBody>
        </p:sp>
        <p:sp>
          <p:nvSpPr>
            <p:cNvPr id="72" name="Oval 29">
              <a:extLst>
                <a:ext uri="{FF2B5EF4-FFF2-40B4-BE49-F238E27FC236}">
                  <a16:creationId xmlns:a16="http://schemas.microsoft.com/office/drawing/2014/main" id="{16106AA9-B37C-4795-9D88-F585F557E2C2}"/>
                </a:ext>
              </a:extLst>
            </p:cNvPr>
            <p:cNvSpPr>
              <a:spLocks noChangeArrowheads="1"/>
            </p:cNvSpPr>
            <p:nvPr/>
          </p:nvSpPr>
          <p:spPr bwMode="auto">
            <a:xfrm>
              <a:off x="1564" y="1343"/>
              <a:ext cx="272" cy="2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b="1" i="1">
                  <a:solidFill>
                    <a:srgbClr val="FF0000"/>
                  </a:solidFill>
                  <a:latin typeface="Times New Roman" pitchFamily="18" charset="0"/>
                  <a:cs typeface="Times New Roman" pitchFamily="18" charset="0"/>
                </a:rPr>
                <a:t>G</a:t>
              </a:r>
            </a:p>
          </p:txBody>
        </p:sp>
      </p:grpSp>
      <p:grpSp>
        <p:nvGrpSpPr>
          <p:cNvPr id="73" name="Group 37">
            <a:extLst>
              <a:ext uri="{FF2B5EF4-FFF2-40B4-BE49-F238E27FC236}">
                <a16:creationId xmlns:a16="http://schemas.microsoft.com/office/drawing/2014/main" id="{03F9D21A-6DAD-4FB2-BFA5-88204DDA59EA}"/>
              </a:ext>
            </a:extLst>
          </p:cNvPr>
          <p:cNvGrpSpPr>
            <a:grpSpLocks/>
          </p:cNvGrpSpPr>
          <p:nvPr/>
        </p:nvGrpSpPr>
        <p:grpSpPr bwMode="auto">
          <a:xfrm>
            <a:off x="4891088" y="2802731"/>
            <a:ext cx="3024187" cy="2403475"/>
            <a:chOff x="2563" y="1025"/>
            <a:chExt cx="1905" cy="1514"/>
          </a:xfrm>
        </p:grpSpPr>
        <p:sp>
          <p:nvSpPr>
            <p:cNvPr id="74" name="Text Box 22">
              <a:extLst>
                <a:ext uri="{FF2B5EF4-FFF2-40B4-BE49-F238E27FC236}">
                  <a16:creationId xmlns:a16="http://schemas.microsoft.com/office/drawing/2014/main" id="{C6C626A1-3534-4B4F-ADAF-9DDA36F53BE2}"/>
                </a:ext>
              </a:extLst>
            </p:cNvPr>
            <p:cNvSpPr txBox="1">
              <a:spLocks noChangeArrowheads="1"/>
            </p:cNvSpPr>
            <p:nvPr/>
          </p:nvSpPr>
          <p:spPr bwMode="auto">
            <a:xfrm>
              <a:off x="4014"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a:solidFill>
                    <a:srgbClr val="3333FF"/>
                  </a:solidFill>
                  <a:latin typeface="Times New Roman" pitchFamily="18" charset="0"/>
                  <a:ea typeface="楷体_GB2312" pitchFamily="49" charset="-122"/>
                </a:rPr>
                <a:t>F</a:t>
              </a:r>
            </a:p>
          </p:txBody>
        </p:sp>
        <p:sp>
          <p:nvSpPr>
            <p:cNvPr id="75" name="Oval 30">
              <a:extLst>
                <a:ext uri="{FF2B5EF4-FFF2-40B4-BE49-F238E27FC236}">
                  <a16:creationId xmlns:a16="http://schemas.microsoft.com/office/drawing/2014/main" id="{E0F31293-D63A-4C96-9B9C-087A1C513611}"/>
                </a:ext>
              </a:extLst>
            </p:cNvPr>
            <p:cNvSpPr>
              <a:spLocks noChangeArrowheads="1"/>
            </p:cNvSpPr>
            <p:nvPr/>
          </p:nvSpPr>
          <p:spPr bwMode="auto">
            <a:xfrm>
              <a:off x="2563" y="1025"/>
              <a:ext cx="272" cy="2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b="1" i="1">
                  <a:solidFill>
                    <a:srgbClr val="FF0000"/>
                  </a:solidFill>
                  <a:latin typeface="Times New Roman" pitchFamily="18" charset="0"/>
                  <a:cs typeface="Times New Roman" pitchFamily="18" charset="0"/>
                </a:rPr>
                <a:t>F</a:t>
              </a:r>
            </a:p>
          </p:txBody>
        </p:sp>
      </p:grpSp>
      <p:sp>
        <p:nvSpPr>
          <p:cNvPr id="76" name="TextBox 41">
            <a:extLst>
              <a:ext uri="{FF2B5EF4-FFF2-40B4-BE49-F238E27FC236}">
                <a16:creationId xmlns:a16="http://schemas.microsoft.com/office/drawing/2014/main" id="{CF6607AB-5B0A-48B1-B64B-879C404938F0}"/>
              </a:ext>
            </a:extLst>
          </p:cNvPr>
          <p:cNvSpPr txBox="1"/>
          <p:nvPr/>
        </p:nvSpPr>
        <p:spPr>
          <a:xfrm>
            <a:off x="461800" y="5943897"/>
            <a:ext cx="9520399" cy="461665"/>
          </a:xfrm>
          <a:prstGeom prst="rect">
            <a:avLst/>
          </a:prstGeom>
          <a:noFill/>
        </p:spPr>
        <p:txBody>
          <a:bodyPr wrap="square" rtlCol="0">
            <a:spAutoFit/>
          </a:bodyPr>
          <a:lstStyle/>
          <a:p>
            <a:r>
              <a:rPr lang="zh-CN" altLang="en-US" sz="2400" b="1" dirty="0">
                <a:solidFill>
                  <a:srgbClr val="CC0066"/>
                </a:solidFill>
                <a:latin typeface="黑体" panose="02010609060101010101" pitchFamily="49" charset="-122"/>
                <a:ea typeface="黑体" panose="02010609060101010101" pitchFamily="49" charset="-122"/>
                <a:cs typeface="Times New Roman" pitchFamily="18" charset="0"/>
              </a:rPr>
              <a:t>中</a:t>
            </a:r>
            <a:r>
              <a:rPr lang="zh-CN" altLang="en-US" b="1" dirty="0">
                <a:solidFill>
                  <a:srgbClr val="CC0066"/>
                </a:solidFill>
                <a:latin typeface="黑体" panose="02010609060101010101" pitchFamily="49" charset="-122"/>
                <a:ea typeface="黑体" panose="02010609060101010101" pitchFamily="49" charset="-122"/>
                <a:cs typeface="Times New Roman" pitchFamily="18" charset="0"/>
              </a:rPr>
              <a:t>序遍历序列</a:t>
            </a:r>
            <a:r>
              <a:rPr lang="zh-CN" altLang="en-US" sz="2400" b="1" dirty="0">
                <a:solidFill>
                  <a:srgbClr val="CC0066"/>
                </a:solidFill>
                <a:latin typeface="黑体" panose="02010609060101010101" pitchFamily="49" charset="-122"/>
                <a:ea typeface="黑体" panose="02010609060101010101" pitchFamily="49" charset="-122"/>
                <a:cs typeface="Times New Roman" pitchFamily="18" charset="0"/>
              </a:rPr>
              <a:t>的</a:t>
            </a:r>
            <a:r>
              <a:rPr lang="zh-CN" altLang="en-US" sz="2400" b="1" dirty="0">
                <a:solidFill>
                  <a:srgbClr val="006600"/>
                </a:solidFill>
                <a:latin typeface="黑体" panose="02010609060101010101" pitchFamily="49" charset="-122"/>
                <a:ea typeface="黑体" panose="02010609060101010101" pitchFamily="49" charset="-122"/>
                <a:cs typeface="Times New Roman" pitchFamily="18" charset="0"/>
              </a:rPr>
              <a:t>根结点</a:t>
            </a:r>
            <a:r>
              <a:rPr lang="zh-CN" altLang="en-US" sz="2400"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左边</a:t>
            </a:r>
            <a:r>
              <a:rPr lang="zh-CN" altLang="en-US" sz="2400" b="1" dirty="0">
                <a:solidFill>
                  <a:srgbClr val="CC0066"/>
                </a:solidFill>
                <a:latin typeface="黑体" panose="02010609060101010101" pitchFamily="49" charset="-122"/>
                <a:ea typeface="黑体" panose="02010609060101010101" pitchFamily="49" charset="-122"/>
                <a:cs typeface="Times New Roman" pitchFamily="18" charset="0"/>
              </a:rPr>
              <a:t>是</a:t>
            </a:r>
            <a:r>
              <a:rPr lang="zh-CN" altLang="en-US" sz="2400"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左子树</a:t>
            </a:r>
            <a:r>
              <a:rPr lang="zh-CN" altLang="en-US" sz="2400" b="1" dirty="0">
                <a:solidFill>
                  <a:srgbClr val="CC0066"/>
                </a:solidFill>
                <a:latin typeface="黑体" panose="02010609060101010101" pitchFamily="49" charset="-122"/>
                <a:ea typeface="黑体" panose="02010609060101010101" pitchFamily="49" charset="-122"/>
                <a:cs typeface="Times New Roman" pitchFamily="18" charset="0"/>
              </a:rPr>
              <a:t>的结点，</a:t>
            </a:r>
            <a:r>
              <a:rPr lang="zh-CN" altLang="en-US" sz="2400"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右边</a:t>
            </a:r>
            <a:r>
              <a:rPr lang="zh-CN" altLang="en-US" sz="2400" b="1" dirty="0">
                <a:solidFill>
                  <a:srgbClr val="CC0066"/>
                </a:solidFill>
                <a:latin typeface="黑体" panose="02010609060101010101" pitchFamily="49" charset="-122"/>
                <a:ea typeface="黑体" panose="02010609060101010101" pitchFamily="49" charset="-122"/>
                <a:cs typeface="Times New Roman" pitchFamily="18" charset="0"/>
              </a:rPr>
              <a:t>是</a:t>
            </a:r>
            <a:r>
              <a:rPr lang="zh-CN" altLang="en-US" sz="2400"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右子树</a:t>
            </a:r>
            <a:r>
              <a:rPr lang="zh-CN" altLang="en-US" sz="2400" b="1" dirty="0">
                <a:solidFill>
                  <a:srgbClr val="CC0066"/>
                </a:solidFill>
                <a:latin typeface="黑体" panose="02010609060101010101" pitchFamily="49" charset="-122"/>
                <a:ea typeface="黑体" panose="02010609060101010101" pitchFamily="49" charset="-122"/>
                <a:cs typeface="Times New Roman" pitchFamily="18" charset="0"/>
              </a:rPr>
              <a:t>的结点。</a:t>
            </a:r>
          </a:p>
        </p:txBody>
      </p:sp>
      <p:sp>
        <p:nvSpPr>
          <p:cNvPr id="77" name="TextBox 41">
            <a:extLst>
              <a:ext uri="{FF2B5EF4-FFF2-40B4-BE49-F238E27FC236}">
                <a16:creationId xmlns:a16="http://schemas.microsoft.com/office/drawing/2014/main" id="{BBCBAA90-8495-418B-B3E6-C331E0187D3C}"/>
              </a:ext>
            </a:extLst>
          </p:cNvPr>
          <p:cNvSpPr txBox="1"/>
          <p:nvPr/>
        </p:nvSpPr>
        <p:spPr>
          <a:xfrm>
            <a:off x="6705568" y="1805686"/>
            <a:ext cx="4572032" cy="461665"/>
          </a:xfrm>
          <a:prstGeom prst="rect">
            <a:avLst/>
          </a:prstGeom>
          <a:noFill/>
        </p:spPr>
        <p:txBody>
          <a:bodyPr wrap="square" rtlCol="0">
            <a:spAutoFit/>
          </a:bodyPr>
          <a:lstStyle/>
          <a:p>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D</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的</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L</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为空，</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R</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为</a:t>
            </a:r>
            <a:r>
              <a:rPr lang="en-US" altLang="zh-CN" b="1" dirty="0">
                <a:solidFill>
                  <a:srgbClr val="FF0000"/>
                </a:solidFill>
                <a:latin typeface="黑体" panose="02010609060101010101" pitchFamily="49" charset="-122"/>
                <a:ea typeface="黑体" panose="02010609060101010101" pitchFamily="49" charset="-122"/>
                <a:cs typeface="Times New Roman" pitchFamily="18" charset="0"/>
              </a:rPr>
              <a:t>G</a:t>
            </a:r>
            <a:endParaRPr lang="zh-CN" altLang="en-US" sz="2400" b="1" dirty="0">
              <a:solidFill>
                <a:srgbClr val="FF0000"/>
              </a:solidFill>
              <a:latin typeface="黑体" panose="02010609060101010101" pitchFamily="49" charset="-122"/>
              <a:ea typeface="黑体" panose="02010609060101010101" pitchFamily="49" charset="-122"/>
              <a:cs typeface="Times New Roman" pitchFamily="18" charset="0"/>
            </a:endParaRPr>
          </a:p>
        </p:txBody>
      </p:sp>
      <p:sp>
        <p:nvSpPr>
          <p:cNvPr id="78" name="TextBox 41">
            <a:extLst>
              <a:ext uri="{FF2B5EF4-FFF2-40B4-BE49-F238E27FC236}">
                <a16:creationId xmlns:a16="http://schemas.microsoft.com/office/drawing/2014/main" id="{2C44CFC1-F5C2-4EB2-82FD-EEAECEB156F6}"/>
              </a:ext>
            </a:extLst>
          </p:cNvPr>
          <p:cNvSpPr txBox="1"/>
          <p:nvPr/>
        </p:nvSpPr>
        <p:spPr>
          <a:xfrm>
            <a:off x="6705568" y="2592340"/>
            <a:ext cx="4572032" cy="461665"/>
          </a:xfrm>
          <a:prstGeom prst="rect">
            <a:avLst/>
          </a:prstGeom>
          <a:noFill/>
        </p:spPr>
        <p:txBody>
          <a:bodyPr wrap="square" rtlCol="0">
            <a:spAutoFit/>
          </a:bodyPr>
          <a:lstStyle/>
          <a:p>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B</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的</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L</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解决了，</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R</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为空</a:t>
            </a:r>
            <a:endPar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endParaRPr>
          </a:p>
        </p:txBody>
      </p:sp>
      <p:sp>
        <p:nvSpPr>
          <p:cNvPr id="5" name="矩形 4">
            <a:extLst>
              <a:ext uri="{FF2B5EF4-FFF2-40B4-BE49-F238E27FC236}">
                <a16:creationId xmlns:a16="http://schemas.microsoft.com/office/drawing/2014/main" id="{188795B7-6CB7-42F5-8EFE-A39D3FFFC7A3}"/>
              </a:ext>
            </a:extLst>
          </p:cNvPr>
          <p:cNvSpPr/>
          <p:nvPr/>
        </p:nvSpPr>
        <p:spPr>
          <a:xfrm>
            <a:off x="6705568" y="3378993"/>
            <a:ext cx="2662908" cy="461665"/>
          </a:xfrm>
          <a:prstGeom prst="rect">
            <a:avLst/>
          </a:prstGeom>
        </p:spPr>
        <p:txBody>
          <a:bodyPr wrap="none">
            <a:spAutoFit/>
          </a:bodyPr>
          <a:lstStyle/>
          <a:p>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A</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的</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L</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解决了，</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R</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为</a:t>
            </a:r>
            <a:r>
              <a:rPr lang="en-US" altLang="zh-CN" b="1" dirty="0">
                <a:solidFill>
                  <a:srgbClr val="FF0000"/>
                </a:solidFill>
                <a:latin typeface="黑体" panose="02010609060101010101" pitchFamily="49" charset="-122"/>
                <a:ea typeface="黑体" panose="02010609060101010101" pitchFamily="49" charset="-122"/>
                <a:cs typeface="Times New Roman" pitchFamily="18" charset="0"/>
              </a:rPr>
              <a:t>C</a:t>
            </a:r>
            <a:endParaRPr lang="zh-CN" altLang="en-US" b="1" dirty="0">
              <a:solidFill>
                <a:srgbClr val="FF0000"/>
              </a:solidFill>
              <a:latin typeface="黑体" panose="02010609060101010101" pitchFamily="49" charset="-122"/>
              <a:ea typeface="黑体" panose="02010609060101010101" pitchFamily="49" charset="-122"/>
              <a:cs typeface="Times New Roman" pitchFamily="18" charset="0"/>
            </a:endParaRPr>
          </a:p>
        </p:txBody>
      </p:sp>
    </p:spTree>
    <p:extLst>
      <p:ext uri="{BB962C8B-B14F-4D97-AF65-F5344CB8AC3E}">
        <p14:creationId xmlns:p14="http://schemas.microsoft.com/office/powerpoint/2010/main" val="3851465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00"/>
                                        <p:tgtEl>
                                          <p:spTgt spid="64"/>
                                        </p:tgtEl>
                                      </p:cBhvr>
                                    </p:animEffect>
                                  </p:childTnLst>
                                </p:cTn>
                              </p:par>
                              <p:par>
                                <p:cTn id="8" presetID="32" presetClass="emph" presetSubtype="0" fill="hold" nodeType="withEffect">
                                  <p:stCondLst>
                                    <p:cond delay="0"/>
                                  </p:stCondLst>
                                  <p:childTnLst>
                                    <p:animClr clrSpc="rgb" dir="cw">
                                      <p:cBhvr override="childStyle">
                                        <p:cTn id="9" dur="100" fill="hold"/>
                                        <p:tgtEl>
                                          <p:spTgt spid="64"/>
                                        </p:tgtEl>
                                        <p:attrNameLst>
                                          <p:attrName>style.color</p:attrName>
                                        </p:attrNameLst>
                                      </p:cBhvr>
                                      <p:to>
                                        <a:schemeClr val="accent2"/>
                                      </p:to>
                                    </p:animClr>
                                    <p:animClr clrSpc="rgb" dir="cw">
                                      <p:cBhvr>
                                        <p:cTn id="10" dur="100" fill="hold"/>
                                        <p:tgtEl>
                                          <p:spTgt spid="64"/>
                                        </p:tgtEl>
                                        <p:attrNameLst>
                                          <p:attrName>fillcolor</p:attrName>
                                        </p:attrNameLst>
                                      </p:cBhvr>
                                      <p:to>
                                        <a:schemeClr val="accent2"/>
                                      </p:to>
                                    </p:animClr>
                                    <p:set>
                                      <p:cBhvr>
                                        <p:cTn id="11" dur="100" fill="hold"/>
                                        <p:tgtEl>
                                          <p:spTgt spid="64"/>
                                        </p:tgtEl>
                                        <p:attrNameLst>
                                          <p:attrName>fill.type</p:attrName>
                                        </p:attrNameLst>
                                      </p:cBhvr>
                                      <p:to>
                                        <p:strVal val="solid"/>
                                      </p:to>
                                    </p:set>
                                    <p:set>
                                      <p:cBhvr>
                                        <p:cTn id="12" dur="100" fill="hold"/>
                                        <p:tgtEl>
                                          <p:spTgt spid="64"/>
                                        </p:tgtEl>
                                        <p:attrNameLst>
                                          <p:attrName>fill.on</p:attrName>
                                        </p:attrNameLst>
                                      </p:cBhvr>
                                      <p:to>
                                        <p:strVal val="true"/>
                                      </p:to>
                                    </p:set>
                                    <p:animRot by="120000">
                                      <p:cBhvr>
                                        <p:cTn id="13" dur="100" fill="hold">
                                          <p:stCondLst>
                                            <p:cond delay="0"/>
                                          </p:stCondLst>
                                        </p:cTn>
                                        <p:tgtEl>
                                          <p:spTgt spid="64"/>
                                        </p:tgtEl>
                                        <p:attrNameLst>
                                          <p:attrName>r</p:attrName>
                                        </p:attrNameLst>
                                      </p:cBhvr>
                                    </p:animRot>
                                    <p:animRot by="-240000">
                                      <p:cBhvr>
                                        <p:cTn id="14" dur="200" fill="hold">
                                          <p:stCondLst>
                                            <p:cond delay="200"/>
                                          </p:stCondLst>
                                        </p:cTn>
                                        <p:tgtEl>
                                          <p:spTgt spid="64"/>
                                        </p:tgtEl>
                                        <p:attrNameLst>
                                          <p:attrName>r</p:attrName>
                                        </p:attrNameLst>
                                      </p:cBhvr>
                                    </p:animRot>
                                    <p:animRot by="240000">
                                      <p:cBhvr>
                                        <p:cTn id="15" dur="200" fill="hold">
                                          <p:stCondLst>
                                            <p:cond delay="400"/>
                                          </p:stCondLst>
                                        </p:cTn>
                                        <p:tgtEl>
                                          <p:spTgt spid="64"/>
                                        </p:tgtEl>
                                        <p:attrNameLst>
                                          <p:attrName>r</p:attrName>
                                        </p:attrNameLst>
                                      </p:cBhvr>
                                    </p:animRot>
                                    <p:animRot by="-240000">
                                      <p:cBhvr>
                                        <p:cTn id="16" dur="200" fill="hold">
                                          <p:stCondLst>
                                            <p:cond delay="600"/>
                                          </p:stCondLst>
                                        </p:cTn>
                                        <p:tgtEl>
                                          <p:spTgt spid="64"/>
                                        </p:tgtEl>
                                        <p:attrNameLst>
                                          <p:attrName>r</p:attrName>
                                        </p:attrNameLst>
                                      </p:cBhvr>
                                    </p:animRot>
                                    <p:animRot by="120000">
                                      <p:cBhvr>
                                        <p:cTn id="17" dur="200" fill="hold">
                                          <p:stCondLst>
                                            <p:cond delay="800"/>
                                          </p:stCondLst>
                                        </p:cTn>
                                        <p:tgtEl>
                                          <p:spTgt spid="64"/>
                                        </p:tgtEl>
                                        <p:attrNameLst>
                                          <p:attrName>r</p:attrName>
                                        </p:attrNameLst>
                                      </p:cBhvr>
                                    </p:animRo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wipe(down)">
                                      <p:cBhvr>
                                        <p:cTn id="25" dur="500"/>
                                        <p:tgtEl>
                                          <p:spTgt spid="7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wipe(down)">
                                      <p:cBhvr>
                                        <p:cTn id="30" dur="500"/>
                                        <p:tgtEl>
                                          <p:spTgt spid="58"/>
                                        </p:tgtEl>
                                      </p:cBhvr>
                                    </p:animEffec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0"/>
                                          </p:stCondLst>
                                        </p:cTn>
                                        <p:tgtEl>
                                          <p:spTgt spid="7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5"/>
                                        </p:tgtEl>
                                        <p:attrNameLst>
                                          <p:attrName>style.visibility</p:attrName>
                                        </p:attrNameLst>
                                      </p:cBhvr>
                                      <p:to>
                                        <p:strVal val="visible"/>
                                      </p:to>
                                    </p:set>
                                    <p:animEffect transition="in" filter="wipe(down)">
                                      <p:cBhvr>
                                        <p:cTn id="38" dur="500"/>
                                        <p:tgtEl>
                                          <p:spTgt spid="55"/>
                                        </p:tgtEl>
                                      </p:cBhvr>
                                    </p:animEffect>
                                  </p:childTnLst>
                                </p:cTn>
                              </p:par>
                              <p:par>
                                <p:cTn id="39" presetID="32" presetClass="emph" presetSubtype="0" fill="hold" nodeType="withEffect">
                                  <p:stCondLst>
                                    <p:cond delay="0"/>
                                  </p:stCondLst>
                                  <p:childTnLst>
                                    <p:animClr clrSpc="rgb" dir="cw">
                                      <p:cBhvr override="childStyle">
                                        <p:cTn id="40" dur="100" fill="hold"/>
                                        <p:tgtEl>
                                          <p:spTgt spid="55"/>
                                        </p:tgtEl>
                                        <p:attrNameLst>
                                          <p:attrName>style.color</p:attrName>
                                        </p:attrNameLst>
                                      </p:cBhvr>
                                      <p:to>
                                        <a:schemeClr val="accent2"/>
                                      </p:to>
                                    </p:animClr>
                                    <p:animClr clrSpc="rgb" dir="cw">
                                      <p:cBhvr>
                                        <p:cTn id="41" dur="100" fill="hold"/>
                                        <p:tgtEl>
                                          <p:spTgt spid="55"/>
                                        </p:tgtEl>
                                        <p:attrNameLst>
                                          <p:attrName>fillcolor</p:attrName>
                                        </p:attrNameLst>
                                      </p:cBhvr>
                                      <p:to>
                                        <a:schemeClr val="accent2"/>
                                      </p:to>
                                    </p:animClr>
                                    <p:set>
                                      <p:cBhvr>
                                        <p:cTn id="42" dur="100" fill="hold"/>
                                        <p:tgtEl>
                                          <p:spTgt spid="55"/>
                                        </p:tgtEl>
                                        <p:attrNameLst>
                                          <p:attrName>fill.type</p:attrName>
                                        </p:attrNameLst>
                                      </p:cBhvr>
                                      <p:to>
                                        <p:strVal val="solid"/>
                                      </p:to>
                                    </p:set>
                                    <p:set>
                                      <p:cBhvr>
                                        <p:cTn id="43" dur="100" fill="hold"/>
                                        <p:tgtEl>
                                          <p:spTgt spid="55"/>
                                        </p:tgtEl>
                                        <p:attrNameLst>
                                          <p:attrName>fill.on</p:attrName>
                                        </p:attrNameLst>
                                      </p:cBhvr>
                                      <p:to>
                                        <p:strVal val="true"/>
                                      </p:to>
                                    </p:set>
                                    <p:animRot by="120000">
                                      <p:cBhvr>
                                        <p:cTn id="44" dur="100" fill="hold">
                                          <p:stCondLst>
                                            <p:cond delay="0"/>
                                          </p:stCondLst>
                                        </p:cTn>
                                        <p:tgtEl>
                                          <p:spTgt spid="55"/>
                                        </p:tgtEl>
                                        <p:attrNameLst>
                                          <p:attrName>r</p:attrName>
                                        </p:attrNameLst>
                                      </p:cBhvr>
                                    </p:animRot>
                                    <p:animRot by="-240000">
                                      <p:cBhvr>
                                        <p:cTn id="45" dur="200" fill="hold">
                                          <p:stCondLst>
                                            <p:cond delay="200"/>
                                          </p:stCondLst>
                                        </p:cTn>
                                        <p:tgtEl>
                                          <p:spTgt spid="55"/>
                                        </p:tgtEl>
                                        <p:attrNameLst>
                                          <p:attrName>r</p:attrName>
                                        </p:attrNameLst>
                                      </p:cBhvr>
                                    </p:animRot>
                                    <p:animRot by="240000">
                                      <p:cBhvr>
                                        <p:cTn id="46" dur="200" fill="hold">
                                          <p:stCondLst>
                                            <p:cond delay="400"/>
                                          </p:stCondLst>
                                        </p:cTn>
                                        <p:tgtEl>
                                          <p:spTgt spid="55"/>
                                        </p:tgtEl>
                                        <p:attrNameLst>
                                          <p:attrName>r</p:attrName>
                                        </p:attrNameLst>
                                      </p:cBhvr>
                                    </p:animRot>
                                    <p:animRot by="-240000">
                                      <p:cBhvr>
                                        <p:cTn id="47" dur="200" fill="hold">
                                          <p:stCondLst>
                                            <p:cond delay="600"/>
                                          </p:stCondLst>
                                        </p:cTn>
                                        <p:tgtEl>
                                          <p:spTgt spid="55"/>
                                        </p:tgtEl>
                                        <p:attrNameLst>
                                          <p:attrName>r</p:attrName>
                                        </p:attrNameLst>
                                      </p:cBhvr>
                                    </p:animRot>
                                    <p:animRot by="120000">
                                      <p:cBhvr>
                                        <p:cTn id="48" dur="200" fill="hold">
                                          <p:stCondLst>
                                            <p:cond delay="800"/>
                                          </p:stCondLst>
                                        </p:cTn>
                                        <p:tgtEl>
                                          <p:spTgt spid="55"/>
                                        </p:tgtEl>
                                        <p:attrNameLst>
                                          <p:attrName>r</p:attrName>
                                        </p:attrNameLst>
                                      </p:cBhvr>
                                    </p:animRo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67"/>
                                        </p:tgtEl>
                                        <p:attrNameLst>
                                          <p:attrName>style.visibility</p:attrName>
                                        </p:attrNameLst>
                                      </p:cBhvr>
                                      <p:to>
                                        <p:strVal val="visible"/>
                                      </p:to>
                                    </p:set>
                                    <p:animEffect transition="in" filter="wipe(down)">
                                      <p:cBhvr>
                                        <p:cTn id="55" dur="500"/>
                                        <p:tgtEl>
                                          <p:spTgt spid="67"/>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wipe(down)">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73"/>
                                        </p:tgtEl>
                                        <p:attrNameLst>
                                          <p:attrName>style.visibility</p:attrName>
                                        </p:attrNameLst>
                                      </p:cBhvr>
                                      <p:to>
                                        <p:strVal val="visible"/>
                                      </p:to>
                                    </p:set>
                                    <p:animEffect transition="in" filter="wipe(down)">
                                      <p:cBhvr>
                                        <p:cTn id="65" dur="500"/>
                                        <p:tgtEl>
                                          <p:spTgt spid="7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wipe(left)">
                                      <p:cBhvr>
                                        <p:cTn id="70" dur="500"/>
                                        <p:tgtEl>
                                          <p:spTgt spid="54"/>
                                        </p:tgtEl>
                                      </p:cBhvr>
                                    </p:animEffec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76" grpId="0"/>
      <p:bldP spid="77" grpId="0"/>
      <p:bldP spid="78"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2E545-9DE4-4486-9081-CFB7CFB7CB7D}"/>
              </a:ext>
            </a:extLst>
          </p:cNvPr>
          <p:cNvSpPr>
            <a:spLocks noGrp="1"/>
          </p:cNvSpPr>
          <p:nvPr>
            <p:ph type="title"/>
          </p:nvPr>
        </p:nvSpPr>
        <p:spPr>
          <a:xfrm>
            <a:off x="914400" y="533400"/>
            <a:ext cx="10363200" cy="1143000"/>
          </a:xfrm>
        </p:spPr>
        <p:txBody>
          <a:bodyPr/>
          <a:lstStyle/>
          <a:p>
            <a:r>
              <a:rPr lang="zh-CN" altLang="en-US" sz="4400" dirty="0"/>
              <a:t>后序遍历（</a:t>
            </a:r>
            <a:r>
              <a:rPr lang="en-US" altLang="zh-CN" sz="4400" dirty="0"/>
              <a:t>LRD</a:t>
            </a:r>
            <a:r>
              <a:rPr lang="zh-CN" altLang="en-US" sz="4400" dirty="0"/>
              <a:t>）</a:t>
            </a:r>
          </a:p>
        </p:txBody>
      </p:sp>
      <p:sp>
        <p:nvSpPr>
          <p:cNvPr id="3" name="内容占位符 2">
            <a:extLst>
              <a:ext uri="{FF2B5EF4-FFF2-40B4-BE49-F238E27FC236}">
                <a16:creationId xmlns:a16="http://schemas.microsoft.com/office/drawing/2014/main" id="{4940C4B9-9474-4F8F-BACE-941E20AF0F86}"/>
              </a:ext>
            </a:extLst>
          </p:cNvPr>
          <p:cNvSpPr>
            <a:spLocks noGrp="1"/>
          </p:cNvSpPr>
          <p:nvPr>
            <p:ph idx="1"/>
          </p:nvPr>
        </p:nvSpPr>
        <p:spPr>
          <a:xfrm>
            <a:off x="457200" y="2057400"/>
            <a:ext cx="11582400" cy="3886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spcAft>
                <a:spcPts val="0"/>
              </a:spcAft>
            </a:pPr>
            <a:r>
              <a:rPr lang="zh-CN" altLang="en-US" sz="2800" dirty="0"/>
              <a:t>若二叉树为空，则空操作，否则依次执行如下操作：</a:t>
            </a:r>
          </a:p>
          <a:p>
            <a:pPr>
              <a:spcAft>
                <a:spcPts val="0"/>
              </a:spcAft>
            </a:pPr>
            <a:r>
              <a:rPr lang="zh-CN" altLang="en-US" sz="2800" dirty="0"/>
              <a:t>（</a:t>
            </a:r>
            <a:r>
              <a:rPr lang="en-US" altLang="zh-CN" sz="2800" dirty="0"/>
              <a:t>1</a:t>
            </a:r>
            <a:r>
              <a:rPr lang="zh-CN" altLang="en-US" sz="2800" dirty="0"/>
              <a:t>）按后序遍历左子树；</a:t>
            </a:r>
          </a:p>
          <a:p>
            <a:pPr>
              <a:spcAft>
                <a:spcPts val="0"/>
              </a:spcAft>
            </a:pPr>
            <a:r>
              <a:rPr lang="zh-CN" altLang="en-US" sz="2800" dirty="0"/>
              <a:t>（</a:t>
            </a:r>
            <a:r>
              <a:rPr lang="en-US" altLang="zh-CN" sz="2800" dirty="0"/>
              <a:t>2</a:t>
            </a:r>
            <a:r>
              <a:rPr lang="zh-CN" altLang="en-US" sz="2800" dirty="0"/>
              <a:t>）按后序遍历右子树；</a:t>
            </a:r>
          </a:p>
          <a:p>
            <a:pPr>
              <a:spcAft>
                <a:spcPts val="0"/>
              </a:spcAft>
            </a:pPr>
            <a:r>
              <a:rPr lang="zh-CN" altLang="en-US" sz="2800" dirty="0"/>
              <a:t>（</a:t>
            </a:r>
            <a:r>
              <a:rPr lang="en-US" altLang="zh-CN" sz="2800" dirty="0"/>
              <a:t>3</a:t>
            </a:r>
            <a:r>
              <a:rPr lang="zh-CN" altLang="en-US" sz="2800" dirty="0"/>
              <a:t>）访问根结点。</a:t>
            </a:r>
          </a:p>
        </p:txBody>
      </p:sp>
    </p:spTree>
    <p:extLst>
      <p:ext uri="{BB962C8B-B14F-4D97-AF65-F5344CB8AC3E}">
        <p14:creationId xmlns:p14="http://schemas.microsoft.com/office/powerpoint/2010/main" val="1435389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2539" name="Group 11"/>
          <p:cNvGrpSpPr>
            <a:grpSpLocks/>
          </p:cNvGrpSpPr>
          <p:nvPr/>
        </p:nvGrpSpPr>
        <p:grpSpPr bwMode="auto">
          <a:xfrm>
            <a:off x="9366449" y="1219203"/>
            <a:ext cx="468313" cy="1154114"/>
            <a:chOff x="2880" y="1248"/>
            <a:chExt cx="295" cy="727"/>
          </a:xfrm>
        </p:grpSpPr>
        <p:sp>
          <p:nvSpPr>
            <p:cNvPr id="662540" name="Line 12"/>
            <p:cNvSpPr>
              <a:spLocks noChangeShapeType="1"/>
            </p:cNvSpPr>
            <p:nvPr/>
          </p:nvSpPr>
          <p:spPr bwMode="auto">
            <a:xfrm>
              <a:off x="3024" y="1248"/>
              <a:ext cx="0" cy="432"/>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662541" name="Oval 13"/>
            <p:cNvSpPr>
              <a:spLocks noChangeArrowheads="1"/>
            </p:cNvSpPr>
            <p:nvPr/>
          </p:nvSpPr>
          <p:spPr bwMode="auto">
            <a:xfrm>
              <a:off x="2880" y="1680"/>
              <a:ext cx="295" cy="295"/>
            </a:xfrm>
            <a:prstGeom prst="ellipse">
              <a:avLst/>
            </a:prstGeom>
            <a:solidFill>
              <a:schemeClr val="tx1">
                <a:lumMod val="20000"/>
                <a:lumOff val="80000"/>
              </a:schemeClr>
            </a:solidFill>
            <a:ln w="9525" cap="rnd">
              <a:solidFill>
                <a:schemeClr val="tx2">
                  <a:lumMod val="40000"/>
                  <a:lumOff val="60000"/>
                </a:schemeClr>
              </a:solidFill>
              <a:round/>
              <a:headEnd/>
              <a:tailEnd type="arrow"/>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a:t>
              </a:r>
            </a:p>
          </p:txBody>
        </p:sp>
      </p:grpSp>
      <p:grpSp>
        <p:nvGrpSpPr>
          <p:cNvPr id="662559" name="Group 31"/>
          <p:cNvGrpSpPr>
            <a:grpSpLocks/>
          </p:cNvGrpSpPr>
          <p:nvPr/>
        </p:nvGrpSpPr>
        <p:grpSpPr bwMode="auto">
          <a:xfrm>
            <a:off x="6146409" y="2672087"/>
            <a:ext cx="468313" cy="906463"/>
            <a:chOff x="3264" y="2316"/>
            <a:chExt cx="295" cy="571"/>
          </a:xfrm>
        </p:grpSpPr>
        <p:sp>
          <p:nvSpPr>
            <p:cNvPr id="662560" name="Oval 32"/>
            <p:cNvSpPr>
              <a:spLocks noChangeArrowheads="1"/>
            </p:cNvSpPr>
            <p:nvPr/>
          </p:nvSpPr>
          <p:spPr bwMode="auto">
            <a:xfrm>
              <a:off x="3264" y="2592"/>
              <a:ext cx="295" cy="295"/>
            </a:xfrm>
            <a:prstGeom prst="ellipse">
              <a:avLst/>
            </a:prstGeom>
            <a:solidFill>
              <a:schemeClr val="tx1">
                <a:lumMod val="20000"/>
                <a:lumOff val="80000"/>
              </a:schemeClr>
            </a:solidFill>
            <a:ln w="9525" cap="rnd">
              <a:solidFill>
                <a:schemeClr val="tx1">
                  <a:lumMod val="20000"/>
                  <a:lumOff val="80000"/>
                </a:schemeClr>
              </a:solidFill>
              <a:round/>
              <a:headEnd/>
              <a:tailEnd type="arrow" w="med" len="me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a:t>
              </a:r>
            </a:p>
          </p:txBody>
        </p:sp>
        <p:sp>
          <p:nvSpPr>
            <p:cNvPr id="662561" name="Line 33"/>
            <p:cNvSpPr>
              <a:spLocks noChangeShapeType="1"/>
            </p:cNvSpPr>
            <p:nvPr/>
          </p:nvSpPr>
          <p:spPr bwMode="auto">
            <a:xfrm>
              <a:off x="3408" y="2316"/>
              <a:ext cx="0" cy="272"/>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grpSp>
      <p:grpSp>
        <p:nvGrpSpPr>
          <p:cNvPr id="662568" name="Group 40"/>
          <p:cNvGrpSpPr>
            <a:grpSpLocks/>
          </p:cNvGrpSpPr>
          <p:nvPr/>
        </p:nvGrpSpPr>
        <p:grpSpPr bwMode="auto">
          <a:xfrm>
            <a:off x="6130464" y="4377084"/>
            <a:ext cx="468313" cy="1154114"/>
            <a:chOff x="3792" y="3072"/>
            <a:chExt cx="295" cy="727"/>
          </a:xfrm>
        </p:grpSpPr>
        <p:sp>
          <p:nvSpPr>
            <p:cNvPr id="662569" name="Oval 41"/>
            <p:cNvSpPr>
              <a:spLocks noChangeArrowheads="1"/>
            </p:cNvSpPr>
            <p:nvPr/>
          </p:nvSpPr>
          <p:spPr bwMode="auto">
            <a:xfrm>
              <a:off x="3792" y="3504"/>
              <a:ext cx="295" cy="295"/>
            </a:xfrm>
            <a:prstGeom prst="ellipse">
              <a:avLst/>
            </a:prstGeom>
            <a:solidFill>
              <a:schemeClr val="tx1">
                <a:lumMod val="20000"/>
                <a:lumOff val="80000"/>
              </a:schemeClr>
            </a:solidFill>
            <a:ln w="9525" cap="rnd">
              <a:solidFill>
                <a:schemeClr val="tx1">
                  <a:lumMod val="20000"/>
                  <a:lumOff val="80000"/>
                </a:schemeClr>
              </a:solidFill>
              <a:round/>
              <a:headEnd/>
              <a:tailEnd type="arrow"/>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p>
          </p:txBody>
        </p:sp>
        <p:sp>
          <p:nvSpPr>
            <p:cNvPr id="662570" name="Line 42"/>
            <p:cNvSpPr>
              <a:spLocks noChangeShapeType="1"/>
            </p:cNvSpPr>
            <p:nvPr/>
          </p:nvSpPr>
          <p:spPr bwMode="auto">
            <a:xfrm>
              <a:off x="3936" y="3072"/>
              <a:ext cx="0" cy="432"/>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grpSp>
      <p:sp>
        <p:nvSpPr>
          <p:cNvPr id="662588" name="Text Box 60"/>
          <p:cNvSpPr txBox="1">
            <a:spLocks noChangeArrowheads="1"/>
          </p:cNvSpPr>
          <p:nvPr/>
        </p:nvSpPr>
        <p:spPr bwMode="auto">
          <a:xfrm>
            <a:off x="2135088" y="5718200"/>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sz="2800" b="1" dirty="0">
                <a:solidFill>
                  <a:schemeClr val="bg2">
                    <a:lumMod val="10000"/>
                  </a:schemeClr>
                </a:solidFill>
                <a:latin typeface="Verdana" panose="020B0604030504040204" pitchFamily="34" charset="0"/>
                <a:ea typeface="微软雅黑" panose="020B0503020204020204" pitchFamily="34" charset="-122"/>
              </a:rPr>
              <a:t>后序遍历结果序列：</a:t>
            </a:r>
            <a:r>
              <a:rPr lang="en-US" altLang="zh-CN" sz="2800" b="1" dirty="0">
                <a:solidFill>
                  <a:schemeClr val="bg2">
                    <a:lumMod val="10000"/>
                  </a:schemeClr>
                </a:solidFill>
                <a:latin typeface="Verdana" panose="020B0604030504040204" pitchFamily="34" charset="0"/>
                <a:ea typeface="微软雅黑" panose="020B0503020204020204" pitchFamily="34" charset="-122"/>
              </a:rPr>
              <a:t>D  B  C  </a:t>
            </a:r>
            <a:r>
              <a:rPr lang="en-US" altLang="zh-CN" sz="2800" b="1" dirty="0">
                <a:solidFill>
                  <a:srgbClr val="C00000"/>
                </a:solidFill>
                <a:latin typeface="Verdana" panose="020B0604030504040204" pitchFamily="34" charset="0"/>
                <a:ea typeface="微软雅黑" panose="020B0503020204020204" pitchFamily="34" charset="-122"/>
              </a:rPr>
              <a:t>A</a:t>
            </a:r>
          </a:p>
        </p:txBody>
      </p:sp>
      <p:grpSp>
        <p:nvGrpSpPr>
          <p:cNvPr id="662593" name="Group 65"/>
          <p:cNvGrpSpPr>
            <a:grpSpLocks/>
          </p:cNvGrpSpPr>
          <p:nvPr/>
        </p:nvGrpSpPr>
        <p:grpSpPr bwMode="auto">
          <a:xfrm>
            <a:off x="1453130" y="1497458"/>
            <a:ext cx="2227263" cy="2913062"/>
            <a:chOff x="546" y="1005"/>
            <a:chExt cx="1403" cy="1835"/>
          </a:xfrm>
          <a:solidFill>
            <a:srgbClr val="FFFFCC"/>
          </a:solidFill>
        </p:grpSpPr>
        <p:sp>
          <p:nvSpPr>
            <p:cNvPr id="662531" name="Oval 3"/>
            <p:cNvSpPr>
              <a:spLocks noChangeArrowheads="1"/>
            </p:cNvSpPr>
            <p:nvPr/>
          </p:nvSpPr>
          <p:spPr bwMode="auto">
            <a:xfrm>
              <a:off x="1060" y="1005"/>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a:t>
              </a:r>
            </a:p>
          </p:txBody>
        </p:sp>
        <p:sp>
          <p:nvSpPr>
            <p:cNvPr id="662535" name="Line 7"/>
            <p:cNvSpPr>
              <a:spLocks noChangeShapeType="1"/>
            </p:cNvSpPr>
            <p:nvPr/>
          </p:nvSpPr>
          <p:spPr bwMode="auto">
            <a:xfrm flipH="1">
              <a:off x="838" y="1344"/>
              <a:ext cx="299" cy="453"/>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662536" name="Line 8"/>
            <p:cNvSpPr>
              <a:spLocks noChangeShapeType="1"/>
            </p:cNvSpPr>
            <p:nvPr/>
          </p:nvSpPr>
          <p:spPr bwMode="auto">
            <a:xfrm>
              <a:off x="1383" y="1344"/>
              <a:ext cx="283" cy="408"/>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662537" name="Line 9"/>
            <p:cNvSpPr>
              <a:spLocks noChangeShapeType="1"/>
            </p:cNvSpPr>
            <p:nvPr/>
          </p:nvSpPr>
          <p:spPr bwMode="auto">
            <a:xfrm>
              <a:off x="839" y="2115"/>
              <a:ext cx="317" cy="408"/>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662590" name="Oval 62"/>
            <p:cNvSpPr>
              <a:spLocks noChangeArrowheads="1"/>
            </p:cNvSpPr>
            <p:nvPr/>
          </p:nvSpPr>
          <p:spPr bwMode="auto">
            <a:xfrm>
              <a:off x="1565" y="1731"/>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a:t>
              </a:r>
            </a:p>
          </p:txBody>
        </p:sp>
        <p:sp>
          <p:nvSpPr>
            <p:cNvPr id="662591" name="Oval 63"/>
            <p:cNvSpPr>
              <a:spLocks noChangeArrowheads="1"/>
            </p:cNvSpPr>
            <p:nvPr/>
          </p:nvSpPr>
          <p:spPr bwMode="auto">
            <a:xfrm>
              <a:off x="546" y="1752"/>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a:t>
              </a:r>
            </a:p>
          </p:txBody>
        </p:sp>
        <p:sp>
          <p:nvSpPr>
            <p:cNvPr id="662592" name="Oval 64"/>
            <p:cNvSpPr>
              <a:spLocks noChangeArrowheads="1"/>
            </p:cNvSpPr>
            <p:nvPr/>
          </p:nvSpPr>
          <p:spPr bwMode="auto">
            <a:xfrm>
              <a:off x="1111" y="2456"/>
              <a:ext cx="384" cy="384"/>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p>
          </p:txBody>
        </p:sp>
      </p:grpSp>
      <p:grpSp>
        <p:nvGrpSpPr>
          <p:cNvPr id="9" name="组合 8"/>
          <p:cNvGrpSpPr/>
          <p:nvPr/>
        </p:nvGrpSpPr>
        <p:grpSpPr>
          <a:xfrm>
            <a:off x="5045968" y="2697480"/>
            <a:ext cx="468000" cy="750352"/>
            <a:chOff x="5338600" y="2642592"/>
            <a:chExt cx="468000" cy="750352"/>
          </a:xfrm>
        </p:grpSpPr>
        <p:sp>
          <p:nvSpPr>
            <p:cNvPr id="662558" name="Line 30"/>
            <p:cNvSpPr>
              <a:spLocks noChangeShapeType="1"/>
            </p:cNvSpPr>
            <p:nvPr/>
          </p:nvSpPr>
          <p:spPr bwMode="auto">
            <a:xfrm>
              <a:off x="5572600" y="2642592"/>
              <a:ext cx="0" cy="410171"/>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8" name="矩形 7"/>
            <p:cNvSpPr/>
            <p:nvPr/>
          </p:nvSpPr>
          <p:spPr>
            <a:xfrm>
              <a:off x="5338600" y="2924944"/>
              <a:ext cx="468000" cy="468000"/>
            </a:xfrm>
            <a:prstGeom prst="rect">
              <a:avLst/>
            </a:prstGeom>
          </p:spPr>
          <p:txBody>
            <a:bodyPr wrap="square" lIns="0" tIns="36000" rIns="0" bIns="0">
              <a:noAutofit/>
            </a:bodyPr>
            <a:lstStyle/>
            <a:p>
              <a:pPr lvl="0" algn="ct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0" name="组合 9"/>
          <p:cNvGrpSpPr/>
          <p:nvPr/>
        </p:nvGrpSpPr>
        <p:grpSpPr>
          <a:xfrm>
            <a:off x="5063809" y="1219200"/>
            <a:ext cx="1524000" cy="1447800"/>
            <a:chOff x="4818063" y="1194792"/>
            <a:chExt cx="1524000" cy="1447800"/>
          </a:xfrm>
        </p:grpSpPr>
        <p:sp>
          <p:nvSpPr>
            <p:cNvPr id="662543" name="Line 15"/>
            <p:cNvSpPr>
              <a:spLocks noChangeShapeType="1"/>
            </p:cNvSpPr>
            <p:nvPr/>
          </p:nvSpPr>
          <p:spPr bwMode="auto">
            <a:xfrm>
              <a:off x="5580063" y="1194792"/>
              <a:ext cx="0" cy="685800"/>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nvGrpSpPr>
            <p:cNvPr id="85" name="组合 84"/>
            <p:cNvGrpSpPr/>
            <p:nvPr/>
          </p:nvGrpSpPr>
          <p:grpSpPr>
            <a:xfrm>
              <a:off x="4818063" y="1880592"/>
              <a:ext cx="1524000" cy="762000"/>
              <a:chOff x="4818063" y="1880592"/>
              <a:chExt cx="1524000" cy="762000"/>
            </a:xfrm>
          </p:grpSpPr>
          <p:grpSp>
            <p:nvGrpSpPr>
              <p:cNvPr id="86" name="Group 16"/>
              <p:cNvGrpSpPr>
                <a:grpSpLocks/>
              </p:cNvGrpSpPr>
              <p:nvPr/>
            </p:nvGrpSpPr>
            <p:grpSpPr bwMode="auto">
              <a:xfrm>
                <a:off x="5102226" y="1880592"/>
                <a:ext cx="954088" cy="381000"/>
                <a:chOff x="3395" y="1680"/>
                <a:chExt cx="601" cy="240"/>
              </a:xfrm>
            </p:grpSpPr>
            <p:sp>
              <p:nvSpPr>
                <p:cNvPr id="91" name="Line 17"/>
                <p:cNvSpPr>
                  <a:spLocks noChangeShapeType="1"/>
                </p:cNvSpPr>
                <p:nvPr/>
              </p:nvSpPr>
              <p:spPr bwMode="auto">
                <a:xfrm>
                  <a:off x="3395" y="1680"/>
                  <a:ext cx="601" cy="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92" name="Line 18"/>
                <p:cNvSpPr>
                  <a:spLocks noChangeShapeType="1"/>
                </p:cNvSpPr>
                <p:nvPr/>
              </p:nvSpPr>
              <p:spPr bwMode="auto">
                <a:xfrm>
                  <a:off x="3408"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93" name="Line 19"/>
                <p:cNvSpPr>
                  <a:spLocks noChangeShapeType="1"/>
                </p:cNvSpPr>
                <p:nvPr/>
              </p:nvSpPr>
              <p:spPr bwMode="auto">
                <a:xfrm>
                  <a:off x="3984"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sp>
            <p:nvSpPr>
              <p:cNvPr id="87" name="Rectangle 20"/>
              <p:cNvSpPr>
                <a:spLocks noChangeArrowheads="1"/>
              </p:cNvSpPr>
              <p:nvPr/>
            </p:nvSpPr>
            <p:spPr bwMode="auto">
              <a:xfrm>
                <a:off x="4818063" y="2261592"/>
                <a:ext cx="1524000" cy="381000"/>
              </a:xfrm>
              <a:prstGeom prst="rect">
                <a:avLst/>
              </a:prstGeom>
              <a:solidFill>
                <a:srgbClr val="FFFF99"/>
              </a:solidFill>
              <a:ln w="9525">
                <a:solidFill>
                  <a:schemeClr val="bg2">
                    <a:lumMod val="10000"/>
                  </a:schemeClr>
                </a:solid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zh-CN" b="1" dirty="0">
                  <a:latin typeface="Verdana" panose="020B0604030504040204" pitchFamily="34" charset="0"/>
                  <a:ea typeface="Verdana" panose="020B0604030504040204" pitchFamily="34" charset="0"/>
                  <a:cs typeface="Verdana" panose="020B0604030504040204" pitchFamily="34" charset="0"/>
                </a:endParaRPr>
              </a:p>
            </p:txBody>
          </p:sp>
          <p:sp>
            <p:nvSpPr>
              <p:cNvPr id="88" name="矩形 87"/>
              <p:cNvSpPr/>
              <p:nvPr/>
            </p:nvSpPr>
            <p:spPr>
              <a:xfrm>
                <a:off x="4824159"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L</a:t>
                </a:r>
                <a:endParaRPr lang="zh-CN" altLang="en-US" b="1" dirty="0">
                  <a:latin typeface="Verdana" panose="020B0604030504040204" pitchFamily="34" charset="0"/>
                  <a:cs typeface="Verdana" panose="020B0604030504040204" pitchFamily="34" charset="0"/>
                </a:endParaRPr>
              </a:p>
            </p:txBody>
          </p:sp>
          <p:sp>
            <p:nvSpPr>
              <p:cNvPr id="89" name="矩形 88"/>
              <p:cNvSpPr/>
              <p:nvPr/>
            </p:nvSpPr>
            <p:spPr>
              <a:xfrm>
                <a:off x="536444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R</a:t>
                </a:r>
                <a:endParaRPr lang="zh-CN" altLang="en-US" b="1" dirty="0">
                  <a:latin typeface="Verdana" panose="020B0604030504040204" pitchFamily="34" charset="0"/>
                  <a:cs typeface="Verdana" panose="020B0604030504040204" pitchFamily="34" charset="0"/>
                </a:endParaRPr>
              </a:p>
            </p:txBody>
          </p:sp>
          <p:sp>
            <p:nvSpPr>
              <p:cNvPr id="90" name="矩形 89"/>
              <p:cNvSpPr/>
              <p:nvPr/>
            </p:nvSpPr>
            <p:spPr>
              <a:xfrm>
                <a:off x="590472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endParaRPr lang="zh-CN" altLang="en-US" b="1" dirty="0">
                  <a:latin typeface="Verdana" panose="020B0604030504040204" pitchFamily="34" charset="0"/>
                  <a:cs typeface="Verdana" panose="020B0604030504040204" pitchFamily="34" charset="0"/>
                </a:endParaRPr>
              </a:p>
            </p:txBody>
          </p:sp>
        </p:grpSp>
      </p:grpSp>
      <p:grpSp>
        <p:nvGrpSpPr>
          <p:cNvPr id="94" name="组合 93"/>
          <p:cNvGrpSpPr/>
          <p:nvPr/>
        </p:nvGrpSpPr>
        <p:grpSpPr>
          <a:xfrm>
            <a:off x="5035808" y="4378998"/>
            <a:ext cx="468000" cy="750352"/>
            <a:chOff x="5338600" y="2642592"/>
            <a:chExt cx="468000" cy="750352"/>
          </a:xfrm>
        </p:grpSpPr>
        <p:sp>
          <p:nvSpPr>
            <p:cNvPr id="95" name="Line 30"/>
            <p:cNvSpPr>
              <a:spLocks noChangeShapeType="1"/>
            </p:cNvSpPr>
            <p:nvPr/>
          </p:nvSpPr>
          <p:spPr bwMode="auto">
            <a:xfrm>
              <a:off x="5572600" y="2642592"/>
              <a:ext cx="0" cy="410171"/>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96" name="矩形 95"/>
            <p:cNvSpPr/>
            <p:nvPr/>
          </p:nvSpPr>
          <p:spPr>
            <a:xfrm>
              <a:off x="5338600" y="2924944"/>
              <a:ext cx="468000" cy="468000"/>
            </a:xfrm>
            <a:prstGeom prst="rect">
              <a:avLst/>
            </a:prstGeom>
          </p:spPr>
          <p:txBody>
            <a:bodyPr wrap="square" lIns="0" tIns="36000" rIns="0" bIns="0">
              <a:noAutofit/>
            </a:bodyPr>
            <a:lstStyle/>
            <a:p>
              <a:pPr lvl="0" algn="ct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97" name="组合 96"/>
          <p:cNvGrpSpPr/>
          <p:nvPr/>
        </p:nvGrpSpPr>
        <p:grpSpPr>
          <a:xfrm>
            <a:off x="5570344" y="4378998"/>
            <a:ext cx="468000" cy="750352"/>
            <a:chOff x="5338600" y="2642592"/>
            <a:chExt cx="468000" cy="750352"/>
          </a:xfrm>
        </p:grpSpPr>
        <p:sp>
          <p:nvSpPr>
            <p:cNvPr id="98" name="Line 30"/>
            <p:cNvSpPr>
              <a:spLocks noChangeShapeType="1"/>
            </p:cNvSpPr>
            <p:nvPr/>
          </p:nvSpPr>
          <p:spPr bwMode="auto">
            <a:xfrm>
              <a:off x="5572600" y="2642592"/>
              <a:ext cx="0" cy="410171"/>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99" name="矩形 98"/>
            <p:cNvSpPr/>
            <p:nvPr/>
          </p:nvSpPr>
          <p:spPr>
            <a:xfrm>
              <a:off x="5338600" y="2924944"/>
              <a:ext cx="468000" cy="468000"/>
            </a:xfrm>
            <a:prstGeom prst="rect">
              <a:avLst/>
            </a:prstGeom>
          </p:spPr>
          <p:txBody>
            <a:bodyPr wrap="square" lIns="0" tIns="36000" rIns="0" bIns="0">
              <a:noAutofit/>
            </a:bodyPr>
            <a:lstStyle/>
            <a:p>
              <a:pPr lvl="0" algn="ct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00" name="Group 40"/>
          <p:cNvGrpSpPr>
            <a:grpSpLocks/>
          </p:cNvGrpSpPr>
          <p:nvPr/>
        </p:nvGrpSpPr>
        <p:grpSpPr bwMode="auto">
          <a:xfrm>
            <a:off x="8002672" y="2690278"/>
            <a:ext cx="468313" cy="1154114"/>
            <a:chOff x="3792" y="3072"/>
            <a:chExt cx="295" cy="727"/>
          </a:xfrm>
        </p:grpSpPr>
        <p:sp>
          <p:nvSpPr>
            <p:cNvPr id="101" name="Oval 41"/>
            <p:cNvSpPr>
              <a:spLocks noChangeArrowheads="1"/>
            </p:cNvSpPr>
            <p:nvPr/>
          </p:nvSpPr>
          <p:spPr bwMode="auto">
            <a:xfrm>
              <a:off x="3792" y="3504"/>
              <a:ext cx="295" cy="295"/>
            </a:xfrm>
            <a:prstGeom prst="ellipse">
              <a:avLst/>
            </a:prstGeom>
            <a:solidFill>
              <a:schemeClr val="tx1">
                <a:lumMod val="20000"/>
                <a:lumOff val="80000"/>
              </a:schemeClr>
            </a:solidFill>
            <a:ln w="9525" cap="rnd">
              <a:solidFill>
                <a:schemeClr val="tx1">
                  <a:lumMod val="20000"/>
                  <a:lumOff val="80000"/>
                </a:schemeClr>
              </a:solidFill>
              <a:round/>
              <a:headEnd/>
              <a:tailEnd type="arrow"/>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a:t>
              </a:r>
            </a:p>
          </p:txBody>
        </p:sp>
        <p:sp>
          <p:nvSpPr>
            <p:cNvPr id="102" name="Line 42"/>
            <p:cNvSpPr>
              <a:spLocks noChangeShapeType="1"/>
            </p:cNvSpPr>
            <p:nvPr/>
          </p:nvSpPr>
          <p:spPr bwMode="auto">
            <a:xfrm>
              <a:off x="3936" y="3072"/>
              <a:ext cx="0" cy="432"/>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chemeClr val="bg2">
                    <a:lumMod val="10000"/>
                  </a:schemeClr>
                </a:solidFill>
                <a:latin typeface="Verdana" panose="020B0604030504040204" pitchFamily="34" charset="0"/>
                <a:cs typeface="Verdana" panose="020B0604030504040204" pitchFamily="34" charset="0"/>
              </a:endParaRPr>
            </a:p>
          </p:txBody>
        </p:sp>
      </p:grpSp>
      <p:grpSp>
        <p:nvGrpSpPr>
          <p:cNvPr id="112" name="组合 111"/>
          <p:cNvGrpSpPr/>
          <p:nvPr/>
        </p:nvGrpSpPr>
        <p:grpSpPr>
          <a:xfrm>
            <a:off x="6918176" y="2692192"/>
            <a:ext cx="468000" cy="750352"/>
            <a:chOff x="5338600" y="2642592"/>
            <a:chExt cx="468000" cy="750352"/>
          </a:xfrm>
        </p:grpSpPr>
        <p:sp>
          <p:nvSpPr>
            <p:cNvPr id="113" name="Line 30"/>
            <p:cNvSpPr>
              <a:spLocks noChangeShapeType="1"/>
            </p:cNvSpPr>
            <p:nvPr/>
          </p:nvSpPr>
          <p:spPr bwMode="auto">
            <a:xfrm>
              <a:off x="5572600" y="2642592"/>
              <a:ext cx="0" cy="410171"/>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114" name="矩形 113"/>
            <p:cNvSpPr/>
            <p:nvPr/>
          </p:nvSpPr>
          <p:spPr>
            <a:xfrm>
              <a:off x="5338600" y="2924944"/>
              <a:ext cx="468000" cy="468000"/>
            </a:xfrm>
            <a:prstGeom prst="rect">
              <a:avLst/>
            </a:prstGeom>
          </p:spPr>
          <p:txBody>
            <a:bodyPr wrap="square" lIns="0" tIns="36000" rIns="0" bIns="0">
              <a:noAutofit/>
            </a:bodyPr>
            <a:lstStyle/>
            <a:p>
              <a:pPr lvl="0" algn="ct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115" name="组合 114"/>
          <p:cNvGrpSpPr/>
          <p:nvPr/>
        </p:nvGrpSpPr>
        <p:grpSpPr>
          <a:xfrm>
            <a:off x="7452712" y="2692192"/>
            <a:ext cx="468000" cy="750352"/>
            <a:chOff x="5338600" y="2642592"/>
            <a:chExt cx="468000" cy="750352"/>
          </a:xfrm>
        </p:grpSpPr>
        <p:sp>
          <p:nvSpPr>
            <p:cNvPr id="116" name="Line 30"/>
            <p:cNvSpPr>
              <a:spLocks noChangeShapeType="1"/>
            </p:cNvSpPr>
            <p:nvPr/>
          </p:nvSpPr>
          <p:spPr bwMode="auto">
            <a:xfrm>
              <a:off x="5572600" y="2642592"/>
              <a:ext cx="0" cy="410171"/>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117" name="矩形 116"/>
            <p:cNvSpPr/>
            <p:nvPr/>
          </p:nvSpPr>
          <p:spPr>
            <a:xfrm>
              <a:off x="5338600" y="2924944"/>
              <a:ext cx="468000" cy="468000"/>
            </a:xfrm>
            <a:prstGeom prst="rect">
              <a:avLst/>
            </a:prstGeom>
          </p:spPr>
          <p:txBody>
            <a:bodyPr wrap="square" lIns="0" tIns="36000" rIns="0" bIns="0">
              <a:noAutofit/>
            </a:bodyPr>
            <a:lstStyle/>
            <a:p>
              <a:pPr lvl="0" algn="ctr"/>
              <a:r>
                <a:rPr lang="en-US" altLang="zh-CN" b="1" dirty="0">
                  <a:solidFill>
                    <a:srgbClr val="FF3300"/>
                  </a:solidFill>
                  <a:latin typeface="Verdana" panose="020B0604030504040204" pitchFamily="34" charset="0"/>
                  <a:ea typeface="Verdana" panose="020B0604030504040204" pitchFamily="34" charset="0"/>
                  <a:cs typeface="Verdana" panose="020B0604030504040204" pitchFamily="34" charset="0"/>
                </a:rPr>
                <a:t>^</a:t>
              </a:r>
            </a:p>
          </p:txBody>
        </p:sp>
      </p:grpSp>
      <p:grpSp>
        <p:nvGrpSpPr>
          <p:cNvPr id="80" name="组合 79"/>
          <p:cNvGrpSpPr/>
          <p:nvPr/>
        </p:nvGrpSpPr>
        <p:grpSpPr>
          <a:xfrm>
            <a:off x="6927552" y="1219200"/>
            <a:ext cx="1524000" cy="1447800"/>
            <a:chOff x="4818063" y="1194792"/>
            <a:chExt cx="1524000" cy="1447800"/>
          </a:xfrm>
        </p:grpSpPr>
        <p:sp>
          <p:nvSpPr>
            <p:cNvPr id="81" name="Line 15"/>
            <p:cNvSpPr>
              <a:spLocks noChangeShapeType="1"/>
            </p:cNvSpPr>
            <p:nvPr/>
          </p:nvSpPr>
          <p:spPr bwMode="auto">
            <a:xfrm>
              <a:off x="5580063" y="1194792"/>
              <a:ext cx="0" cy="685800"/>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nvGrpSpPr>
            <p:cNvPr id="82" name="组合 81"/>
            <p:cNvGrpSpPr/>
            <p:nvPr/>
          </p:nvGrpSpPr>
          <p:grpSpPr>
            <a:xfrm>
              <a:off x="4818063" y="1880592"/>
              <a:ext cx="1524000" cy="762000"/>
              <a:chOff x="4818063" y="1880592"/>
              <a:chExt cx="1524000" cy="762000"/>
            </a:xfrm>
          </p:grpSpPr>
          <p:grpSp>
            <p:nvGrpSpPr>
              <p:cNvPr id="83" name="Group 16"/>
              <p:cNvGrpSpPr>
                <a:grpSpLocks/>
              </p:cNvGrpSpPr>
              <p:nvPr/>
            </p:nvGrpSpPr>
            <p:grpSpPr bwMode="auto">
              <a:xfrm>
                <a:off x="5102226" y="1880592"/>
                <a:ext cx="954088" cy="381000"/>
                <a:chOff x="3395" y="1680"/>
                <a:chExt cx="601" cy="240"/>
              </a:xfrm>
            </p:grpSpPr>
            <p:sp>
              <p:nvSpPr>
                <p:cNvPr id="126" name="Line 17"/>
                <p:cNvSpPr>
                  <a:spLocks noChangeShapeType="1"/>
                </p:cNvSpPr>
                <p:nvPr/>
              </p:nvSpPr>
              <p:spPr bwMode="auto">
                <a:xfrm>
                  <a:off x="3395" y="1680"/>
                  <a:ext cx="601" cy="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127" name="Line 18"/>
                <p:cNvSpPr>
                  <a:spLocks noChangeShapeType="1"/>
                </p:cNvSpPr>
                <p:nvPr/>
              </p:nvSpPr>
              <p:spPr bwMode="auto">
                <a:xfrm>
                  <a:off x="3408"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128" name="Line 19"/>
                <p:cNvSpPr>
                  <a:spLocks noChangeShapeType="1"/>
                </p:cNvSpPr>
                <p:nvPr/>
              </p:nvSpPr>
              <p:spPr bwMode="auto">
                <a:xfrm>
                  <a:off x="3984"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sp>
            <p:nvSpPr>
              <p:cNvPr id="84" name="Rectangle 20"/>
              <p:cNvSpPr>
                <a:spLocks noChangeArrowheads="1"/>
              </p:cNvSpPr>
              <p:nvPr/>
            </p:nvSpPr>
            <p:spPr bwMode="auto">
              <a:xfrm>
                <a:off x="4818063" y="2261592"/>
                <a:ext cx="1524000" cy="381000"/>
              </a:xfrm>
              <a:prstGeom prst="rect">
                <a:avLst/>
              </a:prstGeom>
              <a:solidFill>
                <a:srgbClr val="FFFF99"/>
              </a:solidFill>
              <a:ln w="9525">
                <a:solidFill>
                  <a:schemeClr val="bg2">
                    <a:lumMod val="10000"/>
                  </a:schemeClr>
                </a:solid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zh-CN" b="1" dirty="0">
                  <a:latin typeface="Verdana" panose="020B0604030504040204" pitchFamily="34" charset="0"/>
                  <a:ea typeface="Verdana" panose="020B0604030504040204" pitchFamily="34" charset="0"/>
                  <a:cs typeface="Verdana" panose="020B0604030504040204" pitchFamily="34" charset="0"/>
                </a:endParaRPr>
              </a:p>
            </p:txBody>
          </p:sp>
          <p:sp>
            <p:nvSpPr>
              <p:cNvPr id="118" name="矩形 117"/>
              <p:cNvSpPr/>
              <p:nvPr/>
            </p:nvSpPr>
            <p:spPr>
              <a:xfrm>
                <a:off x="4824159"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L</a:t>
                </a:r>
                <a:endParaRPr lang="zh-CN" altLang="en-US" b="1" dirty="0">
                  <a:latin typeface="Verdana" panose="020B0604030504040204" pitchFamily="34" charset="0"/>
                  <a:cs typeface="Verdana" panose="020B0604030504040204" pitchFamily="34" charset="0"/>
                </a:endParaRPr>
              </a:p>
            </p:txBody>
          </p:sp>
          <p:sp>
            <p:nvSpPr>
              <p:cNvPr id="124" name="矩形 123"/>
              <p:cNvSpPr/>
              <p:nvPr/>
            </p:nvSpPr>
            <p:spPr>
              <a:xfrm>
                <a:off x="536444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R</a:t>
                </a:r>
                <a:endParaRPr lang="zh-CN" altLang="en-US" b="1" dirty="0">
                  <a:latin typeface="Verdana" panose="020B0604030504040204" pitchFamily="34" charset="0"/>
                  <a:cs typeface="Verdana" panose="020B0604030504040204" pitchFamily="34" charset="0"/>
                </a:endParaRPr>
              </a:p>
            </p:txBody>
          </p:sp>
          <p:sp>
            <p:nvSpPr>
              <p:cNvPr id="125" name="矩形 124"/>
              <p:cNvSpPr/>
              <p:nvPr/>
            </p:nvSpPr>
            <p:spPr>
              <a:xfrm>
                <a:off x="590472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endParaRPr lang="zh-CN" altLang="en-US" b="1" dirty="0">
                  <a:latin typeface="Verdana" panose="020B0604030504040204" pitchFamily="34" charset="0"/>
                  <a:cs typeface="Verdana" panose="020B0604030504040204" pitchFamily="34" charset="0"/>
                </a:endParaRPr>
              </a:p>
            </p:txBody>
          </p:sp>
        </p:grpSp>
      </p:grpSp>
      <p:grpSp>
        <p:nvGrpSpPr>
          <p:cNvPr id="129" name="组合 128"/>
          <p:cNvGrpSpPr/>
          <p:nvPr/>
        </p:nvGrpSpPr>
        <p:grpSpPr>
          <a:xfrm>
            <a:off x="5334000" y="838200"/>
            <a:ext cx="4783896" cy="457200"/>
            <a:chOff x="4284663" y="813792"/>
            <a:chExt cx="2667000" cy="457200"/>
          </a:xfrm>
        </p:grpSpPr>
        <p:sp>
          <p:nvSpPr>
            <p:cNvPr id="130" name="Rectangle 10"/>
            <p:cNvSpPr>
              <a:spLocks noChangeArrowheads="1"/>
            </p:cNvSpPr>
            <p:nvPr/>
          </p:nvSpPr>
          <p:spPr bwMode="auto">
            <a:xfrm>
              <a:off x="4284663" y="813792"/>
              <a:ext cx="2667000" cy="457200"/>
            </a:xfrm>
            <a:prstGeom prst="rect">
              <a:avLst/>
            </a:prstGeom>
            <a:solidFill>
              <a:srgbClr val="FFFF99"/>
            </a:solidFill>
            <a:ln>
              <a:noFill/>
            </a:ln>
            <a:effectLst/>
            <a:scene3d>
              <a:camera prst="orthographicFront"/>
              <a:lightRig rig="threePt" dir="t"/>
            </a:scene3d>
            <a:sp3d>
              <a:bevelT/>
            </a:sp3d>
          </p:spPr>
          <p:txBody>
            <a:bodyPr wrap="none" lIns="288000" rIns="288000" anchor="ctr"/>
            <a:lstStyle/>
            <a:p>
              <a:pPr algn="ctr">
                <a:spcBef>
                  <a:spcPct val="0"/>
                </a:spcBef>
              </a:pPr>
              <a:endPar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1" name="矩形 130"/>
            <p:cNvSpPr/>
            <p:nvPr/>
          </p:nvSpPr>
          <p:spPr>
            <a:xfrm>
              <a:off x="4338000" y="85024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L</a:t>
              </a:r>
              <a:endParaRPr lang="zh-CN" altLang="en-US" b="1" dirty="0">
                <a:latin typeface="Verdana" panose="020B0604030504040204" pitchFamily="34" charset="0"/>
                <a:cs typeface="Verdana" panose="020B0604030504040204" pitchFamily="34" charset="0"/>
              </a:endParaRPr>
            </a:p>
          </p:txBody>
        </p:sp>
        <p:sp>
          <p:nvSpPr>
            <p:cNvPr id="132" name="矩形 131"/>
            <p:cNvSpPr/>
            <p:nvPr/>
          </p:nvSpPr>
          <p:spPr>
            <a:xfrm>
              <a:off x="5391104" y="85024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R</a:t>
              </a:r>
              <a:endParaRPr lang="zh-CN" altLang="en-US" b="1" dirty="0">
                <a:latin typeface="Verdana" panose="020B0604030504040204" pitchFamily="34" charset="0"/>
                <a:cs typeface="Verdana" panose="020B0604030504040204" pitchFamily="34" charset="0"/>
              </a:endParaRPr>
            </a:p>
          </p:txBody>
        </p:sp>
        <p:sp>
          <p:nvSpPr>
            <p:cNvPr id="133" name="矩形 132"/>
            <p:cNvSpPr/>
            <p:nvPr/>
          </p:nvSpPr>
          <p:spPr>
            <a:xfrm>
              <a:off x="6444208" y="850244"/>
              <a:ext cx="432000" cy="360000"/>
            </a:xfrm>
            <a:prstGeom prst="rect">
              <a:avLst/>
            </a:prstGeom>
          </p:spPr>
          <p:txBody>
            <a:bodyPr wrap="none" lIns="0" tIns="0" rIns="0" bIns="0" anchor="ctr" anchorCtr="1">
              <a:noAutofit/>
            </a:bodyPr>
            <a:lstStyle/>
            <a:p>
              <a:pPr algn="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endParaRPr lang="zh-CN" altLang="en-US" b="1" dirty="0">
                <a:latin typeface="Verdana" panose="020B0604030504040204" pitchFamily="34" charset="0"/>
                <a:cs typeface="Verdana" panose="020B0604030504040204" pitchFamily="34" charset="0"/>
              </a:endParaRPr>
            </a:p>
          </p:txBody>
        </p:sp>
      </p:grpSp>
      <p:grpSp>
        <p:nvGrpSpPr>
          <p:cNvPr id="103" name="组合 102"/>
          <p:cNvGrpSpPr/>
          <p:nvPr/>
        </p:nvGrpSpPr>
        <p:grpSpPr>
          <a:xfrm>
            <a:off x="5056128" y="2712444"/>
            <a:ext cx="1524000" cy="1666626"/>
            <a:chOff x="5211184" y="2636912"/>
            <a:chExt cx="1524000" cy="1666626"/>
          </a:xfrm>
        </p:grpSpPr>
        <p:sp>
          <p:nvSpPr>
            <p:cNvPr id="104" name="Line 27"/>
            <p:cNvSpPr>
              <a:spLocks noChangeShapeType="1"/>
            </p:cNvSpPr>
            <p:nvPr/>
          </p:nvSpPr>
          <p:spPr bwMode="auto">
            <a:xfrm>
              <a:off x="5973184" y="2636912"/>
              <a:ext cx="0" cy="900000"/>
            </a:xfrm>
            <a:prstGeom prst="line">
              <a:avLst/>
            </a:prstGeom>
            <a:noFill/>
            <a:ln w="38100" cap="rnd">
              <a:solidFill>
                <a:schemeClr val="bg2">
                  <a:lumMod val="10000"/>
                </a:schemeClr>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nvGrpSpPr>
            <p:cNvPr id="105" name="组合 104"/>
            <p:cNvGrpSpPr/>
            <p:nvPr/>
          </p:nvGrpSpPr>
          <p:grpSpPr>
            <a:xfrm>
              <a:off x="5211184" y="3541538"/>
              <a:ext cx="1524000" cy="762000"/>
              <a:chOff x="4818063" y="1880592"/>
              <a:chExt cx="1524000" cy="762000"/>
            </a:xfrm>
          </p:grpSpPr>
          <p:grpSp>
            <p:nvGrpSpPr>
              <p:cNvPr id="106" name="Group 16"/>
              <p:cNvGrpSpPr>
                <a:grpSpLocks/>
              </p:cNvGrpSpPr>
              <p:nvPr/>
            </p:nvGrpSpPr>
            <p:grpSpPr bwMode="auto">
              <a:xfrm>
                <a:off x="5102226" y="1880592"/>
                <a:ext cx="954088" cy="381000"/>
                <a:chOff x="3395" y="1680"/>
                <a:chExt cx="601" cy="240"/>
              </a:xfrm>
            </p:grpSpPr>
            <p:sp>
              <p:nvSpPr>
                <p:cNvPr id="111" name="Line 17"/>
                <p:cNvSpPr>
                  <a:spLocks noChangeShapeType="1"/>
                </p:cNvSpPr>
                <p:nvPr/>
              </p:nvSpPr>
              <p:spPr bwMode="auto">
                <a:xfrm>
                  <a:off x="3395" y="1680"/>
                  <a:ext cx="601" cy="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119" name="Line 18"/>
                <p:cNvSpPr>
                  <a:spLocks noChangeShapeType="1"/>
                </p:cNvSpPr>
                <p:nvPr/>
              </p:nvSpPr>
              <p:spPr bwMode="auto">
                <a:xfrm>
                  <a:off x="3408"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sp>
              <p:nvSpPr>
                <p:cNvPr id="120" name="Line 19"/>
                <p:cNvSpPr>
                  <a:spLocks noChangeShapeType="1"/>
                </p:cNvSpPr>
                <p:nvPr/>
              </p:nvSpPr>
              <p:spPr bwMode="auto">
                <a:xfrm>
                  <a:off x="3984" y="1680"/>
                  <a:ext cx="0" cy="240"/>
                </a:xfrm>
                <a:prstGeom prst="line">
                  <a:avLst/>
                </a:prstGeom>
                <a:noFill/>
                <a:ln w="38100">
                  <a:solidFill>
                    <a:schemeClr val="bg2">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latin typeface="Verdana" panose="020B0604030504040204" pitchFamily="34" charset="0"/>
                    <a:cs typeface="Verdana" panose="020B0604030504040204" pitchFamily="34" charset="0"/>
                  </a:endParaRPr>
                </a:p>
              </p:txBody>
            </p:sp>
          </p:grpSp>
          <p:sp>
            <p:nvSpPr>
              <p:cNvPr id="107" name="Rectangle 20"/>
              <p:cNvSpPr>
                <a:spLocks noChangeArrowheads="1"/>
              </p:cNvSpPr>
              <p:nvPr/>
            </p:nvSpPr>
            <p:spPr bwMode="auto">
              <a:xfrm>
                <a:off x="4818063" y="2261592"/>
                <a:ext cx="1524000" cy="381000"/>
              </a:xfrm>
              <a:prstGeom prst="rect">
                <a:avLst/>
              </a:prstGeom>
              <a:solidFill>
                <a:srgbClr val="FFFF99"/>
              </a:solidFill>
              <a:ln w="9525">
                <a:solidFill>
                  <a:schemeClr val="bg2">
                    <a:lumMod val="10000"/>
                  </a:schemeClr>
                </a:solidFill>
                <a:miter lim="800000"/>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en-US" altLang="zh-CN" b="1" dirty="0">
                  <a:latin typeface="Verdana" panose="020B0604030504040204" pitchFamily="34" charset="0"/>
                  <a:ea typeface="Verdana" panose="020B0604030504040204" pitchFamily="34" charset="0"/>
                  <a:cs typeface="Verdana" panose="020B0604030504040204" pitchFamily="34" charset="0"/>
                </a:endParaRPr>
              </a:p>
            </p:txBody>
          </p:sp>
          <p:sp>
            <p:nvSpPr>
              <p:cNvPr id="108" name="矩形 107"/>
              <p:cNvSpPr/>
              <p:nvPr/>
            </p:nvSpPr>
            <p:spPr>
              <a:xfrm>
                <a:off x="4824159"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L</a:t>
                </a:r>
                <a:endParaRPr lang="zh-CN" altLang="en-US" b="1" dirty="0">
                  <a:latin typeface="Verdana" panose="020B0604030504040204" pitchFamily="34" charset="0"/>
                  <a:cs typeface="Verdana" panose="020B0604030504040204" pitchFamily="34" charset="0"/>
                </a:endParaRPr>
              </a:p>
            </p:txBody>
          </p:sp>
          <p:sp>
            <p:nvSpPr>
              <p:cNvPr id="109" name="矩形 108"/>
              <p:cNvSpPr/>
              <p:nvPr/>
            </p:nvSpPr>
            <p:spPr>
              <a:xfrm>
                <a:off x="536444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R</a:t>
                </a:r>
                <a:endParaRPr lang="zh-CN" altLang="en-US" b="1" dirty="0">
                  <a:latin typeface="Verdana" panose="020B0604030504040204" pitchFamily="34" charset="0"/>
                  <a:cs typeface="Verdana" panose="020B0604030504040204" pitchFamily="34" charset="0"/>
                </a:endParaRPr>
              </a:p>
            </p:txBody>
          </p:sp>
          <p:sp>
            <p:nvSpPr>
              <p:cNvPr id="110" name="矩形 109"/>
              <p:cNvSpPr/>
              <p:nvPr/>
            </p:nvSpPr>
            <p:spPr>
              <a:xfrm>
                <a:off x="5904720" y="2273424"/>
                <a:ext cx="432000" cy="360000"/>
              </a:xfrm>
              <a:prstGeom prst="rect">
                <a:avLst/>
              </a:prstGeom>
            </p:spPr>
            <p:txBody>
              <a:bodyPr wrap="none" lIns="0" tIns="0" rIns="0" bIns="0" anchor="ctr" anchorCtr="1">
                <a:noAutofit/>
              </a:bodyPr>
              <a:lstStyle/>
              <a:p>
                <a:pPr algn="ctr"/>
                <a:r>
                  <a:rPr lang="en-US" altLang="zh-CN"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endParaRPr lang="zh-CN" altLang="en-US" b="1" dirty="0">
                  <a:latin typeface="Verdana" panose="020B0604030504040204" pitchFamily="34" charset="0"/>
                  <a:cs typeface="Verdana" panose="020B0604030504040204" pitchFamily="34" charset="0"/>
                </a:endParaRPr>
              </a:p>
            </p:txBody>
          </p:sp>
        </p:grpSp>
      </p:grpSp>
    </p:spTree>
    <p:extLst>
      <p:ext uri="{BB962C8B-B14F-4D97-AF65-F5344CB8AC3E}">
        <p14:creationId xmlns:p14="http://schemas.microsoft.com/office/powerpoint/2010/main" val="1809439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9" presetClass="entr" presetSubtype="0" fill="hold" nodeType="afterEffect">
                                  <p:stCondLst>
                                    <p:cond delay="0"/>
                                  </p:stCondLst>
                                  <p:childTnLst>
                                    <p:set>
                                      <p:cBhvr>
                                        <p:cTn id="6" dur="1" fill="hold">
                                          <p:stCondLst>
                                            <p:cond delay="0"/>
                                          </p:stCondLst>
                                        </p:cTn>
                                        <p:tgtEl>
                                          <p:spTgt spid="662593"/>
                                        </p:tgtEl>
                                        <p:attrNameLst>
                                          <p:attrName>style.visibility</p:attrName>
                                        </p:attrNameLst>
                                      </p:cBhvr>
                                      <p:to>
                                        <p:strVal val="visible"/>
                                      </p:to>
                                    </p:set>
                                    <p:animEffect transition="in" filter="dissolve">
                                      <p:cBhvr>
                                        <p:cTn id="7" dur="500"/>
                                        <p:tgtEl>
                                          <p:spTgt spid="6625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wipe(left)">
                                      <p:cBhvr>
                                        <p:cTn id="12" dur="5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3"/>
                                        </p:tgtEl>
                                        <p:attrNameLst>
                                          <p:attrName>style.visibility</p:attrName>
                                        </p:attrNameLst>
                                      </p:cBhvr>
                                      <p:to>
                                        <p:strVal val="visible"/>
                                      </p:to>
                                    </p:set>
                                    <p:animEffect transition="in" filter="wipe(up)">
                                      <p:cBhvr>
                                        <p:cTn id="27" dur="500"/>
                                        <p:tgtEl>
                                          <p:spTgt spid="10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wipe(up)">
                                      <p:cBhvr>
                                        <p:cTn id="32" dur="5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wipe(up)">
                                      <p:cBhvr>
                                        <p:cTn id="37" dur="500"/>
                                        <p:tgtEl>
                                          <p:spTgt spid="9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62568"/>
                                        </p:tgtEl>
                                        <p:attrNameLst>
                                          <p:attrName>style.visibility</p:attrName>
                                        </p:attrNameLst>
                                      </p:cBhvr>
                                      <p:to>
                                        <p:strVal val="visible"/>
                                      </p:to>
                                    </p:set>
                                    <p:animEffect transition="in" filter="wipe(up)">
                                      <p:cBhvr>
                                        <p:cTn id="42" dur="500"/>
                                        <p:tgtEl>
                                          <p:spTgt spid="66256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662559"/>
                                        </p:tgtEl>
                                        <p:attrNameLst>
                                          <p:attrName>style.visibility</p:attrName>
                                        </p:attrNameLst>
                                      </p:cBhvr>
                                      <p:to>
                                        <p:strVal val="visible"/>
                                      </p:to>
                                    </p:set>
                                    <p:animEffect transition="in" filter="wipe(up)">
                                      <p:cBhvr>
                                        <p:cTn id="47" dur="500"/>
                                        <p:tgtEl>
                                          <p:spTgt spid="66255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80"/>
                                        </p:tgtEl>
                                        <p:attrNameLst>
                                          <p:attrName>style.visibility</p:attrName>
                                        </p:attrNameLst>
                                      </p:cBhvr>
                                      <p:to>
                                        <p:strVal val="visible"/>
                                      </p:to>
                                    </p:set>
                                    <p:animEffect transition="in" filter="wipe(up)">
                                      <p:cBhvr>
                                        <p:cTn id="52" dur="500"/>
                                        <p:tgtEl>
                                          <p:spTgt spid="8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112"/>
                                        </p:tgtEl>
                                        <p:attrNameLst>
                                          <p:attrName>style.visibility</p:attrName>
                                        </p:attrNameLst>
                                      </p:cBhvr>
                                      <p:to>
                                        <p:strVal val="visible"/>
                                      </p:to>
                                    </p:set>
                                    <p:animEffect transition="in" filter="wipe(up)">
                                      <p:cBhvr>
                                        <p:cTn id="57" dur="500"/>
                                        <p:tgtEl>
                                          <p:spTgt spid="11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15"/>
                                        </p:tgtEl>
                                        <p:attrNameLst>
                                          <p:attrName>style.visibility</p:attrName>
                                        </p:attrNameLst>
                                      </p:cBhvr>
                                      <p:to>
                                        <p:strVal val="visible"/>
                                      </p:to>
                                    </p:set>
                                    <p:animEffect transition="in" filter="wipe(up)">
                                      <p:cBhvr>
                                        <p:cTn id="62" dur="500"/>
                                        <p:tgtEl>
                                          <p:spTgt spid="11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100"/>
                                        </p:tgtEl>
                                        <p:attrNameLst>
                                          <p:attrName>style.visibility</p:attrName>
                                        </p:attrNameLst>
                                      </p:cBhvr>
                                      <p:to>
                                        <p:strVal val="visible"/>
                                      </p:to>
                                    </p:set>
                                    <p:animEffect transition="in" filter="wipe(up)">
                                      <p:cBhvr>
                                        <p:cTn id="67" dur="500"/>
                                        <p:tgtEl>
                                          <p:spTgt spid="10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662539"/>
                                        </p:tgtEl>
                                        <p:attrNameLst>
                                          <p:attrName>style.visibility</p:attrName>
                                        </p:attrNameLst>
                                      </p:cBhvr>
                                      <p:to>
                                        <p:strVal val="visible"/>
                                      </p:to>
                                    </p:set>
                                    <p:animEffect transition="in" filter="wipe(up)">
                                      <p:cBhvr>
                                        <p:cTn id="72" dur="500"/>
                                        <p:tgtEl>
                                          <p:spTgt spid="66253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662588">
                                            <p:txEl>
                                              <p:pRg st="0" end="0"/>
                                            </p:txEl>
                                          </p:spTgt>
                                        </p:tgtEl>
                                        <p:attrNameLst>
                                          <p:attrName>style.visibility</p:attrName>
                                        </p:attrNameLst>
                                      </p:cBhvr>
                                      <p:to>
                                        <p:strVal val="visible"/>
                                      </p:to>
                                    </p:set>
                                    <p:animEffect transition="in" filter="wipe(left)">
                                      <p:cBhvr>
                                        <p:cTn id="77" dur="500"/>
                                        <p:tgtEl>
                                          <p:spTgt spid="662588">
                                            <p:txEl>
                                              <p:pRg st="0" end="0"/>
                                            </p:txEl>
                                          </p:spTgt>
                                        </p:tgtEl>
                                      </p:cBhvr>
                                    </p:animEffect>
                                  </p:childTnLst>
                                  <p:subTnLst>
                                    <p:audio>
                                      <p:cMediaNode>
                                        <p:cTn display="0" masterRel="sameClick">
                                          <p:stCondLst>
                                            <p:cond evt="begin" delay="0">
                                              <p:tn val="7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8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5145C-1A31-4EBE-81DC-4FCEBAB8C983}"/>
              </a:ext>
            </a:extLst>
          </p:cNvPr>
          <p:cNvSpPr>
            <a:spLocks noGrp="1"/>
          </p:cNvSpPr>
          <p:nvPr>
            <p:ph type="title"/>
          </p:nvPr>
        </p:nvSpPr>
        <p:spPr/>
        <p:txBody>
          <a:bodyPr/>
          <a:lstStyle/>
          <a:p>
            <a:r>
              <a:rPr lang="en-US" altLang="zh-CN" dirty="0"/>
              <a:t>6.1.1   </a:t>
            </a:r>
            <a:r>
              <a:rPr lang="zh-CN" altLang="en-US" dirty="0"/>
              <a:t>树的（逻辑）表示</a:t>
            </a:r>
          </a:p>
        </p:txBody>
      </p:sp>
      <p:grpSp>
        <p:nvGrpSpPr>
          <p:cNvPr id="5" name="组合 4">
            <a:extLst>
              <a:ext uri="{FF2B5EF4-FFF2-40B4-BE49-F238E27FC236}">
                <a16:creationId xmlns:a16="http://schemas.microsoft.com/office/drawing/2014/main" id="{11741E7C-E590-4FB3-949F-54BF616A4732}"/>
              </a:ext>
            </a:extLst>
          </p:cNvPr>
          <p:cNvGrpSpPr>
            <a:grpSpLocks/>
          </p:cNvGrpSpPr>
          <p:nvPr/>
        </p:nvGrpSpPr>
        <p:grpSpPr>
          <a:xfrm>
            <a:off x="2438399" y="2137647"/>
            <a:ext cx="6363242" cy="3688080"/>
            <a:chOff x="1692275" y="2276475"/>
            <a:chExt cx="3816350" cy="2305050"/>
          </a:xfrm>
          <a:solidFill>
            <a:srgbClr val="FFFFCC"/>
          </a:solidFill>
        </p:grpSpPr>
        <p:sp>
          <p:nvSpPr>
            <p:cNvPr id="6" name="Freeform 47">
              <a:extLst>
                <a:ext uri="{FF2B5EF4-FFF2-40B4-BE49-F238E27FC236}">
                  <a16:creationId xmlns:a16="http://schemas.microsoft.com/office/drawing/2014/main" id="{666B5753-D730-477A-BFAC-2B96EDCC0724}"/>
                </a:ext>
              </a:extLst>
            </p:cNvPr>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7" name="Freeform 48">
              <a:extLst>
                <a:ext uri="{FF2B5EF4-FFF2-40B4-BE49-F238E27FC236}">
                  <a16:creationId xmlns:a16="http://schemas.microsoft.com/office/drawing/2014/main" id="{24CD5818-52AD-4955-A0F6-463368A96F16}"/>
                </a:ext>
              </a:extLst>
            </p:cNvPr>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 name="Oval 31">
              <a:extLst>
                <a:ext uri="{FF2B5EF4-FFF2-40B4-BE49-F238E27FC236}">
                  <a16:creationId xmlns:a16="http://schemas.microsoft.com/office/drawing/2014/main" id="{17F2FFC1-2F42-4754-9D5C-2FE4D73445D3}"/>
                </a:ext>
              </a:extLst>
            </p:cNvPr>
            <p:cNvSpPr>
              <a:spLocks noChangeArrowheads="1"/>
            </p:cNvSpPr>
            <p:nvPr/>
          </p:nvSpPr>
          <p:spPr bwMode="auto">
            <a:xfrm>
              <a:off x="3060700" y="2276475"/>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A</a:t>
              </a:r>
            </a:p>
          </p:txBody>
        </p:sp>
        <p:sp>
          <p:nvSpPr>
            <p:cNvPr id="9" name="Oval 32">
              <a:extLst>
                <a:ext uri="{FF2B5EF4-FFF2-40B4-BE49-F238E27FC236}">
                  <a16:creationId xmlns:a16="http://schemas.microsoft.com/office/drawing/2014/main" id="{CF183270-66DE-4EA5-BC50-7B2F60739627}"/>
                </a:ext>
              </a:extLst>
            </p:cNvPr>
            <p:cNvSpPr>
              <a:spLocks noChangeArrowheads="1"/>
            </p:cNvSpPr>
            <p:nvPr/>
          </p:nvSpPr>
          <p:spPr bwMode="auto">
            <a:xfrm>
              <a:off x="2052638" y="2925763"/>
              <a:ext cx="360362"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B</a:t>
              </a:r>
            </a:p>
          </p:txBody>
        </p:sp>
        <p:sp>
          <p:nvSpPr>
            <p:cNvPr id="10" name="Oval 33">
              <a:extLst>
                <a:ext uri="{FF2B5EF4-FFF2-40B4-BE49-F238E27FC236}">
                  <a16:creationId xmlns:a16="http://schemas.microsoft.com/office/drawing/2014/main" id="{D4855B8F-1973-4E8D-9E6B-08C89E5C9361}"/>
                </a:ext>
              </a:extLst>
            </p:cNvPr>
            <p:cNvSpPr>
              <a:spLocks noChangeArrowheads="1"/>
            </p:cNvSpPr>
            <p:nvPr/>
          </p:nvSpPr>
          <p:spPr bwMode="auto">
            <a:xfrm>
              <a:off x="3060700" y="2925763"/>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C</a:t>
              </a:r>
            </a:p>
          </p:txBody>
        </p:sp>
        <p:sp>
          <p:nvSpPr>
            <p:cNvPr id="11" name="Oval 34">
              <a:extLst>
                <a:ext uri="{FF2B5EF4-FFF2-40B4-BE49-F238E27FC236}">
                  <a16:creationId xmlns:a16="http://schemas.microsoft.com/office/drawing/2014/main" id="{804792A8-1A91-47B0-9A37-EBB0B891093E}"/>
                </a:ext>
              </a:extLst>
            </p:cNvPr>
            <p:cNvSpPr>
              <a:spLocks noChangeArrowheads="1"/>
            </p:cNvSpPr>
            <p:nvPr/>
          </p:nvSpPr>
          <p:spPr bwMode="auto">
            <a:xfrm>
              <a:off x="4068763" y="29257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D</a:t>
              </a:r>
            </a:p>
          </p:txBody>
        </p:sp>
        <p:sp>
          <p:nvSpPr>
            <p:cNvPr id="12" name="Oval 35">
              <a:extLst>
                <a:ext uri="{FF2B5EF4-FFF2-40B4-BE49-F238E27FC236}">
                  <a16:creationId xmlns:a16="http://schemas.microsoft.com/office/drawing/2014/main" id="{1ED8CC2F-239E-4F4B-8CF7-4E3251E8F90F}"/>
                </a:ext>
              </a:extLst>
            </p:cNvPr>
            <p:cNvSpPr>
              <a:spLocks noChangeArrowheads="1"/>
            </p:cNvSpPr>
            <p:nvPr/>
          </p:nvSpPr>
          <p:spPr bwMode="auto">
            <a:xfrm>
              <a:off x="1692275"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E</a:t>
              </a:r>
            </a:p>
          </p:txBody>
        </p:sp>
        <p:sp>
          <p:nvSpPr>
            <p:cNvPr id="13" name="Oval 36">
              <a:extLst>
                <a:ext uri="{FF2B5EF4-FFF2-40B4-BE49-F238E27FC236}">
                  <a16:creationId xmlns:a16="http://schemas.microsoft.com/office/drawing/2014/main" id="{8074DB6B-D8B8-45FA-B515-5A4B23A273C8}"/>
                </a:ext>
              </a:extLst>
            </p:cNvPr>
            <p:cNvSpPr>
              <a:spLocks noChangeArrowheads="1"/>
            </p:cNvSpPr>
            <p:nvPr/>
          </p:nvSpPr>
          <p:spPr bwMode="auto">
            <a:xfrm>
              <a:off x="241141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F</a:t>
              </a:r>
            </a:p>
          </p:txBody>
        </p:sp>
        <p:sp>
          <p:nvSpPr>
            <p:cNvPr id="14" name="Oval 37">
              <a:extLst>
                <a:ext uri="{FF2B5EF4-FFF2-40B4-BE49-F238E27FC236}">
                  <a16:creationId xmlns:a16="http://schemas.microsoft.com/office/drawing/2014/main" id="{F54BA219-D7D6-4FC3-B5B0-824473C9689C}"/>
                </a:ext>
              </a:extLst>
            </p:cNvPr>
            <p:cNvSpPr>
              <a:spLocks noChangeArrowheads="1"/>
            </p:cNvSpPr>
            <p:nvPr/>
          </p:nvSpPr>
          <p:spPr bwMode="auto">
            <a:xfrm>
              <a:off x="30607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G</a:t>
              </a:r>
            </a:p>
          </p:txBody>
        </p:sp>
        <p:sp>
          <p:nvSpPr>
            <p:cNvPr id="15" name="Oval 38">
              <a:extLst>
                <a:ext uri="{FF2B5EF4-FFF2-40B4-BE49-F238E27FC236}">
                  <a16:creationId xmlns:a16="http://schemas.microsoft.com/office/drawing/2014/main" id="{02311E77-FEDC-4C33-B376-A838AD8D22C2}"/>
                </a:ext>
              </a:extLst>
            </p:cNvPr>
            <p:cNvSpPr>
              <a:spLocks noChangeArrowheads="1"/>
            </p:cNvSpPr>
            <p:nvPr/>
          </p:nvSpPr>
          <p:spPr bwMode="auto">
            <a:xfrm>
              <a:off x="30607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J</a:t>
              </a:r>
            </a:p>
          </p:txBody>
        </p:sp>
        <p:sp>
          <p:nvSpPr>
            <p:cNvPr id="16" name="Oval 39">
              <a:extLst>
                <a:ext uri="{FF2B5EF4-FFF2-40B4-BE49-F238E27FC236}">
                  <a16:creationId xmlns:a16="http://schemas.microsoft.com/office/drawing/2014/main" id="{7439963D-4170-4A36-B606-44E4FAF12DD6}"/>
                </a:ext>
              </a:extLst>
            </p:cNvPr>
            <p:cNvSpPr>
              <a:spLocks noChangeArrowheads="1"/>
            </p:cNvSpPr>
            <p:nvPr/>
          </p:nvSpPr>
          <p:spPr bwMode="auto">
            <a:xfrm>
              <a:off x="37084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H</a:t>
              </a:r>
            </a:p>
          </p:txBody>
        </p:sp>
        <p:sp>
          <p:nvSpPr>
            <p:cNvPr id="17" name="Oval 40">
              <a:extLst>
                <a:ext uri="{FF2B5EF4-FFF2-40B4-BE49-F238E27FC236}">
                  <a16:creationId xmlns:a16="http://schemas.microsoft.com/office/drawing/2014/main" id="{2E5664F3-B64F-467B-AE74-38131A38A559}"/>
                </a:ext>
              </a:extLst>
            </p:cNvPr>
            <p:cNvSpPr>
              <a:spLocks noChangeArrowheads="1"/>
            </p:cNvSpPr>
            <p:nvPr/>
          </p:nvSpPr>
          <p:spPr bwMode="auto">
            <a:xfrm>
              <a:off x="450056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I</a:t>
              </a:r>
            </a:p>
          </p:txBody>
        </p:sp>
        <p:sp>
          <p:nvSpPr>
            <p:cNvPr id="18" name="Oval 41">
              <a:extLst>
                <a:ext uri="{FF2B5EF4-FFF2-40B4-BE49-F238E27FC236}">
                  <a16:creationId xmlns:a16="http://schemas.microsoft.com/office/drawing/2014/main" id="{FAE41D51-1A34-437D-9F17-6324F2970830}"/>
                </a:ext>
              </a:extLst>
            </p:cNvPr>
            <p:cNvSpPr>
              <a:spLocks noChangeArrowheads="1"/>
            </p:cNvSpPr>
            <p:nvPr/>
          </p:nvSpPr>
          <p:spPr bwMode="auto">
            <a:xfrm>
              <a:off x="39243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K</a:t>
              </a:r>
            </a:p>
          </p:txBody>
        </p:sp>
        <p:sp>
          <p:nvSpPr>
            <p:cNvPr id="19" name="Oval 42">
              <a:extLst>
                <a:ext uri="{FF2B5EF4-FFF2-40B4-BE49-F238E27FC236}">
                  <a16:creationId xmlns:a16="http://schemas.microsoft.com/office/drawing/2014/main" id="{B31B7417-022A-4466-89C6-5329F8614A87}"/>
                </a:ext>
              </a:extLst>
            </p:cNvPr>
            <p:cNvSpPr>
              <a:spLocks noChangeArrowheads="1"/>
            </p:cNvSpPr>
            <p:nvPr/>
          </p:nvSpPr>
          <p:spPr bwMode="auto">
            <a:xfrm>
              <a:off x="4505325"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L</a:t>
              </a:r>
            </a:p>
          </p:txBody>
        </p:sp>
        <p:sp>
          <p:nvSpPr>
            <p:cNvPr id="20" name="Oval 43">
              <a:extLst>
                <a:ext uri="{FF2B5EF4-FFF2-40B4-BE49-F238E27FC236}">
                  <a16:creationId xmlns:a16="http://schemas.microsoft.com/office/drawing/2014/main" id="{1EA49A78-ECAF-4B36-BD6B-311F8FE11061}"/>
                </a:ext>
              </a:extLst>
            </p:cNvPr>
            <p:cNvSpPr>
              <a:spLocks noChangeArrowheads="1"/>
            </p:cNvSpPr>
            <p:nvPr/>
          </p:nvSpPr>
          <p:spPr bwMode="auto">
            <a:xfrm>
              <a:off x="5148263" y="42211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M</a:t>
              </a:r>
            </a:p>
          </p:txBody>
        </p:sp>
        <p:sp>
          <p:nvSpPr>
            <p:cNvPr id="21" name="Line 44">
              <a:extLst>
                <a:ext uri="{FF2B5EF4-FFF2-40B4-BE49-F238E27FC236}">
                  <a16:creationId xmlns:a16="http://schemas.microsoft.com/office/drawing/2014/main" id="{6E3C792E-C382-4896-8823-5D3B594430CA}"/>
                </a:ext>
              </a:extLst>
            </p:cNvPr>
            <p:cNvSpPr>
              <a:spLocks noChangeShapeType="1"/>
            </p:cNvSpPr>
            <p:nvPr/>
          </p:nvSpPr>
          <p:spPr bwMode="auto">
            <a:xfrm flipH="1">
              <a:off x="2357421" y="2493963"/>
              <a:ext cx="703278" cy="434971"/>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22" name="Line 45">
              <a:extLst>
                <a:ext uri="{FF2B5EF4-FFF2-40B4-BE49-F238E27FC236}">
                  <a16:creationId xmlns:a16="http://schemas.microsoft.com/office/drawing/2014/main" id="{14BE4320-812A-4C4F-9FD5-9DCAA916E5DE}"/>
                </a:ext>
              </a:extLst>
            </p:cNvPr>
            <p:cNvSpPr>
              <a:spLocks noChangeShapeType="1"/>
            </p:cNvSpPr>
            <p:nvPr/>
          </p:nvSpPr>
          <p:spPr bwMode="auto">
            <a:xfrm>
              <a:off x="3238500" y="2636838"/>
              <a:ext cx="0" cy="288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23" name="Line 46">
              <a:extLst>
                <a:ext uri="{FF2B5EF4-FFF2-40B4-BE49-F238E27FC236}">
                  <a16:creationId xmlns:a16="http://schemas.microsoft.com/office/drawing/2014/main" id="{FDB6FB00-8B3F-4BE2-ABE5-A0F03597CD17}"/>
                </a:ext>
              </a:extLst>
            </p:cNvPr>
            <p:cNvSpPr>
              <a:spLocks noChangeShapeType="1"/>
            </p:cNvSpPr>
            <p:nvPr/>
          </p:nvSpPr>
          <p:spPr bwMode="auto">
            <a:xfrm>
              <a:off x="3430588" y="2522538"/>
              <a:ext cx="647700" cy="503237"/>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24" name="Line 49">
              <a:extLst>
                <a:ext uri="{FF2B5EF4-FFF2-40B4-BE49-F238E27FC236}">
                  <a16:creationId xmlns:a16="http://schemas.microsoft.com/office/drawing/2014/main" id="{9A241C50-E0A9-4007-9EE3-B5C6ADB0DE45}"/>
                </a:ext>
              </a:extLst>
            </p:cNvPr>
            <p:cNvSpPr>
              <a:spLocks noChangeShapeType="1"/>
            </p:cNvSpPr>
            <p:nvPr/>
          </p:nvSpPr>
          <p:spPr bwMode="auto">
            <a:xfrm>
              <a:off x="3243263" y="3319463"/>
              <a:ext cx="0" cy="252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25" name="Line 50">
              <a:extLst>
                <a:ext uri="{FF2B5EF4-FFF2-40B4-BE49-F238E27FC236}">
                  <a16:creationId xmlns:a16="http://schemas.microsoft.com/office/drawing/2014/main" id="{4EF23280-2397-43A1-B0CD-F509493ACE8D}"/>
                </a:ext>
              </a:extLst>
            </p:cNvPr>
            <p:cNvSpPr>
              <a:spLocks noChangeShapeType="1"/>
            </p:cNvSpPr>
            <p:nvPr/>
          </p:nvSpPr>
          <p:spPr bwMode="auto">
            <a:xfrm>
              <a:off x="3243263"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26" name="Freeform 51">
              <a:extLst>
                <a:ext uri="{FF2B5EF4-FFF2-40B4-BE49-F238E27FC236}">
                  <a16:creationId xmlns:a16="http://schemas.microsoft.com/office/drawing/2014/main" id="{A2326D0E-B7FF-4A0F-B9CA-B351DA2D7552}"/>
                </a:ext>
              </a:extLst>
            </p:cNvPr>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27" name="Freeform 52">
              <a:extLst>
                <a:ext uri="{FF2B5EF4-FFF2-40B4-BE49-F238E27FC236}">
                  <a16:creationId xmlns:a16="http://schemas.microsoft.com/office/drawing/2014/main" id="{42448C9F-8B16-4650-BCD8-8C07E7A200CD}"/>
                </a:ext>
              </a:extLst>
            </p:cNvPr>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28" name="Line 53">
              <a:extLst>
                <a:ext uri="{FF2B5EF4-FFF2-40B4-BE49-F238E27FC236}">
                  <a16:creationId xmlns:a16="http://schemas.microsoft.com/office/drawing/2014/main" id="{07FF8B05-BDFF-49F6-958B-BE5279033545}"/>
                </a:ext>
              </a:extLst>
            </p:cNvPr>
            <p:cNvSpPr>
              <a:spLocks noChangeShapeType="1"/>
            </p:cNvSpPr>
            <p:nvPr/>
          </p:nvSpPr>
          <p:spPr bwMode="auto">
            <a:xfrm flipH="1">
              <a:off x="4184650" y="3862388"/>
              <a:ext cx="360363" cy="358775"/>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29" name="Line 54">
              <a:extLst>
                <a:ext uri="{FF2B5EF4-FFF2-40B4-BE49-F238E27FC236}">
                  <a16:creationId xmlns:a16="http://schemas.microsoft.com/office/drawing/2014/main" id="{622422B9-F70D-4495-9BB3-907D2A565DA1}"/>
                </a:ext>
              </a:extLst>
            </p:cNvPr>
            <p:cNvSpPr>
              <a:spLocks noChangeShapeType="1"/>
            </p:cNvSpPr>
            <p:nvPr/>
          </p:nvSpPr>
          <p:spPr bwMode="auto">
            <a:xfrm>
              <a:off x="4687888"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30" name="Freeform 55">
              <a:extLst>
                <a:ext uri="{FF2B5EF4-FFF2-40B4-BE49-F238E27FC236}">
                  <a16:creationId xmlns:a16="http://schemas.microsoft.com/office/drawing/2014/main" id="{6687E9BA-FA12-45DB-B244-CB66F5AEBB95}"/>
                </a:ext>
              </a:extLst>
            </p:cNvPr>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grpSp>
      <p:sp>
        <p:nvSpPr>
          <p:cNvPr id="31" name="Text Box 56">
            <a:extLst>
              <a:ext uri="{FF2B5EF4-FFF2-40B4-BE49-F238E27FC236}">
                <a16:creationId xmlns:a16="http://schemas.microsoft.com/office/drawing/2014/main" id="{A869E6ED-6355-4D83-BDCF-404F6E2CAAB5}"/>
              </a:ext>
            </a:extLst>
          </p:cNvPr>
          <p:cNvSpPr txBox="1">
            <a:spLocks noChangeArrowheads="1"/>
          </p:cNvSpPr>
          <p:nvPr/>
        </p:nvSpPr>
        <p:spPr bwMode="auto">
          <a:xfrm>
            <a:off x="3668400" y="5888592"/>
            <a:ext cx="2809875" cy="523220"/>
          </a:xfrm>
          <a:prstGeom prst="rect">
            <a:avLst/>
          </a:prstGeom>
          <a:noFill/>
          <a:ln w="9525">
            <a:noFill/>
            <a:miter lim="800000"/>
            <a:headEnd/>
            <a:tailEnd/>
          </a:ln>
          <a:effectLst/>
        </p:spPr>
        <p:txBody>
          <a:bodyPr wrap="square">
            <a:spAutoFit/>
          </a:bodyPr>
          <a:lstStyle/>
          <a:p>
            <a:pPr algn="ctr"/>
            <a:r>
              <a:rPr kumimoji="1" lang="zh-CN" altLang="en-US" sz="2800" b="1" dirty="0">
                <a:solidFill>
                  <a:srgbClr val="FF0000"/>
                </a:solidFill>
                <a:latin typeface="微软雅黑" pitchFamily="34" charset="-122"/>
                <a:ea typeface="微软雅黑" pitchFamily="34" charset="-122"/>
                <a:cs typeface="Times New Roman" pitchFamily="18" charset="0"/>
              </a:rPr>
              <a:t>树形表示法</a:t>
            </a:r>
            <a:endParaRPr lang="en-US" altLang="zh-CN" sz="2800" b="1" dirty="0">
              <a:solidFill>
                <a:srgbClr val="3333FF"/>
              </a:solidFill>
              <a:ea typeface="楷体" pitchFamily="49" charset="-122"/>
              <a:cs typeface="Times New Roman" pitchFamily="18" charset="0"/>
            </a:endParaRPr>
          </a:p>
        </p:txBody>
      </p:sp>
      <p:sp>
        <p:nvSpPr>
          <p:cNvPr id="32" name="内容占位符 2">
            <a:extLst>
              <a:ext uri="{FF2B5EF4-FFF2-40B4-BE49-F238E27FC236}">
                <a16:creationId xmlns:a16="http://schemas.microsoft.com/office/drawing/2014/main" id="{868AA1DA-99BC-41D4-9FE5-22DD813EFC12}"/>
              </a:ext>
            </a:extLst>
          </p:cNvPr>
          <p:cNvSpPr>
            <a:spLocks noGrp="1"/>
          </p:cNvSpPr>
          <p:nvPr>
            <p:ph idx="1"/>
          </p:nvPr>
        </p:nvSpPr>
        <p:spPr>
          <a:xfrm>
            <a:off x="304800" y="1371600"/>
            <a:ext cx="11582400" cy="914400"/>
          </a:xfrm>
        </p:spPr>
        <p:txBody>
          <a:bodyPr/>
          <a:lstStyle/>
          <a:p>
            <a:r>
              <a:rPr lang="zh-CN" altLang="en-US" dirty="0"/>
              <a:t>使用一棵倒置的树表示树结构，非常直观和形象。</a:t>
            </a:r>
          </a:p>
          <a:p>
            <a:endParaRPr lang="zh-CN" altLang="en-US" dirty="0"/>
          </a:p>
        </p:txBody>
      </p:sp>
    </p:spTree>
    <p:extLst>
      <p:ext uri="{BB962C8B-B14F-4D97-AF65-F5344CB8AC3E}">
        <p14:creationId xmlns:p14="http://schemas.microsoft.com/office/powerpoint/2010/main" val="375753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2E545-9DE4-4486-9081-CFB7CFB7CB7D}"/>
              </a:ext>
            </a:extLst>
          </p:cNvPr>
          <p:cNvSpPr>
            <a:spLocks noGrp="1"/>
          </p:cNvSpPr>
          <p:nvPr>
            <p:ph type="title"/>
          </p:nvPr>
        </p:nvSpPr>
        <p:spPr/>
        <p:txBody>
          <a:bodyPr/>
          <a:lstStyle/>
          <a:p>
            <a:r>
              <a:rPr lang="zh-CN" altLang="en-US" dirty="0"/>
              <a:t>后序遍历（</a:t>
            </a:r>
            <a:r>
              <a:rPr lang="en-US" altLang="zh-CN" dirty="0"/>
              <a:t>LRD</a:t>
            </a:r>
            <a:r>
              <a:rPr lang="zh-CN" altLang="en-US" dirty="0"/>
              <a:t>）</a:t>
            </a:r>
          </a:p>
        </p:txBody>
      </p:sp>
      <p:sp>
        <p:nvSpPr>
          <p:cNvPr id="76" name="Line 2">
            <a:extLst>
              <a:ext uri="{FF2B5EF4-FFF2-40B4-BE49-F238E27FC236}">
                <a16:creationId xmlns:a16="http://schemas.microsoft.com/office/drawing/2014/main" id="{CE7E6574-8F72-4EDC-8C04-E177206134CD}"/>
              </a:ext>
            </a:extLst>
          </p:cNvPr>
          <p:cNvSpPr>
            <a:spLocks noChangeShapeType="1"/>
          </p:cNvSpPr>
          <p:nvPr/>
        </p:nvSpPr>
        <p:spPr bwMode="auto">
          <a:xfrm>
            <a:off x="3033694" y="3332766"/>
            <a:ext cx="288925" cy="287337"/>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a:solidFill>
                <a:srgbClr val="3333FF"/>
              </a:solidFill>
              <a:latin typeface="Times New Roman" pitchFamily="18" charset="0"/>
              <a:cs typeface="Times New Roman" pitchFamily="18" charset="0"/>
            </a:endParaRPr>
          </a:p>
        </p:txBody>
      </p:sp>
      <p:sp>
        <p:nvSpPr>
          <p:cNvPr id="77" name="Line 3">
            <a:extLst>
              <a:ext uri="{FF2B5EF4-FFF2-40B4-BE49-F238E27FC236}">
                <a16:creationId xmlns:a16="http://schemas.microsoft.com/office/drawing/2014/main" id="{916FEECC-2C65-4325-B6A5-A3BAF3BF03B6}"/>
              </a:ext>
            </a:extLst>
          </p:cNvPr>
          <p:cNvSpPr>
            <a:spLocks noChangeShapeType="1"/>
          </p:cNvSpPr>
          <p:nvPr/>
        </p:nvSpPr>
        <p:spPr bwMode="auto">
          <a:xfrm flipH="1">
            <a:off x="3538519" y="2180241"/>
            <a:ext cx="287338" cy="287337"/>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a:solidFill>
                <a:srgbClr val="3333FF"/>
              </a:solidFill>
              <a:latin typeface="Times New Roman" pitchFamily="18" charset="0"/>
              <a:cs typeface="Times New Roman" pitchFamily="18" charset="0"/>
            </a:endParaRPr>
          </a:p>
        </p:txBody>
      </p:sp>
      <p:sp>
        <p:nvSpPr>
          <p:cNvPr id="78" name="Freeform 4">
            <a:extLst>
              <a:ext uri="{FF2B5EF4-FFF2-40B4-BE49-F238E27FC236}">
                <a16:creationId xmlns:a16="http://schemas.microsoft.com/office/drawing/2014/main" id="{0E75F1DB-7C4E-432F-BE29-AD84427CCBB1}"/>
              </a:ext>
            </a:extLst>
          </p:cNvPr>
          <p:cNvSpPr>
            <a:spLocks/>
          </p:cNvSpPr>
          <p:nvPr/>
        </p:nvSpPr>
        <p:spPr bwMode="auto">
          <a:xfrm>
            <a:off x="4148119" y="2132616"/>
            <a:ext cx="301625" cy="388937"/>
          </a:xfrm>
          <a:custGeom>
            <a:avLst/>
            <a:gdLst/>
            <a:ahLst/>
            <a:cxnLst>
              <a:cxn ang="0">
                <a:pos x="0" y="0"/>
              </a:cxn>
              <a:cxn ang="0">
                <a:pos x="190" y="245"/>
              </a:cxn>
            </a:cxnLst>
            <a:rect l="0" t="0" r="r" b="b"/>
            <a:pathLst>
              <a:path w="190" h="245">
                <a:moveTo>
                  <a:pt x="0" y="0"/>
                </a:moveTo>
                <a:lnTo>
                  <a:pt x="190" y="245"/>
                </a:lnTo>
              </a:path>
            </a:pathLst>
          </a:cu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a:solidFill>
                <a:srgbClr val="3333FF"/>
              </a:solidFill>
              <a:latin typeface="Times New Roman" pitchFamily="18" charset="0"/>
              <a:cs typeface="Times New Roman" pitchFamily="18" charset="0"/>
            </a:endParaRPr>
          </a:p>
        </p:txBody>
      </p:sp>
      <p:sp>
        <p:nvSpPr>
          <p:cNvPr id="79" name="Line 5">
            <a:extLst>
              <a:ext uri="{FF2B5EF4-FFF2-40B4-BE49-F238E27FC236}">
                <a16:creationId xmlns:a16="http://schemas.microsoft.com/office/drawing/2014/main" id="{2A65A336-8DAD-4882-B153-0F644A448166}"/>
              </a:ext>
            </a:extLst>
          </p:cNvPr>
          <p:cNvSpPr>
            <a:spLocks noChangeShapeType="1"/>
          </p:cNvSpPr>
          <p:nvPr/>
        </p:nvSpPr>
        <p:spPr bwMode="auto">
          <a:xfrm flipH="1">
            <a:off x="2962257" y="2756503"/>
            <a:ext cx="360362" cy="360363"/>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a:solidFill>
                <a:srgbClr val="3333FF"/>
              </a:solidFill>
              <a:latin typeface="Times New Roman" pitchFamily="18" charset="0"/>
              <a:cs typeface="Times New Roman" pitchFamily="18" charset="0"/>
            </a:endParaRPr>
          </a:p>
        </p:txBody>
      </p:sp>
      <p:sp>
        <p:nvSpPr>
          <p:cNvPr id="80" name="Line 6">
            <a:extLst>
              <a:ext uri="{FF2B5EF4-FFF2-40B4-BE49-F238E27FC236}">
                <a16:creationId xmlns:a16="http://schemas.microsoft.com/office/drawing/2014/main" id="{E7B9BEBE-EBFD-4B6B-948A-B1474147C968}"/>
              </a:ext>
            </a:extLst>
          </p:cNvPr>
          <p:cNvSpPr>
            <a:spLocks noChangeShapeType="1"/>
          </p:cNvSpPr>
          <p:nvPr/>
        </p:nvSpPr>
        <p:spPr bwMode="auto">
          <a:xfrm flipH="1">
            <a:off x="4105257" y="2785078"/>
            <a:ext cx="287337" cy="287338"/>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a:solidFill>
                <a:srgbClr val="3333FF"/>
              </a:solidFill>
              <a:latin typeface="Times New Roman" pitchFamily="18" charset="0"/>
              <a:cs typeface="Times New Roman" pitchFamily="18" charset="0"/>
            </a:endParaRPr>
          </a:p>
        </p:txBody>
      </p:sp>
      <p:sp>
        <p:nvSpPr>
          <p:cNvPr id="81" name="Line 7">
            <a:extLst>
              <a:ext uri="{FF2B5EF4-FFF2-40B4-BE49-F238E27FC236}">
                <a16:creationId xmlns:a16="http://schemas.microsoft.com/office/drawing/2014/main" id="{005518E9-6B39-4172-BCF5-69E6856933EC}"/>
              </a:ext>
            </a:extLst>
          </p:cNvPr>
          <p:cNvSpPr>
            <a:spLocks noChangeShapeType="1"/>
          </p:cNvSpPr>
          <p:nvPr/>
        </p:nvSpPr>
        <p:spPr bwMode="auto">
          <a:xfrm>
            <a:off x="4691044" y="2756503"/>
            <a:ext cx="287338" cy="360363"/>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sz="2400" b="1">
              <a:solidFill>
                <a:srgbClr val="3333FF"/>
              </a:solidFill>
              <a:latin typeface="Times New Roman" pitchFamily="18" charset="0"/>
              <a:cs typeface="Times New Roman" pitchFamily="18" charset="0"/>
            </a:endParaRPr>
          </a:p>
        </p:txBody>
      </p:sp>
      <p:sp>
        <p:nvSpPr>
          <p:cNvPr id="82" name="Oval 8">
            <a:extLst>
              <a:ext uri="{FF2B5EF4-FFF2-40B4-BE49-F238E27FC236}">
                <a16:creationId xmlns:a16="http://schemas.microsoft.com/office/drawing/2014/main" id="{73AE00F7-B772-4DFB-B88A-5C83BA670995}"/>
              </a:ext>
            </a:extLst>
          </p:cNvPr>
          <p:cNvSpPr>
            <a:spLocks noChangeArrowheads="1"/>
          </p:cNvSpPr>
          <p:nvPr/>
        </p:nvSpPr>
        <p:spPr bwMode="auto">
          <a:xfrm>
            <a:off x="3754419" y="1892903"/>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A</a:t>
            </a:r>
          </a:p>
        </p:txBody>
      </p:sp>
      <p:sp>
        <p:nvSpPr>
          <p:cNvPr id="83" name="Oval 9">
            <a:extLst>
              <a:ext uri="{FF2B5EF4-FFF2-40B4-BE49-F238E27FC236}">
                <a16:creationId xmlns:a16="http://schemas.microsoft.com/office/drawing/2014/main" id="{745D25DE-AE30-4173-80D2-52178ED8E5C9}"/>
              </a:ext>
            </a:extLst>
          </p:cNvPr>
          <p:cNvSpPr>
            <a:spLocks noChangeArrowheads="1"/>
          </p:cNvSpPr>
          <p:nvPr/>
        </p:nvSpPr>
        <p:spPr bwMode="auto">
          <a:xfrm>
            <a:off x="3249594" y="2467578"/>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B</a:t>
            </a:r>
          </a:p>
        </p:txBody>
      </p:sp>
      <p:sp>
        <p:nvSpPr>
          <p:cNvPr id="84" name="Oval 10">
            <a:extLst>
              <a:ext uri="{FF2B5EF4-FFF2-40B4-BE49-F238E27FC236}">
                <a16:creationId xmlns:a16="http://schemas.microsoft.com/office/drawing/2014/main" id="{D51DFD02-A906-4380-B720-C7655C18A0F7}"/>
              </a:ext>
            </a:extLst>
          </p:cNvPr>
          <p:cNvSpPr>
            <a:spLocks noChangeArrowheads="1"/>
          </p:cNvSpPr>
          <p:nvPr/>
        </p:nvSpPr>
        <p:spPr bwMode="auto">
          <a:xfrm>
            <a:off x="4330682" y="2467578"/>
            <a:ext cx="431800" cy="360363"/>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C</a:t>
            </a:r>
          </a:p>
        </p:txBody>
      </p:sp>
      <p:sp>
        <p:nvSpPr>
          <p:cNvPr id="85" name="Oval 11">
            <a:extLst>
              <a:ext uri="{FF2B5EF4-FFF2-40B4-BE49-F238E27FC236}">
                <a16:creationId xmlns:a16="http://schemas.microsoft.com/office/drawing/2014/main" id="{56EE5D6A-9C6B-4B4E-9BA5-D9B7F2C302FA}"/>
              </a:ext>
            </a:extLst>
          </p:cNvPr>
          <p:cNvSpPr>
            <a:spLocks noChangeArrowheads="1"/>
          </p:cNvSpPr>
          <p:nvPr/>
        </p:nvSpPr>
        <p:spPr bwMode="auto">
          <a:xfrm>
            <a:off x="2674919" y="3043841"/>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D</a:t>
            </a:r>
          </a:p>
        </p:txBody>
      </p:sp>
      <p:sp>
        <p:nvSpPr>
          <p:cNvPr id="86" name="Oval 12">
            <a:extLst>
              <a:ext uri="{FF2B5EF4-FFF2-40B4-BE49-F238E27FC236}">
                <a16:creationId xmlns:a16="http://schemas.microsoft.com/office/drawing/2014/main" id="{59CF45DD-7D4A-4122-AEE9-601E8C3E107A}"/>
              </a:ext>
            </a:extLst>
          </p:cNvPr>
          <p:cNvSpPr>
            <a:spLocks noChangeArrowheads="1"/>
          </p:cNvSpPr>
          <p:nvPr/>
        </p:nvSpPr>
        <p:spPr bwMode="auto">
          <a:xfrm>
            <a:off x="3756007" y="3043841"/>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E</a:t>
            </a:r>
          </a:p>
        </p:txBody>
      </p:sp>
      <p:sp>
        <p:nvSpPr>
          <p:cNvPr id="87" name="Oval 13">
            <a:extLst>
              <a:ext uri="{FF2B5EF4-FFF2-40B4-BE49-F238E27FC236}">
                <a16:creationId xmlns:a16="http://schemas.microsoft.com/office/drawing/2014/main" id="{068BA78F-333C-4FF4-B3AD-CA22B1B944DF}"/>
              </a:ext>
            </a:extLst>
          </p:cNvPr>
          <p:cNvSpPr>
            <a:spLocks noChangeArrowheads="1"/>
          </p:cNvSpPr>
          <p:nvPr/>
        </p:nvSpPr>
        <p:spPr bwMode="auto">
          <a:xfrm>
            <a:off x="3249594" y="3548666"/>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G</a:t>
            </a:r>
          </a:p>
        </p:txBody>
      </p:sp>
      <p:sp>
        <p:nvSpPr>
          <p:cNvPr id="88" name="Oval 14">
            <a:extLst>
              <a:ext uri="{FF2B5EF4-FFF2-40B4-BE49-F238E27FC236}">
                <a16:creationId xmlns:a16="http://schemas.microsoft.com/office/drawing/2014/main" id="{095AFA12-A66C-410C-B900-3FBEEA8C05D0}"/>
              </a:ext>
            </a:extLst>
          </p:cNvPr>
          <p:cNvSpPr>
            <a:spLocks noChangeArrowheads="1"/>
          </p:cNvSpPr>
          <p:nvPr/>
        </p:nvSpPr>
        <p:spPr bwMode="auto">
          <a:xfrm>
            <a:off x="4835507" y="3043841"/>
            <a:ext cx="431800" cy="360362"/>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F</a:t>
            </a:r>
          </a:p>
        </p:txBody>
      </p:sp>
      <p:sp>
        <p:nvSpPr>
          <p:cNvPr id="89" name="Text Box 15">
            <a:extLst>
              <a:ext uri="{FF2B5EF4-FFF2-40B4-BE49-F238E27FC236}">
                <a16:creationId xmlns:a16="http://schemas.microsoft.com/office/drawing/2014/main" id="{DEAFF8C7-D3F7-4ED1-A128-30DDEFDEB108}"/>
              </a:ext>
            </a:extLst>
          </p:cNvPr>
          <p:cNvSpPr txBox="1">
            <a:spLocks noChangeArrowheads="1"/>
          </p:cNvSpPr>
          <p:nvPr/>
        </p:nvSpPr>
        <p:spPr bwMode="auto">
          <a:xfrm>
            <a:off x="565150" y="4966303"/>
            <a:ext cx="2592387" cy="457200"/>
          </a:xfrm>
          <a:prstGeom prst="rect">
            <a:avLst/>
          </a:prstGeom>
          <a:noFill/>
          <a:ln w="9525" algn="ctr">
            <a:noFill/>
            <a:miter lim="800000"/>
            <a:headEnd/>
            <a:tailEnd type="none" w="med" len="lg"/>
          </a:ln>
          <a:effectLst/>
        </p:spPr>
        <p:txBody>
          <a:bodyPr>
            <a:spAutoFit/>
          </a:bodyPr>
          <a:lstStyle/>
          <a:p>
            <a:pPr>
              <a:spcBef>
                <a:spcPct val="50000"/>
              </a:spcBef>
            </a:pPr>
            <a:r>
              <a:rPr lang="zh-CN" altLang="en-US" sz="2400" b="1" dirty="0">
                <a:solidFill>
                  <a:srgbClr val="3333FF"/>
                </a:solidFill>
                <a:latin typeface="楷体" pitchFamily="49" charset="-122"/>
                <a:ea typeface="楷体" pitchFamily="49" charset="-122"/>
              </a:rPr>
              <a:t>后序遍历序列：</a:t>
            </a:r>
          </a:p>
        </p:txBody>
      </p:sp>
      <p:sp>
        <p:nvSpPr>
          <p:cNvPr id="90" name="Text Box 23">
            <a:extLst>
              <a:ext uri="{FF2B5EF4-FFF2-40B4-BE49-F238E27FC236}">
                <a16:creationId xmlns:a16="http://schemas.microsoft.com/office/drawing/2014/main" id="{82967C89-4C46-4C5B-ABFF-144F8C556033}"/>
              </a:ext>
            </a:extLst>
          </p:cNvPr>
          <p:cNvSpPr txBox="1">
            <a:spLocks noChangeArrowheads="1"/>
          </p:cNvSpPr>
          <p:nvPr/>
        </p:nvSpPr>
        <p:spPr bwMode="auto">
          <a:xfrm>
            <a:off x="2858615" y="5515728"/>
            <a:ext cx="2447925" cy="457200"/>
          </a:xfrm>
          <a:prstGeom prst="rect">
            <a:avLst/>
          </a:prstGeom>
          <a:noFill/>
          <a:ln w="9525" algn="ctr">
            <a:noFill/>
            <a:miter lim="800000"/>
            <a:headEnd/>
            <a:tailEnd type="none" w="med" len="lg"/>
          </a:ln>
          <a:effectLst/>
        </p:spPr>
        <p:txBody>
          <a:bodyPr>
            <a:spAutoFit/>
          </a:bodyPr>
          <a:lstStyle/>
          <a:p>
            <a:pPr algn="ctr">
              <a:spcBef>
                <a:spcPct val="50000"/>
              </a:spcBef>
            </a:pPr>
            <a:r>
              <a:rPr lang="zh-CN" altLang="en-US" sz="2400" b="1" dirty="0">
                <a:solidFill>
                  <a:srgbClr val="FF0000"/>
                </a:solidFill>
                <a:latin typeface="楷体" pitchFamily="49" charset="-122"/>
                <a:ea typeface="楷体" pitchFamily="49" charset="-122"/>
              </a:rPr>
              <a:t>遍历完毕</a:t>
            </a:r>
          </a:p>
        </p:txBody>
      </p:sp>
      <p:grpSp>
        <p:nvGrpSpPr>
          <p:cNvPr id="91" name="Group 37">
            <a:extLst>
              <a:ext uri="{FF2B5EF4-FFF2-40B4-BE49-F238E27FC236}">
                <a16:creationId xmlns:a16="http://schemas.microsoft.com/office/drawing/2014/main" id="{F7ADF504-4F46-4AB2-8C65-4BFD28140612}"/>
              </a:ext>
            </a:extLst>
          </p:cNvPr>
          <p:cNvGrpSpPr>
            <a:grpSpLocks/>
          </p:cNvGrpSpPr>
          <p:nvPr/>
        </p:nvGrpSpPr>
        <p:grpSpPr bwMode="auto">
          <a:xfrm>
            <a:off x="3733800" y="1892903"/>
            <a:ext cx="4105275" cy="3554413"/>
            <a:chOff x="1882" y="300"/>
            <a:chExt cx="2586" cy="2239"/>
          </a:xfrm>
        </p:grpSpPr>
        <p:sp>
          <p:nvSpPr>
            <p:cNvPr id="92" name="Text Box 22">
              <a:extLst>
                <a:ext uri="{FF2B5EF4-FFF2-40B4-BE49-F238E27FC236}">
                  <a16:creationId xmlns:a16="http://schemas.microsoft.com/office/drawing/2014/main" id="{ABDE6BFC-C81A-4785-A919-C036DA93CCBB}"/>
                </a:ext>
              </a:extLst>
            </p:cNvPr>
            <p:cNvSpPr txBox="1">
              <a:spLocks noChangeArrowheads="1"/>
            </p:cNvSpPr>
            <p:nvPr/>
          </p:nvSpPr>
          <p:spPr bwMode="auto">
            <a:xfrm>
              <a:off x="4014"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a:solidFill>
                    <a:srgbClr val="FF0000"/>
                  </a:solidFill>
                  <a:latin typeface="Times New Roman" pitchFamily="18" charset="0"/>
                  <a:ea typeface="楷体_GB2312" pitchFamily="49" charset="-122"/>
                </a:rPr>
                <a:t>A</a:t>
              </a:r>
            </a:p>
          </p:txBody>
        </p:sp>
        <p:sp>
          <p:nvSpPr>
            <p:cNvPr id="93" name="Oval 24">
              <a:extLst>
                <a:ext uri="{FF2B5EF4-FFF2-40B4-BE49-F238E27FC236}">
                  <a16:creationId xmlns:a16="http://schemas.microsoft.com/office/drawing/2014/main" id="{83B339BD-4DB1-4497-A62C-B44A6057F5AC}"/>
                </a:ext>
              </a:extLst>
            </p:cNvPr>
            <p:cNvSpPr>
              <a:spLocks noChangeArrowheads="1"/>
            </p:cNvSpPr>
            <p:nvPr/>
          </p:nvSpPr>
          <p:spPr bwMode="auto">
            <a:xfrm>
              <a:off x="1882" y="300"/>
              <a:ext cx="272" cy="2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b="1" i="1">
                  <a:solidFill>
                    <a:srgbClr val="FF0000"/>
                  </a:solidFill>
                  <a:latin typeface="Times New Roman" pitchFamily="18" charset="0"/>
                  <a:cs typeface="Times New Roman" pitchFamily="18" charset="0"/>
                </a:rPr>
                <a:t>A</a:t>
              </a:r>
            </a:p>
          </p:txBody>
        </p:sp>
      </p:grpSp>
      <p:grpSp>
        <p:nvGrpSpPr>
          <p:cNvPr id="94" name="Group 33">
            <a:extLst>
              <a:ext uri="{FF2B5EF4-FFF2-40B4-BE49-F238E27FC236}">
                <a16:creationId xmlns:a16="http://schemas.microsoft.com/office/drawing/2014/main" id="{CDB41018-9BDC-4308-B424-15073E10D66E}"/>
              </a:ext>
            </a:extLst>
          </p:cNvPr>
          <p:cNvGrpSpPr>
            <a:grpSpLocks/>
          </p:cNvGrpSpPr>
          <p:nvPr/>
        </p:nvGrpSpPr>
        <p:grpSpPr bwMode="auto">
          <a:xfrm>
            <a:off x="3228975" y="2467578"/>
            <a:ext cx="1801813" cy="2979738"/>
            <a:chOff x="1564" y="662"/>
            <a:chExt cx="1135" cy="1877"/>
          </a:xfrm>
        </p:grpSpPr>
        <p:sp>
          <p:nvSpPr>
            <p:cNvPr id="95" name="Text Box 18">
              <a:extLst>
                <a:ext uri="{FF2B5EF4-FFF2-40B4-BE49-F238E27FC236}">
                  <a16:creationId xmlns:a16="http://schemas.microsoft.com/office/drawing/2014/main" id="{3D6BB7DF-8F3D-40A8-B8ED-402FE91D4216}"/>
                </a:ext>
              </a:extLst>
            </p:cNvPr>
            <p:cNvSpPr txBox="1">
              <a:spLocks noChangeArrowheads="1"/>
            </p:cNvSpPr>
            <p:nvPr/>
          </p:nvSpPr>
          <p:spPr bwMode="auto">
            <a:xfrm>
              <a:off x="2245"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a:solidFill>
                    <a:srgbClr val="3333FF"/>
                  </a:solidFill>
                  <a:latin typeface="Times New Roman" pitchFamily="18" charset="0"/>
                  <a:ea typeface="楷体_GB2312" pitchFamily="49" charset="-122"/>
                </a:rPr>
                <a:t>B</a:t>
              </a:r>
            </a:p>
          </p:txBody>
        </p:sp>
        <p:sp>
          <p:nvSpPr>
            <p:cNvPr id="96" name="Oval 25">
              <a:extLst>
                <a:ext uri="{FF2B5EF4-FFF2-40B4-BE49-F238E27FC236}">
                  <a16:creationId xmlns:a16="http://schemas.microsoft.com/office/drawing/2014/main" id="{5C95C0E9-1FBD-436C-B91E-ACC12CE6040E}"/>
                </a:ext>
              </a:extLst>
            </p:cNvPr>
            <p:cNvSpPr>
              <a:spLocks noChangeArrowheads="1"/>
            </p:cNvSpPr>
            <p:nvPr/>
          </p:nvSpPr>
          <p:spPr bwMode="auto">
            <a:xfrm>
              <a:off x="1564" y="662"/>
              <a:ext cx="272" cy="2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b="1" i="1">
                  <a:solidFill>
                    <a:srgbClr val="FF0000"/>
                  </a:solidFill>
                  <a:latin typeface="Times New Roman" pitchFamily="18" charset="0"/>
                  <a:cs typeface="Times New Roman" pitchFamily="18" charset="0"/>
                </a:rPr>
                <a:t>B</a:t>
              </a:r>
            </a:p>
          </p:txBody>
        </p:sp>
      </p:grpSp>
      <p:grpSp>
        <p:nvGrpSpPr>
          <p:cNvPr id="97" name="Group 36">
            <a:extLst>
              <a:ext uri="{FF2B5EF4-FFF2-40B4-BE49-F238E27FC236}">
                <a16:creationId xmlns:a16="http://schemas.microsoft.com/office/drawing/2014/main" id="{DA92AF4A-3AF2-4088-91A9-86C408632349}"/>
              </a:ext>
            </a:extLst>
          </p:cNvPr>
          <p:cNvGrpSpPr>
            <a:grpSpLocks/>
          </p:cNvGrpSpPr>
          <p:nvPr/>
        </p:nvGrpSpPr>
        <p:grpSpPr bwMode="auto">
          <a:xfrm>
            <a:off x="4310063" y="2467578"/>
            <a:ext cx="2809875" cy="2979738"/>
            <a:chOff x="2245" y="662"/>
            <a:chExt cx="1770" cy="1877"/>
          </a:xfrm>
        </p:grpSpPr>
        <p:sp>
          <p:nvSpPr>
            <p:cNvPr id="98" name="Text Box 21">
              <a:extLst>
                <a:ext uri="{FF2B5EF4-FFF2-40B4-BE49-F238E27FC236}">
                  <a16:creationId xmlns:a16="http://schemas.microsoft.com/office/drawing/2014/main" id="{3DA7B8DC-0B59-4B98-9B42-795E2B48428A}"/>
                </a:ext>
              </a:extLst>
            </p:cNvPr>
            <p:cNvSpPr txBox="1">
              <a:spLocks noChangeArrowheads="1"/>
            </p:cNvSpPr>
            <p:nvPr/>
          </p:nvSpPr>
          <p:spPr bwMode="auto">
            <a:xfrm>
              <a:off x="3561"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a:solidFill>
                    <a:srgbClr val="3333FF"/>
                  </a:solidFill>
                  <a:latin typeface="Times New Roman" pitchFamily="18" charset="0"/>
                  <a:ea typeface="楷体_GB2312" pitchFamily="49" charset="-122"/>
                </a:rPr>
                <a:t>C</a:t>
              </a:r>
            </a:p>
          </p:txBody>
        </p:sp>
        <p:sp>
          <p:nvSpPr>
            <p:cNvPr id="99" name="Oval 26">
              <a:extLst>
                <a:ext uri="{FF2B5EF4-FFF2-40B4-BE49-F238E27FC236}">
                  <a16:creationId xmlns:a16="http://schemas.microsoft.com/office/drawing/2014/main" id="{BCCC01E3-29F5-422E-B54D-E3B943B26D9A}"/>
                </a:ext>
              </a:extLst>
            </p:cNvPr>
            <p:cNvSpPr>
              <a:spLocks noChangeArrowheads="1"/>
            </p:cNvSpPr>
            <p:nvPr/>
          </p:nvSpPr>
          <p:spPr bwMode="auto">
            <a:xfrm>
              <a:off x="2245" y="662"/>
              <a:ext cx="272" cy="2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b="1" i="1">
                  <a:solidFill>
                    <a:srgbClr val="FF0000"/>
                  </a:solidFill>
                  <a:latin typeface="Times New Roman" pitchFamily="18" charset="0"/>
                  <a:cs typeface="Times New Roman" pitchFamily="18" charset="0"/>
                </a:rPr>
                <a:t>C</a:t>
              </a:r>
            </a:p>
          </p:txBody>
        </p:sp>
      </p:grpSp>
      <p:grpSp>
        <p:nvGrpSpPr>
          <p:cNvPr id="100" name="Group 32">
            <a:extLst>
              <a:ext uri="{FF2B5EF4-FFF2-40B4-BE49-F238E27FC236}">
                <a16:creationId xmlns:a16="http://schemas.microsoft.com/office/drawing/2014/main" id="{8FB098F7-7666-4E0A-AE9A-15B89183C102}"/>
              </a:ext>
            </a:extLst>
          </p:cNvPr>
          <p:cNvGrpSpPr>
            <a:grpSpLocks/>
          </p:cNvGrpSpPr>
          <p:nvPr/>
        </p:nvGrpSpPr>
        <p:grpSpPr bwMode="auto">
          <a:xfrm>
            <a:off x="2654300" y="3043841"/>
            <a:ext cx="1655763" cy="2403475"/>
            <a:chOff x="1202" y="1025"/>
            <a:chExt cx="1043" cy="1514"/>
          </a:xfrm>
        </p:grpSpPr>
        <p:sp>
          <p:nvSpPr>
            <p:cNvPr id="101" name="Text Box 17">
              <a:extLst>
                <a:ext uri="{FF2B5EF4-FFF2-40B4-BE49-F238E27FC236}">
                  <a16:creationId xmlns:a16="http://schemas.microsoft.com/office/drawing/2014/main" id="{CB62DA3B-A2D9-4E75-B967-6457E2333A27}"/>
                </a:ext>
              </a:extLst>
            </p:cNvPr>
            <p:cNvSpPr txBox="1">
              <a:spLocks noChangeArrowheads="1"/>
            </p:cNvSpPr>
            <p:nvPr/>
          </p:nvSpPr>
          <p:spPr bwMode="auto">
            <a:xfrm>
              <a:off x="1791"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a:solidFill>
                    <a:srgbClr val="3333FF"/>
                  </a:solidFill>
                  <a:latin typeface="Times New Roman" pitchFamily="18" charset="0"/>
                  <a:ea typeface="楷体_GB2312" pitchFamily="49" charset="-122"/>
                </a:rPr>
                <a:t>D</a:t>
              </a:r>
            </a:p>
          </p:txBody>
        </p:sp>
        <p:sp>
          <p:nvSpPr>
            <p:cNvPr id="102" name="Oval 27">
              <a:extLst>
                <a:ext uri="{FF2B5EF4-FFF2-40B4-BE49-F238E27FC236}">
                  <a16:creationId xmlns:a16="http://schemas.microsoft.com/office/drawing/2014/main" id="{6E58B22C-96D0-442F-9AEF-A5DDC493EA90}"/>
                </a:ext>
              </a:extLst>
            </p:cNvPr>
            <p:cNvSpPr>
              <a:spLocks noChangeArrowheads="1"/>
            </p:cNvSpPr>
            <p:nvPr/>
          </p:nvSpPr>
          <p:spPr bwMode="auto">
            <a:xfrm>
              <a:off x="1202" y="1025"/>
              <a:ext cx="272" cy="2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b="1" i="1">
                  <a:solidFill>
                    <a:srgbClr val="FF0000"/>
                  </a:solidFill>
                  <a:latin typeface="Times New Roman" pitchFamily="18" charset="0"/>
                  <a:cs typeface="Times New Roman" pitchFamily="18" charset="0"/>
                </a:rPr>
                <a:t>D</a:t>
              </a:r>
            </a:p>
          </p:txBody>
        </p:sp>
      </p:grpSp>
      <p:grpSp>
        <p:nvGrpSpPr>
          <p:cNvPr id="103" name="Group 34">
            <a:extLst>
              <a:ext uri="{FF2B5EF4-FFF2-40B4-BE49-F238E27FC236}">
                <a16:creationId xmlns:a16="http://schemas.microsoft.com/office/drawing/2014/main" id="{07109548-DEFA-4A20-9C3E-2E8566AEE1E6}"/>
              </a:ext>
            </a:extLst>
          </p:cNvPr>
          <p:cNvGrpSpPr>
            <a:grpSpLocks/>
          </p:cNvGrpSpPr>
          <p:nvPr/>
        </p:nvGrpSpPr>
        <p:grpSpPr bwMode="auto">
          <a:xfrm>
            <a:off x="3735388" y="3043841"/>
            <a:ext cx="2014537" cy="2403475"/>
            <a:chOff x="1883" y="1025"/>
            <a:chExt cx="1269" cy="1514"/>
          </a:xfrm>
        </p:grpSpPr>
        <p:sp>
          <p:nvSpPr>
            <p:cNvPr id="104" name="Text Box 19">
              <a:extLst>
                <a:ext uri="{FF2B5EF4-FFF2-40B4-BE49-F238E27FC236}">
                  <a16:creationId xmlns:a16="http://schemas.microsoft.com/office/drawing/2014/main" id="{7D513152-4897-442E-ABB6-54CAEAD5BF6A}"/>
                </a:ext>
              </a:extLst>
            </p:cNvPr>
            <p:cNvSpPr txBox="1">
              <a:spLocks noChangeArrowheads="1"/>
            </p:cNvSpPr>
            <p:nvPr/>
          </p:nvSpPr>
          <p:spPr bwMode="auto">
            <a:xfrm>
              <a:off x="2698"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a:solidFill>
                    <a:srgbClr val="3333FF"/>
                  </a:solidFill>
                  <a:latin typeface="Times New Roman" pitchFamily="18" charset="0"/>
                  <a:ea typeface="楷体_GB2312" pitchFamily="49" charset="-122"/>
                </a:rPr>
                <a:t>E</a:t>
              </a:r>
            </a:p>
          </p:txBody>
        </p:sp>
        <p:sp>
          <p:nvSpPr>
            <p:cNvPr id="105" name="Oval 28">
              <a:extLst>
                <a:ext uri="{FF2B5EF4-FFF2-40B4-BE49-F238E27FC236}">
                  <a16:creationId xmlns:a16="http://schemas.microsoft.com/office/drawing/2014/main" id="{1460DE74-EA3B-45FB-B96F-D6CFF543CB62}"/>
                </a:ext>
              </a:extLst>
            </p:cNvPr>
            <p:cNvSpPr>
              <a:spLocks noChangeArrowheads="1"/>
            </p:cNvSpPr>
            <p:nvPr/>
          </p:nvSpPr>
          <p:spPr bwMode="auto">
            <a:xfrm>
              <a:off x="1883" y="1025"/>
              <a:ext cx="272" cy="2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b="1" i="1">
                  <a:solidFill>
                    <a:srgbClr val="FF0000"/>
                  </a:solidFill>
                  <a:latin typeface="Times New Roman" pitchFamily="18" charset="0"/>
                  <a:cs typeface="Times New Roman" pitchFamily="18" charset="0"/>
                </a:rPr>
                <a:t>E</a:t>
              </a:r>
            </a:p>
          </p:txBody>
        </p:sp>
      </p:grpSp>
      <p:grpSp>
        <p:nvGrpSpPr>
          <p:cNvPr id="106" name="Group 31">
            <a:extLst>
              <a:ext uri="{FF2B5EF4-FFF2-40B4-BE49-F238E27FC236}">
                <a16:creationId xmlns:a16="http://schemas.microsoft.com/office/drawing/2014/main" id="{52FFE2B2-5F5A-4CD9-B042-5F0A1FAB2039}"/>
              </a:ext>
            </a:extLst>
          </p:cNvPr>
          <p:cNvGrpSpPr>
            <a:grpSpLocks/>
          </p:cNvGrpSpPr>
          <p:nvPr/>
        </p:nvGrpSpPr>
        <p:grpSpPr bwMode="auto">
          <a:xfrm>
            <a:off x="2797175" y="3548666"/>
            <a:ext cx="863600" cy="1898650"/>
            <a:chOff x="1292" y="1343"/>
            <a:chExt cx="544" cy="1196"/>
          </a:xfrm>
        </p:grpSpPr>
        <p:sp>
          <p:nvSpPr>
            <p:cNvPr id="107" name="Text Box 16">
              <a:extLst>
                <a:ext uri="{FF2B5EF4-FFF2-40B4-BE49-F238E27FC236}">
                  <a16:creationId xmlns:a16="http://schemas.microsoft.com/office/drawing/2014/main" id="{CB8662D1-27CC-406D-B732-D84CBF9A12D6}"/>
                </a:ext>
              </a:extLst>
            </p:cNvPr>
            <p:cNvSpPr txBox="1">
              <a:spLocks noChangeArrowheads="1"/>
            </p:cNvSpPr>
            <p:nvPr/>
          </p:nvSpPr>
          <p:spPr bwMode="auto">
            <a:xfrm>
              <a:off x="1292"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a:solidFill>
                    <a:srgbClr val="3333FF"/>
                  </a:solidFill>
                  <a:latin typeface="Times New Roman" pitchFamily="18" charset="0"/>
                  <a:ea typeface="楷体_GB2312" pitchFamily="49" charset="-122"/>
                </a:rPr>
                <a:t>G</a:t>
              </a:r>
            </a:p>
          </p:txBody>
        </p:sp>
        <p:sp>
          <p:nvSpPr>
            <p:cNvPr id="108" name="Oval 29">
              <a:extLst>
                <a:ext uri="{FF2B5EF4-FFF2-40B4-BE49-F238E27FC236}">
                  <a16:creationId xmlns:a16="http://schemas.microsoft.com/office/drawing/2014/main" id="{62FA1BC6-0005-4D3B-8D16-ADEF54931B92}"/>
                </a:ext>
              </a:extLst>
            </p:cNvPr>
            <p:cNvSpPr>
              <a:spLocks noChangeArrowheads="1"/>
            </p:cNvSpPr>
            <p:nvPr/>
          </p:nvSpPr>
          <p:spPr bwMode="auto">
            <a:xfrm>
              <a:off x="1564" y="1343"/>
              <a:ext cx="272" cy="2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b="1" i="1">
                  <a:solidFill>
                    <a:srgbClr val="FF0000"/>
                  </a:solidFill>
                  <a:latin typeface="Times New Roman" pitchFamily="18" charset="0"/>
                  <a:cs typeface="Times New Roman" pitchFamily="18" charset="0"/>
                </a:rPr>
                <a:t>G</a:t>
              </a:r>
            </a:p>
          </p:txBody>
        </p:sp>
      </p:grpSp>
      <p:grpSp>
        <p:nvGrpSpPr>
          <p:cNvPr id="109" name="Group 35">
            <a:extLst>
              <a:ext uri="{FF2B5EF4-FFF2-40B4-BE49-F238E27FC236}">
                <a16:creationId xmlns:a16="http://schemas.microsoft.com/office/drawing/2014/main" id="{1A838DA3-35C0-4908-945A-4E710A0838BA}"/>
              </a:ext>
            </a:extLst>
          </p:cNvPr>
          <p:cNvGrpSpPr>
            <a:grpSpLocks/>
          </p:cNvGrpSpPr>
          <p:nvPr/>
        </p:nvGrpSpPr>
        <p:grpSpPr bwMode="auto">
          <a:xfrm>
            <a:off x="4814888" y="3043841"/>
            <a:ext cx="1584325" cy="2403475"/>
            <a:chOff x="2563" y="1025"/>
            <a:chExt cx="998" cy="1514"/>
          </a:xfrm>
        </p:grpSpPr>
        <p:sp>
          <p:nvSpPr>
            <p:cNvPr id="110" name="Text Box 20">
              <a:extLst>
                <a:ext uri="{FF2B5EF4-FFF2-40B4-BE49-F238E27FC236}">
                  <a16:creationId xmlns:a16="http://schemas.microsoft.com/office/drawing/2014/main" id="{9B80F7BA-B108-4BF7-AE51-6D31CE9842FB}"/>
                </a:ext>
              </a:extLst>
            </p:cNvPr>
            <p:cNvSpPr txBox="1">
              <a:spLocks noChangeArrowheads="1"/>
            </p:cNvSpPr>
            <p:nvPr/>
          </p:nvSpPr>
          <p:spPr bwMode="auto">
            <a:xfrm>
              <a:off x="3107" y="2251"/>
              <a:ext cx="454" cy="288"/>
            </a:xfrm>
            <a:prstGeom prst="rect">
              <a:avLst/>
            </a:prstGeom>
            <a:noFill/>
            <a:ln w="9525" algn="ctr">
              <a:noFill/>
              <a:miter lim="800000"/>
              <a:headEnd/>
              <a:tailEnd type="none" w="med" len="lg"/>
            </a:ln>
            <a:effectLst/>
          </p:spPr>
          <p:txBody>
            <a:bodyPr>
              <a:spAutoFit/>
            </a:bodyPr>
            <a:lstStyle/>
            <a:p>
              <a:pPr algn="ctr">
                <a:spcBef>
                  <a:spcPct val="50000"/>
                </a:spcBef>
              </a:pPr>
              <a:r>
                <a:rPr lang="en-US" altLang="zh-CN" sz="2400" b="1" i="1">
                  <a:solidFill>
                    <a:srgbClr val="3333FF"/>
                  </a:solidFill>
                  <a:latin typeface="Times New Roman" pitchFamily="18" charset="0"/>
                  <a:ea typeface="楷体_GB2312" pitchFamily="49" charset="-122"/>
                </a:rPr>
                <a:t>F</a:t>
              </a:r>
            </a:p>
          </p:txBody>
        </p:sp>
        <p:sp>
          <p:nvSpPr>
            <p:cNvPr id="111" name="Oval 30">
              <a:extLst>
                <a:ext uri="{FF2B5EF4-FFF2-40B4-BE49-F238E27FC236}">
                  <a16:creationId xmlns:a16="http://schemas.microsoft.com/office/drawing/2014/main" id="{5BA363EB-F355-49AC-B67F-F48CC10A82FD}"/>
                </a:ext>
              </a:extLst>
            </p:cNvPr>
            <p:cNvSpPr>
              <a:spLocks noChangeArrowheads="1"/>
            </p:cNvSpPr>
            <p:nvPr/>
          </p:nvSpPr>
          <p:spPr bwMode="auto">
            <a:xfrm>
              <a:off x="2563" y="1025"/>
              <a:ext cx="272" cy="22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zh-CN" sz="2000" b="1" i="1">
                  <a:solidFill>
                    <a:srgbClr val="FF0000"/>
                  </a:solidFill>
                  <a:latin typeface="Times New Roman" pitchFamily="18" charset="0"/>
                  <a:cs typeface="Times New Roman" pitchFamily="18" charset="0"/>
                </a:rPr>
                <a:t>F</a:t>
              </a:r>
            </a:p>
          </p:txBody>
        </p:sp>
      </p:grpSp>
      <p:sp>
        <p:nvSpPr>
          <p:cNvPr id="112" name="TextBox 41">
            <a:extLst>
              <a:ext uri="{FF2B5EF4-FFF2-40B4-BE49-F238E27FC236}">
                <a16:creationId xmlns:a16="http://schemas.microsoft.com/office/drawing/2014/main" id="{C6AB3AA1-5F09-43C3-B894-2B393D0D558D}"/>
              </a:ext>
            </a:extLst>
          </p:cNvPr>
          <p:cNvSpPr txBox="1"/>
          <p:nvPr/>
        </p:nvSpPr>
        <p:spPr>
          <a:xfrm>
            <a:off x="1830352" y="6024182"/>
            <a:ext cx="6627848" cy="461665"/>
          </a:xfrm>
          <a:prstGeom prst="rect">
            <a:avLst/>
          </a:prstGeom>
          <a:noFill/>
        </p:spPr>
        <p:txBody>
          <a:bodyPr wrap="square" rtlCol="0">
            <a:spAutoFit/>
          </a:bodyPr>
          <a:lstStyle/>
          <a:p>
            <a:r>
              <a:rPr lang="zh-CN" altLang="en-US" b="1" dirty="0">
                <a:solidFill>
                  <a:srgbClr val="CC00CC"/>
                </a:solidFill>
                <a:latin typeface="黑体" panose="02010609060101010101" pitchFamily="49" charset="-122"/>
                <a:ea typeface="黑体" panose="02010609060101010101" pitchFamily="49" charset="-122"/>
                <a:cs typeface="Times New Roman" pitchFamily="18" charset="0"/>
              </a:rPr>
              <a:t>后序遍历序列的</a:t>
            </a:r>
            <a:r>
              <a:rPr lang="zh-CN" altLang="en-US" b="1" dirty="0">
                <a:solidFill>
                  <a:srgbClr val="006600"/>
                </a:solidFill>
                <a:latin typeface="黑体" panose="02010609060101010101" pitchFamily="49" charset="-122"/>
                <a:ea typeface="黑体" panose="02010609060101010101" pitchFamily="49" charset="-122"/>
                <a:cs typeface="Times New Roman" pitchFamily="18" charset="0"/>
              </a:rPr>
              <a:t>最后一个</a:t>
            </a:r>
            <a:r>
              <a:rPr lang="zh-CN" altLang="en-US" b="1" dirty="0">
                <a:solidFill>
                  <a:srgbClr val="CC00CC"/>
                </a:solidFill>
                <a:latin typeface="黑体" panose="02010609060101010101" pitchFamily="49" charset="-122"/>
                <a:ea typeface="黑体" panose="02010609060101010101" pitchFamily="49" charset="-122"/>
                <a:cs typeface="Times New Roman" pitchFamily="18" charset="0"/>
              </a:rPr>
              <a:t>结点是</a:t>
            </a:r>
            <a:r>
              <a:rPr lang="zh-CN" altLang="en-US" b="1" dirty="0">
                <a:solidFill>
                  <a:srgbClr val="006600"/>
                </a:solidFill>
                <a:latin typeface="黑体" panose="02010609060101010101" pitchFamily="49" charset="-122"/>
                <a:ea typeface="黑体" panose="02010609060101010101" pitchFamily="49" charset="-122"/>
                <a:cs typeface="Times New Roman" pitchFamily="18" charset="0"/>
              </a:rPr>
              <a:t>根结点</a:t>
            </a:r>
          </a:p>
        </p:txBody>
      </p:sp>
      <p:sp>
        <p:nvSpPr>
          <p:cNvPr id="42" name="TextBox 41">
            <a:extLst>
              <a:ext uri="{FF2B5EF4-FFF2-40B4-BE49-F238E27FC236}">
                <a16:creationId xmlns:a16="http://schemas.microsoft.com/office/drawing/2014/main" id="{84E8F218-6875-4146-8A32-BFDAA17B77C7}"/>
              </a:ext>
            </a:extLst>
          </p:cNvPr>
          <p:cNvSpPr txBox="1"/>
          <p:nvPr/>
        </p:nvSpPr>
        <p:spPr>
          <a:xfrm>
            <a:off x="6393275" y="1637051"/>
            <a:ext cx="4572032" cy="461665"/>
          </a:xfrm>
          <a:prstGeom prst="rect">
            <a:avLst/>
          </a:prstGeom>
          <a:noFill/>
        </p:spPr>
        <p:txBody>
          <a:bodyPr wrap="square" rtlCol="0">
            <a:spAutoFit/>
          </a:bodyPr>
          <a:lstStyle/>
          <a:p>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D</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的</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L</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为空，</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R</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为</a:t>
            </a:r>
            <a:r>
              <a:rPr lang="en-US" altLang="zh-CN" b="1" dirty="0">
                <a:solidFill>
                  <a:srgbClr val="FF0000"/>
                </a:solidFill>
                <a:latin typeface="黑体" panose="02010609060101010101" pitchFamily="49" charset="-122"/>
                <a:ea typeface="黑体" panose="02010609060101010101" pitchFamily="49" charset="-122"/>
                <a:cs typeface="Times New Roman" pitchFamily="18" charset="0"/>
              </a:rPr>
              <a:t>G</a:t>
            </a:r>
            <a:endParaRPr lang="zh-CN" altLang="en-US" sz="2400" b="1" dirty="0">
              <a:solidFill>
                <a:srgbClr val="FF0000"/>
              </a:solidFill>
              <a:latin typeface="黑体" panose="02010609060101010101" pitchFamily="49" charset="-122"/>
              <a:ea typeface="黑体" panose="02010609060101010101" pitchFamily="49" charset="-122"/>
              <a:cs typeface="Times New Roman" pitchFamily="18" charset="0"/>
            </a:endParaRPr>
          </a:p>
        </p:txBody>
      </p:sp>
      <p:sp>
        <p:nvSpPr>
          <p:cNvPr id="43" name="TextBox 41">
            <a:extLst>
              <a:ext uri="{FF2B5EF4-FFF2-40B4-BE49-F238E27FC236}">
                <a16:creationId xmlns:a16="http://schemas.microsoft.com/office/drawing/2014/main" id="{59C27911-5695-4959-B3E6-09E672FA79B9}"/>
              </a:ext>
            </a:extLst>
          </p:cNvPr>
          <p:cNvSpPr txBox="1"/>
          <p:nvPr/>
        </p:nvSpPr>
        <p:spPr>
          <a:xfrm>
            <a:off x="6393275" y="2266239"/>
            <a:ext cx="4572032" cy="461665"/>
          </a:xfrm>
          <a:prstGeom prst="rect">
            <a:avLst/>
          </a:prstGeom>
          <a:noFill/>
        </p:spPr>
        <p:txBody>
          <a:bodyPr wrap="square" rtlCol="0">
            <a:spAutoFit/>
          </a:bodyPr>
          <a:lstStyle/>
          <a:p>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B</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的</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L</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解决了，</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R</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为空</a:t>
            </a:r>
            <a:endPar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endParaRPr>
          </a:p>
        </p:txBody>
      </p:sp>
      <p:sp>
        <p:nvSpPr>
          <p:cNvPr id="44" name="矩形 43">
            <a:extLst>
              <a:ext uri="{FF2B5EF4-FFF2-40B4-BE49-F238E27FC236}">
                <a16:creationId xmlns:a16="http://schemas.microsoft.com/office/drawing/2014/main" id="{7829A872-5910-43A5-A16C-2FFE25654C2D}"/>
              </a:ext>
            </a:extLst>
          </p:cNvPr>
          <p:cNvSpPr/>
          <p:nvPr/>
        </p:nvSpPr>
        <p:spPr>
          <a:xfrm>
            <a:off x="6393275" y="2895427"/>
            <a:ext cx="2662908" cy="830997"/>
          </a:xfrm>
          <a:prstGeom prst="rect">
            <a:avLst/>
          </a:prstGeom>
        </p:spPr>
        <p:txBody>
          <a:bodyPr wrap="none">
            <a:spAutoFit/>
          </a:bodyPr>
          <a:lstStyle/>
          <a:p>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A</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的</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L</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解决了，</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R</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为</a:t>
            </a:r>
            <a:r>
              <a:rPr lang="en-US" altLang="zh-CN" b="1" dirty="0">
                <a:solidFill>
                  <a:srgbClr val="FF0000"/>
                </a:solidFill>
                <a:latin typeface="黑体" panose="02010609060101010101" pitchFamily="49" charset="-122"/>
                <a:ea typeface="黑体" panose="02010609060101010101" pitchFamily="49" charset="-122"/>
                <a:cs typeface="Times New Roman" pitchFamily="18" charset="0"/>
              </a:rPr>
              <a:t>C</a:t>
            </a:r>
          </a:p>
          <a:p>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C</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的</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L</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为</a:t>
            </a:r>
            <a:r>
              <a:rPr lang="en-US" altLang="zh-CN" b="1" dirty="0">
                <a:solidFill>
                  <a:srgbClr val="FF0000"/>
                </a:solidFill>
                <a:latin typeface="黑体" panose="02010609060101010101" pitchFamily="49" charset="-122"/>
                <a:ea typeface="黑体" panose="02010609060101010101" pitchFamily="49" charset="-122"/>
                <a:cs typeface="Times New Roman" pitchFamily="18" charset="0"/>
              </a:rPr>
              <a:t>E</a:t>
            </a:r>
            <a:endParaRPr lang="zh-CN" altLang="en-US" b="1" dirty="0">
              <a:solidFill>
                <a:srgbClr val="FF0000"/>
              </a:solidFill>
              <a:latin typeface="黑体" panose="02010609060101010101" pitchFamily="49" charset="-122"/>
              <a:ea typeface="黑体" panose="02010609060101010101" pitchFamily="49" charset="-122"/>
              <a:cs typeface="Times New Roman" pitchFamily="18" charset="0"/>
            </a:endParaRPr>
          </a:p>
        </p:txBody>
      </p:sp>
      <p:sp>
        <p:nvSpPr>
          <p:cNvPr id="45" name="矩形 44">
            <a:extLst>
              <a:ext uri="{FF2B5EF4-FFF2-40B4-BE49-F238E27FC236}">
                <a16:creationId xmlns:a16="http://schemas.microsoft.com/office/drawing/2014/main" id="{4744D455-0FFB-4303-988F-E28C0E4EEE45}"/>
              </a:ext>
            </a:extLst>
          </p:cNvPr>
          <p:cNvSpPr/>
          <p:nvPr/>
        </p:nvSpPr>
        <p:spPr>
          <a:xfrm>
            <a:off x="6393275" y="3893946"/>
            <a:ext cx="2662908" cy="461665"/>
          </a:xfrm>
          <a:prstGeom prst="rect">
            <a:avLst/>
          </a:prstGeom>
        </p:spPr>
        <p:txBody>
          <a:bodyPr wrap="none">
            <a:spAutoFit/>
          </a:bodyPr>
          <a:lstStyle/>
          <a:p>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C</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的</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L</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解决了，</a:t>
            </a:r>
            <a:r>
              <a:rPr lang="en-US" altLang="zh-CN"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R</a:t>
            </a:r>
            <a:r>
              <a:rPr lang="zh-CN" altLang="en-US" b="1" dirty="0">
                <a:solidFill>
                  <a:schemeClr val="accent6">
                    <a:lumMod val="75000"/>
                  </a:schemeClr>
                </a:solidFill>
                <a:latin typeface="黑体" panose="02010609060101010101" pitchFamily="49" charset="-122"/>
                <a:ea typeface="黑体" panose="02010609060101010101" pitchFamily="49" charset="-122"/>
                <a:cs typeface="Times New Roman" pitchFamily="18" charset="0"/>
              </a:rPr>
              <a:t>为</a:t>
            </a:r>
            <a:r>
              <a:rPr lang="en-US" altLang="zh-CN" b="1" dirty="0">
                <a:solidFill>
                  <a:srgbClr val="FF0000"/>
                </a:solidFill>
                <a:latin typeface="黑体" panose="02010609060101010101" pitchFamily="49" charset="-122"/>
                <a:ea typeface="黑体" panose="02010609060101010101" pitchFamily="49" charset="-122"/>
                <a:cs typeface="Times New Roman" pitchFamily="18" charset="0"/>
              </a:rPr>
              <a:t>F</a:t>
            </a:r>
            <a:endParaRPr lang="zh-CN" altLang="en-US" b="1" dirty="0">
              <a:solidFill>
                <a:srgbClr val="FF0000"/>
              </a:solidFill>
              <a:latin typeface="黑体" panose="02010609060101010101" pitchFamily="49" charset="-122"/>
              <a:ea typeface="黑体" panose="02010609060101010101" pitchFamily="49" charset="-122"/>
              <a:cs typeface="Times New Roman" pitchFamily="18" charset="0"/>
            </a:endParaRPr>
          </a:p>
        </p:txBody>
      </p:sp>
    </p:spTree>
    <p:extLst>
      <p:ext uri="{BB962C8B-B14F-4D97-AF65-F5344CB8AC3E}">
        <p14:creationId xmlns:p14="http://schemas.microsoft.com/office/powerpoint/2010/main" val="151078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wipe(down)">
                                      <p:cBhvr>
                                        <p:cTn id="7" dur="500"/>
                                        <p:tgtEl>
                                          <p:spTgt spid="10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animEffect transition="in" filter="wipe(down)">
                                      <p:cBhvr>
                                        <p:cTn id="15" dur="500"/>
                                        <p:tgtEl>
                                          <p:spTgt spid="10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wipe(down)">
                                      <p:cBhvr>
                                        <p:cTn id="20" dur="500"/>
                                        <p:tgtEl>
                                          <p:spTgt spid="94"/>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4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wipe(down)">
                                      <p:cBhvr>
                                        <p:cTn id="28" dur="500"/>
                                        <p:tgtEl>
                                          <p:spTgt spid="103"/>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09"/>
                                        </p:tgtEl>
                                        <p:attrNameLst>
                                          <p:attrName>style.visibility</p:attrName>
                                        </p:attrNameLst>
                                      </p:cBhvr>
                                      <p:to>
                                        <p:strVal val="visible"/>
                                      </p:to>
                                    </p:set>
                                    <p:animEffect transition="in" filter="wipe(down)">
                                      <p:cBhvr>
                                        <p:cTn id="35" dur="500"/>
                                        <p:tgtEl>
                                          <p:spTgt spid="109"/>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wipe(down)">
                                      <p:cBhvr>
                                        <p:cTn id="42" dur="500"/>
                                        <p:tgtEl>
                                          <p:spTgt spid="9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down)">
                                      <p:cBhvr>
                                        <p:cTn id="47" dur="500"/>
                                        <p:tgtEl>
                                          <p:spTgt spid="91"/>
                                        </p:tgtEl>
                                      </p:cBhvr>
                                    </p:animEffect>
                                  </p:childTnLst>
                                </p:cTn>
                              </p:par>
                              <p:par>
                                <p:cTn id="48" presetID="32" presetClass="emph" presetSubtype="0" fill="hold" nodeType="withEffect">
                                  <p:stCondLst>
                                    <p:cond delay="0"/>
                                  </p:stCondLst>
                                  <p:childTnLst>
                                    <p:animClr clrSpc="rgb" dir="cw">
                                      <p:cBhvr override="childStyle">
                                        <p:cTn id="49" dur="100" fill="hold"/>
                                        <p:tgtEl>
                                          <p:spTgt spid="91"/>
                                        </p:tgtEl>
                                        <p:attrNameLst>
                                          <p:attrName>style.color</p:attrName>
                                        </p:attrNameLst>
                                      </p:cBhvr>
                                      <p:to>
                                        <a:schemeClr val="accent2"/>
                                      </p:to>
                                    </p:animClr>
                                    <p:animClr clrSpc="rgb" dir="cw">
                                      <p:cBhvr>
                                        <p:cTn id="50" dur="100" fill="hold"/>
                                        <p:tgtEl>
                                          <p:spTgt spid="91"/>
                                        </p:tgtEl>
                                        <p:attrNameLst>
                                          <p:attrName>fillcolor</p:attrName>
                                        </p:attrNameLst>
                                      </p:cBhvr>
                                      <p:to>
                                        <a:schemeClr val="accent2"/>
                                      </p:to>
                                    </p:animClr>
                                    <p:set>
                                      <p:cBhvr>
                                        <p:cTn id="51" dur="100" fill="hold"/>
                                        <p:tgtEl>
                                          <p:spTgt spid="91"/>
                                        </p:tgtEl>
                                        <p:attrNameLst>
                                          <p:attrName>fill.type</p:attrName>
                                        </p:attrNameLst>
                                      </p:cBhvr>
                                      <p:to>
                                        <p:strVal val="solid"/>
                                      </p:to>
                                    </p:set>
                                    <p:set>
                                      <p:cBhvr>
                                        <p:cTn id="52" dur="100" fill="hold"/>
                                        <p:tgtEl>
                                          <p:spTgt spid="91"/>
                                        </p:tgtEl>
                                        <p:attrNameLst>
                                          <p:attrName>fill.on</p:attrName>
                                        </p:attrNameLst>
                                      </p:cBhvr>
                                      <p:to>
                                        <p:strVal val="true"/>
                                      </p:to>
                                    </p:set>
                                    <p:animRot by="120000">
                                      <p:cBhvr>
                                        <p:cTn id="53" dur="100" fill="hold">
                                          <p:stCondLst>
                                            <p:cond delay="0"/>
                                          </p:stCondLst>
                                        </p:cTn>
                                        <p:tgtEl>
                                          <p:spTgt spid="91"/>
                                        </p:tgtEl>
                                        <p:attrNameLst>
                                          <p:attrName>r</p:attrName>
                                        </p:attrNameLst>
                                      </p:cBhvr>
                                    </p:animRot>
                                    <p:animRot by="-240000">
                                      <p:cBhvr>
                                        <p:cTn id="54" dur="200" fill="hold">
                                          <p:stCondLst>
                                            <p:cond delay="200"/>
                                          </p:stCondLst>
                                        </p:cTn>
                                        <p:tgtEl>
                                          <p:spTgt spid="91"/>
                                        </p:tgtEl>
                                        <p:attrNameLst>
                                          <p:attrName>r</p:attrName>
                                        </p:attrNameLst>
                                      </p:cBhvr>
                                    </p:animRot>
                                    <p:animRot by="240000">
                                      <p:cBhvr>
                                        <p:cTn id="55" dur="200" fill="hold">
                                          <p:stCondLst>
                                            <p:cond delay="400"/>
                                          </p:stCondLst>
                                        </p:cTn>
                                        <p:tgtEl>
                                          <p:spTgt spid="91"/>
                                        </p:tgtEl>
                                        <p:attrNameLst>
                                          <p:attrName>r</p:attrName>
                                        </p:attrNameLst>
                                      </p:cBhvr>
                                    </p:animRot>
                                    <p:animRot by="-240000">
                                      <p:cBhvr>
                                        <p:cTn id="56" dur="200" fill="hold">
                                          <p:stCondLst>
                                            <p:cond delay="600"/>
                                          </p:stCondLst>
                                        </p:cTn>
                                        <p:tgtEl>
                                          <p:spTgt spid="91"/>
                                        </p:tgtEl>
                                        <p:attrNameLst>
                                          <p:attrName>r</p:attrName>
                                        </p:attrNameLst>
                                      </p:cBhvr>
                                    </p:animRot>
                                    <p:animRot by="120000">
                                      <p:cBhvr>
                                        <p:cTn id="57" dur="200" fill="hold">
                                          <p:stCondLst>
                                            <p:cond delay="800"/>
                                          </p:stCondLst>
                                        </p:cTn>
                                        <p:tgtEl>
                                          <p:spTgt spid="91"/>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wipe(left)">
                                      <p:cBhvr>
                                        <p:cTn id="62" dur="500"/>
                                        <p:tgtEl>
                                          <p:spTgt spid="90"/>
                                        </p:tgtEl>
                                      </p:cBhvr>
                                    </p:animEffec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112" grpId="0"/>
      <p:bldP spid="42" grpId="0"/>
      <p:bldP spid="43" grpId="0"/>
      <p:bldP spid="44" grpId="0"/>
      <p:bldP spid="4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a:extLst>
              <a:ext uri="{FF2B5EF4-FFF2-40B4-BE49-F238E27FC236}">
                <a16:creationId xmlns:a16="http://schemas.microsoft.com/office/drawing/2014/main" id="{8CD247B3-CC40-47F0-BC42-34AA3A251BCD}"/>
              </a:ext>
            </a:extLst>
          </p:cNvPr>
          <p:cNvSpPr txBox="1">
            <a:spLocks noChangeArrowheads="1"/>
          </p:cNvSpPr>
          <p:nvPr/>
        </p:nvSpPr>
        <p:spPr bwMode="auto">
          <a:xfrm>
            <a:off x="4023314" y="1828800"/>
            <a:ext cx="7940086" cy="276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nSpc>
                <a:spcPct val="150000"/>
              </a:lnSpc>
              <a:spcBef>
                <a:spcPts val="600"/>
              </a:spcBef>
              <a:spcAft>
                <a:spcPts val="0"/>
              </a:spcAft>
              <a:buClr>
                <a:srgbClr val="FF0000"/>
              </a:buClr>
              <a:buSzPct val="80000"/>
              <a:buFont typeface="Times New Roman" panose="02020603050405020304" pitchFamily="18" charset="0"/>
              <a:buChar char="☺"/>
              <a:defRPr lang="en-US" altLang="zh-CN" b="1" baseline="0">
                <a:solidFill>
                  <a:srgbClr val="000066"/>
                </a:solidFill>
                <a:latin typeface="微软雅黑" panose="020B0503020204020204" pitchFamily="34" charset="-122"/>
                <a:ea typeface="微软雅黑" panose="020B0503020204020204" pitchFamily="34" charset="-122"/>
              </a:defRPr>
            </a:lvl1pPr>
            <a:lvl2pPr marL="742950" indent="-285750">
              <a:lnSpc>
                <a:spcPct val="150000"/>
              </a:lnSpc>
              <a:spcBef>
                <a:spcPts val="600"/>
              </a:spcBef>
              <a:spcAft>
                <a:spcPts val="600"/>
              </a:spcAft>
              <a:buClr>
                <a:srgbClr val="FF0000"/>
              </a:buClr>
              <a:buSzPct val="80000"/>
              <a:buFont typeface="Times New Roman" panose="02020603050405020304" pitchFamily="18" charset="0"/>
              <a:buChar char="♫"/>
              <a:defRPr lang="en-US" altLang="zh-CN" b="1">
                <a:solidFill>
                  <a:srgbClr val="000066"/>
                </a:solidFill>
                <a:latin typeface="微软雅黑" panose="020B0503020204020204" pitchFamily="34" charset="-122"/>
                <a:ea typeface="微软雅黑" panose="020B0503020204020204" pitchFamily="34" charset="-122"/>
              </a:defRPr>
            </a:lvl2pPr>
            <a:lvl3pPr marL="1085850" indent="-228600">
              <a:lnSpc>
                <a:spcPct val="150000"/>
              </a:lnSpc>
              <a:spcBef>
                <a:spcPts val="600"/>
              </a:spcBef>
              <a:spcAft>
                <a:spcPts val="600"/>
              </a:spcAft>
              <a:buClr>
                <a:srgbClr val="FF0000"/>
              </a:buClr>
              <a:buSzPct val="80000"/>
              <a:buFont typeface="Wingdings" panose="05000000000000000000" pitchFamily="2" charset="2"/>
              <a:buChar char="Ø"/>
              <a:defRPr lang="en-US" altLang="zh-CN" sz="2200" b="1">
                <a:solidFill>
                  <a:srgbClr val="000066"/>
                </a:solidFill>
                <a:latin typeface="微软雅黑" panose="020B0503020204020204" pitchFamily="34" charset="-122"/>
                <a:ea typeface="微软雅黑" panose="020B0503020204020204" pitchFamily="34" charset="-122"/>
              </a:defRPr>
            </a:lvl3pPr>
            <a:lvl4pPr marL="1428750" indent="-228600">
              <a:lnSpc>
                <a:spcPct val="150000"/>
              </a:lnSpc>
              <a:spcBef>
                <a:spcPts val="600"/>
              </a:spcBef>
              <a:buChar char="–"/>
              <a:defRPr lang="en-US" altLang="zh-CN" sz="2000" b="1">
                <a:solidFill>
                  <a:schemeClr val="accent6">
                    <a:lumMod val="75000"/>
                  </a:schemeClr>
                </a:solidFill>
                <a:latin typeface="+mn-lt"/>
              </a:defRPr>
            </a:lvl4pPr>
            <a:lvl5pPr marL="1771650" indent="-228600">
              <a:lnSpc>
                <a:spcPct val="150000"/>
              </a:lnSpc>
              <a:spcBef>
                <a:spcPts val="600"/>
              </a:spcBef>
              <a:buChar char="•"/>
              <a:defRPr lang="en-US" altLang="zh-CN" sz="1600" b="1">
                <a:solidFill>
                  <a:schemeClr val="accent6">
                    <a:lumMod val="75000"/>
                  </a:schemeClr>
                </a:solidFill>
                <a:latin typeface="+mn-lt"/>
              </a:defRPr>
            </a:lvl5pPr>
            <a:lvl6pPr marL="2228850" indent="-228600" eaLnBrk="0" fontAlgn="base" hangingPunct="0">
              <a:spcBef>
                <a:spcPct val="20000"/>
              </a:spcBef>
              <a:spcAft>
                <a:spcPct val="0"/>
              </a:spcAft>
              <a:buChar char="•"/>
              <a:defRPr sz="1600">
                <a:latin typeface="+mn-lt"/>
              </a:defRPr>
            </a:lvl6pPr>
            <a:lvl7pPr marL="2686050" indent="-228600" eaLnBrk="0" fontAlgn="base" hangingPunct="0">
              <a:spcBef>
                <a:spcPct val="20000"/>
              </a:spcBef>
              <a:spcAft>
                <a:spcPct val="0"/>
              </a:spcAft>
              <a:buChar char="•"/>
              <a:defRPr sz="1600">
                <a:latin typeface="+mn-lt"/>
              </a:defRPr>
            </a:lvl7pPr>
            <a:lvl8pPr marL="3143250" indent="-228600" eaLnBrk="0" fontAlgn="base" hangingPunct="0">
              <a:spcBef>
                <a:spcPct val="20000"/>
              </a:spcBef>
              <a:spcAft>
                <a:spcPct val="0"/>
              </a:spcAft>
              <a:buChar char="•"/>
              <a:defRPr sz="1600">
                <a:latin typeface="+mn-lt"/>
              </a:defRPr>
            </a:lvl8pPr>
            <a:lvl9pPr marL="3600450" indent="-228600" eaLnBrk="0" fontAlgn="base" hangingPunct="0">
              <a:spcBef>
                <a:spcPct val="20000"/>
              </a:spcBef>
              <a:spcAft>
                <a:spcPct val="0"/>
              </a:spcAft>
              <a:buChar char="•"/>
              <a:defRPr sz="1600">
                <a:latin typeface="+mn-lt"/>
              </a:defRPr>
            </a:lvl9pPr>
          </a:lstStyle>
          <a:p>
            <a:pPr>
              <a:spcBef>
                <a:spcPts val="1800"/>
              </a:spcBef>
            </a:pPr>
            <a:r>
              <a:rPr lang="zh-CN" altLang="en-US" sz="2800" dirty="0"/>
              <a:t>先序遍历</a:t>
            </a:r>
            <a:r>
              <a:rPr lang="en-US" altLang="zh-CN" sz="2800" dirty="0"/>
              <a:t>DLR</a:t>
            </a:r>
            <a:r>
              <a:rPr lang="zh-CN" altLang="en-US" sz="2800" dirty="0"/>
              <a:t>： </a:t>
            </a:r>
            <a:r>
              <a:rPr lang="en-US" altLang="zh-CN" sz="2800" dirty="0"/>
              <a:t>A</a:t>
            </a:r>
            <a:r>
              <a:rPr lang="zh-CN" altLang="en-US" sz="2800" dirty="0"/>
              <a:t>、</a:t>
            </a:r>
            <a:r>
              <a:rPr lang="en-US" altLang="zh-CN" sz="2800" dirty="0"/>
              <a:t>B</a:t>
            </a:r>
            <a:r>
              <a:rPr lang="zh-CN" altLang="en-US" sz="2800" dirty="0"/>
              <a:t>、</a:t>
            </a:r>
            <a:r>
              <a:rPr lang="en-US" altLang="zh-CN" sz="2800" dirty="0"/>
              <a:t>D</a:t>
            </a:r>
            <a:r>
              <a:rPr lang="zh-CN" altLang="en-US" sz="2800" dirty="0"/>
              <a:t>、</a:t>
            </a:r>
            <a:r>
              <a:rPr lang="en-US" altLang="zh-CN" sz="2800" dirty="0"/>
              <a:t>F</a:t>
            </a:r>
            <a:r>
              <a:rPr lang="zh-CN" altLang="en-US" sz="2800" dirty="0"/>
              <a:t>、</a:t>
            </a:r>
            <a:r>
              <a:rPr lang="en-US" altLang="zh-CN" sz="2800" dirty="0"/>
              <a:t>G</a:t>
            </a:r>
            <a:r>
              <a:rPr lang="zh-CN" altLang="en-US" sz="2800" dirty="0"/>
              <a:t>、</a:t>
            </a:r>
            <a:r>
              <a:rPr lang="en-US" altLang="zh-CN" sz="2800" dirty="0"/>
              <a:t>C</a:t>
            </a:r>
            <a:r>
              <a:rPr lang="zh-CN" altLang="en-US" sz="2800" dirty="0"/>
              <a:t>、</a:t>
            </a:r>
            <a:r>
              <a:rPr lang="en-US" altLang="zh-CN" sz="2800" dirty="0"/>
              <a:t>E</a:t>
            </a:r>
            <a:r>
              <a:rPr lang="zh-CN" altLang="en-US" sz="2800" dirty="0"/>
              <a:t>、</a:t>
            </a:r>
            <a:r>
              <a:rPr lang="en-US" altLang="zh-CN" sz="2800" dirty="0"/>
              <a:t>H </a:t>
            </a:r>
            <a:endParaRPr lang="zh-CN" altLang="en-US" sz="2800" dirty="0"/>
          </a:p>
          <a:p>
            <a:pPr>
              <a:spcBef>
                <a:spcPts val="1800"/>
              </a:spcBef>
            </a:pPr>
            <a:r>
              <a:rPr lang="zh-CN" altLang="en-US" sz="2800" dirty="0"/>
              <a:t>中序遍历</a:t>
            </a:r>
            <a:r>
              <a:rPr lang="en-US" altLang="zh-CN" sz="2800" dirty="0"/>
              <a:t>LDR</a:t>
            </a:r>
            <a:r>
              <a:rPr lang="zh-CN" altLang="en-US" sz="2800" dirty="0"/>
              <a:t>： </a:t>
            </a:r>
            <a:r>
              <a:rPr lang="en-US" altLang="zh-CN" sz="2800" dirty="0"/>
              <a:t>B</a:t>
            </a:r>
            <a:r>
              <a:rPr lang="zh-CN" altLang="en-US" sz="2800" dirty="0"/>
              <a:t>、</a:t>
            </a:r>
            <a:r>
              <a:rPr lang="en-US" altLang="zh-CN" sz="2800" dirty="0"/>
              <a:t>F</a:t>
            </a:r>
            <a:r>
              <a:rPr lang="zh-CN" altLang="en-US" sz="2800" dirty="0"/>
              <a:t>、</a:t>
            </a:r>
            <a:r>
              <a:rPr lang="en-US" altLang="zh-CN" sz="2800" dirty="0"/>
              <a:t>D</a:t>
            </a:r>
            <a:r>
              <a:rPr lang="zh-CN" altLang="en-US" sz="2800" dirty="0"/>
              <a:t>、</a:t>
            </a:r>
            <a:r>
              <a:rPr lang="en-US" altLang="zh-CN" sz="2800" dirty="0"/>
              <a:t>G</a:t>
            </a:r>
            <a:r>
              <a:rPr lang="zh-CN" altLang="en-US" sz="2800" dirty="0"/>
              <a:t>、</a:t>
            </a:r>
            <a:r>
              <a:rPr lang="en-US" altLang="zh-CN" sz="2800" dirty="0"/>
              <a:t>A</a:t>
            </a:r>
            <a:r>
              <a:rPr lang="zh-CN" altLang="en-US" sz="2800" dirty="0"/>
              <a:t>、</a:t>
            </a:r>
            <a:r>
              <a:rPr lang="en-US" altLang="zh-CN" sz="2800" dirty="0"/>
              <a:t>C</a:t>
            </a:r>
            <a:r>
              <a:rPr lang="zh-CN" altLang="en-US" sz="2800" dirty="0"/>
              <a:t>、</a:t>
            </a:r>
            <a:r>
              <a:rPr lang="en-US" altLang="zh-CN" sz="2800" dirty="0"/>
              <a:t>E</a:t>
            </a:r>
            <a:r>
              <a:rPr lang="zh-CN" altLang="en-US" sz="2800" dirty="0"/>
              <a:t>、</a:t>
            </a:r>
            <a:r>
              <a:rPr lang="en-US" altLang="zh-CN" sz="2800" dirty="0"/>
              <a:t>H </a:t>
            </a:r>
            <a:endParaRPr lang="zh-CN" altLang="en-US" sz="2800" dirty="0"/>
          </a:p>
          <a:p>
            <a:pPr>
              <a:spcBef>
                <a:spcPts val="1800"/>
              </a:spcBef>
            </a:pPr>
            <a:r>
              <a:rPr lang="zh-CN" altLang="en-US" sz="2800" dirty="0"/>
              <a:t>后序遍历</a:t>
            </a:r>
            <a:r>
              <a:rPr lang="en-US" altLang="zh-CN" sz="2800" dirty="0"/>
              <a:t>LRD</a:t>
            </a:r>
            <a:r>
              <a:rPr lang="zh-CN" altLang="en-US" sz="2800" dirty="0"/>
              <a:t>： </a:t>
            </a:r>
            <a:r>
              <a:rPr lang="en-US" altLang="zh-CN" sz="2800" dirty="0"/>
              <a:t>F</a:t>
            </a:r>
            <a:r>
              <a:rPr lang="zh-CN" altLang="en-US" sz="2800" dirty="0"/>
              <a:t>、</a:t>
            </a:r>
            <a:r>
              <a:rPr lang="en-US" altLang="zh-CN" sz="2800" dirty="0"/>
              <a:t>G</a:t>
            </a:r>
            <a:r>
              <a:rPr lang="zh-CN" altLang="en-US" sz="2800" dirty="0"/>
              <a:t>、</a:t>
            </a:r>
            <a:r>
              <a:rPr lang="en-US" altLang="zh-CN" sz="2800" dirty="0"/>
              <a:t>D</a:t>
            </a:r>
            <a:r>
              <a:rPr lang="zh-CN" altLang="en-US" sz="2800" dirty="0"/>
              <a:t>、</a:t>
            </a:r>
            <a:r>
              <a:rPr lang="en-US" altLang="zh-CN" sz="2800" dirty="0"/>
              <a:t>B</a:t>
            </a:r>
            <a:r>
              <a:rPr lang="zh-CN" altLang="en-US" sz="2800" dirty="0"/>
              <a:t>、</a:t>
            </a:r>
            <a:r>
              <a:rPr lang="en-US" altLang="zh-CN" sz="2800" dirty="0"/>
              <a:t>H</a:t>
            </a:r>
            <a:r>
              <a:rPr lang="zh-CN" altLang="en-US" sz="2800" dirty="0"/>
              <a:t>、</a:t>
            </a:r>
            <a:r>
              <a:rPr lang="en-US" altLang="zh-CN" sz="2800" dirty="0"/>
              <a:t>E</a:t>
            </a:r>
            <a:r>
              <a:rPr lang="zh-CN" altLang="en-US" sz="2800" dirty="0"/>
              <a:t>、</a:t>
            </a:r>
            <a:r>
              <a:rPr lang="en-US" altLang="zh-CN" sz="2800" dirty="0"/>
              <a:t>C</a:t>
            </a:r>
            <a:r>
              <a:rPr lang="zh-CN" altLang="en-US" sz="2800" dirty="0"/>
              <a:t>、</a:t>
            </a:r>
            <a:r>
              <a:rPr lang="en-US" altLang="zh-CN" sz="2800" dirty="0"/>
              <a:t>A </a:t>
            </a:r>
            <a:r>
              <a:rPr lang="zh-CN" altLang="en-US" sz="2800" dirty="0"/>
              <a:t> </a:t>
            </a:r>
          </a:p>
        </p:txBody>
      </p:sp>
      <p:sp>
        <p:nvSpPr>
          <p:cNvPr id="19" name="标题 1">
            <a:extLst>
              <a:ext uri="{FF2B5EF4-FFF2-40B4-BE49-F238E27FC236}">
                <a16:creationId xmlns:a16="http://schemas.microsoft.com/office/drawing/2014/main" id="{2763D4F2-3289-4346-A265-3A17F0454175}"/>
              </a:ext>
            </a:extLst>
          </p:cNvPr>
          <p:cNvSpPr txBox="1">
            <a:spLocks/>
          </p:cNvSpPr>
          <p:nvPr/>
        </p:nvSpPr>
        <p:spPr>
          <a:xfrm>
            <a:off x="913410" y="666750"/>
            <a:ext cx="10363200" cy="685800"/>
          </a:xfrm>
          <a:prstGeom prst="rect">
            <a:avLst/>
          </a:prstGeom>
        </p:spPr>
        <p:txBody>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en-US" altLang="zh-CN" sz="4400" kern="0"/>
              <a:t>6.3.1 </a:t>
            </a:r>
            <a:r>
              <a:rPr lang="zh-CN" altLang="en-US" sz="4400" kern="0"/>
              <a:t>二叉树的遍历</a:t>
            </a:r>
            <a:endParaRPr lang="zh-CN" altLang="en-US" sz="4400" kern="0" dirty="0"/>
          </a:p>
        </p:txBody>
      </p:sp>
      <p:grpSp>
        <p:nvGrpSpPr>
          <p:cNvPr id="20" name="组合 19">
            <a:extLst>
              <a:ext uri="{FF2B5EF4-FFF2-40B4-BE49-F238E27FC236}">
                <a16:creationId xmlns:a16="http://schemas.microsoft.com/office/drawing/2014/main" id="{207C0877-E814-434A-8609-7D9A2EA83A2F}"/>
              </a:ext>
            </a:extLst>
          </p:cNvPr>
          <p:cNvGrpSpPr/>
          <p:nvPr/>
        </p:nvGrpSpPr>
        <p:grpSpPr>
          <a:xfrm>
            <a:off x="609600" y="1676400"/>
            <a:ext cx="3846346" cy="4097336"/>
            <a:chOff x="414095" y="610998"/>
            <a:chExt cx="3846346" cy="4097336"/>
          </a:xfrm>
          <a:solidFill>
            <a:srgbClr val="FFFFCC"/>
          </a:solidFill>
        </p:grpSpPr>
        <p:sp>
          <p:nvSpPr>
            <p:cNvPr id="21" name="Oval 3">
              <a:extLst>
                <a:ext uri="{FF2B5EF4-FFF2-40B4-BE49-F238E27FC236}">
                  <a16:creationId xmlns:a16="http://schemas.microsoft.com/office/drawing/2014/main" id="{B67C3FBD-000E-431D-AEB9-BF79BA0D8734}"/>
                </a:ext>
              </a:extLst>
            </p:cNvPr>
            <p:cNvSpPr>
              <a:spLocks noChangeArrowheads="1"/>
            </p:cNvSpPr>
            <p:nvPr/>
          </p:nvSpPr>
          <p:spPr bwMode="auto">
            <a:xfrm>
              <a:off x="1230070" y="610998"/>
              <a:ext cx="609600" cy="609600"/>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a:t>
              </a:r>
            </a:p>
          </p:txBody>
        </p:sp>
        <p:sp>
          <p:nvSpPr>
            <p:cNvPr id="22" name="Line 7">
              <a:extLst>
                <a:ext uri="{FF2B5EF4-FFF2-40B4-BE49-F238E27FC236}">
                  <a16:creationId xmlns:a16="http://schemas.microsoft.com/office/drawing/2014/main" id="{21EF9271-8EB8-4A56-9350-D10FC9FC37A2}"/>
                </a:ext>
              </a:extLst>
            </p:cNvPr>
            <p:cNvSpPr>
              <a:spLocks noChangeShapeType="1"/>
            </p:cNvSpPr>
            <p:nvPr/>
          </p:nvSpPr>
          <p:spPr bwMode="auto">
            <a:xfrm flipH="1">
              <a:off x="877645" y="1149160"/>
              <a:ext cx="474663" cy="719137"/>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23" name="Line 8">
              <a:extLst>
                <a:ext uri="{FF2B5EF4-FFF2-40B4-BE49-F238E27FC236}">
                  <a16:creationId xmlns:a16="http://schemas.microsoft.com/office/drawing/2014/main" id="{02324A68-0B12-4833-B578-753E487028B8}"/>
                </a:ext>
              </a:extLst>
            </p:cNvPr>
            <p:cNvSpPr>
              <a:spLocks noChangeShapeType="1"/>
            </p:cNvSpPr>
            <p:nvPr/>
          </p:nvSpPr>
          <p:spPr bwMode="auto">
            <a:xfrm>
              <a:off x="1742833" y="1149160"/>
              <a:ext cx="449263" cy="647700"/>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24" name="Line 9">
              <a:extLst>
                <a:ext uri="{FF2B5EF4-FFF2-40B4-BE49-F238E27FC236}">
                  <a16:creationId xmlns:a16="http://schemas.microsoft.com/office/drawing/2014/main" id="{D2B1B425-EEC3-493A-920B-3B317D5C700D}"/>
                </a:ext>
              </a:extLst>
            </p:cNvPr>
            <p:cNvSpPr>
              <a:spLocks noChangeShapeType="1"/>
            </p:cNvSpPr>
            <p:nvPr/>
          </p:nvSpPr>
          <p:spPr bwMode="auto">
            <a:xfrm>
              <a:off x="879233" y="2373123"/>
              <a:ext cx="503238" cy="647700"/>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25" name="Oval 62">
              <a:extLst>
                <a:ext uri="{FF2B5EF4-FFF2-40B4-BE49-F238E27FC236}">
                  <a16:creationId xmlns:a16="http://schemas.microsoft.com/office/drawing/2014/main" id="{D71A3663-1E59-4121-8052-C1767437D849}"/>
                </a:ext>
              </a:extLst>
            </p:cNvPr>
            <p:cNvSpPr>
              <a:spLocks noChangeArrowheads="1"/>
            </p:cNvSpPr>
            <p:nvPr/>
          </p:nvSpPr>
          <p:spPr bwMode="auto">
            <a:xfrm>
              <a:off x="2031758" y="1763523"/>
              <a:ext cx="609600" cy="609600"/>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a:t>
              </a:r>
            </a:p>
          </p:txBody>
        </p:sp>
        <p:sp>
          <p:nvSpPr>
            <p:cNvPr id="26" name="Oval 63">
              <a:extLst>
                <a:ext uri="{FF2B5EF4-FFF2-40B4-BE49-F238E27FC236}">
                  <a16:creationId xmlns:a16="http://schemas.microsoft.com/office/drawing/2014/main" id="{3F4A022E-4C47-4801-BBC7-72879ED8E3FC}"/>
                </a:ext>
              </a:extLst>
            </p:cNvPr>
            <p:cNvSpPr>
              <a:spLocks noChangeArrowheads="1"/>
            </p:cNvSpPr>
            <p:nvPr/>
          </p:nvSpPr>
          <p:spPr bwMode="auto">
            <a:xfrm>
              <a:off x="414095" y="1796860"/>
              <a:ext cx="609600" cy="609600"/>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a:t>
              </a:r>
            </a:p>
          </p:txBody>
        </p:sp>
        <p:sp>
          <p:nvSpPr>
            <p:cNvPr id="27" name="Oval 64">
              <a:extLst>
                <a:ext uri="{FF2B5EF4-FFF2-40B4-BE49-F238E27FC236}">
                  <a16:creationId xmlns:a16="http://schemas.microsoft.com/office/drawing/2014/main" id="{D8338B5A-A61F-4A9F-842D-4C91CEB2EFE3}"/>
                </a:ext>
              </a:extLst>
            </p:cNvPr>
            <p:cNvSpPr>
              <a:spLocks noChangeArrowheads="1"/>
            </p:cNvSpPr>
            <p:nvPr/>
          </p:nvSpPr>
          <p:spPr bwMode="auto">
            <a:xfrm>
              <a:off x="1311033" y="2914460"/>
              <a:ext cx="609600" cy="609600"/>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p>
          </p:txBody>
        </p:sp>
        <p:sp>
          <p:nvSpPr>
            <p:cNvPr id="28" name="Line 7">
              <a:extLst>
                <a:ext uri="{FF2B5EF4-FFF2-40B4-BE49-F238E27FC236}">
                  <a16:creationId xmlns:a16="http://schemas.microsoft.com/office/drawing/2014/main" id="{7780A68F-2029-4855-AFC1-14E0FA86D967}"/>
                </a:ext>
              </a:extLst>
            </p:cNvPr>
            <p:cNvSpPr>
              <a:spLocks noChangeShapeType="1"/>
            </p:cNvSpPr>
            <p:nvPr/>
          </p:nvSpPr>
          <p:spPr bwMode="auto">
            <a:xfrm flipH="1">
              <a:off x="949914" y="3451034"/>
              <a:ext cx="474663" cy="719137"/>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29" name="Line 8">
              <a:extLst>
                <a:ext uri="{FF2B5EF4-FFF2-40B4-BE49-F238E27FC236}">
                  <a16:creationId xmlns:a16="http://schemas.microsoft.com/office/drawing/2014/main" id="{14D5337E-0EBF-4EDE-8D74-F7D3953DBFE8}"/>
                </a:ext>
              </a:extLst>
            </p:cNvPr>
            <p:cNvSpPr>
              <a:spLocks noChangeShapeType="1"/>
            </p:cNvSpPr>
            <p:nvPr/>
          </p:nvSpPr>
          <p:spPr bwMode="auto">
            <a:xfrm>
              <a:off x="1815102" y="3451034"/>
              <a:ext cx="449263" cy="647700"/>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30" name="Oval 62">
              <a:extLst>
                <a:ext uri="{FF2B5EF4-FFF2-40B4-BE49-F238E27FC236}">
                  <a16:creationId xmlns:a16="http://schemas.microsoft.com/office/drawing/2014/main" id="{343AA622-0B39-4FDB-8BC7-87A4AB4F56DE}"/>
                </a:ext>
              </a:extLst>
            </p:cNvPr>
            <p:cNvSpPr>
              <a:spLocks noChangeArrowheads="1"/>
            </p:cNvSpPr>
            <p:nvPr/>
          </p:nvSpPr>
          <p:spPr bwMode="auto">
            <a:xfrm>
              <a:off x="2104027" y="4065397"/>
              <a:ext cx="609600" cy="609600"/>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G</a:t>
              </a:r>
            </a:p>
          </p:txBody>
        </p:sp>
        <p:sp>
          <p:nvSpPr>
            <p:cNvPr id="31" name="Oval 63">
              <a:extLst>
                <a:ext uri="{FF2B5EF4-FFF2-40B4-BE49-F238E27FC236}">
                  <a16:creationId xmlns:a16="http://schemas.microsoft.com/office/drawing/2014/main" id="{AE975D76-E729-462F-ACF4-29DEA653201E}"/>
                </a:ext>
              </a:extLst>
            </p:cNvPr>
            <p:cNvSpPr>
              <a:spLocks noChangeArrowheads="1"/>
            </p:cNvSpPr>
            <p:nvPr/>
          </p:nvSpPr>
          <p:spPr bwMode="auto">
            <a:xfrm>
              <a:off x="486364" y="4098734"/>
              <a:ext cx="609600" cy="609600"/>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F</a:t>
              </a:r>
            </a:p>
          </p:txBody>
        </p:sp>
        <p:sp>
          <p:nvSpPr>
            <p:cNvPr id="32" name="Line 8">
              <a:extLst>
                <a:ext uri="{FF2B5EF4-FFF2-40B4-BE49-F238E27FC236}">
                  <a16:creationId xmlns:a16="http://schemas.microsoft.com/office/drawing/2014/main" id="{A8BFE998-1F91-4175-8A5A-E08828215BF6}"/>
                </a:ext>
              </a:extLst>
            </p:cNvPr>
            <p:cNvSpPr>
              <a:spLocks noChangeShapeType="1"/>
            </p:cNvSpPr>
            <p:nvPr/>
          </p:nvSpPr>
          <p:spPr bwMode="auto">
            <a:xfrm>
              <a:off x="2568922" y="2290572"/>
              <a:ext cx="449263" cy="647700"/>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33" name="Oval 62">
              <a:extLst>
                <a:ext uri="{FF2B5EF4-FFF2-40B4-BE49-F238E27FC236}">
                  <a16:creationId xmlns:a16="http://schemas.microsoft.com/office/drawing/2014/main" id="{B0D94995-6845-4D4A-8F17-519CEE6A7C1B}"/>
                </a:ext>
              </a:extLst>
            </p:cNvPr>
            <p:cNvSpPr>
              <a:spLocks noChangeArrowheads="1"/>
            </p:cNvSpPr>
            <p:nvPr/>
          </p:nvSpPr>
          <p:spPr bwMode="auto">
            <a:xfrm>
              <a:off x="2857847" y="2904935"/>
              <a:ext cx="609600" cy="609600"/>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E</a:t>
              </a:r>
            </a:p>
          </p:txBody>
        </p:sp>
        <p:sp>
          <p:nvSpPr>
            <p:cNvPr id="34" name="Line 8">
              <a:extLst>
                <a:ext uri="{FF2B5EF4-FFF2-40B4-BE49-F238E27FC236}">
                  <a16:creationId xmlns:a16="http://schemas.microsoft.com/office/drawing/2014/main" id="{1A9E0487-6D7A-4E0A-B2B5-0538921F7814}"/>
                </a:ext>
              </a:extLst>
            </p:cNvPr>
            <p:cNvSpPr>
              <a:spLocks noChangeShapeType="1"/>
            </p:cNvSpPr>
            <p:nvPr/>
          </p:nvSpPr>
          <p:spPr bwMode="auto">
            <a:xfrm>
              <a:off x="3361916" y="3460506"/>
              <a:ext cx="449263" cy="647700"/>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35" name="Oval 62">
              <a:extLst>
                <a:ext uri="{FF2B5EF4-FFF2-40B4-BE49-F238E27FC236}">
                  <a16:creationId xmlns:a16="http://schemas.microsoft.com/office/drawing/2014/main" id="{64BF8577-28F1-4C52-A86C-97AFAD7E8AB8}"/>
                </a:ext>
              </a:extLst>
            </p:cNvPr>
            <p:cNvSpPr>
              <a:spLocks noChangeArrowheads="1"/>
            </p:cNvSpPr>
            <p:nvPr/>
          </p:nvSpPr>
          <p:spPr bwMode="auto">
            <a:xfrm>
              <a:off x="3650841" y="4074869"/>
              <a:ext cx="609600" cy="609600"/>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H</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F33E4-DE31-4118-AC54-D68DB4371481}"/>
              </a:ext>
            </a:extLst>
          </p:cNvPr>
          <p:cNvSpPr>
            <a:spLocks noGrp="1"/>
          </p:cNvSpPr>
          <p:nvPr>
            <p:ph type="title"/>
          </p:nvPr>
        </p:nvSpPr>
        <p:spPr/>
        <p:txBody>
          <a:bodyPr/>
          <a:lstStyle/>
          <a:p>
            <a:r>
              <a:rPr lang="zh-CN" altLang="en-US" dirty="0"/>
              <a:t>先序遍历</a:t>
            </a:r>
            <a:r>
              <a:rPr lang="en-US" altLang="zh-CN" dirty="0"/>
              <a:t>DLR</a:t>
            </a:r>
            <a:r>
              <a:rPr lang="zh-CN" altLang="en-US" dirty="0"/>
              <a:t>算法</a:t>
            </a:r>
          </a:p>
        </p:txBody>
      </p:sp>
      <p:sp>
        <p:nvSpPr>
          <p:cNvPr id="3" name="内容占位符 2">
            <a:extLst>
              <a:ext uri="{FF2B5EF4-FFF2-40B4-BE49-F238E27FC236}">
                <a16:creationId xmlns:a16="http://schemas.microsoft.com/office/drawing/2014/main" id="{C4FE8809-E9DB-4005-ACCE-C88FB5D3A504}"/>
              </a:ext>
            </a:extLst>
          </p:cNvPr>
          <p:cNvSpPr>
            <a:spLocks noGrp="1"/>
          </p:cNvSpPr>
          <p:nvPr>
            <p:ph idx="1"/>
          </p:nvPr>
        </p:nvSpPr>
        <p:spPr>
          <a:xfrm>
            <a:off x="762000" y="1371600"/>
            <a:ext cx="11125200" cy="5181600"/>
          </a:xfrm>
        </p:spPr>
        <p:txBody>
          <a:bodyPr/>
          <a:lstStyle/>
          <a:p>
            <a:pPr marL="0" indent="0">
              <a:buNone/>
            </a:pPr>
            <a:r>
              <a:rPr lang="en-US" altLang="zh-CN" sz="2400" dirty="0">
                <a:solidFill>
                  <a:srgbClr val="CC00CC"/>
                </a:solidFill>
              </a:rPr>
              <a:t>/*</a:t>
            </a:r>
            <a:r>
              <a:rPr lang="zh-CN" altLang="en-US" sz="2400" dirty="0">
                <a:solidFill>
                  <a:srgbClr val="CC00CC"/>
                </a:solidFill>
              </a:rPr>
              <a:t>先序遍历二叉树</a:t>
            </a:r>
            <a:r>
              <a:rPr lang="en-US" altLang="zh-CN" sz="2400" dirty="0">
                <a:solidFill>
                  <a:srgbClr val="CC00CC"/>
                </a:solidFill>
              </a:rPr>
              <a:t>, root</a:t>
            </a:r>
            <a:r>
              <a:rPr lang="zh-CN" altLang="en-US" sz="2400" dirty="0">
                <a:solidFill>
                  <a:srgbClr val="CC00CC"/>
                </a:solidFill>
              </a:rPr>
              <a:t>为指向二叉树</a:t>
            </a:r>
            <a:r>
              <a:rPr lang="en-US" altLang="zh-CN" sz="2400" dirty="0">
                <a:solidFill>
                  <a:srgbClr val="CC00CC"/>
                </a:solidFill>
              </a:rPr>
              <a:t>(</a:t>
            </a:r>
            <a:r>
              <a:rPr lang="zh-CN" altLang="en-US" sz="2400" dirty="0">
                <a:solidFill>
                  <a:srgbClr val="CC00CC"/>
                </a:solidFill>
              </a:rPr>
              <a:t>或某一子树</a:t>
            </a:r>
            <a:r>
              <a:rPr lang="en-US" altLang="zh-CN" sz="2400" dirty="0">
                <a:solidFill>
                  <a:srgbClr val="CC00CC"/>
                </a:solidFill>
              </a:rPr>
              <a:t>)</a:t>
            </a:r>
            <a:r>
              <a:rPr lang="zh-CN" altLang="en-US" sz="2400" dirty="0">
                <a:solidFill>
                  <a:srgbClr val="CC00CC"/>
                </a:solidFill>
              </a:rPr>
              <a:t>根结点的指针*</a:t>
            </a:r>
            <a:r>
              <a:rPr lang="en-US" altLang="zh-CN" sz="2400" dirty="0">
                <a:solidFill>
                  <a:srgbClr val="CC00CC"/>
                </a:solidFill>
              </a:rPr>
              <a:t>/</a:t>
            </a:r>
          </a:p>
          <a:p>
            <a:pPr marL="0" indent="0">
              <a:buNone/>
            </a:pPr>
            <a:r>
              <a:rPr lang="en-US" altLang="zh-CN" sz="2400" dirty="0"/>
              <a:t>void  </a:t>
            </a:r>
            <a:r>
              <a:rPr lang="en-US" altLang="zh-CN" sz="2400" dirty="0" err="1"/>
              <a:t>PreOrder</a:t>
            </a:r>
            <a:r>
              <a:rPr lang="en-US" altLang="zh-CN" sz="2400" dirty="0"/>
              <a:t>(</a:t>
            </a:r>
            <a:r>
              <a:rPr lang="en-US" altLang="zh-CN" sz="2400" dirty="0" err="1"/>
              <a:t>BiTree</a:t>
            </a:r>
            <a:r>
              <a:rPr lang="en-US" altLang="zh-CN" sz="2400" dirty="0"/>
              <a:t> root) { </a:t>
            </a:r>
          </a:p>
          <a:p>
            <a:pPr marL="0" indent="0">
              <a:buNone/>
            </a:pPr>
            <a:r>
              <a:rPr lang="en-US" altLang="zh-CN" sz="2400" dirty="0"/>
              <a:t>    if (root!=NULL) {</a:t>
            </a:r>
          </a:p>
          <a:p>
            <a:pPr marL="0" indent="0">
              <a:buNone/>
            </a:pPr>
            <a:r>
              <a:rPr lang="en-US" altLang="zh-CN" sz="2400" dirty="0"/>
              <a:t>        Visit(root -&gt;data); 			</a:t>
            </a:r>
            <a:r>
              <a:rPr lang="en-US" altLang="zh-CN" sz="2400" dirty="0">
                <a:solidFill>
                  <a:srgbClr val="CC00CC"/>
                </a:solidFill>
              </a:rPr>
              <a:t>/*</a:t>
            </a:r>
            <a:r>
              <a:rPr lang="zh-CN" altLang="en-US" sz="2400" dirty="0">
                <a:solidFill>
                  <a:srgbClr val="CC00CC"/>
                </a:solidFill>
              </a:rPr>
              <a:t>访问根结点*</a:t>
            </a:r>
            <a:r>
              <a:rPr lang="en-US" altLang="zh-CN" sz="2400" dirty="0">
                <a:solidFill>
                  <a:srgbClr val="CC00CC"/>
                </a:solidFill>
              </a:rPr>
              <a:t>/</a:t>
            </a:r>
          </a:p>
          <a:p>
            <a:pPr marL="0" indent="0">
              <a:buNone/>
            </a:pPr>
            <a:r>
              <a:rPr lang="en-US" altLang="zh-CN" sz="2400" dirty="0"/>
              <a:t>        </a:t>
            </a:r>
            <a:r>
              <a:rPr lang="en-US" altLang="zh-CN" sz="2400" dirty="0" err="1"/>
              <a:t>PreOrder</a:t>
            </a:r>
            <a:r>
              <a:rPr lang="en-US" altLang="zh-CN" sz="2400" dirty="0"/>
              <a:t>(root -&gt;</a:t>
            </a:r>
            <a:r>
              <a:rPr lang="en-US" altLang="zh-CN" sz="2400" dirty="0" err="1"/>
              <a:t>LChild</a:t>
            </a:r>
            <a:r>
              <a:rPr lang="en-US" altLang="zh-CN" sz="2400" dirty="0"/>
              <a:t>); 	</a:t>
            </a:r>
            <a:r>
              <a:rPr lang="en-US" altLang="zh-CN" sz="2400" dirty="0">
                <a:solidFill>
                  <a:srgbClr val="CC00CC"/>
                </a:solidFill>
              </a:rPr>
              <a:t>/*</a:t>
            </a:r>
            <a:r>
              <a:rPr lang="zh-CN" altLang="en-US" sz="2400" dirty="0">
                <a:solidFill>
                  <a:srgbClr val="CC00CC"/>
                </a:solidFill>
              </a:rPr>
              <a:t>先序遍历左子树*</a:t>
            </a:r>
            <a:r>
              <a:rPr lang="en-US" altLang="zh-CN" sz="2400" dirty="0">
                <a:solidFill>
                  <a:srgbClr val="CC00CC"/>
                </a:solidFill>
              </a:rPr>
              <a:t>/</a:t>
            </a:r>
          </a:p>
          <a:p>
            <a:pPr marL="0" indent="0">
              <a:buNone/>
            </a:pPr>
            <a:r>
              <a:rPr lang="en-US" altLang="zh-CN" sz="2400" dirty="0"/>
              <a:t>        </a:t>
            </a:r>
            <a:r>
              <a:rPr lang="en-US" altLang="zh-CN" sz="2400" dirty="0" err="1"/>
              <a:t>PreOrder</a:t>
            </a:r>
            <a:r>
              <a:rPr lang="en-US" altLang="zh-CN" sz="2400" dirty="0"/>
              <a:t>(root -&gt;</a:t>
            </a:r>
            <a:r>
              <a:rPr lang="en-US" altLang="zh-CN" sz="2400" dirty="0" err="1"/>
              <a:t>RChild</a:t>
            </a:r>
            <a:r>
              <a:rPr lang="en-US" altLang="zh-CN" sz="2400" dirty="0"/>
              <a:t>);		</a:t>
            </a:r>
            <a:r>
              <a:rPr lang="en-US" altLang="zh-CN" sz="2400" dirty="0">
                <a:solidFill>
                  <a:srgbClr val="CC00CC"/>
                </a:solidFill>
              </a:rPr>
              <a:t>/*</a:t>
            </a:r>
            <a:r>
              <a:rPr lang="zh-CN" altLang="en-US" sz="2400" dirty="0">
                <a:solidFill>
                  <a:srgbClr val="CC00CC"/>
                </a:solidFill>
              </a:rPr>
              <a:t>先序遍历右子树*</a:t>
            </a:r>
            <a:r>
              <a:rPr lang="en-US" altLang="zh-CN" sz="2400" dirty="0">
                <a:solidFill>
                  <a:srgbClr val="CC00CC"/>
                </a:solidFill>
              </a:rPr>
              <a:t>/</a:t>
            </a:r>
          </a:p>
          <a:p>
            <a:pPr marL="0" indent="0">
              <a:lnSpc>
                <a:spcPct val="100000"/>
              </a:lnSpc>
              <a:spcBef>
                <a:spcPts val="0"/>
              </a:spcBef>
              <a:spcAft>
                <a:spcPts val="0"/>
              </a:spcAft>
              <a:buNone/>
            </a:pPr>
            <a:r>
              <a:rPr lang="en-US" altLang="zh-CN" sz="2400" dirty="0"/>
              <a:t>    }</a:t>
            </a:r>
          </a:p>
          <a:p>
            <a:pPr marL="0" indent="0">
              <a:lnSpc>
                <a:spcPct val="100000"/>
              </a:lnSpc>
              <a:spcBef>
                <a:spcPts val="0"/>
              </a:spcBef>
              <a:spcAft>
                <a:spcPts val="0"/>
              </a:spcAft>
              <a:buNone/>
            </a:pPr>
            <a:r>
              <a:rPr lang="en-US" altLang="zh-CN" sz="2400" dirty="0"/>
              <a:t>} </a:t>
            </a:r>
          </a:p>
          <a:p>
            <a:pPr marL="0" indent="0">
              <a:spcAft>
                <a:spcPts val="0"/>
              </a:spcAft>
              <a:buNone/>
            </a:pPr>
            <a:endParaRPr lang="zh-CN" altLang="en-US" sz="2400" dirty="0"/>
          </a:p>
        </p:txBody>
      </p:sp>
    </p:spTree>
    <p:extLst>
      <p:ext uri="{BB962C8B-B14F-4D97-AF65-F5344CB8AC3E}">
        <p14:creationId xmlns:p14="http://schemas.microsoft.com/office/powerpoint/2010/main" val="1803456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E2D04-F12B-485B-96D8-2972A972DB3E}"/>
              </a:ext>
            </a:extLst>
          </p:cNvPr>
          <p:cNvSpPr>
            <a:spLocks noGrp="1"/>
          </p:cNvSpPr>
          <p:nvPr>
            <p:ph type="title"/>
          </p:nvPr>
        </p:nvSpPr>
        <p:spPr/>
        <p:txBody>
          <a:bodyPr/>
          <a:lstStyle/>
          <a:p>
            <a:r>
              <a:rPr lang="zh-CN" altLang="en-US" dirty="0"/>
              <a:t>中序遍历（</a:t>
            </a:r>
            <a:r>
              <a:rPr lang="en-US" altLang="zh-CN" dirty="0"/>
              <a:t>LDR</a:t>
            </a:r>
            <a:r>
              <a:rPr lang="zh-CN" altLang="en-US" dirty="0"/>
              <a:t>）算法</a:t>
            </a:r>
          </a:p>
        </p:txBody>
      </p:sp>
      <p:sp>
        <p:nvSpPr>
          <p:cNvPr id="3" name="内容占位符 2">
            <a:extLst>
              <a:ext uri="{FF2B5EF4-FFF2-40B4-BE49-F238E27FC236}">
                <a16:creationId xmlns:a16="http://schemas.microsoft.com/office/drawing/2014/main" id="{48E108AB-785E-4608-AE3B-2DDC4E670707}"/>
              </a:ext>
            </a:extLst>
          </p:cNvPr>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buNone/>
            </a:pPr>
            <a:r>
              <a:rPr lang="en-US" altLang="zh-CN" sz="2400" dirty="0">
                <a:solidFill>
                  <a:srgbClr val="CC00CC"/>
                </a:solidFill>
              </a:rPr>
              <a:t>/*</a:t>
            </a:r>
            <a:r>
              <a:rPr lang="zh-CN" altLang="en-US" sz="2400" dirty="0">
                <a:solidFill>
                  <a:srgbClr val="CC00CC"/>
                </a:solidFill>
              </a:rPr>
              <a:t>中序遍历二叉树</a:t>
            </a:r>
            <a:r>
              <a:rPr lang="en-US" altLang="zh-CN" sz="2400" dirty="0">
                <a:solidFill>
                  <a:srgbClr val="CC00CC"/>
                </a:solidFill>
              </a:rPr>
              <a:t>, root</a:t>
            </a:r>
            <a:r>
              <a:rPr lang="zh-CN" altLang="en-US" sz="2400" dirty="0">
                <a:solidFill>
                  <a:srgbClr val="CC00CC"/>
                </a:solidFill>
              </a:rPr>
              <a:t>为指向二叉树</a:t>
            </a:r>
            <a:r>
              <a:rPr lang="en-US" altLang="zh-CN" sz="2400" dirty="0">
                <a:solidFill>
                  <a:srgbClr val="CC00CC"/>
                </a:solidFill>
              </a:rPr>
              <a:t>(</a:t>
            </a:r>
            <a:r>
              <a:rPr lang="zh-CN" altLang="en-US" sz="2400" dirty="0">
                <a:solidFill>
                  <a:srgbClr val="CC00CC"/>
                </a:solidFill>
              </a:rPr>
              <a:t>或某一子树</a:t>
            </a:r>
            <a:r>
              <a:rPr lang="en-US" altLang="zh-CN" sz="2400" dirty="0">
                <a:solidFill>
                  <a:srgbClr val="CC00CC"/>
                </a:solidFill>
              </a:rPr>
              <a:t>)</a:t>
            </a:r>
            <a:r>
              <a:rPr lang="zh-CN" altLang="en-US" sz="2400" dirty="0">
                <a:solidFill>
                  <a:srgbClr val="CC00CC"/>
                </a:solidFill>
              </a:rPr>
              <a:t>根结点的指针*</a:t>
            </a:r>
            <a:r>
              <a:rPr lang="en-US" altLang="zh-CN" sz="2400" dirty="0">
                <a:solidFill>
                  <a:srgbClr val="CC00CC"/>
                </a:solidFill>
              </a:rPr>
              <a:t>/</a:t>
            </a:r>
          </a:p>
          <a:p>
            <a:pPr marL="0" indent="0">
              <a:buNone/>
            </a:pPr>
            <a:r>
              <a:rPr lang="en-US" altLang="zh-CN" sz="2400" dirty="0"/>
              <a:t>void  </a:t>
            </a:r>
            <a:r>
              <a:rPr lang="en-US" altLang="zh-CN" sz="2400" dirty="0" err="1"/>
              <a:t>InOrder</a:t>
            </a:r>
            <a:r>
              <a:rPr lang="en-US" altLang="zh-CN" sz="2400" dirty="0"/>
              <a:t>(</a:t>
            </a:r>
            <a:r>
              <a:rPr lang="en-US" altLang="zh-CN" sz="2400" dirty="0" err="1"/>
              <a:t>BiTree</a:t>
            </a:r>
            <a:r>
              <a:rPr lang="en-US" altLang="zh-CN" sz="2400" dirty="0"/>
              <a:t> root) {</a:t>
            </a:r>
          </a:p>
          <a:p>
            <a:pPr marL="0" indent="0">
              <a:buNone/>
            </a:pPr>
            <a:r>
              <a:rPr lang="en-US" altLang="zh-CN" sz="2400" dirty="0"/>
              <a:t>    if (root!=NULL) {</a:t>
            </a:r>
          </a:p>
          <a:p>
            <a:pPr marL="0" indent="0">
              <a:buNone/>
            </a:pPr>
            <a:r>
              <a:rPr lang="en-US" altLang="zh-CN" sz="2400" dirty="0"/>
              <a:t>        </a:t>
            </a:r>
            <a:r>
              <a:rPr lang="en-US" altLang="zh-CN" sz="2400" dirty="0" err="1"/>
              <a:t>InOrder</a:t>
            </a:r>
            <a:r>
              <a:rPr lang="en-US" altLang="zh-CN" sz="2400" dirty="0"/>
              <a:t>(root -&gt;</a:t>
            </a:r>
            <a:r>
              <a:rPr lang="en-US" altLang="zh-CN" sz="2400" dirty="0" err="1"/>
              <a:t>LChild</a:t>
            </a:r>
            <a:r>
              <a:rPr lang="en-US" altLang="zh-CN" sz="2400" dirty="0"/>
              <a:t>); 	</a:t>
            </a:r>
            <a:r>
              <a:rPr lang="en-US" altLang="zh-CN" sz="2400" dirty="0">
                <a:solidFill>
                  <a:srgbClr val="CC00CC"/>
                </a:solidFill>
              </a:rPr>
              <a:t>/*</a:t>
            </a:r>
            <a:r>
              <a:rPr lang="zh-CN" altLang="en-US" sz="2400" dirty="0">
                <a:solidFill>
                  <a:srgbClr val="CC00CC"/>
                </a:solidFill>
              </a:rPr>
              <a:t>中序遍历左子树*</a:t>
            </a:r>
            <a:r>
              <a:rPr lang="en-US" altLang="zh-CN" sz="2400" dirty="0">
                <a:solidFill>
                  <a:srgbClr val="CC00CC"/>
                </a:solidFill>
              </a:rPr>
              <a:t>/</a:t>
            </a:r>
          </a:p>
          <a:p>
            <a:pPr marL="0" indent="0">
              <a:buNone/>
            </a:pPr>
            <a:r>
              <a:rPr lang="en-US" altLang="zh-CN" sz="2400" dirty="0">
                <a:solidFill>
                  <a:srgbClr val="CC00CC"/>
                </a:solidFill>
              </a:rPr>
              <a:t>        </a:t>
            </a:r>
            <a:r>
              <a:rPr lang="en-US" altLang="zh-CN" sz="2400" dirty="0"/>
              <a:t>Visit(root -&gt;data); 		</a:t>
            </a:r>
            <a:r>
              <a:rPr lang="en-US" altLang="zh-CN" sz="2400" dirty="0">
                <a:solidFill>
                  <a:srgbClr val="CC00CC"/>
                </a:solidFill>
              </a:rPr>
              <a:t>/*</a:t>
            </a:r>
            <a:r>
              <a:rPr lang="zh-CN" altLang="en-US" sz="2400" dirty="0">
                <a:solidFill>
                  <a:srgbClr val="CC00CC"/>
                </a:solidFill>
              </a:rPr>
              <a:t>访问根结点*</a:t>
            </a:r>
            <a:r>
              <a:rPr lang="en-US" altLang="zh-CN" sz="2400" dirty="0">
                <a:solidFill>
                  <a:srgbClr val="CC00CC"/>
                </a:solidFill>
              </a:rPr>
              <a:t>/</a:t>
            </a:r>
          </a:p>
          <a:p>
            <a:pPr marL="0" indent="0">
              <a:buNone/>
            </a:pPr>
            <a:r>
              <a:rPr lang="en-US" altLang="zh-CN" sz="2400" dirty="0">
                <a:solidFill>
                  <a:srgbClr val="CC00CC"/>
                </a:solidFill>
              </a:rPr>
              <a:t>        </a:t>
            </a:r>
            <a:r>
              <a:rPr lang="en-US" altLang="zh-CN" sz="2400" dirty="0" err="1"/>
              <a:t>InOrder</a:t>
            </a:r>
            <a:r>
              <a:rPr lang="en-US" altLang="zh-CN" sz="2400" dirty="0"/>
              <a:t>(root -&gt;</a:t>
            </a:r>
            <a:r>
              <a:rPr lang="en-US" altLang="zh-CN" sz="2400" dirty="0" err="1"/>
              <a:t>RChild</a:t>
            </a:r>
            <a:r>
              <a:rPr lang="en-US" altLang="zh-CN" sz="2400" dirty="0"/>
              <a:t>); 	</a:t>
            </a:r>
            <a:r>
              <a:rPr lang="en-US" altLang="zh-CN" sz="2400" dirty="0">
                <a:solidFill>
                  <a:srgbClr val="CC00CC"/>
                </a:solidFill>
              </a:rPr>
              <a:t>/*</a:t>
            </a:r>
            <a:r>
              <a:rPr lang="zh-CN" altLang="en-US" sz="2400" dirty="0">
                <a:solidFill>
                  <a:srgbClr val="CC00CC"/>
                </a:solidFill>
              </a:rPr>
              <a:t>中序遍历右子树*</a:t>
            </a:r>
            <a:r>
              <a:rPr lang="en-US" altLang="zh-CN" sz="2400" dirty="0">
                <a:solidFill>
                  <a:srgbClr val="CC00CC"/>
                </a:solidFill>
              </a:rPr>
              <a:t>/</a:t>
            </a:r>
          </a:p>
          <a:p>
            <a:pPr marL="0" indent="0">
              <a:lnSpc>
                <a:spcPct val="100000"/>
              </a:lnSpc>
              <a:spcBef>
                <a:spcPts val="0"/>
              </a:spcBef>
              <a:spcAft>
                <a:spcPts val="0"/>
              </a:spcAft>
              <a:buNone/>
            </a:pPr>
            <a:r>
              <a:rPr lang="en-US" altLang="zh-CN" sz="2400" dirty="0">
                <a:solidFill>
                  <a:srgbClr val="CC00CC"/>
                </a:solidFill>
              </a:rPr>
              <a:t>    </a:t>
            </a:r>
            <a:r>
              <a:rPr lang="en-US" altLang="zh-CN" sz="2400" dirty="0"/>
              <a:t>}</a:t>
            </a:r>
          </a:p>
          <a:p>
            <a:pPr marL="0" indent="0">
              <a:lnSpc>
                <a:spcPct val="100000"/>
              </a:lnSpc>
              <a:spcBef>
                <a:spcPts val="0"/>
              </a:spcBef>
              <a:spcAft>
                <a:spcPts val="0"/>
              </a:spcAft>
              <a:buNone/>
            </a:pPr>
            <a:r>
              <a:rPr lang="en-US" altLang="zh-CN" sz="2400" dirty="0"/>
              <a:t>} </a:t>
            </a:r>
          </a:p>
          <a:p>
            <a:pPr marL="0" indent="0">
              <a:spcAft>
                <a:spcPts val="0"/>
              </a:spcAft>
              <a:buNone/>
            </a:pPr>
            <a:endParaRPr lang="zh-CN" altLang="en-US" sz="2400" dirty="0">
              <a:solidFill>
                <a:srgbClr val="CC00CC"/>
              </a:solidFill>
            </a:endParaRPr>
          </a:p>
        </p:txBody>
      </p:sp>
    </p:spTree>
    <p:extLst>
      <p:ext uri="{BB962C8B-B14F-4D97-AF65-F5344CB8AC3E}">
        <p14:creationId xmlns:p14="http://schemas.microsoft.com/office/powerpoint/2010/main" val="10589886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EE2D04-F12B-485B-96D8-2972A972DB3E}"/>
              </a:ext>
            </a:extLst>
          </p:cNvPr>
          <p:cNvSpPr>
            <a:spLocks noGrp="1"/>
          </p:cNvSpPr>
          <p:nvPr>
            <p:ph type="title"/>
          </p:nvPr>
        </p:nvSpPr>
        <p:spPr/>
        <p:txBody>
          <a:bodyPr/>
          <a:lstStyle/>
          <a:p>
            <a:r>
              <a:rPr lang="zh-CN" altLang="en-US" dirty="0"/>
              <a:t>后序遍历（</a:t>
            </a:r>
            <a:r>
              <a:rPr lang="en-US" altLang="zh-CN" dirty="0"/>
              <a:t>LRD</a:t>
            </a:r>
            <a:r>
              <a:rPr lang="zh-CN" altLang="en-US" dirty="0"/>
              <a:t>）算法</a:t>
            </a:r>
          </a:p>
        </p:txBody>
      </p:sp>
      <p:sp>
        <p:nvSpPr>
          <p:cNvPr id="3" name="内容占位符 2">
            <a:extLst>
              <a:ext uri="{FF2B5EF4-FFF2-40B4-BE49-F238E27FC236}">
                <a16:creationId xmlns:a16="http://schemas.microsoft.com/office/drawing/2014/main" id="{48E108AB-785E-4608-AE3B-2DDC4E670707}"/>
              </a:ext>
            </a:extLst>
          </p:cNvPr>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lgn="just">
              <a:buNone/>
            </a:pPr>
            <a:r>
              <a:rPr lang="en-US" altLang="zh-CN" sz="2400" dirty="0">
                <a:solidFill>
                  <a:srgbClr val="CC00CC"/>
                </a:solidFill>
              </a:rPr>
              <a:t>/* </a:t>
            </a:r>
            <a:r>
              <a:rPr lang="zh-CN" altLang="en-US" sz="2400" dirty="0">
                <a:solidFill>
                  <a:srgbClr val="CC00CC"/>
                </a:solidFill>
              </a:rPr>
              <a:t>后序遍历二叉树，</a:t>
            </a:r>
            <a:r>
              <a:rPr lang="en-US" altLang="zh-CN" sz="2400" dirty="0">
                <a:solidFill>
                  <a:srgbClr val="CC00CC"/>
                </a:solidFill>
              </a:rPr>
              <a:t>root</a:t>
            </a:r>
            <a:r>
              <a:rPr lang="zh-CN" altLang="en-US" sz="2400" dirty="0">
                <a:solidFill>
                  <a:srgbClr val="CC00CC"/>
                </a:solidFill>
              </a:rPr>
              <a:t>为指向二叉树</a:t>
            </a:r>
            <a:r>
              <a:rPr lang="en-US" altLang="zh-CN" sz="2400" dirty="0">
                <a:solidFill>
                  <a:srgbClr val="CC00CC"/>
                </a:solidFill>
              </a:rPr>
              <a:t>(</a:t>
            </a:r>
            <a:r>
              <a:rPr lang="zh-CN" altLang="en-US" sz="2400" dirty="0">
                <a:solidFill>
                  <a:srgbClr val="CC00CC"/>
                </a:solidFill>
              </a:rPr>
              <a:t>或某一子树</a:t>
            </a:r>
            <a:r>
              <a:rPr lang="en-US" altLang="zh-CN" sz="2400" dirty="0">
                <a:solidFill>
                  <a:srgbClr val="CC00CC"/>
                </a:solidFill>
              </a:rPr>
              <a:t>)</a:t>
            </a:r>
            <a:r>
              <a:rPr lang="zh-CN" altLang="en-US" sz="2400" dirty="0">
                <a:solidFill>
                  <a:srgbClr val="CC00CC"/>
                </a:solidFill>
              </a:rPr>
              <a:t>根结点的指针*</a:t>
            </a:r>
            <a:r>
              <a:rPr lang="en-US" altLang="zh-CN" sz="2400" dirty="0">
                <a:solidFill>
                  <a:srgbClr val="CC00CC"/>
                </a:solidFill>
              </a:rPr>
              <a:t>/</a:t>
            </a:r>
          </a:p>
          <a:p>
            <a:pPr marL="0" indent="0" algn="just">
              <a:buNone/>
            </a:pPr>
            <a:r>
              <a:rPr lang="en-US" altLang="zh-CN" sz="2400" dirty="0"/>
              <a:t>void  </a:t>
            </a:r>
            <a:r>
              <a:rPr lang="en-US" altLang="zh-CN" sz="2400" dirty="0" err="1"/>
              <a:t>PostOrder</a:t>
            </a:r>
            <a:r>
              <a:rPr lang="en-US" altLang="zh-CN" sz="2400" dirty="0"/>
              <a:t>(</a:t>
            </a:r>
            <a:r>
              <a:rPr lang="en-US" altLang="zh-CN" sz="2400" dirty="0" err="1"/>
              <a:t>BiTree</a:t>
            </a:r>
            <a:r>
              <a:rPr lang="en-US" altLang="zh-CN" sz="2400" dirty="0"/>
              <a:t> root) {</a:t>
            </a:r>
          </a:p>
          <a:p>
            <a:pPr marL="0" indent="0" algn="just">
              <a:buNone/>
            </a:pPr>
            <a:r>
              <a:rPr lang="en-US" altLang="zh-CN" sz="2400" dirty="0"/>
              <a:t>    if(root!=NULL) {</a:t>
            </a:r>
          </a:p>
          <a:p>
            <a:pPr marL="0" indent="0" algn="just">
              <a:buNone/>
            </a:pPr>
            <a:r>
              <a:rPr lang="en-US" altLang="zh-CN" sz="2400" dirty="0"/>
              <a:t>        </a:t>
            </a:r>
            <a:r>
              <a:rPr lang="en-US" altLang="zh-CN" sz="2400" dirty="0" err="1"/>
              <a:t>PostOrder</a:t>
            </a:r>
            <a:r>
              <a:rPr lang="en-US" altLang="zh-CN" sz="2400" dirty="0"/>
              <a:t>(root -&gt;</a:t>
            </a:r>
            <a:r>
              <a:rPr lang="en-US" altLang="zh-CN" sz="2400" dirty="0" err="1"/>
              <a:t>LChild</a:t>
            </a:r>
            <a:r>
              <a:rPr lang="en-US" altLang="zh-CN" sz="2400" dirty="0"/>
              <a:t>); 	</a:t>
            </a:r>
            <a:r>
              <a:rPr lang="en-US" altLang="zh-CN" sz="2400" dirty="0">
                <a:solidFill>
                  <a:srgbClr val="CC00CC"/>
                </a:solidFill>
              </a:rPr>
              <a:t>/*</a:t>
            </a:r>
            <a:r>
              <a:rPr lang="zh-CN" altLang="en-US" sz="2400" dirty="0">
                <a:solidFill>
                  <a:srgbClr val="CC00CC"/>
                </a:solidFill>
              </a:rPr>
              <a:t>后序遍历左子树*</a:t>
            </a:r>
            <a:r>
              <a:rPr lang="en-US" altLang="zh-CN" sz="2400" dirty="0">
                <a:solidFill>
                  <a:srgbClr val="CC00CC"/>
                </a:solidFill>
              </a:rPr>
              <a:t>/</a:t>
            </a:r>
          </a:p>
          <a:p>
            <a:pPr marL="0" indent="0" algn="just">
              <a:buNone/>
            </a:pPr>
            <a:r>
              <a:rPr lang="en-US" altLang="zh-CN" sz="2400" dirty="0"/>
              <a:t>        </a:t>
            </a:r>
            <a:r>
              <a:rPr lang="en-US" altLang="zh-CN" sz="2400" dirty="0" err="1"/>
              <a:t>PostOrder</a:t>
            </a:r>
            <a:r>
              <a:rPr lang="en-US" altLang="zh-CN" sz="2400" dirty="0"/>
              <a:t>(root -&gt;</a:t>
            </a:r>
            <a:r>
              <a:rPr lang="en-US" altLang="zh-CN" sz="2400" dirty="0" err="1"/>
              <a:t>RChild</a:t>
            </a:r>
            <a:r>
              <a:rPr lang="en-US" altLang="zh-CN" sz="2400" dirty="0"/>
              <a:t>);	</a:t>
            </a:r>
            <a:r>
              <a:rPr lang="en-US" altLang="zh-CN" sz="2400" dirty="0">
                <a:solidFill>
                  <a:srgbClr val="CC00CC"/>
                </a:solidFill>
              </a:rPr>
              <a:t>/*</a:t>
            </a:r>
            <a:r>
              <a:rPr lang="zh-CN" altLang="en-US" sz="2400" dirty="0">
                <a:solidFill>
                  <a:srgbClr val="CC00CC"/>
                </a:solidFill>
              </a:rPr>
              <a:t>后序遍历右子树*</a:t>
            </a:r>
            <a:r>
              <a:rPr lang="en-US" altLang="zh-CN" sz="2400" dirty="0">
                <a:solidFill>
                  <a:srgbClr val="CC00CC"/>
                </a:solidFill>
              </a:rPr>
              <a:t>/</a:t>
            </a:r>
            <a:endParaRPr lang="zh-CN" altLang="en-US" sz="2400" dirty="0">
              <a:solidFill>
                <a:srgbClr val="CC00CC"/>
              </a:solidFill>
            </a:endParaRPr>
          </a:p>
          <a:p>
            <a:pPr marL="0" indent="0" algn="just">
              <a:buNone/>
            </a:pPr>
            <a:r>
              <a:rPr lang="zh-CN" altLang="en-US" sz="2400" dirty="0"/>
              <a:t>        </a:t>
            </a:r>
            <a:r>
              <a:rPr lang="en-US" altLang="zh-CN" sz="2400" dirty="0"/>
              <a:t>Visit(root -&gt;data);			</a:t>
            </a:r>
            <a:r>
              <a:rPr lang="en-US" altLang="zh-CN" sz="2400" dirty="0">
                <a:solidFill>
                  <a:srgbClr val="CC00CC"/>
                </a:solidFill>
              </a:rPr>
              <a:t>/*</a:t>
            </a:r>
            <a:r>
              <a:rPr lang="zh-CN" altLang="en-US" sz="2400" dirty="0">
                <a:solidFill>
                  <a:srgbClr val="CC00CC"/>
                </a:solidFill>
              </a:rPr>
              <a:t>访问根结点*</a:t>
            </a:r>
            <a:r>
              <a:rPr lang="en-US" altLang="zh-CN" sz="2400" dirty="0">
                <a:solidFill>
                  <a:srgbClr val="CC00CC"/>
                </a:solidFill>
              </a:rPr>
              <a:t>/</a:t>
            </a:r>
          </a:p>
          <a:p>
            <a:pPr marL="0" indent="0" algn="just">
              <a:lnSpc>
                <a:spcPct val="100000"/>
              </a:lnSpc>
              <a:spcBef>
                <a:spcPts val="0"/>
              </a:spcBef>
              <a:spcAft>
                <a:spcPts val="0"/>
              </a:spcAft>
              <a:buNone/>
            </a:pPr>
            <a:r>
              <a:rPr lang="en-US" altLang="zh-CN" sz="2400" dirty="0"/>
              <a:t>    }</a:t>
            </a:r>
          </a:p>
          <a:p>
            <a:pPr marL="0" indent="0">
              <a:lnSpc>
                <a:spcPct val="100000"/>
              </a:lnSpc>
              <a:spcBef>
                <a:spcPts val="0"/>
              </a:spcBef>
              <a:spcAft>
                <a:spcPts val="0"/>
              </a:spcAft>
              <a:buNone/>
            </a:pPr>
            <a:r>
              <a:rPr lang="en-US" altLang="zh-CN" sz="2400" dirty="0"/>
              <a:t>} </a:t>
            </a:r>
          </a:p>
          <a:p>
            <a:pPr marL="0" indent="0">
              <a:spcAft>
                <a:spcPts val="0"/>
              </a:spcAft>
              <a:buNone/>
            </a:pPr>
            <a:endParaRPr lang="zh-CN" altLang="en-US" sz="2400" dirty="0">
              <a:solidFill>
                <a:srgbClr val="CC00CC"/>
              </a:solidFill>
            </a:endParaRPr>
          </a:p>
        </p:txBody>
      </p:sp>
    </p:spTree>
    <p:extLst>
      <p:ext uri="{BB962C8B-B14F-4D97-AF65-F5344CB8AC3E}">
        <p14:creationId xmlns:p14="http://schemas.microsoft.com/office/powerpoint/2010/main" val="35439786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9C17D-8C1B-43FC-A29C-F1B8B9E7A8B5}"/>
              </a:ext>
            </a:extLst>
          </p:cNvPr>
          <p:cNvSpPr>
            <a:spLocks noGrp="1"/>
          </p:cNvSpPr>
          <p:nvPr>
            <p:ph type="title"/>
          </p:nvPr>
        </p:nvSpPr>
        <p:spPr>
          <a:xfrm>
            <a:off x="914400" y="533400"/>
            <a:ext cx="10363200" cy="990600"/>
          </a:xfrm>
        </p:spPr>
        <p:txBody>
          <a:bodyPr/>
          <a:lstStyle/>
          <a:p>
            <a:r>
              <a:rPr lang="en-US" altLang="zh-CN" sz="4400" dirty="0"/>
              <a:t>6.3.2  </a:t>
            </a:r>
            <a:r>
              <a:rPr lang="zh-CN" altLang="en-US" sz="4400" dirty="0"/>
              <a:t>遍历算法应用</a:t>
            </a:r>
          </a:p>
        </p:txBody>
      </p:sp>
      <p:sp>
        <p:nvSpPr>
          <p:cNvPr id="3" name="内容占位符 2">
            <a:extLst>
              <a:ext uri="{FF2B5EF4-FFF2-40B4-BE49-F238E27FC236}">
                <a16:creationId xmlns:a16="http://schemas.microsoft.com/office/drawing/2014/main" id="{1C4FDFF2-2F62-44D4-9098-9A45148BFCA7}"/>
              </a:ext>
            </a:extLst>
          </p:cNvPr>
          <p:cNvSpPr>
            <a:spLocks noGrp="1"/>
          </p:cNvSpPr>
          <p:nvPr>
            <p:ph idx="1"/>
          </p:nvPr>
        </p:nvSpPr>
        <p:spPr>
          <a:xfrm>
            <a:off x="304800" y="2057400"/>
            <a:ext cx="11582400" cy="4495800"/>
          </a:xfrm>
        </p:spPr>
        <p:txBody>
          <a:bodyPr/>
          <a:lstStyle/>
          <a:p>
            <a:r>
              <a:rPr lang="zh-CN" altLang="en-US" sz="2800" dirty="0"/>
              <a:t>二叉树的遍历运算是一个重要的基础。</a:t>
            </a:r>
            <a:endParaRPr lang="en-US" altLang="zh-CN" sz="2800" dirty="0"/>
          </a:p>
          <a:p>
            <a:r>
              <a:rPr lang="zh-CN" altLang="en-US" sz="2800" dirty="0"/>
              <a:t>在实际应用中：</a:t>
            </a:r>
            <a:endParaRPr lang="en-US" altLang="zh-CN" sz="2800" dirty="0"/>
          </a:p>
          <a:p>
            <a:pPr lvl="1"/>
            <a:r>
              <a:rPr lang="zh-CN" altLang="en-US" sz="2800" dirty="0"/>
              <a:t>一是重点理解访问根结点操作的含义</a:t>
            </a:r>
            <a:endParaRPr lang="en-US" altLang="zh-CN" sz="2800" dirty="0"/>
          </a:p>
          <a:p>
            <a:pPr lvl="1"/>
            <a:r>
              <a:rPr lang="zh-CN" altLang="en-US" sz="2800" dirty="0"/>
              <a:t>二是注意对具体的实现问题是否需要考虑遍历的次序问题。</a:t>
            </a:r>
          </a:p>
          <a:p>
            <a:endParaRPr lang="zh-CN" altLang="en-US" sz="2800" dirty="0"/>
          </a:p>
        </p:txBody>
      </p:sp>
    </p:spTree>
    <p:extLst>
      <p:ext uri="{BB962C8B-B14F-4D97-AF65-F5344CB8AC3E}">
        <p14:creationId xmlns:p14="http://schemas.microsoft.com/office/powerpoint/2010/main" val="30032849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04669-8E48-41E8-B621-AE583E7FAB8D}"/>
              </a:ext>
            </a:extLst>
          </p:cNvPr>
          <p:cNvSpPr>
            <a:spLocks noGrp="1"/>
          </p:cNvSpPr>
          <p:nvPr>
            <p:ph type="title"/>
          </p:nvPr>
        </p:nvSpPr>
        <p:spPr/>
        <p:txBody>
          <a:bodyPr/>
          <a:lstStyle/>
          <a:p>
            <a:r>
              <a:rPr lang="en-US" altLang="zh-CN" dirty="0"/>
              <a:t>1</a:t>
            </a:r>
            <a:r>
              <a:rPr lang="zh-CN" altLang="en-US" dirty="0"/>
              <a:t>、输出二叉树中的结点</a:t>
            </a:r>
          </a:p>
        </p:txBody>
      </p:sp>
      <p:sp>
        <p:nvSpPr>
          <p:cNvPr id="3" name="内容占位符 2">
            <a:extLst>
              <a:ext uri="{FF2B5EF4-FFF2-40B4-BE49-F238E27FC236}">
                <a16:creationId xmlns:a16="http://schemas.microsoft.com/office/drawing/2014/main" id="{929BFDCB-C899-448B-A350-BAC6F5F3C87B}"/>
              </a:ext>
            </a:extLst>
          </p:cNvPr>
          <p:cNvSpPr>
            <a:spLocks noGrp="1"/>
          </p:cNvSpPr>
          <p:nvPr>
            <p:ph idx="1"/>
          </p:nvPr>
        </p:nvSpPr>
        <p:spPr/>
        <p:txBody>
          <a:bodyPr/>
          <a:lstStyle/>
          <a:p>
            <a:pPr marL="0" indent="0">
              <a:spcAft>
                <a:spcPts val="300"/>
              </a:spcAft>
              <a:buNone/>
            </a:pPr>
            <a:r>
              <a:rPr lang="en-US" altLang="zh-CN" sz="2400" dirty="0">
                <a:solidFill>
                  <a:srgbClr val="CC00CC"/>
                </a:solidFill>
              </a:rPr>
              <a:t>/* </a:t>
            </a:r>
            <a:r>
              <a:rPr lang="zh-CN" altLang="en-US" sz="2400" dirty="0">
                <a:solidFill>
                  <a:srgbClr val="CC00CC"/>
                </a:solidFill>
              </a:rPr>
              <a:t>先序遍历输出二叉树结点</a:t>
            </a:r>
            <a:r>
              <a:rPr lang="en-US" altLang="zh-CN" sz="2400" dirty="0">
                <a:solidFill>
                  <a:srgbClr val="CC00CC"/>
                </a:solidFill>
              </a:rPr>
              <a:t>, root</a:t>
            </a:r>
            <a:r>
              <a:rPr lang="zh-CN" altLang="en-US" sz="2400" dirty="0">
                <a:solidFill>
                  <a:srgbClr val="CC00CC"/>
                </a:solidFill>
              </a:rPr>
              <a:t>为指向二叉树根结点的指针 *</a:t>
            </a:r>
            <a:r>
              <a:rPr lang="en-US" altLang="zh-CN" sz="2400" dirty="0">
                <a:solidFill>
                  <a:srgbClr val="CC00CC"/>
                </a:solidFill>
              </a:rPr>
              <a:t>/</a:t>
            </a:r>
          </a:p>
          <a:p>
            <a:pPr marL="0" indent="0">
              <a:spcAft>
                <a:spcPts val="300"/>
              </a:spcAft>
              <a:buNone/>
            </a:pPr>
            <a:r>
              <a:rPr lang="en-US" altLang="zh-CN" sz="2400" dirty="0"/>
              <a:t>void  </a:t>
            </a:r>
            <a:r>
              <a:rPr lang="en-US" altLang="zh-CN" sz="2400" dirty="0" err="1"/>
              <a:t>PreOrder</a:t>
            </a:r>
            <a:r>
              <a:rPr lang="en-US" altLang="zh-CN" sz="2400" dirty="0"/>
              <a:t>(</a:t>
            </a:r>
            <a:r>
              <a:rPr lang="en-US" altLang="zh-CN" sz="2400" dirty="0" err="1"/>
              <a:t>BiTree</a:t>
            </a:r>
            <a:r>
              <a:rPr lang="en-US" altLang="zh-CN" sz="2400" dirty="0"/>
              <a:t> root) {</a:t>
            </a:r>
          </a:p>
          <a:p>
            <a:pPr marL="0" indent="0">
              <a:spcAft>
                <a:spcPts val="300"/>
              </a:spcAft>
              <a:buNone/>
            </a:pPr>
            <a:r>
              <a:rPr lang="en-US" altLang="zh-CN" sz="2400" dirty="0"/>
              <a:t>    if (root!=NULL) {</a:t>
            </a:r>
          </a:p>
          <a:p>
            <a:pPr marL="0" indent="0">
              <a:spcAft>
                <a:spcPts val="300"/>
              </a:spcAft>
              <a:buNone/>
            </a:pPr>
            <a:r>
              <a:rPr lang="en-US" altLang="zh-CN" sz="2400" dirty="0"/>
              <a:t>        </a:t>
            </a:r>
            <a:r>
              <a:rPr lang="en-US" altLang="zh-CN" sz="2400" dirty="0" err="1"/>
              <a:t>printf</a:t>
            </a:r>
            <a:r>
              <a:rPr lang="en-US" altLang="zh-CN" sz="2400" dirty="0"/>
              <a:t> ("%c  ", root -&gt;data);		</a:t>
            </a:r>
            <a:r>
              <a:rPr lang="en-US" altLang="zh-CN" sz="2400" dirty="0">
                <a:solidFill>
                  <a:srgbClr val="CC00CC"/>
                </a:solidFill>
              </a:rPr>
              <a:t>/* </a:t>
            </a:r>
            <a:r>
              <a:rPr lang="zh-CN" altLang="en-US" sz="2400" dirty="0">
                <a:solidFill>
                  <a:srgbClr val="CC00CC"/>
                </a:solidFill>
              </a:rPr>
              <a:t>输出根结点 *</a:t>
            </a:r>
            <a:r>
              <a:rPr lang="en-US" altLang="zh-CN" sz="2400" dirty="0">
                <a:solidFill>
                  <a:srgbClr val="CC00CC"/>
                </a:solidFill>
              </a:rPr>
              <a:t>/</a:t>
            </a:r>
          </a:p>
          <a:p>
            <a:pPr marL="0" indent="0">
              <a:spcAft>
                <a:spcPts val="300"/>
              </a:spcAft>
              <a:buNone/>
            </a:pPr>
            <a:r>
              <a:rPr lang="en-US" altLang="zh-CN" sz="2400" dirty="0"/>
              <a:t>        </a:t>
            </a:r>
            <a:r>
              <a:rPr lang="en-US" altLang="zh-CN" sz="2400" dirty="0" err="1"/>
              <a:t>PreOrder</a:t>
            </a:r>
            <a:r>
              <a:rPr lang="en-US" altLang="zh-CN" sz="2400" dirty="0"/>
              <a:t>(root -&gt;</a:t>
            </a:r>
            <a:r>
              <a:rPr lang="en-US" altLang="zh-CN" sz="2400" dirty="0" err="1"/>
              <a:t>LChild</a:t>
            </a:r>
            <a:r>
              <a:rPr lang="en-US" altLang="zh-CN" sz="2400" dirty="0"/>
              <a:t>); 	</a:t>
            </a:r>
            <a:r>
              <a:rPr lang="en-US" altLang="zh-CN" sz="2400" dirty="0">
                <a:solidFill>
                  <a:srgbClr val="CC00CC"/>
                </a:solidFill>
              </a:rPr>
              <a:t>/* </a:t>
            </a:r>
            <a:r>
              <a:rPr lang="zh-CN" altLang="en-US" sz="2400" dirty="0">
                <a:solidFill>
                  <a:srgbClr val="CC00CC"/>
                </a:solidFill>
              </a:rPr>
              <a:t>先序遍历左子树 *</a:t>
            </a:r>
            <a:r>
              <a:rPr lang="en-US" altLang="zh-CN" sz="2400" dirty="0">
                <a:solidFill>
                  <a:srgbClr val="CC00CC"/>
                </a:solidFill>
              </a:rPr>
              <a:t>/</a:t>
            </a:r>
          </a:p>
          <a:p>
            <a:pPr marL="0" indent="0">
              <a:spcAft>
                <a:spcPts val="300"/>
              </a:spcAft>
              <a:buNone/>
            </a:pPr>
            <a:r>
              <a:rPr lang="en-US" altLang="zh-CN" sz="2400" dirty="0"/>
              <a:t>        </a:t>
            </a:r>
            <a:r>
              <a:rPr lang="en-US" altLang="zh-CN" sz="2400" dirty="0" err="1"/>
              <a:t>PreOrder</a:t>
            </a:r>
            <a:r>
              <a:rPr lang="en-US" altLang="zh-CN" sz="2400" dirty="0"/>
              <a:t>(root -&gt;</a:t>
            </a:r>
            <a:r>
              <a:rPr lang="en-US" altLang="zh-CN" sz="2400" dirty="0" err="1"/>
              <a:t>RChild</a:t>
            </a:r>
            <a:r>
              <a:rPr lang="en-US" altLang="zh-CN" sz="2400" dirty="0"/>
              <a:t>); 	</a:t>
            </a:r>
            <a:r>
              <a:rPr lang="en-US" altLang="zh-CN" sz="2400" dirty="0">
                <a:solidFill>
                  <a:srgbClr val="CC00CC"/>
                </a:solidFill>
              </a:rPr>
              <a:t>/* </a:t>
            </a:r>
            <a:r>
              <a:rPr lang="zh-CN" altLang="en-US" sz="2400" dirty="0">
                <a:solidFill>
                  <a:srgbClr val="CC00CC"/>
                </a:solidFill>
              </a:rPr>
              <a:t>先序遍历右子树 *</a:t>
            </a:r>
            <a:r>
              <a:rPr lang="en-US" altLang="zh-CN" sz="2400" dirty="0">
                <a:solidFill>
                  <a:srgbClr val="CC00CC"/>
                </a:solidFill>
              </a:rPr>
              <a:t>/</a:t>
            </a:r>
          </a:p>
          <a:p>
            <a:pPr marL="0" indent="0">
              <a:spcBef>
                <a:spcPts val="0"/>
              </a:spcBef>
              <a:spcAft>
                <a:spcPts val="0"/>
              </a:spcAft>
              <a:buNone/>
            </a:pPr>
            <a:r>
              <a:rPr lang="en-US" altLang="zh-CN" sz="2400" dirty="0"/>
              <a:t>    }</a:t>
            </a:r>
          </a:p>
          <a:p>
            <a:pPr marL="0" indent="0">
              <a:spcBef>
                <a:spcPts val="0"/>
              </a:spcBef>
              <a:spcAft>
                <a:spcPts val="0"/>
              </a:spcAft>
              <a:buNone/>
            </a:pPr>
            <a:r>
              <a:rPr lang="en-US" altLang="zh-CN" sz="2400" dirty="0"/>
              <a:t>} </a:t>
            </a:r>
            <a:endParaRPr lang="zh-CN" altLang="en-US" sz="2400" dirty="0"/>
          </a:p>
        </p:txBody>
      </p:sp>
      <p:sp>
        <p:nvSpPr>
          <p:cNvPr id="4" name="Text Box 4">
            <a:extLst>
              <a:ext uri="{FF2B5EF4-FFF2-40B4-BE49-F238E27FC236}">
                <a16:creationId xmlns:a16="http://schemas.microsoft.com/office/drawing/2014/main" id="{3B1C9B8F-7F79-43A6-AA90-55782830F36C}"/>
              </a:ext>
            </a:extLst>
          </p:cNvPr>
          <p:cNvSpPr txBox="1">
            <a:spLocks noChangeArrowheads="1"/>
          </p:cNvSpPr>
          <p:nvPr/>
        </p:nvSpPr>
        <p:spPr bwMode="auto">
          <a:xfrm>
            <a:off x="2133600" y="5867400"/>
            <a:ext cx="8153400" cy="457200"/>
          </a:xfrm>
          <a:prstGeom prst="rect">
            <a:avLst/>
          </a:prstGeom>
          <a:solidFill>
            <a:srgbClr val="FFFFCC"/>
          </a:solidFill>
          <a:ln>
            <a:noFill/>
          </a:ln>
          <a:effectLst/>
        </p:spPr>
        <p:txBody>
          <a:bodyPr>
            <a:spAutoFit/>
          </a:bodyPr>
          <a:lstStyle/>
          <a:p>
            <a:pPr>
              <a:spcBef>
                <a:spcPct val="50000"/>
              </a:spcBef>
            </a:pPr>
            <a:r>
              <a:rPr lang="zh-CN" altLang="en-US" b="1" dirty="0">
                <a:solidFill>
                  <a:srgbClr val="FF0000"/>
                </a:solidFill>
              </a:rPr>
              <a:t>问题思考：若要求统计二叉树中结点个数应如何去实现？</a:t>
            </a:r>
          </a:p>
        </p:txBody>
      </p:sp>
    </p:spTree>
    <p:extLst>
      <p:ext uri="{BB962C8B-B14F-4D97-AF65-F5344CB8AC3E}">
        <p14:creationId xmlns:p14="http://schemas.microsoft.com/office/powerpoint/2010/main" val="134572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D3FB6-9960-4F91-9572-D59E55169E30}"/>
              </a:ext>
            </a:extLst>
          </p:cNvPr>
          <p:cNvSpPr>
            <a:spLocks noGrp="1"/>
          </p:cNvSpPr>
          <p:nvPr>
            <p:ph type="title"/>
          </p:nvPr>
        </p:nvSpPr>
        <p:spPr/>
        <p:txBody>
          <a:bodyPr/>
          <a:lstStyle/>
          <a:p>
            <a:r>
              <a:rPr lang="en-US" altLang="zh-CN" dirty="0"/>
              <a:t>2</a:t>
            </a:r>
            <a:r>
              <a:rPr lang="zh-CN" altLang="en-US" dirty="0"/>
              <a:t>、输出二叉树中的叶子结点</a:t>
            </a:r>
          </a:p>
        </p:txBody>
      </p:sp>
      <p:sp>
        <p:nvSpPr>
          <p:cNvPr id="3" name="内容占位符 2">
            <a:extLst>
              <a:ext uri="{FF2B5EF4-FFF2-40B4-BE49-F238E27FC236}">
                <a16:creationId xmlns:a16="http://schemas.microsoft.com/office/drawing/2014/main" id="{0B1E512F-A8B2-4609-BB6B-2D0ACC569765}"/>
              </a:ext>
            </a:extLst>
          </p:cNvPr>
          <p:cNvSpPr>
            <a:spLocks noGrp="1"/>
          </p:cNvSpPr>
          <p:nvPr>
            <p:ph idx="1"/>
          </p:nvPr>
        </p:nvSpPr>
        <p:spPr>
          <a:xfrm>
            <a:off x="304800" y="1362808"/>
            <a:ext cx="11582400" cy="5266592"/>
          </a:xfrm>
        </p:spPr>
        <p:txBody>
          <a:bodyPr/>
          <a:lstStyle/>
          <a:p>
            <a:pPr marL="0" indent="0">
              <a:spcAft>
                <a:spcPts val="0"/>
              </a:spcAft>
              <a:buNone/>
            </a:pPr>
            <a:r>
              <a:rPr lang="en-US" altLang="zh-CN" sz="2400" dirty="0">
                <a:solidFill>
                  <a:srgbClr val="CC00CC"/>
                </a:solidFill>
              </a:rPr>
              <a:t>/* </a:t>
            </a:r>
            <a:r>
              <a:rPr lang="zh-CN" altLang="en-US" sz="2400" dirty="0">
                <a:solidFill>
                  <a:srgbClr val="CC00CC"/>
                </a:solidFill>
              </a:rPr>
              <a:t>判断结点既没有左孩子，又没有右孩子时，则输出该结点 *</a:t>
            </a:r>
            <a:r>
              <a:rPr lang="en-US" altLang="zh-CN" sz="2400" dirty="0">
                <a:solidFill>
                  <a:srgbClr val="CC00CC"/>
                </a:solidFill>
              </a:rPr>
              <a:t>/</a:t>
            </a:r>
          </a:p>
          <a:p>
            <a:pPr marL="0" indent="0">
              <a:spcAft>
                <a:spcPts val="0"/>
              </a:spcAft>
              <a:buNone/>
            </a:pPr>
            <a:r>
              <a:rPr lang="en-US" altLang="zh-CN" sz="2400" dirty="0"/>
              <a:t>void  </a:t>
            </a:r>
            <a:r>
              <a:rPr lang="en-US" altLang="zh-CN" sz="2400" dirty="0" err="1"/>
              <a:t>PreOrder</a:t>
            </a:r>
            <a:r>
              <a:rPr lang="en-US" altLang="zh-CN" sz="2400" dirty="0"/>
              <a:t>(</a:t>
            </a:r>
            <a:r>
              <a:rPr lang="en-US" altLang="zh-CN" sz="2400" dirty="0" err="1"/>
              <a:t>BiTree</a:t>
            </a:r>
            <a:r>
              <a:rPr lang="en-US" altLang="zh-CN" sz="2400" dirty="0"/>
              <a:t> root) {</a:t>
            </a:r>
          </a:p>
          <a:p>
            <a:pPr marL="0" indent="0">
              <a:spcAft>
                <a:spcPts val="0"/>
              </a:spcAft>
              <a:buNone/>
            </a:pPr>
            <a:r>
              <a:rPr lang="en-US" altLang="zh-CN" sz="2400" dirty="0"/>
              <a:t>    if (root!=NULL) {</a:t>
            </a:r>
          </a:p>
          <a:p>
            <a:pPr marL="0" indent="0">
              <a:spcAft>
                <a:spcPts val="0"/>
              </a:spcAft>
              <a:buNone/>
            </a:pPr>
            <a:r>
              <a:rPr lang="en-US" altLang="zh-CN" sz="2400" dirty="0"/>
              <a:t>        if (root -&gt;</a:t>
            </a:r>
            <a:r>
              <a:rPr lang="en-US" altLang="zh-CN" sz="2400" dirty="0" err="1"/>
              <a:t>LChild</a:t>
            </a:r>
            <a:r>
              <a:rPr lang="en-US" altLang="zh-CN" sz="2400" dirty="0"/>
              <a:t>==NULL &amp;&amp; root -&gt;</a:t>
            </a:r>
            <a:r>
              <a:rPr lang="en-US" altLang="zh-CN" sz="2400" dirty="0" err="1"/>
              <a:t>RChild</a:t>
            </a:r>
            <a:r>
              <a:rPr lang="en-US" altLang="zh-CN" sz="2400" dirty="0"/>
              <a:t>==NULL)</a:t>
            </a:r>
          </a:p>
          <a:p>
            <a:pPr marL="0" indent="0">
              <a:spcAft>
                <a:spcPts val="0"/>
              </a:spcAft>
              <a:buNone/>
            </a:pPr>
            <a:r>
              <a:rPr lang="en-US" altLang="zh-CN" sz="2400" dirty="0"/>
              <a:t>            </a:t>
            </a:r>
            <a:r>
              <a:rPr lang="en-US" altLang="zh-CN" sz="2400" dirty="0" err="1"/>
              <a:t>printf</a:t>
            </a:r>
            <a:r>
              <a:rPr lang="en-US" altLang="zh-CN" sz="2400" dirty="0"/>
              <a:t> ("%c  ", root -&gt;data); 	</a:t>
            </a:r>
            <a:r>
              <a:rPr lang="en-US" altLang="zh-CN" sz="2400" dirty="0">
                <a:solidFill>
                  <a:srgbClr val="CC00CC"/>
                </a:solidFill>
              </a:rPr>
              <a:t>/* </a:t>
            </a:r>
            <a:r>
              <a:rPr lang="zh-CN" altLang="en-US" sz="2400" dirty="0">
                <a:solidFill>
                  <a:srgbClr val="CC00CC"/>
                </a:solidFill>
              </a:rPr>
              <a:t>输出叶结点 *</a:t>
            </a:r>
            <a:r>
              <a:rPr lang="en-US" altLang="zh-CN" sz="2400" dirty="0">
                <a:solidFill>
                  <a:srgbClr val="CC00CC"/>
                </a:solidFill>
              </a:rPr>
              <a:t>/</a:t>
            </a:r>
          </a:p>
          <a:p>
            <a:pPr marL="0" indent="0">
              <a:spcAft>
                <a:spcPts val="0"/>
              </a:spcAft>
              <a:buNone/>
            </a:pPr>
            <a:r>
              <a:rPr lang="en-US" altLang="zh-CN" sz="2400" dirty="0"/>
              <a:t>        </a:t>
            </a:r>
            <a:r>
              <a:rPr lang="en-US" altLang="zh-CN" sz="2400" dirty="0" err="1"/>
              <a:t>PreOrder</a:t>
            </a:r>
            <a:r>
              <a:rPr lang="en-US" altLang="zh-CN" sz="2400" dirty="0"/>
              <a:t>(root -&gt;</a:t>
            </a:r>
            <a:r>
              <a:rPr lang="en-US" altLang="zh-CN" sz="2400" dirty="0" err="1"/>
              <a:t>LChild</a:t>
            </a:r>
            <a:r>
              <a:rPr lang="en-US" altLang="zh-CN" sz="2400" dirty="0"/>
              <a:t>); 	</a:t>
            </a:r>
            <a:r>
              <a:rPr lang="en-US" altLang="zh-CN" sz="2400" dirty="0">
                <a:solidFill>
                  <a:srgbClr val="CC00CC"/>
                </a:solidFill>
              </a:rPr>
              <a:t>/* </a:t>
            </a:r>
            <a:r>
              <a:rPr lang="zh-CN" altLang="en-US" sz="2400" dirty="0">
                <a:solidFill>
                  <a:srgbClr val="CC00CC"/>
                </a:solidFill>
              </a:rPr>
              <a:t>先序遍历左子树 *</a:t>
            </a:r>
            <a:r>
              <a:rPr lang="en-US" altLang="zh-CN" sz="2400" dirty="0">
                <a:solidFill>
                  <a:srgbClr val="CC00CC"/>
                </a:solidFill>
              </a:rPr>
              <a:t>/</a:t>
            </a:r>
          </a:p>
          <a:p>
            <a:pPr marL="0" indent="0">
              <a:spcAft>
                <a:spcPts val="0"/>
              </a:spcAft>
              <a:buNone/>
            </a:pPr>
            <a:r>
              <a:rPr lang="en-US" altLang="zh-CN" sz="2400" dirty="0"/>
              <a:t>        </a:t>
            </a:r>
            <a:r>
              <a:rPr lang="en-US" altLang="zh-CN" sz="2400" dirty="0" err="1"/>
              <a:t>PreOrder</a:t>
            </a:r>
            <a:r>
              <a:rPr lang="en-US" altLang="zh-CN" sz="2400" dirty="0"/>
              <a:t>(root -&gt;</a:t>
            </a:r>
            <a:r>
              <a:rPr lang="en-US" altLang="zh-CN" sz="2400" dirty="0" err="1"/>
              <a:t>RChild</a:t>
            </a:r>
            <a:r>
              <a:rPr lang="en-US" altLang="zh-CN" sz="2400" dirty="0"/>
              <a:t>); 	</a:t>
            </a:r>
            <a:r>
              <a:rPr lang="en-US" altLang="zh-CN" sz="2400" dirty="0">
                <a:solidFill>
                  <a:srgbClr val="CC00CC"/>
                </a:solidFill>
              </a:rPr>
              <a:t>/* </a:t>
            </a:r>
            <a:r>
              <a:rPr lang="zh-CN" altLang="en-US" sz="2400" dirty="0">
                <a:solidFill>
                  <a:srgbClr val="CC00CC"/>
                </a:solidFill>
              </a:rPr>
              <a:t>先序遍历右子树 *</a:t>
            </a:r>
            <a:r>
              <a:rPr lang="en-US" altLang="zh-CN" sz="2400" dirty="0">
                <a:solidFill>
                  <a:srgbClr val="CC00CC"/>
                </a:solidFill>
              </a:rPr>
              <a:t>/</a:t>
            </a:r>
          </a:p>
          <a:p>
            <a:pPr marL="0" indent="0">
              <a:lnSpc>
                <a:spcPct val="100000"/>
              </a:lnSpc>
              <a:spcBef>
                <a:spcPts val="0"/>
              </a:spcBef>
              <a:spcAft>
                <a:spcPts val="0"/>
              </a:spcAft>
              <a:buNone/>
            </a:pPr>
            <a:r>
              <a:rPr lang="en-US" altLang="zh-CN" sz="2400" dirty="0"/>
              <a:t>    } </a:t>
            </a:r>
          </a:p>
          <a:p>
            <a:pPr marL="0" indent="0">
              <a:lnSpc>
                <a:spcPct val="100000"/>
              </a:lnSpc>
              <a:spcBef>
                <a:spcPts val="0"/>
              </a:spcBef>
              <a:spcAft>
                <a:spcPts val="0"/>
              </a:spcAft>
              <a:buNone/>
            </a:pPr>
            <a:r>
              <a:rPr lang="en-US" altLang="zh-CN" sz="2400" dirty="0"/>
              <a:t>}</a:t>
            </a:r>
            <a:endParaRPr lang="zh-CN" altLang="en-US" sz="2400" dirty="0"/>
          </a:p>
        </p:txBody>
      </p:sp>
    </p:spTree>
    <p:extLst>
      <p:ext uri="{BB962C8B-B14F-4D97-AF65-F5344CB8AC3E}">
        <p14:creationId xmlns:p14="http://schemas.microsoft.com/office/powerpoint/2010/main" val="33511723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A482C-3F9E-48A7-9D6D-181891BE838A}"/>
              </a:ext>
            </a:extLst>
          </p:cNvPr>
          <p:cNvSpPr>
            <a:spLocks noGrp="1"/>
          </p:cNvSpPr>
          <p:nvPr>
            <p:ph type="title"/>
          </p:nvPr>
        </p:nvSpPr>
        <p:spPr/>
        <p:txBody>
          <a:bodyPr/>
          <a:lstStyle/>
          <a:p>
            <a:r>
              <a:rPr lang="en-US" altLang="zh-CN" dirty="0"/>
              <a:t>3</a:t>
            </a:r>
            <a:r>
              <a:rPr lang="zh-CN" altLang="en-US" dirty="0"/>
              <a:t>、统计叶子结点数目</a:t>
            </a:r>
            <a:r>
              <a:rPr lang="en-US" altLang="zh-CN" dirty="0"/>
              <a:t>-</a:t>
            </a:r>
            <a:r>
              <a:rPr lang="zh-CN" altLang="en-US" dirty="0"/>
              <a:t>算法</a:t>
            </a:r>
            <a:r>
              <a:rPr lang="en-US" altLang="zh-CN" dirty="0"/>
              <a:t>a</a:t>
            </a:r>
            <a:endParaRPr lang="zh-CN" altLang="en-US" dirty="0"/>
          </a:p>
        </p:txBody>
      </p:sp>
      <p:sp>
        <p:nvSpPr>
          <p:cNvPr id="3" name="内容占位符 2">
            <a:extLst>
              <a:ext uri="{FF2B5EF4-FFF2-40B4-BE49-F238E27FC236}">
                <a16:creationId xmlns:a16="http://schemas.microsoft.com/office/drawing/2014/main" id="{70A36327-A969-46D7-B815-3E940F2F8404}"/>
              </a:ext>
            </a:extLst>
          </p:cNvPr>
          <p:cNvSpPr>
            <a:spLocks noGrp="1"/>
          </p:cNvSpPr>
          <p:nvPr>
            <p:ph idx="1"/>
          </p:nvPr>
        </p:nvSpPr>
        <p:spPr>
          <a:xfrm>
            <a:off x="304800" y="1371600"/>
            <a:ext cx="11582400" cy="5181600"/>
          </a:xfrm>
        </p:spPr>
        <p:txBody>
          <a:bodyPr/>
          <a:lstStyle/>
          <a:p>
            <a:pPr marL="0" indent="0">
              <a:spcAft>
                <a:spcPts val="0"/>
              </a:spcAft>
              <a:buNone/>
            </a:pPr>
            <a:r>
              <a:rPr lang="en-US" altLang="zh-CN" sz="2400" dirty="0">
                <a:solidFill>
                  <a:srgbClr val="CC00CC"/>
                </a:solidFill>
              </a:rPr>
              <a:t>/* </a:t>
            </a:r>
            <a:r>
              <a:rPr lang="zh-CN" altLang="en-US" sz="2400" dirty="0">
                <a:solidFill>
                  <a:srgbClr val="CC00CC"/>
                </a:solidFill>
              </a:rPr>
              <a:t>后续遍历：</a:t>
            </a:r>
            <a:r>
              <a:rPr lang="en-US" altLang="zh-CN" sz="2400" dirty="0" err="1">
                <a:solidFill>
                  <a:srgbClr val="CC00CC"/>
                </a:solidFill>
              </a:rPr>
              <a:t>LeafCount</a:t>
            </a:r>
            <a:r>
              <a:rPr lang="zh-CN" altLang="en-US" sz="2400" dirty="0">
                <a:solidFill>
                  <a:srgbClr val="CC00CC"/>
                </a:solidFill>
              </a:rPr>
              <a:t>保存叶子结点的数目的全局变量</a:t>
            </a:r>
            <a:r>
              <a:rPr lang="en-US" altLang="zh-CN" sz="2400" dirty="0">
                <a:solidFill>
                  <a:srgbClr val="CC00CC"/>
                </a:solidFill>
              </a:rPr>
              <a:t>,</a:t>
            </a:r>
            <a:r>
              <a:rPr lang="zh-CN" altLang="en-US" sz="2400" dirty="0">
                <a:solidFill>
                  <a:srgbClr val="CC00CC"/>
                </a:solidFill>
              </a:rPr>
              <a:t>调用之前初始化值为</a:t>
            </a:r>
            <a:r>
              <a:rPr lang="en-US" altLang="zh-CN" sz="2400" dirty="0">
                <a:solidFill>
                  <a:srgbClr val="CC00CC"/>
                </a:solidFill>
              </a:rPr>
              <a:t>0 */</a:t>
            </a:r>
          </a:p>
          <a:p>
            <a:pPr marL="0" indent="0">
              <a:spcAft>
                <a:spcPts val="0"/>
              </a:spcAft>
              <a:buNone/>
            </a:pPr>
            <a:r>
              <a:rPr lang="en-US" altLang="zh-CN" sz="2400" dirty="0"/>
              <a:t>void </a:t>
            </a:r>
            <a:r>
              <a:rPr lang="en-US" altLang="zh-CN" sz="2400" dirty="0" err="1"/>
              <a:t>leaf_a</a:t>
            </a:r>
            <a:r>
              <a:rPr lang="en-US" altLang="zh-CN" sz="2400" dirty="0"/>
              <a:t>(</a:t>
            </a:r>
            <a:r>
              <a:rPr lang="en-US" altLang="zh-CN" sz="2400" dirty="0" err="1"/>
              <a:t>BiTree</a:t>
            </a:r>
            <a:r>
              <a:rPr lang="en-US" altLang="zh-CN" sz="2400" dirty="0"/>
              <a:t> root) {</a:t>
            </a:r>
          </a:p>
          <a:p>
            <a:pPr marL="0" indent="0">
              <a:spcAft>
                <a:spcPts val="0"/>
              </a:spcAft>
              <a:buNone/>
            </a:pPr>
            <a:r>
              <a:rPr lang="en-US" altLang="zh-CN" sz="2400" dirty="0"/>
              <a:t>    if(root!=NULL) {</a:t>
            </a:r>
          </a:p>
          <a:p>
            <a:pPr marL="0" indent="0">
              <a:spcAft>
                <a:spcPts val="0"/>
              </a:spcAft>
              <a:buNone/>
            </a:pPr>
            <a:r>
              <a:rPr lang="en-US" altLang="zh-CN" sz="2400" dirty="0"/>
              <a:t>        </a:t>
            </a:r>
            <a:r>
              <a:rPr lang="en-US" altLang="zh-CN" sz="2400" dirty="0" err="1"/>
              <a:t>leaf_a</a:t>
            </a:r>
            <a:r>
              <a:rPr lang="en-US" altLang="zh-CN" sz="2400" dirty="0"/>
              <a:t>(root-&gt;</a:t>
            </a:r>
            <a:r>
              <a:rPr lang="en-US" altLang="zh-CN" sz="2400" dirty="0" err="1"/>
              <a:t>LChild</a:t>
            </a:r>
            <a:r>
              <a:rPr lang="en-US" altLang="zh-CN" sz="2400" dirty="0"/>
              <a:t>);</a:t>
            </a:r>
          </a:p>
          <a:p>
            <a:pPr marL="0" indent="0">
              <a:spcAft>
                <a:spcPts val="0"/>
              </a:spcAft>
              <a:buNone/>
            </a:pPr>
            <a:r>
              <a:rPr lang="en-US" altLang="zh-CN" sz="2400" dirty="0"/>
              <a:t>        </a:t>
            </a:r>
            <a:r>
              <a:rPr lang="en-US" altLang="zh-CN" sz="2400" dirty="0" err="1"/>
              <a:t>leaf_a</a:t>
            </a:r>
            <a:r>
              <a:rPr lang="en-US" altLang="zh-CN" sz="2400" dirty="0"/>
              <a:t>(root-&gt;</a:t>
            </a:r>
            <a:r>
              <a:rPr lang="en-US" altLang="zh-CN" sz="2400" dirty="0" err="1"/>
              <a:t>RChild</a:t>
            </a:r>
            <a:r>
              <a:rPr lang="en-US" altLang="zh-CN" sz="2400" dirty="0"/>
              <a:t>);</a:t>
            </a:r>
          </a:p>
          <a:p>
            <a:pPr marL="0" indent="0">
              <a:spcAft>
                <a:spcPts val="0"/>
              </a:spcAft>
              <a:buNone/>
            </a:pPr>
            <a:r>
              <a:rPr lang="en-US" altLang="zh-CN" sz="2400" dirty="0"/>
              <a:t>        if (root -&gt;</a:t>
            </a:r>
            <a:r>
              <a:rPr lang="en-US" altLang="zh-CN" sz="2400" dirty="0" err="1"/>
              <a:t>LChild</a:t>
            </a:r>
            <a:r>
              <a:rPr lang="en-US" altLang="zh-CN" sz="2400" dirty="0"/>
              <a:t>==NULL &amp;&amp; root -&gt;</a:t>
            </a:r>
            <a:r>
              <a:rPr lang="en-US" altLang="zh-CN" sz="2400" dirty="0" err="1"/>
              <a:t>RChild</a:t>
            </a:r>
            <a:r>
              <a:rPr lang="en-US" altLang="zh-CN" sz="2400" dirty="0"/>
              <a:t>==NULL)</a:t>
            </a:r>
          </a:p>
          <a:p>
            <a:pPr marL="0" indent="0">
              <a:spcAft>
                <a:spcPts val="0"/>
              </a:spcAft>
              <a:buNone/>
            </a:pPr>
            <a:r>
              <a:rPr lang="en-US" altLang="zh-CN" sz="2400" dirty="0"/>
              <a:t>            </a:t>
            </a:r>
            <a:r>
              <a:rPr lang="en-US" altLang="zh-CN" sz="2400" dirty="0" err="1"/>
              <a:t>LeafCount</a:t>
            </a:r>
            <a:r>
              <a:rPr lang="en-US" altLang="zh-CN" sz="2400" dirty="0"/>
              <a:t>++;</a:t>
            </a:r>
          </a:p>
          <a:p>
            <a:pPr marL="0" indent="0">
              <a:lnSpc>
                <a:spcPct val="100000"/>
              </a:lnSpc>
              <a:spcBef>
                <a:spcPts val="0"/>
              </a:spcBef>
              <a:spcAft>
                <a:spcPts val="0"/>
              </a:spcAft>
              <a:buNone/>
            </a:pPr>
            <a:r>
              <a:rPr lang="en-US" altLang="zh-CN" sz="2400" dirty="0"/>
              <a:t>    }</a:t>
            </a:r>
          </a:p>
          <a:p>
            <a:pPr marL="0" indent="0">
              <a:lnSpc>
                <a:spcPct val="100000"/>
              </a:lnSpc>
              <a:spcBef>
                <a:spcPts val="0"/>
              </a:spcBef>
              <a:spcAft>
                <a:spcPts val="0"/>
              </a:spcAft>
              <a:buNone/>
            </a:pPr>
            <a:r>
              <a:rPr lang="en-US" altLang="zh-CN" sz="2400" dirty="0"/>
              <a:t>}</a:t>
            </a:r>
            <a:endParaRPr lang="zh-CN" altLang="en-US" sz="2400" dirty="0"/>
          </a:p>
        </p:txBody>
      </p:sp>
    </p:spTree>
    <p:extLst>
      <p:ext uri="{BB962C8B-B14F-4D97-AF65-F5344CB8AC3E}">
        <p14:creationId xmlns:p14="http://schemas.microsoft.com/office/powerpoint/2010/main" val="5188617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A482C-3F9E-48A7-9D6D-181891BE838A}"/>
              </a:ext>
            </a:extLst>
          </p:cNvPr>
          <p:cNvSpPr>
            <a:spLocks noGrp="1"/>
          </p:cNvSpPr>
          <p:nvPr>
            <p:ph type="title"/>
          </p:nvPr>
        </p:nvSpPr>
        <p:spPr>
          <a:xfrm>
            <a:off x="914400" y="304800"/>
            <a:ext cx="10363200" cy="838200"/>
          </a:xfrm>
        </p:spPr>
        <p:txBody>
          <a:bodyPr/>
          <a:lstStyle/>
          <a:p>
            <a:r>
              <a:rPr lang="en-US" altLang="zh-CN" dirty="0"/>
              <a:t>3</a:t>
            </a:r>
            <a:r>
              <a:rPr lang="zh-CN" altLang="en-US" dirty="0"/>
              <a:t>、统计叶子结点数目</a:t>
            </a:r>
            <a:r>
              <a:rPr lang="en-US" altLang="zh-CN" dirty="0"/>
              <a:t>-</a:t>
            </a:r>
            <a:r>
              <a:rPr lang="zh-CN" altLang="en-US" dirty="0"/>
              <a:t>算法</a:t>
            </a:r>
            <a:r>
              <a:rPr lang="en-US" altLang="zh-CN" dirty="0"/>
              <a:t>b</a:t>
            </a:r>
            <a:endParaRPr lang="zh-CN" altLang="en-US" dirty="0"/>
          </a:p>
        </p:txBody>
      </p:sp>
      <p:sp>
        <p:nvSpPr>
          <p:cNvPr id="3" name="内容占位符 2">
            <a:extLst>
              <a:ext uri="{FF2B5EF4-FFF2-40B4-BE49-F238E27FC236}">
                <a16:creationId xmlns:a16="http://schemas.microsoft.com/office/drawing/2014/main" id="{70A36327-A969-46D7-B815-3E940F2F8404}"/>
              </a:ext>
            </a:extLst>
          </p:cNvPr>
          <p:cNvSpPr>
            <a:spLocks noGrp="1"/>
          </p:cNvSpPr>
          <p:nvPr>
            <p:ph idx="1"/>
          </p:nvPr>
        </p:nvSpPr>
        <p:spPr>
          <a:xfrm>
            <a:off x="304800" y="1143000"/>
            <a:ext cx="11658600" cy="5410200"/>
          </a:xfrm>
        </p:spPr>
        <p:txBody>
          <a:bodyPr/>
          <a:lstStyle/>
          <a:p>
            <a:pPr marL="0" indent="0">
              <a:spcBef>
                <a:spcPts val="0"/>
              </a:spcBef>
              <a:spcAft>
                <a:spcPts val="0"/>
              </a:spcAft>
              <a:buNone/>
            </a:pPr>
            <a:r>
              <a:rPr lang="en-US" altLang="zh-CN" sz="2000" dirty="0">
                <a:solidFill>
                  <a:srgbClr val="CC00CC"/>
                </a:solidFill>
              </a:rPr>
              <a:t>/*</a:t>
            </a:r>
            <a:r>
              <a:rPr lang="zh-CN" altLang="en-US" sz="2000" dirty="0">
                <a:solidFill>
                  <a:srgbClr val="CC00CC"/>
                </a:solidFill>
              </a:rPr>
              <a:t>后续遍历：采用分治算法，如果是空树，返回</a:t>
            </a:r>
            <a:r>
              <a:rPr lang="en-US" altLang="zh-CN" sz="2000" dirty="0">
                <a:solidFill>
                  <a:srgbClr val="CC00CC"/>
                </a:solidFill>
              </a:rPr>
              <a:t>0</a:t>
            </a:r>
            <a:r>
              <a:rPr lang="zh-CN" altLang="en-US" sz="2000" dirty="0">
                <a:solidFill>
                  <a:srgbClr val="CC00CC"/>
                </a:solidFill>
              </a:rPr>
              <a:t>；如果只有一个结点，返回</a:t>
            </a:r>
            <a:r>
              <a:rPr lang="en-US" altLang="zh-CN" sz="2000" dirty="0">
                <a:solidFill>
                  <a:srgbClr val="CC00CC"/>
                </a:solidFill>
              </a:rPr>
              <a:t>1</a:t>
            </a:r>
            <a:r>
              <a:rPr lang="zh-CN" altLang="en-US" sz="2000" dirty="0">
                <a:solidFill>
                  <a:srgbClr val="CC00CC"/>
                </a:solidFill>
              </a:rPr>
              <a:t>；</a:t>
            </a:r>
            <a:endParaRPr lang="en-US" altLang="zh-CN" sz="2000" dirty="0">
              <a:solidFill>
                <a:srgbClr val="CC00CC"/>
              </a:solidFill>
            </a:endParaRPr>
          </a:p>
          <a:p>
            <a:pPr marL="0" indent="0">
              <a:spcBef>
                <a:spcPts val="0"/>
              </a:spcBef>
              <a:spcAft>
                <a:spcPts val="0"/>
              </a:spcAft>
              <a:buNone/>
            </a:pPr>
            <a:r>
              <a:rPr lang="en-US" altLang="zh-CN" sz="2000" dirty="0">
                <a:solidFill>
                  <a:srgbClr val="CC00CC"/>
                </a:solidFill>
              </a:rPr>
              <a:t>     </a:t>
            </a:r>
            <a:r>
              <a:rPr lang="zh-CN" altLang="en-US" sz="2000" dirty="0">
                <a:solidFill>
                  <a:srgbClr val="CC00CC"/>
                </a:solidFill>
              </a:rPr>
              <a:t>否则为左右子树的叶子结点数之和 *</a:t>
            </a:r>
            <a:r>
              <a:rPr lang="en-US" altLang="zh-CN" sz="2000" dirty="0">
                <a:solidFill>
                  <a:srgbClr val="CC00CC"/>
                </a:solidFill>
              </a:rPr>
              <a:t>/</a:t>
            </a:r>
          </a:p>
          <a:p>
            <a:pPr marL="0" indent="0">
              <a:spcBef>
                <a:spcPts val="0"/>
              </a:spcBef>
              <a:spcAft>
                <a:spcPts val="0"/>
              </a:spcAft>
              <a:buNone/>
            </a:pPr>
            <a:r>
              <a:rPr lang="en-US" altLang="zh-CN" sz="2000" dirty="0"/>
              <a:t>int </a:t>
            </a:r>
            <a:r>
              <a:rPr lang="en-US" altLang="zh-CN" sz="2000" dirty="0" err="1"/>
              <a:t>leaf_b</a:t>
            </a:r>
            <a:r>
              <a:rPr lang="en-US" altLang="zh-CN" sz="2000" dirty="0"/>
              <a:t>(</a:t>
            </a:r>
            <a:r>
              <a:rPr lang="en-US" altLang="zh-CN" sz="2000" dirty="0" err="1"/>
              <a:t>BiTree</a:t>
            </a:r>
            <a:r>
              <a:rPr lang="en-US" altLang="zh-CN" sz="2000" dirty="0"/>
              <a:t> root) {</a:t>
            </a:r>
          </a:p>
          <a:p>
            <a:pPr marL="0" indent="0">
              <a:spcBef>
                <a:spcPts val="0"/>
              </a:spcBef>
              <a:spcAft>
                <a:spcPts val="0"/>
              </a:spcAft>
              <a:buNone/>
            </a:pPr>
            <a:r>
              <a:rPr lang="en-US" altLang="zh-CN" sz="2000" dirty="0"/>
              <a:t>    int </a:t>
            </a:r>
            <a:r>
              <a:rPr lang="en-US" altLang="zh-CN" sz="2000" dirty="0" err="1"/>
              <a:t>LeafCount</a:t>
            </a:r>
            <a:r>
              <a:rPr lang="en-US" altLang="zh-CN" sz="2000" dirty="0"/>
              <a:t>;</a:t>
            </a:r>
          </a:p>
          <a:p>
            <a:pPr marL="0" indent="0">
              <a:spcBef>
                <a:spcPts val="0"/>
              </a:spcBef>
              <a:spcAft>
                <a:spcPts val="0"/>
              </a:spcAft>
              <a:buNone/>
            </a:pPr>
            <a:r>
              <a:rPr lang="en-US" altLang="zh-CN" sz="2000" dirty="0"/>
              <a:t>    if(root==NULL)	</a:t>
            </a:r>
          </a:p>
          <a:p>
            <a:pPr marL="0" indent="0">
              <a:spcBef>
                <a:spcPts val="0"/>
              </a:spcBef>
              <a:spcAft>
                <a:spcPts val="0"/>
              </a:spcAft>
              <a:buNone/>
            </a:pPr>
            <a:r>
              <a:rPr lang="en-US" altLang="zh-CN" sz="2000" dirty="0"/>
              <a:t>        </a:t>
            </a:r>
            <a:r>
              <a:rPr lang="en-US" altLang="zh-CN" sz="2000" dirty="0" err="1"/>
              <a:t>LeafCount</a:t>
            </a:r>
            <a:r>
              <a:rPr lang="en-US" altLang="zh-CN" sz="2000" dirty="0"/>
              <a:t> =0;</a:t>
            </a:r>
          </a:p>
          <a:p>
            <a:pPr marL="0" indent="0">
              <a:spcBef>
                <a:spcPts val="0"/>
              </a:spcBef>
              <a:spcAft>
                <a:spcPts val="0"/>
              </a:spcAft>
              <a:buNone/>
            </a:pPr>
            <a:r>
              <a:rPr lang="en-US" altLang="zh-CN" sz="2000" dirty="0"/>
              <a:t>    else if((root-&gt;</a:t>
            </a:r>
            <a:r>
              <a:rPr lang="en-US" altLang="zh-CN" sz="2000" dirty="0" err="1"/>
              <a:t>LChild</a:t>
            </a:r>
            <a:r>
              <a:rPr lang="en-US" altLang="zh-CN" sz="2000" dirty="0"/>
              <a:t>==NULL)&amp;&amp;(root-&gt;</a:t>
            </a:r>
            <a:r>
              <a:rPr lang="en-US" altLang="zh-CN" sz="2000" dirty="0" err="1"/>
              <a:t>RChild</a:t>
            </a:r>
            <a:r>
              <a:rPr lang="en-US" altLang="zh-CN" sz="2000" dirty="0"/>
              <a:t>==NULL))</a:t>
            </a:r>
          </a:p>
          <a:p>
            <a:pPr marL="0" indent="0">
              <a:spcBef>
                <a:spcPts val="0"/>
              </a:spcBef>
              <a:spcAft>
                <a:spcPts val="0"/>
              </a:spcAft>
              <a:buNone/>
            </a:pPr>
            <a:r>
              <a:rPr lang="en-US" altLang="zh-CN" sz="2000" dirty="0"/>
              <a:t>        </a:t>
            </a:r>
            <a:r>
              <a:rPr lang="en-US" altLang="zh-CN" sz="2000" dirty="0" err="1"/>
              <a:t>LeafCount</a:t>
            </a:r>
            <a:r>
              <a:rPr lang="en-US" altLang="zh-CN" sz="2000" dirty="0"/>
              <a:t> =1;</a:t>
            </a:r>
          </a:p>
          <a:p>
            <a:pPr marL="0" indent="0">
              <a:spcBef>
                <a:spcPts val="0"/>
              </a:spcBef>
              <a:spcAft>
                <a:spcPts val="0"/>
              </a:spcAft>
              <a:buNone/>
            </a:pPr>
            <a:r>
              <a:rPr lang="en-US" altLang="zh-CN" sz="2000" dirty="0"/>
              <a:t>    else 		</a:t>
            </a:r>
            <a:r>
              <a:rPr lang="en-US" altLang="zh-CN" sz="2000" dirty="0">
                <a:solidFill>
                  <a:srgbClr val="CC00CC"/>
                </a:solidFill>
              </a:rPr>
              <a:t>/* </a:t>
            </a:r>
            <a:r>
              <a:rPr lang="zh-CN" altLang="en-US" sz="2000" dirty="0">
                <a:solidFill>
                  <a:srgbClr val="CC00CC"/>
                </a:solidFill>
              </a:rPr>
              <a:t>叶子数为左右子树的叶子数目之和 *</a:t>
            </a:r>
            <a:r>
              <a:rPr lang="en-US" altLang="zh-CN" sz="2000" dirty="0">
                <a:solidFill>
                  <a:srgbClr val="CC00CC"/>
                </a:solidFill>
              </a:rPr>
              <a:t>/</a:t>
            </a:r>
            <a:endParaRPr lang="en-US" altLang="zh-CN" sz="2000" dirty="0"/>
          </a:p>
          <a:p>
            <a:pPr marL="0" indent="0">
              <a:spcBef>
                <a:spcPts val="0"/>
              </a:spcBef>
              <a:spcAft>
                <a:spcPts val="0"/>
              </a:spcAft>
              <a:buNone/>
            </a:pPr>
            <a:r>
              <a:rPr lang="en-US" altLang="zh-CN" sz="2000" dirty="0"/>
              <a:t>        </a:t>
            </a:r>
            <a:r>
              <a:rPr lang="en-US" altLang="zh-CN" sz="2000" dirty="0" err="1"/>
              <a:t>LeafCount</a:t>
            </a:r>
            <a:r>
              <a:rPr lang="en-US" altLang="zh-CN" sz="2000" dirty="0"/>
              <a:t> = </a:t>
            </a:r>
            <a:r>
              <a:rPr lang="en-US" altLang="zh-CN" sz="2000" dirty="0" err="1"/>
              <a:t>leaf_b</a:t>
            </a:r>
            <a:r>
              <a:rPr lang="en-US" altLang="zh-CN" sz="2000" dirty="0"/>
              <a:t>(root-&gt;</a:t>
            </a:r>
            <a:r>
              <a:rPr lang="en-US" altLang="zh-CN" sz="2000" dirty="0" err="1"/>
              <a:t>LChild</a:t>
            </a:r>
            <a:r>
              <a:rPr lang="en-US" altLang="zh-CN" sz="2000" dirty="0"/>
              <a:t>) + </a:t>
            </a:r>
            <a:r>
              <a:rPr lang="en-US" altLang="zh-CN" sz="2000" dirty="0" err="1"/>
              <a:t>leaf_b</a:t>
            </a:r>
            <a:r>
              <a:rPr lang="en-US" altLang="zh-CN" sz="2000" dirty="0"/>
              <a:t>(root-&gt;</a:t>
            </a:r>
            <a:r>
              <a:rPr lang="en-US" altLang="zh-CN" sz="2000" dirty="0" err="1"/>
              <a:t>RChild</a:t>
            </a:r>
            <a:r>
              <a:rPr lang="en-US" altLang="zh-CN" sz="2000" dirty="0"/>
              <a:t>);</a:t>
            </a:r>
            <a:r>
              <a:rPr lang="en-US" altLang="zh-CN" sz="1400" dirty="0">
                <a:solidFill>
                  <a:srgbClr val="CC00CC"/>
                </a:solidFill>
              </a:rPr>
              <a:t> </a:t>
            </a:r>
            <a:endParaRPr lang="en-US" altLang="zh-CN" sz="2000" dirty="0">
              <a:solidFill>
                <a:srgbClr val="CC00CC"/>
              </a:solidFill>
            </a:endParaRPr>
          </a:p>
          <a:p>
            <a:pPr marL="0" indent="0">
              <a:spcBef>
                <a:spcPts val="0"/>
              </a:spcBef>
              <a:spcAft>
                <a:spcPts val="0"/>
              </a:spcAft>
              <a:buNone/>
            </a:pPr>
            <a:r>
              <a:rPr lang="en-US" altLang="zh-CN" sz="2000" dirty="0"/>
              <a:t>    return </a:t>
            </a:r>
            <a:r>
              <a:rPr lang="en-US" altLang="zh-CN" sz="2000" dirty="0" err="1"/>
              <a:t>LeafCount</a:t>
            </a:r>
            <a:r>
              <a:rPr lang="en-US" altLang="zh-CN" sz="2000" dirty="0"/>
              <a:t>;</a:t>
            </a:r>
          </a:p>
          <a:p>
            <a:pPr marL="0" indent="0">
              <a:spcBef>
                <a:spcPts val="0"/>
              </a:spcBef>
              <a:spcAft>
                <a:spcPts val="0"/>
              </a:spcAft>
              <a:buNone/>
            </a:pPr>
            <a:r>
              <a:rPr lang="en-US" altLang="zh-CN" sz="2000" dirty="0"/>
              <a:t>}</a:t>
            </a:r>
            <a:endParaRPr lang="zh-CN" altLang="en-US" sz="2000" dirty="0"/>
          </a:p>
        </p:txBody>
      </p:sp>
    </p:spTree>
    <p:extLst>
      <p:ext uri="{BB962C8B-B14F-4D97-AF65-F5344CB8AC3E}">
        <p14:creationId xmlns:p14="http://schemas.microsoft.com/office/powerpoint/2010/main" val="111763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5145C-1A31-4EBE-81DC-4FCEBAB8C983}"/>
              </a:ext>
            </a:extLst>
          </p:cNvPr>
          <p:cNvSpPr>
            <a:spLocks noGrp="1"/>
          </p:cNvSpPr>
          <p:nvPr>
            <p:ph type="title"/>
          </p:nvPr>
        </p:nvSpPr>
        <p:spPr/>
        <p:txBody>
          <a:bodyPr/>
          <a:lstStyle/>
          <a:p>
            <a:r>
              <a:rPr lang="en-US" altLang="zh-CN" dirty="0"/>
              <a:t>6.1.1   </a:t>
            </a:r>
            <a:r>
              <a:rPr lang="zh-CN" altLang="en-US" dirty="0"/>
              <a:t>树的（逻辑）表示</a:t>
            </a:r>
          </a:p>
        </p:txBody>
      </p:sp>
      <p:sp>
        <p:nvSpPr>
          <p:cNvPr id="31" name="Text Box 56">
            <a:extLst>
              <a:ext uri="{FF2B5EF4-FFF2-40B4-BE49-F238E27FC236}">
                <a16:creationId xmlns:a16="http://schemas.microsoft.com/office/drawing/2014/main" id="{A869E6ED-6355-4D83-BDCF-404F6E2CAAB5}"/>
              </a:ext>
            </a:extLst>
          </p:cNvPr>
          <p:cNvSpPr txBox="1">
            <a:spLocks noChangeArrowheads="1"/>
          </p:cNvSpPr>
          <p:nvPr/>
        </p:nvSpPr>
        <p:spPr bwMode="auto">
          <a:xfrm>
            <a:off x="1332707" y="5926791"/>
            <a:ext cx="2809875" cy="523220"/>
          </a:xfrm>
          <a:prstGeom prst="rect">
            <a:avLst/>
          </a:prstGeom>
          <a:noFill/>
          <a:ln w="9525">
            <a:noFill/>
            <a:miter lim="800000"/>
            <a:headEnd/>
            <a:tailEnd/>
          </a:ln>
          <a:effectLst/>
        </p:spPr>
        <p:txBody>
          <a:bodyPr wrap="square">
            <a:spAutoFit/>
          </a:bodyPr>
          <a:lstStyle/>
          <a:p>
            <a:pPr algn="ctr"/>
            <a:r>
              <a:rPr kumimoji="1" lang="zh-CN" altLang="en-US" sz="2800" b="1" dirty="0">
                <a:solidFill>
                  <a:srgbClr val="FF0000"/>
                </a:solidFill>
                <a:latin typeface="微软雅黑" pitchFamily="34" charset="-122"/>
                <a:ea typeface="微软雅黑" pitchFamily="34" charset="-122"/>
                <a:cs typeface="Times New Roman" pitchFamily="18" charset="0"/>
              </a:rPr>
              <a:t>文氏图表示法</a:t>
            </a:r>
            <a:endParaRPr lang="en-US" altLang="zh-CN" sz="2800" b="1" dirty="0">
              <a:solidFill>
                <a:srgbClr val="3333FF"/>
              </a:solidFill>
              <a:ea typeface="楷体" pitchFamily="49" charset="-122"/>
              <a:cs typeface="Times New Roman" pitchFamily="18" charset="0"/>
            </a:endParaRPr>
          </a:p>
        </p:txBody>
      </p:sp>
      <p:sp>
        <p:nvSpPr>
          <p:cNvPr id="32" name="内容占位符 2">
            <a:extLst>
              <a:ext uri="{FF2B5EF4-FFF2-40B4-BE49-F238E27FC236}">
                <a16:creationId xmlns:a16="http://schemas.microsoft.com/office/drawing/2014/main" id="{868AA1DA-99BC-41D4-9FE5-22DD813EFC12}"/>
              </a:ext>
            </a:extLst>
          </p:cNvPr>
          <p:cNvSpPr>
            <a:spLocks noGrp="1"/>
          </p:cNvSpPr>
          <p:nvPr>
            <p:ph idx="1"/>
          </p:nvPr>
        </p:nvSpPr>
        <p:spPr>
          <a:xfrm>
            <a:off x="4865688" y="1371600"/>
            <a:ext cx="7021512" cy="914400"/>
          </a:xfrm>
        </p:spPr>
        <p:txBody>
          <a:bodyPr/>
          <a:lstStyle/>
          <a:p>
            <a:r>
              <a:rPr lang="zh-CN" altLang="en-US" dirty="0"/>
              <a:t>使用集合以及集合的包含关系描述树结构。</a:t>
            </a:r>
          </a:p>
        </p:txBody>
      </p:sp>
      <p:grpSp>
        <p:nvGrpSpPr>
          <p:cNvPr id="33" name="Group 83">
            <a:extLst>
              <a:ext uri="{FF2B5EF4-FFF2-40B4-BE49-F238E27FC236}">
                <a16:creationId xmlns:a16="http://schemas.microsoft.com/office/drawing/2014/main" id="{114B3ADD-4EA5-49DF-8C0E-461A73FC9871}"/>
              </a:ext>
            </a:extLst>
          </p:cNvPr>
          <p:cNvGrpSpPr>
            <a:grpSpLocks/>
          </p:cNvGrpSpPr>
          <p:nvPr/>
        </p:nvGrpSpPr>
        <p:grpSpPr bwMode="auto">
          <a:xfrm>
            <a:off x="762000" y="1524000"/>
            <a:ext cx="4464050" cy="4176712"/>
            <a:chOff x="158" y="935"/>
            <a:chExt cx="2812" cy="2631"/>
          </a:xfrm>
        </p:grpSpPr>
        <p:sp>
          <p:nvSpPr>
            <p:cNvPr id="34" name="Oval 84">
              <a:extLst>
                <a:ext uri="{FF2B5EF4-FFF2-40B4-BE49-F238E27FC236}">
                  <a16:creationId xmlns:a16="http://schemas.microsoft.com/office/drawing/2014/main" id="{D1E84059-120C-4BEA-9919-12CB398639A1}"/>
                </a:ext>
              </a:extLst>
            </p:cNvPr>
            <p:cNvSpPr>
              <a:spLocks noChangeArrowheads="1"/>
            </p:cNvSpPr>
            <p:nvPr/>
          </p:nvSpPr>
          <p:spPr bwMode="auto">
            <a:xfrm>
              <a:off x="158" y="935"/>
              <a:ext cx="2812" cy="2631"/>
            </a:xfrm>
            <a:prstGeom prst="ellipse">
              <a:avLst/>
            </a:prstGeom>
            <a:solidFill>
              <a:srgbClr val="FFFFCC"/>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en-US" b="1" i="1">
                <a:solidFill>
                  <a:srgbClr val="3333FF"/>
                </a:solidFill>
                <a:latin typeface="Times New Roman" pitchFamily="18" charset="0"/>
                <a:cs typeface="Times New Roman" pitchFamily="18" charset="0"/>
              </a:endParaRPr>
            </a:p>
          </p:txBody>
        </p:sp>
        <p:sp>
          <p:nvSpPr>
            <p:cNvPr id="35" name="Text Box 85">
              <a:extLst>
                <a:ext uri="{FF2B5EF4-FFF2-40B4-BE49-F238E27FC236}">
                  <a16:creationId xmlns:a16="http://schemas.microsoft.com/office/drawing/2014/main" id="{2C8C24B8-52F1-42D6-A530-B15B48F94912}"/>
                </a:ext>
              </a:extLst>
            </p:cNvPr>
            <p:cNvSpPr txBox="1">
              <a:spLocks noChangeArrowheads="1"/>
            </p:cNvSpPr>
            <p:nvPr/>
          </p:nvSpPr>
          <p:spPr bwMode="auto">
            <a:xfrm>
              <a:off x="929" y="1162"/>
              <a:ext cx="226"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a:spAutoFit/>
            </a:bodyPr>
            <a:lstStyle/>
            <a:p>
              <a:pPr>
                <a:spcBef>
                  <a:spcPct val="50000"/>
                </a:spcBef>
              </a:pPr>
              <a:r>
                <a:rPr lang="en-US" altLang="zh-CN" sz="2000" b="1" i="1" dirty="0">
                  <a:solidFill>
                    <a:srgbClr val="3333FF"/>
                  </a:solidFill>
                  <a:latin typeface="Times New Roman" pitchFamily="18" charset="0"/>
                  <a:cs typeface="Times New Roman" pitchFamily="18" charset="0"/>
                </a:rPr>
                <a:t>A</a:t>
              </a:r>
            </a:p>
          </p:txBody>
        </p:sp>
        <p:sp>
          <p:nvSpPr>
            <p:cNvPr id="36" name="Oval 86">
              <a:extLst>
                <a:ext uri="{FF2B5EF4-FFF2-40B4-BE49-F238E27FC236}">
                  <a16:creationId xmlns:a16="http://schemas.microsoft.com/office/drawing/2014/main" id="{620DED84-E3C5-4A6D-B8A3-1EC299534304}"/>
                </a:ext>
              </a:extLst>
            </p:cNvPr>
            <p:cNvSpPr>
              <a:spLocks noChangeArrowheads="1"/>
            </p:cNvSpPr>
            <p:nvPr/>
          </p:nvSpPr>
          <p:spPr bwMode="auto">
            <a:xfrm>
              <a:off x="248" y="1706"/>
              <a:ext cx="862" cy="1043"/>
            </a:xfrm>
            <a:prstGeom prst="ellipse">
              <a:avLst/>
            </a:prstGeom>
            <a:solidFill>
              <a:srgbClr val="99FFCC"/>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en-US" b="1" i="1">
                <a:solidFill>
                  <a:srgbClr val="3333FF"/>
                </a:solidFill>
                <a:latin typeface="Times New Roman" pitchFamily="18" charset="0"/>
                <a:cs typeface="Times New Roman" pitchFamily="18" charset="0"/>
              </a:endParaRPr>
            </a:p>
          </p:txBody>
        </p:sp>
        <p:sp>
          <p:nvSpPr>
            <p:cNvPr id="37" name="Oval 87">
              <a:extLst>
                <a:ext uri="{FF2B5EF4-FFF2-40B4-BE49-F238E27FC236}">
                  <a16:creationId xmlns:a16="http://schemas.microsoft.com/office/drawing/2014/main" id="{53352824-4045-4E43-8C1E-4FD088DF0C09}"/>
                </a:ext>
              </a:extLst>
            </p:cNvPr>
            <p:cNvSpPr>
              <a:spLocks noChangeArrowheads="1"/>
            </p:cNvSpPr>
            <p:nvPr/>
          </p:nvSpPr>
          <p:spPr bwMode="auto">
            <a:xfrm>
              <a:off x="338" y="2206"/>
              <a:ext cx="272" cy="226"/>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E</a:t>
              </a:r>
            </a:p>
          </p:txBody>
        </p:sp>
        <p:sp>
          <p:nvSpPr>
            <p:cNvPr id="38" name="Oval 88">
              <a:extLst>
                <a:ext uri="{FF2B5EF4-FFF2-40B4-BE49-F238E27FC236}">
                  <a16:creationId xmlns:a16="http://schemas.microsoft.com/office/drawing/2014/main" id="{083FBBFE-CD81-4274-8B2D-69210CC8215D}"/>
                </a:ext>
              </a:extLst>
            </p:cNvPr>
            <p:cNvSpPr>
              <a:spLocks noChangeArrowheads="1"/>
            </p:cNvSpPr>
            <p:nvPr/>
          </p:nvSpPr>
          <p:spPr bwMode="auto">
            <a:xfrm>
              <a:off x="747" y="2206"/>
              <a:ext cx="272" cy="226"/>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F</a:t>
              </a:r>
            </a:p>
          </p:txBody>
        </p:sp>
        <p:sp>
          <p:nvSpPr>
            <p:cNvPr id="39" name="Text Box 89">
              <a:extLst>
                <a:ext uri="{FF2B5EF4-FFF2-40B4-BE49-F238E27FC236}">
                  <a16:creationId xmlns:a16="http://schemas.microsoft.com/office/drawing/2014/main" id="{7459A647-D7D0-48E4-8DF7-277B186C2255}"/>
                </a:ext>
              </a:extLst>
            </p:cNvPr>
            <p:cNvSpPr txBox="1">
              <a:spLocks noChangeArrowheads="1"/>
            </p:cNvSpPr>
            <p:nvPr/>
          </p:nvSpPr>
          <p:spPr bwMode="auto">
            <a:xfrm>
              <a:off x="520" y="1888"/>
              <a:ext cx="227"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a:spAutoFit/>
            </a:bodyPr>
            <a:lstStyle/>
            <a:p>
              <a:pPr>
                <a:spcBef>
                  <a:spcPct val="50000"/>
                </a:spcBef>
              </a:pPr>
              <a:r>
                <a:rPr lang="en-US" altLang="zh-CN" sz="2000" b="1" i="1">
                  <a:solidFill>
                    <a:srgbClr val="3333FF"/>
                  </a:solidFill>
                  <a:latin typeface="Times New Roman" pitchFamily="18" charset="0"/>
                  <a:cs typeface="Times New Roman" pitchFamily="18" charset="0"/>
                </a:rPr>
                <a:t>B</a:t>
              </a:r>
            </a:p>
          </p:txBody>
        </p:sp>
        <p:sp>
          <p:nvSpPr>
            <p:cNvPr id="40" name="Oval 90">
              <a:extLst>
                <a:ext uri="{FF2B5EF4-FFF2-40B4-BE49-F238E27FC236}">
                  <a16:creationId xmlns:a16="http://schemas.microsoft.com/office/drawing/2014/main" id="{5694B21F-BB3D-4C2A-8448-823C00755A1E}"/>
                </a:ext>
              </a:extLst>
            </p:cNvPr>
            <p:cNvSpPr>
              <a:spLocks noChangeArrowheads="1"/>
            </p:cNvSpPr>
            <p:nvPr/>
          </p:nvSpPr>
          <p:spPr bwMode="auto">
            <a:xfrm>
              <a:off x="1155" y="1479"/>
              <a:ext cx="680" cy="1633"/>
            </a:xfrm>
            <a:prstGeom prst="ellipse">
              <a:avLst/>
            </a:prstGeom>
            <a:solidFill>
              <a:srgbClr val="99FFCC"/>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en-US" b="1" i="1">
                <a:solidFill>
                  <a:srgbClr val="3333FF"/>
                </a:solidFill>
                <a:latin typeface="Times New Roman" pitchFamily="18" charset="0"/>
                <a:cs typeface="Times New Roman" pitchFamily="18" charset="0"/>
              </a:endParaRPr>
            </a:p>
          </p:txBody>
        </p:sp>
        <p:sp>
          <p:nvSpPr>
            <p:cNvPr id="41" name="Text Box 91">
              <a:extLst>
                <a:ext uri="{FF2B5EF4-FFF2-40B4-BE49-F238E27FC236}">
                  <a16:creationId xmlns:a16="http://schemas.microsoft.com/office/drawing/2014/main" id="{3A68328A-2F28-423C-A66A-236AAE8BD1F6}"/>
                </a:ext>
              </a:extLst>
            </p:cNvPr>
            <p:cNvSpPr txBox="1">
              <a:spLocks noChangeArrowheads="1"/>
            </p:cNvSpPr>
            <p:nvPr/>
          </p:nvSpPr>
          <p:spPr bwMode="auto">
            <a:xfrm>
              <a:off x="1380" y="1661"/>
              <a:ext cx="182"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a:spAutoFit/>
            </a:bodyPr>
            <a:lstStyle/>
            <a:p>
              <a:pPr>
                <a:spcBef>
                  <a:spcPct val="50000"/>
                </a:spcBef>
              </a:pPr>
              <a:r>
                <a:rPr lang="en-US" altLang="zh-CN" sz="2000" b="1" i="1">
                  <a:solidFill>
                    <a:srgbClr val="3333FF"/>
                  </a:solidFill>
                  <a:latin typeface="Times New Roman" pitchFamily="18" charset="0"/>
                  <a:cs typeface="Times New Roman" pitchFamily="18" charset="0"/>
                </a:rPr>
                <a:t>C</a:t>
              </a:r>
            </a:p>
          </p:txBody>
        </p:sp>
        <p:sp>
          <p:nvSpPr>
            <p:cNvPr id="42" name="Oval 92">
              <a:extLst>
                <a:ext uri="{FF2B5EF4-FFF2-40B4-BE49-F238E27FC236}">
                  <a16:creationId xmlns:a16="http://schemas.microsoft.com/office/drawing/2014/main" id="{B4D438F1-63E3-4D36-874F-2F7A517411E4}"/>
                </a:ext>
              </a:extLst>
            </p:cNvPr>
            <p:cNvSpPr>
              <a:spLocks noChangeArrowheads="1"/>
            </p:cNvSpPr>
            <p:nvPr/>
          </p:nvSpPr>
          <p:spPr bwMode="auto">
            <a:xfrm>
              <a:off x="1290" y="1978"/>
              <a:ext cx="408" cy="99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en-US" b="1" i="1">
                <a:solidFill>
                  <a:srgbClr val="3333FF"/>
                </a:solidFill>
                <a:latin typeface="Times New Roman" pitchFamily="18" charset="0"/>
                <a:cs typeface="Times New Roman" pitchFamily="18" charset="0"/>
              </a:endParaRPr>
            </a:p>
          </p:txBody>
        </p:sp>
        <p:sp>
          <p:nvSpPr>
            <p:cNvPr id="43" name="Text Box 93">
              <a:extLst>
                <a:ext uri="{FF2B5EF4-FFF2-40B4-BE49-F238E27FC236}">
                  <a16:creationId xmlns:a16="http://schemas.microsoft.com/office/drawing/2014/main" id="{8DF1C295-115E-410D-829B-286BA6F11A04}"/>
                </a:ext>
              </a:extLst>
            </p:cNvPr>
            <p:cNvSpPr txBox="1">
              <a:spLocks noChangeArrowheads="1"/>
            </p:cNvSpPr>
            <p:nvPr/>
          </p:nvSpPr>
          <p:spPr bwMode="auto">
            <a:xfrm>
              <a:off x="1378" y="2108"/>
              <a:ext cx="181"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a:spAutoFit/>
            </a:bodyPr>
            <a:lstStyle/>
            <a:p>
              <a:pPr>
                <a:spcBef>
                  <a:spcPct val="50000"/>
                </a:spcBef>
              </a:pPr>
              <a:r>
                <a:rPr lang="en-US" altLang="zh-CN" sz="2000" b="1" i="1" dirty="0">
                  <a:solidFill>
                    <a:srgbClr val="3333FF"/>
                  </a:solidFill>
                  <a:latin typeface="Times New Roman" pitchFamily="18" charset="0"/>
                  <a:cs typeface="Times New Roman" pitchFamily="18" charset="0"/>
                </a:rPr>
                <a:t>G</a:t>
              </a:r>
            </a:p>
          </p:txBody>
        </p:sp>
        <p:sp>
          <p:nvSpPr>
            <p:cNvPr id="44" name="Oval 94">
              <a:extLst>
                <a:ext uri="{FF2B5EF4-FFF2-40B4-BE49-F238E27FC236}">
                  <a16:creationId xmlns:a16="http://schemas.microsoft.com/office/drawing/2014/main" id="{561B311A-4B73-4A42-A9ED-C9B7AA270095}"/>
                </a:ext>
              </a:extLst>
            </p:cNvPr>
            <p:cNvSpPr>
              <a:spLocks noChangeArrowheads="1"/>
            </p:cNvSpPr>
            <p:nvPr/>
          </p:nvSpPr>
          <p:spPr bwMode="auto">
            <a:xfrm>
              <a:off x="1380" y="2522"/>
              <a:ext cx="227" cy="273"/>
            </a:xfrm>
            <a:prstGeom prst="ellipse">
              <a:avLst/>
            </a:prstGeom>
            <a:solidFill>
              <a:schemeClr val="accent5">
                <a:lumMod val="90000"/>
              </a:schemeClr>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J</a:t>
              </a:r>
            </a:p>
          </p:txBody>
        </p:sp>
        <p:sp>
          <p:nvSpPr>
            <p:cNvPr id="45" name="Oval 95">
              <a:extLst>
                <a:ext uri="{FF2B5EF4-FFF2-40B4-BE49-F238E27FC236}">
                  <a16:creationId xmlns:a16="http://schemas.microsoft.com/office/drawing/2014/main" id="{AFBF1491-7B60-42B8-990C-E8C9D7BBA38F}"/>
                </a:ext>
              </a:extLst>
            </p:cNvPr>
            <p:cNvSpPr>
              <a:spLocks noChangeArrowheads="1"/>
            </p:cNvSpPr>
            <p:nvPr/>
          </p:nvSpPr>
          <p:spPr bwMode="auto">
            <a:xfrm>
              <a:off x="1927" y="1389"/>
              <a:ext cx="816" cy="1769"/>
            </a:xfrm>
            <a:prstGeom prst="ellipse">
              <a:avLst/>
            </a:prstGeom>
            <a:solidFill>
              <a:srgbClr val="99FFCC"/>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en-US" b="1" i="1">
                <a:solidFill>
                  <a:srgbClr val="3333FF"/>
                </a:solidFill>
                <a:latin typeface="Times New Roman" pitchFamily="18" charset="0"/>
                <a:cs typeface="Times New Roman" pitchFamily="18" charset="0"/>
              </a:endParaRPr>
            </a:p>
          </p:txBody>
        </p:sp>
        <p:sp>
          <p:nvSpPr>
            <p:cNvPr id="46" name="Oval 96">
              <a:extLst>
                <a:ext uri="{FF2B5EF4-FFF2-40B4-BE49-F238E27FC236}">
                  <a16:creationId xmlns:a16="http://schemas.microsoft.com/office/drawing/2014/main" id="{DD782B4A-B174-43ED-BBEC-655C569DB817}"/>
                </a:ext>
              </a:extLst>
            </p:cNvPr>
            <p:cNvSpPr>
              <a:spLocks noChangeArrowheads="1"/>
            </p:cNvSpPr>
            <p:nvPr/>
          </p:nvSpPr>
          <p:spPr bwMode="auto">
            <a:xfrm>
              <a:off x="2063" y="1888"/>
              <a:ext cx="589" cy="1134"/>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en-US" b="1" i="1">
                <a:solidFill>
                  <a:srgbClr val="3333FF"/>
                </a:solidFill>
                <a:latin typeface="Times New Roman" pitchFamily="18" charset="0"/>
                <a:cs typeface="Times New Roman" pitchFamily="18" charset="0"/>
              </a:endParaRPr>
            </a:p>
          </p:txBody>
        </p:sp>
        <p:sp>
          <p:nvSpPr>
            <p:cNvPr id="47" name="Oval 97">
              <a:extLst>
                <a:ext uri="{FF2B5EF4-FFF2-40B4-BE49-F238E27FC236}">
                  <a16:creationId xmlns:a16="http://schemas.microsoft.com/office/drawing/2014/main" id="{E1BA84F7-D626-4D6A-8AFA-0E9F433D1F06}"/>
                </a:ext>
              </a:extLst>
            </p:cNvPr>
            <p:cNvSpPr>
              <a:spLocks noChangeArrowheads="1"/>
            </p:cNvSpPr>
            <p:nvPr/>
          </p:nvSpPr>
          <p:spPr bwMode="auto">
            <a:xfrm>
              <a:off x="2385" y="1620"/>
              <a:ext cx="182" cy="22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dirty="0">
                  <a:solidFill>
                    <a:srgbClr val="3333FF"/>
                  </a:solidFill>
                  <a:latin typeface="Times New Roman" pitchFamily="18" charset="0"/>
                  <a:cs typeface="Times New Roman" pitchFamily="18" charset="0"/>
                </a:rPr>
                <a:t>H</a:t>
              </a:r>
            </a:p>
          </p:txBody>
        </p:sp>
        <p:sp>
          <p:nvSpPr>
            <p:cNvPr id="48" name="Text Box 98">
              <a:extLst>
                <a:ext uri="{FF2B5EF4-FFF2-40B4-BE49-F238E27FC236}">
                  <a16:creationId xmlns:a16="http://schemas.microsoft.com/office/drawing/2014/main" id="{C3CD0D5B-6E55-4255-8C3C-6C19EDA5E97C}"/>
                </a:ext>
              </a:extLst>
            </p:cNvPr>
            <p:cNvSpPr txBox="1">
              <a:spLocks noChangeArrowheads="1"/>
            </p:cNvSpPr>
            <p:nvPr/>
          </p:nvSpPr>
          <p:spPr bwMode="auto">
            <a:xfrm>
              <a:off x="2108" y="1570"/>
              <a:ext cx="232"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spcBef>
                  <a:spcPct val="50000"/>
                </a:spcBef>
              </a:pPr>
              <a:r>
                <a:rPr lang="en-US" altLang="zh-CN" sz="2000" b="1" i="1" dirty="0">
                  <a:solidFill>
                    <a:srgbClr val="3333FF"/>
                  </a:solidFill>
                  <a:latin typeface="Times New Roman" pitchFamily="18" charset="0"/>
                  <a:cs typeface="Times New Roman" pitchFamily="18" charset="0"/>
                </a:rPr>
                <a:t>D</a:t>
              </a:r>
            </a:p>
          </p:txBody>
        </p:sp>
        <p:sp>
          <p:nvSpPr>
            <p:cNvPr id="49" name="Oval 99">
              <a:extLst>
                <a:ext uri="{FF2B5EF4-FFF2-40B4-BE49-F238E27FC236}">
                  <a16:creationId xmlns:a16="http://schemas.microsoft.com/office/drawing/2014/main" id="{3BDF7D58-CD67-41C0-BB2A-098B7D8B18E0}"/>
                </a:ext>
              </a:extLst>
            </p:cNvPr>
            <p:cNvSpPr>
              <a:spLocks noChangeArrowheads="1"/>
            </p:cNvSpPr>
            <p:nvPr/>
          </p:nvSpPr>
          <p:spPr bwMode="auto">
            <a:xfrm>
              <a:off x="2380" y="2296"/>
              <a:ext cx="182" cy="227"/>
            </a:xfrm>
            <a:prstGeom prst="ellipse">
              <a:avLst/>
            </a:prstGeom>
            <a:solidFill>
              <a:schemeClr val="accent5">
                <a:lumMod val="90000"/>
              </a:schemeClr>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K</a:t>
              </a:r>
            </a:p>
          </p:txBody>
        </p:sp>
        <p:sp>
          <p:nvSpPr>
            <p:cNvPr id="50" name="Oval 100">
              <a:extLst>
                <a:ext uri="{FF2B5EF4-FFF2-40B4-BE49-F238E27FC236}">
                  <a16:creationId xmlns:a16="http://schemas.microsoft.com/office/drawing/2014/main" id="{BD6E6362-4716-4024-B66C-19C176AE410F}"/>
                </a:ext>
              </a:extLst>
            </p:cNvPr>
            <p:cNvSpPr>
              <a:spLocks noChangeArrowheads="1"/>
            </p:cNvSpPr>
            <p:nvPr/>
          </p:nvSpPr>
          <p:spPr bwMode="auto">
            <a:xfrm>
              <a:off x="2108" y="2523"/>
              <a:ext cx="182" cy="227"/>
            </a:xfrm>
            <a:prstGeom prst="ellipse">
              <a:avLst/>
            </a:prstGeom>
            <a:solidFill>
              <a:schemeClr val="accent5">
                <a:lumMod val="90000"/>
              </a:schemeClr>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L</a:t>
              </a:r>
            </a:p>
          </p:txBody>
        </p:sp>
        <p:sp>
          <p:nvSpPr>
            <p:cNvPr id="51" name="Oval 101">
              <a:extLst>
                <a:ext uri="{FF2B5EF4-FFF2-40B4-BE49-F238E27FC236}">
                  <a16:creationId xmlns:a16="http://schemas.microsoft.com/office/drawing/2014/main" id="{B77B8B6B-A379-41D1-BE12-25454E1B4CBD}"/>
                </a:ext>
              </a:extLst>
            </p:cNvPr>
            <p:cNvSpPr>
              <a:spLocks noChangeArrowheads="1"/>
            </p:cNvSpPr>
            <p:nvPr/>
          </p:nvSpPr>
          <p:spPr bwMode="auto">
            <a:xfrm>
              <a:off x="2335" y="2659"/>
              <a:ext cx="182" cy="227"/>
            </a:xfrm>
            <a:prstGeom prst="ellipse">
              <a:avLst/>
            </a:prstGeom>
            <a:solidFill>
              <a:schemeClr val="accent5">
                <a:lumMod val="90000"/>
              </a:schemeClr>
            </a:solid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sz="2000" b="1" i="1">
                  <a:solidFill>
                    <a:srgbClr val="3333FF"/>
                  </a:solidFill>
                  <a:latin typeface="Times New Roman" pitchFamily="18" charset="0"/>
                  <a:cs typeface="Times New Roman" pitchFamily="18" charset="0"/>
                </a:rPr>
                <a:t>M</a:t>
              </a:r>
            </a:p>
          </p:txBody>
        </p:sp>
        <p:sp>
          <p:nvSpPr>
            <p:cNvPr id="52" name="Text Box 102">
              <a:extLst>
                <a:ext uri="{FF2B5EF4-FFF2-40B4-BE49-F238E27FC236}">
                  <a16:creationId xmlns:a16="http://schemas.microsoft.com/office/drawing/2014/main" id="{9E14A652-3354-4B9C-8E5A-0C67472D9BF9}"/>
                </a:ext>
              </a:extLst>
            </p:cNvPr>
            <p:cNvSpPr txBox="1">
              <a:spLocks noChangeArrowheads="1"/>
            </p:cNvSpPr>
            <p:nvPr/>
          </p:nvSpPr>
          <p:spPr bwMode="auto">
            <a:xfrm>
              <a:off x="2153" y="2114"/>
              <a:ext cx="227" cy="250"/>
            </a:xfrm>
            <a:prstGeom prst="rect">
              <a:avLst/>
            </a:prstGeom>
            <a:noFill/>
            <a:ln>
              <a:noFill/>
              <a:headEnd/>
              <a:tailEnd/>
            </a:ln>
          </p:spPr>
          <p:style>
            <a:lnRef idx="1">
              <a:schemeClr val="accent4"/>
            </a:lnRef>
            <a:fillRef idx="2">
              <a:schemeClr val="accent4"/>
            </a:fillRef>
            <a:effectRef idx="1">
              <a:schemeClr val="accent4"/>
            </a:effectRef>
            <a:fontRef idx="minor">
              <a:schemeClr val="dk1"/>
            </a:fontRef>
          </p:style>
          <p:txBody>
            <a:bodyPr>
              <a:spAutoFit/>
            </a:bodyPr>
            <a:lstStyle/>
            <a:p>
              <a:pPr>
                <a:spcBef>
                  <a:spcPct val="50000"/>
                </a:spcBef>
              </a:pPr>
              <a:r>
                <a:rPr lang="en-US" altLang="zh-CN" sz="2000" b="1" i="1">
                  <a:solidFill>
                    <a:srgbClr val="3333FF"/>
                  </a:solidFill>
                  <a:latin typeface="Times New Roman" pitchFamily="18" charset="0"/>
                  <a:cs typeface="Times New Roman" pitchFamily="18" charset="0"/>
                </a:rPr>
                <a:t>I</a:t>
              </a:r>
            </a:p>
          </p:txBody>
        </p:sp>
      </p:grpSp>
      <p:sp>
        <p:nvSpPr>
          <p:cNvPr id="53" name="AutoShape 103">
            <a:extLst>
              <a:ext uri="{FF2B5EF4-FFF2-40B4-BE49-F238E27FC236}">
                <a16:creationId xmlns:a16="http://schemas.microsoft.com/office/drawing/2014/main" id="{5201AEAC-B3BD-4689-9972-86306BF90017}"/>
              </a:ext>
            </a:extLst>
          </p:cNvPr>
          <p:cNvSpPr>
            <a:spLocks noChangeArrowheads="1"/>
          </p:cNvSpPr>
          <p:nvPr/>
        </p:nvSpPr>
        <p:spPr bwMode="auto">
          <a:xfrm>
            <a:off x="5689601" y="3959355"/>
            <a:ext cx="1152525" cy="288000"/>
          </a:xfrm>
          <a:prstGeom prst="leftRightArrow">
            <a:avLst>
              <a:gd name="adj1" fmla="val 50000"/>
              <a:gd name="adj2" fmla="val 64248"/>
            </a:avLst>
          </a:prstGeom>
          <a:ln>
            <a:headEnd/>
            <a:tailEnd type="none" w="med" len="lg"/>
          </a:ln>
        </p:spPr>
        <p:style>
          <a:lnRef idx="0">
            <a:schemeClr val="accent2"/>
          </a:lnRef>
          <a:fillRef idx="3">
            <a:schemeClr val="accent2"/>
          </a:fillRef>
          <a:effectRef idx="3">
            <a:schemeClr val="accent2"/>
          </a:effectRef>
          <a:fontRef idx="minor">
            <a:schemeClr val="lt1"/>
          </a:fontRef>
        </p:style>
        <p:txBody>
          <a:bodyPr wrap="none" anchor="ctr"/>
          <a:lstStyle/>
          <a:p>
            <a:pPr algn="ctr"/>
            <a:endParaRPr lang="zh-CN" altLang="en-US" b="1">
              <a:solidFill>
                <a:prstClr val="white"/>
              </a:solidFill>
            </a:endParaRPr>
          </a:p>
        </p:txBody>
      </p:sp>
      <p:grpSp>
        <p:nvGrpSpPr>
          <p:cNvPr id="80" name="组合 79">
            <a:extLst>
              <a:ext uri="{FF2B5EF4-FFF2-40B4-BE49-F238E27FC236}">
                <a16:creationId xmlns:a16="http://schemas.microsoft.com/office/drawing/2014/main" id="{D550DA2A-64F0-43B8-8FC4-522D8AE5E3DE}"/>
              </a:ext>
            </a:extLst>
          </p:cNvPr>
          <p:cNvGrpSpPr>
            <a:grpSpLocks noChangeAspect="1"/>
          </p:cNvGrpSpPr>
          <p:nvPr/>
        </p:nvGrpSpPr>
        <p:grpSpPr>
          <a:xfrm>
            <a:off x="6965952" y="2652338"/>
            <a:ext cx="4836065" cy="2802941"/>
            <a:chOff x="1692275" y="2276475"/>
            <a:chExt cx="3816350" cy="2305050"/>
          </a:xfrm>
          <a:solidFill>
            <a:srgbClr val="FFFFCC"/>
          </a:solidFill>
        </p:grpSpPr>
        <p:sp>
          <p:nvSpPr>
            <p:cNvPr id="81" name="Freeform 47">
              <a:extLst>
                <a:ext uri="{FF2B5EF4-FFF2-40B4-BE49-F238E27FC236}">
                  <a16:creationId xmlns:a16="http://schemas.microsoft.com/office/drawing/2014/main" id="{A04B7DEA-D4ED-404C-8482-E741C55B618A}"/>
                </a:ext>
              </a:extLst>
            </p:cNvPr>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2" name="Freeform 48">
              <a:extLst>
                <a:ext uri="{FF2B5EF4-FFF2-40B4-BE49-F238E27FC236}">
                  <a16:creationId xmlns:a16="http://schemas.microsoft.com/office/drawing/2014/main" id="{C2DC9517-4087-4435-A0C5-BBF687425964}"/>
                </a:ext>
              </a:extLst>
            </p:cNvPr>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3" name="Oval 31">
              <a:extLst>
                <a:ext uri="{FF2B5EF4-FFF2-40B4-BE49-F238E27FC236}">
                  <a16:creationId xmlns:a16="http://schemas.microsoft.com/office/drawing/2014/main" id="{3459EAFE-9FE3-495F-8CD4-9F973701C21A}"/>
                </a:ext>
              </a:extLst>
            </p:cNvPr>
            <p:cNvSpPr>
              <a:spLocks noChangeArrowheads="1"/>
            </p:cNvSpPr>
            <p:nvPr/>
          </p:nvSpPr>
          <p:spPr bwMode="auto">
            <a:xfrm>
              <a:off x="3060700" y="2276475"/>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A</a:t>
              </a:r>
            </a:p>
          </p:txBody>
        </p:sp>
        <p:sp>
          <p:nvSpPr>
            <p:cNvPr id="84" name="Oval 32">
              <a:extLst>
                <a:ext uri="{FF2B5EF4-FFF2-40B4-BE49-F238E27FC236}">
                  <a16:creationId xmlns:a16="http://schemas.microsoft.com/office/drawing/2014/main" id="{F9CAA653-60F5-49D2-9BA0-72F4CC6CFC9D}"/>
                </a:ext>
              </a:extLst>
            </p:cNvPr>
            <p:cNvSpPr>
              <a:spLocks noChangeArrowheads="1"/>
            </p:cNvSpPr>
            <p:nvPr/>
          </p:nvSpPr>
          <p:spPr bwMode="auto">
            <a:xfrm>
              <a:off x="2052638" y="2925763"/>
              <a:ext cx="360362"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B</a:t>
              </a:r>
            </a:p>
          </p:txBody>
        </p:sp>
        <p:sp>
          <p:nvSpPr>
            <p:cNvPr id="85" name="Oval 33">
              <a:extLst>
                <a:ext uri="{FF2B5EF4-FFF2-40B4-BE49-F238E27FC236}">
                  <a16:creationId xmlns:a16="http://schemas.microsoft.com/office/drawing/2014/main" id="{0E9DF5F9-06CF-49F5-8378-5CB3EC65733B}"/>
                </a:ext>
              </a:extLst>
            </p:cNvPr>
            <p:cNvSpPr>
              <a:spLocks noChangeArrowheads="1"/>
            </p:cNvSpPr>
            <p:nvPr/>
          </p:nvSpPr>
          <p:spPr bwMode="auto">
            <a:xfrm>
              <a:off x="3060700" y="2925763"/>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C</a:t>
              </a:r>
            </a:p>
          </p:txBody>
        </p:sp>
        <p:sp>
          <p:nvSpPr>
            <p:cNvPr id="86" name="Oval 34">
              <a:extLst>
                <a:ext uri="{FF2B5EF4-FFF2-40B4-BE49-F238E27FC236}">
                  <a16:creationId xmlns:a16="http://schemas.microsoft.com/office/drawing/2014/main" id="{38C907D1-D48A-4693-9438-621EF8A6239C}"/>
                </a:ext>
              </a:extLst>
            </p:cNvPr>
            <p:cNvSpPr>
              <a:spLocks noChangeArrowheads="1"/>
            </p:cNvSpPr>
            <p:nvPr/>
          </p:nvSpPr>
          <p:spPr bwMode="auto">
            <a:xfrm>
              <a:off x="4068763" y="29257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D</a:t>
              </a:r>
            </a:p>
          </p:txBody>
        </p:sp>
        <p:sp>
          <p:nvSpPr>
            <p:cNvPr id="87" name="Oval 35">
              <a:extLst>
                <a:ext uri="{FF2B5EF4-FFF2-40B4-BE49-F238E27FC236}">
                  <a16:creationId xmlns:a16="http://schemas.microsoft.com/office/drawing/2014/main" id="{77041098-DB5C-499B-89C6-06292F325A4A}"/>
                </a:ext>
              </a:extLst>
            </p:cNvPr>
            <p:cNvSpPr>
              <a:spLocks noChangeArrowheads="1"/>
            </p:cNvSpPr>
            <p:nvPr/>
          </p:nvSpPr>
          <p:spPr bwMode="auto">
            <a:xfrm>
              <a:off x="1692275"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E</a:t>
              </a:r>
            </a:p>
          </p:txBody>
        </p:sp>
        <p:sp>
          <p:nvSpPr>
            <p:cNvPr id="88" name="Oval 36">
              <a:extLst>
                <a:ext uri="{FF2B5EF4-FFF2-40B4-BE49-F238E27FC236}">
                  <a16:creationId xmlns:a16="http://schemas.microsoft.com/office/drawing/2014/main" id="{B6813521-3ADD-4D5A-833E-B6E1CDE2669B}"/>
                </a:ext>
              </a:extLst>
            </p:cNvPr>
            <p:cNvSpPr>
              <a:spLocks noChangeArrowheads="1"/>
            </p:cNvSpPr>
            <p:nvPr/>
          </p:nvSpPr>
          <p:spPr bwMode="auto">
            <a:xfrm>
              <a:off x="241141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F</a:t>
              </a:r>
            </a:p>
          </p:txBody>
        </p:sp>
        <p:sp>
          <p:nvSpPr>
            <p:cNvPr id="89" name="Oval 37">
              <a:extLst>
                <a:ext uri="{FF2B5EF4-FFF2-40B4-BE49-F238E27FC236}">
                  <a16:creationId xmlns:a16="http://schemas.microsoft.com/office/drawing/2014/main" id="{FD6B1444-0D16-4A7E-A300-4FC570352F93}"/>
                </a:ext>
              </a:extLst>
            </p:cNvPr>
            <p:cNvSpPr>
              <a:spLocks noChangeArrowheads="1"/>
            </p:cNvSpPr>
            <p:nvPr/>
          </p:nvSpPr>
          <p:spPr bwMode="auto">
            <a:xfrm>
              <a:off x="30607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G</a:t>
              </a:r>
            </a:p>
          </p:txBody>
        </p:sp>
        <p:sp>
          <p:nvSpPr>
            <p:cNvPr id="90" name="Oval 38">
              <a:extLst>
                <a:ext uri="{FF2B5EF4-FFF2-40B4-BE49-F238E27FC236}">
                  <a16:creationId xmlns:a16="http://schemas.microsoft.com/office/drawing/2014/main" id="{26917969-29DB-4C85-A192-82B076155109}"/>
                </a:ext>
              </a:extLst>
            </p:cNvPr>
            <p:cNvSpPr>
              <a:spLocks noChangeArrowheads="1"/>
            </p:cNvSpPr>
            <p:nvPr/>
          </p:nvSpPr>
          <p:spPr bwMode="auto">
            <a:xfrm>
              <a:off x="30607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J</a:t>
              </a:r>
            </a:p>
          </p:txBody>
        </p:sp>
        <p:sp>
          <p:nvSpPr>
            <p:cNvPr id="91" name="Oval 39">
              <a:extLst>
                <a:ext uri="{FF2B5EF4-FFF2-40B4-BE49-F238E27FC236}">
                  <a16:creationId xmlns:a16="http://schemas.microsoft.com/office/drawing/2014/main" id="{7BBF665E-4143-44CC-A881-F06523A9B526}"/>
                </a:ext>
              </a:extLst>
            </p:cNvPr>
            <p:cNvSpPr>
              <a:spLocks noChangeArrowheads="1"/>
            </p:cNvSpPr>
            <p:nvPr/>
          </p:nvSpPr>
          <p:spPr bwMode="auto">
            <a:xfrm>
              <a:off x="37084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H</a:t>
              </a:r>
            </a:p>
          </p:txBody>
        </p:sp>
        <p:sp>
          <p:nvSpPr>
            <p:cNvPr id="92" name="Oval 40">
              <a:extLst>
                <a:ext uri="{FF2B5EF4-FFF2-40B4-BE49-F238E27FC236}">
                  <a16:creationId xmlns:a16="http://schemas.microsoft.com/office/drawing/2014/main" id="{0F58FCAD-FA79-4175-9A71-CD5D894F80E4}"/>
                </a:ext>
              </a:extLst>
            </p:cNvPr>
            <p:cNvSpPr>
              <a:spLocks noChangeArrowheads="1"/>
            </p:cNvSpPr>
            <p:nvPr/>
          </p:nvSpPr>
          <p:spPr bwMode="auto">
            <a:xfrm>
              <a:off x="450056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I</a:t>
              </a:r>
            </a:p>
          </p:txBody>
        </p:sp>
        <p:sp>
          <p:nvSpPr>
            <p:cNvPr id="93" name="Oval 41">
              <a:extLst>
                <a:ext uri="{FF2B5EF4-FFF2-40B4-BE49-F238E27FC236}">
                  <a16:creationId xmlns:a16="http://schemas.microsoft.com/office/drawing/2014/main" id="{F4F90409-959A-4B1B-BA33-AF83B6707F57}"/>
                </a:ext>
              </a:extLst>
            </p:cNvPr>
            <p:cNvSpPr>
              <a:spLocks noChangeArrowheads="1"/>
            </p:cNvSpPr>
            <p:nvPr/>
          </p:nvSpPr>
          <p:spPr bwMode="auto">
            <a:xfrm>
              <a:off x="39243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K</a:t>
              </a:r>
            </a:p>
          </p:txBody>
        </p:sp>
        <p:sp>
          <p:nvSpPr>
            <p:cNvPr id="94" name="Oval 42">
              <a:extLst>
                <a:ext uri="{FF2B5EF4-FFF2-40B4-BE49-F238E27FC236}">
                  <a16:creationId xmlns:a16="http://schemas.microsoft.com/office/drawing/2014/main" id="{886A7151-02BB-4E05-B9FE-FBEDA51CF980}"/>
                </a:ext>
              </a:extLst>
            </p:cNvPr>
            <p:cNvSpPr>
              <a:spLocks noChangeArrowheads="1"/>
            </p:cNvSpPr>
            <p:nvPr/>
          </p:nvSpPr>
          <p:spPr bwMode="auto">
            <a:xfrm>
              <a:off x="4505325"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L</a:t>
              </a:r>
            </a:p>
          </p:txBody>
        </p:sp>
        <p:sp>
          <p:nvSpPr>
            <p:cNvPr id="95" name="Oval 43">
              <a:extLst>
                <a:ext uri="{FF2B5EF4-FFF2-40B4-BE49-F238E27FC236}">
                  <a16:creationId xmlns:a16="http://schemas.microsoft.com/office/drawing/2014/main" id="{803E6051-8102-4E92-9177-7A491D011138}"/>
                </a:ext>
              </a:extLst>
            </p:cNvPr>
            <p:cNvSpPr>
              <a:spLocks noChangeArrowheads="1"/>
            </p:cNvSpPr>
            <p:nvPr/>
          </p:nvSpPr>
          <p:spPr bwMode="auto">
            <a:xfrm>
              <a:off x="5148263" y="42211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M</a:t>
              </a:r>
            </a:p>
          </p:txBody>
        </p:sp>
        <p:sp>
          <p:nvSpPr>
            <p:cNvPr id="96" name="Line 44">
              <a:extLst>
                <a:ext uri="{FF2B5EF4-FFF2-40B4-BE49-F238E27FC236}">
                  <a16:creationId xmlns:a16="http://schemas.microsoft.com/office/drawing/2014/main" id="{157BF7BD-7DD8-4BAD-9E5B-2E603EF2744D}"/>
                </a:ext>
              </a:extLst>
            </p:cNvPr>
            <p:cNvSpPr>
              <a:spLocks noChangeShapeType="1"/>
            </p:cNvSpPr>
            <p:nvPr/>
          </p:nvSpPr>
          <p:spPr bwMode="auto">
            <a:xfrm flipH="1">
              <a:off x="2357421" y="2493963"/>
              <a:ext cx="703278" cy="434971"/>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97" name="Line 45">
              <a:extLst>
                <a:ext uri="{FF2B5EF4-FFF2-40B4-BE49-F238E27FC236}">
                  <a16:creationId xmlns:a16="http://schemas.microsoft.com/office/drawing/2014/main" id="{AFB85595-5F85-45E0-A6B2-A12719C763C4}"/>
                </a:ext>
              </a:extLst>
            </p:cNvPr>
            <p:cNvSpPr>
              <a:spLocks noChangeShapeType="1"/>
            </p:cNvSpPr>
            <p:nvPr/>
          </p:nvSpPr>
          <p:spPr bwMode="auto">
            <a:xfrm>
              <a:off x="3238500" y="2636838"/>
              <a:ext cx="0" cy="288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98" name="Line 46">
              <a:extLst>
                <a:ext uri="{FF2B5EF4-FFF2-40B4-BE49-F238E27FC236}">
                  <a16:creationId xmlns:a16="http://schemas.microsoft.com/office/drawing/2014/main" id="{5631BB57-DF30-493B-ABD9-2BBDDFE37EA7}"/>
                </a:ext>
              </a:extLst>
            </p:cNvPr>
            <p:cNvSpPr>
              <a:spLocks noChangeShapeType="1"/>
            </p:cNvSpPr>
            <p:nvPr/>
          </p:nvSpPr>
          <p:spPr bwMode="auto">
            <a:xfrm>
              <a:off x="3430588" y="2522538"/>
              <a:ext cx="647700" cy="503237"/>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99" name="Line 49">
              <a:extLst>
                <a:ext uri="{FF2B5EF4-FFF2-40B4-BE49-F238E27FC236}">
                  <a16:creationId xmlns:a16="http://schemas.microsoft.com/office/drawing/2014/main" id="{F0CFC9DD-2C03-4D52-B6C1-F490A462D637}"/>
                </a:ext>
              </a:extLst>
            </p:cNvPr>
            <p:cNvSpPr>
              <a:spLocks noChangeShapeType="1"/>
            </p:cNvSpPr>
            <p:nvPr/>
          </p:nvSpPr>
          <p:spPr bwMode="auto">
            <a:xfrm>
              <a:off x="3243263" y="3319463"/>
              <a:ext cx="0" cy="252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100" name="Line 50">
              <a:extLst>
                <a:ext uri="{FF2B5EF4-FFF2-40B4-BE49-F238E27FC236}">
                  <a16:creationId xmlns:a16="http://schemas.microsoft.com/office/drawing/2014/main" id="{3395438F-BE11-4B8C-8EBD-9A00DD7D20A7}"/>
                </a:ext>
              </a:extLst>
            </p:cNvPr>
            <p:cNvSpPr>
              <a:spLocks noChangeShapeType="1"/>
            </p:cNvSpPr>
            <p:nvPr/>
          </p:nvSpPr>
          <p:spPr bwMode="auto">
            <a:xfrm>
              <a:off x="3243263"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101" name="Freeform 51">
              <a:extLst>
                <a:ext uri="{FF2B5EF4-FFF2-40B4-BE49-F238E27FC236}">
                  <a16:creationId xmlns:a16="http://schemas.microsoft.com/office/drawing/2014/main" id="{7661F490-7E7B-4722-A393-EA4CD88098F8}"/>
                </a:ext>
              </a:extLst>
            </p:cNvPr>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102" name="Freeform 52">
              <a:extLst>
                <a:ext uri="{FF2B5EF4-FFF2-40B4-BE49-F238E27FC236}">
                  <a16:creationId xmlns:a16="http://schemas.microsoft.com/office/drawing/2014/main" id="{E4C231C7-D02C-4C90-8973-79EDE9C4CF59}"/>
                </a:ext>
              </a:extLst>
            </p:cNvPr>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103" name="Line 53">
              <a:extLst>
                <a:ext uri="{FF2B5EF4-FFF2-40B4-BE49-F238E27FC236}">
                  <a16:creationId xmlns:a16="http://schemas.microsoft.com/office/drawing/2014/main" id="{5E97F3FE-2C44-4262-BF98-5F286960C9C8}"/>
                </a:ext>
              </a:extLst>
            </p:cNvPr>
            <p:cNvSpPr>
              <a:spLocks noChangeShapeType="1"/>
            </p:cNvSpPr>
            <p:nvPr/>
          </p:nvSpPr>
          <p:spPr bwMode="auto">
            <a:xfrm flipH="1">
              <a:off x="4184650" y="3862388"/>
              <a:ext cx="360363" cy="358775"/>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104" name="Line 54">
              <a:extLst>
                <a:ext uri="{FF2B5EF4-FFF2-40B4-BE49-F238E27FC236}">
                  <a16:creationId xmlns:a16="http://schemas.microsoft.com/office/drawing/2014/main" id="{6C957716-8FCA-49AB-AF90-45B8A74EBA2C}"/>
                </a:ext>
              </a:extLst>
            </p:cNvPr>
            <p:cNvSpPr>
              <a:spLocks noChangeShapeType="1"/>
            </p:cNvSpPr>
            <p:nvPr/>
          </p:nvSpPr>
          <p:spPr bwMode="auto">
            <a:xfrm>
              <a:off x="4687888"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105" name="Freeform 55">
              <a:extLst>
                <a:ext uri="{FF2B5EF4-FFF2-40B4-BE49-F238E27FC236}">
                  <a16:creationId xmlns:a16="http://schemas.microsoft.com/office/drawing/2014/main" id="{B7944B30-312D-4724-AE70-DFD20244B113}"/>
                </a:ext>
              </a:extLst>
            </p:cNvPr>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5792164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29DF5D-7E6E-445D-9115-7A27F63F905C}"/>
              </a:ext>
            </a:extLst>
          </p:cNvPr>
          <p:cNvSpPr>
            <a:spLocks noGrp="1"/>
          </p:cNvSpPr>
          <p:nvPr>
            <p:ph type="title"/>
          </p:nvPr>
        </p:nvSpPr>
        <p:spPr/>
        <p:txBody>
          <a:bodyPr/>
          <a:lstStyle/>
          <a:p>
            <a:r>
              <a:rPr lang="en-US" altLang="zh-CN" dirty="0"/>
              <a:t>4</a:t>
            </a:r>
            <a:r>
              <a:rPr lang="zh-CN" altLang="en-US" dirty="0"/>
              <a:t>、建立二叉链表方式存储的二叉树</a:t>
            </a:r>
          </a:p>
        </p:txBody>
      </p:sp>
      <p:sp>
        <p:nvSpPr>
          <p:cNvPr id="3" name="内容占位符 2">
            <a:extLst>
              <a:ext uri="{FF2B5EF4-FFF2-40B4-BE49-F238E27FC236}">
                <a16:creationId xmlns:a16="http://schemas.microsoft.com/office/drawing/2014/main" id="{5EA3AD30-9BEC-4AE7-ABCE-ED417A8B4FB9}"/>
              </a:ext>
            </a:extLst>
          </p:cNvPr>
          <p:cNvSpPr>
            <a:spLocks noGrp="1"/>
          </p:cNvSpPr>
          <p:nvPr>
            <p:ph idx="1"/>
          </p:nvPr>
        </p:nvSpPr>
        <p:spPr>
          <a:xfrm>
            <a:off x="304800" y="1371600"/>
            <a:ext cx="8123386" cy="5181600"/>
          </a:xfrm>
        </p:spPr>
        <p:txBody>
          <a:bodyPr/>
          <a:lstStyle/>
          <a:p>
            <a:r>
              <a:rPr lang="zh-CN" altLang="en-US" dirty="0"/>
              <a:t>给定一棵二叉树，可以得到它的遍历序列；反过来，给定一个遍历序列，也可以创建相应的二叉链表。</a:t>
            </a:r>
            <a:endParaRPr lang="en-US" altLang="zh-CN" dirty="0"/>
          </a:p>
          <a:p>
            <a:r>
              <a:rPr lang="zh-CN" altLang="en-US" dirty="0"/>
              <a:t>在这里所说的遍历序列是一种“扩展的遍历序列”，通常用特定的元素表示空子树。例如：</a:t>
            </a:r>
            <a:endParaRPr lang="en-US" altLang="zh-CN" dirty="0"/>
          </a:p>
          <a:p>
            <a:pPr marL="0" indent="0">
              <a:buNone/>
            </a:pPr>
            <a:r>
              <a:rPr lang="en-US" altLang="zh-CN" dirty="0"/>
              <a:t>   AB.DF..G..C.E.H..</a:t>
            </a:r>
          </a:p>
          <a:p>
            <a:r>
              <a:rPr lang="zh-CN" altLang="en-US" dirty="0"/>
              <a:t>其中用小圆点表示空子树</a:t>
            </a:r>
            <a:endParaRPr lang="en-US" altLang="zh-CN" dirty="0"/>
          </a:p>
          <a:p>
            <a:endParaRPr lang="zh-CN" altLang="en-US" dirty="0"/>
          </a:p>
          <a:p>
            <a:endParaRPr lang="zh-CN" altLang="en-US" dirty="0"/>
          </a:p>
        </p:txBody>
      </p:sp>
      <p:grpSp>
        <p:nvGrpSpPr>
          <p:cNvPr id="4" name="组合 3">
            <a:extLst>
              <a:ext uri="{FF2B5EF4-FFF2-40B4-BE49-F238E27FC236}">
                <a16:creationId xmlns:a16="http://schemas.microsoft.com/office/drawing/2014/main" id="{0827B74E-03FF-431D-A181-A9FBC0BE3AAA}"/>
              </a:ext>
            </a:extLst>
          </p:cNvPr>
          <p:cNvGrpSpPr/>
          <p:nvPr/>
        </p:nvGrpSpPr>
        <p:grpSpPr>
          <a:xfrm>
            <a:off x="8061473" y="2133600"/>
            <a:ext cx="3846346" cy="4097336"/>
            <a:chOff x="414095" y="610998"/>
            <a:chExt cx="3846346" cy="4097336"/>
          </a:xfrm>
          <a:solidFill>
            <a:srgbClr val="FFFFCC"/>
          </a:solidFill>
        </p:grpSpPr>
        <p:sp>
          <p:nvSpPr>
            <p:cNvPr id="5" name="Oval 3">
              <a:extLst>
                <a:ext uri="{FF2B5EF4-FFF2-40B4-BE49-F238E27FC236}">
                  <a16:creationId xmlns:a16="http://schemas.microsoft.com/office/drawing/2014/main" id="{DE302445-ED9E-41A4-9547-A3637A04DDC4}"/>
                </a:ext>
              </a:extLst>
            </p:cNvPr>
            <p:cNvSpPr>
              <a:spLocks noChangeArrowheads="1"/>
            </p:cNvSpPr>
            <p:nvPr/>
          </p:nvSpPr>
          <p:spPr bwMode="auto">
            <a:xfrm>
              <a:off x="1230070" y="610998"/>
              <a:ext cx="609600" cy="609600"/>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A</a:t>
              </a:r>
            </a:p>
          </p:txBody>
        </p:sp>
        <p:sp>
          <p:nvSpPr>
            <p:cNvPr id="6" name="Line 7">
              <a:extLst>
                <a:ext uri="{FF2B5EF4-FFF2-40B4-BE49-F238E27FC236}">
                  <a16:creationId xmlns:a16="http://schemas.microsoft.com/office/drawing/2014/main" id="{B274865B-5CBC-4BFC-93E0-3AF111EEC85D}"/>
                </a:ext>
              </a:extLst>
            </p:cNvPr>
            <p:cNvSpPr>
              <a:spLocks noChangeShapeType="1"/>
            </p:cNvSpPr>
            <p:nvPr/>
          </p:nvSpPr>
          <p:spPr bwMode="auto">
            <a:xfrm flipH="1">
              <a:off x="877645" y="1149160"/>
              <a:ext cx="474663" cy="719137"/>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7" name="Line 8">
              <a:extLst>
                <a:ext uri="{FF2B5EF4-FFF2-40B4-BE49-F238E27FC236}">
                  <a16:creationId xmlns:a16="http://schemas.microsoft.com/office/drawing/2014/main" id="{D68F4FCF-45FF-4503-A6D9-EE46868921F9}"/>
                </a:ext>
              </a:extLst>
            </p:cNvPr>
            <p:cNvSpPr>
              <a:spLocks noChangeShapeType="1"/>
            </p:cNvSpPr>
            <p:nvPr/>
          </p:nvSpPr>
          <p:spPr bwMode="auto">
            <a:xfrm>
              <a:off x="1742833" y="1149160"/>
              <a:ext cx="449263" cy="647700"/>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8" name="Line 9">
              <a:extLst>
                <a:ext uri="{FF2B5EF4-FFF2-40B4-BE49-F238E27FC236}">
                  <a16:creationId xmlns:a16="http://schemas.microsoft.com/office/drawing/2014/main" id="{56B0CFC3-2A80-4890-8103-556E17FA6E43}"/>
                </a:ext>
              </a:extLst>
            </p:cNvPr>
            <p:cNvSpPr>
              <a:spLocks noChangeShapeType="1"/>
            </p:cNvSpPr>
            <p:nvPr/>
          </p:nvSpPr>
          <p:spPr bwMode="auto">
            <a:xfrm>
              <a:off x="879233" y="2373123"/>
              <a:ext cx="503238" cy="647700"/>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9" name="Oval 62">
              <a:extLst>
                <a:ext uri="{FF2B5EF4-FFF2-40B4-BE49-F238E27FC236}">
                  <a16:creationId xmlns:a16="http://schemas.microsoft.com/office/drawing/2014/main" id="{2CDD27F0-69F2-44B0-B73F-19AD22E124E9}"/>
                </a:ext>
              </a:extLst>
            </p:cNvPr>
            <p:cNvSpPr>
              <a:spLocks noChangeArrowheads="1"/>
            </p:cNvSpPr>
            <p:nvPr/>
          </p:nvSpPr>
          <p:spPr bwMode="auto">
            <a:xfrm>
              <a:off x="2031758" y="1763523"/>
              <a:ext cx="609600" cy="609600"/>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C</a:t>
              </a:r>
            </a:p>
          </p:txBody>
        </p:sp>
        <p:sp>
          <p:nvSpPr>
            <p:cNvPr id="10" name="Oval 63">
              <a:extLst>
                <a:ext uri="{FF2B5EF4-FFF2-40B4-BE49-F238E27FC236}">
                  <a16:creationId xmlns:a16="http://schemas.microsoft.com/office/drawing/2014/main" id="{174E55B2-80BE-48AD-90EF-3320FB87F5A9}"/>
                </a:ext>
              </a:extLst>
            </p:cNvPr>
            <p:cNvSpPr>
              <a:spLocks noChangeArrowheads="1"/>
            </p:cNvSpPr>
            <p:nvPr/>
          </p:nvSpPr>
          <p:spPr bwMode="auto">
            <a:xfrm>
              <a:off x="414095" y="1796860"/>
              <a:ext cx="609600" cy="609600"/>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B</a:t>
              </a:r>
            </a:p>
          </p:txBody>
        </p:sp>
        <p:sp>
          <p:nvSpPr>
            <p:cNvPr id="11" name="Oval 64">
              <a:extLst>
                <a:ext uri="{FF2B5EF4-FFF2-40B4-BE49-F238E27FC236}">
                  <a16:creationId xmlns:a16="http://schemas.microsoft.com/office/drawing/2014/main" id="{3FE2C3EA-89CA-4AA5-BC51-F3A47704ECF0}"/>
                </a:ext>
              </a:extLst>
            </p:cNvPr>
            <p:cNvSpPr>
              <a:spLocks noChangeArrowheads="1"/>
            </p:cNvSpPr>
            <p:nvPr/>
          </p:nvSpPr>
          <p:spPr bwMode="auto">
            <a:xfrm>
              <a:off x="1311033" y="2914460"/>
              <a:ext cx="609600" cy="609600"/>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D</a:t>
              </a:r>
            </a:p>
          </p:txBody>
        </p:sp>
        <p:sp>
          <p:nvSpPr>
            <p:cNvPr id="12" name="Line 7">
              <a:extLst>
                <a:ext uri="{FF2B5EF4-FFF2-40B4-BE49-F238E27FC236}">
                  <a16:creationId xmlns:a16="http://schemas.microsoft.com/office/drawing/2014/main" id="{516C22FB-AF02-4E7C-AED2-602800F832A0}"/>
                </a:ext>
              </a:extLst>
            </p:cNvPr>
            <p:cNvSpPr>
              <a:spLocks noChangeShapeType="1"/>
            </p:cNvSpPr>
            <p:nvPr/>
          </p:nvSpPr>
          <p:spPr bwMode="auto">
            <a:xfrm flipH="1">
              <a:off x="949914" y="3451034"/>
              <a:ext cx="474663" cy="719137"/>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13" name="Line 8">
              <a:extLst>
                <a:ext uri="{FF2B5EF4-FFF2-40B4-BE49-F238E27FC236}">
                  <a16:creationId xmlns:a16="http://schemas.microsoft.com/office/drawing/2014/main" id="{00A53F68-665E-4D58-BED9-D4C948DA7B4E}"/>
                </a:ext>
              </a:extLst>
            </p:cNvPr>
            <p:cNvSpPr>
              <a:spLocks noChangeShapeType="1"/>
            </p:cNvSpPr>
            <p:nvPr/>
          </p:nvSpPr>
          <p:spPr bwMode="auto">
            <a:xfrm>
              <a:off x="1815102" y="3451034"/>
              <a:ext cx="449263" cy="647700"/>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14" name="Oval 62">
              <a:extLst>
                <a:ext uri="{FF2B5EF4-FFF2-40B4-BE49-F238E27FC236}">
                  <a16:creationId xmlns:a16="http://schemas.microsoft.com/office/drawing/2014/main" id="{81DD7C9E-97E9-4F0B-B0DE-3DE78ECA75EE}"/>
                </a:ext>
              </a:extLst>
            </p:cNvPr>
            <p:cNvSpPr>
              <a:spLocks noChangeArrowheads="1"/>
            </p:cNvSpPr>
            <p:nvPr/>
          </p:nvSpPr>
          <p:spPr bwMode="auto">
            <a:xfrm>
              <a:off x="2104027" y="4065397"/>
              <a:ext cx="609600" cy="609600"/>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G</a:t>
              </a:r>
            </a:p>
          </p:txBody>
        </p:sp>
        <p:sp>
          <p:nvSpPr>
            <p:cNvPr id="15" name="Oval 63">
              <a:extLst>
                <a:ext uri="{FF2B5EF4-FFF2-40B4-BE49-F238E27FC236}">
                  <a16:creationId xmlns:a16="http://schemas.microsoft.com/office/drawing/2014/main" id="{1B3C9C87-A145-4BBC-8622-E456BC0A174C}"/>
                </a:ext>
              </a:extLst>
            </p:cNvPr>
            <p:cNvSpPr>
              <a:spLocks noChangeArrowheads="1"/>
            </p:cNvSpPr>
            <p:nvPr/>
          </p:nvSpPr>
          <p:spPr bwMode="auto">
            <a:xfrm>
              <a:off x="486364" y="4098734"/>
              <a:ext cx="609600" cy="609600"/>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F</a:t>
              </a:r>
            </a:p>
          </p:txBody>
        </p:sp>
        <p:sp>
          <p:nvSpPr>
            <p:cNvPr id="16" name="Line 8">
              <a:extLst>
                <a:ext uri="{FF2B5EF4-FFF2-40B4-BE49-F238E27FC236}">
                  <a16:creationId xmlns:a16="http://schemas.microsoft.com/office/drawing/2014/main" id="{9E209851-DEEF-4ECB-B45D-EA2049BD9778}"/>
                </a:ext>
              </a:extLst>
            </p:cNvPr>
            <p:cNvSpPr>
              <a:spLocks noChangeShapeType="1"/>
            </p:cNvSpPr>
            <p:nvPr/>
          </p:nvSpPr>
          <p:spPr bwMode="auto">
            <a:xfrm>
              <a:off x="2568922" y="2290572"/>
              <a:ext cx="449263" cy="647700"/>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17" name="Oval 62">
              <a:extLst>
                <a:ext uri="{FF2B5EF4-FFF2-40B4-BE49-F238E27FC236}">
                  <a16:creationId xmlns:a16="http://schemas.microsoft.com/office/drawing/2014/main" id="{8BFF5862-A615-4F7B-AD1E-3DB114CCFEBB}"/>
                </a:ext>
              </a:extLst>
            </p:cNvPr>
            <p:cNvSpPr>
              <a:spLocks noChangeArrowheads="1"/>
            </p:cNvSpPr>
            <p:nvPr/>
          </p:nvSpPr>
          <p:spPr bwMode="auto">
            <a:xfrm>
              <a:off x="2857847" y="2904935"/>
              <a:ext cx="609600" cy="609600"/>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E</a:t>
              </a:r>
            </a:p>
          </p:txBody>
        </p:sp>
        <p:sp>
          <p:nvSpPr>
            <p:cNvPr id="18" name="Line 8">
              <a:extLst>
                <a:ext uri="{FF2B5EF4-FFF2-40B4-BE49-F238E27FC236}">
                  <a16:creationId xmlns:a16="http://schemas.microsoft.com/office/drawing/2014/main" id="{16B1E09F-FA99-42EC-9101-6E9B2656D1BA}"/>
                </a:ext>
              </a:extLst>
            </p:cNvPr>
            <p:cNvSpPr>
              <a:spLocks noChangeShapeType="1"/>
            </p:cNvSpPr>
            <p:nvPr/>
          </p:nvSpPr>
          <p:spPr bwMode="auto">
            <a:xfrm>
              <a:off x="3361916" y="3460506"/>
              <a:ext cx="449263" cy="647700"/>
            </a:xfrm>
            <a:prstGeom prst="lin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b="1">
                <a:solidFill>
                  <a:schemeClr val="bg2">
                    <a:lumMod val="10000"/>
                  </a:schemeClr>
                </a:solidFill>
                <a:latin typeface="Verdana" panose="020B0604030504040204" pitchFamily="34" charset="0"/>
                <a:cs typeface="Verdana" panose="020B0604030504040204" pitchFamily="34" charset="0"/>
              </a:endParaRPr>
            </a:p>
          </p:txBody>
        </p:sp>
        <p:sp>
          <p:nvSpPr>
            <p:cNvPr id="19" name="Oval 62">
              <a:extLst>
                <a:ext uri="{FF2B5EF4-FFF2-40B4-BE49-F238E27FC236}">
                  <a16:creationId xmlns:a16="http://schemas.microsoft.com/office/drawing/2014/main" id="{186C0FA7-A9FB-49B5-A11A-DE40321BAB9A}"/>
                </a:ext>
              </a:extLst>
            </p:cNvPr>
            <p:cNvSpPr>
              <a:spLocks noChangeArrowheads="1"/>
            </p:cNvSpPr>
            <p:nvPr/>
          </p:nvSpPr>
          <p:spPr bwMode="auto">
            <a:xfrm>
              <a:off x="3650841" y="4074869"/>
              <a:ext cx="609600" cy="609600"/>
            </a:xfrm>
            <a:prstGeom prst="ellipse">
              <a:avLst/>
            </a:prstGeom>
            <a:grpFill/>
            <a:ln w="38100">
              <a:solidFill>
                <a:schemeClr val="bg2">
                  <a:lumMod val="10000"/>
                </a:schemeClr>
              </a:solidFill>
              <a:round/>
              <a:headEnd/>
              <a:tailEnd/>
            </a:ln>
            <a:effectLst/>
            <a:scene3d>
              <a:camera prst="orthographicFront"/>
              <a:lightRig rig="threePt" dir="t"/>
            </a:scene3d>
            <a:sp3d>
              <a:bevelT/>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CN" sz="2800" b="1" dirty="0">
                  <a:solidFill>
                    <a:schemeClr val="bg2">
                      <a:lumMod val="10000"/>
                    </a:schemeClr>
                  </a:solidFill>
                  <a:latin typeface="Verdana" panose="020B0604030504040204" pitchFamily="34" charset="0"/>
                  <a:ea typeface="Verdana" panose="020B0604030504040204" pitchFamily="34" charset="0"/>
                  <a:cs typeface="Verdana" panose="020B0604030504040204" pitchFamily="34" charset="0"/>
                </a:rPr>
                <a:t>H</a:t>
              </a:r>
            </a:p>
          </p:txBody>
        </p:sp>
      </p:grpSp>
    </p:spTree>
    <p:extLst>
      <p:ext uri="{BB962C8B-B14F-4D97-AF65-F5344CB8AC3E}">
        <p14:creationId xmlns:p14="http://schemas.microsoft.com/office/powerpoint/2010/main" val="10881180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E743D-56DA-4E2C-8317-BC565C1D4CCD}"/>
              </a:ext>
            </a:extLst>
          </p:cNvPr>
          <p:cNvSpPr>
            <a:spLocks noGrp="1"/>
          </p:cNvSpPr>
          <p:nvPr>
            <p:ph type="title"/>
          </p:nvPr>
        </p:nvSpPr>
        <p:spPr>
          <a:xfrm>
            <a:off x="304800" y="381000"/>
            <a:ext cx="11430000" cy="762000"/>
          </a:xfrm>
        </p:spPr>
        <p:txBody>
          <a:bodyPr/>
          <a:lstStyle/>
          <a:p>
            <a:r>
              <a:rPr lang="en-US" altLang="zh-CN" dirty="0"/>
              <a:t>4</a:t>
            </a:r>
            <a:r>
              <a:rPr lang="zh-CN" altLang="en-US" dirty="0"/>
              <a:t>、利用“扩展先序遍历序列”创建二叉链表的算法</a:t>
            </a:r>
          </a:p>
        </p:txBody>
      </p:sp>
      <p:sp>
        <p:nvSpPr>
          <p:cNvPr id="3" name="内容占位符 2">
            <a:extLst>
              <a:ext uri="{FF2B5EF4-FFF2-40B4-BE49-F238E27FC236}">
                <a16:creationId xmlns:a16="http://schemas.microsoft.com/office/drawing/2014/main" id="{B84BAECC-E189-4559-828A-251AEA479C38}"/>
              </a:ext>
            </a:extLst>
          </p:cNvPr>
          <p:cNvSpPr>
            <a:spLocks noGrp="1"/>
          </p:cNvSpPr>
          <p:nvPr>
            <p:ph idx="1"/>
          </p:nvPr>
        </p:nvSpPr>
        <p:spPr>
          <a:xfrm>
            <a:off x="304800" y="1219200"/>
            <a:ext cx="11582400" cy="5486400"/>
          </a:xfrm>
        </p:spPr>
        <p:txBody>
          <a:bodyPr/>
          <a:lstStyle/>
          <a:p>
            <a:pPr marL="0" indent="0">
              <a:spcBef>
                <a:spcPts val="0"/>
              </a:spcBef>
              <a:spcAft>
                <a:spcPts val="0"/>
              </a:spcAft>
              <a:buNone/>
            </a:pPr>
            <a:r>
              <a:rPr lang="en-US" altLang="zh-CN" sz="2200" dirty="0"/>
              <a:t>void </a:t>
            </a:r>
            <a:r>
              <a:rPr lang="en-US" altLang="zh-CN" sz="2200" dirty="0" err="1"/>
              <a:t>CreateBiTree</a:t>
            </a:r>
            <a:r>
              <a:rPr lang="en-US" altLang="zh-CN" sz="2200" dirty="0"/>
              <a:t>(</a:t>
            </a:r>
            <a:r>
              <a:rPr lang="en-US" altLang="zh-CN" sz="2200" dirty="0" err="1"/>
              <a:t>BiTree</a:t>
            </a:r>
            <a:r>
              <a:rPr lang="en-US" altLang="zh-CN" sz="2200" dirty="0"/>
              <a:t> *</a:t>
            </a:r>
            <a:r>
              <a:rPr lang="en-US" altLang="zh-CN" sz="2200" dirty="0" err="1"/>
              <a:t>bt</a:t>
            </a:r>
            <a:r>
              <a:rPr lang="en-US" altLang="zh-CN" sz="2200" dirty="0"/>
              <a:t>) {</a:t>
            </a:r>
          </a:p>
          <a:p>
            <a:pPr marL="0" indent="0">
              <a:spcBef>
                <a:spcPts val="0"/>
              </a:spcBef>
              <a:spcAft>
                <a:spcPts val="0"/>
              </a:spcAft>
              <a:buNone/>
            </a:pPr>
            <a:r>
              <a:rPr lang="en-US" altLang="zh-CN" sz="2200" dirty="0"/>
              <a:t>    char </a:t>
            </a:r>
            <a:r>
              <a:rPr lang="en-US" altLang="zh-CN" sz="2200" dirty="0" err="1"/>
              <a:t>ch</a:t>
            </a:r>
            <a:r>
              <a:rPr lang="en-US" altLang="zh-CN" sz="2200" dirty="0"/>
              <a:t>;</a:t>
            </a:r>
          </a:p>
          <a:p>
            <a:pPr marL="0" indent="0">
              <a:spcBef>
                <a:spcPts val="0"/>
              </a:spcBef>
              <a:spcAft>
                <a:spcPts val="0"/>
              </a:spcAft>
              <a:buNone/>
            </a:pPr>
            <a:r>
              <a:rPr lang="en-US" altLang="zh-CN" sz="2200" dirty="0"/>
              <a:t>    </a:t>
            </a:r>
            <a:r>
              <a:rPr lang="en-US" altLang="zh-CN" sz="2200" dirty="0" err="1"/>
              <a:t>ch</a:t>
            </a:r>
            <a:r>
              <a:rPr lang="en-US" altLang="zh-CN" sz="2200" dirty="0"/>
              <a:t> = </a:t>
            </a:r>
            <a:r>
              <a:rPr lang="en-US" altLang="zh-CN" sz="2200" dirty="0" err="1"/>
              <a:t>getchar</a:t>
            </a:r>
            <a:r>
              <a:rPr lang="en-US" altLang="zh-CN" sz="2200" dirty="0"/>
              <a:t>();</a:t>
            </a:r>
          </a:p>
          <a:p>
            <a:pPr marL="0" indent="0">
              <a:spcBef>
                <a:spcPts val="0"/>
              </a:spcBef>
              <a:spcAft>
                <a:spcPts val="0"/>
              </a:spcAft>
              <a:buNone/>
            </a:pPr>
            <a:r>
              <a:rPr lang="en-US" altLang="zh-CN" sz="2200" dirty="0"/>
              <a:t>    if(</a:t>
            </a:r>
            <a:r>
              <a:rPr lang="en-US" altLang="zh-CN" sz="2200" dirty="0" err="1"/>
              <a:t>ch</a:t>
            </a:r>
            <a:r>
              <a:rPr lang="en-US" altLang="zh-CN" sz="2200" dirty="0"/>
              <a:t>=='.') *</a:t>
            </a:r>
            <a:r>
              <a:rPr lang="en-US" altLang="zh-CN" sz="2200" dirty="0" err="1"/>
              <a:t>bt</a:t>
            </a:r>
            <a:r>
              <a:rPr lang="en-US" altLang="zh-CN" sz="2200" dirty="0"/>
              <a:t>=NULL;</a:t>
            </a:r>
          </a:p>
          <a:p>
            <a:pPr marL="0" indent="0">
              <a:spcBef>
                <a:spcPts val="0"/>
              </a:spcBef>
              <a:spcAft>
                <a:spcPts val="0"/>
              </a:spcAft>
              <a:buNone/>
            </a:pPr>
            <a:r>
              <a:rPr lang="en-US" altLang="zh-CN" sz="2200" dirty="0"/>
              <a:t>    else {</a:t>
            </a:r>
          </a:p>
          <a:p>
            <a:pPr marL="0" indent="0">
              <a:spcBef>
                <a:spcPts val="0"/>
              </a:spcBef>
              <a:spcAft>
                <a:spcPts val="0"/>
              </a:spcAft>
              <a:buNone/>
            </a:pPr>
            <a:r>
              <a:rPr lang="en-US" altLang="zh-CN" sz="2200" dirty="0"/>
              <a:t>        *</a:t>
            </a:r>
            <a:r>
              <a:rPr lang="en-US" altLang="zh-CN" sz="2200" dirty="0" err="1"/>
              <a:t>bt</a:t>
            </a:r>
            <a:r>
              <a:rPr lang="en-US" altLang="zh-CN" sz="2200" dirty="0"/>
              <a:t>=(</a:t>
            </a:r>
            <a:r>
              <a:rPr lang="en-US" altLang="zh-CN" sz="2200" dirty="0" err="1"/>
              <a:t>BiTree</a:t>
            </a:r>
            <a:r>
              <a:rPr lang="en-US" altLang="zh-CN" sz="2200" dirty="0"/>
              <a:t>)malloc(</a:t>
            </a:r>
            <a:r>
              <a:rPr lang="en-US" altLang="zh-CN" sz="2200" dirty="0" err="1"/>
              <a:t>sizeof</a:t>
            </a:r>
            <a:r>
              <a:rPr lang="en-US" altLang="zh-CN" sz="2200" dirty="0"/>
              <a:t>(</a:t>
            </a:r>
            <a:r>
              <a:rPr lang="en-US" altLang="zh-CN" sz="2200" dirty="0" err="1"/>
              <a:t>BiTNode</a:t>
            </a:r>
            <a:r>
              <a:rPr lang="en-US" altLang="zh-CN" sz="2200" dirty="0"/>
              <a:t>)); 	</a:t>
            </a:r>
            <a:r>
              <a:rPr lang="en-US" altLang="zh-CN" sz="2200" dirty="0">
                <a:solidFill>
                  <a:srgbClr val="CC00CC"/>
                </a:solidFill>
              </a:rPr>
              <a:t>//</a:t>
            </a:r>
            <a:r>
              <a:rPr lang="zh-CN" altLang="en-US" sz="2200" dirty="0">
                <a:solidFill>
                  <a:srgbClr val="CC00CC"/>
                </a:solidFill>
              </a:rPr>
              <a:t>生成一个新结点</a:t>
            </a:r>
          </a:p>
          <a:p>
            <a:pPr marL="0" indent="0">
              <a:spcBef>
                <a:spcPts val="0"/>
              </a:spcBef>
              <a:spcAft>
                <a:spcPts val="0"/>
              </a:spcAft>
              <a:buNone/>
            </a:pPr>
            <a:r>
              <a:rPr lang="zh-CN" altLang="en-US" sz="2200" dirty="0"/>
              <a:t>        </a:t>
            </a:r>
            <a:r>
              <a:rPr lang="en-US" altLang="zh-CN" sz="2200" dirty="0"/>
              <a:t>(*</a:t>
            </a:r>
            <a:r>
              <a:rPr lang="en-US" altLang="zh-CN" sz="2200" dirty="0" err="1"/>
              <a:t>bt</a:t>
            </a:r>
            <a:r>
              <a:rPr lang="en-US" altLang="zh-CN" sz="2200" dirty="0"/>
              <a:t>)-&gt;data=</a:t>
            </a:r>
            <a:r>
              <a:rPr lang="en-US" altLang="zh-CN" sz="2200" dirty="0" err="1"/>
              <a:t>ch</a:t>
            </a:r>
            <a:r>
              <a:rPr lang="en-US" altLang="zh-CN" sz="2200" dirty="0"/>
              <a:t>;</a:t>
            </a:r>
          </a:p>
          <a:p>
            <a:pPr marL="0" indent="0">
              <a:spcBef>
                <a:spcPts val="0"/>
              </a:spcBef>
              <a:spcAft>
                <a:spcPts val="0"/>
              </a:spcAft>
              <a:buNone/>
            </a:pPr>
            <a:r>
              <a:rPr lang="en-US" altLang="zh-CN" sz="2200" dirty="0"/>
              <a:t>        </a:t>
            </a:r>
            <a:r>
              <a:rPr lang="en-US" altLang="zh-CN" sz="2200" dirty="0" err="1"/>
              <a:t>CreateBiTree</a:t>
            </a:r>
            <a:r>
              <a:rPr lang="en-US" altLang="zh-CN" sz="2200" dirty="0"/>
              <a:t>(&amp;((*</a:t>
            </a:r>
            <a:r>
              <a:rPr lang="en-US" altLang="zh-CN" sz="2200" dirty="0" err="1"/>
              <a:t>bt</a:t>
            </a:r>
            <a:r>
              <a:rPr lang="en-US" altLang="zh-CN" sz="2200" dirty="0"/>
              <a:t>)-&gt;</a:t>
            </a:r>
            <a:r>
              <a:rPr lang="en-US" altLang="zh-CN" sz="2200" dirty="0" err="1"/>
              <a:t>LChild</a:t>
            </a:r>
            <a:r>
              <a:rPr lang="en-US" altLang="zh-CN" sz="2200" dirty="0"/>
              <a:t>)); 		</a:t>
            </a:r>
            <a:r>
              <a:rPr lang="en-US" altLang="zh-CN" sz="2200" dirty="0">
                <a:solidFill>
                  <a:srgbClr val="CC00CC"/>
                </a:solidFill>
              </a:rPr>
              <a:t>//</a:t>
            </a:r>
            <a:r>
              <a:rPr lang="zh-CN" altLang="en-US" sz="2200" dirty="0">
                <a:solidFill>
                  <a:srgbClr val="CC00CC"/>
                </a:solidFill>
              </a:rPr>
              <a:t>生成左子树</a:t>
            </a:r>
          </a:p>
          <a:p>
            <a:pPr marL="0" indent="0">
              <a:spcBef>
                <a:spcPts val="0"/>
              </a:spcBef>
              <a:spcAft>
                <a:spcPts val="0"/>
              </a:spcAft>
              <a:buNone/>
            </a:pPr>
            <a:r>
              <a:rPr lang="zh-CN" altLang="en-US" sz="2200" dirty="0"/>
              <a:t>        </a:t>
            </a:r>
            <a:r>
              <a:rPr lang="en-US" altLang="zh-CN" sz="2200" dirty="0" err="1"/>
              <a:t>CreateBiTree</a:t>
            </a:r>
            <a:r>
              <a:rPr lang="en-US" altLang="zh-CN" sz="2200" dirty="0"/>
              <a:t>(&amp;((*</a:t>
            </a:r>
            <a:r>
              <a:rPr lang="en-US" altLang="zh-CN" sz="2200" dirty="0" err="1"/>
              <a:t>bt</a:t>
            </a:r>
            <a:r>
              <a:rPr lang="en-US" altLang="zh-CN" sz="2200" dirty="0"/>
              <a:t>)-&gt;</a:t>
            </a:r>
            <a:r>
              <a:rPr lang="en-US" altLang="zh-CN" sz="2200" dirty="0" err="1"/>
              <a:t>RChild</a:t>
            </a:r>
            <a:r>
              <a:rPr lang="en-US" altLang="zh-CN" sz="2200" dirty="0"/>
              <a:t>));		</a:t>
            </a:r>
            <a:r>
              <a:rPr lang="en-US" altLang="zh-CN" sz="2200" dirty="0">
                <a:solidFill>
                  <a:srgbClr val="CC00CC"/>
                </a:solidFill>
              </a:rPr>
              <a:t>//</a:t>
            </a:r>
            <a:r>
              <a:rPr lang="zh-CN" altLang="en-US" sz="2200" dirty="0">
                <a:solidFill>
                  <a:srgbClr val="CC00CC"/>
                </a:solidFill>
              </a:rPr>
              <a:t>生成右子树</a:t>
            </a:r>
          </a:p>
          <a:p>
            <a:pPr marL="0" indent="0">
              <a:lnSpc>
                <a:spcPct val="100000"/>
              </a:lnSpc>
              <a:spcBef>
                <a:spcPts val="0"/>
              </a:spcBef>
              <a:spcAft>
                <a:spcPts val="0"/>
              </a:spcAft>
              <a:buNone/>
            </a:pPr>
            <a:r>
              <a:rPr lang="zh-CN" altLang="en-US" sz="2200" dirty="0"/>
              <a:t>    </a:t>
            </a:r>
            <a:r>
              <a:rPr lang="en-US" altLang="zh-CN" sz="2200" dirty="0"/>
              <a:t>}</a:t>
            </a:r>
          </a:p>
          <a:p>
            <a:pPr marL="0" indent="0">
              <a:lnSpc>
                <a:spcPct val="100000"/>
              </a:lnSpc>
              <a:spcBef>
                <a:spcPts val="0"/>
              </a:spcBef>
              <a:spcAft>
                <a:spcPts val="0"/>
              </a:spcAft>
              <a:buNone/>
            </a:pPr>
            <a:r>
              <a:rPr lang="en-US" altLang="zh-CN" sz="2200" dirty="0"/>
              <a:t>}</a:t>
            </a:r>
            <a:endParaRPr lang="zh-CN" altLang="en-US" sz="2200" dirty="0"/>
          </a:p>
        </p:txBody>
      </p:sp>
    </p:spTree>
    <p:extLst>
      <p:ext uri="{BB962C8B-B14F-4D97-AF65-F5344CB8AC3E}">
        <p14:creationId xmlns:p14="http://schemas.microsoft.com/office/powerpoint/2010/main" val="2854718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6754E-BD41-458C-BC0A-949805A49E04}"/>
              </a:ext>
            </a:extLst>
          </p:cNvPr>
          <p:cNvSpPr>
            <a:spLocks noGrp="1"/>
          </p:cNvSpPr>
          <p:nvPr>
            <p:ph type="title"/>
          </p:nvPr>
        </p:nvSpPr>
        <p:spPr/>
        <p:txBody>
          <a:bodyPr/>
          <a:lstStyle/>
          <a:p>
            <a:r>
              <a:rPr lang="en-US" altLang="zh-CN" dirty="0"/>
              <a:t>5</a:t>
            </a:r>
            <a:r>
              <a:rPr lang="zh-CN" altLang="en-US" dirty="0"/>
              <a:t>、求二叉树的高度</a:t>
            </a:r>
          </a:p>
        </p:txBody>
      </p:sp>
      <p:sp>
        <p:nvSpPr>
          <p:cNvPr id="3" name="内容占位符 2">
            <a:extLst>
              <a:ext uri="{FF2B5EF4-FFF2-40B4-BE49-F238E27FC236}">
                <a16:creationId xmlns:a16="http://schemas.microsoft.com/office/drawing/2014/main" id="{43CF3D05-4336-4C93-A3FC-238DDFADA690}"/>
              </a:ext>
            </a:extLst>
          </p:cNvPr>
          <p:cNvSpPr>
            <a:spLocks noGrp="1"/>
          </p:cNvSpPr>
          <p:nvPr>
            <p:ph idx="1"/>
          </p:nvPr>
        </p:nvSpPr>
        <p:spPr/>
        <p:txBody>
          <a:bodyPr/>
          <a:lstStyle/>
          <a:p>
            <a:r>
              <a:rPr lang="zh-CN" altLang="en-US" dirty="0"/>
              <a:t>二叉树的高度（深度）为二叉树中结点层次的最大值，其递归定义如下</a:t>
            </a:r>
            <a:r>
              <a:rPr lang="en-US" altLang="zh-CN" dirty="0"/>
              <a:t>:</a:t>
            </a:r>
          </a:p>
          <a:p>
            <a:pPr lvl="1"/>
            <a:r>
              <a:rPr lang="en-US" altLang="zh-CN" dirty="0"/>
              <a:t> </a:t>
            </a:r>
            <a:r>
              <a:rPr lang="zh-CN" altLang="en-US" dirty="0"/>
              <a:t>若</a:t>
            </a:r>
            <a:r>
              <a:rPr lang="en-US" altLang="zh-CN" dirty="0" err="1"/>
              <a:t>bt</a:t>
            </a:r>
            <a:r>
              <a:rPr lang="zh-CN" altLang="en-US" dirty="0"/>
              <a:t>为空，则高度为</a:t>
            </a:r>
            <a:r>
              <a:rPr lang="en-US" altLang="zh-CN" dirty="0"/>
              <a:t>0</a:t>
            </a:r>
          </a:p>
          <a:p>
            <a:pPr lvl="1"/>
            <a:r>
              <a:rPr lang="en-US" altLang="zh-CN" dirty="0"/>
              <a:t> </a:t>
            </a:r>
            <a:r>
              <a:rPr lang="zh-CN" altLang="en-US" dirty="0"/>
              <a:t>若</a:t>
            </a:r>
            <a:r>
              <a:rPr lang="en-US" altLang="zh-CN" dirty="0" err="1"/>
              <a:t>bt</a:t>
            </a:r>
            <a:r>
              <a:rPr lang="zh-CN" altLang="en-US" dirty="0"/>
              <a:t>非空，其高度应为其左右子树高度的最大值加</a:t>
            </a:r>
            <a:r>
              <a:rPr lang="en-US" altLang="zh-CN" dirty="0"/>
              <a:t>1 </a:t>
            </a:r>
          </a:p>
          <a:p>
            <a:endParaRPr lang="zh-CN" altLang="en-US" dirty="0"/>
          </a:p>
        </p:txBody>
      </p:sp>
      <p:sp>
        <p:nvSpPr>
          <p:cNvPr id="4" name="Oval 4">
            <a:extLst>
              <a:ext uri="{FF2B5EF4-FFF2-40B4-BE49-F238E27FC236}">
                <a16:creationId xmlns:a16="http://schemas.microsoft.com/office/drawing/2014/main" id="{EE2E0187-1B9E-4D6E-BB64-A4380F5B4484}"/>
              </a:ext>
            </a:extLst>
          </p:cNvPr>
          <p:cNvSpPr>
            <a:spLocks noChangeArrowheads="1"/>
          </p:cNvSpPr>
          <p:nvPr/>
        </p:nvSpPr>
        <p:spPr bwMode="auto">
          <a:xfrm>
            <a:off x="4648200" y="3962400"/>
            <a:ext cx="457200" cy="457200"/>
          </a:xfrm>
          <a:prstGeom prst="ellipse">
            <a:avLst/>
          </a:prstGeom>
          <a:solidFill>
            <a:schemeClr val="accent1"/>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5" name="Rectangle 5">
            <a:extLst>
              <a:ext uri="{FF2B5EF4-FFF2-40B4-BE49-F238E27FC236}">
                <a16:creationId xmlns:a16="http://schemas.microsoft.com/office/drawing/2014/main" id="{279A8354-861D-4A60-9865-E87AF56AA161}"/>
              </a:ext>
            </a:extLst>
          </p:cNvPr>
          <p:cNvSpPr>
            <a:spLocks noChangeArrowheads="1"/>
          </p:cNvSpPr>
          <p:nvPr/>
        </p:nvSpPr>
        <p:spPr bwMode="auto">
          <a:xfrm>
            <a:off x="4114800" y="4800600"/>
            <a:ext cx="457200" cy="1524000"/>
          </a:xfrm>
          <a:prstGeom prst="rect">
            <a:avLst/>
          </a:prstGeom>
          <a:solidFill>
            <a:srgbClr val="FFFFCC"/>
          </a:solidFill>
          <a:ln w="38100">
            <a:solidFill>
              <a:srgbClr val="006600"/>
            </a:solidFill>
            <a:miter lim="800000"/>
            <a:headEnd/>
            <a:tailEnd/>
          </a:ln>
          <a:effectLst/>
        </p:spPr>
        <p:txBody>
          <a:bodyPr wrap="none" anchor="ctr"/>
          <a:lstStyle/>
          <a:p>
            <a:r>
              <a:rPr lang="zh-CN" altLang="en-US" b="1" dirty="0">
                <a:latin typeface="微软雅黑" panose="020B0503020204020204" pitchFamily="34" charset="-122"/>
                <a:ea typeface="微软雅黑" panose="020B0503020204020204" pitchFamily="34" charset="-122"/>
              </a:rPr>
              <a:t>左</a:t>
            </a:r>
          </a:p>
          <a:p>
            <a:r>
              <a:rPr lang="zh-CN" altLang="en-US" b="1" dirty="0">
                <a:latin typeface="微软雅黑" panose="020B0503020204020204" pitchFamily="34" charset="-122"/>
                <a:ea typeface="微软雅黑" panose="020B0503020204020204" pitchFamily="34" charset="-122"/>
              </a:rPr>
              <a:t>子</a:t>
            </a:r>
          </a:p>
          <a:p>
            <a:r>
              <a:rPr lang="zh-CN" altLang="en-US" b="1" dirty="0">
                <a:latin typeface="微软雅黑" panose="020B0503020204020204" pitchFamily="34" charset="-122"/>
                <a:ea typeface="微软雅黑" panose="020B0503020204020204" pitchFamily="34" charset="-122"/>
              </a:rPr>
              <a:t>树</a:t>
            </a:r>
          </a:p>
        </p:txBody>
      </p:sp>
      <p:sp>
        <p:nvSpPr>
          <p:cNvPr id="6" name="Rectangle 6">
            <a:extLst>
              <a:ext uri="{FF2B5EF4-FFF2-40B4-BE49-F238E27FC236}">
                <a16:creationId xmlns:a16="http://schemas.microsoft.com/office/drawing/2014/main" id="{BB952CA9-6380-4D72-8D46-38DEBBCD19F3}"/>
              </a:ext>
            </a:extLst>
          </p:cNvPr>
          <p:cNvSpPr>
            <a:spLocks noChangeArrowheads="1"/>
          </p:cNvSpPr>
          <p:nvPr/>
        </p:nvSpPr>
        <p:spPr bwMode="auto">
          <a:xfrm>
            <a:off x="5105400" y="4800600"/>
            <a:ext cx="457200" cy="1524000"/>
          </a:xfrm>
          <a:prstGeom prst="rect">
            <a:avLst/>
          </a:prstGeom>
          <a:solidFill>
            <a:srgbClr val="FFFFCC"/>
          </a:solidFill>
          <a:ln w="38100">
            <a:solidFill>
              <a:srgbClr val="006600"/>
            </a:solidFill>
            <a:miter lim="800000"/>
            <a:headEnd/>
            <a:tailEnd/>
          </a:ln>
          <a:effectLst/>
        </p:spPr>
        <p:txBody>
          <a:bodyPr wrap="none" anchor="ctr"/>
          <a:lstStyle/>
          <a:p>
            <a:r>
              <a:rPr lang="zh-CN" altLang="en-US" b="1" dirty="0">
                <a:latin typeface="微软雅黑" panose="020B0503020204020204" pitchFamily="34" charset="-122"/>
                <a:ea typeface="微软雅黑" panose="020B0503020204020204" pitchFamily="34" charset="-122"/>
              </a:rPr>
              <a:t>右</a:t>
            </a:r>
          </a:p>
          <a:p>
            <a:r>
              <a:rPr lang="zh-CN" altLang="en-US" b="1" dirty="0">
                <a:latin typeface="微软雅黑" panose="020B0503020204020204" pitchFamily="34" charset="-122"/>
                <a:ea typeface="微软雅黑" panose="020B0503020204020204" pitchFamily="34" charset="-122"/>
              </a:rPr>
              <a:t>子</a:t>
            </a:r>
          </a:p>
          <a:p>
            <a:r>
              <a:rPr lang="zh-CN" altLang="en-US" b="1" dirty="0">
                <a:latin typeface="微软雅黑" panose="020B0503020204020204" pitchFamily="34" charset="-122"/>
                <a:ea typeface="微软雅黑" panose="020B0503020204020204" pitchFamily="34" charset="-122"/>
              </a:rPr>
              <a:t>树</a:t>
            </a:r>
          </a:p>
        </p:txBody>
      </p:sp>
      <p:sp>
        <p:nvSpPr>
          <p:cNvPr id="7" name="Text Box 7">
            <a:extLst>
              <a:ext uri="{FF2B5EF4-FFF2-40B4-BE49-F238E27FC236}">
                <a16:creationId xmlns:a16="http://schemas.microsoft.com/office/drawing/2014/main" id="{E5A9F51A-5FD8-49F6-8D3F-9B4AC123AFE7}"/>
              </a:ext>
            </a:extLst>
          </p:cNvPr>
          <p:cNvSpPr txBox="1">
            <a:spLocks noChangeArrowheads="1"/>
          </p:cNvSpPr>
          <p:nvPr/>
        </p:nvSpPr>
        <p:spPr bwMode="auto">
          <a:xfrm>
            <a:off x="4615962" y="35052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err="1">
                <a:solidFill>
                  <a:srgbClr val="D842CD"/>
                </a:solidFill>
                <a:latin typeface="微软雅黑" panose="020B0503020204020204" pitchFamily="34" charset="-122"/>
                <a:ea typeface="微软雅黑" panose="020B0503020204020204" pitchFamily="34" charset="-122"/>
              </a:rPr>
              <a:t>bt</a:t>
            </a:r>
            <a:endParaRPr lang="en-US" altLang="zh-CN" b="1" dirty="0">
              <a:solidFill>
                <a:srgbClr val="D842CD"/>
              </a:solidFill>
              <a:latin typeface="微软雅黑" panose="020B0503020204020204" pitchFamily="34" charset="-122"/>
              <a:ea typeface="微软雅黑" panose="020B0503020204020204" pitchFamily="34" charset="-122"/>
            </a:endParaRPr>
          </a:p>
        </p:txBody>
      </p:sp>
      <p:sp>
        <p:nvSpPr>
          <p:cNvPr id="8" name="Line 8">
            <a:extLst>
              <a:ext uri="{FF2B5EF4-FFF2-40B4-BE49-F238E27FC236}">
                <a16:creationId xmlns:a16="http://schemas.microsoft.com/office/drawing/2014/main" id="{A97B9903-EDFF-4E08-BBCD-D9D23CB443EF}"/>
              </a:ext>
            </a:extLst>
          </p:cNvPr>
          <p:cNvSpPr>
            <a:spLocks noChangeShapeType="1"/>
          </p:cNvSpPr>
          <p:nvPr/>
        </p:nvSpPr>
        <p:spPr bwMode="auto">
          <a:xfrm flipH="1">
            <a:off x="4419600" y="4419600"/>
            <a:ext cx="381000" cy="381000"/>
          </a:xfrm>
          <a:prstGeom prst="line">
            <a:avLst/>
          </a:prstGeom>
          <a:solidFill>
            <a:schemeClr val="accent1"/>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9" name="Line 9">
            <a:extLst>
              <a:ext uri="{FF2B5EF4-FFF2-40B4-BE49-F238E27FC236}">
                <a16:creationId xmlns:a16="http://schemas.microsoft.com/office/drawing/2014/main" id="{A9B00EF8-7BC9-492D-81B2-E772EDA7A41D}"/>
              </a:ext>
            </a:extLst>
          </p:cNvPr>
          <p:cNvSpPr>
            <a:spLocks noChangeShapeType="1"/>
          </p:cNvSpPr>
          <p:nvPr/>
        </p:nvSpPr>
        <p:spPr bwMode="auto">
          <a:xfrm>
            <a:off x="4953000" y="4419600"/>
            <a:ext cx="381000" cy="381000"/>
          </a:xfrm>
          <a:prstGeom prst="line">
            <a:avLst/>
          </a:prstGeom>
          <a:solidFill>
            <a:schemeClr val="accent1"/>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0" name="AutoShape 10">
            <a:extLst>
              <a:ext uri="{FF2B5EF4-FFF2-40B4-BE49-F238E27FC236}">
                <a16:creationId xmlns:a16="http://schemas.microsoft.com/office/drawing/2014/main" id="{9C48FD47-B25C-49A3-BF1A-D33D5CDE46F8}"/>
              </a:ext>
            </a:extLst>
          </p:cNvPr>
          <p:cNvSpPr>
            <a:spLocks/>
          </p:cNvSpPr>
          <p:nvPr/>
        </p:nvSpPr>
        <p:spPr bwMode="auto">
          <a:xfrm>
            <a:off x="3739662" y="4800600"/>
            <a:ext cx="228600" cy="1524000"/>
          </a:xfrm>
          <a:prstGeom prst="leftBrace">
            <a:avLst>
              <a:gd name="adj1" fmla="val 125000"/>
              <a:gd name="adj2" fmla="val 50000"/>
            </a:avLst>
          </a:prstGeom>
          <a:solidFill>
            <a:srgbClr val="FFFFCC"/>
          </a:solidFill>
          <a:ln w="38100">
            <a:solidFill>
              <a:srgbClr val="006600"/>
            </a:solidFill>
            <a:miter lim="800000"/>
            <a:headEnd/>
            <a:tailEnd/>
          </a:ln>
          <a:effec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1" name="AutoShape 11">
            <a:extLst>
              <a:ext uri="{FF2B5EF4-FFF2-40B4-BE49-F238E27FC236}">
                <a16:creationId xmlns:a16="http://schemas.microsoft.com/office/drawing/2014/main" id="{AD03A1C9-D582-4388-B369-A55301581211}"/>
              </a:ext>
            </a:extLst>
          </p:cNvPr>
          <p:cNvSpPr>
            <a:spLocks/>
          </p:cNvSpPr>
          <p:nvPr/>
        </p:nvSpPr>
        <p:spPr bwMode="auto">
          <a:xfrm>
            <a:off x="5750169" y="4800600"/>
            <a:ext cx="269631" cy="1524000"/>
          </a:xfrm>
          <a:prstGeom prst="rightBrace">
            <a:avLst>
              <a:gd name="adj1" fmla="val 125000"/>
              <a:gd name="adj2" fmla="val 50000"/>
            </a:avLst>
          </a:prstGeom>
          <a:solidFill>
            <a:srgbClr val="FFFFCC"/>
          </a:solidFill>
          <a:ln w="38100">
            <a:solidFill>
              <a:srgbClr val="006600"/>
            </a:solidFill>
            <a:miter lim="800000"/>
            <a:headEnd/>
            <a:tailEnd/>
          </a:ln>
          <a:effec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2" name="Text Box 12">
            <a:extLst>
              <a:ext uri="{FF2B5EF4-FFF2-40B4-BE49-F238E27FC236}">
                <a16:creationId xmlns:a16="http://schemas.microsoft.com/office/drawing/2014/main" id="{5D7870BB-152D-47EC-A042-096A82801E7C}"/>
              </a:ext>
            </a:extLst>
          </p:cNvPr>
          <p:cNvSpPr txBox="1">
            <a:spLocks noChangeArrowheads="1"/>
          </p:cNvSpPr>
          <p:nvPr/>
        </p:nvSpPr>
        <p:spPr bwMode="auto">
          <a:xfrm>
            <a:off x="3006970" y="5331767"/>
            <a:ext cx="533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latin typeface="微软雅黑" panose="020B0503020204020204" pitchFamily="34" charset="-122"/>
                <a:ea typeface="微软雅黑" panose="020B0503020204020204" pitchFamily="34" charset="-122"/>
              </a:rPr>
              <a:t>hl</a:t>
            </a:r>
          </a:p>
        </p:txBody>
      </p:sp>
      <p:sp>
        <p:nvSpPr>
          <p:cNvPr id="13" name="Text Box 13">
            <a:extLst>
              <a:ext uri="{FF2B5EF4-FFF2-40B4-BE49-F238E27FC236}">
                <a16:creationId xmlns:a16="http://schemas.microsoft.com/office/drawing/2014/main" id="{D1BEA029-B725-4769-8CB2-FD419BD8C341}"/>
              </a:ext>
            </a:extLst>
          </p:cNvPr>
          <p:cNvSpPr txBox="1">
            <a:spLocks noChangeArrowheads="1"/>
          </p:cNvSpPr>
          <p:nvPr/>
        </p:nvSpPr>
        <p:spPr bwMode="auto">
          <a:xfrm>
            <a:off x="6172202" y="5294503"/>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err="1">
                <a:latin typeface="微软雅黑" panose="020B0503020204020204" pitchFamily="34" charset="-122"/>
                <a:ea typeface="微软雅黑" panose="020B0503020204020204" pitchFamily="34" charset="-122"/>
              </a:rPr>
              <a:t>hr</a:t>
            </a:r>
            <a:endParaRPr lang="en-US" altLang="zh-CN" b="1" dirty="0">
              <a:latin typeface="微软雅黑" panose="020B0503020204020204" pitchFamily="34" charset="-122"/>
              <a:ea typeface="微软雅黑" panose="020B0503020204020204" pitchFamily="34" charset="-122"/>
            </a:endParaRPr>
          </a:p>
        </p:txBody>
      </p:sp>
      <p:sp>
        <p:nvSpPr>
          <p:cNvPr id="14" name="AutoShape 14">
            <a:extLst>
              <a:ext uri="{FF2B5EF4-FFF2-40B4-BE49-F238E27FC236}">
                <a16:creationId xmlns:a16="http://schemas.microsoft.com/office/drawing/2014/main" id="{552CB3A1-DB07-4E3F-900D-693E0FFE76CD}"/>
              </a:ext>
            </a:extLst>
          </p:cNvPr>
          <p:cNvSpPr>
            <a:spLocks/>
          </p:cNvSpPr>
          <p:nvPr/>
        </p:nvSpPr>
        <p:spPr bwMode="auto">
          <a:xfrm>
            <a:off x="6775940" y="3962400"/>
            <a:ext cx="381000" cy="2438400"/>
          </a:xfrm>
          <a:prstGeom prst="rightBrace">
            <a:avLst>
              <a:gd name="adj1" fmla="val 233333"/>
              <a:gd name="adj2" fmla="val 50000"/>
            </a:avLst>
          </a:prstGeom>
          <a:solidFill>
            <a:srgbClr val="FFFFCC"/>
          </a:solidFill>
          <a:ln w="38100">
            <a:solidFill>
              <a:srgbClr val="006600"/>
            </a:solidFill>
            <a:miter lim="800000"/>
            <a:headEnd/>
            <a:tailEnd/>
          </a:ln>
          <a:effec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15" name="Text Box 15">
            <a:extLst>
              <a:ext uri="{FF2B5EF4-FFF2-40B4-BE49-F238E27FC236}">
                <a16:creationId xmlns:a16="http://schemas.microsoft.com/office/drawing/2014/main" id="{002B5D3F-18F8-4075-9B7D-93E5ACFA0DB7}"/>
              </a:ext>
            </a:extLst>
          </p:cNvPr>
          <p:cNvSpPr txBox="1">
            <a:spLocks noChangeArrowheads="1"/>
          </p:cNvSpPr>
          <p:nvPr/>
        </p:nvSpPr>
        <p:spPr bwMode="auto">
          <a:xfrm>
            <a:off x="7174523" y="4800600"/>
            <a:ext cx="3657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zh-CN" b="1" dirty="0">
                <a:latin typeface="微软雅黑" panose="020B0503020204020204" pitchFamily="34" charset="-122"/>
                <a:ea typeface="微软雅黑" panose="020B0503020204020204" pitchFamily="34" charset="-122"/>
              </a:rPr>
              <a:t>High=max(</a:t>
            </a:r>
            <a:r>
              <a:rPr lang="en-US" altLang="zh-CN" b="1" dirty="0" err="1">
                <a:latin typeface="微软雅黑" panose="020B0503020204020204" pitchFamily="34" charset="-122"/>
                <a:ea typeface="微软雅黑" panose="020B0503020204020204" pitchFamily="34" charset="-122"/>
              </a:rPr>
              <a:t>hl+hr</a:t>
            </a:r>
            <a:r>
              <a:rPr lang="en-US" altLang="zh-CN" b="1" dirty="0">
                <a:latin typeface="微软雅黑" panose="020B0503020204020204" pitchFamily="34" charset="-122"/>
                <a:ea typeface="微软雅黑" panose="020B0503020204020204" pitchFamily="34" charset="-122"/>
              </a:rPr>
              <a:t>)+1</a:t>
            </a:r>
          </a:p>
        </p:txBody>
      </p:sp>
    </p:spTree>
    <p:extLst>
      <p:ext uri="{BB962C8B-B14F-4D97-AF65-F5344CB8AC3E}">
        <p14:creationId xmlns:p14="http://schemas.microsoft.com/office/powerpoint/2010/main" val="1123356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5168196-089D-44CD-BC66-03D2C5F1F2D2}"/>
              </a:ext>
            </a:extLst>
          </p:cNvPr>
          <p:cNvSpPr>
            <a:spLocks noGrp="1"/>
          </p:cNvSpPr>
          <p:nvPr>
            <p:ph idx="1"/>
          </p:nvPr>
        </p:nvSpPr>
        <p:spPr>
          <a:xfrm>
            <a:off x="304800" y="1066800"/>
            <a:ext cx="11582400" cy="5486400"/>
          </a:xfrm>
        </p:spPr>
        <p:txBody>
          <a:bodyPr/>
          <a:lstStyle/>
          <a:p>
            <a:pPr marL="0" indent="0">
              <a:spcAft>
                <a:spcPts val="0"/>
              </a:spcAft>
              <a:buNone/>
            </a:pPr>
            <a:r>
              <a:rPr lang="en-US" altLang="zh-CN" sz="2300" dirty="0"/>
              <a:t>int </a:t>
            </a:r>
            <a:r>
              <a:rPr lang="en-US" altLang="zh-CN" sz="2300" dirty="0" err="1"/>
              <a:t>PostTreeDepth</a:t>
            </a:r>
            <a:r>
              <a:rPr lang="en-US" altLang="zh-CN" sz="2300" dirty="0"/>
              <a:t>(</a:t>
            </a:r>
            <a:r>
              <a:rPr lang="en-US" altLang="zh-CN" sz="2300" dirty="0" err="1"/>
              <a:t>BiTree</a:t>
            </a:r>
            <a:r>
              <a:rPr lang="en-US" altLang="zh-CN" sz="2300" dirty="0"/>
              <a:t> </a:t>
            </a:r>
            <a:r>
              <a:rPr lang="en-US" altLang="zh-CN" sz="2300" dirty="0" err="1"/>
              <a:t>bt</a:t>
            </a:r>
            <a:r>
              <a:rPr lang="en-US" altLang="zh-CN" sz="2300" dirty="0"/>
              <a:t>) {   </a:t>
            </a:r>
            <a:r>
              <a:rPr lang="en-US" altLang="zh-CN" sz="2300" dirty="0">
                <a:solidFill>
                  <a:srgbClr val="CC00CC"/>
                </a:solidFill>
              </a:rPr>
              <a:t>/* </a:t>
            </a:r>
            <a:r>
              <a:rPr lang="zh-CN" altLang="en-US" sz="2300" dirty="0">
                <a:solidFill>
                  <a:srgbClr val="CC00CC"/>
                </a:solidFill>
              </a:rPr>
              <a:t>后序遍历求二叉树的高度递归算法 *</a:t>
            </a:r>
            <a:r>
              <a:rPr lang="en-US" altLang="zh-CN" sz="2300" dirty="0">
                <a:solidFill>
                  <a:srgbClr val="CC00CC"/>
                </a:solidFill>
              </a:rPr>
              <a:t>/</a:t>
            </a:r>
          </a:p>
          <a:p>
            <a:pPr marL="0" indent="0">
              <a:spcAft>
                <a:spcPts val="0"/>
              </a:spcAft>
              <a:buNone/>
            </a:pPr>
            <a:r>
              <a:rPr lang="en-US" altLang="zh-CN" sz="2300" dirty="0"/>
              <a:t>    int </a:t>
            </a:r>
            <a:r>
              <a:rPr lang="en-US" altLang="zh-CN" sz="2300" dirty="0" err="1"/>
              <a:t>hl,hr,max</a:t>
            </a:r>
            <a:r>
              <a:rPr lang="en-US" altLang="zh-CN" sz="2300" dirty="0"/>
              <a:t>;</a:t>
            </a:r>
          </a:p>
          <a:p>
            <a:pPr marL="0" indent="0">
              <a:spcAft>
                <a:spcPts val="0"/>
              </a:spcAft>
              <a:buNone/>
            </a:pPr>
            <a:r>
              <a:rPr lang="en-US" altLang="zh-CN" sz="2300" dirty="0"/>
              <a:t>    if(</a:t>
            </a:r>
            <a:r>
              <a:rPr lang="en-US" altLang="zh-CN" sz="2300" dirty="0" err="1"/>
              <a:t>bt</a:t>
            </a:r>
            <a:r>
              <a:rPr lang="en-US" altLang="zh-CN" sz="2300" dirty="0"/>
              <a:t>!=NULL) {</a:t>
            </a:r>
          </a:p>
          <a:p>
            <a:pPr marL="0" indent="0">
              <a:spcAft>
                <a:spcPts val="0"/>
              </a:spcAft>
              <a:buNone/>
            </a:pPr>
            <a:r>
              <a:rPr lang="en-US" altLang="zh-CN" sz="2300" dirty="0"/>
              <a:t>        hl=</a:t>
            </a:r>
            <a:r>
              <a:rPr lang="en-US" altLang="zh-CN" sz="2300" dirty="0" err="1"/>
              <a:t>PostTreeDepth</a:t>
            </a:r>
            <a:r>
              <a:rPr lang="en-US" altLang="zh-CN" sz="2300" dirty="0"/>
              <a:t>(</a:t>
            </a:r>
            <a:r>
              <a:rPr lang="en-US" altLang="zh-CN" sz="2300" dirty="0" err="1"/>
              <a:t>bt</a:t>
            </a:r>
            <a:r>
              <a:rPr lang="en-US" altLang="zh-CN" sz="2300" dirty="0"/>
              <a:t>-&gt;</a:t>
            </a:r>
            <a:r>
              <a:rPr lang="en-US" altLang="zh-CN" sz="2300" dirty="0" err="1"/>
              <a:t>LChild</a:t>
            </a:r>
            <a:r>
              <a:rPr lang="en-US" altLang="zh-CN" sz="2300" dirty="0"/>
              <a:t>); 	</a:t>
            </a:r>
            <a:r>
              <a:rPr lang="en-US" altLang="zh-CN" sz="2300" dirty="0">
                <a:solidFill>
                  <a:srgbClr val="CC00CC"/>
                </a:solidFill>
              </a:rPr>
              <a:t>/* </a:t>
            </a:r>
            <a:r>
              <a:rPr lang="zh-CN" altLang="en-US" sz="2300" dirty="0">
                <a:solidFill>
                  <a:srgbClr val="CC00CC"/>
                </a:solidFill>
              </a:rPr>
              <a:t>求左子树的深度 *</a:t>
            </a:r>
            <a:r>
              <a:rPr lang="en-US" altLang="zh-CN" sz="2300" dirty="0">
                <a:solidFill>
                  <a:srgbClr val="CC00CC"/>
                </a:solidFill>
              </a:rPr>
              <a:t>/</a:t>
            </a:r>
          </a:p>
          <a:p>
            <a:pPr marL="0" indent="0">
              <a:spcAft>
                <a:spcPts val="0"/>
              </a:spcAft>
              <a:buNone/>
            </a:pPr>
            <a:r>
              <a:rPr lang="en-US" altLang="zh-CN" sz="2300" dirty="0"/>
              <a:t>        </a:t>
            </a:r>
            <a:r>
              <a:rPr lang="en-US" altLang="zh-CN" sz="2300" dirty="0" err="1"/>
              <a:t>hr</a:t>
            </a:r>
            <a:r>
              <a:rPr lang="en-US" altLang="zh-CN" sz="2300" dirty="0"/>
              <a:t>=</a:t>
            </a:r>
            <a:r>
              <a:rPr lang="en-US" altLang="zh-CN" sz="2300" dirty="0" err="1"/>
              <a:t>PostTreeDepth</a:t>
            </a:r>
            <a:r>
              <a:rPr lang="en-US" altLang="zh-CN" sz="2300" dirty="0"/>
              <a:t>(</a:t>
            </a:r>
            <a:r>
              <a:rPr lang="en-US" altLang="zh-CN" sz="2300" dirty="0" err="1"/>
              <a:t>bt</a:t>
            </a:r>
            <a:r>
              <a:rPr lang="en-US" altLang="zh-CN" sz="2300" dirty="0"/>
              <a:t>-&gt;</a:t>
            </a:r>
            <a:r>
              <a:rPr lang="en-US" altLang="zh-CN" sz="2300" dirty="0" err="1"/>
              <a:t>RChild</a:t>
            </a:r>
            <a:r>
              <a:rPr lang="en-US" altLang="zh-CN" sz="2300" dirty="0"/>
              <a:t>); 	</a:t>
            </a:r>
            <a:r>
              <a:rPr lang="en-US" altLang="zh-CN" sz="2300" dirty="0">
                <a:solidFill>
                  <a:srgbClr val="CC00CC"/>
                </a:solidFill>
              </a:rPr>
              <a:t>/* </a:t>
            </a:r>
            <a:r>
              <a:rPr lang="zh-CN" altLang="en-US" sz="2300" dirty="0">
                <a:solidFill>
                  <a:srgbClr val="CC00CC"/>
                </a:solidFill>
              </a:rPr>
              <a:t>求右子树的深度 *</a:t>
            </a:r>
            <a:r>
              <a:rPr lang="en-US" altLang="zh-CN" sz="2300" dirty="0">
                <a:solidFill>
                  <a:srgbClr val="CC00CC"/>
                </a:solidFill>
              </a:rPr>
              <a:t>/</a:t>
            </a:r>
          </a:p>
          <a:p>
            <a:pPr marL="0" indent="0">
              <a:spcAft>
                <a:spcPts val="0"/>
              </a:spcAft>
              <a:buNone/>
            </a:pPr>
            <a:r>
              <a:rPr lang="en-US" altLang="zh-CN" sz="2300" dirty="0"/>
              <a:t>        max=hl&gt;</a:t>
            </a:r>
            <a:r>
              <a:rPr lang="en-US" altLang="zh-CN" sz="2300" dirty="0" err="1"/>
              <a:t>hr?hl:hr</a:t>
            </a:r>
            <a:r>
              <a:rPr lang="en-US" altLang="zh-CN" sz="2300" dirty="0"/>
              <a:t>; 				</a:t>
            </a:r>
            <a:r>
              <a:rPr lang="en-US" altLang="zh-CN" sz="2300" dirty="0">
                <a:solidFill>
                  <a:srgbClr val="CC00CC"/>
                </a:solidFill>
              </a:rPr>
              <a:t>/* </a:t>
            </a:r>
            <a:r>
              <a:rPr lang="zh-CN" altLang="en-US" sz="2300" dirty="0">
                <a:solidFill>
                  <a:srgbClr val="CC00CC"/>
                </a:solidFill>
              </a:rPr>
              <a:t>得到左、右子树深度较大者*</a:t>
            </a:r>
            <a:r>
              <a:rPr lang="en-US" altLang="zh-CN" sz="2300" dirty="0">
                <a:solidFill>
                  <a:srgbClr val="CC00CC"/>
                </a:solidFill>
              </a:rPr>
              <a:t>/</a:t>
            </a:r>
          </a:p>
          <a:p>
            <a:pPr marL="0" indent="0">
              <a:spcAft>
                <a:spcPts val="0"/>
              </a:spcAft>
              <a:buNone/>
            </a:pPr>
            <a:r>
              <a:rPr lang="en-US" altLang="zh-CN" sz="2300" dirty="0"/>
              <a:t>        return(max+1); 				</a:t>
            </a:r>
            <a:r>
              <a:rPr lang="en-US" altLang="zh-CN" sz="2300" dirty="0">
                <a:solidFill>
                  <a:srgbClr val="CC00CC"/>
                </a:solidFill>
              </a:rPr>
              <a:t>/* </a:t>
            </a:r>
            <a:r>
              <a:rPr lang="zh-CN" altLang="en-US" sz="2300" dirty="0">
                <a:solidFill>
                  <a:srgbClr val="CC00CC"/>
                </a:solidFill>
              </a:rPr>
              <a:t>返回树的深度 *</a:t>
            </a:r>
            <a:r>
              <a:rPr lang="en-US" altLang="zh-CN" sz="2300" dirty="0">
                <a:solidFill>
                  <a:srgbClr val="CC00CC"/>
                </a:solidFill>
              </a:rPr>
              <a:t>/</a:t>
            </a:r>
          </a:p>
          <a:p>
            <a:pPr marL="0" indent="0">
              <a:lnSpc>
                <a:spcPct val="100000"/>
              </a:lnSpc>
              <a:spcBef>
                <a:spcPts val="0"/>
              </a:spcBef>
              <a:spcAft>
                <a:spcPts val="0"/>
              </a:spcAft>
              <a:buNone/>
            </a:pPr>
            <a:r>
              <a:rPr lang="en-US" altLang="zh-CN" sz="2300" dirty="0"/>
              <a:t>    }</a:t>
            </a:r>
          </a:p>
          <a:p>
            <a:pPr marL="0" indent="0">
              <a:spcAft>
                <a:spcPts val="0"/>
              </a:spcAft>
              <a:buNone/>
            </a:pPr>
            <a:r>
              <a:rPr lang="en-US" altLang="zh-CN" sz="2300" dirty="0"/>
              <a:t>    else return(0);                             /* </a:t>
            </a:r>
            <a:r>
              <a:rPr lang="zh-CN" altLang="en-US" sz="2300" dirty="0"/>
              <a:t>如果是空树，则返回</a:t>
            </a:r>
            <a:r>
              <a:rPr lang="en-US" altLang="zh-CN" sz="2300" dirty="0"/>
              <a:t>0 */</a:t>
            </a:r>
          </a:p>
          <a:p>
            <a:pPr marL="0" indent="0">
              <a:lnSpc>
                <a:spcPct val="100000"/>
              </a:lnSpc>
              <a:spcBef>
                <a:spcPts val="0"/>
              </a:spcBef>
              <a:spcAft>
                <a:spcPts val="0"/>
              </a:spcAft>
              <a:buNone/>
            </a:pPr>
            <a:r>
              <a:rPr lang="en-US" altLang="zh-CN" sz="2300" dirty="0"/>
              <a:t>} </a:t>
            </a:r>
          </a:p>
          <a:p>
            <a:pPr marL="0" indent="0">
              <a:spcAft>
                <a:spcPts val="0"/>
              </a:spcAft>
              <a:buNone/>
            </a:pPr>
            <a:endParaRPr lang="zh-CN" altLang="en-US" sz="2300" dirty="0"/>
          </a:p>
        </p:txBody>
      </p:sp>
      <p:sp>
        <p:nvSpPr>
          <p:cNvPr id="5" name="标题 1">
            <a:extLst>
              <a:ext uri="{FF2B5EF4-FFF2-40B4-BE49-F238E27FC236}">
                <a16:creationId xmlns:a16="http://schemas.microsoft.com/office/drawing/2014/main" id="{58CBBC6A-FEFA-4F20-8B7B-F74A7E3FAC39}"/>
              </a:ext>
            </a:extLst>
          </p:cNvPr>
          <p:cNvSpPr>
            <a:spLocks noGrp="1"/>
          </p:cNvSpPr>
          <p:nvPr>
            <p:ph type="title"/>
          </p:nvPr>
        </p:nvSpPr>
        <p:spPr>
          <a:xfrm>
            <a:off x="914400" y="381000"/>
            <a:ext cx="10363200" cy="685800"/>
          </a:xfrm>
        </p:spPr>
        <p:txBody>
          <a:bodyPr/>
          <a:lstStyle/>
          <a:p>
            <a:r>
              <a:rPr lang="en-US" altLang="zh-CN" dirty="0"/>
              <a:t>5-1 </a:t>
            </a:r>
            <a:r>
              <a:rPr lang="zh-CN" altLang="en-US" dirty="0"/>
              <a:t>后序遍历求二叉树的高度递归算法</a:t>
            </a:r>
          </a:p>
        </p:txBody>
      </p:sp>
    </p:spTree>
    <p:extLst>
      <p:ext uri="{BB962C8B-B14F-4D97-AF65-F5344CB8AC3E}">
        <p14:creationId xmlns:p14="http://schemas.microsoft.com/office/powerpoint/2010/main" val="20307966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E546B-8457-4DFF-A47D-E05C9B72AC3E}"/>
              </a:ext>
            </a:extLst>
          </p:cNvPr>
          <p:cNvSpPr>
            <a:spLocks noGrp="1"/>
          </p:cNvSpPr>
          <p:nvPr>
            <p:ph type="title"/>
          </p:nvPr>
        </p:nvSpPr>
        <p:spPr>
          <a:xfrm>
            <a:off x="914400" y="457200"/>
            <a:ext cx="10363200" cy="685800"/>
          </a:xfrm>
        </p:spPr>
        <p:txBody>
          <a:bodyPr/>
          <a:lstStyle/>
          <a:p>
            <a:r>
              <a:rPr lang="en-US" altLang="zh-CN" dirty="0"/>
              <a:t>5-2 </a:t>
            </a:r>
            <a:r>
              <a:rPr lang="zh-CN" altLang="en-US" dirty="0"/>
              <a:t>前序遍历求二叉树的高度递归算法</a:t>
            </a:r>
          </a:p>
        </p:txBody>
      </p:sp>
      <p:sp>
        <p:nvSpPr>
          <p:cNvPr id="3" name="内容占位符 2">
            <a:extLst>
              <a:ext uri="{FF2B5EF4-FFF2-40B4-BE49-F238E27FC236}">
                <a16:creationId xmlns:a16="http://schemas.microsoft.com/office/drawing/2014/main" id="{45168196-089D-44CD-BC66-03D2C5F1F2D2}"/>
              </a:ext>
            </a:extLst>
          </p:cNvPr>
          <p:cNvSpPr>
            <a:spLocks noGrp="1"/>
          </p:cNvSpPr>
          <p:nvPr>
            <p:ph idx="1"/>
          </p:nvPr>
        </p:nvSpPr>
        <p:spPr>
          <a:xfrm>
            <a:off x="304800" y="1143000"/>
            <a:ext cx="11734800" cy="5410200"/>
          </a:xfrm>
        </p:spPr>
        <p:txBody>
          <a:bodyPr/>
          <a:lstStyle/>
          <a:p>
            <a:pPr marL="0" indent="0">
              <a:spcAft>
                <a:spcPts val="0"/>
              </a:spcAft>
              <a:buNone/>
            </a:pPr>
            <a:r>
              <a:rPr lang="en-US" altLang="zh-CN" sz="2300" dirty="0">
                <a:solidFill>
                  <a:srgbClr val="CC00CC"/>
                </a:solidFill>
              </a:rPr>
              <a:t>/* </a:t>
            </a:r>
            <a:r>
              <a:rPr lang="zh-CN" altLang="en-US" sz="2300" dirty="0">
                <a:solidFill>
                  <a:srgbClr val="CC00CC"/>
                </a:solidFill>
              </a:rPr>
              <a:t>前序遍历求二叉树</a:t>
            </a:r>
            <a:r>
              <a:rPr lang="en-US" altLang="zh-CN" sz="2300" dirty="0" err="1">
                <a:solidFill>
                  <a:srgbClr val="CC00CC"/>
                </a:solidFill>
              </a:rPr>
              <a:t>bt</a:t>
            </a:r>
            <a:r>
              <a:rPr lang="zh-CN" altLang="en-US" sz="2300" dirty="0">
                <a:solidFill>
                  <a:srgbClr val="CC00CC"/>
                </a:solidFill>
              </a:rPr>
              <a:t>高度的递归算法，</a:t>
            </a:r>
            <a:r>
              <a:rPr lang="en-US" altLang="zh-CN" sz="2300" dirty="0">
                <a:solidFill>
                  <a:srgbClr val="CC00CC"/>
                </a:solidFill>
              </a:rPr>
              <a:t>h</a:t>
            </a:r>
            <a:r>
              <a:rPr lang="zh-CN" altLang="en-US" sz="2300" dirty="0">
                <a:solidFill>
                  <a:srgbClr val="CC00CC"/>
                </a:solidFill>
              </a:rPr>
              <a:t>为</a:t>
            </a:r>
            <a:r>
              <a:rPr lang="en-US" altLang="zh-CN" sz="2300" dirty="0" err="1">
                <a:solidFill>
                  <a:srgbClr val="CC00CC"/>
                </a:solidFill>
              </a:rPr>
              <a:t>bt</a:t>
            </a:r>
            <a:r>
              <a:rPr lang="zh-CN" altLang="en-US" sz="2300" dirty="0">
                <a:solidFill>
                  <a:srgbClr val="CC00CC"/>
                </a:solidFill>
              </a:rPr>
              <a:t>指向结点所在层次，初值为</a:t>
            </a:r>
            <a:r>
              <a:rPr lang="en-US" altLang="zh-CN" sz="2300" dirty="0">
                <a:solidFill>
                  <a:srgbClr val="CC00CC"/>
                </a:solidFill>
              </a:rPr>
              <a:t>1*/</a:t>
            </a:r>
          </a:p>
          <a:p>
            <a:pPr marL="0" indent="0">
              <a:spcAft>
                <a:spcPts val="0"/>
              </a:spcAft>
              <a:buNone/>
            </a:pPr>
            <a:r>
              <a:rPr lang="en-US" altLang="zh-CN" sz="2300" dirty="0">
                <a:solidFill>
                  <a:srgbClr val="CC00CC"/>
                </a:solidFill>
              </a:rPr>
              <a:t>/*depth</a:t>
            </a:r>
            <a:r>
              <a:rPr lang="zh-CN" altLang="en-US" sz="2300" dirty="0">
                <a:solidFill>
                  <a:srgbClr val="CC00CC"/>
                </a:solidFill>
              </a:rPr>
              <a:t>为当前求得的最大层次，为</a:t>
            </a:r>
            <a:r>
              <a:rPr lang="zh-CN" altLang="en-US" sz="2300" dirty="0">
                <a:solidFill>
                  <a:srgbClr val="FF0000"/>
                </a:solidFill>
              </a:rPr>
              <a:t>全局变量</a:t>
            </a:r>
            <a:r>
              <a:rPr lang="zh-CN" altLang="en-US" sz="2300" dirty="0">
                <a:solidFill>
                  <a:srgbClr val="CC00CC"/>
                </a:solidFill>
              </a:rPr>
              <a:t>，调用前初值为</a:t>
            </a:r>
            <a:r>
              <a:rPr lang="en-US" altLang="zh-CN" sz="2300" dirty="0">
                <a:solidFill>
                  <a:srgbClr val="CC00CC"/>
                </a:solidFill>
              </a:rPr>
              <a:t>0 */</a:t>
            </a:r>
          </a:p>
          <a:p>
            <a:pPr marL="0" indent="0">
              <a:spcAft>
                <a:spcPts val="0"/>
              </a:spcAft>
              <a:buNone/>
            </a:pPr>
            <a:r>
              <a:rPr lang="en-US" altLang="zh-CN" sz="2300" dirty="0"/>
              <a:t>void </a:t>
            </a:r>
            <a:r>
              <a:rPr lang="en-US" altLang="zh-CN" sz="2300" dirty="0" err="1"/>
              <a:t>PreTreeDepth</a:t>
            </a:r>
            <a:r>
              <a:rPr lang="en-US" altLang="zh-CN" sz="2300" dirty="0"/>
              <a:t>(</a:t>
            </a:r>
            <a:r>
              <a:rPr lang="en-US" altLang="zh-CN" sz="2300" dirty="0" err="1"/>
              <a:t>BiTree</a:t>
            </a:r>
            <a:r>
              <a:rPr lang="en-US" altLang="zh-CN" sz="2300" dirty="0"/>
              <a:t> </a:t>
            </a:r>
            <a:r>
              <a:rPr lang="en-US" altLang="zh-CN" sz="2300" dirty="0" err="1"/>
              <a:t>bt</a:t>
            </a:r>
            <a:r>
              <a:rPr lang="en-US" altLang="zh-CN" sz="2300" dirty="0"/>
              <a:t>, int h) {</a:t>
            </a:r>
          </a:p>
          <a:p>
            <a:pPr marL="0" indent="0">
              <a:spcAft>
                <a:spcPts val="0"/>
              </a:spcAft>
              <a:buNone/>
            </a:pPr>
            <a:r>
              <a:rPr lang="en-US" altLang="zh-CN" sz="2300" dirty="0"/>
              <a:t>    if(</a:t>
            </a:r>
            <a:r>
              <a:rPr lang="en-US" altLang="zh-CN" sz="2300" dirty="0" err="1"/>
              <a:t>bt</a:t>
            </a:r>
            <a:r>
              <a:rPr lang="en-US" altLang="zh-CN" sz="2300" dirty="0"/>
              <a:t>!=NULL) {</a:t>
            </a:r>
          </a:p>
          <a:p>
            <a:pPr marL="0" indent="0">
              <a:spcAft>
                <a:spcPts val="0"/>
              </a:spcAft>
              <a:buNone/>
            </a:pPr>
            <a:r>
              <a:rPr lang="en-US" altLang="zh-CN" sz="2300" dirty="0"/>
              <a:t>        if(h&gt;depth) </a:t>
            </a:r>
          </a:p>
          <a:p>
            <a:pPr marL="0" indent="0">
              <a:spcAft>
                <a:spcPts val="0"/>
              </a:spcAft>
              <a:buNone/>
            </a:pPr>
            <a:r>
              <a:rPr lang="en-US" altLang="zh-CN" sz="2300" dirty="0"/>
              <a:t>            depth = h;		</a:t>
            </a:r>
            <a:r>
              <a:rPr lang="en-US" altLang="zh-CN" sz="2300" dirty="0">
                <a:solidFill>
                  <a:srgbClr val="CC00CC"/>
                </a:solidFill>
              </a:rPr>
              <a:t>/*</a:t>
            </a:r>
            <a:r>
              <a:rPr lang="zh-CN" altLang="en-US" sz="2300" dirty="0">
                <a:solidFill>
                  <a:srgbClr val="CC00CC"/>
                </a:solidFill>
              </a:rPr>
              <a:t>如果该结点层次值大于</a:t>
            </a:r>
            <a:r>
              <a:rPr lang="en-US" altLang="zh-CN" sz="2300" dirty="0">
                <a:solidFill>
                  <a:srgbClr val="CC00CC"/>
                </a:solidFill>
              </a:rPr>
              <a:t>depth</a:t>
            </a:r>
            <a:r>
              <a:rPr lang="zh-CN" altLang="en-US" sz="2300" dirty="0">
                <a:solidFill>
                  <a:srgbClr val="CC00CC"/>
                </a:solidFill>
              </a:rPr>
              <a:t>，更新</a:t>
            </a:r>
            <a:r>
              <a:rPr lang="en-US" altLang="zh-CN" sz="2300" dirty="0">
                <a:solidFill>
                  <a:srgbClr val="CC00CC"/>
                </a:solidFill>
              </a:rPr>
              <a:t>depth</a:t>
            </a:r>
            <a:r>
              <a:rPr lang="zh-CN" altLang="en-US" sz="2300" dirty="0">
                <a:solidFill>
                  <a:srgbClr val="CC00CC"/>
                </a:solidFill>
              </a:rPr>
              <a:t>的值*</a:t>
            </a:r>
            <a:r>
              <a:rPr lang="en-US" altLang="zh-CN" sz="2300" dirty="0">
                <a:solidFill>
                  <a:srgbClr val="CC00CC"/>
                </a:solidFill>
              </a:rPr>
              <a:t>/</a:t>
            </a:r>
          </a:p>
          <a:p>
            <a:pPr marL="0" indent="0">
              <a:spcAft>
                <a:spcPts val="0"/>
              </a:spcAft>
              <a:buNone/>
            </a:pPr>
            <a:r>
              <a:rPr lang="en-US" altLang="zh-CN" sz="2300" dirty="0"/>
              <a:t>        </a:t>
            </a:r>
            <a:r>
              <a:rPr lang="en-US" altLang="zh-CN" sz="2300" dirty="0" err="1"/>
              <a:t>PreTreeDepth</a:t>
            </a:r>
            <a:r>
              <a:rPr lang="en-US" altLang="zh-CN" sz="2300" dirty="0"/>
              <a:t>(</a:t>
            </a:r>
            <a:r>
              <a:rPr lang="en-US" altLang="zh-CN" sz="2300" dirty="0" err="1"/>
              <a:t>bt</a:t>
            </a:r>
            <a:r>
              <a:rPr lang="en-US" altLang="zh-CN" sz="2300" dirty="0"/>
              <a:t>-&gt;</a:t>
            </a:r>
            <a:r>
              <a:rPr lang="en-US" altLang="zh-CN" sz="2300" dirty="0" err="1"/>
              <a:t>Lchild</a:t>
            </a:r>
            <a:r>
              <a:rPr lang="en-US" altLang="zh-CN" sz="2300" dirty="0"/>
              <a:t>, h+1);	</a:t>
            </a:r>
            <a:r>
              <a:rPr lang="en-US" altLang="zh-CN" sz="2300" dirty="0">
                <a:solidFill>
                  <a:srgbClr val="CC00CC"/>
                </a:solidFill>
              </a:rPr>
              <a:t>/* </a:t>
            </a:r>
            <a:r>
              <a:rPr lang="zh-CN" altLang="en-US" sz="2300" dirty="0">
                <a:solidFill>
                  <a:srgbClr val="CC00CC"/>
                </a:solidFill>
              </a:rPr>
              <a:t>遍历左子树 *</a:t>
            </a:r>
            <a:r>
              <a:rPr lang="en-US" altLang="zh-CN" sz="2300" dirty="0">
                <a:solidFill>
                  <a:srgbClr val="CC00CC"/>
                </a:solidFill>
              </a:rPr>
              <a:t>/</a:t>
            </a:r>
          </a:p>
          <a:p>
            <a:pPr marL="0" indent="0">
              <a:spcAft>
                <a:spcPts val="0"/>
              </a:spcAft>
              <a:buNone/>
            </a:pPr>
            <a:r>
              <a:rPr lang="en-US" altLang="zh-CN" sz="2300" dirty="0"/>
              <a:t>        </a:t>
            </a:r>
            <a:r>
              <a:rPr lang="en-US" altLang="zh-CN" sz="2300" dirty="0" err="1"/>
              <a:t>PreTreeDepth</a:t>
            </a:r>
            <a:r>
              <a:rPr lang="en-US" altLang="zh-CN" sz="2300" dirty="0"/>
              <a:t>(</a:t>
            </a:r>
            <a:r>
              <a:rPr lang="en-US" altLang="zh-CN" sz="2300" dirty="0" err="1"/>
              <a:t>bt</a:t>
            </a:r>
            <a:r>
              <a:rPr lang="en-US" altLang="zh-CN" sz="2300" dirty="0"/>
              <a:t>-&gt;</a:t>
            </a:r>
            <a:r>
              <a:rPr lang="en-US" altLang="zh-CN" sz="2300" dirty="0" err="1"/>
              <a:t>Rchild</a:t>
            </a:r>
            <a:r>
              <a:rPr lang="en-US" altLang="zh-CN" sz="2300" dirty="0"/>
              <a:t>, h+1);	</a:t>
            </a:r>
            <a:r>
              <a:rPr lang="en-US" altLang="zh-CN" sz="2300" dirty="0">
                <a:solidFill>
                  <a:srgbClr val="CC00CC"/>
                </a:solidFill>
              </a:rPr>
              <a:t>/* </a:t>
            </a:r>
            <a:r>
              <a:rPr lang="zh-CN" altLang="en-US" sz="2300" dirty="0">
                <a:solidFill>
                  <a:srgbClr val="CC00CC"/>
                </a:solidFill>
              </a:rPr>
              <a:t>遍历右子树 *</a:t>
            </a:r>
            <a:r>
              <a:rPr lang="en-US" altLang="zh-CN" sz="2300" dirty="0">
                <a:solidFill>
                  <a:srgbClr val="CC00CC"/>
                </a:solidFill>
              </a:rPr>
              <a:t>/</a:t>
            </a:r>
          </a:p>
          <a:p>
            <a:pPr marL="0" indent="0">
              <a:lnSpc>
                <a:spcPct val="100000"/>
              </a:lnSpc>
              <a:spcBef>
                <a:spcPts val="0"/>
              </a:spcBef>
              <a:spcAft>
                <a:spcPts val="0"/>
              </a:spcAft>
              <a:buNone/>
            </a:pPr>
            <a:r>
              <a:rPr lang="en-US" altLang="zh-CN" sz="2300" dirty="0"/>
              <a:t>    }</a:t>
            </a:r>
          </a:p>
          <a:p>
            <a:pPr marL="0" indent="0">
              <a:lnSpc>
                <a:spcPct val="100000"/>
              </a:lnSpc>
              <a:spcBef>
                <a:spcPts val="0"/>
              </a:spcBef>
              <a:spcAft>
                <a:spcPts val="0"/>
              </a:spcAft>
              <a:buNone/>
            </a:pPr>
            <a:r>
              <a:rPr lang="en-US" altLang="zh-CN" sz="2300" dirty="0"/>
              <a:t>}</a:t>
            </a:r>
            <a:endParaRPr lang="zh-CN" altLang="en-US" sz="2300" dirty="0"/>
          </a:p>
        </p:txBody>
      </p:sp>
    </p:spTree>
    <p:extLst>
      <p:ext uri="{BB962C8B-B14F-4D97-AF65-F5344CB8AC3E}">
        <p14:creationId xmlns:p14="http://schemas.microsoft.com/office/powerpoint/2010/main" val="9280860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D95A2-CEE7-47E1-910F-A21AC68DA87A}"/>
              </a:ext>
            </a:extLst>
          </p:cNvPr>
          <p:cNvSpPr>
            <a:spLocks noGrp="1"/>
          </p:cNvSpPr>
          <p:nvPr>
            <p:ph type="title"/>
          </p:nvPr>
        </p:nvSpPr>
        <p:spPr/>
        <p:txBody>
          <a:bodyPr/>
          <a:lstStyle/>
          <a:p>
            <a:r>
              <a:rPr lang="en-US" altLang="zh-CN" dirty="0"/>
              <a:t>6.3.3  </a:t>
            </a:r>
            <a:r>
              <a:rPr lang="zh-CN" altLang="en-US" dirty="0"/>
              <a:t>递归消除</a:t>
            </a:r>
          </a:p>
        </p:txBody>
      </p:sp>
      <p:sp>
        <p:nvSpPr>
          <p:cNvPr id="3" name="内容占位符 2">
            <a:extLst>
              <a:ext uri="{FF2B5EF4-FFF2-40B4-BE49-F238E27FC236}">
                <a16:creationId xmlns:a16="http://schemas.microsoft.com/office/drawing/2014/main" id="{0048ED09-0BD2-4251-B5EC-A927E8A439DC}"/>
              </a:ext>
            </a:extLst>
          </p:cNvPr>
          <p:cNvSpPr>
            <a:spLocks noGrp="1"/>
          </p:cNvSpPr>
          <p:nvPr>
            <p:ph idx="1"/>
          </p:nvPr>
        </p:nvSpPr>
        <p:spPr/>
        <p:txBody>
          <a:bodyPr/>
          <a:lstStyle/>
          <a:p>
            <a:r>
              <a:rPr lang="zh-CN" altLang="en-US" dirty="0"/>
              <a:t>在大量复杂的情况下，递归的问题无法直接转换成循环。</a:t>
            </a:r>
            <a:endParaRPr lang="en-US" altLang="zh-CN" dirty="0"/>
          </a:p>
          <a:p>
            <a:r>
              <a:rPr lang="zh-CN" altLang="en-US" dirty="0"/>
              <a:t>可以用</a:t>
            </a:r>
            <a:r>
              <a:rPr lang="zh-CN" altLang="en-US" dirty="0">
                <a:solidFill>
                  <a:srgbClr val="FF0000"/>
                </a:solidFill>
              </a:rPr>
              <a:t>队列</a:t>
            </a:r>
            <a:r>
              <a:rPr lang="zh-CN" altLang="en-US" dirty="0"/>
              <a:t>消除递归。</a:t>
            </a:r>
            <a:endParaRPr lang="en-US" altLang="zh-CN" dirty="0"/>
          </a:p>
          <a:p>
            <a:r>
              <a:rPr lang="zh-CN" altLang="en-US" dirty="0"/>
              <a:t>可采用</a:t>
            </a:r>
            <a:r>
              <a:rPr lang="zh-CN" altLang="en-US" dirty="0">
                <a:solidFill>
                  <a:srgbClr val="FF0000"/>
                </a:solidFill>
              </a:rPr>
              <a:t>工作栈</a:t>
            </a:r>
            <a:r>
              <a:rPr lang="zh-CN" altLang="en-US" dirty="0"/>
              <a:t>消除递归。工作栈提供一种控制结构：</a:t>
            </a:r>
            <a:endParaRPr lang="en-US" altLang="zh-CN" dirty="0"/>
          </a:p>
          <a:p>
            <a:pPr lvl="1"/>
            <a:r>
              <a:rPr lang="zh-CN" altLang="en-US" dirty="0"/>
              <a:t>当递归算法进层时需要将信息保留；</a:t>
            </a:r>
            <a:endParaRPr lang="en-US" altLang="zh-CN" dirty="0"/>
          </a:p>
          <a:p>
            <a:pPr lvl="1"/>
            <a:r>
              <a:rPr lang="zh-CN" altLang="en-US" dirty="0"/>
              <a:t>当递归算法出层时需要从栈区退出信息。</a:t>
            </a:r>
          </a:p>
          <a:p>
            <a:endParaRPr lang="zh-CN" altLang="en-US" dirty="0"/>
          </a:p>
        </p:txBody>
      </p:sp>
    </p:spTree>
    <p:extLst>
      <p:ext uri="{BB962C8B-B14F-4D97-AF65-F5344CB8AC3E}">
        <p14:creationId xmlns:p14="http://schemas.microsoft.com/office/powerpoint/2010/main" val="25509692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3DC4C-A473-4E80-91AB-D197C67B0652}"/>
              </a:ext>
            </a:extLst>
          </p:cNvPr>
          <p:cNvSpPr>
            <a:spLocks noGrp="1"/>
          </p:cNvSpPr>
          <p:nvPr>
            <p:ph type="title"/>
          </p:nvPr>
        </p:nvSpPr>
        <p:spPr/>
        <p:txBody>
          <a:bodyPr/>
          <a:lstStyle/>
          <a:p>
            <a:r>
              <a:rPr lang="zh-CN" altLang="en-US" dirty="0"/>
              <a:t>二叉树的层次遍历算法</a:t>
            </a:r>
          </a:p>
        </p:txBody>
      </p:sp>
      <p:sp>
        <p:nvSpPr>
          <p:cNvPr id="3" name="内容占位符 2">
            <a:extLst>
              <a:ext uri="{FF2B5EF4-FFF2-40B4-BE49-F238E27FC236}">
                <a16:creationId xmlns:a16="http://schemas.microsoft.com/office/drawing/2014/main" id="{94741FDA-4A4B-4B8D-808B-C4E80075673B}"/>
              </a:ext>
            </a:extLst>
          </p:cNvPr>
          <p:cNvSpPr>
            <a:spLocks noGrp="1"/>
          </p:cNvSpPr>
          <p:nvPr>
            <p:ph idx="1"/>
          </p:nvPr>
        </p:nvSpPr>
        <p:spPr>
          <a:xfrm>
            <a:off x="304800" y="1371600"/>
            <a:ext cx="5257800" cy="5029200"/>
          </a:xfrm>
          <a:ln w="38100">
            <a:solidFill>
              <a:srgbClr val="FFC000"/>
            </a:solidFill>
          </a:ln>
        </p:spPr>
        <p:txBody>
          <a:bodyPr/>
          <a:lstStyle/>
          <a:p>
            <a:r>
              <a:rPr lang="zh-CN" altLang="en-US" dirty="0"/>
              <a:t>从根节点开始</a:t>
            </a:r>
            <a:r>
              <a:rPr lang="zh-CN" altLang="en-US" dirty="0">
                <a:solidFill>
                  <a:srgbClr val="FF0000"/>
                </a:solidFill>
              </a:rPr>
              <a:t>从上到下</a:t>
            </a:r>
            <a:r>
              <a:rPr lang="zh-CN" altLang="en-US" dirty="0"/>
              <a:t>逐层遍历</a:t>
            </a:r>
          </a:p>
          <a:p>
            <a:r>
              <a:rPr lang="zh-CN" altLang="en-US" dirty="0"/>
              <a:t>同一层中</a:t>
            </a:r>
            <a:r>
              <a:rPr lang="zh-CN" altLang="en-US" dirty="0">
                <a:solidFill>
                  <a:srgbClr val="FF0000"/>
                </a:solidFill>
              </a:rPr>
              <a:t>从左到右</a:t>
            </a:r>
            <a:r>
              <a:rPr lang="zh-CN" altLang="en-US" dirty="0"/>
              <a:t>依次访问二叉树结点</a:t>
            </a:r>
          </a:p>
          <a:p>
            <a:r>
              <a:rPr lang="zh-CN" altLang="en-US" dirty="0"/>
              <a:t>思考：采用哪种抽象数据结构？</a:t>
            </a:r>
            <a:endParaRPr lang="en-US" altLang="zh-CN" dirty="0"/>
          </a:p>
          <a:p>
            <a:r>
              <a:rPr lang="zh-CN" altLang="en-US" dirty="0">
                <a:solidFill>
                  <a:srgbClr val="0000FF"/>
                </a:solidFill>
                <a:latin typeface="Arial" pitchFamily="34" charset="0"/>
              </a:rPr>
              <a:t>队列！</a:t>
            </a:r>
            <a:endParaRPr lang="zh-CN" altLang="en-US" dirty="0"/>
          </a:p>
        </p:txBody>
      </p:sp>
      <p:sp>
        <p:nvSpPr>
          <p:cNvPr id="5" name="内容占位符 2">
            <a:extLst>
              <a:ext uri="{FF2B5EF4-FFF2-40B4-BE49-F238E27FC236}">
                <a16:creationId xmlns:a16="http://schemas.microsoft.com/office/drawing/2014/main" id="{140FEEB8-254D-4D2F-979A-C52BD9930591}"/>
              </a:ext>
            </a:extLst>
          </p:cNvPr>
          <p:cNvSpPr txBox="1">
            <a:spLocks/>
          </p:cNvSpPr>
          <p:nvPr/>
        </p:nvSpPr>
        <p:spPr bwMode="auto">
          <a:xfrm>
            <a:off x="5943600" y="1371600"/>
            <a:ext cx="5943600" cy="5029200"/>
          </a:xfrm>
          <a:prstGeom prst="rect">
            <a:avLst/>
          </a:prstGeom>
          <a:noFill/>
          <a:ln w="38100">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600" b="1" baseline="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50000"/>
              </a:lnSpc>
              <a:spcBef>
                <a:spcPts val="600"/>
              </a:spcBef>
              <a:spcAft>
                <a:spcPts val="600"/>
              </a:spcAft>
              <a:buClr>
                <a:srgbClr val="FF0000"/>
              </a:buClr>
              <a:buSzPct val="80000"/>
              <a:buFont typeface="Times New Roman" panose="02020603050405020304" pitchFamily="18" charset="0"/>
              <a:buChar char="♫"/>
              <a:defRPr lang="en-US" altLang="zh-CN" sz="2400" b="1">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lnSpc>
                <a:spcPct val="150000"/>
              </a:lnSpc>
              <a:spcBef>
                <a:spcPts val="600"/>
              </a:spcBef>
              <a:spcAft>
                <a:spcPts val="600"/>
              </a:spcAft>
              <a:buClr>
                <a:srgbClr val="FF0000"/>
              </a:buClr>
              <a:buSzPct val="80000"/>
              <a:buFont typeface="Wingdings" panose="05000000000000000000" pitchFamily="2" charset="2"/>
              <a:buChar char="Ø"/>
              <a:defRPr lang="en-US" altLang="zh-CN" sz="2200" b="1">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lnSpc>
                <a:spcPct val="150000"/>
              </a:lnSpc>
              <a:spcBef>
                <a:spcPts val="600"/>
              </a:spcBef>
              <a:spcAft>
                <a:spcPct val="0"/>
              </a:spcAft>
              <a:buChar char="–"/>
              <a:defRPr lang="en-US" altLang="zh-CN" sz="2000" b="1">
                <a:solidFill>
                  <a:schemeClr val="accent6">
                    <a:lumMod val="75000"/>
                  </a:schemeClr>
                </a:solidFill>
                <a:latin typeface="+mn-lt"/>
              </a:defRPr>
            </a:lvl4pPr>
            <a:lvl5pPr marL="1771650" indent="-228600" algn="l" rtl="0" eaLnBrk="0" fontAlgn="base" hangingPunct="0">
              <a:lnSpc>
                <a:spcPct val="150000"/>
              </a:lnSpc>
              <a:spcBef>
                <a:spcPts val="600"/>
              </a:spcBef>
              <a:spcAft>
                <a:spcPct val="0"/>
              </a:spcAft>
              <a:buChar char="•"/>
              <a:defRPr lang="en-US" altLang="zh-CN" sz="1600" b="1">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marL="0" indent="0">
              <a:buNone/>
            </a:pPr>
            <a:r>
              <a:rPr lang="zh-CN" altLang="en-US" kern="0" dirty="0">
                <a:solidFill>
                  <a:srgbClr val="CC00CC"/>
                </a:solidFill>
              </a:rPr>
              <a:t>算法描述</a:t>
            </a:r>
            <a:r>
              <a:rPr lang="zh-CN" altLang="en-US" kern="0" dirty="0"/>
              <a:t>：</a:t>
            </a:r>
          </a:p>
          <a:p>
            <a:r>
              <a:rPr lang="zh-CN" altLang="en-US" kern="0" dirty="0"/>
              <a:t>首先将根结点的指针</a:t>
            </a:r>
            <a:r>
              <a:rPr lang="zh-CN" altLang="en-US" kern="0" dirty="0">
                <a:solidFill>
                  <a:srgbClr val="FF0000"/>
                </a:solidFill>
              </a:rPr>
              <a:t>入队</a:t>
            </a:r>
          </a:p>
          <a:p>
            <a:r>
              <a:rPr lang="zh-CN" altLang="en-US" kern="0" dirty="0"/>
              <a:t>循环取</a:t>
            </a:r>
            <a:r>
              <a:rPr lang="zh-CN" altLang="en-US" kern="0" dirty="0">
                <a:solidFill>
                  <a:srgbClr val="FF0000"/>
                </a:solidFill>
              </a:rPr>
              <a:t>队首</a:t>
            </a:r>
            <a:r>
              <a:rPr lang="zh-CN" altLang="en-US" kern="0" dirty="0"/>
              <a:t>元素，执行如下操作，直至队空为止：</a:t>
            </a:r>
          </a:p>
          <a:p>
            <a:pPr lvl="1"/>
            <a:r>
              <a:rPr lang="zh-CN" altLang="en-US" kern="0" dirty="0"/>
              <a:t>访问该元素（结点）的数据部分</a:t>
            </a:r>
          </a:p>
          <a:p>
            <a:pPr lvl="1"/>
            <a:r>
              <a:rPr lang="zh-CN" altLang="en-US" kern="0" dirty="0"/>
              <a:t>若该结点有左孩子，则将其入队</a:t>
            </a:r>
          </a:p>
          <a:p>
            <a:pPr lvl="1"/>
            <a:r>
              <a:rPr lang="zh-CN" altLang="en-US" kern="0" dirty="0"/>
              <a:t>若该节点有右孩子，则将其入队</a:t>
            </a:r>
          </a:p>
          <a:p>
            <a:endParaRPr lang="zh-CN" altLang="en-US" kern="0" dirty="0"/>
          </a:p>
          <a:p>
            <a:endParaRPr lang="zh-CN" altLang="en-US" kern="0" dirty="0"/>
          </a:p>
        </p:txBody>
      </p:sp>
    </p:spTree>
    <p:extLst>
      <p:ext uri="{BB962C8B-B14F-4D97-AF65-F5344CB8AC3E}">
        <p14:creationId xmlns:p14="http://schemas.microsoft.com/office/powerpoint/2010/main" val="295873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uiExpand="1" build="p"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3E793EF-B416-4E13-945A-770E7B8D583B}"/>
              </a:ext>
            </a:extLst>
          </p:cNvPr>
          <p:cNvSpPr>
            <a:spLocks noGrp="1"/>
          </p:cNvSpPr>
          <p:nvPr>
            <p:ph idx="1"/>
          </p:nvPr>
        </p:nvSpPr>
        <p:spPr>
          <a:xfrm>
            <a:off x="304800" y="457200"/>
            <a:ext cx="11582400" cy="6096000"/>
          </a:xfrm>
        </p:spPr>
        <p:txBody>
          <a:bodyPr/>
          <a:lstStyle/>
          <a:p>
            <a:pPr marL="0" indent="0">
              <a:lnSpc>
                <a:spcPct val="100000"/>
              </a:lnSpc>
              <a:spcBef>
                <a:spcPts val="300"/>
              </a:spcBef>
              <a:spcAft>
                <a:spcPts val="0"/>
              </a:spcAft>
              <a:buNone/>
            </a:pPr>
            <a:r>
              <a:rPr lang="en-US" altLang="zh-CN" sz="2000" dirty="0"/>
              <a:t>void </a:t>
            </a:r>
            <a:r>
              <a:rPr lang="en-US" altLang="zh-CN" sz="2000" dirty="0" err="1"/>
              <a:t>LevelOrder</a:t>
            </a:r>
            <a:r>
              <a:rPr lang="en-US" altLang="zh-CN" sz="2000" dirty="0"/>
              <a:t>(</a:t>
            </a:r>
            <a:r>
              <a:rPr lang="en-US" altLang="zh-CN" sz="2000" dirty="0" err="1"/>
              <a:t>BiTree</a:t>
            </a:r>
            <a:r>
              <a:rPr lang="en-US" altLang="zh-CN" sz="2000" dirty="0"/>
              <a:t> </a:t>
            </a:r>
            <a:r>
              <a:rPr lang="en-US" altLang="zh-CN" sz="2000" dirty="0" err="1"/>
              <a:t>bt</a:t>
            </a:r>
            <a:r>
              <a:rPr lang="en-US" altLang="zh-CN" sz="2000" dirty="0"/>
              <a:t>){</a:t>
            </a:r>
          </a:p>
          <a:p>
            <a:pPr marL="0" indent="0">
              <a:lnSpc>
                <a:spcPct val="100000"/>
              </a:lnSpc>
              <a:spcBef>
                <a:spcPts val="300"/>
              </a:spcBef>
              <a:spcAft>
                <a:spcPts val="0"/>
              </a:spcAft>
              <a:buNone/>
            </a:pPr>
            <a:r>
              <a:rPr lang="en-US" altLang="zh-CN" sz="2000" dirty="0"/>
              <a:t>    </a:t>
            </a:r>
            <a:r>
              <a:rPr lang="en-US" altLang="zh-CN" sz="2000" dirty="0" err="1"/>
              <a:t>BiTree</a:t>
            </a:r>
            <a:r>
              <a:rPr lang="en-US" altLang="zh-CN" sz="2000" dirty="0"/>
              <a:t> Queue[MAXNODE];	</a:t>
            </a:r>
            <a:r>
              <a:rPr lang="en-US" altLang="zh-CN" sz="2000" dirty="0">
                <a:solidFill>
                  <a:srgbClr val="CC00CC"/>
                </a:solidFill>
              </a:rPr>
              <a:t>/*</a:t>
            </a:r>
            <a:r>
              <a:rPr lang="zh-CN" altLang="en-US" sz="2000" dirty="0">
                <a:solidFill>
                  <a:srgbClr val="CC00CC"/>
                </a:solidFill>
              </a:rPr>
              <a:t>定义队列*</a:t>
            </a:r>
            <a:r>
              <a:rPr lang="en-US" altLang="zh-CN" sz="2000" dirty="0">
                <a:solidFill>
                  <a:srgbClr val="CC00CC"/>
                </a:solidFill>
              </a:rPr>
              <a:t>/</a:t>
            </a:r>
          </a:p>
          <a:p>
            <a:pPr marL="0" indent="0">
              <a:lnSpc>
                <a:spcPct val="100000"/>
              </a:lnSpc>
              <a:spcBef>
                <a:spcPts val="300"/>
              </a:spcBef>
              <a:spcAft>
                <a:spcPts val="0"/>
              </a:spcAft>
              <a:buNone/>
            </a:pPr>
            <a:r>
              <a:rPr lang="en-US" altLang="zh-CN" sz="2000" dirty="0"/>
              <a:t>    int front, rear;</a:t>
            </a:r>
          </a:p>
          <a:p>
            <a:pPr marL="0" indent="0">
              <a:lnSpc>
                <a:spcPct val="100000"/>
              </a:lnSpc>
              <a:spcBef>
                <a:spcPts val="300"/>
              </a:spcBef>
              <a:spcAft>
                <a:spcPts val="0"/>
              </a:spcAft>
              <a:buNone/>
            </a:pPr>
            <a:r>
              <a:rPr lang="en-US" altLang="zh-CN" sz="2000" dirty="0"/>
              <a:t>    if (</a:t>
            </a:r>
            <a:r>
              <a:rPr lang="en-US" altLang="zh-CN" sz="2000" dirty="0" err="1"/>
              <a:t>bt</a:t>
            </a:r>
            <a:r>
              <a:rPr lang="en-US" altLang="zh-CN" sz="2000" dirty="0"/>
              <a:t>==NULL) return; 		</a:t>
            </a:r>
            <a:r>
              <a:rPr lang="en-US" altLang="zh-CN" sz="2000" dirty="0">
                <a:solidFill>
                  <a:srgbClr val="CC00CC"/>
                </a:solidFill>
              </a:rPr>
              <a:t>/*</a:t>
            </a:r>
            <a:r>
              <a:rPr lang="zh-CN" altLang="en-US" sz="2000" dirty="0">
                <a:solidFill>
                  <a:srgbClr val="CC00CC"/>
                </a:solidFill>
              </a:rPr>
              <a:t>空二叉树，遍历结束*</a:t>
            </a:r>
            <a:r>
              <a:rPr lang="en-US" altLang="zh-CN" sz="2000" dirty="0">
                <a:solidFill>
                  <a:srgbClr val="CC00CC"/>
                </a:solidFill>
              </a:rPr>
              <a:t>/</a:t>
            </a:r>
          </a:p>
          <a:p>
            <a:pPr marL="0" indent="0">
              <a:lnSpc>
                <a:spcPct val="100000"/>
              </a:lnSpc>
              <a:spcBef>
                <a:spcPts val="300"/>
              </a:spcBef>
              <a:spcAft>
                <a:spcPts val="0"/>
              </a:spcAft>
              <a:buNone/>
            </a:pPr>
            <a:r>
              <a:rPr lang="en-US" altLang="zh-CN" sz="2000" dirty="0"/>
              <a:t>    front=0; rear=0;</a:t>
            </a:r>
          </a:p>
          <a:p>
            <a:pPr marL="0" indent="0">
              <a:lnSpc>
                <a:spcPct val="100000"/>
              </a:lnSpc>
              <a:spcBef>
                <a:spcPts val="300"/>
              </a:spcBef>
              <a:spcAft>
                <a:spcPts val="0"/>
              </a:spcAft>
              <a:buNone/>
            </a:pPr>
            <a:r>
              <a:rPr lang="en-US" altLang="zh-CN" sz="2000" dirty="0"/>
              <a:t>    Queue[rear]=</a:t>
            </a:r>
            <a:r>
              <a:rPr lang="en-US" altLang="zh-CN" sz="2000" dirty="0" err="1"/>
              <a:t>bt</a:t>
            </a:r>
            <a:r>
              <a:rPr lang="en-US" altLang="zh-CN" sz="2000" dirty="0"/>
              <a:t>;			</a:t>
            </a:r>
            <a:r>
              <a:rPr lang="en-US" altLang="zh-CN" sz="2000" dirty="0">
                <a:solidFill>
                  <a:srgbClr val="CC00CC"/>
                </a:solidFill>
              </a:rPr>
              <a:t>/*</a:t>
            </a:r>
            <a:r>
              <a:rPr lang="zh-CN" altLang="en-US" sz="2000" dirty="0">
                <a:solidFill>
                  <a:srgbClr val="CC00CC"/>
                </a:solidFill>
              </a:rPr>
              <a:t>根结点入队列*</a:t>
            </a:r>
            <a:r>
              <a:rPr lang="en-US" altLang="zh-CN" sz="2000" dirty="0">
                <a:solidFill>
                  <a:srgbClr val="CC00CC"/>
                </a:solidFill>
              </a:rPr>
              <a:t>/</a:t>
            </a:r>
          </a:p>
          <a:p>
            <a:pPr marL="0" indent="0">
              <a:lnSpc>
                <a:spcPct val="100000"/>
              </a:lnSpc>
              <a:spcBef>
                <a:spcPts val="300"/>
              </a:spcBef>
              <a:spcAft>
                <a:spcPts val="0"/>
              </a:spcAft>
              <a:buNone/>
            </a:pPr>
            <a:r>
              <a:rPr lang="en-US" altLang="zh-CN" sz="2000" dirty="0"/>
              <a:t>    rear++;</a:t>
            </a:r>
          </a:p>
          <a:p>
            <a:pPr marL="0" indent="0">
              <a:lnSpc>
                <a:spcPct val="100000"/>
              </a:lnSpc>
              <a:spcBef>
                <a:spcPts val="300"/>
              </a:spcBef>
              <a:spcAft>
                <a:spcPts val="0"/>
              </a:spcAft>
              <a:buNone/>
            </a:pPr>
            <a:r>
              <a:rPr lang="en-US" altLang="zh-CN" sz="2000" dirty="0"/>
              <a:t>    while((rear!=front){ 		</a:t>
            </a:r>
            <a:r>
              <a:rPr lang="en-US" altLang="zh-CN" sz="2000" dirty="0">
                <a:solidFill>
                  <a:srgbClr val="CC00CC"/>
                </a:solidFill>
              </a:rPr>
              <a:t>/*</a:t>
            </a:r>
            <a:r>
              <a:rPr lang="zh-CN" altLang="en-US" sz="2000" dirty="0">
                <a:solidFill>
                  <a:srgbClr val="CC00CC"/>
                </a:solidFill>
              </a:rPr>
              <a:t>队列不空，继续遍历，否则，遍历结束*</a:t>
            </a:r>
            <a:r>
              <a:rPr lang="en-US" altLang="zh-CN" sz="2000" dirty="0">
                <a:solidFill>
                  <a:srgbClr val="CC00CC"/>
                </a:solidFill>
              </a:rPr>
              <a:t>/</a:t>
            </a:r>
          </a:p>
          <a:p>
            <a:pPr marL="0" indent="0">
              <a:lnSpc>
                <a:spcPct val="100000"/>
              </a:lnSpc>
              <a:spcBef>
                <a:spcPts val="300"/>
              </a:spcBef>
              <a:spcAft>
                <a:spcPts val="0"/>
              </a:spcAft>
              <a:buNone/>
            </a:pPr>
            <a:r>
              <a:rPr lang="en-US" altLang="zh-CN" sz="2000" dirty="0"/>
              <a:t>        visit(Queue[front]-&gt;data); 	</a:t>
            </a:r>
            <a:r>
              <a:rPr lang="en-US" altLang="zh-CN" sz="2000" dirty="0">
                <a:solidFill>
                  <a:srgbClr val="CC00CC"/>
                </a:solidFill>
              </a:rPr>
              <a:t>/*</a:t>
            </a:r>
            <a:r>
              <a:rPr lang="zh-CN" altLang="en-US" sz="2000" dirty="0">
                <a:solidFill>
                  <a:srgbClr val="CC00CC"/>
                </a:solidFill>
              </a:rPr>
              <a:t>访问刚出队的元素*</a:t>
            </a:r>
            <a:r>
              <a:rPr lang="en-US" altLang="zh-CN" sz="2000" dirty="0">
                <a:solidFill>
                  <a:srgbClr val="CC00CC"/>
                </a:solidFill>
              </a:rPr>
              <a:t>/</a:t>
            </a:r>
          </a:p>
          <a:p>
            <a:pPr marL="0" indent="0">
              <a:lnSpc>
                <a:spcPct val="100000"/>
              </a:lnSpc>
              <a:spcBef>
                <a:spcPts val="300"/>
              </a:spcBef>
              <a:spcAft>
                <a:spcPts val="0"/>
              </a:spcAft>
              <a:buNone/>
            </a:pPr>
            <a:r>
              <a:rPr lang="en-US" altLang="zh-CN" sz="2000" dirty="0"/>
              <a:t>        if (queue[front]-&gt;</a:t>
            </a:r>
            <a:r>
              <a:rPr lang="en-US" altLang="zh-CN" sz="2000" dirty="0" err="1"/>
              <a:t>lchild</a:t>
            </a:r>
            <a:r>
              <a:rPr lang="en-US" altLang="zh-CN" sz="2000" dirty="0"/>
              <a:t>!=NULL) {	</a:t>
            </a:r>
            <a:r>
              <a:rPr lang="en-US" altLang="zh-CN" sz="2000" dirty="0">
                <a:solidFill>
                  <a:srgbClr val="CC00CC"/>
                </a:solidFill>
              </a:rPr>
              <a:t>/*</a:t>
            </a:r>
            <a:r>
              <a:rPr lang="zh-CN" altLang="en-US" sz="2000" dirty="0">
                <a:solidFill>
                  <a:srgbClr val="CC00CC"/>
                </a:solidFill>
              </a:rPr>
              <a:t>如果有左孩子，左孩子入队*</a:t>
            </a:r>
            <a:r>
              <a:rPr lang="en-US" altLang="zh-CN" sz="2000" dirty="0">
                <a:solidFill>
                  <a:srgbClr val="CC00CC"/>
                </a:solidFill>
              </a:rPr>
              <a:t>/</a:t>
            </a:r>
          </a:p>
          <a:p>
            <a:pPr marL="0" indent="0">
              <a:lnSpc>
                <a:spcPct val="100000"/>
              </a:lnSpc>
              <a:spcBef>
                <a:spcPts val="300"/>
              </a:spcBef>
              <a:spcAft>
                <a:spcPts val="0"/>
              </a:spcAft>
              <a:buNone/>
            </a:pPr>
            <a:r>
              <a:rPr lang="en-US" altLang="zh-CN" sz="2000" dirty="0"/>
              <a:t>            Queue[rear]=Queue[front]-&gt;</a:t>
            </a:r>
            <a:r>
              <a:rPr lang="en-US" altLang="zh-CN" sz="2000" dirty="0" err="1"/>
              <a:t>lchild</a:t>
            </a:r>
            <a:r>
              <a:rPr lang="en-US" altLang="zh-CN" sz="2000" dirty="0"/>
              <a:t>;</a:t>
            </a:r>
          </a:p>
          <a:p>
            <a:pPr marL="0" indent="0">
              <a:lnSpc>
                <a:spcPct val="100000"/>
              </a:lnSpc>
              <a:spcBef>
                <a:spcPts val="300"/>
              </a:spcBef>
              <a:spcAft>
                <a:spcPts val="0"/>
              </a:spcAft>
              <a:buNone/>
            </a:pPr>
            <a:r>
              <a:rPr lang="en-US" altLang="zh-CN" sz="2000" dirty="0"/>
              <a:t>            rear++;</a:t>
            </a:r>
          </a:p>
          <a:p>
            <a:pPr marL="0" indent="0">
              <a:lnSpc>
                <a:spcPts val="1600"/>
              </a:lnSpc>
              <a:spcBef>
                <a:spcPts val="0"/>
              </a:spcBef>
              <a:spcAft>
                <a:spcPts val="0"/>
              </a:spcAft>
              <a:buNone/>
            </a:pPr>
            <a:r>
              <a:rPr lang="en-US" altLang="zh-CN" sz="2000" dirty="0"/>
              <a:t>        }</a:t>
            </a:r>
          </a:p>
          <a:p>
            <a:pPr marL="0" indent="0">
              <a:lnSpc>
                <a:spcPct val="100000"/>
              </a:lnSpc>
              <a:spcBef>
                <a:spcPts val="300"/>
              </a:spcBef>
              <a:spcAft>
                <a:spcPts val="0"/>
              </a:spcAft>
              <a:buNone/>
            </a:pPr>
            <a:r>
              <a:rPr lang="en-US" altLang="zh-CN" sz="2000" dirty="0"/>
              <a:t>        if (queue[front]-&gt;</a:t>
            </a:r>
            <a:r>
              <a:rPr lang="en-US" altLang="zh-CN" sz="2000" dirty="0" err="1"/>
              <a:t>rchild</a:t>
            </a:r>
            <a:r>
              <a:rPr lang="en-US" altLang="zh-CN" sz="2000" dirty="0"/>
              <a:t>!=NULL){	</a:t>
            </a:r>
            <a:r>
              <a:rPr lang="en-US" altLang="zh-CN" sz="2000" dirty="0">
                <a:solidFill>
                  <a:srgbClr val="CC00CC"/>
                </a:solidFill>
              </a:rPr>
              <a:t>/*</a:t>
            </a:r>
            <a:r>
              <a:rPr lang="zh-CN" altLang="en-US" sz="2000" dirty="0">
                <a:solidFill>
                  <a:srgbClr val="CC00CC"/>
                </a:solidFill>
              </a:rPr>
              <a:t>如果有右孩子，右孩子入队*</a:t>
            </a:r>
            <a:r>
              <a:rPr lang="en-US" altLang="zh-CN" sz="2000" dirty="0">
                <a:solidFill>
                  <a:srgbClr val="CC00CC"/>
                </a:solidFill>
              </a:rPr>
              <a:t>/</a:t>
            </a:r>
          </a:p>
          <a:p>
            <a:pPr marL="0" indent="0">
              <a:lnSpc>
                <a:spcPct val="100000"/>
              </a:lnSpc>
              <a:spcBef>
                <a:spcPts val="300"/>
              </a:spcBef>
              <a:spcAft>
                <a:spcPts val="0"/>
              </a:spcAft>
              <a:buNone/>
            </a:pPr>
            <a:r>
              <a:rPr lang="en-US" altLang="zh-CN" sz="2000" dirty="0"/>
              <a:t>            Queue[rear]=Queue[front]-&gt;</a:t>
            </a:r>
            <a:r>
              <a:rPr lang="en-US" altLang="zh-CN" sz="2000" dirty="0" err="1"/>
              <a:t>rchild</a:t>
            </a:r>
            <a:r>
              <a:rPr lang="en-US" altLang="zh-CN" sz="2000" dirty="0"/>
              <a:t>;</a:t>
            </a:r>
          </a:p>
          <a:p>
            <a:pPr marL="0" indent="0">
              <a:lnSpc>
                <a:spcPct val="100000"/>
              </a:lnSpc>
              <a:spcBef>
                <a:spcPts val="300"/>
              </a:spcBef>
              <a:spcAft>
                <a:spcPts val="0"/>
              </a:spcAft>
              <a:buNone/>
            </a:pPr>
            <a:r>
              <a:rPr lang="en-US" altLang="zh-CN" sz="2000" dirty="0"/>
              <a:t>            rear++;</a:t>
            </a:r>
          </a:p>
          <a:p>
            <a:pPr marL="0" indent="0">
              <a:lnSpc>
                <a:spcPts val="1600"/>
              </a:lnSpc>
              <a:spcBef>
                <a:spcPts val="0"/>
              </a:spcBef>
              <a:spcAft>
                <a:spcPts val="0"/>
              </a:spcAft>
              <a:buNone/>
            </a:pPr>
            <a:r>
              <a:rPr lang="en-US" altLang="zh-CN" sz="2000" dirty="0"/>
              <a:t>        }</a:t>
            </a:r>
          </a:p>
          <a:p>
            <a:pPr marL="0" indent="0">
              <a:lnSpc>
                <a:spcPct val="100000"/>
              </a:lnSpc>
              <a:spcBef>
                <a:spcPts val="0"/>
              </a:spcBef>
              <a:spcAft>
                <a:spcPts val="0"/>
              </a:spcAft>
              <a:buNone/>
            </a:pPr>
            <a:r>
              <a:rPr lang="en-US" altLang="zh-CN" sz="2000" dirty="0"/>
              <a:t>        front++;  /*</a:t>
            </a:r>
            <a:r>
              <a:rPr lang="zh-CN" altLang="en-US" sz="2000" dirty="0"/>
              <a:t>出队*</a:t>
            </a:r>
            <a:r>
              <a:rPr lang="en-US" altLang="zh-CN" sz="2000" dirty="0"/>
              <a:t>/</a:t>
            </a:r>
          </a:p>
          <a:p>
            <a:pPr marL="0" indent="0">
              <a:lnSpc>
                <a:spcPts val="1600"/>
              </a:lnSpc>
              <a:spcBef>
                <a:spcPts val="0"/>
              </a:spcBef>
              <a:spcAft>
                <a:spcPts val="0"/>
              </a:spcAft>
              <a:buNone/>
            </a:pPr>
            <a:r>
              <a:rPr lang="en-US" altLang="zh-CN" sz="2000" dirty="0"/>
              <a:t>    }</a:t>
            </a:r>
          </a:p>
          <a:p>
            <a:pPr marL="0" indent="0">
              <a:lnSpc>
                <a:spcPts val="1600"/>
              </a:lnSpc>
              <a:spcBef>
                <a:spcPts val="0"/>
              </a:spcBef>
              <a:spcAft>
                <a:spcPts val="0"/>
              </a:spcAft>
              <a:buNone/>
            </a:pPr>
            <a:r>
              <a:rPr lang="en-US" altLang="zh-CN" sz="2000" dirty="0"/>
              <a:t>}</a:t>
            </a:r>
          </a:p>
          <a:p>
            <a:pPr marL="0" indent="0">
              <a:lnSpc>
                <a:spcPct val="100000"/>
              </a:lnSpc>
              <a:spcBef>
                <a:spcPts val="0"/>
              </a:spcBef>
              <a:spcAft>
                <a:spcPts val="0"/>
              </a:spcAft>
              <a:buNone/>
            </a:pPr>
            <a:endParaRPr lang="zh-CN" altLang="en-US" sz="2000" dirty="0"/>
          </a:p>
        </p:txBody>
      </p:sp>
    </p:spTree>
    <p:extLst>
      <p:ext uri="{BB962C8B-B14F-4D97-AF65-F5344CB8AC3E}">
        <p14:creationId xmlns:p14="http://schemas.microsoft.com/office/powerpoint/2010/main" val="3778412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9DE5A-212D-4F83-83EC-50296CDAA08B}"/>
              </a:ext>
            </a:extLst>
          </p:cNvPr>
          <p:cNvSpPr>
            <a:spLocks noGrp="1"/>
          </p:cNvSpPr>
          <p:nvPr>
            <p:ph type="title"/>
          </p:nvPr>
        </p:nvSpPr>
        <p:spPr/>
        <p:txBody>
          <a:bodyPr/>
          <a:lstStyle/>
          <a:p>
            <a:r>
              <a:rPr lang="zh-CN" altLang="en-US" dirty="0"/>
              <a:t>二叉树基于栈的递归消除</a:t>
            </a:r>
          </a:p>
        </p:txBody>
      </p:sp>
      <p:sp>
        <p:nvSpPr>
          <p:cNvPr id="3" name="内容占位符 2">
            <a:extLst>
              <a:ext uri="{FF2B5EF4-FFF2-40B4-BE49-F238E27FC236}">
                <a16:creationId xmlns:a16="http://schemas.microsoft.com/office/drawing/2014/main" id="{C21F61E4-A7B9-4349-BC9E-4E6A5B559A89}"/>
              </a:ext>
            </a:extLst>
          </p:cNvPr>
          <p:cNvSpPr>
            <a:spLocks noGrp="1"/>
          </p:cNvSpPr>
          <p:nvPr>
            <p:ph idx="1"/>
          </p:nvPr>
        </p:nvSpPr>
        <p:spPr>
          <a:xfrm>
            <a:off x="304800" y="1219200"/>
            <a:ext cx="11582400" cy="5334000"/>
          </a:xfrm>
        </p:spPr>
        <p:txBody>
          <a:bodyPr/>
          <a:lstStyle/>
          <a:p>
            <a:r>
              <a:rPr lang="zh-CN" altLang="en-US" sz="2400" dirty="0"/>
              <a:t>先序，中序，后序都是沿着图中路线进行：</a:t>
            </a:r>
            <a:endParaRPr lang="en-US" altLang="zh-CN" sz="2400" dirty="0"/>
          </a:p>
          <a:p>
            <a:pPr lvl="1"/>
            <a:r>
              <a:rPr lang="zh-CN" altLang="en-US" sz="2200" dirty="0"/>
              <a:t>从树根开始沿左子树一直深入，直到最左端无法深入时，返回</a:t>
            </a:r>
            <a:endParaRPr lang="en-US" altLang="zh-CN" sz="2200" dirty="0"/>
          </a:p>
          <a:p>
            <a:pPr lvl="1"/>
            <a:r>
              <a:rPr lang="zh-CN" altLang="en-US" sz="2200" dirty="0"/>
              <a:t>进入最近深入时遇到结点的右子树，再进行如此的深入和返回</a:t>
            </a:r>
            <a:endParaRPr lang="en-US" altLang="zh-CN" sz="2200" dirty="0"/>
          </a:p>
          <a:p>
            <a:pPr lvl="1"/>
            <a:r>
              <a:rPr lang="zh-CN" altLang="en-US" sz="2200" dirty="0"/>
              <a:t>直到最后从根结点的右子树返回到根结点为止。</a:t>
            </a:r>
          </a:p>
          <a:p>
            <a:r>
              <a:rPr lang="zh-CN" altLang="en-US" sz="2400" dirty="0"/>
              <a:t>深入返回的过程满足</a:t>
            </a:r>
            <a:r>
              <a:rPr lang="zh-CN" altLang="en-US" sz="2400" dirty="0">
                <a:solidFill>
                  <a:srgbClr val="FF0000"/>
                </a:solidFill>
              </a:rPr>
              <a:t>栈</a:t>
            </a:r>
            <a:r>
              <a:rPr lang="zh-CN" altLang="en-US" sz="2400" dirty="0"/>
              <a:t>的特征，可用栈实现二叉树的遍历</a:t>
            </a:r>
          </a:p>
          <a:p>
            <a:endParaRPr lang="zh-CN" altLang="en-US" sz="2400" dirty="0"/>
          </a:p>
        </p:txBody>
      </p:sp>
      <p:graphicFrame>
        <p:nvGraphicFramePr>
          <p:cNvPr id="4" name="Object 4">
            <a:extLst>
              <a:ext uri="{FF2B5EF4-FFF2-40B4-BE49-F238E27FC236}">
                <a16:creationId xmlns:a16="http://schemas.microsoft.com/office/drawing/2014/main" id="{C889DD0B-C7C4-4874-B4C2-CC84D19F7671}"/>
              </a:ext>
            </a:extLst>
          </p:cNvPr>
          <p:cNvGraphicFramePr>
            <a:graphicFrameLocks noChangeAspect="1"/>
          </p:cNvGraphicFramePr>
          <p:nvPr>
            <p:extLst>
              <p:ext uri="{D42A27DB-BD31-4B8C-83A1-F6EECF244321}">
                <p14:modId xmlns:p14="http://schemas.microsoft.com/office/powerpoint/2010/main" val="1661869436"/>
              </p:ext>
            </p:extLst>
          </p:nvPr>
        </p:nvGraphicFramePr>
        <p:xfrm>
          <a:off x="7207249" y="3962400"/>
          <a:ext cx="4949582" cy="2439987"/>
        </p:xfrm>
        <a:graphic>
          <a:graphicData uri="http://schemas.openxmlformats.org/presentationml/2006/ole">
            <mc:AlternateContent xmlns:mc="http://schemas.openxmlformats.org/markup-compatibility/2006">
              <mc:Choice xmlns:v="urn:schemas-microsoft-com:vml" Requires="v">
                <p:oleObj spid="_x0000_s3154" r:id="rId3" imgW="2595600" imgH="1340280" progId="Visio.Drawing.11">
                  <p:embed/>
                </p:oleObj>
              </mc:Choice>
              <mc:Fallback>
                <p:oleObj r:id="rId3" imgW="2595600" imgH="1340280" progId="Visio.Drawing.11">
                  <p:embed/>
                  <p:pic>
                    <p:nvPicPr>
                      <p:cNvPr id="15362" name="Object 4">
                        <a:extLst>
                          <a:ext uri="{FF2B5EF4-FFF2-40B4-BE49-F238E27FC236}">
                            <a16:creationId xmlns:a16="http://schemas.microsoft.com/office/drawing/2014/main" id="{D647815D-4B47-4D6E-B059-B65DB6B867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169"/>
                      <a:stretch>
                        <a:fillRect/>
                      </a:stretch>
                    </p:blipFill>
                    <p:spPr bwMode="auto">
                      <a:xfrm>
                        <a:off x="7207249" y="3962400"/>
                        <a:ext cx="4949582" cy="24399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8287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97C373-C251-4AC3-8E3F-4373F8191736}"/>
              </a:ext>
            </a:extLst>
          </p:cNvPr>
          <p:cNvSpPr>
            <a:spLocks noGrp="1"/>
          </p:cNvSpPr>
          <p:nvPr>
            <p:ph type="title"/>
          </p:nvPr>
        </p:nvSpPr>
        <p:spPr/>
        <p:txBody>
          <a:bodyPr/>
          <a:lstStyle/>
          <a:p>
            <a:r>
              <a:rPr lang="en-US" altLang="zh-CN" dirty="0"/>
              <a:t>1</a:t>
            </a:r>
            <a:r>
              <a:rPr lang="zh-CN" altLang="en-US" dirty="0"/>
              <a:t>、先序遍历非递归算法</a:t>
            </a:r>
            <a:r>
              <a:rPr lang="en-US" altLang="zh-CN" dirty="0"/>
              <a:t>1</a:t>
            </a:r>
            <a:endParaRPr lang="zh-CN" altLang="en-US" dirty="0"/>
          </a:p>
        </p:txBody>
      </p:sp>
      <p:sp>
        <p:nvSpPr>
          <p:cNvPr id="3" name="内容占位符 2">
            <a:extLst>
              <a:ext uri="{FF2B5EF4-FFF2-40B4-BE49-F238E27FC236}">
                <a16:creationId xmlns:a16="http://schemas.microsoft.com/office/drawing/2014/main" id="{492A136E-0DB6-4CA0-B131-469D43679E70}"/>
              </a:ext>
            </a:extLst>
          </p:cNvPr>
          <p:cNvSpPr>
            <a:spLocks noGrp="1"/>
          </p:cNvSpPr>
          <p:nvPr>
            <p:ph idx="1"/>
          </p:nvPr>
        </p:nvSpPr>
        <p:spPr>
          <a:xfrm>
            <a:off x="6226971" y="1468615"/>
            <a:ext cx="5424486" cy="3798344"/>
          </a:xfrm>
          <a:solidFill>
            <a:srgbClr val="FFFFCC"/>
          </a:solidFill>
        </p:spPr>
        <p:txBody>
          <a:bodyPr/>
          <a:lstStyle/>
          <a:p>
            <a:pPr marL="0" indent="0">
              <a:spcBef>
                <a:spcPts val="0"/>
              </a:spcBef>
              <a:spcAft>
                <a:spcPts val="0"/>
              </a:spcAft>
              <a:buNone/>
            </a:pPr>
            <a:r>
              <a:rPr lang="en-US" altLang="zh-CN" sz="2000" dirty="0"/>
              <a:t>if (</a:t>
            </a:r>
            <a:r>
              <a:rPr lang="zh-CN" altLang="en-US" sz="2000" dirty="0"/>
              <a:t>当前</a:t>
            </a:r>
            <a:r>
              <a:rPr lang="en-US" altLang="zh-CN" sz="2000" dirty="0"/>
              <a:t>b</a:t>
            </a:r>
            <a:r>
              <a:rPr lang="zh-CN" altLang="en-US" sz="2000" dirty="0"/>
              <a:t>树不空</a:t>
            </a:r>
            <a:r>
              <a:rPr lang="en-US" altLang="zh-CN" sz="2000" dirty="0"/>
              <a:t>){</a:t>
            </a:r>
          </a:p>
          <a:p>
            <a:pPr marL="0" indent="0">
              <a:spcBef>
                <a:spcPts val="0"/>
              </a:spcBef>
              <a:spcAft>
                <a:spcPts val="0"/>
              </a:spcAft>
              <a:buNone/>
            </a:pPr>
            <a:r>
              <a:rPr lang="zh-CN" altLang="en-US" sz="2000" dirty="0"/>
              <a:t>　  根结点</a:t>
            </a:r>
            <a:r>
              <a:rPr lang="en-US" altLang="zh-CN" sz="2000" dirty="0"/>
              <a:t>b</a:t>
            </a:r>
            <a:r>
              <a:rPr lang="zh-CN" altLang="en-US" sz="2000" dirty="0"/>
              <a:t>进栈</a:t>
            </a:r>
            <a:r>
              <a:rPr lang="en-US" altLang="zh-CN" sz="2000" dirty="0"/>
              <a:t>;</a:t>
            </a:r>
          </a:p>
          <a:p>
            <a:pPr marL="0" indent="0">
              <a:spcBef>
                <a:spcPts val="0"/>
              </a:spcBef>
              <a:spcAft>
                <a:spcPts val="0"/>
              </a:spcAft>
              <a:buNone/>
            </a:pPr>
            <a:r>
              <a:rPr lang="en-US" altLang="zh-CN" sz="2000" dirty="0"/>
              <a:t>      while (</a:t>
            </a:r>
            <a:r>
              <a:rPr lang="zh-CN" altLang="en-US" sz="2000" dirty="0"/>
              <a:t>栈不空</a:t>
            </a:r>
            <a:r>
              <a:rPr lang="en-US" altLang="zh-CN" sz="2000" dirty="0"/>
              <a:t>)      {</a:t>
            </a:r>
          </a:p>
          <a:p>
            <a:pPr marL="0" indent="0">
              <a:spcBef>
                <a:spcPts val="0"/>
              </a:spcBef>
              <a:spcAft>
                <a:spcPts val="0"/>
              </a:spcAft>
              <a:buNone/>
            </a:pPr>
            <a:r>
              <a:rPr lang="en-US" altLang="zh-CN" sz="2000" dirty="0"/>
              <a:t>           </a:t>
            </a:r>
            <a:r>
              <a:rPr lang="zh-CN" altLang="en-US" sz="2000" dirty="0"/>
              <a:t>出栈结点</a:t>
            </a:r>
            <a:r>
              <a:rPr lang="en-US" altLang="zh-CN" sz="2000" dirty="0"/>
              <a:t>p</a:t>
            </a:r>
            <a:r>
              <a:rPr lang="zh-CN" altLang="en-US" sz="2000" dirty="0"/>
              <a:t>并访问之</a:t>
            </a:r>
            <a:r>
              <a:rPr lang="en-US" altLang="zh-CN" sz="2000" dirty="0"/>
              <a:t>;</a:t>
            </a:r>
          </a:p>
          <a:p>
            <a:pPr marL="0" indent="0">
              <a:spcBef>
                <a:spcPts val="0"/>
              </a:spcBef>
              <a:spcAft>
                <a:spcPts val="0"/>
              </a:spcAft>
              <a:buNone/>
            </a:pPr>
            <a:r>
              <a:rPr lang="en-US" altLang="zh-CN" sz="2000" dirty="0"/>
              <a:t>           </a:t>
            </a:r>
            <a:r>
              <a:rPr lang="zh-CN" altLang="en-US" sz="2000" dirty="0"/>
              <a:t>若</a:t>
            </a:r>
            <a:r>
              <a:rPr lang="en-US" altLang="zh-CN" sz="2000" dirty="0"/>
              <a:t>p</a:t>
            </a:r>
            <a:r>
              <a:rPr lang="zh-CN" altLang="en-US" sz="2000" dirty="0"/>
              <a:t>结点有右孩子，将其右孩子进栈； </a:t>
            </a:r>
          </a:p>
          <a:p>
            <a:pPr marL="0" indent="0">
              <a:spcBef>
                <a:spcPts val="0"/>
              </a:spcBef>
              <a:spcAft>
                <a:spcPts val="0"/>
              </a:spcAft>
              <a:buNone/>
            </a:pPr>
            <a:r>
              <a:rPr lang="zh-CN" altLang="en-US" sz="2000" dirty="0"/>
              <a:t>           若</a:t>
            </a:r>
            <a:r>
              <a:rPr lang="en-US" altLang="zh-CN" sz="2000" dirty="0"/>
              <a:t>p</a:t>
            </a:r>
            <a:r>
              <a:rPr lang="zh-CN" altLang="en-US" sz="2000" dirty="0"/>
              <a:t>结点有左孩子，将其左孩子进栈；</a:t>
            </a:r>
          </a:p>
          <a:p>
            <a:pPr marL="0" indent="0">
              <a:spcBef>
                <a:spcPts val="0"/>
              </a:spcBef>
              <a:spcAft>
                <a:spcPts val="0"/>
              </a:spcAft>
              <a:buNone/>
            </a:pPr>
            <a:r>
              <a:rPr lang="zh-CN" altLang="en-US" sz="2000" dirty="0"/>
              <a:t>       </a:t>
            </a:r>
            <a:r>
              <a:rPr lang="en-US" altLang="zh-CN" sz="2000" dirty="0"/>
              <a:t>}</a:t>
            </a:r>
          </a:p>
          <a:p>
            <a:pPr marL="0" indent="0">
              <a:spcBef>
                <a:spcPts val="0"/>
              </a:spcBef>
              <a:spcAft>
                <a:spcPts val="0"/>
              </a:spcAft>
              <a:buNone/>
            </a:pPr>
            <a:r>
              <a:rPr lang="en-US" altLang="zh-CN" sz="2000" dirty="0"/>
              <a:t>}</a:t>
            </a:r>
          </a:p>
          <a:p>
            <a:pPr marL="0" indent="0">
              <a:spcBef>
                <a:spcPts val="0"/>
              </a:spcBef>
              <a:spcAft>
                <a:spcPts val="0"/>
              </a:spcAft>
              <a:buNone/>
            </a:pPr>
            <a:endParaRPr lang="zh-CN" altLang="en-US" sz="2000" dirty="0"/>
          </a:p>
        </p:txBody>
      </p:sp>
      <p:sp>
        <p:nvSpPr>
          <p:cNvPr id="4" name="Text Box 4">
            <a:extLst>
              <a:ext uri="{FF2B5EF4-FFF2-40B4-BE49-F238E27FC236}">
                <a16:creationId xmlns:a16="http://schemas.microsoft.com/office/drawing/2014/main" id="{CEFFD4AE-09A8-4B93-BFCE-9031F4C9635E}"/>
              </a:ext>
            </a:extLst>
          </p:cNvPr>
          <p:cNvSpPr txBox="1">
            <a:spLocks noChangeArrowheads="1"/>
          </p:cNvSpPr>
          <p:nvPr/>
        </p:nvSpPr>
        <p:spPr bwMode="auto">
          <a:xfrm>
            <a:off x="1497806" y="4379732"/>
            <a:ext cx="3744912" cy="457200"/>
          </a:xfrm>
          <a:prstGeom prst="rect">
            <a:avLst/>
          </a:prstGeom>
          <a:noFill/>
          <a:ln w="9525">
            <a:noFill/>
            <a:miter lim="800000"/>
            <a:headEnd/>
            <a:tailEnd/>
          </a:ln>
          <a:effectLst/>
        </p:spPr>
        <p:txBody>
          <a:bodyPr>
            <a:spAutoFit/>
          </a:bodyPr>
          <a:lstStyle/>
          <a:p>
            <a:pPr>
              <a:spcBef>
                <a:spcPct val="50000"/>
              </a:spcBef>
            </a:pPr>
            <a:r>
              <a:rPr lang="zh-CN" altLang="en-US" sz="2400" b="1" dirty="0">
                <a:solidFill>
                  <a:srgbClr val="3333FF"/>
                </a:solidFill>
                <a:latin typeface="Times New Roman" pitchFamily="18" charset="0"/>
                <a:ea typeface="楷体" pitchFamily="49" charset="-122"/>
                <a:cs typeface="Times New Roman" pitchFamily="18" charset="0"/>
              </a:rPr>
              <a:t>先序遍历：</a:t>
            </a:r>
            <a:r>
              <a:rPr lang="en-US" altLang="zh-CN" sz="2400" b="1" dirty="0">
                <a:solidFill>
                  <a:srgbClr val="3333FF"/>
                </a:solidFill>
                <a:latin typeface="Times New Roman" pitchFamily="18" charset="0"/>
                <a:ea typeface="楷体" pitchFamily="49" charset="-122"/>
                <a:cs typeface="Times New Roman" pitchFamily="18" charset="0"/>
              </a:rPr>
              <a:t>DLR</a:t>
            </a:r>
          </a:p>
        </p:txBody>
      </p:sp>
      <p:sp>
        <p:nvSpPr>
          <p:cNvPr id="5" name="Line 15">
            <a:extLst>
              <a:ext uri="{FF2B5EF4-FFF2-40B4-BE49-F238E27FC236}">
                <a16:creationId xmlns:a16="http://schemas.microsoft.com/office/drawing/2014/main" id="{74AB0427-404A-483F-9196-697A656B9FC1}"/>
              </a:ext>
            </a:extLst>
          </p:cNvPr>
          <p:cNvSpPr>
            <a:spLocks noChangeShapeType="1"/>
          </p:cNvSpPr>
          <p:nvPr/>
        </p:nvSpPr>
        <p:spPr bwMode="auto">
          <a:xfrm flipH="1">
            <a:off x="2835275" y="1584145"/>
            <a:ext cx="288925" cy="360363"/>
          </a:xfrm>
          <a:prstGeom prst="line">
            <a:avLst/>
          </a:prstGeom>
          <a:noFill/>
          <a:ln w="28575">
            <a:solidFill>
              <a:srgbClr val="FF00FF"/>
            </a:solidFill>
            <a:miter lim="800000"/>
            <a:headEnd/>
            <a:tailEnd type="triangle" w="med" len="med"/>
          </a:ln>
          <a:effectLst/>
        </p:spPr>
        <p:txBody>
          <a:bodyPr wrap="none"/>
          <a:lstStyle/>
          <a:p>
            <a:pPr algn="ctr"/>
            <a:endParaRPr lang="zh-CN" altLang="en-US" sz="2400" b="1">
              <a:solidFill>
                <a:srgbClr val="3333FF"/>
              </a:solidFill>
              <a:latin typeface="Times New Roman" pitchFamily="18" charset="0"/>
              <a:ea typeface="楷体_GB2312" pitchFamily="49" charset="-122"/>
            </a:endParaRPr>
          </a:p>
        </p:txBody>
      </p:sp>
      <p:sp>
        <p:nvSpPr>
          <p:cNvPr id="6" name="Text Box 16">
            <a:extLst>
              <a:ext uri="{FF2B5EF4-FFF2-40B4-BE49-F238E27FC236}">
                <a16:creationId xmlns:a16="http://schemas.microsoft.com/office/drawing/2014/main" id="{F29638EE-0FF0-43B9-8154-6E905098382F}"/>
              </a:ext>
            </a:extLst>
          </p:cNvPr>
          <p:cNvSpPr txBox="1">
            <a:spLocks noChangeArrowheads="1"/>
          </p:cNvSpPr>
          <p:nvPr/>
        </p:nvSpPr>
        <p:spPr bwMode="auto">
          <a:xfrm>
            <a:off x="3124200" y="1355546"/>
            <a:ext cx="863600" cy="461665"/>
          </a:xfrm>
          <a:prstGeom prst="rect">
            <a:avLst/>
          </a:prstGeom>
          <a:noFill/>
          <a:ln w="9525">
            <a:noFill/>
            <a:miter lim="800000"/>
            <a:headEnd/>
            <a:tailEnd/>
          </a:ln>
          <a:effectLst/>
        </p:spPr>
        <p:txBody>
          <a:bodyPr wrap="square">
            <a:spAutoFit/>
          </a:bodyPr>
          <a:lstStyle/>
          <a:p>
            <a:pPr>
              <a:spcBef>
                <a:spcPct val="50000"/>
              </a:spcBef>
            </a:pPr>
            <a:r>
              <a:rPr lang="en-US" altLang="zh-CN" b="1" dirty="0" err="1">
                <a:solidFill>
                  <a:srgbClr val="3333FF"/>
                </a:solidFill>
                <a:latin typeface="Times New Roman" pitchFamily="18" charset="0"/>
                <a:ea typeface="楷体_GB2312" pitchFamily="49" charset="-122"/>
              </a:rPr>
              <a:t>bt</a:t>
            </a:r>
            <a:endParaRPr lang="en-US" altLang="zh-CN" b="1" dirty="0">
              <a:solidFill>
                <a:srgbClr val="3333FF"/>
              </a:solidFill>
              <a:latin typeface="Times New Roman" pitchFamily="18" charset="0"/>
              <a:ea typeface="楷体_GB2312" pitchFamily="49" charset="-122"/>
            </a:endParaRPr>
          </a:p>
        </p:txBody>
      </p:sp>
      <p:sp>
        <p:nvSpPr>
          <p:cNvPr id="7" name="Text Box 17">
            <a:extLst>
              <a:ext uri="{FF2B5EF4-FFF2-40B4-BE49-F238E27FC236}">
                <a16:creationId xmlns:a16="http://schemas.microsoft.com/office/drawing/2014/main" id="{FDD48251-44C8-45C1-9280-5A7866E19078}"/>
              </a:ext>
            </a:extLst>
          </p:cNvPr>
          <p:cNvSpPr txBox="1">
            <a:spLocks noChangeArrowheads="1"/>
          </p:cNvSpPr>
          <p:nvPr/>
        </p:nvSpPr>
        <p:spPr bwMode="auto">
          <a:xfrm>
            <a:off x="1179513" y="3803470"/>
            <a:ext cx="1223962" cy="396875"/>
          </a:xfrm>
          <a:prstGeom prst="rect">
            <a:avLst/>
          </a:prstGeom>
          <a:noFill/>
          <a:ln w="9525">
            <a:noFill/>
            <a:miter lim="800000"/>
            <a:headEnd/>
            <a:tailEnd/>
          </a:ln>
          <a:effectLst/>
        </p:spPr>
        <p:txBody>
          <a:bodyPr>
            <a:spAutoFit/>
          </a:bodyPr>
          <a:lstStyle/>
          <a:p>
            <a:pPr>
              <a:spcBef>
                <a:spcPct val="50000"/>
              </a:spcBef>
            </a:pPr>
            <a:r>
              <a:rPr lang="en-US" altLang="zh-CN" sz="2000" b="1" i="1">
                <a:solidFill>
                  <a:srgbClr val="3333FF"/>
                </a:solidFill>
                <a:latin typeface="Times New Roman" pitchFamily="18" charset="0"/>
                <a:ea typeface="楷体_GB2312" pitchFamily="49" charset="-122"/>
              </a:rPr>
              <a:t>b</a:t>
            </a:r>
            <a:r>
              <a:rPr lang="en-US" altLang="zh-CN" sz="2000" b="1">
                <a:solidFill>
                  <a:srgbClr val="3333FF"/>
                </a:solidFill>
                <a:latin typeface="宋体" charset="-122"/>
                <a:ea typeface="宋体" charset="-122"/>
              </a:rPr>
              <a:t>-</a:t>
            </a:r>
            <a:r>
              <a:rPr lang="en-US" altLang="zh-CN" sz="2000" b="1">
                <a:solidFill>
                  <a:srgbClr val="3333FF"/>
                </a:solidFill>
                <a:latin typeface="Times New Roman" pitchFamily="18" charset="0"/>
                <a:ea typeface="楷体_GB2312" pitchFamily="49" charset="-122"/>
              </a:rPr>
              <a:t>&gt;</a:t>
            </a:r>
            <a:r>
              <a:rPr lang="en-US" altLang="zh-CN" sz="2000" b="1" i="1">
                <a:solidFill>
                  <a:srgbClr val="3333FF"/>
                </a:solidFill>
                <a:latin typeface="Times New Roman" pitchFamily="18" charset="0"/>
                <a:ea typeface="楷体_GB2312" pitchFamily="49" charset="-122"/>
              </a:rPr>
              <a:t>lchild</a:t>
            </a:r>
          </a:p>
        </p:txBody>
      </p:sp>
      <p:sp>
        <p:nvSpPr>
          <p:cNvPr id="8" name="Text Box 18">
            <a:extLst>
              <a:ext uri="{FF2B5EF4-FFF2-40B4-BE49-F238E27FC236}">
                <a16:creationId xmlns:a16="http://schemas.microsoft.com/office/drawing/2014/main" id="{908F1E77-BEF7-4284-9FA1-75C20B42A2A2}"/>
              </a:ext>
            </a:extLst>
          </p:cNvPr>
          <p:cNvSpPr txBox="1">
            <a:spLocks noChangeArrowheads="1"/>
          </p:cNvSpPr>
          <p:nvPr/>
        </p:nvSpPr>
        <p:spPr bwMode="auto">
          <a:xfrm>
            <a:off x="3051175" y="3803470"/>
            <a:ext cx="1296988" cy="396875"/>
          </a:xfrm>
          <a:prstGeom prst="rect">
            <a:avLst/>
          </a:prstGeom>
          <a:noFill/>
          <a:ln w="9525">
            <a:noFill/>
            <a:miter lim="800000"/>
            <a:headEnd/>
            <a:tailEnd/>
          </a:ln>
          <a:effectLst/>
        </p:spPr>
        <p:txBody>
          <a:bodyPr>
            <a:spAutoFit/>
          </a:bodyPr>
          <a:lstStyle/>
          <a:p>
            <a:pPr>
              <a:spcBef>
                <a:spcPct val="50000"/>
              </a:spcBef>
            </a:pPr>
            <a:r>
              <a:rPr lang="en-US" altLang="zh-CN" sz="2000" b="1" i="1">
                <a:solidFill>
                  <a:srgbClr val="3333FF"/>
                </a:solidFill>
                <a:latin typeface="Times New Roman" pitchFamily="18" charset="0"/>
                <a:ea typeface="楷体_GB2312" pitchFamily="49" charset="-122"/>
              </a:rPr>
              <a:t>b</a:t>
            </a:r>
            <a:r>
              <a:rPr lang="en-US" altLang="zh-CN" sz="2000" b="1">
                <a:solidFill>
                  <a:srgbClr val="3333FF"/>
                </a:solidFill>
                <a:latin typeface="宋体" charset="-122"/>
                <a:ea typeface="宋体" charset="-122"/>
              </a:rPr>
              <a:t>-</a:t>
            </a:r>
            <a:r>
              <a:rPr lang="en-US" altLang="zh-CN" sz="2000" b="1">
                <a:solidFill>
                  <a:srgbClr val="3333FF"/>
                </a:solidFill>
                <a:latin typeface="Times New Roman" pitchFamily="18" charset="0"/>
                <a:ea typeface="楷体_GB2312" pitchFamily="49" charset="-122"/>
              </a:rPr>
              <a:t>&gt;</a:t>
            </a:r>
            <a:r>
              <a:rPr lang="en-US" altLang="zh-CN" sz="2000" b="1" i="1">
                <a:solidFill>
                  <a:srgbClr val="3333FF"/>
                </a:solidFill>
                <a:latin typeface="Times New Roman" pitchFamily="18" charset="0"/>
                <a:ea typeface="楷体_GB2312" pitchFamily="49" charset="-122"/>
              </a:rPr>
              <a:t>rchild</a:t>
            </a:r>
          </a:p>
        </p:txBody>
      </p:sp>
      <p:sp>
        <p:nvSpPr>
          <p:cNvPr id="9" name="Oval 19">
            <a:extLst>
              <a:ext uri="{FF2B5EF4-FFF2-40B4-BE49-F238E27FC236}">
                <a16:creationId xmlns:a16="http://schemas.microsoft.com/office/drawing/2014/main" id="{53EBCBF7-8424-48D7-89B7-D12E22D74F4E}"/>
              </a:ext>
            </a:extLst>
          </p:cNvPr>
          <p:cNvSpPr>
            <a:spLocks noChangeArrowheads="1"/>
          </p:cNvSpPr>
          <p:nvPr/>
        </p:nvSpPr>
        <p:spPr bwMode="auto">
          <a:xfrm>
            <a:off x="2389188" y="1931808"/>
            <a:ext cx="863600" cy="504825"/>
          </a:xfrm>
          <a:prstGeom prst="ellipse">
            <a:avLst/>
          </a:prstGeom>
          <a:solidFill>
            <a:srgbClr val="FFC000"/>
          </a:solidFill>
          <a:ln w="9525" algn="ctr">
            <a:solidFill>
              <a:schemeClr val="tx1"/>
            </a:solidFill>
            <a:round/>
            <a:headEnd/>
            <a:tailEnd type="none" w="med" len="lg"/>
          </a:ln>
          <a:effectLst/>
        </p:spPr>
        <p:txBody>
          <a:bodyPr wrap="none" anchor="ctr"/>
          <a:lstStyle/>
          <a:p>
            <a:pPr algn="ctr"/>
            <a:r>
              <a:rPr lang="en-US" altLang="zh-CN" sz="2400" b="1" dirty="0">
                <a:solidFill>
                  <a:srgbClr val="3333FF"/>
                </a:solidFill>
                <a:latin typeface="Times New Roman" pitchFamily="18" charset="0"/>
                <a:ea typeface="楷体_GB2312" pitchFamily="49" charset="-122"/>
              </a:rPr>
              <a:t>D</a:t>
            </a:r>
          </a:p>
        </p:txBody>
      </p:sp>
      <p:sp>
        <p:nvSpPr>
          <p:cNvPr id="10" name="AutoShape 20">
            <a:extLst>
              <a:ext uri="{FF2B5EF4-FFF2-40B4-BE49-F238E27FC236}">
                <a16:creationId xmlns:a16="http://schemas.microsoft.com/office/drawing/2014/main" id="{0F612DEF-6D2B-4BBB-9DB2-9EFE5057D0AF}"/>
              </a:ext>
            </a:extLst>
          </p:cNvPr>
          <p:cNvSpPr>
            <a:spLocks noChangeArrowheads="1"/>
          </p:cNvSpPr>
          <p:nvPr/>
        </p:nvSpPr>
        <p:spPr bwMode="auto">
          <a:xfrm>
            <a:off x="1262063" y="2868433"/>
            <a:ext cx="1150937" cy="792162"/>
          </a:xfrm>
          <a:prstGeom prst="triangle">
            <a:avLst>
              <a:gd name="adj" fmla="val 50000"/>
            </a:avLst>
          </a:prstGeom>
          <a:solidFill>
            <a:srgbClr val="FFC000"/>
          </a:solidFill>
          <a:ln w="9525" algn="ctr">
            <a:solidFill>
              <a:schemeClr val="tx1"/>
            </a:solidFill>
            <a:miter lim="800000"/>
            <a:headEnd/>
            <a:tailEnd type="none" w="med" len="lg"/>
          </a:ln>
          <a:effectLst/>
        </p:spPr>
        <p:txBody>
          <a:bodyPr wrap="none" anchor="ctr"/>
          <a:lstStyle/>
          <a:p>
            <a:pPr algn="ctr"/>
            <a:r>
              <a:rPr lang="en-US" altLang="zh-CN" sz="2400" b="1" dirty="0">
                <a:solidFill>
                  <a:srgbClr val="3333FF"/>
                </a:solidFill>
                <a:latin typeface="Times New Roman" pitchFamily="18" charset="0"/>
                <a:ea typeface="楷体_GB2312" pitchFamily="49" charset="-122"/>
              </a:rPr>
              <a:t>L</a:t>
            </a:r>
          </a:p>
        </p:txBody>
      </p:sp>
      <p:sp>
        <p:nvSpPr>
          <p:cNvPr id="11" name="AutoShape 21">
            <a:extLst>
              <a:ext uri="{FF2B5EF4-FFF2-40B4-BE49-F238E27FC236}">
                <a16:creationId xmlns:a16="http://schemas.microsoft.com/office/drawing/2014/main" id="{6D46C3A1-F3F6-48FC-9FDF-F267E3F37C79}"/>
              </a:ext>
            </a:extLst>
          </p:cNvPr>
          <p:cNvSpPr>
            <a:spLocks noChangeArrowheads="1"/>
          </p:cNvSpPr>
          <p:nvPr/>
        </p:nvSpPr>
        <p:spPr bwMode="auto">
          <a:xfrm>
            <a:off x="3124200" y="2868433"/>
            <a:ext cx="1150938" cy="792162"/>
          </a:xfrm>
          <a:prstGeom prst="triangle">
            <a:avLst>
              <a:gd name="adj" fmla="val 50000"/>
            </a:avLst>
          </a:prstGeom>
          <a:solidFill>
            <a:srgbClr val="FFC000"/>
          </a:solidFill>
          <a:ln w="9525" algn="ctr">
            <a:solidFill>
              <a:schemeClr val="tx1"/>
            </a:solidFill>
            <a:miter lim="800000"/>
            <a:headEnd/>
            <a:tailEnd type="none" w="med" len="lg"/>
          </a:ln>
          <a:effectLst/>
        </p:spPr>
        <p:txBody>
          <a:bodyPr wrap="none" anchor="ctr"/>
          <a:lstStyle/>
          <a:p>
            <a:pPr algn="ctr"/>
            <a:r>
              <a:rPr lang="en-US" altLang="zh-CN" sz="2400" b="1">
                <a:solidFill>
                  <a:srgbClr val="3333FF"/>
                </a:solidFill>
                <a:latin typeface="Times New Roman" pitchFamily="18" charset="0"/>
                <a:ea typeface="楷体_GB2312" pitchFamily="49" charset="-122"/>
              </a:rPr>
              <a:t>R</a:t>
            </a:r>
          </a:p>
        </p:txBody>
      </p:sp>
      <p:sp>
        <p:nvSpPr>
          <p:cNvPr id="12" name="Line 22">
            <a:extLst>
              <a:ext uri="{FF2B5EF4-FFF2-40B4-BE49-F238E27FC236}">
                <a16:creationId xmlns:a16="http://schemas.microsoft.com/office/drawing/2014/main" id="{4274BAAB-DA2D-4C5C-B0D0-783F179A5CFB}"/>
              </a:ext>
            </a:extLst>
          </p:cNvPr>
          <p:cNvSpPr>
            <a:spLocks noChangeShapeType="1"/>
          </p:cNvSpPr>
          <p:nvPr/>
        </p:nvSpPr>
        <p:spPr bwMode="auto">
          <a:xfrm flipH="1">
            <a:off x="1909763" y="2363608"/>
            <a:ext cx="647700" cy="649287"/>
          </a:xfrm>
          <a:prstGeom prst="line">
            <a:avLst/>
          </a:prstGeom>
          <a:noFill/>
          <a:ln w="28575">
            <a:solidFill>
              <a:schemeClr val="tx1"/>
            </a:solidFill>
            <a:round/>
            <a:headEnd/>
            <a:tailEnd type="stealth" w="med" len="lg"/>
          </a:ln>
          <a:effectLst/>
        </p:spPr>
        <p:txBody>
          <a:bodyPr wrap="none"/>
          <a:lstStyle/>
          <a:p>
            <a:pPr algn="ctr"/>
            <a:endParaRPr lang="zh-CN" altLang="en-US" sz="2400" b="1">
              <a:solidFill>
                <a:srgbClr val="3333FF"/>
              </a:solidFill>
              <a:latin typeface="Times New Roman" pitchFamily="18" charset="0"/>
              <a:ea typeface="楷体_GB2312" pitchFamily="49" charset="-122"/>
            </a:endParaRPr>
          </a:p>
        </p:txBody>
      </p:sp>
      <p:sp>
        <p:nvSpPr>
          <p:cNvPr id="13" name="Freeform 23">
            <a:extLst>
              <a:ext uri="{FF2B5EF4-FFF2-40B4-BE49-F238E27FC236}">
                <a16:creationId xmlns:a16="http://schemas.microsoft.com/office/drawing/2014/main" id="{17D994CC-178B-4023-819F-512C58BC453A}"/>
              </a:ext>
            </a:extLst>
          </p:cNvPr>
          <p:cNvSpPr>
            <a:spLocks/>
          </p:cNvSpPr>
          <p:nvPr/>
        </p:nvSpPr>
        <p:spPr bwMode="auto">
          <a:xfrm>
            <a:off x="3098800" y="2376308"/>
            <a:ext cx="542925" cy="577850"/>
          </a:xfrm>
          <a:custGeom>
            <a:avLst/>
            <a:gdLst/>
            <a:ahLst/>
            <a:cxnLst>
              <a:cxn ang="0">
                <a:pos x="0" y="0"/>
              </a:cxn>
              <a:cxn ang="0">
                <a:pos x="342" y="364"/>
              </a:cxn>
            </a:cxnLst>
            <a:rect l="0" t="0" r="r" b="b"/>
            <a:pathLst>
              <a:path w="342" h="364">
                <a:moveTo>
                  <a:pt x="0" y="0"/>
                </a:moveTo>
                <a:lnTo>
                  <a:pt x="342" y="364"/>
                </a:lnTo>
              </a:path>
            </a:pathLst>
          </a:custGeom>
          <a:noFill/>
          <a:ln w="28575" cap="flat" cmpd="sng">
            <a:solidFill>
              <a:schemeClr val="tx1"/>
            </a:solidFill>
            <a:prstDash val="solid"/>
            <a:round/>
            <a:headEnd type="none" w="med" len="med"/>
            <a:tailEnd type="stealth" w="med" len="lg"/>
          </a:ln>
          <a:effectLst/>
        </p:spPr>
        <p:txBody>
          <a:bodyPr wrap="none"/>
          <a:lstStyle/>
          <a:p>
            <a:pPr algn="ctr"/>
            <a:endParaRPr lang="zh-CN" altLang="en-US" sz="2400" b="1">
              <a:solidFill>
                <a:srgbClr val="3333FF"/>
              </a:solidFill>
              <a:latin typeface="Times New Roman" pitchFamily="18" charset="0"/>
              <a:ea typeface="楷体_GB2312" pitchFamily="49" charset="-122"/>
            </a:endParaRPr>
          </a:p>
        </p:txBody>
      </p:sp>
      <p:sp>
        <p:nvSpPr>
          <p:cNvPr id="14" name="Text Box 25">
            <a:extLst>
              <a:ext uri="{FF2B5EF4-FFF2-40B4-BE49-F238E27FC236}">
                <a16:creationId xmlns:a16="http://schemas.microsoft.com/office/drawing/2014/main" id="{F9A45A07-4FE1-43C2-AA4D-40CBDB32225A}"/>
              </a:ext>
            </a:extLst>
          </p:cNvPr>
          <p:cNvSpPr txBox="1">
            <a:spLocks noChangeArrowheads="1"/>
          </p:cNvSpPr>
          <p:nvPr/>
        </p:nvSpPr>
        <p:spPr bwMode="auto">
          <a:xfrm>
            <a:off x="304800" y="5040856"/>
            <a:ext cx="7162800" cy="995144"/>
          </a:xfrm>
          <a:prstGeom prst="rect">
            <a:avLst/>
          </a:prstGeom>
          <a:noFill/>
          <a:ln w="38100" algn="ctr">
            <a:noFill/>
            <a:miter lim="800000"/>
            <a:headEnd/>
            <a:tailEnd type="none" w="med" len="lg"/>
          </a:ln>
          <a:effectLst/>
        </p:spPr>
        <p:txBody>
          <a:bodyPr wrap="square">
            <a:spAutoFit/>
          </a:bodyPr>
          <a:lstStyle/>
          <a:p>
            <a:pPr marL="457200" indent="-457200">
              <a:lnSpc>
                <a:spcPts val="2800"/>
              </a:lnSpc>
              <a:spcBef>
                <a:spcPct val="50000"/>
              </a:spcBef>
              <a:buFontTx/>
              <a:buBlip>
                <a:blip r:embed="rId2"/>
              </a:buBlip>
            </a:pPr>
            <a:r>
              <a:rPr lang="zh-CN" altLang="en-US" b="1" dirty="0">
                <a:solidFill>
                  <a:srgbClr val="3333FF"/>
                </a:solidFill>
                <a:latin typeface="黑体" panose="02010609060101010101" pitchFamily="49" charset="-122"/>
                <a:ea typeface="黑体" panose="02010609060101010101" pitchFamily="49" charset="-122"/>
                <a:cs typeface="Times New Roman" pitchFamily="18" charset="0"/>
              </a:rPr>
              <a:t>用栈保存根结点（地址）</a:t>
            </a:r>
          </a:p>
          <a:p>
            <a:pPr marL="457200" indent="-457200">
              <a:lnSpc>
                <a:spcPts val="2800"/>
              </a:lnSpc>
              <a:spcBef>
                <a:spcPct val="50000"/>
              </a:spcBef>
              <a:buFontTx/>
              <a:buBlip>
                <a:blip r:embed="rId2"/>
              </a:buBlip>
            </a:pPr>
            <a:r>
              <a:rPr lang="zh-CN" altLang="en-US" b="1" dirty="0">
                <a:solidFill>
                  <a:srgbClr val="3333FF"/>
                </a:solidFill>
                <a:latin typeface="黑体" panose="02010609060101010101" pitchFamily="49" charset="-122"/>
                <a:ea typeface="黑体" panose="02010609060101010101" pitchFamily="49" charset="-122"/>
                <a:cs typeface="Times New Roman" pitchFamily="18" charset="0"/>
              </a:rPr>
              <a:t>右孩子先进、左孩子后进栈，因为栈后进先出。</a:t>
            </a:r>
          </a:p>
        </p:txBody>
      </p:sp>
    </p:spTree>
    <p:extLst>
      <p:ext uri="{BB962C8B-B14F-4D97-AF65-F5344CB8AC3E}">
        <p14:creationId xmlns:p14="http://schemas.microsoft.com/office/powerpoint/2010/main" val="3026808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0" name="Object 36">
            <a:extLst>
              <a:ext uri="{FF2B5EF4-FFF2-40B4-BE49-F238E27FC236}">
                <a16:creationId xmlns:a16="http://schemas.microsoft.com/office/drawing/2014/main" id="{6A31DC77-107A-48D5-B4ED-292F93845F2E}"/>
              </a:ext>
            </a:extLst>
          </p:cNvPr>
          <p:cNvGraphicFramePr>
            <a:graphicFrameLocks noChangeAspect="1"/>
          </p:cNvGraphicFramePr>
          <p:nvPr>
            <p:extLst>
              <p:ext uri="{D42A27DB-BD31-4B8C-83A1-F6EECF244321}">
                <p14:modId xmlns:p14="http://schemas.microsoft.com/office/powerpoint/2010/main" val="3697339065"/>
              </p:ext>
            </p:extLst>
          </p:nvPr>
        </p:nvGraphicFramePr>
        <p:xfrm>
          <a:off x="650322" y="1638015"/>
          <a:ext cx="4205657" cy="4745609"/>
        </p:xfrm>
        <a:graphic>
          <a:graphicData uri="http://schemas.openxmlformats.org/presentationml/2006/ole">
            <mc:AlternateContent xmlns:mc="http://schemas.openxmlformats.org/markup-compatibility/2006">
              <mc:Choice xmlns:v="urn:schemas-microsoft-com:vml" Requires="v">
                <p:oleObj spid="_x0000_s2291" name="Picture" r:id="rId3" imgW="2381400" imgH="2685960" progId="Word.Picture.8">
                  <p:embed/>
                </p:oleObj>
              </mc:Choice>
              <mc:Fallback>
                <p:oleObj name="Picture" r:id="rId3" imgW="2381400" imgH="2685960" progId="Word.Picture.8">
                  <p:embed/>
                  <p:pic>
                    <p:nvPicPr>
                      <p:cNvPr id="5226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322" y="1638015"/>
                        <a:ext cx="4205657" cy="4745609"/>
                      </a:xfrm>
                      <a:prstGeom prst="rect">
                        <a:avLst/>
                      </a:prstGeom>
                      <a:noFill/>
                    </p:spPr>
                  </p:pic>
                </p:oleObj>
              </mc:Fallback>
            </mc:AlternateContent>
          </a:graphicData>
        </a:graphic>
      </p:graphicFrame>
      <p:sp>
        <p:nvSpPr>
          <p:cNvPr id="2" name="标题 1">
            <a:extLst>
              <a:ext uri="{FF2B5EF4-FFF2-40B4-BE49-F238E27FC236}">
                <a16:creationId xmlns:a16="http://schemas.microsoft.com/office/drawing/2014/main" id="{D565145C-1A31-4EBE-81DC-4FCEBAB8C983}"/>
              </a:ext>
            </a:extLst>
          </p:cNvPr>
          <p:cNvSpPr>
            <a:spLocks noGrp="1"/>
          </p:cNvSpPr>
          <p:nvPr>
            <p:ph type="title"/>
          </p:nvPr>
        </p:nvSpPr>
        <p:spPr/>
        <p:txBody>
          <a:bodyPr/>
          <a:lstStyle/>
          <a:p>
            <a:r>
              <a:rPr lang="en-US" altLang="zh-CN" dirty="0"/>
              <a:t>6.1.1   </a:t>
            </a:r>
            <a:r>
              <a:rPr lang="zh-CN" altLang="en-US" dirty="0"/>
              <a:t>树的（逻辑）表示</a:t>
            </a:r>
          </a:p>
        </p:txBody>
      </p:sp>
      <p:sp>
        <p:nvSpPr>
          <p:cNvPr id="31" name="Text Box 56">
            <a:extLst>
              <a:ext uri="{FF2B5EF4-FFF2-40B4-BE49-F238E27FC236}">
                <a16:creationId xmlns:a16="http://schemas.microsoft.com/office/drawing/2014/main" id="{A869E6ED-6355-4D83-BDCF-404F6E2CAAB5}"/>
              </a:ext>
            </a:extLst>
          </p:cNvPr>
          <p:cNvSpPr txBox="1">
            <a:spLocks noChangeArrowheads="1"/>
          </p:cNvSpPr>
          <p:nvPr/>
        </p:nvSpPr>
        <p:spPr bwMode="auto">
          <a:xfrm>
            <a:off x="1332707" y="5926791"/>
            <a:ext cx="2809875" cy="523220"/>
          </a:xfrm>
          <a:prstGeom prst="rect">
            <a:avLst/>
          </a:prstGeom>
          <a:noFill/>
          <a:ln w="9525">
            <a:noFill/>
            <a:miter lim="800000"/>
            <a:headEnd/>
            <a:tailEnd/>
          </a:ln>
          <a:effectLst/>
        </p:spPr>
        <p:txBody>
          <a:bodyPr wrap="square">
            <a:spAutoFit/>
          </a:bodyPr>
          <a:lstStyle/>
          <a:p>
            <a:pPr algn="ctr"/>
            <a:r>
              <a:rPr kumimoji="1" lang="zh-CN" altLang="en-US" sz="2800" b="1" dirty="0">
                <a:solidFill>
                  <a:srgbClr val="FF0000"/>
                </a:solidFill>
                <a:latin typeface="微软雅黑" pitchFamily="34" charset="-122"/>
                <a:ea typeface="微软雅黑" pitchFamily="34" charset="-122"/>
                <a:cs typeface="Times New Roman" pitchFamily="18" charset="0"/>
              </a:rPr>
              <a:t>凹入表示法</a:t>
            </a:r>
            <a:endParaRPr lang="en-US" altLang="zh-CN" sz="2800" b="1" dirty="0">
              <a:solidFill>
                <a:srgbClr val="3333FF"/>
              </a:solidFill>
              <a:ea typeface="楷体" pitchFamily="49" charset="-122"/>
              <a:cs typeface="Times New Roman" pitchFamily="18" charset="0"/>
            </a:endParaRPr>
          </a:p>
        </p:txBody>
      </p:sp>
      <p:sp>
        <p:nvSpPr>
          <p:cNvPr id="32" name="内容占位符 2">
            <a:extLst>
              <a:ext uri="{FF2B5EF4-FFF2-40B4-BE49-F238E27FC236}">
                <a16:creationId xmlns:a16="http://schemas.microsoft.com/office/drawing/2014/main" id="{868AA1DA-99BC-41D4-9FE5-22DD813EFC12}"/>
              </a:ext>
            </a:extLst>
          </p:cNvPr>
          <p:cNvSpPr>
            <a:spLocks noGrp="1"/>
          </p:cNvSpPr>
          <p:nvPr>
            <p:ph idx="1"/>
          </p:nvPr>
        </p:nvSpPr>
        <p:spPr>
          <a:xfrm>
            <a:off x="4865688" y="1371600"/>
            <a:ext cx="7021512" cy="914400"/>
          </a:xfrm>
        </p:spPr>
        <p:txBody>
          <a:bodyPr/>
          <a:lstStyle/>
          <a:p>
            <a:r>
              <a:rPr lang="zh-CN" altLang="en-US" dirty="0"/>
              <a:t>使用线段的伸缩关系描述树结构。</a:t>
            </a:r>
          </a:p>
        </p:txBody>
      </p:sp>
      <p:sp>
        <p:nvSpPr>
          <p:cNvPr id="53" name="AutoShape 103">
            <a:extLst>
              <a:ext uri="{FF2B5EF4-FFF2-40B4-BE49-F238E27FC236}">
                <a16:creationId xmlns:a16="http://schemas.microsoft.com/office/drawing/2014/main" id="{5201AEAC-B3BD-4689-9972-86306BF90017}"/>
              </a:ext>
            </a:extLst>
          </p:cNvPr>
          <p:cNvSpPr>
            <a:spLocks noChangeArrowheads="1"/>
          </p:cNvSpPr>
          <p:nvPr/>
        </p:nvSpPr>
        <p:spPr bwMode="auto">
          <a:xfrm>
            <a:off x="5689601" y="3959355"/>
            <a:ext cx="1152525" cy="288000"/>
          </a:xfrm>
          <a:prstGeom prst="leftRightArrow">
            <a:avLst>
              <a:gd name="adj1" fmla="val 50000"/>
              <a:gd name="adj2" fmla="val 64248"/>
            </a:avLst>
          </a:prstGeom>
          <a:ln>
            <a:headEnd/>
            <a:tailEnd type="none" w="med" len="lg"/>
          </a:ln>
        </p:spPr>
        <p:style>
          <a:lnRef idx="0">
            <a:schemeClr val="accent2"/>
          </a:lnRef>
          <a:fillRef idx="3">
            <a:schemeClr val="accent2"/>
          </a:fillRef>
          <a:effectRef idx="3">
            <a:schemeClr val="accent2"/>
          </a:effectRef>
          <a:fontRef idx="minor">
            <a:schemeClr val="lt1"/>
          </a:fontRef>
        </p:style>
        <p:txBody>
          <a:bodyPr wrap="none" anchor="ctr"/>
          <a:lstStyle/>
          <a:p>
            <a:pPr algn="ctr"/>
            <a:endParaRPr lang="zh-CN" altLang="en-US" b="1">
              <a:solidFill>
                <a:prstClr val="white"/>
              </a:solidFill>
            </a:endParaRPr>
          </a:p>
        </p:txBody>
      </p:sp>
      <p:grpSp>
        <p:nvGrpSpPr>
          <p:cNvPr id="33" name="组合 32">
            <a:extLst>
              <a:ext uri="{FF2B5EF4-FFF2-40B4-BE49-F238E27FC236}">
                <a16:creationId xmlns:a16="http://schemas.microsoft.com/office/drawing/2014/main" id="{5BEB8B05-B6F8-460A-A2DF-5DAE7BAB25C3}"/>
              </a:ext>
            </a:extLst>
          </p:cNvPr>
          <p:cNvGrpSpPr>
            <a:grpSpLocks noChangeAspect="1"/>
          </p:cNvGrpSpPr>
          <p:nvPr/>
        </p:nvGrpSpPr>
        <p:grpSpPr>
          <a:xfrm>
            <a:off x="6965952" y="2652338"/>
            <a:ext cx="4836065" cy="2802941"/>
            <a:chOff x="1692275" y="2276475"/>
            <a:chExt cx="3816350" cy="2305050"/>
          </a:xfrm>
          <a:solidFill>
            <a:srgbClr val="FFFFCC"/>
          </a:solidFill>
        </p:grpSpPr>
        <p:sp>
          <p:nvSpPr>
            <p:cNvPr id="34" name="Freeform 47">
              <a:extLst>
                <a:ext uri="{FF2B5EF4-FFF2-40B4-BE49-F238E27FC236}">
                  <a16:creationId xmlns:a16="http://schemas.microsoft.com/office/drawing/2014/main" id="{A8A75E75-E594-4C87-837E-0831BB142550}"/>
                </a:ext>
              </a:extLst>
            </p:cNvPr>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35" name="Freeform 48">
              <a:extLst>
                <a:ext uri="{FF2B5EF4-FFF2-40B4-BE49-F238E27FC236}">
                  <a16:creationId xmlns:a16="http://schemas.microsoft.com/office/drawing/2014/main" id="{C53533E8-0DC6-4023-9CB9-898CE96F062C}"/>
                </a:ext>
              </a:extLst>
            </p:cNvPr>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36" name="Oval 31">
              <a:extLst>
                <a:ext uri="{FF2B5EF4-FFF2-40B4-BE49-F238E27FC236}">
                  <a16:creationId xmlns:a16="http://schemas.microsoft.com/office/drawing/2014/main" id="{564C089F-B594-4421-A424-182D11A9F5C0}"/>
                </a:ext>
              </a:extLst>
            </p:cNvPr>
            <p:cNvSpPr>
              <a:spLocks noChangeArrowheads="1"/>
            </p:cNvSpPr>
            <p:nvPr/>
          </p:nvSpPr>
          <p:spPr bwMode="auto">
            <a:xfrm>
              <a:off x="3060700" y="2276475"/>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A</a:t>
              </a:r>
            </a:p>
          </p:txBody>
        </p:sp>
        <p:sp>
          <p:nvSpPr>
            <p:cNvPr id="37" name="Oval 32">
              <a:extLst>
                <a:ext uri="{FF2B5EF4-FFF2-40B4-BE49-F238E27FC236}">
                  <a16:creationId xmlns:a16="http://schemas.microsoft.com/office/drawing/2014/main" id="{A8548098-EF17-40CC-AB10-730F5D62AA77}"/>
                </a:ext>
              </a:extLst>
            </p:cNvPr>
            <p:cNvSpPr>
              <a:spLocks noChangeArrowheads="1"/>
            </p:cNvSpPr>
            <p:nvPr/>
          </p:nvSpPr>
          <p:spPr bwMode="auto">
            <a:xfrm>
              <a:off x="2052638" y="2925763"/>
              <a:ext cx="360362"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B</a:t>
              </a:r>
            </a:p>
          </p:txBody>
        </p:sp>
        <p:sp>
          <p:nvSpPr>
            <p:cNvPr id="38" name="Oval 33">
              <a:extLst>
                <a:ext uri="{FF2B5EF4-FFF2-40B4-BE49-F238E27FC236}">
                  <a16:creationId xmlns:a16="http://schemas.microsoft.com/office/drawing/2014/main" id="{36D053F8-416E-4615-AB3A-656FA6462ADF}"/>
                </a:ext>
              </a:extLst>
            </p:cNvPr>
            <p:cNvSpPr>
              <a:spLocks noChangeArrowheads="1"/>
            </p:cNvSpPr>
            <p:nvPr/>
          </p:nvSpPr>
          <p:spPr bwMode="auto">
            <a:xfrm>
              <a:off x="3060700" y="2925763"/>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C</a:t>
              </a:r>
            </a:p>
          </p:txBody>
        </p:sp>
        <p:sp>
          <p:nvSpPr>
            <p:cNvPr id="39" name="Oval 34">
              <a:extLst>
                <a:ext uri="{FF2B5EF4-FFF2-40B4-BE49-F238E27FC236}">
                  <a16:creationId xmlns:a16="http://schemas.microsoft.com/office/drawing/2014/main" id="{9A322B00-0A3C-4237-89E0-7CD6B76CE94D}"/>
                </a:ext>
              </a:extLst>
            </p:cNvPr>
            <p:cNvSpPr>
              <a:spLocks noChangeArrowheads="1"/>
            </p:cNvSpPr>
            <p:nvPr/>
          </p:nvSpPr>
          <p:spPr bwMode="auto">
            <a:xfrm>
              <a:off x="4068763" y="29257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D</a:t>
              </a:r>
            </a:p>
          </p:txBody>
        </p:sp>
        <p:sp>
          <p:nvSpPr>
            <p:cNvPr id="40" name="Oval 35">
              <a:extLst>
                <a:ext uri="{FF2B5EF4-FFF2-40B4-BE49-F238E27FC236}">
                  <a16:creationId xmlns:a16="http://schemas.microsoft.com/office/drawing/2014/main" id="{024E6672-DF28-449A-9DE8-FF8612B05253}"/>
                </a:ext>
              </a:extLst>
            </p:cNvPr>
            <p:cNvSpPr>
              <a:spLocks noChangeArrowheads="1"/>
            </p:cNvSpPr>
            <p:nvPr/>
          </p:nvSpPr>
          <p:spPr bwMode="auto">
            <a:xfrm>
              <a:off x="1692275"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E</a:t>
              </a:r>
            </a:p>
          </p:txBody>
        </p:sp>
        <p:sp>
          <p:nvSpPr>
            <p:cNvPr id="41" name="Oval 36">
              <a:extLst>
                <a:ext uri="{FF2B5EF4-FFF2-40B4-BE49-F238E27FC236}">
                  <a16:creationId xmlns:a16="http://schemas.microsoft.com/office/drawing/2014/main" id="{B9A69038-2AA3-4A40-A931-EFB989CC36C7}"/>
                </a:ext>
              </a:extLst>
            </p:cNvPr>
            <p:cNvSpPr>
              <a:spLocks noChangeArrowheads="1"/>
            </p:cNvSpPr>
            <p:nvPr/>
          </p:nvSpPr>
          <p:spPr bwMode="auto">
            <a:xfrm>
              <a:off x="241141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F</a:t>
              </a:r>
            </a:p>
          </p:txBody>
        </p:sp>
        <p:sp>
          <p:nvSpPr>
            <p:cNvPr id="42" name="Oval 37">
              <a:extLst>
                <a:ext uri="{FF2B5EF4-FFF2-40B4-BE49-F238E27FC236}">
                  <a16:creationId xmlns:a16="http://schemas.microsoft.com/office/drawing/2014/main" id="{32165A6D-0D8A-4F61-A927-4C6133B40B68}"/>
                </a:ext>
              </a:extLst>
            </p:cNvPr>
            <p:cNvSpPr>
              <a:spLocks noChangeArrowheads="1"/>
            </p:cNvSpPr>
            <p:nvPr/>
          </p:nvSpPr>
          <p:spPr bwMode="auto">
            <a:xfrm>
              <a:off x="30607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G</a:t>
              </a:r>
            </a:p>
          </p:txBody>
        </p:sp>
        <p:sp>
          <p:nvSpPr>
            <p:cNvPr id="43" name="Oval 38">
              <a:extLst>
                <a:ext uri="{FF2B5EF4-FFF2-40B4-BE49-F238E27FC236}">
                  <a16:creationId xmlns:a16="http://schemas.microsoft.com/office/drawing/2014/main" id="{6E9202D1-F2B7-4AAE-970A-3A30BBFC9941}"/>
                </a:ext>
              </a:extLst>
            </p:cNvPr>
            <p:cNvSpPr>
              <a:spLocks noChangeArrowheads="1"/>
            </p:cNvSpPr>
            <p:nvPr/>
          </p:nvSpPr>
          <p:spPr bwMode="auto">
            <a:xfrm>
              <a:off x="30607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J</a:t>
              </a:r>
            </a:p>
          </p:txBody>
        </p:sp>
        <p:sp>
          <p:nvSpPr>
            <p:cNvPr id="44" name="Oval 39">
              <a:extLst>
                <a:ext uri="{FF2B5EF4-FFF2-40B4-BE49-F238E27FC236}">
                  <a16:creationId xmlns:a16="http://schemas.microsoft.com/office/drawing/2014/main" id="{51524856-9724-48AF-8032-894E0CF0857B}"/>
                </a:ext>
              </a:extLst>
            </p:cNvPr>
            <p:cNvSpPr>
              <a:spLocks noChangeArrowheads="1"/>
            </p:cNvSpPr>
            <p:nvPr/>
          </p:nvSpPr>
          <p:spPr bwMode="auto">
            <a:xfrm>
              <a:off x="37084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H</a:t>
              </a:r>
            </a:p>
          </p:txBody>
        </p:sp>
        <p:sp>
          <p:nvSpPr>
            <p:cNvPr id="45" name="Oval 40">
              <a:extLst>
                <a:ext uri="{FF2B5EF4-FFF2-40B4-BE49-F238E27FC236}">
                  <a16:creationId xmlns:a16="http://schemas.microsoft.com/office/drawing/2014/main" id="{6B0464A8-666B-4E38-BAE9-D011E3A9934D}"/>
                </a:ext>
              </a:extLst>
            </p:cNvPr>
            <p:cNvSpPr>
              <a:spLocks noChangeArrowheads="1"/>
            </p:cNvSpPr>
            <p:nvPr/>
          </p:nvSpPr>
          <p:spPr bwMode="auto">
            <a:xfrm>
              <a:off x="450056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I</a:t>
              </a:r>
            </a:p>
          </p:txBody>
        </p:sp>
        <p:sp>
          <p:nvSpPr>
            <p:cNvPr id="46" name="Oval 41">
              <a:extLst>
                <a:ext uri="{FF2B5EF4-FFF2-40B4-BE49-F238E27FC236}">
                  <a16:creationId xmlns:a16="http://schemas.microsoft.com/office/drawing/2014/main" id="{0C63561A-AE6B-484E-B103-D36639361249}"/>
                </a:ext>
              </a:extLst>
            </p:cNvPr>
            <p:cNvSpPr>
              <a:spLocks noChangeArrowheads="1"/>
            </p:cNvSpPr>
            <p:nvPr/>
          </p:nvSpPr>
          <p:spPr bwMode="auto">
            <a:xfrm>
              <a:off x="39243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K</a:t>
              </a:r>
            </a:p>
          </p:txBody>
        </p:sp>
        <p:sp>
          <p:nvSpPr>
            <p:cNvPr id="47" name="Oval 42">
              <a:extLst>
                <a:ext uri="{FF2B5EF4-FFF2-40B4-BE49-F238E27FC236}">
                  <a16:creationId xmlns:a16="http://schemas.microsoft.com/office/drawing/2014/main" id="{F7CE97EB-19B7-4A96-8800-A531351F26F9}"/>
                </a:ext>
              </a:extLst>
            </p:cNvPr>
            <p:cNvSpPr>
              <a:spLocks noChangeArrowheads="1"/>
            </p:cNvSpPr>
            <p:nvPr/>
          </p:nvSpPr>
          <p:spPr bwMode="auto">
            <a:xfrm>
              <a:off x="4505325"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L</a:t>
              </a:r>
            </a:p>
          </p:txBody>
        </p:sp>
        <p:sp>
          <p:nvSpPr>
            <p:cNvPr id="48" name="Oval 43">
              <a:extLst>
                <a:ext uri="{FF2B5EF4-FFF2-40B4-BE49-F238E27FC236}">
                  <a16:creationId xmlns:a16="http://schemas.microsoft.com/office/drawing/2014/main" id="{236E3652-0342-4E49-9037-19677BA594CE}"/>
                </a:ext>
              </a:extLst>
            </p:cNvPr>
            <p:cNvSpPr>
              <a:spLocks noChangeArrowheads="1"/>
            </p:cNvSpPr>
            <p:nvPr/>
          </p:nvSpPr>
          <p:spPr bwMode="auto">
            <a:xfrm>
              <a:off x="5148263" y="42211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M</a:t>
              </a:r>
            </a:p>
          </p:txBody>
        </p:sp>
        <p:sp>
          <p:nvSpPr>
            <p:cNvPr id="49" name="Line 44">
              <a:extLst>
                <a:ext uri="{FF2B5EF4-FFF2-40B4-BE49-F238E27FC236}">
                  <a16:creationId xmlns:a16="http://schemas.microsoft.com/office/drawing/2014/main" id="{7083B2E2-C359-4A18-825F-C4C80B8C4834}"/>
                </a:ext>
              </a:extLst>
            </p:cNvPr>
            <p:cNvSpPr>
              <a:spLocks noChangeShapeType="1"/>
            </p:cNvSpPr>
            <p:nvPr/>
          </p:nvSpPr>
          <p:spPr bwMode="auto">
            <a:xfrm flipH="1">
              <a:off x="2357421" y="2493963"/>
              <a:ext cx="703278" cy="434971"/>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50" name="Line 45">
              <a:extLst>
                <a:ext uri="{FF2B5EF4-FFF2-40B4-BE49-F238E27FC236}">
                  <a16:creationId xmlns:a16="http://schemas.microsoft.com/office/drawing/2014/main" id="{CE07E030-0E5F-4206-ACBF-6E7DB0289F22}"/>
                </a:ext>
              </a:extLst>
            </p:cNvPr>
            <p:cNvSpPr>
              <a:spLocks noChangeShapeType="1"/>
            </p:cNvSpPr>
            <p:nvPr/>
          </p:nvSpPr>
          <p:spPr bwMode="auto">
            <a:xfrm>
              <a:off x="3238500" y="2636838"/>
              <a:ext cx="0" cy="288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51" name="Line 46">
              <a:extLst>
                <a:ext uri="{FF2B5EF4-FFF2-40B4-BE49-F238E27FC236}">
                  <a16:creationId xmlns:a16="http://schemas.microsoft.com/office/drawing/2014/main" id="{7C5718C1-B559-48E2-81B1-A9E245E30BB5}"/>
                </a:ext>
              </a:extLst>
            </p:cNvPr>
            <p:cNvSpPr>
              <a:spLocks noChangeShapeType="1"/>
            </p:cNvSpPr>
            <p:nvPr/>
          </p:nvSpPr>
          <p:spPr bwMode="auto">
            <a:xfrm>
              <a:off x="3430588" y="2522538"/>
              <a:ext cx="647700" cy="503237"/>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52" name="Line 49">
              <a:extLst>
                <a:ext uri="{FF2B5EF4-FFF2-40B4-BE49-F238E27FC236}">
                  <a16:creationId xmlns:a16="http://schemas.microsoft.com/office/drawing/2014/main" id="{786F8BB0-EBAE-43CE-8056-A47C8A16A409}"/>
                </a:ext>
              </a:extLst>
            </p:cNvPr>
            <p:cNvSpPr>
              <a:spLocks noChangeShapeType="1"/>
            </p:cNvSpPr>
            <p:nvPr/>
          </p:nvSpPr>
          <p:spPr bwMode="auto">
            <a:xfrm>
              <a:off x="3243263" y="3319463"/>
              <a:ext cx="0" cy="252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1" name="Line 50">
              <a:extLst>
                <a:ext uri="{FF2B5EF4-FFF2-40B4-BE49-F238E27FC236}">
                  <a16:creationId xmlns:a16="http://schemas.microsoft.com/office/drawing/2014/main" id="{7EB9CC90-FBA1-44B1-B64C-49C155A316AC}"/>
                </a:ext>
              </a:extLst>
            </p:cNvPr>
            <p:cNvSpPr>
              <a:spLocks noChangeShapeType="1"/>
            </p:cNvSpPr>
            <p:nvPr/>
          </p:nvSpPr>
          <p:spPr bwMode="auto">
            <a:xfrm>
              <a:off x="3243263"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2" name="Freeform 51">
              <a:extLst>
                <a:ext uri="{FF2B5EF4-FFF2-40B4-BE49-F238E27FC236}">
                  <a16:creationId xmlns:a16="http://schemas.microsoft.com/office/drawing/2014/main" id="{41B6468F-08C6-4605-B119-CACCAF6E472B}"/>
                </a:ext>
              </a:extLst>
            </p:cNvPr>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3" name="Freeform 52">
              <a:extLst>
                <a:ext uri="{FF2B5EF4-FFF2-40B4-BE49-F238E27FC236}">
                  <a16:creationId xmlns:a16="http://schemas.microsoft.com/office/drawing/2014/main" id="{64EAE45E-5575-43AB-B66F-14525981A8A2}"/>
                </a:ext>
              </a:extLst>
            </p:cNvPr>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4" name="Line 53">
              <a:extLst>
                <a:ext uri="{FF2B5EF4-FFF2-40B4-BE49-F238E27FC236}">
                  <a16:creationId xmlns:a16="http://schemas.microsoft.com/office/drawing/2014/main" id="{96FFD889-CCA7-4A0A-A2C8-0BAB4438B953}"/>
                </a:ext>
              </a:extLst>
            </p:cNvPr>
            <p:cNvSpPr>
              <a:spLocks noChangeShapeType="1"/>
            </p:cNvSpPr>
            <p:nvPr/>
          </p:nvSpPr>
          <p:spPr bwMode="auto">
            <a:xfrm flipH="1">
              <a:off x="4184650" y="3862388"/>
              <a:ext cx="360363" cy="358775"/>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5" name="Line 54">
              <a:extLst>
                <a:ext uri="{FF2B5EF4-FFF2-40B4-BE49-F238E27FC236}">
                  <a16:creationId xmlns:a16="http://schemas.microsoft.com/office/drawing/2014/main" id="{D138C419-9417-4338-9259-78F4850C83EC}"/>
                </a:ext>
              </a:extLst>
            </p:cNvPr>
            <p:cNvSpPr>
              <a:spLocks noChangeShapeType="1"/>
            </p:cNvSpPr>
            <p:nvPr/>
          </p:nvSpPr>
          <p:spPr bwMode="auto">
            <a:xfrm>
              <a:off x="4687888"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6" name="Freeform 55">
              <a:extLst>
                <a:ext uri="{FF2B5EF4-FFF2-40B4-BE49-F238E27FC236}">
                  <a16:creationId xmlns:a16="http://schemas.microsoft.com/office/drawing/2014/main" id="{7E7CC556-89AD-49F9-BCF6-4FF466A88CAD}"/>
                </a:ext>
              </a:extLst>
            </p:cNvPr>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4256234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1026"/>
          <p:cNvSpPr txBox="1">
            <a:spLocks noChangeArrowheads="1"/>
          </p:cNvSpPr>
          <p:nvPr/>
        </p:nvSpPr>
        <p:spPr bwMode="auto">
          <a:xfrm>
            <a:off x="4572000" y="762000"/>
            <a:ext cx="7467600" cy="5794439"/>
          </a:xfrm>
          <a:prstGeom prst="rect">
            <a:avLst/>
          </a:prstGeom>
          <a:solidFill>
            <a:schemeClr val="bg1"/>
          </a:solidFill>
          <a:ln>
            <a:noFill/>
            <a:headEnd/>
            <a:tailEnd/>
          </a:ln>
          <a:effectLst>
            <a:outerShdw blurRad="107950" dist="12700" dir="5400000" algn="ctr">
              <a:srgbClr val="000000"/>
            </a:outerShdw>
          </a:effectLst>
        </p:spPr>
        <p:style>
          <a:lnRef idx="1">
            <a:schemeClr val="accent5"/>
          </a:lnRef>
          <a:fillRef idx="2">
            <a:schemeClr val="accent5"/>
          </a:fillRef>
          <a:effectRef idx="1">
            <a:schemeClr val="accent5"/>
          </a:effectRef>
          <a:fontRef idx="minor">
            <a:schemeClr val="dk1"/>
          </a:fontRef>
        </p:style>
        <p:txBody>
          <a:bodyPr wrap="square" lIns="180000" tIns="144000" bIns="108000">
            <a:spAutoFit/>
          </a:bodyPr>
          <a:lstStyle/>
          <a:p>
            <a:r>
              <a:rPr lang="en-US" sz="2000" b="1" dirty="0">
                <a:solidFill>
                  <a:srgbClr val="3333FF"/>
                </a:solidFill>
                <a:latin typeface="Times New Roman" pitchFamily="18" charset="0"/>
                <a:ea typeface="楷体" pitchFamily="49" charset="-122"/>
                <a:cs typeface="Times New Roman" pitchFamily="18" charset="0"/>
              </a:rPr>
              <a:t>void PreOrder1(</a:t>
            </a:r>
            <a:r>
              <a:rPr lang="en-US" sz="2000" b="1" dirty="0" err="1">
                <a:solidFill>
                  <a:srgbClr val="3333FF"/>
                </a:solidFill>
                <a:latin typeface="Times New Roman" pitchFamily="18" charset="0"/>
                <a:ea typeface="楷体" pitchFamily="49" charset="-122"/>
                <a:cs typeface="Times New Roman" pitchFamily="18" charset="0"/>
              </a:rPr>
              <a:t>B</a:t>
            </a:r>
            <a:r>
              <a:rPr lang="en-US" altLang="zh-CN" sz="2000" b="1" dirty="0" err="1">
                <a:solidFill>
                  <a:srgbClr val="3333FF"/>
                </a:solidFill>
                <a:latin typeface="Times New Roman" pitchFamily="18" charset="0"/>
                <a:ea typeface="楷体" pitchFamily="49" charset="-122"/>
                <a:cs typeface="Times New Roman" pitchFamily="18" charset="0"/>
              </a:rPr>
              <a:t>i</a:t>
            </a:r>
            <a:r>
              <a:rPr lang="en-US" sz="2000" b="1" dirty="0" err="1">
                <a:solidFill>
                  <a:srgbClr val="3333FF"/>
                </a:solidFill>
                <a:latin typeface="Times New Roman" pitchFamily="18" charset="0"/>
                <a:ea typeface="楷体" pitchFamily="49" charset="-122"/>
                <a:cs typeface="Times New Roman" pitchFamily="18" charset="0"/>
              </a:rPr>
              <a:t>TNode</a:t>
            </a:r>
            <a:r>
              <a:rPr lang="en-US" sz="2000" b="1" dirty="0">
                <a:solidFill>
                  <a:srgbClr val="3333FF"/>
                </a:solidFill>
                <a:latin typeface="Times New Roman" pitchFamily="18" charset="0"/>
                <a:ea typeface="楷体" pitchFamily="49" charset="-122"/>
                <a:cs typeface="Times New Roman" pitchFamily="18" charset="0"/>
              </a:rPr>
              <a:t> *b)</a:t>
            </a:r>
            <a:r>
              <a:rPr lang="en-US" altLang="zh-CN" sz="2000" b="1" dirty="0">
                <a:solidFill>
                  <a:srgbClr val="3333FF"/>
                </a:solidFill>
                <a:latin typeface="Times New Roman" pitchFamily="18" charset="0"/>
                <a:ea typeface="楷体" pitchFamily="49" charset="-122"/>
                <a:cs typeface="Times New Roman" pitchFamily="18" charset="0"/>
              </a:rPr>
              <a:t> {</a:t>
            </a:r>
            <a:endParaRPr lang="zh-CN" altLang="en-US" sz="2000" b="1" dirty="0">
              <a:solidFill>
                <a:srgbClr val="00B050"/>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3333FF"/>
                </a:solidFill>
                <a:latin typeface="Times New Roman" pitchFamily="18" charset="0"/>
                <a:ea typeface="楷体" pitchFamily="49" charset="-122"/>
                <a:cs typeface="Times New Roman" pitchFamily="18" charset="0"/>
              </a:rPr>
              <a:t>B</a:t>
            </a:r>
            <a:r>
              <a:rPr lang="en-US" altLang="zh-CN" sz="2000" b="1" dirty="0" err="1">
                <a:solidFill>
                  <a:srgbClr val="3333FF"/>
                </a:solidFill>
                <a:latin typeface="Times New Roman" pitchFamily="18" charset="0"/>
                <a:ea typeface="楷体" pitchFamily="49" charset="-122"/>
                <a:cs typeface="Times New Roman" pitchFamily="18" charset="0"/>
              </a:rPr>
              <a:t>i</a:t>
            </a:r>
            <a:r>
              <a:rPr lang="en-US" sz="2000" b="1" dirty="0" err="1">
                <a:solidFill>
                  <a:srgbClr val="3333FF"/>
                </a:solidFill>
                <a:latin typeface="Times New Roman" pitchFamily="18" charset="0"/>
                <a:ea typeface="楷体" pitchFamily="49" charset="-122"/>
                <a:cs typeface="Times New Roman" pitchFamily="18" charset="0"/>
              </a:rPr>
              <a:t>TNode</a:t>
            </a:r>
            <a:r>
              <a:rPr lang="en-US" sz="2000" b="1" dirty="0">
                <a:solidFill>
                  <a:srgbClr val="3333FF"/>
                </a:solidFill>
                <a:latin typeface="Times New Roman" pitchFamily="18" charset="0"/>
                <a:ea typeface="楷体" pitchFamily="49" charset="-122"/>
                <a:cs typeface="Times New Roman" pitchFamily="18" charset="0"/>
              </a:rPr>
              <a:t> *p;</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3333FF"/>
                </a:solidFill>
                <a:latin typeface="Times New Roman" pitchFamily="18" charset="0"/>
                <a:ea typeface="楷体" pitchFamily="49" charset="-122"/>
                <a:cs typeface="Times New Roman" pitchFamily="18" charset="0"/>
              </a:rPr>
              <a:t>SqStack</a:t>
            </a:r>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3333FF"/>
                </a:solidFill>
                <a:latin typeface="Times New Roman" pitchFamily="18" charset="0"/>
                <a:ea typeface="楷体" pitchFamily="49" charset="-122"/>
                <a:cs typeface="Times New Roman" pitchFamily="18" charset="0"/>
              </a:rPr>
              <a:t>st</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定义栈指针</a:t>
            </a:r>
            <a:r>
              <a:rPr lang="en-US" sz="2000" b="1" dirty="0" err="1">
                <a:solidFill>
                  <a:srgbClr val="00B050"/>
                </a:solidFill>
                <a:latin typeface="Times New Roman" pitchFamily="18" charset="0"/>
                <a:ea typeface="楷体" pitchFamily="49" charset="-122"/>
                <a:cs typeface="Times New Roman" pitchFamily="18" charset="0"/>
              </a:rPr>
              <a:t>st</a:t>
            </a:r>
            <a:endParaRPr lang="zh-CN" altLang="en-US" sz="2000" b="1" dirty="0">
              <a:solidFill>
                <a:srgbClr val="00B050"/>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FF00FF"/>
                </a:solidFill>
                <a:latin typeface="Times New Roman" pitchFamily="18" charset="0"/>
                <a:ea typeface="楷体" pitchFamily="49" charset="-122"/>
                <a:cs typeface="Times New Roman" pitchFamily="18" charset="0"/>
              </a:rPr>
              <a:t>InitStack</a:t>
            </a:r>
            <a:r>
              <a:rPr lang="en-US" sz="2000" b="1" dirty="0">
                <a:solidFill>
                  <a:srgbClr val="FF00FF"/>
                </a:solidFill>
                <a:latin typeface="Times New Roman" pitchFamily="18" charset="0"/>
                <a:ea typeface="楷体" pitchFamily="49" charset="-122"/>
                <a:cs typeface="Times New Roman" pitchFamily="18" charset="0"/>
              </a:rPr>
              <a:t>(</a:t>
            </a:r>
            <a:r>
              <a:rPr lang="en-US" sz="2000" b="1" dirty="0" err="1">
                <a:solidFill>
                  <a:srgbClr val="FF00FF"/>
                </a:solidFill>
                <a:latin typeface="Times New Roman" pitchFamily="18" charset="0"/>
                <a:ea typeface="楷体" pitchFamily="49" charset="-122"/>
                <a:cs typeface="Times New Roman" pitchFamily="18" charset="0"/>
              </a:rPr>
              <a:t>st</a:t>
            </a:r>
            <a:r>
              <a:rPr lang="en-US" sz="2000" b="1" dirty="0">
                <a:solidFill>
                  <a:srgbClr val="FF00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初始化栈</a:t>
            </a:r>
            <a:r>
              <a:rPr lang="en-US" sz="2000" b="1" dirty="0" err="1">
                <a:solidFill>
                  <a:srgbClr val="00B050"/>
                </a:solidFill>
                <a:latin typeface="Times New Roman" pitchFamily="18" charset="0"/>
                <a:ea typeface="楷体" pitchFamily="49" charset="-122"/>
                <a:cs typeface="Times New Roman" pitchFamily="18" charset="0"/>
              </a:rPr>
              <a:t>st</a:t>
            </a:r>
            <a:endParaRPr lang="zh-CN" altLang="en-US" sz="2000" b="1" dirty="0">
              <a:solidFill>
                <a:srgbClr val="00B050"/>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if (b!=NULL) </a:t>
            </a:r>
            <a:r>
              <a:rPr lang="en-US" altLang="zh-CN" sz="2000" b="1" dirty="0">
                <a:solidFill>
                  <a:srgbClr val="3333FF"/>
                </a:solidFill>
                <a:latin typeface="Times New Roman" pitchFamily="18" charset="0"/>
                <a:ea typeface="楷体" pitchFamily="49" charset="-122"/>
                <a:cs typeface="Times New Roman" pitchFamily="18" charset="0"/>
              </a:rPr>
              <a:t>{</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FF00FF"/>
                </a:solidFill>
                <a:latin typeface="Times New Roman" pitchFamily="18" charset="0"/>
                <a:ea typeface="楷体" pitchFamily="49" charset="-122"/>
                <a:cs typeface="Times New Roman" pitchFamily="18" charset="0"/>
              </a:rPr>
              <a:t>Push(</a:t>
            </a:r>
            <a:r>
              <a:rPr lang="en-US" sz="2000" b="1" dirty="0" err="1">
                <a:solidFill>
                  <a:srgbClr val="FF00FF"/>
                </a:solidFill>
                <a:latin typeface="Times New Roman" pitchFamily="18" charset="0"/>
                <a:ea typeface="楷体" pitchFamily="49" charset="-122"/>
                <a:cs typeface="Times New Roman" pitchFamily="18" charset="0"/>
              </a:rPr>
              <a:t>st，b</a:t>
            </a:r>
            <a:r>
              <a:rPr lang="en-US" sz="2000" b="1" dirty="0">
                <a:solidFill>
                  <a:srgbClr val="FF00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根结点进栈</a:t>
            </a:r>
          </a:p>
          <a:p>
            <a:r>
              <a:rPr lang="en-US" sz="2000" b="1" dirty="0">
                <a:solidFill>
                  <a:srgbClr val="3333FF"/>
                </a:solidFill>
                <a:latin typeface="Times New Roman" pitchFamily="18" charset="0"/>
                <a:ea typeface="楷体" pitchFamily="49" charset="-122"/>
                <a:cs typeface="Times New Roman" pitchFamily="18" charset="0"/>
              </a:rPr>
              <a:t>	while (!</a:t>
            </a:r>
            <a:r>
              <a:rPr lang="en-US" sz="2000" b="1" dirty="0" err="1">
                <a:solidFill>
                  <a:srgbClr val="FF00FF"/>
                </a:solidFill>
                <a:latin typeface="Times New Roman" pitchFamily="18" charset="0"/>
                <a:ea typeface="楷体" pitchFamily="49" charset="-122"/>
                <a:cs typeface="Times New Roman" pitchFamily="18" charset="0"/>
              </a:rPr>
              <a:t>StackEmpty</a:t>
            </a:r>
            <a:r>
              <a:rPr lang="en-US" sz="2000" b="1" dirty="0">
                <a:solidFill>
                  <a:srgbClr val="FF00FF"/>
                </a:solidFill>
                <a:latin typeface="Times New Roman" pitchFamily="18" charset="0"/>
                <a:ea typeface="楷体" pitchFamily="49" charset="-122"/>
                <a:cs typeface="Times New Roman" pitchFamily="18" charset="0"/>
              </a:rPr>
              <a:t>(</a:t>
            </a:r>
            <a:r>
              <a:rPr lang="en-US" sz="2000" b="1" dirty="0" err="1">
                <a:solidFill>
                  <a:srgbClr val="FF00FF"/>
                </a:solidFill>
                <a:latin typeface="Times New Roman" pitchFamily="18" charset="0"/>
                <a:ea typeface="楷体" pitchFamily="49" charset="-122"/>
                <a:cs typeface="Times New Roman" pitchFamily="18" charset="0"/>
              </a:rPr>
              <a:t>st</a:t>
            </a:r>
            <a:r>
              <a:rPr lang="en-US" sz="2000" b="1" dirty="0">
                <a:solidFill>
                  <a:srgbClr val="FF00FF"/>
                </a:solidFill>
                <a:latin typeface="Times New Roman" pitchFamily="18" charset="0"/>
                <a:ea typeface="楷体" pitchFamily="49" charset="-122"/>
                <a:cs typeface="Times New Roman" pitchFamily="18" charset="0"/>
              </a:rPr>
              <a:t>)</a:t>
            </a:r>
            <a:r>
              <a:rPr lang="en-US" sz="2000" b="1" dirty="0">
                <a:solidFill>
                  <a:srgbClr val="3333FF"/>
                </a:solidFill>
                <a:latin typeface="Times New Roman" pitchFamily="18" charset="0"/>
                <a:ea typeface="楷体" pitchFamily="49" charset="-122"/>
                <a:cs typeface="Times New Roman" pitchFamily="18" charset="0"/>
              </a:rPr>
              <a:t>)</a:t>
            </a:r>
            <a:r>
              <a:rPr lang="en-US" altLang="zh-CN" sz="2000" b="1" dirty="0">
                <a:solidFill>
                  <a:srgbClr val="3333FF"/>
                </a:solidFill>
                <a:latin typeface="Times New Roman" pitchFamily="18" charset="0"/>
                <a:ea typeface="楷体" pitchFamily="49" charset="-122"/>
                <a:cs typeface="Times New Roman" pitchFamily="18" charset="0"/>
              </a:rPr>
              <a:t> { </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栈不为空时循环</a:t>
            </a: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FF00FF"/>
                </a:solidFill>
                <a:latin typeface="Times New Roman" pitchFamily="18" charset="0"/>
                <a:ea typeface="楷体" pitchFamily="49" charset="-122"/>
                <a:cs typeface="Times New Roman" pitchFamily="18" charset="0"/>
              </a:rPr>
              <a:t>Pop(</a:t>
            </a:r>
            <a:r>
              <a:rPr lang="en-US" sz="2000" b="1" dirty="0" err="1">
                <a:solidFill>
                  <a:srgbClr val="FF00FF"/>
                </a:solidFill>
                <a:latin typeface="Times New Roman" pitchFamily="18" charset="0"/>
                <a:ea typeface="楷体" pitchFamily="49" charset="-122"/>
                <a:cs typeface="Times New Roman" pitchFamily="18" charset="0"/>
              </a:rPr>
              <a:t>st，p</a:t>
            </a:r>
            <a:r>
              <a:rPr lang="en-US" sz="2000" b="1" dirty="0">
                <a:solidFill>
                  <a:srgbClr val="FF00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退栈结点</a:t>
            </a:r>
            <a:r>
              <a:rPr lang="en-US" sz="2000" b="1" dirty="0">
                <a:solidFill>
                  <a:srgbClr val="00B050"/>
                </a:solidFill>
                <a:latin typeface="Times New Roman" pitchFamily="18" charset="0"/>
                <a:ea typeface="楷体" pitchFamily="49" charset="-122"/>
                <a:cs typeface="Times New Roman" pitchFamily="18" charset="0"/>
              </a:rPr>
              <a:t>p</a:t>
            </a:r>
            <a:r>
              <a:rPr lang="zh-CN" altLang="en-US" sz="2000" b="1" dirty="0">
                <a:solidFill>
                  <a:srgbClr val="00B050"/>
                </a:solidFill>
                <a:latin typeface="Times New Roman" pitchFamily="18" charset="0"/>
                <a:ea typeface="楷体" pitchFamily="49" charset="-122"/>
                <a:cs typeface="Times New Roman" pitchFamily="18" charset="0"/>
              </a:rPr>
              <a:t>并访问它</a:t>
            </a: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3333FF"/>
                </a:solidFill>
                <a:latin typeface="Times New Roman" pitchFamily="18" charset="0"/>
                <a:ea typeface="楷体" pitchFamily="49" charset="-122"/>
                <a:cs typeface="Times New Roman" pitchFamily="18" charset="0"/>
              </a:rPr>
              <a:t>printf</a:t>
            </a:r>
            <a:r>
              <a:rPr lang="en-US" sz="2000" b="1" dirty="0">
                <a:solidFill>
                  <a:srgbClr val="3333FF"/>
                </a:solidFill>
                <a:latin typeface="Times New Roman" pitchFamily="18" charset="0"/>
                <a:ea typeface="楷体" pitchFamily="49" charset="-122"/>
                <a:cs typeface="Times New Roman" pitchFamily="18" charset="0"/>
              </a:rPr>
              <a:t>("%c "，p-&gt;data);</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if (p-&gt;</a:t>
            </a:r>
            <a:r>
              <a:rPr lang="en-US" sz="2000" b="1" dirty="0" err="1">
                <a:solidFill>
                  <a:srgbClr val="3333FF"/>
                </a:solidFill>
                <a:latin typeface="Times New Roman" pitchFamily="18" charset="0"/>
                <a:ea typeface="楷体" pitchFamily="49" charset="-122"/>
                <a:cs typeface="Times New Roman" pitchFamily="18" charset="0"/>
              </a:rPr>
              <a:t>rchild</a:t>
            </a:r>
            <a:r>
              <a:rPr lang="en-US" sz="2000" b="1" dirty="0">
                <a:solidFill>
                  <a:srgbClr val="3333FF"/>
                </a:solidFill>
                <a:latin typeface="Times New Roman" pitchFamily="18" charset="0"/>
                <a:ea typeface="楷体" pitchFamily="49" charset="-122"/>
                <a:cs typeface="Times New Roman" pitchFamily="18" charset="0"/>
              </a:rPr>
              <a:t>!=NULL)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有右孩子时将其进栈</a:t>
            </a: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FF00FF"/>
                </a:solidFill>
                <a:latin typeface="Times New Roman" pitchFamily="18" charset="0"/>
                <a:ea typeface="楷体" pitchFamily="49" charset="-122"/>
                <a:cs typeface="Times New Roman" pitchFamily="18" charset="0"/>
              </a:rPr>
              <a:t>Push(</a:t>
            </a:r>
            <a:r>
              <a:rPr lang="en-US" sz="2000" b="1" dirty="0" err="1">
                <a:solidFill>
                  <a:srgbClr val="FF00FF"/>
                </a:solidFill>
                <a:latin typeface="Times New Roman" pitchFamily="18" charset="0"/>
                <a:ea typeface="楷体" pitchFamily="49" charset="-122"/>
                <a:cs typeface="Times New Roman" pitchFamily="18" charset="0"/>
              </a:rPr>
              <a:t>st，p</a:t>
            </a:r>
            <a:r>
              <a:rPr lang="en-US" sz="2000" b="1" dirty="0">
                <a:solidFill>
                  <a:srgbClr val="FF00FF"/>
                </a:solidFill>
                <a:latin typeface="Times New Roman" pitchFamily="18" charset="0"/>
                <a:ea typeface="楷体" pitchFamily="49" charset="-122"/>
                <a:cs typeface="Times New Roman" pitchFamily="18" charset="0"/>
              </a:rPr>
              <a:t>-&gt;</a:t>
            </a:r>
            <a:r>
              <a:rPr lang="en-US" sz="2000" b="1" dirty="0" err="1">
                <a:solidFill>
                  <a:srgbClr val="FF00FF"/>
                </a:solidFill>
                <a:latin typeface="Times New Roman" pitchFamily="18" charset="0"/>
                <a:ea typeface="楷体" pitchFamily="49" charset="-122"/>
                <a:cs typeface="Times New Roman" pitchFamily="18" charset="0"/>
              </a:rPr>
              <a:t>rchild</a:t>
            </a:r>
            <a:r>
              <a:rPr lang="en-US" sz="2000" b="1" dirty="0">
                <a:solidFill>
                  <a:srgbClr val="FF00FF"/>
                </a:solidFill>
                <a:latin typeface="Times New Roman" pitchFamily="18" charset="0"/>
                <a:ea typeface="楷体" pitchFamily="49" charset="-122"/>
                <a:cs typeface="Times New Roman" pitchFamily="18" charset="0"/>
              </a:rPr>
              <a:t>);</a:t>
            </a:r>
            <a:endParaRPr lang="zh-CN" altLang="en-US" sz="2000" b="1" dirty="0">
              <a:solidFill>
                <a:srgbClr val="FF00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if (p-&gt;</a:t>
            </a:r>
            <a:r>
              <a:rPr lang="en-US" sz="2000" b="1" dirty="0" err="1">
                <a:solidFill>
                  <a:srgbClr val="3333FF"/>
                </a:solidFill>
                <a:latin typeface="Times New Roman" pitchFamily="18" charset="0"/>
                <a:ea typeface="楷体" pitchFamily="49" charset="-122"/>
                <a:cs typeface="Times New Roman" pitchFamily="18" charset="0"/>
              </a:rPr>
              <a:t>lchild</a:t>
            </a:r>
            <a:r>
              <a:rPr lang="en-US" sz="2000" b="1" dirty="0">
                <a:solidFill>
                  <a:srgbClr val="3333FF"/>
                </a:solidFill>
                <a:latin typeface="Times New Roman" pitchFamily="18" charset="0"/>
                <a:ea typeface="楷体" pitchFamily="49" charset="-122"/>
                <a:cs typeface="Times New Roman" pitchFamily="18" charset="0"/>
              </a:rPr>
              <a:t>!=NULL)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有左孩子时将其进栈</a:t>
            </a: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FF00FF"/>
                </a:solidFill>
                <a:latin typeface="Times New Roman" pitchFamily="18" charset="0"/>
                <a:ea typeface="楷体" pitchFamily="49" charset="-122"/>
                <a:cs typeface="Times New Roman" pitchFamily="18" charset="0"/>
              </a:rPr>
              <a:t>  Push(</a:t>
            </a:r>
            <a:r>
              <a:rPr lang="en-US" sz="2000" b="1" dirty="0" err="1">
                <a:solidFill>
                  <a:srgbClr val="FF00FF"/>
                </a:solidFill>
                <a:latin typeface="Times New Roman" pitchFamily="18" charset="0"/>
                <a:ea typeface="楷体" pitchFamily="49" charset="-122"/>
                <a:cs typeface="Times New Roman" pitchFamily="18" charset="0"/>
              </a:rPr>
              <a:t>st，p</a:t>
            </a:r>
            <a:r>
              <a:rPr lang="en-US" sz="2000" b="1" dirty="0">
                <a:solidFill>
                  <a:srgbClr val="FF00FF"/>
                </a:solidFill>
                <a:latin typeface="Times New Roman" pitchFamily="18" charset="0"/>
                <a:ea typeface="楷体" pitchFamily="49" charset="-122"/>
                <a:cs typeface="Times New Roman" pitchFamily="18" charset="0"/>
              </a:rPr>
              <a:t>-&gt;</a:t>
            </a:r>
            <a:r>
              <a:rPr lang="en-US" sz="2000" b="1" dirty="0" err="1">
                <a:solidFill>
                  <a:srgbClr val="FF00FF"/>
                </a:solidFill>
                <a:latin typeface="Times New Roman" pitchFamily="18" charset="0"/>
                <a:ea typeface="楷体" pitchFamily="49" charset="-122"/>
                <a:cs typeface="Times New Roman" pitchFamily="18" charset="0"/>
              </a:rPr>
              <a:t>lchild</a:t>
            </a:r>
            <a:r>
              <a:rPr lang="en-US" sz="2000" b="1" dirty="0">
                <a:solidFill>
                  <a:srgbClr val="FF00FF"/>
                </a:solidFill>
                <a:latin typeface="Times New Roman" pitchFamily="18" charset="0"/>
                <a:ea typeface="楷体" pitchFamily="49" charset="-122"/>
                <a:cs typeface="Times New Roman" pitchFamily="18" charset="0"/>
              </a:rPr>
              <a:t>);</a:t>
            </a:r>
            <a:endParaRPr lang="zh-CN" altLang="en-US" sz="2000" b="1" dirty="0">
              <a:solidFill>
                <a:srgbClr val="FF00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3333FF"/>
                </a:solidFill>
                <a:latin typeface="Times New Roman" pitchFamily="18" charset="0"/>
                <a:ea typeface="楷体" pitchFamily="49" charset="-122"/>
                <a:cs typeface="Times New Roman" pitchFamily="18" charset="0"/>
              </a:rPr>
              <a:t>printf</a:t>
            </a:r>
            <a:r>
              <a:rPr lang="en-US" sz="2000" b="1" dirty="0">
                <a:solidFill>
                  <a:srgbClr val="3333FF"/>
                </a:solidFill>
                <a:latin typeface="Times New Roman" pitchFamily="18" charset="0"/>
                <a:ea typeface="楷体" pitchFamily="49" charset="-122"/>
                <a:cs typeface="Times New Roman" pitchFamily="18" charset="0"/>
              </a:rPr>
              <a:t>("\n");</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FF00FF"/>
                </a:solidFill>
                <a:latin typeface="Times New Roman" pitchFamily="18" charset="0"/>
                <a:ea typeface="楷体" pitchFamily="49" charset="-122"/>
                <a:cs typeface="Times New Roman" pitchFamily="18" charset="0"/>
              </a:rPr>
              <a:t>DestroyStack</a:t>
            </a:r>
            <a:r>
              <a:rPr lang="en-US" sz="2000" b="1" dirty="0">
                <a:solidFill>
                  <a:srgbClr val="FF00FF"/>
                </a:solidFill>
                <a:latin typeface="Times New Roman" pitchFamily="18" charset="0"/>
                <a:ea typeface="楷体" pitchFamily="49" charset="-122"/>
                <a:cs typeface="Times New Roman" pitchFamily="18" charset="0"/>
              </a:rPr>
              <a:t>(</a:t>
            </a:r>
            <a:r>
              <a:rPr lang="en-US" sz="2000" b="1" dirty="0" err="1">
                <a:solidFill>
                  <a:srgbClr val="FF00FF"/>
                </a:solidFill>
                <a:latin typeface="Times New Roman" pitchFamily="18" charset="0"/>
                <a:ea typeface="楷体" pitchFamily="49" charset="-122"/>
                <a:cs typeface="Times New Roman" pitchFamily="18" charset="0"/>
              </a:rPr>
              <a:t>st</a:t>
            </a:r>
            <a:r>
              <a:rPr lang="en-US" sz="2000" b="1" dirty="0">
                <a:solidFill>
                  <a:srgbClr val="FF00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销毁栈</a:t>
            </a:r>
          </a:p>
          <a:p>
            <a:r>
              <a:rPr lang="en-US" sz="2000" b="1" dirty="0">
                <a:solidFill>
                  <a:srgbClr val="3333FF"/>
                </a:solidFill>
                <a:latin typeface="Times New Roman" pitchFamily="18" charset="0"/>
                <a:ea typeface="楷体" pitchFamily="49" charset="-122"/>
                <a:cs typeface="Times New Roman" pitchFamily="18" charset="0"/>
              </a:rPr>
              <a:t>}</a:t>
            </a:r>
            <a:endParaRPr kumimoji="1" lang="en-US" altLang="zh-CN" sz="2000" b="1" dirty="0">
              <a:solidFill>
                <a:srgbClr val="3333FF"/>
              </a:solidFill>
              <a:latin typeface="Times New Roman" pitchFamily="18" charset="0"/>
              <a:ea typeface="楷体" pitchFamily="49" charset="-122"/>
              <a:cs typeface="Times New Roman" pitchFamily="18" charset="0"/>
            </a:endParaRPr>
          </a:p>
        </p:txBody>
      </p:sp>
      <p:sp>
        <p:nvSpPr>
          <p:cNvPr id="145413" name="Rectangle 1029"/>
          <p:cNvSpPr>
            <a:spLocks noChangeArrowheads="1"/>
          </p:cNvSpPr>
          <p:nvPr/>
        </p:nvSpPr>
        <p:spPr bwMode="auto">
          <a:xfrm>
            <a:off x="382100" y="582937"/>
            <a:ext cx="3276600" cy="461665"/>
          </a:xfrm>
          <a:prstGeom prst="rect">
            <a:avLst/>
          </a:prstGeom>
          <a:noFill/>
          <a:ln w="9525">
            <a:noFill/>
            <a:miter lim="800000"/>
            <a:headEnd/>
            <a:tailEnd/>
          </a:ln>
          <a:effectLst/>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cs typeface="Times New Roman" pitchFamily="18" charset="0"/>
              </a:rPr>
              <a:t>先序遍历非递归算法</a:t>
            </a:r>
            <a:r>
              <a:rPr lang="en-US" altLang="zh-CN" b="1" dirty="0">
                <a:solidFill>
                  <a:srgbClr val="C00000"/>
                </a:solidFill>
                <a:latin typeface="微软雅黑" panose="020B0503020204020204" pitchFamily="34" charset="-122"/>
                <a:ea typeface="微软雅黑" panose="020B0503020204020204" pitchFamily="34" charset="-122"/>
                <a:cs typeface="Times New Roman" pitchFamily="18" charset="0"/>
              </a:rPr>
              <a:t>1</a:t>
            </a:r>
            <a:endParaRPr lang="zh-CN" altLang="en-US" b="1" dirty="0">
              <a:solidFill>
                <a:srgbClr val="C00000"/>
              </a:solidFill>
              <a:latin typeface="微软雅黑" panose="020B0503020204020204" pitchFamily="34" charset="-122"/>
              <a:ea typeface="微软雅黑" panose="020B0503020204020204" pitchFamily="34" charset="-122"/>
              <a:cs typeface="Times New Roman" pitchFamily="18" charset="0"/>
            </a:endParaRPr>
          </a:p>
        </p:txBody>
      </p:sp>
      <p:grpSp>
        <p:nvGrpSpPr>
          <p:cNvPr id="2" name="组合 1">
            <a:extLst>
              <a:ext uri="{FF2B5EF4-FFF2-40B4-BE49-F238E27FC236}">
                <a16:creationId xmlns:a16="http://schemas.microsoft.com/office/drawing/2014/main" id="{8D24ED15-D0A2-4B98-B355-84BF1A6DBBAD}"/>
              </a:ext>
            </a:extLst>
          </p:cNvPr>
          <p:cNvGrpSpPr/>
          <p:nvPr/>
        </p:nvGrpSpPr>
        <p:grpSpPr>
          <a:xfrm>
            <a:off x="914400" y="1219200"/>
            <a:ext cx="2592388" cy="2016124"/>
            <a:chOff x="568325" y="1934400"/>
            <a:chExt cx="2592388" cy="2016124"/>
          </a:xfrm>
          <a:solidFill>
            <a:srgbClr val="FFFFCC"/>
          </a:solidFill>
        </p:grpSpPr>
        <p:sp>
          <p:nvSpPr>
            <p:cNvPr id="28" name="Line 4">
              <a:extLst>
                <a:ext uri="{FF2B5EF4-FFF2-40B4-BE49-F238E27FC236}">
                  <a16:creationId xmlns:a16="http://schemas.microsoft.com/office/drawing/2014/main" id="{D8A24F4F-2EDD-4564-B1CB-BBA86F2C83B3}"/>
                </a:ext>
              </a:extLst>
            </p:cNvPr>
            <p:cNvSpPr>
              <a:spLocks noChangeShapeType="1"/>
            </p:cNvSpPr>
            <p:nvPr/>
          </p:nvSpPr>
          <p:spPr bwMode="auto">
            <a:xfrm>
              <a:off x="927101" y="3374263"/>
              <a:ext cx="288925" cy="287337"/>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29" name="Line 5">
              <a:extLst>
                <a:ext uri="{FF2B5EF4-FFF2-40B4-BE49-F238E27FC236}">
                  <a16:creationId xmlns:a16="http://schemas.microsoft.com/office/drawing/2014/main" id="{ED138035-B0F9-4E9A-9449-195EC5ED786B}"/>
                </a:ext>
              </a:extLst>
            </p:cNvPr>
            <p:cNvSpPr>
              <a:spLocks noChangeShapeType="1"/>
            </p:cNvSpPr>
            <p:nvPr/>
          </p:nvSpPr>
          <p:spPr bwMode="auto">
            <a:xfrm flipH="1">
              <a:off x="1431925" y="2221738"/>
              <a:ext cx="287338" cy="287337"/>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30" name="Freeform 6">
              <a:extLst>
                <a:ext uri="{FF2B5EF4-FFF2-40B4-BE49-F238E27FC236}">
                  <a16:creationId xmlns:a16="http://schemas.microsoft.com/office/drawing/2014/main" id="{9710B75D-87B1-4F83-88AC-862828D72600}"/>
                </a:ext>
              </a:extLst>
            </p:cNvPr>
            <p:cNvSpPr>
              <a:spLocks/>
            </p:cNvSpPr>
            <p:nvPr/>
          </p:nvSpPr>
          <p:spPr bwMode="auto">
            <a:xfrm>
              <a:off x="2041526" y="2174113"/>
              <a:ext cx="301625" cy="388937"/>
            </a:xfrm>
            <a:custGeom>
              <a:avLst/>
              <a:gdLst/>
              <a:ahLst/>
              <a:cxnLst>
                <a:cxn ang="0">
                  <a:pos x="0" y="0"/>
                </a:cxn>
                <a:cxn ang="0">
                  <a:pos x="190" y="245"/>
                </a:cxn>
              </a:cxnLst>
              <a:rect l="0" t="0" r="r" b="b"/>
              <a:pathLst>
                <a:path w="190" h="245">
                  <a:moveTo>
                    <a:pt x="0" y="0"/>
                  </a:moveTo>
                  <a:lnTo>
                    <a:pt x="190" y="245"/>
                  </a:lnTo>
                </a:path>
              </a:pathLst>
            </a:custGeom>
            <a:grp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31" name="Line 7">
              <a:extLst>
                <a:ext uri="{FF2B5EF4-FFF2-40B4-BE49-F238E27FC236}">
                  <a16:creationId xmlns:a16="http://schemas.microsoft.com/office/drawing/2014/main" id="{A4F7600A-BB9A-4EDC-B7CF-61821D678B93}"/>
                </a:ext>
              </a:extLst>
            </p:cNvPr>
            <p:cNvSpPr>
              <a:spLocks noChangeShapeType="1"/>
            </p:cNvSpPr>
            <p:nvPr/>
          </p:nvSpPr>
          <p:spPr bwMode="auto">
            <a:xfrm flipH="1">
              <a:off x="855663" y="2798000"/>
              <a:ext cx="360362" cy="360363"/>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32" name="Line 8">
              <a:extLst>
                <a:ext uri="{FF2B5EF4-FFF2-40B4-BE49-F238E27FC236}">
                  <a16:creationId xmlns:a16="http://schemas.microsoft.com/office/drawing/2014/main" id="{16A4A1E3-267B-4A74-8AD5-64F6A55B63F7}"/>
                </a:ext>
              </a:extLst>
            </p:cNvPr>
            <p:cNvSpPr>
              <a:spLocks noChangeShapeType="1"/>
            </p:cNvSpPr>
            <p:nvPr/>
          </p:nvSpPr>
          <p:spPr bwMode="auto">
            <a:xfrm flipH="1">
              <a:off x="1998664" y="2826574"/>
              <a:ext cx="287337" cy="287338"/>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33" name="Line 9">
              <a:extLst>
                <a:ext uri="{FF2B5EF4-FFF2-40B4-BE49-F238E27FC236}">
                  <a16:creationId xmlns:a16="http://schemas.microsoft.com/office/drawing/2014/main" id="{49A19066-7746-46EC-9738-01BEC9AF5A07}"/>
                </a:ext>
              </a:extLst>
            </p:cNvPr>
            <p:cNvSpPr>
              <a:spLocks noChangeShapeType="1"/>
            </p:cNvSpPr>
            <p:nvPr/>
          </p:nvSpPr>
          <p:spPr bwMode="auto">
            <a:xfrm>
              <a:off x="2584450" y="2798000"/>
              <a:ext cx="287338" cy="360363"/>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34" name="Oval 10">
              <a:extLst>
                <a:ext uri="{FF2B5EF4-FFF2-40B4-BE49-F238E27FC236}">
                  <a16:creationId xmlns:a16="http://schemas.microsoft.com/office/drawing/2014/main" id="{FA956692-0F10-4C96-AC8D-8A5F025CA13E}"/>
                </a:ext>
              </a:extLst>
            </p:cNvPr>
            <p:cNvSpPr>
              <a:spLocks noChangeArrowheads="1"/>
            </p:cNvSpPr>
            <p:nvPr/>
          </p:nvSpPr>
          <p:spPr bwMode="auto">
            <a:xfrm>
              <a:off x="1647825" y="1934400"/>
              <a:ext cx="431800" cy="360363"/>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A</a:t>
              </a:r>
            </a:p>
          </p:txBody>
        </p:sp>
        <p:sp>
          <p:nvSpPr>
            <p:cNvPr id="35" name="Oval 11">
              <a:extLst>
                <a:ext uri="{FF2B5EF4-FFF2-40B4-BE49-F238E27FC236}">
                  <a16:creationId xmlns:a16="http://schemas.microsoft.com/office/drawing/2014/main" id="{009FC5E0-1915-4B5F-ACEF-09945D41D386}"/>
                </a:ext>
              </a:extLst>
            </p:cNvPr>
            <p:cNvSpPr>
              <a:spLocks noChangeArrowheads="1"/>
            </p:cNvSpPr>
            <p:nvPr/>
          </p:nvSpPr>
          <p:spPr bwMode="auto">
            <a:xfrm>
              <a:off x="1143000" y="2509075"/>
              <a:ext cx="431800" cy="360363"/>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B</a:t>
              </a:r>
            </a:p>
          </p:txBody>
        </p:sp>
        <p:sp>
          <p:nvSpPr>
            <p:cNvPr id="36" name="Oval 12">
              <a:extLst>
                <a:ext uri="{FF2B5EF4-FFF2-40B4-BE49-F238E27FC236}">
                  <a16:creationId xmlns:a16="http://schemas.microsoft.com/office/drawing/2014/main" id="{829C145E-9E94-4BAB-ACB0-FF998A876B42}"/>
                </a:ext>
              </a:extLst>
            </p:cNvPr>
            <p:cNvSpPr>
              <a:spLocks noChangeArrowheads="1"/>
            </p:cNvSpPr>
            <p:nvPr/>
          </p:nvSpPr>
          <p:spPr bwMode="auto">
            <a:xfrm>
              <a:off x="2224088" y="2509075"/>
              <a:ext cx="431800" cy="360363"/>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C</a:t>
              </a:r>
            </a:p>
          </p:txBody>
        </p:sp>
        <p:sp>
          <p:nvSpPr>
            <p:cNvPr id="37" name="Oval 13">
              <a:extLst>
                <a:ext uri="{FF2B5EF4-FFF2-40B4-BE49-F238E27FC236}">
                  <a16:creationId xmlns:a16="http://schemas.microsoft.com/office/drawing/2014/main" id="{1EB89123-93C2-4A0E-B0E6-5D6A8EC9362C}"/>
                </a:ext>
              </a:extLst>
            </p:cNvPr>
            <p:cNvSpPr>
              <a:spLocks noChangeArrowheads="1"/>
            </p:cNvSpPr>
            <p:nvPr/>
          </p:nvSpPr>
          <p:spPr bwMode="auto">
            <a:xfrm>
              <a:off x="568325" y="3085337"/>
              <a:ext cx="431800" cy="360362"/>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D</a:t>
              </a:r>
            </a:p>
          </p:txBody>
        </p:sp>
        <p:sp>
          <p:nvSpPr>
            <p:cNvPr id="38" name="Oval 14">
              <a:extLst>
                <a:ext uri="{FF2B5EF4-FFF2-40B4-BE49-F238E27FC236}">
                  <a16:creationId xmlns:a16="http://schemas.microsoft.com/office/drawing/2014/main" id="{1D680769-2931-4E6F-BFCE-72988379AEDC}"/>
                </a:ext>
              </a:extLst>
            </p:cNvPr>
            <p:cNvSpPr>
              <a:spLocks noChangeArrowheads="1"/>
            </p:cNvSpPr>
            <p:nvPr/>
          </p:nvSpPr>
          <p:spPr bwMode="auto">
            <a:xfrm>
              <a:off x="1649413" y="3085337"/>
              <a:ext cx="431800" cy="360362"/>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E</a:t>
              </a:r>
            </a:p>
          </p:txBody>
        </p:sp>
        <p:sp>
          <p:nvSpPr>
            <p:cNvPr id="39" name="Oval 15">
              <a:extLst>
                <a:ext uri="{FF2B5EF4-FFF2-40B4-BE49-F238E27FC236}">
                  <a16:creationId xmlns:a16="http://schemas.microsoft.com/office/drawing/2014/main" id="{5A72C2ED-7495-4D99-933F-B531D0FB1CA5}"/>
                </a:ext>
              </a:extLst>
            </p:cNvPr>
            <p:cNvSpPr>
              <a:spLocks noChangeArrowheads="1"/>
            </p:cNvSpPr>
            <p:nvPr/>
          </p:nvSpPr>
          <p:spPr bwMode="auto">
            <a:xfrm>
              <a:off x="1143000" y="3590162"/>
              <a:ext cx="431800" cy="360362"/>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G</a:t>
              </a:r>
            </a:p>
          </p:txBody>
        </p:sp>
        <p:sp>
          <p:nvSpPr>
            <p:cNvPr id="40" name="Oval 16">
              <a:extLst>
                <a:ext uri="{FF2B5EF4-FFF2-40B4-BE49-F238E27FC236}">
                  <a16:creationId xmlns:a16="http://schemas.microsoft.com/office/drawing/2014/main" id="{2D709B23-F6D4-4E04-8EEE-5D7F96489C61}"/>
                </a:ext>
              </a:extLst>
            </p:cNvPr>
            <p:cNvSpPr>
              <a:spLocks noChangeArrowheads="1"/>
            </p:cNvSpPr>
            <p:nvPr/>
          </p:nvSpPr>
          <p:spPr bwMode="auto">
            <a:xfrm>
              <a:off x="2728913" y="3085337"/>
              <a:ext cx="431800" cy="360362"/>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F</a:t>
              </a:r>
            </a:p>
          </p:txBody>
        </p:sp>
      </p:grpSp>
      <p:pic>
        <p:nvPicPr>
          <p:cNvPr id="49" name="Picture 5" descr="中序遍历的堆栈">
            <a:extLst>
              <a:ext uri="{FF2B5EF4-FFF2-40B4-BE49-F238E27FC236}">
                <a16:creationId xmlns:a16="http://schemas.microsoft.com/office/drawing/2014/main" id="{D516B5E9-731F-4678-8673-7D4F67748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562100" y="3797001"/>
            <a:ext cx="1088537" cy="2759438"/>
          </a:xfrm>
          <a:prstGeom prst="rect">
            <a:avLst/>
          </a:prstGeom>
          <a:noFill/>
          <a:extLst>
            <a:ext uri="{909E8E84-426E-40DD-AFC4-6F175D3DCCD1}">
              <a14:hiddenFill xmlns:a14="http://schemas.microsoft.com/office/drawing/2010/main">
                <a:solidFill>
                  <a:srgbClr val="FFFFFF"/>
                </a:solidFill>
              </a14:hiddenFill>
            </a:ext>
          </a:extLst>
        </p:spPr>
      </p:pic>
      <p:sp>
        <p:nvSpPr>
          <p:cNvPr id="57" name="Text Box 35">
            <a:extLst>
              <a:ext uri="{FF2B5EF4-FFF2-40B4-BE49-F238E27FC236}">
                <a16:creationId xmlns:a16="http://schemas.microsoft.com/office/drawing/2014/main" id="{1F62D6F8-AED2-45A6-BB5A-8D6C62771511}"/>
              </a:ext>
            </a:extLst>
          </p:cNvPr>
          <p:cNvSpPr txBox="1">
            <a:spLocks noChangeArrowheads="1"/>
          </p:cNvSpPr>
          <p:nvPr/>
        </p:nvSpPr>
        <p:spPr bwMode="auto">
          <a:xfrm>
            <a:off x="1848643" y="6090397"/>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A</a:t>
            </a:r>
          </a:p>
        </p:txBody>
      </p:sp>
      <p:sp>
        <p:nvSpPr>
          <p:cNvPr id="58" name="Text Box 39">
            <a:extLst>
              <a:ext uri="{FF2B5EF4-FFF2-40B4-BE49-F238E27FC236}">
                <a16:creationId xmlns:a16="http://schemas.microsoft.com/office/drawing/2014/main" id="{552125CC-FFA3-449E-9B6D-338BC2828FD6}"/>
              </a:ext>
            </a:extLst>
          </p:cNvPr>
          <p:cNvSpPr txBox="1">
            <a:spLocks noChangeArrowheads="1"/>
          </p:cNvSpPr>
          <p:nvPr/>
        </p:nvSpPr>
        <p:spPr bwMode="auto">
          <a:xfrm>
            <a:off x="1816252" y="6090397"/>
            <a:ext cx="433388"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C</a:t>
            </a:r>
          </a:p>
        </p:txBody>
      </p:sp>
      <p:sp>
        <p:nvSpPr>
          <p:cNvPr id="59" name="Text Box 36">
            <a:extLst>
              <a:ext uri="{FF2B5EF4-FFF2-40B4-BE49-F238E27FC236}">
                <a16:creationId xmlns:a16="http://schemas.microsoft.com/office/drawing/2014/main" id="{A9D3D6A9-5AE6-443C-B1BD-BC9210B8CC05}"/>
              </a:ext>
            </a:extLst>
          </p:cNvPr>
          <p:cNvSpPr txBox="1">
            <a:spLocks noChangeArrowheads="1"/>
          </p:cNvSpPr>
          <p:nvPr/>
        </p:nvSpPr>
        <p:spPr bwMode="auto">
          <a:xfrm>
            <a:off x="1848643" y="5568037"/>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B</a:t>
            </a:r>
          </a:p>
        </p:txBody>
      </p:sp>
      <p:sp>
        <p:nvSpPr>
          <p:cNvPr id="61" name="Text Box 37">
            <a:extLst>
              <a:ext uri="{FF2B5EF4-FFF2-40B4-BE49-F238E27FC236}">
                <a16:creationId xmlns:a16="http://schemas.microsoft.com/office/drawing/2014/main" id="{2CA555E5-FF58-4912-88FE-304202B493DE}"/>
              </a:ext>
            </a:extLst>
          </p:cNvPr>
          <p:cNvSpPr txBox="1">
            <a:spLocks noChangeArrowheads="1"/>
          </p:cNvSpPr>
          <p:nvPr/>
        </p:nvSpPr>
        <p:spPr bwMode="auto">
          <a:xfrm>
            <a:off x="1848643" y="5568037"/>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a:solidFill>
                  <a:srgbClr val="FF0000"/>
                </a:solidFill>
                <a:ea typeface="楷体_GB2312" pitchFamily="49" charset="-122"/>
              </a:rPr>
              <a:t>D</a:t>
            </a:r>
          </a:p>
        </p:txBody>
      </p:sp>
      <p:sp>
        <p:nvSpPr>
          <p:cNvPr id="62" name="Text Box 38">
            <a:extLst>
              <a:ext uri="{FF2B5EF4-FFF2-40B4-BE49-F238E27FC236}">
                <a16:creationId xmlns:a16="http://schemas.microsoft.com/office/drawing/2014/main" id="{DB20A10F-9171-465C-917F-0A468D068F3D}"/>
              </a:ext>
            </a:extLst>
          </p:cNvPr>
          <p:cNvSpPr txBox="1">
            <a:spLocks noChangeArrowheads="1"/>
          </p:cNvSpPr>
          <p:nvPr/>
        </p:nvSpPr>
        <p:spPr bwMode="auto">
          <a:xfrm>
            <a:off x="1821138" y="5568037"/>
            <a:ext cx="433388"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G</a:t>
            </a:r>
          </a:p>
        </p:txBody>
      </p:sp>
      <p:sp>
        <p:nvSpPr>
          <p:cNvPr id="63" name="Text Box 41">
            <a:extLst>
              <a:ext uri="{FF2B5EF4-FFF2-40B4-BE49-F238E27FC236}">
                <a16:creationId xmlns:a16="http://schemas.microsoft.com/office/drawing/2014/main" id="{DF91DCC2-C62C-414A-81ED-45AE6612F1AB}"/>
              </a:ext>
            </a:extLst>
          </p:cNvPr>
          <p:cNvSpPr txBox="1">
            <a:spLocks noChangeArrowheads="1"/>
          </p:cNvSpPr>
          <p:nvPr/>
        </p:nvSpPr>
        <p:spPr bwMode="auto">
          <a:xfrm>
            <a:off x="1819335" y="6100594"/>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F</a:t>
            </a:r>
          </a:p>
        </p:txBody>
      </p:sp>
      <p:sp>
        <p:nvSpPr>
          <p:cNvPr id="64" name="Text Box 40">
            <a:extLst>
              <a:ext uri="{FF2B5EF4-FFF2-40B4-BE49-F238E27FC236}">
                <a16:creationId xmlns:a16="http://schemas.microsoft.com/office/drawing/2014/main" id="{C7E4A55E-A21A-4AE8-8FFC-AC6E76F9B1E5}"/>
              </a:ext>
            </a:extLst>
          </p:cNvPr>
          <p:cNvSpPr txBox="1">
            <a:spLocks noChangeArrowheads="1"/>
          </p:cNvSpPr>
          <p:nvPr/>
        </p:nvSpPr>
        <p:spPr bwMode="auto">
          <a:xfrm>
            <a:off x="1816252" y="5568037"/>
            <a:ext cx="433388"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E</a:t>
            </a:r>
          </a:p>
        </p:txBody>
      </p:sp>
    </p:spTree>
    <p:extLst>
      <p:ext uri="{BB962C8B-B14F-4D97-AF65-F5344CB8AC3E}">
        <p14:creationId xmlns:p14="http://schemas.microsoft.com/office/powerpoint/2010/main" val="102638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2.5E-6 1.11111E-6 L -0.13177 -0.39236 " pathEditMode="relative" rAng="0" ptsTypes="AA">
                                      <p:cBhvr>
                                        <p:cTn id="10" dur="2000" fill="hold"/>
                                        <p:tgtEl>
                                          <p:spTgt spid="57"/>
                                        </p:tgtEl>
                                        <p:attrNameLst>
                                          <p:attrName>ppt_x</p:attrName>
                                          <p:attrName>ppt_y</p:attrName>
                                        </p:attrNameLst>
                                      </p:cBhvr>
                                      <p:rCtr x="-6589" y="-1963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1.04167E-6 -2.96296E-6 L -0.08932 -0.31875 " pathEditMode="relative" rAng="0" ptsTypes="AA">
                                      <p:cBhvr>
                                        <p:cTn id="22" dur="2000" fill="hold"/>
                                        <p:tgtEl>
                                          <p:spTgt spid="59"/>
                                        </p:tgtEl>
                                        <p:attrNameLst>
                                          <p:attrName>ppt_x</p:attrName>
                                          <p:attrName>ppt_y</p:attrName>
                                        </p:attrNameLst>
                                      </p:cBhvr>
                                      <p:rCtr x="-4466" y="-15949"/>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8.33333E-7 2.59259E-6 L -0.04114 -0.31875 " pathEditMode="relative" rAng="0" ptsTypes="AA">
                                      <p:cBhvr>
                                        <p:cTn id="30" dur="2000" fill="hold"/>
                                        <p:tgtEl>
                                          <p:spTgt spid="61"/>
                                        </p:tgtEl>
                                        <p:attrNameLst>
                                          <p:attrName>ppt_x</p:attrName>
                                          <p:attrName>ppt_y</p:attrName>
                                        </p:attrNameLst>
                                      </p:cBhvr>
                                      <p:rCtr x="-2057" y="-15949"/>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2.70833E-6 2.59259E-6 L 0.01419 -0.31875 " pathEditMode="relative" rAng="0" ptsTypes="AA">
                                      <p:cBhvr>
                                        <p:cTn id="38" dur="2000" fill="hold"/>
                                        <p:tgtEl>
                                          <p:spTgt spid="62"/>
                                        </p:tgtEl>
                                        <p:attrNameLst>
                                          <p:attrName>ppt_x</p:attrName>
                                          <p:attrName>ppt_y</p:attrName>
                                        </p:attrNameLst>
                                      </p:cBhvr>
                                      <p:rCtr x="703" y="-15949"/>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3.33333E-6 -4.81481E-6 L 0.06849 -0.39675 " pathEditMode="relative" rAng="0" ptsTypes="AA">
                                      <p:cBhvr>
                                        <p:cTn id="42" dur="2000" fill="hold"/>
                                        <p:tgtEl>
                                          <p:spTgt spid="58"/>
                                        </p:tgtEl>
                                        <p:attrNameLst>
                                          <p:attrName>ppt_x</p:attrName>
                                          <p:attrName>ppt_y</p:attrName>
                                        </p:attrNameLst>
                                      </p:cBhvr>
                                      <p:rCtr x="3424" y="-19838"/>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1" nodeType="clickEffect">
                                  <p:stCondLst>
                                    <p:cond delay="0"/>
                                  </p:stCondLst>
                                  <p:childTnLst>
                                    <p:animMotion origin="layout" path="M -0.00326 -0.00255 L 0.11771 -0.3213 " pathEditMode="relative" rAng="0" ptsTypes="AA">
                                      <p:cBhvr>
                                        <p:cTn id="54" dur="2000" fill="hold"/>
                                        <p:tgtEl>
                                          <p:spTgt spid="64"/>
                                        </p:tgtEl>
                                        <p:attrNameLst>
                                          <p:attrName>ppt_x</p:attrName>
                                          <p:attrName>ppt_y</p:attrName>
                                        </p:attrNameLst>
                                      </p:cBhvr>
                                      <p:rCtr x="6042" y="-15949"/>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2.91667E-6 4.81481E-6 L 0.16159 -0.39838 " pathEditMode="relative" rAng="0" ptsTypes="AA">
                                      <p:cBhvr>
                                        <p:cTn id="58" dur="2000" fill="hold"/>
                                        <p:tgtEl>
                                          <p:spTgt spid="63"/>
                                        </p:tgtEl>
                                        <p:attrNameLst>
                                          <p:attrName>ppt_x</p:attrName>
                                          <p:attrName>ppt_y</p:attrName>
                                        </p:attrNameLst>
                                      </p:cBhvr>
                                      <p:rCtr x="8073" y="-19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7" grpId="1"/>
      <p:bldP spid="58" grpId="0"/>
      <p:bldP spid="58" grpId="1"/>
      <p:bldP spid="59" grpId="0"/>
      <p:bldP spid="59" grpId="1"/>
      <p:bldP spid="61" grpId="0"/>
      <p:bldP spid="61" grpId="1"/>
      <p:bldP spid="62" grpId="0"/>
      <p:bldP spid="62" grpId="1"/>
      <p:bldP spid="63" grpId="0"/>
      <p:bldP spid="63" grpId="1"/>
      <p:bldP spid="64" grpId="0"/>
      <p:bldP spid="64"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3" name="Rectangle 1029"/>
          <p:cNvSpPr>
            <a:spLocks noChangeArrowheads="1"/>
          </p:cNvSpPr>
          <p:nvPr/>
        </p:nvSpPr>
        <p:spPr bwMode="auto">
          <a:xfrm>
            <a:off x="382100" y="582937"/>
            <a:ext cx="3276600" cy="461665"/>
          </a:xfrm>
          <a:prstGeom prst="rect">
            <a:avLst/>
          </a:prstGeom>
          <a:noFill/>
          <a:ln w="9525">
            <a:noFill/>
            <a:miter lim="800000"/>
            <a:headEnd/>
            <a:tailEnd/>
          </a:ln>
          <a:effectLst/>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cs typeface="Times New Roman" pitchFamily="18" charset="0"/>
              </a:rPr>
              <a:t>先序遍历非递归</a:t>
            </a:r>
            <a:r>
              <a:rPr lang="zh-CN" altLang="en-US" b="1" dirty="0">
                <a:solidFill>
                  <a:srgbClr val="C00000"/>
                </a:solidFill>
                <a:latin typeface="微软雅黑" panose="020B0503020204020204" pitchFamily="34" charset="-122"/>
                <a:ea typeface="微软雅黑" panose="020B0503020204020204" pitchFamily="34" charset="-122"/>
              </a:rPr>
              <a:t>算法</a:t>
            </a:r>
            <a:r>
              <a:rPr lang="en-US" altLang="zh-CN" b="1" dirty="0">
                <a:solidFill>
                  <a:srgbClr val="C00000"/>
                </a:solidFill>
                <a:latin typeface="微软雅黑" panose="020B0503020204020204" pitchFamily="34" charset="-122"/>
                <a:ea typeface="微软雅黑" panose="020B0503020204020204" pitchFamily="34" charset="-122"/>
                <a:cs typeface="Times New Roman" pitchFamily="18" charset="0"/>
              </a:rPr>
              <a:t>2</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pic>
        <p:nvPicPr>
          <p:cNvPr id="49" name="Picture 5" descr="中序遍历的堆栈">
            <a:extLst>
              <a:ext uri="{FF2B5EF4-FFF2-40B4-BE49-F238E27FC236}">
                <a16:creationId xmlns:a16="http://schemas.microsoft.com/office/drawing/2014/main" id="{D516B5E9-731F-4678-8673-7D4F677487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562100" y="3797001"/>
            <a:ext cx="1088537" cy="2759438"/>
          </a:xfrm>
          <a:prstGeom prst="rect">
            <a:avLst/>
          </a:prstGeom>
          <a:noFill/>
          <a:extLst>
            <a:ext uri="{909E8E84-426E-40DD-AFC4-6F175D3DCCD1}">
              <a14:hiddenFill xmlns:a14="http://schemas.microsoft.com/office/drawing/2010/main">
                <a:solidFill>
                  <a:srgbClr val="FFFFFF"/>
                </a:solidFill>
              </a14:hiddenFill>
            </a:ext>
          </a:extLst>
        </p:spPr>
      </p:pic>
      <p:sp>
        <p:nvSpPr>
          <p:cNvPr id="57" name="Text Box 35">
            <a:extLst>
              <a:ext uri="{FF2B5EF4-FFF2-40B4-BE49-F238E27FC236}">
                <a16:creationId xmlns:a16="http://schemas.microsoft.com/office/drawing/2014/main" id="{1F62D6F8-AED2-45A6-BB5A-8D6C62771511}"/>
              </a:ext>
            </a:extLst>
          </p:cNvPr>
          <p:cNvSpPr txBox="1">
            <a:spLocks noChangeArrowheads="1"/>
          </p:cNvSpPr>
          <p:nvPr/>
        </p:nvSpPr>
        <p:spPr bwMode="auto">
          <a:xfrm>
            <a:off x="426566" y="3364468"/>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A</a:t>
            </a:r>
          </a:p>
        </p:txBody>
      </p:sp>
      <p:sp>
        <p:nvSpPr>
          <p:cNvPr id="58" name="Text Box 39">
            <a:extLst>
              <a:ext uri="{FF2B5EF4-FFF2-40B4-BE49-F238E27FC236}">
                <a16:creationId xmlns:a16="http://schemas.microsoft.com/office/drawing/2014/main" id="{552125CC-FFA3-449E-9B6D-338BC2828FD6}"/>
              </a:ext>
            </a:extLst>
          </p:cNvPr>
          <p:cNvSpPr txBox="1">
            <a:spLocks noChangeArrowheads="1"/>
          </p:cNvSpPr>
          <p:nvPr/>
        </p:nvSpPr>
        <p:spPr bwMode="auto">
          <a:xfrm>
            <a:off x="2702000" y="3361996"/>
            <a:ext cx="433388"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C</a:t>
            </a:r>
          </a:p>
        </p:txBody>
      </p:sp>
      <p:sp>
        <p:nvSpPr>
          <p:cNvPr id="59" name="Text Box 36">
            <a:extLst>
              <a:ext uri="{FF2B5EF4-FFF2-40B4-BE49-F238E27FC236}">
                <a16:creationId xmlns:a16="http://schemas.microsoft.com/office/drawing/2014/main" id="{A9D3D6A9-5AE6-443C-B1BD-BC9210B8CC05}"/>
              </a:ext>
            </a:extLst>
          </p:cNvPr>
          <p:cNvSpPr txBox="1">
            <a:spLocks noChangeArrowheads="1"/>
          </p:cNvSpPr>
          <p:nvPr/>
        </p:nvSpPr>
        <p:spPr bwMode="auto">
          <a:xfrm>
            <a:off x="980055" y="3364468"/>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B</a:t>
            </a:r>
          </a:p>
        </p:txBody>
      </p:sp>
      <p:sp>
        <p:nvSpPr>
          <p:cNvPr id="61" name="Text Box 37">
            <a:extLst>
              <a:ext uri="{FF2B5EF4-FFF2-40B4-BE49-F238E27FC236}">
                <a16:creationId xmlns:a16="http://schemas.microsoft.com/office/drawing/2014/main" id="{2CA555E5-FF58-4912-88FE-304202B493DE}"/>
              </a:ext>
            </a:extLst>
          </p:cNvPr>
          <p:cNvSpPr txBox="1">
            <a:spLocks noChangeArrowheads="1"/>
          </p:cNvSpPr>
          <p:nvPr/>
        </p:nvSpPr>
        <p:spPr bwMode="auto">
          <a:xfrm>
            <a:off x="1552165" y="3365627"/>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D</a:t>
            </a:r>
          </a:p>
        </p:txBody>
      </p:sp>
      <p:sp>
        <p:nvSpPr>
          <p:cNvPr id="62" name="Text Box 38">
            <a:extLst>
              <a:ext uri="{FF2B5EF4-FFF2-40B4-BE49-F238E27FC236}">
                <a16:creationId xmlns:a16="http://schemas.microsoft.com/office/drawing/2014/main" id="{DB20A10F-9171-465C-917F-0A468D068F3D}"/>
              </a:ext>
            </a:extLst>
          </p:cNvPr>
          <p:cNvSpPr txBox="1">
            <a:spLocks noChangeArrowheads="1"/>
          </p:cNvSpPr>
          <p:nvPr/>
        </p:nvSpPr>
        <p:spPr bwMode="auto">
          <a:xfrm>
            <a:off x="2097288" y="3364468"/>
            <a:ext cx="433388"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G</a:t>
            </a:r>
          </a:p>
        </p:txBody>
      </p:sp>
      <p:sp>
        <p:nvSpPr>
          <p:cNvPr id="63" name="Text Box 41">
            <a:extLst>
              <a:ext uri="{FF2B5EF4-FFF2-40B4-BE49-F238E27FC236}">
                <a16:creationId xmlns:a16="http://schemas.microsoft.com/office/drawing/2014/main" id="{DF91DCC2-C62C-414A-81ED-45AE6612F1AB}"/>
              </a:ext>
            </a:extLst>
          </p:cNvPr>
          <p:cNvSpPr txBox="1">
            <a:spLocks noChangeArrowheads="1"/>
          </p:cNvSpPr>
          <p:nvPr/>
        </p:nvSpPr>
        <p:spPr bwMode="auto">
          <a:xfrm>
            <a:off x="3910013" y="3361996"/>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F</a:t>
            </a:r>
          </a:p>
        </p:txBody>
      </p:sp>
      <p:sp>
        <p:nvSpPr>
          <p:cNvPr id="64" name="Text Box 40">
            <a:extLst>
              <a:ext uri="{FF2B5EF4-FFF2-40B4-BE49-F238E27FC236}">
                <a16:creationId xmlns:a16="http://schemas.microsoft.com/office/drawing/2014/main" id="{C7E4A55E-A21A-4AE8-8FFC-AC6E76F9B1E5}"/>
              </a:ext>
            </a:extLst>
          </p:cNvPr>
          <p:cNvSpPr txBox="1">
            <a:spLocks noChangeArrowheads="1"/>
          </p:cNvSpPr>
          <p:nvPr/>
        </p:nvSpPr>
        <p:spPr bwMode="auto">
          <a:xfrm>
            <a:off x="3286698" y="3361996"/>
            <a:ext cx="433388"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E</a:t>
            </a:r>
          </a:p>
        </p:txBody>
      </p:sp>
      <p:sp>
        <p:nvSpPr>
          <p:cNvPr id="48" name="Text Box 4">
            <a:extLst>
              <a:ext uri="{FF2B5EF4-FFF2-40B4-BE49-F238E27FC236}">
                <a16:creationId xmlns:a16="http://schemas.microsoft.com/office/drawing/2014/main" id="{05C0FBC5-8547-408D-9569-0B9A410B94AB}"/>
              </a:ext>
            </a:extLst>
          </p:cNvPr>
          <p:cNvSpPr txBox="1">
            <a:spLocks noChangeArrowheads="1"/>
          </p:cNvSpPr>
          <p:nvPr/>
        </p:nvSpPr>
        <p:spPr bwMode="auto">
          <a:xfrm>
            <a:off x="4949824" y="533400"/>
            <a:ext cx="7138989" cy="5940088"/>
          </a:xfrm>
          <a:prstGeom prst="rect">
            <a:avLst/>
          </a:prstGeom>
          <a:solidFill>
            <a:schemeClr val="bg1"/>
          </a:solidFill>
          <a:ln>
            <a:noFill/>
            <a:headEnd/>
            <a:tailEnd/>
          </a:ln>
          <a:effectLst>
            <a:outerShdw blurRad="50800" dist="38100" dir="5400000" algn="t" rotWithShape="0">
              <a:prstClr val="black">
                <a:alpha val="40000"/>
              </a:prst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a:spAutoFit/>
          </a:bodyPr>
          <a:lstStyle/>
          <a:p>
            <a:r>
              <a:rPr lang="en-US" sz="2000" b="1" dirty="0">
                <a:solidFill>
                  <a:srgbClr val="3333FF"/>
                </a:solidFill>
                <a:latin typeface="Times New Roman" pitchFamily="18" charset="0"/>
                <a:ea typeface="楷体" pitchFamily="49" charset="-122"/>
                <a:cs typeface="Times New Roman" pitchFamily="18" charset="0"/>
              </a:rPr>
              <a:t>void PreOrder2(</a:t>
            </a:r>
            <a:r>
              <a:rPr lang="en-US" sz="2000" b="1" dirty="0" err="1">
                <a:solidFill>
                  <a:srgbClr val="3333FF"/>
                </a:solidFill>
                <a:latin typeface="Times New Roman" pitchFamily="18" charset="0"/>
                <a:ea typeface="楷体" pitchFamily="49" charset="-122"/>
                <a:cs typeface="Times New Roman" pitchFamily="18" charset="0"/>
              </a:rPr>
              <a:t>BiTNode</a:t>
            </a:r>
            <a:r>
              <a:rPr lang="en-US" sz="2000" b="1" dirty="0">
                <a:solidFill>
                  <a:srgbClr val="3333FF"/>
                </a:solidFill>
                <a:latin typeface="Times New Roman" pitchFamily="18" charset="0"/>
                <a:ea typeface="楷体" pitchFamily="49" charset="-122"/>
                <a:cs typeface="Times New Roman" pitchFamily="18" charset="0"/>
              </a:rPr>
              <a:t> *b){</a:t>
            </a: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3333FF"/>
                </a:solidFill>
                <a:latin typeface="Times New Roman" pitchFamily="18" charset="0"/>
                <a:ea typeface="楷体" pitchFamily="49" charset="-122"/>
                <a:cs typeface="Times New Roman" pitchFamily="18" charset="0"/>
              </a:rPr>
              <a:t>BiTNode</a:t>
            </a:r>
            <a:r>
              <a:rPr lang="en-US" sz="2000" b="1" dirty="0">
                <a:solidFill>
                  <a:srgbClr val="3333FF"/>
                </a:solidFill>
                <a:latin typeface="Times New Roman" pitchFamily="18" charset="0"/>
                <a:ea typeface="楷体" pitchFamily="49" charset="-122"/>
                <a:cs typeface="Times New Roman" pitchFamily="18" charset="0"/>
              </a:rPr>
              <a:t> *p;  </a:t>
            </a:r>
            <a:r>
              <a:rPr lang="en-US" sz="2000" b="1" dirty="0" err="1">
                <a:solidFill>
                  <a:srgbClr val="3333FF"/>
                </a:solidFill>
                <a:latin typeface="Times New Roman" pitchFamily="18" charset="0"/>
                <a:ea typeface="楷体" pitchFamily="49" charset="-122"/>
                <a:cs typeface="Times New Roman" pitchFamily="18" charset="0"/>
              </a:rPr>
              <a:t>SqStack</a:t>
            </a:r>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3333FF"/>
                </a:solidFill>
                <a:latin typeface="Times New Roman" pitchFamily="18" charset="0"/>
                <a:ea typeface="楷体" pitchFamily="49" charset="-122"/>
                <a:cs typeface="Times New Roman" pitchFamily="18" charset="0"/>
              </a:rPr>
              <a:t>st</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定义一个顺序栈指针</a:t>
            </a:r>
            <a:r>
              <a:rPr lang="en-US" sz="2000" b="1" dirty="0" err="1">
                <a:solidFill>
                  <a:srgbClr val="00B050"/>
                </a:solidFill>
                <a:latin typeface="Times New Roman" pitchFamily="18" charset="0"/>
                <a:ea typeface="楷体" pitchFamily="49" charset="-122"/>
                <a:cs typeface="Times New Roman" pitchFamily="18" charset="0"/>
              </a:rPr>
              <a:t>st</a:t>
            </a:r>
            <a:endParaRPr lang="zh-CN" altLang="en-US" sz="2000" b="1" dirty="0">
              <a:solidFill>
                <a:srgbClr val="00B050"/>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FF00FF"/>
                </a:solidFill>
                <a:latin typeface="Times New Roman" pitchFamily="18" charset="0"/>
                <a:ea typeface="楷体" pitchFamily="49" charset="-122"/>
                <a:cs typeface="Times New Roman" pitchFamily="18" charset="0"/>
              </a:rPr>
              <a:t>InitStack</a:t>
            </a:r>
            <a:r>
              <a:rPr lang="en-US" sz="2000" b="1" dirty="0">
                <a:solidFill>
                  <a:srgbClr val="FF00FF"/>
                </a:solidFill>
                <a:latin typeface="Times New Roman" pitchFamily="18" charset="0"/>
                <a:ea typeface="楷体" pitchFamily="49" charset="-122"/>
                <a:cs typeface="Times New Roman" pitchFamily="18" charset="0"/>
              </a:rPr>
              <a:t>(</a:t>
            </a:r>
            <a:r>
              <a:rPr lang="en-US" sz="2000" b="1" dirty="0" err="1">
                <a:solidFill>
                  <a:srgbClr val="FF00FF"/>
                </a:solidFill>
                <a:latin typeface="Times New Roman" pitchFamily="18" charset="0"/>
                <a:ea typeface="楷体" pitchFamily="49" charset="-122"/>
                <a:cs typeface="Times New Roman" pitchFamily="18" charset="0"/>
              </a:rPr>
              <a:t>st</a:t>
            </a:r>
            <a:r>
              <a:rPr lang="en-US" sz="2000" b="1" dirty="0">
                <a:solidFill>
                  <a:srgbClr val="FF00FF"/>
                </a:solidFill>
                <a:latin typeface="Times New Roman" pitchFamily="18" charset="0"/>
                <a:ea typeface="楷体" pitchFamily="49" charset="-122"/>
                <a:cs typeface="Times New Roman" pitchFamily="18" charset="0"/>
              </a:rPr>
              <a:t>);	</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初始化栈</a:t>
            </a:r>
            <a:r>
              <a:rPr lang="en-US" sz="2000" b="1" dirty="0" err="1">
                <a:solidFill>
                  <a:srgbClr val="00B050"/>
                </a:solidFill>
                <a:latin typeface="Times New Roman" pitchFamily="18" charset="0"/>
                <a:ea typeface="楷体" pitchFamily="49" charset="-122"/>
                <a:cs typeface="Times New Roman" pitchFamily="18" charset="0"/>
              </a:rPr>
              <a:t>st</a:t>
            </a:r>
            <a:endParaRPr lang="zh-CN" altLang="en-US" sz="2000" b="1" dirty="0">
              <a:solidFill>
                <a:srgbClr val="00B050"/>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p=b;</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while (!</a:t>
            </a:r>
            <a:r>
              <a:rPr lang="en-US" sz="2000" b="1" dirty="0" err="1">
                <a:solidFill>
                  <a:srgbClr val="FF00FF"/>
                </a:solidFill>
                <a:latin typeface="Times New Roman" pitchFamily="18" charset="0"/>
                <a:ea typeface="楷体" pitchFamily="49" charset="-122"/>
                <a:cs typeface="Times New Roman" pitchFamily="18" charset="0"/>
              </a:rPr>
              <a:t>StackEmpty</a:t>
            </a:r>
            <a:r>
              <a:rPr lang="en-US" sz="2000" b="1" dirty="0">
                <a:solidFill>
                  <a:srgbClr val="FF00FF"/>
                </a:solidFill>
                <a:latin typeface="Times New Roman" pitchFamily="18" charset="0"/>
                <a:ea typeface="楷体" pitchFamily="49" charset="-122"/>
                <a:cs typeface="Times New Roman" pitchFamily="18" charset="0"/>
              </a:rPr>
              <a:t>(</a:t>
            </a:r>
            <a:r>
              <a:rPr lang="en-US" sz="2000" b="1" dirty="0" err="1">
                <a:solidFill>
                  <a:srgbClr val="FF00FF"/>
                </a:solidFill>
                <a:latin typeface="Times New Roman" pitchFamily="18" charset="0"/>
                <a:ea typeface="楷体" pitchFamily="49" charset="-122"/>
                <a:cs typeface="Times New Roman" pitchFamily="18" charset="0"/>
              </a:rPr>
              <a:t>st</a:t>
            </a:r>
            <a:r>
              <a:rPr lang="en-US" sz="2000" b="1" dirty="0">
                <a:solidFill>
                  <a:srgbClr val="FF00FF"/>
                </a:solidFill>
                <a:latin typeface="Times New Roman" pitchFamily="18" charset="0"/>
                <a:ea typeface="楷体" pitchFamily="49" charset="-122"/>
                <a:cs typeface="Times New Roman" pitchFamily="18" charset="0"/>
              </a:rPr>
              <a:t>)</a:t>
            </a:r>
            <a:r>
              <a:rPr lang="en-US" sz="2000" b="1" dirty="0">
                <a:solidFill>
                  <a:srgbClr val="3333FF"/>
                </a:solidFill>
                <a:latin typeface="Times New Roman" pitchFamily="18" charset="0"/>
                <a:ea typeface="楷体" pitchFamily="49" charset="-122"/>
                <a:cs typeface="Times New Roman" pitchFamily="18" charset="0"/>
              </a:rPr>
              <a:t> || p!=NULL) {</a:t>
            </a:r>
          </a:p>
          <a:p>
            <a:r>
              <a:rPr lang="en-US" sz="2000" b="1" dirty="0">
                <a:solidFill>
                  <a:srgbClr val="3333FF"/>
                </a:solidFill>
                <a:latin typeface="Times New Roman" pitchFamily="18" charset="0"/>
                <a:ea typeface="楷体" pitchFamily="49" charset="-122"/>
                <a:cs typeface="Times New Roman" pitchFamily="18" charset="0"/>
              </a:rPr>
              <a:t>        while (p!=NULL)</a:t>
            </a:r>
            <a:r>
              <a:rPr lang="en-US" altLang="zh-CN" sz="2000" b="1" dirty="0">
                <a:solidFill>
                  <a:srgbClr val="3333FF"/>
                </a:solidFill>
                <a:latin typeface="Times New Roman" pitchFamily="18" charset="0"/>
                <a:ea typeface="楷体" pitchFamily="49" charset="-122"/>
                <a:cs typeface="Times New Roman" pitchFamily="18" charset="0"/>
              </a:rPr>
              <a:t> {</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访问结点</a:t>
            </a:r>
            <a:r>
              <a:rPr lang="en-US" sz="2000" b="1" dirty="0">
                <a:solidFill>
                  <a:srgbClr val="00B050"/>
                </a:solidFill>
                <a:latin typeface="Times New Roman" pitchFamily="18" charset="0"/>
                <a:ea typeface="楷体" pitchFamily="49" charset="-122"/>
                <a:cs typeface="Times New Roman" pitchFamily="18" charset="0"/>
              </a:rPr>
              <a:t>p</a:t>
            </a:r>
            <a:r>
              <a:rPr lang="zh-CN" altLang="en-US" sz="2000" b="1" dirty="0">
                <a:solidFill>
                  <a:srgbClr val="00B050"/>
                </a:solidFill>
                <a:latin typeface="Times New Roman" pitchFamily="18" charset="0"/>
                <a:ea typeface="楷体" pitchFamily="49" charset="-122"/>
                <a:cs typeface="Times New Roman" pitchFamily="18" charset="0"/>
              </a:rPr>
              <a:t>及其所有左下结点并进栈</a:t>
            </a: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3333FF"/>
                </a:solidFill>
                <a:latin typeface="Times New Roman" pitchFamily="18" charset="0"/>
                <a:ea typeface="楷体" pitchFamily="49" charset="-122"/>
                <a:cs typeface="Times New Roman" pitchFamily="18" charset="0"/>
              </a:rPr>
              <a:t>printf</a:t>
            </a:r>
            <a:r>
              <a:rPr lang="en-US" sz="2000" b="1" dirty="0">
                <a:solidFill>
                  <a:srgbClr val="3333FF"/>
                </a:solidFill>
                <a:latin typeface="Times New Roman" pitchFamily="18" charset="0"/>
                <a:ea typeface="楷体" pitchFamily="49" charset="-122"/>
                <a:cs typeface="Times New Roman" pitchFamily="18" charset="0"/>
              </a:rPr>
              <a:t>("%c "，p-&gt;data);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访问结点</a:t>
            </a:r>
            <a:r>
              <a:rPr lang="en-US" sz="2000" b="1" dirty="0">
                <a:solidFill>
                  <a:srgbClr val="00B050"/>
                </a:solidFill>
                <a:latin typeface="Times New Roman" pitchFamily="18" charset="0"/>
                <a:ea typeface="楷体" pitchFamily="49" charset="-122"/>
                <a:cs typeface="Times New Roman" pitchFamily="18" charset="0"/>
              </a:rPr>
              <a:t>p</a:t>
            </a:r>
            <a:endParaRPr lang="zh-CN" altLang="en-US" sz="2000" b="1" dirty="0">
              <a:solidFill>
                <a:srgbClr val="00B050"/>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FF00FF"/>
                </a:solidFill>
                <a:latin typeface="Times New Roman" pitchFamily="18" charset="0"/>
                <a:ea typeface="楷体" pitchFamily="49" charset="-122"/>
                <a:cs typeface="Times New Roman" pitchFamily="18" charset="0"/>
              </a:rPr>
              <a:t>Push(</a:t>
            </a:r>
            <a:r>
              <a:rPr lang="en-US" sz="2000" b="1" dirty="0" err="1">
                <a:solidFill>
                  <a:srgbClr val="FF00FF"/>
                </a:solidFill>
                <a:latin typeface="Times New Roman" pitchFamily="18" charset="0"/>
                <a:ea typeface="楷体" pitchFamily="49" charset="-122"/>
                <a:cs typeface="Times New Roman" pitchFamily="18" charset="0"/>
              </a:rPr>
              <a:t>st，p</a:t>
            </a:r>
            <a:r>
              <a:rPr lang="en-US" sz="2000" b="1" dirty="0">
                <a:solidFill>
                  <a:srgbClr val="FF00FF"/>
                </a:solidFill>
                <a:latin typeface="Times New Roman" pitchFamily="18" charset="0"/>
                <a:ea typeface="楷体" pitchFamily="49" charset="-122"/>
                <a:cs typeface="Times New Roman" pitchFamily="18" charset="0"/>
              </a:rPr>
              <a:t>);</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结点</a:t>
            </a:r>
            <a:r>
              <a:rPr lang="en-US" sz="2000" b="1" dirty="0">
                <a:solidFill>
                  <a:srgbClr val="00B050"/>
                </a:solidFill>
                <a:latin typeface="Times New Roman" pitchFamily="18" charset="0"/>
                <a:ea typeface="楷体" pitchFamily="49" charset="-122"/>
                <a:cs typeface="Times New Roman" pitchFamily="18" charset="0"/>
              </a:rPr>
              <a:t>p</a:t>
            </a:r>
            <a:r>
              <a:rPr lang="zh-CN" altLang="en-US" sz="2000" b="1" dirty="0">
                <a:solidFill>
                  <a:srgbClr val="00B050"/>
                </a:solidFill>
                <a:latin typeface="Times New Roman" pitchFamily="18" charset="0"/>
                <a:ea typeface="楷体" pitchFamily="49" charset="-122"/>
                <a:cs typeface="Times New Roman" pitchFamily="18" charset="0"/>
              </a:rPr>
              <a:t>进栈</a:t>
            </a:r>
          </a:p>
          <a:p>
            <a:r>
              <a:rPr lang="en-US" sz="2000" b="1" dirty="0">
                <a:solidFill>
                  <a:srgbClr val="3333FF"/>
                </a:solidFill>
                <a:latin typeface="Times New Roman" pitchFamily="18" charset="0"/>
                <a:ea typeface="楷体" pitchFamily="49" charset="-122"/>
                <a:cs typeface="Times New Roman" pitchFamily="18" charset="0"/>
              </a:rPr>
              <a:t>            p=p-&gt;</a:t>
            </a:r>
            <a:r>
              <a:rPr lang="en-US" sz="2000" b="1" dirty="0" err="1">
                <a:solidFill>
                  <a:srgbClr val="3333FF"/>
                </a:solidFill>
                <a:latin typeface="Times New Roman" pitchFamily="18" charset="0"/>
                <a:ea typeface="楷体" pitchFamily="49" charset="-122"/>
                <a:cs typeface="Times New Roman" pitchFamily="18" charset="0"/>
              </a:rPr>
              <a:t>lchild</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移动到左孩子</a:t>
            </a:r>
          </a:p>
          <a:p>
            <a:r>
              <a:rPr lang="en-US" sz="2000" b="1" dirty="0">
                <a:solidFill>
                  <a:srgbClr val="3333FF"/>
                </a:solidFill>
                <a:latin typeface="Times New Roman" pitchFamily="18" charset="0"/>
                <a:ea typeface="楷体" pitchFamily="49" charset="-122"/>
                <a:cs typeface="Times New Roman" pitchFamily="18" charset="0"/>
              </a:rPr>
              <a:t>        }</a:t>
            </a:r>
          </a:p>
          <a:p>
            <a:r>
              <a:rPr lang="en-US" altLang="zh-CN" sz="2000" b="1" dirty="0">
                <a:solidFill>
                  <a:srgbClr val="FF0000"/>
                </a:solidFill>
                <a:latin typeface="Times New Roman" pitchFamily="18" charset="0"/>
                <a:ea typeface="楷体" pitchFamily="49" charset="-122"/>
                <a:cs typeface="Times New Roman" pitchFamily="18" charset="0"/>
              </a:rPr>
              <a:t>        //</a:t>
            </a:r>
            <a:r>
              <a:rPr lang="zh-CN" altLang="en-US" sz="2000" b="1" dirty="0">
                <a:solidFill>
                  <a:srgbClr val="FF0000"/>
                </a:solidFill>
                <a:latin typeface="Times New Roman" pitchFamily="18" charset="0"/>
                <a:ea typeface="楷体" pitchFamily="49" charset="-122"/>
                <a:cs typeface="Times New Roman" pitchFamily="18" charset="0"/>
              </a:rPr>
              <a:t>以下考虑栈顶结点</a:t>
            </a:r>
          </a:p>
          <a:p>
            <a:r>
              <a:rPr lang="en-US" sz="2000" b="1" dirty="0">
                <a:solidFill>
                  <a:srgbClr val="3333FF"/>
                </a:solidFill>
                <a:latin typeface="Times New Roman" pitchFamily="18" charset="0"/>
                <a:ea typeface="楷体" pitchFamily="49" charset="-122"/>
                <a:cs typeface="Times New Roman" pitchFamily="18" charset="0"/>
              </a:rPr>
              <a:t>        if (!</a:t>
            </a:r>
            <a:r>
              <a:rPr lang="en-US" sz="2000" b="1" dirty="0" err="1">
                <a:solidFill>
                  <a:srgbClr val="FF00FF"/>
                </a:solidFill>
                <a:latin typeface="Times New Roman" pitchFamily="18" charset="0"/>
                <a:ea typeface="楷体" pitchFamily="49" charset="-122"/>
                <a:cs typeface="Times New Roman" pitchFamily="18" charset="0"/>
              </a:rPr>
              <a:t>StackEmpty</a:t>
            </a:r>
            <a:r>
              <a:rPr lang="en-US" sz="2000" b="1" dirty="0">
                <a:solidFill>
                  <a:srgbClr val="FF00FF"/>
                </a:solidFill>
                <a:latin typeface="Times New Roman" pitchFamily="18" charset="0"/>
                <a:ea typeface="楷体" pitchFamily="49" charset="-122"/>
                <a:cs typeface="Times New Roman" pitchFamily="18" charset="0"/>
              </a:rPr>
              <a:t>(</a:t>
            </a:r>
            <a:r>
              <a:rPr lang="en-US" sz="2000" b="1" dirty="0" err="1">
                <a:solidFill>
                  <a:srgbClr val="FF00FF"/>
                </a:solidFill>
                <a:latin typeface="Times New Roman" pitchFamily="18" charset="0"/>
                <a:ea typeface="楷体" pitchFamily="49" charset="-122"/>
                <a:cs typeface="Times New Roman" pitchFamily="18" charset="0"/>
              </a:rPr>
              <a:t>st</a:t>
            </a:r>
            <a:r>
              <a:rPr lang="en-US" sz="2000" b="1" dirty="0">
                <a:solidFill>
                  <a:srgbClr val="FF00FF"/>
                </a:solidFill>
                <a:latin typeface="Times New Roman" pitchFamily="18" charset="0"/>
                <a:ea typeface="楷体" pitchFamily="49" charset="-122"/>
                <a:cs typeface="Times New Roman" pitchFamily="18" charset="0"/>
              </a:rPr>
              <a:t>)</a:t>
            </a:r>
            <a:r>
              <a:rPr lang="en-US" sz="2000" b="1" dirty="0">
                <a:solidFill>
                  <a:srgbClr val="3333FF"/>
                </a:solidFill>
                <a:latin typeface="Times New Roman" pitchFamily="18" charset="0"/>
                <a:ea typeface="楷体" pitchFamily="49" charset="-122"/>
                <a:cs typeface="Times New Roman" pitchFamily="18" charset="0"/>
              </a:rPr>
              <a:t>)</a:t>
            </a:r>
            <a:r>
              <a:rPr lang="en-US" altLang="zh-CN" sz="2000" b="1" dirty="0">
                <a:solidFill>
                  <a:srgbClr val="3333FF"/>
                </a:solidFill>
                <a:latin typeface="Times New Roman" pitchFamily="18" charset="0"/>
                <a:ea typeface="楷体" pitchFamily="49" charset="-122"/>
                <a:cs typeface="Times New Roman" pitchFamily="18" charset="0"/>
              </a:rPr>
              <a:t> {</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若栈不空</a:t>
            </a: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FF00FF"/>
                </a:solidFill>
                <a:latin typeface="Times New Roman" pitchFamily="18" charset="0"/>
                <a:ea typeface="楷体" pitchFamily="49" charset="-122"/>
                <a:cs typeface="Times New Roman" pitchFamily="18" charset="0"/>
              </a:rPr>
              <a:t>Pop(</a:t>
            </a:r>
            <a:r>
              <a:rPr lang="en-US" sz="2000" b="1" dirty="0" err="1">
                <a:solidFill>
                  <a:srgbClr val="FF00FF"/>
                </a:solidFill>
                <a:latin typeface="Times New Roman" pitchFamily="18" charset="0"/>
                <a:ea typeface="楷体" pitchFamily="49" charset="-122"/>
                <a:cs typeface="Times New Roman" pitchFamily="18" charset="0"/>
              </a:rPr>
              <a:t>st，p</a:t>
            </a:r>
            <a:r>
              <a:rPr lang="en-US" sz="2000" b="1" dirty="0">
                <a:solidFill>
                  <a:srgbClr val="FF00FF"/>
                </a:solidFill>
                <a:latin typeface="Times New Roman" pitchFamily="18" charset="0"/>
                <a:ea typeface="楷体" pitchFamily="49" charset="-122"/>
                <a:cs typeface="Times New Roman" pitchFamily="18" charset="0"/>
              </a:rPr>
              <a:t>);</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出栈结点</a:t>
            </a:r>
            <a:r>
              <a:rPr lang="en-US" sz="2000" b="1" dirty="0">
                <a:solidFill>
                  <a:srgbClr val="00B050"/>
                </a:solidFill>
                <a:latin typeface="Times New Roman" pitchFamily="18" charset="0"/>
                <a:ea typeface="楷体" pitchFamily="49" charset="-122"/>
                <a:cs typeface="Times New Roman" pitchFamily="18" charset="0"/>
              </a:rPr>
              <a:t>p</a:t>
            </a:r>
            <a:endParaRPr lang="zh-CN" altLang="en-US" sz="2000" b="1" dirty="0">
              <a:solidFill>
                <a:srgbClr val="00B050"/>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p=p-&gt;</a:t>
            </a:r>
            <a:r>
              <a:rPr lang="en-US" sz="2000" b="1" dirty="0" err="1">
                <a:solidFill>
                  <a:srgbClr val="3333FF"/>
                </a:solidFill>
                <a:latin typeface="Times New Roman" pitchFamily="18" charset="0"/>
                <a:ea typeface="楷体" pitchFamily="49" charset="-122"/>
                <a:cs typeface="Times New Roman" pitchFamily="18" charset="0"/>
              </a:rPr>
              <a:t>rchild</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转向处理其右子树</a:t>
            </a:r>
          </a:p>
          <a:p>
            <a:r>
              <a:rPr lang="en-US" sz="2000" b="1" dirty="0">
                <a:solidFill>
                  <a:srgbClr val="3333FF"/>
                </a:solidFill>
                <a:latin typeface="Times New Roman" pitchFamily="18" charset="0"/>
                <a:ea typeface="楷体" pitchFamily="49" charset="-122"/>
                <a:cs typeface="Times New Roman" pitchFamily="18" charset="0"/>
              </a:rPr>
              <a:t>        }</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3333FF"/>
                </a:solidFill>
                <a:latin typeface="Times New Roman" pitchFamily="18" charset="0"/>
                <a:ea typeface="楷体" pitchFamily="49" charset="-122"/>
                <a:cs typeface="Times New Roman" pitchFamily="18" charset="0"/>
              </a:rPr>
              <a:t>printf</a:t>
            </a:r>
            <a:r>
              <a:rPr lang="en-US" sz="2000" b="1" dirty="0">
                <a:solidFill>
                  <a:srgbClr val="3333FF"/>
                </a:solidFill>
                <a:latin typeface="Times New Roman" pitchFamily="18" charset="0"/>
                <a:ea typeface="楷体" pitchFamily="49" charset="-122"/>
                <a:cs typeface="Times New Roman" pitchFamily="18" charset="0"/>
              </a:rPr>
              <a:t>("\n");</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FF00FF"/>
                </a:solidFill>
                <a:latin typeface="Times New Roman" pitchFamily="18" charset="0"/>
                <a:ea typeface="楷体" pitchFamily="49" charset="-122"/>
                <a:cs typeface="Times New Roman" pitchFamily="18" charset="0"/>
              </a:rPr>
              <a:t>DestroyStack</a:t>
            </a:r>
            <a:r>
              <a:rPr lang="en-US" sz="2000" b="1" dirty="0">
                <a:solidFill>
                  <a:srgbClr val="FF00FF"/>
                </a:solidFill>
                <a:latin typeface="Times New Roman" pitchFamily="18" charset="0"/>
                <a:ea typeface="楷体" pitchFamily="49" charset="-122"/>
                <a:cs typeface="Times New Roman" pitchFamily="18" charset="0"/>
              </a:rPr>
              <a:t>(</a:t>
            </a:r>
            <a:r>
              <a:rPr lang="en-US" sz="2000" b="1" dirty="0" err="1">
                <a:solidFill>
                  <a:srgbClr val="FF00FF"/>
                </a:solidFill>
                <a:latin typeface="Times New Roman" pitchFamily="18" charset="0"/>
                <a:ea typeface="楷体" pitchFamily="49" charset="-122"/>
                <a:cs typeface="Times New Roman" pitchFamily="18" charset="0"/>
              </a:rPr>
              <a:t>st</a:t>
            </a:r>
            <a:r>
              <a:rPr lang="en-US" sz="2000" b="1" dirty="0">
                <a:solidFill>
                  <a:srgbClr val="FF00FF"/>
                </a:solidFill>
                <a:latin typeface="Times New Roman" pitchFamily="18" charset="0"/>
                <a:ea typeface="楷体" pitchFamily="49" charset="-122"/>
                <a:cs typeface="Times New Roman" pitchFamily="18" charset="0"/>
              </a:rPr>
              <a:t>);</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销毁栈</a:t>
            </a:r>
          </a:p>
          <a:p>
            <a:r>
              <a:rPr lang="en-US" sz="2000" b="1" dirty="0">
                <a:solidFill>
                  <a:srgbClr val="3333FF"/>
                </a:solidFill>
                <a:latin typeface="Times New Roman" pitchFamily="18" charset="0"/>
                <a:ea typeface="楷体" pitchFamily="49" charset="-122"/>
                <a:cs typeface="Times New Roman" pitchFamily="18" charset="0"/>
              </a:rPr>
              <a:t>}</a:t>
            </a:r>
            <a:endParaRPr lang="zh-CN" altLang="en-US" sz="2000" b="1" dirty="0">
              <a:solidFill>
                <a:srgbClr val="3333FF"/>
              </a:solidFill>
              <a:latin typeface="Times New Roman" pitchFamily="18" charset="0"/>
              <a:ea typeface="楷体" pitchFamily="49" charset="-122"/>
              <a:cs typeface="Times New Roman" pitchFamily="18" charset="0"/>
            </a:endParaRPr>
          </a:p>
        </p:txBody>
      </p:sp>
      <p:sp>
        <p:nvSpPr>
          <p:cNvPr id="50" name="Text Box 35">
            <a:extLst>
              <a:ext uri="{FF2B5EF4-FFF2-40B4-BE49-F238E27FC236}">
                <a16:creationId xmlns:a16="http://schemas.microsoft.com/office/drawing/2014/main" id="{09F23014-AD24-4A92-8CE8-6E7D7E9D759E}"/>
              </a:ext>
            </a:extLst>
          </p:cNvPr>
          <p:cNvSpPr txBox="1">
            <a:spLocks noChangeArrowheads="1"/>
          </p:cNvSpPr>
          <p:nvPr/>
        </p:nvSpPr>
        <p:spPr bwMode="auto">
          <a:xfrm>
            <a:off x="1905000" y="6104156"/>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A</a:t>
            </a:r>
          </a:p>
        </p:txBody>
      </p:sp>
      <p:sp>
        <p:nvSpPr>
          <p:cNvPr id="51" name="Text Box 36">
            <a:extLst>
              <a:ext uri="{FF2B5EF4-FFF2-40B4-BE49-F238E27FC236}">
                <a16:creationId xmlns:a16="http://schemas.microsoft.com/office/drawing/2014/main" id="{368C22A4-78F0-4AFC-8AE8-1CE5763C373D}"/>
              </a:ext>
            </a:extLst>
          </p:cNvPr>
          <p:cNvSpPr txBox="1">
            <a:spLocks noChangeArrowheads="1"/>
          </p:cNvSpPr>
          <p:nvPr/>
        </p:nvSpPr>
        <p:spPr bwMode="auto">
          <a:xfrm>
            <a:off x="1889674" y="5542479"/>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B</a:t>
            </a:r>
          </a:p>
        </p:txBody>
      </p:sp>
      <p:sp>
        <p:nvSpPr>
          <p:cNvPr id="52" name="Text Box 37">
            <a:extLst>
              <a:ext uri="{FF2B5EF4-FFF2-40B4-BE49-F238E27FC236}">
                <a16:creationId xmlns:a16="http://schemas.microsoft.com/office/drawing/2014/main" id="{F95FB12A-782F-4D54-A654-323F99781B96}"/>
              </a:ext>
            </a:extLst>
          </p:cNvPr>
          <p:cNvSpPr txBox="1">
            <a:spLocks noChangeArrowheads="1"/>
          </p:cNvSpPr>
          <p:nvPr/>
        </p:nvSpPr>
        <p:spPr bwMode="auto">
          <a:xfrm>
            <a:off x="1896146" y="4992054"/>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D</a:t>
            </a:r>
          </a:p>
        </p:txBody>
      </p:sp>
      <p:sp>
        <p:nvSpPr>
          <p:cNvPr id="55" name="Text Box 38">
            <a:extLst>
              <a:ext uri="{FF2B5EF4-FFF2-40B4-BE49-F238E27FC236}">
                <a16:creationId xmlns:a16="http://schemas.microsoft.com/office/drawing/2014/main" id="{C8A76E17-5543-46A7-ABC7-B6AC1C1D0FF8}"/>
              </a:ext>
            </a:extLst>
          </p:cNvPr>
          <p:cNvSpPr txBox="1">
            <a:spLocks noChangeArrowheads="1"/>
          </p:cNvSpPr>
          <p:nvPr/>
        </p:nvSpPr>
        <p:spPr bwMode="auto">
          <a:xfrm>
            <a:off x="1889673" y="4980802"/>
            <a:ext cx="433388"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G</a:t>
            </a:r>
          </a:p>
        </p:txBody>
      </p:sp>
      <p:sp>
        <p:nvSpPr>
          <p:cNvPr id="65" name="Text Box 39">
            <a:extLst>
              <a:ext uri="{FF2B5EF4-FFF2-40B4-BE49-F238E27FC236}">
                <a16:creationId xmlns:a16="http://schemas.microsoft.com/office/drawing/2014/main" id="{03185884-D3AE-4B4A-8B8D-5E79D2AF6DD5}"/>
              </a:ext>
            </a:extLst>
          </p:cNvPr>
          <p:cNvSpPr txBox="1">
            <a:spLocks noChangeArrowheads="1"/>
          </p:cNvSpPr>
          <p:nvPr/>
        </p:nvSpPr>
        <p:spPr bwMode="auto">
          <a:xfrm>
            <a:off x="1869677" y="6098215"/>
            <a:ext cx="433388"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C</a:t>
            </a:r>
          </a:p>
        </p:txBody>
      </p:sp>
      <p:sp>
        <p:nvSpPr>
          <p:cNvPr id="66" name="Text Box 40">
            <a:extLst>
              <a:ext uri="{FF2B5EF4-FFF2-40B4-BE49-F238E27FC236}">
                <a16:creationId xmlns:a16="http://schemas.microsoft.com/office/drawing/2014/main" id="{C03AD39A-4B23-45E5-A23C-53D11BCD697B}"/>
              </a:ext>
            </a:extLst>
          </p:cNvPr>
          <p:cNvSpPr txBox="1">
            <a:spLocks noChangeArrowheads="1"/>
          </p:cNvSpPr>
          <p:nvPr/>
        </p:nvSpPr>
        <p:spPr bwMode="auto">
          <a:xfrm>
            <a:off x="1881502" y="5539508"/>
            <a:ext cx="433388"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E</a:t>
            </a:r>
          </a:p>
        </p:txBody>
      </p:sp>
      <p:sp>
        <p:nvSpPr>
          <p:cNvPr id="68" name="Text Box 41">
            <a:extLst>
              <a:ext uri="{FF2B5EF4-FFF2-40B4-BE49-F238E27FC236}">
                <a16:creationId xmlns:a16="http://schemas.microsoft.com/office/drawing/2014/main" id="{D2DBADE2-31AB-41FD-BA81-A7E1D6B3D800}"/>
              </a:ext>
            </a:extLst>
          </p:cNvPr>
          <p:cNvSpPr txBox="1">
            <a:spLocks noChangeArrowheads="1"/>
          </p:cNvSpPr>
          <p:nvPr/>
        </p:nvSpPr>
        <p:spPr bwMode="auto">
          <a:xfrm>
            <a:off x="1896146" y="6090397"/>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dirty="0">
                <a:solidFill>
                  <a:srgbClr val="FF0000"/>
                </a:solidFill>
                <a:ea typeface="楷体_GB2312" pitchFamily="49" charset="-122"/>
              </a:rPr>
              <a:t>F</a:t>
            </a:r>
          </a:p>
        </p:txBody>
      </p:sp>
      <p:grpSp>
        <p:nvGrpSpPr>
          <p:cNvPr id="53" name="组合 52">
            <a:extLst>
              <a:ext uri="{FF2B5EF4-FFF2-40B4-BE49-F238E27FC236}">
                <a16:creationId xmlns:a16="http://schemas.microsoft.com/office/drawing/2014/main" id="{DCFB4E28-77B1-45C3-BE41-62DA226CC774}"/>
              </a:ext>
            </a:extLst>
          </p:cNvPr>
          <p:cNvGrpSpPr/>
          <p:nvPr/>
        </p:nvGrpSpPr>
        <p:grpSpPr>
          <a:xfrm>
            <a:off x="911004" y="1112950"/>
            <a:ext cx="2592388" cy="2016124"/>
            <a:chOff x="568325" y="1934400"/>
            <a:chExt cx="2592388" cy="2016124"/>
          </a:xfrm>
          <a:solidFill>
            <a:srgbClr val="FFFFCC"/>
          </a:solidFill>
        </p:grpSpPr>
        <p:sp>
          <p:nvSpPr>
            <p:cNvPr id="54" name="Line 4">
              <a:extLst>
                <a:ext uri="{FF2B5EF4-FFF2-40B4-BE49-F238E27FC236}">
                  <a16:creationId xmlns:a16="http://schemas.microsoft.com/office/drawing/2014/main" id="{3EFC3634-79EB-4419-A3B5-D1FE582B33C2}"/>
                </a:ext>
              </a:extLst>
            </p:cNvPr>
            <p:cNvSpPr>
              <a:spLocks noChangeShapeType="1"/>
            </p:cNvSpPr>
            <p:nvPr/>
          </p:nvSpPr>
          <p:spPr bwMode="auto">
            <a:xfrm>
              <a:off x="927101" y="3374263"/>
              <a:ext cx="288925" cy="287337"/>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56" name="Line 5">
              <a:extLst>
                <a:ext uri="{FF2B5EF4-FFF2-40B4-BE49-F238E27FC236}">
                  <a16:creationId xmlns:a16="http://schemas.microsoft.com/office/drawing/2014/main" id="{EFED1677-4277-4994-8740-5AC4515CE226}"/>
                </a:ext>
              </a:extLst>
            </p:cNvPr>
            <p:cNvSpPr>
              <a:spLocks noChangeShapeType="1"/>
            </p:cNvSpPr>
            <p:nvPr/>
          </p:nvSpPr>
          <p:spPr bwMode="auto">
            <a:xfrm flipH="1">
              <a:off x="1431925" y="2221738"/>
              <a:ext cx="287338" cy="287337"/>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60" name="Freeform 6">
              <a:extLst>
                <a:ext uri="{FF2B5EF4-FFF2-40B4-BE49-F238E27FC236}">
                  <a16:creationId xmlns:a16="http://schemas.microsoft.com/office/drawing/2014/main" id="{8A6E657B-8232-43D8-92A3-3ACCCE6F3DEA}"/>
                </a:ext>
              </a:extLst>
            </p:cNvPr>
            <p:cNvSpPr>
              <a:spLocks/>
            </p:cNvSpPr>
            <p:nvPr/>
          </p:nvSpPr>
          <p:spPr bwMode="auto">
            <a:xfrm>
              <a:off x="2041526" y="2174113"/>
              <a:ext cx="301625" cy="388937"/>
            </a:xfrm>
            <a:custGeom>
              <a:avLst/>
              <a:gdLst/>
              <a:ahLst/>
              <a:cxnLst>
                <a:cxn ang="0">
                  <a:pos x="0" y="0"/>
                </a:cxn>
                <a:cxn ang="0">
                  <a:pos x="190" y="245"/>
                </a:cxn>
              </a:cxnLst>
              <a:rect l="0" t="0" r="r" b="b"/>
              <a:pathLst>
                <a:path w="190" h="245">
                  <a:moveTo>
                    <a:pt x="0" y="0"/>
                  </a:moveTo>
                  <a:lnTo>
                    <a:pt x="190" y="245"/>
                  </a:lnTo>
                </a:path>
              </a:pathLst>
            </a:custGeom>
            <a:grp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67" name="Line 7">
              <a:extLst>
                <a:ext uri="{FF2B5EF4-FFF2-40B4-BE49-F238E27FC236}">
                  <a16:creationId xmlns:a16="http://schemas.microsoft.com/office/drawing/2014/main" id="{16F9BEA1-60A4-46C6-B78D-9DA3363DC149}"/>
                </a:ext>
              </a:extLst>
            </p:cNvPr>
            <p:cNvSpPr>
              <a:spLocks noChangeShapeType="1"/>
            </p:cNvSpPr>
            <p:nvPr/>
          </p:nvSpPr>
          <p:spPr bwMode="auto">
            <a:xfrm flipH="1">
              <a:off x="855663" y="2798000"/>
              <a:ext cx="360362" cy="360363"/>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69" name="Line 8">
              <a:extLst>
                <a:ext uri="{FF2B5EF4-FFF2-40B4-BE49-F238E27FC236}">
                  <a16:creationId xmlns:a16="http://schemas.microsoft.com/office/drawing/2014/main" id="{38C39A9B-583F-4C56-BDC5-55ED0F813665}"/>
                </a:ext>
              </a:extLst>
            </p:cNvPr>
            <p:cNvSpPr>
              <a:spLocks noChangeShapeType="1"/>
            </p:cNvSpPr>
            <p:nvPr/>
          </p:nvSpPr>
          <p:spPr bwMode="auto">
            <a:xfrm flipH="1">
              <a:off x="1998664" y="2826574"/>
              <a:ext cx="287337" cy="287338"/>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70" name="Line 9">
              <a:extLst>
                <a:ext uri="{FF2B5EF4-FFF2-40B4-BE49-F238E27FC236}">
                  <a16:creationId xmlns:a16="http://schemas.microsoft.com/office/drawing/2014/main" id="{FB7F9C7D-2F75-4123-98D5-AE8DAC056326}"/>
                </a:ext>
              </a:extLst>
            </p:cNvPr>
            <p:cNvSpPr>
              <a:spLocks noChangeShapeType="1"/>
            </p:cNvSpPr>
            <p:nvPr/>
          </p:nvSpPr>
          <p:spPr bwMode="auto">
            <a:xfrm>
              <a:off x="2584450" y="2798000"/>
              <a:ext cx="287338" cy="360363"/>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71" name="Oval 10">
              <a:extLst>
                <a:ext uri="{FF2B5EF4-FFF2-40B4-BE49-F238E27FC236}">
                  <a16:creationId xmlns:a16="http://schemas.microsoft.com/office/drawing/2014/main" id="{52FABE4C-7CAF-4FA0-AF98-00CC5FEE268B}"/>
                </a:ext>
              </a:extLst>
            </p:cNvPr>
            <p:cNvSpPr>
              <a:spLocks noChangeArrowheads="1"/>
            </p:cNvSpPr>
            <p:nvPr/>
          </p:nvSpPr>
          <p:spPr bwMode="auto">
            <a:xfrm>
              <a:off x="1647825" y="1934400"/>
              <a:ext cx="431800" cy="360363"/>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A</a:t>
              </a:r>
            </a:p>
          </p:txBody>
        </p:sp>
        <p:sp>
          <p:nvSpPr>
            <p:cNvPr id="72" name="Oval 11">
              <a:extLst>
                <a:ext uri="{FF2B5EF4-FFF2-40B4-BE49-F238E27FC236}">
                  <a16:creationId xmlns:a16="http://schemas.microsoft.com/office/drawing/2014/main" id="{365DC458-A043-4F2B-B727-A347C1325202}"/>
                </a:ext>
              </a:extLst>
            </p:cNvPr>
            <p:cNvSpPr>
              <a:spLocks noChangeArrowheads="1"/>
            </p:cNvSpPr>
            <p:nvPr/>
          </p:nvSpPr>
          <p:spPr bwMode="auto">
            <a:xfrm>
              <a:off x="1143000" y="2509075"/>
              <a:ext cx="431800" cy="360363"/>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B</a:t>
              </a:r>
            </a:p>
          </p:txBody>
        </p:sp>
        <p:sp>
          <p:nvSpPr>
            <p:cNvPr id="73" name="Oval 12">
              <a:extLst>
                <a:ext uri="{FF2B5EF4-FFF2-40B4-BE49-F238E27FC236}">
                  <a16:creationId xmlns:a16="http://schemas.microsoft.com/office/drawing/2014/main" id="{BD92E406-359D-4E02-B3BC-7D7D892691A5}"/>
                </a:ext>
              </a:extLst>
            </p:cNvPr>
            <p:cNvSpPr>
              <a:spLocks noChangeArrowheads="1"/>
            </p:cNvSpPr>
            <p:nvPr/>
          </p:nvSpPr>
          <p:spPr bwMode="auto">
            <a:xfrm>
              <a:off x="2224088" y="2509075"/>
              <a:ext cx="431800" cy="360363"/>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C</a:t>
              </a:r>
            </a:p>
          </p:txBody>
        </p:sp>
        <p:sp>
          <p:nvSpPr>
            <p:cNvPr id="74" name="Oval 13">
              <a:extLst>
                <a:ext uri="{FF2B5EF4-FFF2-40B4-BE49-F238E27FC236}">
                  <a16:creationId xmlns:a16="http://schemas.microsoft.com/office/drawing/2014/main" id="{D651C54F-4187-4FD2-BAAB-50DFDA66522F}"/>
                </a:ext>
              </a:extLst>
            </p:cNvPr>
            <p:cNvSpPr>
              <a:spLocks noChangeArrowheads="1"/>
            </p:cNvSpPr>
            <p:nvPr/>
          </p:nvSpPr>
          <p:spPr bwMode="auto">
            <a:xfrm>
              <a:off x="568325" y="3085337"/>
              <a:ext cx="431800" cy="360362"/>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D</a:t>
              </a:r>
            </a:p>
          </p:txBody>
        </p:sp>
        <p:sp>
          <p:nvSpPr>
            <p:cNvPr id="75" name="Oval 14">
              <a:extLst>
                <a:ext uri="{FF2B5EF4-FFF2-40B4-BE49-F238E27FC236}">
                  <a16:creationId xmlns:a16="http://schemas.microsoft.com/office/drawing/2014/main" id="{9A7F1652-B7FF-4DAB-9911-F76F6BEFB90A}"/>
                </a:ext>
              </a:extLst>
            </p:cNvPr>
            <p:cNvSpPr>
              <a:spLocks noChangeArrowheads="1"/>
            </p:cNvSpPr>
            <p:nvPr/>
          </p:nvSpPr>
          <p:spPr bwMode="auto">
            <a:xfrm>
              <a:off x="1649413" y="3085337"/>
              <a:ext cx="431800" cy="360362"/>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E</a:t>
              </a:r>
            </a:p>
          </p:txBody>
        </p:sp>
        <p:sp>
          <p:nvSpPr>
            <p:cNvPr id="76" name="Oval 15">
              <a:extLst>
                <a:ext uri="{FF2B5EF4-FFF2-40B4-BE49-F238E27FC236}">
                  <a16:creationId xmlns:a16="http://schemas.microsoft.com/office/drawing/2014/main" id="{05E6AACC-4EE6-4633-824C-8388DC6A8F59}"/>
                </a:ext>
              </a:extLst>
            </p:cNvPr>
            <p:cNvSpPr>
              <a:spLocks noChangeArrowheads="1"/>
            </p:cNvSpPr>
            <p:nvPr/>
          </p:nvSpPr>
          <p:spPr bwMode="auto">
            <a:xfrm>
              <a:off x="1143000" y="3590162"/>
              <a:ext cx="431800" cy="360362"/>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G</a:t>
              </a:r>
            </a:p>
          </p:txBody>
        </p:sp>
        <p:sp>
          <p:nvSpPr>
            <p:cNvPr id="77" name="Oval 16">
              <a:extLst>
                <a:ext uri="{FF2B5EF4-FFF2-40B4-BE49-F238E27FC236}">
                  <a16:creationId xmlns:a16="http://schemas.microsoft.com/office/drawing/2014/main" id="{F202FDA8-C033-456F-A764-DE3F574B2F81}"/>
                </a:ext>
              </a:extLst>
            </p:cNvPr>
            <p:cNvSpPr>
              <a:spLocks noChangeArrowheads="1"/>
            </p:cNvSpPr>
            <p:nvPr/>
          </p:nvSpPr>
          <p:spPr bwMode="auto">
            <a:xfrm>
              <a:off x="2728913" y="3085337"/>
              <a:ext cx="431800" cy="360362"/>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F</a:t>
              </a:r>
            </a:p>
          </p:txBody>
        </p:sp>
      </p:grpSp>
    </p:spTree>
    <p:extLst>
      <p:ext uri="{BB962C8B-B14F-4D97-AF65-F5344CB8AC3E}">
        <p14:creationId xmlns:p14="http://schemas.microsoft.com/office/powerpoint/2010/main" val="328540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5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5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5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6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6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bldP spid="59" grpId="0"/>
      <p:bldP spid="61" grpId="0"/>
      <p:bldP spid="62" grpId="0"/>
      <p:bldP spid="63" grpId="0"/>
      <p:bldP spid="64" grpId="0"/>
      <p:bldP spid="50" grpId="0"/>
      <p:bldP spid="50" grpId="1"/>
      <p:bldP spid="51" grpId="0"/>
      <p:bldP spid="51" grpId="1"/>
      <p:bldP spid="52" grpId="0"/>
      <p:bldP spid="52" grpId="1"/>
      <p:bldP spid="55" grpId="0"/>
      <p:bldP spid="55" grpId="1"/>
      <p:bldP spid="65" grpId="0"/>
      <p:bldP spid="65" grpId="1"/>
      <p:bldP spid="65" grpId="2"/>
      <p:bldP spid="66" grpId="0"/>
      <p:bldP spid="66" grpId="1"/>
      <p:bldP spid="68" grpId="0"/>
      <p:bldP spid="68" grpId="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3A722-3D4B-46A5-BD90-49FCE7EF2908}"/>
              </a:ext>
            </a:extLst>
          </p:cNvPr>
          <p:cNvSpPr>
            <a:spLocks noGrp="1"/>
          </p:cNvSpPr>
          <p:nvPr>
            <p:ph type="title"/>
          </p:nvPr>
        </p:nvSpPr>
        <p:spPr/>
        <p:txBody>
          <a:bodyPr/>
          <a:lstStyle/>
          <a:p>
            <a:r>
              <a:rPr lang="en-US" altLang="zh-CN" dirty="0"/>
              <a:t>2</a:t>
            </a:r>
            <a:r>
              <a:rPr lang="zh-CN" altLang="en-US" dirty="0"/>
              <a:t>、中序遍历非递归算法 </a:t>
            </a:r>
          </a:p>
        </p:txBody>
      </p:sp>
      <p:sp>
        <p:nvSpPr>
          <p:cNvPr id="3" name="内容占位符 2">
            <a:extLst>
              <a:ext uri="{FF2B5EF4-FFF2-40B4-BE49-F238E27FC236}">
                <a16:creationId xmlns:a16="http://schemas.microsoft.com/office/drawing/2014/main" id="{A2ADED09-EC5D-4EA4-A913-171A0505F73D}"/>
              </a:ext>
            </a:extLst>
          </p:cNvPr>
          <p:cNvSpPr>
            <a:spLocks noGrp="1"/>
          </p:cNvSpPr>
          <p:nvPr>
            <p:ph idx="1"/>
          </p:nvPr>
        </p:nvSpPr>
        <p:spPr>
          <a:xfrm>
            <a:off x="304800" y="1143000"/>
            <a:ext cx="11582400" cy="1295400"/>
          </a:xfrm>
        </p:spPr>
        <p:txBody>
          <a:bodyPr/>
          <a:lstStyle/>
          <a:p>
            <a:r>
              <a:rPr lang="zh-CN" altLang="en-US" sz="2400" dirty="0"/>
              <a:t>在先序遍历非递归算法</a:t>
            </a:r>
            <a:r>
              <a:rPr lang="en-US" altLang="zh-CN" sz="2400" dirty="0"/>
              <a:t>2</a:t>
            </a:r>
            <a:r>
              <a:rPr lang="zh-CN" altLang="en-US" sz="2400" dirty="0"/>
              <a:t>的基础上改进而来的</a:t>
            </a:r>
          </a:p>
          <a:p>
            <a:r>
              <a:rPr lang="en-US" altLang="zh-CN" sz="2400" dirty="0"/>
              <a:t>p</a:t>
            </a:r>
            <a:r>
              <a:rPr lang="zh-CN" altLang="en-US" sz="2400" dirty="0"/>
              <a:t>用于结点遍历，初始时</a:t>
            </a:r>
            <a:r>
              <a:rPr lang="en-US" altLang="zh-CN" sz="2400" dirty="0"/>
              <a:t>p=b</a:t>
            </a:r>
            <a:r>
              <a:rPr lang="zh-CN" altLang="en-US" sz="2400" dirty="0"/>
              <a:t>，当</a:t>
            </a:r>
            <a:r>
              <a:rPr lang="en-US" altLang="zh-CN" sz="2400" dirty="0"/>
              <a:t>p=NULL</a:t>
            </a:r>
            <a:r>
              <a:rPr lang="zh-CN" altLang="en-US" sz="2400" dirty="0"/>
              <a:t>并且栈为空结束</a:t>
            </a:r>
          </a:p>
        </p:txBody>
      </p:sp>
      <p:sp>
        <p:nvSpPr>
          <p:cNvPr id="4" name="Oval 23">
            <a:extLst>
              <a:ext uri="{FF2B5EF4-FFF2-40B4-BE49-F238E27FC236}">
                <a16:creationId xmlns:a16="http://schemas.microsoft.com/office/drawing/2014/main" id="{45F1C726-5F6E-42C2-B3D9-AAFA8DF63F59}"/>
              </a:ext>
            </a:extLst>
          </p:cNvPr>
          <p:cNvSpPr>
            <a:spLocks noChangeArrowheads="1"/>
          </p:cNvSpPr>
          <p:nvPr/>
        </p:nvSpPr>
        <p:spPr bwMode="auto">
          <a:xfrm>
            <a:off x="5570587" y="2949548"/>
            <a:ext cx="431800" cy="36036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en-US" sz="2200" b="1">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Oval 24">
            <a:extLst>
              <a:ext uri="{FF2B5EF4-FFF2-40B4-BE49-F238E27FC236}">
                <a16:creationId xmlns:a16="http://schemas.microsoft.com/office/drawing/2014/main" id="{57B7A759-3AE9-4B6B-AA93-A172EDD1CAA6}"/>
              </a:ext>
            </a:extLst>
          </p:cNvPr>
          <p:cNvSpPr>
            <a:spLocks noChangeArrowheads="1"/>
          </p:cNvSpPr>
          <p:nvPr/>
        </p:nvSpPr>
        <p:spPr bwMode="auto">
          <a:xfrm>
            <a:off x="5067350" y="3668685"/>
            <a:ext cx="431800" cy="360363"/>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en-US" sz="2200" b="1">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Oval 25">
            <a:extLst>
              <a:ext uri="{FF2B5EF4-FFF2-40B4-BE49-F238E27FC236}">
                <a16:creationId xmlns:a16="http://schemas.microsoft.com/office/drawing/2014/main" id="{0F36BCFC-8BB2-4535-A83F-3E85C7DDED32}"/>
              </a:ext>
            </a:extLst>
          </p:cNvPr>
          <p:cNvSpPr>
            <a:spLocks noChangeArrowheads="1"/>
          </p:cNvSpPr>
          <p:nvPr/>
        </p:nvSpPr>
        <p:spPr bwMode="auto">
          <a:xfrm>
            <a:off x="4633962" y="4389410"/>
            <a:ext cx="431800" cy="360363"/>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a:endParaRPr lang="zh-CN" altLang="en-US" sz="2200" b="1">
              <a:solidFill>
                <a:prstClr val="black"/>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Line 26">
            <a:extLst>
              <a:ext uri="{FF2B5EF4-FFF2-40B4-BE49-F238E27FC236}">
                <a16:creationId xmlns:a16="http://schemas.microsoft.com/office/drawing/2014/main" id="{919B4EF2-ACF8-4C34-BBA1-880BA67F028E}"/>
              </a:ext>
            </a:extLst>
          </p:cNvPr>
          <p:cNvSpPr>
            <a:spLocks noChangeShapeType="1"/>
          </p:cNvSpPr>
          <p:nvPr/>
        </p:nvSpPr>
        <p:spPr bwMode="auto">
          <a:xfrm flipH="1">
            <a:off x="5859512" y="2660623"/>
            <a:ext cx="215900" cy="288925"/>
          </a:xfrm>
          <a:prstGeom prst="line">
            <a:avLst/>
          </a:prstGeom>
          <a:noFill/>
          <a:ln w="38100">
            <a:solidFill>
              <a:srgbClr val="663300"/>
            </a:solidFill>
            <a:round/>
            <a:headEnd/>
            <a:tailEnd type="stealth" w="med" len="lg"/>
          </a:ln>
          <a:effectLst/>
        </p:spPr>
        <p:txBody>
          <a:bodyPr wrap="none"/>
          <a:lstStyle/>
          <a:p>
            <a:pPr algn="ctr"/>
            <a:endParaRPr lang="zh-CN" altLang="en-US" sz="2200" b="1">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Freeform 27">
            <a:extLst>
              <a:ext uri="{FF2B5EF4-FFF2-40B4-BE49-F238E27FC236}">
                <a16:creationId xmlns:a16="http://schemas.microsoft.com/office/drawing/2014/main" id="{D908B6B6-B263-4FCB-8122-C651B238D251}"/>
              </a:ext>
            </a:extLst>
          </p:cNvPr>
          <p:cNvSpPr>
            <a:spLocks/>
          </p:cNvSpPr>
          <p:nvPr/>
        </p:nvSpPr>
        <p:spPr bwMode="auto">
          <a:xfrm>
            <a:off x="5384850" y="3284510"/>
            <a:ext cx="285750" cy="400050"/>
          </a:xfrm>
          <a:custGeom>
            <a:avLst/>
            <a:gdLst/>
            <a:ahLst/>
            <a:cxnLst>
              <a:cxn ang="0">
                <a:pos x="180" y="0"/>
              </a:cxn>
              <a:cxn ang="0">
                <a:pos x="0" y="252"/>
              </a:cxn>
            </a:cxnLst>
            <a:rect l="0" t="0" r="r" b="b"/>
            <a:pathLst>
              <a:path w="180" h="252">
                <a:moveTo>
                  <a:pt x="180" y="0"/>
                </a:moveTo>
                <a:lnTo>
                  <a:pt x="0" y="252"/>
                </a:lnTo>
              </a:path>
            </a:pathLst>
          </a:custGeom>
          <a:noFill/>
          <a:ln w="38100" cap="flat" cmpd="sng">
            <a:solidFill>
              <a:srgbClr val="FF0000"/>
            </a:solidFill>
            <a:prstDash val="solid"/>
            <a:round/>
            <a:headEnd type="none" w="med" len="med"/>
            <a:tailEnd type="none" w="med" len="lg"/>
          </a:ln>
          <a:effectLst/>
        </p:spPr>
        <p:txBody>
          <a:bodyPr wrap="none"/>
          <a:lstStyle/>
          <a:p>
            <a:pPr algn="ctr"/>
            <a:endParaRPr lang="zh-CN" altLang="en-US" sz="2200" b="1">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Freeform 28">
            <a:extLst>
              <a:ext uri="{FF2B5EF4-FFF2-40B4-BE49-F238E27FC236}">
                <a16:creationId xmlns:a16="http://schemas.microsoft.com/office/drawing/2014/main" id="{8A664B20-7504-47AB-9825-A7C06E7B38E0}"/>
              </a:ext>
            </a:extLst>
          </p:cNvPr>
          <p:cNvSpPr>
            <a:spLocks/>
          </p:cNvSpPr>
          <p:nvPr/>
        </p:nvSpPr>
        <p:spPr bwMode="auto">
          <a:xfrm>
            <a:off x="4924475" y="3995710"/>
            <a:ext cx="250825" cy="393700"/>
          </a:xfrm>
          <a:custGeom>
            <a:avLst/>
            <a:gdLst/>
            <a:ahLst/>
            <a:cxnLst>
              <a:cxn ang="0">
                <a:pos x="158" y="0"/>
              </a:cxn>
              <a:cxn ang="0">
                <a:pos x="0" y="248"/>
              </a:cxn>
            </a:cxnLst>
            <a:rect l="0" t="0" r="r" b="b"/>
            <a:pathLst>
              <a:path w="158" h="248">
                <a:moveTo>
                  <a:pt x="158" y="0"/>
                </a:moveTo>
                <a:lnTo>
                  <a:pt x="0" y="248"/>
                </a:lnTo>
              </a:path>
            </a:pathLst>
          </a:custGeom>
          <a:noFill/>
          <a:ln w="38100" cap="flat" cmpd="sng">
            <a:solidFill>
              <a:srgbClr val="FF0000"/>
            </a:solidFill>
            <a:prstDash val="solid"/>
            <a:round/>
            <a:headEnd type="none" w="med" len="med"/>
            <a:tailEnd type="none" w="med" len="lg"/>
          </a:ln>
          <a:effectLst/>
        </p:spPr>
        <p:txBody>
          <a:bodyPr wrap="none"/>
          <a:lstStyle/>
          <a:p>
            <a:pPr algn="ctr"/>
            <a:endParaRPr lang="zh-CN" altLang="en-US" sz="2200" b="1">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Freeform 29">
            <a:extLst>
              <a:ext uri="{FF2B5EF4-FFF2-40B4-BE49-F238E27FC236}">
                <a16:creationId xmlns:a16="http://schemas.microsoft.com/office/drawing/2014/main" id="{CF84CA76-CCEE-4CC3-8EA5-61D54A2F954E}"/>
              </a:ext>
            </a:extLst>
          </p:cNvPr>
          <p:cNvSpPr>
            <a:spLocks/>
          </p:cNvSpPr>
          <p:nvPr/>
        </p:nvSpPr>
        <p:spPr bwMode="auto">
          <a:xfrm>
            <a:off x="5937300" y="3271810"/>
            <a:ext cx="374650" cy="444500"/>
          </a:xfrm>
          <a:custGeom>
            <a:avLst/>
            <a:gdLst/>
            <a:ahLst/>
            <a:cxnLst>
              <a:cxn ang="0">
                <a:pos x="0" y="0"/>
              </a:cxn>
              <a:cxn ang="0">
                <a:pos x="236" y="280"/>
              </a:cxn>
            </a:cxnLst>
            <a:rect l="0" t="0" r="r" b="b"/>
            <a:pathLst>
              <a:path w="236" h="280">
                <a:moveTo>
                  <a:pt x="0" y="0"/>
                </a:moveTo>
                <a:lnTo>
                  <a:pt x="236" y="280"/>
                </a:lnTo>
              </a:path>
            </a:pathLst>
          </a:custGeom>
          <a:noFill/>
          <a:ln w="38100" cap="flat" cmpd="sng">
            <a:solidFill>
              <a:srgbClr val="FF0000"/>
            </a:solidFill>
            <a:prstDash val="solid"/>
            <a:round/>
            <a:headEnd type="none" w="med" len="med"/>
            <a:tailEnd type="none" w="med" len="lg"/>
          </a:ln>
          <a:effectLst/>
        </p:spPr>
        <p:txBody>
          <a:bodyPr wrap="none"/>
          <a:lstStyle/>
          <a:p>
            <a:pPr algn="ctr"/>
            <a:endParaRPr lang="zh-CN" altLang="en-US" sz="2200" b="1">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Line 30">
            <a:extLst>
              <a:ext uri="{FF2B5EF4-FFF2-40B4-BE49-F238E27FC236}">
                <a16:creationId xmlns:a16="http://schemas.microsoft.com/office/drawing/2014/main" id="{F9E27FF6-5524-44C0-BACA-C05FB0BFBB0B}"/>
              </a:ext>
            </a:extLst>
          </p:cNvPr>
          <p:cNvSpPr>
            <a:spLocks noChangeShapeType="1"/>
          </p:cNvSpPr>
          <p:nvPr/>
        </p:nvSpPr>
        <p:spPr bwMode="auto">
          <a:xfrm>
            <a:off x="4994325" y="4676748"/>
            <a:ext cx="360362" cy="360362"/>
          </a:xfrm>
          <a:prstGeom prst="line">
            <a:avLst/>
          </a:prstGeom>
          <a:noFill/>
          <a:ln w="38100">
            <a:solidFill>
              <a:srgbClr val="FF0000"/>
            </a:solidFill>
            <a:round/>
            <a:headEnd/>
            <a:tailEnd type="none" w="med" len="lg"/>
          </a:ln>
          <a:effectLst/>
        </p:spPr>
        <p:txBody>
          <a:bodyPr wrap="none"/>
          <a:lstStyle/>
          <a:p>
            <a:pPr algn="ctr"/>
            <a:endParaRPr lang="zh-CN" altLang="en-US" sz="2200" b="1">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AutoShape 31">
            <a:extLst>
              <a:ext uri="{FF2B5EF4-FFF2-40B4-BE49-F238E27FC236}">
                <a16:creationId xmlns:a16="http://schemas.microsoft.com/office/drawing/2014/main" id="{7A7BF82F-8245-4BF1-9709-22539936972E}"/>
              </a:ext>
            </a:extLst>
          </p:cNvPr>
          <p:cNvSpPr>
            <a:spLocks noChangeArrowheads="1"/>
          </p:cNvSpPr>
          <p:nvPr/>
        </p:nvSpPr>
        <p:spPr bwMode="auto">
          <a:xfrm>
            <a:off x="4994325" y="5037110"/>
            <a:ext cx="719137" cy="503238"/>
          </a:xfrm>
          <a:prstGeom prst="triangle">
            <a:avLst>
              <a:gd name="adj" fmla="val 50000"/>
            </a:avLst>
          </a:prstGeom>
          <a:ln>
            <a:headEnd/>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pPr algn="ctr"/>
            <a:endParaRPr lang="zh-CN" altLang="en-US" sz="2200" b="1">
              <a:solidFill>
                <a:prstClr val="white"/>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Freeform 32">
            <a:extLst>
              <a:ext uri="{FF2B5EF4-FFF2-40B4-BE49-F238E27FC236}">
                <a16:creationId xmlns:a16="http://schemas.microsoft.com/office/drawing/2014/main" id="{73CD589B-522D-4225-9E31-F9F4097D3B52}"/>
              </a:ext>
            </a:extLst>
          </p:cNvPr>
          <p:cNvSpPr>
            <a:spLocks/>
          </p:cNvSpPr>
          <p:nvPr/>
        </p:nvSpPr>
        <p:spPr bwMode="auto">
          <a:xfrm>
            <a:off x="5426125" y="3979835"/>
            <a:ext cx="339725" cy="422275"/>
          </a:xfrm>
          <a:custGeom>
            <a:avLst/>
            <a:gdLst/>
            <a:ahLst/>
            <a:cxnLst>
              <a:cxn ang="0">
                <a:pos x="0" y="0"/>
              </a:cxn>
              <a:cxn ang="0">
                <a:pos x="214" y="266"/>
              </a:cxn>
            </a:cxnLst>
            <a:rect l="0" t="0" r="r" b="b"/>
            <a:pathLst>
              <a:path w="214" h="266">
                <a:moveTo>
                  <a:pt x="0" y="0"/>
                </a:moveTo>
                <a:lnTo>
                  <a:pt x="214" y="266"/>
                </a:lnTo>
              </a:path>
            </a:pathLst>
          </a:custGeom>
          <a:noFill/>
          <a:ln w="38100" cap="flat" cmpd="sng">
            <a:solidFill>
              <a:srgbClr val="FF0000"/>
            </a:solidFill>
            <a:prstDash val="solid"/>
            <a:round/>
            <a:headEnd type="none" w="med" len="med"/>
            <a:tailEnd type="none" w="med" len="lg"/>
          </a:ln>
          <a:effectLst/>
        </p:spPr>
        <p:txBody>
          <a:bodyPr wrap="none"/>
          <a:lstStyle/>
          <a:p>
            <a:pPr algn="ctr"/>
            <a:endParaRPr lang="zh-CN" altLang="en-US" sz="2200" b="1">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Text Box 33">
            <a:extLst>
              <a:ext uri="{FF2B5EF4-FFF2-40B4-BE49-F238E27FC236}">
                <a16:creationId xmlns:a16="http://schemas.microsoft.com/office/drawing/2014/main" id="{06887058-19ED-43B3-BCEC-251170D0E697}"/>
              </a:ext>
            </a:extLst>
          </p:cNvPr>
          <p:cNvSpPr txBox="1">
            <a:spLocks noChangeArrowheads="1"/>
          </p:cNvSpPr>
          <p:nvPr/>
        </p:nvSpPr>
        <p:spPr bwMode="auto">
          <a:xfrm>
            <a:off x="6075412" y="2444723"/>
            <a:ext cx="287338" cy="338554"/>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sz="2200" b="1" i="1">
                <a:solidFill>
                  <a:srgbClr val="3333FF"/>
                </a:solidFill>
                <a:latin typeface="Times New Roman" panose="02020603050405020304" pitchFamily="18" charset="0"/>
                <a:ea typeface="黑体" panose="02010609060101010101" pitchFamily="49" charset="-122"/>
                <a:cs typeface="Times New Roman" panose="02020603050405020304" pitchFamily="18" charset="0"/>
              </a:rPr>
              <a:t>b</a:t>
            </a:r>
          </a:p>
        </p:txBody>
      </p:sp>
      <p:grpSp>
        <p:nvGrpSpPr>
          <p:cNvPr id="15" name="Group 35">
            <a:extLst>
              <a:ext uri="{FF2B5EF4-FFF2-40B4-BE49-F238E27FC236}">
                <a16:creationId xmlns:a16="http://schemas.microsoft.com/office/drawing/2014/main" id="{7735871D-08DC-44E2-B15D-DA8393254D52}"/>
              </a:ext>
            </a:extLst>
          </p:cNvPr>
          <p:cNvGrpSpPr>
            <a:grpSpLocks/>
          </p:cNvGrpSpPr>
          <p:nvPr/>
        </p:nvGrpSpPr>
        <p:grpSpPr bwMode="auto">
          <a:xfrm>
            <a:off x="4429184" y="3936976"/>
            <a:ext cx="349251" cy="452438"/>
            <a:chOff x="1798" y="1875"/>
            <a:chExt cx="220" cy="285"/>
          </a:xfrm>
        </p:grpSpPr>
        <p:sp>
          <p:nvSpPr>
            <p:cNvPr id="16" name="Line 36">
              <a:extLst>
                <a:ext uri="{FF2B5EF4-FFF2-40B4-BE49-F238E27FC236}">
                  <a16:creationId xmlns:a16="http://schemas.microsoft.com/office/drawing/2014/main" id="{EA88E4F4-26E4-44E1-8736-3799D9DC56C0}"/>
                </a:ext>
              </a:extLst>
            </p:cNvPr>
            <p:cNvSpPr>
              <a:spLocks noChangeShapeType="1"/>
            </p:cNvSpPr>
            <p:nvPr/>
          </p:nvSpPr>
          <p:spPr bwMode="auto">
            <a:xfrm>
              <a:off x="1973" y="1979"/>
              <a:ext cx="45" cy="181"/>
            </a:xfrm>
            <a:prstGeom prst="line">
              <a:avLst/>
            </a:prstGeom>
            <a:noFill/>
            <a:ln w="38100">
              <a:solidFill>
                <a:srgbClr val="663300"/>
              </a:solidFill>
              <a:round/>
              <a:headEnd/>
              <a:tailEnd type="stealth" w="med" len="lg"/>
            </a:ln>
            <a:effectLst/>
          </p:spPr>
          <p:txBody>
            <a:bodyPr wrap="none"/>
            <a:lstStyle/>
            <a:p>
              <a:pPr algn="ctr"/>
              <a:endParaRPr lang="zh-CN" altLang="en-US" sz="2200" b="1">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Text Box 37">
              <a:extLst>
                <a:ext uri="{FF2B5EF4-FFF2-40B4-BE49-F238E27FC236}">
                  <a16:creationId xmlns:a16="http://schemas.microsoft.com/office/drawing/2014/main" id="{14A686D4-0744-492C-ACDC-10D08FD30704}"/>
                </a:ext>
              </a:extLst>
            </p:cNvPr>
            <p:cNvSpPr txBox="1">
              <a:spLocks noChangeArrowheads="1"/>
            </p:cNvSpPr>
            <p:nvPr/>
          </p:nvSpPr>
          <p:spPr bwMode="auto">
            <a:xfrm>
              <a:off x="1798" y="1875"/>
              <a:ext cx="181" cy="213"/>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sz="2200" b="1"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t>
              </a:r>
            </a:p>
          </p:txBody>
        </p:sp>
      </p:grpSp>
      <p:grpSp>
        <p:nvGrpSpPr>
          <p:cNvPr id="18" name="Group 48">
            <a:extLst>
              <a:ext uri="{FF2B5EF4-FFF2-40B4-BE49-F238E27FC236}">
                <a16:creationId xmlns:a16="http://schemas.microsoft.com/office/drawing/2014/main" id="{4538555D-B608-47CC-9A4F-BBC061E471A2}"/>
              </a:ext>
            </a:extLst>
          </p:cNvPr>
          <p:cNvGrpSpPr>
            <a:grpSpLocks/>
          </p:cNvGrpSpPr>
          <p:nvPr/>
        </p:nvGrpSpPr>
        <p:grpSpPr bwMode="auto">
          <a:xfrm>
            <a:off x="4038600" y="2335189"/>
            <a:ext cx="1304925" cy="2268538"/>
            <a:chOff x="1786" y="1362"/>
            <a:chExt cx="822" cy="1429"/>
          </a:xfrm>
        </p:grpSpPr>
        <p:sp>
          <p:nvSpPr>
            <p:cNvPr id="19" name="Line 39">
              <a:extLst>
                <a:ext uri="{FF2B5EF4-FFF2-40B4-BE49-F238E27FC236}">
                  <a16:creationId xmlns:a16="http://schemas.microsoft.com/office/drawing/2014/main" id="{B0EF8705-D30D-4FFB-A658-2EBD0B7C5E16}"/>
                </a:ext>
              </a:extLst>
            </p:cNvPr>
            <p:cNvSpPr>
              <a:spLocks noChangeShapeType="1"/>
            </p:cNvSpPr>
            <p:nvPr/>
          </p:nvSpPr>
          <p:spPr bwMode="auto">
            <a:xfrm flipH="1">
              <a:off x="1786" y="1567"/>
              <a:ext cx="822" cy="1097"/>
            </a:xfrm>
            <a:prstGeom prst="line">
              <a:avLst/>
            </a:prstGeom>
            <a:noFill/>
            <a:ln w="38100">
              <a:solidFill>
                <a:srgbClr val="336600"/>
              </a:solidFill>
              <a:round/>
              <a:headEnd/>
              <a:tailEnd type="stealth" w="med" len="lg"/>
            </a:ln>
            <a:effectLst/>
          </p:spPr>
          <p:txBody>
            <a:bodyPr wrap="none"/>
            <a:lstStyle/>
            <a:p>
              <a:pPr algn="ctr"/>
              <a:endParaRPr lang="zh-CN" altLang="en-US" sz="2400" b="1">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Text Box 40">
              <a:extLst>
                <a:ext uri="{FF2B5EF4-FFF2-40B4-BE49-F238E27FC236}">
                  <a16:creationId xmlns:a16="http://schemas.microsoft.com/office/drawing/2014/main" id="{6459D0B8-5FF4-4A77-997D-4AB2F14312E2}"/>
                </a:ext>
              </a:extLst>
            </p:cNvPr>
            <p:cNvSpPr txBox="1">
              <a:spLocks noChangeArrowheads="1"/>
            </p:cNvSpPr>
            <p:nvPr/>
          </p:nvSpPr>
          <p:spPr bwMode="auto">
            <a:xfrm rot="18445431">
              <a:off x="1314" y="1941"/>
              <a:ext cx="1429" cy="271"/>
            </a:xfrm>
            <a:prstGeom prst="rect">
              <a:avLst/>
            </a:prstGeom>
            <a:noFill/>
            <a:ln w="38100" algn="ctr">
              <a:noFill/>
              <a:miter lim="800000"/>
              <a:headEnd/>
              <a:tailEnd type="none" w="med" len="lg"/>
            </a:ln>
            <a:effectLst/>
          </p:spPr>
          <p:txBody>
            <a:bodyPr wrap="square">
              <a:spAutoFit/>
            </a:bodyPr>
            <a:lstStyle/>
            <a:p>
              <a:pPr algn="ctr">
                <a:spcBef>
                  <a:spcPct val="50000"/>
                </a:spcBef>
              </a:pPr>
              <a:r>
                <a:rPr lang="en-US" altLang="zh-CN" sz="2200" b="1"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① </a:t>
              </a:r>
              <a:r>
                <a:rPr lang="zh-CN" altLang="en-US" sz="22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进栈而不访问</a:t>
              </a:r>
            </a:p>
          </p:txBody>
        </p:sp>
      </p:grpSp>
      <p:sp>
        <p:nvSpPr>
          <p:cNvPr id="21" name="Text Box 42">
            <a:extLst>
              <a:ext uri="{FF2B5EF4-FFF2-40B4-BE49-F238E27FC236}">
                <a16:creationId xmlns:a16="http://schemas.microsoft.com/office/drawing/2014/main" id="{90FC14E0-7F5D-46D6-AFEF-5AD4364C7E66}"/>
              </a:ext>
            </a:extLst>
          </p:cNvPr>
          <p:cNvSpPr txBox="1">
            <a:spLocks noChangeArrowheads="1"/>
          </p:cNvSpPr>
          <p:nvPr/>
        </p:nvSpPr>
        <p:spPr bwMode="auto">
          <a:xfrm>
            <a:off x="533400" y="4749773"/>
            <a:ext cx="4181500" cy="260777"/>
          </a:xfrm>
          <a:prstGeom prst="rect">
            <a:avLst/>
          </a:prstGeom>
          <a:noFill/>
          <a:ln w="38100" algn="ctr">
            <a:noFill/>
            <a:miter lim="800000"/>
            <a:headEnd/>
            <a:tailEnd type="none" w="med" len="lg"/>
          </a:ln>
          <a:effectLst/>
        </p:spPr>
        <p:txBody>
          <a:bodyPr wrap="square" lIns="0" tIns="0" rIns="0" bIns="0">
            <a:spAutoFit/>
          </a:bodyPr>
          <a:lstStyle/>
          <a:p>
            <a:pPr>
              <a:lnSpc>
                <a:spcPts val="2000"/>
              </a:lnSpc>
              <a:spcBef>
                <a:spcPct val="50000"/>
              </a:spcBef>
            </a:pPr>
            <a:r>
              <a:rPr lang="zh-CN" altLang="en-US" sz="22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这个最左下结点，没有左子树</a:t>
            </a:r>
            <a:endParaRPr lang="en-US" altLang="zh-CN" sz="22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2" name="Group 49">
            <a:extLst>
              <a:ext uri="{FF2B5EF4-FFF2-40B4-BE49-F238E27FC236}">
                <a16:creationId xmlns:a16="http://schemas.microsoft.com/office/drawing/2014/main" id="{79446A1A-EE62-4E37-8481-D5399C8E7D4E}"/>
              </a:ext>
            </a:extLst>
          </p:cNvPr>
          <p:cNvGrpSpPr>
            <a:grpSpLocks/>
          </p:cNvGrpSpPr>
          <p:nvPr/>
        </p:nvGrpSpPr>
        <p:grpSpPr bwMode="auto">
          <a:xfrm>
            <a:off x="5372151" y="4529112"/>
            <a:ext cx="6286500" cy="779463"/>
            <a:chOff x="2619" y="2744"/>
            <a:chExt cx="3960" cy="491"/>
          </a:xfrm>
        </p:grpSpPr>
        <p:sp>
          <p:nvSpPr>
            <p:cNvPr id="23" name="Freeform 43">
              <a:extLst>
                <a:ext uri="{FF2B5EF4-FFF2-40B4-BE49-F238E27FC236}">
                  <a16:creationId xmlns:a16="http://schemas.microsoft.com/office/drawing/2014/main" id="{D974E124-19DF-44B7-9D94-9867568F0CEA}"/>
                </a:ext>
              </a:extLst>
            </p:cNvPr>
            <p:cNvSpPr>
              <a:spLocks/>
            </p:cNvSpPr>
            <p:nvPr/>
          </p:nvSpPr>
          <p:spPr bwMode="auto">
            <a:xfrm>
              <a:off x="2619" y="2838"/>
              <a:ext cx="80" cy="226"/>
            </a:xfrm>
            <a:custGeom>
              <a:avLst/>
              <a:gdLst/>
              <a:ahLst/>
              <a:cxnLst>
                <a:cxn ang="0">
                  <a:pos x="80" y="0"/>
                </a:cxn>
                <a:cxn ang="0">
                  <a:pos x="0" y="226"/>
                </a:cxn>
              </a:cxnLst>
              <a:rect l="0" t="0" r="r" b="b"/>
              <a:pathLst>
                <a:path w="80" h="226">
                  <a:moveTo>
                    <a:pt x="80" y="0"/>
                  </a:moveTo>
                  <a:lnTo>
                    <a:pt x="0" y="226"/>
                  </a:lnTo>
                </a:path>
              </a:pathLst>
            </a:custGeom>
            <a:noFill/>
            <a:ln w="38100" cap="flat" cmpd="sng">
              <a:solidFill>
                <a:srgbClr val="663300"/>
              </a:solidFill>
              <a:prstDash val="solid"/>
              <a:round/>
              <a:headEnd type="none" w="med" len="med"/>
              <a:tailEnd type="stealth" w="med" len="lg"/>
            </a:ln>
            <a:effectLst/>
          </p:spPr>
          <p:txBody>
            <a:bodyPr wrap="none"/>
            <a:lstStyle/>
            <a:p>
              <a:pPr algn="ctr"/>
              <a:endParaRPr lang="zh-CN" altLang="en-US" sz="2200" b="1">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4" name="Text Box 44">
              <a:extLst>
                <a:ext uri="{FF2B5EF4-FFF2-40B4-BE49-F238E27FC236}">
                  <a16:creationId xmlns:a16="http://schemas.microsoft.com/office/drawing/2014/main" id="{887C73FE-04F6-4D41-B6BD-BBC12ED0F4C4}"/>
                </a:ext>
              </a:extLst>
            </p:cNvPr>
            <p:cNvSpPr txBox="1">
              <a:spLocks noChangeArrowheads="1"/>
            </p:cNvSpPr>
            <p:nvPr/>
          </p:nvSpPr>
          <p:spPr bwMode="auto">
            <a:xfrm>
              <a:off x="2700" y="2744"/>
              <a:ext cx="181" cy="213"/>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sz="2200" b="1" i="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p</a:t>
              </a:r>
            </a:p>
          </p:txBody>
        </p:sp>
        <p:sp>
          <p:nvSpPr>
            <p:cNvPr id="25" name="Text Box 47">
              <a:extLst>
                <a:ext uri="{FF2B5EF4-FFF2-40B4-BE49-F238E27FC236}">
                  <a16:creationId xmlns:a16="http://schemas.microsoft.com/office/drawing/2014/main" id="{5F419303-DF96-4C2D-B82C-A939B8D1340F}"/>
                </a:ext>
              </a:extLst>
            </p:cNvPr>
            <p:cNvSpPr txBox="1">
              <a:spLocks noChangeArrowheads="1"/>
            </p:cNvSpPr>
            <p:nvPr/>
          </p:nvSpPr>
          <p:spPr bwMode="auto">
            <a:xfrm>
              <a:off x="2971" y="3022"/>
              <a:ext cx="3608" cy="213"/>
            </a:xfrm>
            <a:prstGeom prst="rect">
              <a:avLst/>
            </a:prstGeom>
            <a:noFill/>
            <a:ln w="38100" algn="ctr">
              <a:noFill/>
              <a:miter lim="800000"/>
              <a:headEnd/>
              <a:tailEnd type="none" w="med" len="lg"/>
            </a:ln>
            <a:effectLst/>
          </p:spPr>
          <p:txBody>
            <a:bodyPr wrap="square" lIns="0" tIns="0" rIns="0" bIns="0">
              <a:spAutoFit/>
            </a:bodyPr>
            <a:lstStyle/>
            <a:p>
              <a:pPr algn="ctr">
                <a:spcBef>
                  <a:spcPct val="50000"/>
                </a:spcBef>
              </a:pPr>
              <a:r>
                <a:rPr lang="en-US" altLang="zh-CN" sz="2200" b="1"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③</a:t>
              </a:r>
              <a:r>
                <a:rPr lang="en-US" altLang="zh-CN" sz="22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200" b="1" i="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2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1" i="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2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-&gt;</a:t>
              </a:r>
              <a:r>
                <a:rPr lang="en-US" altLang="zh-CN" sz="2200" b="1" i="1" dirty="0" err="1">
                  <a:solidFill>
                    <a:srgbClr val="3333FF"/>
                  </a:solidFill>
                  <a:latin typeface="Times New Roman" panose="02020603050405020304" pitchFamily="18" charset="0"/>
                  <a:ea typeface="黑体" panose="02010609060101010101" pitchFamily="49" charset="-122"/>
                  <a:cs typeface="Times New Roman" panose="02020603050405020304" pitchFamily="18" charset="0"/>
                </a:rPr>
                <a:t>rchild</a:t>
              </a:r>
              <a:r>
                <a:rPr lang="zh-CN" altLang="en-US" sz="22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转向右子树做相同的工作</a:t>
              </a:r>
            </a:p>
          </p:txBody>
        </p:sp>
      </p:grpSp>
      <p:sp>
        <p:nvSpPr>
          <p:cNvPr id="26" name="Text Box 42">
            <a:extLst>
              <a:ext uri="{FF2B5EF4-FFF2-40B4-BE49-F238E27FC236}">
                <a16:creationId xmlns:a16="http://schemas.microsoft.com/office/drawing/2014/main" id="{7BE7DAFB-33A8-479C-BB15-E675FB22D1C5}"/>
              </a:ext>
            </a:extLst>
          </p:cNvPr>
          <p:cNvSpPr txBox="1">
            <a:spLocks noChangeArrowheads="1"/>
          </p:cNvSpPr>
          <p:nvPr/>
        </p:nvSpPr>
        <p:spPr bwMode="auto">
          <a:xfrm>
            <a:off x="1600200" y="5169349"/>
            <a:ext cx="2686072" cy="260777"/>
          </a:xfrm>
          <a:prstGeom prst="rect">
            <a:avLst/>
          </a:prstGeom>
          <a:noFill/>
          <a:ln w="38100" algn="ctr">
            <a:noFill/>
            <a:miter lim="800000"/>
            <a:headEnd/>
            <a:tailEnd type="none" w="med" len="lg"/>
          </a:ln>
          <a:effectLst/>
        </p:spPr>
        <p:txBody>
          <a:bodyPr wrap="square" lIns="0" tIns="0" rIns="0" bIns="0">
            <a:spAutoFit/>
          </a:bodyPr>
          <a:lstStyle/>
          <a:p>
            <a:pPr>
              <a:lnSpc>
                <a:spcPts val="2000"/>
              </a:lnSpc>
              <a:spcBef>
                <a:spcPct val="50000"/>
              </a:spcBef>
            </a:pPr>
            <a:r>
              <a:rPr lang="en-US" altLang="zh-CN" sz="2200" b="1" dirty="0">
                <a:solidFill>
                  <a:srgbClr val="990099"/>
                </a:solidFill>
                <a:latin typeface="Times New Roman" panose="02020603050405020304" pitchFamily="18" charset="0"/>
                <a:ea typeface="黑体" panose="02010609060101010101" pitchFamily="49" charset="-122"/>
                <a:cs typeface="Times New Roman" panose="02020603050405020304" pitchFamily="18" charset="0"/>
              </a:rPr>
              <a:t>②</a:t>
            </a:r>
            <a:r>
              <a:rPr lang="en-US" altLang="zh-CN" sz="22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2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访问栈顶结点</a:t>
            </a:r>
          </a:p>
        </p:txBody>
      </p:sp>
      <p:grpSp>
        <p:nvGrpSpPr>
          <p:cNvPr id="27" name="组合 26">
            <a:extLst>
              <a:ext uri="{FF2B5EF4-FFF2-40B4-BE49-F238E27FC236}">
                <a16:creationId xmlns:a16="http://schemas.microsoft.com/office/drawing/2014/main" id="{A85D9444-3FF9-46FD-A803-8A48F967D093}"/>
              </a:ext>
            </a:extLst>
          </p:cNvPr>
          <p:cNvGrpSpPr/>
          <p:nvPr/>
        </p:nvGrpSpPr>
        <p:grpSpPr>
          <a:xfrm>
            <a:off x="584250" y="5735577"/>
            <a:ext cx="9829800" cy="783420"/>
            <a:chOff x="571472" y="5429264"/>
            <a:chExt cx="7715304" cy="743078"/>
          </a:xfrm>
        </p:grpSpPr>
        <p:sp>
          <p:nvSpPr>
            <p:cNvPr id="28" name="TextBox 28">
              <a:extLst>
                <a:ext uri="{FF2B5EF4-FFF2-40B4-BE49-F238E27FC236}">
                  <a16:creationId xmlns:a16="http://schemas.microsoft.com/office/drawing/2014/main" id="{7B81D6F9-ED23-4246-A339-8C9F96C5E7AD}"/>
                </a:ext>
              </a:extLst>
            </p:cNvPr>
            <p:cNvSpPr txBox="1"/>
            <p:nvPr/>
          </p:nvSpPr>
          <p:spPr>
            <a:xfrm>
              <a:off x="571472" y="5429264"/>
              <a:ext cx="3857652" cy="743078"/>
            </a:xfrm>
            <a:prstGeom prst="rect">
              <a:avLst/>
            </a:prstGeom>
            <a:noFill/>
          </p:spPr>
          <p:txBody>
            <a:bodyPr wrap="square" rtlCol="0">
              <a:spAutoFit/>
            </a:bodyPr>
            <a:lstStyle/>
            <a:p>
              <a:pPr marL="457200" indent="-457200">
                <a:lnSpc>
                  <a:spcPts val="2800"/>
                </a:lnSpc>
                <a:buFontTx/>
                <a:buBlip>
                  <a:blip r:embed="rId2"/>
                </a:buBlip>
              </a:pPr>
              <a:r>
                <a:rPr lang="zh-CN" altLang="en-US" sz="22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栈中结点均没有访问</a:t>
              </a:r>
              <a:endParaRPr lang="en-US" altLang="zh-CN" sz="22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endParaRPr>
            </a:p>
            <a:p>
              <a:pPr marL="457200" indent="-457200">
                <a:lnSpc>
                  <a:spcPts val="2800"/>
                </a:lnSpc>
                <a:buFontTx/>
                <a:buBlip>
                  <a:blip r:embed="rId2"/>
                </a:buBlip>
              </a:pPr>
              <a:r>
                <a:rPr lang="en-US" sz="2200" b="1" i="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en-US" sz="22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指向刚刚出栈结点的右子树</a:t>
              </a:r>
            </a:p>
          </p:txBody>
        </p:sp>
        <p:sp>
          <p:nvSpPr>
            <p:cNvPr id="29" name="TextBox 29">
              <a:extLst>
                <a:ext uri="{FF2B5EF4-FFF2-40B4-BE49-F238E27FC236}">
                  <a16:creationId xmlns:a16="http://schemas.microsoft.com/office/drawing/2014/main" id="{68BD31D8-2B7E-4279-AE26-0BCF8DE7BE99}"/>
                </a:ext>
              </a:extLst>
            </p:cNvPr>
            <p:cNvSpPr txBox="1"/>
            <p:nvPr/>
          </p:nvSpPr>
          <p:spPr>
            <a:xfrm>
              <a:off x="5214942" y="5572140"/>
              <a:ext cx="3071834" cy="408699"/>
            </a:xfrm>
            <a:prstGeom prst="rect">
              <a:avLst/>
            </a:prstGeom>
            <a:noFill/>
          </p:spPr>
          <p:txBody>
            <a:bodyPr wrap="square" rtlCol="0">
              <a:spAutoFit/>
            </a:bodyPr>
            <a:lstStyle/>
            <a:p>
              <a:pPr algn="ctr"/>
              <a:r>
                <a:rPr lang="zh-CN" altLang="en-US" sz="22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栈空且</a:t>
              </a:r>
              <a:r>
                <a:rPr lang="en-US" altLang="zh-CN" sz="2200" b="1" i="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2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=NULL</a:t>
              </a:r>
              <a:r>
                <a:rPr lang="zh-CN" altLang="en-US" sz="2200" b="1" dirty="0">
                  <a:solidFill>
                    <a:srgbClr val="3333FF"/>
                  </a:solidFill>
                  <a:latin typeface="Times New Roman" panose="02020603050405020304" pitchFamily="18" charset="0"/>
                  <a:ea typeface="黑体" panose="02010609060101010101" pitchFamily="49" charset="-122"/>
                  <a:cs typeface="Times New Roman" panose="02020603050405020304" pitchFamily="18" charset="0"/>
                </a:rPr>
                <a:t>结束</a:t>
              </a:r>
            </a:p>
          </p:txBody>
        </p:sp>
        <p:sp>
          <p:nvSpPr>
            <p:cNvPr id="30" name="右箭头 30">
              <a:extLst>
                <a:ext uri="{FF2B5EF4-FFF2-40B4-BE49-F238E27FC236}">
                  <a16:creationId xmlns:a16="http://schemas.microsoft.com/office/drawing/2014/main" id="{7F15FB48-34B9-4761-8E4D-F2C125BC8A4E}"/>
                </a:ext>
              </a:extLst>
            </p:cNvPr>
            <p:cNvSpPr/>
            <p:nvPr/>
          </p:nvSpPr>
          <p:spPr>
            <a:xfrm>
              <a:off x="4510945" y="5656663"/>
              <a:ext cx="571504" cy="285752"/>
            </a:xfrm>
            <a:prstGeom prst="rightArrow">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200" b="1">
                <a:solidFill>
                  <a:prstClr val="white"/>
                </a:solidFill>
                <a:latin typeface="Times New Roman" panose="02020603050405020304" pitchFamily="18" charset="0"/>
                <a:ea typeface="黑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100379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Left)">
                                      <p:cBhvr>
                                        <p:cTn id="7" dur="2000"/>
                                        <p:tgtEl>
                                          <p:spTgt spid="18"/>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grpId="1" nodeType="clickEffect">
                                  <p:stCondLst>
                                    <p:cond delay="0"/>
                                  </p:stCondLst>
                                  <p:childTnLst>
                                    <p:animEffect transition="out" filter="wipe(down)">
                                      <p:cBhvr>
                                        <p:cTn id="20" dur="500"/>
                                        <p:tgtEl>
                                          <p:spTgt spid="21"/>
                                        </p:tgtEl>
                                      </p:cBhvr>
                                    </p:animEffect>
                                    <p:set>
                                      <p:cBhvr>
                                        <p:cTn id="21" dur="1" fill="hold">
                                          <p:stCondLst>
                                            <p:cond delay="499"/>
                                          </p:stCondLst>
                                        </p:cTn>
                                        <p:tgtEl>
                                          <p:spTgt spid="2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B4931C6F-3FF6-4B89-AB4B-45B0DCF34304}"/>
              </a:ext>
            </a:extLst>
          </p:cNvPr>
          <p:cNvSpPr txBox="1">
            <a:spLocks noChangeArrowheads="1"/>
          </p:cNvSpPr>
          <p:nvPr/>
        </p:nvSpPr>
        <p:spPr bwMode="auto">
          <a:xfrm>
            <a:off x="5029200" y="533400"/>
            <a:ext cx="7010400" cy="6002976"/>
          </a:xfrm>
          <a:prstGeom prst="rect">
            <a:avLst/>
          </a:prstGeom>
          <a:solidFill>
            <a:schemeClr val="bg1"/>
          </a:solidFill>
          <a:ln>
            <a:headEnd/>
            <a:tailEnd/>
          </a:ln>
        </p:spPr>
        <p:style>
          <a:lnRef idx="1">
            <a:schemeClr val="accent3"/>
          </a:lnRef>
          <a:fillRef idx="2">
            <a:schemeClr val="accent3"/>
          </a:fillRef>
          <a:effectRef idx="1">
            <a:schemeClr val="accent3"/>
          </a:effectRef>
          <a:fontRef idx="minor">
            <a:schemeClr val="dk1"/>
          </a:fontRef>
        </p:style>
        <p:txBody>
          <a:bodyPr wrap="square" lIns="180000" tIns="108000" bIns="72000">
            <a:spAutoFit/>
          </a:bodyPr>
          <a:lstStyle/>
          <a:p>
            <a:r>
              <a:rPr lang="en-US" sz="2000" b="1" dirty="0">
                <a:solidFill>
                  <a:srgbClr val="3333FF"/>
                </a:solidFill>
                <a:latin typeface="Times New Roman" pitchFamily="18" charset="0"/>
                <a:ea typeface="楷体" pitchFamily="49" charset="-122"/>
                <a:cs typeface="Times New Roman" pitchFamily="18" charset="0"/>
              </a:rPr>
              <a:t>void InOrder1(</a:t>
            </a:r>
            <a:r>
              <a:rPr lang="en-US" sz="2000" b="1" dirty="0" err="1">
                <a:solidFill>
                  <a:srgbClr val="3333FF"/>
                </a:solidFill>
                <a:latin typeface="Times New Roman" pitchFamily="18" charset="0"/>
                <a:ea typeface="楷体" pitchFamily="49" charset="-122"/>
                <a:cs typeface="Times New Roman" pitchFamily="18" charset="0"/>
              </a:rPr>
              <a:t>B</a:t>
            </a:r>
            <a:r>
              <a:rPr lang="en-US" altLang="zh-CN" sz="2000" b="1" dirty="0" err="1">
                <a:solidFill>
                  <a:srgbClr val="3333FF"/>
                </a:solidFill>
                <a:latin typeface="Times New Roman" pitchFamily="18" charset="0"/>
                <a:ea typeface="楷体" pitchFamily="49" charset="-122"/>
                <a:cs typeface="Times New Roman" pitchFamily="18" charset="0"/>
              </a:rPr>
              <a:t>i</a:t>
            </a:r>
            <a:r>
              <a:rPr lang="en-US" sz="2000" b="1" dirty="0" err="1">
                <a:solidFill>
                  <a:srgbClr val="3333FF"/>
                </a:solidFill>
                <a:latin typeface="Times New Roman" pitchFamily="18" charset="0"/>
                <a:ea typeface="楷体" pitchFamily="49" charset="-122"/>
                <a:cs typeface="Times New Roman" pitchFamily="18" charset="0"/>
              </a:rPr>
              <a:t>TNode</a:t>
            </a:r>
            <a:r>
              <a:rPr lang="en-US" sz="2000" b="1" dirty="0">
                <a:solidFill>
                  <a:srgbClr val="3333FF"/>
                </a:solidFill>
                <a:latin typeface="Times New Roman" pitchFamily="18" charset="0"/>
                <a:ea typeface="楷体" pitchFamily="49" charset="-122"/>
                <a:cs typeface="Times New Roman" pitchFamily="18" charset="0"/>
              </a:rPr>
              <a:t> *b)</a:t>
            </a:r>
            <a:r>
              <a:rPr lang="en-US" altLang="zh-CN" sz="2000" b="1" dirty="0">
                <a:solidFill>
                  <a:srgbClr val="3333FF"/>
                </a:solidFill>
                <a:latin typeface="Times New Roman" pitchFamily="18" charset="0"/>
                <a:ea typeface="楷体" pitchFamily="49" charset="-122"/>
                <a:cs typeface="Times New Roman" pitchFamily="18" charset="0"/>
              </a:rPr>
              <a:t> {</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3333FF"/>
                </a:solidFill>
                <a:latin typeface="Times New Roman" pitchFamily="18" charset="0"/>
                <a:ea typeface="楷体" pitchFamily="49" charset="-122"/>
                <a:cs typeface="Times New Roman" pitchFamily="18" charset="0"/>
              </a:rPr>
              <a:t>BiTNode</a:t>
            </a:r>
            <a:r>
              <a:rPr lang="en-US" sz="2000" b="1" dirty="0">
                <a:solidFill>
                  <a:srgbClr val="3333FF"/>
                </a:solidFill>
                <a:latin typeface="Times New Roman" pitchFamily="18" charset="0"/>
                <a:ea typeface="楷体" pitchFamily="49" charset="-122"/>
                <a:cs typeface="Times New Roman" pitchFamily="18" charset="0"/>
              </a:rPr>
              <a:t> *p;  </a:t>
            </a:r>
            <a:r>
              <a:rPr lang="en-US" sz="2000" b="1" dirty="0" err="1">
                <a:solidFill>
                  <a:srgbClr val="3333FF"/>
                </a:solidFill>
                <a:latin typeface="Times New Roman" pitchFamily="18" charset="0"/>
                <a:ea typeface="楷体" pitchFamily="49" charset="-122"/>
                <a:cs typeface="Times New Roman" pitchFamily="18" charset="0"/>
              </a:rPr>
              <a:t>SqStack</a:t>
            </a:r>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3333FF"/>
                </a:solidFill>
                <a:latin typeface="Times New Roman" pitchFamily="18" charset="0"/>
                <a:ea typeface="楷体" pitchFamily="49" charset="-122"/>
                <a:cs typeface="Times New Roman" pitchFamily="18" charset="0"/>
              </a:rPr>
              <a:t>st</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定义一个顺序栈指针</a:t>
            </a:r>
            <a:r>
              <a:rPr lang="en-US" sz="2000" b="1" dirty="0" err="1">
                <a:solidFill>
                  <a:srgbClr val="00B050"/>
                </a:solidFill>
                <a:latin typeface="Times New Roman" pitchFamily="18" charset="0"/>
                <a:ea typeface="楷体" pitchFamily="49" charset="-122"/>
                <a:cs typeface="Times New Roman" pitchFamily="18" charset="0"/>
              </a:rPr>
              <a:t>st</a:t>
            </a:r>
            <a:endParaRPr lang="zh-CN" altLang="en-US" sz="2000" b="1" dirty="0">
              <a:solidFill>
                <a:srgbClr val="00B050"/>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FF00FF"/>
                </a:solidFill>
                <a:latin typeface="Times New Roman" pitchFamily="18" charset="0"/>
                <a:ea typeface="楷体" pitchFamily="49" charset="-122"/>
                <a:cs typeface="Times New Roman" pitchFamily="18" charset="0"/>
              </a:rPr>
              <a:t>InitStack</a:t>
            </a:r>
            <a:r>
              <a:rPr lang="en-US" sz="2000" b="1" dirty="0">
                <a:solidFill>
                  <a:srgbClr val="FF00FF"/>
                </a:solidFill>
                <a:latin typeface="Times New Roman" pitchFamily="18" charset="0"/>
                <a:ea typeface="楷体" pitchFamily="49" charset="-122"/>
                <a:cs typeface="Times New Roman" pitchFamily="18" charset="0"/>
              </a:rPr>
              <a:t>(</a:t>
            </a:r>
            <a:r>
              <a:rPr lang="en-US" sz="2000" b="1" dirty="0" err="1">
                <a:solidFill>
                  <a:srgbClr val="FF00FF"/>
                </a:solidFill>
                <a:latin typeface="Times New Roman" pitchFamily="18" charset="0"/>
                <a:ea typeface="楷体" pitchFamily="49" charset="-122"/>
                <a:cs typeface="Times New Roman" pitchFamily="18" charset="0"/>
              </a:rPr>
              <a:t>st</a:t>
            </a:r>
            <a:r>
              <a:rPr lang="en-US" sz="2000" b="1" dirty="0">
                <a:solidFill>
                  <a:srgbClr val="FF00FF"/>
                </a:solidFill>
                <a:latin typeface="Times New Roman" pitchFamily="18" charset="0"/>
                <a:ea typeface="楷体" pitchFamily="49" charset="-122"/>
                <a:cs typeface="Times New Roman" pitchFamily="18" charset="0"/>
              </a:rPr>
              <a:t>);</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初始化栈</a:t>
            </a:r>
            <a:r>
              <a:rPr lang="en-US" sz="2000" b="1" dirty="0" err="1">
                <a:solidFill>
                  <a:srgbClr val="00B050"/>
                </a:solidFill>
                <a:latin typeface="Times New Roman" pitchFamily="18" charset="0"/>
                <a:ea typeface="楷体" pitchFamily="49" charset="-122"/>
                <a:cs typeface="Times New Roman" pitchFamily="18" charset="0"/>
              </a:rPr>
              <a:t>st</a:t>
            </a:r>
            <a:endParaRPr lang="zh-CN" altLang="en-US" sz="2000" b="1" dirty="0">
              <a:solidFill>
                <a:srgbClr val="00B050"/>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p=b;</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while (!</a:t>
            </a:r>
            <a:r>
              <a:rPr lang="en-US" sz="2000" b="1" dirty="0" err="1">
                <a:solidFill>
                  <a:srgbClr val="FF00FF"/>
                </a:solidFill>
                <a:latin typeface="Times New Roman" pitchFamily="18" charset="0"/>
                <a:ea typeface="楷体" pitchFamily="49" charset="-122"/>
                <a:cs typeface="Times New Roman" pitchFamily="18" charset="0"/>
              </a:rPr>
              <a:t>StackEmpty</a:t>
            </a:r>
            <a:r>
              <a:rPr lang="en-US" sz="2000" b="1" dirty="0">
                <a:solidFill>
                  <a:srgbClr val="FF00FF"/>
                </a:solidFill>
                <a:latin typeface="Times New Roman" pitchFamily="18" charset="0"/>
                <a:ea typeface="楷体" pitchFamily="49" charset="-122"/>
                <a:cs typeface="Times New Roman" pitchFamily="18" charset="0"/>
              </a:rPr>
              <a:t>(</a:t>
            </a:r>
            <a:r>
              <a:rPr lang="en-US" sz="2000" b="1" dirty="0" err="1">
                <a:solidFill>
                  <a:srgbClr val="FF00FF"/>
                </a:solidFill>
                <a:latin typeface="Times New Roman" pitchFamily="18" charset="0"/>
                <a:ea typeface="楷体" pitchFamily="49" charset="-122"/>
                <a:cs typeface="Times New Roman" pitchFamily="18" charset="0"/>
              </a:rPr>
              <a:t>st</a:t>
            </a:r>
            <a:r>
              <a:rPr lang="en-US" sz="2000" b="1" dirty="0">
                <a:solidFill>
                  <a:srgbClr val="FF00FF"/>
                </a:solidFill>
                <a:latin typeface="Times New Roman" pitchFamily="18" charset="0"/>
                <a:ea typeface="楷体" pitchFamily="49" charset="-122"/>
                <a:cs typeface="Times New Roman" pitchFamily="18" charset="0"/>
              </a:rPr>
              <a:t>)</a:t>
            </a:r>
            <a:r>
              <a:rPr lang="en-US" sz="2000" b="1" dirty="0">
                <a:solidFill>
                  <a:srgbClr val="3333FF"/>
                </a:solidFill>
                <a:latin typeface="Times New Roman" pitchFamily="18" charset="0"/>
                <a:ea typeface="楷体" pitchFamily="49" charset="-122"/>
                <a:cs typeface="Times New Roman" pitchFamily="18" charset="0"/>
              </a:rPr>
              <a:t> || p!=NULL)</a:t>
            </a:r>
            <a:r>
              <a:rPr lang="en-US" altLang="zh-CN" sz="2000" b="1" dirty="0">
                <a:solidFill>
                  <a:srgbClr val="3333FF"/>
                </a:solidFill>
                <a:latin typeface="Times New Roman" pitchFamily="18" charset="0"/>
                <a:ea typeface="楷体" pitchFamily="49" charset="-122"/>
                <a:cs typeface="Times New Roman" pitchFamily="18" charset="0"/>
              </a:rPr>
              <a:t> {</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while (p!=NULL)</a:t>
            </a:r>
            <a:r>
              <a:rPr lang="en-US" altLang="zh-CN" sz="2000" b="1" dirty="0">
                <a:solidFill>
                  <a:srgbClr val="3333FF"/>
                </a:solidFill>
                <a:latin typeface="Times New Roman" pitchFamily="18" charset="0"/>
                <a:ea typeface="楷体" pitchFamily="49" charset="-122"/>
                <a:cs typeface="Times New Roman" pitchFamily="18" charset="0"/>
              </a:rPr>
              <a:t> {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扫描结点</a:t>
            </a:r>
            <a:r>
              <a:rPr lang="en-US" sz="2000" b="1" dirty="0">
                <a:solidFill>
                  <a:srgbClr val="00B050"/>
                </a:solidFill>
                <a:latin typeface="Times New Roman" pitchFamily="18" charset="0"/>
                <a:ea typeface="楷体" pitchFamily="49" charset="-122"/>
                <a:cs typeface="Times New Roman" pitchFamily="18" charset="0"/>
              </a:rPr>
              <a:t>p</a:t>
            </a:r>
            <a:r>
              <a:rPr lang="zh-CN" altLang="en-US" sz="2000" b="1" dirty="0">
                <a:solidFill>
                  <a:srgbClr val="00B050"/>
                </a:solidFill>
                <a:latin typeface="Times New Roman" pitchFamily="18" charset="0"/>
                <a:ea typeface="楷体" pitchFamily="49" charset="-122"/>
                <a:cs typeface="Times New Roman" pitchFamily="18" charset="0"/>
              </a:rPr>
              <a:t>的所有左下结点并进栈</a:t>
            </a: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FF00FF"/>
                </a:solidFill>
                <a:latin typeface="Times New Roman" pitchFamily="18" charset="0"/>
                <a:ea typeface="楷体" pitchFamily="49" charset="-122"/>
                <a:cs typeface="Times New Roman" pitchFamily="18" charset="0"/>
              </a:rPr>
              <a:t>Push(</a:t>
            </a:r>
            <a:r>
              <a:rPr lang="en-US" sz="2000" b="1" dirty="0" err="1">
                <a:solidFill>
                  <a:srgbClr val="FF00FF"/>
                </a:solidFill>
                <a:latin typeface="Times New Roman" pitchFamily="18" charset="0"/>
                <a:ea typeface="楷体" pitchFamily="49" charset="-122"/>
                <a:cs typeface="Times New Roman" pitchFamily="18" charset="0"/>
              </a:rPr>
              <a:t>st，p</a:t>
            </a:r>
            <a:r>
              <a:rPr lang="en-US" sz="2000" b="1" dirty="0">
                <a:solidFill>
                  <a:srgbClr val="FF00FF"/>
                </a:solidFill>
                <a:latin typeface="Times New Roman" pitchFamily="18" charset="0"/>
                <a:ea typeface="楷体" pitchFamily="49" charset="-122"/>
                <a:cs typeface="Times New Roman" pitchFamily="18" charset="0"/>
              </a:rPr>
              <a:t>);	</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结点</a:t>
            </a:r>
            <a:r>
              <a:rPr lang="en-US" sz="2000" b="1" dirty="0">
                <a:solidFill>
                  <a:srgbClr val="00B050"/>
                </a:solidFill>
                <a:latin typeface="Times New Roman" pitchFamily="18" charset="0"/>
                <a:ea typeface="楷体" pitchFamily="49" charset="-122"/>
                <a:cs typeface="Times New Roman" pitchFamily="18" charset="0"/>
              </a:rPr>
              <a:t>p</a:t>
            </a:r>
            <a:r>
              <a:rPr lang="zh-CN" altLang="en-US" sz="2000" b="1" dirty="0">
                <a:solidFill>
                  <a:srgbClr val="00B050"/>
                </a:solidFill>
                <a:latin typeface="Times New Roman" pitchFamily="18" charset="0"/>
                <a:ea typeface="楷体" pitchFamily="49" charset="-122"/>
                <a:cs typeface="Times New Roman" pitchFamily="18" charset="0"/>
              </a:rPr>
              <a:t>进栈</a:t>
            </a:r>
          </a:p>
          <a:p>
            <a:r>
              <a:rPr lang="en-US" sz="2000" b="1" dirty="0">
                <a:solidFill>
                  <a:srgbClr val="3333FF"/>
                </a:solidFill>
                <a:latin typeface="Times New Roman" pitchFamily="18" charset="0"/>
                <a:ea typeface="楷体" pitchFamily="49" charset="-122"/>
                <a:cs typeface="Times New Roman" pitchFamily="18" charset="0"/>
              </a:rPr>
              <a:t>            p=p-&gt;</a:t>
            </a:r>
            <a:r>
              <a:rPr lang="en-US" sz="2000" b="1" dirty="0" err="1">
                <a:solidFill>
                  <a:srgbClr val="3333FF"/>
                </a:solidFill>
                <a:latin typeface="Times New Roman" pitchFamily="18" charset="0"/>
                <a:ea typeface="楷体" pitchFamily="49" charset="-122"/>
                <a:cs typeface="Times New Roman" pitchFamily="18" charset="0"/>
              </a:rPr>
              <a:t>lchild</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移动到左孩子</a:t>
            </a:r>
          </a:p>
          <a:p>
            <a:r>
              <a:rPr lang="en-US" sz="2000" b="1" dirty="0">
                <a:solidFill>
                  <a:srgbClr val="3333FF"/>
                </a:solidFill>
                <a:latin typeface="Times New Roman" pitchFamily="18" charset="0"/>
                <a:ea typeface="楷体" pitchFamily="49" charset="-122"/>
                <a:cs typeface="Times New Roman" pitchFamily="18" charset="0"/>
              </a:rPr>
              <a:t>        }</a:t>
            </a:r>
          </a:p>
          <a:p>
            <a:r>
              <a:rPr lang="en-US" altLang="zh-CN" sz="2000" b="1" dirty="0">
                <a:solidFill>
                  <a:srgbClr val="FF0000"/>
                </a:solidFill>
                <a:latin typeface="Times New Roman" pitchFamily="18" charset="0"/>
                <a:ea typeface="楷体" pitchFamily="49" charset="-122"/>
                <a:cs typeface="Times New Roman" pitchFamily="18" charset="0"/>
              </a:rPr>
              <a:t>        //</a:t>
            </a:r>
            <a:r>
              <a:rPr lang="zh-CN" altLang="en-US" sz="2000" b="1" dirty="0">
                <a:solidFill>
                  <a:srgbClr val="FF0000"/>
                </a:solidFill>
                <a:latin typeface="Times New Roman" pitchFamily="18" charset="0"/>
                <a:ea typeface="楷体" pitchFamily="49" charset="-122"/>
                <a:cs typeface="Times New Roman" pitchFamily="18" charset="0"/>
              </a:rPr>
              <a:t>以下考虑栈顶结点</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if (!</a:t>
            </a:r>
            <a:r>
              <a:rPr lang="en-US" sz="2000" b="1" dirty="0" err="1">
                <a:solidFill>
                  <a:srgbClr val="FF00FF"/>
                </a:solidFill>
                <a:latin typeface="Times New Roman" pitchFamily="18" charset="0"/>
                <a:ea typeface="楷体" pitchFamily="49" charset="-122"/>
                <a:cs typeface="Times New Roman" pitchFamily="18" charset="0"/>
              </a:rPr>
              <a:t>StackEmpty</a:t>
            </a:r>
            <a:r>
              <a:rPr lang="en-US" sz="2000" b="1" dirty="0">
                <a:solidFill>
                  <a:srgbClr val="FF00FF"/>
                </a:solidFill>
                <a:latin typeface="Times New Roman" pitchFamily="18" charset="0"/>
                <a:ea typeface="楷体" pitchFamily="49" charset="-122"/>
                <a:cs typeface="Times New Roman" pitchFamily="18" charset="0"/>
              </a:rPr>
              <a:t>(</a:t>
            </a:r>
            <a:r>
              <a:rPr lang="en-US" sz="2000" b="1" dirty="0" err="1">
                <a:solidFill>
                  <a:srgbClr val="FF00FF"/>
                </a:solidFill>
                <a:latin typeface="Times New Roman" pitchFamily="18" charset="0"/>
                <a:ea typeface="楷体" pitchFamily="49" charset="-122"/>
                <a:cs typeface="Times New Roman" pitchFamily="18" charset="0"/>
              </a:rPr>
              <a:t>st</a:t>
            </a:r>
            <a:r>
              <a:rPr lang="en-US" sz="2000" b="1" dirty="0">
                <a:solidFill>
                  <a:srgbClr val="FF00FF"/>
                </a:solidFill>
                <a:latin typeface="Times New Roman" pitchFamily="18" charset="0"/>
                <a:ea typeface="楷体" pitchFamily="49" charset="-122"/>
                <a:cs typeface="Times New Roman" pitchFamily="18" charset="0"/>
              </a:rPr>
              <a:t>)</a:t>
            </a:r>
            <a:r>
              <a:rPr lang="en-US" sz="2000" b="1" dirty="0">
                <a:solidFill>
                  <a:srgbClr val="3333FF"/>
                </a:solidFill>
                <a:latin typeface="Times New Roman" pitchFamily="18" charset="0"/>
                <a:ea typeface="楷体" pitchFamily="49" charset="-122"/>
                <a:cs typeface="Times New Roman" pitchFamily="18" charset="0"/>
              </a:rPr>
              <a:t>)</a:t>
            </a:r>
            <a:r>
              <a:rPr lang="en-US" altLang="zh-CN" sz="2000" b="1" dirty="0">
                <a:solidFill>
                  <a:srgbClr val="3333FF"/>
                </a:solidFill>
                <a:latin typeface="Times New Roman" pitchFamily="18" charset="0"/>
                <a:ea typeface="楷体" pitchFamily="49" charset="-122"/>
                <a:cs typeface="Times New Roman" pitchFamily="18" charset="0"/>
              </a:rPr>
              <a:t> {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若栈不空</a:t>
            </a: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FF00FF"/>
                </a:solidFill>
                <a:latin typeface="Times New Roman" pitchFamily="18" charset="0"/>
                <a:ea typeface="楷体" pitchFamily="49" charset="-122"/>
                <a:cs typeface="Times New Roman" pitchFamily="18" charset="0"/>
              </a:rPr>
              <a:t>Pop(</a:t>
            </a:r>
            <a:r>
              <a:rPr lang="en-US" sz="2000" b="1" dirty="0" err="1">
                <a:solidFill>
                  <a:srgbClr val="FF00FF"/>
                </a:solidFill>
                <a:latin typeface="Times New Roman" pitchFamily="18" charset="0"/>
                <a:ea typeface="楷体" pitchFamily="49" charset="-122"/>
                <a:cs typeface="Times New Roman" pitchFamily="18" charset="0"/>
              </a:rPr>
              <a:t>st，p</a:t>
            </a:r>
            <a:r>
              <a:rPr lang="en-US" sz="2000" b="1" dirty="0">
                <a:solidFill>
                  <a:srgbClr val="FF00FF"/>
                </a:solidFill>
                <a:latin typeface="Times New Roman" pitchFamily="18" charset="0"/>
                <a:ea typeface="楷体" pitchFamily="49" charset="-122"/>
                <a:cs typeface="Times New Roman" pitchFamily="18" charset="0"/>
              </a:rPr>
              <a:t>);</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出栈结点</a:t>
            </a:r>
            <a:r>
              <a:rPr lang="en-US" sz="2000" b="1" dirty="0">
                <a:solidFill>
                  <a:srgbClr val="00B050"/>
                </a:solidFill>
                <a:latin typeface="Times New Roman" pitchFamily="18" charset="0"/>
                <a:ea typeface="楷体" pitchFamily="49" charset="-122"/>
                <a:cs typeface="Times New Roman" pitchFamily="18" charset="0"/>
              </a:rPr>
              <a:t>p</a:t>
            </a:r>
            <a:r>
              <a:rPr lang="zh-CN" altLang="en-US" sz="2000" b="1" dirty="0">
                <a:solidFill>
                  <a:srgbClr val="00B050"/>
                </a:solidFill>
                <a:latin typeface="Times New Roman" pitchFamily="18" charset="0"/>
                <a:ea typeface="楷体" pitchFamily="49" charset="-122"/>
                <a:cs typeface="Times New Roman" pitchFamily="18" charset="0"/>
              </a:rPr>
              <a:t>，访问结点</a:t>
            </a:r>
            <a:r>
              <a:rPr lang="en-US" sz="2000" b="1" dirty="0">
                <a:solidFill>
                  <a:srgbClr val="00B050"/>
                </a:solidFill>
                <a:latin typeface="Times New Roman" pitchFamily="18" charset="0"/>
                <a:ea typeface="楷体" pitchFamily="49" charset="-122"/>
                <a:cs typeface="Times New Roman" pitchFamily="18" charset="0"/>
              </a:rPr>
              <a:t>p</a:t>
            </a:r>
            <a:endParaRPr lang="zh-CN" altLang="en-US" sz="2000" b="1" dirty="0">
              <a:solidFill>
                <a:srgbClr val="00B050"/>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3333FF"/>
                </a:solidFill>
                <a:latin typeface="Times New Roman" pitchFamily="18" charset="0"/>
                <a:ea typeface="楷体" pitchFamily="49" charset="-122"/>
                <a:cs typeface="Times New Roman" pitchFamily="18" charset="0"/>
              </a:rPr>
              <a:t>printf</a:t>
            </a:r>
            <a:r>
              <a:rPr lang="en-US" sz="2000" b="1" dirty="0">
                <a:solidFill>
                  <a:srgbClr val="3333FF"/>
                </a:solidFill>
                <a:latin typeface="Times New Roman" pitchFamily="18" charset="0"/>
                <a:ea typeface="楷体" pitchFamily="49" charset="-122"/>
                <a:cs typeface="Times New Roman" pitchFamily="18" charset="0"/>
              </a:rPr>
              <a:t>("%c "，p-&gt;data);</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p=p-&gt;</a:t>
            </a:r>
            <a:r>
              <a:rPr lang="en-US" sz="2000" b="1" dirty="0" err="1">
                <a:solidFill>
                  <a:srgbClr val="3333FF"/>
                </a:solidFill>
                <a:latin typeface="Times New Roman" pitchFamily="18" charset="0"/>
                <a:ea typeface="楷体" pitchFamily="49" charset="-122"/>
                <a:cs typeface="Times New Roman" pitchFamily="18" charset="0"/>
              </a:rPr>
              <a:t>rchild</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转向处理其右子树</a:t>
            </a:r>
          </a:p>
          <a:p>
            <a:r>
              <a:rPr lang="en-US" sz="2000" b="1" dirty="0">
                <a:solidFill>
                  <a:srgbClr val="3333FF"/>
                </a:solidFill>
                <a:latin typeface="Times New Roman" pitchFamily="18" charset="0"/>
                <a:ea typeface="楷体" pitchFamily="49" charset="-122"/>
                <a:cs typeface="Times New Roman" pitchFamily="18" charset="0"/>
              </a:rPr>
              <a:t>        }</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3333FF"/>
                </a:solidFill>
                <a:latin typeface="Times New Roman" pitchFamily="18" charset="0"/>
                <a:ea typeface="楷体" pitchFamily="49" charset="-122"/>
                <a:cs typeface="Times New Roman" pitchFamily="18" charset="0"/>
              </a:rPr>
              <a:t>printf</a:t>
            </a:r>
            <a:r>
              <a:rPr lang="en-US" sz="2000" b="1" dirty="0">
                <a:solidFill>
                  <a:srgbClr val="3333FF"/>
                </a:solidFill>
                <a:latin typeface="Times New Roman" pitchFamily="18" charset="0"/>
                <a:ea typeface="楷体" pitchFamily="49" charset="-122"/>
                <a:cs typeface="Times New Roman" pitchFamily="18" charset="0"/>
              </a:rPr>
              <a:t>("\n");</a:t>
            </a:r>
            <a:endParaRPr lang="zh-CN" altLang="en-US" sz="2000" b="1" dirty="0">
              <a:solidFill>
                <a:srgbClr val="3333FF"/>
              </a:solidFill>
              <a:latin typeface="Times New Roman" pitchFamily="18" charset="0"/>
              <a:ea typeface="楷体" pitchFamily="49" charset="-122"/>
              <a:cs typeface="Times New Roman" pitchFamily="18" charset="0"/>
            </a:endParaRPr>
          </a:p>
          <a:p>
            <a:r>
              <a:rPr lang="en-US" sz="2000" b="1" dirty="0">
                <a:solidFill>
                  <a:srgbClr val="3333FF"/>
                </a:solidFill>
                <a:latin typeface="Times New Roman" pitchFamily="18" charset="0"/>
                <a:ea typeface="楷体" pitchFamily="49" charset="-122"/>
                <a:cs typeface="Times New Roman" pitchFamily="18" charset="0"/>
              </a:rPr>
              <a:t>    </a:t>
            </a:r>
            <a:r>
              <a:rPr lang="en-US" sz="2000" b="1" dirty="0" err="1">
                <a:solidFill>
                  <a:srgbClr val="FF00FF"/>
                </a:solidFill>
                <a:latin typeface="Times New Roman" pitchFamily="18" charset="0"/>
                <a:ea typeface="楷体" pitchFamily="49" charset="-122"/>
                <a:cs typeface="Times New Roman" pitchFamily="18" charset="0"/>
              </a:rPr>
              <a:t>DestroyStack</a:t>
            </a:r>
            <a:r>
              <a:rPr lang="en-US" sz="2000" b="1" dirty="0">
                <a:solidFill>
                  <a:srgbClr val="FF00FF"/>
                </a:solidFill>
                <a:latin typeface="Times New Roman" pitchFamily="18" charset="0"/>
                <a:ea typeface="楷体" pitchFamily="49" charset="-122"/>
                <a:cs typeface="Times New Roman" pitchFamily="18" charset="0"/>
              </a:rPr>
              <a:t>(</a:t>
            </a:r>
            <a:r>
              <a:rPr lang="en-US" sz="2000" b="1" dirty="0" err="1">
                <a:solidFill>
                  <a:srgbClr val="FF00FF"/>
                </a:solidFill>
                <a:latin typeface="Times New Roman" pitchFamily="18" charset="0"/>
                <a:ea typeface="楷体" pitchFamily="49" charset="-122"/>
                <a:cs typeface="Times New Roman" pitchFamily="18" charset="0"/>
              </a:rPr>
              <a:t>st</a:t>
            </a:r>
            <a:r>
              <a:rPr lang="en-US" sz="2000" b="1" dirty="0">
                <a:solidFill>
                  <a:srgbClr val="FF00FF"/>
                </a:solidFill>
                <a:latin typeface="Times New Roman" pitchFamily="18" charset="0"/>
                <a:ea typeface="楷体" pitchFamily="49" charset="-122"/>
                <a:cs typeface="Times New Roman" pitchFamily="18" charset="0"/>
              </a:rPr>
              <a:t>);	</a:t>
            </a:r>
            <a:r>
              <a:rPr lang="en-US" sz="2000" b="1" dirty="0">
                <a:solidFill>
                  <a:srgbClr val="3333FF"/>
                </a:solidFill>
                <a:latin typeface="Times New Roman" pitchFamily="18" charset="0"/>
                <a:ea typeface="楷体" pitchFamily="49" charset="-122"/>
                <a:cs typeface="Times New Roman" pitchFamily="18" charset="0"/>
              </a:rPr>
              <a:t>	</a:t>
            </a:r>
            <a:r>
              <a:rPr lang="en-US" sz="2000" b="1" dirty="0">
                <a:solidFill>
                  <a:srgbClr val="00B050"/>
                </a:solidFill>
                <a:latin typeface="Times New Roman" pitchFamily="18" charset="0"/>
                <a:ea typeface="楷体" pitchFamily="49" charset="-122"/>
                <a:cs typeface="Times New Roman" pitchFamily="18" charset="0"/>
              </a:rPr>
              <a:t>//</a:t>
            </a:r>
            <a:r>
              <a:rPr lang="zh-CN" altLang="en-US" sz="2000" b="1" dirty="0">
                <a:solidFill>
                  <a:srgbClr val="00B050"/>
                </a:solidFill>
                <a:latin typeface="Times New Roman" pitchFamily="18" charset="0"/>
                <a:ea typeface="楷体" pitchFamily="49" charset="-122"/>
                <a:cs typeface="Times New Roman" pitchFamily="18" charset="0"/>
              </a:rPr>
              <a:t>销毁栈</a:t>
            </a:r>
          </a:p>
          <a:p>
            <a:r>
              <a:rPr lang="en-US" sz="2000" b="1" dirty="0">
                <a:solidFill>
                  <a:srgbClr val="3333FF"/>
                </a:solidFill>
                <a:latin typeface="Times New Roman" pitchFamily="18" charset="0"/>
                <a:ea typeface="楷体" pitchFamily="49" charset="-122"/>
                <a:cs typeface="Times New Roman" pitchFamily="18" charset="0"/>
              </a:rPr>
              <a:t>}</a:t>
            </a:r>
            <a:endParaRPr lang="zh-CN" altLang="en-US" sz="2000" b="1" dirty="0">
              <a:solidFill>
                <a:srgbClr val="3333FF"/>
              </a:solidFill>
              <a:latin typeface="Times New Roman" pitchFamily="18" charset="0"/>
              <a:ea typeface="楷体" pitchFamily="49" charset="-122"/>
              <a:cs typeface="Times New Roman" pitchFamily="18" charset="0"/>
            </a:endParaRPr>
          </a:p>
        </p:txBody>
      </p:sp>
      <p:sp>
        <p:nvSpPr>
          <p:cNvPr id="3" name="矩形 2">
            <a:extLst>
              <a:ext uri="{FF2B5EF4-FFF2-40B4-BE49-F238E27FC236}">
                <a16:creationId xmlns:a16="http://schemas.microsoft.com/office/drawing/2014/main" id="{6FD98F23-CD07-4BBA-BB69-E6C8386EBF50}"/>
              </a:ext>
            </a:extLst>
          </p:cNvPr>
          <p:cNvSpPr/>
          <p:nvPr/>
        </p:nvSpPr>
        <p:spPr>
          <a:xfrm>
            <a:off x="914400" y="552450"/>
            <a:ext cx="2969083" cy="461665"/>
          </a:xfrm>
          <a:prstGeom prst="rect">
            <a:avLst/>
          </a:prstGeom>
          <a:noFill/>
          <a:ln w="9525">
            <a:noFill/>
            <a:miter lim="800000"/>
            <a:headEnd/>
            <a:tailEnd/>
          </a:ln>
          <a:effectLst/>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cs typeface="Times New Roman" pitchFamily="18" charset="0"/>
              </a:rPr>
              <a:t>中序遍历非递归算法</a:t>
            </a:r>
          </a:p>
        </p:txBody>
      </p:sp>
      <p:pic>
        <p:nvPicPr>
          <p:cNvPr id="25" name="Picture 5" descr="中序遍历的堆栈">
            <a:extLst>
              <a:ext uri="{FF2B5EF4-FFF2-40B4-BE49-F238E27FC236}">
                <a16:creationId xmlns:a16="http://schemas.microsoft.com/office/drawing/2014/main" id="{10FF4F08-A411-433B-8E87-B9C15DF69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562100" y="3810000"/>
            <a:ext cx="1088537" cy="2759438"/>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35">
            <a:extLst>
              <a:ext uri="{FF2B5EF4-FFF2-40B4-BE49-F238E27FC236}">
                <a16:creationId xmlns:a16="http://schemas.microsoft.com/office/drawing/2014/main" id="{66FA15D5-225D-4442-A85F-286ED30AA08B}"/>
              </a:ext>
            </a:extLst>
          </p:cNvPr>
          <p:cNvSpPr txBox="1">
            <a:spLocks noChangeArrowheads="1"/>
          </p:cNvSpPr>
          <p:nvPr/>
        </p:nvSpPr>
        <p:spPr bwMode="auto">
          <a:xfrm>
            <a:off x="1848644" y="6120884"/>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i="1" dirty="0">
                <a:solidFill>
                  <a:srgbClr val="FF0000"/>
                </a:solidFill>
                <a:ea typeface="楷体_GB2312" pitchFamily="49" charset="-122"/>
              </a:rPr>
              <a:t>A</a:t>
            </a:r>
          </a:p>
        </p:txBody>
      </p:sp>
      <p:sp>
        <p:nvSpPr>
          <p:cNvPr id="27" name="Text Box 36">
            <a:extLst>
              <a:ext uri="{FF2B5EF4-FFF2-40B4-BE49-F238E27FC236}">
                <a16:creationId xmlns:a16="http://schemas.microsoft.com/office/drawing/2014/main" id="{BBE6CFF4-3B51-4BCC-91BC-4993EED7ECD1}"/>
              </a:ext>
            </a:extLst>
          </p:cNvPr>
          <p:cNvSpPr txBox="1">
            <a:spLocks noChangeArrowheads="1"/>
          </p:cNvSpPr>
          <p:nvPr/>
        </p:nvSpPr>
        <p:spPr bwMode="auto">
          <a:xfrm>
            <a:off x="1848643" y="5530334"/>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i="1" dirty="0">
                <a:solidFill>
                  <a:srgbClr val="FF0000"/>
                </a:solidFill>
                <a:ea typeface="楷体_GB2312" pitchFamily="49" charset="-122"/>
              </a:rPr>
              <a:t>B</a:t>
            </a:r>
          </a:p>
        </p:txBody>
      </p:sp>
      <p:sp>
        <p:nvSpPr>
          <p:cNvPr id="28" name="Text Box 37">
            <a:extLst>
              <a:ext uri="{FF2B5EF4-FFF2-40B4-BE49-F238E27FC236}">
                <a16:creationId xmlns:a16="http://schemas.microsoft.com/office/drawing/2014/main" id="{A9D399FB-0777-4C14-9B10-77440432F2A7}"/>
              </a:ext>
            </a:extLst>
          </p:cNvPr>
          <p:cNvSpPr txBox="1">
            <a:spLocks noChangeArrowheads="1"/>
          </p:cNvSpPr>
          <p:nvPr/>
        </p:nvSpPr>
        <p:spPr bwMode="auto">
          <a:xfrm>
            <a:off x="1873252" y="4989036"/>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i="1" dirty="0">
                <a:solidFill>
                  <a:srgbClr val="FF0000"/>
                </a:solidFill>
                <a:ea typeface="楷体_GB2312" pitchFamily="49" charset="-122"/>
              </a:rPr>
              <a:t>D</a:t>
            </a:r>
          </a:p>
        </p:txBody>
      </p:sp>
      <p:sp>
        <p:nvSpPr>
          <p:cNvPr id="29" name="Text Box 38">
            <a:extLst>
              <a:ext uri="{FF2B5EF4-FFF2-40B4-BE49-F238E27FC236}">
                <a16:creationId xmlns:a16="http://schemas.microsoft.com/office/drawing/2014/main" id="{7DC0A536-3019-4589-A675-91AE352A22C0}"/>
              </a:ext>
            </a:extLst>
          </p:cNvPr>
          <p:cNvSpPr txBox="1">
            <a:spLocks noChangeArrowheads="1"/>
          </p:cNvSpPr>
          <p:nvPr/>
        </p:nvSpPr>
        <p:spPr bwMode="auto">
          <a:xfrm>
            <a:off x="1858168" y="4989809"/>
            <a:ext cx="433388"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i="1" dirty="0">
                <a:solidFill>
                  <a:srgbClr val="FF0000"/>
                </a:solidFill>
                <a:ea typeface="楷体_GB2312" pitchFamily="49" charset="-122"/>
              </a:rPr>
              <a:t>G</a:t>
            </a:r>
          </a:p>
        </p:txBody>
      </p:sp>
      <p:sp>
        <p:nvSpPr>
          <p:cNvPr id="30" name="Text Box 39">
            <a:extLst>
              <a:ext uri="{FF2B5EF4-FFF2-40B4-BE49-F238E27FC236}">
                <a16:creationId xmlns:a16="http://schemas.microsoft.com/office/drawing/2014/main" id="{5F50B9EA-F9C0-4721-BD40-68FF0389E1D2}"/>
              </a:ext>
            </a:extLst>
          </p:cNvPr>
          <p:cNvSpPr txBox="1">
            <a:spLocks noChangeArrowheads="1"/>
          </p:cNvSpPr>
          <p:nvPr/>
        </p:nvSpPr>
        <p:spPr bwMode="auto">
          <a:xfrm>
            <a:off x="1816252" y="6117708"/>
            <a:ext cx="433388"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i="1" dirty="0">
                <a:solidFill>
                  <a:srgbClr val="FF0000"/>
                </a:solidFill>
                <a:ea typeface="楷体_GB2312" pitchFamily="49" charset="-122"/>
              </a:rPr>
              <a:t>C</a:t>
            </a:r>
          </a:p>
        </p:txBody>
      </p:sp>
      <p:sp>
        <p:nvSpPr>
          <p:cNvPr id="31" name="Text Box 40">
            <a:extLst>
              <a:ext uri="{FF2B5EF4-FFF2-40B4-BE49-F238E27FC236}">
                <a16:creationId xmlns:a16="http://schemas.microsoft.com/office/drawing/2014/main" id="{32808F9E-877E-42B3-85CA-33A4CC8FD2D6}"/>
              </a:ext>
            </a:extLst>
          </p:cNvPr>
          <p:cNvSpPr txBox="1">
            <a:spLocks noChangeArrowheads="1"/>
          </p:cNvSpPr>
          <p:nvPr/>
        </p:nvSpPr>
        <p:spPr bwMode="auto">
          <a:xfrm>
            <a:off x="1858168" y="5527158"/>
            <a:ext cx="433388"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i="1">
                <a:solidFill>
                  <a:srgbClr val="FF0000"/>
                </a:solidFill>
                <a:ea typeface="楷体_GB2312" pitchFamily="49" charset="-122"/>
              </a:rPr>
              <a:t>E</a:t>
            </a:r>
          </a:p>
        </p:txBody>
      </p:sp>
      <p:sp>
        <p:nvSpPr>
          <p:cNvPr id="32" name="Text Box 41">
            <a:extLst>
              <a:ext uri="{FF2B5EF4-FFF2-40B4-BE49-F238E27FC236}">
                <a16:creationId xmlns:a16="http://schemas.microsoft.com/office/drawing/2014/main" id="{262A67F8-4695-4130-964C-4C2D5B4B7EF9}"/>
              </a:ext>
            </a:extLst>
          </p:cNvPr>
          <p:cNvSpPr txBox="1">
            <a:spLocks noChangeArrowheads="1"/>
          </p:cNvSpPr>
          <p:nvPr/>
        </p:nvSpPr>
        <p:spPr bwMode="auto">
          <a:xfrm>
            <a:off x="1816252" y="6124060"/>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i="1" dirty="0">
                <a:solidFill>
                  <a:srgbClr val="FF0000"/>
                </a:solidFill>
                <a:ea typeface="楷体_GB2312" pitchFamily="49" charset="-122"/>
              </a:rPr>
              <a:t>F</a:t>
            </a:r>
          </a:p>
        </p:txBody>
      </p:sp>
      <p:grpSp>
        <p:nvGrpSpPr>
          <p:cNvPr id="33" name="组合 32">
            <a:extLst>
              <a:ext uri="{FF2B5EF4-FFF2-40B4-BE49-F238E27FC236}">
                <a16:creationId xmlns:a16="http://schemas.microsoft.com/office/drawing/2014/main" id="{0DBAEC46-6779-4116-BF66-79B2F68AB854}"/>
              </a:ext>
            </a:extLst>
          </p:cNvPr>
          <p:cNvGrpSpPr/>
          <p:nvPr/>
        </p:nvGrpSpPr>
        <p:grpSpPr>
          <a:xfrm>
            <a:off x="953445" y="1114208"/>
            <a:ext cx="2592388" cy="2016124"/>
            <a:chOff x="568325" y="1934400"/>
            <a:chExt cx="2592388" cy="2016124"/>
          </a:xfrm>
          <a:solidFill>
            <a:srgbClr val="FFFFCC"/>
          </a:solidFill>
        </p:grpSpPr>
        <p:sp>
          <p:nvSpPr>
            <p:cNvPr id="34" name="Line 4">
              <a:extLst>
                <a:ext uri="{FF2B5EF4-FFF2-40B4-BE49-F238E27FC236}">
                  <a16:creationId xmlns:a16="http://schemas.microsoft.com/office/drawing/2014/main" id="{84F9A346-1520-4EC0-A611-6ABE96580FDD}"/>
                </a:ext>
              </a:extLst>
            </p:cNvPr>
            <p:cNvSpPr>
              <a:spLocks noChangeShapeType="1"/>
            </p:cNvSpPr>
            <p:nvPr/>
          </p:nvSpPr>
          <p:spPr bwMode="auto">
            <a:xfrm>
              <a:off x="927101" y="3374263"/>
              <a:ext cx="288925" cy="287337"/>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35" name="Line 5">
              <a:extLst>
                <a:ext uri="{FF2B5EF4-FFF2-40B4-BE49-F238E27FC236}">
                  <a16:creationId xmlns:a16="http://schemas.microsoft.com/office/drawing/2014/main" id="{93A80BB6-317A-4CB1-B0D2-26517071BF44}"/>
                </a:ext>
              </a:extLst>
            </p:cNvPr>
            <p:cNvSpPr>
              <a:spLocks noChangeShapeType="1"/>
            </p:cNvSpPr>
            <p:nvPr/>
          </p:nvSpPr>
          <p:spPr bwMode="auto">
            <a:xfrm flipH="1">
              <a:off x="1431925" y="2221738"/>
              <a:ext cx="287338" cy="287337"/>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36" name="Freeform 6">
              <a:extLst>
                <a:ext uri="{FF2B5EF4-FFF2-40B4-BE49-F238E27FC236}">
                  <a16:creationId xmlns:a16="http://schemas.microsoft.com/office/drawing/2014/main" id="{4CA851AE-BF5C-4E73-8293-F7B1007980E6}"/>
                </a:ext>
              </a:extLst>
            </p:cNvPr>
            <p:cNvSpPr>
              <a:spLocks/>
            </p:cNvSpPr>
            <p:nvPr/>
          </p:nvSpPr>
          <p:spPr bwMode="auto">
            <a:xfrm>
              <a:off x="2041526" y="2174113"/>
              <a:ext cx="301625" cy="388937"/>
            </a:xfrm>
            <a:custGeom>
              <a:avLst/>
              <a:gdLst/>
              <a:ahLst/>
              <a:cxnLst>
                <a:cxn ang="0">
                  <a:pos x="0" y="0"/>
                </a:cxn>
                <a:cxn ang="0">
                  <a:pos x="190" y="245"/>
                </a:cxn>
              </a:cxnLst>
              <a:rect l="0" t="0" r="r" b="b"/>
              <a:pathLst>
                <a:path w="190" h="245">
                  <a:moveTo>
                    <a:pt x="0" y="0"/>
                  </a:moveTo>
                  <a:lnTo>
                    <a:pt x="190" y="245"/>
                  </a:lnTo>
                </a:path>
              </a:pathLst>
            </a:custGeom>
            <a:grp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37" name="Line 7">
              <a:extLst>
                <a:ext uri="{FF2B5EF4-FFF2-40B4-BE49-F238E27FC236}">
                  <a16:creationId xmlns:a16="http://schemas.microsoft.com/office/drawing/2014/main" id="{0F97BB56-D603-4577-8D3F-EBB23BB9C27B}"/>
                </a:ext>
              </a:extLst>
            </p:cNvPr>
            <p:cNvSpPr>
              <a:spLocks noChangeShapeType="1"/>
            </p:cNvSpPr>
            <p:nvPr/>
          </p:nvSpPr>
          <p:spPr bwMode="auto">
            <a:xfrm flipH="1">
              <a:off x="855663" y="2798000"/>
              <a:ext cx="360362" cy="360363"/>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38" name="Line 8">
              <a:extLst>
                <a:ext uri="{FF2B5EF4-FFF2-40B4-BE49-F238E27FC236}">
                  <a16:creationId xmlns:a16="http://schemas.microsoft.com/office/drawing/2014/main" id="{B1ACB0AB-602A-4F7E-82F8-05352480D0B5}"/>
                </a:ext>
              </a:extLst>
            </p:cNvPr>
            <p:cNvSpPr>
              <a:spLocks noChangeShapeType="1"/>
            </p:cNvSpPr>
            <p:nvPr/>
          </p:nvSpPr>
          <p:spPr bwMode="auto">
            <a:xfrm flipH="1">
              <a:off x="1998664" y="2826574"/>
              <a:ext cx="287337" cy="287338"/>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39" name="Line 9">
              <a:extLst>
                <a:ext uri="{FF2B5EF4-FFF2-40B4-BE49-F238E27FC236}">
                  <a16:creationId xmlns:a16="http://schemas.microsoft.com/office/drawing/2014/main" id="{A39AEAE8-53C7-40F1-B0F6-2342383CDEDD}"/>
                </a:ext>
              </a:extLst>
            </p:cNvPr>
            <p:cNvSpPr>
              <a:spLocks noChangeShapeType="1"/>
            </p:cNvSpPr>
            <p:nvPr/>
          </p:nvSpPr>
          <p:spPr bwMode="auto">
            <a:xfrm>
              <a:off x="2584450" y="2798000"/>
              <a:ext cx="287338" cy="360363"/>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40" name="Oval 10">
              <a:extLst>
                <a:ext uri="{FF2B5EF4-FFF2-40B4-BE49-F238E27FC236}">
                  <a16:creationId xmlns:a16="http://schemas.microsoft.com/office/drawing/2014/main" id="{6B4985E4-0BC7-411F-A604-4C5583F3148D}"/>
                </a:ext>
              </a:extLst>
            </p:cNvPr>
            <p:cNvSpPr>
              <a:spLocks noChangeArrowheads="1"/>
            </p:cNvSpPr>
            <p:nvPr/>
          </p:nvSpPr>
          <p:spPr bwMode="auto">
            <a:xfrm>
              <a:off x="1647825" y="1934400"/>
              <a:ext cx="431800" cy="360363"/>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A</a:t>
              </a:r>
            </a:p>
          </p:txBody>
        </p:sp>
        <p:sp>
          <p:nvSpPr>
            <p:cNvPr id="41" name="Oval 11">
              <a:extLst>
                <a:ext uri="{FF2B5EF4-FFF2-40B4-BE49-F238E27FC236}">
                  <a16:creationId xmlns:a16="http://schemas.microsoft.com/office/drawing/2014/main" id="{9824F5D7-D551-4914-B944-A39A686C6E4D}"/>
                </a:ext>
              </a:extLst>
            </p:cNvPr>
            <p:cNvSpPr>
              <a:spLocks noChangeArrowheads="1"/>
            </p:cNvSpPr>
            <p:nvPr/>
          </p:nvSpPr>
          <p:spPr bwMode="auto">
            <a:xfrm>
              <a:off x="1143000" y="2509075"/>
              <a:ext cx="431800" cy="360363"/>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B</a:t>
              </a:r>
            </a:p>
          </p:txBody>
        </p:sp>
        <p:sp>
          <p:nvSpPr>
            <p:cNvPr id="42" name="Oval 12">
              <a:extLst>
                <a:ext uri="{FF2B5EF4-FFF2-40B4-BE49-F238E27FC236}">
                  <a16:creationId xmlns:a16="http://schemas.microsoft.com/office/drawing/2014/main" id="{FC071C84-395F-4498-9659-DF62D5BB6FA7}"/>
                </a:ext>
              </a:extLst>
            </p:cNvPr>
            <p:cNvSpPr>
              <a:spLocks noChangeArrowheads="1"/>
            </p:cNvSpPr>
            <p:nvPr/>
          </p:nvSpPr>
          <p:spPr bwMode="auto">
            <a:xfrm>
              <a:off x="2224088" y="2509075"/>
              <a:ext cx="431800" cy="360363"/>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C</a:t>
              </a:r>
            </a:p>
          </p:txBody>
        </p:sp>
        <p:sp>
          <p:nvSpPr>
            <p:cNvPr id="43" name="Oval 13">
              <a:extLst>
                <a:ext uri="{FF2B5EF4-FFF2-40B4-BE49-F238E27FC236}">
                  <a16:creationId xmlns:a16="http://schemas.microsoft.com/office/drawing/2014/main" id="{D53C02A3-CEF7-445B-A04D-FB1F69085C35}"/>
                </a:ext>
              </a:extLst>
            </p:cNvPr>
            <p:cNvSpPr>
              <a:spLocks noChangeArrowheads="1"/>
            </p:cNvSpPr>
            <p:nvPr/>
          </p:nvSpPr>
          <p:spPr bwMode="auto">
            <a:xfrm>
              <a:off x="568325" y="3085337"/>
              <a:ext cx="431800" cy="360362"/>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D</a:t>
              </a:r>
            </a:p>
          </p:txBody>
        </p:sp>
        <p:sp>
          <p:nvSpPr>
            <p:cNvPr id="44" name="Oval 14">
              <a:extLst>
                <a:ext uri="{FF2B5EF4-FFF2-40B4-BE49-F238E27FC236}">
                  <a16:creationId xmlns:a16="http://schemas.microsoft.com/office/drawing/2014/main" id="{70F74B67-57A7-4F73-AD07-B0CD642F2FA5}"/>
                </a:ext>
              </a:extLst>
            </p:cNvPr>
            <p:cNvSpPr>
              <a:spLocks noChangeArrowheads="1"/>
            </p:cNvSpPr>
            <p:nvPr/>
          </p:nvSpPr>
          <p:spPr bwMode="auto">
            <a:xfrm>
              <a:off x="1649413" y="3085337"/>
              <a:ext cx="431800" cy="360362"/>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E</a:t>
              </a:r>
            </a:p>
          </p:txBody>
        </p:sp>
        <p:sp>
          <p:nvSpPr>
            <p:cNvPr id="45" name="Oval 15">
              <a:extLst>
                <a:ext uri="{FF2B5EF4-FFF2-40B4-BE49-F238E27FC236}">
                  <a16:creationId xmlns:a16="http://schemas.microsoft.com/office/drawing/2014/main" id="{40866CB5-9D5F-4FE3-A478-438B160746BB}"/>
                </a:ext>
              </a:extLst>
            </p:cNvPr>
            <p:cNvSpPr>
              <a:spLocks noChangeArrowheads="1"/>
            </p:cNvSpPr>
            <p:nvPr/>
          </p:nvSpPr>
          <p:spPr bwMode="auto">
            <a:xfrm>
              <a:off x="1143000" y="3590162"/>
              <a:ext cx="431800" cy="360362"/>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G</a:t>
              </a:r>
            </a:p>
          </p:txBody>
        </p:sp>
        <p:sp>
          <p:nvSpPr>
            <p:cNvPr id="46" name="Oval 16">
              <a:extLst>
                <a:ext uri="{FF2B5EF4-FFF2-40B4-BE49-F238E27FC236}">
                  <a16:creationId xmlns:a16="http://schemas.microsoft.com/office/drawing/2014/main" id="{E2A99607-6CE4-4843-915D-121210CF46E3}"/>
                </a:ext>
              </a:extLst>
            </p:cNvPr>
            <p:cNvSpPr>
              <a:spLocks noChangeArrowheads="1"/>
            </p:cNvSpPr>
            <p:nvPr/>
          </p:nvSpPr>
          <p:spPr bwMode="auto">
            <a:xfrm>
              <a:off x="2728913" y="3085337"/>
              <a:ext cx="431800" cy="360362"/>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F</a:t>
              </a:r>
            </a:p>
          </p:txBody>
        </p:sp>
      </p:grpSp>
    </p:spTree>
    <p:extLst>
      <p:ext uri="{BB962C8B-B14F-4D97-AF65-F5344CB8AC3E}">
        <p14:creationId xmlns:p14="http://schemas.microsoft.com/office/powerpoint/2010/main" val="149146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0.00781 1.85185E-6 L -0.13541 -0.25209 " pathEditMode="relative" rAng="0" ptsTypes="AA">
                                      <p:cBhvr>
                                        <p:cTn id="18" dur="2000" fill="hold"/>
                                        <p:tgtEl>
                                          <p:spTgt spid="28"/>
                                        </p:tgtEl>
                                        <p:attrNameLst>
                                          <p:attrName>ppt_x</p:attrName>
                                          <p:attrName>ppt_y</p:attrName>
                                        </p:attrNameLst>
                                      </p:cBhvr>
                                      <p:rCtr x="-6380" y="-12616"/>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1" nodeType="clickEffect">
                                  <p:stCondLst>
                                    <p:cond delay="0"/>
                                  </p:stCondLst>
                                  <p:childTnLst>
                                    <p:animMotion origin="layout" path="M -0.00547 1.85185E-6 L -0.08177 -0.25209 " pathEditMode="relative" rAng="0" ptsTypes="AA">
                                      <p:cBhvr>
                                        <p:cTn id="26" dur="2000" fill="hold"/>
                                        <p:tgtEl>
                                          <p:spTgt spid="29"/>
                                        </p:tgtEl>
                                        <p:attrNameLst>
                                          <p:attrName>ppt_x</p:attrName>
                                          <p:attrName>ppt_y</p:attrName>
                                        </p:attrNameLst>
                                      </p:cBhvr>
                                      <p:rCtr x="-3815" y="-12616"/>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0"/>
                                  </p:stCondLst>
                                  <p:childTnLst>
                                    <p:animMotion origin="layout" path="M -8.33333E-7 -3.33333E-6 L -0.02357 -0.33102 " pathEditMode="relative" rAng="0" ptsTypes="AA">
                                      <p:cBhvr>
                                        <p:cTn id="30" dur="2000" fill="hold"/>
                                        <p:tgtEl>
                                          <p:spTgt spid="27"/>
                                        </p:tgtEl>
                                        <p:attrNameLst>
                                          <p:attrName>ppt_x</p:attrName>
                                          <p:attrName>ppt_y</p:attrName>
                                        </p:attrNameLst>
                                      </p:cBhvr>
                                      <p:rCtr x="-1185" y="-16551"/>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1.04167E-6 -4.44444E-6 L 0.03542 -0.41944 " pathEditMode="relative" rAng="0" ptsTypes="AA">
                                      <p:cBhvr>
                                        <p:cTn id="34" dur="2000" fill="hold"/>
                                        <p:tgtEl>
                                          <p:spTgt spid="26"/>
                                        </p:tgtEl>
                                        <p:attrNameLst>
                                          <p:attrName>ppt_x</p:attrName>
                                          <p:attrName>ppt_y</p:attrName>
                                        </p:attrNameLst>
                                      </p:cBhvr>
                                      <p:rCtr x="1771" y="-20972"/>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1" nodeType="clickEffect">
                                  <p:stCondLst>
                                    <p:cond delay="0"/>
                                  </p:stCondLst>
                                  <p:childTnLst>
                                    <p:animMotion origin="layout" path="M -2.08333E-6 -3.7037E-7 L 0.09388 -0.33056 " pathEditMode="relative" rAng="0" ptsTypes="AA">
                                      <p:cBhvr>
                                        <p:cTn id="46" dur="2000" fill="hold"/>
                                        <p:tgtEl>
                                          <p:spTgt spid="31"/>
                                        </p:tgtEl>
                                        <p:attrNameLst>
                                          <p:attrName>ppt_x</p:attrName>
                                          <p:attrName>ppt_y</p:attrName>
                                        </p:attrNameLst>
                                      </p:cBhvr>
                                      <p:rCtr x="4688" y="-16528"/>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 nodeType="clickEffect">
                                  <p:stCondLst>
                                    <p:cond delay="0"/>
                                  </p:stCondLst>
                                  <p:childTnLst>
                                    <p:animMotion origin="layout" path="M 3.33333E-6 -1.48148E-6 L 0.15182 -0.41667 " pathEditMode="relative" rAng="0" ptsTypes="AA">
                                      <p:cBhvr>
                                        <p:cTn id="50" dur="2000" fill="hold"/>
                                        <p:tgtEl>
                                          <p:spTgt spid="30"/>
                                        </p:tgtEl>
                                        <p:attrNameLst>
                                          <p:attrName>ppt_x</p:attrName>
                                          <p:attrName>ppt_y</p:attrName>
                                        </p:attrNameLst>
                                      </p:cBhvr>
                                      <p:rCtr x="7591" y="-20833"/>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3.33333E-6 2.59259E-6 L 0.20976 -0.4176 " pathEditMode="relative" rAng="0" ptsTypes="AA">
                                      <p:cBhvr>
                                        <p:cTn id="58" dur="2000" fill="hold"/>
                                        <p:tgtEl>
                                          <p:spTgt spid="32"/>
                                        </p:tgtEl>
                                        <p:attrNameLst>
                                          <p:attrName>ppt_x</p:attrName>
                                          <p:attrName>ppt_y</p:attrName>
                                        </p:attrNameLst>
                                      </p:cBhvr>
                                      <p:rCtr x="10482" y="-20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3A722-3D4B-46A5-BD90-49FCE7EF2908}"/>
              </a:ext>
            </a:extLst>
          </p:cNvPr>
          <p:cNvSpPr>
            <a:spLocks noGrp="1"/>
          </p:cNvSpPr>
          <p:nvPr>
            <p:ph type="title"/>
          </p:nvPr>
        </p:nvSpPr>
        <p:spPr/>
        <p:txBody>
          <a:bodyPr/>
          <a:lstStyle/>
          <a:p>
            <a:r>
              <a:rPr lang="en-US" altLang="zh-CN" dirty="0"/>
              <a:t>3</a:t>
            </a:r>
            <a:r>
              <a:rPr lang="zh-CN" altLang="en-US" dirty="0"/>
              <a:t>、后序遍历非递归算法 </a:t>
            </a:r>
          </a:p>
        </p:txBody>
      </p:sp>
      <p:sp>
        <p:nvSpPr>
          <p:cNvPr id="3" name="内容占位符 2">
            <a:extLst>
              <a:ext uri="{FF2B5EF4-FFF2-40B4-BE49-F238E27FC236}">
                <a16:creationId xmlns:a16="http://schemas.microsoft.com/office/drawing/2014/main" id="{A2ADED09-EC5D-4EA4-A913-171A0505F73D}"/>
              </a:ext>
            </a:extLst>
          </p:cNvPr>
          <p:cNvSpPr>
            <a:spLocks noGrp="1"/>
          </p:cNvSpPr>
          <p:nvPr>
            <p:ph idx="1"/>
          </p:nvPr>
        </p:nvSpPr>
        <p:spPr>
          <a:xfrm>
            <a:off x="304800" y="1143000"/>
            <a:ext cx="11582400" cy="1295400"/>
          </a:xfrm>
        </p:spPr>
        <p:txBody>
          <a:bodyPr/>
          <a:lstStyle/>
          <a:p>
            <a:r>
              <a:rPr lang="zh-CN" altLang="en-US" sz="2400" dirty="0"/>
              <a:t>在中序遍历非递归算法的基础上改进而来的</a:t>
            </a:r>
          </a:p>
          <a:p>
            <a:r>
              <a:rPr lang="zh-CN" altLang="en-US" sz="2400" dirty="0"/>
              <a:t>用</a:t>
            </a:r>
            <a:r>
              <a:rPr lang="en-US" altLang="zh-CN" sz="2400" dirty="0"/>
              <a:t>p</a:t>
            </a:r>
            <a:r>
              <a:rPr lang="zh-CN" altLang="en-US" sz="2400" dirty="0"/>
              <a:t>遍历结点，初始指向根结点</a:t>
            </a:r>
          </a:p>
        </p:txBody>
      </p:sp>
      <p:sp>
        <p:nvSpPr>
          <p:cNvPr id="31" name="Oval 3">
            <a:extLst>
              <a:ext uri="{FF2B5EF4-FFF2-40B4-BE49-F238E27FC236}">
                <a16:creationId xmlns:a16="http://schemas.microsoft.com/office/drawing/2014/main" id="{C23FB842-814A-4C9F-8ABD-54DA2795CE1C}"/>
              </a:ext>
            </a:extLst>
          </p:cNvPr>
          <p:cNvSpPr>
            <a:spLocks noChangeArrowheads="1"/>
          </p:cNvSpPr>
          <p:nvPr/>
        </p:nvSpPr>
        <p:spPr bwMode="auto">
          <a:xfrm>
            <a:off x="5889621" y="2819399"/>
            <a:ext cx="431800" cy="360362"/>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en-US" sz="2200" b="1">
              <a:solidFill>
                <a:prstClr val="black"/>
              </a:solidFill>
            </a:endParaRPr>
          </a:p>
        </p:txBody>
      </p:sp>
      <p:sp>
        <p:nvSpPr>
          <p:cNvPr id="32" name="Oval 4">
            <a:extLst>
              <a:ext uri="{FF2B5EF4-FFF2-40B4-BE49-F238E27FC236}">
                <a16:creationId xmlns:a16="http://schemas.microsoft.com/office/drawing/2014/main" id="{FE8AE506-7FB4-43C8-872A-869FBFDE2AA9}"/>
              </a:ext>
            </a:extLst>
          </p:cNvPr>
          <p:cNvSpPr>
            <a:spLocks noChangeArrowheads="1"/>
          </p:cNvSpPr>
          <p:nvPr/>
        </p:nvSpPr>
        <p:spPr bwMode="auto">
          <a:xfrm>
            <a:off x="5386383" y="3538536"/>
            <a:ext cx="431800" cy="360363"/>
          </a:xfrm>
          <a:prstGeom prst="ellipse">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en-US" sz="2200" b="1">
              <a:solidFill>
                <a:prstClr val="black"/>
              </a:solidFill>
            </a:endParaRPr>
          </a:p>
        </p:txBody>
      </p:sp>
      <p:sp>
        <p:nvSpPr>
          <p:cNvPr id="33" name="Oval 5">
            <a:extLst>
              <a:ext uri="{FF2B5EF4-FFF2-40B4-BE49-F238E27FC236}">
                <a16:creationId xmlns:a16="http://schemas.microsoft.com/office/drawing/2014/main" id="{DD61D8AA-D73A-4475-BE94-217E4013BF95}"/>
              </a:ext>
            </a:extLst>
          </p:cNvPr>
          <p:cNvSpPr>
            <a:spLocks noChangeArrowheads="1"/>
          </p:cNvSpPr>
          <p:nvPr/>
        </p:nvSpPr>
        <p:spPr bwMode="auto">
          <a:xfrm>
            <a:off x="4952996" y="4259261"/>
            <a:ext cx="431800" cy="360363"/>
          </a:xfrm>
          <a:prstGeom prst="ellipse">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a:endParaRPr lang="zh-CN" altLang="en-US" sz="2200" b="1">
              <a:solidFill>
                <a:prstClr val="black"/>
              </a:solidFill>
            </a:endParaRPr>
          </a:p>
        </p:txBody>
      </p:sp>
      <p:sp>
        <p:nvSpPr>
          <p:cNvPr id="34" name="Freeform 7">
            <a:extLst>
              <a:ext uri="{FF2B5EF4-FFF2-40B4-BE49-F238E27FC236}">
                <a16:creationId xmlns:a16="http://schemas.microsoft.com/office/drawing/2014/main" id="{1E3F7833-C492-44F7-A98D-6D3CCD0AE652}"/>
              </a:ext>
            </a:extLst>
          </p:cNvPr>
          <p:cNvSpPr>
            <a:spLocks/>
          </p:cNvSpPr>
          <p:nvPr/>
        </p:nvSpPr>
        <p:spPr bwMode="auto">
          <a:xfrm>
            <a:off x="5703883" y="3154361"/>
            <a:ext cx="285750" cy="400050"/>
          </a:xfrm>
          <a:custGeom>
            <a:avLst/>
            <a:gdLst/>
            <a:ahLst/>
            <a:cxnLst>
              <a:cxn ang="0">
                <a:pos x="180" y="0"/>
              </a:cxn>
              <a:cxn ang="0">
                <a:pos x="0" y="252"/>
              </a:cxn>
            </a:cxnLst>
            <a:rect l="0" t="0" r="r" b="b"/>
            <a:pathLst>
              <a:path w="180" h="252">
                <a:moveTo>
                  <a:pt x="180" y="0"/>
                </a:moveTo>
                <a:lnTo>
                  <a:pt x="0" y="252"/>
                </a:lnTo>
              </a:path>
            </a:pathLst>
          </a:custGeom>
          <a:noFill/>
          <a:ln w="38100" cap="flat" cmpd="sng">
            <a:solidFill>
              <a:srgbClr val="FF0000"/>
            </a:solidFill>
            <a:prstDash val="solid"/>
            <a:round/>
            <a:headEnd type="none" w="med" len="med"/>
            <a:tailEnd type="none" w="med" len="lg"/>
          </a:ln>
          <a:effectLst/>
        </p:spPr>
        <p:txBody>
          <a:bodyPr wrap="none"/>
          <a:lstStyle/>
          <a:p>
            <a:pPr algn="ctr"/>
            <a:endParaRPr lang="zh-CN" altLang="en-US" sz="2200" b="1">
              <a:solidFill>
                <a:srgbClr val="3333FF"/>
              </a:solidFill>
              <a:latin typeface="Times New Roman" pitchFamily="18" charset="0"/>
              <a:ea typeface="楷体_GB2312" pitchFamily="49" charset="-122"/>
            </a:endParaRPr>
          </a:p>
        </p:txBody>
      </p:sp>
      <p:sp>
        <p:nvSpPr>
          <p:cNvPr id="35" name="Freeform 8">
            <a:extLst>
              <a:ext uri="{FF2B5EF4-FFF2-40B4-BE49-F238E27FC236}">
                <a16:creationId xmlns:a16="http://schemas.microsoft.com/office/drawing/2014/main" id="{437ADC8F-9F4F-4DDA-B147-F260CE8C845B}"/>
              </a:ext>
            </a:extLst>
          </p:cNvPr>
          <p:cNvSpPr>
            <a:spLocks/>
          </p:cNvSpPr>
          <p:nvPr/>
        </p:nvSpPr>
        <p:spPr bwMode="auto">
          <a:xfrm>
            <a:off x="5243508" y="3865561"/>
            <a:ext cx="250825" cy="393700"/>
          </a:xfrm>
          <a:custGeom>
            <a:avLst/>
            <a:gdLst/>
            <a:ahLst/>
            <a:cxnLst>
              <a:cxn ang="0">
                <a:pos x="158" y="0"/>
              </a:cxn>
              <a:cxn ang="0">
                <a:pos x="0" y="248"/>
              </a:cxn>
            </a:cxnLst>
            <a:rect l="0" t="0" r="r" b="b"/>
            <a:pathLst>
              <a:path w="158" h="248">
                <a:moveTo>
                  <a:pt x="158" y="0"/>
                </a:moveTo>
                <a:lnTo>
                  <a:pt x="0" y="248"/>
                </a:lnTo>
              </a:path>
            </a:pathLst>
          </a:custGeom>
          <a:noFill/>
          <a:ln w="38100" cap="flat" cmpd="sng">
            <a:solidFill>
              <a:srgbClr val="FF0000"/>
            </a:solidFill>
            <a:prstDash val="solid"/>
            <a:round/>
            <a:headEnd type="none" w="med" len="med"/>
            <a:tailEnd type="none" w="med" len="lg"/>
          </a:ln>
          <a:effectLst/>
        </p:spPr>
        <p:txBody>
          <a:bodyPr wrap="none"/>
          <a:lstStyle/>
          <a:p>
            <a:pPr algn="ctr"/>
            <a:endParaRPr lang="zh-CN" altLang="en-US" sz="2200" b="1">
              <a:solidFill>
                <a:srgbClr val="3333FF"/>
              </a:solidFill>
              <a:latin typeface="Times New Roman" pitchFamily="18" charset="0"/>
              <a:ea typeface="楷体_GB2312" pitchFamily="49" charset="-122"/>
            </a:endParaRPr>
          </a:p>
        </p:txBody>
      </p:sp>
      <p:sp>
        <p:nvSpPr>
          <p:cNvPr id="36" name="Freeform 9">
            <a:extLst>
              <a:ext uri="{FF2B5EF4-FFF2-40B4-BE49-F238E27FC236}">
                <a16:creationId xmlns:a16="http://schemas.microsoft.com/office/drawing/2014/main" id="{A68CCE0C-1098-462A-846A-B47B99AF092F}"/>
              </a:ext>
            </a:extLst>
          </p:cNvPr>
          <p:cNvSpPr>
            <a:spLocks/>
          </p:cNvSpPr>
          <p:nvPr/>
        </p:nvSpPr>
        <p:spPr bwMode="auto">
          <a:xfrm>
            <a:off x="6256333" y="3141661"/>
            <a:ext cx="374650" cy="444500"/>
          </a:xfrm>
          <a:custGeom>
            <a:avLst/>
            <a:gdLst/>
            <a:ahLst/>
            <a:cxnLst>
              <a:cxn ang="0">
                <a:pos x="0" y="0"/>
              </a:cxn>
              <a:cxn ang="0">
                <a:pos x="236" y="280"/>
              </a:cxn>
            </a:cxnLst>
            <a:rect l="0" t="0" r="r" b="b"/>
            <a:pathLst>
              <a:path w="236" h="280">
                <a:moveTo>
                  <a:pt x="0" y="0"/>
                </a:moveTo>
                <a:lnTo>
                  <a:pt x="236" y="280"/>
                </a:lnTo>
              </a:path>
            </a:pathLst>
          </a:custGeom>
          <a:noFill/>
          <a:ln w="38100" cap="flat" cmpd="sng">
            <a:solidFill>
              <a:srgbClr val="FF0000"/>
            </a:solidFill>
            <a:prstDash val="solid"/>
            <a:round/>
            <a:headEnd type="none" w="med" len="med"/>
            <a:tailEnd type="none" w="med" len="lg"/>
          </a:ln>
          <a:effectLst/>
        </p:spPr>
        <p:txBody>
          <a:bodyPr wrap="none"/>
          <a:lstStyle/>
          <a:p>
            <a:pPr algn="ctr"/>
            <a:endParaRPr lang="zh-CN" altLang="en-US" sz="2200" b="1">
              <a:solidFill>
                <a:srgbClr val="3333FF"/>
              </a:solidFill>
              <a:latin typeface="Times New Roman" pitchFamily="18" charset="0"/>
              <a:ea typeface="楷体_GB2312" pitchFamily="49" charset="-122"/>
            </a:endParaRPr>
          </a:p>
        </p:txBody>
      </p:sp>
      <p:sp>
        <p:nvSpPr>
          <p:cNvPr id="37" name="Line 10">
            <a:extLst>
              <a:ext uri="{FF2B5EF4-FFF2-40B4-BE49-F238E27FC236}">
                <a16:creationId xmlns:a16="http://schemas.microsoft.com/office/drawing/2014/main" id="{FC4A8E55-AD10-498F-8086-E8177B2C93E1}"/>
              </a:ext>
            </a:extLst>
          </p:cNvPr>
          <p:cNvSpPr>
            <a:spLocks noChangeShapeType="1"/>
          </p:cNvSpPr>
          <p:nvPr/>
        </p:nvSpPr>
        <p:spPr bwMode="auto">
          <a:xfrm>
            <a:off x="5313358" y="4546599"/>
            <a:ext cx="360363" cy="360362"/>
          </a:xfrm>
          <a:prstGeom prst="line">
            <a:avLst/>
          </a:prstGeom>
          <a:noFill/>
          <a:ln w="38100">
            <a:solidFill>
              <a:srgbClr val="FF0000"/>
            </a:solidFill>
            <a:round/>
            <a:headEnd/>
            <a:tailEnd type="none" w="med" len="lg"/>
          </a:ln>
          <a:effectLst/>
        </p:spPr>
        <p:txBody>
          <a:bodyPr wrap="none"/>
          <a:lstStyle/>
          <a:p>
            <a:pPr algn="ctr"/>
            <a:endParaRPr lang="zh-CN" altLang="en-US" sz="2200" b="1">
              <a:solidFill>
                <a:srgbClr val="3333FF"/>
              </a:solidFill>
              <a:latin typeface="Times New Roman" pitchFamily="18" charset="0"/>
              <a:ea typeface="楷体_GB2312" pitchFamily="49" charset="-122"/>
            </a:endParaRPr>
          </a:p>
        </p:txBody>
      </p:sp>
      <p:sp>
        <p:nvSpPr>
          <p:cNvPr id="38" name="AutoShape 11">
            <a:extLst>
              <a:ext uri="{FF2B5EF4-FFF2-40B4-BE49-F238E27FC236}">
                <a16:creationId xmlns:a16="http://schemas.microsoft.com/office/drawing/2014/main" id="{BFC29805-6534-47BA-9385-4225EE003FEE}"/>
              </a:ext>
            </a:extLst>
          </p:cNvPr>
          <p:cNvSpPr>
            <a:spLocks noChangeArrowheads="1"/>
          </p:cNvSpPr>
          <p:nvPr/>
        </p:nvSpPr>
        <p:spPr bwMode="auto">
          <a:xfrm>
            <a:off x="5313358" y="5059364"/>
            <a:ext cx="719138" cy="503238"/>
          </a:xfrm>
          <a:prstGeom prst="triangle">
            <a:avLst>
              <a:gd name="adj" fmla="val 50000"/>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pPr algn="ctr"/>
            <a:endParaRPr lang="zh-CN" altLang="en-US" sz="2200" b="1">
              <a:solidFill>
                <a:prstClr val="black"/>
              </a:solidFill>
            </a:endParaRPr>
          </a:p>
        </p:txBody>
      </p:sp>
      <p:sp>
        <p:nvSpPr>
          <p:cNvPr id="39" name="Freeform 12">
            <a:extLst>
              <a:ext uri="{FF2B5EF4-FFF2-40B4-BE49-F238E27FC236}">
                <a16:creationId xmlns:a16="http://schemas.microsoft.com/office/drawing/2014/main" id="{A663193A-4E6C-4CA8-BFAC-849869C2685A}"/>
              </a:ext>
            </a:extLst>
          </p:cNvPr>
          <p:cNvSpPr>
            <a:spLocks/>
          </p:cNvSpPr>
          <p:nvPr/>
        </p:nvSpPr>
        <p:spPr bwMode="auto">
          <a:xfrm>
            <a:off x="5745158" y="3849686"/>
            <a:ext cx="339725" cy="422275"/>
          </a:xfrm>
          <a:custGeom>
            <a:avLst/>
            <a:gdLst/>
            <a:ahLst/>
            <a:cxnLst>
              <a:cxn ang="0">
                <a:pos x="0" y="0"/>
              </a:cxn>
              <a:cxn ang="0">
                <a:pos x="214" y="266"/>
              </a:cxn>
            </a:cxnLst>
            <a:rect l="0" t="0" r="r" b="b"/>
            <a:pathLst>
              <a:path w="214" h="266">
                <a:moveTo>
                  <a:pt x="0" y="0"/>
                </a:moveTo>
                <a:lnTo>
                  <a:pt x="214" y="266"/>
                </a:lnTo>
              </a:path>
            </a:pathLst>
          </a:custGeom>
          <a:noFill/>
          <a:ln w="38100" cap="flat" cmpd="sng">
            <a:solidFill>
              <a:srgbClr val="FF0000"/>
            </a:solidFill>
            <a:prstDash val="solid"/>
            <a:round/>
            <a:headEnd type="none" w="med" len="med"/>
            <a:tailEnd type="none" w="med" len="lg"/>
          </a:ln>
          <a:effectLst/>
        </p:spPr>
        <p:txBody>
          <a:bodyPr wrap="none"/>
          <a:lstStyle/>
          <a:p>
            <a:pPr algn="ctr"/>
            <a:endParaRPr lang="zh-CN" altLang="en-US" sz="2200" b="1">
              <a:solidFill>
                <a:srgbClr val="3333FF"/>
              </a:solidFill>
              <a:latin typeface="Times New Roman" pitchFamily="18" charset="0"/>
              <a:ea typeface="楷体_GB2312" pitchFamily="49" charset="-122"/>
            </a:endParaRPr>
          </a:p>
        </p:txBody>
      </p:sp>
      <p:grpSp>
        <p:nvGrpSpPr>
          <p:cNvPr id="40" name="组合 39">
            <a:extLst>
              <a:ext uri="{FF2B5EF4-FFF2-40B4-BE49-F238E27FC236}">
                <a16:creationId xmlns:a16="http://schemas.microsoft.com/office/drawing/2014/main" id="{91A67A8B-CF00-4AB0-BFBE-28677AF82E54}"/>
              </a:ext>
            </a:extLst>
          </p:cNvPr>
          <p:cNvGrpSpPr/>
          <p:nvPr/>
        </p:nvGrpSpPr>
        <p:grpSpPr>
          <a:xfrm>
            <a:off x="4810121" y="3698874"/>
            <a:ext cx="287337" cy="566737"/>
            <a:chOff x="2557463" y="2065338"/>
            <a:chExt cx="287337" cy="566737"/>
          </a:xfrm>
        </p:grpSpPr>
        <p:sp>
          <p:nvSpPr>
            <p:cNvPr id="41" name="Freeform 6">
              <a:extLst>
                <a:ext uri="{FF2B5EF4-FFF2-40B4-BE49-F238E27FC236}">
                  <a16:creationId xmlns:a16="http://schemas.microsoft.com/office/drawing/2014/main" id="{957C2F42-67AA-4549-9D66-5A7D4FC7ECF2}"/>
                </a:ext>
              </a:extLst>
            </p:cNvPr>
            <p:cNvSpPr>
              <a:spLocks/>
            </p:cNvSpPr>
            <p:nvPr/>
          </p:nvSpPr>
          <p:spPr bwMode="auto">
            <a:xfrm>
              <a:off x="2757488" y="2416175"/>
              <a:ext cx="50800" cy="215900"/>
            </a:xfrm>
            <a:custGeom>
              <a:avLst/>
              <a:gdLst/>
              <a:ahLst/>
              <a:cxnLst>
                <a:cxn ang="0">
                  <a:pos x="0" y="0"/>
                </a:cxn>
                <a:cxn ang="0">
                  <a:pos x="32" y="136"/>
                </a:cxn>
              </a:cxnLst>
              <a:rect l="0" t="0" r="r" b="b"/>
              <a:pathLst>
                <a:path w="32" h="136">
                  <a:moveTo>
                    <a:pt x="0" y="0"/>
                  </a:moveTo>
                  <a:lnTo>
                    <a:pt x="32" y="136"/>
                  </a:lnTo>
                </a:path>
              </a:pathLst>
            </a:custGeom>
            <a:noFill/>
            <a:ln w="38100" cap="flat" cmpd="sng">
              <a:solidFill>
                <a:srgbClr val="663300"/>
              </a:solidFill>
              <a:prstDash val="solid"/>
              <a:round/>
              <a:headEnd type="none" w="med" len="med"/>
              <a:tailEnd type="stealth" w="med" len="lg"/>
            </a:ln>
            <a:effectLst/>
          </p:spPr>
          <p:txBody>
            <a:bodyPr wrap="none"/>
            <a:lstStyle/>
            <a:p>
              <a:pPr algn="ctr"/>
              <a:endParaRPr lang="zh-CN" altLang="en-US" sz="2200" b="1">
                <a:solidFill>
                  <a:srgbClr val="3333FF"/>
                </a:solidFill>
                <a:latin typeface="Times New Roman" pitchFamily="18" charset="0"/>
                <a:ea typeface="楷体_GB2312" pitchFamily="49" charset="-122"/>
              </a:endParaRPr>
            </a:p>
          </p:txBody>
        </p:sp>
        <p:sp>
          <p:nvSpPr>
            <p:cNvPr id="42" name="Text Box 13">
              <a:extLst>
                <a:ext uri="{FF2B5EF4-FFF2-40B4-BE49-F238E27FC236}">
                  <a16:creationId xmlns:a16="http://schemas.microsoft.com/office/drawing/2014/main" id="{C25158FA-43D3-4E91-A215-5D6FDCACE41B}"/>
                </a:ext>
              </a:extLst>
            </p:cNvPr>
            <p:cNvSpPr txBox="1">
              <a:spLocks noChangeArrowheads="1"/>
            </p:cNvSpPr>
            <p:nvPr/>
          </p:nvSpPr>
          <p:spPr bwMode="auto">
            <a:xfrm>
              <a:off x="2557463" y="2065338"/>
              <a:ext cx="287337" cy="338554"/>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sz="2200" b="1" i="1">
                  <a:solidFill>
                    <a:srgbClr val="3333FF"/>
                  </a:solidFill>
                  <a:latin typeface="Times New Roman" pitchFamily="18" charset="0"/>
                  <a:ea typeface="楷体_GB2312" pitchFamily="49" charset="-122"/>
                </a:rPr>
                <a:t>p</a:t>
              </a:r>
            </a:p>
          </p:txBody>
        </p:sp>
      </p:grpSp>
      <p:grpSp>
        <p:nvGrpSpPr>
          <p:cNvPr id="43" name="Group 14">
            <a:extLst>
              <a:ext uri="{FF2B5EF4-FFF2-40B4-BE49-F238E27FC236}">
                <a16:creationId xmlns:a16="http://schemas.microsoft.com/office/drawing/2014/main" id="{AFE02C6A-0DED-4C87-A621-7C1EA4081394}"/>
              </a:ext>
            </a:extLst>
          </p:cNvPr>
          <p:cNvGrpSpPr>
            <a:grpSpLocks/>
          </p:cNvGrpSpPr>
          <p:nvPr/>
        </p:nvGrpSpPr>
        <p:grpSpPr bwMode="auto">
          <a:xfrm>
            <a:off x="4562469" y="2070100"/>
            <a:ext cx="1152525" cy="2217738"/>
            <a:chOff x="1862" y="1277"/>
            <a:chExt cx="726" cy="1397"/>
          </a:xfrm>
        </p:grpSpPr>
        <p:sp>
          <p:nvSpPr>
            <p:cNvPr id="44" name="Line 15">
              <a:extLst>
                <a:ext uri="{FF2B5EF4-FFF2-40B4-BE49-F238E27FC236}">
                  <a16:creationId xmlns:a16="http://schemas.microsoft.com/office/drawing/2014/main" id="{13562EE1-BEF6-46A4-9359-1BE17954A042}"/>
                </a:ext>
              </a:extLst>
            </p:cNvPr>
            <p:cNvSpPr>
              <a:spLocks noChangeShapeType="1"/>
            </p:cNvSpPr>
            <p:nvPr/>
          </p:nvSpPr>
          <p:spPr bwMode="auto">
            <a:xfrm flipH="1">
              <a:off x="1862" y="1612"/>
              <a:ext cx="726" cy="953"/>
            </a:xfrm>
            <a:prstGeom prst="line">
              <a:avLst/>
            </a:prstGeom>
            <a:noFill/>
            <a:ln w="38100">
              <a:solidFill>
                <a:srgbClr val="336600"/>
              </a:solidFill>
              <a:round/>
              <a:headEnd/>
              <a:tailEnd type="stealth" w="med" len="lg"/>
            </a:ln>
            <a:effectLst/>
          </p:spPr>
          <p:txBody>
            <a:bodyPr wrap="none"/>
            <a:lstStyle/>
            <a:p>
              <a:pPr algn="ctr"/>
              <a:endParaRPr lang="zh-CN" altLang="en-US" sz="2200" b="1">
                <a:solidFill>
                  <a:srgbClr val="3333FF"/>
                </a:solidFill>
                <a:latin typeface="Times New Roman" pitchFamily="18" charset="0"/>
                <a:ea typeface="楷体_GB2312" pitchFamily="49" charset="-122"/>
              </a:endParaRPr>
            </a:p>
          </p:txBody>
        </p:sp>
        <p:sp>
          <p:nvSpPr>
            <p:cNvPr id="45" name="Text Box 16">
              <a:extLst>
                <a:ext uri="{FF2B5EF4-FFF2-40B4-BE49-F238E27FC236}">
                  <a16:creationId xmlns:a16="http://schemas.microsoft.com/office/drawing/2014/main" id="{0E841439-1123-42FB-8230-D2B5F55B8E9F}"/>
                </a:ext>
              </a:extLst>
            </p:cNvPr>
            <p:cNvSpPr txBox="1">
              <a:spLocks noChangeArrowheads="1"/>
            </p:cNvSpPr>
            <p:nvPr/>
          </p:nvSpPr>
          <p:spPr bwMode="auto">
            <a:xfrm rot="18445431">
              <a:off x="1357" y="1840"/>
              <a:ext cx="1397" cy="271"/>
            </a:xfrm>
            <a:prstGeom prst="rect">
              <a:avLst/>
            </a:prstGeom>
            <a:noFill/>
            <a:ln w="38100" algn="ctr">
              <a:noFill/>
              <a:miter lim="800000"/>
              <a:headEnd/>
              <a:tailEnd type="none" w="med" len="lg"/>
            </a:ln>
            <a:effectLst/>
          </p:spPr>
          <p:txBody>
            <a:bodyPr wrap="square">
              <a:spAutoFit/>
            </a:bodyPr>
            <a:lstStyle/>
            <a:p>
              <a:pPr algn="ctr">
                <a:spcBef>
                  <a:spcPct val="50000"/>
                </a:spcBef>
              </a:pPr>
              <a:r>
                <a:rPr lang="en-US" altLang="zh-CN" sz="2200" b="1">
                  <a:solidFill>
                    <a:srgbClr val="990099"/>
                  </a:solidFill>
                  <a:latin typeface="Times New Roman" pitchFamily="18" charset="0"/>
                  <a:ea typeface="微软雅黑" pitchFamily="34" charset="-122"/>
                  <a:cs typeface="Times New Roman" pitchFamily="18" charset="0"/>
                </a:rPr>
                <a:t>①</a:t>
              </a:r>
              <a:r>
                <a:rPr lang="zh-CN" altLang="en-US" sz="2200" b="1">
                  <a:solidFill>
                    <a:srgbClr val="3333FF"/>
                  </a:solidFill>
                  <a:latin typeface="Times New Roman" pitchFamily="18" charset="0"/>
                  <a:ea typeface="微软雅黑" pitchFamily="34" charset="-122"/>
                  <a:cs typeface="Times New Roman" pitchFamily="18" charset="0"/>
                </a:rPr>
                <a:t>进栈而不访问</a:t>
              </a:r>
            </a:p>
          </p:txBody>
        </p:sp>
      </p:grpSp>
      <p:sp>
        <p:nvSpPr>
          <p:cNvPr id="46" name="Text Box 17">
            <a:extLst>
              <a:ext uri="{FF2B5EF4-FFF2-40B4-BE49-F238E27FC236}">
                <a16:creationId xmlns:a16="http://schemas.microsoft.com/office/drawing/2014/main" id="{3A187CBF-1D89-4B28-A66D-0A829CFD81EE}"/>
              </a:ext>
            </a:extLst>
          </p:cNvPr>
          <p:cNvSpPr txBox="1">
            <a:spLocks noChangeArrowheads="1"/>
          </p:cNvSpPr>
          <p:nvPr/>
        </p:nvSpPr>
        <p:spPr bwMode="auto">
          <a:xfrm>
            <a:off x="990601" y="4653673"/>
            <a:ext cx="4262421" cy="338554"/>
          </a:xfrm>
          <a:prstGeom prst="rect">
            <a:avLst/>
          </a:prstGeom>
          <a:noFill/>
          <a:ln w="38100" algn="ctr">
            <a:noFill/>
            <a:miter lim="800000"/>
            <a:headEnd/>
            <a:tailEnd type="none" w="med" len="lg"/>
          </a:ln>
          <a:effectLst/>
        </p:spPr>
        <p:txBody>
          <a:bodyPr wrap="square" lIns="0" tIns="0" rIns="0" bIns="0">
            <a:spAutoFit/>
          </a:bodyPr>
          <a:lstStyle/>
          <a:p>
            <a:pPr>
              <a:spcBef>
                <a:spcPct val="50000"/>
              </a:spcBef>
            </a:pPr>
            <a:r>
              <a:rPr lang="en-US" altLang="zh-CN" sz="2200" b="1" dirty="0">
                <a:solidFill>
                  <a:srgbClr val="990099"/>
                </a:solidFill>
                <a:latin typeface="Times New Roman" pitchFamily="18" charset="0"/>
                <a:ea typeface="微软雅黑" pitchFamily="34" charset="-122"/>
                <a:cs typeface="Times New Roman" pitchFamily="18" charset="0"/>
              </a:rPr>
              <a:t>②</a:t>
            </a:r>
            <a:r>
              <a:rPr lang="en-US" altLang="zh-CN" sz="2200" b="1" dirty="0">
                <a:solidFill>
                  <a:srgbClr val="3333FF"/>
                </a:solidFill>
                <a:latin typeface="Times New Roman" pitchFamily="18" charset="0"/>
                <a:ea typeface="微软雅黑" pitchFamily="34" charset="-122"/>
                <a:cs typeface="Times New Roman" pitchFamily="18" charset="0"/>
              </a:rPr>
              <a:t> </a:t>
            </a:r>
            <a:r>
              <a:rPr lang="zh-CN" altLang="en-US" sz="2200" b="1" dirty="0">
                <a:solidFill>
                  <a:srgbClr val="3333FF"/>
                </a:solidFill>
                <a:latin typeface="Times New Roman" pitchFamily="18" charset="0"/>
                <a:ea typeface="微软雅黑" pitchFamily="34" charset="-122"/>
                <a:cs typeface="Times New Roman" pitchFamily="18" charset="0"/>
              </a:rPr>
              <a:t>若</a:t>
            </a:r>
            <a:r>
              <a:rPr lang="en-US" altLang="zh-CN" sz="2200" b="1" i="1" dirty="0">
                <a:solidFill>
                  <a:srgbClr val="3333FF"/>
                </a:solidFill>
                <a:latin typeface="Times New Roman" pitchFamily="18" charset="0"/>
                <a:ea typeface="微软雅黑" pitchFamily="34" charset="-122"/>
                <a:cs typeface="Times New Roman" pitchFamily="18" charset="0"/>
              </a:rPr>
              <a:t>p</a:t>
            </a:r>
            <a:r>
              <a:rPr lang="zh-CN" altLang="en-US" sz="2200" b="1" dirty="0">
                <a:solidFill>
                  <a:srgbClr val="3333FF"/>
                </a:solidFill>
                <a:latin typeface="Times New Roman" pitchFamily="18" charset="0"/>
                <a:ea typeface="微软雅黑" pitchFamily="34" charset="-122"/>
                <a:cs typeface="Times New Roman" pitchFamily="18" charset="0"/>
              </a:rPr>
              <a:t>结点可以访问，则访问它</a:t>
            </a:r>
          </a:p>
        </p:txBody>
      </p:sp>
      <p:sp>
        <p:nvSpPr>
          <p:cNvPr id="47" name="Text Box 18">
            <a:extLst>
              <a:ext uri="{FF2B5EF4-FFF2-40B4-BE49-F238E27FC236}">
                <a16:creationId xmlns:a16="http://schemas.microsoft.com/office/drawing/2014/main" id="{477CD990-7E3A-4E4B-B321-AB420790CAC7}"/>
              </a:ext>
            </a:extLst>
          </p:cNvPr>
          <p:cNvSpPr txBox="1">
            <a:spLocks noChangeArrowheads="1"/>
          </p:cNvSpPr>
          <p:nvPr/>
        </p:nvSpPr>
        <p:spPr bwMode="auto">
          <a:xfrm>
            <a:off x="6897683" y="2850217"/>
            <a:ext cx="5065717" cy="787652"/>
          </a:xfrm>
          <a:prstGeom prst="rect">
            <a:avLst/>
          </a:prstGeom>
          <a:noFill/>
          <a:ln w="38100" algn="ctr">
            <a:noFill/>
            <a:miter lim="800000"/>
            <a:headEnd/>
            <a:tailEnd type="none" w="med" len="lg"/>
          </a:ln>
          <a:effectLst/>
        </p:spPr>
        <p:txBody>
          <a:bodyPr wrap="square">
            <a:spAutoFit/>
          </a:bodyPr>
          <a:lstStyle/>
          <a:p>
            <a:pPr marL="457200" indent="-457200">
              <a:lnSpc>
                <a:spcPts val="2800"/>
              </a:lnSpc>
              <a:buFontTx/>
              <a:buBlip>
                <a:blip r:embed="rId2"/>
              </a:buBlip>
            </a:pPr>
            <a:r>
              <a:rPr lang="zh-CN" altLang="en-US" sz="2200" b="1" dirty="0">
                <a:solidFill>
                  <a:srgbClr val="3333FF"/>
                </a:solidFill>
                <a:latin typeface="Times New Roman" pitchFamily="18" charset="0"/>
                <a:ea typeface="微软雅黑" pitchFamily="34" charset="-122"/>
                <a:cs typeface="Times New Roman" pitchFamily="18" charset="0"/>
              </a:rPr>
              <a:t>栈中结点均没有访问</a:t>
            </a:r>
            <a:endParaRPr lang="en-US" altLang="zh-CN" sz="2200" b="1" dirty="0">
              <a:solidFill>
                <a:srgbClr val="3333FF"/>
              </a:solidFill>
              <a:latin typeface="Times New Roman" pitchFamily="18" charset="0"/>
              <a:ea typeface="微软雅黑" pitchFamily="34" charset="-122"/>
              <a:cs typeface="Times New Roman" pitchFamily="18" charset="0"/>
            </a:endParaRPr>
          </a:p>
          <a:p>
            <a:pPr marL="457200" indent="-457200">
              <a:lnSpc>
                <a:spcPts val="2800"/>
              </a:lnSpc>
              <a:buFontTx/>
              <a:buBlip>
                <a:blip r:embed="rId2"/>
              </a:buBlip>
            </a:pPr>
            <a:r>
              <a:rPr lang="zh-CN" altLang="en-US" sz="2200" b="1" dirty="0">
                <a:solidFill>
                  <a:srgbClr val="3333FF"/>
                </a:solidFill>
                <a:latin typeface="Times New Roman" pitchFamily="18" charset="0"/>
                <a:ea typeface="微软雅黑" pitchFamily="34" charset="-122"/>
                <a:cs typeface="Times New Roman" pitchFamily="18" charset="0"/>
              </a:rPr>
              <a:t>当栈为空（所有结点已访问）结束</a:t>
            </a:r>
          </a:p>
        </p:txBody>
      </p:sp>
      <p:grpSp>
        <p:nvGrpSpPr>
          <p:cNvPr id="48" name="组合 47">
            <a:extLst>
              <a:ext uri="{FF2B5EF4-FFF2-40B4-BE49-F238E27FC236}">
                <a16:creationId xmlns:a16="http://schemas.microsoft.com/office/drawing/2014/main" id="{9A4F082D-6AAE-4309-A012-C255DC9A3FD0}"/>
              </a:ext>
            </a:extLst>
          </p:cNvPr>
          <p:cNvGrpSpPr/>
          <p:nvPr/>
        </p:nvGrpSpPr>
        <p:grpSpPr>
          <a:xfrm>
            <a:off x="5818183" y="4275136"/>
            <a:ext cx="5889625" cy="508000"/>
            <a:chOff x="3565525" y="2641600"/>
            <a:chExt cx="5889625" cy="508000"/>
          </a:xfrm>
        </p:grpSpPr>
        <p:sp>
          <p:nvSpPr>
            <p:cNvPr id="49" name="Freeform 20">
              <a:extLst>
                <a:ext uri="{FF2B5EF4-FFF2-40B4-BE49-F238E27FC236}">
                  <a16:creationId xmlns:a16="http://schemas.microsoft.com/office/drawing/2014/main" id="{6A1A337A-3243-4060-A4BF-FA42580A8729}"/>
                </a:ext>
              </a:extLst>
            </p:cNvPr>
            <p:cNvSpPr>
              <a:spLocks/>
            </p:cNvSpPr>
            <p:nvPr/>
          </p:nvSpPr>
          <p:spPr bwMode="auto">
            <a:xfrm>
              <a:off x="3565525" y="2790825"/>
              <a:ext cx="127000" cy="358775"/>
            </a:xfrm>
            <a:custGeom>
              <a:avLst/>
              <a:gdLst/>
              <a:ahLst/>
              <a:cxnLst>
                <a:cxn ang="0">
                  <a:pos x="80" y="0"/>
                </a:cxn>
                <a:cxn ang="0">
                  <a:pos x="0" y="226"/>
                </a:cxn>
              </a:cxnLst>
              <a:rect l="0" t="0" r="r" b="b"/>
              <a:pathLst>
                <a:path w="80" h="226">
                  <a:moveTo>
                    <a:pt x="80" y="0"/>
                  </a:moveTo>
                  <a:lnTo>
                    <a:pt x="0" y="226"/>
                  </a:lnTo>
                </a:path>
              </a:pathLst>
            </a:custGeom>
            <a:noFill/>
            <a:ln w="38100" cap="flat" cmpd="sng">
              <a:solidFill>
                <a:srgbClr val="663300"/>
              </a:solidFill>
              <a:prstDash val="solid"/>
              <a:round/>
              <a:headEnd type="none" w="med" len="med"/>
              <a:tailEnd type="stealth" w="med" len="lg"/>
            </a:ln>
            <a:effectLst/>
          </p:spPr>
          <p:txBody>
            <a:bodyPr wrap="none"/>
            <a:lstStyle/>
            <a:p>
              <a:pPr algn="ctr"/>
              <a:endParaRPr lang="zh-CN" altLang="en-US" sz="2200" b="1">
                <a:solidFill>
                  <a:srgbClr val="3333FF"/>
                </a:solidFill>
                <a:latin typeface="Times New Roman" pitchFamily="18" charset="0"/>
                <a:ea typeface="楷体_GB2312" pitchFamily="49" charset="-122"/>
              </a:endParaRPr>
            </a:p>
          </p:txBody>
        </p:sp>
        <p:sp>
          <p:nvSpPr>
            <p:cNvPr id="50" name="Text Box 21">
              <a:extLst>
                <a:ext uri="{FF2B5EF4-FFF2-40B4-BE49-F238E27FC236}">
                  <a16:creationId xmlns:a16="http://schemas.microsoft.com/office/drawing/2014/main" id="{E5BB5AF2-5670-4B02-BCDD-6CB9AA12C18D}"/>
                </a:ext>
              </a:extLst>
            </p:cNvPr>
            <p:cNvSpPr txBox="1">
              <a:spLocks noChangeArrowheads="1"/>
            </p:cNvSpPr>
            <p:nvPr/>
          </p:nvSpPr>
          <p:spPr bwMode="auto">
            <a:xfrm>
              <a:off x="3763963" y="2641600"/>
              <a:ext cx="287337" cy="338554"/>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sz="2200" b="1" i="1" dirty="0">
                  <a:solidFill>
                    <a:srgbClr val="3333FF"/>
                  </a:solidFill>
                  <a:latin typeface="Times New Roman" pitchFamily="18" charset="0"/>
                  <a:ea typeface="楷体_GB2312" pitchFamily="49" charset="-122"/>
                </a:rPr>
                <a:t>p</a:t>
              </a:r>
            </a:p>
          </p:txBody>
        </p:sp>
        <p:sp>
          <p:nvSpPr>
            <p:cNvPr id="51" name="Text Box 22">
              <a:extLst>
                <a:ext uri="{FF2B5EF4-FFF2-40B4-BE49-F238E27FC236}">
                  <a16:creationId xmlns:a16="http://schemas.microsoft.com/office/drawing/2014/main" id="{8EC890F3-BD60-45D9-9383-45399C13F015}"/>
                </a:ext>
              </a:extLst>
            </p:cNvPr>
            <p:cNvSpPr txBox="1">
              <a:spLocks noChangeArrowheads="1"/>
            </p:cNvSpPr>
            <p:nvPr/>
          </p:nvSpPr>
          <p:spPr bwMode="auto">
            <a:xfrm>
              <a:off x="4122738" y="2683169"/>
              <a:ext cx="5332412" cy="338554"/>
            </a:xfrm>
            <a:prstGeom prst="rect">
              <a:avLst/>
            </a:prstGeom>
            <a:noFill/>
            <a:ln w="38100" algn="ctr">
              <a:noFill/>
              <a:miter lim="800000"/>
              <a:headEnd/>
              <a:tailEnd type="none" w="med" len="lg"/>
            </a:ln>
            <a:effectLst/>
          </p:spPr>
          <p:txBody>
            <a:bodyPr wrap="square" lIns="0" tIns="0" rIns="0" bIns="0">
              <a:spAutoFit/>
            </a:bodyPr>
            <a:lstStyle/>
            <a:p>
              <a:pPr algn="ctr">
                <a:spcBef>
                  <a:spcPct val="50000"/>
                </a:spcBef>
              </a:pPr>
              <a:r>
                <a:rPr lang="en-US" altLang="zh-CN" sz="2200" b="1" dirty="0">
                  <a:solidFill>
                    <a:srgbClr val="990099"/>
                  </a:solidFill>
                  <a:ea typeface="微软雅黑" pitchFamily="34" charset="-122"/>
                  <a:cs typeface="Times New Roman" pitchFamily="18" charset="0"/>
                </a:rPr>
                <a:t>③</a:t>
              </a:r>
              <a:r>
                <a:rPr lang="en-US" altLang="zh-CN" sz="2200" b="1" dirty="0">
                  <a:solidFill>
                    <a:srgbClr val="3333FF"/>
                  </a:solidFill>
                  <a:ea typeface="微软雅黑" pitchFamily="34" charset="-122"/>
                  <a:cs typeface="Times New Roman" pitchFamily="18" charset="0"/>
                </a:rPr>
                <a:t> </a:t>
              </a:r>
              <a:r>
                <a:rPr lang="en-US" altLang="zh-CN" sz="2200" b="1" i="1" dirty="0">
                  <a:solidFill>
                    <a:srgbClr val="3333FF"/>
                  </a:solidFill>
                  <a:ea typeface="微软雅黑" pitchFamily="34" charset="-122"/>
                  <a:cs typeface="Times New Roman" pitchFamily="18" charset="0"/>
                </a:rPr>
                <a:t>p</a:t>
              </a:r>
              <a:r>
                <a:rPr lang="en-US" altLang="zh-CN" sz="2200" b="1" dirty="0">
                  <a:solidFill>
                    <a:srgbClr val="3333FF"/>
                  </a:solidFill>
                  <a:ea typeface="微软雅黑" pitchFamily="34" charset="-122"/>
                  <a:cs typeface="Times New Roman" pitchFamily="18" charset="0"/>
                </a:rPr>
                <a:t>=</a:t>
              </a:r>
              <a:r>
                <a:rPr lang="en-US" altLang="zh-CN" sz="2200" b="1" i="1" dirty="0">
                  <a:solidFill>
                    <a:srgbClr val="3333FF"/>
                  </a:solidFill>
                  <a:ea typeface="微软雅黑" pitchFamily="34" charset="-122"/>
                  <a:cs typeface="Times New Roman" pitchFamily="18" charset="0"/>
                </a:rPr>
                <a:t>p</a:t>
              </a:r>
              <a:r>
                <a:rPr lang="en-US" altLang="zh-CN" sz="2200" b="1" dirty="0">
                  <a:solidFill>
                    <a:srgbClr val="3333FF"/>
                  </a:solidFill>
                  <a:latin typeface="宋体"/>
                  <a:ea typeface="宋体"/>
                  <a:cs typeface="Times New Roman" pitchFamily="18" charset="0"/>
                </a:rPr>
                <a:t>-</a:t>
              </a:r>
              <a:r>
                <a:rPr lang="en-US" altLang="zh-CN" sz="2200" b="1" dirty="0">
                  <a:solidFill>
                    <a:srgbClr val="3333FF"/>
                  </a:solidFill>
                  <a:ea typeface="微软雅黑" pitchFamily="34" charset="-122"/>
                  <a:cs typeface="Times New Roman" pitchFamily="18" charset="0"/>
                </a:rPr>
                <a:t>&gt;</a:t>
              </a:r>
              <a:r>
                <a:rPr lang="en-US" altLang="zh-CN" sz="2200" b="1" dirty="0" err="1">
                  <a:solidFill>
                    <a:srgbClr val="3333FF"/>
                  </a:solidFill>
                  <a:ea typeface="微软雅黑" pitchFamily="34" charset="-122"/>
                  <a:cs typeface="Times New Roman" pitchFamily="18" charset="0"/>
                </a:rPr>
                <a:t>rchild</a:t>
              </a:r>
              <a:r>
                <a:rPr lang="zh-CN" altLang="en-US" sz="2200" b="1" dirty="0">
                  <a:solidFill>
                    <a:srgbClr val="3333FF"/>
                  </a:solidFill>
                  <a:ea typeface="微软雅黑" pitchFamily="34" charset="-122"/>
                  <a:cs typeface="Times New Roman" pitchFamily="18" charset="0"/>
                </a:rPr>
                <a:t>，转向右子树做相同的工作</a:t>
              </a:r>
            </a:p>
          </p:txBody>
        </p:sp>
      </p:grpSp>
      <p:sp>
        <p:nvSpPr>
          <p:cNvPr id="52" name="Oval 23">
            <a:extLst>
              <a:ext uri="{FF2B5EF4-FFF2-40B4-BE49-F238E27FC236}">
                <a16:creationId xmlns:a16="http://schemas.microsoft.com/office/drawing/2014/main" id="{DD107B6B-CDE9-45CE-B24A-8058D951D4B5}"/>
              </a:ext>
            </a:extLst>
          </p:cNvPr>
          <p:cNvSpPr>
            <a:spLocks noChangeArrowheads="1"/>
          </p:cNvSpPr>
          <p:nvPr/>
        </p:nvSpPr>
        <p:spPr bwMode="auto">
          <a:xfrm>
            <a:off x="5457821" y="4757736"/>
            <a:ext cx="431800" cy="360363"/>
          </a:xfrm>
          <a:prstGeom prst="ellipse">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zh-CN" altLang="en-US" sz="2200" b="1">
              <a:solidFill>
                <a:prstClr val="black"/>
              </a:solidFill>
            </a:endParaRPr>
          </a:p>
        </p:txBody>
      </p:sp>
      <p:grpSp>
        <p:nvGrpSpPr>
          <p:cNvPr id="54" name="组合 53">
            <a:extLst>
              <a:ext uri="{FF2B5EF4-FFF2-40B4-BE49-F238E27FC236}">
                <a16:creationId xmlns:a16="http://schemas.microsoft.com/office/drawing/2014/main" id="{8ED33E94-1D11-4A05-9E87-21EBDBDF7781}"/>
              </a:ext>
            </a:extLst>
          </p:cNvPr>
          <p:cNvGrpSpPr/>
          <p:nvPr/>
        </p:nvGrpSpPr>
        <p:grpSpPr>
          <a:xfrm>
            <a:off x="4316399" y="4906961"/>
            <a:ext cx="5513392" cy="1532662"/>
            <a:chOff x="1768441" y="4320283"/>
            <a:chExt cx="5513392" cy="1532662"/>
          </a:xfrm>
          <a:solidFill>
            <a:srgbClr val="FFFFCC"/>
          </a:solidFill>
        </p:grpSpPr>
        <p:sp>
          <p:nvSpPr>
            <p:cNvPr id="55" name="Line 24">
              <a:extLst>
                <a:ext uri="{FF2B5EF4-FFF2-40B4-BE49-F238E27FC236}">
                  <a16:creationId xmlns:a16="http://schemas.microsoft.com/office/drawing/2014/main" id="{A8CABD9D-4002-4E56-9FD8-2AA9CD3F54D9}"/>
                </a:ext>
              </a:extLst>
            </p:cNvPr>
            <p:cNvSpPr>
              <a:spLocks noChangeShapeType="1"/>
            </p:cNvSpPr>
            <p:nvPr/>
          </p:nvSpPr>
          <p:spPr bwMode="auto">
            <a:xfrm flipV="1">
              <a:off x="2565376" y="4320285"/>
              <a:ext cx="0" cy="720000"/>
            </a:xfrm>
            <a:prstGeom prst="line">
              <a:avLst/>
            </a:prstGeom>
            <a:grpFill/>
            <a:ln w="38100">
              <a:solidFill>
                <a:srgbClr val="FF0000"/>
              </a:solidFill>
              <a:prstDash val="sysDot"/>
              <a:round/>
              <a:headEnd/>
              <a:tailEnd type="stealth" w="med" len="lg"/>
            </a:ln>
            <a:effectLst/>
          </p:spPr>
          <p:txBody>
            <a:bodyPr wrap="none"/>
            <a:lstStyle/>
            <a:p>
              <a:pPr algn="ctr"/>
              <a:endParaRPr lang="zh-CN" altLang="en-US" sz="2200" b="1">
                <a:solidFill>
                  <a:srgbClr val="3333FF"/>
                </a:solidFill>
                <a:latin typeface="Times New Roman" pitchFamily="18" charset="0"/>
                <a:ea typeface="楷体_GB2312" pitchFamily="49" charset="-122"/>
              </a:endParaRPr>
            </a:p>
          </p:txBody>
        </p:sp>
        <p:sp>
          <p:nvSpPr>
            <p:cNvPr id="56" name="Text Box 25">
              <a:extLst>
                <a:ext uri="{FF2B5EF4-FFF2-40B4-BE49-F238E27FC236}">
                  <a16:creationId xmlns:a16="http://schemas.microsoft.com/office/drawing/2014/main" id="{C1A21943-B751-4E5C-A0D8-E903C5D19A53}"/>
                </a:ext>
              </a:extLst>
            </p:cNvPr>
            <p:cNvSpPr txBox="1">
              <a:spLocks noChangeArrowheads="1"/>
            </p:cNvSpPr>
            <p:nvPr/>
          </p:nvSpPr>
          <p:spPr bwMode="auto">
            <a:xfrm>
              <a:off x="1768441" y="5124669"/>
              <a:ext cx="2571768" cy="728276"/>
            </a:xfrm>
            <a:prstGeom prst="rect">
              <a:avLst/>
            </a:prstGeom>
            <a:grpFill/>
            <a:ln w="38100" algn="ctr">
              <a:noFill/>
              <a:miter lim="800000"/>
              <a:headEnd/>
              <a:tailEnd type="none" w="med" len="lg"/>
            </a:ln>
            <a:effectLst/>
          </p:spPr>
          <p:txBody>
            <a:bodyPr wrap="square">
              <a:spAutoFit/>
            </a:bodyPr>
            <a:lstStyle/>
            <a:p>
              <a:pPr>
                <a:lnSpc>
                  <a:spcPts val="1800"/>
                </a:lnSpc>
                <a:spcBef>
                  <a:spcPct val="50000"/>
                </a:spcBef>
              </a:pPr>
              <a:r>
                <a:rPr lang="zh-CN" altLang="en-US" sz="2200" b="1" dirty="0">
                  <a:solidFill>
                    <a:srgbClr val="3333FF"/>
                  </a:solidFill>
                  <a:latin typeface="Times New Roman" pitchFamily="18" charset="0"/>
                  <a:ea typeface="楷体" pitchFamily="49" charset="-122"/>
                  <a:cs typeface="Times New Roman" pitchFamily="18" charset="0"/>
                </a:rPr>
                <a:t>用</a:t>
              </a:r>
              <a:r>
                <a:rPr lang="en-US" altLang="zh-CN" sz="2200" b="1" dirty="0">
                  <a:solidFill>
                    <a:srgbClr val="3333FF"/>
                  </a:solidFill>
                  <a:latin typeface="Times New Roman" pitchFamily="18" charset="0"/>
                  <a:ea typeface="楷体" pitchFamily="49" charset="-122"/>
                  <a:cs typeface="Times New Roman" pitchFamily="18" charset="0"/>
                </a:rPr>
                <a:t>flag=true</a:t>
              </a:r>
              <a:r>
                <a:rPr lang="zh-CN" altLang="en-US" sz="2200" b="1" dirty="0">
                  <a:solidFill>
                    <a:srgbClr val="3333FF"/>
                  </a:solidFill>
                  <a:latin typeface="Times New Roman" pitchFamily="18" charset="0"/>
                  <a:ea typeface="楷体" pitchFamily="49" charset="-122"/>
                  <a:cs typeface="Times New Roman" pitchFamily="18" charset="0"/>
                </a:rPr>
                <a:t>标识</a:t>
              </a:r>
              <a:endParaRPr lang="en-US" altLang="zh-CN" sz="2200" b="1" dirty="0">
                <a:solidFill>
                  <a:srgbClr val="3333FF"/>
                </a:solidFill>
                <a:latin typeface="Times New Roman" pitchFamily="18" charset="0"/>
                <a:ea typeface="楷体" pitchFamily="49" charset="-122"/>
                <a:cs typeface="Times New Roman" pitchFamily="18" charset="0"/>
              </a:endParaRPr>
            </a:p>
            <a:p>
              <a:pPr>
                <a:lnSpc>
                  <a:spcPts val="1800"/>
                </a:lnSpc>
                <a:spcBef>
                  <a:spcPct val="50000"/>
                </a:spcBef>
              </a:pPr>
              <a:r>
                <a:rPr lang="zh-CN" altLang="en-US" sz="2200" b="1" dirty="0">
                  <a:solidFill>
                    <a:srgbClr val="3333FF"/>
                  </a:solidFill>
                  <a:latin typeface="Times New Roman" pitchFamily="18" charset="0"/>
                  <a:ea typeface="楷体" pitchFamily="49" charset="-122"/>
                  <a:cs typeface="Times New Roman" pitchFamily="18" charset="0"/>
                </a:rPr>
                <a:t>正在处理栈顶结点</a:t>
              </a:r>
            </a:p>
          </p:txBody>
        </p:sp>
        <p:sp>
          <p:nvSpPr>
            <p:cNvPr id="57" name="Text Box 25">
              <a:extLst>
                <a:ext uri="{FF2B5EF4-FFF2-40B4-BE49-F238E27FC236}">
                  <a16:creationId xmlns:a16="http://schemas.microsoft.com/office/drawing/2014/main" id="{5E543695-F3B5-4074-B3F1-D866E2C8FC65}"/>
                </a:ext>
              </a:extLst>
            </p:cNvPr>
            <p:cNvSpPr txBox="1">
              <a:spLocks noChangeArrowheads="1"/>
            </p:cNvSpPr>
            <p:nvPr/>
          </p:nvSpPr>
          <p:spPr bwMode="auto">
            <a:xfrm>
              <a:off x="4465612" y="5124669"/>
              <a:ext cx="2816221" cy="728276"/>
            </a:xfrm>
            <a:prstGeom prst="rect">
              <a:avLst/>
            </a:prstGeom>
            <a:grpFill/>
            <a:ln w="38100" algn="ctr">
              <a:solidFill>
                <a:srgbClr val="FFFFCC"/>
              </a:solidFill>
              <a:miter lim="800000"/>
              <a:headEnd/>
              <a:tailEnd type="none" w="med" len="lg"/>
            </a:ln>
            <a:effectLst/>
          </p:spPr>
          <p:txBody>
            <a:bodyPr wrap="square">
              <a:spAutoFit/>
            </a:bodyPr>
            <a:lstStyle/>
            <a:p>
              <a:pPr>
                <a:lnSpc>
                  <a:spcPts val="1800"/>
                </a:lnSpc>
                <a:spcBef>
                  <a:spcPct val="50000"/>
                </a:spcBef>
              </a:pPr>
              <a:r>
                <a:rPr lang="zh-CN" altLang="en-US" sz="2200" b="1" dirty="0">
                  <a:solidFill>
                    <a:srgbClr val="3333FF"/>
                  </a:solidFill>
                  <a:latin typeface="Times New Roman" pitchFamily="18" charset="0"/>
                  <a:ea typeface="楷体" pitchFamily="49" charset="-122"/>
                  <a:cs typeface="Times New Roman" pitchFamily="18" charset="0"/>
                </a:rPr>
                <a:t>用</a:t>
              </a:r>
              <a:r>
                <a:rPr lang="en-US" altLang="zh-CN" sz="2200" b="1" dirty="0">
                  <a:solidFill>
                    <a:srgbClr val="3333FF"/>
                  </a:solidFill>
                  <a:latin typeface="Times New Roman" pitchFamily="18" charset="0"/>
                  <a:ea typeface="楷体" pitchFamily="49" charset="-122"/>
                  <a:cs typeface="Times New Roman" pitchFamily="18" charset="0"/>
                </a:rPr>
                <a:t>flag=false</a:t>
              </a:r>
              <a:r>
                <a:rPr lang="zh-CN" altLang="en-US" sz="2200" b="1" dirty="0">
                  <a:solidFill>
                    <a:srgbClr val="3333FF"/>
                  </a:solidFill>
                  <a:latin typeface="Times New Roman" pitchFamily="18" charset="0"/>
                  <a:ea typeface="楷体" pitchFamily="49" charset="-122"/>
                  <a:cs typeface="Times New Roman" pitchFamily="18" charset="0"/>
                </a:rPr>
                <a:t>标识</a:t>
              </a:r>
              <a:endParaRPr lang="en-US" altLang="zh-CN" sz="2200" b="1" dirty="0">
                <a:solidFill>
                  <a:srgbClr val="3333FF"/>
                </a:solidFill>
                <a:latin typeface="Times New Roman" pitchFamily="18" charset="0"/>
                <a:ea typeface="楷体" pitchFamily="49" charset="-122"/>
                <a:cs typeface="Times New Roman" pitchFamily="18" charset="0"/>
              </a:endParaRPr>
            </a:p>
            <a:p>
              <a:pPr>
                <a:lnSpc>
                  <a:spcPts val="1800"/>
                </a:lnSpc>
                <a:spcBef>
                  <a:spcPct val="50000"/>
                </a:spcBef>
              </a:pPr>
              <a:r>
                <a:rPr lang="zh-CN" altLang="en-US" sz="2200" b="1" dirty="0">
                  <a:solidFill>
                    <a:srgbClr val="3333FF"/>
                  </a:solidFill>
                  <a:latin typeface="Times New Roman" pitchFamily="18" charset="0"/>
                  <a:ea typeface="楷体" pitchFamily="49" charset="-122"/>
                  <a:cs typeface="Times New Roman" pitchFamily="18" charset="0"/>
                </a:rPr>
                <a:t>正在处理右子树结点</a:t>
              </a:r>
            </a:p>
          </p:txBody>
        </p:sp>
        <p:sp>
          <p:nvSpPr>
            <p:cNvPr id="58" name="Line 24">
              <a:extLst>
                <a:ext uri="{FF2B5EF4-FFF2-40B4-BE49-F238E27FC236}">
                  <a16:creationId xmlns:a16="http://schemas.microsoft.com/office/drawing/2014/main" id="{992F26DE-200B-4F0B-96ED-2F08F6CD9F13}"/>
                </a:ext>
              </a:extLst>
            </p:cNvPr>
            <p:cNvSpPr>
              <a:spLocks noChangeShapeType="1"/>
            </p:cNvSpPr>
            <p:nvPr/>
          </p:nvSpPr>
          <p:spPr bwMode="auto">
            <a:xfrm flipH="1" flipV="1">
              <a:off x="5834042" y="4320283"/>
              <a:ext cx="0" cy="720002"/>
            </a:xfrm>
            <a:prstGeom prst="line">
              <a:avLst/>
            </a:prstGeom>
            <a:grpFill/>
            <a:ln w="38100">
              <a:solidFill>
                <a:srgbClr val="FF0000"/>
              </a:solidFill>
              <a:prstDash val="sysDot"/>
              <a:round/>
              <a:headEnd/>
              <a:tailEnd type="stealth" w="med" len="lg"/>
            </a:ln>
            <a:effectLst/>
          </p:spPr>
          <p:txBody>
            <a:bodyPr wrap="none"/>
            <a:lstStyle/>
            <a:p>
              <a:pPr algn="ctr"/>
              <a:endParaRPr lang="zh-CN" altLang="en-US" sz="2200" b="1">
                <a:solidFill>
                  <a:srgbClr val="3333FF"/>
                </a:solidFill>
                <a:latin typeface="Times New Roman" pitchFamily="18" charset="0"/>
                <a:ea typeface="楷体_GB2312" pitchFamily="49" charset="-122"/>
              </a:endParaRPr>
            </a:p>
          </p:txBody>
        </p:sp>
      </p:grpSp>
      <p:sp>
        <p:nvSpPr>
          <p:cNvPr id="59" name="TextBox 32">
            <a:extLst>
              <a:ext uri="{FF2B5EF4-FFF2-40B4-BE49-F238E27FC236}">
                <a16:creationId xmlns:a16="http://schemas.microsoft.com/office/drawing/2014/main" id="{9B4A1EC8-4AA4-4C80-9116-2ACE23C235FC}"/>
              </a:ext>
            </a:extLst>
          </p:cNvPr>
          <p:cNvSpPr txBox="1"/>
          <p:nvPr/>
        </p:nvSpPr>
        <p:spPr>
          <a:xfrm>
            <a:off x="228603" y="5670182"/>
            <a:ext cx="3962393" cy="769441"/>
          </a:xfrm>
          <a:prstGeom prst="rect">
            <a:avLst/>
          </a:prstGeom>
          <a:noFill/>
        </p:spPr>
        <p:txBody>
          <a:bodyPr wrap="square" rtlCol="0">
            <a:spAutoFit/>
          </a:bodyPr>
          <a:lstStyle/>
          <a:p>
            <a:r>
              <a:rPr lang="zh-CN" altLang="en-US" sz="2200" b="1" dirty="0">
                <a:solidFill>
                  <a:srgbClr val="FF0000"/>
                </a:solidFill>
                <a:latin typeface="Times New Roman" pitchFamily="18" charset="0"/>
                <a:ea typeface="微软雅黑" pitchFamily="34" charset="-122"/>
                <a:cs typeface="Times New Roman" pitchFamily="18" charset="0"/>
              </a:rPr>
              <a:t>问题</a:t>
            </a:r>
            <a:r>
              <a:rPr lang="en-US" altLang="zh-CN" sz="2200" b="1" dirty="0">
                <a:solidFill>
                  <a:srgbClr val="FF0000"/>
                </a:solidFill>
                <a:latin typeface="Times New Roman" pitchFamily="18" charset="0"/>
                <a:ea typeface="微软雅黑" pitchFamily="34" charset="-122"/>
                <a:cs typeface="Times New Roman" pitchFamily="18" charset="0"/>
              </a:rPr>
              <a:t>1</a:t>
            </a:r>
            <a:r>
              <a:rPr lang="zh-CN" altLang="en-US" sz="2200" b="1" dirty="0">
                <a:solidFill>
                  <a:srgbClr val="3333FF"/>
                </a:solidFill>
                <a:latin typeface="Times New Roman" pitchFamily="18" charset="0"/>
                <a:ea typeface="微软雅黑" pitchFamily="34" charset="-122"/>
                <a:cs typeface="Times New Roman" pitchFamily="18" charset="0"/>
              </a:rPr>
              <a:t>：</a:t>
            </a:r>
            <a:endParaRPr lang="en-US" altLang="zh-CN" sz="2200" b="1" dirty="0">
              <a:solidFill>
                <a:srgbClr val="3333FF"/>
              </a:solidFill>
              <a:latin typeface="Times New Roman" pitchFamily="18" charset="0"/>
              <a:ea typeface="微软雅黑" pitchFamily="34" charset="-122"/>
              <a:cs typeface="Times New Roman" pitchFamily="18" charset="0"/>
            </a:endParaRPr>
          </a:p>
          <a:p>
            <a:r>
              <a:rPr lang="zh-CN" altLang="en-US" sz="2200" b="1" dirty="0">
                <a:solidFill>
                  <a:srgbClr val="3333FF"/>
                </a:solidFill>
                <a:latin typeface="Times New Roman" pitchFamily="18" charset="0"/>
                <a:ea typeface="微软雅黑" pitchFamily="34" charset="-122"/>
                <a:cs typeface="Times New Roman" pitchFamily="18" charset="0"/>
              </a:rPr>
              <a:t>如何区分正在处理栈顶结点？</a:t>
            </a:r>
          </a:p>
        </p:txBody>
      </p:sp>
    </p:spTree>
    <p:extLst>
      <p:ext uri="{BB962C8B-B14F-4D97-AF65-F5344CB8AC3E}">
        <p14:creationId xmlns:p14="http://schemas.microsoft.com/office/powerpoint/2010/main" val="101403542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strips(downLeft)">
                                      <p:cBhvr>
                                        <p:cTn id="7" dur="2000"/>
                                        <p:tgtEl>
                                          <p:spTgt spid="43"/>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5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Picture 5" descr="中序遍历的堆栈">
            <a:extLst>
              <a:ext uri="{FF2B5EF4-FFF2-40B4-BE49-F238E27FC236}">
                <a16:creationId xmlns:a16="http://schemas.microsoft.com/office/drawing/2014/main" id="{6BAC577B-2B68-4D9E-8EEC-C59A72A70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335101" y="3806309"/>
            <a:ext cx="1088537" cy="2759438"/>
          </a:xfrm>
          <a:prstGeom prst="rect">
            <a:avLst/>
          </a:prstGeom>
          <a:noFill/>
          <a:extLst>
            <a:ext uri="{909E8E84-426E-40DD-AFC4-6F175D3DCCD1}">
              <a14:hiddenFill xmlns:a14="http://schemas.microsoft.com/office/drawing/2010/main">
                <a:solidFill>
                  <a:srgbClr val="FFFFFF"/>
                </a:solidFill>
              </a14:hiddenFill>
            </a:ext>
          </a:extLst>
        </p:spPr>
      </p:pic>
      <p:sp>
        <p:nvSpPr>
          <p:cNvPr id="396325" name="Text Box 37"/>
          <p:cNvSpPr txBox="1">
            <a:spLocks noChangeArrowheads="1"/>
          </p:cNvSpPr>
          <p:nvPr/>
        </p:nvSpPr>
        <p:spPr bwMode="auto">
          <a:xfrm>
            <a:off x="1625158" y="5029200"/>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i="1" dirty="0">
                <a:solidFill>
                  <a:srgbClr val="FF0000"/>
                </a:solidFill>
                <a:ea typeface="楷体_GB2312" pitchFamily="49" charset="-122"/>
              </a:rPr>
              <a:t>D</a:t>
            </a:r>
          </a:p>
        </p:txBody>
      </p:sp>
      <p:sp>
        <p:nvSpPr>
          <p:cNvPr id="396326" name="Text Box 38"/>
          <p:cNvSpPr txBox="1">
            <a:spLocks noChangeArrowheads="1"/>
          </p:cNvSpPr>
          <p:nvPr/>
        </p:nvSpPr>
        <p:spPr bwMode="auto">
          <a:xfrm>
            <a:off x="1630360" y="4464799"/>
            <a:ext cx="433388"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i="1" dirty="0">
                <a:solidFill>
                  <a:srgbClr val="FF0000"/>
                </a:solidFill>
                <a:ea typeface="楷体_GB2312" pitchFamily="49" charset="-122"/>
              </a:rPr>
              <a:t>G</a:t>
            </a:r>
          </a:p>
        </p:txBody>
      </p:sp>
      <p:sp>
        <p:nvSpPr>
          <p:cNvPr id="396327" name="Text Box 39"/>
          <p:cNvSpPr txBox="1">
            <a:spLocks noChangeArrowheads="1"/>
          </p:cNvSpPr>
          <p:nvPr/>
        </p:nvSpPr>
        <p:spPr bwMode="auto">
          <a:xfrm>
            <a:off x="1607784" y="5547099"/>
            <a:ext cx="433388"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i="1" dirty="0">
                <a:solidFill>
                  <a:srgbClr val="FF0000"/>
                </a:solidFill>
                <a:ea typeface="楷体_GB2312" pitchFamily="49" charset="-122"/>
              </a:rPr>
              <a:t>C</a:t>
            </a:r>
          </a:p>
        </p:txBody>
      </p:sp>
      <p:sp>
        <p:nvSpPr>
          <p:cNvPr id="396329" name="Text Box 41"/>
          <p:cNvSpPr txBox="1">
            <a:spLocks noChangeArrowheads="1"/>
          </p:cNvSpPr>
          <p:nvPr/>
        </p:nvSpPr>
        <p:spPr bwMode="auto">
          <a:xfrm>
            <a:off x="1623658" y="5029200"/>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i="1" dirty="0">
                <a:solidFill>
                  <a:srgbClr val="FF0000"/>
                </a:solidFill>
                <a:ea typeface="楷体_GB2312" pitchFamily="49" charset="-122"/>
              </a:rPr>
              <a:t>E</a:t>
            </a:r>
          </a:p>
        </p:txBody>
      </p:sp>
      <p:sp>
        <p:nvSpPr>
          <p:cNvPr id="40" name="Text Box 35">
            <a:extLst>
              <a:ext uri="{FF2B5EF4-FFF2-40B4-BE49-F238E27FC236}">
                <a16:creationId xmlns:a16="http://schemas.microsoft.com/office/drawing/2014/main" id="{333FC1CC-215F-429A-8CC8-9CF9A88250BA}"/>
              </a:ext>
            </a:extLst>
          </p:cNvPr>
          <p:cNvSpPr txBox="1">
            <a:spLocks noChangeArrowheads="1"/>
          </p:cNvSpPr>
          <p:nvPr/>
        </p:nvSpPr>
        <p:spPr bwMode="auto">
          <a:xfrm>
            <a:off x="1624013" y="6096000"/>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i="1" dirty="0">
                <a:solidFill>
                  <a:srgbClr val="FF0000"/>
                </a:solidFill>
                <a:ea typeface="楷体_GB2312" pitchFamily="49" charset="-122"/>
              </a:rPr>
              <a:t>A</a:t>
            </a:r>
          </a:p>
        </p:txBody>
      </p:sp>
      <p:sp>
        <p:nvSpPr>
          <p:cNvPr id="41" name="Text Box 36">
            <a:extLst>
              <a:ext uri="{FF2B5EF4-FFF2-40B4-BE49-F238E27FC236}">
                <a16:creationId xmlns:a16="http://schemas.microsoft.com/office/drawing/2014/main" id="{3787B6A3-C820-4D0F-A66B-C09365333F48}"/>
              </a:ext>
            </a:extLst>
          </p:cNvPr>
          <p:cNvSpPr txBox="1">
            <a:spLocks noChangeArrowheads="1"/>
          </p:cNvSpPr>
          <p:nvPr/>
        </p:nvSpPr>
        <p:spPr bwMode="auto">
          <a:xfrm>
            <a:off x="1631721" y="5562600"/>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i="1" dirty="0">
                <a:solidFill>
                  <a:srgbClr val="FF0000"/>
                </a:solidFill>
                <a:ea typeface="楷体_GB2312" pitchFamily="49" charset="-122"/>
              </a:rPr>
              <a:t>B</a:t>
            </a:r>
          </a:p>
        </p:txBody>
      </p:sp>
      <p:sp>
        <p:nvSpPr>
          <p:cNvPr id="42" name="Text Box 1026">
            <a:extLst>
              <a:ext uri="{FF2B5EF4-FFF2-40B4-BE49-F238E27FC236}">
                <a16:creationId xmlns:a16="http://schemas.microsoft.com/office/drawing/2014/main" id="{AE26374D-E0AE-4030-AFB7-2439261E7EB5}"/>
              </a:ext>
            </a:extLst>
          </p:cNvPr>
          <p:cNvSpPr txBox="1">
            <a:spLocks noChangeArrowheads="1"/>
          </p:cNvSpPr>
          <p:nvPr/>
        </p:nvSpPr>
        <p:spPr bwMode="auto">
          <a:xfrm>
            <a:off x="4465179" y="28617"/>
            <a:ext cx="7650621" cy="6981783"/>
          </a:xfrm>
          <a:prstGeom prst="rect">
            <a:avLst/>
          </a:prstGeom>
          <a:solidFill>
            <a:schemeClr val="bg1"/>
          </a:solidFill>
          <a:ln>
            <a:noFill/>
            <a:headEnd/>
            <a:tailEnd/>
          </a:ln>
          <a:effectLst>
            <a:outerShdw blurRad="44450" dist="27940" dir="5400000" algn="ctr">
              <a:srgbClr val="000000">
                <a:alpha val="32000"/>
              </a:srgbClr>
            </a:outerShdw>
          </a:effectLst>
        </p:spPr>
        <p:style>
          <a:lnRef idx="1">
            <a:schemeClr val="accent5"/>
          </a:lnRef>
          <a:fillRef idx="2">
            <a:schemeClr val="accent5"/>
          </a:fillRef>
          <a:effectRef idx="1">
            <a:schemeClr val="accent5"/>
          </a:effectRef>
          <a:fontRef idx="minor">
            <a:schemeClr val="dk1"/>
          </a:fontRef>
        </p:style>
        <p:txBody>
          <a:bodyPr wrap="square" lIns="36000" tIns="0" rIns="0" bIns="0">
            <a:spAutoFit/>
          </a:bodyPr>
          <a:lstStyle/>
          <a:p>
            <a:pPr>
              <a:lnSpc>
                <a:spcPts val="1900"/>
              </a:lnSpc>
            </a:pPr>
            <a:r>
              <a:rPr lang="en-US" sz="1700" b="1" dirty="0">
                <a:solidFill>
                  <a:srgbClr val="3333FF"/>
                </a:solidFill>
                <a:latin typeface="Times New Roman" pitchFamily="18" charset="0"/>
                <a:ea typeface="楷体" pitchFamily="49" charset="-122"/>
                <a:cs typeface="Times New Roman" pitchFamily="18" charset="0"/>
              </a:rPr>
              <a:t>void PostOrder1(</a:t>
            </a:r>
            <a:r>
              <a:rPr lang="en-US" sz="1700" b="1" dirty="0" err="1">
                <a:solidFill>
                  <a:srgbClr val="3333FF"/>
                </a:solidFill>
                <a:latin typeface="Times New Roman" pitchFamily="18" charset="0"/>
                <a:ea typeface="楷体" pitchFamily="49" charset="-122"/>
                <a:cs typeface="Times New Roman" pitchFamily="18" charset="0"/>
              </a:rPr>
              <a:t>B</a:t>
            </a:r>
            <a:r>
              <a:rPr lang="en-US" altLang="zh-CN" sz="1700" b="1" dirty="0" err="1">
                <a:solidFill>
                  <a:srgbClr val="3333FF"/>
                </a:solidFill>
                <a:latin typeface="Times New Roman" pitchFamily="18" charset="0"/>
                <a:ea typeface="楷体" pitchFamily="49" charset="-122"/>
                <a:cs typeface="Times New Roman" pitchFamily="18" charset="0"/>
              </a:rPr>
              <a:t>i</a:t>
            </a:r>
            <a:r>
              <a:rPr lang="en-US" sz="1700" b="1" dirty="0" err="1">
                <a:solidFill>
                  <a:srgbClr val="3333FF"/>
                </a:solidFill>
                <a:latin typeface="Times New Roman" pitchFamily="18" charset="0"/>
                <a:ea typeface="楷体" pitchFamily="49" charset="-122"/>
                <a:cs typeface="Times New Roman" pitchFamily="18" charset="0"/>
              </a:rPr>
              <a:t>TNode</a:t>
            </a:r>
            <a:r>
              <a:rPr lang="en-US" sz="1700" b="1" dirty="0">
                <a:solidFill>
                  <a:srgbClr val="3333FF"/>
                </a:solidFill>
                <a:latin typeface="Times New Roman" pitchFamily="18" charset="0"/>
                <a:ea typeface="楷体" pitchFamily="49" charset="-122"/>
                <a:cs typeface="Times New Roman" pitchFamily="18" charset="0"/>
              </a:rPr>
              <a:t> *b)</a:t>
            </a:r>
            <a:r>
              <a:rPr lang="en-US" altLang="zh-CN" sz="1700" b="1" dirty="0">
                <a:solidFill>
                  <a:srgbClr val="3333FF"/>
                </a:solidFill>
                <a:latin typeface="Times New Roman" pitchFamily="18" charset="0"/>
                <a:ea typeface="楷体" pitchFamily="49" charset="-122"/>
                <a:cs typeface="Times New Roman" pitchFamily="18" charset="0"/>
              </a:rPr>
              <a:t> { 	</a:t>
            </a:r>
            <a:r>
              <a:rPr lang="en-US" sz="1700" b="1" dirty="0">
                <a:solidFill>
                  <a:srgbClr val="00B050"/>
                </a:solidFill>
                <a:latin typeface="Times New Roman" pitchFamily="18" charset="0"/>
                <a:ea typeface="楷体" pitchFamily="49" charset="-122"/>
                <a:cs typeface="Times New Roman" pitchFamily="18" charset="0"/>
              </a:rPr>
              <a:t>//</a:t>
            </a:r>
            <a:r>
              <a:rPr lang="zh-CN" altLang="en-US" sz="1700" b="1" dirty="0">
                <a:solidFill>
                  <a:srgbClr val="00B050"/>
                </a:solidFill>
                <a:latin typeface="Times New Roman" pitchFamily="18" charset="0"/>
                <a:ea typeface="楷体" pitchFamily="49" charset="-122"/>
                <a:cs typeface="Times New Roman" pitchFamily="18" charset="0"/>
              </a:rPr>
              <a:t>后序非递归遍历算法</a:t>
            </a:r>
          </a:p>
          <a:p>
            <a:pPr>
              <a:lnSpc>
                <a:spcPts val="1900"/>
              </a:lnSpc>
            </a:pPr>
            <a:r>
              <a:rPr lang="en-US" sz="1700" b="1" dirty="0">
                <a:solidFill>
                  <a:srgbClr val="3333FF"/>
                </a:solidFill>
                <a:latin typeface="Times New Roman" pitchFamily="18" charset="0"/>
                <a:ea typeface="楷体" pitchFamily="49" charset="-122"/>
                <a:cs typeface="Times New Roman" pitchFamily="18" charset="0"/>
              </a:rPr>
              <a:t>    </a:t>
            </a:r>
            <a:r>
              <a:rPr lang="en-US" sz="1700" b="1" dirty="0" err="1">
                <a:solidFill>
                  <a:srgbClr val="3333FF"/>
                </a:solidFill>
                <a:latin typeface="Times New Roman" pitchFamily="18" charset="0"/>
                <a:ea typeface="楷体" pitchFamily="49" charset="-122"/>
                <a:cs typeface="Times New Roman" pitchFamily="18" charset="0"/>
              </a:rPr>
              <a:t>BiTNode</a:t>
            </a:r>
            <a:r>
              <a:rPr lang="en-US" sz="1700" b="1" dirty="0">
                <a:solidFill>
                  <a:srgbClr val="3333FF"/>
                </a:solidFill>
                <a:latin typeface="Times New Roman" pitchFamily="18" charset="0"/>
                <a:ea typeface="楷体" pitchFamily="49" charset="-122"/>
                <a:cs typeface="Times New Roman" pitchFamily="18" charset="0"/>
              </a:rPr>
              <a:t> *p，*r;        bool flag;</a:t>
            </a:r>
            <a:endParaRPr lang="zh-CN" altLang="en-US" sz="1700" b="1" dirty="0">
              <a:solidFill>
                <a:srgbClr val="3333FF"/>
              </a:solidFill>
              <a:latin typeface="Times New Roman" pitchFamily="18" charset="0"/>
              <a:ea typeface="楷体" pitchFamily="49" charset="-122"/>
              <a:cs typeface="Times New Roman" pitchFamily="18" charset="0"/>
            </a:endParaRPr>
          </a:p>
          <a:p>
            <a:pPr>
              <a:lnSpc>
                <a:spcPts val="1900"/>
              </a:lnSpc>
            </a:pPr>
            <a:r>
              <a:rPr lang="en-US" sz="1700" b="1" dirty="0">
                <a:solidFill>
                  <a:srgbClr val="3333FF"/>
                </a:solidFill>
                <a:latin typeface="Times New Roman" pitchFamily="18" charset="0"/>
                <a:ea typeface="楷体" pitchFamily="49" charset="-122"/>
                <a:cs typeface="Times New Roman" pitchFamily="18" charset="0"/>
              </a:rPr>
              <a:t>    </a:t>
            </a:r>
            <a:r>
              <a:rPr lang="en-US" sz="1700" b="1" dirty="0" err="1">
                <a:solidFill>
                  <a:srgbClr val="3333FF"/>
                </a:solidFill>
                <a:latin typeface="Times New Roman" pitchFamily="18" charset="0"/>
                <a:ea typeface="楷体" pitchFamily="49" charset="-122"/>
                <a:cs typeface="Times New Roman" pitchFamily="18" charset="0"/>
              </a:rPr>
              <a:t>SqStack</a:t>
            </a:r>
            <a:r>
              <a:rPr lang="en-US" sz="1700" b="1" dirty="0">
                <a:solidFill>
                  <a:srgbClr val="3333FF"/>
                </a:solidFill>
                <a:latin typeface="Times New Roman" pitchFamily="18" charset="0"/>
                <a:ea typeface="楷体" pitchFamily="49" charset="-122"/>
                <a:cs typeface="Times New Roman" pitchFamily="18" charset="0"/>
              </a:rPr>
              <a:t> *</a:t>
            </a:r>
            <a:r>
              <a:rPr lang="en-US" sz="1700" b="1" dirty="0" err="1">
                <a:solidFill>
                  <a:srgbClr val="3333FF"/>
                </a:solidFill>
                <a:latin typeface="Times New Roman" pitchFamily="18" charset="0"/>
                <a:ea typeface="楷体" pitchFamily="49" charset="-122"/>
                <a:cs typeface="Times New Roman" pitchFamily="18" charset="0"/>
              </a:rPr>
              <a:t>st</a:t>
            </a:r>
            <a:r>
              <a:rPr lang="en-US" sz="1700" b="1" dirty="0">
                <a:solidFill>
                  <a:srgbClr val="3333FF"/>
                </a:solidFill>
                <a:latin typeface="Times New Roman" pitchFamily="18" charset="0"/>
                <a:ea typeface="楷体" pitchFamily="49" charset="-122"/>
                <a:cs typeface="Times New Roman" pitchFamily="18" charset="0"/>
              </a:rPr>
              <a:t>; 	</a:t>
            </a:r>
            <a:r>
              <a:rPr lang="en-US" sz="1700" b="1" dirty="0">
                <a:solidFill>
                  <a:srgbClr val="00B050"/>
                </a:solidFill>
                <a:latin typeface="Times New Roman" pitchFamily="18" charset="0"/>
                <a:ea typeface="楷体" pitchFamily="49" charset="-122"/>
                <a:cs typeface="Times New Roman" pitchFamily="18" charset="0"/>
              </a:rPr>
              <a:t>//</a:t>
            </a:r>
            <a:r>
              <a:rPr lang="zh-CN" altLang="en-US" sz="1700" b="1" dirty="0">
                <a:solidFill>
                  <a:srgbClr val="00B050"/>
                </a:solidFill>
                <a:latin typeface="Times New Roman" pitchFamily="18" charset="0"/>
                <a:ea typeface="楷体" pitchFamily="49" charset="-122"/>
                <a:cs typeface="Times New Roman" pitchFamily="18" charset="0"/>
              </a:rPr>
              <a:t>定义一个顺序栈指针</a:t>
            </a:r>
            <a:r>
              <a:rPr lang="en-US" sz="1700" b="1" dirty="0" err="1">
                <a:solidFill>
                  <a:srgbClr val="00B050"/>
                </a:solidFill>
                <a:latin typeface="Times New Roman" pitchFamily="18" charset="0"/>
                <a:ea typeface="楷体" pitchFamily="49" charset="-122"/>
                <a:cs typeface="Times New Roman" pitchFamily="18" charset="0"/>
              </a:rPr>
              <a:t>st</a:t>
            </a:r>
            <a:endParaRPr lang="zh-CN" altLang="en-US" sz="1700" b="1" dirty="0">
              <a:solidFill>
                <a:srgbClr val="00B050"/>
              </a:solidFill>
              <a:latin typeface="Times New Roman" pitchFamily="18" charset="0"/>
              <a:ea typeface="楷体" pitchFamily="49" charset="-122"/>
              <a:cs typeface="Times New Roman" pitchFamily="18" charset="0"/>
            </a:endParaRPr>
          </a:p>
          <a:p>
            <a:pPr>
              <a:lnSpc>
                <a:spcPts val="1900"/>
              </a:lnSpc>
            </a:pPr>
            <a:r>
              <a:rPr lang="en-US" sz="1700" b="1" dirty="0">
                <a:solidFill>
                  <a:srgbClr val="3333FF"/>
                </a:solidFill>
                <a:latin typeface="Times New Roman" pitchFamily="18" charset="0"/>
                <a:ea typeface="楷体" pitchFamily="49" charset="-122"/>
                <a:cs typeface="Times New Roman" pitchFamily="18" charset="0"/>
              </a:rPr>
              <a:t>    </a:t>
            </a:r>
            <a:r>
              <a:rPr lang="en-US" sz="1700" b="1" dirty="0" err="1">
                <a:solidFill>
                  <a:srgbClr val="FF00FF"/>
                </a:solidFill>
                <a:latin typeface="Times New Roman" pitchFamily="18" charset="0"/>
                <a:ea typeface="楷体" pitchFamily="49" charset="-122"/>
                <a:cs typeface="Times New Roman" pitchFamily="18" charset="0"/>
              </a:rPr>
              <a:t>InitStack</a:t>
            </a:r>
            <a:r>
              <a:rPr lang="en-US" sz="1700" b="1" dirty="0">
                <a:solidFill>
                  <a:srgbClr val="FF00FF"/>
                </a:solidFill>
                <a:latin typeface="Times New Roman" pitchFamily="18" charset="0"/>
                <a:ea typeface="楷体" pitchFamily="49" charset="-122"/>
                <a:cs typeface="Times New Roman" pitchFamily="18" charset="0"/>
              </a:rPr>
              <a:t>(</a:t>
            </a:r>
            <a:r>
              <a:rPr lang="en-US" sz="1700" b="1" dirty="0" err="1">
                <a:solidFill>
                  <a:srgbClr val="FF00FF"/>
                </a:solidFill>
                <a:latin typeface="Times New Roman" pitchFamily="18" charset="0"/>
                <a:ea typeface="楷体" pitchFamily="49" charset="-122"/>
                <a:cs typeface="Times New Roman" pitchFamily="18" charset="0"/>
              </a:rPr>
              <a:t>st</a:t>
            </a:r>
            <a:r>
              <a:rPr lang="en-US" sz="1700" b="1" dirty="0">
                <a:solidFill>
                  <a:srgbClr val="FF00FF"/>
                </a:solidFill>
                <a:latin typeface="Times New Roman" pitchFamily="18" charset="0"/>
                <a:ea typeface="楷体" pitchFamily="49" charset="-122"/>
                <a:cs typeface="Times New Roman" pitchFamily="18" charset="0"/>
              </a:rPr>
              <a:t>);</a:t>
            </a:r>
            <a:r>
              <a:rPr lang="en-US" sz="1700" b="1" dirty="0">
                <a:solidFill>
                  <a:srgbClr val="3333FF"/>
                </a:solidFill>
                <a:latin typeface="Times New Roman" pitchFamily="18" charset="0"/>
                <a:ea typeface="楷体" pitchFamily="49" charset="-122"/>
                <a:cs typeface="Times New Roman" pitchFamily="18" charset="0"/>
              </a:rPr>
              <a:t> 	</a:t>
            </a:r>
            <a:r>
              <a:rPr lang="en-US" sz="1700" b="1" dirty="0">
                <a:solidFill>
                  <a:srgbClr val="00B050"/>
                </a:solidFill>
                <a:latin typeface="Times New Roman" pitchFamily="18" charset="0"/>
                <a:ea typeface="楷体" pitchFamily="49" charset="-122"/>
                <a:cs typeface="Times New Roman" pitchFamily="18" charset="0"/>
              </a:rPr>
              <a:t>//</a:t>
            </a:r>
            <a:r>
              <a:rPr lang="zh-CN" altLang="en-US" sz="1700" b="1" dirty="0">
                <a:solidFill>
                  <a:srgbClr val="00B050"/>
                </a:solidFill>
                <a:latin typeface="Times New Roman" pitchFamily="18" charset="0"/>
                <a:ea typeface="楷体" pitchFamily="49" charset="-122"/>
                <a:cs typeface="Times New Roman" pitchFamily="18" charset="0"/>
              </a:rPr>
              <a:t>初始化栈</a:t>
            </a:r>
            <a:r>
              <a:rPr lang="en-US" sz="1700" b="1" dirty="0" err="1">
                <a:solidFill>
                  <a:srgbClr val="00B050"/>
                </a:solidFill>
                <a:latin typeface="Times New Roman" pitchFamily="18" charset="0"/>
                <a:ea typeface="楷体" pitchFamily="49" charset="-122"/>
                <a:cs typeface="Times New Roman" pitchFamily="18" charset="0"/>
              </a:rPr>
              <a:t>st</a:t>
            </a:r>
            <a:endParaRPr lang="zh-CN" altLang="en-US" sz="1700" b="1" dirty="0">
              <a:solidFill>
                <a:srgbClr val="00B050"/>
              </a:solidFill>
              <a:latin typeface="Times New Roman" pitchFamily="18" charset="0"/>
              <a:ea typeface="楷体" pitchFamily="49" charset="-122"/>
              <a:cs typeface="Times New Roman" pitchFamily="18" charset="0"/>
            </a:endParaRPr>
          </a:p>
          <a:p>
            <a:r>
              <a:rPr lang="en-US" sz="1700" b="1" dirty="0">
                <a:solidFill>
                  <a:srgbClr val="3333FF"/>
                </a:solidFill>
                <a:latin typeface="Times New Roman" pitchFamily="18" charset="0"/>
                <a:ea typeface="楷体" pitchFamily="49" charset="-122"/>
                <a:cs typeface="Times New Roman" pitchFamily="18" charset="0"/>
              </a:rPr>
              <a:t>    p=b;</a:t>
            </a:r>
            <a:endParaRPr lang="zh-CN" altLang="en-US" sz="1700" b="1" dirty="0">
              <a:solidFill>
                <a:srgbClr val="3333FF"/>
              </a:solidFill>
              <a:latin typeface="Times New Roman" pitchFamily="18" charset="0"/>
              <a:ea typeface="楷体" pitchFamily="49" charset="-122"/>
              <a:cs typeface="Times New Roman" pitchFamily="18" charset="0"/>
            </a:endParaRPr>
          </a:p>
          <a:p>
            <a:r>
              <a:rPr lang="en-US" sz="1700" b="1" dirty="0">
                <a:solidFill>
                  <a:srgbClr val="3333FF"/>
                </a:solidFill>
                <a:latin typeface="Times New Roman" pitchFamily="18" charset="0"/>
                <a:ea typeface="楷体" pitchFamily="49" charset="-122"/>
                <a:cs typeface="Times New Roman" pitchFamily="18" charset="0"/>
              </a:rPr>
              <a:t>    do</a:t>
            </a:r>
            <a:r>
              <a:rPr lang="en-US" altLang="zh-CN" sz="1700" b="1" dirty="0">
                <a:solidFill>
                  <a:srgbClr val="3333FF"/>
                </a:solidFill>
                <a:latin typeface="Times New Roman" pitchFamily="18" charset="0"/>
                <a:ea typeface="楷体" pitchFamily="49" charset="-122"/>
                <a:cs typeface="Times New Roman" pitchFamily="18" charset="0"/>
              </a:rPr>
              <a:t> {</a:t>
            </a:r>
            <a:endParaRPr lang="zh-CN" altLang="en-US" sz="1700" b="1" dirty="0">
              <a:solidFill>
                <a:srgbClr val="3333FF"/>
              </a:solidFill>
              <a:latin typeface="Times New Roman" pitchFamily="18" charset="0"/>
              <a:ea typeface="楷体" pitchFamily="49" charset="-122"/>
              <a:cs typeface="Times New Roman" pitchFamily="18" charset="0"/>
            </a:endParaRPr>
          </a:p>
          <a:p>
            <a:r>
              <a:rPr lang="en-US" sz="1700" b="1" dirty="0">
                <a:solidFill>
                  <a:srgbClr val="3333FF"/>
                </a:solidFill>
                <a:latin typeface="Times New Roman" pitchFamily="18" charset="0"/>
                <a:ea typeface="楷体" pitchFamily="49" charset="-122"/>
                <a:cs typeface="Times New Roman" pitchFamily="18" charset="0"/>
              </a:rPr>
              <a:t>        while (p!=NULL)</a:t>
            </a:r>
            <a:r>
              <a:rPr lang="en-US" altLang="zh-CN" sz="1700" b="1" dirty="0">
                <a:solidFill>
                  <a:srgbClr val="3333FF"/>
                </a:solidFill>
                <a:latin typeface="Times New Roman" pitchFamily="18" charset="0"/>
                <a:ea typeface="楷体" pitchFamily="49" charset="-122"/>
                <a:cs typeface="Times New Roman" pitchFamily="18" charset="0"/>
              </a:rPr>
              <a:t> </a:t>
            </a:r>
            <a:r>
              <a:rPr lang="en-US" altLang="zh-CN" sz="1700" b="1" dirty="0">
                <a:solidFill>
                  <a:srgbClr val="FF0000"/>
                </a:solidFill>
                <a:latin typeface="Times New Roman" pitchFamily="18" charset="0"/>
                <a:ea typeface="楷体" pitchFamily="49" charset="-122"/>
                <a:cs typeface="Times New Roman" pitchFamily="18" charset="0"/>
              </a:rPr>
              <a:t>{</a:t>
            </a:r>
            <a:r>
              <a:rPr lang="en-US" altLang="zh-CN" sz="1700" b="1" dirty="0">
                <a:solidFill>
                  <a:srgbClr val="3333FF"/>
                </a:solidFill>
                <a:latin typeface="Times New Roman" pitchFamily="18" charset="0"/>
                <a:ea typeface="楷体" pitchFamily="49" charset="-122"/>
                <a:cs typeface="Times New Roman" pitchFamily="18" charset="0"/>
              </a:rPr>
              <a:t>	</a:t>
            </a:r>
            <a:r>
              <a:rPr lang="en-US" sz="1700" b="1" dirty="0">
                <a:solidFill>
                  <a:srgbClr val="00B050"/>
                </a:solidFill>
                <a:latin typeface="Times New Roman" pitchFamily="18" charset="0"/>
                <a:ea typeface="楷体" pitchFamily="49" charset="-122"/>
                <a:cs typeface="Times New Roman" pitchFamily="18" charset="0"/>
              </a:rPr>
              <a:t>//</a:t>
            </a:r>
            <a:r>
              <a:rPr lang="zh-CN" altLang="en-US" sz="1700" b="1" dirty="0">
                <a:solidFill>
                  <a:srgbClr val="00B050"/>
                </a:solidFill>
                <a:latin typeface="Times New Roman" pitchFamily="18" charset="0"/>
                <a:ea typeface="楷体" pitchFamily="49" charset="-122"/>
                <a:cs typeface="Times New Roman" pitchFamily="18" charset="0"/>
              </a:rPr>
              <a:t>扫描结点</a:t>
            </a:r>
            <a:r>
              <a:rPr lang="en-US" sz="1700" b="1" dirty="0">
                <a:solidFill>
                  <a:srgbClr val="00B050"/>
                </a:solidFill>
                <a:latin typeface="Times New Roman" pitchFamily="18" charset="0"/>
                <a:ea typeface="楷体" pitchFamily="49" charset="-122"/>
                <a:cs typeface="Times New Roman" pitchFamily="18" charset="0"/>
              </a:rPr>
              <a:t>p</a:t>
            </a:r>
            <a:r>
              <a:rPr lang="zh-CN" altLang="en-US" sz="1700" b="1" dirty="0">
                <a:solidFill>
                  <a:srgbClr val="00B050"/>
                </a:solidFill>
                <a:latin typeface="Times New Roman" pitchFamily="18" charset="0"/>
                <a:ea typeface="楷体" pitchFamily="49" charset="-122"/>
                <a:cs typeface="Times New Roman" pitchFamily="18" charset="0"/>
              </a:rPr>
              <a:t>的所有左下结点并进栈</a:t>
            </a:r>
          </a:p>
          <a:p>
            <a:r>
              <a:rPr lang="en-US" sz="1700" b="1" dirty="0">
                <a:solidFill>
                  <a:srgbClr val="3333FF"/>
                </a:solidFill>
                <a:latin typeface="Times New Roman" pitchFamily="18" charset="0"/>
                <a:ea typeface="楷体" pitchFamily="49" charset="-122"/>
                <a:cs typeface="Times New Roman" pitchFamily="18" charset="0"/>
              </a:rPr>
              <a:t>            </a:t>
            </a:r>
            <a:r>
              <a:rPr lang="en-US" sz="1700" b="1" dirty="0">
                <a:solidFill>
                  <a:srgbClr val="FF00FF"/>
                </a:solidFill>
                <a:latin typeface="Times New Roman" pitchFamily="18" charset="0"/>
                <a:ea typeface="楷体" pitchFamily="49" charset="-122"/>
                <a:cs typeface="Times New Roman" pitchFamily="18" charset="0"/>
              </a:rPr>
              <a:t>Push(</a:t>
            </a:r>
            <a:r>
              <a:rPr lang="en-US" sz="1700" b="1" dirty="0" err="1">
                <a:solidFill>
                  <a:srgbClr val="FF00FF"/>
                </a:solidFill>
                <a:latin typeface="Times New Roman" pitchFamily="18" charset="0"/>
                <a:ea typeface="楷体" pitchFamily="49" charset="-122"/>
                <a:cs typeface="Times New Roman" pitchFamily="18" charset="0"/>
              </a:rPr>
              <a:t>st，p</a:t>
            </a:r>
            <a:r>
              <a:rPr lang="en-US" sz="1700" b="1" dirty="0">
                <a:solidFill>
                  <a:srgbClr val="FF00FF"/>
                </a:solidFill>
                <a:latin typeface="Times New Roman" pitchFamily="18" charset="0"/>
                <a:ea typeface="楷体" pitchFamily="49" charset="-122"/>
                <a:cs typeface="Times New Roman" pitchFamily="18" charset="0"/>
              </a:rPr>
              <a:t>);</a:t>
            </a:r>
            <a:r>
              <a:rPr lang="en-US" sz="1700" b="1" dirty="0">
                <a:solidFill>
                  <a:srgbClr val="3333FF"/>
                </a:solidFill>
                <a:latin typeface="Times New Roman" pitchFamily="18" charset="0"/>
                <a:ea typeface="楷体" pitchFamily="49" charset="-122"/>
                <a:cs typeface="Times New Roman" pitchFamily="18" charset="0"/>
              </a:rPr>
              <a:t> 	</a:t>
            </a:r>
            <a:r>
              <a:rPr lang="en-US" sz="1700" b="1" dirty="0">
                <a:solidFill>
                  <a:srgbClr val="00B050"/>
                </a:solidFill>
                <a:latin typeface="Times New Roman" pitchFamily="18" charset="0"/>
                <a:ea typeface="楷体" pitchFamily="49" charset="-122"/>
                <a:cs typeface="Times New Roman" pitchFamily="18" charset="0"/>
              </a:rPr>
              <a:t>//</a:t>
            </a:r>
            <a:r>
              <a:rPr lang="zh-CN" altLang="en-US" sz="1700" b="1" dirty="0">
                <a:solidFill>
                  <a:srgbClr val="00B050"/>
                </a:solidFill>
                <a:latin typeface="Times New Roman" pitchFamily="18" charset="0"/>
                <a:ea typeface="楷体" pitchFamily="49" charset="-122"/>
                <a:cs typeface="Times New Roman" pitchFamily="18" charset="0"/>
              </a:rPr>
              <a:t>结点</a:t>
            </a:r>
            <a:r>
              <a:rPr lang="en-US" sz="1700" b="1" dirty="0">
                <a:solidFill>
                  <a:srgbClr val="00B050"/>
                </a:solidFill>
                <a:latin typeface="Times New Roman" pitchFamily="18" charset="0"/>
                <a:ea typeface="楷体" pitchFamily="49" charset="-122"/>
                <a:cs typeface="Times New Roman" pitchFamily="18" charset="0"/>
              </a:rPr>
              <a:t>p</a:t>
            </a:r>
            <a:r>
              <a:rPr lang="zh-CN" altLang="en-US" sz="1700" b="1" dirty="0">
                <a:solidFill>
                  <a:srgbClr val="00B050"/>
                </a:solidFill>
                <a:latin typeface="Times New Roman" pitchFamily="18" charset="0"/>
                <a:ea typeface="楷体" pitchFamily="49" charset="-122"/>
                <a:cs typeface="Times New Roman" pitchFamily="18" charset="0"/>
              </a:rPr>
              <a:t>进栈</a:t>
            </a:r>
          </a:p>
          <a:p>
            <a:r>
              <a:rPr lang="en-US" sz="1700" b="1" dirty="0">
                <a:solidFill>
                  <a:srgbClr val="3333FF"/>
                </a:solidFill>
                <a:latin typeface="Times New Roman" pitchFamily="18" charset="0"/>
                <a:ea typeface="楷体" pitchFamily="49" charset="-122"/>
                <a:cs typeface="Times New Roman" pitchFamily="18" charset="0"/>
              </a:rPr>
              <a:t>            p=p-&gt;</a:t>
            </a:r>
            <a:r>
              <a:rPr lang="en-US" sz="1700" b="1" dirty="0" err="1">
                <a:solidFill>
                  <a:srgbClr val="3333FF"/>
                </a:solidFill>
                <a:latin typeface="Times New Roman" pitchFamily="18" charset="0"/>
                <a:ea typeface="楷体" pitchFamily="49" charset="-122"/>
                <a:cs typeface="Times New Roman" pitchFamily="18" charset="0"/>
              </a:rPr>
              <a:t>lchild</a:t>
            </a:r>
            <a:r>
              <a:rPr lang="en-US" sz="1700" b="1" dirty="0">
                <a:solidFill>
                  <a:srgbClr val="3333FF"/>
                </a:solidFill>
                <a:latin typeface="Times New Roman" pitchFamily="18" charset="0"/>
                <a:ea typeface="楷体" pitchFamily="49" charset="-122"/>
                <a:cs typeface="Times New Roman" pitchFamily="18" charset="0"/>
              </a:rPr>
              <a:t>; 	</a:t>
            </a:r>
            <a:r>
              <a:rPr lang="en-US" sz="1700" b="1" dirty="0">
                <a:solidFill>
                  <a:srgbClr val="00B050"/>
                </a:solidFill>
                <a:latin typeface="Times New Roman" pitchFamily="18" charset="0"/>
                <a:ea typeface="楷体" pitchFamily="49" charset="-122"/>
                <a:cs typeface="Times New Roman" pitchFamily="18" charset="0"/>
              </a:rPr>
              <a:t>//</a:t>
            </a:r>
            <a:r>
              <a:rPr lang="zh-CN" altLang="en-US" sz="1700" b="1" dirty="0">
                <a:solidFill>
                  <a:srgbClr val="00B050"/>
                </a:solidFill>
                <a:latin typeface="Times New Roman" pitchFamily="18" charset="0"/>
                <a:ea typeface="楷体" pitchFamily="49" charset="-122"/>
                <a:cs typeface="Times New Roman" pitchFamily="18" charset="0"/>
              </a:rPr>
              <a:t>移动到左孩子</a:t>
            </a:r>
          </a:p>
          <a:p>
            <a:pPr>
              <a:lnSpc>
                <a:spcPts val="1500"/>
              </a:lnSpc>
            </a:pPr>
            <a:r>
              <a:rPr lang="en-US" sz="1700" b="1" dirty="0">
                <a:solidFill>
                  <a:srgbClr val="3333FF"/>
                </a:solidFill>
                <a:latin typeface="Times New Roman" pitchFamily="18" charset="0"/>
                <a:ea typeface="楷体" pitchFamily="49" charset="-122"/>
                <a:cs typeface="Times New Roman" pitchFamily="18" charset="0"/>
              </a:rPr>
              <a:t>        </a:t>
            </a:r>
            <a:r>
              <a:rPr lang="en-US" sz="1700" b="1" dirty="0">
                <a:solidFill>
                  <a:srgbClr val="FF0000"/>
                </a:solidFill>
                <a:latin typeface="Times New Roman" pitchFamily="18" charset="0"/>
                <a:ea typeface="楷体" pitchFamily="49" charset="-122"/>
                <a:cs typeface="Times New Roman" pitchFamily="18" charset="0"/>
              </a:rPr>
              <a:t>}</a:t>
            </a:r>
            <a:endParaRPr lang="zh-CN" altLang="en-US" sz="1700" b="1" dirty="0">
              <a:solidFill>
                <a:srgbClr val="FF0000"/>
              </a:solidFill>
              <a:latin typeface="Times New Roman" pitchFamily="18" charset="0"/>
              <a:ea typeface="楷体" pitchFamily="49" charset="-122"/>
              <a:cs typeface="Times New Roman" pitchFamily="18" charset="0"/>
            </a:endParaRPr>
          </a:p>
          <a:p>
            <a:r>
              <a:rPr lang="en-US" sz="1700" b="1" dirty="0">
                <a:solidFill>
                  <a:srgbClr val="3333FF"/>
                </a:solidFill>
                <a:latin typeface="Times New Roman" pitchFamily="18" charset="0"/>
                <a:ea typeface="楷体" pitchFamily="49" charset="-122"/>
                <a:cs typeface="Times New Roman" pitchFamily="18" charset="0"/>
              </a:rPr>
              <a:t>        r=NULL; 		</a:t>
            </a:r>
            <a:r>
              <a:rPr lang="en-US" sz="1700" b="1" dirty="0">
                <a:solidFill>
                  <a:srgbClr val="00B050"/>
                </a:solidFill>
                <a:latin typeface="Times New Roman" pitchFamily="18" charset="0"/>
                <a:ea typeface="楷体" pitchFamily="49" charset="-122"/>
                <a:cs typeface="Times New Roman" pitchFamily="18" charset="0"/>
              </a:rPr>
              <a:t>//r</a:t>
            </a:r>
            <a:r>
              <a:rPr lang="zh-CN" altLang="en-US" sz="1700" b="1" dirty="0">
                <a:solidFill>
                  <a:srgbClr val="00B050"/>
                </a:solidFill>
                <a:latin typeface="Times New Roman" pitchFamily="18" charset="0"/>
                <a:ea typeface="楷体" pitchFamily="49" charset="-122"/>
                <a:cs typeface="Times New Roman" pitchFamily="18" charset="0"/>
              </a:rPr>
              <a:t>指向刚刚访问的结点，初始时为空</a:t>
            </a:r>
          </a:p>
          <a:p>
            <a:r>
              <a:rPr lang="en-US" sz="1700" b="1" dirty="0">
                <a:solidFill>
                  <a:srgbClr val="3333FF"/>
                </a:solidFill>
                <a:latin typeface="Times New Roman" pitchFamily="18" charset="0"/>
                <a:ea typeface="楷体" pitchFamily="49" charset="-122"/>
                <a:cs typeface="Times New Roman" pitchFamily="18" charset="0"/>
              </a:rPr>
              <a:t>        flag=true; 		</a:t>
            </a:r>
            <a:r>
              <a:rPr lang="en-US" sz="1700" b="1" dirty="0">
                <a:solidFill>
                  <a:srgbClr val="00B050"/>
                </a:solidFill>
                <a:latin typeface="Times New Roman" pitchFamily="18" charset="0"/>
                <a:ea typeface="楷体" pitchFamily="49" charset="-122"/>
                <a:cs typeface="Times New Roman" pitchFamily="18" charset="0"/>
              </a:rPr>
              <a:t>//flag</a:t>
            </a:r>
            <a:r>
              <a:rPr lang="zh-CN" altLang="en-US" sz="1700" b="1" dirty="0">
                <a:solidFill>
                  <a:srgbClr val="00B050"/>
                </a:solidFill>
                <a:latin typeface="Times New Roman" pitchFamily="18" charset="0"/>
                <a:ea typeface="楷体" pitchFamily="49" charset="-122"/>
                <a:cs typeface="Times New Roman" pitchFamily="18" charset="0"/>
              </a:rPr>
              <a:t>为真表示正在处理栈顶结点</a:t>
            </a:r>
            <a:endParaRPr lang="en-US" altLang="zh-CN" sz="1700" b="1" dirty="0">
              <a:solidFill>
                <a:srgbClr val="00B050"/>
              </a:solidFill>
              <a:latin typeface="Times New Roman" pitchFamily="18" charset="0"/>
              <a:ea typeface="楷体" pitchFamily="49" charset="-122"/>
              <a:cs typeface="Times New Roman" pitchFamily="18" charset="0"/>
            </a:endParaRPr>
          </a:p>
          <a:p>
            <a:r>
              <a:rPr lang="en-US" altLang="zh-CN" sz="1700" b="1" dirty="0">
                <a:solidFill>
                  <a:srgbClr val="3333FF"/>
                </a:solidFill>
                <a:latin typeface="Times New Roman" pitchFamily="18" charset="0"/>
                <a:ea typeface="楷体" pitchFamily="49" charset="-122"/>
                <a:cs typeface="Times New Roman" pitchFamily="18" charset="0"/>
              </a:rPr>
              <a:t>        while (!</a:t>
            </a:r>
            <a:r>
              <a:rPr lang="en-US" altLang="zh-CN" sz="1700" b="1" dirty="0" err="1">
                <a:solidFill>
                  <a:srgbClr val="3333FF"/>
                </a:solidFill>
                <a:latin typeface="Times New Roman" pitchFamily="18" charset="0"/>
                <a:ea typeface="楷体" pitchFamily="49" charset="-122"/>
                <a:cs typeface="Times New Roman" pitchFamily="18" charset="0"/>
              </a:rPr>
              <a:t>StackEmpty</a:t>
            </a:r>
            <a:r>
              <a:rPr lang="en-US" altLang="zh-CN" sz="1700" b="1" dirty="0">
                <a:solidFill>
                  <a:srgbClr val="3333FF"/>
                </a:solidFill>
                <a:latin typeface="Times New Roman" pitchFamily="18" charset="0"/>
                <a:ea typeface="楷体" pitchFamily="49" charset="-122"/>
                <a:cs typeface="Times New Roman" pitchFamily="18" charset="0"/>
              </a:rPr>
              <a:t>(</a:t>
            </a:r>
            <a:r>
              <a:rPr lang="en-US" altLang="zh-CN" sz="1700" b="1" dirty="0" err="1">
                <a:solidFill>
                  <a:srgbClr val="3333FF"/>
                </a:solidFill>
                <a:latin typeface="Times New Roman" pitchFamily="18" charset="0"/>
                <a:ea typeface="楷体" pitchFamily="49" charset="-122"/>
                <a:cs typeface="Times New Roman" pitchFamily="18" charset="0"/>
              </a:rPr>
              <a:t>st</a:t>
            </a:r>
            <a:r>
              <a:rPr lang="en-US" altLang="zh-CN" sz="1700" b="1" dirty="0">
                <a:solidFill>
                  <a:srgbClr val="3333FF"/>
                </a:solidFill>
                <a:latin typeface="Times New Roman" pitchFamily="18" charset="0"/>
                <a:ea typeface="楷体" pitchFamily="49" charset="-122"/>
                <a:cs typeface="Times New Roman" pitchFamily="18" charset="0"/>
              </a:rPr>
              <a:t>) &amp;&amp; flag) </a:t>
            </a:r>
            <a:r>
              <a:rPr lang="en-US" altLang="zh-CN" sz="1700" b="1" dirty="0">
                <a:solidFill>
                  <a:srgbClr val="FF0000"/>
                </a:solidFill>
                <a:latin typeface="Times New Roman" pitchFamily="18" charset="0"/>
                <a:ea typeface="楷体" pitchFamily="49" charset="-122"/>
                <a:cs typeface="Times New Roman" pitchFamily="18" charset="0"/>
              </a:rPr>
              <a:t>{</a:t>
            </a:r>
            <a:endParaRPr lang="zh-CN" altLang="en-US" sz="1700" b="1" dirty="0">
              <a:solidFill>
                <a:srgbClr val="FF0000"/>
              </a:solidFill>
              <a:latin typeface="Times New Roman" pitchFamily="18" charset="0"/>
              <a:ea typeface="楷体" pitchFamily="49" charset="-122"/>
              <a:cs typeface="Times New Roman" pitchFamily="18" charset="0"/>
            </a:endParaRPr>
          </a:p>
          <a:p>
            <a:r>
              <a:rPr lang="en-US" altLang="zh-CN" sz="1700" b="1" dirty="0">
                <a:solidFill>
                  <a:srgbClr val="FF00FF"/>
                </a:solidFill>
                <a:latin typeface="Times New Roman" pitchFamily="18" charset="0"/>
                <a:ea typeface="楷体" pitchFamily="49" charset="-122"/>
                <a:cs typeface="Times New Roman" pitchFamily="18" charset="0"/>
              </a:rPr>
              <a:t>            </a:t>
            </a:r>
            <a:r>
              <a:rPr lang="en-US" altLang="zh-CN" sz="1700" b="1" dirty="0" err="1">
                <a:solidFill>
                  <a:srgbClr val="FF00FF"/>
                </a:solidFill>
                <a:latin typeface="Times New Roman" pitchFamily="18" charset="0"/>
                <a:ea typeface="楷体" pitchFamily="49" charset="-122"/>
                <a:cs typeface="Times New Roman" pitchFamily="18" charset="0"/>
              </a:rPr>
              <a:t>GetTop</a:t>
            </a:r>
            <a:r>
              <a:rPr lang="en-US" altLang="zh-CN" sz="1700" b="1" dirty="0">
                <a:solidFill>
                  <a:srgbClr val="FF00FF"/>
                </a:solidFill>
                <a:latin typeface="Times New Roman" pitchFamily="18" charset="0"/>
                <a:ea typeface="楷体" pitchFamily="49" charset="-122"/>
                <a:cs typeface="Times New Roman" pitchFamily="18" charset="0"/>
              </a:rPr>
              <a:t>(</a:t>
            </a:r>
            <a:r>
              <a:rPr lang="en-US" altLang="zh-CN" sz="1700" b="1" dirty="0" err="1">
                <a:solidFill>
                  <a:srgbClr val="FF00FF"/>
                </a:solidFill>
                <a:latin typeface="Times New Roman" pitchFamily="18" charset="0"/>
                <a:ea typeface="楷体" pitchFamily="49" charset="-122"/>
                <a:cs typeface="Times New Roman" pitchFamily="18" charset="0"/>
              </a:rPr>
              <a:t>st，p</a:t>
            </a:r>
            <a:r>
              <a:rPr lang="en-US" altLang="zh-CN" sz="1700" b="1" dirty="0">
                <a:solidFill>
                  <a:srgbClr val="FF00FF"/>
                </a:solidFill>
                <a:latin typeface="Times New Roman" pitchFamily="18" charset="0"/>
                <a:ea typeface="楷体" pitchFamily="49" charset="-122"/>
                <a:cs typeface="Times New Roman" pitchFamily="18" charset="0"/>
              </a:rPr>
              <a:t>);</a:t>
            </a:r>
            <a:r>
              <a:rPr lang="en-US" altLang="zh-CN" sz="1700" b="1" dirty="0">
                <a:solidFill>
                  <a:srgbClr val="3333FF"/>
                </a:solidFill>
                <a:latin typeface="Times New Roman" pitchFamily="18" charset="0"/>
                <a:ea typeface="楷体" pitchFamily="49" charset="-122"/>
                <a:cs typeface="Times New Roman" pitchFamily="18" charset="0"/>
              </a:rPr>
              <a:t> 	</a:t>
            </a:r>
            <a:r>
              <a:rPr lang="en-US" altLang="zh-CN" sz="1700" b="1" dirty="0">
                <a:solidFill>
                  <a:srgbClr val="00B050"/>
                </a:solidFill>
                <a:latin typeface="Times New Roman" pitchFamily="18" charset="0"/>
                <a:ea typeface="楷体" pitchFamily="49" charset="-122"/>
                <a:cs typeface="Times New Roman" pitchFamily="18" charset="0"/>
              </a:rPr>
              <a:t>//</a:t>
            </a:r>
            <a:r>
              <a:rPr lang="zh-CN" altLang="en-US" sz="1700" b="1" dirty="0">
                <a:solidFill>
                  <a:srgbClr val="00B050"/>
                </a:solidFill>
                <a:latin typeface="Times New Roman" pitchFamily="18" charset="0"/>
                <a:ea typeface="楷体" pitchFamily="49" charset="-122"/>
                <a:cs typeface="Times New Roman" pitchFamily="18" charset="0"/>
              </a:rPr>
              <a:t>取出当前的栈顶结点</a:t>
            </a:r>
            <a:r>
              <a:rPr lang="en-US" altLang="zh-CN" sz="1700" b="1" dirty="0">
                <a:solidFill>
                  <a:srgbClr val="00B050"/>
                </a:solidFill>
                <a:latin typeface="Times New Roman" pitchFamily="18" charset="0"/>
                <a:ea typeface="楷体" pitchFamily="49" charset="-122"/>
                <a:cs typeface="Times New Roman" pitchFamily="18" charset="0"/>
              </a:rPr>
              <a:t>p</a:t>
            </a:r>
            <a:endParaRPr lang="zh-CN" altLang="en-US" sz="1700" b="1" dirty="0">
              <a:solidFill>
                <a:srgbClr val="00B050"/>
              </a:solidFill>
              <a:latin typeface="Times New Roman" pitchFamily="18" charset="0"/>
              <a:ea typeface="楷体" pitchFamily="49" charset="-122"/>
              <a:cs typeface="Times New Roman" pitchFamily="18" charset="0"/>
            </a:endParaRPr>
          </a:p>
          <a:p>
            <a:r>
              <a:rPr lang="en-US" altLang="zh-CN" sz="1700" b="1" dirty="0">
                <a:solidFill>
                  <a:srgbClr val="3333FF"/>
                </a:solidFill>
                <a:latin typeface="Times New Roman" pitchFamily="18" charset="0"/>
                <a:ea typeface="楷体" pitchFamily="49" charset="-122"/>
                <a:cs typeface="Times New Roman" pitchFamily="18" charset="0"/>
              </a:rPr>
              <a:t>            if (p-&gt;</a:t>
            </a:r>
            <a:r>
              <a:rPr lang="en-US" altLang="zh-CN" sz="1700" b="1" dirty="0" err="1">
                <a:solidFill>
                  <a:srgbClr val="3333FF"/>
                </a:solidFill>
                <a:latin typeface="Times New Roman" pitchFamily="18" charset="0"/>
                <a:ea typeface="楷体" pitchFamily="49" charset="-122"/>
                <a:cs typeface="Times New Roman" pitchFamily="18" charset="0"/>
              </a:rPr>
              <a:t>rchild</a:t>
            </a:r>
            <a:r>
              <a:rPr lang="en-US" altLang="zh-CN" sz="1700" b="1" dirty="0">
                <a:solidFill>
                  <a:srgbClr val="3333FF"/>
                </a:solidFill>
                <a:latin typeface="Times New Roman" pitchFamily="18" charset="0"/>
                <a:ea typeface="楷体" pitchFamily="49" charset="-122"/>
                <a:cs typeface="Times New Roman" pitchFamily="18" charset="0"/>
              </a:rPr>
              <a:t>==r) {</a:t>
            </a:r>
            <a:r>
              <a:rPr lang="en-US" altLang="zh-CN" sz="1700" b="1" dirty="0">
                <a:solidFill>
                  <a:srgbClr val="00B050"/>
                </a:solidFill>
                <a:latin typeface="Times New Roman" pitchFamily="18" charset="0"/>
                <a:ea typeface="楷体" pitchFamily="49" charset="-122"/>
                <a:cs typeface="Times New Roman" pitchFamily="18" charset="0"/>
              </a:rPr>
              <a:t>//</a:t>
            </a:r>
            <a:r>
              <a:rPr lang="zh-CN" altLang="en-US" sz="1700" b="1" dirty="0">
                <a:solidFill>
                  <a:srgbClr val="00B050"/>
                </a:solidFill>
                <a:latin typeface="Times New Roman" pitchFamily="18" charset="0"/>
                <a:ea typeface="楷体" pitchFamily="49" charset="-122"/>
                <a:cs typeface="Times New Roman" pitchFamily="18" charset="0"/>
              </a:rPr>
              <a:t>若结点</a:t>
            </a:r>
            <a:r>
              <a:rPr lang="en-US" altLang="zh-CN" sz="1700" b="1" dirty="0">
                <a:solidFill>
                  <a:srgbClr val="00B050"/>
                </a:solidFill>
                <a:latin typeface="Times New Roman" pitchFamily="18" charset="0"/>
                <a:ea typeface="楷体" pitchFamily="49" charset="-122"/>
                <a:cs typeface="Times New Roman" pitchFamily="18" charset="0"/>
              </a:rPr>
              <a:t>p</a:t>
            </a:r>
            <a:r>
              <a:rPr lang="zh-CN" altLang="en-US" sz="1700" b="1" dirty="0">
                <a:solidFill>
                  <a:srgbClr val="00B050"/>
                </a:solidFill>
                <a:latin typeface="Times New Roman" pitchFamily="18" charset="0"/>
                <a:ea typeface="楷体" pitchFamily="49" charset="-122"/>
                <a:cs typeface="Times New Roman" pitchFamily="18" charset="0"/>
              </a:rPr>
              <a:t>的右孩子为空或者为刚访问结点 </a:t>
            </a:r>
            <a:r>
              <a:rPr lang="en-US" altLang="zh-CN" sz="1700" b="1" dirty="0">
                <a:solidFill>
                  <a:srgbClr val="3333FF"/>
                </a:solidFill>
                <a:latin typeface="Times New Roman" pitchFamily="18" charset="0"/>
                <a:ea typeface="楷体" pitchFamily="49" charset="-122"/>
                <a:cs typeface="Times New Roman" pitchFamily="18" charset="0"/>
              </a:rPr>
              <a:t>         </a:t>
            </a:r>
          </a:p>
          <a:p>
            <a:r>
              <a:rPr lang="en-US" altLang="zh-CN" sz="1700" b="1" dirty="0">
                <a:solidFill>
                  <a:srgbClr val="3333FF"/>
                </a:solidFill>
                <a:latin typeface="Times New Roman" pitchFamily="18" charset="0"/>
                <a:ea typeface="楷体" pitchFamily="49" charset="-122"/>
                <a:cs typeface="Times New Roman" pitchFamily="18" charset="0"/>
              </a:rPr>
              <a:t>                </a:t>
            </a:r>
            <a:r>
              <a:rPr lang="en-US" altLang="zh-CN" sz="1700" b="1" dirty="0" err="1">
                <a:solidFill>
                  <a:srgbClr val="3333FF"/>
                </a:solidFill>
                <a:latin typeface="Times New Roman" pitchFamily="18" charset="0"/>
                <a:ea typeface="楷体" pitchFamily="49" charset="-122"/>
                <a:cs typeface="Times New Roman" pitchFamily="18" charset="0"/>
              </a:rPr>
              <a:t>printf</a:t>
            </a:r>
            <a:r>
              <a:rPr lang="en-US" altLang="zh-CN" sz="1700" b="1" dirty="0">
                <a:solidFill>
                  <a:srgbClr val="3333FF"/>
                </a:solidFill>
                <a:latin typeface="Times New Roman" pitchFamily="18" charset="0"/>
                <a:ea typeface="楷体" pitchFamily="49" charset="-122"/>
                <a:cs typeface="Times New Roman" pitchFamily="18" charset="0"/>
              </a:rPr>
              <a:t>("%c "，p-&gt;data);    </a:t>
            </a:r>
            <a:r>
              <a:rPr lang="en-US" altLang="zh-CN" sz="1700" b="1" dirty="0">
                <a:solidFill>
                  <a:srgbClr val="00B050"/>
                </a:solidFill>
                <a:latin typeface="Times New Roman" pitchFamily="18" charset="0"/>
                <a:ea typeface="楷体" pitchFamily="49" charset="-122"/>
                <a:cs typeface="Times New Roman" pitchFamily="18" charset="0"/>
              </a:rPr>
              <a:t> //</a:t>
            </a:r>
            <a:r>
              <a:rPr lang="zh-CN" altLang="en-US" sz="1700" b="1" dirty="0">
                <a:solidFill>
                  <a:srgbClr val="00B050"/>
                </a:solidFill>
                <a:latin typeface="Times New Roman" pitchFamily="18" charset="0"/>
                <a:ea typeface="楷体" pitchFamily="49" charset="-122"/>
                <a:cs typeface="Times New Roman" pitchFamily="18" charset="0"/>
              </a:rPr>
              <a:t>访问结点</a:t>
            </a:r>
            <a:r>
              <a:rPr lang="en-US" altLang="zh-CN" sz="1700" b="1" dirty="0">
                <a:solidFill>
                  <a:srgbClr val="00B050"/>
                </a:solidFill>
                <a:latin typeface="Times New Roman" pitchFamily="18" charset="0"/>
                <a:ea typeface="楷体" pitchFamily="49" charset="-122"/>
                <a:cs typeface="Times New Roman" pitchFamily="18" charset="0"/>
              </a:rPr>
              <a:t>p</a:t>
            </a:r>
            <a:endParaRPr lang="zh-CN" altLang="en-US" sz="1700" b="1" dirty="0">
              <a:solidFill>
                <a:srgbClr val="00B050"/>
              </a:solidFill>
              <a:latin typeface="Times New Roman" pitchFamily="18" charset="0"/>
              <a:ea typeface="楷体" pitchFamily="49" charset="-122"/>
              <a:cs typeface="Times New Roman" pitchFamily="18" charset="0"/>
            </a:endParaRPr>
          </a:p>
          <a:p>
            <a:r>
              <a:rPr lang="en-US" altLang="zh-CN" sz="1700" b="1" dirty="0">
                <a:solidFill>
                  <a:srgbClr val="3333FF"/>
                </a:solidFill>
                <a:latin typeface="Times New Roman" pitchFamily="18" charset="0"/>
                <a:ea typeface="楷体" pitchFamily="49" charset="-122"/>
                <a:cs typeface="Times New Roman" pitchFamily="18" charset="0"/>
              </a:rPr>
              <a:t>                </a:t>
            </a:r>
            <a:r>
              <a:rPr lang="en-US" altLang="zh-CN" sz="1700" b="1" dirty="0">
                <a:solidFill>
                  <a:srgbClr val="FF00FF"/>
                </a:solidFill>
                <a:latin typeface="Times New Roman" pitchFamily="18" charset="0"/>
                <a:ea typeface="楷体" pitchFamily="49" charset="-122"/>
                <a:cs typeface="Times New Roman" pitchFamily="18" charset="0"/>
              </a:rPr>
              <a:t>Pop(</a:t>
            </a:r>
            <a:r>
              <a:rPr lang="en-US" altLang="zh-CN" sz="1700" b="1" dirty="0" err="1">
                <a:solidFill>
                  <a:srgbClr val="FF00FF"/>
                </a:solidFill>
                <a:latin typeface="Times New Roman" pitchFamily="18" charset="0"/>
                <a:ea typeface="楷体" pitchFamily="49" charset="-122"/>
                <a:cs typeface="Times New Roman" pitchFamily="18" charset="0"/>
              </a:rPr>
              <a:t>st，p</a:t>
            </a:r>
            <a:r>
              <a:rPr lang="en-US" altLang="zh-CN" sz="1700" b="1" dirty="0">
                <a:solidFill>
                  <a:srgbClr val="FF00FF"/>
                </a:solidFill>
                <a:latin typeface="Times New Roman" pitchFamily="18" charset="0"/>
                <a:ea typeface="楷体" pitchFamily="49" charset="-122"/>
                <a:cs typeface="Times New Roman" pitchFamily="18" charset="0"/>
              </a:rPr>
              <a:t>);</a:t>
            </a:r>
            <a:endParaRPr lang="zh-CN" altLang="en-US" sz="1700" b="1" dirty="0">
              <a:solidFill>
                <a:srgbClr val="FF00FF"/>
              </a:solidFill>
              <a:latin typeface="Times New Roman" pitchFamily="18" charset="0"/>
              <a:ea typeface="楷体" pitchFamily="49" charset="-122"/>
              <a:cs typeface="Times New Roman" pitchFamily="18" charset="0"/>
            </a:endParaRPr>
          </a:p>
          <a:p>
            <a:r>
              <a:rPr lang="en-US" altLang="zh-CN" sz="1700" b="1" dirty="0">
                <a:solidFill>
                  <a:srgbClr val="3333FF"/>
                </a:solidFill>
                <a:latin typeface="Times New Roman" pitchFamily="18" charset="0"/>
                <a:ea typeface="楷体" pitchFamily="49" charset="-122"/>
                <a:cs typeface="Times New Roman" pitchFamily="18" charset="0"/>
              </a:rPr>
              <a:t>                r=p;		</a:t>
            </a:r>
            <a:r>
              <a:rPr lang="en-US" altLang="zh-CN" sz="1700" b="1" dirty="0">
                <a:solidFill>
                  <a:srgbClr val="00B050"/>
                </a:solidFill>
                <a:latin typeface="Times New Roman" pitchFamily="18" charset="0"/>
                <a:ea typeface="楷体" pitchFamily="49" charset="-122"/>
                <a:cs typeface="Times New Roman" pitchFamily="18" charset="0"/>
              </a:rPr>
              <a:t> //r</a:t>
            </a:r>
            <a:r>
              <a:rPr lang="zh-CN" altLang="en-US" sz="1700" b="1" dirty="0">
                <a:solidFill>
                  <a:srgbClr val="00B050"/>
                </a:solidFill>
                <a:latin typeface="Times New Roman" pitchFamily="18" charset="0"/>
                <a:ea typeface="楷体" pitchFamily="49" charset="-122"/>
                <a:cs typeface="Times New Roman" pitchFamily="18" charset="0"/>
              </a:rPr>
              <a:t>指向刚访问过的结点</a:t>
            </a:r>
          </a:p>
          <a:p>
            <a:pPr>
              <a:lnSpc>
                <a:spcPts val="1500"/>
              </a:lnSpc>
            </a:pPr>
            <a:r>
              <a:rPr lang="en-US" altLang="zh-CN" sz="1700" b="1" dirty="0">
                <a:solidFill>
                  <a:srgbClr val="3333FF"/>
                </a:solidFill>
                <a:latin typeface="Times New Roman" pitchFamily="18" charset="0"/>
                <a:ea typeface="楷体" pitchFamily="49" charset="-122"/>
                <a:cs typeface="Times New Roman" pitchFamily="18" charset="0"/>
              </a:rPr>
              <a:t>            }</a:t>
            </a:r>
            <a:endParaRPr lang="zh-CN" altLang="en-US" sz="1700" b="1" dirty="0">
              <a:solidFill>
                <a:srgbClr val="3333FF"/>
              </a:solidFill>
              <a:latin typeface="Times New Roman" pitchFamily="18" charset="0"/>
              <a:ea typeface="楷体" pitchFamily="49" charset="-122"/>
              <a:cs typeface="Times New Roman" pitchFamily="18" charset="0"/>
            </a:endParaRPr>
          </a:p>
          <a:p>
            <a:r>
              <a:rPr lang="en-US" altLang="zh-CN" sz="1700" b="1" dirty="0">
                <a:solidFill>
                  <a:srgbClr val="3333FF"/>
                </a:solidFill>
                <a:latin typeface="Times New Roman" pitchFamily="18" charset="0"/>
                <a:ea typeface="楷体" pitchFamily="49" charset="-122"/>
                <a:cs typeface="Times New Roman" pitchFamily="18" charset="0"/>
              </a:rPr>
              <a:t>            else {</a:t>
            </a:r>
            <a:endParaRPr lang="zh-CN" altLang="en-US" sz="1700" b="1" dirty="0">
              <a:solidFill>
                <a:srgbClr val="3333FF"/>
              </a:solidFill>
              <a:latin typeface="Times New Roman" pitchFamily="18" charset="0"/>
              <a:ea typeface="楷体" pitchFamily="49" charset="-122"/>
              <a:cs typeface="Times New Roman" pitchFamily="18" charset="0"/>
            </a:endParaRPr>
          </a:p>
          <a:p>
            <a:r>
              <a:rPr lang="en-US" altLang="zh-CN" sz="1700" b="1" dirty="0">
                <a:solidFill>
                  <a:srgbClr val="3333FF"/>
                </a:solidFill>
                <a:latin typeface="Times New Roman" pitchFamily="18" charset="0"/>
                <a:ea typeface="楷体" pitchFamily="49" charset="-122"/>
                <a:cs typeface="Times New Roman" pitchFamily="18" charset="0"/>
              </a:rPr>
              <a:t>                p=p-&gt;</a:t>
            </a:r>
            <a:r>
              <a:rPr lang="en-US" altLang="zh-CN" sz="1700" b="1" dirty="0" err="1">
                <a:solidFill>
                  <a:srgbClr val="3333FF"/>
                </a:solidFill>
                <a:latin typeface="Times New Roman" pitchFamily="18" charset="0"/>
                <a:ea typeface="楷体" pitchFamily="49" charset="-122"/>
                <a:cs typeface="Times New Roman" pitchFamily="18" charset="0"/>
              </a:rPr>
              <a:t>rchild</a:t>
            </a:r>
            <a:r>
              <a:rPr lang="en-US" altLang="zh-CN" sz="1700" b="1" dirty="0">
                <a:solidFill>
                  <a:srgbClr val="3333FF"/>
                </a:solidFill>
                <a:latin typeface="Times New Roman" pitchFamily="18" charset="0"/>
                <a:ea typeface="楷体" pitchFamily="49" charset="-122"/>
                <a:cs typeface="Times New Roman" pitchFamily="18" charset="0"/>
              </a:rPr>
              <a:t>;	</a:t>
            </a:r>
            <a:r>
              <a:rPr lang="en-US" altLang="zh-CN" sz="1700" b="1" dirty="0">
                <a:solidFill>
                  <a:srgbClr val="00B050"/>
                </a:solidFill>
                <a:latin typeface="Times New Roman" pitchFamily="18" charset="0"/>
                <a:ea typeface="楷体" pitchFamily="49" charset="-122"/>
                <a:cs typeface="Times New Roman" pitchFamily="18" charset="0"/>
              </a:rPr>
              <a:t>//</a:t>
            </a:r>
            <a:r>
              <a:rPr lang="zh-CN" altLang="en-US" sz="1700" b="1" dirty="0">
                <a:solidFill>
                  <a:srgbClr val="00B050"/>
                </a:solidFill>
                <a:latin typeface="Times New Roman" pitchFamily="18" charset="0"/>
                <a:ea typeface="楷体" pitchFamily="49" charset="-122"/>
                <a:cs typeface="Times New Roman" pitchFamily="18" charset="0"/>
              </a:rPr>
              <a:t>转向处理其右子树</a:t>
            </a:r>
          </a:p>
          <a:p>
            <a:r>
              <a:rPr lang="en-US" altLang="zh-CN" sz="1700" b="1" dirty="0">
                <a:solidFill>
                  <a:srgbClr val="3333FF"/>
                </a:solidFill>
                <a:latin typeface="Times New Roman" pitchFamily="18" charset="0"/>
                <a:ea typeface="楷体" pitchFamily="49" charset="-122"/>
                <a:cs typeface="Times New Roman" pitchFamily="18" charset="0"/>
              </a:rPr>
              <a:t>                flag=false;	</a:t>
            </a:r>
            <a:r>
              <a:rPr lang="en-US" altLang="zh-CN" sz="1700" b="1" dirty="0">
                <a:solidFill>
                  <a:srgbClr val="00B050"/>
                </a:solidFill>
                <a:latin typeface="Times New Roman" pitchFamily="18" charset="0"/>
                <a:ea typeface="楷体" pitchFamily="49" charset="-122"/>
                <a:cs typeface="Times New Roman" pitchFamily="18" charset="0"/>
              </a:rPr>
              <a:t>//</a:t>
            </a:r>
            <a:r>
              <a:rPr lang="zh-CN" altLang="en-US" sz="1700" b="1" dirty="0">
                <a:solidFill>
                  <a:srgbClr val="00B050"/>
                </a:solidFill>
                <a:latin typeface="Times New Roman" pitchFamily="18" charset="0"/>
                <a:ea typeface="楷体" pitchFamily="49" charset="-122"/>
                <a:cs typeface="Times New Roman" pitchFamily="18" charset="0"/>
              </a:rPr>
              <a:t>表示当前不是处理栈顶结点</a:t>
            </a:r>
          </a:p>
          <a:p>
            <a:pPr>
              <a:lnSpc>
                <a:spcPts val="1500"/>
              </a:lnSpc>
            </a:pPr>
            <a:r>
              <a:rPr lang="en-US" altLang="zh-CN" sz="1700" b="1" dirty="0">
                <a:solidFill>
                  <a:srgbClr val="3333FF"/>
                </a:solidFill>
                <a:latin typeface="Times New Roman" pitchFamily="18" charset="0"/>
                <a:ea typeface="楷体" pitchFamily="49" charset="-122"/>
                <a:cs typeface="Times New Roman" pitchFamily="18" charset="0"/>
              </a:rPr>
              <a:t>            }</a:t>
            </a:r>
            <a:endParaRPr lang="zh-CN" altLang="en-US" sz="1700" b="1" dirty="0">
              <a:solidFill>
                <a:srgbClr val="3333FF"/>
              </a:solidFill>
              <a:latin typeface="Times New Roman" pitchFamily="18" charset="0"/>
              <a:ea typeface="楷体" pitchFamily="49" charset="-122"/>
              <a:cs typeface="Times New Roman" pitchFamily="18" charset="0"/>
            </a:endParaRPr>
          </a:p>
          <a:p>
            <a:pPr>
              <a:lnSpc>
                <a:spcPts val="1500"/>
              </a:lnSpc>
            </a:pPr>
            <a:r>
              <a:rPr lang="en-US" altLang="zh-CN" sz="1700" b="1" dirty="0">
                <a:solidFill>
                  <a:srgbClr val="3333FF"/>
                </a:solidFill>
                <a:latin typeface="Times New Roman" pitchFamily="18" charset="0"/>
                <a:ea typeface="楷体" pitchFamily="49" charset="-122"/>
                <a:cs typeface="Times New Roman" pitchFamily="18" charset="0"/>
              </a:rPr>
              <a:t>        </a:t>
            </a:r>
            <a:r>
              <a:rPr lang="en-US" altLang="zh-CN" sz="1700" b="1" dirty="0">
                <a:solidFill>
                  <a:srgbClr val="FF0000"/>
                </a:solidFill>
                <a:latin typeface="Times New Roman" pitchFamily="18" charset="0"/>
                <a:ea typeface="楷体" pitchFamily="49" charset="-122"/>
                <a:cs typeface="Times New Roman" pitchFamily="18" charset="0"/>
              </a:rPr>
              <a:t>}</a:t>
            </a:r>
            <a:endParaRPr lang="zh-CN" altLang="en-US" sz="1700" b="1" dirty="0">
              <a:solidFill>
                <a:srgbClr val="FF0000"/>
              </a:solidFill>
              <a:latin typeface="Times New Roman" pitchFamily="18" charset="0"/>
              <a:ea typeface="楷体" pitchFamily="49" charset="-122"/>
              <a:cs typeface="Times New Roman" pitchFamily="18" charset="0"/>
            </a:endParaRPr>
          </a:p>
          <a:p>
            <a:pPr>
              <a:lnSpc>
                <a:spcPts val="1500"/>
              </a:lnSpc>
            </a:pPr>
            <a:r>
              <a:rPr lang="en-US" altLang="zh-CN" sz="1700" b="1" dirty="0">
                <a:solidFill>
                  <a:srgbClr val="3333FF"/>
                </a:solidFill>
                <a:latin typeface="Times New Roman" pitchFamily="18" charset="0"/>
                <a:ea typeface="楷体" pitchFamily="49" charset="-122"/>
                <a:cs typeface="Times New Roman" pitchFamily="18" charset="0"/>
              </a:rPr>
              <a:t>    } while (!</a:t>
            </a:r>
            <a:r>
              <a:rPr lang="en-US" altLang="zh-CN" sz="1700" b="1" dirty="0" err="1">
                <a:solidFill>
                  <a:srgbClr val="FF00FF"/>
                </a:solidFill>
                <a:latin typeface="Times New Roman" pitchFamily="18" charset="0"/>
                <a:ea typeface="楷体" pitchFamily="49" charset="-122"/>
                <a:cs typeface="Times New Roman" pitchFamily="18" charset="0"/>
              </a:rPr>
              <a:t>StackEmpty</a:t>
            </a:r>
            <a:r>
              <a:rPr lang="en-US" altLang="zh-CN" sz="1700" b="1" dirty="0">
                <a:solidFill>
                  <a:srgbClr val="FF00FF"/>
                </a:solidFill>
                <a:latin typeface="Times New Roman" pitchFamily="18" charset="0"/>
                <a:ea typeface="楷体" pitchFamily="49" charset="-122"/>
                <a:cs typeface="Times New Roman" pitchFamily="18" charset="0"/>
              </a:rPr>
              <a:t>(</a:t>
            </a:r>
            <a:r>
              <a:rPr lang="en-US" altLang="zh-CN" sz="1700" b="1" dirty="0" err="1">
                <a:solidFill>
                  <a:srgbClr val="FF00FF"/>
                </a:solidFill>
                <a:latin typeface="Times New Roman" pitchFamily="18" charset="0"/>
                <a:ea typeface="楷体" pitchFamily="49" charset="-122"/>
                <a:cs typeface="Times New Roman" pitchFamily="18" charset="0"/>
              </a:rPr>
              <a:t>st</a:t>
            </a:r>
            <a:r>
              <a:rPr lang="en-US" altLang="zh-CN" sz="1700" b="1" dirty="0">
                <a:solidFill>
                  <a:srgbClr val="FF00FF"/>
                </a:solidFill>
                <a:latin typeface="Times New Roman" pitchFamily="18" charset="0"/>
                <a:ea typeface="楷体" pitchFamily="49" charset="-122"/>
                <a:cs typeface="Times New Roman" pitchFamily="18" charset="0"/>
              </a:rPr>
              <a:t>)</a:t>
            </a:r>
            <a:r>
              <a:rPr lang="en-US" altLang="zh-CN" sz="1700" b="1" dirty="0">
                <a:solidFill>
                  <a:srgbClr val="3333FF"/>
                </a:solidFill>
                <a:latin typeface="Times New Roman" pitchFamily="18" charset="0"/>
                <a:ea typeface="楷体" pitchFamily="49" charset="-122"/>
                <a:cs typeface="Times New Roman" pitchFamily="18" charset="0"/>
              </a:rPr>
              <a:t>);	</a:t>
            </a:r>
            <a:r>
              <a:rPr lang="en-US" altLang="zh-CN" sz="1700" b="1" dirty="0">
                <a:solidFill>
                  <a:srgbClr val="00B050"/>
                </a:solidFill>
                <a:latin typeface="Times New Roman" pitchFamily="18" charset="0"/>
                <a:ea typeface="楷体" pitchFamily="49" charset="-122"/>
                <a:cs typeface="Times New Roman" pitchFamily="18" charset="0"/>
              </a:rPr>
              <a:t>//</a:t>
            </a:r>
            <a:r>
              <a:rPr lang="zh-CN" altLang="en-US" sz="1700" b="1" dirty="0">
                <a:solidFill>
                  <a:srgbClr val="00B050"/>
                </a:solidFill>
                <a:latin typeface="Times New Roman" pitchFamily="18" charset="0"/>
                <a:ea typeface="楷体" pitchFamily="49" charset="-122"/>
                <a:cs typeface="Times New Roman" pitchFamily="18" charset="0"/>
              </a:rPr>
              <a:t>栈不空循环</a:t>
            </a:r>
          </a:p>
          <a:p>
            <a:r>
              <a:rPr lang="en-US" altLang="zh-CN" sz="1700" b="1" dirty="0">
                <a:solidFill>
                  <a:srgbClr val="3333FF"/>
                </a:solidFill>
                <a:latin typeface="Times New Roman" pitchFamily="18" charset="0"/>
                <a:ea typeface="楷体" pitchFamily="49" charset="-122"/>
                <a:cs typeface="Times New Roman" pitchFamily="18" charset="0"/>
              </a:rPr>
              <a:t>    </a:t>
            </a:r>
            <a:r>
              <a:rPr lang="en-US" altLang="zh-CN" sz="1700" b="1" dirty="0" err="1">
                <a:solidFill>
                  <a:srgbClr val="3333FF"/>
                </a:solidFill>
                <a:latin typeface="Times New Roman" pitchFamily="18" charset="0"/>
                <a:ea typeface="楷体" pitchFamily="49" charset="-122"/>
                <a:cs typeface="Times New Roman" pitchFamily="18" charset="0"/>
              </a:rPr>
              <a:t>printf</a:t>
            </a:r>
            <a:r>
              <a:rPr lang="en-US" altLang="zh-CN" sz="1700" b="1" dirty="0">
                <a:solidFill>
                  <a:srgbClr val="3333FF"/>
                </a:solidFill>
                <a:latin typeface="Times New Roman" pitchFamily="18" charset="0"/>
                <a:ea typeface="楷体" pitchFamily="49" charset="-122"/>
                <a:cs typeface="Times New Roman" pitchFamily="18" charset="0"/>
              </a:rPr>
              <a:t>("\n");</a:t>
            </a:r>
            <a:endParaRPr lang="zh-CN" altLang="en-US" sz="1700" b="1" dirty="0">
              <a:solidFill>
                <a:srgbClr val="3333FF"/>
              </a:solidFill>
              <a:latin typeface="Times New Roman" pitchFamily="18" charset="0"/>
              <a:ea typeface="楷体" pitchFamily="49" charset="-122"/>
              <a:cs typeface="Times New Roman" pitchFamily="18" charset="0"/>
            </a:endParaRPr>
          </a:p>
          <a:p>
            <a:r>
              <a:rPr lang="en-US" altLang="zh-CN" sz="1700" b="1" dirty="0">
                <a:solidFill>
                  <a:srgbClr val="3333FF"/>
                </a:solidFill>
                <a:latin typeface="Times New Roman" pitchFamily="18" charset="0"/>
                <a:ea typeface="楷体" pitchFamily="49" charset="-122"/>
                <a:cs typeface="Times New Roman" pitchFamily="18" charset="0"/>
              </a:rPr>
              <a:t>    </a:t>
            </a:r>
            <a:r>
              <a:rPr lang="en-US" altLang="zh-CN" sz="1700" b="1" dirty="0" err="1">
                <a:solidFill>
                  <a:srgbClr val="FF00FF"/>
                </a:solidFill>
                <a:latin typeface="Times New Roman" pitchFamily="18" charset="0"/>
                <a:ea typeface="楷体" pitchFamily="49" charset="-122"/>
                <a:cs typeface="Times New Roman" pitchFamily="18" charset="0"/>
              </a:rPr>
              <a:t>DestroyStack</a:t>
            </a:r>
            <a:r>
              <a:rPr lang="en-US" altLang="zh-CN" sz="1700" b="1" dirty="0">
                <a:solidFill>
                  <a:srgbClr val="FF00FF"/>
                </a:solidFill>
                <a:latin typeface="Times New Roman" pitchFamily="18" charset="0"/>
                <a:ea typeface="楷体" pitchFamily="49" charset="-122"/>
                <a:cs typeface="Times New Roman" pitchFamily="18" charset="0"/>
              </a:rPr>
              <a:t>(</a:t>
            </a:r>
            <a:r>
              <a:rPr lang="en-US" altLang="zh-CN" sz="1700" b="1" dirty="0" err="1">
                <a:solidFill>
                  <a:srgbClr val="FF00FF"/>
                </a:solidFill>
                <a:latin typeface="Times New Roman" pitchFamily="18" charset="0"/>
                <a:ea typeface="楷体" pitchFamily="49" charset="-122"/>
                <a:cs typeface="Times New Roman" pitchFamily="18" charset="0"/>
              </a:rPr>
              <a:t>st</a:t>
            </a:r>
            <a:r>
              <a:rPr lang="en-US" altLang="zh-CN" sz="1700" b="1" dirty="0">
                <a:solidFill>
                  <a:srgbClr val="FF00FF"/>
                </a:solidFill>
                <a:latin typeface="Times New Roman" pitchFamily="18" charset="0"/>
                <a:ea typeface="楷体" pitchFamily="49" charset="-122"/>
                <a:cs typeface="Times New Roman" pitchFamily="18" charset="0"/>
              </a:rPr>
              <a:t>);	</a:t>
            </a:r>
            <a:r>
              <a:rPr lang="en-US" altLang="zh-CN" sz="1700" b="1" dirty="0">
                <a:solidFill>
                  <a:srgbClr val="3333FF"/>
                </a:solidFill>
                <a:latin typeface="Times New Roman" pitchFamily="18" charset="0"/>
                <a:ea typeface="楷体" pitchFamily="49" charset="-122"/>
                <a:cs typeface="Times New Roman" pitchFamily="18" charset="0"/>
              </a:rPr>
              <a:t>	</a:t>
            </a:r>
            <a:r>
              <a:rPr lang="en-US" altLang="zh-CN" sz="1700" b="1" dirty="0">
                <a:solidFill>
                  <a:srgbClr val="00B050"/>
                </a:solidFill>
                <a:latin typeface="Times New Roman" pitchFamily="18" charset="0"/>
                <a:ea typeface="楷体" pitchFamily="49" charset="-122"/>
                <a:cs typeface="Times New Roman" pitchFamily="18" charset="0"/>
              </a:rPr>
              <a:t>//</a:t>
            </a:r>
            <a:r>
              <a:rPr lang="zh-CN" altLang="en-US" sz="1700" b="1" dirty="0">
                <a:solidFill>
                  <a:srgbClr val="00B050"/>
                </a:solidFill>
                <a:latin typeface="Times New Roman" pitchFamily="18" charset="0"/>
                <a:ea typeface="楷体" pitchFamily="49" charset="-122"/>
                <a:cs typeface="Times New Roman" pitchFamily="18" charset="0"/>
              </a:rPr>
              <a:t>销毁栈</a:t>
            </a:r>
          </a:p>
          <a:p>
            <a:pPr>
              <a:lnSpc>
                <a:spcPts val="1500"/>
              </a:lnSpc>
            </a:pPr>
            <a:r>
              <a:rPr lang="en-US" altLang="zh-CN" sz="1700" b="1" dirty="0">
                <a:solidFill>
                  <a:srgbClr val="3333FF"/>
                </a:solidFill>
                <a:latin typeface="Times New Roman" pitchFamily="18" charset="0"/>
                <a:ea typeface="楷体" pitchFamily="49" charset="-122"/>
                <a:cs typeface="Times New Roman" pitchFamily="18" charset="0"/>
              </a:rPr>
              <a:t>}</a:t>
            </a:r>
            <a:endParaRPr lang="zh-CN" altLang="en-US" sz="1700" b="1" dirty="0">
              <a:solidFill>
                <a:srgbClr val="3333FF"/>
              </a:solidFill>
              <a:latin typeface="Times New Roman" pitchFamily="18" charset="0"/>
              <a:ea typeface="楷体" pitchFamily="49" charset="-122"/>
              <a:cs typeface="Times New Roman" pitchFamily="18" charset="0"/>
            </a:endParaRPr>
          </a:p>
        </p:txBody>
      </p:sp>
      <p:sp>
        <p:nvSpPr>
          <p:cNvPr id="2" name="矩形 1">
            <a:extLst>
              <a:ext uri="{FF2B5EF4-FFF2-40B4-BE49-F238E27FC236}">
                <a16:creationId xmlns:a16="http://schemas.microsoft.com/office/drawing/2014/main" id="{F00A49FD-E62B-4631-8832-4D0C7CA4B4C8}"/>
              </a:ext>
            </a:extLst>
          </p:cNvPr>
          <p:cNvSpPr/>
          <p:nvPr/>
        </p:nvSpPr>
        <p:spPr>
          <a:xfrm>
            <a:off x="394829" y="533400"/>
            <a:ext cx="2969083" cy="461665"/>
          </a:xfrm>
          <a:prstGeom prst="rect">
            <a:avLst/>
          </a:prstGeom>
          <a:noFill/>
          <a:ln w="9525">
            <a:noFill/>
            <a:miter lim="800000"/>
            <a:headEnd/>
            <a:tailEnd/>
          </a:ln>
          <a:effectLst/>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cs typeface="Times New Roman" pitchFamily="18" charset="0"/>
              </a:rPr>
              <a:t>后序遍历非递归算法</a:t>
            </a:r>
          </a:p>
        </p:txBody>
      </p:sp>
      <p:grpSp>
        <p:nvGrpSpPr>
          <p:cNvPr id="64" name="组合 63">
            <a:extLst>
              <a:ext uri="{FF2B5EF4-FFF2-40B4-BE49-F238E27FC236}">
                <a16:creationId xmlns:a16="http://schemas.microsoft.com/office/drawing/2014/main" id="{48D3189E-A4D0-416D-BDDF-7034996F2E15}"/>
              </a:ext>
            </a:extLst>
          </p:cNvPr>
          <p:cNvGrpSpPr/>
          <p:nvPr/>
        </p:nvGrpSpPr>
        <p:grpSpPr>
          <a:xfrm>
            <a:off x="650873" y="1169859"/>
            <a:ext cx="2592388" cy="2016124"/>
            <a:chOff x="568325" y="1934400"/>
            <a:chExt cx="2592388" cy="2016124"/>
          </a:xfrm>
          <a:solidFill>
            <a:srgbClr val="FFFFCC"/>
          </a:solidFill>
        </p:grpSpPr>
        <p:sp>
          <p:nvSpPr>
            <p:cNvPr id="65" name="Line 4">
              <a:extLst>
                <a:ext uri="{FF2B5EF4-FFF2-40B4-BE49-F238E27FC236}">
                  <a16:creationId xmlns:a16="http://schemas.microsoft.com/office/drawing/2014/main" id="{AA8223F8-6230-447F-A346-889E165BF56B}"/>
                </a:ext>
              </a:extLst>
            </p:cNvPr>
            <p:cNvSpPr>
              <a:spLocks noChangeShapeType="1"/>
            </p:cNvSpPr>
            <p:nvPr/>
          </p:nvSpPr>
          <p:spPr bwMode="auto">
            <a:xfrm>
              <a:off x="927101" y="3374263"/>
              <a:ext cx="288925" cy="287337"/>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66" name="Line 5">
              <a:extLst>
                <a:ext uri="{FF2B5EF4-FFF2-40B4-BE49-F238E27FC236}">
                  <a16:creationId xmlns:a16="http://schemas.microsoft.com/office/drawing/2014/main" id="{C293613F-73B8-477C-96ED-6CC4ACC2A6E4}"/>
                </a:ext>
              </a:extLst>
            </p:cNvPr>
            <p:cNvSpPr>
              <a:spLocks noChangeShapeType="1"/>
            </p:cNvSpPr>
            <p:nvPr/>
          </p:nvSpPr>
          <p:spPr bwMode="auto">
            <a:xfrm flipH="1">
              <a:off x="1431925" y="2221738"/>
              <a:ext cx="287338" cy="287337"/>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67" name="Freeform 6">
              <a:extLst>
                <a:ext uri="{FF2B5EF4-FFF2-40B4-BE49-F238E27FC236}">
                  <a16:creationId xmlns:a16="http://schemas.microsoft.com/office/drawing/2014/main" id="{3FDF9050-26AC-46F8-965C-7EF8376D1D1F}"/>
                </a:ext>
              </a:extLst>
            </p:cNvPr>
            <p:cNvSpPr>
              <a:spLocks/>
            </p:cNvSpPr>
            <p:nvPr/>
          </p:nvSpPr>
          <p:spPr bwMode="auto">
            <a:xfrm>
              <a:off x="2041526" y="2174113"/>
              <a:ext cx="301625" cy="388937"/>
            </a:xfrm>
            <a:custGeom>
              <a:avLst/>
              <a:gdLst/>
              <a:ahLst/>
              <a:cxnLst>
                <a:cxn ang="0">
                  <a:pos x="0" y="0"/>
                </a:cxn>
                <a:cxn ang="0">
                  <a:pos x="190" y="245"/>
                </a:cxn>
              </a:cxnLst>
              <a:rect l="0" t="0" r="r" b="b"/>
              <a:pathLst>
                <a:path w="190" h="245">
                  <a:moveTo>
                    <a:pt x="0" y="0"/>
                  </a:moveTo>
                  <a:lnTo>
                    <a:pt x="190" y="245"/>
                  </a:lnTo>
                </a:path>
              </a:pathLst>
            </a:custGeom>
            <a:grp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68" name="Line 7">
              <a:extLst>
                <a:ext uri="{FF2B5EF4-FFF2-40B4-BE49-F238E27FC236}">
                  <a16:creationId xmlns:a16="http://schemas.microsoft.com/office/drawing/2014/main" id="{9A2DC8AB-FF24-4426-8379-CB27E1474B00}"/>
                </a:ext>
              </a:extLst>
            </p:cNvPr>
            <p:cNvSpPr>
              <a:spLocks noChangeShapeType="1"/>
            </p:cNvSpPr>
            <p:nvPr/>
          </p:nvSpPr>
          <p:spPr bwMode="auto">
            <a:xfrm flipH="1">
              <a:off x="855663" y="2798000"/>
              <a:ext cx="360362" cy="360363"/>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69" name="Line 8">
              <a:extLst>
                <a:ext uri="{FF2B5EF4-FFF2-40B4-BE49-F238E27FC236}">
                  <a16:creationId xmlns:a16="http://schemas.microsoft.com/office/drawing/2014/main" id="{EE657226-B044-4757-BAAC-49E9F7725FD6}"/>
                </a:ext>
              </a:extLst>
            </p:cNvPr>
            <p:cNvSpPr>
              <a:spLocks noChangeShapeType="1"/>
            </p:cNvSpPr>
            <p:nvPr/>
          </p:nvSpPr>
          <p:spPr bwMode="auto">
            <a:xfrm flipH="1">
              <a:off x="1998664" y="2826574"/>
              <a:ext cx="287337" cy="287338"/>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70" name="Line 9">
              <a:extLst>
                <a:ext uri="{FF2B5EF4-FFF2-40B4-BE49-F238E27FC236}">
                  <a16:creationId xmlns:a16="http://schemas.microsoft.com/office/drawing/2014/main" id="{CC4312EA-757A-445B-BA04-3823603AC469}"/>
                </a:ext>
              </a:extLst>
            </p:cNvPr>
            <p:cNvSpPr>
              <a:spLocks noChangeShapeType="1"/>
            </p:cNvSpPr>
            <p:nvPr/>
          </p:nvSpPr>
          <p:spPr bwMode="auto">
            <a:xfrm>
              <a:off x="2584450" y="2798000"/>
              <a:ext cx="287338" cy="360363"/>
            </a:xfrm>
            <a:prstGeom prst="lin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lstStyle/>
            <a:p>
              <a:pPr algn="ctr"/>
              <a:endParaRPr lang="zh-CN" altLang="en-US" b="1">
                <a:solidFill>
                  <a:srgbClr val="FF0000"/>
                </a:solidFill>
                <a:latin typeface="Times New Roman" pitchFamily="18" charset="0"/>
                <a:cs typeface="Times New Roman" pitchFamily="18" charset="0"/>
              </a:endParaRPr>
            </a:p>
          </p:txBody>
        </p:sp>
        <p:sp>
          <p:nvSpPr>
            <p:cNvPr id="71" name="Oval 10">
              <a:extLst>
                <a:ext uri="{FF2B5EF4-FFF2-40B4-BE49-F238E27FC236}">
                  <a16:creationId xmlns:a16="http://schemas.microsoft.com/office/drawing/2014/main" id="{4499BECD-A107-457C-BC3E-41B5F6408B09}"/>
                </a:ext>
              </a:extLst>
            </p:cNvPr>
            <p:cNvSpPr>
              <a:spLocks noChangeArrowheads="1"/>
            </p:cNvSpPr>
            <p:nvPr/>
          </p:nvSpPr>
          <p:spPr bwMode="auto">
            <a:xfrm>
              <a:off x="1647825" y="1934400"/>
              <a:ext cx="431800" cy="360363"/>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A</a:t>
              </a:r>
            </a:p>
          </p:txBody>
        </p:sp>
        <p:sp>
          <p:nvSpPr>
            <p:cNvPr id="72" name="Oval 11">
              <a:extLst>
                <a:ext uri="{FF2B5EF4-FFF2-40B4-BE49-F238E27FC236}">
                  <a16:creationId xmlns:a16="http://schemas.microsoft.com/office/drawing/2014/main" id="{EAF16D4A-A46B-4FF4-8244-3C102253E711}"/>
                </a:ext>
              </a:extLst>
            </p:cNvPr>
            <p:cNvSpPr>
              <a:spLocks noChangeArrowheads="1"/>
            </p:cNvSpPr>
            <p:nvPr/>
          </p:nvSpPr>
          <p:spPr bwMode="auto">
            <a:xfrm>
              <a:off x="1143000" y="2509075"/>
              <a:ext cx="431800" cy="360363"/>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B</a:t>
              </a:r>
            </a:p>
          </p:txBody>
        </p:sp>
        <p:sp>
          <p:nvSpPr>
            <p:cNvPr id="73" name="Oval 12">
              <a:extLst>
                <a:ext uri="{FF2B5EF4-FFF2-40B4-BE49-F238E27FC236}">
                  <a16:creationId xmlns:a16="http://schemas.microsoft.com/office/drawing/2014/main" id="{3A13A934-E214-4DF0-9381-43510F91E69D}"/>
                </a:ext>
              </a:extLst>
            </p:cNvPr>
            <p:cNvSpPr>
              <a:spLocks noChangeArrowheads="1"/>
            </p:cNvSpPr>
            <p:nvPr/>
          </p:nvSpPr>
          <p:spPr bwMode="auto">
            <a:xfrm>
              <a:off x="2224088" y="2509075"/>
              <a:ext cx="431800" cy="360363"/>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C</a:t>
              </a:r>
            </a:p>
          </p:txBody>
        </p:sp>
        <p:sp>
          <p:nvSpPr>
            <p:cNvPr id="74" name="Oval 13">
              <a:extLst>
                <a:ext uri="{FF2B5EF4-FFF2-40B4-BE49-F238E27FC236}">
                  <a16:creationId xmlns:a16="http://schemas.microsoft.com/office/drawing/2014/main" id="{1502AB4F-13DF-4B0C-A75B-A88C95E56C40}"/>
                </a:ext>
              </a:extLst>
            </p:cNvPr>
            <p:cNvSpPr>
              <a:spLocks noChangeArrowheads="1"/>
            </p:cNvSpPr>
            <p:nvPr/>
          </p:nvSpPr>
          <p:spPr bwMode="auto">
            <a:xfrm>
              <a:off x="568325" y="3085337"/>
              <a:ext cx="431800" cy="360362"/>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D</a:t>
              </a:r>
            </a:p>
          </p:txBody>
        </p:sp>
        <p:sp>
          <p:nvSpPr>
            <p:cNvPr id="75" name="Oval 14">
              <a:extLst>
                <a:ext uri="{FF2B5EF4-FFF2-40B4-BE49-F238E27FC236}">
                  <a16:creationId xmlns:a16="http://schemas.microsoft.com/office/drawing/2014/main" id="{650D4DAE-7E59-4328-B415-5AC566A04FD7}"/>
                </a:ext>
              </a:extLst>
            </p:cNvPr>
            <p:cNvSpPr>
              <a:spLocks noChangeArrowheads="1"/>
            </p:cNvSpPr>
            <p:nvPr/>
          </p:nvSpPr>
          <p:spPr bwMode="auto">
            <a:xfrm>
              <a:off x="1649413" y="3085337"/>
              <a:ext cx="431800" cy="360362"/>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E</a:t>
              </a:r>
            </a:p>
          </p:txBody>
        </p:sp>
        <p:sp>
          <p:nvSpPr>
            <p:cNvPr id="76" name="Oval 15">
              <a:extLst>
                <a:ext uri="{FF2B5EF4-FFF2-40B4-BE49-F238E27FC236}">
                  <a16:creationId xmlns:a16="http://schemas.microsoft.com/office/drawing/2014/main" id="{EB94891B-05CD-4A85-9FB8-4DC75DB250E7}"/>
                </a:ext>
              </a:extLst>
            </p:cNvPr>
            <p:cNvSpPr>
              <a:spLocks noChangeArrowheads="1"/>
            </p:cNvSpPr>
            <p:nvPr/>
          </p:nvSpPr>
          <p:spPr bwMode="auto">
            <a:xfrm>
              <a:off x="1143000" y="3590162"/>
              <a:ext cx="431800" cy="360362"/>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G</a:t>
              </a:r>
            </a:p>
          </p:txBody>
        </p:sp>
        <p:sp>
          <p:nvSpPr>
            <p:cNvPr id="77" name="Oval 16">
              <a:extLst>
                <a:ext uri="{FF2B5EF4-FFF2-40B4-BE49-F238E27FC236}">
                  <a16:creationId xmlns:a16="http://schemas.microsoft.com/office/drawing/2014/main" id="{7D4CBB17-162D-4E5A-A7D7-6A5B1536CB13}"/>
                </a:ext>
              </a:extLst>
            </p:cNvPr>
            <p:cNvSpPr>
              <a:spLocks noChangeArrowheads="1"/>
            </p:cNvSpPr>
            <p:nvPr/>
          </p:nvSpPr>
          <p:spPr bwMode="auto">
            <a:xfrm>
              <a:off x="2728913" y="3085337"/>
              <a:ext cx="431800" cy="360362"/>
            </a:xfrm>
            <a:prstGeom prst="ellipse">
              <a:avLst/>
            </a:prstGeom>
            <a:grpFill/>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altLang="zh-CN" sz="2000" b="1">
                  <a:solidFill>
                    <a:srgbClr val="FF0000"/>
                  </a:solidFill>
                  <a:latin typeface="Times New Roman" pitchFamily="18" charset="0"/>
                  <a:cs typeface="Times New Roman" pitchFamily="18" charset="0"/>
                </a:rPr>
                <a:t>F</a:t>
              </a:r>
            </a:p>
          </p:txBody>
        </p:sp>
      </p:grpSp>
      <p:grpSp>
        <p:nvGrpSpPr>
          <p:cNvPr id="5" name="组合 4">
            <a:extLst>
              <a:ext uri="{FF2B5EF4-FFF2-40B4-BE49-F238E27FC236}">
                <a16:creationId xmlns:a16="http://schemas.microsoft.com/office/drawing/2014/main" id="{8DAF6529-ED59-4A90-A30B-12EDF095DECF}"/>
              </a:ext>
            </a:extLst>
          </p:cNvPr>
          <p:cNvGrpSpPr/>
          <p:nvPr/>
        </p:nvGrpSpPr>
        <p:grpSpPr>
          <a:xfrm>
            <a:off x="1174949" y="1140784"/>
            <a:ext cx="458940" cy="338554"/>
            <a:chOff x="1174949" y="1140784"/>
            <a:chExt cx="458940" cy="338554"/>
          </a:xfrm>
        </p:grpSpPr>
        <p:sp>
          <p:nvSpPr>
            <p:cNvPr id="79" name="Text Box 21">
              <a:extLst>
                <a:ext uri="{FF2B5EF4-FFF2-40B4-BE49-F238E27FC236}">
                  <a16:creationId xmlns:a16="http://schemas.microsoft.com/office/drawing/2014/main" id="{72230BFC-878D-468C-B215-8F0EE30A5F8E}"/>
                </a:ext>
              </a:extLst>
            </p:cNvPr>
            <p:cNvSpPr txBox="1">
              <a:spLocks noChangeArrowheads="1"/>
            </p:cNvSpPr>
            <p:nvPr/>
          </p:nvSpPr>
          <p:spPr bwMode="auto">
            <a:xfrm>
              <a:off x="1174949" y="1140784"/>
              <a:ext cx="287337" cy="338554"/>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sz="2200" b="1" i="1" dirty="0">
                  <a:solidFill>
                    <a:srgbClr val="3333FF"/>
                  </a:solidFill>
                  <a:latin typeface="Times New Roman" pitchFamily="18" charset="0"/>
                  <a:ea typeface="楷体_GB2312" pitchFamily="49" charset="-122"/>
                </a:rPr>
                <a:t>p</a:t>
              </a:r>
            </a:p>
          </p:txBody>
        </p:sp>
        <p:cxnSp>
          <p:nvCxnSpPr>
            <p:cNvPr id="4" name="直接箭头连接符 3">
              <a:extLst>
                <a:ext uri="{FF2B5EF4-FFF2-40B4-BE49-F238E27FC236}">
                  <a16:creationId xmlns:a16="http://schemas.microsoft.com/office/drawing/2014/main" id="{F8E42BF7-973D-400D-8D3E-81B6737846CE}"/>
                </a:ext>
              </a:extLst>
            </p:cNvPr>
            <p:cNvCxnSpPr>
              <a:cxnSpLocks/>
            </p:cNvCxnSpPr>
            <p:nvPr/>
          </p:nvCxnSpPr>
          <p:spPr bwMode="auto">
            <a:xfrm>
              <a:off x="1447800" y="1371600"/>
              <a:ext cx="186089" cy="0"/>
            </a:xfrm>
            <a:prstGeom prst="straightConnector1">
              <a:avLst/>
            </a:prstGeom>
            <a:ln w="19050">
              <a:headEnd type="none" w="sm" len="sm"/>
              <a:tailEnd type="triangle"/>
            </a:ln>
          </p:spPr>
          <p:style>
            <a:lnRef idx="1">
              <a:schemeClr val="accent2"/>
            </a:lnRef>
            <a:fillRef idx="0">
              <a:schemeClr val="accent2"/>
            </a:fillRef>
            <a:effectRef idx="0">
              <a:schemeClr val="accent2"/>
            </a:effectRef>
            <a:fontRef idx="minor">
              <a:schemeClr val="tx1"/>
            </a:fontRef>
          </p:style>
        </p:cxnSp>
      </p:grpSp>
      <p:sp>
        <p:nvSpPr>
          <p:cNvPr id="6" name="矩形 5">
            <a:extLst>
              <a:ext uri="{FF2B5EF4-FFF2-40B4-BE49-F238E27FC236}">
                <a16:creationId xmlns:a16="http://schemas.microsoft.com/office/drawing/2014/main" id="{58699309-F1F5-4747-9C1D-56CC2690E20A}"/>
              </a:ext>
            </a:extLst>
          </p:cNvPr>
          <p:cNvSpPr/>
          <p:nvPr/>
        </p:nvSpPr>
        <p:spPr>
          <a:xfrm>
            <a:off x="14621" y="2530217"/>
            <a:ext cx="611065" cy="276999"/>
          </a:xfrm>
          <a:prstGeom prst="rect">
            <a:avLst/>
          </a:prstGeom>
        </p:spPr>
        <p:txBody>
          <a:bodyPr wrap="none">
            <a:spAutoFit/>
          </a:bodyPr>
          <a:lstStyle/>
          <a:p>
            <a:r>
              <a:rPr lang="en-US" altLang="zh-CN" sz="1200" b="1" dirty="0">
                <a:solidFill>
                  <a:srgbClr val="3333FF"/>
                </a:solidFill>
                <a:ea typeface="楷体" pitchFamily="49" charset="-122"/>
                <a:cs typeface="Times New Roman" pitchFamily="18" charset="0"/>
              </a:rPr>
              <a:t>NULL</a:t>
            </a:r>
            <a:endParaRPr lang="zh-CN" altLang="en-US" sz="1200" dirty="0"/>
          </a:p>
        </p:txBody>
      </p:sp>
      <p:sp>
        <p:nvSpPr>
          <p:cNvPr id="84" name="矩形 83">
            <a:extLst>
              <a:ext uri="{FF2B5EF4-FFF2-40B4-BE49-F238E27FC236}">
                <a16:creationId xmlns:a16="http://schemas.microsoft.com/office/drawing/2014/main" id="{8BC45C77-DC33-4B78-BC33-66EAEC5174FB}"/>
              </a:ext>
            </a:extLst>
          </p:cNvPr>
          <p:cNvSpPr/>
          <p:nvPr/>
        </p:nvSpPr>
        <p:spPr>
          <a:xfrm>
            <a:off x="584537" y="3035042"/>
            <a:ext cx="611065" cy="276999"/>
          </a:xfrm>
          <a:prstGeom prst="rect">
            <a:avLst/>
          </a:prstGeom>
        </p:spPr>
        <p:txBody>
          <a:bodyPr wrap="none">
            <a:spAutoFit/>
          </a:bodyPr>
          <a:lstStyle/>
          <a:p>
            <a:r>
              <a:rPr lang="en-US" altLang="zh-CN" sz="1200" b="1" dirty="0">
                <a:solidFill>
                  <a:srgbClr val="3333FF"/>
                </a:solidFill>
                <a:ea typeface="楷体" pitchFamily="49" charset="-122"/>
                <a:cs typeface="Times New Roman" pitchFamily="18" charset="0"/>
              </a:rPr>
              <a:t>NULL</a:t>
            </a:r>
            <a:endParaRPr lang="zh-CN" altLang="en-US" sz="1200" dirty="0"/>
          </a:p>
        </p:txBody>
      </p:sp>
      <p:sp>
        <p:nvSpPr>
          <p:cNvPr id="85" name="Text Box 41">
            <a:extLst>
              <a:ext uri="{FF2B5EF4-FFF2-40B4-BE49-F238E27FC236}">
                <a16:creationId xmlns:a16="http://schemas.microsoft.com/office/drawing/2014/main" id="{CA6546DF-2723-4FB0-92B5-6F3F4326127E}"/>
              </a:ext>
            </a:extLst>
          </p:cNvPr>
          <p:cNvSpPr txBox="1">
            <a:spLocks noChangeArrowheads="1"/>
          </p:cNvSpPr>
          <p:nvPr/>
        </p:nvSpPr>
        <p:spPr bwMode="auto">
          <a:xfrm>
            <a:off x="1647825" y="4998198"/>
            <a:ext cx="433387" cy="369332"/>
          </a:xfrm>
          <a:prstGeom prst="rect">
            <a:avLst/>
          </a:prstGeom>
          <a:noFill/>
          <a:ln w="38100" algn="ctr">
            <a:noFill/>
            <a:miter lim="800000"/>
            <a:headEnd/>
            <a:tailEnd type="none" w="med" len="lg"/>
          </a:ln>
          <a:effectLst/>
        </p:spPr>
        <p:txBody>
          <a:bodyPr lIns="0" tIns="0" rIns="0" bIns="0">
            <a:spAutoFit/>
          </a:bodyPr>
          <a:lstStyle/>
          <a:p>
            <a:pPr algn="ctr">
              <a:spcBef>
                <a:spcPct val="50000"/>
              </a:spcBef>
            </a:pPr>
            <a:r>
              <a:rPr lang="en-US" altLang="zh-CN" b="1" i="1" dirty="0">
                <a:solidFill>
                  <a:srgbClr val="FF0000"/>
                </a:solidFill>
                <a:ea typeface="楷体_GB2312" pitchFamily="49" charset="-122"/>
              </a:rPr>
              <a:t>F</a:t>
            </a:r>
          </a:p>
        </p:txBody>
      </p:sp>
    </p:spTree>
    <p:extLst>
      <p:ext uri="{BB962C8B-B14F-4D97-AF65-F5344CB8AC3E}">
        <p14:creationId xmlns:p14="http://schemas.microsoft.com/office/powerpoint/2010/main" val="23925411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4.16667E-6 -2.22222E-6 L -0.04127 0.07408 " pathEditMode="relative" rAng="0" ptsTypes="AA">
                                      <p:cBhvr>
                                        <p:cTn id="14" dur="2000" fill="hold"/>
                                        <p:tgtEl>
                                          <p:spTgt spid="5"/>
                                        </p:tgtEl>
                                        <p:attrNameLst>
                                          <p:attrName>ppt_x</p:attrName>
                                          <p:attrName>ppt_y</p:attrName>
                                        </p:attrNameLst>
                                      </p:cBhvr>
                                      <p:rCtr x="-2070" y="3704"/>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04128 0.07408 L -0.08789 0.15949 " pathEditMode="relative" rAng="0" ptsTypes="AA">
                                      <p:cBhvr>
                                        <p:cTn id="22" dur="2000" fill="hold"/>
                                        <p:tgtEl>
                                          <p:spTgt spid="5"/>
                                        </p:tgtEl>
                                        <p:attrNameLst>
                                          <p:attrName>ppt_x</p:attrName>
                                          <p:attrName>ppt_y</p:attrName>
                                        </p:attrNameLst>
                                      </p:cBhvr>
                                      <p:rCtr x="-2786" y="4792"/>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63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0.0879 0.15949 L -0.03828 0.23727 " pathEditMode="relative" rAng="0" ptsTypes="AA">
                                      <p:cBhvr>
                                        <p:cTn id="38" dur="2000" fill="hold"/>
                                        <p:tgtEl>
                                          <p:spTgt spid="5"/>
                                        </p:tgtEl>
                                        <p:attrNameLst>
                                          <p:attrName>ppt_x</p:attrName>
                                          <p:attrName>ppt_y</p:attrName>
                                        </p:attrNameLst>
                                      </p:cBhvr>
                                      <p:rCtr x="2448" y="3958"/>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63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1" nodeType="clickEffect">
                                  <p:stCondLst>
                                    <p:cond delay="0"/>
                                  </p:stCondLst>
                                  <p:childTnLst>
                                    <p:animMotion origin="layout" path="M 4.79167E-6 4.44444E-6 L -0.12644 -0.1419 " pathEditMode="relative" rAng="0" ptsTypes="AA">
                                      <p:cBhvr>
                                        <p:cTn id="50" dur="2000" fill="hold"/>
                                        <p:tgtEl>
                                          <p:spTgt spid="396326"/>
                                        </p:tgtEl>
                                        <p:attrNameLst>
                                          <p:attrName>ppt_x</p:attrName>
                                          <p:attrName>ppt_y</p:attrName>
                                        </p:attrNameLst>
                                      </p:cBhvr>
                                      <p:rCtr x="-6328" y="-7106"/>
                                    </p:animMotion>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1" nodeType="clickEffect">
                                  <p:stCondLst>
                                    <p:cond delay="0"/>
                                  </p:stCondLst>
                                  <p:childTnLst>
                                    <p:animMotion origin="layout" path="M -1.66667E-6 4.81481E-6 L -0.08229 -0.2257 " pathEditMode="relative" rAng="0" ptsTypes="AA">
                                      <p:cBhvr>
                                        <p:cTn id="54" dur="2000" fill="hold"/>
                                        <p:tgtEl>
                                          <p:spTgt spid="396325"/>
                                        </p:tgtEl>
                                        <p:attrNameLst>
                                          <p:attrName>ppt_x</p:attrName>
                                          <p:attrName>ppt_y</p:attrName>
                                        </p:attrNameLst>
                                      </p:cBhvr>
                                      <p:rCtr x="-4115" y="-11296"/>
                                    </p:animMotion>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2.5E-6 -2.96296E-6 L -0.0414 -0.30254 " pathEditMode="relative" rAng="0" ptsTypes="AA">
                                      <p:cBhvr>
                                        <p:cTn id="58" dur="2000" fill="hold"/>
                                        <p:tgtEl>
                                          <p:spTgt spid="41"/>
                                        </p:tgtEl>
                                        <p:attrNameLst>
                                          <p:attrName>ppt_x</p:attrName>
                                          <p:attrName>ppt_y</p:attrName>
                                        </p:attrNameLst>
                                      </p:cBhvr>
                                      <p:rCtr x="-2070" y="-15139"/>
                                    </p:animMotion>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nodeType="clickEffect">
                                  <p:stCondLst>
                                    <p:cond delay="0"/>
                                  </p:stCondLst>
                                  <p:childTnLst>
                                    <p:animMotion origin="layout" path="M 4.79167E-6 2.96296E-6 L 0.05157 0.07917 " pathEditMode="relative" rAng="0" ptsTypes="AA">
                                      <p:cBhvr>
                                        <p:cTn id="66" dur="2000" fill="hold"/>
                                        <p:tgtEl>
                                          <p:spTgt spid="5"/>
                                        </p:tgtEl>
                                        <p:attrNameLst>
                                          <p:attrName>ppt_x</p:attrName>
                                          <p:attrName>ppt_y</p:attrName>
                                        </p:attrNameLst>
                                      </p:cBhvr>
                                      <p:rCtr x="2852" y="4144"/>
                                    </p:animMotion>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632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0.05156 0.07916 L 0.00313 0.16667 " pathEditMode="relative" rAng="0" ptsTypes="AA">
                                      <p:cBhvr>
                                        <p:cTn id="74" dur="2000" fill="hold"/>
                                        <p:tgtEl>
                                          <p:spTgt spid="5"/>
                                        </p:tgtEl>
                                        <p:attrNameLst>
                                          <p:attrName>ppt_x</p:attrName>
                                          <p:attrName>ppt_y</p:attrName>
                                        </p:attrNameLst>
                                      </p:cBhvr>
                                      <p:rCtr x="-2526" y="4722"/>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9632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grpId="1" nodeType="clickEffect">
                                  <p:stCondLst>
                                    <p:cond delay="0"/>
                                  </p:stCondLst>
                                  <p:childTnLst>
                                    <p:animMotion origin="layout" path="M -1.45833E-6 4.81481E-6 L 0.01159 -0.22686 " pathEditMode="relative" rAng="0" ptsTypes="AA">
                                      <p:cBhvr>
                                        <p:cTn id="82" dur="2000" fill="hold"/>
                                        <p:tgtEl>
                                          <p:spTgt spid="396329"/>
                                        </p:tgtEl>
                                        <p:attrNameLst>
                                          <p:attrName>ppt_x</p:attrName>
                                          <p:attrName>ppt_y</p:attrName>
                                        </p:attrNameLst>
                                      </p:cBhvr>
                                      <p:rCtr x="573" y="-11343"/>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42" presetClass="path" presetSubtype="0" accel="50000" decel="50000" fill="hold" grpId="1" nodeType="clickEffect">
                                  <p:stCondLst>
                                    <p:cond delay="0"/>
                                  </p:stCondLst>
                                  <p:childTnLst>
                                    <p:animMotion origin="layout" path="M -0.00338 0.00925 L 0.06823 -0.22338 " pathEditMode="relative" rAng="0" ptsTypes="AA">
                                      <p:cBhvr>
                                        <p:cTn id="90" dur="2000" fill="hold"/>
                                        <p:tgtEl>
                                          <p:spTgt spid="85"/>
                                        </p:tgtEl>
                                        <p:attrNameLst>
                                          <p:attrName>ppt_x</p:attrName>
                                          <p:attrName>ppt_y</p:attrName>
                                        </p:attrNameLst>
                                      </p:cBhvr>
                                      <p:rCtr x="3581" y="-11644"/>
                                    </p:animMotion>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1" nodeType="clickEffect">
                                  <p:stCondLst>
                                    <p:cond delay="0"/>
                                  </p:stCondLst>
                                  <p:childTnLst>
                                    <p:animMotion origin="layout" path="M 6.25E-7 1.85185E-6 L 0.1263 -0.29977 " pathEditMode="relative" rAng="0" ptsTypes="AA">
                                      <p:cBhvr>
                                        <p:cTn id="94" dur="2000" fill="hold"/>
                                        <p:tgtEl>
                                          <p:spTgt spid="396327"/>
                                        </p:tgtEl>
                                        <p:attrNameLst>
                                          <p:attrName>ppt_x</p:attrName>
                                          <p:attrName>ppt_y</p:attrName>
                                        </p:attrNameLst>
                                      </p:cBhvr>
                                      <p:rCtr x="6315" y="-15000"/>
                                    </p:animMotion>
                                  </p:childTnLst>
                                </p:cTn>
                              </p:par>
                            </p:childTnLst>
                          </p:cTn>
                        </p:par>
                      </p:childTnLst>
                    </p:cTn>
                  </p:par>
                  <p:par>
                    <p:cTn id="95" fill="hold">
                      <p:stCondLst>
                        <p:cond delay="indefinite"/>
                      </p:stCondLst>
                      <p:childTnLst>
                        <p:par>
                          <p:cTn id="96" fill="hold">
                            <p:stCondLst>
                              <p:cond delay="0"/>
                            </p:stCondLst>
                            <p:childTnLst>
                              <p:par>
                                <p:cTn id="97" presetID="42" presetClass="path" presetSubtype="0" accel="50000" decel="50000" fill="hold" grpId="1" nodeType="clickEffect">
                                  <p:stCondLst>
                                    <p:cond delay="0"/>
                                  </p:stCondLst>
                                  <p:childTnLst>
                                    <p:animMotion origin="layout" path="M -1.45833E-6 -7.40741E-7 L 0.18373 -0.37986 " pathEditMode="relative" rAng="0" ptsTypes="AA">
                                      <p:cBhvr>
                                        <p:cTn id="98" dur="2000" fill="hold"/>
                                        <p:tgtEl>
                                          <p:spTgt spid="40"/>
                                        </p:tgtEl>
                                        <p:attrNameLst>
                                          <p:attrName>ppt_x</p:attrName>
                                          <p:attrName>ppt_y</p:attrName>
                                        </p:attrNameLst>
                                      </p:cBhvr>
                                      <p:rCtr x="9180" y="-1900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325" grpId="0"/>
      <p:bldP spid="396325" grpId="1"/>
      <p:bldP spid="396326" grpId="0"/>
      <p:bldP spid="396326" grpId="1"/>
      <p:bldP spid="396327" grpId="0"/>
      <p:bldP spid="396327" grpId="1"/>
      <p:bldP spid="396329" grpId="0"/>
      <p:bldP spid="396329" grpId="1"/>
      <p:bldP spid="40" grpId="0"/>
      <p:bldP spid="40" grpId="1"/>
      <p:bldP spid="41" grpId="0"/>
      <p:bldP spid="41" grpId="1"/>
      <p:bldP spid="6" grpId="0"/>
      <p:bldP spid="6" grpId="1"/>
      <p:bldP spid="84" grpId="0"/>
      <p:bldP spid="84" grpId="1"/>
      <p:bldP spid="85" grpId="0"/>
      <p:bldP spid="85"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BC68F-A3A3-4337-B184-5EC2A281DDE5}"/>
              </a:ext>
            </a:extLst>
          </p:cNvPr>
          <p:cNvSpPr>
            <a:spLocks noGrp="1"/>
          </p:cNvSpPr>
          <p:nvPr>
            <p:ph type="title"/>
          </p:nvPr>
        </p:nvSpPr>
        <p:spPr/>
        <p:txBody>
          <a:bodyPr/>
          <a:lstStyle/>
          <a:p>
            <a:r>
              <a:rPr lang="en-US" altLang="zh-CN" dirty="0"/>
              <a:t>6.3.4 </a:t>
            </a:r>
            <a:r>
              <a:rPr lang="zh-CN" altLang="en-US" dirty="0"/>
              <a:t>线索二叉树</a:t>
            </a:r>
          </a:p>
        </p:txBody>
      </p:sp>
      <p:sp>
        <p:nvSpPr>
          <p:cNvPr id="3" name="内容占位符 2">
            <a:extLst>
              <a:ext uri="{FF2B5EF4-FFF2-40B4-BE49-F238E27FC236}">
                <a16:creationId xmlns:a16="http://schemas.microsoft.com/office/drawing/2014/main" id="{76F5C077-908A-49C3-BC09-94E427811D67}"/>
              </a:ext>
            </a:extLst>
          </p:cNvPr>
          <p:cNvSpPr>
            <a:spLocks noGrp="1"/>
          </p:cNvSpPr>
          <p:nvPr>
            <p:ph idx="1"/>
          </p:nvPr>
        </p:nvSpPr>
        <p:spPr>
          <a:xfrm>
            <a:off x="355600" y="1209675"/>
            <a:ext cx="11480800" cy="5334000"/>
          </a:xfrm>
        </p:spPr>
        <p:txBody>
          <a:bodyPr/>
          <a:lstStyle/>
          <a:p>
            <a:pPr>
              <a:lnSpc>
                <a:spcPct val="150000"/>
              </a:lnSpc>
            </a:pPr>
            <a:r>
              <a:rPr lang="zh-CN" altLang="en-US" dirty="0"/>
              <a:t>二叉树的遍历运算是将二叉树中结点按一定规律</a:t>
            </a:r>
            <a:r>
              <a:rPr lang="zh-CN" altLang="en-US" dirty="0">
                <a:solidFill>
                  <a:srgbClr val="FF0000"/>
                </a:solidFill>
              </a:rPr>
              <a:t>线性化</a:t>
            </a:r>
            <a:r>
              <a:rPr lang="zh-CN" altLang="en-US" dirty="0"/>
              <a:t>的过程。</a:t>
            </a:r>
            <a:endParaRPr lang="en-US" altLang="zh-CN" dirty="0"/>
          </a:p>
          <a:p>
            <a:pPr>
              <a:lnSpc>
                <a:spcPct val="150000"/>
              </a:lnSpc>
            </a:pPr>
            <a:r>
              <a:rPr lang="zh-CN" altLang="en-US" dirty="0"/>
              <a:t>当以二叉链表作为存储结构时，只能找到结点的左、右孩子信息，而不能直接得到结点在遍历序列中的</a:t>
            </a:r>
            <a:r>
              <a:rPr lang="zh-CN" altLang="en-US" dirty="0">
                <a:solidFill>
                  <a:srgbClr val="FF0000"/>
                </a:solidFill>
              </a:rPr>
              <a:t>前驱</a:t>
            </a:r>
            <a:r>
              <a:rPr lang="zh-CN" altLang="en-US" dirty="0"/>
              <a:t>和</a:t>
            </a:r>
            <a:r>
              <a:rPr lang="zh-CN" altLang="en-US" dirty="0">
                <a:solidFill>
                  <a:srgbClr val="FF0000"/>
                </a:solidFill>
              </a:rPr>
              <a:t>后继</a:t>
            </a:r>
            <a:r>
              <a:rPr lang="zh-CN" altLang="en-US" dirty="0"/>
              <a:t>信息。</a:t>
            </a:r>
            <a:endParaRPr lang="en-US" altLang="zh-CN" dirty="0"/>
          </a:p>
          <a:p>
            <a:pPr>
              <a:lnSpc>
                <a:spcPct val="150000"/>
              </a:lnSpc>
            </a:pPr>
            <a:r>
              <a:rPr lang="zh-CN" altLang="en-US" dirty="0"/>
              <a:t>要得到这些信息：</a:t>
            </a:r>
            <a:endParaRPr lang="en-US" altLang="zh-CN" dirty="0"/>
          </a:p>
          <a:p>
            <a:pPr lvl="1">
              <a:lnSpc>
                <a:spcPct val="150000"/>
              </a:lnSpc>
            </a:pPr>
            <a:r>
              <a:rPr lang="zh-CN" altLang="en-US" dirty="0"/>
              <a:t>第一种方法是将二叉树遍历一遍，在遍历过程中便可得到结点的前驱和后继，但这种动态访问浪费时间；</a:t>
            </a:r>
            <a:endParaRPr lang="en-US" altLang="zh-CN" dirty="0"/>
          </a:p>
          <a:p>
            <a:pPr lvl="1">
              <a:lnSpc>
                <a:spcPct val="150000"/>
              </a:lnSpc>
            </a:pPr>
            <a:r>
              <a:rPr lang="zh-CN" altLang="en-US" dirty="0"/>
              <a:t>第二种方法是充分利用二叉链表中的空链域，将遍历过程中结点的前驱、后继信息保存下来。 </a:t>
            </a:r>
          </a:p>
          <a:p>
            <a:pPr>
              <a:lnSpc>
                <a:spcPct val="150000"/>
              </a:lnSpc>
            </a:pPr>
            <a:endParaRPr lang="zh-CN" altLang="en-US" dirty="0"/>
          </a:p>
        </p:txBody>
      </p:sp>
      <p:sp>
        <p:nvSpPr>
          <p:cNvPr id="4" name="页脚占位符 3">
            <a:extLst>
              <a:ext uri="{FF2B5EF4-FFF2-40B4-BE49-F238E27FC236}">
                <a16:creationId xmlns:a16="http://schemas.microsoft.com/office/drawing/2014/main" id="{CF343EFB-1E48-4B04-A5CA-3CF03DE46A5C}"/>
              </a:ext>
            </a:extLst>
          </p:cNvPr>
          <p:cNvSpPr>
            <a:spLocks noGrp="1"/>
          </p:cNvSpPr>
          <p:nvPr>
            <p:ph type="ftr" sz="quarter" idx="11"/>
          </p:nvPr>
        </p:nvSpPr>
        <p:spPr/>
        <p:txBody>
          <a:bodyPr/>
          <a:lstStyle/>
          <a:p>
            <a:endParaRPr lang="en-US" altLang="zh-CN">
              <a:solidFill>
                <a:prstClr val="black">
                  <a:tint val="75000"/>
                </a:prstClr>
              </a:solidFill>
            </a:endParaRPr>
          </a:p>
        </p:txBody>
      </p:sp>
      <p:sp>
        <p:nvSpPr>
          <p:cNvPr id="5" name="灯片编号占位符 4">
            <a:extLst>
              <a:ext uri="{FF2B5EF4-FFF2-40B4-BE49-F238E27FC236}">
                <a16:creationId xmlns:a16="http://schemas.microsoft.com/office/drawing/2014/main" id="{945C99BE-12D0-4B5A-9055-3AC776996624}"/>
              </a:ext>
            </a:extLst>
          </p:cNvPr>
          <p:cNvSpPr>
            <a:spLocks noGrp="1"/>
          </p:cNvSpPr>
          <p:nvPr>
            <p:ph type="sldNum" sz="quarter" idx="12"/>
          </p:nvPr>
        </p:nvSpPr>
        <p:spPr/>
        <p:txBody>
          <a:bodyPr/>
          <a:lstStyle/>
          <a:p>
            <a:fld id="{E9DC0BE1-E115-48B7-9F87-E40F8D1D1DD5}" type="slidenum">
              <a:rPr lang="en-US" altLang="zh-CN" smtClean="0">
                <a:solidFill>
                  <a:prstClr val="black">
                    <a:tint val="75000"/>
                  </a:prstClr>
                </a:solidFill>
              </a:rPr>
              <a:pPr/>
              <a:t>76</a:t>
            </a:fld>
            <a:endParaRPr lang="en-US" altLang="zh-CN">
              <a:solidFill>
                <a:prstClr val="black">
                  <a:tint val="75000"/>
                </a:prstClr>
              </a:solidFill>
            </a:endParaRPr>
          </a:p>
        </p:txBody>
      </p:sp>
    </p:spTree>
    <p:extLst>
      <p:ext uri="{BB962C8B-B14F-4D97-AF65-F5344CB8AC3E}">
        <p14:creationId xmlns:p14="http://schemas.microsoft.com/office/powerpoint/2010/main" val="249506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B7719-1D22-4704-B4FB-74A363D56C6B}"/>
              </a:ext>
            </a:extLst>
          </p:cNvPr>
          <p:cNvSpPr>
            <a:spLocks noGrp="1"/>
          </p:cNvSpPr>
          <p:nvPr>
            <p:ph type="title"/>
          </p:nvPr>
        </p:nvSpPr>
        <p:spPr/>
        <p:txBody>
          <a:bodyPr/>
          <a:lstStyle/>
          <a:p>
            <a:r>
              <a:rPr lang="en-US" altLang="zh-CN" dirty="0"/>
              <a:t>6.3.4 </a:t>
            </a:r>
            <a:r>
              <a:rPr lang="zh-CN" altLang="en-US" dirty="0"/>
              <a:t>线索二叉树</a:t>
            </a:r>
          </a:p>
        </p:txBody>
      </p:sp>
      <p:sp>
        <p:nvSpPr>
          <p:cNvPr id="3" name="内容占位符 2">
            <a:extLst>
              <a:ext uri="{FF2B5EF4-FFF2-40B4-BE49-F238E27FC236}">
                <a16:creationId xmlns:a16="http://schemas.microsoft.com/office/drawing/2014/main" id="{BAA85EF3-F536-4BA9-9652-B4C3ADC05EBA}"/>
              </a:ext>
            </a:extLst>
          </p:cNvPr>
          <p:cNvSpPr>
            <a:spLocks noGrp="1"/>
          </p:cNvSpPr>
          <p:nvPr>
            <p:ph idx="1"/>
          </p:nvPr>
        </p:nvSpPr>
        <p:spPr>
          <a:xfrm>
            <a:off x="228600" y="1371600"/>
            <a:ext cx="11658600" cy="5181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1200"/>
              </a:spcBef>
            </a:pPr>
            <a:r>
              <a:rPr lang="zh-CN" altLang="en-US" dirty="0"/>
              <a:t>在有</a:t>
            </a:r>
            <a:r>
              <a:rPr lang="en-US" altLang="zh-CN" dirty="0"/>
              <a:t>n</a:t>
            </a:r>
            <a:r>
              <a:rPr lang="zh-CN" altLang="en-US" dirty="0"/>
              <a:t>个结点的二叉链表中共有</a:t>
            </a:r>
            <a:r>
              <a:rPr lang="en-US" altLang="zh-CN" dirty="0"/>
              <a:t>2n</a:t>
            </a:r>
            <a:r>
              <a:rPr lang="zh-CN" altLang="en-US" dirty="0"/>
              <a:t>个链域，但只有</a:t>
            </a:r>
            <a:r>
              <a:rPr lang="en-US" altLang="zh-CN" dirty="0"/>
              <a:t>n-1</a:t>
            </a:r>
            <a:r>
              <a:rPr lang="zh-CN" altLang="en-US" dirty="0"/>
              <a:t>个有用非空链域，其余</a:t>
            </a:r>
            <a:r>
              <a:rPr lang="en-US" altLang="zh-CN" dirty="0">
                <a:solidFill>
                  <a:srgbClr val="FF0000"/>
                </a:solidFill>
              </a:rPr>
              <a:t>n+1</a:t>
            </a:r>
            <a:r>
              <a:rPr lang="zh-CN" altLang="en-US" dirty="0"/>
              <a:t>个链域是</a:t>
            </a:r>
            <a:r>
              <a:rPr lang="zh-CN" altLang="en-US" dirty="0">
                <a:solidFill>
                  <a:srgbClr val="FF0000"/>
                </a:solidFill>
              </a:rPr>
              <a:t>空</a:t>
            </a:r>
            <a:r>
              <a:rPr lang="zh-CN" altLang="en-US" dirty="0"/>
              <a:t>的。</a:t>
            </a:r>
            <a:endParaRPr lang="en-US" altLang="zh-CN" dirty="0"/>
          </a:p>
          <a:p>
            <a:pPr>
              <a:lnSpc>
                <a:spcPct val="150000"/>
              </a:lnSpc>
              <a:spcBef>
                <a:spcPts val="1200"/>
              </a:spcBef>
            </a:pPr>
            <a:r>
              <a:rPr lang="zh-CN" altLang="en-US" dirty="0"/>
              <a:t>我们可以利用剩下的</a:t>
            </a:r>
            <a:r>
              <a:rPr lang="en-US" altLang="zh-CN" dirty="0"/>
              <a:t>n+1</a:t>
            </a:r>
            <a:r>
              <a:rPr lang="zh-CN" altLang="en-US" dirty="0"/>
              <a:t>个空链域来存放遍历过程中结点的前驱和后继信息。 现作如下规定：</a:t>
            </a:r>
            <a:endParaRPr lang="en-US" altLang="zh-CN" dirty="0"/>
          </a:p>
          <a:p>
            <a:pPr marL="622300" lvl="1">
              <a:lnSpc>
                <a:spcPct val="150000"/>
              </a:lnSpc>
              <a:spcBef>
                <a:spcPts val="1200"/>
              </a:spcBef>
            </a:pPr>
            <a:r>
              <a:rPr lang="zh-CN" altLang="en-US" dirty="0">
                <a:solidFill>
                  <a:srgbClr val="006600"/>
                </a:solidFill>
              </a:rPr>
              <a:t>若结点有左子树，则其</a:t>
            </a:r>
            <a:r>
              <a:rPr lang="en-US" altLang="zh-CN" dirty="0" err="1">
                <a:solidFill>
                  <a:srgbClr val="006600"/>
                </a:solidFill>
              </a:rPr>
              <a:t>LChild</a:t>
            </a:r>
            <a:r>
              <a:rPr lang="zh-CN" altLang="en-US" dirty="0">
                <a:solidFill>
                  <a:srgbClr val="006600"/>
                </a:solidFill>
              </a:rPr>
              <a:t>域指向其左孩子，否则</a:t>
            </a:r>
            <a:r>
              <a:rPr lang="en-US" altLang="zh-CN" dirty="0" err="1">
                <a:solidFill>
                  <a:srgbClr val="006600"/>
                </a:solidFill>
              </a:rPr>
              <a:t>LChild</a:t>
            </a:r>
            <a:r>
              <a:rPr lang="zh-CN" altLang="en-US" dirty="0">
                <a:solidFill>
                  <a:srgbClr val="006600"/>
                </a:solidFill>
              </a:rPr>
              <a:t>域指向其前驱结点</a:t>
            </a:r>
            <a:endParaRPr lang="en-US" altLang="zh-CN" dirty="0">
              <a:solidFill>
                <a:srgbClr val="006600"/>
              </a:solidFill>
            </a:endParaRPr>
          </a:p>
          <a:p>
            <a:pPr marL="622300" lvl="1">
              <a:lnSpc>
                <a:spcPct val="150000"/>
              </a:lnSpc>
              <a:spcBef>
                <a:spcPts val="1200"/>
              </a:spcBef>
            </a:pPr>
            <a:r>
              <a:rPr lang="zh-CN" altLang="en-US" dirty="0">
                <a:solidFill>
                  <a:srgbClr val="006600"/>
                </a:solidFill>
              </a:rPr>
              <a:t>若结点有右子树，则其</a:t>
            </a:r>
            <a:r>
              <a:rPr lang="en-US" altLang="zh-CN" dirty="0" err="1">
                <a:solidFill>
                  <a:srgbClr val="006600"/>
                </a:solidFill>
              </a:rPr>
              <a:t>RChild</a:t>
            </a:r>
            <a:r>
              <a:rPr lang="zh-CN" altLang="en-US" dirty="0">
                <a:solidFill>
                  <a:srgbClr val="006600"/>
                </a:solidFill>
              </a:rPr>
              <a:t>域指向其右孩子，否则</a:t>
            </a:r>
            <a:r>
              <a:rPr lang="en-US" altLang="zh-CN" dirty="0" err="1">
                <a:solidFill>
                  <a:srgbClr val="006600"/>
                </a:solidFill>
              </a:rPr>
              <a:t>RChild</a:t>
            </a:r>
            <a:r>
              <a:rPr lang="zh-CN" altLang="en-US" dirty="0">
                <a:solidFill>
                  <a:srgbClr val="006600"/>
                </a:solidFill>
              </a:rPr>
              <a:t>域指向其后继结点</a:t>
            </a:r>
            <a:endParaRPr lang="zh-CN" altLang="en-US" dirty="0"/>
          </a:p>
          <a:p>
            <a:pPr>
              <a:lnSpc>
                <a:spcPct val="150000"/>
              </a:lnSpc>
              <a:spcBef>
                <a:spcPts val="1200"/>
              </a:spcBef>
            </a:pPr>
            <a:endParaRPr lang="zh-CN" altLang="en-US" dirty="0"/>
          </a:p>
        </p:txBody>
      </p:sp>
      <p:sp>
        <p:nvSpPr>
          <p:cNvPr id="4" name="页脚占位符 3">
            <a:extLst>
              <a:ext uri="{FF2B5EF4-FFF2-40B4-BE49-F238E27FC236}">
                <a16:creationId xmlns:a16="http://schemas.microsoft.com/office/drawing/2014/main" id="{6DDF7FB9-3206-4689-AE1F-A97505A39502}"/>
              </a:ext>
            </a:extLst>
          </p:cNvPr>
          <p:cNvSpPr>
            <a:spLocks noGrp="1"/>
          </p:cNvSpPr>
          <p:nvPr>
            <p:ph type="ftr" sz="quarter" idx="11"/>
          </p:nvPr>
        </p:nvSpPr>
        <p:spPr/>
        <p:txBody>
          <a:bodyPr/>
          <a:lstStyle/>
          <a:p>
            <a:endParaRPr lang="en-US" altLang="zh-CN">
              <a:solidFill>
                <a:prstClr val="black">
                  <a:tint val="75000"/>
                </a:prstClr>
              </a:solidFill>
            </a:endParaRPr>
          </a:p>
        </p:txBody>
      </p:sp>
      <p:sp>
        <p:nvSpPr>
          <p:cNvPr id="5" name="灯片编号占位符 4">
            <a:extLst>
              <a:ext uri="{FF2B5EF4-FFF2-40B4-BE49-F238E27FC236}">
                <a16:creationId xmlns:a16="http://schemas.microsoft.com/office/drawing/2014/main" id="{E1CF3724-312E-4EFC-9E12-F62DA99A8319}"/>
              </a:ext>
            </a:extLst>
          </p:cNvPr>
          <p:cNvSpPr>
            <a:spLocks noGrp="1"/>
          </p:cNvSpPr>
          <p:nvPr>
            <p:ph type="sldNum" sz="quarter" idx="12"/>
          </p:nvPr>
        </p:nvSpPr>
        <p:spPr/>
        <p:txBody>
          <a:bodyPr/>
          <a:lstStyle/>
          <a:p>
            <a:fld id="{E9DC0BE1-E115-48B7-9F87-E40F8D1D1DD5}" type="slidenum">
              <a:rPr lang="en-US" altLang="zh-CN" smtClean="0">
                <a:solidFill>
                  <a:prstClr val="black">
                    <a:tint val="75000"/>
                  </a:prstClr>
                </a:solidFill>
              </a:rPr>
              <a:pPr/>
              <a:t>77</a:t>
            </a:fld>
            <a:endParaRPr lang="en-US" altLang="zh-CN">
              <a:solidFill>
                <a:prstClr val="black">
                  <a:tint val="75000"/>
                </a:prstClr>
              </a:solidFill>
            </a:endParaRPr>
          </a:p>
        </p:txBody>
      </p:sp>
    </p:spTree>
    <p:extLst>
      <p:ext uri="{BB962C8B-B14F-4D97-AF65-F5344CB8AC3E}">
        <p14:creationId xmlns:p14="http://schemas.microsoft.com/office/powerpoint/2010/main" val="31280893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B7719-1D22-4704-B4FB-74A363D56C6B}"/>
              </a:ext>
            </a:extLst>
          </p:cNvPr>
          <p:cNvSpPr>
            <a:spLocks noGrp="1"/>
          </p:cNvSpPr>
          <p:nvPr>
            <p:ph type="title"/>
          </p:nvPr>
        </p:nvSpPr>
        <p:spPr/>
        <p:txBody>
          <a:bodyPr/>
          <a:lstStyle/>
          <a:p>
            <a:r>
              <a:rPr lang="en-US" altLang="zh-CN" dirty="0"/>
              <a:t>6.3.4 </a:t>
            </a:r>
            <a:r>
              <a:rPr lang="zh-CN" altLang="en-US" dirty="0"/>
              <a:t>线索二叉树</a:t>
            </a:r>
          </a:p>
        </p:txBody>
      </p:sp>
      <p:sp>
        <p:nvSpPr>
          <p:cNvPr id="3" name="内容占位符 2">
            <a:extLst>
              <a:ext uri="{FF2B5EF4-FFF2-40B4-BE49-F238E27FC236}">
                <a16:creationId xmlns:a16="http://schemas.microsoft.com/office/drawing/2014/main" id="{BAA85EF3-F536-4BA9-9652-B4C3ADC05EBA}"/>
              </a:ext>
            </a:extLst>
          </p:cNvPr>
          <p:cNvSpPr>
            <a:spLocks noGrp="1"/>
          </p:cNvSpPr>
          <p:nvPr>
            <p:ph idx="1"/>
          </p:nvPr>
        </p:nvSpPr>
        <p:spPr>
          <a:xfrm>
            <a:off x="304800" y="1371600"/>
            <a:ext cx="114808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pPr>
            <a:r>
              <a:rPr lang="zh-CN" altLang="en-US" dirty="0"/>
              <a:t>为了区分孩子结点和前驱、后继结点，为结点结构增设两个标志域，如下图所示：</a:t>
            </a:r>
          </a:p>
        </p:txBody>
      </p:sp>
      <p:sp>
        <p:nvSpPr>
          <p:cNvPr id="4" name="页脚占位符 3">
            <a:extLst>
              <a:ext uri="{FF2B5EF4-FFF2-40B4-BE49-F238E27FC236}">
                <a16:creationId xmlns:a16="http://schemas.microsoft.com/office/drawing/2014/main" id="{6DDF7FB9-3206-4689-AE1F-A97505A39502}"/>
              </a:ext>
            </a:extLst>
          </p:cNvPr>
          <p:cNvSpPr>
            <a:spLocks noGrp="1"/>
          </p:cNvSpPr>
          <p:nvPr>
            <p:ph type="ftr" sz="quarter" idx="11"/>
          </p:nvPr>
        </p:nvSpPr>
        <p:spPr/>
        <p:txBody>
          <a:bodyPr/>
          <a:lstStyle/>
          <a:p>
            <a:endParaRPr lang="en-US" altLang="zh-CN">
              <a:solidFill>
                <a:prstClr val="black">
                  <a:tint val="75000"/>
                </a:prstClr>
              </a:solidFill>
            </a:endParaRPr>
          </a:p>
        </p:txBody>
      </p:sp>
      <p:sp>
        <p:nvSpPr>
          <p:cNvPr id="5" name="灯片编号占位符 4">
            <a:extLst>
              <a:ext uri="{FF2B5EF4-FFF2-40B4-BE49-F238E27FC236}">
                <a16:creationId xmlns:a16="http://schemas.microsoft.com/office/drawing/2014/main" id="{E1CF3724-312E-4EFC-9E12-F62DA99A8319}"/>
              </a:ext>
            </a:extLst>
          </p:cNvPr>
          <p:cNvSpPr>
            <a:spLocks noGrp="1"/>
          </p:cNvSpPr>
          <p:nvPr>
            <p:ph type="sldNum" sz="quarter" idx="12"/>
          </p:nvPr>
        </p:nvSpPr>
        <p:spPr/>
        <p:txBody>
          <a:bodyPr/>
          <a:lstStyle/>
          <a:p>
            <a:fld id="{E9DC0BE1-E115-48B7-9F87-E40F8D1D1DD5}" type="slidenum">
              <a:rPr lang="en-US" altLang="zh-CN" smtClean="0">
                <a:solidFill>
                  <a:prstClr val="black">
                    <a:tint val="75000"/>
                  </a:prstClr>
                </a:solidFill>
              </a:rPr>
              <a:pPr/>
              <a:t>78</a:t>
            </a:fld>
            <a:endParaRPr lang="en-US" altLang="zh-CN">
              <a:solidFill>
                <a:prstClr val="black">
                  <a:tint val="75000"/>
                </a:prstClr>
              </a:solidFill>
            </a:endParaRPr>
          </a:p>
        </p:txBody>
      </p:sp>
      <p:graphicFrame>
        <p:nvGraphicFramePr>
          <p:cNvPr id="6" name="Group 27">
            <a:extLst>
              <a:ext uri="{FF2B5EF4-FFF2-40B4-BE49-F238E27FC236}">
                <a16:creationId xmlns:a16="http://schemas.microsoft.com/office/drawing/2014/main" id="{BC73E25F-3B73-4FD3-896A-DAFB01269260}"/>
              </a:ext>
            </a:extLst>
          </p:cNvPr>
          <p:cNvGraphicFramePr>
            <a:graphicFrameLocks noGrp="1"/>
          </p:cNvGraphicFramePr>
          <p:nvPr>
            <p:extLst>
              <p:ext uri="{D42A27DB-BD31-4B8C-83A1-F6EECF244321}">
                <p14:modId xmlns:p14="http://schemas.microsoft.com/office/powerpoint/2010/main" val="3996803720"/>
              </p:ext>
            </p:extLst>
          </p:nvPr>
        </p:nvGraphicFramePr>
        <p:xfrm>
          <a:off x="2743200" y="2286000"/>
          <a:ext cx="5867400" cy="457200"/>
        </p:xfrm>
        <a:graphic>
          <a:graphicData uri="http://schemas.openxmlformats.org/drawingml/2006/table">
            <a:tbl>
              <a:tblPr/>
              <a:tblGrid>
                <a:gridCol w="1157288">
                  <a:extLst>
                    <a:ext uri="{9D8B030D-6E8A-4147-A177-3AD203B41FA5}">
                      <a16:colId xmlns:a16="http://schemas.microsoft.com/office/drawing/2014/main" val="815891806"/>
                    </a:ext>
                  </a:extLst>
                </a:gridCol>
                <a:gridCol w="1128712">
                  <a:extLst>
                    <a:ext uri="{9D8B030D-6E8A-4147-A177-3AD203B41FA5}">
                      <a16:colId xmlns:a16="http://schemas.microsoft.com/office/drawing/2014/main" val="696747045"/>
                    </a:ext>
                  </a:extLst>
                </a:gridCol>
                <a:gridCol w="1189038">
                  <a:extLst>
                    <a:ext uri="{9D8B030D-6E8A-4147-A177-3AD203B41FA5}">
                      <a16:colId xmlns:a16="http://schemas.microsoft.com/office/drawing/2014/main" val="3840202923"/>
                    </a:ext>
                  </a:extLst>
                </a:gridCol>
                <a:gridCol w="1158875">
                  <a:extLst>
                    <a:ext uri="{9D8B030D-6E8A-4147-A177-3AD203B41FA5}">
                      <a16:colId xmlns:a16="http://schemas.microsoft.com/office/drawing/2014/main" val="3209514689"/>
                    </a:ext>
                  </a:extLst>
                </a:gridCol>
                <a:gridCol w="1233487">
                  <a:extLst>
                    <a:ext uri="{9D8B030D-6E8A-4147-A177-3AD203B41FA5}">
                      <a16:colId xmlns:a16="http://schemas.microsoft.com/office/drawing/2014/main" val="1183805362"/>
                    </a:ext>
                  </a:extLst>
                </a:gridCol>
              </a:tblGrid>
              <a:tr h="4318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LChild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Ltag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Data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Rtag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RChild</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532595701"/>
                  </a:ext>
                </a:extLst>
              </a:tr>
            </a:tbl>
          </a:graphicData>
        </a:graphic>
      </p:graphicFrame>
      <p:grpSp>
        <p:nvGrpSpPr>
          <p:cNvPr id="7" name="Group 19">
            <a:extLst>
              <a:ext uri="{FF2B5EF4-FFF2-40B4-BE49-F238E27FC236}">
                <a16:creationId xmlns:a16="http://schemas.microsoft.com/office/drawing/2014/main" id="{45D8C0CD-5421-4910-8C75-CFB7756F0E86}"/>
              </a:ext>
            </a:extLst>
          </p:cNvPr>
          <p:cNvGrpSpPr>
            <a:grpSpLocks/>
          </p:cNvGrpSpPr>
          <p:nvPr/>
        </p:nvGrpSpPr>
        <p:grpSpPr bwMode="auto">
          <a:xfrm>
            <a:off x="1752600" y="3211512"/>
            <a:ext cx="6934200" cy="2932113"/>
            <a:chOff x="528" y="1927"/>
            <a:chExt cx="4368" cy="1847"/>
          </a:xfrm>
        </p:grpSpPr>
        <p:sp>
          <p:nvSpPr>
            <p:cNvPr id="8" name="Text Box 20">
              <a:extLst>
                <a:ext uri="{FF2B5EF4-FFF2-40B4-BE49-F238E27FC236}">
                  <a16:creationId xmlns:a16="http://schemas.microsoft.com/office/drawing/2014/main" id="{657318DF-B141-45E5-BDCE-4EC8DE18C666}"/>
                </a:ext>
              </a:extLst>
            </p:cNvPr>
            <p:cNvSpPr txBox="1">
              <a:spLocks noChangeArrowheads="1"/>
            </p:cNvSpPr>
            <p:nvPr/>
          </p:nvSpPr>
          <p:spPr bwMode="auto">
            <a:xfrm>
              <a:off x="528" y="220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err="1"/>
                <a:t>Ltag</a:t>
              </a:r>
              <a:r>
                <a:rPr lang="en-US" altLang="zh-CN" b="1" dirty="0"/>
                <a:t> =</a:t>
              </a:r>
            </a:p>
          </p:txBody>
        </p:sp>
        <p:sp>
          <p:nvSpPr>
            <p:cNvPr id="9" name="AutoShape 21">
              <a:extLst>
                <a:ext uri="{FF2B5EF4-FFF2-40B4-BE49-F238E27FC236}">
                  <a16:creationId xmlns:a16="http://schemas.microsoft.com/office/drawing/2014/main" id="{EEFE8E2C-D7F7-4EBF-BE62-783443F49E50}"/>
                </a:ext>
              </a:extLst>
            </p:cNvPr>
            <p:cNvSpPr>
              <a:spLocks/>
            </p:cNvSpPr>
            <p:nvPr/>
          </p:nvSpPr>
          <p:spPr bwMode="auto">
            <a:xfrm>
              <a:off x="1248" y="2064"/>
              <a:ext cx="96" cy="576"/>
            </a:xfrm>
            <a:prstGeom prst="leftBrace">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0" name="Text Box 22">
              <a:extLst>
                <a:ext uri="{FF2B5EF4-FFF2-40B4-BE49-F238E27FC236}">
                  <a16:creationId xmlns:a16="http://schemas.microsoft.com/office/drawing/2014/main" id="{D0BDE272-0334-4763-A242-65D1A13C5282}"/>
                </a:ext>
              </a:extLst>
            </p:cNvPr>
            <p:cNvSpPr txBox="1">
              <a:spLocks noChangeArrowheads="1"/>
            </p:cNvSpPr>
            <p:nvPr/>
          </p:nvSpPr>
          <p:spPr bwMode="auto">
            <a:xfrm>
              <a:off x="1392" y="1927"/>
              <a:ext cx="3504" cy="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ts val="1200"/>
                </a:spcBef>
              </a:pPr>
              <a:r>
                <a:rPr lang="en-US" altLang="zh-CN" b="1" dirty="0"/>
                <a:t>0      </a:t>
              </a:r>
              <a:r>
                <a:rPr lang="en-US" altLang="zh-CN" b="1" dirty="0" err="1"/>
                <a:t>LChild</a:t>
              </a:r>
              <a:r>
                <a:rPr lang="en-US" altLang="zh-CN" b="1" dirty="0"/>
                <a:t> </a:t>
              </a:r>
              <a:r>
                <a:rPr lang="zh-CN" altLang="en-US" b="1" dirty="0"/>
                <a:t>域指示结点的左孩子</a:t>
              </a:r>
            </a:p>
            <a:p>
              <a:pPr>
                <a:lnSpc>
                  <a:spcPct val="150000"/>
                </a:lnSpc>
                <a:spcBef>
                  <a:spcPts val="1200"/>
                </a:spcBef>
              </a:pPr>
              <a:r>
                <a:rPr lang="en-US" altLang="zh-CN" b="1" dirty="0"/>
                <a:t>1      </a:t>
              </a:r>
              <a:r>
                <a:rPr lang="en-US" altLang="zh-CN" b="1" dirty="0" err="1"/>
                <a:t>LChild</a:t>
              </a:r>
              <a:r>
                <a:rPr lang="en-US" altLang="zh-CN" b="1" dirty="0"/>
                <a:t> </a:t>
              </a:r>
              <a:r>
                <a:rPr lang="zh-CN" altLang="en-US" b="1" dirty="0"/>
                <a:t>域指示结点的遍历前驱</a:t>
              </a:r>
            </a:p>
          </p:txBody>
        </p:sp>
        <p:sp>
          <p:nvSpPr>
            <p:cNvPr id="11" name="Text Box 23">
              <a:extLst>
                <a:ext uri="{FF2B5EF4-FFF2-40B4-BE49-F238E27FC236}">
                  <a16:creationId xmlns:a16="http://schemas.microsoft.com/office/drawing/2014/main" id="{74F9063B-B51F-43F5-A756-7A3D642A26A1}"/>
                </a:ext>
              </a:extLst>
            </p:cNvPr>
            <p:cNvSpPr txBox="1">
              <a:spLocks noChangeArrowheads="1"/>
            </p:cNvSpPr>
            <p:nvPr/>
          </p:nvSpPr>
          <p:spPr bwMode="auto">
            <a:xfrm>
              <a:off x="528" y="3216"/>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err="1"/>
                <a:t>Rtag</a:t>
              </a:r>
              <a:r>
                <a:rPr lang="en-US" altLang="zh-CN" b="1" dirty="0"/>
                <a:t> =</a:t>
              </a:r>
            </a:p>
          </p:txBody>
        </p:sp>
        <p:sp>
          <p:nvSpPr>
            <p:cNvPr id="12" name="AutoShape 24">
              <a:extLst>
                <a:ext uri="{FF2B5EF4-FFF2-40B4-BE49-F238E27FC236}">
                  <a16:creationId xmlns:a16="http://schemas.microsoft.com/office/drawing/2014/main" id="{F77A5E34-AC71-4D06-A835-667CA078C4B1}"/>
                </a:ext>
              </a:extLst>
            </p:cNvPr>
            <p:cNvSpPr>
              <a:spLocks/>
            </p:cNvSpPr>
            <p:nvPr/>
          </p:nvSpPr>
          <p:spPr bwMode="auto">
            <a:xfrm>
              <a:off x="1248" y="3072"/>
              <a:ext cx="96" cy="576"/>
            </a:xfrm>
            <a:prstGeom prst="leftBrace">
              <a:avLst>
                <a:gd name="adj1" fmla="val 5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1"/>
            </a:p>
          </p:txBody>
        </p:sp>
        <p:sp>
          <p:nvSpPr>
            <p:cNvPr id="13" name="Text Box 25">
              <a:extLst>
                <a:ext uri="{FF2B5EF4-FFF2-40B4-BE49-F238E27FC236}">
                  <a16:creationId xmlns:a16="http://schemas.microsoft.com/office/drawing/2014/main" id="{BE2B62BF-91D1-4DC6-90D5-1EE89E022937}"/>
                </a:ext>
              </a:extLst>
            </p:cNvPr>
            <p:cNvSpPr txBox="1">
              <a:spLocks noChangeArrowheads="1"/>
            </p:cNvSpPr>
            <p:nvPr/>
          </p:nvSpPr>
          <p:spPr bwMode="auto">
            <a:xfrm>
              <a:off x="1392" y="2946"/>
              <a:ext cx="3504"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nSpc>
                  <a:spcPct val="150000"/>
                </a:lnSpc>
                <a:spcBef>
                  <a:spcPts val="1200"/>
                </a:spcBef>
                <a:defRPr b="1"/>
              </a:lvl1pPr>
            </a:lstStyle>
            <a:p>
              <a:r>
                <a:rPr lang="en-US" altLang="zh-CN" dirty="0"/>
                <a:t>0      </a:t>
              </a:r>
              <a:r>
                <a:rPr lang="en-US" altLang="zh-CN" dirty="0" err="1"/>
                <a:t>RChild</a:t>
              </a:r>
              <a:r>
                <a:rPr lang="en-US" altLang="zh-CN" dirty="0"/>
                <a:t> </a:t>
              </a:r>
              <a:r>
                <a:rPr lang="zh-CN" altLang="en-US" dirty="0"/>
                <a:t>域指示结点的右孩子</a:t>
              </a:r>
            </a:p>
            <a:p>
              <a:r>
                <a:rPr lang="en-US" altLang="zh-CN" dirty="0"/>
                <a:t>1      </a:t>
              </a:r>
              <a:r>
                <a:rPr lang="en-US" altLang="zh-CN" dirty="0" err="1"/>
                <a:t>RChild</a:t>
              </a:r>
              <a:r>
                <a:rPr lang="en-US" altLang="zh-CN" dirty="0"/>
                <a:t> </a:t>
              </a:r>
              <a:r>
                <a:rPr lang="zh-CN" altLang="en-US" dirty="0"/>
                <a:t>域指示结点的遍历后继</a:t>
              </a:r>
            </a:p>
          </p:txBody>
        </p:sp>
      </p:grpSp>
    </p:spTree>
    <p:extLst>
      <p:ext uri="{BB962C8B-B14F-4D97-AF65-F5344CB8AC3E}">
        <p14:creationId xmlns:p14="http://schemas.microsoft.com/office/powerpoint/2010/main" val="10095312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2B7719-1D22-4704-B4FB-74A363D56C6B}"/>
              </a:ext>
            </a:extLst>
          </p:cNvPr>
          <p:cNvSpPr>
            <a:spLocks noGrp="1"/>
          </p:cNvSpPr>
          <p:nvPr>
            <p:ph type="title"/>
          </p:nvPr>
        </p:nvSpPr>
        <p:spPr/>
        <p:txBody>
          <a:bodyPr/>
          <a:lstStyle/>
          <a:p>
            <a:r>
              <a:rPr lang="en-US" altLang="zh-CN" dirty="0"/>
              <a:t>6.3.4 </a:t>
            </a:r>
            <a:r>
              <a:rPr lang="zh-CN" altLang="en-US" dirty="0"/>
              <a:t>线索二叉树</a:t>
            </a:r>
          </a:p>
        </p:txBody>
      </p:sp>
      <p:sp>
        <p:nvSpPr>
          <p:cNvPr id="3" name="内容占位符 2">
            <a:extLst>
              <a:ext uri="{FF2B5EF4-FFF2-40B4-BE49-F238E27FC236}">
                <a16:creationId xmlns:a16="http://schemas.microsoft.com/office/drawing/2014/main" id="{BAA85EF3-F536-4BA9-9652-B4C3ADC05EBA}"/>
              </a:ext>
            </a:extLst>
          </p:cNvPr>
          <p:cNvSpPr>
            <a:spLocks noGrp="1"/>
          </p:cNvSpPr>
          <p:nvPr>
            <p:ph idx="1"/>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1200"/>
              </a:spcBef>
              <a:spcAft>
                <a:spcPts val="1200"/>
              </a:spcAft>
            </a:pPr>
            <a:r>
              <a:rPr lang="zh-CN" altLang="en-US" dirty="0">
                <a:solidFill>
                  <a:srgbClr val="FF0000"/>
                </a:solidFill>
              </a:rPr>
              <a:t>线索</a:t>
            </a:r>
            <a:r>
              <a:rPr lang="zh-CN" altLang="en-US" dirty="0"/>
              <a:t>：在这种存储结构中，指向前驱和后继结点的指针叫做线索。</a:t>
            </a:r>
          </a:p>
          <a:p>
            <a:pPr>
              <a:lnSpc>
                <a:spcPct val="150000"/>
              </a:lnSpc>
              <a:spcBef>
                <a:spcPts val="1200"/>
              </a:spcBef>
              <a:spcAft>
                <a:spcPts val="1200"/>
              </a:spcAft>
            </a:pPr>
            <a:r>
              <a:rPr lang="zh-CN" altLang="en-US" dirty="0">
                <a:solidFill>
                  <a:srgbClr val="FF0000"/>
                </a:solidFill>
              </a:rPr>
              <a:t>线索链表</a:t>
            </a:r>
            <a:r>
              <a:rPr lang="zh-CN" altLang="en-US" dirty="0"/>
              <a:t>：以这种结构组成的二叉链表作为二叉树的存储结构，叫做线索链表。</a:t>
            </a:r>
          </a:p>
          <a:p>
            <a:pPr>
              <a:lnSpc>
                <a:spcPct val="150000"/>
              </a:lnSpc>
              <a:spcBef>
                <a:spcPts val="1200"/>
              </a:spcBef>
              <a:spcAft>
                <a:spcPts val="1200"/>
              </a:spcAft>
            </a:pPr>
            <a:r>
              <a:rPr lang="zh-CN" altLang="en-US" dirty="0">
                <a:solidFill>
                  <a:srgbClr val="FF0000"/>
                </a:solidFill>
              </a:rPr>
              <a:t>线索化</a:t>
            </a:r>
            <a:r>
              <a:rPr lang="zh-CN" altLang="en-US" dirty="0"/>
              <a:t>：对二叉树以某种次序进行遍历并且加上线索的过程叫做线索化。</a:t>
            </a:r>
          </a:p>
          <a:p>
            <a:pPr>
              <a:lnSpc>
                <a:spcPct val="150000"/>
              </a:lnSpc>
              <a:spcBef>
                <a:spcPts val="1200"/>
              </a:spcBef>
              <a:spcAft>
                <a:spcPts val="1200"/>
              </a:spcAft>
            </a:pPr>
            <a:r>
              <a:rPr lang="zh-CN" altLang="en-US" dirty="0">
                <a:solidFill>
                  <a:srgbClr val="FF0000"/>
                </a:solidFill>
              </a:rPr>
              <a:t>线索二叉树</a:t>
            </a:r>
            <a:r>
              <a:rPr lang="zh-CN" altLang="en-US" dirty="0"/>
              <a:t>：线索化了的二叉树称为线索二叉树。</a:t>
            </a:r>
          </a:p>
        </p:txBody>
      </p:sp>
      <p:sp>
        <p:nvSpPr>
          <p:cNvPr id="4" name="页脚占位符 3">
            <a:extLst>
              <a:ext uri="{FF2B5EF4-FFF2-40B4-BE49-F238E27FC236}">
                <a16:creationId xmlns:a16="http://schemas.microsoft.com/office/drawing/2014/main" id="{6DDF7FB9-3206-4689-AE1F-A97505A39502}"/>
              </a:ext>
            </a:extLst>
          </p:cNvPr>
          <p:cNvSpPr>
            <a:spLocks noGrp="1"/>
          </p:cNvSpPr>
          <p:nvPr>
            <p:ph type="ftr" sz="quarter" idx="11"/>
          </p:nvPr>
        </p:nvSpPr>
        <p:spPr/>
        <p:txBody>
          <a:bodyPr/>
          <a:lstStyle/>
          <a:p>
            <a:endParaRPr lang="en-US" altLang="zh-CN">
              <a:solidFill>
                <a:prstClr val="black">
                  <a:tint val="75000"/>
                </a:prstClr>
              </a:solidFill>
            </a:endParaRPr>
          </a:p>
        </p:txBody>
      </p:sp>
      <p:sp>
        <p:nvSpPr>
          <p:cNvPr id="5" name="灯片编号占位符 4">
            <a:extLst>
              <a:ext uri="{FF2B5EF4-FFF2-40B4-BE49-F238E27FC236}">
                <a16:creationId xmlns:a16="http://schemas.microsoft.com/office/drawing/2014/main" id="{E1CF3724-312E-4EFC-9E12-F62DA99A8319}"/>
              </a:ext>
            </a:extLst>
          </p:cNvPr>
          <p:cNvSpPr>
            <a:spLocks noGrp="1"/>
          </p:cNvSpPr>
          <p:nvPr>
            <p:ph type="sldNum" sz="quarter" idx="12"/>
          </p:nvPr>
        </p:nvSpPr>
        <p:spPr/>
        <p:txBody>
          <a:bodyPr/>
          <a:lstStyle/>
          <a:p>
            <a:fld id="{E9DC0BE1-E115-48B7-9F87-E40F8D1D1DD5}" type="slidenum">
              <a:rPr lang="en-US" altLang="zh-CN" smtClean="0">
                <a:solidFill>
                  <a:prstClr val="black">
                    <a:tint val="75000"/>
                  </a:prstClr>
                </a:solidFill>
              </a:rPr>
              <a:pPr/>
              <a:t>79</a:t>
            </a:fld>
            <a:endParaRPr lang="en-US" altLang="zh-CN">
              <a:solidFill>
                <a:prstClr val="black">
                  <a:tint val="75000"/>
                </a:prstClr>
              </a:solidFill>
            </a:endParaRPr>
          </a:p>
        </p:txBody>
      </p:sp>
    </p:spTree>
    <p:extLst>
      <p:ext uri="{BB962C8B-B14F-4D97-AF65-F5344CB8AC3E}">
        <p14:creationId xmlns:p14="http://schemas.microsoft.com/office/powerpoint/2010/main" val="373472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5145C-1A31-4EBE-81DC-4FCEBAB8C983}"/>
              </a:ext>
            </a:extLst>
          </p:cNvPr>
          <p:cNvSpPr>
            <a:spLocks noGrp="1"/>
          </p:cNvSpPr>
          <p:nvPr>
            <p:ph type="title"/>
          </p:nvPr>
        </p:nvSpPr>
        <p:spPr/>
        <p:txBody>
          <a:bodyPr/>
          <a:lstStyle/>
          <a:p>
            <a:r>
              <a:rPr lang="en-US" altLang="zh-CN" dirty="0"/>
              <a:t>6.1.1   </a:t>
            </a:r>
            <a:r>
              <a:rPr lang="zh-CN" altLang="en-US" dirty="0"/>
              <a:t>树的（逻辑）表示</a:t>
            </a:r>
          </a:p>
        </p:txBody>
      </p:sp>
      <p:sp>
        <p:nvSpPr>
          <p:cNvPr id="32" name="内容占位符 2">
            <a:extLst>
              <a:ext uri="{FF2B5EF4-FFF2-40B4-BE49-F238E27FC236}">
                <a16:creationId xmlns:a16="http://schemas.microsoft.com/office/drawing/2014/main" id="{868AA1DA-99BC-41D4-9FE5-22DD813EFC12}"/>
              </a:ext>
            </a:extLst>
          </p:cNvPr>
          <p:cNvSpPr>
            <a:spLocks noGrp="1"/>
          </p:cNvSpPr>
          <p:nvPr>
            <p:ph idx="1"/>
          </p:nvPr>
        </p:nvSpPr>
        <p:spPr>
          <a:xfrm>
            <a:off x="4377988" y="1463264"/>
            <a:ext cx="7272337" cy="1806577"/>
          </a:xfrm>
        </p:spPr>
        <p:txBody>
          <a:bodyPr/>
          <a:lstStyle/>
          <a:p>
            <a:r>
              <a:rPr lang="zh-CN" altLang="en-US" dirty="0">
                <a:solidFill>
                  <a:srgbClr val="C00000"/>
                </a:solidFill>
              </a:rPr>
              <a:t>括号表示法</a:t>
            </a:r>
            <a:r>
              <a:rPr lang="zh-CN" altLang="en-US" dirty="0"/>
              <a:t>：用一个字符串表示树</a:t>
            </a:r>
          </a:p>
          <a:p>
            <a:r>
              <a:rPr lang="zh-CN" altLang="en-US" dirty="0"/>
              <a:t>基本形式：根</a:t>
            </a:r>
            <a:r>
              <a:rPr lang="en-US" altLang="zh-CN" dirty="0"/>
              <a:t>(</a:t>
            </a:r>
            <a:r>
              <a:rPr lang="zh-CN" altLang="en-US" dirty="0"/>
              <a:t>子树</a:t>
            </a:r>
            <a:r>
              <a:rPr lang="en-US" altLang="zh-CN" dirty="0"/>
              <a:t>1</a:t>
            </a:r>
            <a:r>
              <a:rPr lang="zh-CN" altLang="en-US" dirty="0"/>
              <a:t>，子树</a:t>
            </a:r>
            <a:r>
              <a:rPr lang="en-US" altLang="zh-CN" dirty="0"/>
              <a:t>2</a:t>
            </a:r>
            <a:r>
              <a:rPr lang="zh-CN" altLang="en-US" dirty="0"/>
              <a:t>，</a:t>
            </a:r>
            <a:r>
              <a:rPr lang="en-US" altLang="zh-CN" dirty="0"/>
              <a:t>…</a:t>
            </a:r>
            <a:r>
              <a:rPr lang="zh-CN" altLang="en-US" dirty="0"/>
              <a:t>，子树</a:t>
            </a:r>
            <a:r>
              <a:rPr lang="en-US" altLang="zh-CN" dirty="0"/>
              <a:t>m)</a:t>
            </a:r>
            <a:endParaRPr lang="zh-CN" altLang="en-US" dirty="0"/>
          </a:p>
        </p:txBody>
      </p:sp>
      <p:sp>
        <p:nvSpPr>
          <p:cNvPr id="33" name="Text Box 64">
            <a:extLst>
              <a:ext uri="{FF2B5EF4-FFF2-40B4-BE49-F238E27FC236}">
                <a16:creationId xmlns:a16="http://schemas.microsoft.com/office/drawing/2014/main" id="{398AB18D-F059-4162-9BA8-C628D0A0FD67}"/>
              </a:ext>
            </a:extLst>
          </p:cNvPr>
          <p:cNvSpPr txBox="1">
            <a:spLocks noChangeArrowheads="1"/>
          </p:cNvSpPr>
          <p:nvPr/>
        </p:nvSpPr>
        <p:spPr bwMode="auto">
          <a:xfrm>
            <a:off x="4752976" y="5434015"/>
            <a:ext cx="7058024" cy="492443"/>
          </a:xfrm>
          <a:prstGeom prst="rect">
            <a:avLst/>
          </a:prstGeom>
          <a:noFill/>
          <a:ln w="28575" algn="ctr">
            <a:noFill/>
            <a:miter lim="800000"/>
            <a:headEnd/>
            <a:tailEnd type="none" w="med" len="lg"/>
          </a:ln>
          <a:effectLst/>
        </p:spPr>
        <p:txBody>
          <a:bodyPr wrap="square">
            <a:spAutoFit/>
          </a:bodyPr>
          <a:lstStyle/>
          <a:p>
            <a:pPr algn="ctr">
              <a:spcBef>
                <a:spcPct val="50000"/>
              </a:spcBef>
            </a:pPr>
            <a:r>
              <a:rPr lang="en-US" altLang="zh-CN" sz="2600" b="1" i="1" dirty="0">
                <a:solidFill>
                  <a:srgbClr val="3333FF"/>
                </a:solidFill>
                <a:ea typeface="楷体" pitchFamily="49" charset="-122"/>
                <a:cs typeface="Times New Roman" pitchFamily="18" charset="0"/>
              </a:rPr>
              <a:t>A</a:t>
            </a:r>
            <a:r>
              <a:rPr lang="en-US" altLang="zh-CN" sz="2600" b="1" dirty="0">
                <a:solidFill>
                  <a:srgbClr val="3333FF"/>
                </a:solidFill>
                <a:ea typeface="楷体" pitchFamily="49" charset="-122"/>
                <a:cs typeface="Times New Roman" pitchFamily="18" charset="0"/>
              </a:rPr>
              <a:t>(</a:t>
            </a:r>
            <a:r>
              <a:rPr lang="en-US" altLang="zh-CN" sz="2600" b="1" i="1" dirty="0">
                <a:solidFill>
                  <a:srgbClr val="CC00FF"/>
                </a:solidFill>
                <a:ea typeface="楷体" pitchFamily="49" charset="-122"/>
                <a:cs typeface="Times New Roman" pitchFamily="18" charset="0"/>
              </a:rPr>
              <a:t>B</a:t>
            </a:r>
            <a:r>
              <a:rPr lang="en-US" altLang="zh-CN" sz="2600" b="1" dirty="0">
                <a:solidFill>
                  <a:srgbClr val="CC00FF"/>
                </a:solidFill>
                <a:ea typeface="楷体" pitchFamily="49" charset="-122"/>
                <a:cs typeface="Times New Roman" pitchFamily="18" charset="0"/>
              </a:rPr>
              <a:t>(</a:t>
            </a:r>
            <a:r>
              <a:rPr lang="en-US" altLang="zh-CN" sz="2600" b="1" i="1" dirty="0">
                <a:solidFill>
                  <a:srgbClr val="CC00FF"/>
                </a:solidFill>
                <a:ea typeface="楷体" pitchFamily="49" charset="-122"/>
                <a:cs typeface="Times New Roman" pitchFamily="18" charset="0"/>
              </a:rPr>
              <a:t>E</a:t>
            </a:r>
            <a:r>
              <a:rPr lang="zh-CN" altLang="en-US" sz="2600" b="1" i="1" dirty="0">
                <a:solidFill>
                  <a:srgbClr val="CC00FF"/>
                </a:solidFill>
                <a:ea typeface="楷体" pitchFamily="49" charset="-122"/>
                <a:cs typeface="Times New Roman" pitchFamily="18" charset="0"/>
              </a:rPr>
              <a:t>，</a:t>
            </a:r>
            <a:r>
              <a:rPr lang="en-US" altLang="zh-CN" sz="2600" b="1" i="1" dirty="0">
                <a:solidFill>
                  <a:srgbClr val="CC00FF"/>
                </a:solidFill>
                <a:ea typeface="楷体" pitchFamily="49" charset="-122"/>
                <a:cs typeface="Times New Roman" pitchFamily="18" charset="0"/>
              </a:rPr>
              <a:t>F</a:t>
            </a:r>
            <a:r>
              <a:rPr lang="en-US" altLang="zh-CN" sz="2600" b="1" dirty="0">
                <a:solidFill>
                  <a:srgbClr val="CC00FF"/>
                </a:solidFill>
                <a:ea typeface="楷体" pitchFamily="49" charset="-122"/>
                <a:cs typeface="Times New Roman" pitchFamily="18" charset="0"/>
              </a:rPr>
              <a:t>)</a:t>
            </a:r>
            <a:r>
              <a:rPr lang="zh-CN" altLang="en-US" sz="2600" b="1" dirty="0">
                <a:solidFill>
                  <a:srgbClr val="CC00FF"/>
                </a:solidFill>
                <a:ea typeface="楷体" pitchFamily="49" charset="-122"/>
                <a:cs typeface="Times New Roman" pitchFamily="18" charset="0"/>
              </a:rPr>
              <a:t>，</a:t>
            </a:r>
            <a:r>
              <a:rPr lang="en-US" altLang="zh-CN" sz="2600" b="1" i="1" dirty="0">
                <a:solidFill>
                  <a:srgbClr val="CC00FF"/>
                </a:solidFill>
                <a:ea typeface="楷体" pitchFamily="49" charset="-122"/>
                <a:cs typeface="Times New Roman" pitchFamily="18" charset="0"/>
              </a:rPr>
              <a:t>C</a:t>
            </a:r>
            <a:r>
              <a:rPr lang="en-US" altLang="zh-CN" sz="2600" b="1" dirty="0">
                <a:solidFill>
                  <a:srgbClr val="CC00FF"/>
                </a:solidFill>
                <a:ea typeface="楷体" pitchFamily="49" charset="-122"/>
                <a:cs typeface="Times New Roman" pitchFamily="18" charset="0"/>
              </a:rPr>
              <a:t>(</a:t>
            </a:r>
            <a:r>
              <a:rPr lang="en-US" altLang="zh-CN" sz="2600" b="1" i="1" dirty="0">
                <a:solidFill>
                  <a:srgbClr val="CC00FF"/>
                </a:solidFill>
                <a:ea typeface="楷体" pitchFamily="49" charset="-122"/>
                <a:cs typeface="Times New Roman" pitchFamily="18" charset="0"/>
              </a:rPr>
              <a:t>G</a:t>
            </a:r>
            <a:r>
              <a:rPr lang="en-US" altLang="zh-CN" sz="2600" b="1" dirty="0">
                <a:solidFill>
                  <a:srgbClr val="CC00FF"/>
                </a:solidFill>
                <a:ea typeface="楷体" pitchFamily="49" charset="-122"/>
                <a:cs typeface="Times New Roman" pitchFamily="18" charset="0"/>
              </a:rPr>
              <a:t>(</a:t>
            </a:r>
            <a:r>
              <a:rPr lang="en-US" altLang="zh-CN" sz="2600" b="1" i="1" dirty="0">
                <a:solidFill>
                  <a:srgbClr val="CC00FF"/>
                </a:solidFill>
                <a:ea typeface="楷体" pitchFamily="49" charset="-122"/>
                <a:cs typeface="Times New Roman" pitchFamily="18" charset="0"/>
              </a:rPr>
              <a:t>J</a:t>
            </a:r>
            <a:r>
              <a:rPr lang="en-US" altLang="zh-CN" sz="2600" b="1" dirty="0">
                <a:solidFill>
                  <a:srgbClr val="CC00FF"/>
                </a:solidFill>
                <a:ea typeface="楷体" pitchFamily="49" charset="-122"/>
                <a:cs typeface="Times New Roman" pitchFamily="18" charset="0"/>
              </a:rPr>
              <a:t>))</a:t>
            </a:r>
            <a:r>
              <a:rPr lang="zh-CN" altLang="en-US" sz="2600" b="1" dirty="0">
                <a:solidFill>
                  <a:srgbClr val="CC00FF"/>
                </a:solidFill>
                <a:ea typeface="楷体" pitchFamily="49" charset="-122"/>
                <a:cs typeface="Times New Roman" pitchFamily="18" charset="0"/>
              </a:rPr>
              <a:t>，</a:t>
            </a:r>
            <a:r>
              <a:rPr lang="en-US" altLang="zh-CN" sz="2600" b="1" i="1" dirty="0">
                <a:solidFill>
                  <a:srgbClr val="CC00FF"/>
                </a:solidFill>
                <a:ea typeface="楷体" pitchFamily="49" charset="-122"/>
                <a:cs typeface="Times New Roman" pitchFamily="18" charset="0"/>
              </a:rPr>
              <a:t>D</a:t>
            </a:r>
            <a:r>
              <a:rPr lang="en-US" altLang="zh-CN" sz="2600" b="1" dirty="0">
                <a:solidFill>
                  <a:srgbClr val="CC00FF"/>
                </a:solidFill>
                <a:ea typeface="楷体" pitchFamily="49" charset="-122"/>
                <a:cs typeface="Times New Roman" pitchFamily="18" charset="0"/>
              </a:rPr>
              <a:t>(</a:t>
            </a:r>
            <a:r>
              <a:rPr lang="en-US" altLang="zh-CN" sz="2600" b="1" i="1" dirty="0">
                <a:solidFill>
                  <a:srgbClr val="CC00FF"/>
                </a:solidFill>
                <a:ea typeface="楷体" pitchFamily="49" charset="-122"/>
                <a:cs typeface="Times New Roman" pitchFamily="18" charset="0"/>
              </a:rPr>
              <a:t>H</a:t>
            </a:r>
            <a:r>
              <a:rPr lang="zh-CN" altLang="en-US" sz="2600" b="1" dirty="0">
                <a:solidFill>
                  <a:srgbClr val="CC00FF"/>
                </a:solidFill>
                <a:ea typeface="楷体" pitchFamily="49" charset="-122"/>
                <a:cs typeface="Times New Roman" pitchFamily="18" charset="0"/>
              </a:rPr>
              <a:t>，</a:t>
            </a:r>
            <a:r>
              <a:rPr lang="en-US" altLang="zh-CN" sz="2600" b="1" i="1" dirty="0">
                <a:solidFill>
                  <a:srgbClr val="CC00FF"/>
                </a:solidFill>
                <a:ea typeface="楷体" pitchFamily="49" charset="-122"/>
                <a:cs typeface="Times New Roman" pitchFamily="18" charset="0"/>
              </a:rPr>
              <a:t>I</a:t>
            </a:r>
            <a:r>
              <a:rPr lang="en-US" altLang="zh-CN" sz="2600" b="1" dirty="0">
                <a:solidFill>
                  <a:srgbClr val="CC00FF"/>
                </a:solidFill>
                <a:ea typeface="楷体" pitchFamily="49" charset="-122"/>
                <a:cs typeface="Times New Roman" pitchFamily="18" charset="0"/>
              </a:rPr>
              <a:t>(</a:t>
            </a:r>
            <a:r>
              <a:rPr lang="en-US" altLang="zh-CN" sz="2600" b="1" i="1" dirty="0">
                <a:solidFill>
                  <a:srgbClr val="CC00FF"/>
                </a:solidFill>
                <a:ea typeface="楷体" pitchFamily="49" charset="-122"/>
                <a:cs typeface="Times New Roman" pitchFamily="18" charset="0"/>
              </a:rPr>
              <a:t>K</a:t>
            </a:r>
            <a:r>
              <a:rPr lang="zh-CN" altLang="en-US" sz="2600" b="1" dirty="0">
                <a:solidFill>
                  <a:srgbClr val="CC00FF"/>
                </a:solidFill>
                <a:ea typeface="楷体" pitchFamily="49" charset="-122"/>
                <a:cs typeface="Times New Roman" pitchFamily="18" charset="0"/>
              </a:rPr>
              <a:t>，</a:t>
            </a:r>
            <a:r>
              <a:rPr lang="en-US" altLang="zh-CN" sz="2600" b="1" i="1" dirty="0">
                <a:solidFill>
                  <a:srgbClr val="CC00FF"/>
                </a:solidFill>
                <a:ea typeface="楷体" pitchFamily="49" charset="-122"/>
                <a:cs typeface="Times New Roman" pitchFamily="18" charset="0"/>
              </a:rPr>
              <a:t>L</a:t>
            </a:r>
            <a:r>
              <a:rPr lang="zh-CN" altLang="en-US" sz="2600" b="1" dirty="0">
                <a:solidFill>
                  <a:srgbClr val="CC00FF"/>
                </a:solidFill>
                <a:ea typeface="楷体" pitchFamily="49" charset="-122"/>
                <a:cs typeface="Times New Roman" pitchFamily="18" charset="0"/>
              </a:rPr>
              <a:t>，</a:t>
            </a:r>
            <a:r>
              <a:rPr lang="en-US" altLang="zh-CN" sz="2600" b="1" i="1" dirty="0">
                <a:solidFill>
                  <a:srgbClr val="CC00FF"/>
                </a:solidFill>
                <a:ea typeface="楷体" pitchFamily="49" charset="-122"/>
                <a:cs typeface="Times New Roman" pitchFamily="18" charset="0"/>
              </a:rPr>
              <a:t>M</a:t>
            </a:r>
            <a:r>
              <a:rPr lang="en-US" altLang="zh-CN" sz="2600" b="1" dirty="0">
                <a:solidFill>
                  <a:srgbClr val="CC00FF"/>
                </a:solidFill>
                <a:ea typeface="楷体" pitchFamily="49" charset="-122"/>
                <a:cs typeface="Times New Roman" pitchFamily="18" charset="0"/>
              </a:rPr>
              <a:t>))</a:t>
            </a:r>
            <a:r>
              <a:rPr lang="en-US" altLang="zh-CN" sz="2600" b="1" dirty="0">
                <a:solidFill>
                  <a:srgbClr val="3333FF"/>
                </a:solidFill>
                <a:ea typeface="楷体" pitchFamily="49" charset="-122"/>
                <a:cs typeface="Times New Roman" pitchFamily="18" charset="0"/>
              </a:rPr>
              <a:t>)</a:t>
            </a:r>
          </a:p>
        </p:txBody>
      </p:sp>
      <p:sp>
        <p:nvSpPr>
          <p:cNvPr id="34" name="上弧形箭头 57">
            <a:extLst>
              <a:ext uri="{FF2B5EF4-FFF2-40B4-BE49-F238E27FC236}">
                <a16:creationId xmlns:a16="http://schemas.microsoft.com/office/drawing/2014/main" id="{145B2800-7FE5-49B3-B124-87F2DB149D3E}"/>
              </a:ext>
            </a:extLst>
          </p:cNvPr>
          <p:cNvSpPr/>
          <p:nvPr/>
        </p:nvSpPr>
        <p:spPr>
          <a:xfrm rot="2593145">
            <a:off x="5107284" y="4291694"/>
            <a:ext cx="1883500" cy="704084"/>
          </a:xfrm>
          <a:prstGeom prst="curvedDownArrow">
            <a:avLst/>
          </a:prstGeom>
          <a:solidFill>
            <a:srgbClr val="006600"/>
          </a:solidFill>
          <a:ln>
            <a:solidFill>
              <a:schemeClr val="accent1"/>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b="1">
              <a:solidFill>
                <a:prstClr val="black"/>
              </a:solidFill>
            </a:endParaRPr>
          </a:p>
        </p:txBody>
      </p:sp>
      <p:grpSp>
        <p:nvGrpSpPr>
          <p:cNvPr id="35" name="组合 34">
            <a:extLst>
              <a:ext uri="{FF2B5EF4-FFF2-40B4-BE49-F238E27FC236}">
                <a16:creationId xmlns:a16="http://schemas.microsoft.com/office/drawing/2014/main" id="{87C92860-334E-4178-ACB4-67AA806CDC7B}"/>
              </a:ext>
            </a:extLst>
          </p:cNvPr>
          <p:cNvGrpSpPr>
            <a:grpSpLocks noChangeAspect="1"/>
          </p:cNvGrpSpPr>
          <p:nvPr/>
        </p:nvGrpSpPr>
        <p:grpSpPr>
          <a:xfrm>
            <a:off x="304800" y="1880499"/>
            <a:ext cx="4836065" cy="2802941"/>
            <a:chOff x="1692275" y="2276475"/>
            <a:chExt cx="3816350" cy="2305050"/>
          </a:xfrm>
          <a:solidFill>
            <a:srgbClr val="FFFFCC"/>
          </a:solidFill>
        </p:grpSpPr>
        <p:sp>
          <p:nvSpPr>
            <p:cNvPr id="36" name="Freeform 47">
              <a:extLst>
                <a:ext uri="{FF2B5EF4-FFF2-40B4-BE49-F238E27FC236}">
                  <a16:creationId xmlns:a16="http://schemas.microsoft.com/office/drawing/2014/main" id="{60F62797-2823-4713-BCD0-B936B0546631}"/>
                </a:ext>
              </a:extLst>
            </p:cNvPr>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37" name="Freeform 48">
              <a:extLst>
                <a:ext uri="{FF2B5EF4-FFF2-40B4-BE49-F238E27FC236}">
                  <a16:creationId xmlns:a16="http://schemas.microsoft.com/office/drawing/2014/main" id="{21B041CB-4C24-4301-BA74-BCF7BD6B6E67}"/>
                </a:ext>
              </a:extLst>
            </p:cNvPr>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38" name="Oval 31">
              <a:extLst>
                <a:ext uri="{FF2B5EF4-FFF2-40B4-BE49-F238E27FC236}">
                  <a16:creationId xmlns:a16="http://schemas.microsoft.com/office/drawing/2014/main" id="{867DF8F0-2440-4562-AA97-83AF7971D574}"/>
                </a:ext>
              </a:extLst>
            </p:cNvPr>
            <p:cNvSpPr>
              <a:spLocks noChangeArrowheads="1"/>
            </p:cNvSpPr>
            <p:nvPr/>
          </p:nvSpPr>
          <p:spPr bwMode="auto">
            <a:xfrm>
              <a:off x="3060700" y="2276475"/>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A</a:t>
              </a:r>
            </a:p>
          </p:txBody>
        </p:sp>
        <p:sp>
          <p:nvSpPr>
            <p:cNvPr id="39" name="Oval 32">
              <a:extLst>
                <a:ext uri="{FF2B5EF4-FFF2-40B4-BE49-F238E27FC236}">
                  <a16:creationId xmlns:a16="http://schemas.microsoft.com/office/drawing/2014/main" id="{49229196-001A-4FA6-906F-0F71100F85E0}"/>
                </a:ext>
              </a:extLst>
            </p:cNvPr>
            <p:cNvSpPr>
              <a:spLocks noChangeArrowheads="1"/>
            </p:cNvSpPr>
            <p:nvPr/>
          </p:nvSpPr>
          <p:spPr bwMode="auto">
            <a:xfrm>
              <a:off x="2052638" y="2925763"/>
              <a:ext cx="360362"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B</a:t>
              </a:r>
            </a:p>
          </p:txBody>
        </p:sp>
        <p:sp>
          <p:nvSpPr>
            <p:cNvPr id="40" name="Oval 33">
              <a:extLst>
                <a:ext uri="{FF2B5EF4-FFF2-40B4-BE49-F238E27FC236}">
                  <a16:creationId xmlns:a16="http://schemas.microsoft.com/office/drawing/2014/main" id="{3E05F89E-07BE-4769-8F9E-5D7C9371C8F4}"/>
                </a:ext>
              </a:extLst>
            </p:cNvPr>
            <p:cNvSpPr>
              <a:spLocks noChangeArrowheads="1"/>
            </p:cNvSpPr>
            <p:nvPr/>
          </p:nvSpPr>
          <p:spPr bwMode="auto">
            <a:xfrm>
              <a:off x="3060700" y="2925763"/>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C</a:t>
              </a:r>
            </a:p>
          </p:txBody>
        </p:sp>
        <p:sp>
          <p:nvSpPr>
            <p:cNvPr id="41" name="Oval 34">
              <a:extLst>
                <a:ext uri="{FF2B5EF4-FFF2-40B4-BE49-F238E27FC236}">
                  <a16:creationId xmlns:a16="http://schemas.microsoft.com/office/drawing/2014/main" id="{08B10180-D26E-455B-8970-82C3DDA9EBBF}"/>
                </a:ext>
              </a:extLst>
            </p:cNvPr>
            <p:cNvSpPr>
              <a:spLocks noChangeArrowheads="1"/>
            </p:cNvSpPr>
            <p:nvPr/>
          </p:nvSpPr>
          <p:spPr bwMode="auto">
            <a:xfrm>
              <a:off x="4068763" y="29257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D</a:t>
              </a:r>
            </a:p>
          </p:txBody>
        </p:sp>
        <p:sp>
          <p:nvSpPr>
            <p:cNvPr id="42" name="Oval 35">
              <a:extLst>
                <a:ext uri="{FF2B5EF4-FFF2-40B4-BE49-F238E27FC236}">
                  <a16:creationId xmlns:a16="http://schemas.microsoft.com/office/drawing/2014/main" id="{B7B40C36-8C6A-42B9-9505-0EF8B2265D8E}"/>
                </a:ext>
              </a:extLst>
            </p:cNvPr>
            <p:cNvSpPr>
              <a:spLocks noChangeArrowheads="1"/>
            </p:cNvSpPr>
            <p:nvPr/>
          </p:nvSpPr>
          <p:spPr bwMode="auto">
            <a:xfrm>
              <a:off x="1692275"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E</a:t>
              </a:r>
            </a:p>
          </p:txBody>
        </p:sp>
        <p:sp>
          <p:nvSpPr>
            <p:cNvPr id="43" name="Oval 36">
              <a:extLst>
                <a:ext uri="{FF2B5EF4-FFF2-40B4-BE49-F238E27FC236}">
                  <a16:creationId xmlns:a16="http://schemas.microsoft.com/office/drawing/2014/main" id="{FFA0D89C-9BB6-4EB1-9C64-AC65100A0895}"/>
                </a:ext>
              </a:extLst>
            </p:cNvPr>
            <p:cNvSpPr>
              <a:spLocks noChangeArrowheads="1"/>
            </p:cNvSpPr>
            <p:nvPr/>
          </p:nvSpPr>
          <p:spPr bwMode="auto">
            <a:xfrm>
              <a:off x="241141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F</a:t>
              </a:r>
            </a:p>
          </p:txBody>
        </p:sp>
        <p:sp>
          <p:nvSpPr>
            <p:cNvPr id="44" name="Oval 37">
              <a:extLst>
                <a:ext uri="{FF2B5EF4-FFF2-40B4-BE49-F238E27FC236}">
                  <a16:creationId xmlns:a16="http://schemas.microsoft.com/office/drawing/2014/main" id="{7153E788-9CBA-43FF-A67D-FF46B9A26439}"/>
                </a:ext>
              </a:extLst>
            </p:cNvPr>
            <p:cNvSpPr>
              <a:spLocks noChangeArrowheads="1"/>
            </p:cNvSpPr>
            <p:nvPr/>
          </p:nvSpPr>
          <p:spPr bwMode="auto">
            <a:xfrm>
              <a:off x="30607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G</a:t>
              </a:r>
            </a:p>
          </p:txBody>
        </p:sp>
        <p:sp>
          <p:nvSpPr>
            <p:cNvPr id="45" name="Oval 38">
              <a:extLst>
                <a:ext uri="{FF2B5EF4-FFF2-40B4-BE49-F238E27FC236}">
                  <a16:creationId xmlns:a16="http://schemas.microsoft.com/office/drawing/2014/main" id="{F0BA20E7-38E1-4718-8DCF-5B8D88C159D3}"/>
                </a:ext>
              </a:extLst>
            </p:cNvPr>
            <p:cNvSpPr>
              <a:spLocks noChangeArrowheads="1"/>
            </p:cNvSpPr>
            <p:nvPr/>
          </p:nvSpPr>
          <p:spPr bwMode="auto">
            <a:xfrm>
              <a:off x="30607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J</a:t>
              </a:r>
            </a:p>
          </p:txBody>
        </p:sp>
        <p:sp>
          <p:nvSpPr>
            <p:cNvPr id="46" name="Oval 39">
              <a:extLst>
                <a:ext uri="{FF2B5EF4-FFF2-40B4-BE49-F238E27FC236}">
                  <a16:creationId xmlns:a16="http://schemas.microsoft.com/office/drawing/2014/main" id="{CA1C98A6-86B3-4E2E-BCF5-D2A7C84C75FE}"/>
                </a:ext>
              </a:extLst>
            </p:cNvPr>
            <p:cNvSpPr>
              <a:spLocks noChangeArrowheads="1"/>
            </p:cNvSpPr>
            <p:nvPr/>
          </p:nvSpPr>
          <p:spPr bwMode="auto">
            <a:xfrm>
              <a:off x="37084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H</a:t>
              </a:r>
            </a:p>
          </p:txBody>
        </p:sp>
        <p:sp>
          <p:nvSpPr>
            <p:cNvPr id="47" name="Oval 40">
              <a:extLst>
                <a:ext uri="{FF2B5EF4-FFF2-40B4-BE49-F238E27FC236}">
                  <a16:creationId xmlns:a16="http://schemas.microsoft.com/office/drawing/2014/main" id="{71F83E10-745D-4150-9929-05C02DEA65C9}"/>
                </a:ext>
              </a:extLst>
            </p:cNvPr>
            <p:cNvSpPr>
              <a:spLocks noChangeArrowheads="1"/>
            </p:cNvSpPr>
            <p:nvPr/>
          </p:nvSpPr>
          <p:spPr bwMode="auto">
            <a:xfrm>
              <a:off x="450056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I</a:t>
              </a:r>
            </a:p>
          </p:txBody>
        </p:sp>
        <p:sp>
          <p:nvSpPr>
            <p:cNvPr id="48" name="Oval 41">
              <a:extLst>
                <a:ext uri="{FF2B5EF4-FFF2-40B4-BE49-F238E27FC236}">
                  <a16:creationId xmlns:a16="http://schemas.microsoft.com/office/drawing/2014/main" id="{CE9EB63A-EDD8-4D58-A3B0-04F4408B50E2}"/>
                </a:ext>
              </a:extLst>
            </p:cNvPr>
            <p:cNvSpPr>
              <a:spLocks noChangeArrowheads="1"/>
            </p:cNvSpPr>
            <p:nvPr/>
          </p:nvSpPr>
          <p:spPr bwMode="auto">
            <a:xfrm>
              <a:off x="39243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K</a:t>
              </a:r>
            </a:p>
          </p:txBody>
        </p:sp>
        <p:sp>
          <p:nvSpPr>
            <p:cNvPr id="49" name="Oval 42">
              <a:extLst>
                <a:ext uri="{FF2B5EF4-FFF2-40B4-BE49-F238E27FC236}">
                  <a16:creationId xmlns:a16="http://schemas.microsoft.com/office/drawing/2014/main" id="{4FA7264C-D227-490B-AA75-DFE76640CAE8}"/>
                </a:ext>
              </a:extLst>
            </p:cNvPr>
            <p:cNvSpPr>
              <a:spLocks noChangeArrowheads="1"/>
            </p:cNvSpPr>
            <p:nvPr/>
          </p:nvSpPr>
          <p:spPr bwMode="auto">
            <a:xfrm>
              <a:off x="4505325"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L</a:t>
              </a:r>
            </a:p>
          </p:txBody>
        </p:sp>
        <p:sp>
          <p:nvSpPr>
            <p:cNvPr id="50" name="Oval 43">
              <a:extLst>
                <a:ext uri="{FF2B5EF4-FFF2-40B4-BE49-F238E27FC236}">
                  <a16:creationId xmlns:a16="http://schemas.microsoft.com/office/drawing/2014/main" id="{4830FE76-9606-46ED-A6D4-667A96E10C72}"/>
                </a:ext>
              </a:extLst>
            </p:cNvPr>
            <p:cNvSpPr>
              <a:spLocks noChangeArrowheads="1"/>
            </p:cNvSpPr>
            <p:nvPr/>
          </p:nvSpPr>
          <p:spPr bwMode="auto">
            <a:xfrm>
              <a:off x="5148263" y="42211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M</a:t>
              </a:r>
            </a:p>
          </p:txBody>
        </p:sp>
        <p:sp>
          <p:nvSpPr>
            <p:cNvPr id="51" name="Line 44">
              <a:extLst>
                <a:ext uri="{FF2B5EF4-FFF2-40B4-BE49-F238E27FC236}">
                  <a16:creationId xmlns:a16="http://schemas.microsoft.com/office/drawing/2014/main" id="{08B9576F-585E-4C75-975E-9CC7F42ED468}"/>
                </a:ext>
              </a:extLst>
            </p:cNvPr>
            <p:cNvSpPr>
              <a:spLocks noChangeShapeType="1"/>
            </p:cNvSpPr>
            <p:nvPr/>
          </p:nvSpPr>
          <p:spPr bwMode="auto">
            <a:xfrm flipH="1">
              <a:off x="2357421" y="2493963"/>
              <a:ext cx="703278" cy="434971"/>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52" name="Line 45">
              <a:extLst>
                <a:ext uri="{FF2B5EF4-FFF2-40B4-BE49-F238E27FC236}">
                  <a16:creationId xmlns:a16="http://schemas.microsoft.com/office/drawing/2014/main" id="{9029F57C-04FB-4121-849B-798A5797BC8D}"/>
                </a:ext>
              </a:extLst>
            </p:cNvPr>
            <p:cNvSpPr>
              <a:spLocks noChangeShapeType="1"/>
            </p:cNvSpPr>
            <p:nvPr/>
          </p:nvSpPr>
          <p:spPr bwMode="auto">
            <a:xfrm>
              <a:off x="3238500" y="2636838"/>
              <a:ext cx="0" cy="288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53" name="Line 46">
              <a:extLst>
                <a:ext uri="{FF2B5EF4-FFF2-40B4-BE49-F238E27FC236}">
                  <a16:creationId xmlns:a16="http://schemas.microsoft.com/office/drawing/2014/main" id="{8277C4C3-99E1-4817-9433-6A6B798A4A5F}"/>
                </a:ext>
              </a:extLst>
            </p:cNvPr>
            <p:cNvSpPr>
              <a:spLocks noChangeShapeType="1"/>
            </p:cNvSpPr>
            <p:nvPr/>
          </p:nvSpPr>
          <p:spPr bwMode="auto">
            <a:xfrm>
              <a:off x="3430588" y="2522538"/>
              <a:ext cx="647700" cy="503237"/>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0" name="Line 49">
              <a:extLst>
                <a:ext uri="{FF2B5EF4-FFF2-40B4-BE49-F238E27FC236}">
                  <a16:creationId xmlns:a16="http://schemas.microsoft.com/office/drawing/2014/main" id="{F53F03D5-8D3B-45EA-9069-A77FAE0F8322}"/>
                </a:ext>
              </a:extLst>
            </p:cNvPr>
            <p:cNvSpPr>
              <a:spLocks noChangeShapeType="1"/>
            </p:cNvSpPr>
            <p:nvPr/>
          </p:nvSpPr>
          <p:spPr bwMode="auto">
            <a:xfrm>
              <a:off x="3243263" y="3319463"/>
              <a:ext cx="0" cy="252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1" name="Line 50">
              <a:extLst>
                <a:ext uri="{FF2B5EF4-FFF2-40B4-BE49-F238E27FC236}">
                  <a16:creationId xmlns:a16="http://schemas.microsoft.com/office/drawing/2014/main" id="{058A3280-156C-4AED-A8E5-DFB164E2666A}"/>
                </a:ext>
              </a:extLst>
            </p:cNvPr>
            <p:cNvSpPr>
              <a:spLocks noChangeShapeType="1"/>
            </p:cNvSpPr>
            <p:nvPr/>
          </p:nvSpPr>
          <p:spPr bwMode="auto">
            <a:xfrm>
              <a:off x="3243263"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2" name="Freeform 51">
              <a:extLst>
                <a:ext uri="{FF2B5EF4-FFF2-40B4-BE49-F238E27FC236}">
                  <a16:creationId xmlns:a16="http://schemas.microsoft.com/office/drawing/2014/main" id="{3554A4BD-D3F7-4121-AFCA-C040F4C190A9}"/>
                </a:ext>
              </a:extLst>
            </p:cNvPr>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3" name="Freeform 52">
              <a:extLst>
                <a:ext uri="{FF2B5EF4-FFF2-40B4-BE49-F238E27FC236}">
                  <a16:creationId xmlns:a16="http://schemas.microsoft.com/office/drawing/2014/main" id="{539C8BE9-2AC0-420C-A187-2EF0EB6F55CD}"/>
                </a:ext>
              </a:extLst>
            </p:cNvPr>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4" name="Line 53">
              <a:extLst>
                <a:ext uri="{FF2B5EF4-FFF2-40B4-BE49-F238E27FC236}">
                  <a16:creationId xmlns:a16="http://schemas.microsoft.com/office/drawing/2014/main" id="{148503B8-01F7-48DF-9083-F0DBB3DBE880}"/>
                </a:ext>
              </a:extLst>
            </p:cNvPr>
            <p:cNvSpPr>
              <a:spLocks noChangeShapeType="1"/>
            </p:cNvSpPr>
            <p:nvPr/>
          </p:nvSpPr>
          <p:spPr bwMode="auto">
            <a:xfrm flipH="1">
              <a:off x="4184650" y="3862388"/>
              <a:ext cx="360363" cy="358775"/>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5" name="Line 54">
              <a:extLst>
                <a:ext uri="{FF2B5EF4-FFF2-40B4-BE49-F238E27FC236}">
                  <a16:creationId xmlns:a16="http://schemas.microsoft.com/office/drawing/2014/main" id="{206350A9-F3B2-43E8-B1F8-E4087E17F5C0}"/>
                </a:ext>
              </a:extLst>
            </p:cNvPr>
            <p:cNvSpPr>
              <a:spLocks noChangeShapeType="1"/>
            </p:cNvSpPr>
            <p:nvPr/>
          </p:nvSpPr>
          <p:spPr bwMode="auto">
            <a:xfrm>
              <a:off x="4687888"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6" name="Freeform 55">
              <a:extLst>
                <a:ext uri="{FF2B5EF4-FFF2-40B4-BE49-F238E27FC236}">
                  <a16:creationId xmlns:a16="http://schemas.microsoft.com/office/drawing/2014/main" id="{DE385339-2D73-493C-9AE8-29CC26CC4FFB}"/>
                </a:ext>
              </a:extLst>
            </p:cNvPr>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0885500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239EB-9496-4C6C-8711-6A540E7F1BB0}"/>
              </a:ext>
            </a:extLst>
          </p:cNvPr>
          <p:cNvSpPr>
            <a:spLocks noGrp="1"/>
          </p:cNvSpPr>
          <p:nvPr>
            <p:ph type="title"/>
          </p:nvPr>
        </p:nvSpPr>
        <p:spPr>
          <a:xfrm>
            <a:off x="1027206" y="532608"/>
            <a:ext cx="10363200" cy="685800"/>
          </a:xfrm>
        </p:spPr>
        <p:txBody>
          <a:bodyPr/>
          <a:lstStyle/>
          <a:p>
            <a:r>
              <a:rPr lang="en-US" altLang="zh-CN" dirty="0"/>
              <a:t>6.3.4 </a:t>
            </a:r>
            <a:r>
              <a:rPr lang="zh-CN" altLang="en-US" dirty="0"/>
              <a:t>线索二叉树</a:t>
            </a:r>
          </a:p>
        </p:txBody>
      </p:sp>
      <p:sp>
        <p:nvSpPr>
          <p:cNvPr id="4" name="页脚占位符 3">
            <a:extLst>
              <a:ext uri="{FF2B5EF4-FFF2-40B4-BE49-F238E27FC236}">
                <a16:creationId xmlns:a16="http://schemas.microsoft.com/office/drawing/2014/main" id="{FB106B95-93CC-4930-B677-4DDE6D9622C9}"/>
              </a:ext>
            </a:extLst>
          </p:cNvPr>
          <p:cNvSpPr>
            <a:spLocks noGrp="1"/>
          </p:cNvSpPr>
          <p:nvPr>
            <p:ph type="ftr" sz="quarter" idx="11"/>
          </p:nvPr>
        </p:nvSpPr>
        <p:spPr/>
        <p:txBody>
          <a:bodyPr/>
          <a:lstStyle/>
          <a:p>
            <a:endParaRPr lang="en-US" altLang="zh-CN">
              <a:solidFill>
                <a:prstClr val="black">
                  <a:tint val="75000"/>
                </a:prstClr>
              </a:solidFill>
            </a:endParaRPr>
          </a:p>
        </p:txBody>
      </p:sp>
      <p:sp>
        <p:nvSpPr>
          <p:cNvPr id="5" name="灯片编号占位符 4">
            <a:extLst>
              <a:ext uri="{FF2B5EF4-FFF2-40B4-BE49-F238E27FC236}">
                <a16:creationId xmlns:a16="http://schemas.microsoft.com/office/drawing/2014/main" id="{512863A1-2CA3-473E-A3E7-04DB2C82910A}"/>
              </a:ext>
            </a:extLst>
          </p:cNvPr>
          <p:cNvSpPr>
            <a:spLocks noGrp="1"/>
          </p:cNvSpPr>
          <p:nvPr>
            <p:ph type="sldNum" sz="quarter" idx="12"/>
          </p:nvPr>
        </p:nvSpPr>
        <p:spPr/>
        <p:txBody>
          <a:bodyPr/>
          <a:lstStyle/>
          <a:p>
            <a:fld id="{E9DC0BE1-E115-48B7-9F87-E40F8D1D1DD5}" type="slidenum">
              <a:rPr lang="en-US" altLang="zh-CN" smtClean="0">
                <a:solidFill>
                  <a:prstClr val="black">
                    <a:tint val="75000"/>
                  </a:prstClr>
                </a:solidFill>
              </a:rPr>
              <a:pPr/>
              <a:t>80</a:t>
            </a:fld>
            <a:endParaRPr lang="en-US" altLang="zh-CN">
              <a:solidFill>
                <a:prstClr val="black">
                  <a:tint val="75000"/>
                </a:prstClr>
              </a:solidFill>
            </a:endParaRPr>
          </a:p>
        </p:txBody>
      </p:sp>
      <p:grpSp>
        <p:nvGrpSpPr>
          <p:cNvPr id="125" name="组合 124">
            <a:extLst>
              <a:ext uri="{FF2B5EF4-FFF2-40B4-BE49-F238E27FC236}">
                <a16:creationId xmlns:a16="http://schemas.microsoft.com/office/drawing/2014/main" id="{B46C9315-2A23-46A6-ADB0-61357896AC50}"/>
              </a:ext>
            </a:extLst>
          </p:cNvPr>
          <p:cNvGrpSpPr/>
          <p:nvPr/>
        </p:nvGrpSpPr>
        <p:grpSpPr>
          <a:xfrm>
            <a:off x="1301830" y="1447308"/>
            <a:ext cx="1933575" cy="2279650"/>
            <a:chOff x="1548319" y="1457325"/>
            <a:chExt cx="1933575" cy="2279650"/>
          </a:xfrm>
        </p:grpSpPr>
        <p:sp>
          <p:nvSpPr>
            <p:cNvPr id="124" name="Line 18">
              <a:extLst>
                <a:ext uri="{FF2B5EF4-FFF2-40B4-BE49-F238E27FC236}">
                  <a16:creationId xmlns:a16="http://schemas.microsoft.com/office/drawing/2014/main" id="{339607C3-8222-4F3C-A80F-801121478FF7}"/>
                </a:ext>
              </a:extLst>
            </p:cNvPr>
            <p:cNvSpPr>
              <a:spLocks noChangeShapeType="1"/>
            </p:cNvSpPr>
            <p:nvPr/>
          </p:nvSpPr>
          <p:spPr bwMode="auto">
            <a:xfrm>
              <a:off x="3054215" y="2100161"/>
              <a:ext cx="228600" cy="228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grpSp>
          <p:nvGrpSpPr>
            <p:cNvPr id="8" name="Group 5">
              <a:extLst>
                <a:ext uri="{FF2B5EF4-FFF2-40B4-BE49-F238E27FC236}">
                  <a16:creationId xmlns:a16="http://schemas.microsoft.com/office/drawing/2014/main" id="{E3CBE488-B405-427B-AD01-D982AEBA0D78}"/>
                </a:ext>
              </a:extLst>
            </p:cNvPr>
            <p:cNvGrpSpPr>
              <a:grpSpLocks/>
            </p:cNvGrpSpPr>
            <p:nvPr/>
          </p:nvGrpSpPr>
          <p:grpSpPr bwMode="auto">
            <a:xfrm>
              <a:off x="1548319" y="1457325"/>
              <a:ext cx="1933575" cy="2279650"/>
              <a:chOff x="816" y="912"/>
              <a:chExt cx="1218" cy="1436"/>
            </a:xfrm>
          </p:grpSpPr>
          <p:sp>
            <p:nvSpPr>
              <p:cNvPr id="22" name="Line 19">
                <a:extLst>
                  <a:ext uri="{FF2B5EF4-FFF2-40B4-BE49-F238E27FC236}">
                    <a16:creationId xmlns:a16="http://schemas.microsoft.com/office/drawing/2014/main" id="{E8BE2FE9-AAA4-4FDE-B5A0-7B170320DA48}"/>
                  </a:ext>
                </a:extLst>
              </p:cNvPr>
              <p:cNvSpPr>
                <a:spLocks noChangeShapeType="1"/>
              </p:cNvSpPr>
              <p:nvPr/>
            </p:nvSpPr>
            <p:spPr bwMode="auto">
              <a:xfrm flipH="1">
                <a:off x="1541" y="1294"/>
                <a:ext cx="124" cy="14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21" name="Line 18">
                <a:extLst>
                  <a:ext uri="{FF2B5EF4-FFF2-40B4-BE49-F238E27FC236}">
                    <a16:creationId xmlns:a16="http://schemas.microsoft.com/office/drawing/2014/main" id="{4DB1B0A6-1CC5-4738-A894-A512333FC0E2}"/>
                  </a:ext>
                </a:extLst>
              </p:cNvPr>
              <p:cNvSpPr>
                <a:spLocks noChangeShapeType="1"/>
              </p:cNvSpPr>
              <p:nvPr/>
            </p:nvSpPr>
            <p:spPr bwMode="auto">
              <a:xfrm>
                <a:off x="1521" y="1050"/>
                <a:ext cx="144"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9" name="Line 16">
                <a:extLst>
                  <a:ext uri="{FF2B5EF4-FFF2-40B4-BE49-F238E27FC236}">
                    <a16:creationId xmlns:a16="http://schemas.microsoft.com/office/drawing/2014/main" id="{5B70A05E-BE5B-4A0E-AD7A-5CD639665BB5}"/>
                  </a:ext>
                </a:extLst>
              </p:cNvPr>
              <p:cNvSpPr>
                <a:spLocks noChangeShapeType="1"/>
              </p:cNvSpPr>
              <p:nvPr/>
            </p:nvSpPr>
            <p:spPr bwMode="auto">
              <a:xfrm flipH="1">
                <a:off x="941" y="1314"/>
                <a:ext cx="144"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8" name="Line 15">
                <a:extLst>
                  <a:ext uri="{FF2B5EF4-FFF2-40B4-BE49-F238E27FC236}">
                    <a16:creationId xmlns:a16="http://schemas.microsoft.com/office/drawing/2014/main" id="{EAC6F613-BDA0-4F59-A729-009A686CA47B}"/>
                  </a:ext>
                </a:extLst>
              </p:cNvPr>
              <p:cNvSpPr>
                <a:spLocks noChangeShapeType="1"/>
              </p:cNvSpPr>
              <p:nvPr/>
            </p:nvSpPr>
            <p:spPr bwMode="auto">
              <a:xfrm flipH="1">
                <a:off x="1209" y="1056"/>
                <a:ext cx="144"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9" name="Text Box 6">
                <a:extLst>
                  <a:ext uri="{FF2B5EF4-FFF2-40B4-BE49-F238E27FC236}">
                    <a16:creationId xmlns:a16="http://schemas.microsoft.com/office/drawing/2014/main" id="{FF61FE73-A7E2-4B2F-91B5-B8550BF14B66}"/>
                  </a:ext>
                </a:extLst>
              </p:cNvPr>
              <p:cNvSpPr txBox="1">
                <a:spLocks noChangeArrowheads="1"/>
              </p:cNvSpPr>
              <p:nvPr/>
            </p:nvSpPr>
            <p:spPr bwMode="auto">
              <a:xfrm>
                <a:off x="941" y="2112"/>
                <a:ext cx="916" cy="236"/>
              </a:xfrm>
              <a:prstGeom prst="rect">
                <a:avLst/>
              </a:prstGeom>
              <a:noFill/>
              <a:ln w="19050">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2000" b="1" dirty="0"/>
                  <a:t>(a)</a:t>
                </a:r>
                <a:r>
                  <a:rPr lang="zh-CN" altLang="en-US" sz="2000" b="1" dirty="0"/>
                  <a:t>二叉树</a:t>
                </a:r>
              </a:p>
            </p:txBody>
          </p:sp>
          <p:sp>
            <p:nvSpPr>
              <p:cNvPr id="10" name="Oval 7">
                <a:extLst>
                  <a:ext uri="{FF2B5EF4-FFF2-40B4-BE49-F238E27FC236}">
                    <a16:creationId xmlns:a16="http://schemas.microsoft.com/office/drawing/2014/main" id="{3D992E60-64E0-4259-B06E-C1CCF6A9577E}"/>
                  </a:ext>
                </a:extLst>
              </p:cNvPr>
              <p:cNvSpPr>
                <a:spLocks noChangeArrowheads="1"/>
              </p:cNvSpPr>
              <p:nvPr/>
            </p:nvSpPr>
            <p:spPr bwMode="auto">
              <a:xfrm>
                <a:off x="1344" y="912"/>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A</a:t>
                </a:r>
              </a:p>
            </p:txBody>
          </p:sp>
          <p:sp>
            <p:nvSpPr>
              <p:cNvPr id="11" name="Oval 8">
                <a:extLst>
                  <a:ext uri="{FF2B5EF4-FFF2-40B4-BE49-F238E27FC236}">
                    <a16:creationId xmlns:a16="http://schemas.microsoft.com/office/drawing/2014/main" id="{A7FEF4EB-AB63-4BB3-B3D3-207F3FC42C11}"/>
                  </a:ext>
                </a:extLst>
              </p:cNvPr>
              <p:cNvSpPr>
                <a:spLocks noChangeArrowheads="1"/>
              </p:cNvSpPr>
              <p:nvPr/>
            </p:nvSpPr>
            <p:spPr bwMode="auto">
              <a:xfrm>
                <a:off x="1056" y="1152"/>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B</a:t>
                </a:r>
              </a:p>
            </p:txBody>
          </p:sp>
          <p:sp>
            <p:nvSpPr>
              <p:cNvPr id="12" name="Oval 9">
                <a:extLst>
                  <a:ext uri="{FF2B5EF4-FFF2-40B4-BE49-F238E27FC236}">
                    <a16:creationId xmlns:a16="http://schemas.microsoft.com/office/drawing/2014/main" id="{066FDE70-8D74-4C7F-AD8E-2A2A552DFE9C}"/>
                  </a:ext>
                </a:extLst>
              </p:cNvPr>
              <p:cNvSpPr>
                <a:spLocks noChangeArrowheads="1"/>
              </p:cNvSpPr>
              <p:nvPr/>
            </p:nvSpPr>
            <p:spPr bwMode="auto">
              <a:xfrm>
                <a:off x="1632" y="1152"/>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C</a:t>
                </a:r>
              </a:p>
            </p:txBody>
          </p:sp>
          <p:sp>
            <p:nvSpPr>
              <p:cNvPr id="13" name="Oval 10">
                <a:extLst>
                  <a:ext uri="{FF2B5EF4-FFF2-40B4-BE49-F238E27FC236}">
                    <a16:creationId xmlns:a16="http://schemas.microsoft.com/office/drawing/2014/main" id="{0D6B1B4A-A537-4D34-8A28-0F198FE3B6DD}"/>
                  </a:ext>
                </a:extLst>
              </p:cNvPr>
              <p:cNvSpPr>
                <a:spLocks noChangeArrowheads="1"/>
              </p:cNvSpPr>
              <p:nvPr/>
            </p:nvSpPr>
            <p:spPr bwMode="auto">
              <a:xfrm>
                <a:off x="816" y="1440"/>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D</a:t>
                </a:r>
              </a:p>
            </p:txBody>
          </p:sp>
          <p:sp>
            <p:nvSpPr>
              <p:cNvPr id="14" name="Oval 11">
                <a:extLst>
                  <a:ext uri="{FF2B5EF4-FFF2-40B4-BE49-F238E27FC236}">
                    <a16:creationId xmlns:a16="http://schemas.microsoft.com/office/drawing/2014/main" id="{9BD6F93F-ABC7-4774-9591-17BD0BF6058D}"/>
                  </a:ext>
                </a:extLst>
              </p:cNvPr>
              <p:cNvSpPr>
                <a:spLocks noChangeArrowheads="1"/>
              </p:cNvSpPr>
              <p:nvPr/>
            </p:nvSpPr>
            <p:spPr bwMode="auto">
              <a:xfrm>
                <a:off x="1008" y="1776"/>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G</a:t>
                </a:r>
              </a:p>
            </p:txBody>
          </p:sp>
          <p:sp>
            <p:nvSpPr>
              <p:cNvPr id="15" name="Oval 12">
                <a:extLst>
                  <a:ext uri="{FF2B5EF4-FFF2-40B4-BE49-F238E27FC236}">
                    <a16:creationId xmlns:a16="http://schemas.microsoft.com/office/drawing/2014/main" id="{BB51A046-2C2E-43AF-83AA-BB61BECE48EF}"/>
                  </a:ext>
                </a:extLst>
              </p:cNvPr>
              <p:cNvSpPr>
                <a:spLocks noChangeArrowheads="1"/>
              </p:cNvSpPr>
              <p:nvPr/>
            </p:nvSpPr>
            <p:spPr bwMode="auto">
              <a:xfrm>
                <a:off x="1440" y="1440"/>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E</a:t>
                </a:r>
              </a:p>
            </p:txBody>
          </p:sp>
          <p:sp>
            <p:nvSpPr>
              <p:cNvPr id="16" name="Oval 13">
                <a:extLst>
                  <a:ext uri="{FF2B5EF4-FFF2-40B4-BE49-F238E27FC236}">
                    <a16:creationId xmlns:a16="http://schemas.microsoft.com/office/drawing/2014/main" id="{F587F0DE-1B75-4ADD-AFC4-49AA4F02DF9E}"/>
                  </a:ext>
                </a:extLst>
              </p:cNvPr>
              <p:cNvSpPr>
                <a:spLocks noChangeArrowheads="1"/>
              </p:cNvSpPr>
              <p:nvPr/>
            </p:nvSpPr>
            <p:spPr bwMode="auto">
              <a:xfrm>
                <a:off x="1842" y="1440"/>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F</a:t>
                </a:r>
              </a:p>
            </p:txBody>
          </p:sp>
          <p:sp>
            <p:nvSpPr>
              <p:cNvPr id="17" name="Oval 14">
                <a:extLst>
                  <a:ext uri="{FF2B5EF4-FFF2-40B4-BE49-F238E27FC236}">
                    <a16:creationId xmlns:a16="http://schemas.microsoft.com/office/drawing/2014/main" id="{BC5FF450-CD6C-4654-9908-4C6AD3A5C23B}"/>
                  </a:ext>
                </a:extLst>
              </p:cNvPr>
              <p:cNvSpPr>
                <a:spLocks noChangeArrowheads="1"/>
              </p:cNvSpPr>
              <p:nvPr/>
            </p:nvSpPr>
            <p:spPr bwMode="auto">
              <a:xfrm>
                <a:off x="1584" y="1776"/>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H</a:t>
                </a:r>
              </a:p>
            </p:txBody>
          </p:sp>
          <p:sp>
            <p:nvSpPr>
              <p:cNvPr id="20" name="Line 17">
                <a:extLst>
                  <a:ext uri="{FF2B5EF4-FFF2-40B4-BE49-F238E27FC236}">
                    <a16:creationId xmlns:a16="http://schemas.microsoft.com/office/drawing/2014/main" id="{33FF69C8-98C8-4C4D-8026-770F82509414}"/>
                  </a:ext>
                </a:extLst>
              </p:cNvPr>
              <p:cNvSpPr>
                <a:spLocks noChangeShapeType="1"/>
              </p:cNvSpPr>
              <p:nvPr/>
            </p:nvSpPr>
            <p:spPr bwMode="auto">
              <a:xfrm>
                <a:off x="960" y="1632"/>
                <a:ext cx="96"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24" name="Line 21">
                <a:extLst>
                  <a:ext uri="{FF2B5EF4-FFF2-40B4-BE49-F238E27FC236}">
                    <a16:creationId xmlns:a16="http://schemas.microsoft.com/office/drawing/2014/main" id="{1E502899-50B6-4110-8CCF-0484EFB421AA}"/>
                  </a:ext>
                </a:extLst>
              </p:cNvPr>
              <p:cNvSpPr>
                <a:spLocks noChangeShapeType="1"/>
              </p:cNvSpPr>
              <p:nvPr/>
            </p:nvSpPr>
            <p:spPr bwMode="auto">
              <a:xfrm>
                <a:off x="1536" y="1632"/>
                <a:ext cx="96"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grpSp>
      </p:grpSp>
      <p:grpSp>
        <p:nvGrpSpPr>
          <p:cNvPr id="224" name="组合 223">
            <a:extLst>
              <a:ext uri="{FF2B5EF4-FFF2-40B4-BE49-F238E27FC236}">
                <a16:creationId xmlns:a16="http://schemas.microsoft.com/office/drawing/2014/main" id="{4BF3CED6-076A-4014-90F4-693D4698DD64}"/>
              </a:ext>
            </a:extLst>
          </p:cNvPr>
          <p:cNvGrpSpPr/>
          <p:nvPr/>
        </p:nvGrpSpPr>
        <p:grpSpPr>
          <a:xfrm>
            <a:off x="5342376" y="1447308"/>
            <a:ext cx="4043722" cy="2279650"/>
            <a:chOff x="5342376" y="1395491"/>
            <a:chExt cx="4043722" cy="2279650"/>
          </a:xfrm>
        </p:grpSpPr>
        <p:sp>
          <p:nvSpPr>
            <p:cNvPr id="218" name="Text Box 6">
              <a:extLst>
                <a:ext uri="{FF2B5EF4-FFF2-40B4-BE49-F238E27FC236}">
                  <a16:creationId xmlns:a16="http://schemas.microsoft.com/office/drawing/2014/main" id="{368BD47F-FEB8-4330-A501-C0AB6B07A198}"/>
                </a:ext>
              </a:extLst>
            </p:cNvPr>
            <p:cNvSpPr txBox="1">
              <a:spLocks noChangeArrowheads="1"/>
            </p:cNvSpPr>
            <p:nvPr/>
          </p:nvSpPr>
          <p:spPr bwMode="auto">
            <a:xfrm>
              <a:off x="7569761" y="1921391"/>
              <a:ext cx="1816337" cy="3746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000" b="1" dirty="0"/>
                <a:t>ABDGCEHF</a:t>
              </a:r>
              <a:endParaRPr lang="zh-CN" altLang="en-US" sz="2000" b="1" dirty="0"/>
            </a:p>
          </p:txBody>
        </p:sp>
        <p:grpSp>
          <p:nvGrpSpPr>
            <p:cNvPr id="220" name="组合 219">
              <a:extLst>
                <a:ext uri="{FF2B5EF4-FFF2-40B4-BE49-F238E27FC236}">
                  <a16:creationId xmlns:a16="http://schemas.microsoft.com/office/drawing/2014/main" id="{3995FDC2-F56D-4544-B285-7A95AA9893A9}"/>
                </a:ext>
              </a:extLst>
            </p:cNvPr>
            <p:cNvGrpSpPr/>
            <p:nvPr/>
          </p:nvGrpSpPr>
          <p:grpSpPr>
            <a:xfrm>
              <a:off x="5342376" y="1395491"/>
              <a:ext cx="3063225" cy="2279650"/>
              <a:chOff x="6025729" y="1383829"/>
              <a:chExt cx="3063225" cy="2279650"/>
            </a:xfrm>
          </p:grpSpPr>
          <p:grpSp>
            <p:nvGrpSpPr>
              <p:cNvPr id="151" name="组合 150">
                <a:extLst>
                  <a:ext uri="{FF2B5EF4-FFF2-40B4-BE49-F238E27FC236}">
                    <a16:creationId xmlns:a16="http://schemas.microsoft.com/office/drawing/2014/main" id="{C566A608-BB18-4774-B71C-474F1893039B}"/>
                  </a:ext>
                </a:extLst>
              </p:cNvPr>
              <p:cNvGrpSpPr/>
              <p:nvPr/>
            </p:nvGrpSpPr>
            <p:grpSpPr>
              <a:xfrm>
                <a:off x="6025729" y="1383829"/>
                <a:ext cx="3063225" cy="2279650"/>
                <a:chOff x="4039250" y="1459656"/>
                <a:chExt cx="3063225" cy="2279650"/>
              </a:xfrm>
            </p:grpSpPr>
            <p:sp>
              <p:nvSpPr>
                <p:cNvPr id="7" name="Text Box 4">
                  <a:extLst>
                    <a:ext uri="{FF2B5EF4-FFF2-40B4-BE49-F238E27FC236}">
                      <a16:creationId xmlns:a16="http://schemas.microsoft.com/office/drawing/2014/main" id="{B024645A-C94A-4167-932F-65177A258191}"/>
                    </a:ext>
                  </a:extLst>
                </p:cNvPr>
                <p:cNvSpPr txBox="1">
                  <a:spLocks noChangeArrowheads="1"/>
                </p:cNvSpPr>
                <p:nvPr/>
              </p:nvSpPr>
              <p:spPr bwMode="auto">
                <a:xfrm>
                  <a:off x="6099175" y="2851303"/>
                  <a:ext cx="1003300" cy="3873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1400" b="1" dirty="0"/>
                    <a:t>NULL</a:t>
                  </a:r>
                </a:p>
                <a:p>
                  <a:pPr algn="just" eaLnBrk="0" hangingPunct="0"/>
                  <a:endParaRPr lang="en-US" altLang="zh-CN" sz="1400" b="1" dirty="0"/>
                </a:p>
              </p:txBody>
            </p:sp>
            <p:grpSp>
              <p:nvGrpSpPr>
                <p:cNvPr id="126" name="组合 125">
                  <a:extLst>
                    <a:ext uri="{FF2B5EF4-FFF2-40B4-BE49-F238E27FC236}">
                      <a16:creationId xmlns:a16="http://schemas.microsoft.com/office/drawing/2014/main" id="{1E993030-B972-427B-A00E-D7CD357389D9}"/>
                    </a:ext>
                  </a:extLst>
                </p:cNvPr>
                <p:cNvGrpSpPr/>
                <p:nvPr/>
              </p:nvGrpSpPr>
              <p:grpSpPr>
                <a:xfrm>
                  <a:off x="4039250" y="1459656"/>
                  <a:ext cx="2590801" cy="2279650"/>
                  <a:chOff x="1280032" y="1457325"/>
                  <a:chExt cx="2590801" cy="2279650"/>
                </a:xfrm>
              </p:grpSpPr>
              <p:sp>
                <p:nvSpPr>
                  <p:cNvPr id="127" name="Line 18">
                    <a:extLst>
                      <a:ext uri="{FF2B5EF4-FFF2-40B4-BE49-F238E27FC236}">
                        <a16:creationId xmlns:a16="http://schemas.microsoft.com/office/drawing/2014/main" id="{BF18F52D-6E8A-4B8B-A4AF-459A1C5FF10F}"/>
                      </a:ext>
                    </a:extLst>
                  </p:cNvPr>
                  <p:cNvSpPr>
                    <a:spLocks noChangeShapeType="1"/>
                  </p:cNvSpPr>
                  <p:nvPr/>
                </p:nvSpPr>
                <p:spPr bwMode="auto">
                  <a:xfrm>
                    <a:off x="3054215" y="2100161"/>
                    <a:ext cx="228600" cy="228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grpSp>
                <p:nvGrpSpPr>
                  <p:cNvPr id="128" name="Group 5">
                    <a:extLst>
                      <a:ext uri="{FF2B5EF4-FFF2-40B4-BE49-F238E27FC236}">
                        <a16:creationId xmlns:a16="http://schemas.microsoft.com/office/drawing/2014/main" id="{B29EFBF8-5064-40A6-9332-8777F5915D95}"/>
                      </a:ext>
                    </a:extLst>
                  </p:cNvPr>
                  <p:cNvGrpSpPr>
                    <a:grpSpLocks/>
                  </p:cNvGrpSpPr>
                  <p:nvPr/>
                </p:nvGrpSpPr>
                <p:grpSpPr bwMode="auto">
                  <a:xfrm>
                    <a:off x="1280032" y="1457325"/>
                    <a:ext cx="2590801" cy="2279650"/>
                    <a:chOff x="647" y="912"/>
                    <a:chExt cx="1632" cy="1436"/>
                  </a:xfrm>
                </p:grpSpPr>
                <p:sp>
                  <p:nvSpPr>
                    <p:cNvPr id="129" name="Line 19">
                      <a:extLst>
                        <a:ext uri="{FF2B5EF4-FFF2-40B4-BE49-F238E27FC236}">
                          <a16:creationId xmlns:a16="http://schemas.microsoft.com/office/drawing/2014/main" id="{F5B31251-B300-4D6B-A304-521C092D4EEF}"/>
                        </a:ext>
                      </a:extLst>
                    </p:cNvPr>
                    <p:cNvSpPr>
                      <a:spLocks noChangeShapeType="1"/>
                    </p:cNvSpPr>
                    <p:nvPr/>
                  </p:nvSpPr>
                  <p:spPr bwMode="auto">
                    <a:xfrm flipH="1">
                      <a:off x="1541" y="1294"/>
                      <a:ext cx="124" cy="14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30" name="Line 18">
                      <a:extLst>
                        <a:ext uri="{FF2B5EF4-FFF2-40B4-BE49-F238E27FC236}">
                          <a16:creationId xmlns:a16="http://schemas.microsoft.com/office/drawing/2014/main" id="{8EA4FF4F-D255-46D4-BE80-E80B85CB5578}"/>
                        </a:ext>
                      </a:extLst>
                    </p:cNvPr>
                    <p:cNvSpPr>
                      <a:spLocks noChangeShapeType="1"/>
                    </p:cNvSpPr>
                    <p:nvPr/>
                  </p:nvSpPr>
                  <p:spPr bwMode="auto">
                    <a:xfrm>
                      <a:off x="1521" y="1050"/>
                      <a:ext cx="144"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31" name="Line 16">
                      <a:extLst>
                        <a:ext uri="{FF2B5EF4-FFF2-40B4-BE49-F238E27FC236}">
                          <a16:creationId xmlns:a16="http://schemas.microsoft.com/office/drawing/2014/main" id="{9F085F84-3BAC-4743-82F8-D3980F4E4E06}"/>
                        </a:ext>
                      </a:extLst>
                    </p:cNvPr>
                    <p:cNvSpPr>
                      <a:spLocks noChangeShapeType="1"/>
                    </p:cNvSpPr>
                    <p:nvPr/>
                  </p:nvSpPr>
                  <p:spPr bwMode="auto">
                    <a:xfrm flipH="1">
                      <a:off x="941" y="1314"/>
                      <a:ext cx="144"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32" name="Line 15">
                      <a:extLst>
                        <a:ext uri="{FF2B5EF4-FFF2-40B4-BE49-F238E27FC236}">
                          <a16:creationId xmlns:a16="http://schemas.microsoft.com/office/drawing/2014/main" id="{4AE3A1E5-A35D-40B7-9CC2-F51E6AB103BC}"/>
                        </a:ext>
                      </a:extLst>
                    </p:cNvPr>
                    <p:cNvSpPr>
                      <a:spLocks noChangeShapeType="1"/>
                    </p:cNvSpPr>
                    <p:nvPr/>
                  </p:nvSpPr>
                  <p:spPr bwMode="auto">
                    <a:xfrm flipH="1">
                      <a:off x="1209" y="1056"/>
                      <a:ext cx="144"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33" name="Text Box 6">
                      <a:extLst>
                        <a:ext uri="{FF2B5EF4-FFF2-40B4-BE49-F238E27FC236}">
                          <a16:creationId xmlns:a16="http://schemas.microsoft.com/office/drawing/2014/main" id="{4A97EFFC-16FA-4934-8037-DD582672C9DC}"/>
                        </a:ext>
                      </a:extLst>
                    </p:cNvPr>
                    <p:cNvSpPr txBox="1">
                      <a:spLocks noChangeArrowheads="1"/>
                    </p:cNvSpPr>
                    <p:nvPr/>
                  </p:nvSpPr>
                  <p:spPr bwMode="auto">
                    <a:xfrm>
                      <a:off x="647" y="2112"/>
                      <a:ext cx="1632" cy="236"/>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000" b="1" dirty="0"/>
                        <a:t>(b)</a:t>
                      </a:r>
                      <a:r>
                        <a:rPr lang="zh-CN" altLang="en-US" sz="2000" b="1" dirty="0"/>
                        <a:t>先序线索二叉树</a:t>
                      </a:r>
                    </a:p>
                  </p:txBody>
                </p:sp>
                <p:sp>
                  <p:nvSpPr>
                    <p:cNvPr id="134" name="Oval 7">
                      <a:extLst>
                        <a:ext uri="{FF2B5EF4-FFF2-40B4-BE49-F238E27FC236}">
                          <a16:creationId xmlns:a16="http://schemas.microsoft.com/office/drawing/2014/main" id="{51B54E6F-1760-4564-B8A2-A01085E743DE}"/>
                        </a:ext>
                      </a:extLst>
                    </p:cNvPr>
                    <p:cNvSpPr>
                      <a:spLocks noChangeArrowheads="1"/>
                    </p:cNvSpPr>
                    <p:nvPr/>
                  </p:nvSpPr>
                  <p:spPr bwMode="auto">
                    <a:xfrm>
                      <a:off x="1344" y="912"/>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A</a:t>
                      </a:r>
                    </a:p>
                  </p:txBody>
                </p:sp>
                <p:sp>
                  <p:nvSpPr>
                    <p:cNvPr id="135" name="Oval 8">
                      <a:extLst>
                        <a:ext uri="{FF2B5EF4-FFF2-40B4-BE49-F238E27FC236}">
                          <a16:creationId xmlns:a16="http://schemas.microsoft.com/office/drawing/2014/main" id="{03102998-25FE-498B-9365-7D4D6EC4494F}"/>
                        </a:ext>
                      </a:extLst>
                    </p:cNvPr>
                    <p:cNvSpPr>
                      <a:spLocks noChangeArrowheads="1"/>
                    </p:cNvSpPr>
                    <p:nvPr/>
                  </p:nvSpPr>
                  <p:spPr bwMode="auto">
                    <a:xfrm>
                      <a:off x="1056" y="1152"/>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B</a:t>
                      </a:r>
                    </a:p>
                  </p:txBody>
                </p:sp>
                <p:sp>
                  <p:nvSpPr>
                    <p:cNvPr id="136" name="Oval 9">
                      <a:extLst>
                        <a:ext uri="{FF2B5EF4-FFF2-40B4-BE49-F238E27FC236}">
                          <a16:creationId xmlns:a16="http://schemas.microsoft.com/office/drawing/2014/main" id="{E610F60C-2FC0-424E-B1AE-9C0090F2AB72}"/>
                        </a:ext>
                      </a:extLst>
                    </p:cNvPr>
                    <p:cNvSpPr>
                      <a:spLocks noChangeArrowheads="1"/>
                    </p:cNvSpPr>
                    <p:nvPr/>
                  </p:nvSpPr>
                  <p:spPr bwMode="auto">
                    <a:xfrm>
                      <a:off x="1632" y="1152"/>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C</a:t>
                      </a:r>
                    </a:p>
                  </p:txBody>
                </p:sp>
                <p:sp>
                  <p:nvSpPr>
                    <p:cNvPr id="137" name="Oval 10">
                      <a:extLst>
                        <a:ext uri="{FF2B5EF4-FFF2-40B4-BE49-F238E27FC236}">
                          <a16:creationId xmlns:a16="http://schemas.microsoft.com/office/drawing/2014/main" id="{EADDC3BB-9373-4D46-A664-C017A7B66A23}"/>
                        </a:ext>
                      </a:extLst>
                    </p:cNvPr>
                    <p:cNvSpPr>
                      <a:spLocks noChangeArrowheads="1"/>
                    </p:cNvSpPr>
                    <p:nvPr/>
                  </p:nvSpPr>
                  <p:spPr bwMode="auto">
                    <a:xfrm>
                      <a:off x="816" y="1440"/>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D</a:t>
                      </a:r>
                    </a:p>
                  </p:txBody>
                </p:sp>
                <p:sp>
                  <p:nvSpPr>
                    <p:cNvPr id="138" name="Oval 11">
                      <a:extLst>
                        <a:ext uri="{FF2B5EF4-FFF2-40B4-BE49-F238E27FC236}">
                          <a16:creationId xmlns:a16="http://schemas.microsoft.com/office/drawing/2014/main" id="{8D934854-92F4-4566-9461-1313659AA09A}"/>
                        </a:ext>
                      </a:extLst>
                    </p:cNvPr>
                    <p:cNvSpPr>
                      <a:spLocks noChangeArrowheads="1"/>
                    </p:cNvSpPr>
                    <p:nvPr/>
                  </p:nvSpPr>
                  <p:spPr bwMode="auto">
                    <a:xfrm>
                      <a:off x="1008" y="1776"/>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G</a:t>
                      </a:r>
                    </a:p>
                  </p:txBody>
                </p:sp>
                <p:sp>
                  <p:nvSpPr>
                    <p:cNvPr id="139" name="Oval 12">
                      <a:extLst>
                        <a:ext uri="{FF2B5EF4-FFF2-40B4-BE49-F238E27FC236}">
                          <a16:creationId xmlns:a16="http://schemas.microsoft.com/office/drawing/2014/main" id="{47A9D5EC-F260-4AA9-A991-5B0876496C87}"/>
                        </a:ext>
                      </a:extLst>
                    </p:cNvPr>
                    <p:cNvSpPr>
                      <a:spLocks noChangeArrowheads="1"/>
                    </p:cNvSpPr>
                    <p:nvPr/>
                  </p:nvSpPr>
                  <p:spPr bwMode="auto">
                    <a:xfrm>
                      <a:off x="1440" y="1440"/>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E</a:t>
                      </a:r>
                    </a:p>
                  </p:txBody>
                </p:sp>
                <p:sp>
                  <p:nvSpPr>
                    <p:cNvPr id="140" name="Oval 13">
                      <a:extLst>
                        <a:ext uri="{FF2B5EF4-FFF2-40B4-BE49-F238E27FC236}">
                          <a16:creationId xmlns:a16="http://schemas.microsoft.com/office/drawing/2014/main" id="{FC767F58-CD5C-43E3-8AB5-2CABF3C5D949}"/>
                        </a:ext>
                      </a:extLst>
                    </p:cNvPr>
                    <p:cNvSpPr>
                      <a:spLocks noChangeArrowheads="1"/>
                    </p:cNvSpPr>
                    <p:nvPr/>
                  </p:nvSpPr>
                  <p:spPr bwMode="auto">
                    <a:xfrm>
                      <a:off x="1842" y="1440"/>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F</a:t>
                      </a:r>
                    </a:p>
                  </p:txBody>
                </p:sp>
                <p:sp>
                  <p:nvSpPr>
                    <p:cNvPr id="141" name="Oval 14">
                      <a:extLst>
                        <a:ext uri="{FF2B5EF4-FFF2-40B4-BE49-F238E27FC236}">
                          <a16:creationId xmlns:a16="http://schemas.microsoft.com/office/drawing/2014/main" id="{6DB9B9E5-D1BA-4D65-BD74-715E2A31B9E6}"/>
                        </a:ext>
                      </a:extLst>
                    </p:cNvPr>
                    <p:cNvSpPr>
                      <a:spLocks noChangeArrowheads="1"/>
                    </p:cNvSpPr>
                    <p:nvPr/>
                  </p:nvSpPr>
                  <p:spPr bwMode="auto">
                    <a:xfrm>
                      <a:off x="1584" y="1776"/>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H</a:t>
                      </a:r>
                    </a:p>
                  </p:txBody>
                </p:sp>
                <p:sp>
                  <p:nvSpPr>
                    <p:cNvPr id="142" name="Line 17">
                      <a:extLst>
                        <a:ext uri="{FF2B5EF4-FFF2-40B4-BE49-F238E27FC236}">
                          <a16:creationId xmlns:a16="http://schemas.microsoft.com/office/drawing/2014/main" id="{FDA1075E-F8D1-4FA2-8B5A-40D8E45313C6}"/>
                        </a:ext>
                      </a:extLst>
                    </p:cNvPr>
                    <p:cNvSpPr>
                      <a:spLocks noChangeShapeType="1"/>
                    </p:cNvSpPr>
                    <p:nvPr/>
                  </p:nvSpPr>
                  <p:spPr bwMode="auto">
                    <a:xfrm>
                      <a:off x="960" y="1632"/>
                      <a:ext cx="96"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43" name="Line 21">
                      <a:extLst>
                        <a:ext uri="{FF2B5EF4-FFF2-40B4-BE49-F238E27FC236}">
                          <a16:creationId xmlns:a16="http://schemas.microsoft.com/office/drawing/2014/main" id="{0B14823C-B481-4EC3-887D-A23EB8BA65C9}"/>
                        </a:ext>
                      </a:extLst>
                    </p:cNvPr>
                    <p:cNvSpPr>
                      <a:spLocks noChangeShapeType="1"/>
                    </p:cNvSpPr>
                    <p:nvPr/>
                  </p:nvSpPr>
                  <p:spPr bwMode="auto">
                    <a:xfrm>
                      <a:off x="1536" y="1632"/>
                      <a:ext cx="96"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grpSp>
            </p:grpSp>
            <p:sp>
              <p:nvSpPr>
                <p:cNvPr id="144" name="Freeform 23">
                  <a:extLst>
                    <a:ext uri="{FF2B5EF4-FFF2-40B4-BE49-F238E27FC236}">
                      <a16:creationId xmlns:a16="http://schemas.microsoft.com/office/drawing/2014/main" id="{ED3F33EB-2A73-4699-B58F-484C065F7175}"/>
                    </a:ext>
                  </a:extLst>
                </p:cNvPr>
                <p:cNvSpPr>
                  <a:spLocks/>
                </p:cNvSpPr>
                <p:nvPr/>
              </p:nvSpPr>
              <p:spPr bwMode="auto">
                <a:xfrm>
                  <a:off x="4198000" y="1921618"/>
                  <a:ext cx="487363" cy="381744"/>
                </a:xfrm>
                <a:custGeom>
                  <a:avLst/>
                  <a:gdLst>
                    <a:gd name="T0" fmla="*/ 192 w 492"/>
                    <a:gd name="T1" fmla="*/ 510 h 517"/>
                    <a:gd name="T2" fmla="*/ 12 w 492"/>
                    <a:gd name="T3" fmla="*/ 450 h 517"/>
                    <a:gd name="T4" fmla="*/ 266 w 492"/>
                    <a:gd name="T5" fmla="*/ 105 h 517"/>
                    <a:gd name="T6" fmla="*/ 492 w 492"/>
                    <a:gd name="T7" fmla="*/ 0 h 517"/>
                  </a:gdLst>
                  <a:ahLst/>
                  <a:cxnLst>
                    <a:cxn ang="0">
                      <a:pos x="T0" y="T1"/>
                    </a:cxn>
                    <a:cxn ang="0">
                      <a:pos x="T2" y="T3"/>
                    </a:cxn>
                    <a:cxn ang="0">
                      <a:pos x="T4" y="T5"/>
                    </a:cxn>
                    <a:cxn ang="0">
                      <a:pos x="T6" y="T7"/>
                    </a:cxn>
                  </a:cxnLst>
                  <a:rect l="0" t="0" r="r" b="b"/>
                  <a:pathLst>
                    <a:path w="492" h="517">
                      <a:moveTo>
                        <a:pt x="192" y="510"/>
                      </a:moveTo>
                      <a:cubicBezTo>
                        <a:pt x="96" y="513"/>
                        <a:pt x="0" y="517"/>
                        <a:pt x="12" y="450"/>
                      </a:cubicBezTo>
                      <a:cubicBezTo>
                        <a:pt x="24" y="383"/>
                        <a:pt x="186" y="180"/>
                        <a:pt x="266" y="105"/>
                      </a:cubicBezTo>
                      <a:cubicBezTo>
                        <a:pt x="346" y="30"/>
                        <a:pt x="454" y="17"/>
                        <a:pt x="492"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5" name="Freeform 24">
                  <a:extLst>
                    <a:ext uri="{FF2B5EF4-FFF2-40B4-BE49-F238E27FC236}">
                      <a16:creationId xmlns:a16="http://schemas.microsoft.com/office/drawing/2014/main" id="{5BEDFF6A-9D45-4259-B67A-B15A4D4CD99C}"/>
                    </a:ext>
                  </a:extLst>
                </p:cNvPr>
                <p:cNvSpPr>
                  <a:spLocks/>
                </p:cNvSpPr>
                <p:nvPr/>
              </p:nvSpPr>
              <p:spPr bwMode="auto">
                <a:xfrm>
                  <a:off x="4608606" y="2182762"/>
                  <a:ext cx="269875" cy="381000"/>
                </a:xfrm>
                <a:custGeom>
                  <a:avLst/>
                  <a:gdLst>
                    <a:gd name="T0" fmla="*/ 180 w 224"/>
                    <a:gd name="T1" fmla="*/ 0 h 480"/>
                    <a:gd name="T2" fmla="*/ 194 w 224"/>
                    <a:gd name="T3" fmla="*/ 390 h 480"/>
                    <a:gd name="T4" fmla="*/ 0 w 224"/>
                    <a:gd name="T5" fmla="*/ 480 h 480"/>
                  </a:gdLst>
                  <a:ahLst/>
                  <a:cxnLst>
                    <a:cxn ang="0">
                      <a:pos x="T0" y="T1"/>
                    </a:cxn>
                    <a:cxn ang="0">
                      <a:pos x="T2" y="T3"/>
                    </a:cxn>
                    <a:cxn ang="0">
                      <a:pos x="T4" y="T5"/>
                    </a:cxn>
                  </a:cxnLst>
                  <a:rect l="0" t="0" r="r" b="b"/>
                  <a:pathLst>
                    <a:path w="224" h="480">
                      <a:moveTo>
                        <a:pt x="180" y="0"/>
                      </a:moveTo>
                      <a:cubicBezTo>
                        <a:pt x="202" y="155"/>
                        <a:pt x="224" y="310"/>
                        <a:pt x="194" y="390"/>
                      </a:cubicBezTo>
                      <a:cubicBezTo>
                        <a:pt x="164" y="470"/>
                        <a:pt x="32" y="465"/>
                        <a:pt x="0" y="48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6" name="Freeform 25">
                  <a:extLst>
                    <a:ext uri="{FF2B5EF4-FFF2-40B4-BE49-F238E27FC236}">
                      <a16:creationId xmlns:a16="http://schemas.microsoft.com/office/drawing/2014/main" id="{31FA7FDD-9E13-4DCA-BD66-749F66C717EA}"/>
                    </a:ext>
                  </a:extLst>
                </p:cNvPr>
                <p:cNvSpPr>
                  <a:spLocks/>
                </p:cNvSpPr>
                <p:nvPr/>
              </p:nvSpPr>
              <p:spPr bwMode="auto">
                <a:xfrm>
                  <a:off x="4303806" y="2555031"/>
                  <a:ext cx="311150" cy="537369"/>
                </a:xfrm>
                <a:custGeom>
                  <a:avLst/>
                  <a:gdLst>
                    <a:gd name="T0" fmla="*/ 364 w 364"/>
                    <a:gd name="T1" fmla="*/ 420 h 562"/>
                    <a:gd name="T2" fmla="*/ 290 w 364"/>
                    <a:gd name="T3" fmla="*/ 540 h 562"/>
                    <a:gd name="T4" fmla="*/ 154 w 364"/>
                    <a:gd name="T5" fmla="*/ 555 h 562"/>
                    <a:gd name="T6" fmla="*/ 20 w 364"/>
                    <a:gd name="T7" fmla="*/ 495 h 562"/>
                    <a:gd name="T8" fmla="*/ 34 w 364"/>
                    <a:gd name="T9" fmla="*/ 375 h 562"/>
                    <a:gd name="T10" fmla="*/ 64 w 364"/>
                    <a:gd name="T11" fmla="*/ 0 h 562"/>
                  </a:gdLst>
                  <a:ahLst/>
                  <a:cxnLst>
                    <a:cxn ang="0">
                      <a:pos x="T0" y="T1"/>
                    </a:cxn>
                    <a:cxn ang="0">
                      <a:pos x="T2" y="T3"/>
                    </a:cxn>
                    <a:cxn ang="0">
                      <a:pos x="T4" y="T5"/>
                    </a:cxn>
                    <a:cxn ang="0">
                      <a:pos x="T6" y="T7"/>
                    </a:cxn>
                    <a:cxn ang="0">
                      <a:pos x="T8" y="T9"/>
                    </a:cxn>
                    <a:cxn ang="0">
                      <a:pos x="T10" y="T11"/>
                    </a:cxn>
                  </a:cxnLst>
                  <a:rect l="0" t="0" r="r" b="b"/>
                  <a:pathLst>
                    <a:path w="364" h="562">
                      <a:moveTo>
                        <a:pt x="364" y="420"/>
                      </a:moveTo>
                      <a:cubicBezTo>
                        <a:pt x="344" y="469"/>
                        <a:pt x="325" y="518"/>
                        <a:pt x="290" y="540"/>
                      </a:cubicBezTo>
                      <a:cubicBezTo>
                        <a:pt x="255" y="562"/>
                        <a:pt x="199" y="562"/>
                        <a:pt x="154" y="555"/>
                      </a:cubicBezTo>
                      <a:cubicBezTo>
                        <a:pt x="109" y="548"/>
                        <a:pt x="40" y="525"/>
                        <a:pt x="20" y="495"/>
                      </a:cubicBezTo>
                      <a:cubicBezTo>
                        <a:pt x="0" y="465"/>
                        <a:pt x="27" y="457"/>
                        <a:pt x="34" y="375"/>
                      </a:cubicBezTo>
                      <a:cubicBezTo>
                        <a:pt x="41" y="293"/>
                        <a:pt x="59" y="67"/>
                        <a:pt x="64"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 name="Freeform 26">
                  <a:extLst>
                    <a:ext uri="{FF2B5EF4-FFF2-40B4-BE49-F238E27FC236}">
                      <a16:creationId xmlns:a16="http://schemas.microsoft.com/office/drawing/2014/main" id="{92F3E7A8-1B44-4612-9991-4F33DA5B0150}"/>
                    </a:ext>
                  </a:extLst>
                </p:cNvPr>
                <p:cNvSpPr>
                  <a:spLocks/>
                </p:cNvSpPr>
                <p:nvPr/>
              </p:nvSpPr>
              <p:spPr bwMode="auto">
                <a:xfrm>
                  <a:off x="4931425" y="1954162"/>
                  <a:ext cx="650319" cy="1120775"/>
                </a:xfrm>
                <a:custGeom>
                  <a:avLst/>
                  <a:gdLst>
                    <a:gd name="T0" fmla="*/ 0 w 690"/>
                    <a:gd name="T1" fmla="*/ 1322 h 1392"/>
                    <a:gd name="T2" fmla="*/ 166 w 690"/>
                    <a:gd name="T3" fmla="*/ 1382 h 1392"/>
                    <a:gd name="T4" fmla="*/ 240 w 690"/>
                    <a:gd name="T5" fmla="*/ 1262 h 1392"/>
                    <a:gd name="T6" fmla="*/ 196 w 690"/>
                    <a:gd name="T7" fmla="*/ 1097 h 1392"/>
                    <a:gd name="T8" fmla="*/ 106 w 690"/>
                    <a:gd name="T9" fmla="*/ 977 h 1392"/>
                    <a:gd name="T10" fmla="*/ 106 w 690"/>
                    <a:gd name="T11" fmla="*/ 767 h 1392"/>
                    <a:gd name="T12" fmla="*/ 106 w 690"/>
                    <a:gd name="T13" fmla="*/ 527 h 1392"/>
                    <a:gd name="T14" fmla="*/ 270 w 690"/>
                    <a:gd name="T15" fmla="*/ 287 h 1392"/>
                    <a:gd name="T16" fmla="*/ 420 w 690"/>
                    <a:gd name="T17" fmla="*/ 137 h 1392"/>
                    <a:gd name="T18" fmla="*/ 526 w 690"/>
                    <a:gd name="T19" fmla="*/ 17 h 1392"/>
                    <a:gd name="T20" fmla="*/ 690 w 690"/>
                    <a:gd name="T21" fmla="*/ 32 h 1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0" h="1392">
                      <a:moveTo>
                        <a:pt x="0" y="1322"/>
                      </a:moveTo>
                      <a:cubicBezTo>
                        <a:pt x="63" y="1357"/>
                        <a:pt x="126" y="1392"/>
                        <a:pt x="166" y="1382"/>
                      </a:cubicBezTo>
                      <a:cubicBezTo>
                        <a:pt x="206" y="1372"/>
                        <a:pt x="235" y="1309"/>
                        <a:pt x="240" y="1262"/>
                      </a:cubicBezTo>
                      <a:cubicBezTo>
                        <a:pt x="245" y="1215"/>
                        <a:pt x="218" y="1144"/>
                        <a:pt x="196" y="1097"/>
                      </a:cubicBezTo>
                      <a:cubicBezTo>
                        <a:pt x="174" y="1050"/>
                        <a:pt x="121" y="1032"/>
                        <a:pt x="106" y="977"/>
                      </a:cubicBezTo>
                      <a:cubicBezTo>
                        <a:pt x="91" y="922"/>
                        <a:pt x="106" y="842"/>
                        <a:pt x="106" y="767"/>
                      </a:cubicBezTo>
                      <a:cubicBezTo>
                        <a:pt x="106" y="692"/>
                        <a:pt x="79" y="607"/>
                        <a:pt x="106" y="527"/>
                      </a:cubicBezTo>
                      <a:cubicBezTo>
                        <a:pt x="133" y="447"/>
                        <a:pt x="218" y="352"/>
                        <a:pt x="270" y="287"/>
                      </a:cubicBezTo>
                      <a:cubicBezTo>
                        <a:pt x="322" y="222"/>
                        <a:pt x="377" y="182"/>
                        <a:pt x="420" y="137"/>
                      </a:cubicBezTo>
                      <a:cubicBezTo>
                        <a:pt x="463" y="92"/>
                        <a:pt x="481" y="34"/>
                        <a:pt x="526" y="17"/>
                      </a:cubicBezTo>
                      <a:cubicBezTo>
                        <a:pt x="571" y="0"/>
                        <a:pt x="630" y="16"/>
                        <a:pt x="690" y="32"/>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8" name="Freeform 30">
                  <a:extLst>
                    <a:ext uri="{FF2B5EF4-FFF2-40B4-BE49-F238E27FC236}">
                      <a16:creationId xmlns:a16="http://schemas.microsoft.com/office/drawing/2014/main" id="{A76CF03D-2568-43C1-989F-1BE20DF49075}"/>
                    </a:ext>
                  </a:extLst>
                </p:cNvPr>
                <p:cNvSpPr>
                  <a:spLocks/>
                </p:cNvSpPr>
                <p:nvPr/>
              </p:nvSpPr>
              <p:spPr bwMode="auto">
                <a:xfrm>
                  <a:off x="5827806" y="2639962"/>
                  <a:ext cx="304800" cy="458788"/>
                </a:xfrm>
                <a:custGeom>
                  <a:avLst/>
                  <a:gdLst>
                    <a:gd name="T0" fmla="*/ 0 w 406"/>
                    <a:gd name="T1" fmla="*/ 420 h 475"/>
                    <a:gd name="T2" fmla="*/ 180 w 406"/>
                    <a:gd name="T3" fmla="*/ 465 h 475"/>
                    <a:gd name="T4" fmla="*/ 286 w 406"/>
                    <a:gd name="T5" fmla="*/ 360 h 475"/>
                    <a:gd name="T6" fmla="*/ 406 w 406"/>
                    <a:gd name="T7" fmla="*/ 0 h 475"/>
                  </a:gdLst>
                  <a:ahLst/>
                  <a:cxnLst>
                    <a:cxn ang="0">
                      <a:pos x="T0" y="T1"/>
                    </a:cxn>
                    <a:cxn ang="0">
                      <a:pos x="T2" y="T3"/>
                    </a:cxn>
                    <a:cxn ang="0">
                      <a:pos x="T4" y="T5"/>
                    </a:cxn>
                    <a:cxn ang="0">
                      <a:pos x="T6" y="T7"/>
                    </a:cxn>
                  </a:cxnLst>
                  <a:rect l="0" t="0" r="r" b="b"/>
                  <a:pathLst>
                    <a:path w="406" h="475">
                      <a:moveTo>
                        <a:pt x="0" y="420"/>
                      </a:moveTo>
                      <a:cubicBezTo>
                        <a:pt x="66" y="447"/>
                        <a:pt x="132" y="475"/>
                        <a:pt x="180" y="465"/>
                      </a:cubicBezTo>
                      <a:cubicBezTo>
                        <a:pt x="228" y="455"/>
                        <a:pt x="248" y="437"/>
                        <a:pt x="286" y="360"/>
                      </a:cubicBezTo>
                      <a:cubicBezTo>
                        <a:pt x="324" y="283"/>
                        <a:pt x="365" y="141"/>
                        <a:pt x="406"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 name="Freeform 31">
                  <a:extLst>
                    <a:ext uri="{FF2B5EF4-FFF2-40B4-BE49-F238E27FC236}">
                      <a16:creationId xmlns:a16="http://schemas.microsoft.com/office/drawing/2014/main" id="{2C3C0BF1-553A-4709-95D4-144FA61FB37E}"/>
                    </a:ext>
                  </a:extLst>
                </p:cNvPr>
                <p:cNvSpPr>
                  <a:spLocks/>
                </p:cNvSpPr>
                <p:nvPr/>
              </p:nvSpPr>
              <p:spPr bwMode="auto">
                <a:xfrm>
                  <a:off x="6208806" y="2563762"/>
                  <a:ext cx="295275" cy="290513"/>
                </a:xfrm>
                <a:custGeom>
                  <a:avLst/>
                  <a:gdLst>
                    <a:gd name="T0" fmla="*/ 0 w 240"/>
                    <a:gd name="T1" fmla="*/ 0 h 285"/>
                    <a:gd name="T2" fmla="*/ 240 w 240"/>
                    <a:gd name="T3" fmla="*/ 285 h 285"/>
                  </a:gdLst>
                  <a:ahLst/>
                  <a:cxnLst>
                    <a:cxn ang="0">
                      <a:pos x="T0" y="T1"/>
                    </a:cxn>
                    <a:cxn ang="0">
                      <a:pos x="T2" y="T3"/>
                    </a:cxn>
                  </a:cxnLst>
                  <a:rect l="0" t="0" r="r" b="b"/>
                  <a:pathLst>
                    <a:path w="240" h="285">
                      <a:moveTo>
                        <a:pt x="0" y="0"/>
                      </a:moveTo>
                      <a:cubicBezTo>
                        <a:pt x="0" y="0"/>
                        <a:pt x="120" y="142"/>
                        <a:pt x="240" y="285"/>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0" name="Freeform 28">
                  <a:extLst>
                    <a:ext uri="{FF2B5EF4-FFF2-40B4-BE49-F238E27FC236}">
                      <a16:creationId xmlns:a16="http://schemas.microsoft.com/office/drawing/2014/main" id="{7C6FCA74-B8CE-4C27-B0E5-216CDC90C60B}"/>
                    </a:ext>
                  </a:extLst>
                </p:cNvPr>
                <p:cNvSpPr>
                  <a:spLocks/>
                </p:cNvSpPr>
                <p:nvPr/>
              </p:nvSpPr>
              <p:spPr bwMode="auto">
                <a:xfrm>
                  <a:off x="5302783" y="2586849"/>
                  <a:ext cx="223838" cy="393700"/>
                </a:xfrm>
                <a:custGeom>
                  <a:avLst/>
                  <a:gdLst>
                    <a:gd name="T0" fmla="*/ 262 w 262"/>
                    <a:gd name="T1" fmla="*/ 435 h 490"/>
                    <a:gd name="T2" fmla="*/ 156 w 262"/>
                    <a:gd name="T3" fmla="*/ 465 h 490"/>
                    <a:gd name="T4" fmla="*/ 22 w 262"/>
                    <a:gd name="T5" fmla="*/ 465 h 490"/>
                    <a:gd name="T6" fmla="*/ 22 w 262"/>
                    <a:gd name="T7" fmla="*/ 315 h 490"/>
                    <a:gd name="T8" fmla="*/ 22 w 262"/>
                    <a:gd name="T9" fmla="*/ 210 h 490"/>
                    <a:gd name="T10" fmla="*/ 36 w 262"/>
                    <a:gd name="T11" fmla="*/ 90 h 490"/>
                    <a:gd name="T12" fmla="*/ 52 w 262"/>
                    <a:gd name="T13" fmla="*/ 0 h 490"/>
                  </a:gdLst>
                  <a:ahLst/>
                  <a:cxnLst>
                    <a:cxn ang="0">
                      <a:pos x="T0" y="T1"/>
                    </a:cxn>
                    <a:cxn ang="0">
                      <a:pos x="T2" y="T3"/>
                    </a:cxn>
                    <a:cxn ang="0">
                      <a:pos x="T4" y="T5"/>
                    </a:cxn>
                    <a:cxn ang="0">
                      <a:pos x="T6" y="T7"/>
                    </a:cxn>
                    <a:cxn ang="0">
                      <a:pos x="T8" y="T9"/>
                    </a:cxn>
                    <a:cxn ang="0">
                      <a:pos x="T10" y="T11"/>
                    </a:cxn>
                    <a:cxn ang="0">
                      <a:pos x="T12" y="T13"/>
                    </a:cxn>
                  </a:cxnLst>
                  <a:rect l="0" t="0" r="r" b="b"/>
                  <a:pathLst>
                    <a:path w="262" h="490">
                      <a:moveTo>
                        <a:pt x="262" y="435"/>
                      </a:moveTo>
                      <a:cubicBezTo>
                        <a:pt x="229" y="447"/>
                        <a:pt x="196" y="460"/>
                        <a:pt x="156" y="465"/>
                      </a:cubicBezTo>
                      <a:cubicBezTo>
                        <a:pt x="116" y="470"/>
                        <a:pt x="44" y="490"/>
                        <a:pt x="22" y="465"/>
                      </a:cubicBezTo>
                      <a:cubicBezTo>
                        <a:pt x="0" y="440"/>
                        <a:pt x="22" y="357"/>
                        <a:pt x="22" y="315"/>
                      </a:cubicBezTo>
                      <a:cubicBezTo>
                        <a:pt x="22" y="273"/>
                        <a:pt x="20" y="247"/>
                        <a:pt x="22" y="210"/>
                      </a:cubicBezTo>
                      <a:cubicBezTo>
                        <a:pt x="24" y="173"/>
                        <a:pt x="31" y="125"/>
                        <a:pt x="36" y="90"/>
                      </a:cubicBezTo>
                      <a:cubicBezTo>
                        <a:pt x="41" y="55"/>
                        <a:pt x="47" y="20"/>
                        <a:pt x="52"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19" name="Freeform 27">
                <a:extLst>
                  <a:ext uri="{FF2B5EF4-FFF2-40B4-BE49-F238E27FC236}">
                    <a16:creationId xmlns:a16="http://schemas.microsoft.com/office/drawing/2014/main" id="{6727F5B1-37B4-4428-A512-48D7CCB9E660}"/>
                  </a:ext>
                </a:extLst>
              </p:cNvPr>
              <p:cNvSpPr>
                <a:spLocks/>
              </p:cNvSpPr>
              <p:nvPr/>
            </p:nvSpPr>
            <p:spPr bwMode="auto">
              <a:xfrm>
                <a:off x="7162800" y="1954536"/>
                <a:ext cx="422832" cy="475120"/>
              </a:xfrm>
              <a:custGeom>
                <a:avLst/>
                <a:gdLst>
                  <a:gd name="T0" fmla="*/ 114 w 564"/>
                  <a:gd name="T1" fmla="*/ 525 h 565"/>
                  <a:gd name="T2" fmla="*/ 10 w 564"/>
                  <a:gd name="T3" fmla="*/ 525 h 565"/>
                  <a:gd name="T4" fmla="*/ 54 w 564"/>
                  <a:gd name="T5" fmla="*/ 285 h 565"/>
                  <a:gd name="T6" fmla="*/ 204 w 564"/>
                  <a:gd name="T7" fmla="*/ 180 h 565"/>
                  <a:gd name="T8" fmla="*/ 370 w 564"/>
                  <a:gd name="T9" fmla="*/ 135 h 565"/>
                  <a:gd name="T10" fmla="*/ 460 w 564"/>
                  <a:gd name="T11" fmla="*/ 45 h 565"/>
                  <a:gd name="T12" fmla="*/ 564 w 564"/>
                  <a:gd name="T13" fmla="*/ 0 h 565"/>
                </a:gdLst>
                <a:ahLst/>
                <a:cxnLst>
                  <a:cxn ang="0">
                    <a:pos x="T0" y="T1"/>
                  </a:cxn>
                  <a:cxn ang="0">
                    <a:pos x="T2" y="T3"/>
                  </a:cxn>
                  <a:cxn ang="0">
                    <a:pos x="T4" y="T5"/>
                  </a:cxn>
                  <a:cxn ang="0">
                    <a:pos x="T6" y="T7"/>
                  </a:cxn>
                  <a:cxn ang="0">
                    <a:pos x="T8" y="T9"/>
                  </a:cxn>
                  <a:cxn ang="0">
                    <a:pos x="T10" y="T11"/>
                  </a:cxn>
                  <a:cxn ang="0">
                    <a:pos x="T12" y="T13"/>
                  </a:cxn>
                </a:cxnLst>
                <a:rect l="0" t="0" r="r" b="b"/>
                <a:pathLst>
                  <a:path w="564" h="565">
                    <a:moveTo>
                      <a:pt x="114" y="525"/>
                    </a:moveTo>
                    <a:cubicBezTo>
                      <a:pt x="67" y="545"/>
                      <a:pt x="20" y="565"/>
                      <a:pt x="10" y="525"/>
                    </a:cubicBezTo>
                    <a:cubicBezTo>
                      <a:pt x="0" y="485"/>
                      <a:pt x="22" y="342"/>
                      <a:pt x="54" y="285"/>
                    </a:cubicBezTo>
                    <a:cubicBezTo>
                      <a:pt x="86" y="228"/>
                      <a:pt x="151" y="205"/>
                      <a:pt x="204" y="180"/>
                    </a:cubicBezTo>
                    <a:cubicBezTo>
                      <a:pt x="257" y="155"/>
                      <a:pt x="327" y="157"/>
                      <a:pt x="370" y="135"/>
                    </a:cubicBezTo>
                    <a:cubicBezTo>
                      <a:pt x="413" y="113"/>
                      <a:pt x="428" y="68"/>
                      <a:pt x="460" y="45"/>
                    </a:cubicBezTo>
                    <a:cubicBezTo>
                      <a:pt x="492" y="22"/>
                      <a:pt x="528" y="11"/>
                      <a:pt x="564"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226" name="组合 225">
            <a:extLst>
              <a:ext uri="{FF2B5EF4-FFF2-40B4-BE49-F238E27FC236}">
                <a16:creationId xmlns:a16="http://schemas.microsoft.com/office/drawing/2014/main" id="{6254A50C-3C0A-4D6E-8B91-BFE69E6FDAB6}"/>
              </a:ext>
            </a:extLst>
          </p:cNvPr>
          <p:cNvGrpSpPr/>
          <p:nvPr/>
        </p:nvGrpSpPr>
        <p:grpSpPr>
          <a:xfrm>
            <a:off x="7151489" y="3880799"/>
            <a:ext cx="4472572" cy="2524125"/>
            <a:chOff x="7151489" y="3880799"/>
            <a:chExt cx="4472572" cy="2524125"/>
          </a:xfrm>
        </p:grpSpPr>
        <p:grpSp>
          <p:nvGrpSpPr>
            <p:cNvPr id="217" name="组合 216">
              <a:extLst>
                <a:ext uri="{FF2B5EF4-FFF2-40B4-BE49-F238E27FC236}">
                  <a16:creationId xmlns:a16="http://schemas.microsoft.com/office/drawing/2014/main" id="{1D9B922C-0A86-4E76-9D16-5A4868990B94}"/>
                </a:ext>
              </a:extLst>
            </p:cNvPr>
            <p:cNvGrpSpPr/>
            <p:nvPr/>
          </p:nvGrpSpPr>
          <p:grpSpPr>
            <a:xfrm>
              <a:off x="7151489" y="3880799"/>
              <a:ext cx="2989615" cy="2524125"/>
              <a:chOff x="4351490" y="2933279"/>
              <a:chExt cx="2989615" cy="2524125"/>
            </a:xfrm>
          </p:grpSpPr>
          <p:sp>
            <p:nvSpPr>
              <p:cNvPr id="90" name="Text Box 87">
                <a:extLst>
                  <a:ext uri="{FF2B5EF4-FFF2-40B4-BE49-F238E27FC236}">
                    <a16:creationId xmlns:a16="http://schemas.microsoft.com/office/drawing/2014/main" id="{26094579-A1D0-483C-A58D-0FF035C467FC}"/>
                  </a:ext>
                </a:extLst>
              </p:cNvPr>
              <p:cNvSpPr txBox="1">
                <a:spLocks noChangeArrowheads="1"/>
              </p:cNvSpPr>
              <p:nvPr/>
            </p:nvSpPr>
            <p:spPr bwMode="auto">
              <a:xfrm>
                <a:off x="4351490" y="4638255"/>
                <a:ext cx="685800" cy="3619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1400" b="1" dirty="0"/>
                  <a:t>NULL</a:t>
                </a:r>
              </a:p>
            </p:txBody>
          </p:sp>
          <p:grpSp>
            <p:nvGrpSpPr>
              <p:cNvPr id="216" name="组合 215">
                <a:extLst>
                  <a:ext uri="{FF2B5EF4-FFF2-40B4-BE49-F238E27FC236}">
                    <a16:creationId xmlns:a16="http://schemas.microsoft.com/office/drawing/2014/main" id="{18673D12-CAEF-4480-BA4C-EEC6645A415B}"/>
                  </a:ext>
                </a:extLst>
              </p:cNvPr>
              <p:cNvGrpSpPr/>
              <p:nvPr/>
            </p:nvGrpSpPr>
            <p:grpSpPr>
              <a:xfrm>
                <a:off x="4757343" y="2933279"/>
                <a:ext cx="2583762" cy="2524125"/>
                <a:chOff x="4631523" y="2760824"/>
                <a:chExt cx="2583762" cy="2524125"/>
              </a:xfrm>
            </p:grpSpPr>
            <p:grpSp>
              <p:nvGrpSpPr>
                <p:cNvPr id="180" name="组合 179">
                  <a:extLst>
                    <a:ext uri="{FF2B5EF4-FFF2-40B4-BE49-F238E27FC236}">
                      <a16:creationId xmlns:a16="http://schemas.microsoft.com/office/drawing/2014/main" id="{F16FC67D-ED30-4ABB-BC44-5ACE448CC7E7}"/>
                    </a:ext>
                  </a:extLst>
                </p:cNvPr>
                <p:cNvGrpSpPr/>
                <p:nvPr/>
              </p:nvGrpSpPr>
              <p:grpSpPr>
                <a:xfrm>
                  <a:off x="4631523" y="2760824"/>
                  <a:ext cx="2441575" cy="2524125"/>
                  <a:chOff x="1318133" y="1457325"/>
                  <a:chExt cx="2441575" cy="2524125"/>
                </a:xfrm>
              </p:grpSpPr>
              <p:sp>
                <p:nvSpPr>
                  <p:cNvPr id="181" name="Line 18">
                    <a:extLst>
                      <a:ext uri="{FF2B5EF4-FFF2-40B4-BE49-F238E27FC236}">
                        <a16:creationId xmlns:a16="http://schemas.microsoft.com/office/drawing/2014/main" id="{3BE71444-1FFD-407D-BD2C-671CBD33B590}"/>
                      </a:ext>
                    </a:extLst>
                  </p:cNvPr>
                  <p:cNvSpPr>
                    <a:spLocks noChangeShapeType="1"/>
                  </p:cNvSpPr>
                  <p:nvPr/>
                </p:nvSpPr>
                <p:spPr bwMode="auto">
                  <a:xfrm>
                    <a:off x="3054215" y="2100161"/>
                    <a:ext cx="228600" cy="228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grpSp>
                <p:nvGrpSpPr>
                  <p:cNvPr id="182" name="Group 5">
                    <a:extLst>
                      <a:ext uri="{FF2B5EF4-FFF2-40B4-BE49-F238E27FC236}">
                        <a16:creationId xmlns:a16="http://schemas.microsoft.com/office/drawing/2014/main" id="{711EC501-D463-4B72-AF5D-0079AFD0F356}"/>
                      </a:ext>
                    </a:extLst>
                  </p:cNvPr>
                  <p:cNvGrpSpPr>
                    <a:grpSpLocks/>
                  </p:cNvGrpSpPr>
                  <p:nvPr/>
                </p:nvGrpSpPr>
                <p:grpSpPr bwMode="auto">
                  <a:xfrm>
                    <a:off x="1318133" y="1457325"/>
                    <a:ext cx="2441575" cy="2524125"/>
                    <a:chOff x="671" y="912"/>
                    <a:chExt cx="1538" cy="1590"/>
                  </a:xfrm>
                </p:grpSpPr>
                <p:sp>
                  <p:nvSpPr>
                    <p:cNvPr id="183" name="Line 19">
                      <a:extLst>
                        <a:ext uri="{FF2B5EF4-FFF2-40B4-BE49-F238E27FC236}">
                          <a16:creationId xmlns:a16="http://schemas.microsoft.com/office/drawing/2014/main" id="{C52B60AC-94D2-4B60-ACA4-27F14D8FAA39}"/>
                        </a:ext>
                      </a:extLst>
                    </p:cNvPr>
                    <p:cNvSpPr>
                      <a:spLocks noChangeShapeType="1"/>
                    </p:cNvSpPr>
                    <p:nvPr/>
                  </p:nvSpPr>
                  <p:spPr bwMode="auto">
                    <a:xfrm flipH="1">
                      <a:off x="1541" y="1294"/>
                      <a:ext cx="124" cy="14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84" name="Line 18">
                      <a:extLst>
                        <a:ext uri="{FF2B5EF4-FFF2-40B4-BE49-F238E27FC236}">
                          <a16:creationId xmlns:a16="http://schemas.microsoft.com/office/drawing/2014/main" id="{4388204B-C0AA-46F8-A13C-AD11CD4091DB}"/>
                        </a:ext>
                      </a:extLst>
                    </p:cNvPr>
                    <p:cNvSpPr>
                      <a:spLocks noChangeShapeType="1"/>
                    </p:cNvSpPr>
                    <p:nvPr/>
                  </p:nvSpPr>
                  <p:spPr bwMode="auto">
                    <a:xfrm>
                      <a:off x="1521" y="1050"/>
                      <a:ext cx="144"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85" name="Line 16">
                      <a:extLst>
                        <a:ext uri="{FF2B5EF4-FFF2-40B4-BE49-F238E27FC236}">
                          <a16:creationId xmlns:a16="http://schemas.microsoft.com/office/drawing/2014/main" id="{DDCD8581-541C-4F6D-B977-529CE18A6677}"/>
                        </a:ext>
                      </a:extLst>
                    </p:cNvPr>
                    <p:cNvSpPr>
                      <a:spLocks noChangeShapeType="1"/>
                    </p:cNvSpPr>
                    <p:nvPr/>
                  </p:nvSpPr>
                  <p:spPr bwMode="auto">
                    <a:xfrm flipH="1">
                      <a:off x="941" y="1314"/>
                      <a:ext cx="144"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86" name="Line 15">
                      <a:extLst>
                        <a:ext uri="{FF2B5EF4-FFF2-40B4-BE49-F238E27FC236}">
                          <a16:creationId xmlns:a16="http://schemas.microsoft.com/office/drawing/2014/main" id="{FEA19A49-1C86-4702-BE0B-7A5306B9DF13}"/>
                        </a:ext>
                      </a:extLst>
                    </p:cNvPr>
                    <p:cNvSpPr>
                      <a:spLocks noChangeShapeType="1"/>
                    </p:cNvSpPr>
                    <p:nvPr/>
                  </p:nvSpPr>
                  <p:spPr bwMode="auto">
                    <a:xfrm flipH="1">
                      <a:off x="1209" y="1056"/>
                      <a:ext cx="144"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87" name="Text Box 6">
                      <a:extLst>
                        <a:ext uri="{FF2B5EF4-FFF2-40B4-BE49-F238E27FC236}">
                          <a16:creationId xmlns:a16="http://schemas.microsoft.com/office/drawing/2014/main" id="{7B4AED05-6443-4606-8755-DE779FCBC455}"/>
                        </a:ext>
                      </a:extLst>
                    </p:cNvPr>
                    <p:cNvSpPr txBox="1">
                      <a:spLocks noChangeArrowheads="1"/>
                    </p:cNvSpPr>
                    <p:nvPr/>
                  </p:nvSpPr>
                  <p:spPr bwMode="auto">
                    <a:xfrm>
                      <a:off x="671" y="2266"/>
                      <a:ext cx="1538" cy="236"/>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000" b="1" dirty="0"/>
                        <a:t>(d)</a:t>
                      </a:r>
                      <a:r>
                        <a:rPr lang="zh-CN" altLang="en-US" sz="2000" b="1" dirty="0"/>
                        <a:t>后序线索二叉树</a:t>
                      </a:r>
                    </a:p>
                  </p:txBody>
                </p:sp>
                <p:sp>
                  <p:nvSpPr>
                    <p:cNvPr id="188" name="Oval 7">
                      <a:extLst>
                        <a:ext uri="{FF2B5EF4-FFF2-40B4-BE49-F238E27FC236}">
                          <a16:creationId xmlns:a16="http://schemas.microsoft.com/office/drawing/2014/main" id="{5D366819-4BDF-4FD9-9369-60146B42ED0D}"/>
                        </a:ext>
                      </a:extLst>
                    </p:cNvPr>
                    <p:cNvSpPr>
                      <a:spLocks noChangeArrowheads="1"/>
                    </p:cNvSpPr>
                    <p:nvPr/>
                  </p:nvSpPr>
                  <p:spPr bwMode="auto">
                    <a:xfrm>
                      <a:off x="1344" y="912"/>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A</a:t>
                      </a:r>
                    </a:p>
                  </p:txBody>
                </p:sp>
                <p:sp>
                  <p:nvSpPr>
                    <p:cNvPr id="189" name="Oval 8">
                      <a:extLst>
                        <a:ext uri="{FF2B5EF4-FFF2-40B4-BE49-F238E27FC236}">
                          <a16:creationId xmlns:a16="http://schemas.microsoft.com/office/drawing/2014/main" id="{42B6894F-8DAD-4E6A-8918-93B82474BE5F}"/>
                        </a:ext>
                      </a:extLst>
                    </p:cNvPr>
                    <p:cNvSpPr>
                      <a:spLocks noChangeArrowheads="1"/>
                    </p:cNvSpPr>
                    <p:nvPr/>
                  </p:nvSpPr>
                  <p:spPr bwMode="auto">
                    <a:xfrm>
                      <a:off x="1056" y="1152"/>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B</a:t>
                      </a:r>
                    </a:p>
                  </p:txBody>
                </p:sp>
                <p:sp>
                  <p:nvSpPr>
                    <p:cNvPr id="190" name="Oval 9">
                      <a:extLst>
                        <a:ext uri="{FF2B5EF4-FFF2-40B4-BE49-F238E27FC236}">
                          <a16:creationId xmlns:a16="http://schemas.microsoft.com/office/drawing/2014/main" id="{3FA434BA-90AE-4C41-8747-2DFF1553113A}"/>
                        </a:ext>
                      </a:extLst>
                    </p:cNvPr>
                    <p:cNvSpPr>
                      <a:spLocks noChangeArrowheads="1"/>
                    </p:cNvSpPr>
                    <p:nvPr/>
                  </p:nvSpPr>
                  <p:spPr bwMode="auto">
                    <a:xfrm>
                      <a:off x="1632" y="1152"/>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C</a:t>
                      </a:r>
                    </a:p>
                  </p:txBody>
                </p:sp>
                <p:sp>
                  <p:nvSpPr>
                    <p:cNvPr id="191" name="Oval 10">
                      <a:extLst>
                        <a:ext uri="{FF2B5EF4-FFF2-40B4-BE49-F238E27FC236}">
                          <a16:creationId xmlns:a16="http://schemas.microsoft.com/office/drawing/2014/main" id="{16C1485D-6F5B-45C5-B6DC-386A9D978AF5}"/>
                        </a:ext>
                      </a:extLst>
                    </p:cNvPr>
                    <p:cNvSpPr>
                      <a:spLocks noChangeArrowheads="1"/>
                    </p:cNvSpPr>
                    <p:nvPr/>
                  </p:nvSpPr>
                  <p:spPr bwMode="auto">
                    <a:xfrm>
                      <a:off x="816" y="1440"/>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D</a:t>
                      </a:r>
                    </a:p>
                  </p:txBody>
                </p:sp>
                <p:sp>
                  <p:nvSpPr>
                    <p:cNvPr id="192" name="Oval 11">
                      <a:extLst>
                        <a:ext uri="{FF2B5EF4-FFF2-40B4-BE49-F238E27FC236}">
                          <a16:creationId xmlns:a16="http://schemas.microsoft.com/office/drawing/2014/main" id="{632CB06E-9E7F-4CFE-8E17-F9383121A5AD}"/>
                        </a:ext>
                      </a:extLst>
                    </p:cNvPr>
                    <p:cNvSpPr>
                      <a:spLocks noChangeArrowheads="1"/>
                    </p:cNvSpPr>
                    <p:nvPr/>
                  </p:nvSpPr>
                  <p:spPr bwMode="auto">
                    <a:xfrm>
                      <a:off x="1008" y="1776"/>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G</a:t>
                      </a:r>
                    </a:p>
                  </p:txBody>
                </p:sp>
                <p:sp>
                  <p:nvSpPr>
                    <p:cNvPr id="193" name="Oval 12">
                      <a:extLst>
                        <a:ext uri="{FF2B5EF4-FFF2-40B4-BE49-F238E27FC236}">
                          <a16:creationId xmlns:a16="http://schemas.microsoft.com/office/drawing/2014/main" id="{B3305321-8700-4A14-A7C2-78267CBDD631}"/>
                        </a:ext>
                      </a:extLst>
                    </p:cNvPr>
                    <p:cNvSpPr>
                      <a:spLocks noChangeArrowheads="1"/>
                    </p:cNvSpPr>
                    <p:nvPr/>
                  </p:nvSpPr>
                  <p:spPr bwMode="auto">
                    <a:xfrm>
                      <a:off x="1440" y="1440"/>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E</a:t>
                      </a:r>
                    </a:p>
                  </p:txBody>
                </p:sp>
                <p:sp>
                  <p:nvSpPr>
                    <p:cNvPr id="194" name="Oval 13">
                      <a:extLst>
                        <a:ext uri="{FF2B5EF4-FFF2-40B4-BE49-F238E27FC236}">
                          <a16:creationId xmlns:a16="http://schemas.microsoft.com/office/drawing/2014/main" id="{92D204C2-1E7E-4655-B326-F517333A7E44}"/>
                        </a:ext>
                      </a:extLst>
                    </p:cNvPr>
                    <p:cNvSpPr>
                      <a:spLocks noChangeArrowheads="1"/>
                    </p:cNvSpPr>
                    <p:nvPr/>
                  </p:nvSpPr>
                  <p:spPr bwMode="auto">
                    <a:xfrm>
                      <a:off x="1842" y="1440"/>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F</a:t>
                      </a:r>
                    </a:p>
                  </p:txBody>
                </p:sp>
                <p:sp>
                  <p:nvSpPr>
                    <p:cNvPr id="195" name="Oval 14">
                      <a:extLst>
                        <a:ext uri="{FF2B5EF4-FFF2-40B4-BE49-F238E27FC236}">
                          <a16:creationId xmlns:a16="http://schemas.microsoft.com/office/drawing/2014/main" id="{CB434FD6-2F63-4B38-A3A3-E2480BAB1B0F}"/>
                        </a:ext>
                      </a:extLst>
                    </p:cNvPr>
                    <p:cNvSpPr>
                      <a:spLocks noChangeArrowheads="1"/>
                    </p:cNvSpPr>
                    <p:nvPr/>
                  </p:nvSpPr>
                  <p:spPr bwMode="auto">
                    <a:xfrm>
                      <a:off x="1584" y="1776"/>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H</a:t>
                      </a:r>
                    </a:p>
                  </p:txBody>
                </p:sp>
                <p:sp>
                  <p:nvSpPr>
                    <p:cNvPr id="196" name="Line 17">
                      <a:extLst>
                        <a:ext uri="{FF2B5EF4-FFF2-40B4-BE49-F238E27FC236}">
                          <a16:creationId xmlns:a16="http://schemas.microsoft.com/office/drawing/2014/main" id="{226A0236-36E0-42ED-B32B-913CAB4CECD8}"/>
                        </a:ext>
                      </a:extLst>
                    </p:cNvPr>
                    <p:cNvSpPr>
                      <a:spLocks noChangeShapeType="1"/>
                    </p:cNvSpPr>
                    <p:nvPr/>
                  </p:nvSpPr>
                  <p:spPr bwMode="auto">
                    <a:xfrm>
                      <a:off x="960" y="1632"/>
                      <a:ext cx="96"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97" name="Line 21">
                      <a:extLst>
                        <a:ext uri="{FF2B5EF4-FFF2-40B4-BE49-F238E27FC236}">
                          <a16:creationId xmlns:a16="http://schemas.microsoft.com/office/drawing/2014/main" id="{75AE21B4-F9C7-41F1-98AD-491A90092C93}"/>
                        </a:ext>
                      </a:extLst>
                    </p:cNvPr>
                    <p:cNvSpPr>
                      <a:spLocks noChangeShapeType="1"/>
                    </p:cNvSpPr>
                    <p:nvPr/>
                  </p:nvSpPr>
                  <p:spPr bwMode="auto">
                    <a:xfrm>
                      <a:off x="1536" y="1632"/>
                      <a:ext cx="96"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grpSp>
            </p:grpSp>
            <p:sp>
              <p:nvSpPr>
                <p:cNvPr id="207" name="Freeform 79">
                  <a:extLst>
                    <a:ext uri="{FF2B5EF4-FFF2-40B4-BE49-F238E27FC236}">
                      <a16:creationId xmlns:a16="http://schemas.microsoft.com/office/drawing/2014/main" id="{A18DA5F9-9E08-4D26-9138-94493D1BD2EE}"/>
                    </a:ext>
                  </a:extLst>
                </p:cNvPr>
                <p:cNvSpPr>
                  <a:spLocks/>
                </p:cNvSpPr>
                <p:nvPr/>
              </p:nvSpPr>
              <p:spPr bwMode="auto">
                <a:xfrm>
                  <a:off x="5411629" y="3430166"/>
                  <a:ext cx="718405" cy="993775"/>
                </a:xfrm>
                <a:custGeom>
                  <a:avLst/>
                  <a:gdLst>
                    <a:gd name="T0" fmla="*/ 10 w 774"/>
                    <a:gd name="T1" fmla="*/ 0 h 1142"/>
                    <a:gd name="T2" fmla="*/ 70 w 774"/>
                    <a:gd name="T3" fmla="*/ 360 h 1142"/>
                    <a:gd name="T4" fmla="*/ 430 w 774"/>
                    <a:gd name="T5" fmla="*/ 1020 h 1142"/>
                    <a:gd name="T6" fmla="*/ 774 w 774"/>
                    <a:gd name="T7" fmla="*/ 1095 h 1142"/>
                  </a:gdLst>
                  <a:ahLst/>
                  <a:cxnLst>
                    <a:cxn ang="0">
                      <a:pos x="T0" y="T1"/>
                    </a:cxn>
                    <a:cxn ang="0">
                      <a:pos x="T2" y="T3"/>
                    </a:cxn>
                    <a:cxn ang="0">
                      <a:pos x="T4" y="T5"/>
                    </a:cxn>
                    <a:cxn ang="0">
                      <a:pos x="T6" y="T7"/>
                    </a:cxn>
                  </a:cxnLst>
                  <a:rect l="0" t="0" r="r" b="b"/>
                  <a:pathLst>
                    <a:path w="774" h="1142">
                      <a:moveTo>
                        <a:pt x="10" y="0"/>
                      </a:moveTo>
                      <a:cubicBezTo>
                        <a:pt x="5" y="95"/>
                        <a:pt x="0" y="190"/>
                        <a:pt x="70" y="360"/>
                      </a:cubicBezTo>
                      <a:cubicBezTo>
                        <a:pt x="140" y="530"/>
                        <a:pt x="313" y="898"/>
                        <a:pt x="430" y="1020"/>
                      </a:cubicBezTo>
                      <a:cubicBezTo>
                        <a:pt x="547" y="1142"/>
                        <a:pt x="660" y="1118"/>
                        <a:pt x="774" y="1095"/>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8" name="Freeform 80">
                  <a:extLst>
                    <a:ext uri="{FF2B5EF4-FFF2-40B4-BE49-F238E27FC236}">
                      <a16:creationId xmlns:a16="http://schemas.microsoft.com/office/drawing/2014/main" id="{8E02FD9F-6269-488E-AF29-840EA676186B}"/>
                    </a:ext>
                  </a:extLst>
                </p:cNvPr>
                <p:cNvSpPr>
                  <a:spLocks/>
                </p:cNvSpPr>
                <p:nvPr/>
              </p:nvSpPr>
              <p:spPr bwMode="auto">
                <a:xfrm>
                  <a:off x="5497586" y="3433291"/>
                  <a:ext cx="591262" cy="913657"/>
                </a:xfrm>
                <a:custGeom>
                  <a:avLst/>
                  <a:gdLst>
                    <a:gd name="T0" fmla="*/ 644 w 644"/>
                    <a:gd name="T1" fmla="*/ 1020 h 1145"/>
                    <a:gd name="T2" fmla="*/ 450 w 644"/>
                    <a:gd name="T3" fmla="*/ 975 h 1145"/>
                    <a:gd name="T4" fmla="*/ 0 w 644"/>
                    <a:gd name="T5" fmla="*/ 0 h 1145"/>
                  </a:gdLst>
                  <a:ahLst/>
                  <a:cxnLst>
                    <a:cxn ang="0">
                      <a:pos x="T0" y="T1"/>
                    </a:cxn>
                    <a:cxn ang="0">
                      <a:pos x="T2" y="T3"/>
                    </a:cxn>
                    <a:cxn ang="0">
                      <a:pos x="T4" y="T5"/>
                    </a:cxn>
                  </a:cxnLst>
                  <a:rect l="0" t="0" r="r" b="b"/>
                  <a:pathLst>
                    <a:path w="644" h="1145">
                      <a:moveTo>
                        <a:pt x="644" y="1020"/>
                      </a:moveTo>
                      <a:cubicBezTo>
                        <a:pt x="600" y="1082"/>
                        <a:pt x="557" y="1145"/>
                        <a:pt x="450" y="975"/>
                      </a:cubicBezTo>
                      <a:cubicBezTo>
                        <a:pt x="343" y="805"/>
                        <a:pt x="171" y="402"/>
                        <a:pt x="0"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9" name="Freeform 81">
                  <a:extLst>
                    <a:ext uri="{FF2B5EF4-FFF2-40B4-BE49-F238E27FC236}">
                      <a16:creationId xmlns:a16="http://schemas.microsoft.com/office/drawing/2014/main" id="{B65E2441-3B82-4D81-9F9C-22FD7C3EF32B}"/>
                    </a:ext>
                  </a:extLst>
                </p:cNvPr>
                <p:cNvSpPr>
                  <a:spLocks/>
                </p:cNvSpPr>
                <p:nvPr/>
              </p:nvSpPr>
              <p:spPr bwMode="auto">
                <a:xfrm>
                  <a:off x="5185334" y="3745113"/>
                  <a:ext cx="438377" cy="457200"/>
                </a:xfrm>
                <a:custGeom>
                  <a:avLst/>
                  <a:gdLst>
                    <a:gd name="T0" fmla="*/ 270 w 467"/>
                    <a:gd name="T1" fmla="*/ 570 h 570"/>
                    <a:gd name="T2" fmla="*/ 450 w 467"/>
                    <a:gd name="T3" fmla="*/ 525 h 570"/>
                    <a:gd name="T4" fmla="*/ 374 w 467"/>
                    <a:gd name="T5" fmla="*/ 375 h 570"/>
                    <a:gd name="T6" fmla="*/ 270 w 467"/>
                    <a:gd name="T7" fmla="*/ 225 h 570"/>
                    <a:gd name="T8" fmla="*/ 0 w 467"/>
                    <a:gd name="T9" fmla="*/ 0 h 570"/>
                  </a:gdLst>
                  <a:ahLst/>
                  <a:cxnLst>
                    <a:cxn ang="0">
                      <a:pos x="T0" y="T1"/>
                    </a:cxn>
                    <a:cxn ang="0">
                      <a:pos x="T2" y="T3"/>
                    </a:cxn>
                    <a:cxn ang="0">
                      <a:pos x="T4" y="T5"/>
                    </a:cxn>
                    <a:cxn ang="0">
                      <a:pos x="T6" y="T7"/>
                    </a:cxn>
                    <a:cxn ang="0">
                      <a:pos x="T8" y="T9"/>
                    </a:cxn>
                  </a:cxnLst>
                  <a:rect l="0" t="0" r="r" b="b"/>
                  <a:pathLst>
                    <a:path w="467" h="570">
                      <a:moveTo>
                        <a:pt x="270" y="570"/>
                      </a:moveTo>
                      <a:cubicBezTo>
                        <a:pt x="351" y="563"/>
                        <a:pt x="433" y="557"/>
                        <a:pt x="450" y="525"/>
                      </a:cubicBezTo>
                      <a:cubicBezTo>
                        <a:pt x="467" y="493"/>
                        <a:pt x="404" y="425"/>
                        <a:pt x="374" y="375"/>
                      </a:cubicBezTo>
                      <a:cubicBezTo>
                        <a:pt x="344" y="325"/>
                        <a:pt x="332" y="287"/>
                        <a:pt x="270" y="225"/>
                      </a:cubicBezTo>
                      <a:cubicBezTo>
                        <a:pt x="208" y="163"/>
                        <a:pt x="104" y="81"/>
                        <a:pt x="0"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0" name="Freeform 82">
                  <a:extLst>
                    <a:ext uri="{FF2B5EF4-FFF2-40B4-BE49-F238E27FC236}">
                      <a16:creationId xmlns:a16="http://schemas.microsoft.com/office/drawing/2014/main" id="{9EB8DAEF-652E-4BDD-9A36-DA00B4E0E5DA}"/>
                    </a:ext>
                  </a:extLst>
                </p:cNvPr>
                <p:cNvSpPr>
                  <a:spLocks/>
                </p:cNvSpPr>
                <p:nvPr/>
              </p:nvSpPr>
              <p:spPr bwMode="auto">
                <a:xfrm>
                  <a:off x="4821026" y="3913349"/>
                  <a:ext cx="304800" cy="381000"/>
                </a:xfrm>
                <a:custGeom>
                  <a:avLst/>
                  <a:gdLst>
                    <a:gd name="T0" fmla="*/ 74 w 374"/>
                    <a:gd name="T1" fmla="*/ 0 h 390"/>
                    <a:gd name="T2" fmla="*/ 28 w 374"/>
                    <a:gd name="T3" fmla="*/ 120 h 390"/>
                    <a:gd name="T4" fmla="*/ 58 w 374"/>
                    <a:gd name="T5" fmla="*/ 240 h 390"/>
                    <a:gd name="T6" fmla="*/ 374 w 374"/>
                    <a:gd name="T7" fmla="*/ 390 h 390"/>
                  </a:gdLst>
                  <a:ahLst/>
                  <a:cxnLst>
                    <a:cxn ang="0">
                      <a:pos x="T0" y="T1"/>
                    </a:cxn>
                    <a:cxn ang="0">
                      <a:pos x="T2" y="T3"/>
                    </a:cxn>
                    <a:cxn ang="0">
                      <a:pos x="T4" y="T5"/>
                    </a:cxn>
                    <a:cxn ang="0">
                      <a:pos x="T6" y="T7"/>
                    </a:cxn>
                  </a:cxnLst>
                  <a:rect l="0" t="0" r="r" b="b"/>
                  <a:pathLst>
                    <a:path w="374" h="390">
                      <a:moveTo>
                        <a:pt x="74" y="0"/>
                      </a:moveTo>
                      <a:cubicBezTo>
                        <a:pt x="52" y="40"/>
                        <a:pt x="31" y="80"/>
                        <a:pt x="28" y="120"/>
                      </a:cubicBezTo>
                      <a:cubicBezTo>
                        <a:pt x="25" y="160"/>
                        <a:pt x="0" y="195"/>
                        <a:pt x="58" y="240"/>
                      </a:cubicBezTo>
                      <a:cubicBezTo>
                        <a:pt x="116" y="285"/>
                        <a:pt x="245" y="337"/>
                        <a:pt x="374" y="39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1" name="Freeform 83">
                  <a:extLst>
                    <a:ext uri="{FF2B5EF4-FFF2-40B4-BE49-F238E27FC236}">
                      <a16:creationId xmlns:a16="http://schemas.microsoft.com/office/drawing/2014/main" id="{06282D9C-FEC5-419B-AEA2-76D3EC10AB00}"/>
                    </a:ext>
                  </a:extLst>
                </p:cNvPr>
                <p:cNvSpPr>
                  <a:spLocks/>
                </p:cNvSpPr>
                <p:nvPr/>
              </p:nvSpPr>
              <p:spPr bwMode="auto">
                <a:xfrm>
                  <a:off x="5888457" y="3869189"/>
                  <a:ext cx="207543" cy="330865"/>
                </a:xfrm>
                <a:custGeom>
                  <a:avLst/>
                  <a:gdLst>
                    <a:gd name="T0" fmla="*/ 8 w 322"/>
                    <a:gd name="T1" fmla="*/ 0 h 345"/>
                    <a:gd name="T2" fmla="*/ 22 w 322"/>
                    <a:gd name="T3" fmla="*/ 120 h 345"/>
                    <a:gd name="T4" fmla="*/ 142 w 322"/>
                    <a:gd name="T5" fmla="*/ 300 h 345"/>
                    <a:gd name="T6" fmla="*/ 322 w 322"/>
                    <a:gd name="T7" fmla="*/ 345 h 345"/>
                  </a:gdLst>
                  <a:ahLst/>
                  <a:cxnLst>
                    <a:cxn ang="0">
                      <a:pos x="T0" y="T1"/>
                    </a:cxn>
                    <a:cxn ang="0">
                      <a:pos x="T2" y="T3"/>
                    </a:cxn>
                    <a:cxn ang="0">
                      <a:pos x="T4" y="T5"/>
                    </a:cxn>
                    <a:cxn ang="0">
                      <a:pos x="T6" y="T7"/>
                    </a:cxn>
                  </a:cxnLst>
                  <a:rect l="0" t="0" r="r" b="b"/>
                  <a:pathLst>
                    <a:path w="322" h="345">
                      <a:moveTo>
                        <a:pt x="8" y="0"/>
                      </a:moveTo>
                      <a:cubicBezTo>
                        <a:pt x="4" y="35"/>
                        <a:pt x="0" y="70"/>
                        <a:pt x="22" y="120"/>
                      </a:cubicBezTo>
                      <a:cubicBezTo>
                        <a:pt x="44" y="170"/>
                        <a:pt x="92" y="262"/>
                        <a:pt x="142" y="300"/>
                      </a:cubicBezTo>
                      <a:cubicBezTo>
                        <a:pt x="192" y="338"/>
                        <a:pt x="257" y="341"/>
                        <a:pt x="322" y="345"/>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2" name="Freeform 84">
                  <a:extLst>
                    <a:ext uri="{FF2B5EF4-FFF2-40B4-BE49-F238E27FC236}">
                      <a16:creationId xmlns:a16="http://schemas.microsoft.com/office/drawing/2014/main" id="{8BFB3D9D-EAF5-4986-9BDF-311EF2A53B7F}"/>
                    </a:ext>
                  </a:extLst>
                </p:cNvPr>
                <p:cNvSpPr>
                  <a:spLocks/>
                </p:cNvSpPr>
                <p:nvPr/>
              </p:nvSpPr>
              <p:spPr bwMode="auto">
                <a:xfrm>
                  <a:off x="6135635" y="3850706"/>
                  <a:ext cx="455613" cy="488950"/>
                </a:xfrm>
                <a:custGeom>
                  <a:avLst/>
                  <a:gdLst>
                    <a:gd name="T0" fmla="*/ 330 w 529"/>
                    <a:gd name="T1" fmla="*/ 555 h 607"/>
                    <a:gd name="T2" fmla="*/ 464 w 529"/>
                    <a:gd name="T3" fmla="*/ 600 h 607"/>
                    <a:gd name="T4" fmla="*/ 524 w 529"/>
                    <a:gd name="T5" fmla="*/ 510 h 607"/>
                    <a:gd name="T6" fmla="*/ 494 w 529"/>
                    <a:gd name="T7" fmla="*/ 330 h 607"/>
                    <a:gd name="T8" fmla="*/ 314 w 529"/>
                    <a:gd name="T9" fmla="*/ 225 h 607"/>
                    <a:gd name="T10" fmla="*/ 0 w 529"/>
                    <a:gd name="T11" fmla="*/ 0 h 607"/>
                  </a:gdLst>
                  <a:ahLst/>
                  <a:cxnLst>
                    <a:cxn ang="0">
                      <a:pos x="T0" y="T1"/>
                    </a:cxn>
                    <a:cxn ang="0">
                      <a:pos x="T2" y="T3"/>
                    </a:cxn>
                    <a:cxn ang="0">
                      <a:pos x="T4" y="T5"/>
                    </a:cxn>
                    <a:cxn ang="0">
                      <a:pos x="T6" y="T7"/>
                    </a:cxn>
                    <a:cxn ang="0">
                      <a:pos x="T8" y="T9"/>
                    </a:cxn>
                    <a:cxn ang="0">
                      <a:pos x="T10" y="T11"/>
                    </a:cxn>
                  </a:cxnLst>
                  <a:rect l="0" t="0" r="r" b="b"/>
                  <a:pathLst>
                    <a:path w="529" h="607">
                      <a:moveTo>
                        <a:pt x="330" y="555"/>
                      </a:moveTo>
                      <a:cubicBezTo>
                        <a:pt x="381" y="581"/>
                        <a:pt x="432" y="607"/>
                        <a:pt x="464" y="600"/>
                      </a:cubicBezTo>
                      <a:cubicBezTo>
                        <a:pt x="496" y="593"/>
                        <a:pt x="519" y="555"/>
                        <a:pt x="524" y="510"/>
                      </a:cubicBezTo>
                      <a:cubicBezTo>
                        <a:pt x="529" y="465"/>
                        <a:pt x="529" y="377"/>
                        <a:pt x="494" y="330"/>
                      </a:cubicBezTo>
                      <a:cubicBezTo>
                        <a:pt x="459" y="283"/>
                        <a:pt x="396" y="280"/>
                        <a:pt x="314" y="225"/>
                      </a:cubicBezTo>
                      <a:cubicBezTo>
                        <a:pt x="232" y="170"/>
                        <a:pt x="116" y="85"/>
                        <a:pt x="0"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3" name="Freeform 85">
                  <a:extLst>
                    <a:ext uri="{FF2B5EF4-FFF2-40B4-BE49-F238E27FC236}">
                      <a16:creationId xmlns:a16="http://schemas.microsoft.com/office/drawing/2014/main" id="{32DFF578-7E41-4FE9-8389-0E9DECC43703}"/>
                    </a:ext>
                  </a:extLst>
                </p:cNvPr>
                <p:cNvSpPr>
                  <a:spLocks/>
                </p:cNvSpPr>
                <p:nvPr/>
              </p:nvSpPr>
              <p:spPr bwMode="auto">
                <a:xfrm>
                  <a:off x="6135635" y="3681574"/>
                  <a:ext cx="654050" cy="397732"/>
                </a:xfrm>
                <a:custGeom>
                  <a:avLst/>
                  <a:gdLst>
                    <a:gd name="T0" fmla="*/ 704 w 761"/>
                    <a:gd name="T1" fmla="*/ 180 h 315"/>
                    <a:gd name="T2" fmla="*/ 644 w 761"/>
                    <a:gd name="T3" fmla="*/ 285 h 315"/>
                    <a:gd name="T4" fmla="*/ 0 w 761"/>
                    <a:gd name="T5" fmla="*/ 0 h 315"/>
                  </a:gdLst>
                  <a:ahLst/>
                  <a:cxnLst>
                    <a:cxn ang="0">
                      <a:pos x="T0" y="T1"/>
                    </a:cxn>
                    <a:cxn ang="0">
                      <a:pos x="T2" y="T3"/>
                    </a:cxn>
                    <a:cxn ang="0">
                      <a:pos x="T4" y="T5"/>
                    </a:cxn>
                  </a:cxnLst>
                  <a:rect l="0" t="0" r="r" b="b"/>
                  <a:pathLst>
                    <a:path w="761" h="315">
                      <a:moveTo>
                        <a:pt x="704" y="180"/>
                      </a:moveTo>
                      <a:cubicBezTo>
                        <a:pt x="732" y="247"/>
                        <a:pt x="761" y="315"/>
                        <a:pt x="644" y="285"/>
                      </a:cubicBezTo>
                      <a:cubicBezTo>
                        <a:pt x="527" y="255"/>
                        <a:pt x="263" y="127"/>
                        <a:pt x="0"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4" name="Freeform 86">
                  <a:extLst>
                    <a:ext uri="{FF2B5EF4-FFF2-40B4-BE49-F238E27FC236}">
                      <a16:creationId xmlns:a16="http://schemas.microsoft.com/office/drawing/2014/main" id="{E0D1A66A-E601-4BEF-AED5-9925C0D53F46}"/>
                    </a:ext>
                  </a:extLst>
                </p:cNvPr>
                <p:cNvSpPr>
                  <a:spLocks/>
                </p:cNvSpPr>
                <p:nvPr/>
              </p:nvSpPr>
              <p:spPr bwMode="auto">
                <a:xfrm>
                  <a:off x="6432647" y="3185178"/>
                  <a:ext cx="782638" cy="760413"/>
                </a:xfrm>
                <a:custGeom>
                  <a:avLst/>
                  <a:gdLst>
                    <a:gd name="T0" fmla="*/ 450 w 909"/>
                    <a:gd name="T1" fmla="*/ 765 h 942"/>
                    <a:gd name="T2" fmla="*/ 600 w 909"/>
                    <a:gd name="T3" fmla="*/ 915 h 942"/>
                    <a:gd name="T4" fmla="*/ 734 w 909"/>
                    <a:gd name="T5" fmla="*/ 930 h 942"/>
                    <a:gd name="T6" fmla="*/ 810 w 909"/>
                    <a:gd name="T7" fmla="*/ 870 h 942"/>
                    <a:gd name="T8" fmla="*/ 870 w 909"/>
                    <a:gd name="T9" fmla="*/ 735 h 942"/>
                    <a:gd name="T10" fmla="*/ 764 w 909"/>
                    <a:gd name="T11" fmla="*/ 540 h 942"/>
                    <a:gd name="T12" fmla="*/ 0 w 909"/>
                    <a:gd name="T13" fmla="*/ 0 h 942"/>
                  </a:gdLst>
                  <a:ahLst/>
                  <a:cxnLst>
                    <a:cxn ang="0">
                      <a:pos x="T0" y="T1"/>
                    </a:cxn>
                    <a:cxn ang="0">
                      <a:pos x="T2" y="T3"/>
                    </a:cxn>
                    <a:cxn ang="0">
                      <a:pos x="T4" y="T5"/>
                    </a:cxn>
                    <a:cxn ang="0">
                      <a:pos x="T6" y="T7"/>
                    </a:cxn>
                    <a:cxn ang="0">
                      <a:pos x="T8" y="T9"/>
                    </a:cxn>
                    <a:cxn ang="0">
                      <a:pos x="T10" y="T11"/>
                    </a:cxn>
                    <a:cxn ang="0">
                      <a:pos x="T12" y="T13"/>
                    </a:cxn>
                  </a:cxnLst>
                  <a:rect l="0" t="0" r="r" b="b"/>
                  <a:pathLst>
                    <a:path w="909" h="942">
                      <a:moveTo>
                        <a:pt x="450" y="765"/>
                      </a:moveTo>
                      <a:cubicBezTo>
                        <a:pt x="501" y="826"/>
                        <a:pt x="553" y="888"/>
                        <a:pt x="600" y="915"/>
                      </a:cubicBezTo>
                      <a:cubicBezTo>
                        <a:pt x="647" y="942"/>
                        <a:pt x="699" y="937"/>
                        <a:pt x="734" y="930"/>
                      </a:cubicBezTo>
                      <a:cubicBezTo>
                        <a:pt x="769" y="923"/>
                        <a:pt x="787" y="902"/>
                        <a:pt x="810" y="870"/>
                      </a:cubicBezTo>
                      <a:cubicBezTo>
                        <a:pt x="833" y="838"/>
                        <a:pt x="878" y="790"/>
                        <a:pt x="870" y="735"/>
                      </a:cubicBezTo>
                      <a:cubicBezTo>
                        <a:pt x="862" y="680"/>
                        <a:pt x="909" y="663"/>
                        <a:pt x="764" y="540"/>
                      </a:cubicBezTo>
                      <a:cubicBezTo>
                        <a:pt x="619" y="417"/>
                        <a:pt x="309" y="208"/>
                        <a:pt x="0"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5" name="Freeform 88">
                  <a:extLst>
                    <a:ext uri="{FF2B5EF4-FFF2-40B4-BE49-F238E27FC236}">
                      <a16:creationId xmlns:a16="http://schemas.microsoft.com/office/drawing/2014/main" id="{1B9FE2CF-5AB5-4E40-97FE-B4446A92A762}"/>
                    </a:ext>
                  </a:extLst>
                </p:cNvPr>
                <p:cNvSpPr>
                  <a:spLocks/>
                </p:cNvSpPr>
                <p:nvPr/>
              </p:nvSpPr>
              <p:spPr bwMode="auto">
                <a:xfrm>
                  <a:off x="4764035" y="4384106"/>
                  <a:ext cx="396875" cy="228600"/>
                </a:xfrm>
                <a:custGeom>
                  <a:avLst/>
                  <a:gdLst>
                    <a:gd name="T0" fmla="*/ 270 w 270"/>
                    <a:gd name="T1" fmla="*/ 0 h 315"/>
                    <a:gd name="T2" fmla="*/ 0 w 270"/>
                    <a:gd name="T3" fmla="*/ 315 h 315"/>
                  </a:gdLst>
                  <a:ahLst/>
                  <a:cxnLst>
                    <a:cxn ang="0">
                      <a:pos x="T0" y="T1"/>
                    </a:cxn>
                    <a:cxn ang="0">
                      <a:pos x="T2" y="T3"/>
                    </a:cxn>
                  </a:cxnLst>
                  <a:rect l="0" t="0" r="r" b="b"/>
                  <a:pathLst>
                    <a:path w="270" h="315">
                      <a:moveTo>
                        <a:pt x="270" y="0"/>
                      </a:moveTo>
                      <a:cubicBezTo>
                        <a:pt x="270" y="0"/>
                        <a:pt x="135" y="157"/>
                        <a:pt x="0" y="315"/>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21" name="Text Box 6">
              <a:extLst>
                <a:ext uri="{FF2B5EF4-FFF2-40B4-BE49-F238E27FC236}">
                  <a16:creationId xmlns:a16="http://schemas.microsoft.com/office/drawing/2014/main" id="{DF6746C8-19F6-4CDF-A370-F3C199816C5C}"/>
                </a:ext>
              </a:extLst>
            </p:cNvPr>
            <p:cNvSpPr txBox="1">
              <a:spLocks noChangeArrowheads="1"/>
            </p:cNvSpPr>
            <p:nvPr/>
          </p:nvSpPr>
          <p:spPr bwMode="auto">
            <a:xfrm>
              <a:off x="9494369" y="3998274"/>
              <a:ext cx="2129692" cy="3746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000" b="1" dirty="0"/>
                <a:t>GDBHEFCA</a:t>
              </a:r>
              <a:endParaRPr lang="zh-CN" altLang="en-US" sz="2000" b="1" dirty="0"/>
            </a:p>
          </p:txBody>
        </p:sp>
      </p:grpSp>
      <p:grpSp>
        <p:nvGrpSpPr>
          <p:cNvPr id="225" name="组合 224">
            <a:extLst>
              <a:ext uri="{FF2B5EF4-FFF2-40B4-BE49-F238E27FC236}">
                <a16:creationId xmlns:a16="http://schemas.microsoft.com/office/drawing/2014/main" id="{A291AF9E-10D6-4B7D-8280-759967B2CB15}"/>
              </a:ext>
            </a:extLst>
          </p:cNvPr>
          <p:cNvGrpSpPr/>
          <p:nvPr/>
        </p:nvGrpSpPr>
        <p:grpSpPr>
          <a:xfrm>
            <a:off x="1625552" y="4125274"/>
            <a:ext cx="4412149" cy="2279650"/>
            <a:chOff x="1625552" y="4084904"/>
            <a:chExt cx="4412149" cy="2279650"/>
          </a:xfrm>
        </p:grpSpPr>
        <p:grpSp>
          <p:nvGrpSpPr>
            <p:cNvPr id="179" name="组合 178">
              <a:extLst>
                <a:ext uri="{FF2B5EF4-FFF2-40B4-BE49-F238E27FC236}">
                  <a16:creationId xmlns:a16="http://schemas.microsoft.com/office/drawing/2014/main" id="{167E1630-8AD2-4880-8F9D-E643279C88AC}"/>
                </a:ext>
              </a:extLst>
            </p:cNvPr>
            <p:cNvGrpSpPr/>
            <p:nvPr/>
          </p:nvGrpSpPr>
          <p:grpSpPr>
            <a:xfrm>
              <a:off x="1625552" y="4084904"/>
              <a:ext cx="3328988" cy="2279650"/>
              <a:chOff x="477146" y="3496842"/>
              <a:chExt cx="3328988" cy="2279650"/>
            </a:xfrm>
          </p:grpSpPr>
          <p:sp>
            <p:nvSpPr>
              <p:cNvPr id="52" name="Text Box 49">
                <a:extLst>
                  <a:ext uri="{FF2B5EF4-FFF2-40B4-BE49-F238E27FC236}">
                    <a16:creationId xmlns:a16="http://schemas.microsoft.com/office/drawing/2014/main" id="{1DE7BD58-AF61-4C93-91CE-93AE146649C8}"/>
                  </a:ext>
                </a:extLst>
              </p:cNvPr>
              <p:cNvSpPr txBox="1">
                <a:spLocks noChangeArrowheads="1"/>
              </p:cNvSpPr>
              <p:nvPr/>
            </p:nvSpPr>
            <p:spPr bwMode="auto">
              <a:xfrm>
                <a:off x="477146" y="4891932"/>
                <a:ext cx="685800" cy="3619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1400" b="1" dirty="0"/>
                  <a:t>NULL</a:t>
                </a:r>
              </a:p>
            </p:txBody>
          </p:sp>
          <p:sp>
            <p:nvSpPr>
              <p:cNvPr id="53" name="Text Box 50">
                <a:extLst>
                  <a:ext uri="{FF2B5EF4-FFF2-40B4-BE49-F238E27FC236}">
                    <a16:creationId xmlns:a16="http://schemas.microsoft.com/office/drawing/2014/main" id="{4D5437AE-F0BA-4758-9AEF-C7EFC0A3925F}"/>
                  </a:ext>
                </a:extLst>
              </p:cNvPr>
              <p:cNvSpPr txBox="1">
                <a:spLocks noChangeArrowheads="1"/>
              </p:cNvSpPr>
              <p:nvPr/>
            </p:nvSpPr>
            <p:spPr bwMode="auto">
              <a:xfrm>
                <a:off x="3044134" y="4977657"/>
                <a:ext cx="762000" cy="3619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eaLnBrk="0" hangingPunct="0"/>
                <a:r>
                  <a:rPr lang="en-US" altLang="zh-CN" sz="1400" b="1" dirty="0"/>
                  <a:t>NULL</a:t>
                </a:r>
              </a:p>
            </p:txBody>
          </p:sp>
          <p:grpSp>
            <p:nvGrpSpPr>
              <p:cNvPr id="152" name="组合 151">
                <a:extLst>
                  <a:ext uri="{FF2B5EF4-FFF2-40B4-BE49-F238E27FC236}">
                    <a16:creationId xmlns:a16="http://schemas.microsoft.com/office/drawing/2014/main" id="{A7423B71-33A1-4250-8171-C0A0D135C63F}"/>
                  </a:ext>
                </a:extLst>
              </p:cNvPr>
              <p:cNvGrpSpPr/>
              <p:nvPr/>
            </p:nvGrpSpPr>
            <p:grpSpPr>
              <a:xfrm>
                <a:off x="685952" y="3496842"/>
                <a:ext cx="2803525" cy="2279650"/>
                <a:chOff x="1106994" y="1457325"/>
                <a:chExt cx="2803525" cy="2279650"/>
              </a:xfrm>
            </p:grpSpPr>
            <p:sp>
              <p:nvSpPr>
                <p:cNvPr id="153" name="Line 18">
                  <a:extLst>
                    <a:ext uri="{FF2B5EF4-FFF2-40B4-BE49-F238E27FC236}">
                      <a16:creationId xmlns:a16="http://schemas.microsoft.com/office/drawing/2014/main" id="{3BDCF3E3-6EC6-4596-817D-FC2967A9F560}"/>
                    </a:ext>
                  </a:extLst>
                </p:cNvPr>
                <p:cNvSpPr>
                  <a:spLocks noChangeShapeType="1"/>
                </p:cNvSpPr>
                <p:nvPr/>
              </p:nvSpPr>
              <p:spPr bwMode="auto">
                <a:xfrm>
                  <a:off x="3054215" y="2100161"/>
                  <a:ext cx="228600" cy="228600"/>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grpSp>
              <p:nvGrpSpPr>
                <p:cNvPr id="154" name="Group 5">
                  <a:extLst>
                    <a:ext uri="{FF2B5EF4-FFF2-40B4-BE49-F238E27FC236}">
                      <a16:creationId xmlns:a16="http://schemas.microsoft.com/office/drawing/2014/main" id="{92D87B69-CF4E-4D49-AC50-17524CBDB9B8}"/>
                    </a:ext>
                  </a:extLst>
                </p:cNvPr>
                <p:cNvGrpSpPr>
                  <a:grpSpLocks/>
                </p:cNvGrpSpPr>
                <p:nvPr/>
              </p:nvGrpSpPr>
              <p:grpSpPr bwMode="auto">
                <a:xfrm>
                  <a:off x="1106994" y="1457325"/>
                  <a:ext cx="2803525" cy="2279650"/>
                  <a:chOff x="538" y="912"/>
                  <a:chExt cx="1766" cy="1436"/>
                </a:xfrm>
              </p:grpSpPr>
              <p:sp>
                <p:nvSpPr>
                  <p:cNvPr id="155" name="Line 19">
                    <a:extLst>
                      <a:ext uri="{FF2B5EF4-FFF2-40B4-BE49-F238E27FC236}">
                        <a16:creationId xmlns:a16="http://schemas.microsoft.com/office/drawing/2014/main" id="{5DD4FE19-58EE-467A-8349-AF7159F6A00A}"/>
                      </a:ext>
                    </a:extLst>
                  </p:cNvPr>
                  <p:cNvSpPr>
                    <a:spLocks noChangeShapeType="1"/>
                  </p:cNvSpPr>
                  <p:nvPr/>
                </p:nvSpPr>
                <p:spPr bwMode="auto">
                  <a:xfrm flipH="1">
                    <a:off x="1541" y="1294"/>
                    <a:ext cx="124" cy="146"/>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56" name="Line 18">
                    <a:extLst>
                      <a:ext uri="{FF2B5EF4-FFF2-40B4-BE49-F238E27FC236}">
                        <a16:creationId xmlns:a16="http://schemas.microsoft.com/office/drawing/2014/main" id="{929E902A-945F-4918-85D3-1E70BE5ECCA5}"/>
                      </a:ext>
                    </a:extLst>
                  </p:cNvPr>
                  <p:cNvSpPr>
                    <a:spLocks noChangeShapeType="1"/>
                  </p:cNvSpPr>
                  <p:nvPr/>
                </p:nvSpPr>
                <p:spPr bwMode="auto">
                  <a:xfrm>
                    <a:off x="1521" y="1050"/>
                    <a:ext cx="144"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57" name="Line 16">
                    <a:extLst>
                      <a:ext uri="{FF2B5EF4-FFF2-40B4-BE49-F238E27FC236}">
                        <a16:creationId xmlns:a16="http://schemas.microsoft.com/office/drawing/2014/main" id="{C86522D1-B586-44DC-8C66-693587563F1B}"/>
                      </a:ext>
                    </a:extLst>
                  </p:cNvPr>
                  <p:cNvSpPr>
                    <a:spLocks noChangeShapeType="1"/>
                  </p:cNvSpPr>
                  <p:nvPr/>
                </p:nvSpPr>
                <p:spPr bwMode="auto">
                  <a:xfrm flipH="1">
                    <a:off x="941" y="1314"/>
                    <a:ext cx="144"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58" name="Line 15">
                    <a:extLst>
                      <a:ext uri="{FF2B5EF4-FFF2-40B4-BE49-F238E27FC236}">
                        <a16:creationId xmlns:a16="http://schemas.microsoft.com/office/drawing/2014/main" id="{475D89EB-2503-4E91-A455-8BC676157B19}"/>
                      </a:ext>
                    </a:extLst>
                  </p:cNvPr>
                  <p:cNvSpPr>
                    <a:spLocks noChangeShapeType="1"/>
                  </p:cNvSpPr>
                  <p:nvPr/>
                </p:nvSpPr>
                <p:spPr bwMode="auto">
                  <a:xfrm flipH="1">
                    <a:off x="1209" y="1056"/>
                    <a:ext cx="144"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59" name="Text Box 6">
                    <a:extLst>
                      <a:ext uri="{FF2B5EF4-FFF2-40B4-BE49-F238E27FC236}">
                        <a16:creationId xmlns:a16="http://schemas.microsoft.com/office/drawing/2014/main" id="{DCB97B90-C088-478D-8990-88CBD40EBEAB}"/>
                      </a:ext>
                    </a:extLst>
                  </p:cNvPr>
                  <p:cNvSpPr txBox="1">
                    <a:spLocks noChangeArrowheads="1"/>
                  </p:cNvSpPr>
                  <p:nvPr/>
                </p:nvSpPr>
                <p:spPr bwMode="auto">
                  <a:xfrm>
                    <a:off x="538" y="2112"/>
                    <a:ext cx="1766" cy="236"/>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000" b="1" dirty="0"/>
                      <a:t>(c)</a:t>
                    </a:r>
                    <a:r>
                      <a:rPr lang="zh-CN" altLang="en-US" sz="2000" b="1" dirty="0"/>
                      <a:t>中序线索二叉树</a:t>
                    </a:r>
                  </a:p>
                </p:txBody>
              </p:sp>
              <p:sp>
                <p:nvSpPr>
                  <p:cNvPr id="160" name="Oval 7">
                    <a:extLst>
                      <a:ext uri="{FF2B5EF4-FFF2-40B4-BE49-F238E27FC236}">
                        <a16:creationId xmlns:a16="http://schemas.microsoft.com/office/drawing/2014/main" id="{D74BA0D8-BB9E-4AFD-96B6-6EAB8514220D}"/>
                      </a:ext>
                    </a:extLst>
                  </p:cNvPr>
                  <p:cNvSpPr>
                    <a:spLocks noChangeArrowheads="1"/>
                  </p:cNvSpPr>
                  <p:nvPr/>
                </p:nvSpPr>
                <p:spPr bwMode="auto">
                  <a:xfrm>
                    <a:off x="1344" y="912"/>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A</a:t>
                    </a:r>
                  </a:p>
                </p:txBody>
              </p:sp>
              <p:sp>
                <p:nvSpPr>
                  <p:cNvPr id="161" name="Oval 8">
                    <a:extLst>
                      <a:ext uri="{FF2B5EF4-FFF2-40B4-BE49-F238E27FC236}">
                        <a16:creationId xmlns:a16="http://schemas.microsoft.com/office/drawing/2014/main" id="{854D26C7-9E05-473C-B467-AEDF5112E7CD}"/>
                      </a:ext>
                    </a:extLst>
                  </p:cNvPr>
                  <p:cNvSpPr>
                    <a:spLocks noChangeArrowheads="1"/>
                  </p:cNvSpPr>
                  <p:nvPr/>
                </p:nvSpPr>
                <p:spPr bwMode="auto">
                  <a:xfrm>
                    <a:off x="1056" y="1152"/>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B</a:t>
                    </a:r>
                  </a:p>
                </p:txBody>
              </p:sp>
              <p:sp>
                <p:nvSpPr>
                  <p:cNvPr id="162" name="Oval 9">
                    <a:extLst>
                      <a:ext uri="{FF2B5EF4-FFF2-40B4-BE49-F238E27FC236}">
                        <a16:creationId xmlns:a16="http://schemas.microsoft.com/office/drawing/2014/main" id="{864D80BC-E676-4173-8E43-3DEDB6186D04}"/>
                      </a:ext>
                    </a:extLst>
                  </p:cNvPr>
                  <p:cNvSpPr>
                    <a:spLocks noChangeArrowheads="1"/>
                  </p:cNvSpPr>
                  <p:nvPr/>
                </p:nvSpPr>
                <p:spPr bwMode="auto">
                  <a:xfrm>
                    <a:off x="1632" y="1152"/>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C</a:t>
                    </a:r>
                  </a:p>
                </p:txBody>
              </p:sp>
              <p:sp>
                <p:nvSpPr>
                  <p:cNvPr id="163" name="Oval 10">
                    <a:extLst>
                      <a:ext uri="{FF2B5EF4-FFF2-40B4-BE49-F238E27FC236}">
                        <a16:creationId xmlns:a16="http://schemas.microsoft.com/office/drawing/2014/main" id="{61621B1C-8EE1-4FC2-9C50-92BE16F7AFD5}"/>
                      </a:ext>
                    </a:extLst>
                  </p:cNvPr>
                  <p:cNvSpPr>
                    <a:spLocks noChangeArrowheads="1"/>
                  </p:cNvSpPr>
                  <p:nvPr/>
                </p:nvSpPr>
                <p:spPr bwMode="auto">
                  <a:xfrm>
                    <a:off x="816" y="1440"/>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D</a:t>
                    </a:r>
                  </a:p>
                </p:txBody>
              </p:sp>
              <p:sp>
                <p:nvSpPr>
                  <p:cNvPr id="164" name="Oval 11">
                    <a:extLst>
                      <a:ext uri="{FF2B5EF4-FFF2-40B4-BE49-F238E27FC236}">
                        <a16:creationId xmlns:a16="http://schemas.microsoft.com/office/drawing/2014/main" id="{A53D24B1-5A1F-41F0-AE68-2B18AA7DC0E0}"/>
                      </a:ext>
                    </a:extLst>
                  </p:cNvPr>
                  <p:cNvSpPr>
                    <a:spLocks noChangeArrowheads="1"/>
                  </p:cNvSpPr>
                  <p:nvPr/>
                </p:nvSpPr>
                <p:spPr bwMode="auto">
                  <a:xfrm>
                    <a:off x="1008" y="1776"/>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G</a:t>
                    </a:r>
                  </a:p>
                </p:txBody>
              </p:sp>
              <p:sp>
                <p:nvSpPr>
                  <p:cNvPr id="165" name="Oval 12">
                    <a:extLst>
                      <a:ext uri="{FF2B5EF4-FFF2-40B4-BE49-F238E27FC236}">
                        <a16:creationId xmlns:a16="http://schemas.microsoft.com/office/drawing/2014/main" id="{50BAF761-7843-4FA5-A18E-41D7357AA4BF}"/>
                      </a:ext>
                    </a:extLst>
                  </p:cNvPr>
                  <p:cNvSpPr>
                    <a:spLocks noChangeArrowheads="1"/>
                  </p:cNvSpPr>
                  <p:nvPr/>
                </p:nvSpPr>
                <p:spPr bwMode="auto">
                  <a:xfrm>
                    <a:off x="1440" y="1440"/>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E</a:t>
                    </a:r>
                  </a:p>
                </p:txBody>
              </p:sp>
              <p:sp>
                <p:nvSpPr>
                  <p:cNvPr id="166" name="Oval 13">
                    <a:extLst>
                      <a:ext uri="{FF2B5EF4-FFF2-40B4-BE49-F238E27FC236}">
                        <a16:creationId xmlns:a16="http://schemas.microsoft.com/office/drawing/2014/main" id="{7ED966CE-8B44-4B57-9CAC-CC5ED74120A8}"/>
                      </a:ext>
                    </a:extLst>
                  </p:cNvPr>
                  <p:cNvSpPr>
                    <a:spLocks noChangeArrowheads="1"/>
                  </p:cNvSpPr>
                  <p:nvPr/>
                </p:nvSpPr>
                <p:spPr bwMode="auto">
                  <a:xfrm>
                    <a:off x="1842" y="1440"/>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F</a:t>
                    </a:r>
                  </a:p>
                </p:txBody>
              </p:sp>
              <p:sp>
                <p:nvSpPr>
                  <p:cNvPr id="167" name="Oval 14">
                    <a:extLst>
                      <a:ext uri="{FF2B5EF4-FFF2-40B4-BE49-F238E27FC236}">
                        <a16:creationId xmlns:a16="http://schemas.microsoft.com/office/drawing/2014/main" id="{14C76F30-586C-4282-8D3F-EF3FA4E2781D}"/>
                      </a:ext>
                    </a:extLst>
                  </p:cNvPr>
                  <p:cNvSpPr>
                    <a:spLocks noChangeArrowheads="1"/>
                  </p:cNvSpPr>
                  <p:nvPr/>
                </p:nvSpPr>
                <p:spPr bwMode="auto">
                  <a:xfrm>
                    <a:off x="1584" y="1776"/>
                    <a:ext cx="192" cy="192"/>
                  </a:xfrm>
                  <a:prstGeom prst="ellipse">
                    <a:avLst/>
                  </a:prstGeom>
                  <a:solidFill>
                    <a:schemeClr val="accent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dirty="0"/>
                      <a:t>H</a:t>
                    </a:r>
                  </a:p>
                </p:txBody>
              </p:sp>
              <p:sp>
                <p:nvSpPr>
                  <p:cNvPr id="168" name="Line 17">
                    <a:extLst>
                      <a:ext uri="{FF2B5EF4-FFF2-40B4-BE49-F238E27FC236}">
                        <a16:creationId xmlns:a16="http://schemas.microsoft.com/office/drawing/2014/main" id="{CC050586-B840-4A31-9E71-46E560EE1CA0}"/>
                      </a:ext>
                    </a:extLst>
                  </p:cNvPr>
                  <p:cNvSpPr>
                    <a:spLocks noChangeShapeType="1"/>
                  </p:cNvSpPr>
                  <p:nvPr/>
                </p:nvSpPr>
                <p:spPr bwMode="auto">
                  <a:xfrm>
                    <a:off x="960" y="1632"/>
                    <a:ext cx="96"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sp>
                <p:nvSpPr>
                  <p:cNvPr id="169" name="Line 21">
                    <a:extLst>
                      <a:ext uri="{FF2B5EF4-FFF2-40B4-BE49-F238E27FC236}">
                        <a16:creationId xmlns:a16="http://schemas.microsoft.com/office/drawing/2014/main" id="{98693FB1-9FB8-4D0D-B180-809B26FC1493}"/>
                      </a:ext>
                    </a:extLst>
                  </p:cNvPr>
                  <p:cNvSpPr>
                    <a:spLocks noChangeShapeType="1"/>
                  </p:cNvSpPr>
                  <p:nvPr/>
                </p:nvSpPr>
                <p:spPr bwMode="auto">
                  <a:xfrm>
                    <a:off x="1536" y="1632"/>
                    <a:ext cx="96" cy="144"/>
                  </a:xfrm>
                  <a:prstGeom prst="line">
                    <a:avLst/>
                  </a:prstGeom>
                  <a:noFill/>
                  <a:ln w="190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b="1"/>
                  </a:p>
                </p:txBody>
              </p:sp>
            </p:grpSp>
          </p:grpSp>
          <p:sp>
            <p:nvSpPr>
              <p:cNvPr id="170" name="Freeform 51">
                <a:extLst>
                  <a:ext uri="{FF2B5EF4-FFF2-40B4-BE49-F238E27FC236}">
                    <a16:creationId xmlns:a16="http://schemas.microsoft.com/office/drawing/2014/main" id="{F96ACF04-FED5-4709-92A3-01EE5B8152FD}"/>
                  </a:ext>
                </a:extLst>
              </p:cNvPr>
              <p:cNvSpPr>
                <a:spLocks/>
              </p:cNvSpPr>
              <p:nvPr/>
            </p:nvSpPr>
            <p:spPr bwMode="auto">
              <a:xfrm>
                <a:off x="1203477" y="4636078"/>
                <a:ext cx="254000" cy="584200"/>
              </a:xfrm>
              <a:custGeom>
                <a:avLst/>
                <a:gdLst>
                  <a:gd name="T0" fmla="*/ 296 w 296"/>
                  <a:gd name="T1" fmla="*/ 480 h 630"/>
                  <a:gd name="T2" fmla="*/ 116 w 296"/>
                  <a:gd name="T3" fmla="*/ 615 h 630"/>
                  <a:gd name="T4" fmla="*/ 10 w 296"/>
                  <a:gd name="T5" fmla="*/ 570 h 630"/>
                  <a:gd name="T6" fmla="*/ 56 w 296"/>
                  <a:gd name="T7" fmla="*/ 300 h 630"/>
                  <a:gd name="T8" fmla="*/ 86 w 296"/>
                  <a:gd name="T9" fmla="*/ 0 h 630"/>
                </a:gdLst>
                <a:ahLst/>
                <a:cxnLst>
                  <a:cxn ang="0">
                    <a:pos x="T0" y="T1"/>
                  </a:cxn>
                  <a:cxn ang="0">
                    <a:pos x="T2" y="T3"/>
                  </a:cxn>
                  <a:cxn ang="0">
                    <a:pos x="T4" y="T5"/>
                  </a:cxn>
                  <a:cxn ang="0">
                    <a:pos x="T6" y="T7"/>
                  </a:cxn>
                  <a:cxn ang="0">
                    <a:pos x="T8" y="T9"/>
                  </a:cxn>
                </a:cxnLst>
                <a:rect l="0" t="0" r="r" b="b"/>
                <a:pathLst>
                  <a:path w="296" h="630">
                    <a:moveTo>
                      <a:pt x="296" y="480"/>
                    </a:moveTo>
                    <a:cubicBezTo>
                      <a:pt x="230" y="540"/>
                      <a:pt x="164" y="600"/>
                      <a:pt x="116" y="615"/>
                    </a:cubicBezTo>
                    <a:cubicBezTo>
                      <a:pt x="68" y="630"/>
                      <a:pt x="20" y="622"/>
                      <a:pt x="10" y="570"/>
                    </a:cubicBezTo>
                    <a:cubicBezTo>
                      <a:pt x="0" y="518"/>
                      <a:pt x="43" y="395"/>
                      <a:pt x="56" y="300"/>
                    </a:cubicBezTo>
                    <a:cubicBezTo>
                      <a:pt x="69" y="205"/>
                      <a:pt x="77" y="102"/>
                      <a:pt x="86"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1" name="Freeform 52">
                <a:extLst>
                  <a:ext uri="{FF2B5EF4-FFF2-40B4-BE49-F238E27FC236}">
                    <a16:creationId xmlns:a16="http://schemas.microsoft.com/office/drawing/2014/main" id="{681C63A0-E2F6-4B1E-9C26-393025C90109}"/>
                  </a:ext>
                </a:extLst>
              </p:cNvPr>
              <p:cNvSpPr>
                <a:spLocks/>
              </p:cNvSpPr>
              <p:nvPr/>
            </p:nvSpPr>
            <p:spPr bwMode="auto">
              <a:xfrm>
                <a:off x="1813077" y="3797878"/>
                <a:ext cx="220663" cy="312738"/>
              </a:xfrm>
              <a:custGeom>
                <a:avLst/>
                <a:gdLst>
                  <a:gd name="T0" fmla="*/ 0 w 256"/>
                  <a:gd name="T1" fmla="*/ 345 h 387"/>
                  <a:gd name="T2" fmla="*/ 180 w 256"/>
                  <a:gd name="T3" fmla="*/ 330 h 387"/>
                  <a:gd name="T4" fmla="*/ 256 w 256"/>
                  <a:gd name="T5" fmla="*/ 0 h 387"/>
                </a:gdLst>
                <a:ahLst/>
                <a:cxnLst>
                  <a:cxn ang="0">
                    <a:pos x="T0" y="T1"/>
                  </a:cxn>
                  <a:cxn ang="0">
                    <a:pos x="T2" y="T3"/>
                  </a:cxn>
                  <a:cxn ang="0">
                    <a:pos x="T4" y="T5"/>
                  </a:cxn>
                </a:cxnLst>
                <a:rect l="0" t="0" r="r" b="b"/>
                <a:pathLst>
                  <a:path w="256" h="387">
                    <a:moveTo>
                      <a:pt x="0" y="345"/>
                    </a:moveTo>
                    <a:cubicBezTo>
                      <a:pt x="68" y="366"/>
                      <a:pt x="137" y="387"/>
                      <a:pt x="180" y="330"/>
                    </a:cubicBezTo>
                    <a:cubicBezTo>
                      <a:pt x="223" y="273"/>
                      <a:pt x="239" y="136"/>
                      <a:pt x="256"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2" name="Freeform 53">
                <a:extLst>
                  <a:ext uri="{FF2B5EF4-FFF2-40B4-BE49-F238E27FC236}">
                    <a16:creationId xmlns:a16="http://schemas.microsoft.com/office/drawing/2014/main" id="{8720BC0B-7365-4F66-A31A-82F169AC137D}"/>
                  </a:ext>
                </a:extLst>
              </p:cNvPr>
              <p:cNvSpPr>
                <a:spLocks/>
              </p:cNvSpPr>
              <p:nvPr/>
            </p:nvSpPr>
            <p:spPr bwMode="auto">
              <a:xfrm>
                <a:off x="822477" y="4576273"/>
                <a:ext cx="320675" cy="338138"/>
              </a:xfrm>
              <a:custGeom>
                <a:avLst/>
                <a:gdLst>
                  <a:gd name="T0" fmla="*/ 270 w 270"/>
                  <a:gd name="T1" fmla="*/ 0 h 315"/>
                  <a:gd name="T2" fmla="*/ 0 w 270"/>
                  <a:gd name="T3" fmla="*/ 315 h 315"/>
                </a:gdLst>
                <a:ahLst/>
                <a:cxnLst>
                  <a:cxn ang="0">
                    <a:pos x="T0" y="T1"/>
                  </a:cxn>
                  <a:cxn ang="0">
                    <a:pos x="T2" y="T3"/>
                  </a:cxn>
                </a:cxnLst>
                <a:rect l="0" t="0" r="r" b="b"/>
                <a:pathLst>
                  <a:path w="270" h="315">
                    <a:moveTo>
                      <a:pt x="270" y="0"/>
                    </a:moveTo>
                    <a:cubicBezTo>
                      <a:pt x="270" y="0"/>
                      <a:pt x="135" y="157"/>
                      <a:pt x="0" y="315"/>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3" name="Freeform 54">
                <a:extLst>
                  <a:ext uri="{FF2B5EF4-FFF2-40B4-BE49-F238E27FC236}">
                    <a16:creationId xmlns:a16="http://schemas.microsoft.com/office/drawing/2014/main" id="{802C6796-2857-47F1-B920-DB5D763761D4}"/>
                  </a:ext>
                </a:extLst>
              </p:cNvPr>
              <p:cNvSpPr>
                <a:spLocks/>
              </p:cNvSpPr>
              <p:nvPr/>
            </p:nvSpPr>
            <p:spPr bwMode="auto">
              <a:xfrm>
                <a:off x="1641154" y="4204867"/>
                <a:ext cx="265113" cy="914400"/>
              </a:xfrm>
              <a:custGeom>
                <a:avLst/>
                <a:gdLst>
                  <a:gd name="T0" fmla="*/ 136 w 310"/>
                  <a:gd name="T1" fmla="*/ 1095 h 1148"/>
                  <a:gd name="T2" fmla="*/ 226 w 310"/>
                  <a:gd name="T3" fmla="*/ 1140 h 1148"/>
                  <a:gd name="T4" fmla="*/ 300 w 310"/>
                  <a:gd name="T5" fmla="*/ 1050 h 1148"/>
                  <a:gd name="T6" fmla="*/ 286 w 310"/>
                  <a:gd name="T7" fmla="*/ 960 h 1148"/>
                  <a:gd name="T8" fmla="*/ 180 w 310"/>
                  <a:gd name="T9" fmla="*/ 705 h 1148"/>
                  <a:gd name="T10" fmla="*/ 90 w 310"/>
                  <a:gd name="T11" fmla="*/ 630 h 1148"/>
                  <a:gd name="T12" fmla="*/ 0 w 310"/>
                  <a:gd name="T13" fmla="*/ 0 h 1148"/>
                </a:gdLst>
                <a:ahLst/>
                <a:cxnLst>
                  <a:cxn ang="0">
                    <a:pos x="T0" y="T1"/>
                  </a:cxn>
                  <a:cxn ang="0">
                    <a:pos x="T2" y="T3"/>
                  </a:cxn>
                  <a:cxn ang="0">
                    <a:pos x="T4" y="T5"/>
                  </a:cxn>
                  <a:cxn ang="0">
                    <a:pos x="T6" y="T7"/>
                  </a:cxn>
                  <a:cxn ang="0">
                    <a:pos x="T8" y="T9"/>
                  </a:cxn>
                  <a:cxn ang="0">
                    <a:pos x="T10" y="T11"/>
                  </a:cxn>
                  <a:cxn ang="0">
                    <a:pos x="T12" y="T13"/>
                  </a:cxn>
                </a:cxnLst>
                <a:rect l="0" t="0" r="r" b="b"/>
                <a:pathLst>
                  <a:path w="310" h="1148">
                    <a:moveTo>
                      <a:pt x="136" y="1095"/>
                    </a:moveTo>
                    <a:cubicBezTo>
                      <a:pt x="167" y="1121"/>
                      <a:pt x="199" y="1148"/>
                      <a:pt x="226" y="1140"/>
                    </a:cubicBezTo>
                    <a:cubicBezTo>
                      <a:pt x="253" y="1132"/>
                      <a:pt x="290" y="1080"/>
                      <a:pt x="300" y="1050"/>
                    </a:cubicBezTo>
                    <a:cubicBezTo>
                      <a:pt x="310" y="1020"/>
                      <a:pt x="306" y="1017"/>
                      <a:pt x="286" y="960"/>
                    </a:cubicBezTo>
                    <a:cubicBezTo>
                      <a:pt x="266" y="903"/>
                      <a:pt x="213" y="760"/>
                      <a:pt x="180" y="705"/>
                    </a:cubicBezTo>
                    <a:cubicBezTo>
                      <a:pt x="147" y="650"/>
                      <a:pt x="120" y="748"/>
                      <a:pt x="90" y="630"/>
                    </a:cubicBezTo>
                    <a:cubicBezTo>
                      <a:pt x="60" y="512"/>
                      <a:pt x="30" y="256"/>
                      <a:pt x="0"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 name="Freeform 55">
                <a:extLst>
                  <a:ext uri="{FF2B5EF4-FFF2-40B4-BE49-F238E27FC236}">
                    <a16:creationId xmlns:a16="http://schemas.microsoft.com/office/drawing/2014/main" id="{02860B44-B491-4E4B-B6A8-DE46D27B668D}"/>
                  </a:ext>
                </a:extLst>
              </p:cNvPr>
              <p:cNvSpPr>
                <a:spLocks/>
              </p:cNvSpPr>
              <p:nvPr/>
            </p:nvSpPr>
            <p:spPr bwMode="auto">
              <a:xfrm>
                <a:off x="1908547" y="3790432"/>
                <a:ext cx="234950" cy="778395"/>
              </a:xfrm>
              <a:custGeom>
                <a:avLst/>
                <a:gdLst>
                  <a:gd name="T0" fmla="*/ 223 w 343"/>
                  <a:gd name="T1" fmla="*/ 1005 h 1097"/>
                  <a:gd name="T2" fmla="*/ 117 w 343"/>
                  <a:gd name="T3" fmla="*/ 1065 h 1097"/>
                  <a:gd name="T4" fmla="*/ 27 w 343"/>
                  <a:gd name="T5" fmla="*/ 1050 h 1097"/>
                  <a:gd name="T6" fmla="*/ 43 w 343"/>
                  <a:gd name="T7" fmla="*/ 780 h 1097"/>
                  <a:gd name="T8" fmla="*/ 283 w 343"/>
                  <a:gd name="T9" fmla="*/ 360 h 1097"/>
                  <a:gd name="T10" fmla="*/ 343 w 343"/>
                  <a:gd name="T11" fmla="*/ 0 h 1097"/>
                </a:gdLst>
                <a:ahLst/>
                <a:cxnLst>
                  <a:cxn ang="0">
                    <a:pos x="T0" y="T1"/>
                  </a:cxn>
                  <a:cxn ang="0">
                    <a:pos x="T2" y="T3"/>
                  </a:cxn>
                  <a:cxn ang="0">
                    <a:pos x="T4" y="T5"/>
                  </a:cxn>
                  <a:cxn ang="0">
                    <a:pos x="T6" y="T7"/>
                  </a:cxn>
                  <a:cxn ang="0">
                    <a:pos x="T8" y="T9"/>
                  </a:cxn>
                  <a:cxn ang="0">
                    <a:pos x="T10" y="T11"/>
                  </a:cxn>
                </a:cxnLst>
                <a:rect l="0" t="0" r="r" b="b"/>
                <a:pathLst>
                  <a:path w="343" h="1097">
                    <a:moveTo>
                      <a:pt x="223" y="1005"/>
                    </a:moveTo>
                    <a:cubicBezTo>
                      <a:pt x="186" y="1031"/>
                      <a:pt x="150" y="1058"/>
                      <a:pt x="117" y="1065"/>
                    </a:cubicBezTo>
                    <a:cubicBezTo>
                      <a:pt x="84" y="1072"/>
                      <a:pt x="39" y="1097"/>
                      <a:pt x="27" y="1050"/>
                    </a:cubicBezTo>
                    <a:cubicBezTo>
                      <a:pt x="15" y="1003"/>
                      <a:pt x="0" y="895"/>
                      <a:pt x="43" y="780"/>
                    </a:cubicBezTo>
                    <a:cubicBezTo>
                      <a:pt x="86" y="665"/>
                      <a:pt x="233" y="490"/>
                      <a:pt x="283" y="360"/>
                    </a:cubicBezTo>
                    <a:cubicBezTo>
                      <a:pt x="333" y="230"/>
                      <a:pt x="338" y="115"/>
                      <a:pt x="343"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5" name="Freeform 56">
                <a:extLst>
                  <a:ext uri="{FF2B5EF4-FFF2-40B4-BE49-F238E27FC236}">
                    <a16:creationId xmlns:a16="http://schemas.microsoft.com/office/drawing/2014/main" id="{D7ADAE98-A34B-41EA-ACF6-62A73749DB70}"/>
                  </a:ext>
                </a:extLst>
              </p:cNvPr>
              <p:cNvSpPr>
                <a:spLocks/>
              </p:cNvSpPr>
              <p:nvPr/>
            </p:nvSpPr>
            <p:spPr bwMode="auto">
              <a:xfrm>
                <a:off x="2089301" y="4576273"/>
                <a:ext cx="224463" cy="543993"/>
              </a:xfrm>
              <a:custGeom>
                <a:avLst/>
                <a:gdLst>
                  <a:gd name="T0" fmla="*/ 318 w 318"/>
                  <a:gd name="T1" fmla="*/ 480 h 600"/>
                  <a:gd name="T2" fmla="*/ 168 w 318"/>
                  <a:gd name="T3" fmla="*/ 585 h 600"/>
                  <a:gd name="T4" fmla="*/ 78 w 318"/>
                  <a:gd name="T5" fmla="*/ 570 h 600"/>
                  <a:gd name="T6" fmla="*/ 2 w 318"/>
                  <a:gd name="T7" fmla="*/ 495 h 600"/>
                  <a:gd name="T8" fmla="*/ 92 w 318"/>
                  <a:gd name="T9" fmla="*/ 0 h 600"/>
                </a:gdLst>
                <a:ahLst/>
                <a:cxnLst>
                  <a:cxn ang="0">
                    <a:pos x="T0" y="T1"/>
                  </a:cxn>
                  <a:cxn ang="0">
                    <a:pos x="T2" y="T3"/>
                  </a:cxn>
                  <a:cxn ang="0">
                    <a:pos x="T4" y="T5"/>
                  </a:cxn>
                  <a:cxn ang="0">
                    <a:pos x="T6" y="T7"/>
                  </a:cxn>
                  <a:cxn ang="0">
                    <a:pos x="T8" y="T9"/>
                  </a:cxn>
                </a:cxnLst>
                <a:rect l="0" t="0" r="r" b="b"/>
                <a:pathLst>
                  <a:path w="318" h="600">
                    <a:moveTo>
                      <a:pt x="318" y="480"/>
                    </a:moveTo>
                    <a:cubicBezTo>
                      <a:pt x="263" y="525"/>
                      <a:pt x="208" y="570"/>
                      <a:pt x="168" y="585"/>
                    </a:cubicBezTo>
                    <a:cubicBezTo>
                      <a:pt x="128" y="600"/>
                      <a:pt x="106" y="585"/>
                      <a:pt x="78" y="570"/>
                    </a:cubicBezTo>
                    <a:cubicBezTo>
                      <a:pt x="50" y="555"/>
                      <a:pt x="0" y="590"/>
                      <a:pt x="2" y="495"/>
                    </a:cubicBezTo>
                    <a:cubicBezTo>
                      <a:pt x="4" y="400"/>
                      <a:pt x="48" y="200"/>
                      <a:pt x="92"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6" name="Freeform 57">
                <a:extLst>
                  <a:ext uri="{FF2B5EF4-FFF2-40B4-BE49-F238E27FC236}">
                    <a16:creationId xmlns:a16="http://schemas.microsoft.com/office/drawing/2014/main" id="{D3DA4C2A-8F2A-4711-A069-7AA1A773C0B3}"/>
                  </a:ext>
                </a:extLst>
              </p:cNvPr>
              <p:cNvSpPr>
                <a:spLocks/>
              </p:cNvSpPr>
              <p:nvPr/>
            </p:nvSpPr>
            <p:spPr bwMode="auto">
              <a:xfrm>
                <a:off x="2521351" y="4183592"/>
                <a:ext cx="216443" cy="838200"/>
              </a:xfrm>
              <a:custGeom>
                <a:avLst/>
                <a:gdLst>
                  <a:gd name="T0" fmla="*/ 118 w 389"/>
                  <a:gd name="T1" fmla="*/ 1065 h 1240"/>
                  <a:gd name="T2" fmla="*/ 284 w 389"/>
                  <a:gd name="T3" fmla="*/ 1200 h 1240"/>
                  <a:gd name="T4" fmla="*/ 374 w 389"/>
                  <a:gd name="T5" fmla="*/ 1155 h 1240"/>
                  <a:gd name="T6" fmla="*/ 194 w 389"/>
                  <a:gd name="T7" fmla="*/ 690 h 1240"/>
                  <a:gd name="T8" fmla="*/ 28 w 389"/>
                  <a:gd name="T9" fmla="*/ 555 h 1240"/>
                  <a:gd name="T10" fmla="*/ 28 w 389"/>
                  <a:gd name="T11" fmla="*/ 0 h 1240"/>
                </a:gdLst>
                <a:ahLst/>
                <a:cxnLst>
                  <a:cxn ang="0">
                    <a:pos x="T0" y="T1"/>
                  </a:cxn>
                  <a:cxn ang="0">
                    <a:pos x="T2" y="T3"/>
                  </a:cxn>
                  <a:cxn ang="0">
                    <a:pos x="T4" y="T5"/>
                  </a:cxn>
                  <a:cxn ang="0">
                    <a:pos x="T6" y="T7"/>
                  </a:cxn>
                  <a:cxn ang="0">
                    <a:pos x="T8" y="T9"/>
                  </a:cxn>
                  <a:cxn ang="0">
                    <a:pos x="T10" y="T11"/>
                  </a:cxn>
                </a:cxnLst>
                <a:rect l="0" t="0" r="r" b="b"/>
                <a:pathLst>
                  <a:path w="389" h="1240">
                    <a:moveTo>
                      <a:pt x="118" y="1065"/>
                    </a:moveTo>
                    <a:cubicBezTo>
                      <a:pt x="179" y="1125"/>
                      <a:pt x="241" y="1185"/>
                      <a:pt x="284" y="1200"/>
                    </a:cubicBezTo>
                    <a:cubicBezTo>
                      <a:pt x="327" y="1215"/>
                      <a:pt x="389" y="1240"/>
                      <a:pt x="374" y="1155"/>
                    </a:cubicBezTo>
                    <a:cubicBezTo>
                      <a:pt x="359" y="1070"/>
                      <a:pt x="252" y="790"/>
                      <a:pt x="194" y="690"/>
                    </a:cubicBezTo>
                    <a:cubicBezTo>
                      <a:pt x="136" y="590"/>
                      <a:pt x="56" y="670"/>
                      <a:pt x="28" y="555"/>
                    </a:cubicBezTo>
                    <a:cubicBezTo>
                      <a:pt x="0" y="440"/>
                      <a:pt x="14" y="220"/>
                      <a:pt x="28"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7" name="Freeform 58">
                <a:extLst>
                  <a:ext uri="{FF2B5EF4-FFF2-40B4-BE49-F238E27FC236}">
                    <a16:creationId xmlns:a16="http://schemas.microsoft.com/office/drawing/2014/main" id="{E7B82B45-21E7-4BFC-BAC7-B97A576F44DC}"/>
                  </a:ext>
                </a:extLst>
              </p:cNvPr>
              <p:cNvSpPr>
                <a:spLocks/>
              </p:cNvSpPr>
              <p:nvPr/>
            </p:nvSpPr>
            <p:spPr bwMode="auto">
              <a:xfrm>
                <a:off x="2631889" y="4185235"/>
                <a:ext cx="228600" cy="533400"/>
              </a:xfrm>
              <a:custGeom>
                <a:avLst/>
                <a:gdLst>
                  <a:gd name="T0" fmla="*/ 360 w 360"/>
                  <a:gd name="T1" fmla="*/ 540 h 635"/>
                  <a:gd name="T2" fmla="*/ 270 w 360"/>
                  <a:gd name="T3" fmla="*/ 630 h 635"/>
                  <a:gd name="T4" fmla="*/ 134 w 360"/>
                  <a:gd name="T5" fmla="*/ 570 h 635"/>
                  <a:gd name="T6" fmla="*/ 60 w 360"/>
                  <a:gd name="T7" fmla="*/ 390 h 635"/>
                  <a:gd name="T8" fmla="*/ 0 w 360"/>
                  <a:gd name="T9" fmla="*/ 0 h 635"/>
                </a:gdLst>
                <a:ahLst/>
                <a:cxnLst>
                  <a:cxn ang="0">
                    <a:pos x="T0" y="T1"/>
                  </a:cxn>
                  <a:cxn ang="0">
                    <a:pos x="T2" y="T3"/>
                  </a:cxn>
                  <a:cxn ang="0">
                    <a:pos x="T4" y="T5"/>
                  </a:cxn>
                  <a:cxn ang="0">
                    <a:pos x="T6" y="T7"/>
                  </a:cxn>
                  <a:cxn ang="0">
                    <a:pos x="T8" y="T9"/>
                  </a:cxn>
                </a:cxnLst>
                <a:rect l="0" t="0" r="r" b="b"/>
                <a:pathLst>
                  <a:path w="360" h="635">
                    <a:moveTo>
                      <a:pt x="360" y="540"/>
                    </a:moveTo>
                    <a:cubicBezTo>
                      <a:pt x="334" y="582"/>
                      <a:pt x="308" y="625"/>
                      <a:pt x="270" y="630"/>
                    </a:cubicBezTo>
                    <a:cubicBezTo>
                      <a:pt x="232" y="635"/>
                      <a:pt x="169" y="610"/>
                      <a:pt x="134" y="570"/>
                    </a:cubicBezTo>
                    <a:cubicBezTo>
                      <a:pt x="99" y="530"/>
                      <a:pt x="82" y="485"/>
                      <a:pt x="60" y="390"/>
                    </a:cubicBezTo>
                    <a:cubicBezTo>
                      <a:pt x="38" y="295"/>
                      <a:pt x="19" y="147"/>
                      <a:pt x="0" y="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8" name="Line 59">
                <a:extLst>
                  <a:ext uri="{FF2B5EF4-FFF2-40B4-BE49-F238E27FC236}">
                    <a16:creationId xmlns:a16="http://schemas.microsoft.com/office/drawing/2014/main" id="{D2A2CE9E-018F-496F-AE3E-81F26AF82DA9}"/>
                  </a:ext>
                </a:extLst>
              </p:cNvPr>
              <p:cNvSpPr>
                <a:spLocks noChangeShapeType="1"/>
              </p:cNvSpPr>
              <p:nvPr/>
            </p:nvSpPr>
            <p:spPr bwMode="auto">
              <a:xfrm>
                <a:off x="3002115" y="4635079"/>
                <a:ext cx="269875" cy="398463"/>
              </a:xfrm>
              <a:prstGeom prst="line">
                <a:avLst/>
              </a:prstGeom>
              <a:noFill/>
              <a:ln w="19050">
                <a:solidFill>
                  <a:srgbClr val="0000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22" name="Text Box 6">
              <a:extLst>
                <a:ext uri="{FF2B5EF4-FFF2-40B4-BE49-F238E27FC236}">
                  <a16:creationId xmlns:a16="http://schemas.microsoft.com/office/drawing/2014/main" id="{A78B93B0-BEAE-4603-A74E-3C0D7475511D}"/>
                </a:ext>
              </a:extLst>
            </p:cNvPr>
            <p:cNvSpPr txBox="1">
              <a:spLocks noChangeArrowheads="1"/>
            </p:cNvSpPr>
            <p:nvPr/>
          </p:nvSpPr>
          <p:spPr bwMode="auto">
            <a:xfrm>
              <a:off x="4252070" y="4577029"/>
              <a:ext cx="1785631" cy="3746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lang="en-US" altLang="zh-CN" sz="2000" b="1" dirty="0"/>
                <a:t>DGBAEHCF</a:t>
              </a:r>
              <a:endParaRPr lang="zh-CN" altLang="en-US" sz="2000" b="1" dirty="0"/>
            </a:p>
          </p:txBody>
        </p:sp>
      </p:grpSp>
      <p:sp>
        <p:nvSpPr>
          <p:cNvPr id="223" name="Freeform 29">
            <a:extLst>
              <a:ext uri="{FF2B5EF4-FFF2-40B4-BE49-F238E27FC236}">
                <a16:creationId xmlns:a16="http://schemas.microsoft.com/office/drawing/2014/main" id="{4FB8F2C9-723A-4E3E-8479-F3676A0A688F}"/>
              </a:ext>
            </a:extLst>
          </p:cNvPr>
          <p:cNvSpPr>
            <a:spLocks/>
          </p:cNvSpPr>
          <p:nvPr/>
        </p:nvSpPr>
        <p:spPr bwMode="auto">
          <a:xfrm>
            <a:off x="7007952" y="2478563"/>
            <a:ext cx="264826" cy="304800"/>
          </a:xfrm>
          <a:custGeom>
            <a:avLst/>
            <a:gdLst>
              <a:gd name="T0" fmla="*/ 360 w 360"/>
              <a:gd name="T1" fmla="*/ 0 h 330"/>
              <a:gd name="T2" fmla="*/ 0 w 360"/>
              <a:gd name="T3" fmla="*/ 330 h 330"/>
            </a:gdLst>
            <a:ahLst/>
            <a:cxnLst>
              <a:cxn ang="0">
                <a:pos x="T0" y="T1"/>
              </a:cxn>
              <a:cxn ang="0">
                <a:pos x="T2" y="T3"/>
              </a:cxn>
            </a:cxnLst>
            <a:rect l="0" t="0" r="r" b="b"/>
            <a:pathLst>
              <a:path w="360" h="330">
                <a:moveTo>
                  <a:pt x="360" y="0"/>
                </a:moveTo>
                <a:cubicBezTo>
                  <a:pt x="210" y="136"/>
                  <a:pt x="60" y="273"/>
                  <a:pt x="0" y="330"/>
                </a:cubicBezTo>
              </a:path>
            </a:pathLst>
          </a:custGeom>
          <a:noFill/>
          <a:ln w="19050" cap="flat" cmpd="sng">
            <a:solidFill>
              <a:srgbClr val="000000"/>
            </a:solidFill>
            <a:prstDash val="dash"/>
            <a:round/>
            <a:headEn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38964148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9EA442-91AB-4B5C-8C39-313F8EE4B4AA}"/>
              </a:ext>
            </a:extLst>
          </p:cNvPr>
          <p:cNvSpPr>
            <a:spLocks noGrp="1"/>
          </p:cNvSpPr>
          <p:nvPr>
            <p:ph type="title"/>
          </p:nvPr>
        </p:nvSpPr>
        <p:spPr/>
        <p:txBody>
          <a:bodyPr/>
          <a:lstStyle/>
          <a:p>
            <a:r>
              <a:rPr lang="en-US" altLang="zh-CN" dirty="0"/>
              <a:t>6.3.5 </a:t>
            </a:r>
            <a:r>
              <a:rPr lang="zh-CN" altLang="en-US" dirty="0"/>
              <a:t>由遍历序列确定二叉树</a:t>
            </a:r>
          </a:p>
        </p:txBody>
      </p:sp>
      <p:sp>
        <p:nvSpPr>
          <p:cNvPr id="3" name="内容占位符 2">
            <a:extLst>
              <a:ext uri="{FF2B5EF4-FFF2-40B4-BE49-F238E27FC236}">
                <a16:creationId xmlns:a16="http://schemas.microsoft.com/office/drawing/2014/main" id="{0209EE1F-35EC-461D-80B6-CC8C35AFE999}"/>
              </a:ext>
            </a:extLst>
          </p:cNvPr>
          <p:cNvSpPr>
            <a:spLocks noGrp="1"/>
          </p:cNvSpPr>
          <p:nvPr>
            <p:ph idx="1"/>
          </p:nvPr>
        </p:nvSpPr>
        <p:spPr>
          <a:xfrm>
            <a:off x="304800" y="1371600"/>
            <a:ext cx="11480800" cy="2286000"/>
          </a:xfrm>
        </p:spPr>
        <p:txBody>
          <a:bodyPr/>
          <a:lstStyle/>
          <a:p>
            <a:pPr>
              <a:lnSpc>
                <a:spcPct val="150000"/>
              </a:lnSpc>
              <a:spcBef>
                <a:spcPts val="600"/>
              </a:spcBef>
            </a:pPr>
            <a:r>
              <a:rPr lang="zh-CN" altLang="en-US" dirty="0"/>
              <a:t>给定一棵二叉树的先序、中序和后序序列可以唯一确定出该二叉树。</a:t>
            </a:r>
          </a:p>
          <a:p>
            <a:pPr>
              <a:lnSpc>
                <a:spcPct val="150000"/>
              </a:lnSpc>
              <a:spcBef>
                <a:spcPts val="600"/>
              </a:spcBef>
            </a:pPr>
            <a:r>
              <a:rPr lang="zh-CN" altLang="en-US" dirty="0"/>
              <a:t>仅由先序、中序或后序序列中的一种，无法唯一确定出该二叉树。</a:t>
            </a:r>
          </a:p>
          <a:p>
            <a:pPr>
              <a:lnSpc>
                <a:spcPct val="150000"/>
              </a:lnSpc>
              <a:spcBef>
                <a:spcPts val="600"/>
              </a:spcBef>
            </a:pPr>
            <a:r>
              <a:rPr lang="zh-CN" altLang="en-US" dirty="0"/>
              <a:t>给定先序、中序和后序序列中任意两个，是否可以唯一确定出该二叉树？　</a:t>
            </a:r>
          </a:p>
          <a:p>
            <a:pPr>
              <a:lnSpc>
                <a:spcPct val="150000"/>
              </a:lnSpc>
              <a:spcBef>
                <a:spcPts val="600"/>
              </a:spcBef>
            </a:pPr>
            <a:endParaRPr lang="zh-CN" altLang="en-US" dirty="0"/>
          </a:p>
        </p:txBody>
      </p:sp>
      <p:sp>
        <p:nvSpPr>
          <p:cNvPr id="4" name="页脚占位符 3">
            <a:extLst>
              <a:ext uri="{FF2B5EF4-FFF2-40B4-BE49-F238E27FC236}">
                <a16:creationId xmlns:a16="http://schemas.microsoft.com/office/drawing/2014/main" id="{DDFA6D7F-A405-4303-A1F3-C395B9D11F8A}"/>
              </a:ext>
            </a:extLst>
          </p:cNvPr>
          <p:cNvSpPr>
            <a:spLocks noGrp="1"/>
          </p:cNvSpPr>
          <p:nvPr>
            <p:ph type="ftr" sz="quarter" idx="11"/>
          </p:nvPr>
        </p:nvSpPr>
        <p:spPr/>
        <p:txBody>
          <a:bodyPr/>
          <a:lstStyle/>
          <a:p>
            <a:endParaRPr lang="en-US" altLang="zh-CN">
              <a:solidFill>
                <a:prstClr val="black">
                  <a:tint val="75000"/>
                </a:prstClr>
              </a:solidFill>
            </a:endParaRPr>
          </a:p>
        </p:txBody>
      </p:sp>
      <p:sp>
        <p:nvSpPr>
          <p:cNvPr id="5" name="灯片编号占位符 4">
            <a:extLst>
              <a:ext uri="{FF2B5EF4-FFF2-40B4-BE49-F238E27FC236}">
                <a16:creationId xmlns:a16="http://schemas.microsoft.com/office/drawing/2014/main" id="{2111B386-C7CC-46BC-8E5C-73DAB0357967}"/>
              </a:ext>
            </a:extLst>
          </p:cNvPr>
          <p:cNvSpPr>
            <a:spLocks noGrp="1"/>
          </p:cNvSpPr>
          <p:nvPr>
            <p:ph type="sldNum" sz="quarter" idx="12"/>
          </p:nvPr>
        </p:nvSpPr>
        <p:spPr/>
        <p:txBody>
          <a:bodyPr/>
          <a:lstStyle/>
          <a:p>
            <a:fld id="{E9DC0BE1-E115-48B7-9F87-E40F8D1D1DD5}" type="slidenum">
              <a:rPr lang="en-US" altLang="zh-CN" smtClean="0">
                <a:solidFill>
                  <a:prstClr val="black">
                    <a:tint val="75000"/>
                  </a:prstClr>
                </a:solidFill>
              </a:rPr>
              <a:pPr/>
              <a:t>81</a:t>
            </a:fld>
            <a:endParaRPr lang="en-US" altLang="zh-CN">
              <a:solidFill>
                <a:prstClr val="black">
                  <a:tint val="75000"/>
                </a:prstClr>
              </a:solidFill>
            </a:endParaRPr>
          </a:p>
        </p:txBody>
      </p:sp>
      <p:graphicFrame>
        <p:nvGraphicFramePr>
          <p:cNvPr id="6" name="表格 6">
            <a:extLst>
              <a:ext uri="{FF2B5EF4-FFF2-40B4-BE49-F238E27FC236}">
                <a16:creationId xmlns:a16="http://schemas.microsoft.com/office/drawing/2014/main" id="{25D8D3C9-176F-411E-B7A7-C9E07DDDA789}"/>
              </a:ext>
            </a:extLst>
          </p:cNvPr>
          <p:cNvGraphicFramePr>
            <a:graphicFrameLocks noGrp="1"/>
          </p:cNvGraphicFramePr>
          <p:nvPr>
            <p:extLst>
              <p:ext uri="{D42A27DB-BD31-4B8C-83A1-F6EECF244321}">
                <p14:modId xmlns:p14="http://schemas.microsoft.com/office/powerpoint/2010/main" val="627025488"/>
              </p:ext>
            </p:extLst>
          </p:nvPr>
        </p:nvGraphicFramePr>
        <p:xfrm>
          <a:off x="838200" y="3962400"/>
          <a:ext cx="10058400" cy="228600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141572234"/>
                    </a:ext>
                  </a:extLst>
                </a:gridCol>
                <a:gridCol w="5029200">
                  <a:extLst>
                    <a:ext uri="{9D8B030D-6E8A-4147-A177-3AD203B41FA5}">
                      <a16:colId xmlns:a16="http://schemas.microsoft.com/office/drawing/2014/main" val="1280792889"/>
                    </a:ext>
                  </a:extLst>
                </a:gridCol>
              </a:tblGrid>
              <a:tr h="571500">
                <a:tc>
                  <a:txBody>
                    <a:bodyPr/>
                    <a:lstStyle/>
                    <a:p>
                      <a:pPr algn="ctr"/>
                      <a:r>
                        <a:rPr lang="zh-CN" altLang="en-US" sz="2600" dirty="0">
                          <a:solidFill>
                            <a:schemeClr val="tx1"/>
                          </a:solidFill>
                          <a:latin typeface="微软雅黑" panose="020B0503020204020204" pitchFamily="34" charset="-122"/>
                          <a:ea typeface="微软雅黑" panose="020B0503020204020204" pitchFamily="34" charset="-122"/>
                        </a:rPr>
                        <a:t>两种遍历序列组合</a:t>
                      </a:r>
                    </a:p>
                  </a:txBody>
                  <a:tcPr marL="72000" marR="72000" marT="36000" marB="36000" anchor="ctr"/>
                </a:tc>
                <a:tc>
                  <a:txBody>
                    <a:bodyPr/>
                    <a:lstStyle/>
                    <a:p>
                      <a:pPr algn="ctr"/>
                      <a:r>
                        <a:rPr lang="zh-CN" altLang="en-US" sz="2600" b="1" kern="1200" dirty="0">
                          <a:solidFill>
                            <a:schemeClr val="tx1"/>
                          </a:solidFill>
                          <a:latin typeface="微软雅黑" panose="020B0503020204020204" pitchFamily="34" charset="-122"/>
                          <a:ea typeface="微软雅黑" panose="020B0503020204020204" pitchFamily="34" charset="-122"/>
                          <a:cs typeface="+mn-cs"/>
                        </a:rPr>
                        <a:t>是否可以唯一确定该二叉树</a:t>
                      </a:r>
                    </a:p>
                  </a:txBody>
                  <a:tcPr marL="72000" marR="72000" marT="36000" marB="36000" anchor="ctr"/>
                </a:tc>
                <a:extLst>
                  <a:ext uri="{0D108BD9-81ED-4DB2-BD59-A6C34878D82A}">
                    <a16:rowId xmlns:a16="http://schemas.microsoft.com/office/drawing/2014/main" val="3848047117"/>
                  </a:ext>
                </a:extLst>
              </a:tr>
              <a:tr h="571500">
                <a:tc>
                  <a:txBody>
                    <a:bodyPr/>
                    <a:lstStyle/>
                    <a:p>
                      <a:pPr algn="ctr"/>
                      <a:r>
                        <a:rPr lang="zh-CN" altLang="en-US" sz="2600" b="1" dirty="0">
                          <a:solidFill>
                            <a:srgbClr val="C00000"/>
                          </a:solidFill>
                          <a:latin typeface="微软雅黑" panose="020B0503020204020204" pitchFamily="34" charset="-122"/>
                          <a:ea typeface="微软雅黑" panose="020B0503020204020204" pitchFamily="34" charset="-122"/>
                        </a:rPr>
                        <a:t>先序</a:t>
                      </a:r>
                      <a:r>
                        <a:rPr lang="en-US" altLang="zh-CN" sz="2600" b="1" dirty="0">
                          <a:solidFill>
                            <a:srgbClr val="C00000"/>
                          </a:solidFill>
                          <a:latin typeface="微软雅黑" panose="020B0503020204020204" pitchFamily="34" charset="-122"/>
                          <a:ea typeface="微软雅黑" panose="020B0503020204020204" pitchFamily="34" charset="-122"/>
                        </a:rPr>
                        <a:t>+</a:t>
                      </a:r>
                      <a:r>
                        <a:rPr lang="zh-CN" altLang="en-US" sz="2600" b="1" dirty="0">
                          <a:solidFill>
                            <a:srgbClr val="C00000"/>
                          </a:solidFill>
                          <a:latin typeface="微软雅黑" panose="020B0503020204020204" pitchFamily="34" charset="-122"/>
                          <a:ea typeface="微软雅黑" panose="020B0503020204020204" pitchFamily="34" charset="-122"/>
                        </a:rPr>
                        <a:t>中序</a:t>
                      </a:r>
                    </a:p>
                  </a:txBody>
                  <a:tcPr marL="72000" marR="72000" marT="36000" marB="36000" anchor="ctr"/>
                </a:tc>
                <a:tc>
                  <a:txBody>
                    <a:bodyPr/>
                    <a:lstStyle/>
                    <a:p>
                      <a:pPr algn="ctr"/>
                      <a:r>
                        <a:rPr lang="zh-CN" altLang="en-US" sz="2600" b="1" dirty="0">
                          <a:solidFill>
                            <a:srgbClr val="C00000"/>
                          </a:solidFill>
                          <a:latin typeface="微软雅黑" panose="020B0503020204020204" pitchFamily="34" charset="-122"/>
                          <a:ea typeface="微软雅黑" panose="020B0503020204020204" pitchFamily="34" charset="-122"/>
                        </a:rPr>
                        <a:t>是</a:t>
                      </a:r>
                    </a:p>
                  </a:txBody>
                  <a:tcPr marL="72000" marR="72000" marT="36000" marB="36000" anchor="ctr"/>
                </a:tc>
                <a:extLst>
                  <a:ext uri="{0D108BD9-81ED-4DB2-BD59-A6C34878D82A}">
                    <a16:rowId xmlns:a16="http://schemas.microsoft.com/office/drawing/2014/main" val="4152284832"/>
                  </a:ext>
                </a:extLst>
              </a:tr>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600" b="1" dirty="0">
                          <a:solidFill>
                            <a:srgbClr val="C00000"/>
                          </a:solidFill>
                          <a:latin typeface="微软雅黑" panose="020B0503020204020204" pitchFamily="34" charset="-122"/>
                          <a:ea typeface="微软雅黑" panose="020B0503020204020204" pitchFamily="34" charset="-122"/>
                        </a:rPr>
                        <a:t>后序</a:t>
                      </a:r>
                      <a:r>
                        <a:rPr lang="en-US" altLang="zh-CN" sz="2600" b="1" dirty="0">
                          <a:solidFill>
                            <a:srgbClr val="C00000"/>
                          </a:solidFill>
                          <a:latin typeface="微软雅黑" panose="020B0503020204020204" pitchFamily="34" charset="-122"/>
                          <a:ea typeface="微软雅黑" panose="020B0503020204020204" pitchFamily="34" charset="-122"/>
                        </a:rPr>
                        <a:t>+</a:t>
                      </a:r>
                      <a:r>
                        <a:rPr lang="zh-CN" altLang="en-US" sz="2600" b="1" dirty="0">
                          <a:solidFill>
                            <a:srgbClr val="C00000"/>
                          </a:solidFill>
                          <a:latin typeface="微软雅黑" panose="020B0503020204020204" pitchFamily="34" charset="-122"/>
                          <a:ea typeface="微软雅黑" panose="020B0503020204020204" pitchFamily="34" charset="-122"/>
                        </a:rPr>
                        <a:t>中序</a:t>
                      </a:r>
                    </a:p>
                  </a:txBody>
                  <a:tcPr marL="72000" marR="72000" marT="36000" marB="3600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600" b="1" dirty="0">
                          <a:solidFill>
                            <a:srgbClr val="C00000"/>
                          </a:solidFill>
                          <a:latin typeface="微软雅黑" panose="020B0503020204020204" pitchFamily="34" charset="-122"/>
                          <a:ea typeface="微软雅黑" panose="020B0503020204020204" pitchFamily="34" charset="-122"/>
                        </a:rPr>
                        <a:t>是</a:t>
                      </a:r>
                    </a:p>
                  </a:txBody>
                  <a:tcPr marL="72000" marR="72000" marT="36000" marB="36000" anchor="ctr"/>
                </a:tc>
                <a:extLst>
                  <a:ext uri="{0D108BD9-81ED-4DB2-BD59-A6C34878D82A}">
                    <a16:rowId xmlns:a16="http://schemas.microsoft.com/office/drawing/2014/main" val="662983032"/>
                  </a:ext>
                </a:extLst>
              </a:tr>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600" b="1" dirty="0">
                          <a:solidFill>
                            <a:srgbClr val="C00000"/>
                          </a:solidFill>
                          <a:latin typeface="微软雅黑" panose="020B0503020204020204" pitchFamily="34" charset="-122"/>
                          <a:ea typeface="微软雅黑" panose="020B0503020204020204" pitchFamily="34" charset="-122"/>
                        </a:rPr>
                        <a:t>先序</a:t>
                      </a:r>
                      <a:r>
                        <a:rPr lang="en-US" altLang="zh-CN" sz="2600" b="1" dirty="0">
                          <a:solidFill>
                            <a:srgbClr val="C00000"/>
                          </a:solidFill>
                          <a:latin typeface="微软雅黑" panose="020B0503020204020204" pitchFamily="34" charset="-122"/>
                          <a:ea typeface="微软雅黑" panose="020B0503020204020204" pitchFamily="34" charset="-122"/>
                        </a:rPr>
                        <a:t>+</a:t>
                      </a:r>
                      <a:r>
                        <a:rPr lang="zh-CN" altLang="en-US" sz="2600" b="1" dirty="0">
                          <a:solidFill>
                            <a:srgbClr val="C00000"/>
                          </a:solidFill>
                          <a:latin typeface="微软雅黑" panose="020B0503020204020204" pitchFamily="34" charset="-122"/>
                          <a:ea typeface="微软雅黑" panose="020B0503020204020204" pitchFamily="34" charset="-122"/>
                        </a:rPr>
                        <a:t>后序</a:t>
                      </a:r>
                    </a:p>
                  </a:txBody>
                  <a:tcPr marL="72000" marR="72000" marT="36000" marB="36000" anchor="ctr"/>
                </a:tc>
                <a:tc>
                  <a:txBody>
                    <a:bodyPr/>
                    <a:lstStyle/>
                    <a:p>
                      <a:pPr marL="0" algn="ctr" defTabSz="914400" rtl="0" eaLnBrk="1" latinLnBrk="0" hangingPunct="1"/>
                      <a:r>
                        <a:rPr lang="zh-CN" altLang="en-US" sz="2600" b="1" kern="1200" dirty="0">
                          <a:solidFill>
                            <a:srgbClr val="C00000"/>
                          </a:solidFill>
                          <a:latin typeface="微软雅黑" panose="020B0503020204020204" pitchFamily="34" charset="-122"/>
                          <a:ea typeface="微软雅黑" panose="020B0503020204020204" pitchFamily="34" charset="-122"/>
                          <a:cs typeface="+mn-cs"/>
                        </a:rPr>
                        <a:t>否</a:t>
                      </a:r>
                    </a:p>
                  </a:txBody>
                  <a:tcPr marL="72000" marR="72000" marT="36000" marB="36000" anchor="ctr"/>
                </a:tc>
                <a:extLst>
                  <a:ext uri="{0D108BD9-81ED-4DB2-BD59-A6C34878D82A}">
                    <a16:rowId xmlns:a16="http://schemas.microsoft.com/office/drawing/2014/main" val="900510919"/>
                  </a:ext>
                </a:extLst>
              </a:tr>
            </a:tbl>
          </a:graphicData>
        </a:graphic>
      </p:graphicFrame>
    </p:spTree>
    <p:extLst>
      <p:ext uri="{BB962C8B-B14F-4D97-AF65-F5344CB8AC3E}">
        <p14:creationId xmlns:p14="http://schemas.microsoft.com/office/powerpoint/2010/main" val="9155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6830A-87B3-4DD1-BD9F-BEEB252DD1D9}"/>
              </a:ext>
            </a:extLst>
          </p:cNvPr>
          <p:cNvSpPr>
            <a:spLocks noGrp="1"/>
          </p:cNvSpPr>
          <p:nvPr>
            <p:ph type="title"/>
          </p:nvPr>
        </p:nvSpPr>
        <p:spPr/>
        <p:txBody>
          <a:bodyPr/>
          <a:lstStyle/>
          <a:p>
            <a:r>
              <a:rPr lang="zh-CN" altLang="en-US" dirty="0"/>
              <a:t>由先序和中序序列构造二叉树示例的演示</a:t>
            </a:r>
          </a:p>
        </p:txBody>
      </p:sp>
      <p:sp>
        <p:nvSpPr>
          <p:cNvPr id="4" name="页脚占位符 3">
            <a:extLst>
              <a:ext uri="{FF2B5EF4-FFF2-40B4-BE49-F238E27FC236}">
                <a16:creationId xmlns:a16="http://schemas.microsoft.com/office/drawing/2014/main" id="{394B705C-E855-4D42-A7A0-8F7CC117038D}"/>
              </a:ext>
            </a:extLst>
          </p:cNvPr>
          <p:cNvSpPr>
            <a:spLocks noGrp="1"/>
          </p:cNvSpPr>
          <p:nvPr>
            <p:ph type="ftr" sz="quarter" idx="11"/>
          </p:nvPr>
        </p:nvSpPr>
        <p:spPr/>
        <p:txBody>
          <a:bodyPr/>
          <a:lstStyle/>
          <a:p>
            <a:endParaRPr lang="en-US" altLang="zh-CN">
              <a:solidFill>
                <a:prstClr val="black">
                  <a:tint val="75000"/>
                </a:prstClr>
              </a:solidFill>
            </a:endParaRPr>
          </a:p>
        </p:txBody>
      </p:sp>
      <p:sp>
        <p:nvSpPr>
          <p:cNvPr id="5" name="灯片编号占位符 4">
            <a:extLst>
              <a:ext uri="{FF2B5EF4-FFF2-40B4-BE49-F238E27FC236}">
                <a16:creationId xmlns:a16="http://schemas.microsoft.com/office/drawing/2014/main" id="{090C299F-2664-4D33-A4EF-930E4BEB4D02}"/>
              </a:ext>
            </a:extLst>
          </p:cNvPr>
          <p:cNvSpPr>
            <a:spLocks noGrp="1"/>
          </p:cNvSpPr>
          <p:nvPr>
            <p:ph type="sldNum" sz="quarter" idx="12"/>
          </p:nvPr>
        </p:nvSpPr>
        <p:spPr/>
        <p:txBody>
          <a:bodyPr/>
          <a:lstStyle/>
          <a:p>
            <a:fld id="{E9DC0BE1-E115-48B7-9F87-E40F8D1D1DD5}" type="slidenum">
              <a:rPr lang="en-US" altLang="zh-CN" smtClean="0">
                <a:solidFill>
                  <a:prstClr val="black">
                    <a:tint val="75000"/>
                  </a:prstClr>
                </a:solidFill>
              </a:rPr>
              <a:pPr/>
              <a:t>82</a:t>
            </a:fld>
            <a:endParaRPr lang="en-US" altLang="zh-CN">
              <a:solidFill>
                <a:prstClr val="black">
                  <a:tint val="75000"/>
                </a:prstClr>
              </a:solidFill>
            </a:endParaRPr>
          </a:p>
        </p:txBody>
      </p:sp>
      <p:sp>
        <p:nvSpPr>
          <p:cNvPr id="6" name="Text Box 29">
            <a:extLst>
              <a:ext uri="{FF2B5EF4-FFF2-40B4-BE49-F238E27FC236}">
                <a16:creationId xmlns:a16="http://schemas.microsoft.com/office/drawing/2014/main" id="{E7C6956E-5717-4CBC-B3EB-C5993B03E5F9}"/>
              </a:ext>
            </a:extLst>
          </p:cNvPr>
          <p:cNvSpPr txBox="1">
            <a:spLocks noChangeArrowheads="1"/>
          </p:cNvSpPr>
          <p:nvPr/>
        </p:nvSpPr>
        <p:spPr bwMode="auto">
          <a:xfrm>
            <a:off x="4390169" y="6012851"/>
            <a:ext cx="2376488" cy="457200"/>
          </a:xfrm>
          <a:prstGeom prst="rect">
            <a:avLst/>
          </a:prstGeom>
          <a:noFill/>
          <a:ln w="9525" algn="ctr">
            <a:noFill/>
            <a:miter lim="800000"/>
            <a:headEnd/>
            <a:tailEnd type="none" w="med" len="lg"/>
          </a:ln>
          <a:effectLst/>
        </p:spPr>
        <p:txBody>
          <a:bodyPr>
            <a:spAutoFit/>
          </a:bodyPr>
          <a:lstStyle/>
          <a:p>
            <a:pPr algn="ctr">
              <a:spcBef>
                <a:spcPct val="50000"/>
              </a:spcBef>
            </a:pPr>
            <a:r>
              <a:rPr lang="zh-CN" altLang="en-US" b="1" dirty="0">
                <a:solidFill>
                  <a:srgbClr val="CC00FF"/>
                </a:solidFill>
                <a:latin typeface="楷体" pitchFamily="49" charset="-122"/>
                <a:ea typeface="楷体" pitchFamily="49" charset="-122"/>
              </a:rPr>
              <a:t>二叉树构造完毕</a:t>
            </a:r>
          </a:p>
        </p:txBody>
      </p:sp>
      <p:sp>
        <p:nvSpPr>
          <p:cNvPr id="7" name="TextBox 23">
            <a:extLst>
              <a:ext uri="{FF2B5EF4-FFF2-40B4-BE49-F238E27FC236}">
                <a16:creationId xmlns:a16="http://schemas.microsoft.com/office/drawing/2014/main" id="{BBFB8BB2-7A4A-4966-B68C-34681691CEBF}"/>
              </a:ext>
            </a:extLst>
          </p:cNvPr>
          <p:cNvSpPr txBox="1"/>
          <p:nvPr/>
        </p:nvSpPr>
        <p:spPr>
          <a:xfrm>
            <a:off x="3795253" y="1313061"/>
            <a:ext cx="2761423" cy="830997"/>
          </a:xfrm>
          <a:prstGeom prst="rect">
            <a:avLst/>
          </a:prstGeom>
          <a:noFill/>
        </p:spPr>
        <p:txBody>
          <a:bodyPr wrap="square" rtlCol="0">
            <a:spAutoFit/>
          </a:bodyPr>
          <a:lstStyle/>
          <a:p>
            <a:pPr algn="ctr"/>
            <a:r>
              <a:rPr kumimoji="1" lang="zh-CN" altLang="en-US" b="1" dirty="0">
                <a:solidFill>
                  <a:srgbClr val="3333FF"/>
                </a:solidFill>
                <a:latin typeface="Times New Roman" pitchFamily="18" charset="0"/>
                <a:ea typeface="楷体" pitchFamily="49" charset="-122"/>
                <a:cs typeface="Times New Roman" pitchFamily="18" charset="0"/>
              </a:rPr>
              <a:t>先序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A</a:t>
            </a:r>
            <a:r>
              <a:rPr kumimoji="1" lang="en-US" altLang="zh-CN" b="1" dirty="0">
                <a:solidFill>
                  <a:srgbClr val="3333FF"/>
                </a:solidFill>
                <a:latin typeface="Times New Roman" pitchFamily="18" charset="0"/>
                <a:ea typeface="楷体" pitchFamily="49" charset="-122"/>
                <a:cs typeface="Times New Roman" pitchFamily="18" charset="0"/>
              </a:rPr>
              <a:t>BDGCEF</a:t>
            </a:r>
          </a:p>
          <a:p>
            <a:pPr algn="ctr"/>
            <a:r>
              <a:rPr kumimoji="1" lang="zh-CN" altLang="en-US" b="1" dirty="0">
                <a:solidFill>
                  <a:srgbClr val="3333FF"/>
                </a:solidFill>
                <a:latin typeface="Times New Roman" pitchFamily="18" charset="0"/>
                <a:ea typeface="楷体" pitchFamily="49" charset="-122"/>
                <a:cs typeface="Times New Roman" pitchFamily="18" charset="0"/>
              </a:rPr>
              <a:t>中序</a:t>
            </a:r>
            <a:r>
              <a:rPr kumimoji="1" lang="en-US" altLang="zh-CN" b="1" dirty="0">
                <a:solidFill>
                  <a:srgbClr val="3333FF"/>
                </a:solidFill>
                <a:latin typeface="Times New Roman" pitchFamily="18" charset="0"/>
                <a:ea typeface="楷体" pitchFamily="49" charset="-122"/>
                <a:cs typeface="Times New Roman" pitchFamily="18" charset="0"/>
              </a:rPr>
              <a:t>:DGB</a:t>
            </a:r>
            <a:r>
              <a:rPr kumimoji="1" lang="en-US" altLang="zh-CN" b="1" dirty="0">
                <a:solidFill>
                  <a:srgbClr val="FF0000"/>
                </a:solidFill>
                <a:latin typeface="Times New Roman" pitchFamily="18" charset="0"/>
                <a:ea typeface="楷体" pitchFamily="49" charset="-122"/>
                <a:cs typeface="Times New Roman" pitchFamily="18" charset="0"/>
              </a:rPr>
              <a:t>A</a:t>
            </a:r>
            <a:r>
              <a:rPr kumimoji="1" lang="en-US" altLang="zh-CN" b="1" dirty="0">
                <a:solidFill>
                  <a:srgbClr val="3333FF"/>
                </a:solidFill>
                <a:latin typeface="Times New Roman" pitchFamily="18" charset="0"/>
                <a:ea typeface="楷体" pitchFamily="49" charset="-122"/>
                <a:cs typeface="Times New Roman" pitchFamily="18" charset="0"/>
              </a:rPr>
              <a:t>ECF </a:t>
            </a:r>
            <a:endParaRPr lang="zh-CN" altLang="en-US" b="1" dirty="0">
              <a:solidFill>
                <a:srgbClr val="3333FF"/>
              </a:solidFill>
              <a:latin typeface="Times New Roman" pitchFamily="18" charset="0"/>
              <a:ea typeface="楷体_GB2312" pitchFamily="49" charset="-122"/>
            </a:endParaRPr>
          </a:p>
        </p:txBody>
      </p:sp>
      <p:sp>
        <p:nvSpPr>
          <p:cNvPr id="8" name="椭圆 7">
            <a:extLst>
              <a:ext uri="{FF2B5EF4-FFF2-40B4-BE49-F238E27FC236}">
                <a16:creationId xmlns:a16="http://schemas.microsoft.com/office/drawing/2014/main" id="{79CF40D1-EFA6-4EC9-8D03-4112C0AC2005}"/>
              </a:ext>
            </a:extLst>
          </p:cNvPr>
          <p:cNvSpPr/>
          <p:nvPr/>
        </p:nvSpPr>
        <p:spPr>
          <a:xfrm>
            <a:off x="5148242" y="2112079"/>
            <a:ext cx="428628" cy="428628"/>
          </a:xfrm>
          <a:prstGeom prst="ellipse">
            <a:avLst/>
          </a:prstGeom>
          <a:solidFill>
            <a:srgbClr val="FFFFCC"/>
          </a:solidFill>
          <a:ln>
            <a:solidFill>
              <a:srgbClr val="0066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solidFill>
                  <a:srgbClr val="FF0000"/>
                </a:solidFill>
                <a:latin typeface="Times New Roman" pitchFamily="18" charset="0"/>
                <a:cs typeface="Times New Roman" pitchFamily="18" charset="0"/>
              </a:rPr>
              <a:t>A</a:t>
            </a:r>
            <a:endParaRPr lang="zh-CN" altLang="en-US" b="1">
              <a:solidFill>
                <a:srgbClr val="FF0000"/>
              </a:solidFill>
              <a:latin typeface="Times New Roman" pitchFamily="18" charset="0"/>
              <a:cs typeface="Times New Roman" pitchFamily="18" charset="0"/>
            </a:endParaRPr>
          </a:p>
        </p:txBody>
      </p:sp>
      <p:sp>
        <p:nvSpPr>
          <p:cNvPr id="9" name="TextBox 25">
            <a:extLst>
              <a:ext uri="{FF2B5EF4-FFF2-40B4-BE49-F238E27FC236}">
                <a16:creationId xmlns:a16="http://schemas.microsoft.com/office/drawing/2014/main" id="{C052DBE8-5001-4ADE-A91A-9C7EB1A8901E}"/>
              </a:ext>
            </a:extLst>
          </p:cNvPr>
          <p:cNvSpPr txBox="1"/>
          <p:nvPr/>
        </p:nvSpPr>
        <p:spPr>
          <a:xfrm>
            <a:off x="2380886" y="2590800"/>
            <a:ext cx="1889857" cy="830997"/>
          </a:xfrm>
          <a:prstGeom prst="rect">
            <a:avLst/>
          </a:prstGeom>
          <a:noFill/>
        </p:spPr>
        <p:txBody>
          <a:bodyPr wrap="square" rtlCol="0">
            <a:spAutoFit/>
          </a:bodyPr>
          <a:lstStyle/>
          <a:p>
            <a:pPr algn="ctr"/>
            <a:r>
              <a:rPr kumimoji="1" lang="zh-CN" altLang="en-US" b="1" dirty="0">
                <a:solidFill>
                  <a:srgbClr val="3333FF"/>
                </a:solidFill>
                <a:latin typeface="Times New Roman" pitchFamily="18" charset="0"/>
                <a:ea typeface="楷体" pitchFamily="49" charset="-122"/>
                <a:cs typeface="Times New Roman" pitchFamily="18" charset="0"/>
              </a:rPr>
              <a:t>先序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B</a:t>
            </a:r>
            <a:r>
              <a:rPr kumimoji="1" lang="en-US" altLang="zh-CN" b="1" dirty="0">
                <a:solidFill>
                  <a:srgbClr val="3333FF"/>
                </a:solidFill>
                <a:latin typeface="Times New Roman" pitchFamily="18" charset="0"/>
                <a:ea typeface="楷体" pitchFamily="49" charset="-122"/>
                <a:cs typeface="Times New Roman" pitchFamily="18" charset="0"/>
              </a:rPr>
              <a:t>DG</a:t>
            </a:r>
          </a:p>
          <a:p>
            <a:pPr algn="ctr"/>
            <a:r>
              <a:rPr kumimoji="1" lang="zh-CN" altLang="en-US" b="1" dirty="0">
                <a:solidFill>
                  <a:srgbClr val="3333FF"/>
                </a:solidFill>
                <a:latin typeface="Times New Roman" pitchFamily="18" charset="0"/>
                <a:ea typeface="楷体" pitchFamily="49" charset="-122"/>
                <a:cs typeface="Times New Roman" pitchFamily="18" charset="0"/>
              </a:rPr>
              <a:t>中序</a:t>
            </a:r>
            <a:r>
              <a:rPr kumimoji="1" lang="en-US" altLang="zh-CN" b="1" dirty="0">
                <a:solidFill>
                  <a:srgbClr val="3333FF"/>
                </a:solidFill>
                <a:latin typeface="Times New Roman" pitchFamily="18" charset="0"/>
                <a:ea typeface="楷体" pitchFamily="49" charset="-122"/>
                <a:cs typeface="Times New Roman" pitchFamily="18" charset="0"/>
              </a:rPr>
              <a:t>:DG</a:t>
            </a:r>
            <a:r>
              <a:rPr kumimoji="1" lang="en-US" altLang="zh-CN" b="1" dirty="0">
                <a:solidFill>
                  <a:srgbClr val="FF0000"/>
                </a:solidFill>
                <a:latin typeface="Times New Roman" pitchFamily="18" charset="0"/>
                <a:ea typeface="楷体" pitchFamily="49" charset="-122"/>
                <a:cs typeface="Times New Roman" pitchFamily="18" charset="0"/>
              </a:rPr>
              <a:t>B</a:t>
            </a:r>
            <a:r>
              <a:rPr kumimoji="1" lang="en-US" altLang="zh-CN" b="1" dirty="0">
                <a:solidFill>
                  <a:srgbClr val="3333FF"/>
                </a:solidFill>
                <a:latin typeface="Times New Roman" pitchFamily="18" charset="0"/>
                <a:ea typeface="楷体" pitchFamily="49" charset="-122"/>
                <a:cs typeface="Times New Roman" pitchFamily="18" charset="0"/>
              </a:rPr>
              <a:t> </a:t>
            </a:r>
            <a:endParaRPr lang="zh-CN" altLang="en-US" b="1" dirty="0">
              <a:solidFill>
                <a:srgbClr val="3333FF"/>
              </a:solidFill>
              <a:latin typeface="Times New Roman" pitchFamily="18" charset="0"/>
              <a:ea typeface="楷体_GB2312" pitchFamily="49" charset="-122"/>
            </a:endParaRPr>
          </a:p>
        </p:txBody>
      </p:sp>
      <p:sp>
        <p:nvSpPr>
          <p:cNvPr id="10" name="椭圆 9">
            <a:extLst>
              <a:ext uri="{FF2B5EF4-FFF2-40B4-BE49-F238E27FC236}">
                <a16:creationId xmlns:a16="http://schemas.microsoft.com/office/drawing/2014/main" id="{D595A179-85D9-46AF-86BF-17B4F761B78F}"/>
              </a:ext>
            </a:extLst>
          </p:cNvPr>
          <p:cNvSpPr/>
          <p:nvPr/>
        </p:nvSpPr>
        <p:spPr>
          <a:xfrm>
            <a:off x="4025171" y="3348134"/>
            <a:ext cx="428628" cy="428628"/>
          </a:xfrm>
          <a:prstGeom prst="ellipse">
            <a:avLst/>
          </a:prstGeom>
          <a:solidFill>
            <a:srgbClr val="FFFFCC"/>
          </a:solidFill>
          <a:ln>
            <a:solidFill>
              <a:srgbClr val="0066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solidFill>
                  <a:srgbClr val="FF0000"/>
                </a:solidFill>
                <a:latin typeface="Times New Roman" pitchFamily="18" charset="0"/>
                <a:cs typeface="Times New Roman" pitchFamily="18" charset="0"/>
              </a:rPr>
              <a:t>B</a:t>
            </a:r>
            <a:endParaRPr lang="zh-CN" altLang="en-US" b="1" dirty="0">
              <a:solidFill>
                <a:srgbClr val="FF0000"/>
              </a:solidFill>
              <a:latin typeface="Times New Roman" pitchFamily="18" charset="0"/>
              <a:cs typeface="Times New Roman" pitchFamily="18" charset="0"/>
            </a:endParaRPr>
          </a:p>
        </p:txBody>
      </p:sp>
      <p:sp>
        <p:nvSpPr>
          <p:cNvPr id="11" name="TextBox 27">
            <a:extLst>
              <a:ext uri="{FF2B5EF4-FFF2-40B4-BE49-F238E27FC236}">
                <a16:creationId xmlns:a16="http://schemas.microsoft.com/office/drawing/2014/main" id="{FA08403A-6B98-426C-A643-B1D98D7F9F96}"/>
              </a:ext>
            </a:extLst>
          </p:cNvPr>
          <p:cNvSpPr txBox="1"/>
          <p:nvPr/>
        </p:nvSpPr>
        <p:spPr>
          <a:xfrm>
            <a:off x="6490717" y="2590800"/>
            <a:ext cx="1792173" cy="830997"/>
          </a:xfrm>
          <a:prstGeom prst="rect">
            <a:avLst/>
          </a:prstGeom>
          <a:noFill/>
        </p:spPr>
        <p:txBody>
          <a:bodyPr wrap="square" rtlCol="0">
            <a:spAutoFit/>
          </a:bodyPr>
          <a:lstStyle/>
          <a:p>
            <a:pPr algn="ctr"/>
            <a:r>
              <a:rPr kumimoji="1" lang="zh-CN" altLang="en-US" b="1" dirty="0">
                <a:solidFill>
                  <a:srgbClr val="3333FF"/>
                </a:solidFill>
                <a:latin typeface="Times New Roman" pitchFamily="18" charset="0"/>
                <a:ea typeface="楷体" pitchFamily="49" charset="-122"/>
                <a:cs typeface="Times New Roman" pitchFamily="18" charset="0"/>
              </a:rPr>
              <a:t>先序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C</a:t>
            </a:r>
            <a:r>
              <a:rPr kumimoji="1" lang="en-US" altLang="zh-CN" b="1" dirty="0">
                <a:solidFill>
                  <a:srgbClr val="3333FF"/>
                </a:solidFill>
                <a:latin typeface="Times New Roman" pitchFamily="18" charset="0"/>
                <a:ea typeface="楷体" pitchFamily="49" charset="-122"/>
                <a:cs typeface="Times New Roman" pitchFamily="18" charset="0"/>
              </a:rPr>
              <a:t>EF</a:t>
            </a:r>
          </a:p>
          <a:p>
            <a:pPr algn="ctr"/>
            <a:r>
              <a:rPr kumimoji="1" lang="zh-CN" altLang="en-US" b="1" dirty="0">
                <a:solidFill>
                  <a:srgbClr val="3333FF"/>
                </a:solidFill>
                <a:latin typeface="Times New Roman" pitchFamily="18" charset="0"/>
                <a:ea typeface="楷体" pitchFamily="49" charset="-122"/>
                <a:cs typeface="Times New Roman" pitchFamily="18" charset="0"/>
              </a:rPr>
              <a:t>中序</a:t>
            </a:r>
            <a:r>
              <a:rPr kumimoji="1" lang="en-US" altLang="zh-CN" b="1" dirty="0">
                <a:solidFill>
                  <a:srgbClr val="3333FF"/>
                </a:solidFill>
                <a:latin typeface="Times New Roman" pitchFamily="18" charset="0"/>
                <a:ea typeface="楷体" pitchFamily="49" charset="-122"/>
                <a:cs typeface="Times New Roman" pitchFamily="18" charset="0"/>
              </a:rPr>
              <a:t>:E</a:t>
            </a:r>
            <a:r>
              <a:rPr kumimoji="1" lang="en-US" altLang="zh-CN" b="1" dirty="0">
                <a:solidFill>
                  <a:srgbClr val="FF0000"/>
                </a:solidFill>
                <a:latin typeface="Times New Roman" pitchFamily="18" charset="0"/>
                <a:ea typeface="楷体" pitchFamily="49" charset="-122"/>
                <a:cs typeface="Times New Roman" pitchFamily="18" charset="0"/>
              </a:rPr>
              <a:t>C</a:t>
            </a:r>
            <a:r>
              <a:rPr kumimoji="1" lang="en-US" altLang="zh-CN" b="1" dirty="0">
                <a:solidFill>
                  <a:srgbClr val="3333FF"/>
                </a:solidFill>
                <a:latin typeface="Times New Roman" pitchFamily="18" charset="0"/>
                <a:ea typeface="楷体" pitchFamily="49" charset="-122"/>
                <a:cs typeface="Times New Roman" pitchFamily="18" charset="0"/>
              </a:rPr>
              <a:t>F </a:t>
            </a:r>
            <a:endParaRPr lang="zh-CN" altLang="en-US" b="1" dirty="0">
              <a:solidFill>
                <a:srgbClr val="3333FF"/>
              </a:solidFill>
              <a:latin typeface="Times New Roman" pitchFamily="18" charset="0"/>
              <a:ea typeface="楷体_GB2312" pitchFamily="49" charset="-122"/>
            </a:endParaRPr>
          </a:p>
        </p:txBody>
      </p:sp>
      <p:sp>
        <p:nvSpPr>
          <p:cNvPr id="12" name="椭圆 11">
            <a:extLst>
              <a:ext uri="{FF2B5EF4-FFF2-40B4-BE49-F238E27FC236}">
                <a16:creationId xmlns:a16="http://schemas.microsoft.com/office/drawing/2014/main" id="{800D4A10-B918-4654-8F3D-516A31CE3EAE}"/>
              </a:ext>
            </a:extLst>
          </p:cNvPr>
          <p:cNvSpPr/>
          <p:nvPr/>
        </p:nvSpPr>
        <p:spPr>
          <a:xfrm>
            <a:off x="6400800" y="3326525"/>
            <a:ext cx="428628" cy="428628"/>
          </a:xfrm>
          <a:prstGeom prst="ellipse">
            <a:avLst/>
          </a:prstGeom>
          <a:solidFill>
            <a:srgbClr val="FFFFCC"/>
          </a:solidFill>
          <a:ln>
            <a:solidFill>
              <a:srgbClr val="0066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solidFill>
                  <a:srgbClr val="FF0000"/>
                </a:solidFill>
                <a:latin typeface="Times New Roman" pitchFamily="18" charset="0"/>
                <a:cs typeface="Times New Roman" pitchFamily="18" charset="0"/>
              </a:rPr>
              <a:t>C</a:t>
            </a:r>
            <a:endParaRPr lang="zh-CN" altLang="en-US" b="1">
              <a:solidFill>
                <a:srgbClr val="FF0000"/>
              </a:solidFill>
              <a:latin typeface="Times New Roman" pitchFamily="18" charset="0"/>
              <a:cs typeface="Times New Roman" pitchFamily="18" charset="0"/>
            </a:endParaRPr>
          </a:p>
        </p:txBody>
      </p:sp>
      <p:sp>
        <p:nvSpPr>
          <p:cNvPr id="13" name="TextBox 29">
            <a:extLst>
              <a:ext uri="{FF2B5EF4-FFF2-40B4-BE49-F238E27FC236}">
                <a16:creationId xmlns:a16="http://schemas.microsoft.com/office/drawing/2014/main" id="{226EFA4D-D44D-4594-9407-963BEC2C2274}"/>
              </a:ext>
            </a:extLst>
          </p:cNvPr>
          <p:cNvSpPr txBox="1"/>
          <p:nvPr/>
        </p:nvSpPr>
        <p:spPr>
          <a:xfrm>
            <a:off x="4265369" y="3811688"/>
            <a:ext cx="1379418" cy="830997"/>
          </a:xfrm>
          <a:prstGeom prst="rect">
            <a:avLst/>
          </a:prstGeom>
          <a:noFill/>
        </p:spPr>
        <p:txBody>
          <a:bodyPr wrap="square" rtlCol="0">
            <a:spAutoFit/>
          </a:bodyPr>
          <a:lstStyle/>
          <a:p>
            <a:pPr algn="ctr"/>
            <a:r>
              <a:rPr kumimoji="1" lang="zh-CN" altLang="en-US" b="1" dirty="0">
                <a:solidFill>
                  <a:srgbClr val="3333FF"/>
                </a:solidFill>
                <a:latin typeface="Times New Roman" pitchFamily="18" charset="0"/>
                <a:ea typeface="楷体" pitchFamily="49" charset="-122"/>
                <a:cs typeface="Times New Roman" pitchFamily="18" charset="0"/>
              </a:rPr>
              <a:t>先序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E</a:t>
            </a:r>
          </a:p>
          <a:p>
            <a:pPr algn="ctr"/>
            <a:r>
              <a:rPr kumimoji="1" lang="zh-CN" altLang="en-US" b="1" dirty="0">
                <a:solidFill>
                  <a:srgbClr val="3333FF"/>
                </a:solidFill>
                <a:latin typeface="Times New Roman" pitchFamily="18" charset="0"/>
                <a:ea typeface="楷体" pitchFamily="49" charset="-122"/>
                <a:cs typeface="Times New Roman" pitchFamily="18" charset="0"/>
              </a:rPr>
              <a:t>中序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E</a:t>
            </a:r>
            <a:r>
              <a:rPr kumimoji="1" lang="en-US" altLang="zh-CN" b="1" dirty="0">
                <a:solidFill>
                  <a:srgbClr val="3333FF"/>
                </a:solidFill>
                <a:latin typeface="Times New Roman" pitchFamily="18" charset="0"/>
                <a:ea typeface="楷体" pitchFamily="49" charset="-122"/>
                <a:cs typeface="Times New Roman" pitchFamily="18" charset="0"/>
              </a:rPr>
              <a:t> </a:t>
            </a:r>
            <a:endParaRPr lang="zh-CN" altLang="en-US" b="1" dirty="0">
              <a:solidFill>
                <a:srgbClr val="3333FF"/>
              </a:solidFill>
              <a:latin typeface="Times New Roman" pitchFamily="18" charset="0"/>
              <a:ea typeface="楷体_GB2312" pitchFamily="49" charset="-122"/>
            </a:endParaRPr>
          </a:p>
        </p:txBody>
      </p:sp>
      <p:sp>
        <p:nvSpPr>
          <p:cNvPr id="14" name="椭圆 13">
            <a:extLst>
              <a:ext uri="{FF2B5EF4-FFF2-40B4-BE49-F238E27FC236}">
                <a16:creationId xmlns:a16="http://schemas.microsoft.com/office/drawing/2014/main" id="{57F4B43D-EA4D-4158-8AE3-462AA702DF38}"/>
              </a:ext>
            </a:extLst>
          </p:cNvPr>
          <p:cNvSpPr/>
          <p:nvPr/>
        </p:nvSpPr>
        <p:spPr>
          <a:xfrm>
            <a:off x="5486400" y="4255219"/>
            <a:ext cx="428628" cy="428628"/>
          </a:xfrm>
          <a:prstGeom prst="ellipse">
            <a:avLst/>
          </a:prstGeom>
          <a:solidFill>
            <a:srgbClr val="FFFFCC"/>
          </a:solidFill>
          <a:ln>
            <a:solidFill>
              <a:srgbClr val="0066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solidFill>
                  <a:srgbClr val="FF0000"/>
                </a:solidFill>
                <a:latin typeface="Times New Roman" pitchFamily="18" charset="0"/>
                <a:cs typeface="Times New Roman" pitchFamily="18" charset="0"/>
              </a:rPr>
              <a:t>E</a:t>
            </a:r>
            <a:endParaRPr lang="zh-CN" altLang="en-US" b="1" dirty="0">
              <a:solidFill>
                <a:srgbClr val="FF0000"/>
              </a:solidFill>
              <a:latin typeface="Times New Roman" pitchFamily="18" charset="0"/>
              <a:cs typeface="Times New Roman" pitchFamily="18" charset="0"/>
            </a:endParaRPr>
          </a:p>
        </p:txBody>
      </p:sp>
      <p:sp>
        <p:nvSpPr>
          <p:cNvPr id="15" name="TextBox 31">
            <a:extLst>
              <a:ext uri="{FF2B5EF4-FFF2-40B4-BE49-F238E27FC236}">
                <a16:creationId xmlns:a16="http://schemas.microsoft.com/office/drawing/2014/main" id="{CF0A6629-E1ED-4876-AA37-3A090587A1A5}"/>
              </a:ext>
            </a:extLst>
          </p:cNvPr>
          <p:cNvSpPr txBox="1"/>
          <p:nvPr/>
        </p:nvSpPr>
        <p:spPr>
          <a:xfrm>
            <a:off x="7512877" y="3839720"/>
            <a:ext cx="1540026" cy="830997"/>
          </a:xfrm>
          <a:prstGeom prst="rect">
            <a:avLst/>
          </a:prstGeom>
          <a:noFill/>
        </p:spPr>
        <p:txBody>
          <a:bodyPr wrap="square" rtlCol="0">
            <a:spAutoFit/>
          </a:bodyPr>
          <a:lstStyle/>
          <a:p>
            <a:pPr algn="ctr"/>
            <a:r>
              <a:rPr kumimoji="1" lang="zh-CN" altLang="en-US" b="1" dirty="0">
                <a:solidFill>
                  <a:srgbClr val="3333FF"/>
                </a:solidFill>
                <a:latin typeface="Times New Roman" pitchFamily="18" charset="0"/>
                <a:ea typeface="楷体" pitchFamily="49" charset="-122"/>
                <a:cs typeface="Times New Roman" pitchFamily="18" charset="0"/>
              </a:rPr>
              <a:t>先序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F</a:t>
            </a:r>
          </a:p>
          <a:p>
            <a:pPr algn="ctr"/>
            <a:r>
              <a:rPr kumimoji="1" lang="zh-CN" altLang="en-US" b="1" dirty="0">
                <a:solidFill>
                  <a:srgbClr val="3333FF"/>
                </a:solidFill>
                <a:latin typeface="Times New Roman" pitchFamily="18" charset="0"/>
                <a:ea typeface="楷体" pitchFamily="49" charset="-122"/>
                <a:cs typeface="Times New Roman" pitchFamily="18" charset="0"/>
              </a:rPr>
              <a:t>中序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F</a:t>
            </a:r>
            <a:r>
              <a:rPr kumimoji="1" lang="en-US" altLang="zh-CN" b="1" dirty="0">
                <a:solidFill>
                  <a:srgbClr val="3333FF"/>
                </a:solidFill>
                <a:latin typeface="Times New Roman" pitchFamily="18" charset="0"/>
                <a:ea typeface="楷体" pitchFamily="49" charset="-122"/>
                <a:cs typeface="Times New Roman" pitchFamily="18" charset="0"/>
              </a:rPr>
              <a:t> </a:t>
            </a:r>
            <a:endParaRPr lang="zh-CN" altLang="en-US" b="1" dirty="0">
              <a:solidFill>
                <a:srgbClr val="3333FF"/>
              </a:solidFill>
              <a:latin typeface="Times New Roman" pitchFamily="18" charset="0"/>
              <a:ea typeface="楷体_GB2312" pitchFamily="49" charset="-122"/>
            </a:endParaRPr>
          </a:p>
        </p:txBody>
      </p:sp>
      <p:sp>
        <p:nvSpPr>
          <p:cNvPr id="16" name="椭圆 15">
            <a:extLst>
              <a:ext uri="{FF2B5EF4-FFF2-40B4-BE49-F238E27FC236}">
                <a16:creationId xmlns:a16="http://schemas.microsoft.com/office/drawing/2014/main" id="{22B51011-3242-4E93-8173-7603CF02CECA}"/>
              </a:ext>
            </a:extLst>
          </p:cNvPr>
          <p:cNvSpPr/>
          <p:nvPr/>
        </p:nvSpPr>
        <p:spPr>
          <a:xfrm>
            <a:off x="7313486" y="4255219"/>
            <a:ext cx="428628" cy="428628"/>
          </a:xfrm>
          <a:prstGeom prst="ellipse">
            <a:avLst/>
          </a:prstGeom>
          <a:solidFill>
            <a:srgbClr val="FFFFCC"/>
          </a:solidFill>
          <a:ln>
            <a:solidFill>
              <a:srgbClr val="0066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solidFill>
                  <a:srgbClr val="FF0000"/>
                </a:solidFill>
                <a:latin typeface="Times New Roman" pitchFamily="18" charset="0"/>
                <a:cs typeface="Times New Roman" pitchFamily="18" charset="0"/>
              </a:rPr>
              <a:t>F</a:t>
            </a:r>
            <a:endParaRPr lang="zh-CN" altLang="en-US" b="1" dirty="0">
              <a:solidFill>
                <a:srgbClr val="FF0000"/>
              </a:solidFill>
              <a:latin typeface="Times New Roman" pitchFamily="18" charset="0"/>
              <a:cs typeface="Times New Roman" pitchFamily="18" charset="0"/>
            </a:endParaRPr>
          </a:p>
        </p:txBody>
      </p:sp>
      <p:sp>
        <p:nvSpPr>
          <p:cNvPr id="17" name="TextBox 33">
            <a:extLst>
              <a:ext uri="{FF2B5EF4-FFF2-40B4-BE49-F238E27FC236}">
                <a16:creationId xmlns:a16="http://schemas.microsoft.com/office/drawing/2014/main" id="{8B882AD6-19F2-4512-B7BC-40BB70FC9714}"/>
              </a:ext>
            </a:extLst>
          </p:cNvPr>
          <p:cNvSpPr txBox="1"/>
          <p:nvPr/>
        </p:nvSpPr>
        <p:spPr>
          <a:xfrm>
            <a:off x="1528910" y="3852903"/>
            <a:ext cx="1889857" cy="830997"/>
          </a:xfrm>
          <a:prstGeom prst="rect">
            <a:avLst/>
          </a:prstGeom>
          <a:noFill/>
        </p:spPr>
        <p:txBody>
          <a:bodyPr wrap="square" rtlCol="0">
            <a:spAutoFit/>
          </a:bodyPr>
          <a:lstStyle/>
          <a:p>
            <a:pPr algn="ctr"/>
            <a:r>
              <a:rPr kumimoji="1" lang="zh-CN" altLang="en-US" b="1" dirty="0">
                <a:solidFill>
                  <a:srgbClr val="3333FF"/>
                </a:solidFill>
                <a:latin typeface="Times New Roman" pitchFamily="18" charset="0"/>
                <a:ea typeface="楷体" pitchFamily="49" charset="-122"/>
                <a:cs typeface="Times New Roman" pitchFamily="18" charset="0"/>
              </a:rPr>
              <a:t>先序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D</a:t>
            </a:r>
            <a:r>
              <a:rPr kumimoji="1" lang="en-US" altLang="zh-CN" b="1" dirty="0">
                <a:solidFill>
                  <a:srgbClr val="3333FF"/>
                </a:solidFill>
                <a:latin typeface="Times New Roman" pitchFamily="18" charset="0"/>
                <a:ea typeface="楷体" pitchFamily="49" charset="-122"/>
                <a:cs typeface="Times New Roman" pitchFamily="18" charset="0"/>
              </a:rPr>
              <a:t>G</a:t>
            </a:r>
          </a:p>
          <a:p>
            <a:pPr algn="ctr"/>
            <a:r>
              <a:rPr kumimoji="1" lang="zh-CN" altLang="en-US" b="1" dirty="0">
                <a:solidFill>
                  <a:srgbClr val="3333FF"/>
                </a:solidFill>
                <a:latin typeface="Times New Roman" pitchFamily="18" charset="0"/>
                <a:ea typeface="楷体" pitchFamily="49" charset="-122"/>
                <a:cs typeface="Times New Roman" pitchFamily="18" charset="0"/>
              </a:rPr>
              <a:t>中序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D</a:t>
            </a:r>
            <a:r>
              <a:rPr kumimoji="1" lang="en-US" altLang="zh-CN" b="1" dirty="0">
                <a:solidFill>
                  <a:srgbClr val="3333FF"/>
                </a:solidFill>
                <a:latin typeface="Times New Roman" pitchFamily="18" charset="0"/>
                <a:ea typeface="楷体" pitchFamily="49" charset="-122"/>
                <a:cs typeface="Times New Roman" pitchFamily="18" charset="0"/>
              </a:rPr>
              <a:t>G </a:t>
            </a:r>
            <a:endParaRPr lang="zh-CN" altLang="en-US" b="1" dirty="0">
              <a:solidFill>
                <a:srgbClr val="3333FF"/>
              </a:solidFill>
              <a:latin typeface="Times New Roman" pitchFamily="18" charset="0"/>
              <a:ea typeface="楷体_GB2312" pitchFamily="49" charset="-122"/>
            </a:endParaRPr>
          </a:p>
        </p:txBody>
      </p:sp>
      <p:sp>
        <p:nvSpPr>
          <p:cNvPr id="18" name="椭圆 17">
            <a:extLst>
              <a:ext uri="{FF2B5EF4-FFF2-40B4-BE49-F238E27FC236}">
                <a16:creationId xmlns:a16="http://schemas.microsoft.com/office/drawing/2014/main" id="{145A129B-2486-4858-8383-ABC75EAC08EA}"/>
              </a:ext>
            </a:extLst>
          </p:cNvPr>
          <p:cNvSpPr/>
          <p:nvPr/>
        </p:nvSpPr>
        <p:spPr>
          <a:xfrm>
            <a:off x="3156645" y="4255219"/>
            <a:ext cx="428628" cy="428628"/>
          </a:xfrm>
          <a:prstGeom prst="ellipse">
            <a:avLst/>
          </a:prstGeom>
          <a:solidFill>
            <a:srgbClr val="FFFFCC"/>
          </a:solidFill>
          <a:ln>
            <a:solidFill>
              <a:srgbClr val="0066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solidFill>
                  <a:srgbClr val="FF0000"/>
                </a:solidFill>
                <a:latin typeface="Times New Roman" pitchFamily="18" charset="0"/>
                <a:cs typeface="Times New Roman" pitchFamily="18" charset="0"/>
              </a:rPr>
              <a:t>D</a:t>
            </a:r>
            <a:endParaRPr lang="zh-CN" altLang="en-US" b="1" dirty="0">
              <a:solidFill>
                <a:srgbClr val="FF0000"/>
              </a:solidFill>
              <a:latin typeface="Times New Roman" pitchFamily="18" charset="0"/>
              <a:cs typeface="Times New Roman" pitchFamily="18" charset="0"/>
            </a:endParaRPr>
          </a:p>
        </p:txBody>
      </p:sp>
      <p:sp>
        <p:nvSpPr>
          <p:cNvPr id="19" name="TextBox 35">
            <a:extLst>
              <a:ext uri="{FF2B5EF4-FFF2-40B4-BE49-F238E27FC236}">
                <a16:creationId xmlns:a16="http://schemas.microsoft.com/office/drawing/2014/main" id="{9F79C3D5-3807-4B03-BABB-937E9BBFA077}"/>
              </a:ext>
            </a:extLst>
          </p:cNvPr>
          <p:cNvSpPr txBox="1"/>
          <p:nvPr/>
        </p:nvSpPr>
        <p:spPr>
          <a:xfrm>
            <a:off x="4290986" y="4995858"/>
            <a:ext cx="1481166" cy="830997"/>
          </a:xfrm>
          <a:prstGeom prst="rect">
            <a:avLst/>
          </a:prstGeom>
          <a:noFill/>
        </p:spPr>
        <p:txBody>
          <a:bodyPr wrap="square" rtlCol="0">
            <a:spAutoFit/>
          </a:bodyPr>
          <a:lstStyle/>
          <a:p>
            <a:pPr algn="ctr"/>
            <a:r>
              <a:rPr kumimoji="1" lang="zh-CN" altLang="en-US" b="1" dirty="0">
                <a:solidFill>
                  <a:srgbClr val="3333FF"/>
                </a:solidFill>
                <a:latin typeface="Times New Roman" pitchFamily="18" charset="0"/>
                <a:ea typeface="楷体" pitchFamily="49" charset="-122"/>
                <a:cs typeface="Times New Roman" pitchFamily="18" charset="0"/>
              </a:rPr>
              <a:t>先序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G</a:t>
            </a:r>
          </a:p>
          <a:p>
            <a:pPr algn="ctr"/>
            <a:r>
              <a:rPr kumimoji="1" lang="zh-CN" altLang="en-US" b="1" dirty="0">
                <a:solidFill>
                  <a:srgbClr val="3333FF"/>
                </a:solidFill>
                <a:latin typeface="Times New Roman" pitchFamily="18" charset="0"/>
                <a:ea typeface="楷体" pitchFamily="49" charset="-122"/>
                <a:cs typeface="Times New Roman" pitchFamily="18" charset="0"/>
              </a:rPr>
              <a:t>中序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G</a:t>
            </a:r>
            <a:r>
              <a:rPr kumimoji="1" lang="en-US" altLang="zh-CN" b="1" dirty="0">
                <a:solidFill>
                  <a:srgbClr val="3333FF"/>
                </a:solidFill>
                <a:latin typeface="Times New Roman" pitchFamily="18" charset="0"/>
                <a:ea typeface="楷体" pitchFamily="49" charset="-122"/>
                <a:cs typeface="Times New Roman" pitchFamily="18" charset="0"/>
              </a:rPr>
              <a:t> </a:t>
            </a:r>
            <a:endParaRPr lang="zh-CN" altLang="en-US" b="1" dirty="0">
              <a:solidFill>
                <a:srgbClr val="3333FF"/>
              </a:solidFill>
              <a:latin typeface="Times New Roman" pitchFamily="18" charset="0"/>
              <a:ea typeface="楷体_GB2312" pitchFamily="49" charset="-122"/>
            </a:endParaRPr>
          </a:p>
        </p:txBody>
      </p:sp>
      <p:sp>
        <p:nvSpPr>
          <p:cNvPr id="20" name="椭圆 19">
            <a:extLst>
              <a:ext uri="{FF2B5EF4-FFF2-40B4-BE49-F238E27FC236}">
                <a16:creationId xmlns:a16="http://schemas.microsoft.com/office/drawing/2014/main" id="{BD0AD058-4D58-4EDD-98A2-057E09F7EEDB}"/>
              </a:ext>
            </a:extLst>
          </p:cNvPr>
          <p:cNvSpPr/>
          <p:nvPr/>
        </p:nvSpPr>
        <p:spPr>
          <a:xfrm>
            <a:off x="4005234" y="5183913"/>
            <a:ext cx="428628" cy="428628"/>
          </a:xfrm>
          <a:prstGeom prst="ellipse">
            <a:avLst/>
          </a:prstGeom>
          <a:solidFill>
            <a:srgbClr val="FFFFCC"/>
          </a:solidFill>
          <a:ln>
            <a:solidFill>
              <a:srgbClr val="0066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solidFill>
                  <a:srgbClr val="FF0000"/>
                </a:solidFill>
                <a:latin typeface="Times New Roman" pitchFamily="18" charset="0"/>
                <a:cs typeface="Times New Roman" pitchFamily="18" charset="0"/>
              </a:rPr>
              <a:t>G</a:t>
            </a:r>
            <a:endParaRPr lang="zh-CN" altLang="en-US" b="1" dirty="0">
              <a:solidFill>
                <a:srgbClr val="FF0000"/>
              </a:solidFill>
              <a:latin typeface="Times New Roman" pitchFamily="18" charset="0"/>
              <a:cs typeface="Times New Roman" pitchFamily="18" charset="0"/>
            </a:endParaRPr>
          </a:p>
        </p:txBody>
      </p:sp>
      <p:cxnSp>
        <p:nvCxnSpPr>
          <p:cNvPr id="21" name="直接连接符 20">
            <a:extLst>
              <a:ext uri="{FF2B5EF4-FFF2-40B4-BE49-F238E27FC236}">
                <a16:creationId xmlns:a16="http://schemas.microsoft.com/office/drawing/2014/main" id="{4C5CFDC8-9C5D-4305-A2A9-33862A9CF5A2}"/>
              </a:ext>
            </a:extLst>
          </p:cNvPr>
          <p:cNvCxnSpPr>
            <a:cxnSpLocks/>
            <a:stCxn id="8" idx="3"/>
            <a:endCxn id="10" idx="7"/>
          </p:cNvCxnSpPr>
          <p:nvPr/>
        </p:nvCxnSpPr>
        <p:spPr>
          <a:xfrm flipH="1">
            <a:off x="4391028" y="2477936"/>
            <a:ext cx="819985" cy="93296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7AD80FD-C221-46EE-B1FA-3ACF8A1E62FE}"/>
              </a:ext>
            </a:extLst>
          </p:cNvPr>
          <p:cNvCxnSpPr>
            <a:cxnSpLocks/>
            <a:stCxn id="8" idx="5"/>
            <a:endCxn id="12" idx="1"/>
          </p:cNvCxnSpPr>
          <p:nvPr/>
        </p:nvCxnSpPr>
        <p:spPr>
          <a:xfrm>
            <a:off x="5514099" y="2477936"/>
            <a:ext cx="949472" cy="91136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3E1B745-2249-4E30-ABDE-6D1221F06858}"/>
              </a:ext>
            </a:extLst>
          </p:cNvPr>
          <p:cNvCxnSpPr>
            <a:cxnSpLocks/>
            <a:stCxn id="10" idx="3"/>
            <a:endCxn id="18" idx="7"/>
          </p:cNvCxnSpPr>
          <p:nvPr/>
        </p:nvCxnSpPr>
        <p:spPr>
          <a:xfrm flipH="1">
            <a:off x="3522502" y="3713991"/>
            <a:ext cx="565440" cy="60399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93EC7DB1-193E-4109-8CC1-5C8F9DE8C8FE}"/>
              </a:ext>
            </a:extLst>
          </p:cNvPr>
          <p:cNvCxnSpPr>
            <a:stCxn id="18" idx="5"/>
            <a:endCxn id="20" idx="1"/>
          </p:cNvCxnSpPr>
          <p:nvPr/>
        </p:nvCxnSpPr>
        <p:spPr>
          <a:xfrm>
            <a:off x="3522502" y="4621076"/>
            <a:ext cx="545503" cy="62560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0235973-1F05-4D38-8273-18FC3D8030BD}"/>
              </a:ext>
            </a:extLst>
          </p:cNvPr>
          <p:cNvCxnSpPr>
            <a:cxnSpLocks/>
            <a:stCxn id="12" idx="3"/>
            <a:endCxn id="14" idx="7"/>
          </p:cNvCxnSpPr>
          <p:nvPr/>
        </p:nvCxnSpPr>
        <p:spPr>
          <a:xfrm flipH="1">
            <a:off x="5852257" y="3692382"/>
            <a:ext cx="611314" cy="62560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731430BD-A326-4478-AD3B-61D2898767B8}"/>
              </a:ext>
            </a:extLst>
          </p:cNvPr>
          <p:cNvCxnSpPr>
            <a:stCxn id="12" idx="5"/>
            <a:endCxn id="16" idx="1"/>
          </p:cNvCxnSpPr>
          <p:nvPr/>
        </p:nvCxnSpPr>
        <p:spPr>
          <a:xfrm>
            <a:off x="6766657" y="3692382"/>
            <a:ext cx="609600" cy="62560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802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animBg="1"/>
      <p:bldP spid="11" grpId="0"/>
      <p:bldP spid="12" grpId="0" animBg="1"/>
      <p:bldP spid="13" grpId="0"/>
      <p:bldP spid="14" grpId="0" animBg="1"/>
      <p:bldP spid="15" grpId="0"/>
      <p:bldP spid="16" grpId="0" animBg="1"/>
      <p:bldP spid="17" grpId="0"/>
      <p:bldP spid="18" grpId="0" animBg="1"/>
      <p:bldP spid="19" grpId="0"/>
      <p:bldP spid="2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6830A-87B3-4DD1-BD9F-BEEB252DD1D9}"/>
              </a:ext>
            </a:extLst>
          </p:cNvPr>
          <p:cNvSpPr>
            <a:spLocks noGrp="1"/>
          </p:cNvSpPr>
          <p:nvPr>
            <p:ph type="title"/>
          </p:nvPr>
        </p:nvSpPr>
        <p:spPr/>
        <p:txBody>
          <a:bodyPr/>
          <a:lstStyle/>
          <a:p>
            <a:r>
              <a:rPr lang="zh-CN" altLang="en-US" dirty="0"/>
              <a:t>由后序和中序序列构造二叉树示例的演示</a:t>
            </a:r>
          </a:p>
        </p:txBody>
      </p:sp>
      <p:sp>
        <p:nvSpPr>
          <p:cNvPr id="4" name="页脚占位符 3">
            <a:extLst>
              <a:ext uri="{FF2B5EF4-FFF2-40B4-BE49-F238E27FC236}">
                <a16:creationId xmlns:a16="http://schemas.microsoft.com/office/drawing/2014/main" id="{394B705C-E855-4D42-A7A0-8F7CC117038D}"/>
              </a:ext>
            </a:extLst>
          </p:cNvPr>
          <p:cNvSpPr>
            <a:spLocks noGrp="1"/>
          </p:cNvSpPr>
          <p:nvPr>
            <p:ph type="ftr" sz="quarter" idx="11"/>
          </p:nvPr>
        </p:nvSpPr>
        <p:spPr/>
        <p:txBody>
          <a:bodyPr/>
          <a:lstStyle/>
          <a:p>
            <a:endParaRPr lang="en-US" altLang="zh-CN">
              <a:solidFill>
                <a:prstClr val="black">
                  <a:tint val="75000"/>
                </a:prstClr>
              </a:solidFill>
            </a:endParaRPr>
          </a:p>
        </p:txBody>
      </p:sp>
      <p:sp>
        <p:nvSpPr>
          <p:cNvPr id="5" name="灯片编号占位符 4">
            <a:extLst>
              <a:ext uri="{FF2B5EF4-FFF2-40B4-BE49-F238E27FC236}">
                <a16:creationId xmlns:a16="http://schemas.microsoft.com/office/drawing/2014/main" id="{090C299F-2664-4D33-A4EF-930E4BEB4D02}"/>
              </a:ext>
            </a:extLst>
          </p:cNvPr>
          <p:cNvSpPr>
            <a:spLocks noGrp="1"/>
          </p:cNvSpPr>
          <p:nvPr>
            <p:ph type="sldNum" sz="quarter" idx="12"/>
          </p:nvPr>
        </p:nvSpPr>
        <p:spPr/>
        <p:txBody>
          <a:bodyPr/>
          <a:lstStyle/>
          <a:p>
            <a:fld id="{E9DC0BE1-E115-48B7-9F87-E40F8D1D1DD5}" type="slidenum">
              <a:rPr lang="en-US" altLang="zh-CN" smtClean="0">
                <a:solidFill>
                  <a:prstClr val="black">
                    <a:tint val="75000"/>
                  </a:prstClr>
                </a:solidFill>
              </a:rPr>
              <a:pPr/>
              <a:t>83</a:t>
            </a:fld>
            <a:endParaRPr lang="en-US" altLang="zh-CN">
              <a:solidFill>
                <a:prstClr val="black">
                  <a:tint val="75000"/>
                </a:prstClr>
              </a:solidFill>
            </a:endParaRPr>
          </a:p>
        </p:txBody>
      </p:sp>
      <p:sp>
        <p:nvSpPr>
          <p:cNvPr id="6" name="Text Box 29">
            <a:extLst>
              <a:ext uri="{FF2B5EF4-FFF2-40B4-BE49-F238E27FC236}">
                <a16:creationId xmlns:a16="http://schemas.microsoft.com/office/drawing/2014/main" id="{A38515BE-AF92-4E08-8AF5-828B0B9B8EEB}"/>
              </a:ext>
            </a:extLst>
          </p:cNvPr>
          <p:cNvSpPr txBox="1">
            <a:spLocks noChangeArrowheads="1"/>
          </p:cNvSpPr>
          <p:nvPr/>
        </p:nvSpPr>
        <p:spPr bwMode="auto">
          <a:xfrm>
            <a:off x="4512470" y="5998104"/>
            <a:ext cx="2376488" cy="457200"/>
          </a:xfrm>
          <a:prstGeom prst="rect">
            <a:avLst/>
          </a:prstGeom>
          <a:noFill/>
          <a:ln w="9525" algn="ctr">
            <a:noFill/>
            <a:miter lim="800000"/>
            <a:headEnd/>
            <a:tailEnd type="none" w="med" len="lg"/>
          </a:ln>
          <a:effectLst/>
        </p:spPr>
        <p:txBody>
          <a:bodyPr>
            <a:spAutoFit/>
          </a:bodyPr>
          <a:lstStyle/>
          <a:p>
            <a:pPr algn="ctr">
              <a:spcBef>
                <a:spcPct val="50000"/>
              </a:spcBef>
            </a:pPr>
            <a:r>
              <a:rPr lang="zh-CN" altLang="en-US" b="1" dirty="0">
                <a:solidFill>
                  <a:srgbClr val="CC00FF"/>
                </a:solidFill>
                <a:latin typeface="楷体" pitchFamily="49" charset="-122"/>
                <a:ea typeface="楷体" pitchFamily="49" charset="-122"/>
              </a:rPr>
              <a:t>二叉树构造完毕</a:t>
            </a:r>
          </a:p>
        </p:txBody>
      </p:sp>
      <p:sp>
        <p:nvSpPr>
          <p:cNvPr id="7" name="TextBox 23">
            <a:extLst>
              <a:ext uri="{FF2B5EF4-FFF2-40B4-BE49-F238E27FC236}">
                <a16:creationId xmlns:a16="http://schemas.microsoft.com/office/drawing/2014/main" id="{8D8A98CC-33C8-4FA0-996A-A0872A88AA5C}"/>
              </a:ext>
            </a:extLst>
          </p:cNvPr>
          <p:cNvSpPr txBox="1"/>
          <p:nvPr/>
        </p:nvSpPr>
        <p:spPr>
          <a:xfrm>
            <a:off x="3795253" y="1313061"/>
            <a:ext cx="2761423" cy="830997"/>
          </a:xfrm>
          <a:prstGeom prst="rect">
            <a:avLst/>
          </a:prstGeom>
          <a:noFill/>
        </p:spPr>
        <p:txBody>
          <a:bodyPr wrap="square" rtlCol="0">
            <a:spAutoFit/>
          </a:bodyPr>
          <a:lstStyle/>
          <a:p>
            <a:pPr algn="ctr"/>
            <a:r>
              <a:rPr kumimoji="1" lang="zh-CN" altLang="en-US" b="1" dirty="0">
                <a:solidFill>
                  <a:srgbClr val="3333FF"/>
                </a:solidFill>
                <a:ea typeface="楷体" pitchFamily="49" charset="-122"/>
                <a:cs typeface="Times New Roman" pitchFamily="18" charset="0"/>
              </a:rPr>
              <a:t>后序</a:t>
            </a:r>
            <a:r>
              <a:rPr kumimoji="1" lang="en-US" altLang="zh-CN" b="1" dirty="0">
                <a:solidFill>
                  <a:srgbClr val="3333FF"/>
                </a:solidFill>
                <a:ea typeface="楷体" pitchFamily="49" charset="-122"/>
                <a:cs typeface="Times New Roman" pitchFamily="18" charset="0"/>
              </a:rPr>
              <a:t>: GDBEFC</a:t>
            </a:r>
            <a:r>
              <a:rPr kumimoji="1" lang="en-US" altLang="zh-CN" b="1" dirty="0">
                <a:solidFill>
                  <a:srgbClr val="FF0000"/>
                </a:solidFill>
                <a:ea typeface="楷体" pitchFamily="49" charset="-122"/>
                <a:cs typeface="Times New Roman" pitchFamily="18" charset="0"/>
              </a:rPr>
              <a:t>A</a:t>
            </a:r>
          </a:p>
          <a:p>
            <a:pPr algn="ctr"/>
            <a:r>
              <a:rPr kumimoji="1" lang="zh-CN" altLang="en-US" b="1" dirty="0">
                <a:solidFill>
                  <a:srgbClr val="3333FF"/>
                </a:solidFill>
                <a:ea typeface="楷体" pitchFamily="49" charset="-122"/>
                <a:cs typeface="Times New Roman" pitchFamily="18" charset="0"/>
              </a:rPr>
              <a:t>中序</a:t>
            </a:r>
            <a:r>
              <a:rPr kumimoji="1" lang="en-US" altLang="zh-CN" b="1" dirty="0">
                <a:solidFill>
                  <a:srgbClr val="3333FF"/>
                </a:solidFill>
                <a:ea typeface="楷体" pitchFamily="49" charset="-122"/>
                <a:cs typeface="Times New Roman" pitchFamily="18" charset="0"/>
              </a:rPr>
              <a:t>: DGB</a:t>
            </a:r>
            <a:r>
              <a:rPr kumimoji="1" lang="en-US" altLang="zh-CN" b="1" dirty="0">
                <a:solidFill>
                  <a:srgbClr val="FF0000"/>
                </a:solidFill>
                <a:ea typeface="楷体" pitchFamily="49" charset="-122"/>
                <a:cs typeface="Times New Roman" pitchFamily="18" charset="0"/>
              </a:rPr>
              <a:t>A</a:t>
            </a:r>
            <a:r>
              <a:rPr kumimoji="1" lang="en-US" altLang="zh-CN" b="1" dirty="0">
                <a:solidFill>
                  <a:srgbClr val="3333FF"/>
                </a:solidFill>
                <a:ea typeface="楷体" pitchFamily="49" charset="-122"/>
                <a:cs typeface="Times New Roman" pitchFamily="18" charset="0"/>
              </a:rPr>
              <a:t>ECF</a:t>
            </a:r>
          </a:p>
        </p:txBody>
      </p:sp>
      <p:sp>
        <p:nvSpPr>
          <p:cNvPr id="8" name="椭圆 7">
            <a:extLst>
              <a:ext uri="{FF2B5EF4-FFF2-40B4-BE49-F238E27FC236}">
                <a16:creationId xmlns:a16="http://schemas.microsoft.com/office/drawing/2014/main" id="{2F18FA03-7A5A-4806-8525-65A0966AF66C}"/>
              </a:ext>
            </a:extLst>
          </p:cNvPr>
          <p:cNvSpPr/>
          <p:nvPr/>
        </p:nvSpPr>
        <p:spPr>
          <a:xfrm>
            <a:off x="5148242" y="2112079"/>
            <a:ext cx="428628" cy="428628"/>
          </a:xfrm>
          <a:prstGeom prst="ellipse">
            <a:avLst/>
          </a:prstGeom>
          <a:solidFill>
            <a:srgbClr val="FFFFCC"/>
          </a:solidFill>
          <a:ln>
            <a:solidFill>
              <a:srgbClr val="0066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solidFill>
                  <a:srgbClr val="FF0000"/>
                </a:solidFill>
                <a:latin typeface="Times New Roman" pitchFamily="18" charset="0"/>
                <a:cs typeface="Times New Roman" pitchFamily="18" charset="0"/>
              </a:rPr>
              <a:t>A</a:t>
            </a:r>
            <a:endParaRPr lang="zh-CN" altLang="en-US" b="1">
              <a:solidFill>
                <a:srgbClr val="FF0000"/>
              </a:solidFill>
              <a:latin typeface="Times New Roman" pitchFamily="18" charset="0"/>
              <a:cs typeface="Times New Roman" pitchFamily="18" charset="0"/>
            </a:endParaRPr>
          </a:p>
        </p:txBody>
      </p:sp>
      <p:sp>
        <p:nvSpPr>
          <p:cNvPr id="9" name="TextBox 25">
            <a:extLst>
              <a:ext uri="{FF2B5EF4-FFF2-40B4-BE49-F238E27FC236}">
                <a16:creationId xmlns:a16="http://schemas.microsoft.com/office/drawing/2014/main" id="{7C37921B-8732-40BE-8F46-C10AE2C9BF98}"/>
              </a:ext>
            </a:extLst>
          </p:cNvPr>
          <p:cNvSpPr txBox="1"/>
          <p:nvPr/>
        </p:nvSpPr>
        <p:spPr>
          <a:xfrm>
            <a:off x="2380886" y="2590800"/>
            <a:ext cx="1889857" cy="830997"/>
          </a:xfrm>
          <a:prstGeom prst="rect">
            <a:avLst/>
          </a:prstGeom>
          <a:noFill/>
        </p:spPr>
        <p:txBody>
          <a:bodyPr wrap="square" rtlCol="0">
            <a:spAutoFit/>
          </a:bodyPr>
          <a:lstStyle/>
          <a:p>
            <a:pPr algn="ctr"/>
            <a:r>
              <a:rPr kumimoji="1" lang="zh-CN" altLang="en-US" b="1" dirty="0">
                <a:solidFill>
                  <a:srgbClr val="3333FF"/>
                </a:solidFill>
                <a:ea typeface="楷体" pitchFamily="49" charset="-122"/>
                <a:cs typeface="Times New Roman" pitchFamily="18" charset="0"/>
              </a:rPr>
              <a:t>后序</a:t>
            </a:r>
            <a:r>
              <a:rPr kumimoji="1" lang="en-US" altLang="zh-CN" b="1" dirty="0">
                <a:solidFill>
                  <a:srgbClr val="3333FF"/>
                </a:solidFill>
                <a:ea typeface="楷体" pitchFamily="49" charset="-122"/>
                <a:cs typeface="Times New Roman" pitchFamily="18" charset="0"/>
              </a:rPr>
              <a:t>: GD</a:t>
            </a:r>
            <a:r>
              <a:rPr kumimoji="1" lang="en-US" altLang="zh-CN" b="1" dirty="0">
                <a:solidFill>
                  <a:srgbClr val="FF0000"/>
                </a:solidFill>
                <a:ea typeface="楷体" pitchFamily="49" charset="-122"/>
                <a:cs typeface="Times New Roman" pitchFamily="18" charset="0"/>
              </a:rPr>
              <a:t>B</a:t>
            </a:r>
          </a:p>
          <a:p>
            <a:pPr algn="ctr"/>
            <a:r>
              <a:rPr kumimoji="1" lang="zh-CN" altLang="en-US" b="1" dirty="0">
                <a:solidFill>
                  <a:srgbClr val="3333FF"/>
                </a:solidFill>
                <a:ea typeface="楷体" pitchFamily="49" charset="-122"/>
                <a:cs typeface="Times New Roman" pitchFamily="18" charset="0"/>
              </a:rPr>
              <a:t>中序</a:t>
            </a:r>
            <a:r>
              <a:rPr kumimoji="1" lang="en-US" altLang="zh-CN" b="1" dirty="0">
                <a:solidFill>
                  <a:srgbClr val="3333FF"/>
                </a:solidFill>
                <a:ea typeface="楷体" pitchFamily="49" charset="-122"/>
                <a:cs typeface="Times New Roman" pitchFamily="18" charset="0"/>
              </a:rPr>
              <a:t>: DG</a:t>
            </a:r>
            <a:r>
              <a:rPr kumimoji="1" lang="en-US" altLang="zh-CN" b="1" dirty="0">
                <a:solidFill>
                  <a:srgbClr val="FF0000"/>
                </a:solidFill>
                <a:ea typeface="楷体" pitchFamily="49" charset="-122"/>
                <a:cs typeface="Times New Roman" pitchFamily="18" charset="0"/>
              </a:rPr>
              <a:t>B</a:t>
            </a:r>
          </a:p>
        </p:txBody>
      </p:sp>
      <p:sp>
        <p:nvSpPr>
          <p:cNvPr id="10" name="椭圆 9">
            <a:extLst>
              <a:ext uri="{FF2B5EF4-FFF2-40B4-BE49-F238E27FC236}">
                <a16:creationId xmlns:a16="http://schemas.microsoft.com/office/drawing/2014/main" id="{3F0A6948-42E6-4D14-95A8-CF3092488E67}"/>
              </a:ext>
            </a:extLst>
          </p:cNvPr>
          <p:cNvSpPr/>
          <p:nvPr/>
        </p:nvSpPr>
        <p:spPr>
          <a:xfrm>
            <a:off x="4025171" y="3348134"/>
            <a:ext cx="428628" cy="428628"/>
          </a:xfrm>
          <a:prstGeom prst="ellipse">
            <a:avLst/>
          </a:prstGeom>
          <a:solidFill>
            <a:srgbClr val="FFFFCC"/>
          </a:solidFill>
          <a:ln>
            <a:solidFill>
              <a:srgbClr val="0066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solidFill>
                  <a:srgbClr val="FF0000"/>
                </a:solidFill>
                <a:latin typeface="Times New Roman" pitchFamily="18" charset="0"/>
                <a:cs typeface="Times New Roman" pitchFamily="18" charset="0"/>
              </a:rPr>
              <a:t>B</a:t>
            </a:r>
            <a:endParaRPr lang="zh-CN" altLang="en-US" b="1" dirty="0">
              <a:solidFill>
                <a:srgbClr val="FF0000"/>
              </a:solidFill>
              <a:latin typeface="Times New Roman" pitchFamily="18" charset="0"/>
              <a:cs typeface="Times New Roman" pitchFamily="18" charset="0"/>
            </a:endParaRPr>
          </a:p>
        </p:txBody>
      </p:sp>
      <p:sp>
        <p:nvSpPr>
          <p:cNvPr id="11" name="TextBox 27">
            <a:extLst>
              <a:ext uri="{FF2B5EF4-FFF2-40B4-BE49-F238E27FC236}">
                <a16:creationId xmlns:a16="http://schemas.microsoft.com/office/drawing/2014/main" id="{D8D5CB4D-3B6C-40C7-870C-AA1CBF2A57E4}"/>
              </a:ext>
            </a:extLst>
          </p:cNvPr>
          <p:cNvSpPr txBox="1"/>
          <p:nvPr/>
        </p:nvSpPr>
        <p:spPr>
          <a:xfrm>
            <a:off x="6490717" y="2590800"/>
            <a:ext cx="1792173" cy="830997"/>
          </a:xfrm>
          <a:prstGeom prst="rect">
            <a:avLst/>
          </a:prstGeom>
          <a:noFill/>
        </p:spPr>
        <p:txBody>
          <a:bodyPr wrap="square" rtlCol="0">
            <a:spAutoFit/>
          </a:bodyPr>
          <a:lstStyle/>
          <a:p>
            <a:pPr algn="ctr"/>
            <a:r>
              <a:rPr kumimoji="1" lang="zh-CN" altLang="en-US" b="1" dirty="0">
                <a:solidFill>
                  <a:srgbClr val="3333FF"/>
                </a:solidFill>
                <a:latin typeface="Times New Roman" pitchFamily="18" charset="0"/>
                <a:ea typeface="楷体" pitchFamily="49" charset="-122"/>
                <a:cs typeface="Times New Roman" pitchFamily="18" charset="0"/>
              </a:rPr>
              <a:t>后序</a:t>
            </a:r>
            <a:r>
              <a:rPr kumimoji="1" lang="en-US" altLang="zh-CN" b="1" dirty="0">
                <a:solidFill>
                  <a:srgbClr val="3333FF"/>
                </a:solidFill>
                <a:latin typeface="Times New Roman" pitchFamily="18" charset="0"/>
                <a:ea typeface="楷体" pitchFamily="49" charset="-122"/>
                <a:cs typeface="Times New Roman" pitchFamily="18" charset="0"/>
              </a:rPr>
              <a:t>:EF</a:t>
            </a:r>
            <a:r>
              <a:rPr kumimoji="1" lang="en-US" altLang="zh-CN" b="1" dirty="0">
                <a:solidFill>
                  <a:srgbClr val="FF0000"/>
                </a:solidFill>
                <a:ea typeface="楷体" pitchFamily="49" charset="-122"/>
                <a:cs typeface="Times New Roman" pitchFamily="18" charset="0"/>
              </a:rPr>
              <a:t>C</a:t>
            </a:r>
            <a:endParaRPr kumimoji="1" lang="en-US" altLang="zh-CN" b="1" dirty="0">
              <a:solidFill>
                <a:srgbClr val="3333FF"/>
              </a:solidFill>
              <a:latin typeface="Times New Roman" pitchFamily="18" charset="0"/>
              <a:ea typeface="楷体" pitchFamily="49" charset="-122"/>
              <a:cs typeface="Times New Roman" pitchFamily="18" charset="0"/>
            </a:endParaRPr>
          </a:p>
          <a:p>
            <a:pPr algn="ctr"/>
            <a:r>
              <a:rPr kumimoji="1" lang="zh-CN" altLang="en-US" b="1" dirty="0">
                <a:solidFill>
                  <a:srgbClr val="3333FF"/>
                </a:solidFill>
                <a:latin typeface="Times New Roman" pitchFamily="18" charset="0"/>
                <a:ea typeface="楷体" pitchFamily="49" charset="-122"/>
                <a:cs typeface="Times New Roman" pitchFamily="18" charset="0"/>
              </a:rPr>
              <a:t>中序</a:t>
            </a:r>
            <a:r>
              <a:rPr kumimoji="1" lang="en-US" altLang="zh-CN" b="1" dirty="0">
                <a:solidFill>
                  <a:srgbClr val="3333FF"/>
                </a:solidFill>
                <a:latin typeface="Times New Roman" pitchFamily="18" charset="0"/>
                <a:ea typeface="楷体" pitchFamily="49" charset="-122"/>
                <a:cs typeface="Times New Roman" pitchFamily="18" charset="0"/>
              </a:rPr>
              <a:t>:E</a:t>
            </a:r>
            <a:r>
              <a:rPr kumimoji="1" lang="en-US" altLang="zh-CN" b="1" dirty="0">
                <a:solidFill>
                  <a:srgbClr val="FF0000"/>
                </a:solidFill>
                <a:latin typeface="Times New Roman" pitchFamily="18" charset="0"/>
                <a:ea typeface="楷体" pitchFamily="49" charset="-122"/>
                <a:cs typeface="Times New Roman" pitchFamily="18" charset="0"/>
              </a:rPr>
              <a:t>C</a:t>
            </a:r>
            <a:r>
              <a:rPr kumimoji="1" lang="en-US" altLang="zh-CN" b="1" dirty="0">
                <a:solidFill>
                  <a:srgbClr val="3333FF"/>
                </a:solidFill>
                <a:latin typeface="Times New Roman" pitchFamily="18" charset="0"/>
                <a:ea typeface="楷体" pitchFamily="49" charset="-122"/>
                <a:cs typeface="Times New Roman" pitchFamily="18" charset="0"/>
              </a:rPr>
              <a:t>F </a:t>
            </a:r>
            <a:endParaRPr lang="zh-CN" altLang="en-US" b="1" dirty="0">
              <a:solidFill>
                <a:srgbClr val="3333FF"/>
              </a:solidFill>
              <a:latin typeface="Times New Roman" pitchFamily="18" charset="0"/>
              <a:ea typeface="楷体_GB2312" pitchFamily="49" charset="-122"/>
            </a:endParaRPr>
          </a:p>
        </p:txBody>
      </p:sp>
      <p:sp>
        <p:nvSpPr>
          <p:cNvPr id="12" name="椭圆 11">
            <a:extLst>
              <a:ext uri="{FF2B5EF4-FFF2-40B4-BE49-F238E27FC236}">
                <a16:creationId xmlns:a16="http://schemas.microsoft.com/office/drawing/2014/main" id="{1FD8F998-3EC0-4B5C-A0E2-3F21829789F6}"/>
              </a:ext>
            </a:extLst>
          </p:cNvPr>
          <p:cNvSpPr/>
          <p:nvPr/>
        </p:nvSpPr>
        <p:spPr>
          <a:xfrm>
            <a:off x="6400800" y="3326525"/>
            <a:ext cx="428628" cy="428628"/>
          </a:xfrm>
          <a:prstGeom prst="ellipse">
            <a:avLst/>
          </a:prstGeom>
          <a:solidFill>
            <a:srgbClr val="FFFFCC"/>
          </a:solidFill>
          <a:ln>
            <a:solidFill>
              <a:srgbClr val="0066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a:solidFill>
                  <a:srgbClr val="FF0000"/>
                </a:solidFill>
                <a:latin typeface="Times New Roman" pitchFamily="18" charset="0"/>
                <a:cs typeface="Times New Roman" pitchFamily="18" charset="0"/>
              </a:rPr>
              <a:t>C</a:t>
            </a:r>
            <a:endParaRPr lang="zh-CN" altLang="en-US" b="1">
              <a:solidFill>
                <a:srgbClr val="FF0000"/>
              </a:solidFill>
              <a:latin typeface="Times New Roman" pitchFamily="18" charset="0"/>
              <a:cs typeface="Times New Roman" pitchFamily="18" charset="0"/>
            </a:endParaRPr>
          </a:p>
        </p:txBody>
      </p:sp>
      <p:sp>
        <p:nvSpPr>
          <p:cNvPr id="13" name="TextBox 29">
            <a:extLst>
              <a:ext uri="{FF2B5EF4-FFF2-40B4-BE49-F238E27FC236}">
                <a16:creationId xmlns:a16="http://schemas.microsoft.com/office/drawing/2014/main" id="{BBACD35D-2F6E-4CC7-9E17-E5509816210A}"/>
              </a:ext>
            </a:extLst>
          </p:cNvPr>
          <p:cNvSpPr txBox="1"/>
          <p:nvPr/>
        </p:nvSpPr>
        <p:spPr>
          <a:xfrm>
            <a:off x="4265369" y="3811688"/>
            <a:ext cx="1379418" cy="830997"/>
          </a:xfrm>
          <a:prstGeom prst="rect">
            <a:avLst/>
          </a:prstGeom>
          <a:noFill/>
        </p:spPr>
        <p:txBody>
          <a:bodyPr wrap="square" rtlCol="0">
            <a:spAutoFit/>
          </a:bodyPr>
          <a:lstStyle/>
          <a:p>
            <a:pPr algn="ctr"/>
            <a:r>
              <a:rPr kumimoji="1" lang="zh-CN" altLang="en-US" b="1" dirty="0">
                <a:solidFill>
                  <a:srgbClr val="3333FF"/>
                </a:solidFill>
                <a:latin typeface="Times New Roman" pitchFamily="18" charset="0"/>
                <a:ea typeface="楷体" pitchFamily="49" charset="-122"/>
                <a:cs typeface="Times New Roman" pitchFamily="18" charset="0"/>
              </a:rPr>
              <a:t>后序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E</a:t>
            </a:r>
          </a:p>
          <a:p>
            <a:pPr algn="ctr"/>
            <a:r>
              <a:rPr kumimoji="1" lang="zh-CN" altLang="en-US" b="1" dirty="0">
                <a:solidFill>
                  <a:srgbClr val="3333FF"/>
                </a:solidFill>
                <a:latin typeface="Times New Roman" pitchFamily="18" charset="0"/>
                <a:ea typeface="楷体" pitchFamily="49" charset="-122"/>
                <a:cs typeface="Times New Roman" pitchFamily="18" charset="0"/>
              </a:rPr>
              <a:t>中序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E</a:t>
            </a:r>
            <a:r>
              <a:rPr kumimoji="1" lang="en-US" altLang="zh-CN" b="1" dirty="0">
                <a:solidFill>
                  <a:srgbClr val="3333FF"/>
                </a:solidFill>
                <a:latin typeface="Times New Roman" pitchFamily="18" charset="0"/>
                <a:ea typeface="楷体" pitchFamily="49" charset="-122"/>
                <a:cs typeface="Times New Roman" pitchFamily="18" charset="0"/>
              </a:rPr>
              <a:t> </a:t>
            </a:r>
            <a:endParaRPr lang="zh-CN" altLang="en-US" b="1" dirty="0">
              <a:solidFill>
                <a:srgbClr val="3333FF"/>
              </a:solidFill>
              <a:latin typeface="Times New Roman" pitchFamily="18" charset="0"/>
              <a:ea typeface="楷体_GB2312" pitchFamily="49" charset="-122"/>
            </a:endParaRPr>
          </a:p>
        </p:txBody>
      </p:sp>
      <p:sp>
        <p:nvSpPr>
          <p:cNvPr id="14" name="椭圆 13">
            <a:extLst>
              <a:ext uri="{FF2B5EF4-FFF2-40B4-BE49-F238E27FC236}">
                <a16:creationId xmlns:a16="http://schemas.microsoft.com/office/drawing/2014/main" id="{2519D9CA-054A-48F7-A2C6-3FB055207FA0}"/>
              </a:ext>
            </a:extLst>
          </p:cNvPr>
          <p:cNvSpPr/>
          <p:nvPr/>
        </p:nvSpPr>
        <p:spPr>
          <a:xfrm>
            <a:off x="5486400" y="4255219"/>
            <a:ext cx="428628" cy="428628"/>
          </a:xfrm>
          <a:prstGeom prst="ellipse">
            <a:avLst/>
          </a:prstGeom>
          <a:solidFill>
            <a:srgbClr val="FFFFCC"/>
          </a:solidFill>
          <a:ln>
            <a:solidFill>
              <a:srgbClr val="0066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solidFill>
                  <a:srgbClr val="FF0000"/>
                </a:solidFill>
                <a:latin typeface="Times New Roman" pitchFamily="18" charset="0"/>
                <a:cs typeface="Times New Roman" pitchFamily="18" charset="0"/>
              </a:rPr>
              <a:t>E</a:t>
            </a:r>
            <a:endParaRPr lang="zh-CN" altLang="en-US" b="1" dirty="0">
              <a:solidFill>
                <a:srgbClr val="FF0000"/>
              </a:solidFill>
              <a:latin typeface="Times New Roman" pitchFamily="18" charset="0"/>
              <a:cs typeface="Times New Roman" pitchFamily="18" charset="0"/>
            </a:endParaRPr>
          </a:p>
        </p:txBody>
      </p:sp>
      <p:sp>
        <p:nvSpPr>
          <p:cNvPr id="15" name="TextBox 31">
            <a:extLst>
              <a:ext uri="{FF2B5EF4-FFF2-40B4-BE49-F238E27FC236}">
                <a16:creationId xmlns:a16="http://schemas.microsoft.com/office/drawing/2014/main" id="{58040736-EF5F-4C45-AA85-CFD047F6169F}"/>
              </a:ext>
            </a:extLst>
          </p:cNvPr>
          <p:cNvSpPr txBox="1"/>
          <p:nvPr/>
        </p:nvSpPr>
        <p:spPr>
          <a:xfrm>
            <a:off x="7512877" y="3839720"/>
            <a:ext cx="1540026" cy="830997"/>
          </a:xfrm>
          <a:prstGeom prst="rect">
            <a:avLst/>
          </a:prstGeom>
          <a:noFill/>
        </p:spPr>
        <p:txBody>
          <a:bodyPr wrap="square" rtlCol="0">
            <a:spAutoFit/>
          </a:bodyPr>
          <a:lstStyle/>
          <a:p>
            <a:pPr algn="ctr"/>
            <a:r>
              <a:rPr kumimoji="1" lang="zh-CN" altLang="en-US" b="1" dirty="0">
                <a:solidFill>
                  <a:srgbClr val="3333FF"/>
                </a:solidFill>
                <a:latin typeface="Times New Roman" pitchFamily="18" charset="0"/>
                <a:ea typeface="楷体" pitchFamily="49" charset="-122"/>
                <a:cs typeface="Times New Roman" pitchFamily="18" charset="0"/>
              </a:rPr>
              <a:t>后序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F</a:t>
            </a:r>
          </a:p>
          <a:p>
            <a:pPr algn="ctr"/>
            <a:r>
              <a:rPr kumimoji="1" lang="zh-CN" altLang="en-US" b="1" dirty="0">
                <a:solidFill>
                  <a:srgbClr val="3333FF"/>
                </a:solidFill>
                <a:latin typeface="Times New Roman" pitchFamily="18" charset="0"/>
                <a:ea typeface="楷体" pitchFamily="49" charset="-122"/>
                <a:cs typeface="Times New Roman" pitchFamily="18" charset="0"/>
              </a:rPr>
              <a:t>中序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F</a:t>
            </a:r>
            <a:r>
              <a:rPr kumimoji="1" lang="en-US" altLang="zh-CN" b="1" dirty="0">
                <a:solidFill>
                  <a:srgbClr val="3333FF"/>
                </a:solidFill>
                <a:latin typeface="Times New Roman" pitchFamily="18" charset="0"/>
                <a:ea typeface="楷体" pitchFamily="49" charset="-122"/>
                <a:cs typeface="Times New Roman" pitchFamily="18" charset="0"/>
              </a:rPr>
              <a:t> </a:t>
            </a:r>
            <a:endParaRPr lang="zh-CN" altLang="en-US" b="1" dirty="0">
              <a:solidFill>
                <a:srgbClr val="3333FF"/>
              </a:solidFill>
              <a:latin typeface="Times New Roman" pitchFamily="18" charset="0"/>
              <a:ea typeface="楷体_GB2312" pitchFamily="49" charset="-122"/>
            </a:endParaRPr>
          </a:p>
        </p:txBody>
      </p:sp>
      <p:sp>
        <p:nvSpPr>
          <p:cNvPr id="16" name="椭圆 15">
            <a:extLst>
              <a:ext uri="{FF2B5EF4-FFF2-40B4-BE49-F238E27FC236}">
                <a16:creationId xmlns:a16="http://schemas.microsoft.com/office/drawing/2014/main" id="{86DE0721-9A22-4715-A3C5-9858286E81F5}"/>
              </a:ext>
            </a:extLst>
          </p:cNvPr>
          <p:cNvSpPr/>
          <p:nvPr/>
        </p:nvSpPr>
        <p:spPr>
          <a:xfrm>
            <a:off x="7313486" y="4255219"/>
            <a:ext cx="428628" cy="428628"/>
          </a:xfrm>
          <a:prstGeom prst="ellipse">
            <a:avLst/>
          </a:prstGeom>
          <a:solidFill>
            <a:srgbClr val="FFFFCC"/>
          </a:solidFill>
          <a:ln>
            <a:solidFill>
              <a:srgbClr val="0066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solidFill>
                  <a:srgbClr val="FF0000"/>
                </a:solidFill>
                <a:latin typeface="Times New Roman" pitchFamily="18" charset="0"/>
                <a:cs typeface="Times New Roman" pitchFamily="18" charset="0"/>
              </a:rPr>
              <a:t>F</a:t>
            </a:r>
            <a:endParaRPr lang="zh-CN" altLang="en-US" b="1" dirty="0">
              <a:solidFill>
                <a:srgbClr val="FF0000"/>
              </a:solidFill>
              <a:latin typeface="Times New Roman" pitchFamily="18" charset="0"/>
              <a:cs typeface="Times New Roman" pitchFamily="18" charset="0"/>
            </a:endParaRPr>
          </a:p>
        </p:txBody>
      </p:sp>
      <p:sp>
        <p:nvSpPr>
          <p:cNvPr id="17" name="TextBox 33">
            <a:extLst>
              <a:ext uri="{FF2B5EF4-FFF2-40B4-BE49-F238E27FC236}">
                <a16:creationId xmlns:a16="http://schemas.microsoft.com/office/drawing/2014/main" id="{C99C1F75-11C5-487D-AC22-BA06D57A81D2}"/>
              </a:ext>
            </a:extLst>
          </p:cNvPr>
          <p:cNvSpPr txBox="1"/>
          <p:nvPr/>
        </p:nvSpPr>
        <p:spPr>
          <a:xfrm>
            <a:off x="1528910" y="3852903"/>
            <a:ext cx="1889857" cy="830997"/>
          </a:xfrm>
          <a:prstGeom prst="rect">
            <a:avLst/>
          </a:prstGeom>
          <a:noFill/>
        </p:spPr>
        <p:txBody>
          <a:bodyPr wrap="square" rtlCol="0">
            <a:spAutoFit/>
          </a:bodyPr>
          <a:lstStyle/>
          <a:p>
            <a:pPr algn="ctr"/>
            <a:r>
              <a:rPr kumimoji="1" lang="zh-CN" altLang="en-US" b="1" dirty="0">
                <a:solidFill>
                  <a:srgbClr val="3333FF"/>
                </a:solidFill>
                <a:ea typeface="楷体" pitchFamily="49" charset="-122"/>
                <a:cs typeface="Times New Roman" pitchFamily="18" charset="0"/>
              </a:rPr>
              <a:t>后序</a:t>
            </a:r>
            <a:r>
              <a:rPr kumimoji="1" lang="en-US" altLang="zh-CN" b="1" dirty="0">
                <a:solidFill>
                  <a:srgbClr val="3333FF"/>
                </a:solidFill>
                <a:ea typeface="楷体" pitchFamily="49" charset="-122"/>
                <a:cs typeface="Times New Roman" pitchFamily="18" charset="0"/>
              </a:rPr>
              <a:t>: G</a:t>
            </a:r>
            <a:r>
              <a:rPr kumimoji="1" lang="en-US" altLang="zh-CN" b="1" dirty="0">
                <a:solidFill>
                  <a:srgbClr val="FF0000"/>
                </a:solidFill>
                <a:ea typeface="楷体" pitchFamily="49" charset="-122"/>
                <a:cs typeface="Times New Roman" pitchFamily="18" charset="0"/>
              </a:rPr>
              <a:t>D</a:t>
            </a:r>
          </a:p>
          <a:p>
            <a:pPr algn="ctr"/>
            <a:r>
              <a:rPr kumimoji="1" lang="zh-CN" altLang="en-US" b="1" dirty="0">
                <a:solidFill>
                  <a:srgbClr val="3333FF"/>
                </a:solidFill>
                <a:ea typeface="楷体" pitchFamily="49" charset="-122"/>
                <a:cs typeface="Times New Roman" pitchFamily="18" charset="0"/>
              </a:rPr>
              <a:t>中序</a:t>
            </a:r>
            <a:r>
              <a:rPr kumimoji="1" lang="en-US" altLang="zh-CN" b="1" dirty="0">
                <a:solidFill>
                  <a:srgbClr val="3333FF"/>
                </a:solidFill>
                <a:ea typeface="楷体" pitchFamily="49" charset="-122"/>
                <a:cs typeface="Times New Roman" pitchFamily="18" charset="0"/>
              </a:rPr>
              <a:t>: </a:t>
            </a:r>
            <a:r>
              <a:rPr kumimoji="1" lang="en-US" altLang="zh-CN" b="1" dirty="0">
                <a:solidFill>
                  <a:srgbClr val="FF0000"/>
                </a:solidFill>
                <a:ea typeface="楷体" pitchFamily="49" charset="-122"/>
                <a:cs typeface="Times New Roman" pitchFamily="18" charset="0"/>
              </a:rPr>
              <a:t>D</a:t>
            </a:r>
            <a:r>
              <a:rPr kumimoji="1" lang="en-US" altLang="zh-CN" b="1" dirty="0">
                <a:solidFill>
                  <a:srgbClr val="3333FF"/>
                </a:solidFill>
                <a:ea typeface="楷体" pitchFamily="49" charset="-122"/>
                <a:cs typeface="Times New Roman" pitchFamily="18" charset="0"/>
              </a:rPr>
              <a:t>G</a:t>
            </a:r>
          </a:p>
        </p:txBody>
      </p:sp>
      <p:sp>
        <p:nvSpPr>
          <p:cNvPr id="18" name="椭圆 17">
            <a:extLst>
              <a:ext uri="{FF2B5EF4-FFF2-40B4-BE49-F238E27FC236}">
                <a16:creationId xmlns:a16="http://schemas.microsoft.com/office/drawing/2014/main" id="{7D14ACE4-E435-499A-BCBF-C74A447995C8}"/>
              </a:ext>
            </a:extLst>
          </p:cNvPr>
          <p:cNvSpPr/>
          <p:nvPr/>
        </p:nvSpPr>
        <p:spPr>
          <a:xfrm>
            <a:off x="3156645" y="4255219"/>
            <a:ext cx="428628" cy="428628"/>
          </a:xfrm>
          <a:prstGeom prst="ellipse">
            <a:avLst/>
          </a:prstGeom>
          <a:solidFill>
            <a:srgbClr val="FFFFCC"/>
          </a:solidFill>
          <a:ln>
            <a:solidFill>
              <a:srgbClr val="0066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solidFill>
                  <a:srgbClr val="FF0000"/>
                </a:solidFill>
                <a:latin typeface="Times New Roman" pitchFamily="18" charset="0"/>
                <a:cs typeface="Times New Roman" pitchFamily="18" charset="0"/>
              </a:rPr>
              <a:t>D</a:t>
            </a:r>
            <a:endParaRPr lang="zh-CN" altLang="en-US" b="1" dirty="0">
              <a:solidFill>
                <a:srgbClr val="FF0000"/>
              </a:solidFill>
              <a:latin typeface="Times New Roman" pitchFamily="18" charset="0"/>
              <a:cs typeface="Times New Roman" pitchFamily="18" charset="0"/>
            </a:endParaRPr>
          </a:p>
        </p:txBody>
      </p:sp>
      <p:sp>
        <p:nvSpPr>
          <p:cNvPr id="19" name="TextBox 35">
            <a:extLst>
              <a:ext uri="{FF2B5EF4-FFF2-40B4-BE49-F238E27FC236}">
                <a16:creationId xmlns:a16="http://schemas.microsoft.com/office/drawing/2014/main" id="{C4E3C1C3-7465-4261-A7AA-8C29E1814FE7}"/>
              </a:ext>
            </a:extLst>
          </p:cNvPr>
          <p:cNvSpPr txBox="1"/>
          <p:nvPr/>
        </p:nvSpPr>
        <p:spPr>
          <a:xfrm>
            <a:off x="4265369" y="4930662"/>
            <a:ext cx="1481166" cy="830997"/>
          </a:xfrm>
          <a:prstGeom prst="rect">
            <a:avLst/>
          </a:prstGeom>
          <a:noFill/>
        </p:spPr>
        <p:txBody>
          <a:bodyPr wrap="square" rtlCol="0">
            <a:spAutoFit/>
          </a:bodyPr>
          <a:lstStyle/>
          <a:p>
            <a:pPr algn="ctr"/>
            <a:r>
              <a:rPr kumimoji="1" lang="zh-CN" altLang="en-US" b="1" dirty="0">
                <a:solidFill>
                  <a:srgbClr val="3333FF"/>
                </a:solidFill>
                <a:latin typeface="Times New Roman" pitchFamily="18" charset="0"/>
                <a:ea typeface="楷体" pitchFamily="49" charset="-122"/>
                <a:cs typeface="Times New Roman" pitchFamily="18" charset="0"/>
              </a:rPr>
              <a:t>后序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G</a:t>
            </a:r>
          </a:p>
          <a:p>
            <a:pPr algn="ctr"/>
            <a:r>
              <a:rPr kumimoji="1" lang="zh-CN" altLang="en-US" b="1" dirty="0">
                <a:solidFill>
                  <a:srgbClr val="3333FF"/>
                </a:solidFill>
                <a:latin typeface="Times New Roman" pitchFamily="18" charset="0"/>
                <a:ea typeface="楷体" pitchFamily="49" charset="-122"/>
                <a:cs typeface="Times New Roman" pitchFamily="18" charset="0"/>
              </a:rPr>
              <a:t>中序</a:t>
            </a:r>
            <a:r>
              <a:rPr kumimoji="1" lang="en-US" altLang="zh-CN" b="1" dirty="0">
                <a:solidFill>
                  <a:srgbClr val="3333FF"/>
                </a:solidFill>
                <a:latin typeface="Times New Roman" pitchFamily="18" charset="0"/>
                <a:ea typeface="楷体" pitchFamily="49" charset="-122"/>
                <a:cs typeface="Times New Roman" pitchFamily="18" charset="0"/>
              </a:rPr>
              <a:t>:</a:t>
            </a:r>
            <a:r>
              <a:rPr kumimoji="1" lang="en-US" altLang="zh-CN" b="1" dirty="0">
                <a:solidFill>
                  <a:srgbClr val="FF0000"/>
                </a:solidFill>
                <a:latin typeface="Times New Roman" pitchFamily="18" charset="0"/>
                <a:ea typeface="楷体" pitchFamily="49" charset="-122"/>
                <a:cs typeface="Times New Roman" pitchFamily="18" charset="0"/>
              </a:rPr>
              <a:t>G</a:t>
            </a:r>
            <a:r>
              <a:rPr kumimoji="1" lang="en-US" altLang="zh-CN" b="1" dirty="0">
                <a:solidFill>
                  <a:srgbClr val="3333FF"/>
                </a:solidFill>
                <a:latin typeface="Times New Roman" pitchFamily="18" charset="0"/>
                <a:ea typeface="楷体" pitchFamily="49" charset="-122"/>
                <a:cs typeface="Times New Roman" pitchFamily="18" charset="0"/>
              </a:rPr>
              <a:t> </a:t>
            </a:r>
            <a:endParaRPr lang="zh-CN" altLang="en-US" b="1" dirty="0">
              <a:solidFill>
                <a:srgbClr val="3333FF"/>
              </a:solidFill>
              <a:latin typeface="Times New Roman" pitchFamily="18" charset="0"/>
              <a:ea typeface="楷体_GB2312" pitchFamily="49" charset="-122"/>
            </a:endParaRPr>
          </a:p>
        </p:txBody>
      </p:sp>
      <p:sp>
        <p:nvSpPr>
          <p:cNvPr id="20" name="椭圆 19">
            <a:extLst>
              <a:ext uri="{FF2B5EF4-FFF2-40B4-BE49-F238E27FC236}">
                <a16:creationId xmlns:a16="http://schemas.microsoft.com/office/drawing/2014/main" id="{735CCF38-C338-4D4B-8684-F93DC195D9B9}"/>
              </a:ext>
            </a:extLst>
          </p:cNvPr>
          <p:cNvSpPr/>
          <p:nvPr/>
        </p:nvSpPr>
        <p:spPr>
          <a:xfrm>
            <a:off x="4005234" y="5183913"/>
            <a:ext cx="428628" cy="428628"/>
          </a:xfrm>
          <a:prstGeom prst="ellipse">
            <a:avLst/>
          </a:prstGeom>
          <a:solidFill>
            <a:srgbClr val="FFFFCC"/>
          </a:solidFill>
          <a:ln>
            <a:solidFill>
              <a:srgbClr val="0066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a:solidFill>
                  <a:srgbClr val="FF0000"/>
                </a:solidFill>
                <a:latin typeface="Times New Roman" pitchFamily="18" charset="0"/>
                <a:cs typeface="Times New Roman" pitchFamily="18" charset="0"/>
              </a:rPr>
              <a:t>G</a:t>
            </a:r>
            <a:endParaRPr lang="zh-CN" altLang="en-US" b="1" dirty="0">
              <a:solidFill>
                <a:srgbClr val="FF0000"/>
              </a:solidFill>
              <a:latin typeface="Times New Roman" pitchFamily="18" charset="0"/>
              <a:cs typeface="Times New Roman" pitchFamily="18" charset="0"/>
            </a:endParaRPr>
          </a:p>
        </p:txBody>
      </p:sp>
      <p:cxnSp>
        <p:nvCxnSpPr>
          <p:cNvPr id="21" name="直接连接符 20">
            <a:extLst>
              <a:ext uri="{FF2B5EF4-FFF2-40B4-BE49-F238E27FC236}">
                <a16:creationId xmlns:a16="http://schemas.microsoft.com/office/drawing/2014/main" id="{DABE290A-9F19-4F6D-8197-462538394BA9}"/>
              </a:ext>
            </a:extLst>
          </p:cNvPr>
          <p:cNvCxnSpPr>
            <a:cxnSpLocks/>
            <a:stCxn id="8" idx="3"/>
            <a:endCxn id="10" idx="7"/>
          </p:cNvCxnSpPr>
          <p:nvPr/>
        </p:nvCxnSpPr>
        <p:spPr>
          <a:xfrm flipH="1">
            <a:off x="4391028" y="2477936"/>
            <a:ext cx="819985" cy="93296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38C921CA-E018-4B03-88AC-25D10D360A52}"/>
              </a:ext>
            </a:extLst>
          </p:cNvPr>
          <p:cNvCxnSpPr>
            <a:cxnSpLocks/>
            <a:stCxn id="8" idx="5"/>
            <a:endCxn id="12" idx="1"/>
          </p:cNvCxnSpPr>
          <p:nvPr/>
        </p:nvCxnSpPr>
        <p:spPr>
          <a:xfrm>
            <a:off x="5514099" y="2477936"/>
            <a:ext cx="949472" cy="91136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2B8A3A3-A0C4-4337-8263-66CBF8C9FDE4}"/>
              </a:ext>
            </a:extLst>
          </p:cNvPr>
          <p:cNvCxnSpPr>
            <a:cxnSpLocks/>
            <a:stCxn id="10" idx="3"/>
            <a:endCxn id="18" idx="7"/>
          </p:cNvCxnSpPr>
          <p:nvPr/>
        </p:nvCxnSpPr>
        <p:spPr>
          <a:xfrm flipH="1">
            <a:off x="3522502" y="3713991"/>
            <a:ext cx="565440" cy="60399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7B84BFED-244B-4DF7-A61C-390277677351}"/>
              </a:ext>
            </a:extLst>
          </p:cNvPr>
          <p:cNvCxnSpPr>
            <a:stCxn id="18" idx="5"/>
            <a:endCxn id="20" idx="1"/>
          </p:cNvCxnSpPr>
          <p:nvPr/>
        </p:nvCxnSpPr>
        <p:spPr>
          <a:xfrm>
            <a:off x="3522502" y="4621076"/>
            <a:ext cx="545503" cy="62560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DF3430F6-9409-476C-B025-4B314E32D3DD}"/>
              </a:ext>
            </a:extLst>
          </p:cNvPr>
          <p:cNvCxnSpPr>
            <a:cxnSpLocks/>
            <a:stCxn id="12" idx="3"/>
            <a:endCxn id="14" idx="7"/>
          </p:cNvCxnSpPr>
          <p:nvPr/>
        </p:nvCxnSpPr>
        <p:spPr>
          <a:xfrm flipH="1">
            <a:off x="5852257" y="3692382"/>
            <a:ext cx="611314" cy="62560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315BF11-720C-492A-898C-D177FF70F795}"/>
              </a:ext>
            </a:extLst>
          </p:cNvPr>
          <p:cNvCxnSpPr>
            <a:stCxn id="12" idx="5"/>
            <a:endCxn id="16" idx="1"/>
          </p:cNvCxnSpPr>
          <p:nvPr/>
        </p:nvCxnSpPr>
        <p:spPr>
          <a:xfrm>
            <a:off x="6766657" y="3692382"/>
            <a:ext cx="609600" cy="62560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979117"/>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animBg="1"/>
      <p:bldP spid="11" grpId="0"/>
      <p:bldP spid="12" grpId="0" animBg="1"/>
      <p:bldP spid="13" grpId="0"/>
      <p:bldP spid="14" grpId="0" animBg="1"/>
      <p:bldP spid="15" grpId="0"/>
      <p:bldP spid="16" grpId="0" animBg="1"/>
      <p:bldP spid="17" grpId="0"/>
      <p:bldP spid="18" grpId="0" animBg="1"/>
      <p:bldP spid="19" grpId="0"/>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5145C-1A31-4EBE-81DC-4FCEBAB8C983}"/>
              </a:ext>
            </a:extLst>
          </p:cNvPr>
          <p:cNvSpPr>
            <a:spLocks noGrp="1"/>
          </p:cNvSpPr>
          <p:nvPr>
            <p:ph type="title"/>
          </p:nvPr>
        </p:nvSpPr>
        <p:spPr/>
        <p:txBody>
          <a:bodyPr/>
          <a:lstStyle/>
          <a:p>
            <a:r>
              <a:rPr lang="en-US" altLang="zh-CN" dirty="0"/>
              <a:t>6.1.2   </a:t>
            </a:r>
            <a:r>
              <a:rPr lang="zh-CN" altLang="en-US" dirty="0"/>
              <a:t>树的相关术语</a:t>
            </a:r>
          </a:p>
        </p:txBody>
      </p:sp>
      <p:sp>
        <p:nvSpPr>
          <p:cNvPr id="32" name="内容占位符 2">
            <a:extLst>
              <a:ext uri="{FF2B5EF4-FFF2-40B4-BE49-F238E27FC236}">
                <a16:creationId xmlns:a16="http://schemas.microsoft.com/office/drawing/2014/main" id="{868AA1DA-99BC-41D4-9FE5-22DD813EFC12}"/>
              </a:ext>
            </a:extLst>
          </p:cNvPr>
          <p:cNvSpPr>
            <a:spLocks noGrp="1"/>
          </p:cNvSpPr>
          <p:nvPr>
            <p:ph idx="1"/>
          </p:nvPr>
        </p:nvSpPr>
        <p:spPr>
          <a:xfrm>
            <a:off x="598149" y="1462718"/>
            <a:ext cx="10984251" cy="1966282"/>
          </a:xfrm>
        </p:spPr>
        <p:txBody>
          <a:bodyPr/>
          <a:lstStyle/>
          <a:p>
            <a:r>
              <a:rPr lang="zh-CN" altLang="en-US" dirty="0">
                <a:solidFill>
                  <a:srgbClr val="C00000"/>
                </a:solidFill>
              </a:rPr>
              <a:t>结点的度</a:t>
            </a:r>
            <a:r>
              <a:rPr lang="zh-CN" altLang="en-US" dirty="0"/>
              <a:t>：树中一个结点的子树的个数称为该结点的度。</a:t>
            </a:r>
            <a:endParaRPr lang="en-US" altLang="zh-CN" dirty="0"/>
          </a:p>
          <a:p>
            <a:r>
              <a:rPr lang="zh-CN" altLang="en-US" dirty="0">
                <a:solidFill>
                  <a:srgbClr val="C00000"/>
                </a:solidFill>
              </a:rPr>
              <a:t>树的度</a:t>
            </a:r>
            <a:r>
              <a:rPr lang="zh-CN" altLang="en-US" dirty="0"/>
              <a:t>：树中各结点的度的最大值称为树的度，通常将度为</a:t>
            </a:r>
            <a:r>
              <a:rPr lang="en-US" altLang="zh-CN" dirty="0"/>
              <a:t>m</a:t>
            </a:r>
            <a:r>
              <a:rPr lang="zh-CN" altLang="en-US" dirty="0"/>
              <a:t>的树称为</a:t>
            </a:r>
            <a:r>
              <a:rPr lang="en-US" altLang="zh-CN" dirty="0">
                <a:solidFill>
                  <a:srgbClr val="CC00CC"/>
                </a:solidFill>
              </a:rPr>
              <a:t>m</a:t>
            </a:r>
            <a:r>
              <a:rPr lang="zh-CN" altLang="en-US" dirty="0">
                <a:solidFill>
                  <a:srgbClr val="CC00CC"/>
                </a:solidFill>
              </a:rPr>
              <a:t>次树</a:t>
            </a:r>
            <a:r>
              <a:rPr lang="zh-CN" altLang="en-US" dirty="0"/>
              <a:t>或者</a:t>
            </a:r>
            <a:r>
              <a:rPr lang="en-US" altLang="zh-CN" dirty="0">
                <a:solidFill>
                  <a:srgbClr val="CC00CC"/>
                </a:solidFill>
              </a:rPr>
              <a:t>m</a:t>
            </a:r>
            <a:r>
              <a:rPr lang="zh-CN" altLang="en-US" dirty="0">
                <a:solidFill>
                  <a:srgbClr val="CC00CC"/>
                </a:solidFill>
              </a:rPr>
              <a:t>叉树</a:t>
            </a:r>
            <a:r>
              <a:rPr lang="zh-CN" altLang="en-US" dirty="0"/>
              <a:t>。</a:t>
            </a:r>
          </a:p>
        </p:txBody>
      </p:sp>
      <p:sp>
        <p:nvSpPr>
          <p:cNvPr id="35" name="Line 31">
            <a:extLst>
              <a:ext uri="{FF2B5EF4-FFF2-40B4-BE49-F238E27FC236}">
                <a16:creationId xmlns:a16="http://schemas.microsoft.com/office/drawing/2014/main" id="{139B20CB-75F5-458B-9492-DD9DF9134B06}"/>
              </a:ext>
            </a:extLst>
          </p:cNvPr>
          <p:cNvSpPr>
            <a:spLocks noChangeShapeType="1"/>
          </p:cNvSpPr>
          <p:nvPr/>
        </p:nvSpPr>
        <p:spPr bwMode="auto">
          <a:xfrm flipH="1">
            <a:off x="5943600" y="3624801"/>
            <a:ext cx="721054" cy="47718"/>
          </a:xfrm>
          <a:prstGeom prst="line">
            <a:avLst/>
          </a:prstGeom>
          <a:noFill/>
          <a:ln w="28575">
            <a:solidFill>
              <a:srgbClr val="CC00FF"/>
            </a:solidFill>
            <a:round/>
            <a:headEnd/>
            <a:tailEnd type="stealth" w="med" len="lg"/>
          </a:ln>
          <a:effectLst/>
        </p:spPr>
        <p:txBody>
          <a:bodyPr wrap="none"/>
          <a:lstStyle/>
          <a:p>
            <a:pPr algn="ctr"/>
            <a:endParaRPr lang="zh-CN" altLang="en-US" b="1">
              <a:solidFill>
                <a:srgbClr val="3333FF"/>
              </a:solidFill>
              <a:ea typeface="楷体_GB2312" pitchFamily="49" charset="-122"/>
            </a:endParaRPr>
          </a:p>
        </p:txBody>
      </p:sp>
      <p:sp>
        <p:nvSpPr>
          <p:cNvPr id="36" name="Text Box 32">
            <a:extLst>
              <a:ext uri="{FF2B5EF4-FFF2-40B4-BE49-F238E27FC236}">
                <a16:creationId xmlns:a16="http://schemas.microsoft.com/office/drawing/2014/main" id="{415D1C2A-EF12-43DE-B242-7107113E6268}"/>
              </a:ext>
            </a:extLst>
          </p:cNvPr>
          <p:cNvSpPr txBox="1">
            <a:spLocks noChangeArrowheads="1"/>
          </p:cNvSpPr>
          <p:nvPr/>
        </p:nvSpPr>
        <p:spPr bwMode="auto">
          <a:xfrm>
            <a:off x="6565257" y="3325787"/>
            <a:ext cx="1079500" cy="461665"/>
          </a:xfrm>
          <a:prstGeom prst="rect">
            <a:avLst/>
          </a:prstGeom>
          <a:noFill/>
          <a:ln w="9525" algn="ctr">
            <a:noFill/>
            <a:miter lim="800000"/>
            <a:headEnd/>
            <a:tailEnd type="none" w="med" len="lg"/>
          </a:ln>
          <a:effectLst/>
        </p:spPr>
        <p:txBody>
          <a:bodyPr>
            <a:spAutoFit/>
          </a:bodyPr>
          <a:lstStyle/>
          <a:p>
            <a:pPr algn="ctr">
              <a:spcBef>
                <a:spcPct val="50000"/>
              </a:spcBef>
            </a:pPr>
            <a:r>
              <a:rPr lang="zh-CN" altLang="en-US" b="1" dirty="0">
                <a:solidFill>
                  <a:srgbClr val="3333FF"/>
                </a:solidFill>
                <a:ea typeface="楷体" pitchFamily="49" charset="-122"/>
                <a:cs typeface="Times New Roman" pitchFamily="18" charset="0"/>
              </a:rPr>
              <a:t>度为</a:t>
            </a:r>
            <a:r>
              <a:rPr lang="en-US" altLang="zh-CN" b="1" dirty="0">
                <a:solidFill>
                  <a:srgbClr val="3333FF"/>
                </a:solidFill>
                <a:ea typeface="楷体" pitchFamily="49" charset="-122"/>
                <a:cs typeface="Times New Roman" pitchFamily="18" charset="0"/>
              </a:rPr>
              <a:t>3</a:t>
            </a:r>
          </a:p>
        </p:txBody>
      </p:sp>
      <p:sp>
        <p:nvSpPr>
          <p:cNvPr id="37" name="Text Box 33">
            <a:extLst>
              <a:ext uri="{FF2B5EF4-FFF2-40B4-BE49-F238E27FC236}">
                <a16:creationId xmlns:a16="http://schemas.microsoft.com/office/drawing/2014/main" id="{12CC4F67-1A87-44FB-A096-49E9F2563C40}"/>
              </a:ext>
            </a:extLst>
          </p:cNvPr>
          <p:cNvSpPr txBox="1">
            <a:spLocks noChangeArrowheads="1"/>
          </p:cNvSpPr>
          <p:nvPr/>
        </p:nvSpPr>
        <p:spPr bwMode="auto">
          <a:xfrm>
            <a:off x="7788669" y="4035513"/>
            <a:ext cx="1079500" cy="461665"/>
          </a:xfrm>
          <a:prstGeom prst="rect">
            <a:avLst/>
          </a:prstGeom>
          <a:noFill/>
          <a:ln w="9525" algn="ctr">
            <a:noFill/>
            <a:miter lim="800000"/>
            <a:headEnd/>
            <a:tailEnd type="none" w="med" len="lg"/>
          </a:ln>
          <a:effectLst/>
        </p:spPr>
        <p:txBody>
          <a:bodyPr>
            <a:spAutoFit/>
          </a:bodyPr>
          <a:lstStyle/>
          <a:p>
            <a:pPr algn="ctr">
              <a:spcBef>
                <a:spcPct val="50000"/>
              </a:spcBef>
            </a:pPr>
            <a:r>
              <a:rPr lang="zh-CN" altLang="en-US" b="1" dirty="0">
                <a:solidFill>
                  <a:srgbClr val="3333FF"/>
                </a:solidFill>
                <a:ea typeface="楷体" pitchFamily="49" charset="-122"/>
                <a:cs typeface="Times New Roman" pitchFamily="18" charset="0"/>
              </a:rPr>
              <a:t>度为</a:t>
            </a:r>
            <a:r>
              <a:rPr lang="en-US" altLang="zh-CN" b="1" dirty="0">
                <a:solidFill>
                  <a:srgbClr val="3333FF"/>
                </a:solidFill>
                <a:ea typeface="楷体" pitchFamily="49" charset="-122"/>
                <a:cs typeface="Times New Roman" pitchFamily="18" charset="0"/>
              </a:rPr>
              <a:t>2</a:t>
            </a:r>
          </a:p>
        </p:txBody>
      </p:sp>
      <p:sp>
        <p:nvSpPr>
          <p:cNvPr id="39" name="Line 31">
            <a:extLst>
              <a:ext uri="{FF2B5EF4-FFF2-40B4-BE49-F238E27FC236}">
                <a16:creationId xmlns:a16="http://schemas.microsoft.com/office/drawing/2014/main" id="{FA4265C1-F741-4A95-A8FB-EB55E8545C7D}"/>
              </a:ext>
            </a:extLst>
          </p:cNvPr>
          <p:cNvSpPr>
            <a:spLocks noChangeShapeType="1"/>
          </p:cNvSpPr>
          <p:nvPr/>
        </p:nvSpPr>
        <p:spPr bwMode="auto">
          <a:xfrm flipH="1">
            <a:off x="7230893" y="4367371"/>
            <a:ext cx="648757" cy="128429"/>
          </a:xfrm>
          <a:prstGeom prst="line">
            <a:avLst/>
          </a:prstGeom>
          <a:noFill/>
          <a:ln w="28575">
            <a:solidFill>
              <a:srgbClr val="CC00FF"/>
            </a:solidFill>
            <a:round/>
            <a:headEnd/>
            <a:tailEnd type="stealth" w="med" len="lg"/>
          </a:ln>
          <a:effectLst/>
        </p:spPr>
        <p:txBody>
          <a:bodyPr wrap="none"/>
          <a:lstStyle/>
          <a:p>
            <a:pPr algn="ctr"/>
            <a:endParaRPr lang="zh-CN" altLang="en-US" b="1">
              <a:solidFill>
                <a:srgbClr val="3333FF"/>
              </a:solidFill>
              <a:ea typeface="楷体_GB2312" pitchFamily="49" charset="-122"/>
            </a:endParaRPr>
          </a:p>
        </p:txBody>
      </p:sp>
      <p:grpSp>
        <p:nvGrpSpPr>
          <p:cNvPr id="34" name="组合 33">
            <a:extLst>
              <a:ext uri="{FF2B5EF4-FFF2-40B4-BE49-F238E27FC236}">
                <a16:creationId xmlns:a16="http://schemas.microsoft.com/office/drawing/2014/main" id="{C6ACDE78-E7D9-42D1-B820-F7EFB675870B}"/>
              </a:ext>
            </a:extLst>
          </p:cNvPr>
          <p:cNvGrpSpPr>
            <a:grpSpLocks noChangeAspect="1"/>
          </p:cNvGrpSpPr>
          <p:nvPr/>
        </p:nvGrpSpPr>
        <p:grpSpPr>
          <a:xfrm>
            <a:off x="3672241" y="3524224"/>
            <a:ext cx="4836065" cy="2802941"/>
            <a:chOff x="1692275" y="2276475"/>
            <a:chExt cx="3816350" cy="2305050"/>
          </a:xfrm>
          <a:solidFill>
            <a:srgbClr val="FFFFCC"/>
          </a:solidFill>
        </p:grpSpPr>
        <p:sp>
          <p:nvSpPr>
            <p:cNvPr id="38" name="Freeform 47">
              <a:extLst>
                <a:ext uri="{FF2B5EF4-FFF2-40B4-BE49-F238E27FC236}">
                  <a16:creationId xmlns:a16="http://schemas.microsoft.com/office/drawing/2014/main" id="{4431D73D-5E87-4136-9941-6B3C4B428B4D}"/>
                </a:ext>
              </a:extLst>
            </p:cNvPr>
            <p:cNvSpPr>
              <a:spLocks/>
            </p:cNvSpPr>
            <p:nvPr/>
          </p:nvSpPr>
          <p:spPr bwMode="auto">
            <a:xfrm>
              <a:off x="1931988" y="3286124"/>
              <a:ext cx="211120" cy="300039"/>
            </a:xfrm>
            <a:custGeom>
              <a:avLst/>
              <a:gdLst/>
              <a:ahLst/>
              <a:cxnLst>
                <a:cxn ang="0">
                  <a:pos x="121" y="0"/>
                </a:cxn>
                <a:cxn ang="0">
                  <a:pos x="0" y="144"/>
                </a:cxn>
              </a:cxnLst>
              <a:rect l="0" t="0" r="r" b="b"/>
              <a:pathLst>
                <a:path w="121" h="144">
                  <a:moveTo>
                    <a:pt x="121" y="0"/>
                  </a:moveTo>
                  <a:lnTo>
                    <a:pt x="0" y="144"/>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40" name="Freeform 48">
              <a:extLst>
                <a:ext uri="{FF2B5EF4-FFF2-40B4-BE49-F238E27FC236}">
                  <a16:creationId xmlns:a16="http://schemas.microsoft.com/office/drawing/2014/main" id="{9409ECA9-A7D6-4378-BF99-1A3AA503895F}"/>
                </a:ext>
              </a:extLst>
            </p:cNvPr>
            <p:cNvSpPr>
              <a:spLocks/>
            </p:cNvSpPr>
            <p:nvPr/>
          </p:nvSpPr>
          <p:spPr bwMode="auto">
            <a:xfrm>
              <a:off x="2357422" y="3248024"/>
              <a:ext cx="214314" cy="323852"/>
            </a:xfrm>
            <a:custGeom>
              <a:avLst/>
              <a:gdLst/>
              <a:ahLst/>
              <a:cxnLst>
                <a:cxn ang="0">
                  <a:pos x="0" y="0"/>
                </a:cxn>
                <a:cxn ang="0">
                  <a:pos x="115" y="147"/>
                </a:cxn>
              </a:cxnLst>
              <a:rect l="0" t="0" r="r" b="b"/>
              <a:pathLst>
                <a:path w="115" h="147">
                  <a:moveTo>
                    <a:pt x="0" y="0"/>
                  </a:moveTo>
                  <a:lnTo>
                    <a:pt x="115" y="147"/>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41" name="Oval 31">
              <a:extLst>
                <a:ext uri="{FF2B5EF4-FFF2-40B4-BE49-F238E27FC236}">
                  <a16:creationId xmlns:a16="http://schemas.microsoft.com/office/drawing/2014/main" id="{91F5BF72-4423-4C34-899D-D789D9CBA517}"/>
                </a:ext>
              </a:extLst>
            </p:cNvPr>
            <p:cNvSpPr>
              <a:spLocks noChangeArrowheads="1"/>
            </p:cNvSpPr>
            <p:nvPr/>
          </p:nvSpPr>
          <p:spPr bwMode="auto">
            <a:xfrm>
              <a:off x="3060700" y="2276475"/>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A</a:t>
              </a:r>
            </a:p>
          </p:txBody>
        </p:sp>
        <p:sp>
          <p:nvSpPr>
            <p:cNvPr id="42" name="Oval 32">
              <a:extLst>
                <a:ext uri="{FF2B5EF4-FFF2-40B4-BE49-F238E27FC236}">
                  <a16:creationId xmlns:a16="http://schemas.microsoft.com/office/drawing/2014/main" id="{74803316-81B4-4AF4-B456-27C405F3E413}"/>
                </a:ext>
              </a:extLst>
            </p:cNvPr>
            <p:cNvSpPr>
              <a:spLocks noChangeArrowheads="1"/>
            </p:cNvSpPr>
            <p:nvPr/>
          </p:nvSpPr>
          <p:spPr bwMode="auto">
            <a:xfrm>
              <a:off x="2052638" y="2925763"/>
              <a:ext cx="360362"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B</a:t>
              </a:r>
            </a:p>
          </p:txBody>
        </p:sp>
        <p:sp>
          <p:nvSpPr>
            <p:cNvPr id="43" name="Oval 33">
              <a:extLst>
                <a:ext uri="{FF2B5EF4-FFF2-40B4-BE49-F238E27FC236}">
                  <a16:creationId xmlns:a16="http://schemas.microsoft.com/office/drawing/2014/main" id="{4876D5F4-CD4C-4D1A-B307-D63BEC819CD9}"/>
                </a:ext>
              </a:extLst>
            </p:cNvPr>
            <p:cNvSpPr>
              <a:spLocks noChangeArrowheads="1"/>
            </p:cNvSpPr>
            <p:nvPr/>
          </p:nvSpPr>
          <p:spPr bwMode="auto">
            <a:xfrm>
              <a:off x="3060700" y="2925763"/>
              <a:ext cx="360363" cy="360363"/>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C</a:t>
              </a:r>
            </a:p>
          </p:txBody>
        </p:sp>
        <p:sp>
          <p:nvSpPr>
            <p:cNvPr id="44" name="Oval 34">
              <a:extLst>
                <a:ext uri="{FF2B5EF4-FFF2-40B4-BE49-F238E27FC236}">
                  <a16:creationId xmlns:a16="http://schemas.microsoft.com/office/drawing/2014/main" id="{A3999185-2F11-45EF-BF9F-F84A4B7BA959}"/>
                </a:ext>
              </a:extLst>
            </p:cNvPr>
            <p:cNvSpPr>
              <a:spLocks noChangeArrowheads="1"/>
            </p:cNvSpPr>
            <p:nvPr/>
          </p:nvSpPr>
          <p:spPr bwMode="auto">
            <a:xfrm>
              <a:off x="4068763" y="29257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D</a:t>
              </a:r>
            </a:p>
          </p:txBody>
        </p:sp>
        <p:sp>
          <p:nvSpPr>
            <p:cNvPr id="45" name="Oval 35">
              <a:extLst>
                <a:ext uri="{FF2B5EF4-FFF2-40B4-BE49-F238E27FC236}">
                  <a16:creationId xmlns:a16="http://schemas.microsoft.com/office/drawing/2014/main" id="{6B747C61-02B4-4780-BD50-37079BCD557B}"/>
                </a:ext>
              </a:extLst>
            </p:cNvPr>
            <p:cNvSpPr>
              <a:spLocks noChangeArrowheads="1"/>
            </p:cNvSpPr>
            <p:nvPr/>
          </p:nvSpPr>
          <p:spPr bwMode="auto">
            <a:xfrm>
              <a:off x="1692275"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E</a:t>
              </a:r>
            </a:p>
          </p:txBody>
        </p:sp>
        <p:sp>
          <p:nvSpPr>
            <p:cNvPr id="46" name="Oval 36">
              <a:extLst>
                <a:ext uri="{FF2B5EF4-FFF2-40B4-BE49-F238E27FC236}">
                  <a16:creationId xmlns:a16="http://schemas.microsoft.com/office/drawing/2014/main" id="{00C8117C-678F-49B1-BF53-BA41534FEF8F}"/>
                </a:ext>
              </a:extLst>
            </p:cNvPr>
            <p:cNvSpPr>
              <a:spLocks noChangeArrowheads="1"/>
            </p:cNvSpPr>
            <p:nvPr/>
          </p:nvSpPr>
          <p:spPr bwMode="auto">
            <a:xfrm>
              <a:off x="241141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F</a:t>
              </a:r>
            </a:p>
          </p:txBody>
        </p:sp>
        <p:sp>
          <p:nvSpPr>
            <p:cNvPr id="47" name="Oval 37">
              <a:extLst>
                <a:ext uri="{FF2B5EF4-FFF2-40B4-BE49-F238E27FC236}">
                  <a16:creationId xmlns:a16="http://schemas.microsoft.com/office/drawing/2014/main" id="{7C732AC1-7155-4822-8508-BD6A9F204253}"/>
                </a:ext>
              </a:extLst>
            </p:cNvPr>
            <p:cNvSpPr>
              <a:spLocks noChangeArrowheads="1"/>
            </p:cNvSpPr>
            <p:nvPr/>
          </p:nvSpPr>
          <p:spPr bwMode="auto">
            <a:xfrm>
              <a:off x="30607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G</a:t>
              </a:r>
            </a:p>
          </p:txBody>
        </p:sp>
        <p:sp>
          <p:nvSpPr>
            <p:cNvPr id="48" name="Oval 38">
              <a:extLst>
                <a:ext uri="{FF2B5EF4-FFF2-40B4-BE49-F238E27FC236}">
                  <a16:creationId xmlns:a16="http://schemas.microsoft.com/office/drawing/2014/main" id="{FB47CBE7-C1C4-42E3-82E9-A11B0764D86E}"/>
                </a:ext>
              </a:extLst>
            </p:cNvPr>
            <p:cNvSpPr>
              <a:spLocks noChangeArrowheads="1"/>
            </p:cNvSpPr>
            <p:nvPr/>
          </p:nvSpPr>
          <p:spPr bwMode="auto">
            <a:xfrm>
              <a:off x="30607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J</a:t>
              </a:r>
            </a:p>
          </p:txBody>
        </p:sp>
        <p:sp>
          <p:nvSpPr>
            <p:cNvPr id="49" name="Oval 39">
              <a:extLst>
                <a:ext uri="{FF2B5EF4-FFF2-40B4-BE49-F238E27FC236}">
                  <a16:creationId xmlns:a16="http://schemas.microsoft.com/office/drawing/2014/main" id="{C771B7AA-E900-45CD-B0F5-CF2362FDAB31}"/>
                </a:ext>
              </a:extLst>
            </p:cNvPr>
            <p:cNvSpPr>
              <a:spLocks noChangeArrowheads="1"/>
            </p:cNvSpPr>
            <p:nvPr/>
          </p:nvSpPr>
          <p:spPr bwMode="auto">
            <a:xfrm>
              <a:off x="3708400" y="35734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H</a:t>
              </a:r>
            </a:p>
          </p:txBody>
        </p:sp>
        <p:sp>
          <p:nvSpPr>
            <p:cNvPr id="50" name="Oval 40">
              <a:extLst>
                <a:ext uri="{FF2B5EF4-FFF2-40B4-BE49-F238E27FC236}">
                  <a16:creationId xmlns:a16="http://schemas.microsoft.com/office/drawing/2014/main" id="{88046A90-2A4F-4024-979C-08E67CE4375C}"/>
                </a:ext>
              </a:extLst>
            </p:cNvPr>
            <p:cNvSpPr>
              <a:spLocks noChangeArrowheads="1"/>
            </p:cNvSpPr>
            <p:nvPr/>
          </p:nvSpPr>
          <p:spPr bwMode="auto">
            <a:xfrm>
              <a:off x="4500563" y="35734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I</a:t>
              </a:r>
            </a:p>
          </p:txBody>
        </p:sp>
        <p:sp>
          <p:nvSpPr>
            <p:cNvPr id="51" name="Oval 41">
              <a:extLst>
                <a:ext uri="{FF2B5EF4-FFF2-40B4-BE49-F238E27FC236}">
                  <a16:creationId xmlns:a16="http://schemas.microsoft.com/office/drawing/2014/main" id="{DC35D853-2A56-48B4-BCE4-7C2962985C69}"/>
                </a:ext>
              </a:extLst>
            </p:cNvPr>
            <p:cNvSpPr>
              <a:spLocks noChangeArrowheads="1"/>
            </p:cNvSpPr>
            <p:nvPr/>
          </p:nvSpPr>
          <p:spPr bwMode="auto">
            <a:xfrm>
              <a:off x="3924300"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K</a:t>
              </a:r>
            </a:p>
          </p:txBody>
        </p:sp>
        <p:sp>
          <p:nvSpPr>
            <p:cNvPr id="52" name="Oval 42">
              <a:extLst>
                <a:ext uri="{FF2B5EF4-FFF2-40B4-BE49-F238E27FC236}">
                  <a16:creationId xmlns:a16="http://schemas.microsoft.com/office/drawing/2014/main" id="{37DA9A05-801B-446C-B679-FB534146612F}"/>
                </a:ext>
              </a:extLst>
            </p:cNvPr>
            <p:cNvSpPr>
              <a:spLocks noChangeArrowheads="1"/>
            </p:cNvSpPr>
            <p:nvPr/>
          </p:nvSpPr>
          <p:spPr bwMode="auto">
            <a:xfrm>
              <a:off x="4505325" y="4221163"/>
              <a:ext cx="360363"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a:solidFill>
                    <a:srgbClr val="3333FF"/>
                  </a:solidFill>
                  <a:latin typeface="微软雅黑" panose="020B0503020204020204" pitchFamily="34" charset="-122"/>
                  <a:ea typeface="微软雅黑" panose="020B0503020204020204" pitchFamily="34" charset="-122"/>
                  <a:cs typeface="Times New Roman" pitchFamily="18" charset="0"/>
                </a:rPr>
                <a:t>L</a:t>
              </a:r>
            </a:p>
          </p:txBody>
        </p:sp>
        <p:sp>
          <p:nvSpPr>
            <p:cNvPr id="53" name="Oval 43">
              <a:extLst>
                <a:ext uri="{FF2B5EF4-FFF2-40B4-BE49-F238E27FC236}">
                  <a16:creationId xmlns:a16="http://schemas.microsoft.com/office/drawing/2014/main" id="{BFC999B8-81BE-45D4-ABD1-6BC2BF51C022}"/>
                </a:ext>
              </a:extLst>
            </p:cNvPr>
            <p:cNvSpPr>
              <a:spLocks noChangeArrowheads="1"/>
            </p:cNvSpPr>
            <p:nvPr/>
          </p:nvSpPr>
          <p:spPr bwMode="auto">
            <a:xfrm>
              <a:off x="5148263" y="4221163"/>
              <a:ext cx="360362" cy="360362"/>
            </a:xfrm>
            <a:prstGeom prst="ellipse">
              <a:avLst/>
            </a:prstGeom>
            <a:grpFill/>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r>
                <a:rPr lang="en-US" altLang="zh-CN" b="1" dirty="0">
                  <a:solidFill>
                    <a:srgbClr val="3333FF"/>
                  </a:solidFill>
                  <a:latin typeface="微软雅黑" panose="020B0503020204020204" pitchFamily="34" charset="-122"/>
                  <a:ea typeface="微软雅黑" panose="020B0503020204020204" pitchFamily="34" charset="-122"/>
                  <a:cs typeface="Times New Roman" pitchFamily="18" charset="0"/>
                </a:rPr>
                <a:t>M</a:t>
              </a:r>
            </a:p>
          </p:txBody>
        </p:sp>
        <p:sp>
          <p:nvSpPr>
            <p:cNvPr id="80" name="Line 44">
              <a:extLst>
                <a:ext uri="{FF2B5EF4-FFF2-40B4-BE49-F238E27FC236}">
                  <a16:creationId xmlns:a16="http://schemas.microsoft.com/office/drawing/2014/main" id="{BB55DB7D-A59C-4250-8208-C3694586DDCC}"/>
                </a:ext>
              </a:extLst>
            </p:cNvPr>
            <p:cNvSpPr>
              <a:spLocks noChangeShapeType="1"/>
            </p:cNvSpPr>
            <p:nvPr/>
          </p:nvSpPr>
          <p:spPr bwMode="auto">
            <a:xfrm flipH="1">
              <a:off x="2357421" y="2493963"/>
              <a:ext cx="703278" cy="434971"/>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1" name="Line 45">
              <a:extLst>
                <a:ext uri="{FF2B5EF4-FFF2-40B4-BE49-F238E27FC236}">
                  <a16:creationId xmlns:a16="http://schemas.microsoft.com/office/drawing/2014/main" id="{A0E2BE43-1A0D-4F0A-B2A3-04F9AA9321C7}"/>
                </a:ext>
              </a:extLst>
            </p:cNvPr>
            <p:cNvSpPr>
              <a:spLocks noChangeShapeType="1"/>
            </p:cNvSpPr>
            <p:nvPr/>
          </p:nvSpPr>
          <p:spPr bwMode="auto">
            <a:xfrm>
              <a:off x="3238500" y="2636838"/>
              <a:ext cx="0" cy="288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2" name="Line 46">
              <a:extLst>
                <a:ext uri="{FF2B5EF4-FFF2-40B4-BE49-F238E27FC236}">
                  <a16:creationId xmlns:a16="http://schemas.microsoft.com/office/drawing/2014/main" id="{E0C594A3-3802-4C7B-AC32-F53EB5D7AD6A}"/>
                </a:ext>
              </a:extLst>
            </p:cNvPr>
            <p:cNvSpPr>
              <a:spLocks noChangeShapeType="1"/>
            </p:cNvSpPr>
            <p:nvPr/>
          </p:nvSpPr>
          <p:spPr bwMode="auto">
            <a:xfrm>
              <a:off x="3430588" y="2522538"/>
              <a:ext cx="647700" cy="503237"/>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3" name="Line 49">
              <a:extLst>
                <a:ext uri="{FF2B5EF4-FFF2-40B4-BE49-F238E27FC236}">
                  <a16:creationId xmlns:a16="http://schemas.microsoft.com/office/drawing/2014/main" id="{2EA18141-F926-4D1D-8490-F637D03DB43C}"/>
                </a:ext>
              </a:extLst>
            </p:cNvPr>
            <p:cNvSpPr>
              <a:spLocks noChangeShapeType="1"/>
            </p:cNvSpPr>
            <p:nvPr/>
          </p:nvSpPr>
          <p:spPr bwMode="auto">
            <a:xfrm>
              <a:off x="3243263" y="3319463"/>
              <a:ext cx="0" cy="252000"/>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4" name="Line 50">
              <a:extLst>
                <a:ext uri="{FF2B5EF4-FFF2-40B4-BE49-F238E27FC236}">
                  <a16:creationId xmlns:a16="http://schemas.microsoft.com/office/drawing/2014/main" id="{4FB9B457-8B35-42D7-AF70-FC3C77536543}"/>
                </a:ext>
              </a:extLst>
            </p:cNvPr>
            <p:cNvSpPr>
              <a:spLocks noChangeShapeType="1"/>
            </p:cNvSpPr>
            <p:nvPr/>
          </p:nvSpPr>
          <p:spPr bwMode="auto">
            <a:xfrm>
              <a:off x="3243263"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5" name="Freeform 51">
              <a:extLst>
                <a:ext uri="{FF2B5EF4-FFF2-40B4-BE49-F238E27FC236}">
                  <a16:creationId xmlns:a16="http://schemas.microsoft.com/office/drawing/2014/main" id="{E06C2660-C855-44D8-BB20-1684A11BF94C}"/>
                </a:ext>
              </a:extLst>
            </p:cNvPr>
            <p:cNvSpPr>
              <a:spLocks/>
            </p:cNvSpPr>
            <p:nvPr/>
          </p:nvSpPr>
          <p:spPr bwMode="auto">
            <a:xfrm>
              <a:off x="3940175" y="3271838"/>
              <a:ext cx="220663" cy="301625"/>
            </a:xfrm>
            <a:custGeom>
              <a:avLst/>
              <a:gdLst/>
              <a:ahLst/>
              <a:cxnLst>
                <a:cxn ang="0">
                  <a:pos x="139" y="0"/>
                </a:cxn>
                <a:cxn ang="0">
                  <a:pos x="0" y="190"/>
                </a:cxn>
              </a:cxnLst>
              <a:rect l="0" t="0" r="r" b="b"/>
              <a:pathLst>
                <a:path w="139" h="190">
                  <a:moveTo>
                    <a:pt x="139" y="0"/>
                  </a:moveTo>
                  <a:lnTo>
                    <a:pt x="0" y="190"/>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6" name="Freeform 52">
              <a:extLst>
                <a:ext uri="{FF2B5EF4-FFF2-40B4-BE49-F238E27FC236}">
                  <a16:creationId xmlns:a16="http://schemas.microsoft.com/office/drawing/2014/main" id="{61F37567-BB45-45E5-B698-65EA786B5363}"/>
                </a:ext>
              </a:extLst>
            </p:cNvPr>
            <p:cNvSpPr>
              <a:spLocks/>
            </p:cNvSpPr>
            <p:nvPr/>
          </p:nvSpPr>
          <p:spPr bwMode="auto">
            <a:xfrm>
              <a:off x="4379913" y="3243263"/>
              <a:ext cx="265112" cy="330200"/>
            </a:xfrm>
            <a:custGeom>
              <a:avLst/>
              <a:gdLst/>
              <a:ahLst/>
              <a:cxnLst>
                <a:cxn ang="0">
                  <a:pos x="0" y="0"/>
                </a:cxn>
                <a:cxn ang="0">
                  <a:pos x="167" y="208"/>
                </a:cxn>
              </a:cxnLst>
              <a:rect l="0" t="0" r="r" b="b"/>
              <a:pathLst>
                <a:path w="167" h="208">
                  <a:moveTo>
                    <a:pt x="0" y="0"/>
                  </a:moveTo>
                  <a:lnTo>
                    <a:pt x="167" y="208"/>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7" name="Line 53">
              <a:extLst>
                <a:ext uri="{FF2B5EF4-FFF2-40B4-BE49-F238E27FC236}">
                  <a16:creationId xmlns:a16="http://schemas.microsoft.com/office/drawing/2014/main" id="{3C6097D1-FD17-4FEC-A070-8D9CE5711695}"/>
                </a:ext>
              </a:extLst>
            </p:cNvPr>
            <p:cNvSpPr>
              <a:spLocks noChangeShapeType="1"/>
            </p:cNvSpPr>
            <p:nvPr/>
          </p:nvSpPr>
          <p:spPr bwMode="auto">
            <a:xfrm flipH="1">
              <a:off x="4184650" y="3862388"/>
              <a:ext cx="360363" cy="358775"/>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8" name="Line 54">
              <a:extLst>
                <a:ext uri="{FF2B5EF4-FFF2-40B4-BE49-F238E27FC236}">
                  <a16:creationId xmlns:a16="http://schemas.microsoft.com/office/drawing/2014/main" id="{0C4BEDB6-F99C-47C2-83F0-09C379EAA2CE}"/>
                </a:ext>
              </a:extLst>
            </p:cNvPr>
            <p:cNvSpPr>
              <a:spLocks noChangeShapeType="1"/>
            </p:cNvSpPr>
            <p:nvPr/>
          </p:nvSpPr>
          <p:spPr bwMode="auto">
            <a:xfrm>
              <a:off x="4687888" y="3933825"/>
              <a:ext cx="0" cy="287338"/>
            </a:xfrm>
            <a:prstGeom prst="line">
              <a:avLst/>
            </a:prstGeom>
            <a:grpFill/>
            <a:ln w="9525">
              <a:solidFill>
                <a:schemeClr val="tx1"/>
              </a:solidFill>
              <a:miter lim="800000"/>
              <a:headEnd/>
              <a:tailEn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sp>
          <p:nvSpPr>
            <p:cNvPr id="89" name="Freeform 55">
              <a:extLst>
                <a:ext uri="{FF2B5EF4-FFF2-40B4-BE49-F238E27FC236}">
                  <a16:creationId xmlns:a16="http://schemas.microsoft.com/office/drawing/2014/main" id="{985DA053-E11F-44C1-9163-1F5B6F623935}"/>
                </a:ext>
              </a:extLst>
            </p:cNvPr>
            <p:cNvSpPr>
              <a:spLocks/>
            </p:cNvSpPr>
            <p:nvPr/>
          </p:nvSpPr>
          <p:spPr bwMode="auto">
            <a:xfrm>
              <a:off x="4827588" y="3843338"/>
              <a:ext cx="447675" cy="390525"/>
            </a:xfrm>
            <a:custGeom>
              <a:avLst/>
              <a:gdLst/>
              <a:ahLst/>
              <a:cxnLst>
                <a:cxn ang="0">
                  <a:pos x="0" y="0"/>
                </a:cxn>
                <a:cxn ang="0">
                  <a:pos x="282" y="246"/>
                </a:cxn>
              </a:cxnLst>
              <a:rect l="0" t="0" r="r" b="b"/>
              <a:pathLst>
                <a:path w="282" h="246">
                  <a:moveTo>
                    <a:pt x="0" y="0"/>
                  </a:moveTo>
                  <a:lnTo>
                    <a:pt x="282" y="246"/>
                  </a:lnTo>
                </a:path>
              </a:pathLst>
            </a:custGeom>
            <a:grpFill/>
            <a:ln w="9525" cap="flat" cmpd="sng">
              <a:solidFill>
                <a:schemeClr val="tx1"/>
              </a:solidFill>
              <a:prstDash val="solid"/>
              <a:miter lim="800000"/>
              <a:headEnd type="none" w="med" len="med"/>
              <a:tailEnd type="none" w="med" len="med"/>
            </a:ln>
            <a:effectLst/>
          </p:spPr>
          <p:txBody>
            <a:bodyPr wrap="none"/>
            <a:lstStyle/>
            <a:p>
              <a:pPr algn="ctr"/>
              <a:endParaRPr lang="zh-CN" altLang="en-US" b="1">
                <a:solidFill>
                  <a:srgbClr val="3333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706352402"/>
      </p:ext>
    </p:extLst>
  </p:cSld>
  <p:clrMapOvr>
    <a:masterClrMapping/>
  </p:clrMapOvr>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Slipstream</Template>
  <TotalTime>6378</TotalTime>
  <Words>7758</Words>
  <Application>Microsoft Office PowerPoint</Application>
  <PresentationFormat>宽屏</PresentationFormat>
  <Paragraphs>1395</Paragraphs>
  <Slides>83</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83</vt:i4>
      </vt:variant>
    </vt:vector>
  </HeadingPairs>
  <TitlesOfParts>
    <vt:vector size="96" baseType="lpstr">
      <vt:lpstr>黑体</vt:lpstr>
      <vt:lpstr>楷体</vt:lpstr>
      <vt:lpstr>宋体</vt:lpstr>
      <vt:lpstr>微软雅黑</vt:lpstr>
      <vt:lpstr>Arial</vt:lpstr>
      <vt:lpstr>Arial Black</vt:lpstr>
      <vt:lpstr>Cambria Math</vt:lpstr>
      <vt:lpstr>Times New Roman</vt:lpstr>
      <vt:lpstr>Verdana</vt:lpstr>
      <vt:lpstr>Wingdings</vt:lpstr>
      <vt:lpstr>tm2</vt:lpstr>
      <vt:lpstr>Picture</vt:lpstr>
      <vt:lpstr>Visio.Drawing.11</vt:lpstr>
      <vt:lpstr>第六章 树与二叉树（1）</vt:lpstr>
      <vt:lpstr>PowerPoint 演示文稿</vt:lpstr>
      <vt:lpstr>6.1  树的概念与定义</vt:lpstr>
      <vt:lpstr>6.1  树的概念与定义</vt:lpstr>
      <vt:lpstr>6.1.1   树的（逻辑）表示</vt:lpstr>
      <vt:lpstr>6.1.1   树的（逻辑）表示</vt:lpstr>
      <vt:lpstr>6.1.1   树的（逻辑）表示</vt:lpstr>
      <vt:lpstr>6.1.1   树的（逻辑）表示</vt:lpstr>
      <vt:lpstr>6.1.2   树的相关术语</vt:lpstr>
      <vt:lpstr>6.1.2   树的相关术语</vt:lpstr>
      <vt:lpstr>6.1.2   树的相关术语</vt:lpstr>
      <vt:lpstr>6.1.2   树的相关术语</vt:lpstr>
      <vt:lpstr>6.1.2   树的相关术语</vt:lpstr>
      <vt:lpstr>6.1.2   树的相关术语</vt:lpstr>
      <vt:lpstr>PowerPoint 演示文稿</vt:lpstr>
      <vt:lpstr>6.1.3  树的定义</vt:lpstr>
      <vt:lpstr>6.1.3  树的定义</vt:lpstr>
      <vt:lpstr>6.1.3  树的定义</vt:lpstr>
      <vt:lpstr>6.1.3  树的定义</vt:lpstr>
      <vt:lpstr>6.2  二叉树</vt:lpstr>
      <vt:lpstr>6.2.1 二叉树的定义</vt:lpstr>
      <vt:lpstr>二叉树的5种基本形态</vt:lpstr>
      <vt:lpstr>6.2.2  二叉树的性质</vt:lpstr>
      <vt:lpstr>6.2.2  二叉树的性质</vt:lpstr>
      <vt:lpstr>6.2.2  二叉树的性质</vt:lpstr>
      <vt:lpstr>满二叉树</vt:lpstr>
      <vt:lpstr>完全二叉树</vt:lpstr>
      <vt:lpstr>完全二叉树</vt:lpstr>
      <vt:lpstr>哪些是完全二叉树？</vt:lpstr>
      <vt:lpstr>6.2.2  二叉树的性质</vt:lpstr>
      <vt:lpstr>6.2.2  二叉树的性质</vt:lpstr>
      <vt:lpstr>PowerPoint 演示文稿</vt:lpstr>
      <vt:lpstr>6.2.3  二叉树的存储结构</vt:lpstr>
      <vt:lpstr>二叉树的顺序存储结构</vt:lpstr>
      <vt:lpstr>PowerPoint 演示文稿</vt:lpstr>
      <vt:lpstr>二叉树的链式存储结构</vt:lpstr>
      <vt:lpstr>二叉链表</vt:lpstr>
      <vt:lpstr>二叉链表</vt:lpstr>
      <vt:lpstr>三叉链表：在二叉链表的基础上增加一个指向双亲的指针域</vt:lpstr>
      <vt:lpstr>6.3 二叉树的遍历</vt:lpstr>
      <vt:lpstr>6.3.1 二叉树的遍历</vt:lpstr>
      <vt:lpstr>先序遍历DLR</vt:lpstr>
      <vt:lpstr>PowerPoint 演示文稿</vt:lpstr>
      <vt:lpstr>先序遍历DLR</vt:lpstr>
      <vt:lpstr>中序遍历（LDR）</vt:lpstr>
      <vt:lpstr>PowerPoint 演示文稿</vt:lpstr>
      <vt:lpstr>中序遍历（LDR）</vt:lpstr>
      <vt:lpstr>后序遍历（LRD）</vt:lpstr>
      <vt:lpstr>PowerPoint 演示文稿</vt:lpstr>
      <vt:lpstr>后序遍历（LRD）</vt:lpstr>
      <vt:lpstr>PowerPoint 演示文稿</vt:lpstr>
      <vt:lpstr>先序遍历DLR算法</vt:lpstr>
      <vt:lpstr>中序遍历（LDR）算法</vt:lpstr>
      <vt:lpstr>后序遍历（LRD）算法</vt:lpstr>
      <vt:lpstr>6.3.2  遍历算法应用</vt:lpstr>
      <vt:lpstr>1、输出二叉树中的结点</vt:lpstr>
      <vt:lpstr>2、输出二叉树中的叶子结点</vt:lpstr>
      <vt:lpstr>3、统计叶子结点数目-算法a</vt:lpstr>
      <vt:lpstr>3、统计叶子结点数目-算法b</vt:lpstr>
      <vt:lpstr>4、建立二叉链表方式存储的二叉树</vt:lpstr>
      <vt:lpstr>4、利用“扩展先序遍历序列”创建二叉链表的算法</vt:lpstr>
      <vt:lpstr>5、求二叉树的高度</vt:lpstr>
      <vt:lpstr>5-1 后序遍历求二叉树的高度递归算法</vt:lpstr>
      <vt:lpstr>5-2 前序遍历求二叉树的高度递归算法</vt:lpstr>
      <vt:lpstr>6.3.3  递归消除</vt:lpstr>
      <vt:lpstr>二叉树的层次遍历算法</vt:lpstr>
      <vt:lpstr>PowerPoint 演示文稿</vt:lpstr>
      <vt:lpstr>二叉树基于栈的递归消除</vt:lpstr>
      <vt:lpstr>1、先序遍历非递归算法1</vt:lpstr>
      <vt:lpstr>PowerPoint 演示文稿</vt:lpstr>
      <vt:lpstr>PowerPoint 演示文稿</vt:lpstr>
      <vt:lpstr>2、中序遍历非递归算法 </vt:lpstr>
      <vt:lpstr>PowerPoint 演示文稿</vt:lpstr>
      <vt:lpstr>3、后序遍历非递归算法 </vt:lpstr>
      <vt:lpstr>PowerPoint 演示文稿</vt:lpstr>
      <vt:lpstr>6.3.4 线索二叉树</vt:lpstr>
      <vt:lpstr>6.3.4 线索二叉树</vt:lpstr>
      <vt:lpstr>6.3.4 线索二叉树</vt:lpstr>
      <vt:lpstr>6.3.4 线索二叉树</vt:lpstr>
      <vt:lpstr>6.3.4 线索二叉树</vt:lpstr>
      <vt:lpstr>6.3.5 由遍历序列确定二叉树</vt:lpstr>
      <vt:lpstr>由先序和中序序列构造二叉树示例的演示</vt:lpstr>
      <vt:lpstr>由后序和中序序列构造二叉树示例的演示</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吴劲</cp:lastModifiedBy>
  <cp:revision>1236</cp:revision>
  <cp:lastPrinted>1999-11-08T20:52:53Z</cp:lastPrinted>
  <dcterms:created xsi:type="dcterms:W3CDTF">1999-08-24T18:39:05Z</dcterms:created>
  <dcterms:modified xsi:type="dcterms:W3CDTF">2020-04-14T14:04:28Z</dcterms:modified>
</cp:coreProperties>
</file>