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58"/>
  </p:notesMasterIdLst>
  <p:handoutMasterIdLst>
    <p:handoutMasterId r:id="rId59"/>
  </p:handoutMasterIdLst>
  <p:sldIdLst>
    <p:sldId id="256" r:id="rId2"/>
    <p:sldId id="890" r:id="rId3"/>
    <p:sldId id="895" r:id="rId4"/>
    <p:sldId id="891" r:id="rId5"/>
    <p:sldId id="899" r:id="rId6"/>
    <p:sldId id="900" r:id="rId7"/>
    <p:sldId id="892" r:id="rId8"/>
    <p:sldId id="956" r:id="rId9"/>
    <p:sldId id="901" r:id="rId10"/>
    <p:sldId id="893" r:id="rId11"/>
    <p:sldId id="903" r:id="rId12"/>
    <p:sldId id="907" r:id="rId13"/>
    <p:sldId id="894" r:id="rId14"/>
    <p:sldId id="908" r:id="rId15"/>
    <p:sldId id="906" r:id="rId16"/>
    <p:sldId id="866" r:id="rId17"/>
    <p:sldId id="905" r:id="rId18"/>
    <p:sldId id="911" r:id="rId19"/>
    <p:sldId id="910" r:id="rId20"/>
    <p:sldId id="909" r:id="rId21"/>
    <p:sldId id="912" r:id="rId22"/>
    <p:sldId id="904" r:id="rId23"/>
    <p:sldId id="917" r:id="rId24"/>
    <p:sldId id="918" r:id="rId25"/>
    <p:sldId id="913" r:id="rId26"/>
    <p:sldId id="916" r:id="rId27"/>
    <p:sldId id="920" r:id="rId28"/>
    <p:sldId id="921" r:id="rId29"/>
    <p:sldId id="914" r:id="rId30"/>
    <p:sldId id="915" r:id="rId31"/>
    <p:sldId id="922" r:id="rId32"/>
    <p:sldId id="923" r:id="rId33"/>
    <p:sldId id="759" r:id="rId34"/>
    <p:sldId id="927" r:id="rId35"/>
    <p:sldId id="928" r:id="rId36"/>
    <p:sldId id="925" r:id="rId37"/>
    <p:sldId id="932" r:id="rId38"/>
    <p:sldId id="938" r:id="rId39"/>
    <p:sldId id="937" r:id="rId40"/>
    <p:sldId id="936" r:id="rId41"/>
    <p:sldId id="935" r:id="rId42"/>
    <p:sldId id="934" r:id="rId43"/>
    <p:sldId id="939" r:id="rId44"/>
    <p:sldId id="940" r:id="rId45"/>
    <p:sldId id="942" r:id="rId46"/>
    <p:sldId id="945" r:id="rId47"/>
    <p:sldId id="946" r:id="rId48"/>
    <p:sldId id="941" r:id="rId49"/>
    <p:sldId id="947" r:id="rId50"/>
    <p:sldId id="949" r:id="rId51"/>
    <p:sldId id="950" r:id="rId52"/>
    <p:sldId id="951" r:id="rId53"/>
    <p:sldId id="952" r:id="rId54"/>
    <p:sldId id="953" r:id="rId55"/>
    <p:sldId id="954" r:id="rId56"/>
    <p:sldId id="955" r:id="rId57"/>
  </p:sldIdLst>
  <p:sldSz cx="12192000" cy="6858000"/>
  <p:notesSz cx="69961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006600"/>
    <a:srgbClr val="99FFCC"/>
    <a:srgbClr val="FFFFCC"/>
    <a:srgbClr val="000066"/>
    <a:srgbClr val="990033"/>
    <a:srgbClr val="800000"/>
    <a:srgbClr val="CCFFCC"/>
    <a:srgbClr val="FFCCFF"/>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87" autoAdjust="0"/>
    <p:restoredTop sz="94660"/>
  </p:normalViewPr>
  <p:slideViewPr>
    <p:cSldViewPr>
      <p:cViewPr varScale="1">
        <p:scale>
          <a:sx n="116" d="100"/>
          <a:sy n="116" d="100"/>
        </p:scale>
        <p:origin x="390" y="-1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89" d="100"/>
          <a:sy n="89" d="100"/>
        </p:scale>
        <p:origin x="3534" y="108"/>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 Id="rId4"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4" Type="http://schemas.openxmlformats.org/officeDocument/2006/relationships/image" Target="../media/image32.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4"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AEE1FD1-EC94-4794-9BC6-2573893EF28E}"/>
              </a:ext>
            </a:extLst>
          </p:cNvPr>
          <p:cNvSpPr>
            <a:spLocks noGrp="1"/>
          </p:cNvSpPr>
          <p:nvPr>
            <p:ph type="hdr" sz="quarter"/>
          </p:nvPr>
        </p:nvSpPr>
        <p:spPr>
          <a:xfrm>
            <a:off x="0" y="0"/>
            <a:ext cx="3032125" cy="46513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E82A3EF-CCA2-4855-8884-37DE395ED161}"/>
              </a:ext>
            </a:extLst>
          </p:cNvPr>
          <p:cNvSpPr>
            <a:spLocks noGrp="1"/>
          </p:cNvSpPr>
          <p:nvPr>
            <p:ph type="dt" sz="quarter" idx="1"/>
          </p:nvPr>
        </p:nvSpPr>
        <p:spPr>
          <a:xfrm>
            <a:off x="3962400" y="0"/>
            <a:ext cx="3032125" cy="465138"/>
          </a:xfrm>
          <a:prstGeom prst="rect">
            <a:avLst/>
          </a:prstGeom>
        </p:spPr>
        <p:txBody>
          <a:bodyPr vert="horz" lIns="91440" tIns="45720" rIns="91440" bIns="45720" rtlCol="0"/>
          <a:lstStyle>
            <a:lvl1pPr algn="r">
              <a:defRPr sz="1200"/>
            </a:lvl1pPr>
          </a:lstStyle>
          <a:p>
            <a:fld id="{AA848F94-1F40-4048-8CB0-C63D57124AC0}" type="datetimeFigureOut">
              <a:rPr lang="zh-CN" altLang="en-US" smtClean="0"/>
              <a:t>2020/4/28</a:t>
            </a:fld>
            <a:endParaRPr lang="zh-CN" altLang="en-US"/>
          </a:p>
        </p:txBody>
      </p:sp>
      <p:sp>
        <p:nvSpPr>
          <p:cNvPr id="4" name="页脚占位符 3">
            <a:extLst>
              <a:ext uri="{FF2B5EF4-FFF2-40B4-BE49-F238E27FC236}">
                <a16:creationId xmlns:a16="http://schemas.microsoft.com/office/drawing/2014/main" id="{DC9D244E-86E1-452D-8F9D-C04636E9099D}"/>
              </a:ext>
            </a:extLst>
          </p:cNvPr>
          <p:cNvSpPr>
            <a:spLocks noGrp="1"/>
          </p:cNvSpPr>
          <p:nvPr>
            <p:ph type="ftr" sz="quarter" idx="2"/>
          </p:nvPr>
        </p:nvSpPr>
        <p:spPr>
          <a:xfrm>
            <a:off x="0" y="8818563"/>
            <a:ext cx="3032125" cy="46513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06EDF74-24EE-4ECC-84EB-94A7F47BAC2A}"/>
              </a:ext>
            </a:extLst>
          </p:cNvPr>
          <p:cNvSpPr>
            <a:spLocks noGrp="1"/>
          </p:cNvSpPr>
          <p:nvPr>
            <p:ph type="sldNum" sz="quarter" idx="3"/>
          </p:nvPr>
        </p:nvSpPr>
        <p:spPr>
          <a:xfrm>
            <a:off x="3962400" y="8818563"/>
            <a:ext cx="3032125" cy="465137"/>
          </a:xfrm>
          <a:prstGeom prst="rect">
            <a:avLst/>
          </a:prstGeom>
        </p:spPr>
        <p:txBody>
          <a:bodyPr vert="horz" lIns="91440" tIns="45720" rIns="91440" bIns="45720" rtlCol="0" anchor="b"/>
          <a:lstStyle>
            <a:lvl1pPr algn="r">
              <a:defRPr sz="1200"/>
            </a:lvl1pPr>
          </a:lstStyle>
          <a:p>
            <a:fld id="{16E58B27-102A-4363-BD66-72EBF89B27C9}" type="slidenum">
              <a:rPr lang="zh-CN" altLang="en-US" smtClean="0"/>
              <a:t>‹#›</a:t>
            </a:fld>
            <a:endParaRPr lang="zh-CN" altLang="en-US"/>
          </a:p>
        </p:txBody>
      </p:sp>
    </p:spTree>
    <p:extLst>
      <p:ext uri="{BB962C8B-B14F-4D97-AF65-F5344CB8AC3E}">
        <p14:creationId xmlns:p14="http://schemas.microsoft.com/office/powerpoint/2010/main" val="31893265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zh-CN" altLang="en-US"/>
          </a:p>
        </p:txBody>
      </p:sp>
      <p:sp>
        <p:nvSpPr>
          <p:cNvPr id="12291" name="Rectangle 3"/>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zh-CN" altLang="en-US"/>
          </a:p>
        </p:txBody>
      </p:sp>
      <p:sp>
        <p:nvSpPr>
          <p:cNvPr id="37892" name="Rectangle 4"/>
          <p:cNvSpPr>
            <a:spLocks noGrp="1" noRot="1" noChangeAspect="1" noChangeArrowheads="1" noTextEdit="1"/>
          </p:cNvSpPr>
          <p:nvPr>
            <p:ph type="sldImg" idx="2"/>
          </p:nvPr>
        </p:nvSpPr>
        <p:spPr bwMode="auto">
          <a:xfrm>
            <a:off x="407988" y="696913"/>
            <a:ext cx="618331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zh-CN" altLang="en-US"/>
          </a:p>
        </p:txBody>
      </p:sp>
      <p:sp>
        <p:nvSpPr>
          <p:cNvPr id="12295" name="Rectangle 7"/>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B90D6BE3-42E0-4DA5-B156-66EF77FDC710}" type="slidenum">
              <a:rPr lang="zh-CN" altLang="en-US"/>
              <a:pPr/>
              <a:t>‹#›</a:t>
            </a:fld>
            <a:endParaRPr lang="en-US" altLang="zh-CN"/>
          </a:p>
        </p:txBody>
      </p:sp>
    </p:spTree>
    <p:extLst>
      <p:ext uri="{BB962C8B-B14F-4D97-AF65-F5344CB8AC3E}">
        <p14:creationId xmlns:p14="http://schemas.microsoft.com/office/powerpoint/2010/main" val="2419056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139700" y="768350"/>
            <a:ext cx="6819900" cy="3836988"/>
          </a:xfrm>
          <a:ln/>
        </p:spPr>
      </p:sp>
      <p:sp>
        <p:nvSpPr>
          <p:cNvPr id="785411" name="Rectangle 3"/>
          <p:cNvSpPr>
            <a:spLocks noGrp="1" noChangeArrowheads="1"/>
          </p:cNvSpPr>
          <p:nvPr>
            <p:ph type="body" idx="1"/>
          </p:nvPr>
        </p:nvSpPr>
        <p:spPr/>
        <p:txBody>
          <a:bodyPr/>
          <a:lstStyle/>
          <a:p>
            <a:r>
              <a:rPr lang="en-US" altLang="zh-CN"/>
              <a:t>3(i-1)-1+j-i+2-1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pPr defTabSz="948873">
              <a:defRPr/>
            </a:pPr>
            <a:r>
              <a:rPr lang="zh-CN" altLang="en-US" b="1" dirty="0">
                <a:ea typeface="楷体_GB2312" pitchFamily="49" charset="-122"/>
              </a:rPr>
              <a:t>何谓“平衡二叉树”？如何构造“平衡二叉树”</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33</a:t>
            </a:fld>
            <a:endParaRPr lang="en-US" altLang="zh-CN"/>
          </a:p>
        </p:txBody>
      </p:sp>
    </p:spTree>
    <p:extLst>
      <p:ext uri="{BB962C8B-B14F-4D97-AF65-F5344CB8AC3E}">
        <p14:creationId xmlns:p14="http://schemas.microsoft.com/office/powerpoint/2010/main" val="3601733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88533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idx="1" hasCustomPrompt="1"/>
          </p:nvPr>
        </p:nvSpPr>
        <p:spPr>
          <a:xfrm>
            <a:off x="304800" y="1371600"/>
            <a:ext cx="11582400" cy="5181600"/>
          </a:xfrm>
        </p:spPr>
        <p:txBody>
          <a:bodyPr/>
          <a:lstStyle>
            <a:lvl1pPr>
              <a:lnSpc>
                <a:spcPct val="150000"/>
              </a:lnSpc>
              <a:spcBef>
                <a:spcPts val="600"/>
              </a:spcBef>
              <a:defRPr b="1">
                <a:solidFill>
                  <a:srgbClr val="000066"/>
                </a:solidFill>
              </a:defRPr>
            </a:lvl1pPr>
            <a:lvl2pPr>
              <a:lnSpc>
                <a:spcPct val="150000"/>
              </a:lnSpc>
              <a:spcBef>
                <a:spcPts val="600"/>
              </a:spcBef>
              <a:defRPr b="1">
                <a:solidFill>
                  <a:srgbClr val="000066"/>
                </a:solidFill>
              </a:defRPr>
            </a:lvl2pPr>
            <a:lvl3pPr>
              <a:lnSpc>
                <a:spcPct val="150000"/>
              </a:lnSpc>
              <a:spcBef>
                <a:spcPts val="600"/>
              </a:spcBef>
              <a:defRPr b="1">
                <a:solidFill>
                  <a:srgbClr val="000066"/>
                </a:solidFill>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6933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6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2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val="72416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5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a:t>Click to edit Master title style</a:t>
            </a:r>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lnSpc>
                <a:spcPct val="150000"/>
              </a:lnSpc>
              <a:spcBef>
                <a:spcPts val="600"/>
              </a:spcBef>
              <a:defRPr>
                <a:solidFill>
                  <a:srgbClr val="000066"/>
                </a:solidFill>
              </a:defRPr>
            </a:lvl1pPr>
            <a:lvl2pPr>
              <a:lnSpc>
                <a:spcPct val="150000"/>
              </a:lnSpc>
              <a:spcBef>
                <a:spcPts val="600"/>
              </a:spcBef>
              <a:defRPr>
                <a:solidFill>
                  <a:srgbClr val="000066"/>
                </a:solidFill>
              </a:defRPr>
            </a:lvl2pPr>
            <a:lvl3pPr>
              <a:lnSpc>
                <a:spcPct val="150000"/>
              </a:lnSpc>
              <a:spcBef>
                <a:spcPts val="600"/>
              </a:spcBef>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01390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自定义版式">
    <p:bg>
      <p:bgPr>
        <a:pattFill prst="ltHorz">
          <a:fgClr>
            <a:schemeClr val="accent5">
              <a:lumMod val="20000"/>
              <a:lumOff val="80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6143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dirty="0"/>
              <a:t>Click to edit Master title style</a:t>
            </a:r>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50" r:id="rId3"/>
    <p:sldLayoutId id="2147484053" r:id="rId4"/>
    <p:sldLayoutId id="2147484057" r:id="rId5"/>
    <p:sldLayoutId id="2147484058" r:id="rId6"/>
  </p:sldLayoutIdLst>
  <p:hf hdr="0" dt="0"/>
  <p:txStyles>
    <p:title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emf"/><Relationship Id="rId11" Type="http://schemas.openxmlformats.org/officeDocument/2006/relationships/image" Target="../media/image10.png"/><Relationship Id="rId5" Type="http://schemas.openxmlformats.org/officeDocument/2006/relationships/oleObject" Target="../embeddings/oleObject2.bin"/><Relationship Id="rId10" Type="http://schemas.openxmlformats.org/officeDocument/2006/relationships/image" Target="../media/image9.emf"/><Relationship Id="rId4" Type="http://schemas.openxmlformats.org/officeDocument/2006/relationships/image" Target="../media/image6.emf"/><Relationship Id="rId9"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notesSlide" Target="../notesSlides/notesSlide1.xml"/><Relationship Id="rId7"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11.emf"/><Relationship Id="rId10" Type="http://schemas.openxmlformats.org/officeDocument/2006/relationships/image" Target="../media/image13.emf"/><Relationship Id="rId4" Type="http://schemas.openxmlformats.org/officeDocument/2006/relationships/oleObject" Target="../embeddings/oleObject5.bin"/><Relationship Id="rId9"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emf"/><Relationship Id="rId5" Type="http://schemas.openxmlformats.org/officeDocument/2006/relationships/oleObject" Target="../embeddings/oleObject10.bin"/><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8.emf"/><Relationship Id="rId5" Type="http://schemas.openxmlformats.org/officeDocument/2006/relationships/oleObject" Target="../embeddings/oleObject13.bin"/><Relationship Id="rId4" Type="http://schemas.openxmlformats.org/officeDocument/2006/relationships/image" Target="../media/image17.emf"/></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6.bin"/><Relationship Id="rId5" Type="http://schemas.openxmlformats.org/officeDocument/2006/relationships/image" Target="../media/image16.emf"/><Relationship Id="rId4" Type="http://schemas.openxmlformats.org/officeDocument/2006/relationships/oleObject" Target="../embeddings/oleObject15.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6.emf"/><Relationship Id="rId5" Type="http://schemas.openxmlformats.org/officeDocument/2006/relationships/oleObject" Target="../embeddings/oleObject18.bin"/><Relationship Id="rId4" Type="http://schemas.openxmlformats.org/officeDocument/2006/relationships/image" Target="../media/image25.emf"/></Relationships>
</file>

<file path=ppt/slides/_rels/slide31.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7.emf"/><Relationship Id="rId5" Type="http://schemas.openxmlformats.org/officeDocument/2006/relationships/oleObject" Target="../embeddings/oleObject20.bin"/><Relationship Id="rId4" Type="http://schemas.openxmlformats.org/officeDocument/2006/relationships/image" Target="../media/image25.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2.xml"/><Relationship Id="rId7" Type="http://schemas.openxmlformats.org/officeDocument/2006/relationships/image" Target="../media/image30.e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23.bin"/><Relationship Id="rId11" Type="http://schemas.openxmlformats.org/officeDocument/2006/relationships/image" Target="../media/image32.emf"/><Relationship Id="rId5" Type="http://schemas.openxmlformats.org/officeDocument/2006/relationships/image" Target="../media/image29.e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31.emf"/></Relationships>
</file>

<file path=ppt/slides/_rels/slide34.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4.png"/><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0.e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2.emf"/><Relationship Id="rId4" Type="http://schemas.openxmlformats.org/officeDocument/2006/relationships/image" Target="../media/image29.emf"/><Relationship Id="rId9" Type="http://schemas.openxmlformats.org/officeDocument/2006/relationships/oleObject" Target="../embeddings/oleObject29.bin"/><Relationship Id="rId1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image" Target="../media/image28.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2.bin"/><Relationship Id="rId5" Type="http://schemas.openxmlformats.org/officeDocument/2006/relationships/image" Target="../media/image35.png"/><Relationship Id="rId4" Type="http://schemas.openxmlformats.org/officeDocument/2006/relationships/image" Target="../media/image36.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6000" dirty="0"/>
              <a:t>第六章 树与二叉树（</a:t>
            </a:r>
            <a:r>
              <a:rPr lang="en-US" altLang="zh-CN" sz="6000" dirty="0"/>
              <a:t>2</a:t>
            </a:r>
            <a:r>
              <a:rPr lang="zh-CN" altLang="en-US" sz="6000" dirty="0"/>
              <a:t>）</a:t>
            </a:r>
          </a:p>
        </p:txBody>
      </p:sp>
      <p:sp>
        <p:nvSpPr>
          <p:cNvPr id="3" name="副标题 2"/>
          <p:cNvSpPr>
            <a:spLocks noGrp="1"/>
          </p:cNvSpPr>
          <p:nvPr>
            <p:ph type="subTitle" idx="1"/>
          </p:nvPr>
        </p:nvSpPr>
        <p:spPr>
          <a:xfrm>
            <a:off x="1828800" y="4572000"/>
            <a:ext cx="8534400" cy="838200"/>
          </a:xfrm>
        </p:spPr>
        <p:txBody>
          <a:bodyPr/>
          <a:lstStyle/>
          <a:p>
            <a:r>
              <a:rPr lang="zh-CN" altLang="en-US" sz="4000" dirty="0"/>
              <a:t>授课教师：吴劲</a:t>
            </a:r>
          </a:p>
        </p:txBody>
      </p:sp>
    </p:spTree>
    <p:extLst>
      <p:ext uri="{BB962C8B-B14F-4D97-AF65-F5344CB8AC3E}">
        <p14:creationId xmlns:p14="http://schemas.microsoft.com/office/powerpoint/2010/main" val="37465214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1D0E46-D007-4935-BFD3-272F5C0EB2A1}"/>
              </a:ext>
            </a:extLst>
          </p:cNvPr>
          <p:cNvSpPr>
            <a:spLocks noGrp="1"/>
          </p:cNvSpPr>
          <p:nvPr>
            <p:ph type="title"/>
          </p:nvPr>
        </p:nvSpPr>
        <p:spPr/>
        <p:txBody>
          <a:bodyPr/>
          <a:lstStyle/>
          <a:p>
            <a:r>
              <a:rPr lang="en-US" altLang="zh-CN" dirty="0"/>
              <a:t>3</a:t>
            </a:r>
            <a:r>
              <a:rPr lang="zh-CN" altLang="en-US" dirty="0"/>
              <a:t>、孩子兄弟表示法</a:t>
            </a:r>
          </a:p>
        </p:txBody>
      </p:sp>
      <p:sp>
        <p:nvSpPr>
          <p:cNvPr id="3" name="内容占位符 2">
            <a:extLst>
              <a:ext uri="{FF2B5EF4-FFF2-40B4-BE49-F238E27FC236}">
                <a16:creationId xmlns:a16="http://schemas.microsoft.com/office/drawing/2014/main" id="{414A9CA3-D7AF-4E76-9DA2-AC06B0670784}"/>
              </a:ext>
            </a:extLst>
          </p:cNvPr>
          <p:cNvSpPr>
            <a:spLocks noGrp="1"/>
          </p:cNvSpPr>
          <p:nvPr>
            <p:ph idx="1"/>
          </p:nvPr>
        </p:nvSpPr>
        <p:spPr>
          <a:xfrm>
            <a:off x="304800" y="1371600"/>
            <a:ext cx="11582400" cy="1295400"/>
          </a:xfrm>
        </p:spPr>
        <p:txBody>
          <a:bodyPr/>
          <a:lstStyle/>
          <a:p>
            <a:r>
              <a:rPr lang="zh-CN" altLang="en-US" dirty="0"/>
              <a:t>链表中每个结点设有两个链域，分别指向该结点的第一个孩子结点和下一个兄弟（右兄弟）结点。 </a:t>
            </a:r>
          </a:p>
        </p:txBody>
      </p:sp>
      <p:pic>
        <p:nvPicPr>
          <p:cNvPr id="4" name="Picture 7" descr="树的存储3">
            <a:extLst>
              <a:ext uri="{FF2B5EF4-FFF2-40B4-BE49-F238E27FC236}">
                <a16:creationId xmlns:a16="http://schemas.microsoft.com/office/drawing/2014/main" id="{6138596C-C3A8-4B3F-BC4C-479D4199A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047348"/>
            <a:ext cx="8893175" cy="22399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树的存储2">
            <a:extLst>
              <a:ext uri="{FF2B5EF4-FFF2-40B4-BE49-F238E27FC236}">
                <a16:creationId xmlns:a16="http://schemas.microsoft.com/office/drawing/2014/main" id="{5E2E1C56-CEA0-40E3-AF39-E05300FFE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393021"/>
            <a:ext cx="3733800" cy="2774950"/>
          </a:xfrm>
          <a:prstGeom prst="rect">
            <a:avLst/>
          </a:prstGeom>
          <a:solidFill>
            <a:srgbClr val="FFFFCC"/>
          </a:solidFill>
          <a:ln>
            <a:solidFill>
              <a:srgbClr val="FFFFCC"/>
            </a:solidFill>
          </a:ln>
        </p:spPr>
      </p:pic>
      <p:pic>
        <p:nvPicPr>
          <p:cNvPr id="6" name="Picture 6" descr="树的存储">
            <a:extLst>
              <a:ext uri="{FF2B5EF4-FFF2-40B4-BE49-F238E27FC236}">
                <a16:creationId xmlns:a16="http://schemas.microsoft.com/office/drawing/2014/main" id="{1AA766FB-6093-42A7-AB8C-3DF1A18442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832370"/>
            <a:ext cx="5101189" cy="749030"/>
          </a:xfrm>
          <a:prstGeom prst="rect">
            <a:avLst/>
          </a:prstGeom>
          <a:noFill/>
          <a:ln w="57150">
            <a:solidFill>
              <a:schemeClr val="bg1">
                <a:lumMod val="6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230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1D0E46-D007-4935-BFD3-272F5C0EB2A1}"/>
              </a:ext>
            </a:extLst>
          </p:cNvPr>
          <p:cNvSpPr>
            <a:spLocks noGrp="1"/>
          </p:cNvSpPr>
          <p:nvPr>
            <p:ph type="title"/>
          </p:nvPr>
        </p:nvSpPr>
        <p:spPr/>
        <p:txBody>
          <a:bodyPr/>
          <a:lstStyle/>
          <a:p>
            <a:r>
              <a:rPr lang="en-US" altLang="zh-CN" dirty="0"/>
              <a:t>3</a:t>
            </a:r>
            <a:r>
              <a:rPr lang="zh-CN" altLang="en-US" dirty="0"/>
              <a:t>、孩子兄弟表示法</a:t>
            </a:r>
          </a:p>
        </p:txBody>
      </p:sp>
      <p:sp>
        <p:nvSpPr>
          <p:cNvPr id="3" name="内容占位符 2">
            <a:extLst>
              <a:ext uri="{FF2B5EF4-FFF2-40B4-BE49-F238E27FC236}">
                <a16:creationId xmlns:a16="http://schemas.microsoft.com/office/drawing/2014/main" id="{414A9CA3-D7AF-4E76-9DA2-AC06B0670784}"/>
              </a:ext>
            </a:extLst>
          </p:cNvPr>
          <p:cNvSpPr>
            <a:spLocks noGrp="1"/>
          </p:cNvSpPr>
          <p:nvPr>
            <p:ph idx="1"/>
          </p:nvPr>
        </p:nvSpPr>
        <p:spPr>
          <a:xfrm>
            <a:off x="533400" y="1371600"/>
            <a:ext cx="11353800" cy="5181600"/>
          </a:xfrm>
        </p:spPr>
        <p:txBody>
          <a:bodyPr/>
          <a:lstStyle/>
          <a:p>
            <a:pPr marL="0" indent="0">
              <a:buNone/>
            </a:pPr>
            <a:r>
              <a:rPr lang="en-US" altLang="zh-CN" dirty="0"/>
              <a:t>typedef struct node{</a:t>
            </a:r>
          </a:p>
          <a:p>
            <a:pPr marL="0" indent="0">
              <a:buNone/>
            </a:pPr>
            <a:r>
              <a:rPr lang="en-US" altLang="zh-CN" dirty="0"/>
              <a:t>    </a:t>
            </a:r>
            <a:r>
              <a:rPr lang="en-US" altLang="zh-CN" dirty="0" err="1"/>
              <a:t>ElemType</a:t>
            </a:r>
            <a:r>
              <a:rPr lang="en-US" altLang="zh-CN" dirty="0"/>
              <a:t> data;</a:t>
            </a:r>
          </a:p>
          <a:p>
            <a:pPr marL="0" indent="0">
              <a:buNone/>
            </a:pPr>
            <a:r>
              <a:rPr lang="en-US" altLang="zh-CN" dirty="0"/>
              <a:t>    struct node * </a:t>
            </a:r>
            <a:r>
              <a:rPr lang="en-US" altLang="zh-CN" dirty="0" err="1"/>
              <a:t>firstchild</a:t>
            </a:r>
            <a:r>
              <a:rPr lang="en-US" altLang="zh-CN" dirty="0"/>
              <a:t>, * </a:t>
            </a:r>
            <a:r>
              <a:rPr lang="en-US" altLang="zh-CN" dirty="0" err="1"/>
              <a:t>nextsibling</a:t>
            </a:r>
            <a:r>
              <a:rPr lang="en-US" altLang="zh-CN" dirty="0"/>
              <a:t>;</a:t>
            </a:r>
          </a:p>
          <a:p>
            <a:pPr marL="0" indent="0">
              <a:buNone/>
            </a:pPr>
            <a:r>
              <a:rPr lang="en-US" altLang="zh-CN" dirty="0"/>
              <a:t>} </a:t>
            </a:r>
            <a:r>
              <a:rPr lang="en-US" altLang="zh-CN" dirty="0" err="1"/>
              <a:t>Tnode</a:t>
            </a:r>
            <a:r>
              <a:rPr lang="en-US" altLang="zh-CN" dirty="0"/>
              <a:t>, *</a:t>
            </a:r>
            <a:r>
              <a:rPr lang="en-US" altLang="zh-CN" dirty="0" err="1"/>
              <a:t>Ptree</a:t>
            </a:r>
            <a:r>
              <a:rPr lang="en-US" altLang="zh-CN" dirty="0"/>
              <a:t>;</a:t>
            </a:r>
            <a:endParaRPr lang="zh-CN" altLang="en-US" dirty="0"/>
          </a:p>
        </p:txBody>
      </p:sp>
    </p:spTree>
    <p:extLst>
      <p:ext uri="{BB962C8B-B14F-4D97-AF65-F5344CB8AC3E}">
        <p14:creationId xmlns:p14="http://schemas.microsoft.com/office/powerpoint/2010/main" val="2542621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31E16-80EA-40BF-AD71-C4E86D46ED29}"/>
              </a:ext>
            </a:extLst>
          </p:cNvPr>
          <p:cNvSpPr>
            <a:spLocks noGrp="1"/>
          </p:cNvSpPr>
          <p:nvPr>
            <p:ph type="title"/>
          </p:nvPr>
        </p:nvSpPr>
        <p:spPr/>
        <p:txBody>
          <a:bodyPr/>
          <a:lstStyle/>
          <a:p>
            <a:r>
              <a:rPr lang="en-US" altLang="zh-CN" dirty="0"/>
              <a:t>6.4.2 </a:t>
            </a:r>
            <a:r>
              <a:rPr lang="zh-CN" altLang="en-US" dirty="0"/>
              <a:t>树、森林与二叉树的相互转换</a:t>
            </a:r>
          </a:p>
        </p:txBody>
      </p:sp>
      <p:sp>
        <p:nvSpPr>
          <p:cNvPr id="3" name="内容占位符 2">
            <a:extLst>
              <a:ext uri="{FF2B5EF4-FFF2-40B4-BE49-F238E27FC236}">
                <a16:creationId xmlns:a16="http://schemas.microsoft.com/office/drawing/2014/main" id="{203325B1-D248-4533-B7EB-E0496D924FEF}"/>
              </a:ext>
            </a:extLst>
          </p:cNvPr>
          <p:cNvSpPr>
            <a:spLocks noGrp="1"/>
          </p:cNvSpPr>
          <p:nvPr>
            <p:ph idx="1"/>
          </p:nvPr>
        </p:nvSpPr>
        <p:spPr/>
        <p:txBody>
          <a:bodyPr/>
          <a:lstStyle/>
          <a:p>
            <a:r>
              <a:rPr lang="zh-CN" altLang="en-US" dirty="0"/>
              <a:t>二叉树和树均可采用</a:t>
            </a:r>
            <a:r>
              <a:rPr lang="zh-CN" altLang="en-US" dirty="0">
                <a:solidFill>
                  <a:srgbClr val="FF0000"/>
                </a:solidFill>
              </a:rPr>
              <a:t>二叉链表</a:t>
            </a:r>
            <a:r>
              <a:rPr lang="zh-CN" altLang="en-US" dirty="0"/>
              <a:t>作为存储结构，</a:t>
            </a:r>
            <a:endParaRPr lang="en-US" altLang="zh-CN" dirty="0"/>
          </a:p>
          <a:p>
            <a:pPr lvl="1"/>
            <a:r>
              <a:rPr lang="zh-CN" altLang="en-US" dirty="0"/>
              <a:t>物理结构上相同</a:t>
            </a:r>
            <a:endParaRPr lang="en-US" altLang="zh-CN" dirty="0"/>
          </a:p>
          <a:p>
            <a:pPr lvl="1"/>
            <a:r>
              <a:rPr lang="zh-CN" altLang="en-US" dirty="0"/>
              <a:t>逻辑含义不同</a:t>
            </a:r>
          </a:p>
          <a:p>
            <a:r>
              <a:rPr lang="zh-CN" altLang="en-US" dirty="0"/>
              <a:t>可利用二叉链表导出：树与二叉树的对应关系</a:t>
            </a:r>
          </a:p>
          <a:p>
            <a:pPr lvl="1"/>
            <a:r>
              <a:rPr lang="zh-CN" altLang="en-US" dirty="0"/>
              <a:t>对一棵采用孩子兄弟链表表示法存储的</a:t>
            </a:r>
            <a:r>
              <a:rPr lang="zh-CN" altLang="en-US" dirty="0">
                <a:solidFill>
                  <a:srgbClr val="FF0000"/>
                </a:solidFill>
              </a:rPr>
              <a:t>树</a:t>
            </a:r>
            <a:r>
              <a:rPr lang="zh-CN" altLang="en-US" dirty="0"/>
              <a:t>可找到一棵二叉树的二叉链表与之相对应</a:t>
            </a:r>
            <a:endParaRPr lang="en-US" altLang="zh-CN" dirty="0"/>
          </a:p>
          <a:p>
            <a:pPr lvl="1"/>
            <a:r>
              <a:rPr lang="zh-CN" altLang="en-US" dirty="0"/>
              <a:t>二者的物理存储方式一致，但解释不同</a:t>
            </a:r>
          </a:p>
          <a:p>
            <a:endParaRPr lang="zh-CN" altLang="en-US" dirty="0"/>
          </a:p>
        </p:txBody>
      </p:sp>
    </p:spTree>
    <p:extLst>
      <p:ext uri="{BB962C8B-B14F-4D97-AF65-F5344CB8AC3E}">
        <p14:creationId xmlns:p14="http://schemas.microsoft.com/office/powerpoint/2010/main" val="197332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31E16-80EA-40BF-AD71-C4E86D46ED29}"/>
              </a:ext>
            </a:extLst>
          </p:cNvPr>
          <p:cNvSpPr>
            <a:spLocks noGrp="1"/>
          </p:cNvSpPr>
          <p:nvPr>
            <p:ph type="title"/>
          </p:nvPr>
        </p:nvSpPr>
        <p:spPr/>
        <p:txBody>
          <a:bodyPr/>
          <a:lstStyle/>
          <a:p>
            <a:r>
              <a:rPr lang="en-US" altLang="zh-CN" dirty="0"/>
              <a:t>1</a:t>
            </a:r>
            <a:r>
              <a:rPr lang="zh-CN" altLang="en-US" dirty="0"/>
              <a:t>、树转换为二叉树</a:t>
            </a:r>
          </a:p>
        </p:txBody>
      </p:sp>
      <p:sp>
        <p:nvSpPr>
          <p:cNvPr id="3" name="内容占位符 2">
            <a:extLst>
              <a:ext uri="{FF2B5EF4-FFF2-40B4-BE49-F238E27FC236}">
                <a16:creationId xmlns:a16="http://schemas.microsoft.com/office/drawing/2014/main" id="{203325B1-D248-4533-B7EB-E0496D924FEF}"/>
              </a:ext>
            </a:extLst>
          </p:cNvPr>
          <p:cNvSpPr>
            <a:spLocks noGrp="1"/>
          </p:cNvSpPr>
          <p:nvPr>
            <p:ph idx="1"/>
          </p:nvPr>
        </p:nvSpPr>
        <p:spPr/>
        <p:txBody>
          <a:bodyPr/>
          <a:lstStyle/>
          <a:p>
            <a:r>
              <a:rPr lang="zh-CN" altLang="en-US" dirty="0"/>
              <a:t>我们约定树中每一个结点的孩子结点按从左到右的次序顺序编号，也就是说，把树作为有序树看待。 </a:t>
            </a:r>
          </a:p>
        </p:txBody>
      </p:sp>
      <p:pic>
        <p:nvPicPr>
          <p:cNvPr id="4" name="Picture 5" descr="树的存储2">
            <a:extLst>
              <a:ext uri="{FF2B5EF4-FFF2-40B4-BE49-F238E27FC236}">
                <a16:creationId xmlns:a16="http://schemas.microsoft.com/office/drawing/2014/main" id="{F6938979-7D74-4AA1-B522-313049897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3124200"/>
            <a:ext cx="3733800" cy="2774950"/>
          </a:xfrm>
          <a:prstGeom prst="rect">
            <a:avLst/>
          </a:prstGeom>
          <a:solidFill>
            <a:srgbClr val="FFFFCC"/>
          </a:solidFill>
          <a:ln>
            <a:solidFill>
              <a:srgbClr val="FFFFCC"/>
            </a:solidFill>
          </a:ln>
        </p:spPr>
      </p:pic>
    </p:spTree>
    <p:extLst>
      <p:ext uri="{BB962C8B-B14F-4D97-AF65-F5344CB8AC3E}">
        <p14:creationId xmlns:p14="http://schemas.microsoft.com/office/powerpoint/2010/main" val="770382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120">
            <a:extLst>
              <a:ext uri="{FF2B5EF4-FFF2-40B4-BE49-F238E27FC236}">
                <a16:creationId xmlns:a16="http://schemas.microsoft.com/office/drawing/2014/main" id="{3B25FAB4-1369-4DBC-A7D5-707E72465F1C}"/>
              </a:ext>
            </a:extLst>
          </p:cNvPr>
          <p:cNvGraphicFramePr>
            <a:graphicFrameLocks noChangeAspect="1"/>
          </p:cNvGraphicFramePr>
          <p:nvPr>
            <p:extLst>
              <p:ext uri="{D42A27DB-BD31-4B8C-83A1-F6EECF244321}">
                <p14:modId xmlns:p14="http://schemas.microsoft.com/office/powerpoint/2010/main" val="1765193445"/>
              </p:ext>
            </p:extLst>
          </p:nvPr>
        </p:nvGraphicFramePr>
        <p:xfrm>
          <a:off x="4881725" y="1287679"/>
          <a:ext cx="1685925" cy="2908300"/>
        </p:xfrm>
        <a:graphic>
          <a:graphicData uri="http://schemas.openxmlformats.org/presentationml/2006/ole">
            <mc:AlternateContent xmlns:mc="http://schemas.openxmlformats.org/markup-compatibility/2006">
              <mc:Choice xmlns:v="urn:schemas-microsoft-com:vml" Requires="v">
                <p:oleObj spid="_x0000_s1434" name="Visio" r:id="rId3" imgW="1958273" imgH="3379011" progId="Visio.Drawing.11">
                  <p:embed/>
                </p:oleObj>
              </mc:Choice>
              <mc:Fallback>
                <p:oleObj name="Visio" r:id="rId3" imgW="1958273" imgH="3379011" progId="Visio.Drawing.11">
                  <p:embed/>
                  <p:pic>
                    <p:nvPicPr>
                      <p:cNvPr id="696440" name="Object 1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1725" y="1287679"/>
                        <a:ext cx="1685925"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121">
            <a:extLst>
              <a:ext uri="{FF2B5EF4-FFF2-40B4-BE49-F238E27FC236}">
                <a16:creationId xmlns:a16="http://schemas.microsoft.com/office/drawing/2014/main" id="{48C8A341-2BF2-44E7-ADB5-5BA858FD8F1E}"/>
              </a:ext>
            </a:extLst>
          </p:cNvPr>
          <p:cNvGraphicFramePr>
            <a:graphicFrameLocks noChangeAspect="1"/>
          </p:cNvGraphicFramePr>
          <p:nvPr>
            <p:extLst>
              <p:ext uri="{D42A27DB-BD31-4B8C-83A1-F6EECF244321}">
                <p14:modId xmlns:p14="http://schemas.microsoft.com/office/powerpoint/2010/main" val="3209169672"/>
              </p:ext>
            </p:extLst>
          </p:nvPr>
        </p:nvGraphicFramePr>
        <p:xfrm>
          <a:off x="1514638" y="4051517"/>
          <a:ext cx="4852987" cy="1662112"/>
        </p:xfrm>
        <a:graphic>
          <a:graphicData uri="http://schemas.openxmlformats.org/presentationml/2006/ole">
            <mc:AlternateContent xmlns:mc="http://schemas.openxmlformats.org/markup-compatibility/2006">
              <mc:Choice xmlns:v="urn:schemas-microsoft-com:vml" Requires="v">
                <p:oleObj spid="_x0000_s1435" name="Visio" r:id="rId5" imgW="5639070" imgH="1930940" progId="Visio.Drawing.11">
                  <p:embed/>
                </p:oleObj>
              </mc:Choice>
              <mc:Fallback>
                <p:oleObj name="Visio" r:id="rId5" imgW="5639070" imgH="1930940" progId="Visio.Drawing.11">
                  <p:embed/>
                  <p:pic>
                    <p:nvPicPr>
                      <p:cNvPr id="696441" name="Object 1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4638" y="4051517"/>
                        <a:ext cx="4852987" cy="166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126">
            <a:extLst>
              <a:ext uri="{FF2B5EF4-FFF2-40B4-BE49-F238E27FC236}">
                <a16:creationId xmlns:a16="http://schemas.microsoft.com/office/drawing/2014/main" id="{091D50E6-FCEB-4BE2-98CD-51A45E1214EA}"/>
              </a:ext>
            </a:extLst>
          </p:cNvPr>
          <p:cNvGrpSpPr>
            <a:grpSpLocks/>
          </p:cNvGrpSpPr>
          <p:nvPr/>
        </p:nvGrpSpPr>
        <p:grpSpPr bwMode="auto">
          <a:xfrm>
            <a:off x="8034500" y="625692"/>
            <a:ext cx="1716088" cy="3065462"/>
            <a:chOff x="4195" y="410"/>
            <a:chExt cx="1081" cy="1931"/>
          </a:xfrm>
        </p:grpSpPr>
        <p:sp>
          <p:nvSpPr>
            <p:cNvPr id="7" name="Text Box 26">
              <a:extLst>
                <a:ext uri="{FF2B5EF4-FFF2-40B4-BE49-F238E27FC236}">
                  <a16:creationId xmlns:a16="http://schemas.microsoft.com/office/drawing/2014/main" id="{DBDA5B21-2847-4166-880E-C6BEDB6E52F5}"/>
                </a:ext>
              </a:extLst>
            </p:cNvPr>
            <p:cNvSpPr txBox="1">
              <a:spLocks noChangeArrowheads="1"/>
            </p:cNvSpPr>
            <p:nvPr/>
          </p:nvSpPr>
          <p:spPr bwMode="auto">
            <a:xfrm>
              <a:off x="4288" y="410"/>
              <a:ext cx="894" cy="288"/>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lstStyle/>
            <a:p>
              <a:pPr algn="ctr"/>
              <a:r>
                <a:rPr kumimoji="1" lang="zh-CN" altLang="zh-CN" sz="2400" b="1">
                  <a:solidFill>
                    <a:schemeClr val="bg2">
                      <a:lumMod val="10000"/>
                    </a:schemeClr>
                  </a:solidFill>
                  <a:latin typeface="微软雅黑" panose="020B0503020204020204" pitchFamily="34" charset="-122"/>
                  <a:ea typeface="微软雅黑" panose="020B0503020204020204" pitchFamily="34" charset="-122"/>
                </a:rPr>
                <a:t>二叉树</a:t>
              </a:r>
              <a:endParaRPr kumimoji="1" lang="zh-CN" altLang="en-US" sz="2400" b="1">
                <a:solidFill>
                  <a:schemeClr val="bg2">
                    <a:lumMod val="10000"/>
                  </a:schemeClr>
                </a:solidFill>
                <a:latin typeface="微软雅黑" panose="020B0503020204020204" pitchFamily="34" charset="-122"/>
                <a:ea typeface="微软雅黑" panose="020B0503020204020204" pitchFamily="34" charset="-122"/>
              </a:endParaRPr>
            </a:p>
          </p:txBody>
        </p:sp>
        <p:graphicFrame>
          <p:nvGraphicFramePr>
            <p:cNvPr id="8" name="Object 123">
              <a:extLst>
                <a:ext uri="{FF2B5EF4-FFF2-40B4-BE49-F238E27FC236}">
                  <a16:creationId xmlns:a16="http://schemas.microsoft.com/office/drawing/2014/main" id="{C04A6371-D825-4510-A084-4E448B97B581}"/>
                </a:ext>
              </a:extLst>
            </p:cNvPr>
            <p:cNvGraphicFramePr>
              <a:graphicFrameLocks noChangeAspect="1"/>
            </p:cNvGraphicFramePr>
            <p:nvPr/>
          </p:nvGraphicFramePr>
          <p:xfrm>
            <a:off x="4195" y="708"/>
            <a:ext cx="1081" cy="1633"/>
          </p:xfrm>
          <a:graphic>
            <a:graphicData uri="http://schemas.openxmlformats.org/presentationml/2006/ole">
              <mc:AlternateContent xmlns:mc="http://schemas.openxmlformats.org/markup-compatibility/2006">
                <mc:Choice xmlns:v="urn:schemas-microsoft-com:vml" Requires="v">
                  <p:oleObj spid="_x0000_s1436" name="Visio" r:id="rId7" imgW="2314862" imgH="3496283" progId="Visio.Drawing.11">
                    <p:embed/>
                  </p:oleObj>
                </mc:Choice>
                <mc:Fallback>
                  <p:oleObj name="Visio" r:id="rId7" imgW="2314862" imgH="3496283" progId="Visio.Drawing.11">
                    <p:embed/>
                    <p:pic>
                      <p:nvPicPr>
                        <p:cNvPr id="696443" name="Object 1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5" y="708"/>
                          <a:ext cx="1081" cy="1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 name="Group 125">
            <a:extLst>
              <a:ext uri="{FF2B5EF4-FFF2-40B4-BE49-F238E27FC236}">
                <a16:creationId xmlns:a16="http://schemas.microsoft.com/office/drawing/2014/main" id="{8586CE68-3E16-437B-BF91-75D9981EFD39}"/>
              </a:ext>
            </a:extLst>
          </p:cNvPr>
          <p:cNvGrpSpPr>
            <a:grpSpLocks/>
          </p:cNvGrpSpPr>
          <p:nvPr/>
        </p:nvGrpSpPr>
        <p:grpSpPr bwMode="auto">
          <a:xfrm>
            <a:off x="1508288" y="739992"/>
            <a:ext cx="1906587" cy="2481262"/>
            <a:chOff x="233" y="482"/>
            <a:chExt cx="1201" cy="1563"/>
          </a:xfrm>
        </p:grpSpPr>
        <p:sp>
          <p:nvSpPr>
            <p:cNvPr id="10" name="Text Box 14">
              <a:extLst>
                <a:ext uri="{FF2B5EF4-FFF2-40B4-BE49-F238E27FC236}">
                  <a16:creationId xmlns:a16="http://schemas.microsoft.com/office/drawing/2014/main" id="{AD9D4E19-59C8-4F14-8378-4C4A2B624783}"/>
                </a:ext>
              </a:extLst>
            </p:cNvPr>
            <p:cNvSpPr txBox="1">
              <a:spLocks noChangeArrowheads="1"/>
            </p:cNvSpPr>
            <p:nvPr/>
          </p:nvSpPr>
          <p:spPr bwMode="auto">
            <a:xfrm>
              <a:off x="543" y="482"/>
              <a:ext cx="580" cy="288"/>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lstStyle/>
            <a:p>
              <a:pPr algn="ctr"/>
              <a:r>
                <a:rPr kumimoji="1" lang="zh-CN" altLang="zh-CN" sz="2400" b="1">
                  <a:solidFill>
                    <a:schemeClr val="bg2">
                      <a:lumMod val="10000"/>
                    </a:schemeClr>
                  </a:solidFill>
                  <a:latin typeface="微软雅黑" panose="020B0503020204020204" pitchFamily="34" charset="-122"/>
                  <a:ea typeface="微软雅黑" panose="020B0503020204020204" pitchFamily="34" charset="-122"/>
                </a:rPr>
                <a:t>树</a:t>
              </a:r>
              <a:endParaRPr kumimoji="1" lang="zh-CN" altLang="en-US" sz="2400" b="1">
                <a:solidFill>
                  <a:schemeClr val="bg2">
                    <a:lumMod val="10000"/>
                  </a:schemeClr>
                </a:solidFill>
                <a:latin typeface="微软雅黑" panose="020B0503020204020204" pitchFamily="34" charset="-122"/>
                <a:ea typeface="微软雅黑" panose="020B0503020204020204" pitchFamily="34" charset="-122"/>
              </a:endParaRPr>
            </a:p>
          </p:txBody>
        </p:sp>
        <p:graphicFrame>
          <p:nvGraphicFramePr>
            <p:cNvPr id="11" name="Object 124">
              <a:extLst>
                <a:ext uri="{FF2B5EF4-FFF2-40B4-BE49-F238E27FC236}">
                  <a16:creationId xmlns:a16="http://schemas.microsoft.com/office/drawing/2014/main" id="{837B8BFF-6995-437E-BA1A-4BC41A1D9009}"/>
                </a:ext>
              </a:extLst>
            </p:cNvPr>
            <p:cNvGraphicFramePr>
              <a:graphicFrameLocks noChangeAspect="1"/>
            </p:cNvGraphicFramePr>
            <p:nvPr/>
          </p:nvGraphicFramePr>
          <p:xfrm>
            <a:off x="233" y="817"/>
            <a:ext cx="1201" cy="1228"/>
          </p:xfrm>
          <a:graphic>
            <a:graphicData uri="http://schemas.openxmlformats.org/presentationml/2006/ole">
              <mc:AlternateContent xmlns:mc="http://schemas.openxmlformats.org/markup-compatibility/2006">
                <mc:Choice xmlns:v="urn:schemas-microsoft-com:vml" Requires="v">
                  <p:oleObj spid="_x0000_s1437" name="Visio" r:id="rId9" imgW="2569491" imgH="2628089" progId="Visio.Drawing.11">
                    <p:embed/>
                  </p:oleObj>
                </mc:Choice>
                <mc:Fallback>
                  <p:oleObj name="Visio" r:id="rId9" imgW="2569491" imgH="2628089" progId="Visio.Drawing.11">
                    <p:embed/>
                    <p:pic>
                      <p:nvPicPr>
                        <p:cNvPr id="696444" name="Object 1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 y="817"/>
                          <a:ext cx="1201" cy="1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2" name="Group 131">
            <a:extLst>
              <a:ext uri="{FF2B5EF4-FFF2-40B4-BE49-F238E27FC236}">
                <a16:creationId xmlns:a16="http://schemas.microsoft.com/office/drawing/2014/main" id="{4D70ADA5-4DAA-4F58-AF63-2435BE2345D3}"/>
              </a:ext>
            </a:extLst>
          </p:cNvPr>
          <p:cNvGrpSpPr>
            <a:grpSpLocks/>
          </p:cNvGrpSpPr>
          <p:nvPr/>
        </p:nvGrpSpPr>
        <p:grpSpPr bwMode="auto">
          <a:xfrm>
            <a:off x="3486313" y="1675029"/>
            <a:ext cx="1295400" cy="504825"/>
            <a:chOff x="1383" y="1071"/>
            <a:chExt cx="816" cy="318"/>
          </a:xfrm>
        </p:grpSpPr>
        <p:sp>
          <p:nvSpPr>
            <p:cNvPr id="13" name="Line 127">
              <a:extLst>
                <a:ext uri="{FF2B5EF4-FFF2-40B4-BE49-F238E27FC236}">
                  <a16:creationId xmlns:a16="http://schemas.microsoft.com/office/drawing/2014/main" id="{3668B2EC-1A06-41AB-9060-43D97B974A9C}"/>
                </a:ext>
              </a:extLst>
            </p:cNvPr>
            <p:cNvSpPr>
              <a:spLocks noChangeShapeType="1"/>
            </p:cNvSpPr>
            <p:nvPr/>
          </p:nvSpPr>
          <p:spPr bwMode="auto">
            <a:xfrm>
              <a:off x="1383" y="1389"/>
              <a:ext cx="816" cy="0"/>
            </a:xfrm>
            <a:prstGeom prst="line">
              <a:avLst/>
            </a:prstGeom>
            <a:noFill/>
            <a:ln w="762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14" name="Rectangle 129">
              <a:extLst>
                <a:ext uri="{FF2B5EF4-FFF2-40B4-BE49-F238E27FC236}">
                  <a16:creationId xmlns:a16="http://schemas.microsoft.com/office/drawing/2014/main" id="{E661835C-1495-4D5B-A044-7BD6F4CB6AFB}"/>
                </a:ext>
              </a:extLst>
            </p:cNvPr>
            <p:cNvSpPr>
              <a:spLocks noChangeArrowheads="1"/>
            </p:cNvSpPr>
            <p:nvPr/>
          </p:nvSpPr>
          <p:spPr bwMode="auto">
            <a:xfrm>
              <a:off x="1440" y="1071"/>
              <a:ext cx="6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b="1" dirty="0">
                  <a:solidFill>
                    <a:schemeClr val="bg2">
                      <a:lumMod val="10000"/>
                    </a:schemeClr>
                  </a:solidFill>
                  <a:latin typeface="微软雅黑" panose="020B0503020204020204" pitchFamily="34" charset="-122"/>
                  <a:ea typeface="微软雅黑" panose="020B0503020204020204" pitchFamily="34" charset="-122"/>
                </a:rPr>
                <a:t>存储</a:t>
              </a:r>
            </a:p>
          </p:txBody>
        </p:sp>
      </p:grpSp>
      <p:grpSp>
        <p:nvGrpSpPr>
          <p:cNvPr id="15" name="Group 132">
            <a:extLst>
              <a:ext uri="{FF2B5EF4-FFF2-40B4-BE49-F238E27FC236}">
                <a16:creationId xmlns:a16="http://schemas.microsoft.com/office/drawing/2014/main" id="{8ED49289-2771-40CD-A3EB-DC9F3BA83201}"/>
              </a:ext>
            </a:extLst>
          </p:cNvPr>
          <p:cNvGrpSpPr>
            <a:grpSpLocks/>
          </p:cNvGrpSpPr>
          <p:nvPr/>
        </p:nvGrpSpPr>
        <p:grpSpPr bwMode="auto">
          <a:xfrm>
            <a:off x="6583525" y="1603592"/>
            <a:ext cx="1295400" cy="576262"/>
            <a:chOff x="3334" y="1026"/>
            <a:chExt cx="816" cy="363"/>
          </a:xfrm>
        </p:grpSpPr>
        <p:sp>
          <p:nvSpPr>
            <p:cNvPr id="16" name="Line 128">
              <a:extLst>
                <a:ext uri="{FF2B5EF4-FFF2-40B4-BE49-F238E27FC236}">
                  <a16:creationId xmlns:a16="http://schemas.microsoft.com/office/drawing/2014/main" id="{D7B7AAD1-36A4-47E5-BD14-431A73391407}"/>
                </a:ext>
              </a:extLst>
            </p:cNvPr>
            <p:cNvSpPr>
              <a:spLocks noChangeShapeType="1"/>
            </p:cNvSpPr>
            <p:nvPr/>
          </p:nvSpPr>
          <p:spPr bwMode="auto">
            <a:xfrm flipH="1">
              <a:off x="3334" y="1389"/>
              <a:ext cx="816" cy="0"/>
            </a:xfrm>
            <a:prstGeom prst="line">
              <a:avLst/>
            </a:prstGeom>
            <a:noFill/>
            <a:ln w="762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17" name="Rectangle 130">
              <a:extLst>
                <a:ext uri="{FF2B5EF4-FFF2-40B4-BE49-F238E27FC236}">
                  <a16:creationId xmlns:a16="http://schemas.microsoft.com/office/drawing/2014/main" id="{AE868E6A-9F34-4922-8480-7D90954BB861}"/>
                </a:ext>
              </a:extLst>
            </p:cNvPr>
            <p:cNvSpPr>
              <a:spLocks noChangeArrowheads="1"/>
            </p:cNvSpPr>
            <p:nvPr/>
          </p:nvSpPr>
          <p:spPr bwMode="auto">
            <a:xfrm>
              <a:off x="3424" y="1026"/>
              <a:ext cx="6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b="1">
                  <a:solidFill>
                    <a:schemeClr val="bg2">
                      <a:lumMod val="10000"/>
                    </a:schemeClr>
                  </a:solidFill>
                  <a:latin typeface="微软雅黑" panose="020B0503020204020204" pitchFamily="34" charset="-122"/>
                  <a:ea typeface="微软雅黑" panose="020B0503020204020204" pitchFamily="34" charset="-122"/>
                </a:rPr>
                <a:t>存储</a:t>
              </a:r>
            </a:p>
          </p:txBody>
        </p:sp>
      </p:grpSp>
      <p:grpSp>
        <p:nvGrpSpPr>
          <p:cNvPr id="18" name="Group 133">
            <a:extLst>
              <a:ext uri="{FF2B5EF4-FFF2-40B4-BE49-F238E27FC236}">
                <a16:creationId xmlns:a16="http://schemas.microsoft.com/office/drawing/2014/main" id="{D27ABA61-F362-418A-81A6-5AB7B11440CA}"/>
              </a:ext>
            </a:extLst>
          </p:cNvPr>
          <p:cNvGrpSpPr>
            <a:grpSpLocks/>
          </p:cNvGrpSpPr>
          <p:nvPr/>
        </p:nvGrpSpPr>
        <p:grpSpPr bwMode="auto">
          <a:xfrm rot="-2340156">
            <a:off x="3040225" y="3043454"/>
            <a:ext cx="1743075" cy="576263"/>
            <a:chOff x="3334" y="1026"/>
            <a:chExt cx="816" cy="363"/>
          </a:xfrm>
        </p:grpSpPr>
        <p:sp>
          <p:nvSpPr>
            <p:cNvPr id="19" name="Line 134">
              <a:extLst>
                <a:ext uri="{FF2B5EF4-FFF2-40B4-BE49-F238E27FC236}">
                  <a16:creationId xmlns:a16="http://schemas.microsoft.com/office/drawing/2014/main" id="{B4214E3C-1C82-4A74-BBC9-617D21C612D6}"/>
                </a:ext>
              </a:extLst>
            </p:cNvPr>
            <p:cNvSpPr>
              <a:spLocks noChangeShapeType="1"/>
            </p:cNvSpPr>
            <p:nvPr/>
          </p:nvSpPr>
          <p:spPr bwMode="auto">
            <a:xfrm flipH="1">
              <a:off x="3334" y="1389"/>
              <a:ext cx="816" cy="0"/>
            </a:xfrm>
            <a:prstGeom prst="line">
              <a:avLst/>
            </a:prstGeom>
            <a:noFill/>
            <a:ln w="762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20" name="Rectangle 135">
              <a:extLst>
                <a:ext uri="{FF2B5EF4-FFF2-40B4-BE49-F238E27FC236}">
                  <a16:creationId xmlns:a16="http://schemas.microsoft.com/office/drawing/2014/main" id="{BC0449F5-850A-4E6F-8731-FE36A14C2455}"/>
                </a:ext>
              </a:extLst>
            </p:cNvPr>
            <p:cNvSpPr>
              <a:spLocks noChangeArrowheads="1"/>
            </p:cNvSpPr>
            <p:nvPr/>
          </p:nvSpPr>
          <p:spPr bwMode="auto">
            <a:xfrm>
              <a:off x="3424" y="1026"/>
              <a:ext cx="6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b="1" dirty="0">
                  <a:solidFill>
                    <a:schemeClr val="bg2">
                      <a:lumMod val="10000"/>
                    </a:schemeClr>
                  </a:solidFill>
                  <a:latin typeface="微软雅黑" panose="020B0503020204020204" pitchFamily="34" charset="-122"/>
                  <a:ea typeface="微软雅黑" panose="020B0503020204020204" pitchFamily="34" charset="-122"/>
                </a:rPr>
                <a:t>解释</a:t>
              </a:r>
            </a:p>
          </p:txBody>
        </p:sp>
      </p:grpSp>
      <p:grpSp>
        <p:nvGrpSpPr>
          <p:cNvPr id="21" name="Group 136">
            <a:extLst>
              <a:ext uri="{FF2B5EF4-FFF2-40B4-BE49-F238E27FC236}">
                <a16:creationId xmlns:a16="http://schemas.microsoft.com/office/drawing/2014/main" id="{27D5657D-2B14-4F2F-9243-0C698A245060}"/>
              </a:ext>
            </a:extLst>
          </p:cNvPr>
          <p:cNvGrpSpPr>
            <a:grpSpLocks/>
          </p:cNvGrpSpPr>
          <p:nvPr/>
        </p:nvGrpSpPr>
        <p:grpSpPr bwMode="auto">
          <a:xfrm rot="2340156" flipH="1">
            <a:off x="6567650" y="3043454"/>
            <a:ext cx="1743075" cy="576263"/>
            <a:chOff x="3334" y="1026"/>
            <a:chExt cx="816" cy="363"/>
          </a:xfrm>
        </p:grpSpPr>
        <p:sp>
          <p:nvSpPr>
            <p:cNvPr id="22" name="Line 137">
              <a:extLst>
                <a:ext uri="{FF2B5EF4-FFF2-40B4-BE49-F238E27FC236}">
                  <a16:creationId xmlns:a16="http://schemas.microsoft.com/office/drawing/2014/main" id="{80A0C62C-087D-4037-B0CF-D171A48DAFC3}"/>
                </a:ext>
              </a:extLst>
            </p:cNvPr>
            <p:cNvSpPr>
              <a:spLocks noChangeShapeType="1"/>
            </p:cNvSpPr>
            <p:nvPr/>
          </p:nvSpPr>
          <p:spPr bwMode="auto">
            <a:xfrm flipH="1">
              <a:off x="3334" y="1389"/>
              <a:ext cx="816" cy="0"/>
            </a:xfrm>
            <a:prstGeom prst="line">
              <a:avLst/>
            </a:prstGeom>
            <a:noFill/>
            <a:ln w="762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23" name="Rectangle 138">
              <a:extLst>
                <a:ext uri="{FF2B5EF4-FFF2-40B4-BE49-F238E27FC236}">
                  <a16:creationId xmlns:a16="http://schemas.microsoft.com/office/drawing/2014/main" id="{E529BB8D-6697-40BA-9733-CA7BCDADBDFA}"/>
                </a:ext>
              </a:extLst>
            </p:cNvPr>
            <p:cNvSpPr>
              <a:spLocks noChangeArrowheads="1"/>
            </p:cNvSpPr>
            <p:nvPr/>
          </p:nvSpPr>
          <p:spPr bwMode="auto">
            <a:xfrm>
              <a:off x="3424" y="1026"/>
              <a:ext cx="6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b="1">
                  <a:solidFill>
                    <a:schemeClr val="bg2">
                      <a:lumMod val="10000"/>
                    </a:schemeClr>
                  </a:solidFill>
                  <a:latin typeface="微软雅黑" panose="020B0503020204020204" pitchFamily="34" charset="-122"/>
                  <a:ea typeface="微软雅黑" panose="020B0503020204020204" pitchFamily="34" charset="-122"/>
                </a:rPr>
                <a:t>解释</a:t>
              </a:r>
            </a:p>
          </p:txBody>
        </p:sp>
      </p:grpSp>
      <p:grpSp>
        <p:nvGrpSpPr>
          <p:cNvPr id="24" name="Group 139">
            <a:extLst>
              <a:ext uri="{FF2B5EF4-FFF2-40B4-BE49-F238E27FC236}">
                <a16:creationId xmlns:a16="http://schemas.microsoft.com/office/drawing/2014/main" id="{99721C6D-372E-4FC4-ACD6-D855F687DEB5}"/>
              </a:ext>
            </a:extLst>
          </p:cNvPr>
          <p:cNvGrpSpPr>
            <a:grpSpLocks/>
          </p:cNvGrpSpPr>
          <p:nvPr/>
        </p:nvGrpSpPr>
        <p:grpSpPr bwMode="auto">
          <a:xfrm>
            <a:off x="3198975" y="478177"/>
            <a:ext cx="4826000" cy="504825"/>
            <a:chOff x="1383" y="1071"/>
            <a:chExt cx="816" cy="318"/>
          </a:xfrm>
        </p:grpSpPr>
        <p:sp>
          <p:nvSpPr>
            <p:cNvPr id="25" name="Line 140">
              <a:extLst>
                <a:ext uri="{FF2B5EF4-FFF2-40B4-BE49-F238E27FC236}">
                  <a16:creationId xmlns:a16="http://schemas.microsoft.com/office/drawing/2014/main" id="{76BE2E65-1CC0-4CFF-B797-6C3DBFD40B9B}"/>
                </a:ext>
              </a:extLst>
            </p:cNvPr>
            <p:cNvSpPr>
              <a:spLocks noChangeShapeType="1"/>
            </p:cNvSpPr>
            <p:nvPr/>
          </p:nvSpPr>
          <p:spPr bwMode="auto">
            <a:xfrm>
              <a:off x="1383" y="1389"/>
              <a:ext cx="816" cy="0"/>
            </a:xfrm>
            <a:prstGeom prst="line">
              <a:avLst/>
            </a:prstGeom>
            <a:noFill/>
            <a:ln w="762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Rectangle 141">
              <a:extLst>
                <a:ext uri="{FF2B5EF4-FFF2-40B4-BE49-F238E27FC236}">
                  <a16:creationId xmlns:a16="http://schemas.microsoft.com/office/drawing/2014/main" id="{D7465B91-D8C7-42D7-8B58-7A331721DF27}"/>
                </a:ext>
              </a:extLst>
            </p:cNvPr>
            <p:cNvSpPr>
              <a:spLocks noChangeArrowheads="1"/>
            </p:cNvSpPr>
            <p:nvPr/>
          </p:nvSpPr>
          <p:spPr bwMode="auto">
            <a:xfrm>
              <a:off x="1440" y="1071"/>
              <a:ext cx="6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b="1" dirty="0">
                  <a:solidFill>
                    <a:schemeClr val="bg2">
                      <a:lumMod val="10000"/>
                    </a:schemeClr>
                  </a:solidFill>
                  <a:latin typeface="微软雅黑" panose="020B0503020204020204" pitchFamily="34" charset="-122"/>
                  <a:ea typeface="微软雅黑" panose="020B0503020204020204" pitchFamily="34" charset="-122"/>
                </a:rPr>
                <a:t>对应关系 </a:t>
              </a:r>
            </a:p>
          </p:txBody>
        </p:sp>
      </p:grpSp>
      <p:sp>
        <p:nvSpPr>
          <p:cNvPr id="27" name="Text Box 32">
            <a:extLst>
              <a:ext uri="{FF2B5EF4-FFF2-40B4-BE49-F238E27FC236}">
                <a16:creationId xmlns:a16="http://schemas.microsoft.com/office/drawing/2014/main" id="{882240AD-E7F0-4733-8699-8529ED3D8ED8}"/>
              </a:ext>
            </a:extLst>
          </p:cNvPr>
          <p:cNvSpPr txBox="1">
            <a:spLocks noChangeArrowheads="1"/>
          </p:cNvSpPr>
          <p:nvPr/>
        </p:nvSpPr>
        <p:spPr bwMode="auto">
          <a:xfrm>
            <a:off x="9463200" y="5577000"/>
            <a:ext cx="900000" cy="900000"/>
          </a:xfrm>
          <a:prstGeom prst="rect">
            <a:avLst/>
          </a:prstGeom>
          <a:solidFill>
            <a:schemeClr val="bg1"/>
          </a:solidFill>
          <a:ln>
            <a:noFill/>
          </a:ln>
          <a:effectLst/>
        </p:spPr>
        <p:txBody>
          <a:bodyPr/>
          <a:lstStyle/>
          <a:p>
            <a:pPr eaLnBrk="1" hangingPunct="1">
              <a:lnSpc>
                <a:spcPct val="130000"/>
              </a:lnSpc>
              <a:spcBef>
                <a:spcPct val="20000"/>
              </a:spcBef>
            </a:pPr>
            <a:endParaRPr lang="zh-CN" altLang="en-US" dirty="0">
              <a:solidFill>
                <a:schemeClr val="tx1"/>
              </a:solidFill>
              <a:latin typeface="Verdana" pitchFamily="34" charset="0"/>
            </a:endParaRPr>
          </a:p>
        </p:txBody>
      </p:sp>
      <p:pic>
        <p:nvPicPr>
          <p:cNvPr id="29" name="图片 28">
            <a:extLst>
              <a:ext uri="{FF2B5EF4-FFF2-40B4-BE49-F238E27FC236}">
                <a16:creationId xmlns:a16="http://schemas.microsoft.com/office/drawing/2014/main" id="{ECE96F05-1F6C-4108-9C44-D269B1C8696E}"/>
              </a:ext>
            </a:extLst>
          </p:cNvPr>
          <p:cNvPicPr>
            <a:picLocks noChangeAspect="1"/>
          </p:cNvPicPr>
          <p:nvPr/>
        </p:nvPicPr>
        <p:blipFill>
          <a:blip r:embed="rId11"/>
          <a:stretch>
            <a:fillRect/>
          </a:stretch>
        </p:blipFill>
        <p:spPr>
          <a:xfrm>
            <a:off x="7305468" y="4161817"/>
            <a:ext cx="3305175" cy="2286000"/>
          </a:xfrm>
          <a:prstGeom prst="rect">
            <a:avLst/>
          </a:prstGeom>
        </p:spPr>
      </p:pic>
      <p:sp>
        <p:nvSpPr>
          <p:cNvPr id="30" name="矩形 29">
            <a:extLst>
              <a:ext uri="{FF2B5EF4-FFF2-40B4-BE49-F238E27FC236}">
                <a16:creationId xmlns:a16="http://schemas.microsoft.com/office/drawing/2014/main" id="{C64FCBB9-783A-4928-921C-5D1E2B5A6D1C}"/>
              </a:ext>
            </a:extLst>
          </p:cNvPr>
          <p:cNvSpPr/>
          <p:nvPr/>
        </p:nvSpPr>
        <p:spPr>
          <a:xfrm>
            <a:off x="2732135" y="1271035"/>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b="1" dirty="0">
                <a:solidFill>
                  <a:srgbClr val="FF0000"/>
                </a:solidFill>
                <a:latin typeface="微软雅黑" panose="020B0503020204020204" pitchFamily="34" charset="-122"/>
                <a:ea typeface="微软雅黑" panose="020B0503020204020204" pitchFamily="34" charset="-122"/>
              </a:rPr>
              <a:t>孩子兄弟表示法</a:t>
            </a:r>
          </a:p>
        </p:txBody>
      </p:sp>
    </p:spTree>
    <p:extLst>
      <p:ext uri="{BB962C8B-B14F-4D97-AF65-F5344CB8AC3E}">
        <p14:creationId xmlns:p14="http://schemas.microsoft.com/office/powerpoint/2010/main" val="361133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dissolv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37"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arn(outVertical)">
                                      <p:cBhvr>
                                        <p:cTn id="34" dur="500"/>
                                        <p:tgtEl>
                                          <p:spTgt spid="24"/>
                                        </p:tgtEl>
                                      </p:cBhvr>
                                    </p:animEffect>
                                  </p:childTnLst>
                                </p:cTn>
                              </p:par>
                              <p:par>
                                <p:cTn id="35" presetID="9"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righ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31E16-80EA-40BF-AD71-C4E86D46ED29}"/>
              </a:ext>
            </a:extLst>
          </p:cNvPr>
          <p:cNvSpPr>
            <a:spLocks noGrp="1"/>
          </p:cNvSpPr>
          <p:nvPr>
            <p:ph type="title"/>
          </p:nvPr>
        </p:nvSpPr>
        <p:spPr/>
        <p:txBody>
          <a:bodyPr/>
          <a:lstStyle/>
          <a:p>
            <a:r>
              <a:rPr lang="en-US" altLang="zh-CN" sz="4000" dirty="0"/>
              <a:t>1</a:t>
            </a:r>
            <a:r>
              <a:rPr lang="zh-CN" altLang="en-US" sz="4000" dirty="0"/>
              <a:t>、树转换为二叉树</a:t>
            </a:r>
          </a:p>
        </p:txBody>
      </p:sp>
      <p:sp>
        <p:nvSpPr>
          <p:cNvPr id="3" name="内容占位符 2">
            <a:extLst>
              <a:ext uri="{FF2B5EF4-FFF2-40B4-BE49-F238E27FC236}">
                <a16:creationId xmlns:a16="http://schemas.microsoft.com/office/drawing/2014/main" id="{203325B1-D248-4533-B7EB-E0496D924FEF}"/>
              </a:ext>
            </a:extLst>
          </p:cNvPr>
          <p:cNvSpPr>
            <a:spLocks noGrp="1"/>
          </p:cNvSpPr>
          <p:nvPr>
            <p:ph idx="1"/>
          </p:nvPr>
        </p:nvSpPr>
        <p:spPr>
          <a:xfrm>
            <a:off x="304800" y="1676400"/>
            <a:ext cx="11582400" cy="4876800"/>
          </a:xfrm>
        </p:spPr>
        <p:txBody>
          <a:bodyPr/>
          <a:lstStyle/>
          <a:p>
            <a:pPr>
              <a:spcBef>
                <a:spcPts val="1200"/>
              </a:spcBef>
            </a:pPr>
            <a:r>
              <a:rPr lang="zh-CN" altLang="en-US" sz="2500" dirty="0"/>
              <a:t>树中所有</a:t>
            </a:r>
            <a:r>
              <a:rPr lang="zh-CN" altLang="en-US" sz="2500" dirty="0">
                <a:solidFill>
                  <a:srgbClr val="FF0000"/>
                </a:solidFill>
              </a:rPr>
              <a:t>相邻兄弟</a:t>
            </a:r>
            <a:r>
              <a:rPr lang="zh-CN" altLang="en-US" sz="2500" dirty="0"/>
              <a:t>之间加一条连线。</a:t>
            </a:r>
          </a:p>
          <a:p>
            <a:pPr>
              <a:spcBef>
                <a:spcPts val="1200"/>
              </a:spcBef>
            </a:pPr>
            <a:r>
              <a:rPr lang="zh-CN" altLang="en-US" sz="2500" dirty="0"/>
              <a:t>对树中的每个结点，只</a:t>
            </a:r>
            <a:r>
              <a:rPr lang="zh-CN" altLang="en-US" sz="2500" dirty="0">
                <a:solidFill>
                  <a:srgbClr val="FF0000"/>
                </a:solidFill>
              </a:rPr>
              <a:t>保留</a:t>
            </a:r>
            <a:r>
              <a:rPr lang="zh-CN" altLang="en-US" sz="2500" dirty="0"/>
              <a:t>其与</a:t>
            </a:r>
            <a:r>
              <a:rPr lang="zh-CN" altLang="en-US" sz="2500" dirty="0">
                <a:solidFill>
                  <a:srgbClr val="CC00CC"/>
                </a:solidFill>
              </a:rPr>
              <a:t>第一个孩子</a:t>
            </a:r>
            <a:r>
              <a:rPr lang="zh-CN" altLang="en-US" sz="2500" dirty="0"/>
              <a:t>结点之间的</a:t>
            </a:r>
            <a:r>
              <a:rPr lang="zh-CN" altLang="en-US" sz="2500" dirty="0">
                <a:solidFill>
                  <a:srgbClr val="FF0000"/>
                </a:solidFill>
              </a:rPr>
              <a:t>连线</a:t>
            </a:r>
            <a:r>
              <a:rPr lang="zh-CN" altLang="en-US" sz="2500" dirty="0"/>
              <a:t>，</a:t>
            </a:r>
            <a:r>
              <a:rPr lang="zh-CN" altLang="en-US" sz="2500" dirty="0">
                <a:solidFill>
                  <a:srgbClr val="FF0000"/>
                </a:solidFill>
              </a:rPr>
              <a:t>删除</a:t>
            </a:r>
            <a:r>
              <a:rPr lang="zh-CN" altLang="en-US" sz="2500" dirty="0">
                <a:solidFill>
                  <a:srgbClr val="CC00CC"/>
                </a:solidFill>
              </a:rPr>
              <a:t>其余</a:t>
            </a:r>
            <a:r>
              <a:rPr lang="zh-CN" altLang="en-US" sz="2500" dirty="0"/>
              <a:t>其它孩子结点之间的</a:t>
            </a:r>
            <a:r>
              <a:rPr lang="zh-CN" altLang="en-US" sz="2500" dirty="0">
                <a:solidFill>
                  <a:srgbClr val="FF0000"/>
                </a:solidFill>
              </a:rPr>
              <a:t>连线</a:t>
            </a:r>
            <a:r>
              <a:rPr lang="zh-CN" altLang="en-US" sz="2500" dirty="0"/>
              <a:t>。  </a:t>
            </a:r>
          </a:p>
          <a:p>
            <a:pPr>
              <a:spcBef>
                <a:spcPts val="1200"/>
              </a:spcBef>
            </a:pPr>
            <a:r>
              <a:rPr lang="zh-CN" altLang="en-US" sz="2500" dirty="0"/>
              <a:t>以树的根结点为轴心，将整棵树顺时针旋转一定的角度，使之结构层次分明。 </a:t>
            </a:r>
            <a:endParaRPr lang="en-US" altLang="zh-CN" sz="2500" dirty="0"/>
          </a:p>
          <a:p>
            <a:pPr>
              <a:spcBef>
                <a:spcPts val="1200"/>
              </a:spcBef>
            </a:pPr>
            <a:r>
              <a:rPr lang="zh-CN" altLang="en-US" sz="2500" dirty="0">
                <a:solidFill>
                  <a:srgbClr val="FF0000"/>
                </a:solidFill>
                <a:latin typeface="宋体" panose="02010600030101010101" pitchFamily="2" charset="-122"/>
              </a:rPr>
              <a:t>左分支</a:t>
            </a:r>
            <a:r>
              <a:rPr lang="zh-CN" altLang="en-US" sz="2500" dirty="0">
                <a:latin typeface="宋体" panose="02010600030101010101" pitchFamily="2" charset="-122"/>
              </a:rPr>
              <a:t>上的各结点在原来的树中是</a:t>
            </a:r>
            <a:r>
              <a:rPr lang="zh-CN" altLang="en-US" sz="2500" dirty="0">
                <a:solidFill>
                  <a:srgbClr val="FF0000"/>
                </a:solidFill>
                <a:latin typeface="宋体" panose="02010600030101010101" pitchFamily="2" charset="-122"/>
              </a:rPr>
              <a:t>父子关系</a:t>
            </a:r>
            <a:r>
              <a:rPr lang="zh-CN" altLang="en-US" sz="2500" dirty="0">
                <a:latin typeface="宋体" panose="02010600030101010101" pitchFamily="2" charset="-122"/>
              </a:rPr>
              <a:t>。</a:t>
            </a:r>
            <a:endParaRPr lang="en-US" altLang="zh-CN" sz="2500" dirty="0">
              <a:latin typeface="宋体" panose="02010600030101010101" pitchFamily="2" charset="-122"/>
            </a:endParaRPr>
          </a:p>
          <a:p>
            <a:pPr>
              <a:spcBef>
                <a:spcPts val="1200"/>
              </a:spcBef>
            </a:pPr>
            <a:r>
              <a:rPr lang="zh-CN" altLang="en-US" sz="2500" dirty="0">
                <a:solidFill>
                  <a:srgbClr val="FF0000"/>
                </a:solidFill>
                <a:latin typeface="宋体" panose="02010600030101010101" pitchFamily="2" charset="-122"/>
              </a:rPr>
              <a:t>右分支</a:t>
            </a:r>
            <a:r>
              <a:rPr lang="zh-CN" altLang="en-US" sz="2500" dirty="0">
                <a:latin typeface="宋体" panose="02010600030101010101" pitchFamily="2" charset="-122"/>
              </a:rPr>
              <a:t>上的各结点在原来的树中是</a:t>
            </a:r>
            <a:r>
              <a:rPr lang="zh-CN" altLang="en-US" sz="2500" dirty="0">
                <a:solidFill>
                  <a:srgbClr val="FF0000"/>
                </a:solidFill>
                <a:latin typeface="宋体" panose="02010600030101010101" pitchFamily="2" charset="-122"/>
              </a:rPr>
              <a:t>兄弟关系</a:t>
            </a:r>
            <a:r>
              <a:rPr lang="zh-CN" altLang="en-US" sz="2500" dirty="0">
                <a:latin typeface="宋体" panose="02010600030101010101" pitchFamily="2" charset="-122"/>
              </a:rPr>
              <a:t>。</a:t>
            </a:r>
            <a:endParaRPr lang="en-US" altLang="zh-CN" sz="2500" dirty="0">
              <a:latin typeface="宋体" panose="02010600030101010101" pitchFamily="2" charset="-122"/>
            </a:endParaRPr>
          </a:p>
          <a:p>
            <a:pPr>
              <a:spcBef>
                <a:spcPts val="1200"/>
              </a:spcBef>
            </a:pPr>
            <a:endParaRPr lang="zh-CN" altLang="en-US" sz="2500" dirty="0"/>
          </a:p>
          <a:p>
            <a:pPr>
              <a:spcBef>
                <a:spcPts val="1200"/>
              </a:spcBef>
            </a:pPr>
            <a:endParaRPr lang="zh-CN" altLang="en-US" sz="2500" dirty="0"/>
          </a:p>
        </p:txBody>
      </p:sp>
    </p:spTree>
    <p:extLst>
      <p:ext uri="{BB962C8B-B14F-4D97-AF65-F5344CB8AC3E}">
        <p14:creationId xmlns:p14="http://schemas.microsoft.com/office/powerpoint/2010/main" val="3163800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28600" y="4953000"/>
            <a:ext cx="9144000" cy="1571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514350" indent="-457200">
              <a:lnSpc>
                <a:spcPct val="150000"/>
              </a:lnSpc>
              <a:spcBef>
                <a:spcPts val="0"/>
              </a:spcBef>
              <a:buFont typeface="+mj-lt"/>
              <a:buAutoNum type="arabicPeriod"/>
            </a:pPr>
            <a:r>
              <a:rPr lang="zh-CN" altLang="en-US" sz="2200" dirty="0">
                <a:solidFill>
                  <a:srgbClr val="161616"/>
                </a:solidFill>
                <a:latin typeface="微软雅黑" pitchFamily="34" charset="-122"/>
                <a:ea typeface="微软雅黑" pitchFamily="34" charset="-122"/>
              </a:rPr>
              <a:t>加线：在所有兄弟节点之间加一条连线</a:t>
            </a:r>
          </a:p>
          <a:p>
            <a:pPr marL="514350" indent="-457200">
              <a:lnSpc>
                <a:spcPct val="150000"/>
              </a:lnSpc>
              <a:spcBef>
                <a:spcPts val="0"/>
              </a:spcBef>
              <a:buFont typeface="+mj-lt"/>
              <a:buAutoNum type="arabicPeriod"/>
            </a:pPr>
            <a:r>
              <a:rPr lang="zh-CN" altLang="en-US" sz="2200" dirty="0">
                <a:solidFill>
                  <a:srgbClr val="161616"/>
                </a:solidFill>
                <a:latin typeface="微软雅黑" pitchFamily="34" charset="-122"/>
                <a:ea typeface="微软雅黑" pitchFamily="34" charset="-122"/>
              </a:rPr>
              <a:t>割线：对每个结点，去掉</a:t>
            </a:r>
            <a:r>
              <a:rPr lang="zh-CN" altLang="en-US" sz="2200" b="1" dirty="0">
                <a:solidFill>
                  <a:srgbClr val="0033CC"/>
                </a:solidFill>
                <a:latin typeface="微软雅黑" pitchFamily="34" charset="-122"/>
                <a:ea typeface="微软雅黑" pitchFamily="34" charset="-122"/>
              </a:rPr>
              <a:t>除左孩子外</a:t>
            </a:r>
            <a:r>
              <a:rPr lang="zh-CN" altLang="en-US" sz="2200" dirty="0">
                <a:solidFill>
                  <a:srgbClr val="161616"/>
                </a:solidFill>
                <a:latin typeface="微软雅黑" pitchFamily="34" charset="-122"/>
                <a:ea typeface="微软雅黑" pitchFamily="34" charset="-122"/>
              </a:rPr>
              <a:t>它和其余孩子间的连线</a:t>
            </a:r>
          </a:p>
          <a:p>
            <a:pPr marL="514350" indent="-457200">
              <a:lnSpc>
                <a:spcPct val="150000"/>
              </a:lnSpc>
              <a:spcBef>
                <a:spcPts val="0"/>
              </a:spcBef>
              <a:buFont typeface="+mj-lt"/>
              <a:buAutoNum type="arabicPeriod"/>
            </a:pPr>
            <a:r>
              <a:rPr lang="zh-CN" altLang="en-US" sz="2200" dirty="0">
                <a:solidFill>
                  <a:srgbClr val="161616"/>
                </a:solidFill>
                <a:latin typeface="微软雅黑" pitchFamily="34" charset="-122"/>
                <a:ea typeface="微软雅黑" pitchFamily="34" charset="-122"/>
              </a:rPr>
              <a:t>旋转：以树的根结点为轴心，将整棵树顺时针转</a:t>
            </a:r>
            <a:r>
              <a:rPr lang="en-US" altLang="zh-CN" sz="2200" dirty="0">
                <a:solidFill>
                  <a:srgbClr val="161616"/>
                </a:solidFill>
                <a:latin typeface="微软雅黑" pitchFamily="34" charset="-122"/>
                <a:ea typeface="微软雅黑" pitchFamily="34" charset="-122"/>
              </a:rPr>
              <a:t>45°</a:t>
            </a:r>
          </a:p>
        </p:txBody>
      </p:sp>
      <p:graphicFrame>
        <p:nvGraphicFramePr>
          <p:cNvPr id="4" name="Object 120"/>
          <p:cNvGraphicFramePr>
            <a:graphicFrameLocks noChangeAspect="1"/>
          </p:cNvGraphicFramePr>
          <p:nvPr>
            <p:extLst>
              <p:ext uri="{D42A27DB-BD31-4B8C-83A1-F6EECF244321}">
                <p14:modId xmlns:p14="http://schemas.microsoft.com/office/powerpoint/2010/main" val="937367168"/>
              </p:ext>
            </p:extLst>
          </p:nvPr>
        </p:nvGraphicFramePr>
        <p:xfrm>
          <a:off x="357187" y="569912"/>
          <a:ext cx="3529013" cy="2097088"/>
        </p:xfrm>
        <a:graphic>
          <a:graphicData uri="http://schemas.openxmlformats.org/presentationml/2006/ole">
            <mc:AlternateContent xmlns:mc="http://schemas.openxmlformats.org/markup-compatibility/2006">
              <mc:Choice xmlns:v="urn:schemas-microsoft-com:vml" Requires="v">
                <p:oleObj spid="_x0000_s2502" name="Visio" r:id="rId4" imgW="4383725" imgH="2603500" progId="Visio.Drawing.11">
                  <p:embed/>
                </p:oleObj>
              </mc:Choice>
              <mc:Fallback>
                <p:oleObj name="Visio" r:id="rId4" imgW="4383725" imgH="2603500" progId="Visio.Drawing.11">
                  <p:embed/>
                  <p:pic>
                    <p:nvPicPr>
                      <p:cNvPr id="4" name="Object 1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7" y="569912"/>
                        <a:ext cx="3529013" cy="209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Line 123"/>
          <p:cNvSpPr>
            <a:spLocks noChangeShapeType="1"/>
          </p:cNvSpPr>
          <p:nvPr/>
        </p:nvSpPr>
        <p:spPr bwMode="auto">
          <a:xfrm>
            <a:off x="1671636" y="1609726"/>
            <a:ext cx="324000" cy="1587"/>
          </a:xfrm>
          <a:prstGeom prst="line">
            <a:avLst/>
          </a:prstGeom>
          <a:noFill/>
          <a:ln w="5715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6" name="Line 124"/>
          <p:cNvSpPr>
            <a:spLocks noChangeShapeType="1"/>
          </p:cNvSpPr>
          <p:nvPr/>
        </p:nvSpPr>
        <p:spPr bwMode="auto">
          <a:xfrm>
            <a:off x="2525712" y="1609726"/>
            <a:ext cx="352425" cy="1587"/>
          </a:xfrm>
          <a:prstGeom prst="line">
            <a:avLst/>
          </a:prstGeom>
          <a:noFill/>
          <a:ln w="5715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7" name="Line 125"/>
          <p:cNvSpPr>
            <a:spLocks noChangeShapeType="1"/>
          </p:cNvSpPr>
          <p:nvPr/>
        </p:nvSpPr>
        <p:spPr bwMode="auto">
          <a:xfrm>
            <a:off x="933449" y="2370137"/>
            <a:ext cx="198000" cy="0"/>
          </a:xfrm>
          <a:prstGeom prst="line">
            <a:avLst/>
          </a:prstGeom>
          <a:noFill/>
          <a:ln w="5715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8" name="Line 126"/>
          <p:cNvSpPr>
            <a:spLocks noChangeShapeType="1"/>
          </p:cNvSpPr>
          <p:nvPr/>
        </p:nvSpPr>
        <p:spPr bwMode="auto">
          <a:xfrm>
            <a:off x="1654174" y="2370137"/>
            <a:ext cx="198000" cy="0"/>
          </a:xfrm>
          <a:prstGeom prst="line">
            <a:avLst/>
          </a:prstGeom>
          <a:noFill/>
          <a:ln w="5715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9" name="Line 127"/>
          <p:cNvSpPr>
            <a:spLocks noChangeShapeType="1"/>
          </p:cNvSpPr>
          <p:nvPr/>
        </p:nvSpPr>
        <p:spPr bwMode="auto">
          <a:xfrm>
            <a:off x="3094036" y="2370137"/>
            <a:ext cx="215900" cy="0"/>
          </a:xfrm>
          <a:prstGeom prst="line">
            <a:avLst/>
          </a:prstGeom>
          <a:noFill/>
          <a:ln w="5715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nvGrpSpPr>
          <p:cNvPr id="10" name="Group 134"/>
          <p:cNvGrpSpPr>
            <a:grpSpLocks/>
          </p:cNvGrpSpPr>
          <p:nvPr/>
        </p:nvGrpSpPr>
        <p:grpSpPr bwMode="auto">
          <a:xfrm>
            <a:off x="4319588" y="569912"/>
            <a:ext cx="3529012" cy="2097088"/>
            <a:chOff x="2517" y="1162"/>
            <a:chExt cx="2223" cy="1321"/>
          </a:xfrm>
        </p:grpSpPr>
        <p:graphicFrame>
          <p:nvGraphicFramePr>
            <p:cNvPr id="11" name="Object 128"/>
            <p:cNvGraphicFramePr>
              <a:graphicFrameLocks noChangeAspect="1"/>
            </p:cNvGraphicFramePr>
            <p:nvPr/>
          </p:nvGraphicFramePr>
          <p:xfrm>
            <a:off x="2517" y="1162"/>
            <a:ext cx="2223" cy="1321"/>
          </p:xfrm>
          <a:graphic>
            <a:graphicData uri="http://schemas.openxmlformats.org/presentationml/2006/ole">
              <mc:AlternateContent xmlns:mc="http://schemas.openxmlformats.org/markup-compatibility/2006">
                <mc:Choice xmlns:v="urn:schemas-microsoft-com:vml" Requires="v">
                  <p:oleObj spid="_x0000_s2503" name="Visio" r:id="rId6" imgW="4383725" imgH="2603500" progId="Visio.Drawing.11">
                    <p:embed/>
                  </p:oleObj>
                </mc:Choice>
                <mc:Fallback>
                  <p:oleObj name="Visio" r:id="rId6" imgW="4383725" imgH="2603500" progId="Visio.Drawing.11">
                    <p:embed/>
                    <p:pic>
                      <p:nvPicPr>
                        <p:cNvPr id="11" name="Object 1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7" y="1162"/>
                          <a:ext cx="2223" cy="1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Line 129"/>
            <p:cNvSpPr>
              <a:spLocks noChangeShapeType="1"/>
            </p:cNvSpPr>
            <p:nvPr/>
          </p:nvSpPr>
          <p:spPr bwMode="auto">
            <a:xfrm>
              <a:off x="3345" y="1816"/>
              <a:ext cx="204" cy="1"/>
            </a:xfrm>
            <a:prstGeom prst="line">
              <a:avLst/>
            </a:prstGeom>
            <a:noFill/>
            <a:ln w="5715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13" name="Line 130"/>
            <p:cNvSpPr>
              <a:spLocks noChangeShapeType="1"/>
            </p:cNvSpPr>
            <p:nvPr/>
          </p:nvSpPr>
          <p:spPr bwMode="auto">
            <a:xfrm>
              <a:off x="3893" y="1816"/>
              <a:ext cx="204" cy="1"/>
            </a:xfrm>
            <a:prstGeom prst="line">
              <a:avLst/>
            </a:prstGeom>
            <a:noFill/>
            <a:ln w="5715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14" name="Line 131"/>
            <p:cNvSpPr>
              <a:spLocks noChangeShapeType="1"/>
            </p:cNvSpPr>
            <p:nvPr/>
          </p:nvSpPr>
          <p:spPr bwMode="auto">
            <a:xfrm>
              <a:off x="2880" y="2296"/>
              <a:ext cx="125" cy="0"/>
            </a:xfrm>
            <a:prstGeom prst="line">
              <a:avLst/>
            </a:prstGeom>
            <a:noFill/>
            <a:ln w="5715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15" name="Line 132"/>
            <p:cNvSpPr>
              <a:spLocks noChangeShapeType="1"/>
            </p:cNvSpPr>
            <p:nvPr/>
          </p:nvSpPr>
          <p:spPr bwMode="auto">
            <a:xfrm>
              <a:off x="3334" y="2296"/>
              <a:ext cx="125" cy="0"/>
            </a:xfrm>
            <a:prstGeom prst="line">
              <a:avLst/>
            </a:prstGeom>
            <a:noFill/>
            <a:ln w="5715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6" name="Line 133"/>
            <p:cNvSpPr>
              <a:spLocks noChangeShapeType="1"/>
            </p:cNvSpPr>
            <p:nvPr/>
          </p:nvSpPr>
          <p:spPr bwMode="auto">
            <a:xfrm>
              <a:off x="4241" y="2296"/>
              <a:ext cx="136" cy="0"/>
            </a:xfrm>
            <a:prstGeom prst="line">
              <a:avLst/>
            </a:prstGeom>
            <a:noFill/>
            <a:ln w="5715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17" name="Group 135"/>
          <p:cNvGrpSpPr>
            <a:grpSpLocks/>
          </p:cNvGrpSpPr>
          <p:nvPr/>
        </p:nvGrpSpPr>
        <p:grpSpPr bwMode="auto">
          <a:xfrm>
            <a:off x="6109653" y="1097597"/>
            <a:ext cx="252000" cy="252000"/>
            <a:chOff x="1978" y="3911"/>
            <a:chExt cx="111" cy="111"/>
          </a:xfrm>
        </p:grpSpPr>
        <p:sp>
          <p:nvSpPr>
            <p:cNvPr id="18" name="Line 136"/>
            <p:cNvSpPr>
              <a:spLocks noChangeShapeType="1"/>
            </p:cNvSpPr>
            <p:nvPr/>
          </p:nvSpPr>
          <p:spPr bwMode="auto">
            <a:xfrm>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9" name="Line 137"/>
            <p:cNvSpPr>
              <a:spLocks noChangeShapeType="1"/>
            </p:cNvSpPr>
            <p:nvPr/>
          </p:nvSpPr>
          <p:spPr bwMode="auto">
            <a:xfrm flipH="1">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grpSp>
      <p:grpSp>
        <p:nvGrpSpPr>
          <p:cNvPr id="20" name="Group 138"/>
          <p:cNvGrpSpPr>
            <a:grpSpLocks/>
          </p:cNvGrpSpPr>
          <p:nvPr/>
        </p:nvGrpSpPr>
        <p:grpSpPr bwMode="auto">
          <a:xfrm rot="2102210">
            <a:off x="6599238" y="1064577"/>
            <a:ext cx="252000" cy="252000"/>
            <a:chOff x="1978" y="3911"/>
            <a:chExt cx="111" cy="111"/>
          </a:xfrm>
        </p:grpSpPr>
        <p:sp>
          <p:nvSpPr>
            <p:cNvPr id="21" name="Line 139"/>
            <p:cNvSpPr>
              <a:spLocks noChangeShapeType="1"/>
            </p:cNvSpPr>
            <p:nvPr/>
          </p:nvSpPr>
          <p:spPr bwMode="auto">
            <a:xfrm>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2" name="Line 140"/>
            <p:cNvSpPr>
              <a:spLocks noChangeShapeType="1"/>
            </p:cNvSpPr>
            <p:nvPr/>
          </p:nvSpPr>
          <p:spPr bwMode="auto">
            <a:xfrm flipH="1">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grpSp>
      <p:grpSp>
        <p:nvGrpSpPr>
          <p:cNvPr id="23" name="Group 141"/>
          <p:cNvGrpSpPr>
            <a:grpSpLocks/>
          </p:cNvGrpSpPr>
          <p:nvPr/>
        </p:nvGrpSpPr>
        <p:grpSpPr bwMode="auto">
          <a:xfrm>
            <a:off x="5219343" y="1871980"/>
            <a:ext cx="252000" cy="252000"/>
            <a:chOff x="1978" y="3911"/>
            <a:chExt cx="111" cy="111"/>
          </a:xfrm>
        </p:grpSpPr>
        <p:sp>
          <p:nvSpPr>
            <p:cNvPr id="24" name="Line 142"/>
            <p:cNvSpPr>
              <a:spLocks noChangeShapeType="1"/>
            </p:cNvSpPr>
            <p:nvPr/>
          </p:nvSpPr>
          <p:spPr bwMode="auto">
            <a:xfrm>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5" name="Line 143"/>
            <p:cNvSpPr>
              <a:spLocks noChangeShapeType="1"/>
            </p:cNvSpPr>
            <p:nvPr/>
          </p:nvSpPr>
          <p:spPr bwMode="auto">
            <a:xfrm flipH="1">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grpSp>
      <p:grpSp>
        <p:nvGrpSpPr>
          <p:cNvPr id="26" name="Group 144"/>
          <p:cNvGrpSpPr>
            <a:grpSpLocks/>
          </p:cNvGrpSpPr>
          <p:nvPr/>
        </p:nvGrpSpPr>
        <p:grpSpPr bwMode="auto">
          <a:xfrm rot="2102210">
            <a:off x="5626735" y="1861820"/>
            <a:ext cx="252000" cy="252000"/>
            <a:chOff x="1978" y="3911"/>
            <a:chExt cx="111" cy="111"/>
          </a:xfrm>
        </p:grpSpPr>
        <p:sp>
          <p:nvSpPr>
            <p:cNvPr id="27" name="Line 145"/>
            <p:cNvSpPr>
              <a:spLocks noChangeShapeType="1"/>
            </p:cNvSpPr>
            <p:nvPr/>
          </p:nvSpPr>
          <p:spPr bwMode="auto">
            <a:xfrm>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8" name="Line 146"/>
            <p:cNvSpPr>
              <a:spLocks noChangeShapeType="1"/>
            </p:cNvSpPr>
            <p:nvPr/>
          </p:nvSpPr>
          <p:spPr bwMode="auto">
            <a:xfrm flipH="1">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grpSp>
      <p:grpSp>
        <p:nvGrpSpPr>
          <p:cNvPr id="29" name="Group 147"/>
          <p:cNvGrpSpPr>
            <a:grpSpLocks/>
          </p:cNvGrpSpPr>
          <p:nvPr/>
        </p:nvGrpSpPr>
        <p:grpSpPr bwMode="auto">
          <a:xfrm rot="3619369">
            <a:off x="7239318" y="1846580"/>
            <a:ext cx="252000" cy="252000"/>
            <a:chOff x="1978" y="3911"/>
            <a:chExt cx="111" cy="111"/>
          </a:xfrm>
        </p:grpSpPr>
        <p:sp>
          <p:nvSpPr>
            <p:cNvPr id="30" name="Line 148"/>
            <p:cNvSpPr>
              <a:spLocks noChangeShapeType="1"/>
            </p:cNvSpPr>
            <p:nvPr/>
          </p:nvSpPr>
          <p:spPr bwMode="auto">
            <a:xfrm>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1" name="Line 149"/>
            <p:cNvSpPr>
              <a:spLocks noChangeShapeType="1"/>
            </p:cNvSpPr>
            <p:nvPr/>
          </p:nvSpPr>
          <p:spPr bwMode="auto">
            <a:xfrm flipH="1">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grpSp>
      <p:graphicFrame>
        <p:nvGraphicFramePr>
          <p:cNvPr id="32" name="Object 150"/>
          <p:cNvGraphicFramePr>
            <a:graphicFrameLocks noChangeAspect="1"/>
          </p:cNvGraphicFramePr>
          <p:nvPr>
            <p:extLst>
              <p:ext uri="{D42A27DB-BD31-4B8C-83A1-F6EECF244321}">
                <p14:modId xmlns:p14="http://schemas.microsoft.com/office/powerpoint/2010/main" val="2329728536"/>
              </p:ext>
            </p:extLst>
          </p:nvPr>
        </p:nvGraphicFramePr>
        <p:xfrm>
          <a:off x="8370888" y="596900"/>
          <a:ext cx="3486150" cy="2070100"/>
        </p:xfrm>
        <a:graphic>
          <a:graphicData uri="http://schemas.openxmlformats.org/presentationml/2006/ole">
            <mc:AlternateContent xmlns:mc="http://schemas.openxmlformats.org/markup-compatibility/2006">
              <mc:Choice xmlns:v="urn:schemas-microsoft-com:vml" Requires="v">
                <p:oleObj spid="_x0000_s2504" name="Visio" r:id="rId7" imgW="4423481" imgH="2642976" progId="Visio.Drawing.11">
                  <p:embed/>
                </p:oleObj>
              </mc:Choice>
              <mc:Fallback>
                <p:oleObj name="Visio" r:id="rId7" imgW="4423481" imgH="2642976" progId="Visio.Drawing.11">
                  <p:embed/>
                  <p:pic>
                    <p:nvPicPr>
                      <p:cNvPr id="32" name="Object 150"/>
                      <p:cNvPicPr>
                        <a:picLocks noChangeAspect="1" noChangeArrowheads="1"/>
                      </p:cNvPicPr>
                      <p:nvPr/>
                    </p:nvPicPr>
                    <p:blipFill>
                      <a:blip r:embed="rId8"/>
                      <a:srcRect/>
                      <a:stretch>
                        <a:fillRect/>
                      </a:stretch>
                    </p:blipFill>
                    <p:spPr bwMode="auto">
                      <a:xfrm>
                        <a:off x="8370888" y="596900"/>
                        <a:ext cx="3486150" cy="207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 name="Object 151"/>
          <p:cNvGraphicFramePr>
            <a:graphicFrameLocks noChangeAspect="1"/>
          </p:cNvGraphicFramePr>
          <p:nvPr>
            <p:extLst>
              <p:ext uri="{D42A27DB-BD31-4B8C-83A1-F6EECF244321}">
                <p14:modId xmlns:p14="http://schemas.microsoft.com/office/powerpoint/2010/main" val="1000555248"/>
              </p:ext>
            </p:extLst>
          </p:nvPr>
        </p:nvGraphicFramePr>
        <p:xfrm>
          <a:off x="8654611" y="2747331"/>
          <a:ext cx="2927789" cy="3805869"/>
        </p:xfrm>
        <a:graphic>
          <a:graphicData uri="http://schemas.openxmlformats.org/presentationml/2006/ole">
            <mc:AlternateContent xmlns:mc="http://schemas.openxmlformats.org/markup-compatibility/2006">
              <mc:Choice xmlns:v="urn:schemas-microsoft-com:vml" Requires="v">
                <p:oleObj spid="_x0000_s2505" name="Visio" r:id="rId9" imgW="4005018" imgH="5001098" progId="Visio.Drawing.11">
                  <p:embed/>
                </p:oleObj>
              </mc:Choice>
              <mc:Fallback>
                <p:oleObj name="Visio" r:id="rId9" imgW="4005018" imgH="5001098" progId="Visio.Drawing.11">
                  <p:embed/>
                  <p:pic>
                    <p:nvPicPr>
                      <p:cNvPr id="33" name="Object 1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54611" y="2747331"/>
                        <a:ext cx="2927789" cy="3805869"/>
                      </a:xfrm>
                      <a:prstGeom prst="rect">
                        <a:avLst/>
                      </a:prstGeom>
                      <a:noFill/>
                      <a:ln>
                        <a:noFill/>
                      </a:ln>
                      <a:effectLst/>
                    </p:spPr>
                  </p:pic>
                </p:oleObj>
              </mc:Fallback>
            </mc:AlternateContent>
          </a:graphicData>
        </a:graphic>
      </p:graphicFrame>
      <p:sp>
        <p:nvSpPr>
          <p:cNvPr id="34" name="Text Box 152"/>
          <p:cNvSpPr txBox="1">
            <a:spLocks noChangeArrowheads="1"/>
          </p:cNvSpPr>
          <p:nvPr/>
        </p:nvSpPr>
        <p:spPr bwMode="auto">
          <a:xfrm>
            <a:off x="450630" y="3058342"/>
            <a:ext cx="6697663" cy="1125116"/>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38100">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pPr eaLnBrk="0" hangingPunct="0">
              <a:lnSpc>
                <a:spcPct val="150000"/>
              </a:lnSpc>
              <a:spcBef>
                <a:spcPts val="600"/>
              </a:spcBef>
            </a:pPr>
            <a:r>
              <a:rPr kumimoji="1" lang="zh-CN" altLang="en-US" sz="2200" b="1" dirty="0">
                <a:solidFill>
                  <a:srgbClr val="FF0000"/>
                </a:solidFill>
                <a:latin typeface="微软雅黑" panose="020B0503020204020204" pitchFamily="34" charset="-122"/>
                <a:ea typeface="微软雅黑" panose="020B0503020204020204" pitchFamily="34" charset="-122"/>
              </a:rPr>
              <a:t>特点：树转换成的二叉树其右子树一定为空</a:t>
            </a:r>
            <a:endParaRPr kumimoji="1" lang="en-US" altLang="zh-CN" sz="2200" b="1" dirty="0">
              <a:solidFill>
                <a:srgbClr val="FF0000"/>
              </a:solidFill>
              <a:latin typeface="微软雅黑" panose="020B0503020204020204" pitchFamily="34" charset="-122"/>
              <a:ea typeface="微软雅黑" panose="020B0503020204020204" pitchFamily="34" charset="-122"/>
            </a:endParaRPr>
          </a:p>
          <a:p>
            <a:pPr>
              <a:lnSpc>
                <a:spcPct val="150000"/>
              </a:lnSpc>
              <a:spcBef>
                <a:spcPts val="600"/>
              </a:spcBef>
            </a:pPr>
            <a:r>
              <a:rPr kumimoji="1" lang="zh-CN" altLang="en-US" sz="2200" b="1" dirty="0">
                <a:solidFill>
                  <a:srgbClr val="CC00CC"/>
                </a:solidFill>
                <a:latin typeface="微软雅黑" panose="020B0503020204020204" pitchFamily="34" charset="-122"/>
                <a:ea typeface="微软雅黑" panose="020B0503020204020204" pitchFamily="34" charset="-122"/>
              </a:rPr>
              <a:t>树的根结点没有兄弟</a:t>
            </a:r>
          </a:p>
        </p:txBody>
      </p:sp>
      <p:grpSp>
        <p:nvGrpSpPr>
          <p:cNvPr id="35" name="Group 153"/>
          <p:cNvGrpSpPr>
            <a:grpSpLocks/>
          </p:cNvGrpSpPr>
          <p:nvPr/>
        </p:nvGrpSpPr>
        <p:grpSpPr bwMode="auto">
          <a:xfrm>
            <a:off x="6742113" y="3813110"/>
            <a:ext cx="1655762" cy="504825"/>
            <a:chOff x="1383" y="1071"/>
            <a:chExt cx="816" cy="318"/>
          </a:xfrm>
        </p:grpSpPr>
        <p:sp>
          <p:nvSpPr>
            <p:cNvPr id="36" name="Line 154"/>
            <p:cNvSpPr>
              <a:spLocks noChangeShapeType="1"/>
            </p:cNvSpPr>
            <p:nvPr/>
          </p:nvSpPr>
          <p:spPr bwMode="auto">
            <a:xfrm>
              <a:off x="1383" y="1389"/>
              <a:ext cx="816" cy="0"/>
            </a:xfrm>
            <a:prstGeom prst="line">
              <a:avLst/>
            </a:prstGeom>
            <a:noFill/>
            <a:ln w="76200">
              <a:solidFill>
                <a:srgbClr val="99009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微软雅黑" panose="020B0503020204020204" pitchFamily="34" charset="-122"/>
                <a:ea typeface="微软雅黑" panose="020B0503020204020204" pitchFamily="34" charset="-122"/>
              </a:endParaRPr>
            </a:p>
          </p:txBody>
        </p:sp>
        <p:sp>
          <p:nvSpPr>
            <p:cNvPr id="37" name="Rectangle 155"/>
            <p:cNvSpPr>
              <a:spLocks noChangeArrowheads="1"/>
            </p:cNvSpPr>
            <p:nvPr/>
          </p:nvSpPr>
          <p:spPr bwMode="auto">
            <a:xfrm>
              <a:off x="1440" y="1071"/>
              <a:ext cx="6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dirty="0">
                  <a:solidFill>
                    <a:schemeClr val="bg2">
                      <a:lumMod val="10000"/>
                    </a:schemeClr>
                  </a:solidFill>
                  <a:latin typeface="微软雅黑" panose="020B0503020204020204" pitchFamily="34" charset="-122"/>
                  <a:ea typeface="微软雅黑" panose="020B0503020204020204" pitchFamily="34" charset="-122"/>
                </a:rPr>
                <a:t>旋转</a:t>
              </a:r>
            </a:p>
          </p:txBody>
        </p:sp>
      </p:grpSp>
    </p:spTree>
    <p:extLst>
      <p:ext uri="{BB962C8B-B14F-4D97-AF65-F5344CB8AC3E}">
        <p14:creationId xmlns:p14="http://schemas.microsoft.com/office/powerpoint/2010/main" val="209838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Effect transition="in" filter="wipe(left)">
                                      <p:cBhvr>
                                        <p:cTn id="38" dur="500"/>
                                        <p:tgtEl>
                                          <p:spTgt spid="3">
                                            <p:txEl>
                                              <p:pRg st="1" end="1"/>
                                            </p:txEl>
                                          </p:spTgt>
                                        </p:tgtEl>
                                      </p:cBhvr>
                                    </p:animEffect>
                                  </p:childTnLst>
                                </p:cTn>
                              </p:par>
                              <p:par>
                                <p:cTn id="39" presetID="1" presetClass="exit"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7"/>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9"/>
                                        </p:tgtEl>
                                        <p:attrNameLst>
                                          <p:attrName>style.visibility</p:attrName>
                                        </p:attrNameLst>
                                      </p:cBhvr>
                                      <p:to>
                                        <p:strVal val="hidden"/>
                                      </p:to>
                                    </p:set>
                                  </p:childTnLst>
                                </p:cTn>
                              </p:par>
                              <p:par>
                                <p:cTn id="49" presetID="9" presetClass="entr" presetSubtype="0"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dissolve">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box(out)">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32"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box(out)">
                                      <p:cBhvr>
                                        <p:cTn id="61" dur="500"/>
                                        <p:tgtEl>
                                          <p:spTgt spid="20"/>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32" fill="hold"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box(out)">
                                      <p:cBhvr>
                                        <p:cTn id="66" dur="5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32" fill="hold"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box(out)">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32" fill="hold" nodeType="click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box(out)">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dissolve">
                                      <p:cBhvr>
                                        <p:cTn id="81" dur="500"/>
                                        <p:tgtEl>
                                          <p:spTgt spid="3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
                                            <p:txEl>
                                              <p:pRg st="2" end="2"/>
                                            </p:txEl>
                                          </p:spTgt>
                                        </p:tgtEl>
                                        <p:attrNameLst>
                                          <p:attrName>style.visibility</p:attrName>
                                        </p:attrNameLst>
                                      </p:cBhvr>
                                      <p:to>
                                        <p:strVal val="visible"/>
                                      </p:to>
                                    </p:set>
                                    <p:animEffect transition="in" filter="wipe(left)">
                                      <p:cBhvr>
                                        <p:cTn id="86" dur="500"/>
                                        <p:tgtEl>
                                          <p:spTgt spid="3">
                                            <p:txEl>
                                              <p:pRg st="2" end="2"/>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wipe(left)">
                                      <p:cBhvr>
                                        <p:cTn id="91" dur="500"/>
                                        <p:tgtEl>
                                          <p:spTgt spid="35"/>
                                        </p:tgtEl>
                                      </p:cBhvr>
                                    </p:animEffect>
                                  </p:childTnLst>
                                </p:cTn>
                              </p:par>
                            </p:childTnLst>
                          </p:cTn>
                        </p:par>
                        <p:par>
                          <p:cTn id="92" fill="hold">
                            <p:stCondLst>
                              <p:cond delay="500"/>
                            </p:stCondLst>
                            <p:childTnLst>
                              <p:par>
                                <p:cTn id="93" presetID="9" presetClass="entr" presetSubtype="0" fill="hold" nodeType="after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dissolve">
                                      <p:cBhvr>
                                        <p:cTn id="95" dur="500"/>
                                        <p:tgtEl>
                                          <p:spTgt spid="33"/>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wipe(left)">
                                      <p:cBhvr>
                                        <p:cTn id="10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autoUpdateAnimBg="0"/>
      <p:bldP spid="5" grpId="0" uiExpand="1" animBg="1"/>
      <p:bldP spid="5" grpId="1" uiExpand="1" animBg="1"/>
      <p:bldP spid="6" grpId="0" uiExpand="1" animBg="1"/>
      <p:bldP spid="6" grpId="1" uiExpand="1" animBg="1"/>
      <p:bldP spid="7" grpId="0" uiExpand="1" animBg="1"/>
      <p:bldP spid="7" grpId="1" uiExpand="1" animBg="1"/>
      <p:bldP spid="8" grpId="0" uiExpand="1" animBg="1"/>
      <p:bldP spid="8" grpId="1" uiExpand="1" animBg="1"/>
      <p:bldP spid="9" grpId="0" uiExpand="1" animBg="1"/>
      <p:bldP spid="9" grpId="1" uiExpand="1" animBg="1"/>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31E16-80EA-40BF-AD71-C4E86D46ED29}"/>
              </a:ext>
            </a:extLst>
          </p:cNvPr>
          <p:cNvSpPr>
            <a:spLocks noGrp="1"/>
          </p:cNvSpPr>
          <p:nvPr>
            <p:ph type="title"/>
          </p:nvPr>
        </p:nvSpPr>
        <p:spPr>
          <a:xfrm>
            <a:off x="914400" y="533400"/>
            <a:ext cx="10363200" cy="990600"/>
          </a:xfrm>
        </p:spPr>
        <p:txBody>
          <a:bodyPr/>
          <a:lstStyle/>
          <a:p>
            <a:r>
              <a:rPr lang="en-US" altLang="zh-CN" sz="4000" dirty="0"/>
              <a:t>2</a:t>
            </a:r>
            <a:r>
              <a:rPr lang="zh-CN" altLang="en-US" sz="4000" dirty="0"/>
              <a:t>、森林转换为二叉树</a:t>
            </a:r>
          </a:p>
        </p:txBody>
      </p:sp>
      <p:sp>
        <p:nvSpPr>
          <p:cNvPr id="3" name="内容占位符 2">
            <a:extLst>
              <a:ext uri="{FF2B5EF4-FFF2-40B4-BE49-F238E27FC236}">
                <a16:creationId xmlns:a16="http://schemas.microsoft.com/office/drawing/2014/main" id="{203325B1-D248-4533-B7EB-E0496D924FEF}"/>
              </a:ext>
            </a:extLst>
          </p:cNvPr>
          <p:cNvSpPr>
            <a:spLocks noGrp="1"/>
          </p:cNvSpPr>
          <p:nvPr>
            <p:ph idx="1"/>
          </p:nvPr>
        </p:nvSpPr>
        <p:spPr>
          <a:xfrm>
            <a:off x="304800" y="1524000"/>
            <a:ext cx="11582400" cy="5029200"/>
          </a:xfrm>
        </p:spPr>
        <p:txBody>
          <a:bodyPr/>
          <a:lstStyle/>
          <a:p>
            <a:pPr>
              <a:lnSpc>
                <a:spcPct val="200000"/>
              </a:lnSpc>
              <a:spcBef>
                <a:spcPts val="1200"/>
              </a:spcBef>
            </a:pPr>
            <a:r>
              <a:rPr lang="zh-CN" altLang="en-US" sz="2800" dirty="0"/>
              <a:t>将森林中的每棵树转换成相应的二叉树。</a:t>
            </a:r>
            <a:endParaRPr lang="en-US" altLang="zh-CN" sz="2800" dirty="0"/>
          </a:p>
          <a:p>
            <a:pPr>
              <a:lnSpc>
                <a:spcPct val="200000"/>
              </a:lnSpc>
              <a:spcBef>
                <a:spcPts val="1200"/>
              </a:spcBef>
            </a:pPr>
            <a:r>
              <a:rPr lang="zh-CN" altLang="en-US" sz="2800" dirty="0"/>
              <a:t>第一棵二叉树不动，</a:t>
            </a:r>
            <a:r>
              <a:rPr lang="zh-CN" altLang="en-US" sz="2800" dirty="0">
                <a:latin typeface="宋体" panose="02010600030101010101" pitchFamily="2" charset="-122"/>
              </a:rPr>
              <a:t>从第二棵二叉树开始，依次把</a:t>
            </a:r>
            <a:r>
              <a:rPr lang="zh-CN" altLang="en-US" sz="2800" dirty="0">
                <a:solidFill>
                  <a:srgbClr val="CC00CC"/>
                </a:solidFill>
                <a:latin typeface="宋体" panose="02010600030101010101" pitchFamily="2" charset="-122"/>
              </a:rPr>
              <a:t>后一棵二叉树的根结点</a:t>
            </a:r>
            <a:r>
              <a:rPr lang="zh-CN" altLang="en-US" sz="2800" dirty="0">
                <a:latin typeface="宋体" panose="02010600030101010101" pitchFamily="2" charset="-122"/>
              </a:rPr>
              <a:t>作为</a:t>
            </a:r>
            <a:r>
              <a:rPr lang="zh-CN" altLang="en-US" sz="2800" dirty="0">
                <a:solidFill>
                  <a:srgbClr val="CC00CC"/>
                </a:solidFill>
                <a:latin typeface="宋体" panose="02010600030101010101" pitchFamily="2" charset="-122"/>
              </a:rPr>
              <a:t>前一棵二叉树根结点</a:t>
            </a:r>
            <a:r>
              <a:rPr lang="zh-CN" altLang="en-US" sz="2800" dirty="0">
                <a:latin typeface="宋体" panose="02010600030101010101" pitchFamily="2" charset="-122"/>
              </a:rPr>
              <a:t>的</a:t>
            </a:r>
            <a:r>
              <a:rPr lang="zh-CN" altLang="en-US" sz="2800" dirty="0">
                <a:solidFill>
                  <a:srgbClr val="FF0000"/>
                </a:solidFill>
                <a:latin typeface="宋体" panose="02010600030101010101" pitchFamily="2" charset="-122"/>
              </a:rPr>
              <a:t>右孩子。</a:t>
            </a:r>
            <a:endParaRPr lang="en-US" altLang="zh-CN" sz="2800" dirty="0">
              <a:solidFill>
                <a:srgbClr val="FF0000"/>
              </a:solidFill>
              <a:latin typeface="宋体" panose="02010600030101010101" pitchFamily="2" charset="-122"/>
            </a:endParaRPr>
          </a:p>
          <a:p>
            <a:pPr>
              <a:lnSpc>
                <a:spcPct val="200000"/>
              </a:lnSpc>
              <a:spcBef>
                <a:spcPts val="1200"/>
              </a:spcBef>
            </a:pPr>
            <a:r>
              <a:rPr lang="zh-CN" altLang="en-US" sz="2800" dirty="0">
                <a:latin typeface="宋体" panose="02010600030101010101" pitchFamily="2" charset="-122"/>
              </a:rPr>
              <a:t>当所有二叉树连在一起后，所得到的二叉树就是由森林转换得到的二叉树。</a:t>
            </a:r>
            <a:endParaRPr lang="zh-CN" altLang="en-US" sz="2800" dirty="0"/>
          </a:p>
        </p:txBody>
      </p:sp>
    </p:spTree>
    <p:extLst>
      <p:ext uri="{BB962C8B-B14F-4D97-AF65-F5344CB8AC3E}">
        <p14:creationId xmlns:p14="http://schemas.microsoft.com/office/powerpoint/2010/main" val="3966781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2635FC4-BFAD-4D67-9DF7-5B305D20AFAF}"/>
              </a:ext>
            </a:extLst>
          </p:cNvPr>
          <p:cNvSpPr txBox="1">
            <a:spLocks noChangeArrowheads="1"/>
          </p:cNvSpPr>
          <p:nvPr/>
        </p:nvSpPr>
        <p:spPr bwMode="auto">
          <a:xfrm>
            <a:off x="685800" y="4930046"/>
            <a:ext cx="9144000" cy="1376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normAutofit fontScale="92500" lnSpcReduction="10000"/>
          </a:bodyPr>
          <a:lst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a:spcBef>
                <a:spcPts val="600"/>
              </a:spcBef>
              <a:buFont typeface="+mj-lt"/>
              <a:buAutoNum type="arabicPeriod"/>
            </a:pPr>
            <a:r>
              <a:rPr lang="zh-CN" altLang="en-US" kern="0" dirty="0">
                <a:solidFill>
                  <a:schemeClr val="accent6">
                    <a:lumMod val="75000"/>
                  </a:schemeClr>
                </a:solidFill>
              </a:rPr>
              <a:t>将各棵树分别转换成二叉树，将每棵树的根结点用线相连</a:t>
            </a:r>
          </a:p>
          <a:p>
            <a:pPr>
              <a:spcBef>
                <a:spcPts val="600"/>
              </a:spcBef>
              <a:buFont typeface="+mj-lt"/>
              <a:buAutoNum type="arabicPeriod"/>
            </a:pPr>
            <a:r>
              <a:rPr lang="zh-CN" altLang="en-US" kern="0" dirty="0">
                <a:solidFill>
                  <a:schemeClr val="accent6">
                    <a:lumMod val="75000"/>
                  </a:schemeClr>
                </a:solidFill>
              </a:rPr>
              <a:t>以第一棵树根结点为二叉树的根</a:t>
            </a:r>
          </a:p>
          <a:p>
            <a:pPr marL="936000" lvl="1" indent="-468000">
              <a:spcBef>
                <a:spcPts val="600"/>
              </a:spcBef>
              <a:buClr>
                <a:schemeClr val="tx1"/>
              </a:buClr>
              <a:defRPr/>
            </a:pPr>
            <a:r>
              <a:rPr lang="zh-CN" altLang="en-US" kern="0" dirty="0">
                <a:solidFill>
                  <a:schemeClr val="accent6">
                    <a:lumMod val="75000"/>
                  </a:schemeClr>
                </a:solidFill>
                <a:latin typeface="Verdana" panose="020B0604030504040204" pitchFamily="34" charset="0"/>
                <a:cs typeface="Verdana" panose="020B0604030504040204" pitchFamily="34" charset="0"/>
              </a:rPr>
              <a:t>再以根结点为轴心，顺时针旋转，构成二叉树型结构</a:t>
            </a:r>
          </a:p>
        </p:txBody>
      </p:sp>
      <p:graphicFrame>
        <p:nvGraphicFramePr>
          <p:cNvPr id="5" name="Object 92">
            <a:extLst>
              <a:ext uri="{FF2B5EF4-FFF2-40B4-BE49-F238E27FC236}">
                <a16:creationId xmlns:a16="http://schemas.microsoft.com/office/drawing/2014/main" id="{80CC12DE-806B-4223-8C0C-47642F05539C}"/>
              </a:ext>
            </a:extLst>
          </p:cNvPr>
          <p:cNvGraphicFramePr>
            <a:graphicFrameLocks noChangeAspect="1"/>
          </p:cNvGraphicFramePr>
          <p:nvPr>
            <p:extLst>
              <p:ext uri="{D42A27DB-BD31-4B8C-83A1-F6EECF244321}">
                <p14:modId xmlns:p14="http://schemas.microsoft.com/office/powerpoint/2010/main" val="359241209"/>
              </p:ext>
            </p:extLst>
          </p:nvPr>
        </p:nvGraphicFramePr>
        <p:xfrm>
          <a:off x="480732" y="904203"/>
          <a:ext cx="3714750" cy="1622425"/>
        </p:xfrm>
        <a:graphic>
          <a:graphicData uri="http://schemas.openxmlformats.org/presentationml/2006/ole">
            <mc:AlternateContent xmlns:mc="http://schemas.openxmlformats.org/markup-compatibility/2006">
              <mc:Choice xmlns:v="urn:schemas-microsoft-com:vml" Requires="v">
                <p:oleObj spid="_x0000_s3344" name="Visio" r:id="rId3" imgW="5907995" imgH="2581613" progId="Visio.Drawing.11">
                  <p:embed/>
                </p:oleObj>
              </mc:Choice>
              <mc:Fallback>
                <p:oleObj name="Visio" r:id="rId3" imgW="5907995" imgH="2581613" progId="Visio.Drawing.11">
                  <p:embed/>
                  <p:pic>
                    <p:nvPicPr>
                      <p:cNvPr id="4" name="Object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732" y="904203"/>
                        <a:ext cx="3714750" cy="1622425"/>
                      </a:xfrm>
                      <a:prstGeom prst="rect">
                        <a:avLst/>
                      </a:prstGeom>
                      <a:noFill/>
                      <a:ln>
                        <a:noFill/>
                      </a:ln>
                      <a:effectLst/>
                    </p:spPr>
                  </p:pic>
                </p:oleObj>
              </mc:Fallback>
            </mc:AlternateContent>
          </a:graphicData>
        </a:graphic>
      </p:graphicFrame>
      <p:graphicFrame>
        <p:nvGraphicFramePr>
          <p:cNvPr id="6" name="Object 93">
            <a:extLst>
              <a:ext uri="{FF2B5EF4-FFF2-40B4-BE49-F238E27FC236}">
                <a16:creationId xmlns:a16="http://schemas.microsoft.com/office/drawing/2014/main" id="{77253AFD-9EB4-4ACF-8C73-2F1398876D1C}"/>
              </a:ext>
            </a:extLst>
          </p:cNvPr>
          <p:cNvGraphicFramePr>
            <a:graphicFrameLocks noChangeAspect="1"/>
          </p:cNvGraphicFramePr>
          <p:nvPr>
            <p:extLst>
              <p:ext uri="{D42A27DB-BD31-4B8C-83A1-F6EECF244321}">
                <p14:modId xmlns:p14="http://schemas.microsoft.com/office/powerpoint/2010/main" val="3529321648"/>
              </p:ext>
            </p:extLst>
          </p:nvPr>
        </p:nvGraphicFramePr>
        <p:xfrm>
          <a:off x="4886978" y="877227"/>
          <a:ext cx="3522662" cy="2043113"/>
        </p:xfrm>
        <a:graphic>
          <a:graphicData uri="http://schemas.openxmlformats.org/presentationml/2006/ole">
            <mc:AlternateContent xmlns:mc="http://schemas.openxmlformats.org/markup-compatibility/2006">
              <mc:Choice xmlns:v="urn:schemas-microsoft-com:vml" Requires="v">
                <p:oleObj spid="_x0000_s3345" name="Visio" r:id="rId5" imgW="5603735" imgH="3250930" progId="Visio.Drawing.11">
                  <p:embed/>
                </p:oleObj>
              </mc:Choice>
              <mc:Fallback>
                <p:oleObj name="Visio" r:id="rId5" imgW="5603735" imgH="3250930" progId="Visio.Drawing.11">
                  <p:embed/>
                  <p:pic>
                    <p:nvPicPr>
                      <p:cNvPr id="5" name="Object 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6978" y="877227"/>
                        <a:ext cx="3522662" cy="2043113"/>
                      </a:xfrm>
                      <a:prstGeom prst="rect">
                        <a:avLst/>
                      </a:prstGeom>
                      <a:noFill/>
                      <a:ln>
                        <a:noFill/>
                      </a:ln>
                      <a:effectLst/>
                    </p:spPr>
                  </p:pic>
                </p:oleObj>
              </mc:Fallback>
            </mc:AlternateContent>
          </a:graphicData>
        </a:graphic>
      </p:graphicFrame>
      <p:sp>
        <p:nvSpPr>
          <p:cNvPr id="7" name="Line 96">
            <a:extLst>
              <a:ext uri="{FF2B5EF4-FFF2-40B4-BE49-F238E27FC236}">
                <a16:creationId xmlns:a16="http://schemas.microsoft.com/office/drawing/2014/main" id="{98A89D25-C399-4BEE-B47E-30BCB7299A50}"/>
              </a:ext>
            </a:extLst>
          </p:cNvPr>
          <p:cNvSpPr>
            <a:spLocks noChangeShapeType="1"/>
          </p:cNvSpPr>
          <p:nvPr/>
        </p:nvSpPr>
        <p:spPr bwMode="auto">
          <a:xfrm>
            <a:off x="5869640" y="1071537"/>
            <a:ext cx="936625" cy="0"/>
          </a:xfrm>
          <a:prstGeom prst="line">
            <a:avLst/>
          </a:prstGeom>
          <a:noFill/>
          <a:ln w="5715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97">
            <a:extLst>
              <a:ext uri="{FF2B5EF4-FFF2-40B4-BE49-F238E27FC236}">
                <a16:creationId xmlns:a16="http://schemas.microsoft.com/office/drawing/2014/main" id="{612EEA6B-22BE-4F9A-BAF5-007BE5BD417A}"/>
              </a:ext>
            </a:extLst>
          </p:cNvPr>
          <p:cNvSpPr>
            <a:spLocks noChangeShapeType="1"/>
          </p:cNvSpPr>
          <p:nvPr/>
        </p:nvSpPr>
        <p:spPr bwMode="auto">
          <a:xfrm>
            <a:off x="7253305" y="1071537"/>
            <a:ext cx="720725" cy="0"/>
          </a:xfrm>
          <a:prstGeom prst="line">
            <a:avLst/>
          </a:prstGeom>
          <a:noFill/>
          <a:ln w="5715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 name="Object 102">
            <a:extLst>
              <a:ext uri="{FF2B5EF4-FFF2-40B4-BE49-F238E27FC236}">
                <a16:creationId xmlns:a16="http://schemas.microsoft.com/office/drawing/2014/main" id="{00516870-DE11-4759-81BF-6238838178A1}"/>
              </a:ext>
            </a:extLst>
          </p:cNvPr>
          <p:cNvGraphicFramePr>
            <a:graphicFrameLocks noChangeAspect="1"/>
          </p:cNvGraphicFramePr>
          <p:nvPr>
            <p:extLst>
              <p:ext uri="{D42A27DB-BD31-4B8C-83A1-F6EECF244321}">
                <p14:modId xmlns:p14="http://schemas.microsoft.com/office/powerpoint/2010/main" val="3079237527"/>
              </p:ext>
            </p:extLst>
          </p:nvPr>
        </p:nvGraphicFramePr>
        <p:xfrm>
          <a:off x="9168093" y="1264577"/>
          <a:ext cx="2543175" cy="3311525"/>
        </p:xfrm>
        <a:graphic>
          <a:graphicData uri="http://schemas.openxmlformats.org/presentationml/2006/ole">
            <mc:AlternateContent xmlns:mc="http://schemas.openxmlformats.org/markup-compatibility/2006">
              <mc:Choice xmlns:v="urn:schemas-microsoft-com:vml" Requires="v">
                <p:oleObj spid="_x0000_s3346" name="Visio" r:id="rId7" imgW="4005018" imgH="5212945" progId="Visio.Drawing.11">
                  <p:embed/>
                </p:oleObj>
              </mc:Choice>
              <mc:Fallback>
                <p:oleObj name="Visio" r:id="rId7" imgW="4005018" imgH="5212945" progId="Visio.Drawing.11">
                  <p:embed/>
                  <p:pic>
                    <p:nvPicPr>
                      <p:cNvPr id="11" name="Object 1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68093" y="1264577"/>
                        <a:ext cx="2543175"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152">
            <a:extLst>
              <a:ext uri="{FF2B5EF4-FFF2-40B4-BE49-F238E27FC236}">
                <a16:creationId xmlns:a16="http://schemas.microsoft.com/office/drawing/2014/main" id="{EC37FF60-25D9-4AA1-A7C4-3385525A8282}"/>
              </a:ext>
            </a:extLst>
          </p:cNvPr>
          <p:cNvSpPr txBox="1">
            <a:spLocks noChangeArrowheads="1"/>
          </p:cNvSpPr>
          <p:nvPr/>
        </p:nvSpPr>
        <p:spPr bwMode="auto">
          <a:xfrm>
            <a:off x="1602479" y="3408609"/>
            <a:ext cx="5186006" cy="46166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38100">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pPr algn="ctr" eaLnBrk="0" hangingPunct="0"/>
            <a:r>
              <a:rPr kumimoji="1" lang="zh-CN" altLang="en-US" sz="2400" b="1" dirty="0">
                <a:solidFill>
                  <a:srgbClr val="CC00CC"/>
                </a:solidFill>
                <a:latin typeface="微软雅黑" panose="020B0503020204020204" pitchFamily="34" charset="-122"/>
                <a:ea typeface="微软雅黑" panose="020B0503020204020204" pitchFamily="34" charset="-122"/>
              </a:rPr>
              <a:t>树转换成的二叉树其右子树一定为空</a:t>
            </a:r>
          </a:p>
        </p:txBody>
      </p:sp>
      <p:sp>
        <p:nvSpPr>
          <p:cNvPr id="14" name="Text Box 152">
            <a:extLst>
              <a:ext uri="{FF2B5EF4-FFF2-40B4-BE49-F238E27FC236}">
                <a16:creationId xmlns:a16="http://schemas.microsoft.com/office/drawing/2014/main" id="{B5C9813C-F86C-4CB7-BBD8-22590F645598}"/>
              </a:ext>
            </a:extLst>
          </p:cNvPr>
          <p:cNvSpPr txBox="1">
            <a:spLocks noChangeArrowheads="1"/>
          </p:cNvSpPr>
          <p:nvPr/>
        </p:nvSpPr>
        <p:spPr bwMode="auto">
          <a:xfrm>
            <a:off x="2638579" y="2782434"/>
            <a:ext cx="3330162" cy="46166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38100">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pPr algn="ctr" eaLnBrk="0" hangingPunct="0"/>
            <a:r>
              <a:rPr kumimoji="1" lang="zh-CN" altLang="en-US" sz="2400" b="1" dirty="0">
                <a:solidFill>
                  <a:srgbClr val="FF0000"/>
                </a:solidFill>
                <a:latin typeface="微软雅黑" panose="020B0503020204020204" pitchFamily="34" charset="-122"/>
                <a:ea typeface="微软雅黑" panose="020B0503020204020204" pitchFamily="34" charset="-122"/>
              </a:rPr>
              <a:t>为什么这样连接？</a:t>
            </a:r>
          </a:p>
        </p:txBody>
      </p:sp>
      <p:grpSp>
        <p:nvGrpSpPr>
          <p:cNvPr id="16" name="Group 153">
            <a:extLst>
              <a:ext uri="{FF2B5EF4-FFF2-40B4-BE49-F238E27FC236}">
                <a16:creationId xmlns:a16="http://schemas.microsoft.com/office/drawing/2014/main" id="{7734624E-CCC2-4030-9F7D-87D5B4B723FF}"/>
              </a:ext>
            </a:extLst>
          </p:cNvPr>
          <p:cNvGrpSpPr>
            <a:grpSpLocks/>
          </p:cNvGrpSpPr>
          <p:nvPr/>
        </p:nvGrpSpPr>
        <p:grpSpPr bwMode="auto">
          <a:xfrm>
            <a:off x="7974030" y="2773199"/>
            <a:ext cx="1352594" cy="504825"/>
            <a:chOff x="1383" y="1071"/>
            <a:chExt cx="816" cy="318"/>
          </a:xfrm>
        </p:grpSpPr>
        <p:sp>
          <p:nvSpPr>
            <p:cNvPr id="17" name="Line 154">
              <a:extLst>
                <a:ext uri="{FF2B5EF4-FFF2-40B4-BE49-F238E27FC236}">
                  <a16:creationId xmlns:a16="http://schemas.microsoft.com/office/drawing/2014/main" id="{7D1E7EB4-1A0C-4905-9E16-DBDDB30CA522}"/>
                </a:ext>
              </a:extLst>
            </p:cNvPr>
            <p:cNvSpPr>
              <a:spLocks noChangeShapeType="1"/>
            </p:cNvSpPr>
            <p:nvPr/>
          </p:nvSpPr>
          <p:spPr bwMode="auto">
            <a:xfrm>
              <a:off x="1383" y="1389"/>
              <a:ext cx="816" cy="0"/>
            </a:xfrm>
            <a:prstGeom prst="line">
              <a:avLst/>
            </a:prstGeom>
            <a:noFill/>
            <a:ln w="76200">
              <a:solidFill>
                <a:srgbClr val="99009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微软雅黑" panose="020B0503020204020204" pitchFamily="34" charset="-122"/>
                <a:ea typeface="微软雅黑" panose="020B0503020204020204" pitchFamily="34" charset="-122"/>
              </a:endParaRPr>
            </a:p>
          </p:txBody>
        </p:sp>
        <p:sp>
          <p:nvSpPr>
            <p:cNvPr id="18" name="Rectangle 155">
              <a:extLst>
                <a:ext uri="{FF2B5EF4-FFF2-40B4-BE49-F238E27FC236}">
                  <a16:creationId xmlns:a16="http://schemas.microsoft.com/office/drawing/2014/main" id="{69930D92-0F63-4F2C-8A90-03539EF32FBD}"/>
                </a:ext>
              </a:extLst>
            </p:cNvPr>
            <p:cNvSpPr>
              <a:spLocks noChangeArrowheads="1"/>
            </p:cNvSpPr>
            <p:nvPr/>
          </p:nvSpPr>
          <p:spPr bwMode="auto">
            <a:xfrm>
              <a:off x="1440" y="1071"/>
              <a:ext cx="6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dirty="0">
                  <a:solidFill>
                    <a:schemeClr val="bg2">
                      <a:lumMod val="10000"/>
                    </a:schemeClr>
                  </a:solidFill>
                  <a:latin typeface="微软雅黑" panose="020B0503020204020204" pitchFamily="34" charset="-122"/>
                  <a:ea typeface="微软雅黑" panose="020B0503020204020204" pitchFamily="34" charset="-122"/>
                </a:rPr>
                <a:t>旋转</a:t>
              </a:r>
            </a:p>
          </p:txBody>
        </p:sp>
      </p:grpSp>
    </p:spTree>
    <p:extLst>
      <p:ext uri="{BB962C8B-B14F-4D97-AF65-F5344CB8AC3E}">
        <p14:creationId xmlns:p14="http://schemas.microsoft.com/office/powerpoint/2010/main" val="62416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wipe(left)">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wipe(left)">
                                      <p:cBhvr>
                                        <p:cTn id="42" dur="500"/>
                                        <p:tgtEl>
                                          <p:spTgt spid="4">
                                            <p:txEl>
                                              <p:pRg st="2" end="2"/>
                                            </p:txEl>
                                          </p:spTgt>
                                        </p:tgtEl>
                                      </p:cBhvr>
                                    </p:animEffec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dissolve">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utoUpdateAnimBg="0"/>
      <p:bldP spid="7" grpId="0" uiExpand="1" animBg="1"/>
      <p:bldP spid="8" grpId="0" uiExpand="1" animBg="1"/>
      <p:bldP spid="13" grpId="0" uiExpand="1"/>
      <p:bldP spid="14" grpId="0" uiExpan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31E16-80EA-40BF-AD71-C4E86D46ED29}"/>
              </a:ext>
            </a:extLst>
          </p:cNvPr>
          <p:cNvSpPr>
            <a:spLocks noGrp="1"/>
          </p:cNvSpPr>
          <p:nvPr>
            <p:ph type="title"/>
          </p:nvPr>
        </p:nvSpPr>
        <p:spPr/>
        <p:txBody>
          <a:bodyPr/>
          <a:lstStyle/>
          <a:p>
            <a:r>
              <a:rPr lang="en-US" altLang="zh-CN" dirty="0"/>
              <a:t>3</a:t>
            </a:r>
            <a:r>
              <a:rPr lang="zh-CN" altLang="en-US" dirty="0"/>
              <a:t>、二叉树还原为树或森林</a:t>
            </a:r>
          </a:p>
        </p:txBody>
      </p:sp>
      <p:sp>
        <p:nvSpPr>
          <p:cNvPr id="3" name="内容占位符 2">
            <a:extLst>
              <a:ext uri="{FF2B5EF4-FFF2-40B4-BE49-F238E27FC236}">
                <a16:creationId xmlns:a16="http://schemas.microsoft.com/office/drawing/2014/main" id="{203325B1-D248-4533-B7EB-E0496D924FEF}"/>
              </a:ext>
            </a:extLst>
          </p:cNvPr>
          <p:cNvSpPr>
            <a:spLocks noGrp="1"/>
          </p:cNvSpPr>
          <p:nvPr>
            <p:ph idx="1"/>
          </p:nvPr>
        </p:nvSpPr>
        <p:spPr>
          <a:xfrm>
            <a:off x="304800" y="1752600"/>
            <a:ext cx="11582400" cy="4800600"/>
          </a:xfrm>
        </p:spPr>
        <p:txBody>
          <a:bodyPr/>
          <a:lstStyle/>
          <a:p>
            <a:pPr>
              <a:spcBef>
                <a:spcPts val="1200"/>
              </a:spcBef>
            </a:pPr>
            <a:r>
              <a:rPr lang="en-US" altLang="zh-CN" dirty="0"/>
              <a:t>1</a:t>
            </a:r>
            <a:r>
              <a:rPr lang="zh-CN" altLang="en-US" dirty="0"/>
              <a:t>）若某结点是其双亲的左孩子，则把该结点的右孩子、右孩子的右孩子、</a:t>
            </a:r>
            <a:r>
              <a:rPr lang="en-US" altLang="zh-CN" dirty="0"/>
              <a:t>……</a:t>
            </a:r>
            <a:r>
              <a:rPr lang="zh-CN" altLang="en-US" dirty="0"/>
              <a:t>都与该结点的双亲结点用线连起来。 </a:t>
            </a:r>
          </a:p>
          <a:p>
            <a:pPr>
              <a:spcBef>
                <a:spcPts val="1200"/>
              </a:spcBef>
            </a:pPr>
            <a:r>
              <a:rPr lang="en-US" altLang="zh-CN" dirty="0"/>
              <a:t>2</a:t>
            </a:r>
            <a:r>
              <a:rPr lang="zh-CN" altLang="en-US" dirty="0"/>
              <a:t>）删掉原二叉树中所有双亲结点与右孩子结点的连线。 </a:t>
            </a:r>
          </a:p>
          <a:p>
            <a:pPr>
              <a:spcBef>
                <a:spcPts val="1200"/>
              </a:spcBef>
            </a:pPr>
            <a:r>
              <a:rPr lang="en-US" altLang="zh-CN" dirty="0"/>
              <a:t>3</a:t>
            </a:r>
            <a:r>
              <a:rPr lang="zh-CN" altLang="en-US" dirty="0"/>
              <a:t>）整理由</a:t>
            </a:r>
            <a:r>
              <a:rPr lang="en-US" altLang="zh-CN" dirty="0"/>
              <a:t>1</a:t>
            </a:r>
            <a:r>
              <a:rPr lang="zh-CN" altLang="en-US" dirty="0"/>
              <a:t>）、</a:t>
            </a:r>
            <a:r>
              <a:rPr lang="en-US" altLang="zh-CN" dirty="0"/>
              <a:t>2</a:t>
            </a:r>
            <a:r>
              <a:rPr lang="zh-CN" altLang="en-US" dirty="0"/>
              <a:t>）两步所得到的树或森林，使之结构层次分明。 </a:t>
            </a:r>
          </a:p>
          <a:p>
            <a:pPr>
              <a:spcBef>
                <a:spcPts val="1200"/>
              </a:spcBef>
            </a:pPr>
            <a:endParaRPr lang="zh-CN" altLang="en-US" dirty="0"/>
          </a:p>
        </p:txBody>
      </p:sp>
    </p:spTree>
    <p:extLst>
      <p:ext uri="{BB962C8B-B14F-4D97-AF65-F5344CB8AC3E}">
        <p14:creationId xmlns:p14="http://schemas.microsoft.com/office/powerpoint/2010/main" val="328937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86DDB-FC65-4C3C-9C93-B766818A5F9A}"/>
              </a:ext>
            </a:extLst>
          </p:cNvPr>
          <p:cNvSpPr>
            <a:spLocks noGrp="1"/>
          </p:cNvSpPr>
          <p:nvPr>
            <p:ph type="title"/>
          </p:nvPr>
        </p:nvSpPr>
        <p:spPr>
          <a:xfrm>
            <a:off x="914400" y="533400"/>
            <a:ext cx="10363200" cy="838200"/>
          </a:xfrm>
        </p:spPr>
        <p:txBody>
          <a:bodyPr/>
          <a:lstStyle/>
          <a:p>
            <a:r>
              <a:rPr lang="en-US" altLang="zh-CN" sz="4400" dirty="0"/>
              <a:t>6.4 </a:t>
            </a:r>
            <a:r>
              <a:rPr lang="zh-CN" altLang="en-US" sz="4400" dirty="0"/>
              <a:t>树、森林和二叉树的关系</a:t>
            </a:r>
          </a:p>
        </p:txBody>
      </p:sp>
      <p:sp>
        <p:nvSpPr>
          <p:cNvPr id="3" name="内容占位符 2">
            <a:extLst>
              <a:ext uri="{FF2B5EF4-FFF2-40B4-BE49-F238E27FC236}">
                <a16:creationId xmlns:a16="http://schemas.microsoft.com/office/drawing/2014/main" id="{8EEC4AEF-01E3-4EA5-A4C4-9184B1C39A3E}"/>
              </a:ext>
            </a:extLst>
          </p:cNvPr>
          <p:cNvSpPr>
            <a:spLocks noGrp="1"/>
          </p:cNvSpPr>
          <p:nvPr>
            <p:ph idx="1"/>
          </p:nvPr>
        </p:nvSpPr>
        <p:spPr>
          <a:xfrm>
            <a:off x="1295400" y="1828800"/>
            <a:ext cx="10591800" cy="4724400"/>
          </a:xfrm>
        </p:spPr>
        <p:txBody>
          <a:bodyPr/>
          <a:lstStyle/>
          <a:p>
            <a:pPr>
              <a:spcBef>
                <a:spcPts val="1200"/>
              </a:spcBef>
            </a:pPr>
            <a:r>
              <a:rPr lang="zh-CN" altLang="en-US" sz="2800" dirty="0"/>
              <a:t>树的存储结构</a:t>
            </a:r>
          </a:p>
          <a:p>
            <a:pPr>
              <a:spcBef>
                <a:spcPts val="1200"/>
              </a:spcBef>
            </a:pPr>
            <a:r>
              <a:rPr lang="zh-CN" altLang="en-US" sz="2800" dirty="0"/>
              <a:t>森林、树、二叉树的相互转化</a:t>
            </a:r>
          </a:p>
          <a:p>
            <a:pPr>
              <a:spcBef>
                <a:spcPts val="1200"/>
              </a:spcBef>
            </a:pPr>
            <a:r>
              <a:rPr lang="zh-CN" altLang="en-US" sz="2800" dirty="0"/>
              <a:t>树和森林的遍历</a:t>
            </a:r>
          </a:p>
        </p:txBody>
      </p:sp>
    </p:spTree>
    <p:extLst>
      <p:ext uri="{BB962C8B-B14F-4D97-AF65-F5344CB8AC3E}">
        <p14:creationId xmlns:p14="http://schemas.microsoft.com/office/powerpoint/2010/main" val="1352126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A257396-902B-4A56-866D-9125BF9E76FE}"/>
              </a:ext>
            </a:extLst>
          </p:cNvPr>
          <p:cNvSpPr>
            <a:spLocks noChangeArrowheads="1"/>
          </p:cNvSpPr>
          <p:nvPr/>
        </p:nvSpPr>
        <p:spPr bwMode="auto">
          <a:xfrm>
            <a:off x="351900" y="4440081"/>
            <a:ext cx="11611500" cy="2208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457200" indent="-457200">
              <a:lnSpc>
                <a:spcPct val="150000"/>
              </a:lnSpc>
              <a:spcBef>
                <a:spcPts val="0"/>
              </a:spcBef>
              <a:buFont typeface="+mj-lt"/>
              <a:buAutoNum type="arabicPeriod"/>
            </a:pPr>
            <a:r>
              <a:rPr lang="zh-CN" altLang="en-US" sz="2200" b="1" dirty="0">
                <a:solidFill>
                  <a:schemeClr val="accent6">
                    <a:lumMod val="75000"/>
                  </a:schemeClr>
                </a:solidFill>
                <a:latin typeface="微软雅黑" pitchFamily="34" charset="-122"/>
                <a:ea typeface="微软雅黑" pitchFamily="34" charset="-122"/>
              </a:rPr>
              <a:t>加线：若</a:t>
            </a:r>
            <a:r>
              <a:rPr lang="zh-CN" altLang="zh-CN" sz="2200" b="1" dirty="0">
                <a:solidFill>
                  <a:schemeClr val="accent6">
                    <a:lumMod val="75000"/>
                  </a:schemeClr>
                </a:solidFill>
                <a:latin typeface="微软雅黑" pitchFamily="34" charset="-122"/>
                <a:ea typeface="微软雅黑" pitchFamily="34" charset="-122"/>
              </a:rPr>
              <a:t>结点是</a:t>
            </a:r>
            <a:r>
              <a:rPr lang="zh-CN" altLang="en-US" sz="2200" b="1" dirty="0">
                <a:solidFill>
                  <a:schemeClr val="accent6">
                    <a:lumMod val="75000"/>
                  </a:schemeClr>
                </a:solidFill>
                <a:latin typeface="微软雅黑" pitchFamily="34" charset="-122"/>
                <a:ea typeface="微软雅黑" pitchFamily="34" charset="-122"/>
              </a:rPr>
              <a:t>父</a:t>
            </a:r>
            <a:r>
              <a:rPr lang="zh-CN" altLang="zh-CN" sz="2200" b="1" dirty="0">
                <a:solidFill>
                  <a:schemeClr val="accent6">
                    <a:lumMod val="75000"/>
                  </a:schemeClr>
                </a:solidFill>
                <a:latin typeface="微软雅黑" pitchFamily="34" charset="-122"/>
                <a:ea typeface="微软雅黑" pitchFamily="34" charset="-122"/>
              </a:rPr>
              <a:t>结点</a:t>
            </a:r>
            <a:r>
              <a:rPr lang="en-US" altLang="zh-CN" sz="2200" b="1" dirty="0">
                <a:solidFill>
                  <a:schemeClr val="accent6">
                    <a:lumMod val="75000"/>
                  </a:schemeClr>
                </a:solidFill>
                <a:latin typeface="微软雅黑" pitchFamily="34" charset="-122"/>
                <a:ea typeface="微软雅黑" pitchFamily="34" charset="-122"/>
              </a:rPr>
              <a:t>p</a:t>
            </a:r>
            <a:r>
              <a:rPr lang="zh-CN" altLang="zh-CN" sz="2200" b="1" dirty="0">
                <a:solidFill>
                  <a:schemeClr val="accent6">
                    <a:lumMod val="75000"/>
                  </a:schemeClr>
                </a:solidFill>
                <a:latin typeface="微软雅黑" pitchFamily="34" charset="-122"/>
                <a:ea typeface="微软雅黑" pitchFamily="34" charset="-122"/>
              </a:rPr>
              <a:t>的左孩子，则将</a:t>
            </a:r>
            <a:r>
              <a:rPr lang="zh-CN" altLang="en-US" sz="2200" b="1" dirty="0">
                <a:solidFill>
                  <a:schemeClr val="accent6">
                    <a:lumMod val="75000"/>
                  </a:schemeClr>
                </a:solidFill>
                <a:latin typeface="微软雅黑" pitchFamily="34" charset="-122"/>
                <a:ea typeface="微软雅黑" pitchFamily="34" charset="-122"/>
              </a:rPr>
              <a:t>该结点</a:t>
            </a:r>
            <a:r>
              <a:rPr lang="zh-CN" altLang="zh-CN" sz="2200" b="1" dirty="0">
                <a:solidFill>
                  <a:schemeClr val="accent6">
                    <a:lumMod val="75000"/>
                  </a:schemeClr>
                </a:solidFill>
                <a:latin typeface="微软雅黑" pitchFamily="34" charset="-122"/>
                <a:ea typeface="微软雅黑" pitchFamily="34" charset="-122"/>
              </a:rPr>
              <a:t>的右孩子，右孩子的右孩子</a:t>
            </a:r>
            <a:r>
              <a:rPr lang="zh-CN" altLang="en-US" sz="2200" b="1" dirty="0">
                <a:solidFill>
                  <a:schemeClr val="accent6">
                    <a:lumMod val="75000"/>
                  </a:schemeClr>
                </a:solidFill>
                <a:latin typeface="微软雅黑" pitchFamily="34" charset="-122"/>
                <a:ea typeface="微软雅黑" pitchFamily="34" charset="-122"/>
              </a:rPr>
              <a:t>(</a:t>
            </a:r>
            <a:r>
              <a:rPr lang="en-US" altLang="zh-CN" sz="2200" b="1" dirty="0">
                <a:solidFill>
                  <a:schemeClr val="accent6">
                    <a:lumMod val="75000"/>
                  </a:schemeClr>
                </a:solidFill>
                <a:latin typeface="微软雅黑" pitchFamily="34" charset="-122"/>
                <a:ea typeface="微软雅黑" pitchFamily="34" charset="-122"/>
              </a:rPr>
              <a:t>……</a:t>
            </a:r>
            <a:r>
              <a:rPr lang="zh-CN" altLang="zh-CN" sz="2200" b="1" dirty="0">
                <a:solidFill>
                  <a:schemeClr val="accent6">
                    <a:lumMod val="75000"/>
                  </a:schemeClr>
                </a:solidFill>
                <a:latin typeface="微软雅黑" pitchFamily="34" charset="-122"/>
                <a:ea typeface="微软雅黑" pitchFamily="34" charset="-122"/>
              </a:rPr>
              <a:t>所有右孩子</a:t>
            </a:r>
            <a:r>
              <a:rPr lang="zh-CN" altLang="en-US" sz="2200" b="1" dirty="0">
                <a:solidFill>
                  <a:schemeClr val="accent6">
                    <a:lumMod val="75000"/>
                  </a:schemeClr>
                </a:solidFill>
                <a:latin typeface="微软雅黑" pitchFamily="34" charset="-122"/>
                <a:ea typeface="微软雅黑" pitchFamily="34" charset="-122"/>
              </a:rPr>
              <a:t>)</a:t>
            </a:r>
            <a:r>
              <a:rPr lang="zh-CN" altLang="zh-CN" sz="2200" b="1" dirty="0">
                <a:solidFill>
                  <a:schemeClr val="accent6">
                    <a:lumMod val="75000"/>
                  </a:schemeClr>
                </a:solidFill>
                <a:latin typeface="微软雅黑" pitchFamily="34" charset="-122"/>
                <a:ea typeface="微软雅黑" pitchFamily="34" charset="-122"/>
              </a:rPr>
              <a:t>，都与</a:t>
            </a:r>
            <a:r>
              <a:rPr lang="zh-CN" altLang="en-US" sz="2200" b="1" dirty="0">
                <a:solidFill>
                  <a:schemeClr val="accent6">
                    <a:lumMod val="75000"/>
                  </a:schemeClr>
                </a:solidFill>
                <a:latin typeface="微软雅黑" pitchFamily="34" charset="-122"/>
                <a:ea typeface="微软雅黑" pitchFamily="34" charset="-122"/>
              </a:rPr>
              <a:t>父</a:t>
            </a:r>
            <a:r>
              <a:rPr lang="zh-CN" altLang="zh-CN" sz="2200" b="1" dirty="0">
                <a:solidFill>
                  <a:schemeClr val="accent6">
                    <a:lumMod val="75000"/>
                  </a:schemeClr>
                </a:solidFill>
                <a:latin typeface="微软雅黑" pitchFamily="34" charset="-122"/>
                <a:ea typeface="微软雅黑" pitchFamily="34" charset="-122"/>
              </a:rPr>
              <a:t>结点</a:t>
            </a:r>
            <a:r>
              <a:rPr lang="zh-CN" altLang="en-US" sz="2200" b="1" dirty="0">
                <a:solidFill>
                  <a:schemeClr val="accent6">
                    <a:lumMod val="75000"/>
                  </a:schemeClr>
                </a:solidFill>
                <a:latin typeface="微软雅黑" pitchFamily="34" charset="-122"/>
                <a:ea typeface="微软雅黑" pitchFamily="34" charset="-122"/>
              </a:rPr>
              <a:t>p进行连线</a:t>
            </a:r>
          </a:p>
          <a:p>
            <a:pPr marL="457200" indent="-457200">
              <a:lnSpc>
                <a:spcPct val="150000"/>
              </a:lnSpc>
              <a:spcBef>
                <a:spcPts val="0"/>
              </a:spcBef>
              <a:buFont typeface="+mj-lt"/>
              <a:buAutoNum type="arabicPeriod"/>
            </a:pPr>
            <a:r>
              <a:rPr lang="zh-CN" altLang="en-US" sz="2200" b="1" dirty="0">
                <a:solidFill>
                  <a:schemeClr val="accent6">
                    <a:lumMod val="75000"/>
                  </a:schemeClr>
                </a:solidFill>
                <a:latin typeface="微软雅黑" pitchFamily="34" charset="-122"/>
                <a:ea typeface="微软雅黑" pitchFamily="34" charset="-122"/>
              </a:rPr>
              <a:t>割线：去掉原二叉树中父结点与右孩子之间的连线</a:t>
            </a:r>
          </a:p>
          <a:p>
            <a:pPr marL="457200" indent="-457200">
              <a:lnSpc>
                <a:spcPct val="150000"/>
              </a:lnSpc>
              <a:spcBef>
                <a:spcPts val="0"/>
              </a:spcBef>
              <a:buFont typeface="+mj-lt"/>
              <a:buAutoNum type="arabicPeriod"/>
            </a:pPr>
            <a:r>
              <a:rPr lang="zh-CN" altLang="en-US" sz="2200" b="1" dirty="0">
                <a:solidFill>
                  <a:schemeClr val="accent6">
                    <a:lumMod val="75000"/>
                  </a:schemeClr>
                </a:solidFill>
                <a:latin typeface="微软雅黑" pitchFamily="34" charset="-122"/>
                <a:ea typeface="微软雅黑" pitchFamily="34" charset="-122"/>
              </a:rPr>
              <a:t>调整：将结点按层次排列，形成树形结构</a:t>
            </a:r>
          </a:p>
        </p:txBody>
      </p:sp>
      <p:graphicFrame>
        <p:nvGraphicFramePr>
          <p:cNvPr id="6" name="Object 119">
            <a:extLst>
              <a:ext uri="{FF2B5EF4-FFF2-40B4-BE49-F238E27FC236}">
                <a16:creationId xmlns:a16="http://schemas.microsoft.com/office/drawing/2014/main" id="{13EAB780-AD6D-4793-BC75-EC345E91D6FC}"/>
              </a:ext>
            </a:extLst>
          </p:cNvPr>
          <p:cNvGraphicFramePr>
            <a:graphicFrameLocks noChangeAspect="1"/>
          </p:cNvGraphicFramePr>
          <p:nvPr>
            <p:extLst>
              <p:ext uri="{D42A27DB-BD31-4B8C-83A1-F6EECF244321}">
                <p14:modId xmlns:p14="http://schemas.microsoft.com/office/powerpoint/2010/main" val="3277904701"/>
              </p:ext>
            </p:extLst>
          </p:nvPr>
        </p:nvGraphicFramePr>
        <p:xfrm>
          <a:off x="828190" y="566936"/>
          <a:ext cx="2731173" cy="3679698"/>
        </p:xfrm>
        <a:graphic>
          <a:graphicData uri="http://schemas.openxmlformats.org/presentationml/2006/ole">
            <mc:AlternateContent xmlns:mc="http://schemas.openxmlformats.org/markup-compatibility/2006">
              <mc:Choice xmlns:v="urn:schemas-microsoft-com:vml" Requires="v">
                <p:oleObj spid="_x0000_s4347" name="Visio" r:id="rId3" imgW="4539632" imgH="6116266" progId="Visio.Drawing.11">
                  <p:embed/>
                </p:oleObj>
              </mc:Choice>
              <mc:Fallback>
                <p:oleObj name="Visio" r:id="rId3" imgW="4539632" imgH="6116266" progId="Visio.Drawing.11">
                  <p:embed/>
                  <p:pic>
                    <p:nvPicPr>
                      <p:cNvPr id="4" name="Object 1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190" y="566936"/>
                        <a:ext cx="2731173" cy="3679698"/>
                      </a:xfrm>
                      <a:prstGeom prst="rect">
                        <a:avLst/>
                      </a:prstGeom>
                      <a:noFill/>
                      <a:ln>
                        <a:noFill/>
                      </a:ln>
                      <a:effectLst/>
                    </p:spPr>
                  </p:pic>
                </p:oleObj>
              </mc:Fallback>
            </mc:AlternateContent>
          </a:graphicData>
        </a:graphic>
      </p:graphicFrame>
      <p:sp>
        <p:nvSpPr>
          <p:cNvPr id="7" name="Line 120">
            <a:extLst>
              <a:ext uri="{FF2B5EF4-FFF2-40B4-BE49-F238E27FC236}">
                <a16:creationId xmlns:a16="http://schemas.microsoft.com/office/drawing/2014/main" id="{191C0320-9A53-464B-8E18-DAD7E19DCAAB}"/>
              </a:ext>
            </a:extLst>
          </p:cNvPr>
          <p:cNvSpPr>
            <a:spLocks noChangeShapeType="1"/>
          </p:cNvSpPr>
          <p:nvPr/>
        </p:nvSpPr>
        <p:spPr bwMode="auto">
          <a:xfrm>
            <a:off x="2273905" y="975283"/>
            <a:ext cx="0" cy="918000"/>
          </a:xfrm>
          <a:prstGeom prst="line">
            <a:avLst/>
          </a:prstGeom>
          <a:noFill/>
          <a:ln w="57150" cap="rnd">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8" name="Line 121">
            <a:extLst>
              <a:ext uri="{FF2B5EF4-FFF2-40B4-BE49-F238E27FC236}">
                <a16:creationId xmlns:a16="http://schemas.microsoft.com/office/drawing/2014/main" id="{9BD3CD10-AAF5-44BB-8F65-BC29F3420A0F}"/>
              </a:ext>
            </a:extLst>
          </p:cNvPr>
          <p:cNvSpPr>
            <a:spLocks noChangeShapeType="1"/>
          </p:cNvSpPr>
          <p:nvPr/>
        </p:nvSpPr>
        <p:spPr bwMode="auto">
          <a:xfrm>
            <a:off x="2371499" y="955826"/>
            <a:ext cx="489440" cy="1584000"/>
          </a:xfrm>
          <a:prstGeom prst="line">
            <a:avLst/>
          </a:prstGeom>
          <a:noFill/>
          <a:ln w="57150" cap="rnd">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a:p>
        </p:txBody>
      </p:sp>
      <p:sp>
        <p:nvSpPr>
          <p:cNvPr id="9" name="Line 122">
            <a:extLst>
              <a:ext uri="{FF2B5EF4-FFF2-40B4-BE49-F238E27FC236}">
                <a16:creationId xmlns:a16="http://schemas.microsoft.com/office/drawing/2014/main" id="{35526CF0-F835-4785-9B88-DF466FF2057E}"/>
              </a:ext>
            </a:extLst>
          </p:cNvPr>
          <p:cNvSpPr>
            <a:spLocks noChangeShapeType="1"/>
          </p:cNvSpPr>
          <p:nvPr/>
        </p:nvSpPr>
        <p:spPr bwMode="auto">
          <a:xfrm>
            <a:off x="1569809" y="1659914"/>
            <a:ext cx="0" cy="972000"/>
          </a:xfrm>
          <a:prstGeom prst="line">
            <a:avLst/>
          </a:prstGeom>
          <a:noFill/>
          <a:ln w="57150" cap="rnd">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10" name="Line 123">
            <a:extLst>
              <a:ext uri="{FF2B5EF4-FFF2-40B4-BE49-F238E27FC236}">
                <a16:creationId xmlns:a16="http://schemas.microsoft.com/office/drawing/2014/main" id="{CC6DE89F-5CB5-4124-B4E3-1B0683035D74}"/>
              </a:ext>
            </a:extLst>
          </p:cNvPr>
          <p:cNvSpPr>
            <a:spLocks noChangeShapeType="1"/>
          </p:cNvSpPr>
          <p:nvPr/>
        </p:nvSpPr>
        <p:spPr bwMode="auto">
          <a:xfrm>
            <a:off x="1649064" y="1648574"/>
            <a:ext cx="393859" cy="1654666"/>
          </a:xfrm>
          <a:prstGeom prst="line">
            <a:avLst/>
          </a:prstGeom>
          <a:noFill/>
          <a:ln w="57150" cap="rnd">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a:p>
        </p:txBody>
      </p:sp>
      <p:sp>
        <p:nvSpPr>
          <p:cNvPr id="11" name="Line 124">
            <a:extLst>
              <a:ext uri="{FF2B5EF4-FFF2-40B4-BE49-F238E27FC236}">
                <a16:creationId xmlns:a16="http://schemas.microsoft.com/office/drawing/2014/main" id="{92DC95D9-2545-4623-8F46-77456896E861}"/>
              </a:ext>
            </a:extLst>
          </p:cNvPr>
          <p:cNvSpPr>
            <a:spLocks noChangeShapeType="1"/>
          </p:cNvSpPr>
          <p:nvPr/>
        </p:nvSpPr>
        <p:spPr bwMode="auto">
          <a:xfrm>
            <a:off x="3030572" y="2916912"/>
            <a:ext cx="240759" cy="936000"/>
          </a:xfrm>
          <a:prstGeom prst="line">
            <a:avLst/>
          </a:prstGeom>
          <a:noFill/>
          <a:ln w="57150" cap="rnd">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a:p>
        </p:txBody>
      </p:sp>
      <p:grpSp>
        <p:nvGrpSpPr>
          <p:cNvPr id="12" name="Group 132">
            <a:extLst>
              <a:ext uri="{FF2B5EF4-FFF2-40B4-BE49-F238E27FC236}">
                <a16:creationId xmlns:a16="http://schemas.microsoft.com/office/drawing/2014/main" id="{16A6F15B-16E9-49B8-B4F2-AD4F70BCE5FA}"/>
              </a:ext>
            </a:extLst>
          </p:cNvPr>
          <p:cNvGrpSpPr>
            <a:grpSpLocks/>
          </p:cNvGrpSpPr>
          <p:nvPr/>
        </p:nvGrpSpPr>
        <p:grpSpPr bwMode="auto">
          <a:xfrm rot="2451983">
            <a:off x="1776608" y="1644883"/>
            <a:ext cx="288000" cy="288000"/>
            <a:chOff x="1978" y="3911"/>
            <a:chExt cx="111" cy="111"/>
          </a:xfrm>
        </p:grpSpPr>
        <p:sp>
          <p:nvSpPr>
            <p:cNvPr id="13" name="Line 133">
              <a:extLst>
                <a:ext uri="{FF2B5EF4-FFF2-40B4-BE49-F238E27FC236}">
                  <a16:creationId xmlns:a16="http://schemas.microsoft.com/office/drawing/2014/main" id="{1EB5F76D-840E-40A6-B6C4-DF683E28C271}"/>
                </a:ext>
              </a:extLst>
            </p:cNvPr>
            <p:cNvSpPr>
              <a:spLocks noChangeShapeType="1"/>
            </p:cNvSpPr>
            <p:nvPr/>
          </p:nvSpPr>
          <p:spPr bwMode="auto">
            <a:xfrm>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4" name="Line 134">
              <a:extLst>
                <a:ext uri="{FF2B5EF4-FFF2-40B4-BE49-F238E27FC236}">
                  <a16:creationId xmlns:a16="http://schemas.microsoft.com/office/drawing/2014/main" id="{7913D1FA-ED25-4055-8C1E-6701B7F3C1BA}"/>
                </a:ext>
              </a:extLst>
            </p:cNvPr>
            <p:cNvSpPr>
              <a:spLocks noChangeShapeType="1"/>
            </p:cNvSpPr>
            <p:nvPr/>
          </p:nvSpPr>
          <p:spPr bwMode="auto">
            <a:xfrm flipH="1">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15" name="Group 135">
            <a:extLst>
              <a:ext uri="{FF2B5EF4-FFF2-40B4-BE49-F238E27FC236}">
                <a16:creationId xmlns:a16="http://schemas.microsoft.com/office/drawing/2014/main" id="{9CAC3807-AF74-4CF3-9F08-C91B9D126576}"/>
              </a:ext>
            </a:extLst>
          </p:cNvPr>
          <p:cNvGrpSpPr>
            <a:grpSpLocks/>
          </p:cNvGrpSpPr>
          <p:nvPr/>
        </p:nvGrpSpPr>
        <p:grpSpPr bwMode="auto">
          <a:xfrm rot="19127573">
            <a:off x="2420118" y="2241855"/>
            <a:ext cx="288000" cy="288000"/>
            <a:chOff x="1978" y="3911"/>
            <a:chExt cx="111" cy="111"/>
          </a:xfrm>
        </p:grpSpPr>
        <p:sp>
          <p:nvSpPr>
            <p:cNvPr id="16" name="Line 136">
              <a:extLst>
                <a:ext uri="{FF2B5EF4-FFF2-40B4-BE49-F238E27FC236}">
                  <a16:creationId xmlns:a16="http://schemas.microsoft.com/office/drawing/2014/main" id="{D8A15D83-B6D2-4CEA-A961-F7BB588D3D54}"/>
                </a:ext>
              </a:extLst>
            </p:cNvPr>
            <p:cNvSpPr>
              <a:spLocks noChangeShapeType="1"/>
            </p:cNvSpPr>
            <p:nvPr/>
          </p:nvSpPr>
          <p:spPr bwMode="auto">
            <a:xfrm>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7" name="Line 137">
              <a:extLst>
                <a:ext uri="{FF2B5EF4-FFF2-40B4-BE49-F238E27FC236}">
                  <a16:creationId xmlns:a16="http://schemas.microsoft.com/office/drawing/2014/main" id="{C4D075D1-3F46-48D6-BC59-F747B3425E4F}"/>
                </a:ext>
              </a:extLst>
            </p:cNvPr>
            <p:cNvSpPr>
              <a:spLocks noChangeShapeType="1"/>
            </p:cNvSpPr>
            <p:nvPr/>
          </p:nvSpPr>
          <p:spPr bwMode="auto">
            <a:xfrm flipH="1">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18" name="Group 138">
            <a:extLst>
              <a:ext uri="{FF2B5EF4-FFF2-40B4-BE49-F238E27FC236}">
                <a16:creationId xmlns:a16="http://schemas.microsoft.com/office/drawing/2014/main" id="{9E6B1DE9-1DAE-45CF-80F4-9B1E1CF069D6}"/>
              </a:ext>
            </a:extLst>
          </p:cNvPr>
          <p:cNvGrpSpPr>
            <a:grpSpLocks/>
          </p:cNvGrpSpPr>
          <p:nvPr/>
        </p:nvGrpSpPr>
        <p:grpSpPr bwMode="auto">
          <a:xfrm rot="3408985">
            <a:off x="1141571" y="2335346"/>
            <a:ext cx="288000" cy="288000"/>
            <a:chOff x="1978" y="3911"/>
            <a:chExt cx="111" cy="111"/>
          </a:xfrm>
        </p:grpSpPr>
        <p:sp>
          <p:nvSpPr>
            <p:cNvPr id="19" name="Line 139">
              <a:extLst>
                <a:ext uri="{FF2B5EF4-FFF2-40B4-BE49-F238E27FC236}">
                  <a16:creationId xmlns:a16="http://schemas.microsoft.com/office/drawing/2014/main" id="{E0872462-04A4-4A39-9EFF-249D1209CD2A}"/>
                </a:ext>
              </a:extLst>
            </p:cNvPr>
            <p:cNvSpPr>
              <a:spLocks noChangeShapeType="1"/>
            </p:cNvSpPr>
            <p:nvPr/>
          </p:nvSpPr>
          <p:spPr bwMode="auto">
            <a:xfrm>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0" name="Line 140">
              <a:extLst>
                <a:ext uri="{FF2B5EF4-FFF2-40B4-BE49-F238E27FC236}">
                  <a16:creationId xmlns:a16="http://schemas.microsoft.com/office/drawing/2014/main" id="{74518C4A-88DC-4227-A4FF-674A53858129}"/>
                </a:ext>
              </a:extLst>
            </p:cNvPr>
            <p:cNvSpPr>
              <a:spLocks noChangeShapeType="1"/>
            </p:cNvSpPr>
            <p:nvPr/>
          </p:nvSpPr>
          <p:spPr bwMode="auto">
            <a:xfrm flipH="1">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21" name="Group 141">
            <a:extLst>
              <a:ext uri="{FF2B5EF4-FFF2-40B4-BE49-F238E27FC236}">
                <a16:creationId xmlns:a16="http://schemas.microsoft.com/office/drawing/2014/main" id="{52214BAB-887A-444E-B352-823C0648EC52}"/>
              </a:ext>
            </a:extLst>
          </p:cNvPr>
          <p:cNvGrpSpPr>
            <a:grpSpLocks/>
          </p:cNvGrpSpPr>
          <p:nvPr/>
        </p:nvGrpSpPr>
        <p:grpSpPr bwMode="auto">
          <a:xfrm rot="3273107">
            <a:off x="1613655" y="3002287"/>
            <a:ext cx="288000" cy="288000"/>
            <a:chOff x="1978" y="3911"/>
            <a:chExt cx="111" cy="111"/>
          </a:xfrm>
        </p:grpSpPr>
        <p:sp>
          <p:nvSpPr>
            <p:cNvPr id="22" name="Line 142">
              <a:extLst>
                <a:ext uri="{FF2B5EF4-FFF2-40B4-BE49-F238E27FC236}">
                  <a16:creationId xmlns:a16="http://schemas.microsoft.com/office/drawing/2014/main" id="{C1BE571E-8A91-442F-B023-B71E27023780}"/>
                </a:ext>
              </a:extLst>
            </p:cNvPr>
            <p:cNvSpPr>
              <a:spLocks noChangeShapeType="1"/>
            </p:cNvSpPr>
            <p:nvPr/>
          </p:nvSpPr>
          <p:spPr bwMode="auto">
            <a:xfrm>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3" name="Line 143">
              <a:extLst>
                <a:ext uri="{FF2B5EF4-FFF2-40B4-BE49-F238E27FC236}">
                  <a16:creationId xmlns:a16="http://schemas.microsoft.com/office/drawing/2014/main" id="{B1FC86E3-BEB8-479A-A35B-83D962F45901}"/>
                </a:ext>
              </a:extLst>
            </p:cNvPr>
            <p:cNvSpPr>
              <a:spLocks noChangeShapeType="1"/>
            </p:cNvSpPr>
            <p:nvPr/>
          </p:nvSpPr>
          <p:spPr bwMode="auto">
            <a:xfrm flipH="1">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24" name="Group 144">
            <a:extLst>
              <a:ext uri="{FF2B5EF4-FFF2-40B4-BE49-F238E27FC236}">
                <a16:creationId xmlns:a16="http://schemas.microsoft.com/office/drawing/2014/main" id="{DB5ED5AE-EC21-4F78-BE02-9727B3C185B3}"/>
              </a:ext>
            </a:extLst>
          </p:cNvPr>
          <p:cNvGrpSpPr>
            <a:grpSpLocks/>
          </p:cNvGrpSpPr>
          <p:nvPr/>
        </p:nvGrpSpPr>
        <p:grpSpPr bwMode="auto">
          <a:xfrm rot="2606941">
            <a:off x="2835473" y="3630027"/>
            <a:ext cx="288000" cy="288000"/>
            <a:chOff x="1978" y="3911"/>
            <a:chExt cx="111" cy="111"/>
          </a:xfrm>
        </p:grpSpPr>
        <p:sp>
          <p:nvSpPr>
            <p:cNvPr id="25" name="Line 145">
              <a:extLst>
                <a:ext uri="{FF2B5EF4-FFF2-40B4-BE49-F238E27FC236}">
                  <a16:creationId xmlns:a16="http://schemas.microsoft.com/office/drawing/2014/main" id="{851E092C-C178-4E1A-857F-B4493432629F}"/>
                </a:ext>
              </a:extLst>
            </p:cNvPr>
            <p:cNvSpPr>
              <a:spLocks noChangeShapeType="1"/>
            </p:cNvSpPr>
            <p:nvPr/>
          </p:nvSpPr>
          <p:spPr bwMode="auto">
            <a:xfrm>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6" name="Line 146">
              <a:extLst>
                <a:ext uri="{FF2B5EF4-FFF2-40B4-BE49-F238E27FC236}">
                  <a16:creationId xmlns:a16="http://schemas.microsoft.com/office/drawing/2014/main" id="{31232794-872D-478D-8376-877C55846CB9}"/>
                </a:ext>
              </a:extLst>
            </p:cNvPr>
            <p:cNvSpPr>
              <a:spLocks noChangeShapeType="1"/>
            </p:cNvSpPr>
            <p:nvPr/>
          </p:nvSpPr>
          <p:spPr bwMode="auto">
            <a:xfrm flipH="1">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aphicFrame>
        <p:nvGraphicFramePr>
          <p:cNvPr id="27" name="Object 147">
            <a:extLst>
              <a:ext uri="{FF2B5EF4-FFF2-40B4-BE49-F238E27FC236}">
                <a16:creationId xmlns:a16="http://schemas.microsoft.com/office/drawing/2014/main" id="{670A4CC2-B26F-4237-8F9B-B595B806B257}"/>
              </a:ext>
            </a:extLst>
          </p:cNvPr>
          <p:cNvGraphicFramePr>
            <a:graphicFrameLocks noChangeAspect="1"/>
          </p:cNvGraphicFramePr>
          <p:nvPr>
            <p:extLst>
              <p:ext uri="{D42A27DB-BD31-4B8C-83A1-F6EECF244321}">
                <p14:modId xmlns:p14="http://schemas.microsoft.com/office/powerpoint/2010/main" val="246380381"/>
              </p:ext>
            </p:extLst>
          </p:nvPr>
        </p:nvGraphicFramePr>
        <p:xfrm>
          <a:off x="4759955" y="481284"/>
          <a:ext cx="2923629" cy="3938312"/>
        </p:xfrm>
        <a:graphic>
          <a:graphicData uri="http://schemas.openxmlformats.org/presentationml/2006/ole">
            <mc:AlternateContent xmlns:mc="http://schemas.openxmlformats.org/markup-compatibility/2006">
              <mc:Choice xmlns:v="urn:schemas-microsoft-com:vml" Requires="v">
                <p:oleObj spid="_x0000_s4348" name="Visio" r:id="rId5" imgW="4539632" imgH="6116266" progId="Visio.Drawing.11">
                  <p:embed/>
                </p:oleObj>
              </mc:Choice>
              <mc:Fallback>
                <p:oleObj name="Visio" r:id="rId5" imgW="4539632" imgH="6116266" progId="Visio.Drawing.11">
                  <p:embed/>
                  <p:pic>
                    <p:nvPicPr>
                      <p:cNvPr id="32" name="Object 1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9955" y="481284"/>
                        <a:ext cx="2923629" cy="3938312"/>
                      </a:xfrm>
                      <a:prstGeom prst="rect">
                        <a:avLst/>
                      </a:prstGeom>
                      <a:noFill/>
                      <a:ln>
                        <a:noFill/>
                      </a:ln>
                      <a:effectLst/>
                    </p:spPr>
                  </p:pic>
                </p:oleObj>
              </mc:Fallback>
            </mc:AlternateContent>
          </a:graphicData>
        </a:graphic>
      </p:graphicFrame>
      <p:graphicFrame>
        <p:nvGraphicFramePr>
          <p:cNvPr id="28" name="Object 148">
            <a:extLst>
              <a:ext uri="{FF2B5EF4-FFF2-40B4-BE49-F238E27FC236}">
                <a16:creationId xmlns:a16="http://schemas.microsoft.com/office/drawing/2014/main" id="{73E8B09A-1C5B-4456-8188-EB4CBE4A93F1}"/>
              </a:ext>
            </a:extLst>
          </p:cNvPr>
          <p:cNvGraphicFramePr>
            <a:graphicFrameLocks noChangeAspect="1"/>
          </p:cNvGraphicFramePr>
          <p:nvPr>
            <p:extLst>
              <p:ext uri="{D42A27DB-BD31-4B8C-83A1-F6EECF244321}">
                <p14:modId xmlns:p14="http://schemas.microsoft.com/office/powerpoint/2010/main" val="2490578442"/>
              </p:ext>
            </p:extLst>
          </p:nvPr>
        </p:nvGraphicFramePr>
        <p:xfrm>
          <a:off x="8222664" y="1220370"/>
          <a:ext cx="3581008" cy="2126733"/>
        </p:xfrm>
        <a:graphic>
          <a:graphicData uri="http://schemas.openxmlformats.org/presentationml/2006/ole">
            <mc:AlternateContent xmlns:mc="http://schemas.openxmlformats.org/markup-compatibility/2006">
              <mc:Choice xmlns:v="urn:schemas-microsoft-com:vml" Requires="v">
                <p:oleObj spid="_x0000_s4349" name="Visio" r:id="rId7" imgW="4383725" imgH="2603500" progId="Visio.Drawing.11">
                  <p:embed/>
                </p:oleObj>
              </mc:Choice>
              <mc:Fallback>
                <p:oleObj name="Visio" r:id="rId7" imgW="4383725" imgH="2603500" progId="Visio.Drawing.11">
                  <p:embed/>
                  <p:pic>
                    <p:nvPicPr>
                      <p:cNvPr id="33" name="Object 1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2664" y="1220370"/>
                        <a:ext cx="3581008" cy="2126733"/>
                      </a:xfrm>
                      <a:prstGeom prst="rect">
                        <a:avLst/>
                      </a:prstGeom>
                      <a:noFill/>
                      <a:ln>
                        <a:noFill/>
                      </a:ln>
                      <a:effectLst/>
                    </p:spPr>
                  </p:pic>
                </p:oleObj>
              </mc:Fallback>
            </mc:AlternateContent>
          </a:graphicData>
        </a:graphic>
      </p:graphicFrame>
      <p:grpSp>
        <p:nvGrpSpPr>
          <p:cNvPr id="29" name="Group 149">
            <a:extLst>
              <a:ext uri="{FF2B5EF4-FFF2-40B4-BE49-F238E27FC236}">
                <a16:creationId xmlns:a16="http://schemas.microsoft.com/office/drawing/2014/main" id="{1FA2D563-C566-4550-B8A7-7581E66BB7B6}"/>
              </a:ext>
            </a:extLst>
          </p:cNvPr>
          <p:cNvGrpSpPr>
            <a:grpSpLocks/>
          </p:cNvGrpSpPr>
          <p:nvPr/>
        </p:nvGrpSpPr>
        <p:grpSpPr bwMode="auto">
          <a:xfrm>
            <a:off x="7848600" y="987709"/>
            <a:ext cx="1296987" cy="504825"/>
            <a:chOff x="1383" y="1071"/>
            <a:chExt cx="816" cy="318"/>
          </a:xfrm>
        </p:grpSpPr>
        <p:sp>
          <p:nvSpPr>
            <p:cNvPr id="30" name="Line 150">
              <a:extLst>
                <a:ext uri="{FF2B5EF4-FFF2-40B4-BE49-F238E27FC236}">
                  <a16:creationId xmlns:a16="http://schemas.microsoft.com/office/drawing/2014/main" id="{822A2F64-6CE0-4961-8177-7CE6E8E14DD2}"/>
                </a:ext>
              </a:extLst>
            </p:cNvPr>
            <p:cNvSpPr>
              <a:spLocks noChangeShapeType="1"/>
            </p:cNvSpPr>
            <p:nvPr/>
          </p:nvSpPr>
          <p:spPr bwMode="auto">
            <a:xfrm>
              <a:off x="1383" y="1389"/>
              <a:ext cx="816" cy="0"/>
            </a:xfrm>
            <a:prstGeom prst="line">
              <a:avLst/>
            </a:prstGeom>
            <a:noFill/>
            <a:ln w="76200">
              <a:solidFill>
                <a:srgbClr val="99009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Rectangle 151">
              <a:extLst>
                <a:ext uri="{FF2B5EF4-FFF2-40B4-BE49-F238E27FC236}">
                  <a16:creationId xmlns:a16="http://schemas.microsoft.com/office/drawing/2014/main" id="{1B9A0BDF-AE18-43DB-B6A9-CE756C7B597C}"/>
                </a:ext>
              </a:extLst>
            </p:cNvPr>
            <p:cNvSpPr>
              <a:spLocks noChangeArrowheads="1"/>
            </p:cNvSpPr>
            <p:nvPr/>
          </p:nvSpPr>
          <p:spPr bwMode="auto">
            <a:xfrm>
              <a:off x="1440" y="1071"/>
              <a:ext cx="6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b="1" dirty="0">
                  <a:solidFill>
                    <a:schemeClr val="bg2">
                      <a:lumMod val="10000"/>
                    </a:schemeClr>
                  </a:solidFill>
                  <a:latin typeface="微软雅黑" panose="020B0503020204020204" pitchFamily="34" charset="-122"/>
                  <a:ea typeface="微软雅黑" panose="020B0503020204020204" pitchFamily="34" charset="-122"/>
                </a:rPr>
                <a:t>调整</a:t>
              </a:r>
            </a:p>
          </p:txBody>
        </p:sp>
      </p:grpSp>
      <p:grpSp>
        <p:nvGrpSpPr>
          <p:cNvPr id="32" name="Group 149">
            <a:extLst>
              <a:ext uri="{FF2B5EF4-FFF2-40B4-BE49-F238E27FC236}">
                <a16:creationId xmlns:a16="http://schemas.microsoft.com/office/drawing/2014/main" id="{1FEC0034-69C8-4D13-B972-F051A3E0C85B}"/>
              </a:ext>
            </a:extLst>
          </p:cNvPr>
          <p:cNvGrpSpPr>
            <a:grpSpLocks/>
          </p:cNvGrpSpPr>
          <p:nvPr/>
        </p:nvGrpSpPr>
        <p:grpSpPr bwMode="auto">
          <a:xfrm>
            <a:off x="3207354" y="1038515"/>
            <a:ext cx="1296987" cy="504825"/>
            <a:chOff x="1383" y="1071"/>
            <a:chExt cx="816" cy="318"/>
          </a:xfrm>
        </p:grpSpPr>
        <p:sp>
          <p:nvSpPr>
            <p:cNvPr id="33" name="Line 150">
              <a:extLst>
                <a:ext uri="{FF2B5EF4-FFF2-40B4-BE49-F238E27FC236}">
                  <a16:creationId xmlns:a16="http://schemas.microsoft.com/office/drawing/2014/main" id="{1FD3AA53-2409-4A57-AD47-44B6BD83BAD0}"/>
                </a:ext>
              </a:extLst>
            </p:cNvPr>
            <p:cNvSpPr>
              <a:spLocks noChangeShapeType="1"/>
            </p:cNvSpPr>
            <p:nvPr/>
          </p:nvSpPr>
          <p:spPr bwMode="auto">
            <a:xfrm>
              <a:off x="1383" y="1389"/>
              <a:ext cx="816" cy="0"/>
            </a:xfrm>
            <a:prstGeom prst="line">
              <a:avLst/>
            </a:prstGeom>
            <a:noFill/>
            <a:ln w="76200">
              <a:solidFill>
                <a:srgbClr val="99009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Rectangle 151">
              <a:extLst>
                <a:ext uri="{FF2B5EF4-FFF2-40B4-BE49-F238E27FC236}">
                  <a16:creationId xmlns:a16="http://schemas.microsoft.com/office/drawing/2014/main" id="{03C3946E-18D8-41A9-8F42-81310D2E5170}"/>
                </a:ext>
              </a:extLst>
            </p:cNvPr>
            <p:cNvSpPr>
              <a:spLocks noChangeArrowheads="1"/>
            </p:cNvSpPr>
            <p:nvPr/>
          </p:nvSpPr>
          <p:spPr bwMode="auto">
            <a:xfrm>
              <a:off x="1440" y="1071"/>
              <a:ext cx="6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b="1" dirty="0">
                  <a:solidFill>
                    <a:schemeClr val="bg2">
                      <a:lumMod val="10000"/>
                    </a:schemeClr>
                  </a:solidFill>
                  <a:latin typeface="微软雅黑" panose="020B0503020204020204" pitchFamily="34" charset="-122"/>
                  <a:ea typeface="微软雅黑" panose="020B0503020204020204" pitchFamily="34" charset="-122"/>
                </a:rPr>
                <a:t>割线</a:t>
              </a:r>
            </a:p>
          </p:txBody>
        </p:sp>
      </p:grpSp>
    </p:spTree>
    <p:extLst>
      <p:ext uri="{BB962C8B-B14F-4D97-AF65-F5344CB8AC3E}">
        <p14:creationId xmlns:p14="http://schemas.microsoft.com/office/powerpoint/2010/main" val="408936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up)">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xEl>
                                              <p:pRg st="1" end="1"/>
                                            </p:txEl>
                                          </p:spTgt>
                                        </p:tgtEl>
                                        <p:attrNameLst>
                                          <p:attrName>style.visibility</p:attrName>
                                        </p:attrNameLst>
                                      </p:cBhvr>
                                      <p:to>
                                        <p:strVal val="visible"/>
                                      </p:to>
                                    </p:set>
                                    <p:animEffect transition="in" filter="wipe(left)">
                                      <p:cBhvr>
                                        <p:cTn id="42" dur="500"/>
                                        <p:tgtEl>
                                          <p:spTgt spid="5">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ox(ou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ox(out)">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ox(out)">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ox(out)">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ox(out)">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left)">
                                      <p:cBhvr>
                                        <p:cTn id="72" dur="500"/>
                                        <p:tgtEl>
                                          <p:spTgt spid="32"/>
                                        </p:tgtEl>
                                      </p:cBhvr>
                                    </p:animEffect>
                                  </p:childTnLst>
                                </p:cTn>
                              </p:par>
                            </p:childTnLst>
                          </p:cTn>
                        </p:par>
                        <p:par>
                          <p:cTn id="73" fill="hold">
                            <p:stCondLst>
                              <p:cond delay="500"/>
                            </p:stCondLst>
                            <p:childTnLst>
                              <p:par>
                                <p:cTn id="74" presetID="9" presetClass="entr" presetSubtype="0" fill="hold" nodeType="after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5">
                                            <p:txEl>
                                              <p:pRg st="2" end="2"/>
                                            </p:txEl>
                                          </p:spTgt>
                                        </p:tgtEl>
                                        <p:attrNameLst>
                                          <p:attrName>style.visibility</p:attrName>
                                        </p:attrNameLst>
                                      </p:cBhvr>
                                      <p:to>
                                        <p:strVal val="visible"/>
                                      </p:to>
                                    </p:set>
                                    <p:animEffect transition="in" filter="wipe(left)">
                                      <p:cBhvr>
                                        <p:cTn id="81" dur="500"/>
                                        <p:tgtEl>
                                          <p:spTgt spid="5">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wipe(left)">
                                      <p:cBhvr>
                                        <p:cTn id="86" dur="500"/>
                                        <p:tgtEl>
                                          <p:spTgt spid="29"/>
                                        </p:tgtEl>
                                      </p:cBhvr>
                                    </p:animEffect>
                                  </p:childTnLst>
                                </p:cTn>
                              </p:par>
                            </p:childTnLst>
                          </p:cTn>
                        </p:par>
                        <p:par>
                          <p:cTn id="87" fill="hold">
                            <p:stCondLst>
                              <p:cond delay="500"/>
                            </p:stCondLst>
                            <p:childTnLst>
                              <p:par>
                                <p:cTn id="88" presetID="9" presetClass="entr" presetSubtype="0" fill="hold" nodeType="after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dissolve">
                                      <p:cBhvr>
                                        <p:cTn id="9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autoUpdateAnimBg="0"/>
      <p:bldP spid="7" grpId="0" animBg="1"/>
      <p:bldP spid="8"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E79BA9E8-FD7F-4696-AD78-9B5B768AE773}"/>
              </a:ext>
            </a:extLst>
          </p:cNvPr>
          <p:cNvPicPr>
            <a:picLocks noChangeAspect="1"/>
          </p:cNvPicPr>
          <p:nvPr/>
        </p:nvPicPr>
        <p:blipFill>
          <a:blip r:embed="rId3"/>
          <a:stretch>
            <a:fillRect/>
          </a:stretch>
        </p:blipFill>
        <p:spPr>
          <a:xfrm>
            <a:off x="6828667" y="3281363"/>
            <a:ext cx="4762500" cy="1971675"/>
          </a:xfrm>
          <a:prstGeom prst="rect">
            <a:avLst/>
          </a:prstGeom>
        </p:spPr>
      </p:pic>
      <p:sp>
        <p:nvSpPr>
          <p:cNvPr id="4" name="Rectangle 2">
            <a:extLst>
              <a:ext uri="{FF2B5EF4-FFF2-40B4-BE49-F238E27FC236}">
                <a16:creationId xmlns:a16="http://schemas.microsoft.com/office/drawing/2014/main" id="{BA3CEFA9-6763-49B9-9F28-D0F5B07AE7C1}"/>
              </a:ext>
            </a:extLst>
          </p:cNvPr>
          <p:cNvSpPr>
            <a:spLocks noChangeArrowheads="1"/>
          </p:cNvSpPr>
          <p:nvPr/>
        </p:nvSpPr>
        <p:spPr bwMode="auto">
          <a:xfrm>
            <a:off x="285695" y="4953001"/>
            <a:ext cx="9086905" cy="1604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514350" indent="-457200">
              <a:lnSpc>
                <a:spcPct val="150000"/>
              </a:lnSpc>
              <a:spcBef>
                <a:spcPts val="0"/>
              </a:spcBef>
              <a:buFont typeface="+mj-lt"/>
              <a:buAutoNum type="arabicPeriod"/>
            </a:pPr>
            <a:r>
              <a:rPr lang="zh-CN" altLang="en-US" sz="2200" b="1" dirty="0">
                <a:solidFill>
                  <a:schemeClr val="accent6">
                    <a:lumMod val="75000"/>
                  </a:schemeClr>
                </a:solidFill>
                <a:latin typeface="微软雅黑" pitchFamily="34" charset="-122"/>
                <a:ea typeface="微软雅黑" pitchFamily="34" charset="-122"/>
              </a:rPr>
              <a:t>割线：将二叉树中根结点与其右孩子、及沿右分支搜索到的所有右孩子间的连线全部去掉，使之变成孤立的二叉树</a:t>
            </a:r>
          </a:p>
          <a:p>
            <a:pPr marL="514350" indent="-457200">
              <a:lnSpc>
                <a:spcPct val="150000"/>
              </a:lnSpc>
              <a:spcBef>
                <a:spcPts val="0"/>
              </a:spcBef>
              <a:buFont typeface="+mj-lt"/>
              <a:buAutoNum type="arabicPeriod"/>
            </a:pPr>
            <a:r>
              <a:rPr lang="zh-CN" altLang="en-US" sz="2200" b="1" dirty="0">
                <a:solidFill>
                  <a:schemeClr val="accent6">
                    <a:lumMod val="75000"/>
                  </a:schemeClr>
                </a:solidFill>
                <a:latin typeface="微软雅黑" pitchFamily="34" charset="-122"/>
                <a:ea typeface="微软雅黑" pitchFamily="34" charset="-122"/>
              </a:rPr>
              <a:t>还原：将孤立的二叉树还原成树</a:t>
            </a:r>
          </a:p>
        </p:txBody>
      </p:sp>
      <p:graphicFrame>
        <p:nvGraphicFramePr>
          <p:cNvPr id="5" name="Object 97">
            <a:extLst>
              <a:ext uri="{FF2B5EF4-FFF2-40B4-BE49-F238E27FC236}">
                <a16:creationId xmlns:a16="http://schemas.microsoft.com/office/drawing/2014/main" id="{6454D915-E1B3-4CE8-8A67-ECA154A5D076}"/>
              </a:ext>
            </a:extLst>
          </p:cNvPr>
          <p:cNvGraphicFramePr>
            <a:graphicFrameLocks noChangeAspect="1"/>
          </p:cNvGraphicFramePr>
          <p:nvPr>
            <p:extLst>
              <p:ext uri="{D42A27DB-BD31-4B8C-83A1-F6EECF244321}">
                <p14:modId xmlns:p14="http://schemas.microsoft.com/office/powerpoint/2010/main" val="1488005217"/>
              </p:ext>
            </p:extLst>
          </p:nvPr>
        </p:nvGraphicFramePr>
        <p:xfrm>
          <a:off x="600833" y="577919"/>
          <a:ext cx="2951931" cy="3843775"/>
        </p:xfrm>
        <a:graphic>
          <a:graphicData uri="http://schemas.openxmlformats.org/presentationml/2006/ole">
            <mc:AlternateContent xmlns:mc="http://schemas.openxmlformats.org/markup-compatibility/2006">
              <mc:Choice xmlns:v="urn:schemas-microsoft-com:vml" Requires="v">
                <p:oleObj spid="_x0000_s5283" name="Visio" r:id="rId4" imgW="4005018" imgH="5212945" progId="Visio.Drawing.11">
                  <p:embed/>
                </p:oleObj>
              </mc:Choice>
              <mc:Fallback>
                <p:oleObj name="Visio" r:id="rId4" imgW="4005018" imgH="5212945" progId="Visio.Drawing.11">
                  <p:embed/>
                  <p:pic>
                    <p:nvPicPr>
                      <p:cNvPr id="4" name="Object 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833" y="577919"/>
                        <a:ext cx="2951931" cy="3843775"/>
                      </a:xfrm>
                      <a:prstGeom prst="rect">
                        <a:avLst/>
                      </a:prstGeom>
                      <a:noFill/>
                      <a:ln>
                        <a:noFill/>
                      </a:ln>
                      <a:effectLst/>
                    </p:spPr>
                  </p:pic>
                </p:oleObj>
              </mc:Fallback>
            </mc:AlternateContent>
          </a:graphicData>
        </a:graphic>
      </p:graphicFrame>
      <p:grpSp>
        <p:nvGrpSpPr>
          <p:cNvPr id="6" name="Group 98">
            <a:extLst>
              <a:ext uri="{FF2B5EF4-FFF2-40B4-BE49-F238E27FC236}">
                <a16:creationId xmlns:a16="http://schemas.microsoft.com/office/drawing/2014/main" id="{6FDB7856-E9D1-4453-BA2D-D17DD7458EA6}"/>
              </a:ext>
            </a:extLst>
          </p:cNvPr>
          <p:cNvGrpSpPr>
            <a:grpSpLocks/>
          </p:cNvGrpSpPr>
          <p:nvPr/>
        </p:nvGrpSpPr>
        <p:grpSpPr bwMode="auto">
          <a:xfrm rot="19225858">
            <a:off x="2004356" y="1071309"/>
            <a:ext cx="216000" cy="216000"/>
            <a:chOff x="1978" y="3911"/>
            <a:chExt cx="111" cy="111"/>
          </a:xfrm>
        </p:grpSpPr>
        <p:sp>
          <p:nvSpPr>
            <p:cNvPr id="7" name="Line 99">
              <a:extLst>
                <a:ext uri="{FF2B5EF4-FFF2-40B4-BE49-F238E27FC236}">
                  <a16:creationId xmlns:a16="http://schemas.microsoft.com/office/drawing/2014/main" id="{FE5F4E49-F27F-47DE-AA1E-448FD6F06AF0}"/>
                </a:ext>
              </a:extLst>
            </p:cNvPr>
            <p:cNvSpPr>
              <a:spLocks noChangeShapeType="1"/>
            </p:cNvSpPr>
            <p:nvPr/>
          </p:nvSpPr>
          <p:spPr bwMode="auto">
            <a:xfrm>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8" name="Line 100">
              <a:extLst>
                <a:ext uri="{FF2B5EF4-FFF2-40B4-BE49-F238E27FC236}">
                  <a16:creationId xmlns:a16="http://schemas.microsoft.com/office/drawing/2014/main" id="{3F69C203-52C8-40F5-A5EA-0AC4CE403FDE}"/>
                </a:ext>
              </a:extLst>
            </p:cNvPr>
            <p:cNvSpPr>
              <a:spLocks noChangeShapeType="1"/>
            </p:cNvSpPr>
            <p:nvPr/>
          </p:nvSpPr>
          <p:spPr bwMode="auto">
            <a:xfrm flipH="1">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9" name="Group 101">
            <a:extLst>
              <a:ext uri="{FF2B5EF4-FFF2-40B4-BE49-F238E27FC236}">
                <a16:creationId xmlns:a16="http://schemas.microsoft.com/office/drawing/2014/main" id="{8469572E-95E5-4AF6-8E17-1E59F38C5A9E}"/>
              </a:ext>
            </a:extLst>
          </p:cNvPr>
          <p:cNvGrpSpPr>
            <a:grpSpLocks/>
          </p:cNvGrpSpPr>
          <p:nvPr/>
        </p:nvGrpSpPr>
        <p:grpSpPr bwMode="auto">
          <a:xfrm rot="19673369">
            <a:off x="2611085" y="1771505"/>
            <a:ext cx="216000" cy="216000"/>
            <a:chOff x="1978" y="3911"/>
            <a:chExt cx="111" cy="111"/>
          </a:xfrm>
        </p:grpSpPr>
        <p:sp>
          <p:nvSpPr>
            <p:cNvPr id="10" name="Line 102">
              <a:extLst>
                <a:ext uri="{FF2B5EF4-FFF2-40B4-BE49-F238E27FC236}">
                  <a16:creationId xmlns:a16="http://schemas.microsoft.com/office/drawing/2014/main" id="{1D743808-8BFB-494F-96A0-4C9F7C9AB024}"/>
                </a:ext>
              </a:extLst>
            </p:cNvPr>
            <p:cNvSpPr>
              <a:spLocks noChangeShapeType="1"/>
            </p:cNvSpPr>
            <p:nvPr/>
          </p:nvSpPr>
          <p:spPr bwMode="auto">
            <a:xfrm>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1" name="Line 103">
              <a:extLst>
                <a:ext uri="{FF2B5EF4-FFF2-40B4-BE49-F238E27FC236}">
                  <a16:creationId xmlns:a16="http://schemas.microsoft.com/office/drawing/2014/main" id="{67700517-6738-4C8C-91D4-52E50AAE2A1F}"/>
                </a:ext>
              </a:extLst>
            </p:cNvPr>
            <p:cNvSpPr>
              <a:spLocks noChangeShapeType="1"/>
            </p:cNvSpPr>
            <p:nvPr/>
          </p:nvSpPr>
          <p:spPr bwMode="auto">
            <a:xfrm flipH="1">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aphicFrame>
        <p:nvGraphicFramePr>
          <p:cNvPr id="12" name="Object 104">
            <a:extLst>
              <a:ext uri="{FF2B5EF4-FFF2-40B4-BE49-F238E27FC236}">
                <a16:creationId xmlns:a16="http://schemas.microsoft.com/office/drawing/2014/main" id="{B4047087-2826-4A4F-890A-49BC03FA9717}"/>
              </a:ext>
            </a:extLst>
          </p:cNvPr>
          <p:cNvGraphicFramePr>
            <a:graphicFrameLocks noChangeAspect="1"/>
          </p:cNvGraphicFramePr>
          <p:nvPr>
            <p:extLst>
              <p:ext uri="{D42A27DB-BD31-4B8C-83A1-F6EECF244321}">
                <p14:modId xmlns:p14="http://schemas.microsoft.com/office/powerpoint/2010/main" val="4057178023"/>
              </p:ext>
            </p:extLst>
          </p:nvPr>
        </p:nvGraphicFramePr>
        <p:xfrm>
          <a:off x="4712275" y="511768"/>
          <a:ext cx="3926963" cy="2278209"/>
        </p:xfrm>
        <a:graphic>
          <a:graphicData uri="http://schemas.openxmlformats.org/presentationml/2006/ole">
            <mc:AlternateContent xmlns:mc="http://schemas.openxmlformats.org/markup-compatibility/2006">
              <mc:Choice xmlns:v="urn:schemas-microsoft-com:vml" Requires="v">
                <p:oleObj spid="_x0000_s5284" name="Visio" r:id="rId6" imgW="5603735" imgH="3250930" progId="Visio.Drawing.11">
                  <p:embed/>
                </p:oleObj>
              </mc:Choice>
              <mc:Fallback>
                <p:oleObj name="Visio" r:id="rId6" imgW="5603735" imgH="3250930" progId="Visio.Drawing.11">
                  <p:embed/>
                  <p:pic>
                    <p:nvPicPr>
                      <p:cNvPr id="11" name="Object 1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2275" y="511768"/>
                        <a:ext cx="3926963" cy="2278209"/>
                      </a:xfrm>
                      <a:prstGeom prst="rect">
                        <a:avLst/>
                      </a:prstGeom>
                      <a:noFill/>
                      <a:ln>
                        <a:noFill/>
                      </a:ln>
                      <a:effectLst/>
                    </p:spPr>
                  </p:pic>
                </p:oleObj>
              </mc:Fallback>
            </mc:AlternateContent>
          </a:graphicData>
        </a:graphic>
      </p:graphicFrame>
      <p:sp>
        <p:nvSpPr>
          <p:cNvPr id="14" name="Line 107">
            <a:extLst>
              <a:ext uri="{FF2B5EF4-FFF2-40B4-BE49-F238E27FC236}">
                <a16:creationId xmlns:a16="http://schemas.microsoft.com/office/drawing/2014/main" id="{A139C644-CA64-4F29-BBF8-BD7DBBE1067D}"/>
              </a:ext>
            </a:extLst>
          </p:cNvPr>
          <p:cNvSpPr>
            <a:spLocks noChangeShapeType="1"/>
          </p:cNvSpPr>
          <p:nvPr/>
        </p:nvSpPr>
        <p:spPr bwMode="auto">
          <a:xfrm>
            <a:off x="3268600" y="1403169"/>
            <a:ext cx="1296987" cy="0"/>
          </a:xfrm>
          <a:prstGeom prst="line">
            <a:avLst/>
          </a:prstGeom>
          <a:noFill/>
          <a:ln w="76200">
            <a:solidFill>
              <a:srgbClr val="99009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09">
            <a:extLst>
              <a:ext uri="{FF2B5EF4-FFF2-40B4-BE49-F238E27FC236}">
                <a16:creationId xmlns:a16="http://schemas.microsoft.com/office/drawing/2014/main" id="{6E9148D5-B54B-4810-89FF-C9AB705B9A28}"/>
              </a:ext>
            </a:extLst>
          </p:cNvPr>
          <p:cNvSpPr>
            <a:spLocks noChangeShapeType="1"/>
          </p:cNvSpPr>
          <p:nvPr/>
        </p:nvSpPr>
        <p:spPr bwMode="auto">
          <a:xfrm rot="5400000" flipV="1">
            <a:off x="9306006" y="1533606"/>
            <a:ext cx="1022082" cy="1092306"/>
          </a:xfrm>
          <a:prstGeom prst="line">
            <a:avLst/>
          </a:prstGeom>
          <a:noFill/>
          <a:ln w="76200">
            <a:solidFill>
              <a:srgbClr val="99009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09675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ou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ox(ou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par>
                          <p:cTn id="27" fill="hold">
                            <p:stCondLst>
                              <p:cond delay="500"/>
                            </p:stCondLst>
                            <p:childTnLst>
                              <p:par>
                                <p:cTn id="28" presetID="9" presetClass="entr" presetSubtype="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wipe(left)">
                                      <p:cBhvr>
                                        <p:cTn id="35" dur="500"/>
                                        <p:tgtEl>
                                          <p:spTgt spid="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up)">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4" autoUpdateAnimBg="0"/>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31E16-80EA-40BF-AD71-C4E86D46ED29}"/>
              </a:ext>
            </a:extLst>
          </p:cNvPr>
          <p:cNvSpPr>
            <a:spLocks noGrp="1"/>
          </p:cNvSpPr>
          <p:nvPr>
            <p:ph type="title"/>
          </p:nvPr>
        </p:nvSpPr>
        <p:spPr/>
        <p:txBody>
          <a:bodyPr/>
          <a:lstStyle/>
          <a:p>
            <a:pPr>
              <a:spcBef>
                <a:spcPct val="50000"/>
              </a:spcBef>
            </a:pPr>
            <a:r>
              <a:rPr lang="en-US" altLang="zh-CN" dirty="0"/>
              <a:t>6.4.3 </a:t>
            </a:r>
            <a:r>
              <a:rPr lang="zh-CN" altLang="en-US" dirty="0"/>
              <a:t>树与森林的遍历 </a:t>
            </a:r>
            <a:r>
              <a:rPr lang="en-US" altLang="zh-CN" dirty="0"/>
              <a:t>- </a:t>
            </a:r>
            <a:r>
              <a:rPr lang="zh-CN" altLang="en-US" dirty="0"/>
              <a:t>树的遍历</a:t>
            </a:r>
          </a:p>
        </p:txBody>
      </p:sp>
      <p:sp>
        <p:nvSpPr>
          <p:cNvPr id="3" name="内容占位符 2">
            <a:extLst>
              <a:ext uri="{FF2B5EF4-FFF2-40B4-BE49-F238E27FC236}">
                <a16:creationId xmlns:a16="http://schemas.microsoft.com/office/drawing/2014/main" id="{203325B1-D248-4533-B7EB-E0496D924FEF}"/>
              </a:ext>
            </a:extLst>
          </p:cNvPr>
          <p:cNvSpPr>
            <a:spLocks noGrp="1"/>
          </p:cNvSpPr>
          <p:nvPr>
            <p:ph idx="1"/>
          </p:nvPr>
        </p:nvSpPr>
        <p:spPr>
          <a:xfrm>
            <a:off x="304800" y="1676400"/>
            <a:ext cx="11582400" cy="4876800"/>
          </a:xfrm>
        </p:spPr>
        <p:txBody>
          <a:bodyPr/>
          <a:lstStyle/>
          <a:p>
            <a:r>
              <a:rPr lang="zh-CN" altLang="en-US" dirty="0">
                <a:solidFill>
                  <a:srgbClr val="FF0000"/>
                </a:solidFill>
              </a:rPr>
              <a:t>先根遍历</a:t>
            </a:r>
            <a:r>
              <a:rPr lang="zh-CN" altLang="en-US" dirty="0"/>
              <a:t>：先访问树的根结点，然后依次先根遍历根的每棵子树</a:t>
            </a:r>
            <a:r>
              <a:rPr lang="en-US" altLang="zh-CN" dirty="0"/>
              <a:t>(</a:t>
            </a:r>
            <a:r>
              <a:rPr lang="zh-CN" altLang="en-US" dirty="0"/>
              <a:t>从左到右</a:t>
            </a:r>
            <a:r>
              <a:rPr lang="en-US" altLang="zh-CN" dirty="0"/>
              <a:t>)</a:t>
            </a:r>
          </a:p>
          <a:p>
            <a:r>
              <a:rPr lang="zh-CN" altLang="en-US" dirty="0">
                <a:solidFill>
                  <a:srgbClr val="FF0000"/>
                </a:solidFill>
              </a:rPr>
              <a:t>后根遍历</a:t>
            </a:r>
            <a:r>
              <a:rPr lang="zh-CN" altLang="en-US" dirty="0"/>
              <a:t>：先依次后根遍历每棵子树</a:t>
            </a:r>
            <a:r>
              <a:rPr lang="en-US" altLang="zh-CN" dirty="0"/>
              <a:t>(</a:t>
            </a:r>
            <a:r>
              <a:rPr lang="zh-CN" altLang="en-US" dirty="0"/>
              <a:t>从左到右</a:t>
            </a:r>
            <a:r>
              <a:rPr lang="en-US" altLang="zh-CN" dirty="0"/>
              <a:t>) </a:t>
            </a:r>
            <a:r>
              <a:rPr lang="zh-CN" altLang="en-US" dirty="0"/>
              <a:t>，最后访问根结点。</a:t>
            </a:r>
          </a:p>
          <a:p>
            <a:r>
              <a:rPr lang="zh-CN" altLang="en-US" dirty="0">
                <a:solidFill>
                  <a:srgbClr val="FF0000"/>
                </a:solidFill>
              </a:rPr>
              <a:t>层次遍历</a:t>
            </a:r>
            <a:r>
              <a:rPr lang="zh-CN" altLang="en-US" dirty="0"/>
              <a:t>：先访问树的第一层上的结点，然后依次遍历第二层</a:t>
            </a:r>
            <a:r>
              <a:rPr lang="en-US" altLang="zh-CN" dirty="0"/>
              <a:t>……</a:t>
            </a:r>
            <a:r>
              <a:rPr lang="zh-CN" altLang="en-US" dirty="0"/>
              <a:t>直到第</a:t>
            </a:r>
            <a:r>
              <a:rPr lang="en-US" altLang="zh-CN" dirty="0"/>
              <a:t>n</a:t>
            </a:r>
            <a:r>
              <a:rPr lang="zh-CN" altLang="en-US" dirty="0"/>
              <a:t>层的结点，每层遍历顺序为从左到右。</a:t>
            </a:r>
          </a:p>
          <a:p>
            <a:endParaRPr lang="zh-CN" altLang="en-US" dirty="0"/>
          </a:p>
        </p:txBody>
      </p:sp>
    </p:spTree>
    <p:extLst>
      <p:ext uri="{BB962C8B-B14F-4D97-AF65-F5344CB8AC3E}">
        <p14:creationId xmlns:p14="http://schemas.microsoft.com/office/powerpoint/2010/main" val="2167799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65207-1174-4AB5-9F20-CB45AE5B0664}"/>
              </a:ext>
            </a:extLst>
          </p:cNvPr>
          <p:cNvSpPr>
            <a:spLocks noGrp="1"/>
          </p:cNvSpPr>
          <p:nvPr>
            <p:ph type="title"/>
          </p:nvPr>
        </p:nvSpPr>
        <p:spPr/>
        <p:txBody>
          <a:bodyPr/>
          <a:lstStyle/>
          <a:p>
            <a:r>
              <a:rPr lang="zh-CN" altLang="en-US" dirty="0"/>
              <a:t>先根遍历</a:t>
            </a:r>
          </a:p>
        </p:txBody>
      </p:sp>
      <p:sp>
        <p:nvSpPr>
          <p:cNvPr id="3" name="内容占位符 2">
            <a:extLst>
              <a:ext uri="{FF2B5EF4-FFF2-40B4-BE49-F238E27FC236}">
                <a16:creationId xmlns:a16="http://schemas.microsoft.com/office/drawing/2014/main" id="{189DD78D-47F8-4853-BD9F-8601AC88EB44}"/>
              </a:ext>
            </a:extLst>
          </p:cNvPr>
          <p:cNvSpPr>
            <a:spLocks noGrp="1"/>
          </p:cNvSpPr>
          <p:nvPr>
            <p:ph idx="1"/>
          </p:nvPr>
        </p:nvSpPr>
        <p:spPr>
          <a:xfrm>
            <a:off x="1033253" y="1487497"/>
            <a:ext cx="3686457" cy="12435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0" indent="0">
              <a:buNone/>
            </a:pPr>
            <a:r>
              <a:rPr lang="zh-CN" altLang="en-US" sz="2400" dirty="0"/>
              <a:t>树的先根遍历序列为：</a:t>
            </a:r>
            <a:endParaRPr lang="en-US" altLang="zh-CN" sz="2400" dirty="0"/>
          </a:p>
          <a:p>
            <a:pPr marL="0" indent="0">
              <a:buNone/>
            </a:pPr>
            <a:r>
              <a:rPr lang="en-US" altLang="zh-CN" sz="2400" dirty="0">
                <a:solidFill>
                  <a:srgbClr val="FF0000"/>
                </a:solidFill>
              </a:rPr>
              <a:t>ABECFHGD</a:t>
            </a:r>
            <a:endParaRPr lang="zh-CN" altLang="en-US" sz="2400" dirty="0">
              <a:solidFill>
                <a:srgbClr val="FF0000"/>
              </a:solidFill>
            </a:endParaRPr>
          </a:p>
        </p:txBody>
      </p:sp>
      <p:grpSp>
        <p:nvGrpSpPr>
          <p:cNvPr id="51" name="组合 50">
            <a:extLst>
              <a:ext uri="{FF2B5EF4-FFF2-40B4-BE49-F238E27FC236}">
                <a16:creationId xmlns:a16="http://schemas.microsoft.com/office/drawing/2014/main" id="{31B91259-ECA2-4599-9180-94EB5438D181}"/>
              </a:ext>
            </a:extLst>
          </p:cNvPr>
          <p:cNvGrpSpPr>
            <a:grpSpLocks noChangeAspect="1"/>
          </p:cNvGrpSpPr>
          <p:nvPr/>
        </p:nvGrpSpPr>
        <p:grpSpPr>
          <a:xfrm>
            <a:off x="1028076" y="3237442"/>
            <a:ext cx="2487470" cy="2684075"/>
            <a:chOff x="7356530" y="609600"/>
            <a:chExt cx="2961274" cy="3195327"/>
          </a:xfrm>
        </p:grpSpPr>
        <p:sp>
          <p:nvSpPr>
            <p:cNvPr id="5" name="Oval 8">
              <a:extLst>
                <a:ext uri="{FF2B5EF4-FFF2-40B4-BE49-F238E27FC236}">
                  <a16:creationId xmlns:a16="http://schemas.microsoft.com/office/drawing/2014/main" id="{9C7711C5-B039-48B3-A9F4-2F26B8B1FB64}"/>
                </a:ext>
              </a:extLst>
            </p:cNvPr>
            <p:cNvSpPr>
              <a:spLocks noChangeArrowheads="1"/>
            </p:cNvSpPr>
            <p:nvPr/>
          </p:nvSpPr>
          <p:spPr bwMode="auto">
            <a:xfrm>
              <a:off x="8991600" y="609600"/>
              <a:ext cx="457200" cy="457200"/>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A</a:t>
              </a:r>
            </a:p>
          </p:txBody>
        </p:sp>
        <p:sp>
          <p:nvSpPr>
            <p:cNvPr id="8" name="Oval 11">
              <a:extLst>
                <a:ext uri="{FF2B5EF4-FFF2-40B4-BE49-F238E27FC236}">
                  <a16:creationId xmlns:a16="http://schemas.microsoft.com/office/drawing/2014/main" id="{86C326BF-E8D0-4524-AF13-BF1E943F7FCE}"/>
                </a:ext>
              </a:extLst>
            </p:cNvPr>
            <p:cNvSpPr>
              <a:spLocks noChangeArrowheads="1"/>
            </p:cNvSpPr>
            <p:nvPr/>
          </p:nvSpPr>
          <p:spPr bwMode="auto">
            <a:xfrm>
              <a:off x="8991600" y="1524000"/>
              <a:ext cx="457200" cy="457200"/>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C</a:t>
              </a:r>
            </a:p>
          </p:txBody>
        </p:sp>
        <p:sp>
          <p:nvSpPr>
            <p:cNvPr id="9" name="Oval 12">
              <a:extLst>
                <a:ext uri="{FF2B5EF4-FFF2-40B4-BE49-F238E27FC236}">
                  <a16:creationId xmlns:a16="http://schemas.microsoft.com/office/drawing/2014/main" id="{F2F10C5A-FFFF-4B91-9BF6-C3A1B6AB79A3}"/>
                </a:ext>
              </a:extLst>
            </p:cNvPr>
            <p:cNvSpPr>
              <a:spLocks noChangeArrowheads="1"/>
            </p:cNvSpPr>
            <p:nvPr/>
          </p:nvSpPr>
          <p:spPr bwMode="auto">
            <a:xfrm>
              <a:off x="9860604" y="1524000"/>
              <a:ext cx="457200" cy="457200"/>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D</a:t>
              </a:r>
            </a:p>
          </p:txBody>
        </p:sp>
        <p:sp>
          <p:nvSpPr>
            <p:cNvPr id="15" name="Line 18">
              <a:extLst>
                <a:ext uri="{FF2B5EF4-FFF2-40B4-BE49-F238E27FC236}">
                  <a16:creationId xmlns:a16="http://schemas.microsoft.com/office/drawing/2014/main" id="{F7A6E288-67AD-4CC6-A456-996B8B59CB1A}"/>
                </a:ext>
              </a:extLst>
            </p:cNvPr>
            <p:cNvSpPr>
              <a:spLocks noChangeShapeType="1"/>
            </p:cNvSpPr>
            <p:nvPr/>
          </p:nvSpPr>
          <p:spPr bwMode="auto">
            <a:xfrm>
              <a:off x="9220200" y="1066800"/>
              <a:ext cx="0" cy="457200"/>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6" name="Line 19">
              <a:extLst>
                <a:ext uri="{FF2B5EF4-FFF2-40B4-BE49-F238E27FC236}">
                  <a16:creationId xmlns:a16="http://schemas.microsoft.com/office/drawing/2014/main" id="{561B7A59-007C-4E49-833D-9B10CC0014C1}"/>
                </a:ext>
              </a:extLst>
            </p:cNvPr>
            <p:cNvSpPr>
              <a:spLocks noChangeShapeType="1"/>
            </p:cNvSpPr>
            <p:nvPr/>
          </p:nvSpPr>
          <p:spPr bwMode="auto">
            <a:xfrm>
              <a:off x="9370984" y="1006001"/>
              <a:ext cx="607159" cy="538267"/>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4" name="Oval 12">
              <a:extLst>
                <a:ext uri="{FF2B5EF4-FFF2-40B4-BE49-F238E27FC236}">
                  <a16:creationId xmlns:a16="http://schemas.microsoft.com/office/drawing/2014/main" id="{2D0B0088-BEC9-4E49-B447-AF4DB742AE1D}"/>
                </a:ext>
              </a:extLst>
            </p:cNvPr>
            <p:cNvSpPr>
              <a:spLocks noChangeArrowheads="1"/>
            </p:cNvSpPr>
            <p:nvPr/>
          </p:nvSpPr>
          <p:spPr bwMode="auto">
            <a:xfrm>
              <a:off x="9860604" y="2446099"/>
              <a:ext cx="457200" cy="457200"/>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G</a:t>
              </a:r>
            </a:p>
          </p:txBody>
        </p:sp>
        <p:sp>
          <p:nvSpPr>
            <p:cNvPr id="25" name="Line 19">
              <a:extLst>
                <a:ext uri="{FF2B5EF4-FFF2-40B4-BE49-F238E27FC236}">
                  <a16:creationId xmlns:a16="http://schemas.microsoft.com/office/drawing/2014/main" id="{5A97A59B-0FD2-4ABE-9316-95456F8E9DE2}"/>
                </a:ext>
              </a:extLst>
            </p:cNvPr>
            <p:cNvSpPr>
              <a:spLocks noChangeShapeType="1"/>
            </p:cNvSpPr>
            <p:nvPr/>
          </p:nvSpPr>
          <p:spPr bwMode="auto">
            <a:xfrm>
              <a:off x="9370984" y="1928100"/>
              <a:ext cx="607159" cy="538267"/>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6" name="Oval 9">
              <a:extLst>
                <a:ext uri="{FF2B5EF4-FFF2-40B4-BE49-F238E27FC236}">
                  <a16:creationId xmlns:a16="http://schemas.microsoft.com/office/drawing/2014/main" id="{889E53AE-8289-4BCE-8BDC-10F89F024CCA}"/>
                </a:ext>
              </a:extLst>
            </p:cNvPr>
            <p:cNvSpPr>
              <a:spLocks noChangeArrowheads="1"/>
            </p:cNvSpPr>
            <p:nvPr/>
          </p:nvSpPr>
          <p:spPr bwMode="auto">
            <a:xfrm>
              <a:off x="8188661" y="1524000"/>
              <a:ext cx="457200" cy="457200"/>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B</a:t>
              </a:r>
            </a:p>
          </p:txBody>
        </p:sp>
        <p:sp>
          <p:nvSpPr>
            <p:cNvPr id="27" name="Line 16">
              <a:extLst>
                <a:ext uri="{FF2B5EF4-FFF2-40B4-BE49-F238E27FC236}">
                  <a16:creationId xmlns:a16="http://schemas.microsoft.com/office/drawing/2014/main" id="{50F05A6B-B4C7-41FD-8844-799811556643}"/>
                </a:ext>
              </a:extLst>
            </p:cNvPr>
            <p:cNvSpPr>
              <a:spLocks noChangeShapeType="1"/>
            </p:cNvSpPr>
            <p:nvPr/>
          </p:nvSpPr>
          <p:spPr bwMode="auto">
            <a:xfrm flipH="1">
              <a:off x="8529941" y="1011879"/>
              <a:ext cx="539476" cy="528739"/>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8" name="Oval 9">
              <a:extLst>
                <a:ext uri="{FF2B5EF4-FFF2-40B4-BE49-F238E27FC236}">
                  <a16:creationId xmlns:a16="http://schemas.microsoft.com/office/drawing/2014/main" id="{A486D9ED-71FA-4BDE-83EF-321B5A995FF4}"/>
                </a:ext>
              </a:extLst>
            </p:cNvPr>
            <p:cNvSpPr>
              <a:spLocks noChangeArrowheads="1"/>
            </p:cNvSpPr>
            <p:nvPr/>
          </p:nvSpPr>
          <p:spPr bwMode="auto">
            <a:xfrm>
              <a:off x="7356530" y="2411244"/>
              <a:ext cx="457200" cy="457200"/>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E</a:t>
              </a:r>
            </a:p>
          </p:txBody>
        </p:sp>
        <p:sp>
          <p:nvSpPr>
            <p:cNvPr id="29" name="Line 16">
              <a:extLst>
                <a:ext uri="{FF2B5EF4-FFF2-40B4-BE49-F238E27FC236}">
                  <a16:creationId xmlns:a16="http://schemas.microsoft.com/office/drawing/2014/main" id="{2A4167C2-506D-43AC-AC59-A1ACC7241312}"/>
                </a:ext>
              </a:extLst>
            </p:cNvPr>
            <p:cNvSpPr>
              <a:spLocks noChangeShapeType="1"/>
            </p:cNvSpPr>
            <p:nvPr/>
          </p:nvSpPr>
          <p:spPr bwMode="auto">
            <a:xfrm flipH="1">
              <a:off x="7697810" y="1899123"/>
              <a:ext cx="539476" cy="528739"/>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2" name="Oval 9">
              <a:extLst>
                <a:ext uri="{FF2B5EF4-FFF2-40B4-BE49-F238E27FC236}">
                  <a16:creationId xmlns:a16="http://schemas.microsoft.com/office/drawing/2014/main" id="{D913DD9C-2143-4F15-BE55-5C1976062CB5}"/>
                </a:ext>
              </a:extLst>
            </p:cNvPr>
            <p:cNvSpPr>
              <a:spLocks noChangeArrowheads="1"/>
            </p:cNvSpPr>
            <p:nvPr/>
          </p:nvSpPr>
          <p:spPr bwMode="auto">
            <a:xfrm>
              <a:off x="8200414" y="2449745"/>
              <a:ext cx="457200" cy="457200"/>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F</a:t>
              </a:r>
            </a:p>
          </p:txBody>
        </p:sp>
        <p:sp>
          <p:nvSpPr>
            <p:cNvPr id="33" name="Line 16">
              <a:extLst>
                <a:ext uri="{FF2B5EF4-FFF2-40B4-BE49-F238E27FC236}">
                  <a16:creationId xmlns:a16="http://schemas.microsoft.com/office/drawing/2014/main" id="{8E08E2E8-220B-4BD1-AD05-284BC941F1CB}"/>
                </a:ext>
              </a:extLst>
            </p:cNvPr>
            <p:cNvSpPr>
              <a:spLocks noChangeShapeType="1"/>
            </p:cNvSpPr>
            <p:nvPr/>
          </p:nvSpPr>
          <p:spPr bwMode="auto">
            <a:xfrm flipH="1">
              <a:off x="8541694" y="1937624"/>
              <a:ext cx="539476" cy="528739"/>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4" name="Oval 12">
              <a:extLst>
                <a:ext uri="{FF2B5EF4-FFF2-40B4-BE49-F238E27FC236}">
                  <a16:creationId xmlns:a16="http://schemas.microsoft.com/office/drawing/2014/main" id="{EF413613-2142-4D15-8139-35AFF876FCEC}"/>
                </a:ext>
              </a:extLst>
            </p:cNvPr>
            <p:cNvSpPr>
              <a:spLocks noChangeArrowheads="1"/>
            </p:cNvSpPr>
            <p:nvPr/>
          </p:nvSpPr>
          <p:spPr bwMode="auto">
            <a:xfrm>
              <a:off x="9099813" y="3347727"/>
              <a:ext cx="457200" cy="457200"/>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H</a:t>
              </a:r>
            </a:p>
          </p:txBody>
        </p:sp>
        <p:sp>
          <p:nvSpPr>
            <p:cNvPr id="35" name="Line 19">
              <a:extLst>
                <a:ext uri="{FF2B5EF4-FFF2-40B4-BE49-F238E27FC236}">
                  <a16:creationId xmlns:a16="http://schemas.microsoft.com/office/drawing/2014/main" id="{5B4D1321-8966-42B2-87CD-D2D3580D7E11}"/>
                </a:ext>
              </a:extLst>
            </p:cNvPr>
            <p:cNvSpPr>
              <a:spLocks noChangeShapeType="1"/>
            </p:cNvSpPr>
            <p:nvPr/>
          </p:nvSpPr>
          <p:spPr bwMode="auto">
            <a:xfrm>
              <a:off x="8610193" y="2829728"/>
              <a:ext cx="607159" cy="538267"/>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73" name="组合 72">
            <a:extLst>
              <a:ext uri="{FF2B5EF4-FFF2-40B4-BE49-F238E27FC236}">
                <a16:creationId xmlns:a16="http://schemas.microsoft.com/office/drawing/2014/main" id="{AF1211F0-7669-445F-B3E7-BC67BFF23637}"/>
              </a:ext>
            </a:extLst>
          </p:cNvPr>
          <p:cNvGrpSpPr/>
          <p:nvPr/>
        </p:nvGrpSpPr>
        <p:grpSpPr>
          <a:xfrm>
            <a:off x="7689320" y="2825915"/>
            <a:ext cx="2552790" cy="3433591"/>
            <a:chOff x="4209781" y="2013127"/>
            <a:chExt cx="2552790" cy="3433591"/>
          </a:xfrm>
        </p:grpSpPr>
        <p:sp>
          <p:nvSpPr>
            <p:cNvPr id="53" name="Oval 8">
              <a:extLst>
                <a:ext uri="{FF2B5EF4-FFF2-40B4-BE49-F238E27FC236}">
                  <a16:creationId xmlns:a16="http://schemas.microsoft.com/office/drawing/2014/main" id="{DB1A2BAB-E1AD-44CF-B5DF-98DE93565592}"/>
                </a:ext>
              </a:extLst>
            </p:cNvPr>
            <p:cNvSpPr>
              <a:spLocks noChangeArrowheads="1"/>
            </p:cNvSpPr>
            <p:nvPr/>
          </p:nvSpPr>
          <p:spPr bwMode="auto">
            <a:xfrm>
              <a:off x="5583240" y="2013127"/>
              <a:ext cx="384048" cy="384048"/>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A</a:t>
              </a:r>
            </a:p>
          </p:txBody>
        </p:sp>
        <p:sp>
          <p:nvSpPr>
            <p:cNvPr id="54" name="Oval 11">
              <a:extLst>
                <a:ext uri="{FF2B5EF4-FFF2-40B4-BE49-F238E27FC236}">
                  <a16:creationId xmlns:a16="http://schemas.microsoft.com/office/drawing/2014/main" id="{7D49FA89-1BB0-4CCC-AFAC-23F640111528}"/>
                </a:ext>
              </a:extLst>
            </p:cNvPr>
            <p:cNvSpPr>
              <a:spLocks noChangeArrowheads="1"/>
            </p:cNvSpPr>
            <p:nvPr/>
          </p:nvSpPr>
          <p:spPr bwMode="auto">
            <a:xfrm>
              <a:off x="5648560" y="3530739"/>
              <a:ext cx="384048" cy="384048"/>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C</a:t>
              </a:r>
            </a:p>
          </p:txBody>
        </p:sp>
        <p:sp>
          <p:nvSpPr>
            <p:cNvPr id="57" name="Line 19">
              <a:extLst>
                <a:ext uri="{FF2B5EF4-FFF2-40B4-BE49-F238E27FC236}">
                  <a16:creationId xmlns:a16="http://schemas.microsoft.com/office/drawing/2014/main" id="{70467641-8E09-4302-A0EC-D590B0A0B1E7}"/>
                </a:ext>
              </a:extLst>
            </p:cNvPr>
            <p:cNvSpPr>
              <a:spLocks noChangeShapeType="1"/>
            </p:cNvSpPr>
            <p:nvPr/>
          </p:nvSpPr>
          <p:spPr bwMode="auto">
            <a:xfrm>
              <a:off x="5215706" y="3104033"/>
              <a:ext cx="510014" cy="452144"/>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8" name="Oval 12">
              <a:extLst>
                <a:ext uri="{FF2B5EF4-FFF2-40B4-BE49-F238E27FC236}">
                  <a16:creationId xmlns:a16="http://schemas.microsoft.com/office/drawing/2014/main" id="{2CB83206-268D-49B1-AF53-9A86E1BF8645}"/>
                </a:ext>
              </a:extLst>
            </p:cNvPr>
            <p:cNvSpPr>
              <a:spLocks noChangeArrowheads="1"/>
            </p:cNvSpPr>
            <p:nvPr/>
          </p:nvSpPr>
          <p:spPr bwMode="auto">
            <a:xfrm>
              <a:off x="6378523" y="4305302"/>
              <a:ext cx="384048" cy="384048"/>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D</a:t>
              </a:r>
            </a:p>
          </p:txBody>
        </p:sp>
        <p:sp>
          <p:nvSpPr>
            <p:cNvPr id="59" name="Line 19">
              <a:extLst>
                <a:ext uri="{FF2B5EF4-FFF2-40B4-BE49-F238E27FC236}">
                  <a16:creationId xmlns:a16="http://schemas.microsoft.com/office/drawing/2014/main" id="{3EE6D89C-753B-47AE-A0D4-132F97B28730}"/>
                </a:ext>
              </a:extLst>
            </p:cNvPr>
            <p:cNvSpPr>
              <a:spLocks noChangeShapeType="1"/>
            </p:cNvSpPr>
            <p:nvPr/>
          </p:nvSpPr>
          <p:spPr bwMode="auto">
            <a:xfrm>
              <a:off x="5967242" y="3870183"/>
              <a:ext cx="510014" cy="452144"/>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0" name="Oval 9">
              <a:extLst>
                <a:ext uri="{FF2B5EF4-FFF2-40B4-BE49-F238E27FC236}">
                  <a16:creationId xmlns:a16="http://schemas.microsoft.com/office/drawing/2014/main" id="{E672C06E-AA83-4112-A3EB-E788AC5A54BE}"/>
                </a:ext>
              </a:extLst>
            </p:cNvPr>
            <p:cNvSpPr>
              <a:spLocks noChangeArrowheads="1"/>
            </p:cNvSpPr>
            <p:nvPr/>
          </p:nvSpPr>
          <p:spPr bwMode="auto">
            <a:xfrm>
              <a:off x="4908771" y="2781223"/>
              <a:ext cx="384048" cy="384048"/>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B</a:t>
              </a:r>
            </a:p>
          </p:txBody>
        </p:sp>
        <p:sp>
          <p:nvSpPr>
            <p:cNvPr id="61" name="Line 16">
              <a:extLst>
                <a:ext uri="{FF2B5EF4-FFF2-40B4-BE49-F238E27FC236}">
                  <a16:creationId xmlns:a16="http://schemas.microsoft.com/office/drawing/2014/main" id="{31979C2B-D3D6-4509-86E0-FB75B3DA84FF}"/>
                </a:ext>
              </a:extLst>
            </p:cNvPr>
            <p:cNvSpPr>
              <a:spLocks noChangeShapeType="1"/>
            </p:cNvSpPr>
            <p:nvPr/>
          </p:nvSpPr>
          <p:spPr bwMode="auto">
            <a:xfrm flipH="1">
              <a:off x="5195446" y="2351041"/>
              <a:ext cx="453160" cy="444141"/>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2" name="Oval 9">
              <a:extLst>
                <a:ext uri="{FF2B5EF4-FFF2-40B4-BE49-F238E27FC236}">
                  <a16:creationId xmlns:a16="http://schemas.microsoft.com/office/drawing/2014/main" id="{F185508A-A48B-4A5F-AEB0-C866BD61C8EE}"/>
                </a:ext>
              </a:extLst>
            </p:cNvPr>
            <p:cNvSpPr>
              <a:spLocks noChangeArrowheads="1"/>
            </p:cNvSpPr>
            <p:nvPr/>
          </p:nvSpPr>
          <p:spPr bwMode="auto">
            <a:xfrm>
              <a:off x="4209781" y="3526508"/>
              <a:ext cx="384048" cy="384048"/>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E</a:t>
              </a:r>
            </a:p>
          </p:txBody>
        </p:sp>
        <p:sp>
          <p:nvSpPr>
            <p:cNvPr id="63" name="Line 16">
              <a:extLst>
                <a:ext uri="{FF2B5EF4-FFF2-40B4-BE49-F238E27FC236}">
                  <a16:creationId xmlns:a16="http://schemas.microsoft.com/office/drawing/2014/main" id="{CD49D2F1-0340-4219-A244-2311FFB2C690}"/>
                </a:ext>
              </a:extLst>
            </p:cNvPr>
            <p:cNvSpPr>
              <a:spLocks noChangeShapeType="1"/>
            </p:cNvSpPr>
            <p:nvPr/>
          </p:nvSpPr>
          <p:spPr bwMode="auto">
            <a:xfrm flipH="1">
              <a:off x="4496456" y="3096326"/>
              <a:ext cx="453160" cy="444141"/>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4" name="Oval 9">
              <a:extLst>
                <a:ext uri="{FF2B5EF4-FFF2-40B4-BE49-F238E27FC236}">
                  <a16:creationId xmlns:a16="http://schemas.microsoft.com/office/drawing/2014/main" id="{F465B8B5-C4CF-4485-AA9B-1625E6794D74}"/>
                </a:ext>
              </a:extLst>
            </p:cNvPr>
            <p:cNvSpPr>
              <a:spLocks noChangeArrowheads="1"/>
            </p:cNvSpPr>
            <p:nvPr/>
          </p:nvSpPr>
          <p:spPr bwMode="auto">
            <a:xfrm>
              <a:off x="4983964" y="4308365"/>
              <a:ext cx="384048" cy="384048"/>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F</a:t>
              </a:r>
            </a:p>
          </p:txBody>
        </p:sp>
        <p:sp>
          <p:nvSpPr>
            <p:cNvPr id="66" name="Oval 12">
              <a:extLst>
                <a:ext uri="{FF2B5EF4-FFF2-40B4-BE49-F238E27FC236}">
                  <a16:creationId xmlns:a16="http://schemas.microsoft.com/office/drawing/2014/main" id="{5C99E253-8ECC-48A2-A26D-8629C38A530D}"/>
                </a:ext>
              </a:extLst>
            </p:cNvPr>
            <p:cNvSpPr>
              <a:spLocks noChangeArrowheads="1"/>
            </p:cNvSpPr>
            <p:nvPr/>
          </p:nvSpPr>
          <p:spPr bwMode="auto">
            <a:xfrm>
              <a:off x="5739459" y="5062670"/>
              <a:ext cx="384048" cy="384048"/>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G</a:t>
              </a:r>
            </a:p>
          </p:txBody>
        </p:sp>
        <p:sp>
          <p:nvSpPr>
            <p:cNvPr id="67" name="Line 19">
              <a:extLst>
                <a:ext uri="{FF2B5EF4-FFF2-40B4-BE49-F238E27FC236}">
                  <a16:creationId xmlns:a16="http://schemas.microsoft.com/office/drawing/2014/main" id="{A5AD845D-678C-4254-8527-B6E2291CCBB7}"/>
                </a:ext>
              </a:extLst>
            </p:cNvPr>
            <p:cNvSpPr>
              <a:spLocks noChangeShapeType="1"/>
            </p:cNvSpPr>
            <p:nvPr/>
          </p:nvSpPr>
          <p:spPr bwMode="auto">
            <a:xfrm>
              <a:off x="5328178" y="4627551"/>
              <a:ext cx="510014" cy="452144"/>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0" name="Line 16">
              <a:extLst>
                <a:ext uri="{FF2B5EF4-FFF2-40B4-BE49-F238E27FC236}">
                  <a16:creationId xmlns:a16="http://schemas.microsoft.com/office/drawing/2014/main" id="{6513F3C1-467F-4893-BE2A-9FECEB68136A}"/>
                </a:ext>
              </a:extLst>
            </p:cNvPr>
            <p:cNvSpPr>
              <a:spLocks noChangeShapeType="1"/>
            </p:cNvSpPr>
            <p:nvPr/>
          </p:nvSpPr>
          <p:spPr bwMode="auto">
            <a:xfrm flipH="1">
              <a:off x="5272560" y="3874184"/>
              <a:ext cx="453160" cy="444141"/>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1" name="Oval 9">
              <a:extLst>
                <a:ext uri="{FF2B5EF4-FFF2-40B4-BE49-F238E27FC236}">
                  <a16:creationId xmlns:a16="http://schemas.microsoft.com/office/drawing/2014/main" id="{DB5A213A-3278-4703-8E15-AD24B640526F}"/>
                </a:ext>
              </a:extLst>
            </p:cNvPr>
            <p:cNvSpPr>
              <a:spLocks noChangeArrowheads="1"/>
            </p:cNvSpPr>
            <p:nvPr/>
          </p:nvSpPr>
          <p:spPr bwMode="auto">
            <a:xfrm>
              <a:off x="4270017" y="5032437"/>
              <a:ext cx="384048" cy="384048"/>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H</a:t>
              </a:r>
            </a:p>
          </p:txBody>
        </p:sp>
        <p:sp>
          <p:nvSpPr>
            <p:cNvPr id="72" name="Line 16">
              <a:extLst>
                <a:ext uri="{FF2B5EF4-FFF2-40B4-BE49-F238E27FC236}">
                  <a16:creationId xmlns:a16="http://schemas.microsoft.com/office/drawing/2014/main" id="{8AF8D3A5-486B-4860-A5AF-4E12DC65033B}"/>
                </a:ext>
              </a:extLst>
            </p:cNvPr>
            <p:cNvSpPr>
              <a:spLocks noChangeShapeType="1"/>
            </p:cNvSpPr>
            <p:nvPr/>
          </p:nvSpPr>
          <p:spPr bwMode="auto">
            <a:xfrm flipH="1">
              <a:off x="4558613" y="4598256"/>
              <a:ext cx="453160" cy="444141"/>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74" name="Group 153">
            <a:extLst>
              <a:ext uri="{FF2B5EF4-FFF2-40B4-BE49-F238E27FC236}">
                <a16:creationId xmlns:a16="http://schemas.microsoft.com/office/drawing/2014/main" id="{3676CDAA-0892-4AE1-905E-299A134E9295}"/>
              </a:ext>
            </a:extLst>
          </p:cNvPr>
          <p:cNvGrpSpPr>
            <a:grpSpLocks/>
          </p:cNvGrpSpPr>
          <p:nvPr/>
        </p:nvGrpSpPr>
        <p:grpSpPr bwMode="auto">
          <a:xfrm>
            <a:off x="3900186" y="3159581"/>
            <a:ext cx="2960516" cy="414338"/>
            <a:chOff x="1293" y="1128"/>
            <a:chExt cx="906" cy="261"/>
          </a:xfrm>
        </p:grpSpPr>
        <p:sp>
          <p:nvSpPr>
            <p:cNvPr id="75" name="Line 154">
              <a:extLst>
                <a:ext uri="{FF2B5EF4-FFF2-40B4-BE49-F238E27FC236}">
                  <a16:creationId xmlns:a16="http://schemas.microsoft.com/office/drawing/2014/main" id="{5BDAAE7E-AFC1-46DD-B1C8-AB78158113EA}"/>
                </a:ext>
              </a:extLst>
            </p:cNvPr>
            <p:cNvSpPr>
              <a:spLocks noChangeShapeType="1"/>
            </p:cNvSpPr>
            <p:nvPr/>
          </p:nvSpPr>
          <p:spPr bwMode="auto">
            <a:xfrm>
              <a:off x="1383" y="1389"/>
              <a:ext cx="816" cy="0"/>
            </a:xfrm>
            <a:prstGeom prst="line">
              <a:avLst/>
            </a:prstGeom>
            <a:noFill/>
            <a:ln w="76200">
              <a:solidFill>
                <a:srgbClr val="99009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2">
                    <a:lumMod val="10000"/>
                  </a:schemeClr>
                </a:solidFill>
                <a:latin typeface="微软雅黑" panose="020B0503020204020204" pitchFamily="34" charset="-122"/>
                <a:ea typeface="微软雅黑" panose="020B0503020204020204" pitchFamily="34" charset="-122"/>
              </a:endParaRPr>
            </a:p>
          </p:txBody>
        </p:sp>
        <p:sp>
          <p:nvSpPr>
            <p:cNvPr id="76" name="Rectangle 155">
              <a:extLst>
                <a:ext uri="{FF2B5EF4-FFF2-40B4-BE49-F238E27FC236}">
                  <a16:creationId xmlns:a16="http://schemas.microsoft.com/office/drawing/2014/main" id="{8CA2D8A3-7D28-4EAA-A363-68716D3A7A13}"/>
                </a:ext>
              </a:extLst>
            </p:cNvPr>
            <p:cNvSpPr>
              <a:spLocks noChangeArrowheads="1"/>
            </p:cNvSpPr>
            <p:nvPr/>
          </p:nvSpPr>
          <p:spPr bwMode="auto">
            <a:xfrm>
              <a:off x="1293" y="1128"/>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b="1" dirty="0">
                  <a:solidFill>
                    <a:schemeClr val="bg2">
                      <a:lumMod val="10000"/>
                    </a:schemeClr>
                  </a:solidFill>
                  <a:latin typeface="微软雅黑" panose="020B0503020204020204" pitchFamily="34" charset="-122"/>
                  <a:ea typeface="微软雅黑" panose="020B0503020204020204" pitchFamily="34" charset="-122"/>
                </a:rPr>
                <a:t>转换的二叉树</a:t>
              </a:r>
            </a:p>
          </p:txBody>
        </p:sp>
      </p:grpSp>
      <p:sp>
        <p:nvSpPr>
          <p:cNvPr id="77" name="内容占位符 2">
            <a:extLst>
              <a:ext uri="{FF2B5EF4-FFF2-40B4-BE49-F238E27FC236}">
                <a16:creationId xmlns:a16="http://schemas.microsoft.com/office/drawing/2014/main" id="{7A2A3F2D-D3E5-4700-A1ED-2E20DDA99DB1}"/>
              </a:ext>
            </a:extLst>
          </p:cNvPr>
          <p:cNvSpPr txBox="1">
            <a:spLocks/>
          </p:cNvSpPr>
          <p:nvPr/>
        </p:nvSpPr>
        <p:spPr bwMode="auto">
          <a:xfrm>
            <a:off x="6651599" y="1484910"/>
            <a:ext cx="4953000" cy="1256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50000"/>
              </a:lnSpc>
              <a:spcBef>
                <a:spcPts val="600"/>
              </a:spcBef>
              <a:spcAft>
                <a:spcPts val="600"/>
              </a:spcAft>
              <a:buClr>
                <a:srgbClr val="FF0000"/>
              </a:buClr>
              <a:buSzPct val="80000"/>
              <a:buFont typeface="Times New Roman" panose="02020603050405020304" pitchFamily="18" charset="0"/>
              <a:buChar char="☺"/>
              <a:defRPr lang="en-US" altLang="zh-CN" sz="2600" b="1" baseline="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50000"/>
              </a:lnSpc>
              <a:spcBef>
                <a:spcPts val="600"/>
              </a:spcBef>
              <a:spcAft>
                <a:spcPts val="600"/>
              </a:spcAft>
              <a:buClr>
                <a:srgbClr val="FF0000"/>
              </a:buClr>
              <a:buSzPct val="80000"/>
              <a:buFont typeface="Times New Roman" panose="02020603050405020304" pitchFamily="18" charset="0"/>
              <a:buChar char="♫"/>
              <a:defRPr lang="en-US" altLang="zh-CN" sz="2400" b="1">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lnSpc>
                <a:spcPct val="150000"/>
              </a:lnSpc>
              <a:spcBef>
                <a:spcPts val="600"/>
              </a:spcBef>
              <a:spcAft>
                <a:spcPts val="600"/>
              </a:spcAft>
              <a:buClr>
                <a:srgbClr val="FF0000"/>
              </a:buClr>
              <a:buSzPct val="80000"/>
              <a:buFont typeface="Wingdings" panose="05000000000000000000" pitchFamily="2" charset="2"/>
              <a:buChar char="Ø"/>
              <a:defRPr lang="en-US" altLang="zh-CN" sz="2200" b="1">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lnSpc>
                <a:spcPct val="150000"/>
              </a:lnSpc>
              <a:spcBef>
                <a:spcPts val="600"/>
              </a:spcBef>
              <a:spcAft>
                <a:spcPct val="0"/>
              </a:spcAft>
              <a:buChar char="–"/>
              <a:defRPr lang="en-US" altLang="zh-CN" sz="2000" b="1">
                <a:solidFill>
                  <a:schemeClr val="accent6">
                    <a:lumMod val="75000"/>
                  </a:schemeClr>
                </a:solidFill>
                <a:latin typeface="+mn-lt"/>
              </a:defRPr>
            </a:lvl4pPr>
            <a:lvl5pPr marL="1771650" indent="-228600" algn="l" rtl="0" eaLnBrk="0" fontAlgn="base" hangingPunct="0">
              <a:lnSpc>
                <a:spcPct val="150000"/>
              </a:lnSpc>
              <a:spcBef>
                <a:spcPts val="600"/>
              </a:spcBef>
              <a:spcAft>
                <a:spcPct val="0"/>
              </a:spcAft>
              <a:buChar char="•"/>
              <a:defRPr lang="en-US" altLang="zh-CN" sz="1600" b="1">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marL="0" indent="0">
              <a:buNone/>
            </a:pPr>
            <a:r>
              <a:rPr lang="zh-CN" altLang="en-US" sz="2400" kern="0" dirty="0"/>
              <a:t>转换的二叉树的前序遍历序列为：</a:t>
            </a:r>
            <a:endParaRPr lang="en-US" altLang="zh-CN" sz="2400" kern="0" dirty="0"/>
          </a:p>
          <a:p>
            <a:pPr marL="0" indent="0">
              <a:buNone/>
            </a:pPr>
            <a:r>
              <a:rPr lang="en-US" altLang="zh-CN" sz="2400" kern="0" dirty="0">
                <a:solidFill>
                  <a:srgbClr val="FF0000"/>
                </a:solidFill>
              </a:rPr>
              <a:t>ABECFHGD</a:t>
            </a:r>
            <a:endParaRPr lang="zh-CN" altLang="en-US" kern="0" dirty="0">
              <a:solidFill>
                <a:srgbClr val="FF0000"/>
              </a:solidFill>
            </a:endParaRPr>
          </a:p>
        </p:txBody>
      </p:sp>
    </p:spTree>
    <p:extLst>
      <p:ext uri="{BB962C8B-B14F-4D97-AF65-F5344CB8AC3E}">
        <p14:creationId xmlns:p14="http://schemas.microsoft.com/office/powerpoint/2010/main" val="148443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7"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65207-1174-4AB5-9F20-CB45AE5B0664}"/>
              </a:ext>
            </a:extLst>
          </p:cNvPr>
          <p:cNvSpPr>
            <a:spLocks noGrp="1"/>
          </p:cNvSpPr>
          <p:nvPr>
            <p:ph type="title"/>
          </p:nvPr>
        </p:nvSpPr>
        <p:spPr/>
        <p:txBody>
          <a:bodyPr/>
          <a:lstStyle/>
          <a:p>
            <a:r>
              <a:rPr lang="zh-CN" altLang="en-US" dirty="0"/>
              <a:t>后根遍历</a:t>
            </a:r>
          </a:p>
        </p:txBody>
      </p:sp>
      <p:sp>
        <p:nvSpPr>
          <p:cNvPr id="3" name="内容占位符 2">
            <a:extLst>
              <a:ext uri="{FF2B5EF4-FFF2-40B4-BE49-F238E27FC236}">
                <a16:creationId xmlns:a16="http://schemas.microsoft.com/office/drawing/2014/main" id="{189DD78D-47F8-4853-BD9F-8601AC88EB44}"/>
              </a:ext>
            </a:extLst>
          </p:cNvPr>
          <p:cNvSpPr>
            <a:spLocks noGrp="1"/>
          </p:cNvSpPr>
          <p:nvPr>
            <p:ph idx="1"/>
          </p:nvPr>
        </p:nvSpPr>
        <p:spPr>
          <a:xfrm>
            <a:off x="1547358" y="1497816"/>
            <a:ext cx="4320042" cy="12681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0" indent="0">
              <a:buNone/>
            </a:pPr>
            <a:r>
              <a:rPr lang="zh-CN" altLang="en-US" sz="2400" dirty="0"/>
              <a:t>树的后根遍历序列为：</a:t>
            </a:r>
            <a:endParaRPr lang="en-US" altLang="zh-CN" sz="2400" dirty="0"/>
          </a:p>
          <a:p>
            <a:pPr marL="0" indent="0">
              <a:buNone/>
            </a:pPr>
            <a:r>
              <a:rPr lang="en-US" altLang="zh-CN" sz="2400" dirty="0">
                <a:solidFill>
                  <a:srgbClr val="FF0000"/>
                </a:solidFill>
              </a:rPr>
              <a:t>EBHFGCDA</a:t>
            </a:r>
            <a:endParaRPr lang="zh-CN" altLang="en-US" sz="2400" dirty="0">
              <a:solidFill>
                <a:srgbClr val="FF0000"/>
              </a:solidFill>
            </a:endParaRPr>
          </a:p>
        </p:txBody>
      </p:sp>
      <p:grpSp>
        <p:nvGrpSpPr>
          <p:cNvPr id="51" name="组合 50">
            <a:extLst>
              <a:ext uri="{FF2B5EF4-FFF2-40B4-BE49-F238E27FC236}">
                <a16:creationId xmlns:a16="http://schemas.microsoft.com/office/drawing/2014/main" id="{31B91259-ECA2-4599-9180-94EB5438D181}"/>
              </a:ext>
            </a:extLst>
          </p:cNvPr>
          <p:cNvGrpSpPr>
            <a:grpSpLocks noChangeAspect="1"/>
          </p:cNvGrpSpPr>
          <p:nvPr/>
        </p:nvGrpSpPr>
        <p:grpSpPr>
          <a:xfrm>
            <a:off x="1260683" y="2942024"/>
            <a:ext cx="2487470" cy="2684075"/>
            <a:chOff x="7356530" y="609600"/>
            <a:chExt cx="2961274" cy="3195327"/>
          </a:xfrm>
        </p:grpSpPr>
        <p:sp>
          <p:nvSpPr>
            <p:cNvPr id="5" name="Oval 8">
              <a:extLst>
                <a:ext uri="{FF2B5EF4-FFF2-40B4-BE49-F238E27FC236}">
                  <a16:creationId xmlns:a16="http://schemas.microsoft.com/office/drawing/2014/main" id="{9C7711C5-B039-48B3-A9F4-2F26B8B1FB64}"/>
                </a:ext>
              </a:extLst>
            </p:cNvPr>
            <p:cNvSpPr>
              <a:spLocks noChangeArrowheads="1"/>
            </p:cNvSpPr>
            <p:nvPr/>
          </p:nvSpPr>
          <p:spPr bwMode="auto">
            <a:xfrm>
              <a:off x="8991600" y="609600"/>
              <a:ext cx="457200" cy="457200"/>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A</a:t>
              </a:r>
            </a:p>
          </p:txBody>
        </p:sp>
        <p:sp>
          <p:nvSpPr>
            <p:cNvPr id="8" name="Oval 11">
              <a:extLst>
                <a:ext uri="{FF2B5EF4-FFF2-40B4-BE49-F238E27FC236}">
                  <a16:creationId xmlns:a16="http://schemas.microsoft.com/office/drawing/2014/main" id="{86C326BF-E8D0-4524-AF13-BF1E943F7FCE}"/>
                </a:ext>
              </a:extLst>
            </p:cNvPr>
            <p:cNvSpPr>
              <a:spLocks noChangeArrowheads="1"/>
            </p:cNvSpPr>
            <p:nvPr/>
          </p:nvSpPr>
          <p:spPr bwMode="auto">
            <a:xfrm>
              <a:off x="8991600" y="1524000"/>
              <a:ext cx="457200" cy="457200"/>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C</a:t>
              </a:r>
            </a:p>
          </p:txBody>
        </p:sp>
        <p:sp>
          <p:nvSpPr>
            <p:cNvPr id="9" name="Oval 12">
              <a:extLst>
                <a:ext uri="{FF2B5EF4-FFF2-40B4-BE49-F238E27FC236}">
                  <a16:creationId xmlns:a16="http://schemas.microsoft.com/office/drawing/2014/main" id="{F2F10C5A-FFFF-4B91-9BF6-C3A1B6AB79A3}"/>
                </a:ext>
              </a:extLst>
            </p:cNvPr>
            <p:cNvSpPr>
              <a:spLocks noChangeArrowheads="1"/>
            </p:cNvSpPr>
            <p:nvPr/>
          </p:nvSpPr>
          <p:spPr bwMode="auto">
            <a:xfrm>
              <a:off x="9860604" y="1524000"/>
              <a:ext cx="457200" cy="457200"/>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D</a:t>
              </a:r>
            </a:p>
          </p:txBody>
        </p:sp>
        <p:sp>
          <p:nvSpPr>
            <p:cNvPr id="15" name="Line 18">
              <a:extLst>
                <a:ext uri="{FF2B5EF4-FFF2-40B4-BE49-F238E27FC236}">
                  <a16:creationId xmlns:a16="http://schemas.microsoft.com/office/drawing/2014/main" id="{F7A6E288-67AD-4CC6-A456-996B8B59CB1A}"/>
                </a:ext>
              </a:extLst>
            </p:cNvPr>
            <p:cNvSpPr>
              <a:spLocks noChangeShapeType="1"/>
            </p:cNvSpPr>
            <p:nvPr/>
          </p:nvSpPr>
          <p:spPr bwMode="auto">
            <a:xfrm>
              <a:off x="9220200" y="1066800"/>
              <a:ext cx="0" cy="457200"/>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6" name="Line 19">
              <a:extLst>
                <a:ext uri="{FF2B5EF4-FFF2-40B4-BE49-F238E27FC236}">
                  <a16:creationId xmlns:a16="http://schemas.microsoft.com/office/drawing/2014/main" id="{561B7A59-007C-4E49-833D-9B10CC0014C1}"/>
                </a:ext>
              </a:extLst>
            </p:cNvPr>
            <p:cNvSpPr>
              <a:spLocks noChangeShapeType="1"/>
            </p:cNvSpPr>
            <p:nvPr/>
          </p:nvSpPr>
          <p:spPr bwMode="auto">
            <a:xfrm>
              <a:off x="9370984" y="1006001"/>
              <a:ext cx="607159" cy="538267"/>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4" name="Oval 12">
              <a:extLst>
                <a:ext uri="{FF2B5EF4-FFF2-40B4-BE49-F238E27FC236}">
                  <a16:creationId xmlns:a16="http://schemas.microsoft.com/office/drawing/2014/main" id="{2D0B0088-BEC9-4E49-B447-AF4DB742AE1D}"/>
                </a:ext>
              </a:extLst>
            </p:cNvPr>
            <p:cNvSpPr>
              <a:spLocks noChangeArrowheads="1"/>
            </p:cNvSpPr>
            <p:nvPr/>
          </p:nvSpPr>
          <p:spPr bwMode="auto">
            <a:xfrm>
              <a:off x="9860604" y="2446099"/>
              <a:ext cx="457200" cy="457200"/>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G</a:t>
              </a:r>
            </a:p>
          </p:txBody>
        </p:sp>
        <p:sp>
          <p:nvSpPr>
            <p:cNvPr id="25" name="Line 19">
              <a:extLst>
                <a:ext uri="{FF2B5EF4-FFF2-40B4-BE49-F238E27FC236}">
                  <a16:creationId xmlns:a16="http://schemas.microsoft.com/office/drawing/2014/main" id="{5A97A59B-0FD2-4ABE-9316-95456F8E9DE2}"/>
                </a:ext>
              </a:extLst>
            </p:cNvPr>
            <p:cNvSpPr>
              <a:spLocks noChangeShapeType="1"/>
            </p:cNvSpPr>
            <p:nvPr/>
          </p:nvSpPr>
          <p:spPr bwMode="auto">
            <a:xfrm>
              <a:off x="9370984" y="1928100"/>
              <a:ext cx="607159" cy="538267"/>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6" name="Oval 9">
              <a:extLst>
                <a:ext uri="{FF2B5EF4-FFF2-40B4-BE49-F238E27FC236}">
                  <a16:creationId xmlns:a16="http://schemas.microsoft.com/office/drawing/2014/main" id="{889E53AE-8289-4BCE-8BDC-10F89F024CCA}"/>
                </a:ext>
              </a:extLst>
            </p:cNvPr>
            <p:cNvSpPr>
              <a:spLocks noChangeArrowheads="1"/>
            </p:cNvSpPr>
            <p:nvPr/>
          </p:nvSpPr>
          <p:spPr bwMode="auto">
            <a:xfrm>
              <a:off x="8188661" y="1524000"/>
              <a:ext cx="457200" cy="457200"/>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B</a:t>
              </a:r>
            </a:p>
          </p:txBody>
        </p:sp>
        <p:sp>
          <p:nvSpPr>
            <p:cNvPr id="27" name="Line 16">
              <a:extLst>
                <a:ext uri="{FF2B5EF4-FFF2-40B4-BE49-F238E27FC236}">
                  <a16:creationId xmlns:a16="http://schemas.microsoft.com/office/drawing/2014/main" id="{50F05A6B-B4C7-41FD-8844-799811556643}"/>
                </a:ext>
              </a:extLst>
            </p:cNvPr>
            <p:cNvSpPr>
              <a:spLocks noChangeShapeType="1"/>
            </p:cNvSpPr>
            <p:nvPr/>
          </p:nvSpPr>
          <p:spPr bwMode="auto">
            <a:xfrm flipH="1">
              <a:off x="8529941" y="1011879"/>
              <a:ext cx="539476" cy="528739"/>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8" name="Oval 9">
              <a:extLst>
                <a:ext uri="{FF2B5EF4-FFF2-40B4-BE49-F238E27FC236}">
                  <a16:creationId xmlns:a16="http://schemas.microsoft.com/office/drawing/2014/main" id="{A486D9ED-71FA-4BDE-83EF-321B5A995FF4}"/>
                </a:ext>
              </a:extLst>
            </p:cNvPr>
            <p:cNvSpPr>
              <a:spLocks noChangeArrowheads="1"/>
            </p:cNvSpPr>
            <p:nvPr/>
          </p:nvSpPr>
          <p:spPr bwMode="auto">
            <a:xfrm>
              <a:off x="7356530" y="2411244"/>
              <a:ext cx="457200" cy="457200"/>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E</a:t>
              </a:r>
            </a:p>
          </p:txBody>
        </p:sp>
        <p:sp>
          <p:nvSpPr>
            <p:cNvPr id="29" name="Line 16">
              <a:extLst>
                <a:ext uri="{FF2B5EF4-FFF2-40B4-BE49-F238E27FC236}">
                  <a16:creationId xmlns:a16="http://schemas.microsoft.com/office/drawing/2014/main" id="{2A4167C2-506D-43AC-AC59-A1ACC7241312}"/>
                </a:ext>
              </a:extLst>
            </p:cNvPr>
            <p:cNvSpPr>
              <a:spLocks noChangeShapeType="1"/>
            </p:cNvSpPr>
            <p:nvPr/>
          </p:nvSpPr>
          <p:spPr bwMode="auto">
            <a:xfrm flipH="1">
              <a:off x="7697810" y="1899123"/>
              <a:ext cx="539476" cy="528739"/>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2" name="Oval 9">
              <a:extLst>
                <a:ext uri="{FF2B5EF4-FFF2-40B4-BE49-F238E27FC236}">
                  <a16:creationId xmlns:a16="http://schemas.microsoft.com/office/drawing/2014/main" id="{D913DD9C-2143-4F15-BE55-5C1976062CB5}"/>
                </a:ext>
              </a:extLst>
            </p:cNvPr>
            <p:cNvSpPr>
              <a:spLocks noChangeArrowheads="1"/>
            </p:cNvSpPr>
            <p:nvPr/>
          </p:nvSpPr>
          <p:spPr bwMode="auto">
            <a:xfrm>
              <a:off x="8200414" y="2449745"/>
              <a:ext cx="457200" cy="457200"/>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F</a:t>
              </a:r>
            </a:p>
          </p:txBody>
        </p:sp>
        <p:sp>
          <p:nvSpPr>
            <p:cNvPr id="33" name="Line 16">
              <a:extLst>
                <a:ext uri="{FF2B5EF4-FFF2-40B4-BE49-F238E27FC236}">
                  <a16:creationId xmlns:a16="http://schemas.microsoft.com/office/drawing/2014/main" id="{8E08E2E8-220B-4BD1-AD05-284BC941F1CB}"/>
                </a:ext>
              </a:extLst>
            </p:cNvPr>
            <p:cNvSpPr>
              <a:spLocks noChangeShapeType="1"/>
            </p:cNvSpPr>
            <p:nvPr/>
          </p:nvSpPr>
          <p:spPr bwMode="auto">
            <a:xfrm flipH="1">
              <a:off x="8541694" y="1937624"/>
              <a:ext cx="539476" cy="528739"/>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4" name="Oval 12">
              <a:extLst>
                <a:ext uri="{FF2B5EF4-FFF2-40B4-BE49-F238E27FC236}">
                  <a16:creationId xmlns:a16="http://schemas.microsoft.com/office/drawing/2014/main" id="{EF413613-2142-4D15-8139-35AFF876FCEC}"/>
                </a:ext>
              </a:extLst>
            </p:cNvPr>
            <p:cNvSpPr>
              <a:spLocks noChangeArrowheads="1"/>
            </p:cNvSpPr>
            <p:nvPr/>
          </p:nvSpPr>
          <p:spPr bwMode="auto">
            <a:xfrm>
              <a:off x="9099813" y="3347727"/>
              <a:ext cx="457200" cy="457200"/>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H</a:t>
              </a:r>
            </a:p>
          </p:txBody>
        </p:sp>
        <p:sp>
          <p:nvSpPr>
            <p:cNvPr id="35" name="Line 19">
              <a:extLst>
                <a:ext uri="{FF2B5EF4-FFF2-40B4-BE49-F238E27FC236}">
                  <a16:creationId xmlns:a16="http://schemas.microsoft.com/office/drawing/2014/main" id="{5B4D1321-8966-42B2-87CD-D2D3580D7E11}"/>
                </a:ext>
              </a:extLst>
            </p:cNvPr>
            <p:cNvSpPr>
              <a:spLocks noChangeShapeType="1"/>
            </p:cNvSpPr>
            <p:nvPr/>
          </p:nvSpPr>
          <p:spPr bwMode="auto">
            <a:xfrm>
              <a:off x="8610193" y="2829728"/>
              <a:ext cx="607159" cy="538267"/>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73" name="组合 72">
            <a:extLst>
              <a:ext uri="{FF2B5EF4-FFF2-40B4-BE49-F238E27FC236}">
                <a16:creationId xmlns:a16="http://schemas.microsoft.com/office/drawing/2014/main" id="{AF1211F0-7669-445F-B3E7-BC67BFF23637}"/>
              </a:ext>
            </a:extLst>
          </p:cNvPr>
          <p:cNvGrpSpPr/>
          <p:nvPr/>
        </p:nvGrpSpPr>
        <p:grpSpPr>
          <a:xfrm>
            <a:off x="7298050" y="2807414"/>
            <a:ext cx="2552790" cy="3433591"/>
            <a:chOff x="4209781" y="2013127"/>
            <a:chExt cx="2552790" cy="3433591"/>
          </a:xfrm>
        </p:grpSpPr>
        <p:sp>
          <p:nvSpPr>
            <p:cNvPr id="53" name="Oval 8">
              <a:extLst>
                <a:ext uri="{FF2B5EF4-FFF2-40B4-BE49-F238E27FC236}">
                  <a16:creationId xmlns:a16="http://schemas.microsoft.com/office/drawing/2014/main" id="{DB1A2BAB-E1AD-44CF-B5DF-98DE93565592}"/>
                </a:ext>
              </a:extLst>
            </p:cNvPr>
            <p:cNvSpPr>
              <a:spLocks noChangeArrowheads="1"/>
            </p:cNvSpPr>
            <p:nvPr/>
          </p:nvSpPr>
          <p:spPr bwMode="auto">
            <a:xfrm>
              <a:off x="5583240" y="2013127"/>
              <a:ext cx="384048" cy="384048"/>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A</a:t>
              </a:r>
            </a:p>
          </p:txBody>
        </p:sp>
        <p:sp>
          <p:nvSpPr>
            <p:cNvPr id="54" name="Oval 11">
              <a:extLst>
                <a:ext uri="{FF2B5EF4-FFF2-40B4-BE49-F238E27FC236}">
                  <a16:creationId xmlns:a16="http://schemas.microsoft.com/office/drawing/2014/main" id="{7D49FA89-1BB0-4CCC-AFAC-23F640111528}"/>
                </a:ext>
              </a:extLst>
            </p:cNvPr>
            <p:cNvSpPr>
              <a:spLocks noChangeArrowheads="1"/>
            </p:cNvSpPr>
            <p:nvPr/>
          </p:nvSpPr>
          <p:spPr bwMode="auto">
            <a:xfrm>
              <a:off x="5648560" y="3530739"/>
              <a:ext cx="384048" cy="384048"/>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C</a:t>
              </a:r>
            </a:p>
          </p:txBody>
        </p:sp>
        <p:sp>
          <p:nvSpPr>
            <p:cNvPr id="57" name="Line 19">
              <a:extLst>
                <a:ext uri="{FF2B5EF4-FFF2-40B4-BE49-F238E27FC236}">
                  <a16:creationId xmlns:a16="http://schemas.microsoft.com/office/drawing/2014/main" id="{70467641-8E09-4302-A0EC-D590B0A0B1E7}"/>
                </a:ext>
              </a:extLst>
            </p:cNvPr>
            <p:cNvSpPr>
              <a:spLocks noChangeShapeType="1"/>
            </p:cNvSpPr>
            <p:nvPr/>
          </p:nvSpPr>
          <p:spPr bwMode="auto">
            <a:xfrm>
              <a:off x="5215706" y="3104033"/>
              <a:ext cx="510014" cy="452144"/>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8" name="Oval 12">
              <a:extLst>
                <a:ext uri="{FF2B5EF4-FFF2-40B4-BE49-F238E27FC236}">
                  <a16:creationId xmlns:a16="http://schemas.microsoft.com/office/drawing/2014/main" id="{2CB83206-268D-49B1-AF53-9A86E1BF8645}"/>
                </a:ext>
              </a:extLst>
            </p:cNvPr>
            <p:cNvSpPr>
              <a:spLocks noChangeArrowheads="1"/>
            </p:cNvSpPr>
            <p:nvPr/>
          </p:nvSpPr>
          <p:spPr bwMode="auto">
            <a:xfrm>
              <a:off x="6378523" y="4305302"/>
              <a:ext cx="384048" cy="384048"/>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D</a:t>
              </a:r>
            </a:p>
          </p:txBody>
        </p:sp>
        <p:sp>
          <p:nvSpPr>
            <p:cNvPr id="59" name="Line 19">
              <a:extLst>
                <a:ext uri="{FF2B5EF4-FFF2-40B4-BE49-F238E27FC236}">
                  <a16:creationId xmlns:a16="http://schemas.microsoft.com/office/drawing/2014/main" id="{3EE6D89C-753B-47AE-A0D4-132F97B28730}"/>
                </a:ext>
              </a:extLst>
            </p:cNvPr>
            <p:cNvSpPr>
              <a:spLocks noChangeShapeType="1"/>
            </p:cNvSpPr>
            <p:nvPr/>
          </p:nvSpPr>
          <p:spPr bwMode="auto">
            <a:xfrm>
              <a:off x="5967242" y="3870183"/>
              <a:ext cx="510014" cy="452144"/>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0" name="Oval 9">
              <a:extLst>
                <a:ext uri="{FF2B5EF4-FFF2-40B4-BE49-F238E27FC236}">
                  <a16:creationId xmlns:a16="http://schemas.microsoft.com/office/drawing/2014/main" id="{E672C06E-AA83-4112-A3EB-E788AC5A54BE}"/>
                </a:ext>
              </a:extLst>
            </p:cNvPr>
            <p:cNvSpPr>
              <a:spLocks noChangeArrowheads="1"/>
            </p:cNvSpPr>
            <p:nvPr/>
          </p:nvSpPr>
          <p:spPr bwMode="auto">
            <a:xfrm>
              <a:off x="4908771" y="2781223"/>
              <a:ext cx="384048" cy="384048"/>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B</a:t>
              </a:r>
            </a:p>
          </p:txBody>
        </p:sp>
        <p:sp>
          <p:nvSpPr>
            <p:cNvPr id="61" name="Line 16">
              <a:extLst>
                <a:ext uri="{FF2B5EF4-FFF2-40B4-BE49-F238E27FC236}">
                  <a16:creationId xmlns:a16="http://schemas.microsoft.com/office/drawing/2014/main" id="{31979C2B-D3D6-4509-86E0-FB75B3DA84FF}"/>
                </a:ext>
              </a:extLst>
            </p:cNvPr>
            <p:cNvSpPr>
              <a:spLocks noChangeShapeType="1"/>
            </p:cNvSpPr>
            <p:nvPr/>
          </p:nvSpPr>
          <p:spPr bwMode="auto">
            <a:xfrm flipH="1">
              <a:off x="5195446" y="2351041"/>
              <a:ext cx="453160" cy="444141"/>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2" name="Oval 9">
              <a:extLst>
                <a:ext uri="{FF2B5EF4-FFF2-40B4-BE49-F238E27FC236}">
                  <a16:creationId xmlns:a16="http://schemas.microsoft.com/office/drawing/2014/main" id="{F185508A-A48B-4A5F-AEB0-C866BD61C8EE}"/>
                </a:ext>
              </a:extLst>
            </p:cNvPr>
            <p:cNvSpPr>
              <a:spLocks noChangeArrowheads="1"/>
            </p:cNvSpPr>
            <p:nvPr/>
          </p:nvSpPr>
          <p:spPr bwMode="auto">
            <a:xfrm>
              <a:off x="4209781" y="3526508"/>
              <a:ext cx="384048" cy="384048"/>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E</a:t>
              </a:r>
            </a:p>
          </p:txBody>
        </p:sp>
        <p:sp>
          <p:nvSpPr>
            <p:cNvPr id="63" name="Line 16">
              <a:extLst>
                <a:ext uri="{FF2B5EF4-FFF2-40B4-BE49-F238E27FC236}">
                  <a16:creationId xmlns:a16="http://schemas.microsoft.com/office/drawing/2014/main" id="{CD49D2F1-0340-4219-A244-2311FFB2C690}"/>
                </a:ext>
              </a:extLst>
            </p:cNvPr>
            <p:cNvSpPr>
              <a:spLocks noChangeShapeType="1"/>
            </p:cNvSpPr>
            <p:nvPr/>
          </p:nvSpPr>
          <p:spPr bwMode="auto">
            <a:xfrm flipH="1">
              <a:off x="4496456" y="3096326"/>
              <a:ext cx="453160" cy="444141"/>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4" name="Oval 9">
              <a:extLst>
                <a:ext uri="{FF2B5EF4-FFF2-40B4-BE49-F238E27FC236}">
                  <a16:creationId xmlns:a16="http://schemas.microsoft.com/office/drawing/2014/main" id="{F465B8B5-C4CF-4485-AA9B-1625E6794D74}"/>
                </a:ext>
              </a:extLst>
            </p:cNvPr>
            <p:cNvSpPr>
              <a:spLocks noChangeArrowheads="1"/>
            </p:cNvSpPr>
            <p:nvPr/>
          </p:nvSpPr>
          <p:spPr bwMode="auto">
            <a:xfrm>
              <a:off x="4983964" y="4308365"/>
              <a:ext cx="384048" cy="384048"/>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F</a:t>
              </a:r>
            </a:p>
          </p:txBody>
        </p:sp>
        <p:sp>
          <p:nvSpPr>
            <p:cNvPr id="66" name="Oval 12">
              <a:extLst>
                <a:ext uri="{FF2B5EF4-FFF2-40B4-BE49-F238E27FC236}">
                  <a16:creationId xmlns:a16="http://schemas.microsoft.com/office/drawing/2014/main" id="{5C99E253-8ECC-48A2-A26D-8629C38A530D}"/>
                </a:ext>
              </a:extLst>
            </p:cNvPr>
            <p:cNvSpPr>
              <a:spLocks noChangeArrowheads="1"/>
            </p:cNvSpPr>
            <p:nvPr/>
          </p:nvSpPr>
          <p:spPr bwMode="auto">
            <a:xfrm>
              <a:off x="5739459" y="5062670"/>
              <a:ext cx="384048" cy="384048"/>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G</a:t>
              </a:r>
            </a:p>
          </p:txBody>
        </p:sp>
        <p:sp>
          <p:nvSpPr>
            <p:cNvPr id="67" name="Line 19">
              <a:extLst>
                <a:ext uri="{FF2B5EF4-FFF2-40B4-BE49-F238E27FC236}">
                  <a16:creationId xmlns:a16="http://schemas.microsoft.com/office/drawing/2014/main" id="{A5AD845D-678C-4254-8527-B6E2291CCBB7}"/>
                </a:ext>
              </a:extLst>
            </p:cNvPr>
            <p:cNvSpPr>
              <a:spLocks noChangeShapeType="1"/>
            </p:cNvSpPr>
            <p:nvPr/>
          </p:nvSpPr>
          <p:spPr bwMode="auto">
            <a:xfrm>
              <a:off x="5328178" y="4627551"/>
              <a:ext cx="510014" cy="452144"/>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0" name="Line 16">
              <a:extLst>
                <a:ext uri="{FF2B5EF4-FFF2-40B4-BE49-F238E27FC236}">
                  <a16:creationId xmlns:a16="http://schemas.microsoft.com/office/drawing/2014/main" id="{6513F3C1-467F-4893-BE2A-9FECEB68136A}"/>
                </a:ext>
              </a:extLst>
            </p:cNvPr>
            <p:cNvSpPr>
              <a:spLocks noChangeShapeType="1"/>
            </p:cNvSpPr>
            <p:nvPr/>
          </p:nvSpPr>
          <p:spPr bwMode="auto">
            <a:xfrm flipH="1">
              <a:off x="5272560" y="3874184"/>
              <a:ext cx="453160" cy="444141"/>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1" name="Oval 9">
              <a:extLst>
                <a:ext uri="{FF2B5EF4-FFF2-40B4-BE49-F238E27FC236}">
                  <a16:creationId xmlns:a16="http://schemas.microsoft.com/office/drawing/2014/main" id="{DB5A213A-3278-4703-8E15-AD24B640526F}"/>
                </a:ext>
              </a:extLst>
            </p:cNvPr>
            <p:cNvSpPr>
              <a:spLocks noChangeArrowheads="1"/>
            </p:cNvSpPr>
            <p:nvPr/>
          </p:nvSpPr>
          <p:spPr bwMode="auto">
            <a:xfrm>
              <a:off x="4270017" y="5032437"/>
              <a:ext cx="384048" cy="384048"/>
            </a:xfrm>
            <a:prstGeom prst="ellips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H</a:t>
              </a:r>
            </a:p>
          </p:txBody>
        </p:sp>
        <p:sp>
          <p:nvSpPr>
            <p:cNvPr id="72" name="Line 16">
              <a:extLst>
                <a:ext uri="{FF2B5EF4-FFF2-40B4-BE49-F238E27FC236}">
                  <a16:creationId xmlns:a16="http://schemas.microsoft.com/office/drawing/2014/main" id="{8AF8D3A5-486B-4860-A5AF-4E12DC65033B}"/>
                </a:ext>
              </a:extLst>
            </p:cNvPr>
            <p:cNvSpPr>
              <a:spLocks noChangeShapeType="1"/>
            </p:cNvSpPr>
            <p:nvPr/>
          </p:nvSpPr>
          <p:spPr bwMode="auto">
            <a:xfrm flipH="1">
              <a:off x="4558613" y="4598256"/>
              <a:ext cx="453160" cy="444141"/>
            </a:xfrm>
            <a:prstGeom prst="line">
              <a:avLst/>
            </a:prstGeom>
            <a:solidFill>
              <a:srgbClr val="FFFFCC"/>
            </a:solidFill>
            <a:ln w="190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74" name="Group 153">
            <a:extLst>
              <a:ext uri="{FF2B5EF4-FFF2-40B4-BE49-F238E27FC236}">
                <a16:creationId xmlns:a16="http://schemas.microsoft.com/office/drawing/2014/main" id="{3676CDAA-0892-4AE1-905E-299A134E9295}"/>
              </a:ext>
            </a:extLst>
          </p:cNvPr>
          <p:cNvGrpSpPr>
            <a:grpSpLocks/>
          </p:cNvGrpSpPr>
          <p:nvPr/>
        </p:nvGrpSpPr>
        <p:grpSpPr bwMode="auto">
          <a:xfrm>
            <a:off x="3900186" y="3159581"/>
            <a:ext cx="2960516" cy="414338"/>
            <a:chOff x="1293" y="1128"/>
            <a:chExt cx="906" cy="261"/>
          </a:xfrm>
        </p:grpSpPr>
        <p:sp>
          <p:nvSpPr>
            <p:cNvPr id="75" name="Line 154">
              <a:extLst>
                <a:ext uri="{FF2B5EF4-FFF2-40B4-BE49-F238E27FC236}">
                  <a16:creationId xmlns:a16="http://schemas.microsoft.com/office/drawing/2014/main" id="{5BDAAE7E-AFC1-46DD-B1C8-AB78158113EA}"/>
                </a:ext>
              </a:extLst>
            </p:cNvPr>
            <p:cNvSpPr>
              <a:spLocks noChangeShapeType="1"/>
            </p:cNvSpPr>
            <p:nvPr/>
          </p:nvSpPr>
          <p:spPr bwMode="auto">
            <a:xfrm>
              <a:off x="1383" y="1389"/>
              <a:ext cx="816" cy="0"/>
            </a:xfrm>
            <a:prstGeom prst="line">
              <a:avLst/>
            </a:prstGeom>
            <a:noFill/>
            <a:ln w="76200">
              <a:solidFill>
                <a:srgbClr val="99009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bg2">
                    <a:lumMod val="10000"/>
                  </a:schemeClr>
                </a:solidFill>
                <a:latin typeface="微软雅黑" panose="020B0503020204020204" pitchFamily="34" charset="-122"/>
                <a:ea typeface="微软雅黑" panose="020B0503020204020204" pitchFamily="34" charset="-122"/>
              </a:endParaRPr>
            </a:p>
          </p:txBody>
        </p:sp>
        <p:sp>
          <p:nvSpPr>
            <p:cNvPr id="76" name="Rectangle 155">
              <a:extLst>
                <a:ext uri="{FF2B5EF4-FFF2-40B4-BE49-F238E27FC236}">
                  <a16:creationId xmlns:a16="http://schemas.microsoft.com/office/drawing/2014/main" id="{8CA2D8A3-7D28-4EAA-A363-68716D3A7A13}"/>
                </a:ext>
              </a:extLst>
            </p:cNvPr>
            <p:cNvSpPr>
              <a:spLocks noChangeArrowheads="1"/>
            </p:cNvSpPr>
            <p:nvPr/>
          </p:nvSpPr>
          <p:spPr bwMode="auto">
            <a:xfrm>
              <a:off x="1293" y="1128"/>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b="1" dirty="0">
                  <a:solidFill>
                    <a:schemeClr val="bg2">
                      <a:lumMod val="10000"/>
                    </a:schemeClr>
                  </a:solidFill>
                  <a:latin typeface="微软雅黑" panose="020B0503020204020204" pitchFamily="34" charset="-122"/>
                  <a:ea typeface="微软雅黑" panose="020B0503020204020204" pitchFamily="34" charset="-122"/>
                </a:rPr>
                <a:t>转换的二叉树</a:t>
              </a:r>
            </a:p>
          </p:txBody>
        </p:sp>
      </p:grpSp>
      <p:sp>
        <p:nvSpPr>
          <p:cNvPr id="77" name="内容占位符 2">
            <a:extLst>
              <a:ext uri="{FF2B5EF4-FFF2-40B4-BE49-F238E27FC236}">
                <a16:creationId xmlns:a16="http://schemas.microsoft.com/office/drawing/2014/main" id="{7A2A3F2D-D3E5-4700-A1ED-2E20DDA99DB1}"/>
              </a:ext>
            </a:extLst>
          </p:cNvPr>
          <p:cNvSpPr txBox="1">
            <a:spLocks/>
          </p:cNvSpPr>
          <p:nvPr/>
        </p:nvSpPr>
        <p:spPr bwMode="auto">
          <a:xfrm>
            <a:off x="6705600" y="1495558"/>
            <a:ext cx="4953000" cy="127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0" indent="0">
              <a:lnSpc>
                <a:spcPct val="150000"/>
              </a:lnSpc>
              <a:spcBef>
                <a:spcPts val="600"/>
              </a:spcBef>
              <a:spcAft>
                <a:spcPts val="600"/>
              </a:spcAft>
              <a:buClr>
                <a:srgbClr val="FF0000"/>
              </a:buClr>
              <a:buSzPct val="80000"/>
              <a:buFont typeface="Times New Roman" panose="02020603050405020304" pitchFamily="18" charset="0"/>
              <a:buNone/>
              <a:defRPr lang="en-US" altLang="zh-CN" b="1" baseline="0">
                <a:solidFill>
                  <a:srgbClr val="000066"/>
                </a:solidFill>
                <a:latin typeface="微软雅黑" panose="020B0503020204020204" pitchFamily="34" charset="-122"/>
                <a:ea typeface="微软雅黑" panose="020B0503020204020204" pitchFamily="34" charset="-122"/>
              </a:defRPr>
            </a:lvl1pPr>
            <a:lvl2pPr marL="742950" indent="-285750">
              <a:lnSpc>
                <a:spcPct val="150000"/>
              </a:lnSpc>
              <a:spcBef>
                <a:spcPts val="600"/>
              </a:spcBef>
              <a:spcAft>
                <a:spcPts val="600"/>
              </a:spcAft>
              <a:buClr>
                <a:srgbClr val="FF0000"/>
              </a:buClr>
              <a:buSzPct val="80000"/>
              <a:buFont typeface="Times New Roman" panose="02020603050405020304" pitchFamily="18" charset="0"/>
              <a:buChar char="♫"/>
              <a:defRPr lang="en-US" altLang="zh-CN" b="1">
                <a:solidFill>
                  <a:srgbClr val="000066"/>
                </a:solidFill>
                <a:latin typeface="微软雅黑" panose="020B0503020204020204" pitchFamily="34" charset="-122"/>
                <a:ea typeface="微软雅黑" panose="020B0503020204020204" pitchFamily="34" charset="-122"/>
              </a:defRPr>
            </a:lvl2pPr>
            <a:lvl3pPr marL="1085850" indent="-228600">
              <a:lnSpc>
                <a:spcPct val="150000"/>
              </a:lnSpc>
              <a:spcBef>
                <a:spcPts val="600"/>
              </a:spcBef>
              <a:spcAft>
                <a:spcPts val="600"/>
              </a:spcAft>
              <a:buClr>
                <a:srgbClr val="FF0000"/>
              </a:buClr>
              <a:buSzPct val="80000"/>
              <a:buFont typeface="Wingdings" panose="05000000000000000000" pitchFamily="2" charset="2"/>
              <a:buChar char="Ø"/>
              <a:defRPr lang="en-US" altLang="zh-CN" sz="2200" b="1">
                <a:solidFill>
                  <a:srgbClr val="000066"/>
                </a:solidFill>
                <a:latin typeface="微软雅黑" panose="020B0503020204020204" pitchFamily="34" charset="-122"/>
                <a:ea typeface="微软雅黑" panose="020B0503020204020204" pitchFamily="34" charset="-122"/>
              </a:defRPr>
            </a:lvl3pPr>
            <a:lvl4pPr marL="1428750" indent="-228600">
              <a:lnSpc>
                <a:spcPct val="150000"/>
              </a:lnSpc>
              <a:spcBef>
                <a:spcPts val="600"/>
              </a:spcBef>
              <a:buChar char="–"/>
              <a:defRPr lang="en-US" altLang="zh-CN" sz="2000" b="1">
                <a:solidFill>
                  <a:schemeClr val="accent6">
                    <a:lumMod val="75000"/>
                  </a:schemeClr>
                </a:solidFill>
                <a:latin typeface="+mn-lt"/>
              </a:defRPr>
            </a:lvl4pPr>
            <a:lvl5pPr marL="1771650" indent="-228600">
              <a:lnSpc>
                <a:spcPct val="150000"/>
              </a:lnSpc>
              <a:spcBef>
                <a:spcPts val="600"/>
              </a:spcBef>
              <a:buChar char="•"/>
              <a:defRPr lang="en-US" altLang="zh-CN" sz="1600" b="1">
                <a:solidFill>
                  <a:schemeClr val="accent6">
                    <a:lumMod val="75000"/>
                  </a:schemeClr>
                </a:solidFill>
                <a:latin typeface="+mn-lt"/>
              </a:defRPr>
            </a:lvl5pPr>
            <a:lvl6pPr marL="2228850" indent="-228600" eaLnBrk="0" fontAlgn="base" hangingPunct="0">
              <a:spcBef>
                <a:spcPct val="20000"/>
              </a:spcBef>
              <a:spcAft>
                <a:spcPct val="0"/>
              </a:spcAft>
              <a:buChar char="•"/>
              <a:defRPr sz="1600">
                <a:latin typeface="+mn-lt"/>
              </a:defRPr>
            </a:lvl6pPr>
            <a:lvl7pPr marL="2686050" indent="-228600" eaLnBrk="0" fontAlgn="base" hangingPunct="0">
              <a:spcBef>
                <a:spcPct val="20000"/>
              </a:spcBef>
              <a:spcAft>
                <a:spcPct val="0"/>
              </a:spcAft>
              <a:buChar char="•"/>
              <a:defRPr sz="1600">
                <a:latin typeface="+mn-lt"/>
              </a:defRPr>
            </a:lvl7pPr>
            <a:lvl8pPr marL="3143250" indent="-228600" eaLnBrk="0" fontAlgn="base" hangingPunct="0">
              <a:spcBef>
                <a:spcPct val="20000"/>
              </a:spcBef>
              <a:spcAft>
                <a:spcPct val="0"/>
              </a:spcAft>
              <a:buChar char="•"/>
              <a:defRPr sz="1600">
                <a:latin typeface="+mn-lt"/>
              </a:defRPr>
            </a:lvl8pPr>
            <a:lvl9pPr marL="3600450" indent="-228600" eaLnBrk="0" fontAlgn="base" hangingPunct="0">
              <a:spcBef>
                <a:spcPct val="20000"/>
              </a:spcBef>
              <a:spcAft>
                <a:spcPct val="0"/>
              </a:spcAft>
              <a:buChar char="•"/>
              <a:defRPr sz="1600">
                <a:latin typeface="+mn-lt"/>
              </a:defRPr>
            </a:lvl9pPr>
          </a:lstStyle>
          <a:p>
            <a:r>
              <a:rPr lang="zh-CN" altLang="en-US" kern="0" dirty="0"/>
              <a:t>转换的二叉树的</a:t>
            </a:r>
            <a:r>
              <a:rPr lang="zh-CN" altLang="en-US" dirty="0"/>
              <a:t>中序遍历序列为：</a:t>
            </a:r>
            <a:r>
              <a:rPr lang="en-US" altLang="zh-CN" dirty="0"/>
              <a:t> </a:t>
            </a:r>
          </a:p>
          <a:p>
            <a:r>
              <a:rPr lang="en-US" altLang="zh-CN" dirty="0">
                <a:solidFill>
                  <a:srgbClr val="FF0000"/>
                </a:solidFill>
              </a:rPr>
              <a:t>EBHFGCDA</a:t>
            </a:r>
            <a:endParaRPr lang="zh-CN" altLang="en-US" dirty="0">
              <a:solidFill>
                <a:srgbClr val="FF0000"/>
              </a:solidFill>
            </a:endParaRPr>
          </a:p>
        </p:txBody>
      </p:sp>
    </p:spTree>
    <p:extLst>
      <p:ext uri="{BB962C8B-B14F-4D97-AF65-F5344CB8AC3E}">
        <p14:creationId xmlns:p14="http://schemas.microsoft.com/office/powerpoint/2010/main" val="120080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7"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22BF02-732F-436A-A7BE-D9092F32AC74}"/>
              </a:ext>
            </a:extLst>
          </p:cNvPr>
          <p:cNvSpPr>
            <a:spLocks noGrp="1"/>
          </p:cNvSpPr>
          <p:nvPr>
            <p:ph type="title"/>
          </p:nvPr>
        </p:nvSpPr>
        <p:spPr/>
        <p:txBody>
          <a:bodyPr/>
          <a:lstStyle/>
          <a:p>
            <a:r>
              <a:rPr lang="en-US" altLang="zh-CN" dirty="0"/>
              <a:t>6.4.3 </a:t>
            </a:r>
            <a:r>
              <a:rPr lang="zh-CN" altLang="en-US" dirty="0"/>
              <a:t>树与森林的遍历 </a:t>
            </a:r>
            <a:r>
              <a:rPr lang="en-US" altLang="zh-CN" dirty="0"/>
              <a:t>- </a:t>
            </a:r>
            <a:r>
              <a:rPr lang="zh-CN" altLang="en-US" dirty="0"/>
              <a:t>树的遍历</a:t>
            </a:r>
          </a:p>
        </p:txBody>
      </p:sp>
      <p:sp>
        <p:nvSpPr>
          <p:cNvPr id="3" name="内容占位符 2">
            <a:extLst>
              <a:ext uri="{FF2B5EF4-FFF2-40B4-BE49-F238E27FC236}">
                <a16:creationId xmlns:a16="http://schemas.microsoft.com/office/drawing/2014/main" id="{65DBC4E1-3806-4C67-A2D8-018F898FB9DC}"/>
              </a:ext>
            </a:extLst>
          </p:cNvPr>
          <p:cNvSpPr>
            <a:spLocks noGrp="1"/>
          </p:cNvSpPr>
          <p:nvPr>
            <p:ph idx="1"/>
          </p:nvPr>
        </p:nvSpPr>
        <p:spPr>
          <a:xfrm>
            <a:off x="304800" y="1600200"/>
            <a:ext cx="11582400" cy="4953000"/>
          </a:xfrm>
        </p:spPr>
        <p:txBody>
          <a:bodyPr/>
          <a:lstStyle/>
          <a:p>
            <a:r>
              <a:rPr lang="zh-CN" altLang="en-US" dirty="0"/>
              <a:t>树的</a:t>
            </a:r>
            <a:r>
              <a:rPr lang="zh-CN" altLang="en-US" dirty="0">
                <a:solidFill>
                  <a:srgbClr val="FF0000"/>
                </a:solidFill>
              </a:rPr>
              <a:t>先根遍历</a:t>
            </a:r>
            <a:r>
              <a:rPr lang="zh-CN" altLang="en-US" dirty="0"/>
              <a:t>与将树转换成二叉树后对其</a:t>
            </a:r>
            <a:r>
              <a:rPr lang="zh-CN" altLang="en-US" dirty="0">
                <a:solidFill>
                  <a:srgbClr val="FF0000"/>
                </a:solidFill>
              </a:rPr>
              <a:t>前序遍历</a:t>
            </a:r>
            <a:r>
              <a:rPr lang="zh-CN" altLang="en-US" dirty="0"/>
              <a:t>的结果相同</a:t>
            </a:r>
          </a:p>
          <a:p>
            <a:r>
              <a:rPr lang="zh-CN" altLang="en-US" dirty="0"/>
              <a:t>树的</a:t>
            </a:r>
            <a:r>
              <a:rPr lang="zh-CN" altLang="en-US" dirty="0">
                <a:solidFill>
                  <a:srgbClr val="FF0000"/>
                </a:solidFill>
              </a:rPr>
              <a:t>后根遍历</a:t>
            </a:r>
            <a:r>
              <a:rPr lang="zh-CN" altLang="en-US" dirty="0"/>
              <a:t>与将树转换成二叉树后对其</a:t>
            </a:r>
            <a:r>
              <a:rPr lang="zh-CN" altLang="en-US" dirty="0">
                <a:solidFill>
                  <a:srgbClr val="FF0000"/>
                </a:solidFill>
              </a:rPr>
              <a:t>中序遍历</a:t>
            </a:r>
            <a:r>
              <a:rPr lang="zh-CN" altLang="en-US" dirty="0"/>
              <a:t>的结果相同</a:t>
            </a:r>
          </a:p>
          <a:p>
            <a:r>
              <a:rPr lang="zh-CN" altLang="en-US" dirty="0"/>
              <a:t>因此：当以二叉链表作为树的存储结构时</a:t>
            </a:r>
          </a:p>
          <a:p>
            <a:pPr lvl="1"/>
            <a:r>
              <a:rPr lang="zh-CN" altLang="en-US" sz="2600" dirty="0"/>
              <a:t>对树执行</a:t>
            </a:r>
            <a:r>
              <a:rPr lang="zh-CN" altLang="en-US" sz="2600" dirty="0">
                <a:solidFill>
                  <a:srgbClr val="FF0000"/>
                </a:solidFill>
              </a:rPr>
              <a:t>先根遍历</a:t>
            </a:r>
            <a:r>
              <a:rPr lang="zh-CN" altLang="en-US" sz="2600" dirty="0"/>
              <a:t>和</a:t>
            </a:r>
            <a:r>
              <a:rPr lang="zh-CN" altLang="en-US" sz="2600" dirty="0">
                <a:solidFill>
                  <a:srgbClr val="FF0000"/>
                </a:solidFill>
              </a:rPr>
              <a:t>后根遍历</a:t>
            </a:r>
            <a:r>
              <a:rPr lang="zh-CN" altLang="en-US" sz="2600" dirty="0"/>
              <a:t>操作</a:t>
            </a:r>
          </a:p>
          <a:p>
            <a:pPr lvl="1"/>
            <a:r>
              <a:rPr lang="zh-CN" altLang="en-US" sz="2600" dirty="0"/>
              <a:t>可借用二叉树的</a:t>
            </a:r>
            <a:r>
              <a:rPr lang="zh-CN" altLang="en-US" sz="2600" dirty="0">
                <a:solidFill>
                  <a:srgbClr val="FF0000"/>
                </a:solidFill>
              </a:rPr>
              <a:t>前序遍历</a:t>
            </a:r>
            <a:r>
              <a:rPr lang="zh-CN" altLang="en-US" sz="2600" dirty="0"/>
              <a:t>和</a:t>
            </a:r>
            <a:r>
              <a:rPr lang="zh-CN" altLang="en-US" sz="2600" dirty="0">
                <a:solidFill>
                  <a:srgbClr val="FF0000"/>
                </a:solidFill>
              </a:rPr>
              <a:t>中序遍历</a:t>
            </a:r>
            <a:r>
              <a:rPr lang="zh-CN" altLang="en-US" sz="2600" dirty="0"/>
              <a:t>的</a:t>
            </a:r>
            <a:r>
              <a:rPr lang="zh-CN" altLang="en-US" sz="2600" dirty="0">
                <a:solidFill>
                  <a:srgbClr val="CC00CC"/>
                </a:solidFill>
              </a:rPr>
              <a:t>算法</a:t>
            </a:r>
            <a:r>
              <a:rPr lang="zh-CN" altLang="en-US" sz="2600" dirty="0"/>
              <a:t>实现</a:t>
            </a:r>
          </a:p>
        </p:txBody>
      </p:sp>
    </p:spTree>
    <p:extLst>
      <p:ext uri="{BB962C8B-B14F-4D97-AF65-F5344CB8AC3E}">
        <p14:creationId xmlns:p14="http://schemas.microsoft.com/office/powerpoint/2010/main" val="39240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22BF02-732F-436A-A7BE-D9092F32AC74}"/>
              </a:ext>
            </a:extLst>
          </p:cNvPr>
          <p:cNvSpPr>
            <a:spLocks noGrp="1"/>
          </p:cNvSpPr>
          <p:nvPr>
            <p:ph type="title"/>
          </p:nvPr>
        </p:nvSpPr>
        <p:spPr>
          <a:xfrm>
            <a:off x="914400" y="533400"/>
            <a:ext cx="7849671" cy="685800"/>
          </a:xfrm>
        </p:spPr>
        <p:txBody>
          <a:bodyPr/>
          <a:lstStyle/>
          <a:p>
            <a:r>
              <a:rPr lang="en-US" altLang="zh-CN" dirty="0"/>
              <a:t>6.4.3 </a:t>
            </a:r>
            <a:r>
              <a:rPr lang="zh-CN" altLang="en-US" dirty="0"/>
              <a:t>树与森林的遍历 </a:t>
            </a:r>
            <a:r>
              <a:rPr lang="en-US" altLang="zh-CN" dirty="0"/>
              <a:t>- </a:t>
            </a:r>
            <a:r>
              <a:rPr lang="zh-CN" altLang="en-US" dirty="0"/>
              <a:t>森林的遍历</a:t>
            </a:r>
          </a:p>
        </p:txBody>
      </p:sp>
      <p:sp>
        <p:nvSpPr>
          <p:cNvPr id="3" name="内容占位符 2">
            <a:extLst>
              <a:ext uri="{FF2B5EF4-FFF2-40B4-BE49-F238E27FC236}">
                <a16:creationId xmlns:a16="http://schemas.microsoft.com/office/drawing/2014/main" id="{65DBC4E1-3806-4C67-A2D8-018F898FB9DC}"/>
              </a:ext>
            </a:extLst>
          </p:cNvPr>
          <p:cNvSpPr>
            <a:spLocks noGrp="1"/>
          </p:cNvSpPr>
          <p:nvPr>
            <p:ph idx="1"/>
          </p:nvPr>
        </p:nvSpPr>
        <p:spPr>
          <a:xfrm>
            <a:off x="304800" y="1276350"/>
            <a:ext cx="11582400" cy="4591050"/>
          </a:xfrm>
        </p:spPr>
        <p:txBody>
          <a:bodyPr/>
          <a:lstStyle/>
          <a:p>
            <a:r>
              <a:rPr lang="zh-CN" altLang="en-US" dirty="0">
                <a:solidFill>
                  <a:srgbClr val="FF0000"/>
                </a:solidFill>
              </a:rPr>
              <a:t>先序遍历</a:t>
            </a:r>
            <a:r>
              <a:rPr lang="zh-CN" altLang="en-US" dirty="0"/>
              <a:t>森林的方法：依次先序遍历森林中的每棵树</a:t>
            </a:r>
          </a:p>
          <a:p>
            <a:r>
              <a:rPr lang="zh-CN" altLang="en-US" dirty="0"/>
              <a:t>访问森林中第一棵树的根节点</a:t>
            </a:r>
          </a:p>
          <a:p>
            <a:r>
              <a:rPr lang="zh-CN" altLang="en-US" dirty="0"/>
              <a:t>先序遍历第一棵树中根节点的子树森林</a:t>
            </a:r>
          </a:p>
          <a:p>
            <a:r>
              <a:rPr lang="zh-CN" altLang="en-US" dirty="0"/>
              <a:t>先序遍历森林中剩余的树</a:t>
            </a:r>
          </a:p>
          <a:p>
            <a:r>
              <a:rPr lang="zh-CN" altLang="en-US" dirty="0"/>
              <a:t>右图的前序遍历结果：</a:t>
            </a:r>
            <a:endParaRPr lang="en-US" altLang="zh-CN" dirty="0"/>
          </a:p>
          <a:p>
            <a:pPr marL="0" indent="0">
              <a:buNone/>
            </a:pPr>
            <a:r>
              <a:rPr lang="en-US" altLang="zh-CN" dirty="0"/>
              <a:t>    </a:t>
            </a:r>
            <a:r>
              <a:rPr lang="en-US" altLang="zh-CN" dirty="0">
                <a:solidFill>
                  <a:srgbClr val="CC00CC"/>
                </a:solidFill>
              </a:rPr>
              <a:t>A B C D E F G H I J</a:t>
            </a:r>
          </a:p>
          <a:p>
            <a:endParaRPr lang="zh-CN" altLang="en-US" dirty="0"/>
          </a:p>
        </p:txBody>
      </p:sp>
      <p:grpSp>
        <p:nvGrpSpPr>
          <p:cNvPr id="8" name="组合 7">
            <a:extLst>
              <a:ext uri="{FF2B5EF4-FFF2-40B4-BE49-F238E27FC236}">
                <a16:creationId xmlns:a16="http://schemas.microsoft.com/office/drawing/2014/main" id="{AB918003-8F70-4061-A560-A27821977F16}"/>
              </a:ext>
            </a:extLst>
          </p:cNvPr>
          <p:cNvGrpSpPr/>
          <p:nvPr/>
        </p:nvGrpSpPr>
        <p:grpSpPr>
          <a:xfrm>
            <a:off x="4800601" y="4053853"/>
            <a:ext cx="6248400" cy="2381871"/>
            <a:chOff x="575556" y="800708"/>
            <a:chExt cx="7230541" cy="2562225"/>
          </a:xfrm>
        </p:grpSpPr>
        <p:pic>
          <p:nvPicPr>
            <p:cNvPr id="9" name="Picture 4">
              <a:extLst>
                <a:ext uri="{FF2B5EF4-FFF2-40B4-BE49-F238E27FC236}">
                  <a16:creationId xmlns:a16="http://schemas.microsoft.com/office/drawing/2014/main" id="{350A243A-1C52-49BE-8855-5A4EACD29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556" y="800708"/>
              <a:ext cx="2905125"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a:extLst>
                <a:ext uri="{FF2B5EF4-FFF2-40B4-BE49-F238E27FC236}">
                  <a16:creationId xmlns:a16="http://schemas.microsoft.com/office/drawing/2014/main" id="{98ACBC1A-F0AA-4220-82FC-00A92AE5F8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8477" y="800708"/>
              <a:ext cx="723900"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6">
              <a:extLst>
                <a:ext uri="{FF2B5EF4-FFF2-40B4-BE49-F238E27FC236}">
                  <a16:creationId xmlns:a16="http://schemas.microsoft.com/office/drawing/2014/main" id="{42032D4E-82C4-45C1-B006-42542CF878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0172" y="800708"/>
              <a:ext cx="1685925"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12" name="Object 102">
            <a:extLst>
              <a:ext uri="{FF2B5EF4-FFF2-40B4-BE49-F238E27FC236}">
                <a16:creationId xmlns:a16="http://schemas.microsoft.com/office/drawing/2014/main" id="{4820BE3F-B9BF-462A-A422-5EE2C5F5DC5B}"/>
              </a:ext>
            </a:extLst>
          </p:cNvPr>
          <p:cNvGraphicFramePr>
            <a:graphicFrameLocks noChangeAspect="1"/>
          </p:cNvGraphicFramePr>
          <p:nvPr>
            <p:extLst>
              <p:ext uri="{D42A27DB-BD31-4B8C-83A1-F6EECF244321}">
                <p14:modId xmlns:p14="http://schemas.microsoft.com/office/powerpoint/2010/main" val="1883080144"/>
              </p:ext>
            </p:extLst>
          </p:nvPr>
        </p:nvGraphicFramePr>
        <p:xfrm>
          <a:off x="9452850" y="457200"/>
          <a:ext cx="2543175" cy="3311525"/>
        </p:xfrm>
        <a:graphic>
          <a:graphicData uri="http://schemas.openxmlformats.org/presentationml/2006/ole">
            <mc:AlternateContent xmlns:mc="http://schemas.openxmlformats.org/markup-compatibility/2006">
              <mc:Choice xmlns:v="urn:schemas-microsoft-com:vml" Requires="v">
                <p:oleObj spid="_x0000_s7230" name="Visio" r:id="rId6" imgW="4005018" imgH="5212945" progId="Visio.Drawing.11">
                  <p:embed/>
                </p:oleObj>
              </mc:Choice>
              <mc:Fallback>
                <p:oleObj name="Visio" r:id="rId6" imgW="4005018" imgH="5212945" progId="Visio.Drawing.11">
                  <p:embed/>
                  <p:pic>
                    <p:nvPicPr>
                      <p:cNvPr id="8" name="Object 102">
                        <a:extLst>
                          <a:ext uri="{FF2B5EF4-FFF2-40B4-BE49-F238E27FC236}">
                            <a16:creationId xmlns:a16="http://schemas.microsoft.com/office/drawing/2014/main" id="{3D0919D6-DDDD-42CD-95A2-0FD769F30E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52850" y="457200"/>
                        <a:ext cx="2543175"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8573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par>
                          <p:cTn id="25" fill="hold">
                            <p:stCondLst>
                              <p:cond delay="0"/>
                            </p:stCondLst>
                            <p:childTnLst>
                              <p:par>
                                <p:cTn id="26" presetID="9"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22BF02-732F-436A-A7BE-D9092F32AC74}"/>
              </a:ext>
            </a:extLst>
          </p:cNvPr>
          <p:cNvSpPr>
            <a:spLocks noGrp="1"/>
          </p:cNvSpPr>
          <p:nvPr>
            <p:ph type="title"/>
          </p:nvPr>
        </p:nvSpPr>
        <p:spPr>
          <a:xfrm>
            <a:off x="914400" y="533400"/>
            <a:ext cx="8610600" cy="685800"/>
          </a:xfrm>
        </p:spPr>
        <p:txBody>
          <a:bodyPr/>
          <a:lstStyle/>
          <a:p>
            <a:r>
              <a:rPr lang="en-US" altLang="zh-CN" dirty="0"/>
              <a:t>6.4.3 </a:t>
            </a:r>
            <a:r>
              <a:rPr lang="zh-CN" altLang="en-US" dirty="0"/>
              <a:t>树与森林的遍历 </a:t>
            </a:r>
            <a:r>
              <a:rPr lang="en-US" altLang="zh-CN" dirty="0"/>
              <a:t>- </a:t>
            </a:r>
            <a:r>
              <a:rPr lang="zh-CN" altLang="en-US" dirty="0"/>
              <a:t>森林的遍历</a:t>
            </a:r>
          </a:p>
        </p:txBody>
      </p:sp>
      <p:sp>
        <p:nvSpPr>
          <p:cNvPr id="3" name="内容占位符 2">
            <a:extLst>
              <a:ext uri="{FF2B5EF4-FFF2-40B4-BE49-F238E27FC236}">
                <a16:creationId xmlns:a16="http://schemas.microsoft.com/office/drawing/2014/main" id="{65DBC4E1-3806-4C67-A2D8-018F898FB9DC}"/>
              </a:ext>
            </a:extLst>
          </p:cNvPr>
          <p:cNvSpPr>
            <a:spLocks noGrp="1"/>
          </p:cNvSpPr>
          <p:nvPr>
            <p:ph idx="1"/>
          </p:nvPr>
        </p:nvSpPr>
        <p:spPr>
          <a:xfrm>
            <a:off x="304800" y="1276350"/>
            <a:ext cx="11582400" cy="4591050"/>
          </a:xfrm>
        </p:spPr>
        <p:txBody>
          <a:bodyPr/>
          <a:lstStyle/>
          <a:p>
            <a:r>
              <a:rPr lang="zh-CN" altLang="en-US" dirty="0">
                <a:solidFill>
                  <a:srgbClr val="FF0000"/>
                </a:solidFill>
              </a:rPr>
              <a:t>中序遍历</a:t>
            </a:r>
            <a:r>
              <a:rPr lang="zh-CN" altLang="en-US" dirty="0"/>
              <a:t>森林的方法：依次中序遍历森林中的每棵树</a:t>
            </a:r>
            <a:endParaRPr lang="en-US" altLang="zh-CN" dirty="0"/>
          </a:p>
          <a:p>
            <a:r>
              <a:rPr lang="zh-CN" altLang="en-US" dirty="0"/>
              <a:t>中序遍历森林中第一棵树的根结点的子树森林。</a:t>
            </a:r>
          </a:p>
          <a:p>
            <a:r>
              <a:rPr lang="zh-CN" altLang="en-US" dirty="0"/>
              <a:t>访问第一棵树的根结点。 </a:t>
            </a:r>
          </a:p>
          <a:p>
            <a:r>
              <a:rPr lang="zh-CN" altLang="en-US" dirty="0"/>
              <a:t>中序遍历森林中剩余的树</a:t>
            </a:r>
          </a:p>
          <a:p>
            <a:r>
              <a:rPr lang="zh-CN" altLang="en-US" dirty="0"/>
              <a:t>右图的前中遍历结果：</a:t>
            </a:r>
            <a:endParaRPr lang="en-US" altLang="zh-CN" dirty="0"/>
          </a:p>
          <a:p>
            <a:pPr marL="0" indent="0">
              <a:buNone/>
            </a:pPr>
            <a:r>
              <a:rPr lang="en-US" altLang="zh-CN" dirty="0"/>
              <a:t>    </a:t>
            </a:r>
            <a:r>
              <a:rPr lang="pt-BR" altLang="zh-CN" dirty="0">
                <a:solidFill>
                  <a:srgbClr val="CC00CC"/>
                </a:solidFill>
              </a:rPr>
              <a:t>B C D A F E H J I G</a:t>
            </a:r>
            <a:endParaRPr lang="zh-CN" altLang="en-US" dirty="0"/>
          </a:p>
        </p:txBody>
      </p:sp>
      <p:grpSp>
        <p:nvGrpSpPr>
          <p:cNvPr id="9" name="组合 8">
            <a:extLst>
              <a:ext uri="{FF2B5EF4-FFF2-40B4-BE49-F238E27FC236}">
                <a16:creationId xmlns:a16="http://schemas.microsoft.com/office/drawing/2014/main" id="{B936199D-751E-4DB7-8131-8F5EC2B4DF03}"/>
              </a:ext>
            </a:extLst>
          </p:cNvPr>
          <p:cNvGrpSpPr/>
          <p:nvPr/>
        </p:nvGrpSpPr>
        <p:grpSpPr>
          <a:xfrm>
            <a:off x="4800601" y="4095129"/>
            <a:ext cx="6248400" cy="2381871"/>
            <a:chOff x="575556" y="800708"/>
            <a:chExt cx="7230541" cy="2562225"/>
          </a:xfrm>
        </p:grpSpPr>
        <p:pic>
          <p:nvPicPr>
            <p:cNvPr id="10" name="Picture 4">
              <a:extLst>
                <a:ext uri="{FF2B5EF4-FFF2-40B4-BE49-F238E27FC236}">
                  <a16:creationId xmlns:a16="http://schemas.microsoft.com/office/drawing/2014/main" id="{A5D5D609-5754-4765-81B8-18566182C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556" y="800708"/>
              <a:ext cx="2905125"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a:extLst>
                <a:ext uri="{FF2B5EF4-FFF2-40B4-BE49-F238E27FC236}">
                  <a16:creationId xmlns:a16="http://schemas.microsoft.com/office/drawing/2014/main" id="{B9171E98-08A2-4C71-B497-3BB4AB4380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8477" y="800708"/>
              <a:ext cx="723900"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6">
              <a:extLst>
                <a:ext uri="{FF2B5EF4-FFF2-40B4-BE49-F238E27FC236}">
                  <a16:creationId xmlns:a16="http://schemas.microsoft.com/office/drawing/2014/main" id="{24843AF4-5F39-47FC-A94B-38679AE493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0172" y="800708"/>
              <a:ext cx="1685925"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13" name="Object 102">
            <a:extLst>
              <a:ext uri="{FF2B5EF4-FFF2-40B4-BE49-F238E27FC236}">
                <a16:creationId xmlns:a16="http://schemas.microsoft.com/office/drawing/2014/main" id="{D152082A-B97B-41A8-A49E-E93F6DC53B1C}"/>
              </a:ext>
            </a:extLst>
          </p:cNvPr>
          <p:cNvGraphicFramePr>
            <a:graphicFrameLocks noChangeAspect="1"/>
          </p:cNvGraphicFramePr>
          <p:nvPr>
            <p:extLst>
              <p:ext uri="{D42A27DB-BD31-4B8C-83A1-F6EECF244321}">
                <p14:modId xmlns:p14="http://schemas.microsoft.com/office/powerpoint/2010/main" val="1260605912"/>
              </p:ext>
            </p:extLst>
          </p:nvPr>
        </p:nvGraphicFramePr>
        <p:xfrm>
          <a:off x="9452850" y="498476"/>
          <a:ext cx="2543175" cy="3311525"/>
        </p:xfrm>
        <a:graphic>
          <a:graphicData uri="http://schemas.openxmlformats.org/presentationml/2006/ole">
            <mc:AlternateContent xmlns:mc="http://schemas.openxmlformats.org/markup-compatibility/2006">
              <mc:Choice xmlns:v="urn:schemas-microsoft-com:vml" Requires="v">
                <p:oleObj spid="_x0000_s8256" name="Visio" r:id="rId6" imgW="4005018" imgH="5212945" progId="Visio.Drawing.11">
                  <p:embed/>
                </p:oleObj>
              </mc:Choice>
              <mc:Fallback>
                <p:oleObj name="Visio" r:id="rId6" imgW="4005018" imgH="5212945" progId="Visio.Drawing.11">
                  <p:embed/>
                  <p:pic>
                    <p:nvPicPr>
                      <p:cNvPr id="8" name="Object 102">
                        <a:extLst>
                          <a:ext uri="{FF2B5EF4-FFF2-40B4-BE49-F238E27FC236}">
                            <a16:creationId xmlns:a16="http://schemas.microsoft.com/office/drawing/2014/main" id="{3D0919D6-DDDD-42CD-95A2-0FD769F30E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52850" y="498476"/>
                        <a:ext cx="2543175"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792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par>
                          <p:cTn id="25" fill="hold">
                            <p:stCondLst>
                              <p:cond delay="0"/>
                            </p:stCondLst>
                            <p:childTnLst>
                              <p:par>
                                <p:cTn id="26" presetID="9"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22BF02-732F-436A-A7BE-D9092F32AC74}"/>
              </a:ext>
            </a:extLst>
          </p:cNvPr>
          <p:cNvSpPr>
            <a:spLocks noGrp="1"/>
          </p:cNvSpPr>
          <p:nvPr>
            <p:ph type="title"/>
          </p:nvPr>
        </p:nvSpPr>
        <p:spPr>
          <a:xfrm>
            <a:off x="914400" y="533400"/>
            <a:ext cx="8538450" cy="685800"/>
          </a:xfrm>
        </p:spPr>
        <p:txBody>
          <a:bodyPr/>
          <a:lstStyle/>
          <a:p>
            <a:r>
              <a:rPr lang="en-US" altLang="zh-CN" dirty="0"/>
              <a:t>6.4.3 </a:t>
            </a:r>
            <a:r>
              <a:rPr lang="zh-CN" altLang="en-US" dirty="0"/>
              <a:t>树与森林的遍历 </a:t>
            </a:r>
            <a:r>
              <a:rPr lang="en-US" altLang="zh-CN" dirty="0"/>
              <a:t>- </a:t>
            </a:r>
            <a:r>
              <a:rPr lang="zh-CN" altLang="en-US" dirty="0"/>
              <a:t>森林的遍历</a:t>
            </a:r>
          </a:p>
        </p:txBody>
      </p:sp>
      <p:sp>
        <p:nvSpPr>
          <p:cNvPr id="3" name="内容占位符 2">
            <a:extLst>
              <a:ext uri="{FF2B5EF4-FFF2-40B4-BE49-F238E27FC236}">
                <a16:creationId xmlns:a16="http://schemas.microsoft.com/office/drawing/2014/main" id="{65DBC4E1-3806-4C67-A2D8-018F898FB9DC}"/>
              </a:ext>
            </a:extLst>
          </p:cNvPr>
          <p:cNvSpPr>
            <a:spLocks noGrp="1"/>
          </p:cNvSpPr>
          <p:nvPr>
            <p:ph idx="1"/>
          </p:nvPr>
        </p:nvSpPr>
        <p:spPr>
          <a:xfrm>
            <a:off x="304800" y="1276350"/>
            <a:ext cx="11582400" cy="4591050"/>
          </a:xfrm>
        </p:spPr>
        <p:txBody>
          <a:bodyPr/>
          <a:lstStyle/>
          <a:p>
            <a:r>
              <a:rPr lang="zh-CN" altLang="en-US" dirty="0">
                <a:solidFill>
                  <a:srgbClr val="FF0000"/>
                </a:solidFill>
              </a:rPr>
              <a:t>后序遍历</a:t>
            </a:r>
            <a:r>
              <a:rPr lang="zh-CN" altLang="en-US" dirty="0"/>
              <a:t>森林的方法：依次后序遍历森林中的每棵树</a:t>
            </a:r>
            <a:endParaRPr lang="en-US" altLang="zh-CN" dirty="0"/>
          </a:p>
          <a:p>
            <a:r>
              <a:rPr lang="zh-CN" altLang="en-US" dirty="0"/>
              <a:t>后序遍历森林中第一棵树的根结点的子树森林。</a:t>
            </a:r>
          </a:p>
          <a:p>
            <a:r>
              <a:rPr lang="zh-CN" altLang="en-US" dirty="0"/>
              <a:t>后序遍历森林中剩余的树</a:t>
            </a:r>
            <a:endParaRPr lang="en-US" altLang="zh-CN" dirty="0"/>
          </a:p>
          <a:p>
            <a:r>
              <a:rPr lang="zh-CN" altLang="en-US" dirty="0"/>
              <a:t>访问第一棵树的根结点</a:t>
            </a:r>
          </a:p>
          <a:p>
            <a:r>
              <a:rPr lang="zh-CN" altLang="en-US" dirty="0"/>
              <a:t>右图的后序遍历结果：</a:t>
            </a:r>
            <a:endParaRPr lang="en-US" altLang="zh-CN" dirty="0"/>
          </a:p>
          <a:p>
            <a:pPr marL="0" indent="0">
              <a:buNone/>
            </a:pPr>
            <a:r>
              <a:rPr lang="en-US" altLang="zh-CN" dirty="0"/>
              <a:t>    </a:t>
            </a:r>
            <a:r>
              <a:rPr lang="pt-BR" altLang="zh-CN" dirty="0">
                <a:solidFill>
                  <a:srgbClr val="CC00CC"/>
                </a:solidFill>
              </a:rPr>
              <a:t>D C B F J I H G E A</a:t>
            </a:r>
            <a:endParaRPr lang="zh-CN" altLang="en-US" dirty="0"/>
          </a:p>
        </p:txBody>
      </p:sp>
      <p:grpSp>
        <p:nvGrpSpPr>
          <p:cNvPr id="4" name="组合 3">
            <a:extLst>
              <a:ext uri="{FF2B5EF4-FFF2-40B4-BE49-F238E27FC236}">
                <a16:creationId xmlns:a16="http://schemas.microsoft.com/office/drawing/2014/main" id="{DD650584-2108-4D54-8474-2B9C86CE4503}"/>
              </a:ext>
            </a:extLst>
          </p:cNvPr>
          <p:cNvGrpSpPr/>
          <p:nvPr/>
        </p:nvGrpSpPr>
        <p:grpSpPr>
          <a:xfrm>
            <a:off x="4800601" y="4190999"/>
            <a:ext cx="6248400" cy="2381871"/>
            <a:chOff x="575556" y="800708"/>
            <a:chExt cx="7230541" cy="2562225"/>
          </a:xfrm>
        </p:grpSpPr>
        <p:pic>
          <p:nvPicPr>
            <p:cNvPr id="5" name="Picture 4">
              <a:extLst>
                <a:ext uri="{FF2B5EF4-FFF2-40B4-BE49-F238E27FC236}">
                  <a16:creationId xmlns:a16="http://schemas.microsoft.com/office/drawing/2014/main" id="{5AC6D8BD-EF98-4813-83FF-BCDDF348FD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556" y="800708"/>
              <a:ext cx="2905125"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C86D93A2-64D8-4435-B0EF-5F804691B9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8477" y="800708"/>
              <a:ext cx="723900"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a:extLst>
                <a:ext uri="{FF2B5EF4-FFF2-40B4-BE49-F238E27FC236}">
                  <a16:creationId xmlns:a16="http://schemas.microsoft.com/office/drawing/2014/main" id="{89606827-060B-4B8D-BB76-5456D33F65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0172" y="800708"/>
              <a:ext cx="1685925"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8" name="Object 102">
            <a:extLst>
              <a:ext uri="{FF2B5EF4-FFF2-40B4-BE49-F238E27FC236}">
                <a16:creationId xmlns:a16="http://schemas.microsoft.com/office/drawing/2014/main" id="{3D0919D6-DDDD-42CD-95A2-0FD769F30E31}"/>
              </a:ext>
            </a:extLst>
          </p:cNvPr>
          <p:cNvGraphicFramePr>
            <a:graphicFrameLocks noChangeAspect="1"/>
          </p:cNvGraphicFramePr>
          <p:nvPr>
            <p:extLst>
              <p:ext uri="{D42A27DB-BD31-4B8C-83A1-F6EECF244321}">
                <p14:modId xmlns:p14="http://schemas.microsoft.com/office/powerpoint/2010/main" val="3619730701"/>
              </p:ext>
            </p:extLst>
          </p:nvPr>
        </p:nvGraphicFramePr>
        <p:xfrm>
          <a:off x="9452850" y="594346"/>
          <a:ext cx="2543175" cy="3311525"/>
        </p:xfrm>
        <a:graphic>
          <a:graphicData uri="http://schemas.openxmlformats.org/presentationml/2006/ole">
            <mc:AlternateContent xmlns:mc="http://schemas.openxmlformats.org/markup-compatibility/2006">
              <mc:Choice xmlns:v="urn:schemas-microsoft-com:vml" Requires="v">
                <p:oleObj spid="_x0000_s6210" name="Visio" r:id="rId6" imgW="4005018" imgH="5212945" progId="Visio.Drawing.11">
                  <p:embed/>
                </p:oleObj>
              </mc:Choice>
              <mc:Fallback>
                <p:oleObj name="Visio" r:id="rId6" imgW="4005018" imgH="5212945" progId="Visio.Drawing.11">
                  <p:embed/>
                  <p:pic>
                    <p:nvPicPr>
                      <p:cNvPr id="12" name="Object 102">
                        <a:extLst>
                          <a:ext uri="{FF2B5EF4-FFF2-40B4-BE49-F238E27FC236}">
                            <a16:creationId xmlns:a16="http://schemas.microsoft.com/office/drawing/2014/main" id="{00516870-DE11-4759-81BF-6238838178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52850" y="594346"/>
                        <a:ext cx="2543175"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7946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par>
                          <p:cTn id="25" fill="hold">
                            <p:stCondLst>
                              <p:cond delay="0"/>
                            </p:stCondLst>
                            <p:childTnLst>
                              <p:par>
                                <p:cTn id="26" presetID="9"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22BF02-732F-436A-A7BE-D9092F32AC74}"/>
              </a:ext>
            </a:extLst>
          </p:cNvPr>
          <p:cNvSpPr>
            <a:spLocks noGrp="1"/>
          </p:cNvSpPr>
          <p:nvPr>
            <p:ph type="title"/>
          </p:nvPr>
        </p:nvSpPr>
        <p:spPr/>
        <p:txBody>
          <a:bodyPr/>
          <a:lstStyle/>
          <a:p>
            <a:r>
              <a:rPr lang="en-US" altLang="zh-CN" dirty="0"/>
              <a:t>6.5 </a:t>
            </a:r>
            <a:r>
              <a:rPr lang="zh-CN" altLang="en-US" dirty="0"/>
              <a:t>哈夫曼树及其应用</a:t>
            </a:r>
          </a:p>
        </p:txBody>
      </p:sp>
      <p:sp>
        <p:nvSpPr>
          <p:cNvPr id="3" name="内容占位符 2">
            <a:extLst>
              <a:ext uri="{FF2B5EF4-FFF2-40B4-BE49-F238E27FC236}">
                <a16:creationId xmlns:a16="http://schemas.microsoft.com/office/drawing/2014/main" id="{65DBC4E1-3806-4C67-A2D8-018F898FB9DC}"/>
              </a:ext>
            </a:extLst>
          </p:cNvPr>
          <p:cNvSpPr>
            <a:spLocks noGrp="1"/>
          </p:cNvSpPr>
          <p:nvPr>
            <p:ph idx="1"/>
          </p:nvPr>
        </p:nvSpPr>
        <p:spPr/>
        <p:txBody>
          <a:bodyPr/>
          <a:lstStyle/>
          <a:p>
            <a:r>
              <a:rPr lang="zh-CN" altLang="en-US" dirty="0"/>
              <a:t>哈夫曼树（</a:t>
            </a:r>
            <a:r>
              <a:rPr lang="en-US" altLang="zh-CN" dirty="0"/>
              <a:t>Huffman Tree</a:t>
            </a:r>
            <a:r>
              <a:rPr lang="zh-CN" altLang="en-US" dirty="0"/>
              <a:t>） </a:t>
            </a:r>
          </a:p>
          <a:p>
            <a:r>
              <a:rPr lang="zh-CN" altLang="en-US" dirty="0">
                <a:solidFill>
                  <a:srgbClr val="FF0000"/>
                </a:solidFill>
              </a:rPr>
              <a:t>路径</a:t>
            </a:r>
            <a:r>
              <a:rPr lang="zh-CN" altLang="en-US" dirty="0"/>
              <a:t>：指从一个结点到另一个结点之间的分支序列。</a:t>
            </a:r>
          </a:p>
          <a:p>
            <a:r>
              <a:rPr lang="zh-CN" altLang="en-US" dirty="0">
                <a:solidFill>
                  <a:srgbClr val="FF0000"/>
                </a:solidFill>
              </a:rPr>
              <a:t>路径长度</a:t>
            </a:r>
            <a:r>
              <a:rPr lang="zh-CN" altLang="en-US" dirty="0"/>
              <a:t>：指从一个结点到另一个结点所经过的分支数目。</a:t>
            </a:r>
          </a:p>
          <a:p>
            <a:r>
              <a:rPr lang="zh-CN" altLang="en-US" dirty="0">
                <a:solidFill>
                  <a:srgbClr val="FF0000"/>
                </a:solidFill>
              </a:rPr>
              <a:t>结点的权</a:t>
            </a:r>
            <a:r>
              <a:rPr lang="zh-CN" altLang="en-US" dirty="0"/>
              <a:t>：给树的每个结点赋予一个具有某种实际意义的实数，我们称该实数为这个结点的权。</a:t>
            </a:r>
          </a:p>
          <a:p>
            <a:r>
              <a:rPr lang="zh-CN" altLang="en-US" dirty="0">
                <a:solidFill>
                  <a:srgbClr val="FF0000"/>
                </a:solidFill>
              </a:rPr>
              <a:t>带权路径长度</a:t>
            </a:r>
            <a:r>
              <a:rPr lang="zh-CN" altLang="en-US" dirty="0"/>
              <a:t>：在树形结构中，我们把从树根到某一结点的路径长度与该结点的权的乘积，叫做该结点的带权路径长度。</a:t>
            </a:r>
          </a:p>
        </p:txBody>
      </p:sp>
    </p:spTree>
    <p:extLst>
      <p:ext uri="{BB962C8B-B14F-4D97-AF65-F5344CB8AC3E}">
        <p14:creationId xmlns:p14="http://schemas.microsoft.com/office/powerpoint/2010/main" val="76171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5DDD47-C054-4AEC-A5E7-295EF1EE0C94}"/>
              </a:ext>
            </a:extLst>
          </p:cNvPr>
          <p:cNvSpPr>
            <a:spLocks noGrp="1"/>
          </p:cNvSpPr>
          <p:nvPr>
            <p:ph type="title"/>
          </p:nvPr>
        </p:nvSpPr>
        <p:spPr/>
        <p:txBody>
          <a:bodyPr/>
          <a:lstStyle/>
          <a:p>
            <a:r>
              <a:rPr lang="en-US" altLang="zh-CN" dirty="0"/>
              <a:t>6.4.1 </a:t>
            </a:r>
            <a:r>
              <a:rPr lang="zh-CN" altLang="en-US" dirty="0"/>
              <a:t>树的存储结构</a:t>
            </a:r>
          </a:p>
        </p:txBody>
      </p:sp>
      <p:sp>
        <p:nvSpPr>
          <p:cNvPr id="3" name="内容占位符 2">
            <a:extLst>
              <a:ext uri="{FF2B5EF4-FFF2-40B4-BE49-F238E27FC236}">
                <a16:creationId xmlns:a16="http://schemas.microsoft.com/office/drawing/2014/main" id="{BBD69868-9EC3-4B67-9139-FCBE1876FD1F}"/>
              </a:ext>
            </a:extLst>
          </p:cNvPr>
          <p:cNvSpPr>
            <a:spLocks noGrp="1"/>
          </p:cNvSpPr>
          <p:nvPr>
            <p:ph idx="1"/>
          </p:nvPr>
        </p:nvSpPr>
        <p:spPr>
          <a:xfrm>
            <a:off x="914400" y="1676400"/>
            <a:ext cx="10972800" cy="4876800"/>
          </a:xfrm>
        </p:spPr>
        <p:txBody>
          <a:bodyPr/>
          <a:lstStyle/>
          <a:p>
            <a:r>
              <a:rPr lang="en-US" altLang="zh-CN" sz="2800" dirty="0"/>
              <a:t>1</a:t>
            </a:r>
            <a:r>
              <a:rPr lang="zh-CN" altLang="en-US" sz="2800" dirty="0"/>
              <a:t>、双亲表示法</a:t>
            </a:r>
          </a:p>
          <a:p>
            <a:r>
              <a:rPr lang="en-US" altLang="zh-CN" sz="2800" dirty="0"/>
              <a:t>2</a:t>
            </a:r>
            <a:r>
              <a:rPr lang="zh-CN" altLang="en-US" sz="2800" dirty="0"/>
              <a:t>、孩子表示法</a:t>
            </a:r>
          </a:p>
          <a:p>
            <a:r>
              <a:rPr lang="en-US" altLang="zh-CN" sz="2800" dirty="0"/>
              <a:t>3</a:t>
            </a:r>
            <a:r>
              <a:rPr lang="zh-CN" altLang="en-US" sz="2800" dirty="0"/>
              <a:t>、孩子兄弟表示法</a:t>
            </a:r>
          </a:p>
        </p:txBody>
      </p:sp>
    </p:spTree>
    <p:extLst>
      <p:ext uri="{BB962C8B-B14F-4D97-AF65-F5344CB8AC3E}">
        <p14:creationId xmlns:p14="http://schemas.microsoft.com/office/powerpoint/2010/main" val="666942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22BF02-732F-436A-A7BE-D9092F32AC74}"/>
              </a:ext>
            </a:extLst>
          </p:cNvPr>
          <p:cNvSpPr>
            <a:spLocks noGrp="1"/>
          </p:cNvSpPr>
          <p:nvPr>
            <p:ph type="title"/>
          </p:nvPr>
        </p:nvSpPr>
        <p:spPr/>
        <p:txBody>
          <a:bodyPr/>
          <a:lstStyle/>
          <a:p>
            <a:r>
              <a:rPr lang="en-US" altLang="zh-CN" dirty="0"/>
              <a:t>6.5.1 </a:t>
            </a:r>
            <a:r>
              <a:rPr lang="zh-CN" altLang="en-US" dirty="0"/>
              <a:t>哈夫曼树</a:t>
            </a:r>
          </a:p>
        </p:txBody>
      </p:sp>
      <p:sp>
        <p:nvSpPr>
          <p:cNvPr id="3" name="内容占位符 2">
            <a:extLst>
              <a:ext uri="{FF2B5EF4-FFF2-40B4-BE49-F238E27FC236}">
                <a16:creationId xmlns:a16="http://schemas.microsoft.com/office/drawing/2014/main" id="{65DBC4E1-3806-4C67-A2D8-018F898FB9DC}"/>
              </a:ext>
            </a:extLst>
          </p:cNvPr>
          <p:cNvSpPr>
            <a:spLocks noGrp="1"/>
          </p:cNvSpPr>
          <p:nvPr>
            <p:ph idx="1"/>
          </p:nvPr>
        </p:nvSpPr>
        <p:spPr>
          <a:xfrm>
            <a:off x="304800" y="1371600"/>
            <a:ext cx="11582400" cy="4572000"/>
          </a:xfrm>
        </p:spPr>
        <p:txBody>
          <a:bodyPr/>
          <a:lstStyle/>
          <a:p>
            <a:r>
              <a:rPr lang="zh-CN" altLang="en-US" sz="2400" dirty="0"/>
              <a:t>树的带权路径长度：为树中所有叶子结点的带权路径长度之和，通常记为：</a:t>
            </a:r>
          </a:p>
          <a:p>
            <a:endParaRPr lang="en-US" altLang="zh-CN" sz="2400" dirty="0"/>
          </a:p>
          <a:p>
            <a:r>
              <a:rPr lang="zh-CN" altLang="en-US" sz="2400" dirty="0"/>
              <a:t>其中</a:t>
            </a:r>
            <a:endParaRPr lang="en-US" altLang="zh-CN" sz="2400" dirty="0"/>
          </a:p>
          <a:p>
            <a:pPr lvl="1"/>
            <a:r>
              <a:rPr lang="en-US" altLang="zh-CN" dirty="0"/>
              <a:t>n</a:t>
            </a:r>
            <a:r>
              <a:rPr lang="zh-CN" altLang="en-US" dirty="0"/>
              <a:t>为叶子结点的个数</a:t>
            </a:r>
            <a:endParaRPr lang="en-US" altLang="zh-CN" dirty="0"/>
          </a:p>
          <a:p>
            <a:pPr lvl="1"/>
            <a:r>
              <a:rPr lang="en-US" altLang="zh-CN" dirty="0" err="1">
                <a:sym typeface="Symbol" panose="05050102010706020507" pitchFamily="18" charset="2"/>
              </a:rPr>
              <a:t>w</a:t>
            </a:r>
            <a:r>
              <a:rPr lang="en-US" altLang="zh-CN" baseline="-25000" dirty="0" err="1">
                <a:sym typeface="Symbol" panose="05050102010706020507" pitchFamily="18" charset="2"/>
              </a:rPr>
              <a:t>i</a:t>
            </a:r>
            <a:r>
              <a:rPr lang="zh-CN" altLang="en-US" dirty="0">
                <a:sym typeface="Symbol" panose="05050102010706020507" pitchFamily="18" charset="2"/>
              </a:rPr>
              <a:t>为第</a:t>
            </a:r>
            <a:r>
              <a:rPr lang="en-US" altLang="zh-CN" dirty="0" err="1">
                <a:sym typeface="Symbol" panose="05050102010706020507" pitchFamily="18" charset="2"/>
              </a:rPr>
              <a:t>i</a:t>
            </a:r>
            <a:r>
              <a:rPr lang="zh-CN" altLang="en-US" dirty="0">
                <a:sym typeface="Symbol" panose="05050102010706020507" pitchFamily="18" charset="2"/>
              </a:rPr>
              <a:t>个叶子结点的权值</a:t>
            </a:r>
            <a:endParaRPr lang="en-US" altLang="zh-CN" dirty="0">
              <a:sym typeface="Symbol" panose="05050102010706020507" pitchFamily="18" charset="2"/>
            </a:endParaRPr>
          </a:p>
          <a:p>
            <a:pPr lvl="1"/>
            <a:r>
              <a:rPr lang="en-US" altLang="zh-CN" dirty="0">
                <a:sym typeface="Symbol" panose="05050102010706020507" pitchFamily="18" charset="2"/>
              </a:rPr>
              <a:t>l</a:t>
            </a:r>
            <a:r>
              <a:rPr lang="en-US" altLang="zh-CN" baseline="-25000" dirty="0">
                <a:sym typeface="Symbol" panose="05050102010706020507" pitchFamily="18" charset="2"/>
              </a:rPr>
              <a:t>i</a:t>
            </a:r>
            <a:r>
              <a:rPr lang="zh-CN" altLang="en-US" dirty="0">
                <a:sym typeface="Symbol" panose="05050102010706020507" pitchFamily="18" charset="2"/>
              </a:rPr>
              <a:t>为第</a:t>
            </a:r>
            <a:r>
              <a:rPr lang="en-US" altLang="zh-CN" dirty="0" err="1">
                <a:sym typeface="Symbol" panose="05050102010706020507" pitchFamily="18" charset="2"/>
              </a:rPr>
              <a:t>i</a:t>
            </a:r>
            <a:r>
              <a:rPr lang="zh-CN" altLang="en-US" dirty="0">
                <a:sym typeface="Symbol" panose="05050102010706020507" pitchFamily="18" charset="2"/>
              </a:rPr>
              <a:t>个叶子结点的路径长度</a:t>
            </a:r>
            <a:endParaRPr lang="zh-CN" altLang="en-US" baseline="-25000" dirty="0">
              <a:sym typeface="Symbol" panose="05050102010706020507" pitchFamily="18" charset="2"/>
            </a:endParaRPr>
          </a:p>
          <a:p>
            <a:endParaRPr lang="zh-CN" altLang="en-US" sz="2400" dirty="0"/>
          </a:p>
        </p:txBody>
      </p:sp>
      <p:graphicFrame>
        <p:nvGraphicFramePr>
          <p:cNvPr id="4" name="对象 3">
            <a:extLst>
              <a:ext uri="{FF2B5EF4-FFF2-40B4-BE49-F238E27FC236}">
                <a16:creationId xmlns:a16="http://schemas.microsoft.com/office/drawing/2014/main" id="{8D8DA1A9-67E4-41D3-99A2-BA75701CC61E}"/>
              </a:ext>
            </a:extLst>
          </p:cNvPr>
          <p:cNvGraphicFramePr>
            <a:graphicFrameLocks noChangeAspect="1"/>
          </p:cNvGraphicFramePr>
          <p:nvPr>
            <p:extLst>
              <p:ext uri="{D42A27DB-BD31-4B8C-83A1-F6EECF244321}">
                <p14:modId xmlns:p14="http://schemas.microsoft.com/office/powerpoint/2010/main" val="1478170902"/>
              </p:ext>
            </p:extLst>
          </p:nvPr>
        </p:nvGraphicFramePr>
        <p:xfrm>
          <a:off x="7170086" y="2286000"/>
          <a:ext cx="3421714" cy="4038600"/>
        </p:xfrm>
        <a:graphic>
          <a:graphicData uri="http://schemas.openxmlformats.org/presentationml/2006/ole">
            <mc:AlternateContent xmlns:mc="http://schemas.openxmlformats.org/markup-compatibility/2006">
              <mc:Choice xmlns:v="urn:schemas-microsoft-com:vml" Requires="v">
                <p:oleObj spid="_x0000_s9336" name="Visio" r:id="rId3" imgW="3814569" imgH="3527708" progId="Visio.Drawing.11">
                  <p:embed/>
                </p:oleObj>
              </mc:Choice>
              <mc:Fallback>
                <p:oleObj name="Visio" r:id="rId3" imgW="3814569" imgH="3527708" progId="Visio.Drawing.11">
                  <p:embed/>
                  <p:pic>
                    <p:nvPicPr>
                      <p:cNvPr id="5" name="对象 4"/>
                      <p:cNvPicPr>
                        <a:picLocks noChangeAspect="1" noChangeArrowheads="1"/>
                      </p:cNvPicPr>
                      <p:nvPr/>
                    </p:nvPicPr>
                    <p:blipFill>
                      <a:blip r:embed="rId4"/>
                      <a:srcRect/>
                      <a:stretch>
                        <a:fillRect/>
                      </a:stretch>
                    </p:blipFill>
                    <p:spPr bwMode="auto">
                      <a:xfrm>
                        <a:off x="7170086" y="2286000"/>
                        <a:ext cx="3421714" cy="4038600"/>
                      </a:xfrm>
                      <a:prstGeom prst="rect">
                        <a:avLst/>
                      </a:prstGeom>
                      <a:noFill/>
                      <a:ln>
                        <a:noFill/>
                      </a:ln>
                      <a:effectLst/>
                    </p:spPr>
                  </p:pic>
                </p:oleObj>
              </mc:Fallback>
            </mc:AlternateContent>
          </a:graphicData>
        </a:graphic>
      </p:graphicFrame>
      <p:graphicFrame>
        <p:nvGraphicFramePr>
          <p:cNvPr id="8" name="Object 4">
            <a:extLst>
              <a:ext uri="{FF2B5EF4-FFF2-40B4-BE49-F238E27FC236}">
                <a16:creationId xmlns:a16="http://schemas.microsoft.com/office/drawing/2014/main" id="{318FB20C-DF23-4C32-8484-CDFB4E8765CA}"/>
              </a:ext>
            </a:extLst>
          </p:cNvPr>
          <p:cNvGraphicFramePr>
            <a:graphicFrameLocks noChangeAspect="1"/>
          </p:cNvGraphicFramePr>
          <p:nvPr>
            <p:extLst>
              <p:ext uri="{D42A27DB-BD31-4B8C-83A1-F6EECF244321}">
                <p14:modId xmlns:p14="http://schemas.microsoft.com/office/powerpoint/2010/main" val="1608295414"/>
              </p:ext>
            </p:extLst>
          </p:nvPr>
        </p:nvGraphicFramePr>
        <p:xfrm>
          <a:off x="3962400" y="2151434"/>
          <a:ext cx="1930400" cy="863600"/>
        </p:xfrm>
        <a:graphic>
          <a:graphicData uri="http://schemas.openxmlformats.org/presentationml/2006/ole">
            <mc:AlternateContent xmlns:mc="http://schemas.openxmlformats.org/markup-compatibility/2006">
              <mc:Choice xmlns:v="urn:schemas-microsoft-com:vml" Requires="v">
                <p:oleObj spid="_x0000_s9337" name="Equation" r:id="rId5" imgW="965160" imgH="431640" progId="">
                  <p:embed/>
                </p:oleObj>
              </mc:Choice>
              <mc:Fallback>
                <p:oleObj name="Equation" r:id="rId5" imgW="965160" imgH="431640" progId="">
                  <p:embed/>
                  <p:pic>
                    <p:nvPicPr>
                      <p:cNvPr id="3482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2151434"/>
                        <a:ext cx="19304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03686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5C15F-243A-4E1B-80DF-3F8173EDADD7}"/>
              </a:ext>
            </a:extLst>
          </p:cNvPr>
          <p:cNvSpPr>
            <a:spLocks noGrp="1"/>
          </p:cNvSpPr>
          <p:nvPr>
            <p:ph type="title"/>
          </p:nvPr>
        </p:nvSpPr>
        <p:spPr>
          <a:xfrm>
            <a:off x="914400" y="304800"/>
            <a:ext cx="10363200" cy="811556"/>
          </a:xfrm>
        </p:spPr>
        <p:txBody>
          <a:bodyPr/>
          <a:lstStyle/>
          <a:p>
            <a:r>
              <a:rPr lang="en-US" altLang="zh-CN" dirty="0"/>
              <a:t>6.5.1 </a:t>
            </a:r>
            <a:r>
              <a:rPr lang="zh-CN" altLang="en-US" dirty="0"/>
              <a:t>哈夫曼树</a:t>
            </a:r>
          </a:p>
        </p:txBody>
      </p:sp>
      <p:sp>
        <p:nvSpPr>
          <p:cNvPr id="3" name="内容占位符 2">
            <a:extLst>
              <a:ext uri="{FF2B5EF4-FFF2-40B4-BE49-F238E27FC236}">
                <a16:creationId xmlns:a16="http://schemas.microsoft.com/office/drawing/2014/main" id="{383AED80-231D-4084-8CE3-5E421660B283}"/>
              </a:ext>
            </a:extLst>
          </p:cNvPr>
          <p:cNvSpPr>
            <a:spLocks noGrp="1"/>
          </p:cNvSpPr>
          <p:nvPr>
            <p:ph idx="1"/>
          </p:nvPr>
        </p:nvSpPr>
        <p:spPr>
          <a:xfrm>
            <a:off x="304800" y="1018546"/>
            <a:ext cx="11582400" cy="3020054"/>
          </a:xfrm>
        </p:spPr>
        <p:txBody>
          <a:bodyPr/>
          <a:lstStyle/>
          <a:p>
            <a:pPr marL="342900" lvl="1" indent="-342900">
              <a:spcBef>
                <a:spcPts val="0"/>
              </a:spcBef>
              <a:spcAft>
                <a:spcPts val="0"/>
              </a:spcAft>
              <a:buFont typeface="Times New Roman" panose="02020603050405020304" pitchFamily="18" charset="0"/>
              <a:buChar char="☺"/>
              <a:defRPr/>
            </a:pPr>
            <a:r>
              <a:rPr lang="zh-CN" altLang="en-US" sz="2200" dirty="0">
                <a:cs typeface="+mn-cs"/>
              </a:rPr>
              <a:t>哈夫曼树：带权路径长度最短的二叉树（最优二叉树）</a:t>
            </a:r>
            <a:endParaRPr lang="en-US" altLang="zh-CN" sz="2200" dirty="0">
              <a:cs typeface="+mn-cs"/>
            </a:endParaRPr>
          </a:p>
          <a:p>
            <a:pPr lvl="1">
              <a:defRPr/>
            </a:pPr>
            <a:r>
              <a:rPr lang="zh-CN" altLang="en-US" sz="2200" dirty="0"/>
              <a:t>设：给定</a:t>
            </a:r>
            <a:r>
              <a:rPr lang="en-US" altLang="zh-CN" sz="2200" dirty="0"/>
              <a:t>n</a:t>
            </a:r>
            <a:r>
              <a:rPr lang="zh-CN" altLang="en-US" sz="2200" dirty="0"/>
              <a:t>个权值：</a:t>
            </a:r>
            <a:r>
              <a:rPr lang="en-US" altLang="zh-CN" sz="2200" dirty="0"/>
              <a:t>{ w</a:t>
            </a:r>
            <a:r>
              <a:rPr lang="en-US" altLang="zh-CN" sz="2200" baseline="-25000" dirty="0"/>
              <a:t>1</a:t>
            </a:r>
            <a:r>
              <a:rPr lang="en-US" altLang="zh-CN" sz="2200" dirty="0"/>
              <a:t> , …, </a:t>
            </a:r>
            <a:r>
              <a:rPr lang="en-US" altLang="zh-CN" sz="2200" dirty="0" err="1"/>
              <a:t>w</a:t>
            </a:r>
            <a:r>
              <a:rPr lang="en-US" altLang="zh-CN" sz="2200" baseline="-25000" dirty="0" err="1"/>
              <a:t>n</a:t>
            </a:r>
            <a:r>
              <a:rPr lang="en-US" altLang="zh-CN" sz="2200" dirty="0"/>
              <a:t> }</a:t>
            </a:r>
          </a:p>
          <a:p>
            <a:pPr lvl="1">
              <a:defRPr/>
            </a:pPr>
            <a:r>
              <a:rPr lang="zh-CN" altLang="en-US" sz="2200" dirty="0"/>
              <a:t>据此构造一棵有</a:t>
            </a:r>
            <a:r>
              <a:rPr lang="en-US" altLang="zh-CN" sz="2200" dirty="0"/>
              <a:t>n</a:t>
            </a:r>
            <a:r>
              <a:rPr lang="zh-CN" altLang="en-US" sz="2200" dirty="0"/>
              <a:t>个叶结点的二叉树（每个叶结点权值为</a:t>
            </a:r>
            <a:r>
              <a:rPr lang="en-US" altLang="zh-CN" sz="2200" dirty="0" err="1"/>
              <a:t>wi</a:t>
            </a:r>
            <a:r>
              <a:rPr lang="zh-CN" altLang="en-US" sz="2200" dirty="0"/>
              <a:t>）</a:t>
            </a:r>
            <a:endParaRPr lang="en-US" altLang="zh-CN" sz="2200" dirty="0"/>
          </a:p>
          <a:p>
            <a:pPr lvl="1">
              <a:defRPr/>
            </a:pPr>
            <a:r>
              <a:rPr lang="zh-CN" altLang="en-US" sz="2200" dirty="0"/>
              <a:t>其中：</a:t>
            </a:r>
            <a:r>
              <a:rPr lang="en-US" altLang="zh-CN" sz="2200" dirty="0"/>
              <a:t>WPL</a:t>
            </a:r>
            <a:r>
              <a:rPr lang="zh-CN" altLang="en-US" sz="2200" dirty="0"/>
              <a:t>最小的二叉树称为</a:t>
            </a:r>
            <a:r>
              <a:rPr lang="en-US" altLang="zh-CN" sz="2200" dirty="0"/>
              <a:t>Huffman</a:t>
            </a:r>
            <a:r>
              <a:rPr lang="zh-CN" altLang="en-US" sz="2200" dirty="0"/>
              <a:t>树</a:t>
            </a:r>
          </a:p>
          <a:p>
            <a:endParaRPr lang="zh-CN" altLang="en-US" sz="2200" dirty="0"/>
          </a:p>
        </p:txBody>
      </p:sp>
      <p:graphicFrame>
        <p:nvGraphicFramePr>
          <p:cNvPr id="4" name="对象 3">
            <a:extLst>
              <a:ext uri="{FF2B5EF4-FFF2-40B4-BE49-F238E27FC236}">
                <a16:creationId xmlns:a16="http://schemas.microsoft.com/office/drawing/2014/main" id="{428234BD-A4DF-4518-810A-B0CB9E5A668C}"/>
              </a:ext>
            </a:extLst>
          </p:cNvPr>
          <p:cNvGraphicFramePr>
            <a:graphicFrameLocks noChangeAspect="1"/>
          </p:cNvGraphicFramePr>
          <p:nvPr>
            <p:extLst>
              <p:ext uri="{D42A27DB-BD31-4B8C-83A1-F6EECF244321}">
                <p14:modId xmlns:p14="http://schemas.microsoft.com/office/powerpoint/2010/main" val="3331338943"/>
              </p:ext>
            </p:extLst>
          </p:nvPr>
        </p:nvGraphicFramePr>
        <p:xfrm>
          <a:off x="923487" y="3621342"/>
          <a:ext cx="2448272" cy="2262007"/>
        </p:xfrm>
        <a:graphic>
          <a:graphicData uri="http://schemas.openxmlformats.org/presentationml/2006/ole">
            <mc:AlternateContent xmlns:mc="http://schemas.openxmlformats.org/markup-compatibility/2006">
              <mc:Choice xmlns:v="urn:schemas-microsoft-com:vml" Requires="v">
                <p:oleObj spid="_x0000_s10413" name="Visio" r:id="rId3" imgW="3814569" imgH="3527708" progId="Visio.Drawing.11">
                  <p:embed/>
                </p:oleObj>
              </mc:Choice>
              <mc:Fallback>
                <p:oleObj name="Visio" r:id="rId3" imgW="3814569" imgH="3527708" progId="Visio.Drawing.11">
                  <p:embed/>
                  <p:pic>
                    <p:nvPicPr>
                      <p:cNvPr id="5" name="对象 4"/>
                      <p:cNvPicPr>
                        <a:picLocks noChangeAspect="1" noChangeArrowheads="1"/>
                      </p:cNvPicPr>
                      <p:nvPr/>
                    </p:nvPicPr>
                    <p:blipFill>
                      <a:blip r:embed="rId4"/>
                      <a:srcRect/>
                      <a:stretch>
                        <a:fillRect/>
                      </a:stretch>
                    </p:blipFill>
                    <p:spPr bwMode="auto">
                      <a:xfrm>
                        <a:off x="923487" y="3621342"/>
                        <a:ext cx="2448272" cy="2262007"/>
                      </a:xfrm>
                      <a:prstGeom prst="rect">
                        <a:avLst/>
                      </a:prstGeom>
                      <a:noFill/>
                      <a:ln>
                        <a:noFill/>
                      </a:ln>
                      <a:effectLst/>
                    </p:spPr>
                  </p:pic>
                </p:oleObj>
              </mc:Fallback>
            </mc:AlternateContent>
          </a:graphicData>
        </a:graphic>
      </p:graphicFrame>
      <p:sp>
        <p:nvSpPr>
          <p:cNvPr id="5" name="Rectangle 11">
            <a:extLst>
              <a:ext uri="{FF2B5EF4-FFF2-40B4-BE49-F238E27FC236}">
                <a16:creationId xmlns:a16="http://schemas.microsoft.com/office/drawing/2014/main" id="{A8BF93C3-9DE1-472F-9472-1838A1C22728}"/>
              </a:ext>
            </a:extLst>
          </p:cNvPr>
          <p:cNvSpPr>
            <a:spLocks noChangeArrowheads="1"/>
          </p:cNvSpPr>
          <p:nvPr/>
        </p:nvSpPr>
        <p:spPr bwMode="auto">
          <a:xfrm>
            <a:off x="152400" y="6101324"/>
            <a:ext cx="4336791" cy="372459"/>
          </a:xfrm>
          <a:prstGeom prst="rect">
            <a:avLst/>
          </a:prstGeom>
          <a:solidFill>
            <a:srgbClr val="FFFFCC"/>
          </a:solidFill>
          <a:ln>
            <a:noFill/>
          </a:ln>
          <a:effectLst/>
        </p:spPr>
        <p:txBody>
          <a:bodyPr/>
          <a:lstStyle/>
          <a:p>
            <a:pPr marL="533400" indent="-533400" algn="ctr">
              <a:spcBef>
                <a:spcPct val="20000"/>
              </a:spcBef>
            </a:pPr>
            <a:r>
              <a:rPr lang="en-US" altLang="zh-CN" sz="2000" b="1" dirty="0">
                <a:solidFill>
                  <a:schemeClr val="bg2">
                    <a:lumMod val="10000"/>
                  </a:schemeClr>
                </a:solidFill>
                <a:ea typeface="Verdana" panose="020B0604030504040204" pitchFamily="34" charset="0"/>
                <a:cs typeface="Times New Roman" panose="02020603050405020304" pitchFamily="18" charset="0"/>
              </a:rPr>
              <a:t>W</a:t>
            </a:r>
            <a:r>
              <a:rPr lang="en-US" altLang="en-US" sz="2000" b="1" dirty="0">
                <a:solidFill>
                  <a:schemeClr val="bg2">
                    <a:lumMod val="10000"/>
                  </a:schemeClr>
                </a:solidFill>
                <a:ea typeface="Verdana" panose="020B0604030504040204" pitchFamily="34" charset="0"/>
                <a:cs typeface="Times New Roman" panose="02020603050405020304" pitchFamily="18" charset="0"/>
              </a:rPr>
              <a:t>PL =</a:t>
            </a:r>
            <a:r>
              <a:rPr lang="en-US" altLang="zh-CN" sz="2000" b="1" dirty="0">
                <a:solidFill>
                  <a:schemeClr val="bg2">
                    <a:lumMod val="10000"/>
                  </a:schemeClr>
                </a:solidFill>
                <a:ea typeface="Verdana" panose="020B0604030504040204" pitchFamily="34" charset="0"/>
                <a:cs typeface="Times New Roman" panose="02020603050405020304" pitchFamily="18" charset="0"/>
              </a:rPr>
              <a:t> 4×2</a:t>
            </a:r>
            <a:r>
              <a:rPr lang="zh-CN" altLang="en-US" sz="2000" b="1" dirty="0">
                <a:solidFill>
                  <a:schemeClr val="bg2">
                    <a:lumMod val="10000"/>
                  </a:schemeClr>
                </a:solidFill>
                <a:ea typeface="Verdana" panose="020B0604030504040204" pitchFamily="34" charset="0"/>
                <a:cs typeface="Times New Roman" panose="02020603050405020304" pitchFamily="18" charset="0"/>
              </a:rPr>
              <a:t>＋</a:t>
            </a:r>
            <a:r>
              <a:rPr lang="en-US" altLang="zh-CN" sz="2000" b="1" dirty="0">
                <a:solidFill>
                  <a:schemeClr val="bg2">
                    <a:lumMod val="10000"/>
                  </a:schemeClr>
                </a:solidFill>
                <a:ea typeface="Verdana" panose="020B0604030504040204" pitchFamily="34" charset="0"/>
                <a:cs typeface="Times New Roman" panose="02020603050405020304" pitchFamily="18" charset="0"/>
              </a:rPr>
              <a:t>7×3</a:t>
            </a:r>
            <a:r>
              <a:rPr lang="zh-CN" altLang="en-US" sz="2000" b="1" dirty="0">
                <a:solidFill>
                  <a:schemeClr val="bg2">
                    <a:lumMod val="10000"/>
                  </a:schemeClr>
                </a:solidFill>
                <a:ea typeface="Verdana" panose="020B0604030504040204" pitchFamily="34" charset="0"/>
                <a:cs typeface="Times New Roman" panose="02020603050405020304" pitchFamily="18" charset="0"/>
              </a:rPr>
              <a:t>＋</a:t>
            </a:r>
            <a:r>
              <a:rPr lang="en-US" altLang="zh-CN" sz="2000" b="1" dirty="0">
                <a:solidFill>
                  <a:schemeClr val="bg2">
                    <a:lumMod val="10000"/>
                  </a:schemeClr>
                </a:solidFill>
                <a:ea typeface="Verdana" panose="020B0604030504040204" pitchFamily="34" charset="0"/>
                <a:cs typeface="Times New Roman" panose="02020603050405020304" pitchFamily="18" charset="0"/>
              </a:rPr>
              <a:t>5×3</a:t>
            </a:r>
            <a:r>
              <a:rPr lang="zh-CN" altLang="en-US" sz="2000" b="1" dirty="0">
                <a:solidFill>
                  <a:schemeClr val="bg2">
                    <a:lumMod val="10000"/>
                  </a:schemeClr>
                </a:solidFill>
                <a:ea typeface="Verdana" panose="020B0604030504040204" pitchFamily="34" charset="0"/>
                <a:cs typeface="Times New Roman" panose="02020603050405020304" pitchFamily="18" charset="0"/>
              </a:rPr>
              <a:t>＋</a:t>
            </a:r>
            <a:r>
              <a:rPr lang="en-US" altLang="zh-CN" sz="2000" b="1" dirty="0">
                <a:solidFill>
                  <a:schemeClr val="bg2">
                    <a:lumMod val="10000"/>
                  </a:schemeClr>
                </a:solidFill>
                <a:ea typeface="Verdana" panose="020B0604030504040204" pitchFamily="34" charset="0"/>
                <a:cs typeface="Times New Roman" panose="02020603050405020304" pitchFamily="18" charset="0"/>
              </a:rPr>
              <a:t>2×1</a:t>
            </a:r>
            <a:r>
              <a:rPr lang="zh-CN" altLang="en-US" sz="2000" b="1" dirty="0">
                <a:solidFill>
                  <a:schemeClr val="bg2">
                    <a:lumMod val="10000"/>
                  </a:schemeClr>
                </a:solidFill>
                <a:ea typeface="Verdana" panose="020B0604030504040204" pitchFamily="34" charset="0"/>
                <a:cs typeface="Times New Roman" panose="02020603050405020304" pitchFamily="18" charset="0"/>
              </a:rPr>
              <a:t>＝</a:t>
            </a:r>
            <a:r>
              <a:rPr lang="en-US" altLang="zh-CN" sz="2000" b="1" dirty="0">
                <a:solidFill>
                  <a:schemeClr val="bg2">
                    <a:lumMod val="10000"/>
                  </a:schemeClr>
                </a:solidFill>
                <a:ea typeface="Verdana" panose="020B0604030504040204" pitchFamily="34" charset="0"/>
                <a:cs typeface="Times New Roman" panose="02020603050405020304" pitchFamily="18" charset="0"/>
              </a:rPr>
              <a:t>46</a:t>
            </a:r>
            <a:endParaRPr lang="zh-CN" altLang="en-US" sz="2000" b="1" dirty="0">
              <a:solidFill>
                <a:schemeClr val="bg2">
                  <a:lumMod val="10000"/>
                </a:schemeClr>
              </a:solidFill>
              <a:ea typeface="Verdana" panose="020B0604030504040204" pitchFamily="34" charset="0"/>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BAF958CE-C52A-4000-B20B-95114D4CC971}"/>
              </a:ext>
            </a:extLst>
          </p:cNvPr>
          <p:cNvGraphicFramePr>
            <a:graphicFrameLocks noChangeAspect="1"/>
          </p:cNvGraphicFramePr>
          <p:nvPr>
            <p:extLst>
              <p:ext uri="{D42A27DB-BD31-4B8C-83A1-F6EECF244321}">
                <p14:modId xmlns:p14="http://schemas.microsoft.com/office/powerpoint/2010/main" val="97810712"/>
              </p:ext>
            </p:extLst>
          </p:nvPr>
        </p:nvGraphicFramePr>
        <p:xfrm>
          <a:off x="4185830" y="4332361"/>
          <a:ext cx="2806700" cy="1550988"/>
        </p:xfrm>
        <a:graphic>
          <a:graphicData uri="http://schemas.openxmlformats.org/presentationml/2006/ole">
            <mc:AlternateContent xmlns:mc="http://schemas.openxmlformats.org/markup-compatibility/2006">
              <mc:Choice xmlns:v="urn:schemas-microsoft-com:vml" Requires="v">
                <p:oleObj spid="_x0000_s10414" name="Visio" r:id="rId5" imgW="4584408" imgH="2530813" progId="Visio.Drawing.11">
                  <p:embed/>
                </p:oleObj>
              </mc:Choice>
              <mc:Fallback>
                <p:oleObj name="Visio" r:id="rId5" imgW="4584408" imgH="2530813" progId="Visio.Drawing.11">
                  <p:embed/>
                  <p:pic>
                    <p:nvPicPr>
                      <p:cNvPr id="2"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5830" y="4332361"/>
                        <a:ext cx="2806700" cy="155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a:extLst>
              <a:ext uri="{FF2B5EF4-FFF2-40B4-BE49-F238E27FC236}">
                <a16:creationId xmlns:a16="http://schemas.microsoft.com/office/drawing/2014/main" id="{30D7FEC8-E5D8-4024-8E72-530EB2342CFB}"/>
              </a:ext>
            </a:extLst>
          </p:cNvPr>
          <p:cNvGraphicFramePr>
            <a:graphicFrameLocks noChangeAspect="1"/>
          </p:cNvGraphicFramePr>
          <p:nvPr>
            <p:extLst>
              <p:ext uri="{D42A27DB-BD31-4B8C-83A1-F6EECF244321}">
                <p14:modId xmlns:p14="http://schemas.microsoft.com/office/powerpoint/2010/main" val="1309512649"/>
              </p:ext>
            </p:extLst>
          </p:nvPr>
        </p:nvGraphicFramePr>
        <p:xfrm>
          <a:off x="8470369" y="3127718"/>
          <a:ext cx="2851150" cy="2160588"/>
        </p:xfrm>
        <a:graphic>
          <a:graphicData uri="http://schemas.openxmlformats.org/presentationml/2006/ole">
            <mc:AlternateContent xmlns:mc="http://schemas.openxmlformats.org/markup-compatibility/2006">
              <mc:Choice xmlns:v="urn:schemas-microsoft-com:vml" Requires="v">
                <p:oleObj spid="_x0000_s10415" name="Visio" r:id="rId7" imgW="4748137" imgH="3597072" progId="Visio.Drawing.11">
                  <p:embed/>
                </p:oleObj>
              </mc:Choice>
              <mc:Fallback>
                <p:oleObj name="Visio" r:id="rId7" imgW="4748137" imgH="3597072" progId="Visio.Drawing.11">
                  <p:embed/>
                  <p:pic>
                    <p:nvPicPr>
                      <p:cNvPr id="4"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70369" y="3127718"/>
                        <a:ext cx="2851150"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11">
            <a:extLst>
              <a:ext uri="{FF2B5EF4-FFF2-40B4-BE49-F238E27FC236}">
                <a16:creationId xmlns:a16="http://schemas.microsoft.com/office/drawing/2014/main" id="{2F6E7226-4FDE-412E-8207-707211CFAE0F}"/>
              </a:ext>
            </a:extLst>
          </p:cNvPr>
          <p:cNvSpPr>
            <a:spLocks noChangeArrowheads="1"/>
          </p:cNvSpPr>
          <p:nvPr/>
        </p:nvSpPr>
        <p:spPr bwMode="auto">
          <a:xfrm>
            <a:off x="3721632" y="3746346"/>
            <a:ext cx="3951528" cy="461666"/>
          </a:xfrm>
          <a:prstGeom prst="rect">
            <a:avLst/>
          </a:prstGeom>
          <a:solidFill>
            <a:srgbClr val="FFFFCC"/>
          </a:solidFill>
          <a:ln>
            <a:noFill/>
          </a:ln>
          <a:effectLst/>
        </p:spPr>
        <p:txBody>
          <a:bodyPr/>
          <a:lstStyle/>
          <a:p>
            <a:pPr marL="533400" indent="-533400" algn="ctr">
              <a:spcBef>
                <a:spcPct val="20000"/>
              </a:spcBef>
            </a:pPr>
            <a:r>
              <a:rPr lang="en-US" altLang="zh-CN" sz="2000" b="1" dirty="0">
                <a:solidFill>
                  <a:schemeClr val="bg2">
                    <a:lumMod val="10000"/>
                  </a:schemeClr>
                </a:solidFill>
                <a:ea typeface="Verdana" panose="020B0604030504040204" pitchFamily="34" charset="0"/>
                <a:cs typeface="Times New Roman" panose="02020603050405020304" pitchFamily="18" charset="0"/>
              </a:rPr>
              <a:t>W</a:t>
            </a:r>
            <a:r>
              <a:rPr lang="en-US" altLang="en-US" sz="2000" b="1" dirty="0">
                <a:solidFill>
                  <a:schemeClr val="bg2">
                    <a:lumMod val="10000"/>
                  </a:schemeClr>
                </a:solidFill>
                <a:ea typeface="Verdana" panose="020B0604030504040204" pitchFamily="34" charset="0"/>
                <a:cs typeface="Times New Roman" panose="02020603050405020304" pitchFamily="18" charset="0"/>
              </a:rPr>
              <a:t>PL =</a:t>
            </a:r>
            <a:r>
              <a:rPr lang="en-US" altLang="zh-CN" sz="2000" b="1" dirty="0">
                <a:cs typeface="Times New Roman" panose="02020603050405020304" pitchFamily="18" charset="0"/>
              </a:rPr>
              <a:t> 7×2</a:t>
            </a:r>
            <a:r>
              <a:rPr lang="zh-CN" altLang="en-US" sz="2000" b="1" dirty="0">
                <a:cs typeface="Times New Roman" panose="02020603050405020304" pitchFamily="18" charset="0"/>
              </a:rPr>
              <a:t>＋</a:t>
            </a:r>
            <a:r>
              <a:rPr lang="en-US" altLang="zh-CN" sz="2000" b="1" dirty="0">
                <a:cs typeface="Times New Roman" panose="02020603050405020304" pitchFamily="18" charset="0"/>
              </a:rPr>
              <a:t>5×2</a:t>
            </a:r>
            <a:r>
              <a:rPr lang="zh-CN" altLang="en-US" sz="2000" b="1" dirty="0">
                <a:cs typeface="Times New Roman" panose="02020603050405020304" pitchFamily="18" charset="0"/>
              </a:rPr>
              <a:t>＋</a:t>
            </a:r>
            <a:r>
              <a:rPr lang="en-US" altLang="zh-CN" sz="2000" b="1" dirty="0">
                <a:cs typeface="Times New Roman" panose="02020603050405020304" pitchFamily="18" charset="0"/>
              </a:rPr>
              <a:t>2×2</a:t>
            </a:r>
            <a:r>
              <a:rPr lang="zh-CN" altLang="en-US" sz="2000" b="1" dirty="0">
                <a:cs typeface="Times New Roman" panose="02020603050405020304" pitchFamily="18" charset="0"/>
              </a:rPr>
              <a:t>＋</a:t>
            </a:r>
            <a:r>
              <a:rPr lang="en-US" altLang="zh-CN" sz="2000" b="1" dirty="0">
                <a:cs typeface="Times New Roman" panose="02020603050405020304" pitchFamily="18" charset="0"/>
              </a:rPr>
              <a:t>4×2</a:t>
            </a:r>
            <a:r>
              <a:rPr lang="zh-CN" altLang="en-US" sz="2000" b="1" dirty="0">
                <a:cs typeface="Times New Roman" panose="02020603050405020304" pitchFamily="18" charset="0"/>
              </a:rPr>
              <a:t>＝</a:t>
            </a:r>
            <a:r>
              <a:rPr lang="en-US" altLang="zh-CN" sz="2000" b="1" dirty="0">
                <a:cs typeface="Times New Roman" panose="02020603050405020304" pitchFamily="18" charset="0"/>
              </a:rPr>
              <a:t>36</a:t>
            </a:r>
            <a:r>
              <a:rPr lang="en-US" altLang="zh-CN" sz="2000" b="1" dirty="0">
                <a:solidFill>
                  <a:schemeClr val="bg2">
                    <a:lumMod val="10000"/>
                  </a:schemeClr>
                </a:solidFill>
                <a:ea typeface="Verdana" panose="020B0604030504040204" pitchFamily="34" charset="0"/>
                <a:cs typeface="Times New Roman" panose="02020603050405020304" pitchFamily="18" charset="0"/>
              </a:rPr>
              <a:t> </a:t>
            </a:r>
            <a:endParaRPr lang="zh-CN" altLang="en-US" sz="2000" b="1" dirty="0">
              <a:solidFill>
                <a:schemeClr val="bg2">
                  <a:lumMod val="10000"/>
                </a:schemeClr>
              </a:solidFill>
              <a:ea typeface="Verdana" panose="020B0604030504040204" pitchFamily="34" charset="0"/>
              <a:cs typeface="Times New Roman" panose="02020603050405020304" pitchFamily="18" charset="0"/>
            </a:endParaRPr>
          </a:p>
        </p:txBody>
      </p:sp>
      <p:sp>
        <p:nvSpPr>
          <p:cNvPr id="9" name="Rectangle 11">
            <a:extLst>
              <a:ext uri="{FF2B5EF4-FFF2-40B4-BE49-F238E27FC236}">
                <a16:creationId xmlns:a16="http://schemas.microsoft.com/office/drawing/2014/main" id="{070F9FE9-F7AC-4A5B-98CF-B7E9FA801015}"/>
              </a:ext>
            </a:extLst>
          </p:cNvPr>
          <p:cNvSpPr>
            <a:spLocks noChangeArrowheads="1"/>
          </p:cNvSpPr>
          <p:nvPr/>
        </p:nvSpPr>
        <p:spPr bwMode="auto">
          <a:xfrm>
            <a:off x="7543800" y="5411049"/>
            <a:ext cx="4380652" cy="428405"/>
          </a:xfrm>
          <a:prstGeom prst="rect">
            <a:avLst/>
          </a:prstGeom>
          <a:solidFill>
            <a:srgbClr val="FFFFCC"/>
          </a:solidFill>
          <a:ln>
            <a:noFill/>
          </a:ln>
          <a:effectLst/>
        </p:spPr>
        <p:txBody>
          <a:bodyPr/>
          <a:lstStyle/>
          <a:p>
            <a:pPr marL="533400" indent="-533400" algn="ctr">
              <a:spcBef>
                <a:spcPct val="20000"/>
              </a:spcBef>
            </a:pPr>
            <a:r>
              <a:rPr lang="en-US" altLang="zh-CN" sz="2000" b="1" dirty="0">
                <a:solidFill>
                  <a:schemeClr val="bg2">
                    <a:lumMod val="10000"/>
                  </a:schemeClr>
                </a:solidFill>
                <a:ea typeface="Verdana" panose="020B0604030504040204" pitchFamily="34" charset="0"/>
                <a:cs typeface="Times New Roman" panose="02020603050405020304" pitchFamily="18" charset="0"/>
              </a:rPr>
              <a:t>W</a:t>
            </a:r>
            <a:r>
              <a:rPr lang="en-US" altLang="en-US" sz="2000" b="1" dirty="0">
                <a:solidFill>
                  <a:schemeClr val="bg2">
                    <a:lumMod val="10000"/>
                  </a:schemeClr>
                </a:solidFill>
                <a:ea typeface="Verdana" panose="020B0604030504040204" pitchFamily="34" charset="0"/>
                <a:cs typeface="Times New Roman" panose="02020603050405020304" pitchFamily="18" charset="0"/>
              </a:rPr>
              <a:t>PL </a:t>
            </a:r>
            <a:r>
              <a:rPr lang="en-US" altLang="zh-CN" sz="2000" b="1" dirty="0">
                <a:solidFill>
                  <a:schemeClr val="bg2">
                    <a:lumMod val="10000"/>
                  </a:schemeClr>
                </a:solidFill>
                <a:ea typeface="Verdana" panose="020B0604030504040204" pitchFamily="34" charset="0"/>
                <a:cs typeface="Times New Roman" panose="02020603050405020304" pitchFamily="18" charset="0"/>
              </a:rPr>
              <a:t>=7×1</a:t>
            </a:r>
            <a:r>
              <a:rPr lang="zh-CN" altLang="en-US" sz="2000" b="1" dirty="0">
                <a:solidFill>
                  <a:schemeClr val="bg2">
                    <a:lumMod val="10000"/>
                  </a:schemeClr>
                </a:solidFill>
                <a:ea typeface="Verdana" panose="020B0604030504040204" pitchFamily="34" charset="0"/>
                <a:cs typeface="Times New Roman" panose="02020603050405020304" pitchFamily="18" charset="0"/>
              </a:rPr>
              <a:t>＋</a:t>
            </a:r>
            <a:r>
              <a:rPr lang="en-US" altLang="zh-CN" sz="2000" b="1" dirty="0">
                <a:solidFill>
                  <a:schemeClr val="bg2">
                    <a:lumMod val="10000"/>
                  </a:schemeClr>
                </a:solidFill>
                <a:ea typeface="Verdana" panose="020B0604030504040204" pitchFamily="34" charset="0"/>
                <a:cs typeface="Times New Roman" panose="02020603050405020304" pitchFamily="18" charset="0"/>
              </a:rPr>
              <a:t>5×2</a:t>
            </a:r>
            <a:r>
              <a:rPr lang="zh-CN" altLang="en-US" sz="2000" b="1" dirty="0">
                <a:solidFill>
                  <a:schemeClr val="bg2">
                    <a:lumMod val="10000"/>
                  </a:schemeClr>
                </a:solidFill>
                <a:ea typeface="Verdana" panose="020B0604030504040204" pitchFamily="34" charset="0"/>
                <a:cs typeface="Times New Roman" panose="02020603050405020304" pitchFamily="18" charset="0"/>
              </a:rPr>
              <a:t>＋</a:t>
            </a:r>
            <a:r>
              <a:rPr lang="en-US" altLang="zh-CN" sz="2000" b="1" dirty="0">
                <a:solidFill>
                  <a:schemeClr val="bg2">
                    <a:lumMod val="10000"/>
                  </a:schemeClr>
                </a:solidFill>
                <a:ea typeface="Verdana" panose="020B0604030504040204" pitchFamily="34" charset="0"/>
                <a:cs typeface="Times New Roman" panose="02020603050405020304" pitchFamily="18" charset="0"/>
              </a:rPr>
              <a:t>2×3</a:t>
            </a:r>
            <a:r>
              <a:rPr lang="zh-CN" altLang="en-US" sz="2000" b="1" dirty="0">
                <a:solidFill>
                  <a:schemeClr val="bg2">
                    <a:lumMod val="10000"/>
                  </a:schemeClr>
                </a:solidFill>
                <a:ea typeface="Verdana" panose="020B0604030504040204" pitchFamily="34" charset="0"/>
                <a:cs typeface="Times New Roman" panose="02020603050405020304" pitchFamily="18" charset="0"/>
              </a:rPr>
              <a:t>＋</a:t>
            </a:r>
            <a:r>
              <a:rPr lang="en-US" altLang="zh-CN" sz="2000" b="1" dirty="0">
                <a:solidFill>
                  <a:schemeClr val="bg2">
                    <a:lumMod val="10000"/>
                  </a:schemeClr>
                </a:solidFill>
                <a:ea typeface="Verdana" panose="020B0604030504040204" pitchFamily="34" charset="0"/>
                <a:cs typeface="Times New Roman" panose="02020603050405020304" pitchFamily="18" charset="0"/>
              </a:rPr>
              <a:t>4×3</a:t>
            </a:r>
            <a:r>
              <a:rPr lang="zh-CN" altLang="en-US" sz="2000" b="1" dirty="0">
                <a:solidFill>
                  <a:schemeClr val="bg2">
                    <a:lumMod val="10000"/>
                  </a:schemeClr>
                </a:solidFill>
                <a:ea typeface="Verdana" panose="020B0604030504040204" pitchFamily="34" charset="0"/>
                <a:cs typeface="Times New Roman" panose="02020603050405020304" pitchFamily="18" charset="0"/>
              </a:rPr>
              <a:t>＝</a:t>
            </a:r>
            <a:r>
              <a:rPr lang="en-US" altLang="zh-CN" sz="2000" b="1" dirty="0">
                <a:solidFill>
                  <a:schemeClr val="bg2">
                    <a:lumMod val="10000"/>
                  </a:schemeClr>
                </a:solidFill>
                <a:ea typeface="Verdana" panose="020B0604030504040204" pitchFamily="34" charset="0"/>
                <a:cs typeface="Times New Roman" panose="02020603050405020304" pitchFamily="18" charset="0"/>
              </a:rPr>
              <a:t>35 </a:t>
            </a:r>
            <a:endParaRPr lang="zh-CN" altLang="en-US" sz="2000" b="1" dirty="0">
              <a:solidFill>
                <a:schemeClr val="bg2">
                  <a:lumMod val="10000"/>
                </a:schemeClr>
              </a:solidFill>
              <a:ea typeface="Verdana" panose="020B0604030504040204" pitchFamily="34" charset="0"/>
              <a:cs typeface="Times New Roman" panose="02020603050405020304" pitchFamily="18" charset="0"/>
            </a:endParaRPr>
          </a:p>
        </p:txBody>
      </p:sp>
      <p:sp>
        <p:nvSpPr>
          <p:cNvPr id="10" name="Rectangle 15">
            <a:extLst>
              <a:ext uri="{FF2B5EF4-FFF2-40B4-BE49-F238E27FC236}">
                <a16:creationId xmlns:a16="http://schemas.microsoft.com/office/drawing/2014/main" id="{8BAFF45A-7CCC-46AF-A99F-35CBBAA63764}"/>
              </a:ext>
            </a:extLst>
          </p:cNvPr>
          <p:cNvSpPr>
            <a:spLocks noChangeArrowheads="1"/>
          </p:cNvSpPr>
          <p:nvPr/>
        </p:nvSpPr>
        <p:spPr bwMode="auto">
          <a:xfrm>
            <a:off x="8439565" y="6012118"/>
            <a:ext cx="24482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533400" indent="-533400">
              <a:spcBef>
                <a:spcPct val="0"/>
              </a:spcBef>
              <a:defRPr>
                <a:solidFill>
                  <a:schemeClr val="tx1"/>
                </a:solidFill>
                <a:latin typeface="Arial" charset="0"/>
                <a:ea typeface="宋体" charset="-122"/>
              </a:defRPr>
            </a:lvl1pPr>
            <a:lvl2pPr>
              <a:spcBef>
                <a:spcPct val="0"/>
              </a:spcBef>
              <a:defRPr>
                <a:solidFill>
                  <a:schemeClr val="tx1"/>
                </a:solidFill>
                <a:latin typeface="Arial" charset="0"/>
                <a:ea typeface="宋体" charset="-122"/>
              </a:defRPr>
            </a:lvl2pPr>
            <a:lvl3pPr>
              <a:spcBef>
                <a:spcPct val="0"/>
              </a:spcBef>
              <a:defRPr>
                <a:solidFill>
                  <a:schemeClr val="tx1"/>
                </a:solidFill>
                <a:latin typeface="Arial" charset="0"/>
                <a:ea typeface="宋体" charset="-122"/>
              </a:defRPr>
            </a:lvl3pPr>
            <a:lvl4pPr>
              <a:spcBef>
                <a:spcPct val="0"/>
              </a:spcBef>
              <a:defRPr>
                <a:solidFill>
                  <a:schemeClr val="tx1"/>
                </a:solidFill>
                <a:latin typeface="Arial" charset="0"/>
                <a:ea typeface="宋体" charset="-122"/>
              </a:defRPr>
            </a:lvl4pPr>
            <a:lvl5pPr>
              <a:spcBef>
                <a:spcPct val="0"/>
              </a:spcBef>
              <a:defRPr>
                <a:solidFill>
                  <a:schemeClr val="tx1"/>
                </a:solidFill>
                <a:latin typeface="Arial" charset="0"/>
                <a:ea typeface="宋体" charset="-122"/>
              </a:defRPr>
            </a:lvl5pPr>
            <a:lvl6pPr eaLnBrk="0" fontAlgn="base" hangingPunct="0">
              <a:spcBef>
                <a:spcPct val="0"/>
              </a:spcBef>
              <a:spcAft>
                <a:spcPct val="0"/>
              </a:spcAft>
              <a:defRPr>
                <a:solidFill>
                  <a:schemeClr val="tx1"/>
                </a:solidFill>
                <a:latin typeface="Arial" charset="0"/>
                <a:ea typeface="宋体" charset="-122"/>
              </a:defRPr>
            </a:lvl6pPr>
            <a:lvl7pPr eaLnBrk="0" fontAlgn="base" hangingPunct="0">
              <a:spcBef>
                <a:spcPct val="0"/>
              </a:spcBef>
              <a:spcAft>
                <a:spcPct val="0"/>
              </a:spcAft>
              <a:defRPr>
                <a:solidFill>
                  <a:schemeClr val="tx1"/>
                </a:solidFill>
                <a:latin typeface="Arial" charset="0"/>
                <a:ea typeface="宋体" charset="-122"/>
              </a:defRPr>
            </a:lvl7pPr>
            <a:lvl8pPr eaLnBrk="0" fontAlgn="base" hangingPunct="0">
              <a:spcBef>
                <a:spcPct val="0"/>
              </a:spcBef>
              <a:spcAft>
                <a:spcPct val="0"/>
              </a:spcAft>
              <a:defRPr>
                <a:solidFill>
                  <a:schemeClr val="tx1"/>
                </a:solidFill>
                <a:latin typeface="Arial" charset="0"/>
                <a:ea typeface="宋体" charset="-122"/>
              </a:defRPr>
            </a:lvl8pPr>
            <a:lvl9pPr eaLnBrk="0" fontAlgn="base" hangingPunct="0">
              <a:spcBef>
                <a:spcPct val="0"/>
              </a:spcBef>
              <a:spcAft>
                <a:spcPct val="0"/>
              </a:spcAft>
              <a:defRPr>
                <a:solidFill>
                  <a:schemeClr val="tx1"/>
                </a:solidFill>
                <a:latin typeface="Arial" charset="0"/>
                <a:ea typeface="宋体" charset="-122"/>
              </a:defRPr>
            </a:lvl9pPr>
          </a:lstStyle>
          <a:p>
            <a:pPr algn="ctr">
              <a:spcBef>
                <a:spcPct val="20000"/>
              </a:spcBef>
            </a:pPr>
            <a:r>
              <a:rPr lang="en-US" altLang="zh-CN" sz="2400" b="1" dirty="0">
                <a:solidFill>
                  <a:srgbClr val="FF0000"/>
                </a:solidFill>
                <a:latin typeface="Verdana" panose="020B0604030504040204" pitchFamily="34" charset="0"/>
                <a:ea typeface="Verdana" panose="020B0604030504040204" pitchFamily="34" charset="0"/>
                <a:cs typeface="Verdana" panose="020B0604030504040204" pitchFamily="34" charset="0"/>
              </a:rPr>
              <a:t>Huffman</a:t>
            </a:r>
            <a:r>
              <a:rPr lang="zh-CN" altLang="en-US" sz="2400" b="1" dirty="0">
                <a:solidFill>
                  <a:srgbClr val="FF0000"/>
                </a:solidFill>
                <a:latin typeface="Verdana" panose="020B0604030504040204" pitchFamily="34" charset="0"/>
                <a:ea typeface="微软雅黑" panose="020B0503020204020204" pitchFamily="34" charset="-122"/>
                <a:cs typeface="Verdana" panose="020B0604030504040204" pitchFamily="34" charset="0"/>
              </a:rPr>
              <a:t>树</a:t>
            </a:r>
          </a:p>
        </p:txBody>
      </p:sp>
    </p:spTree>
    <p:extLst>
      <p:ext uri="{BB962C8B-B14F-4D97-AF65-F5344CB8AC3E}">
        <p14:creationId xmlns:p14="http://schemas.microsoft.com/office/powerpoint/2010/main" val="14548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10B46-B908-497C-A476-EE6CE7EC3289}"/>
              </a:ext>
            </a:extLst>
          </p:cNvPr>
          <p:cNvSpPr>
            <a:spLocks noGrp="1"/>
          </p:cNvSpPr>
          <p:nvPr>
            <p:ph type="title"/>
          </p:nvPr>
        </p:nvSpPr>
        <p:spPr>
          <a:xfrm>
            <a:off x="914400" y="533400"/>
            <a:ext cx="10363200" cy="762000"/>
          </a:xfrm>
        </p:spPr>
        <p:txBody>
          <a:bodyPr/>
          <a:lstStyle/>
          <a:p>
            <a:r>
              <a:rPr lang="zh-CN" altLang="en-US" sz="4400" dirty="0"/>
              <a:t>构造哈夫曼树</a:t>
            </a:r>
          </a:p>
        </p:txBody>
      </p:sp>
      <p:sp>
        <p:nvSpPr>
          <p:cNvPr id="3" name="内容占位符 2">
            <a:extLst>
              <a:ext uri="{FF2B5EF4-FFF2-40B4-BE49-F238E27FC236}">
                <a16:creationId xmlns:a16="http://schemas.microsoft.com/office/drawing/2014/main" id="{F189587B-43A4-4477-82D3-736E187EFDF1}"/>
              </a:ext>
            </a:extLst>
          </p:cNvPr>
          <p:cNvSpPr>
            <a:spLocks noGrp="1"/>
          </p:cNvSpPr>
          <p:nvPr>
            <p:ph idx="1"/>
          </p:nvPr>
        </p:nvSpPr>
        <p:spPr>
          <a:xfrm>
            <a:off x="304800" y="1828800"/>
            <a:ext cx="11811000" cy="4724400"/>
          </a:xfrm>
        </p:spPr>
        <p:txBody>
          <a:bodyPr/>
          <a:lstStyle/>
          <a:p>
            <a:pPr>
              <a:lnSpc>
                <a:spcPct val="200000"/>
              </a:lnSpc>
              <a:spcBef>
                <a:spcPts val="1200"/>
              </a:spcBef>
            </a:pPr>
            <a:r>
              <a:rPr lang="zh-CN" altLang="en-US" sz="2800" dirty="0"/>
              <a:t>构造哈夫曼树的原则：</a:t>
            </a:r>
            <a:endParaRPr lang="en-US" altLang="zh-CN" sz="2800" dirty="0"/>
          </a:p>
          <a:p>
            <a:pPr lvl="1">
              <a:lnSpc>
                <a:spcPct val="200000"/>
              </a:lnSpc>
              <a:spcBef>
                <a:spcPts val="1200"/>
              </a:spcBef>
            </a:pPr>
            <a:r>
              <a:rPr lang="zh-CN" altLang="en-US" sz="2800" dirty="0"/>
              <a:t>权值越大的叶结点越靠近根结点。</a:t>
            </a:r>
            <a:endParaRPr lang="en-US" altLang="zh-CN" sz="2800" dirty="0"/>
          </a:p>
          <a:p>
            <a:pPr lvl="1">
              <a:lnSpc>
                <a:spcPct val="200000"/>
              </a:lnSpc>
              <a:spcBef>
                <a:spcPts val="1200"/>
              </a:spcBef>
            </a:pPr>
            <a:r>
              <a:rPr lang="zh-CN" altLang="en-US" sz="2800" dirty="0"/>
              <a:t>权值越小的叶结点越远离根结点。</a:t>
            </a:r>
          </a:p>
        </p:txBody>
      </p:sp>
    </p:spTree>
    <p:extLst>
      <p:ext uri="{BB962C8B-B14F-4D97-AF65-F5344CB8AC3E}">
        <p14:creationId xmlns:p14="http://schemas.microsoft.com/office/powerpoint/2010/main" val="103143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6066" name="Rectangle 2"/>
          <p:cNvSpPr>
            <a:spLocks noGrp="1" noChangeArrowheads="1"/>
          </p:cNvSpPr>
          <p:nvPr>
            <p:ph idx="4294967295"/>
          </p:nvPr>
        </p:nvSpPr>
        <p:spPr>
          <a:xfrm>
            <a:off x="304800" y="3212977"/>
            <a:ext cx="11734800" cy="3553321"/>
          </a:xfrm>
          <a:prstGeom prst="rect">
            <a:avLst/>
          </a:prstGeom>
        </p:spPr>
        <p:txBody>
          <a:bodyPr>
            <a:normAutofit/>
          </a:bodyPr>
          <a:lstStyle/>
          <a:p>
            <a:pPr marL="590550" indent="-533400">
              <a:lnSpc>
                <a:spcPct val="140000"/>
              </a:lnSpc>
              <a:spcBef>
                <a:spcPct val="30000"/>
              </a:spcBef>
              <a:buFont typeface="Wingdings" pitchFamily="2" charset="2"/>
              <a:buAutoNum type="arabicPeriod"/>
            </a:pPr>
            <a:r>
              <a:rPr lang="zh-CN" altLang="en-US" sz="2200" dirty="0"/>
              <a:t>根据给定的</a:t>
            </a:r>
            <a:r>
              <a:rPr lang="en-US" altLang="zh-CN" sz="2200" dirty="0">
                <a:solidFill>
                  <a:srgbClr val="FF0000"/>
                </a:solidFill>
              </a:rPr>
              <a:t>n</a:t>
            </a:r>
            <a:r>
              <a:rPr lang="zh-CN" altLang="zh-CN" sz="2200" dirty="0">
                <a:solidFill>
                  <a:srgbClr val="FF0000"/>
                </a:solidFill>
              </a:rPr>
              <a:t>个权值</a:t>
            </a:r>
            <a:r>
              <a:rPr lang="zh-CN" altLang="en-US" sz="2200" dirty="0"/>
              <a:t>：</a:t>
            </a:r>
            <a:r>
              <a:rPr lang="zh-CN" altLang="zh-CN" sz="2200" dirty="0"/>
              <a:t>{</a:t>
            </a:r>
            <a:r>
              <a:rPr lang="en-US" altLang="zh-CN" sz="2200" dirty="0" err="1"/>
              <a:t>w</a:t>
            </a:r>
            <a:r>
              <a:rPr lang="en-US" altLang="zh-CN" sz="2200" baseline="-25000" dirty="0" err="1"/>
              <a:t>1</a:t>
            </a:r>
            <a:r>
              <a:rPr lang="en-US" altLang="zh-CN" sz="2200" dirty="0" err="1"/>
              <a:t>,w</a:t>
            </a:r>
            <a:r>
              <a:rPr lang="en-US" altLang="zh-CN" sz="2200" baseline="-25000" dirty="0" err="1"/>
              <a:t>2</a:t>
            </a:r>
            <a:r>
              <a:rPr lang="en-US" altLang="zh-CN" sz="2200" dirty="0"/>
              <a:t>,</a:t>
            </a:r>
            <a:r>
              <a:rPr lang="en-US" altLang="zh-CN" sz="2200" dirty="0">
                <a:latin typeface="微软雅黑"/>
              </a:rPr>
              <a:t>……</a:t>
            </a:r>
            <a:r>
              <a:rPr lang="en-US" altLang="zh-CN" sz="2200" dirty="0" err="1"/>
              <a:t>w</a:t>
            </a:r>
            <a:r>
              <a:rPr lang="en-US" altLang="zh-CN" sz="2200" baseline="-25000" dirty="0" err="1"/>
              <a:t>n</a:t>
            </a:r>
            <a:r>
              <a:rPr lang="en-US" altLang="zh-CN" sz="2200" dirty="0"/>
              <a:t>}</a:t>
            </a:r>
            <a:r>
              <a:rPr lang="zh-CN" altLang="en-US" sz="2200" dirty="0"/>
              <a:t>，</a:t>
            </a:r>
            <a:r>
              <a:rPr lang="zh-CN" altLang="zh-CN" sz="2200" dirty="0"/>
              <a:t>构造</a:t>
            </a:r>
            <a:r>
              <a:rPr lang="en-US" altLang="zh-CN" sz="2200" dirty="0">
                <a:solidFill>
                  <a:srgbClr val="FF0000"/>
                </a:solidFill>
              </a:rPr>
              <a:t>n</a:t>
            </a:r>
            <a:r>
              <a:rPr lang="zh-CN" altLang="zh-CN" sz="2200" dirty="0">
                <a:solidFill>
                  <a:srgbClr val="FF0000"/>
                </a:solidFill>
              </a:rPr>
              <a:t>棵</a:t>
            </a:r>
            <a:r>
              <a:rPr lang="zh-CN" altLang="zh-CN" sz="2200" dirty="0"/>
              <a:t>只</a:t>
            </a:r>
            <a:r>
              <a:rPr lang="zh-CN" altLang="en-US" sz="2200" dirty="0"/>
              <a:t>含</a:t>
            </a:r>
            <a:r>
              <a:rPr lang="zh-CN" altLang="zh-CN" sz="2200" dirty="0"/>
              <a:t>根结点的二叉树，令</a:t>
            </a:r>
            <a:r>
              <a:rPr lang="zh-CN" altLang="en-US" sz="2200" dirty="0"/>
              <a:t>每棵树的</a:t>
            </a:r>
            <a:r>
              <a:rPr lang="zh-CN" altLang="zh-CN" sz="2200" dirty="0"/>
              <a:t>权值为</a:t>
            </a:r>
            <a:r>
              <a:rPr lang="zh-CN" altLang="en-US" sz="2200" dirty="0"/>
              <a:t>相应的结点权值（</a:t>
            </a:r>
            <a:r>
              <a:rPr lang="en-US" altLang="zh-CN" sz="2200" dirty="0" err="1"/>
              <a:t>w</a:t>
            </a:r>
            <a:r>
              <a:rPr lang="en-US" altLang="zh-CN" sz="2200" baseline="-25000" dirty="0" err="1"/>
              <a:t>j</a:t>
            </a:r>
            <a:r>
              <a:rPr lang="zh-CN" altLang="en-US" sz="2200" dirty="0"/>
              <a:t>）</a:t>
            </a:r>
          </a:p>
          <a:p>
            <a:pPr marL="590550" indent="-533400">
              <a:lnSpc>
                <a:spcPct val="140000"/>
              </a:lnSpc>
              <a:spcBef>
                <a:spcPct val="30000"/>
              </a:spcBef>
              <a:buFont typeface="Wingdings" pitchFamily="2" charset="2"/>
              <a:buAutoNum type="arabicPeriod"/>
            </a:pPr>
            <a:r>
              <a:rPr lang="zh-CN" altLang="zh-CN" sz="2200" dirty="0"/>
              <a:t>在森林中选取两棵根结点权值最小的树</a:t>
            </a:r>
            <a:r>
              <a:rPr lang="zh-CN" altLang="en-US" sz="2200" dirty="0"/>
              <a:t>作为</a:t>
            </a:r>
            <a:r>
              <a:rPr lang="zh-CN" altLang="zh-CN" sz="2200" dirty="0"/>
              <a:t>左右子树，构造一棵新的二叉树，新树</a:t>
            </a:r>
            <a:r>
              <a:rPr lang="zh-CN" altLang="en-US" sz="2200" dirty="0"/>
              <a:t>根节点</a:t>
            </a:r>
            <a:r>
              <a:rPr lang="zh-CN" altLang="zh-CN" sz="2200" dirty="0"/>
              <a:t>权值为其左右子树根结点权值之和</a:t>
            </a:r>
          </a:p>
          <a:p>
            <a:pPr marL="590550" indent="-533400">
              <a:lnSpc>
                <a:spcPct val="140000"/>
              </a:lnSpc>
              <a:spcBef>
                <a:spcPct val="30000"/>
              </a:spcBef>
              <a:buFont typeface="Wingdings" pitchFamily="2" charset="2"/>
              <a:buAutoNum type="arabicPeriod"/>
            </a:pPr>
            <a:r>
              <a:rPr lang="zh-CN" altLang="zh-CN" sz="2200" dirty="0"/>
              <a:t>在森林中删除这两棵树，同时将新得到的二叉树加入森林中</a:t>
            </a:r>
          </a:p>
          <a:p>
            <a:pPr marL="590550" indent="-533400">
              <a:lnSpc>
                <a:spcPct val="140000"/>
              </a:lnSpc>
              <a:spcBef>
                <a:spcPct val="30000"/>
              </a:spcBef>
              <a:buFont typeface="Wingdings" pitchFamily="2" charset="2"/>
              <a:buAutoNum type="arabicPeriod"/>
            </a:pPr>
            <a:r>
              <a:rPr lang="zh-CN" altLang="zh-CN" sz="2200" dirty="0"/>
              <a:t>重复</a:t>
            </a:r>
            <a:r>
              <a:rPr lang="en-US" altLang="zh-CN" sz="2200" dirty="0"/>
              <a:t>2</a:t>
            </a:r>
            <a:r>
              <a:rPr lang="zh-CN" altLang="en-US" sz="2200" dirty="0"/>
              <a:t>、</a:t>
            </a:r>
            <a:r>
              <a:rPr lang="en-US" altLang="zh-CN" sz="2200" dirty="0"/>
              <a:t>3</a:t>
            </a:r>
            <a:r>
              <a:rPr lang="zh-CN" altLang="zh-CN" sz="2200" dirty="0"/>
              <a:t>两步直到</a:t>
            </a:r>
            <a:r>
              <a:rPr lang="zh-CN" altLang="en-US" sz="2200" dirty="0"/>
              <a:t>森林中</a:t>
            </a:r>
            <a:r>
              <a:rPr lang="zh-CN" altLang="zh-CN" sz="2200" dirty="0"/>
              <a:t>只含一棵树为止，这棵树即哈夫曼树</a:t>
            </a:r>
            <a:endParaRPr lang="zh-CN" altLang="en-US" sz="2200" dirty="0"/>
          </a:p>
        </p:txBody>
      </p:sp>
      <p:graphicFrame>
        <p:nvGraphicFramePr>
          <p:cNvPr id="21" name="Object 7"/>
          <p:cNvGraphicFramePr>
            <a:graphicFrameLocks noChangeAspect="1"/>
          </p:cNvGraphicFramePr>
          <p:nvPr>
            <p:extLst>
              <p:ext uri="{D42A27DB-BD31-4B8C-83A1-F6EECF244321}">
                <p14:modId xmlns:p14="http://schemas.microsoft.com/office/powerpoint/2010/main" val="1782563155"/>
              </p:ext>
            </p:extLst>
          </p:nvPr>
        </p:nvGraphicFramePr>
        <p:xfrm>
          <a:off x="457200" y="698813"/>
          <a:ext cx="2579688" cy="619125"/>
        </p:xfrm>
        <a:graphic>
          <a:graphicData uri="http://schemas.openxmlformats.org/presentationml/2006/ole">
            <mc:AlternateContent xmlns:mc="http://schemas.openxmlformats.org/markup-compatibility/2006">
              <mc:Choice xmlns:v="urn:schemas-microsoft-com:vml" Requires="v">
                <p:oleObj spid="_x0000_s11482" name="Visio" r:id="rId4" imgW="4584408" imgH="1098415" progId="Visio.Drawing.11">
                  <p:embed/>
                </p:oleObj>
              </mc:Choice>
              <mc:Fallback>
                <p:oleObj name="Visio" r:id="rId4" imgW="4584408" imgH="1098415" progId="Visio.Drawing.11">
                  <p:embed/>
                  <p:pic>
                    <p:nvPicPr>
                      <p:cNvPr id="2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698813"/>
                        <a:ext cx="2579688"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8"/>
          <p:cNvGraphicFramePr>
            <a:graphicFrameLocks noChangeAspect="1"/>
          </p:cNvGraphicFramePr>
          <p:nvPr>
            <p:extLst>
              <p:ext uri="{D42A27DB-BD31-4B8C-83A1-F6EECF244321}">
                <p14:modId xmlns:p14="http://schemas.microsoft.com/office/powerpoint/2010/main" val="3352807912"/>
              </p:ext>
            </p:extLst>
          </p:nvPr>
        </p:nvGraphicFramePr>
        <p:xfrm>
          <a:off x="3000882" y="1839432"/>
          <a:ext cx="2397125" cy="1084262"/>
        </p:xfrm>
        <a:graphic>
          <a:graphicData uri="http://schemas.openxmlformats.org/presentationml/2006/ole">
            <mc:AlternateContent xmlns:mc="http://schemas.openxmlformats.org/markup-compatibility/2006">
              <mc:Choice xmlns:v="urn:schemas-microsoft-com:vml" Requires="v">
                <p:oleObj spid="_x0000_s11483" name="Visio" r:id="rId6" imgW="4269358" imgH="1933102" progId="Visio.Drawing.11">
                  <p:embed/>
                </p:oleObj>
              </mc:Choice>
              <mc:Fallback>
                <p:oleObj name="Visio" r:id="rId6" imgW="4269358" imgH="1933102" progId="Visio.Drawing.11">
                  <p:embed/>
                  <p:pic>
                    <p:nvPicPr>
                      <p:cNvPr id="2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0882" y="1839432"/>
                        <a:ext cx="2397125" cy="108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9"/>
          <p:cNvGraphicFramePr>
            <a:graphicFrameLocks noChangeAspect="1"/>
          </p:cNvGraphicFramePr>
          <p:nvPr>
            <p:extLst>
              <p:ext uri="{D42A27DB-BD31-4B8C-83A1-F6EECF244321}">
                <p14:modId xmlns:p14="http://schemas.microsoft.com/office/powerpoint/2010/main" val="3617870951"/>
              </p:ext>
            </p:extLst>
          </p:nvPr>
        </p:nvGraphicFramePr>
        <p:xfrm>
          <a:off x="6172200" y="698813"/>
          <a:ext cx="2435225" cy="1682750"/>
        </p:xfrm>
        <a:graphic>
          <a:graphicData uri="http://schemas.openxmlformats.org/presentationml/2006/ole">
            <mc:AlternateContent xmlns:mc="http://schemas.openxmlformats.org/markup-compatibility/2006">
              <mc:Choice xmlns:v="urn:schemas-microsoft-com:vml" Requires="v">
                <p:oleObj spid="_x0000_s11484" name="Visio" r:id="rId8" imgW="4352166" imgH="3005306" progId="Visio.Drawing.11">
                  <p:embed/>
                </p:oleObj>
              </mc:Choice>
              <mc:Fallback>
                <p:oleObj name="Visio" r:id="rId8" imgW="4352166" imgH="3005306" progId="Visio.Drawing.11">
                  <p:embed/>
                  <p:pic>
                    <p:nvPicPr>
                      <p:cNvPr id="23"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2200" y="698813"/>
                        <a:ext cx="2435225"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10"/>
          <p:cNvGraphicFramePr>
            <a:graphicFrameLocks noChangeAspect="1"/>
          </p:cNvGraphicFramePr>
          <p:nvPr>
            <p:extLst>
              <p:ext uri="{D42A27DB-BD31-4B8C-83A1-F6EECF244321}">
                <p14:modId xmlns:p14="http://schemas.microsoft.com/office/powerpoint/2010/main" val="931251318"/>
              </p:ext>
            </p:extLst>
          </p:nvPr>
        </p:nvGraphicFramePr>
        <p:xfrm>
          <a:off x="9074150" y="698813"/>
          <a:ext cx="2660650" cy="2017713"/>
        </p:xfrm>
        <a:graphic>
          <a:graphicData uri="http://schemas.openxmlformats.org/presentationml/2006/ole">
            <mc:AlternateContent xmlns:mc="http://schemas.openxmlformats.org/markup-compatibility/2006">
              <mc:Choice xmlns:v="urn:schemas-microsoft-com:vml" Requires="v">
                <p:oleObj spid="_x0000_s11485" name="Visio" r:id="rId10" imgW="4748137" imgH="3597072" progId="Visio.Drawing.11">
                  <p:embed/>
                </p:oleObj>
              </mc:Choice>
              <mc:Fallback>
                <p:oleObj name="Visio" r:id="rId10" imgW="4748137" imgH="3597072" progId="Visio.Drawing.11">
                  <p:embed/>
                  <p:pic>
                    <p:nvPicPr>
                      <p:cNvPr id="24"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74150" y="698813"/>
                        <a:ext cx="2660650" cy="201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6896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56066">
                                            <p:txEl>
                                              <p:pRg st="0" end="0"/>
                                            </p:txEl>
                                          </p:spTgt>
                                        </p:tgtEl>
                                        <p:attrNameLst>
                                          <p:attrName>style.visibility</p:attrName>
                                        </p:attrNameLst>
                                      </p:cBhvr>
                                      <p:to>
                                        <p:strVal val="visible"/>
                                      </p:to>
                                    </p:set>
                                    <p:animEffect transition="in" filter="fade">
                                      <p:cBhvr>
                                        <p:cTn id="7" dur="500"/>
                                        <p:tgtEl>
                                          <p:spTgt spid="856066">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dissolv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56066">
                                            <p:txEl>
                                              <p:pRg st="1" end="1"/>
                                            </p:txEl>
                                          </p:spTgt>
                                        </p:tgtEl>
                                        <p:attrNameLst>
                                          <p:attrName>style.visibility</p:attrName>
                                        </p:attrNameLst>
                                      </p:cBhvr>
                                      <p:to>
                                        <p:strVal val="visible"/>
                                      </p:to>
                                    </p:set>
                                    <p:animEffect transition="in" filter="fade">
                                      <p:cBhvr>
                                        <p:cTn id="16" dur="500"/>
                                        <p:tgtEl>
                                          <p:spTgt spid="856066">
                                            <p:txEl>
                                              <p:pRg st="1" end="1"/>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56066">
                                            <p:txEl>
                                              <p:pRg st="2" end="2"/>
                                            </p:txEl>
                                          </p:spTgt>
                                        </p:tgtEl>
                                        <p:attrNameLst>
                                          <p:attrName>style.visibility</p:attrName>
                                        </p:attrNameLst>
                                      </p:cBhvr>
                                      <p:to>
                                        <p:strVal val="visible"/>
                                      </p:to>
                                    </p:set>
                                    <p:animEffect transition="in" filter="wipe(left)">
                                      <p:cBhvr>
                                        <p:cTn id="25" dur="500"/>
                                        <p:tgtEl>
                                          <p:spTgt spid="85606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56066">
                                            <p:txEl>
                                              <p:pRg st="3" end="3"/>
                                            </p:txEl>
                                          </p:spTgt>
                                        </p:tgtEl>
                                        <p:attrNameLst>
                                          <p:attrName>style.visibility</p:attrName>
                                        </p:attrNameLst>
                                      </p:cBhvr>
                                      <p:to>
                                        <p:strVal val="visible"/>
                                      </p:to>
                                    </p:set>
                                    <p:animEffect transition="in" filter="wipe(left)">
                                      <p:cBhvr>
                                        <p:cTn id="30" dur="500"/>
                                        <p:tgtEl>
                                          <p:spTgt spid="856066">
                                            <p:txEl>
                                              <p:pRg st="3" end="3"/>
                                            </p:txEl>
                                          </p:spTgt>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dissolve">
                                      <p:cBhvr>
                                        <p:cTn id="34" dur="500"/>
                                        <p:tgtEl>
                                          <p:spTgt spid="23"/>
                                        </p:tgtEl>
                                      </p:cBhvr>
                                    </p:animEffect>
                                  </p:childTnLst>
                                </p:cTn>
                              </p:par>
                            </p:childTnLst>
                          </p:cTn>
                        </p:par>
                        <p:par>
                          <p:cTn id="35" fill="hold">
                            <p:stCondLst>
                              <p:cond delay="1000"/>
                            </p:stCondLst>
                            <p:childTnLst>
                              <p:par>
                                <p:cTn id="36" presetID="9" presetClass="entr" presetSubtype="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dissolve">
                                      <p:cBhvr>
                                        <p:cTn id="3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66" grpId="0" build="p" bldLvl="5"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C3EF2-D1F2-4276-9842-A7E3FB2B628A}"/>
              </a:ext>
            </a:extLst>
          </p:cNvPr>
          <p:cNvSpPr>
            <a:spLocks noGrp="1"/>
          </p:cNvSpPr>
          <p:nvPr>
            <p:ph type="title"/>
          </p:nvPr>
        </p:nvSpPr>
        <p:spPr>
          <a:xfrm>
            <a:off x="914400" y="533400"/>
            <a:ext cx="10363200" cy="549274"/>
          </a:xfrm>
        </p:spPr>
        <p:txBody>
          <a:bodyPr/>
          <a:lstStyle/>
          <a:p>
            <a:r>
              <a:rPr lang="en-US" altLang="zh-CN" dirty="0"/>
              <a:t>Huffman</a:t>
            </a:r>
            <a:r>
              <a:rPr lang="zh-CN" altLang="en-US" dirty="0"/>
              <a:t>算法的结果是否唯一？</a:t>
            </a:r>
          </a:p>
        </p:txBody>
      </p:sp>
      <p:graphicFrame>
        <p:nvGraphicFramePr>
          <p:cNvPr id="8" name="Object 7">
            <a:extLst>
              <a:ext uri="{FF2B5EF4-FFF2-40B4-BE49-F238E27FC236}">
                <a16:creationId xmlns:a16="http://schemas.microsoft.com/office/drawing/2014/main" id="{868EE02D-7263-4ED6-ACE2-D11EAAC774B4}"/>
              </a:ext>
            </a:extLst>
          </p:cNvPr>
          <p:cNvGraphicFramePr>
            <a:graphicFrameLocks noChangeAspect="1"/>
          </p:cNvGraphicFramePr>
          <p:nvPr>
            <p:extLst>
              <p:ext uri="{D42A27DB-BD31-4B8C-83A1-F6EECF244321}">
                <p14:modId xmlns:p14="http://schemas.microsoft.com/office/powerpoint/2010/main" val="2629896064"/>
              </p:ext>
            </p:extLst>
          </p:nvPr>
        </p:nvGraphicFramePr>
        <p:xfrm>
          <a:off x="304800" y="1356669"/>
          <a:ext cx="2579688" cy="619125"/>
        </p:xfrm>
        <a:graphic>
          <a:graphicData uri="http://schemas.openxmlformats.org/presentationml/2006/ole">
            <mc:AlternateContent xmlns:mc="http://schemas.openxmlformats.org/markup-compatibility/2006">
              <mc:Choice xmlns:v="urn:schemas-microsoft-com:vml" Requires="v">
                <p:oleObj spid="_x0000_s13579" name="Visio" r:id="rId3" imgW="4584408" imgH="1098415" progId="Visio.Drawing.11">
                  <p:embed/>
                </p:oleObj>
              </mc:Choice>
              <mc:Fallback>
                <p:oleObj name="Visio" r:id="rId3" imgW="4584408" imgH="1098415" progId="Visio.Drawing.11">
                  <p:embed/>
                  <p:pic>
                    <p:nvPicPr>
                      <p:cNvPr id="2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356669"/>
                        <a:ext cx="2579688"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a:extLst>
              <a:ext uri="{FF2B5EF4-FFF2-40B4-BE49-F238E27FC236}">
                <a16:creationId xmlns:a16="http://schemas.microsoft.com/office/drawing/2014/main" id="{409F0873-1C8C-4F90-AF7E-878D69D0C9CE}"/>
              </a:ext>
            </a:extLst>
          </p:cNvPr>
          <p:cNvGraphicFramePr>
            <a:graphicFrameLocks noChangeAspect="1"/>
          </p:cNvGraphicFramePr>
          <p:nvPr>
            <p:extLst>
              <p:ext uri="{D42A27DB-BD31-4B8C-83A1-F6EECF244321}">
                <p14:modId xmlns:p14="http://schemas.microsoft.com/office/powerpoint/2010/main" val="2975197760"/>
              </p:ext>
            </p:extLst>
          </p:nvPr>
        </p:nvGraphicFramePr>
        <p:xfrm>
          <a:off x="3482181" y="1423714"/>
          <a:ext cx="2397125" cy="1084262"/>
        </p:xfrm>
        <a:graphic>
          <a:graphicData uri="http://schemas.openxmlformats.org/presentationml/2006/ole">
            <mc:AlternateContent xmlns:mc="http://schemas.openxmlformats.org/markup-compatibility/2006">
              <mc:Choice xmlns:v="urn:schemas-microsoft-com:vml" Requires="v">
                <p:oleObj spid="_x0000_s13580" name="Visio" r:id="rId5" imgW="4269358" imgH="1933102" progId="Visio.Drawing.11">
                  <p:embed/>
                </p:oleObj>
              </mc:Choice>
              <mc:Fallback>
                <p:oleObj name="Visio" r:id="rId5" imgW="4269358" imgH="1933102" progId="Visio.Drawing.11">
                  <p:embed/>
                  <p:pic>
                    <p:nvPicPr>
                      <p:cNvPr id="22"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2181" y="1423714"/>
                        <a:ext cx="2397125" cy="108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9">
            <a:extLst>
              <a:ext uri="{FF2B5EF4-FFF2-40B4-BE49-F238E27FC236}">
                <a16:creationId xmlns:a16="http://schemas.microsoft.com/office/drawing/2014/main" id="{8364B1F9-3B0A-42CE-8AC0-8D1F6CA94254}"/>
              </a:ext>
            </a:extLst>
          </p:cNvPr>
          <p:cNvGraphicFramePr>
            <a:graphicFrameLocks noChangeAspect="1"/>
          </p:cNvGraphicFramePr>
          <p:nvPr>
            <p:extLst>
              <p:ext uri="{D42A27DB-BD31-4B8C-83A1-F6EECF244321}">
                <p14:modId xmlns:p14="http://schemas.microsoft.com/office/powerpoint/2010/main" val="3827228734"/>
              </p:ext>
            </p:extLst>
          </p:nvPr>
        </p:nvGraphicFramePr>
        <p:xfrm>
          <a:off x="6477000" y="1209560"/>
          <a:ext cx="2435225" cy="1682750"/>
        </p:xfrm>
        <a:graphic>
          <a:graphicData uri="http://schemas.openxmlformats.org/presentationml/2006/ole">
            <mc:AlternateContent xmlns:mc="http://schemas.openxmlformats.org/markup-compatibility/2006">
              <mc:Choice xmlns:v="urn:schemas-microsoft-com:vml" Requires="v">
                <p:oleObj spid="_x0000_s13581" name="Visio" r:id="rId7" imgW="4352166" imgH="3005306" progId="Visio.Drawing.11">
                  <p:embed/>
                </p:oleObj>
              </mc:Choice>
              <mc:Fallback>
                <p:oleObj name="Visio" r:id="rId7" imgW="4352166" imgH="3005306" progId="Visio.Drawing.11">
                  <p:embed/>
                  <p:pic>
                    <p:nvPicPr>
                      <p:cNvPr id="23"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7000" y="1209560"/>
                        <a:ext cx="2435225"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0">
            <a:extLst>
              <a:ext uri="{FF2B5EF4-FFF2-40B4-BE49-F238E27FC236}">
                <a16:creationId xmlns:a16="http://schemas.microsoft.com/office/drawing/2014/main" id="{F97D626A-728C-45DB-B7AA-D0AF8931758E}"/>
              </a:ext>
            </a:extLst>
          </p:cNvPr>
          <p:cNvGraphicFramePr>
            <a:graphicFrameLocks noChangeAspect="1"/>
          </p:cNvGraphicFramePr>
          <p:nvPr>
            <p:extLst>
              <p:ext uri="{D42A27DB-BD31-4B8C-83A1-F6EECF244321}">
                <p14:modId xmlns:p14="http://schemas.microsoft.com/office/powerpoint/2010/main" val="130769997"/>
              </p:ext>
            </p:extLst>
          </p:nvPr>
        </p:nvGraphicFramePr>
        <p:xfrm>
          <a:off x="9079292" y="966938"/>
          <a:ext cx="2660650" cy="2017713"/>
        </p:xfrm>
        <a:graphic>
          <a:graphicData uri="http://schemas.openxmlformats.org/presentationml/2006/ole">
            <mc:AlternateContent xmlns:mc="http://schemas.openxmlformats.org/markup-compatibility/2006">
              <mc:Choice xmlns:v="urn:schemas-microsoft-com:vml" Requires="v">
                <p:oleObj spid="_x0000_s13582" name="Visio" r:id="rId9" imgW="4748137" imgH="3597072" progId="Visio.Drawing.11">
                  <p:embed/>
                </p:oleObj>
              </mc:Choice>
              <mc:Fallback>
                <p:oleObj name="Visio" r:id="rId9" imgW="4748137" imgH="3597072" progId="Visio.Drawing.11">
                  <p:embed/>
                  <p:pic>
                    <p:nvPicPr>
                      <p:cNvPr id="24"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79292" y="966938"/>
                        <a:ext cx="2660650" cy="201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对象 9">
            <a:extLst>
              <a:ext uri="{FF2B5EF4-FFF2-40B4-BE49-F238E27FC236}">
                <a16:creationId xmlns:a16="http://schemas.microsoft.com/office/drawing/2014/main" id="{14107D4F-177B-4347-8B90-53D886730634}"/>
              </a:ext>
            </a:extLst>
          </p:cNvPr>
          <p:cNvGraphicFramePr>
            <a:graphicFrameLocks noChangeAspect="1"/>
          </p:cNvGraphicFramePr>
          <p:nvPr>
            <p:extLst>
              <p:ext uri="{D42A27DB-BD31-4B8C-83A1-F6EECF244321}">
                <p14:modId xmlns:p14="http://schemas.microsoft.com/office/powerpoint/2010/main" val="1225184367"/>
              </p:ext>
            </p:extLst>
          </p:nvPr>
        </p:nvGraphicFramePr>
        <p:xfrm>
          <a:off x="377343" y="4343400"/>
          <a:ext cx="2579688" cy="619125"/>
        </p:xfrm>
        <a:graphic>
          <a:graphicData uri="http://schemas.openxmlformats.org/presentationml/2006/ole">
            <mc:AlternateContent xmlns:mc="http://schemas.openxmlformats.org/markup-compatibility/2006">
              <mc:Choice xmlns:v="urn:schemas-microsoft-com:vml" Requires="v">
                <p:oleObj spid="_x0000_s13583" name="Visio" r:id="rId11" imgW="4584408" imgH="1098415" progId="Visio.Drawing.11">
                  <p:embed/>
                </p:oleObj>
              </mc:Choice>
              <mc:Fallback>
                <p:oleObj name="Visio" r:id="rId11" imgW="4584408" imgH="1098415" progId="Visio.Drawing.11">
                  <p:embed/>
                  <p:pic>
                    <p:nvPicPr>
                      <p:cNvPr id="6"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3" y="4343400"/>
                        <a:ext cx="2579688"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 name="Picture 20">
            <a:extLst>
              <a:ext uri="{FF2B5EF4-FFF2-40B4-BE49-F238E27FC236}">
                <a16:creationId xmlns:a16="http://schemas.microsoft.com/office/drawing/2014/main" id="{19DD2E13-369C-47B0-975C-250150EC918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7536" y="4255250"/>
            <a:ext cx="2520000" cy="1066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2">
            <a:extLst>
              <a:ext uri="{FF2B5EF4-FFF2-40B4-BE49-F238E27FC236}">
                <a16:creationId xmlns:a16="http://schemas.microsoft.com/office/drawing/2014/main" id="{D64D1710-F209-4F54-A844-B2DD297CA98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95462" y="3958437"/>
            <a:ext cx="2160000" cy="18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4">
            <a:extLst>
              <a:ext uri="{FF2B5EF4-FFF2-40B4-BE49-F238E27FC236}">
                <a16:creationId xmlns:a16="http://schemas.microsoft.com/office/drawing/2014/main" id="{646EE68E-69D9-4B1E-80C7-2C2F9C00FF9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20847" y="3520512"/>
            <a:ext cx="2160000" cy="2434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1">
            <a:extLst>
              <a:ext uri="{FF2B5EF4-FFF2-40B4-BE49-F238E27FC236}">
                <a16:creationId xmlns:a16="http://schemas.microsoft.com/office/drawing/2014/main" id="{745BDF5B-CED9-4711-98A4-ADCB6D7B09CA}"/>
              </a:ext>
            </a:extLst>
          </p:cNvPr>
          <p:cNvSpPr>
            <a:spLocks noChangeArrowheads="1"/>
          </p:cNvSpPr>
          <p:nvPr/>
        </p:nvSpPr>
        <p:spPr bwMode="auto">
          <a:xfrm>
            <a:off x="3005074" y="2964752"/>
            <a:ext cx="618185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533400" indent="-533400">
              <a:spcBef>
                <a:spcPct val="0"/>
              </a:spcBef>
              <a:defRPr>
                <a:solidFill>
                  <a:schemeClr val="tx1"/>
                </a:solidFill>
                <a:latin typeface="Arial" charset="0"/>
                <a:ea typeface="宋体" charset="-122"/>
              </a:defRPr>
            </a:lvl1pPr>
            <a:lvl2pPr>
              <a:spcBef>
                <a:spcPct val="0"/>
              </a:spcBef>
              <a:defRPr>
                <a:solidFill>
                  <a:schemeClr val="tx1"/>
                </a:solidFill>
                <a:latin typeface="Arial" charset="0"/>
                <a:ea typeface="宋体" charset="-122"/>
              </a:defRPr>
            </a:lvl2pPr>
            <a:lvl3pPr>
              <a:spcBef>
                <a:spcPct val="0"/>
              </a:spcBef>
              <a:defRPr>
                <a:solidFill>
                  <a:schemeClr val="tx1"/>
                </a:solidFill>
                <a:latin typeface="Arial" charset="0"/>
                <a:ea typeface="宋体" charset="-122"/>
              </a:defRPr>
            </a:lvl3pPr>
            <a:lvl4pPr>
              <a:spcBef>
                <a:spcPct val="0"/>
              </a:spcBef>
              <a:defRPr>
                <a:solidFill>
                  <a:schemeClr val="tx1"/>
                </a:solidFill>
                <a:latin typeface="Arial" charset="0"/>
                <a:ea typeface="宋体" charset="-122"/>
              </a:defRPr>
            </a:lvl4pPr>
            <a:lvl5pPr>
              <a:spcBef>
                <a:spcPct val="0"/>
              </a:spcBef>
              <a:defRPr>
                <a:solidFill>
                  <a:schemeClr val="tx1"/>
                </a:solidFill>
                <a:latin typeface="Arial" charset="0"/>
                <a:ea typeface="宋体" charset="-122"/>
              </a:defRPr>
            </a:lvl5pPr>
            <a:lvl6pPr eaLnBrk="0" fontAlgn="base" hangingPunct="0">
              <a:spcBef>
                <a:spcPct val="0"/>
              </a:spcBef>
              <a:spcAft>
                <a:spcPct val="0"/>
              </a:spcAft>
              <a:defRPr>
                <a:solidFill>
                  <a:schemeClr val="tx1"/>
                </a:solidFill>
                <a:latin typeface="Arial" charset="0"/>
                <a:ea typeface="宋体" charset="-122"/>
              </a:defRPr>
            </a:lvl6pPr>
            <a:lvl7pPr eaLnBrk="0" fontAlgn="base" hangingPunct="0">
              <a:spcBef>
                <a:spcPct val="0"/>
              </a:spcBef>
              <a:spcAft>
                <a:spcPct val="0"/>
              </a:spcAft>
              <a:defRPr>
                <a:solidFill>
                  <a:schemeClr val="tx1"/>
                </a:solidFill>
                <a:latin typeface="Arial" charset="0"/>
                <a:ea typeface="宋体" charset="-122"/>
              </a:defRPr>
            </a:lvl7pPr>
            <a:lvl8pPr eaLnBrk="0" fontAlgn="base" hangingPunct="0">
              <a:spcBef>
                <a:spcPct val="0"/>
              </a:spcBef>
              <a:spcAft>
                <a:spcPct val="0"/>
              </a:spcAft>
              <a:defRPr>
                <a:solidFill>
                  <a:schemeClr val="tx1"/>
                </a:solidFill>
                <a:latin typeface="Arial" charset="0"/>
                <a:ea typeface="宋体" charset="-122"/>
              </a:defRPr>
            </a:lvl8pPr>
            <a:lvl9pPr eaLnBrk="0" fontAlgn="base" hangingPunct="0">
              <a:spcBef>
                <a:spcPct val="0"/>
              </a:spcBef>
              <a:spcAft>
                <a:spcPct val="0"/>
              </a:spcAft>
              <a:defRPr>
                <a:solidFill>
                  <a:schemeClr val="tx1"/>
                </a:solidFill>
                <a:latin typeface="Arial" charset="0"/>
                <a:ea typeface="宋体" charset="-122"/>
              </a:defRPr>
            </a:lvl9pPr>
          </a:lstStyle>
          <a:p>
            <a:pPr>
              <a:spcBef>
                <a:spcPct val="20000"/>
              </a:spcBef>
            </a:pPr>
            <a:r>
              <a:rPr lang="en-US" altLang="zh-CN" sz="22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W</a:t>
            </a:r>
            <a:r>
              <a:rPr lang="en-US" altLang="en-US" sz="22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PL</a:t>
            </a:r>
            <a:r>
              <a:rPr lang="en-US" altLang="zh-CN" sz="22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a:t>
            </a:r>
            <a:r>
              <a:rPr lang="en-US" altLang="en-US" sz="22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t>
            </a:r>
            <a:r>
              <a:rPr lang="en-US" altLang="zh-CN" sz="22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a:t>
            </a:r>
            <a:r>
              <a:rPr lang="en-US" altLang="en-US" sz="2200" b="1">
                <a:solidFill>
                  <a:srgbClr val="FF0000"/>
                </a:solidFill>
                <a:latin typeface="Verdana" panose="020B0604030504040204" pitchFamily="34" charset="0"/>
                <a:ea typeface="Verdana" panose="020B0604030504040204" pitchFamily="34" charset="0"/>
                <a:cs typeface="Verdana" panose="020B0604030504040204" pitchFamily="34" charset="0"/>
              </a:rPr>
              <a:t>4</a:t>
            </a:r>
            <a:r>
              <a:rPr lang="en-US" altLang="en-US" sz="22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a:t>
            </a:r>
            <a:r>
              <a:rPr lang="en-US" altLang="en-US" sz="2200" b="1">
                <a:solidFill>
                  <a:srgbClr val="FF0000"/>
                </a:solidFill>
                <a:latin typeface="Verdana" panose="020B0604030504040204" pitchFamily="34" charset="0"/>
                <a:ea typeface="Verdana" panose="020B0604030504040204" pitchFamily="34" charset="0"/>
                <a:cs typeface="Verdana" panose="020B0604030504040204" pitchFamily="34" charset="0"/>
              </a:rPr>
              <a:t>2</a:t>
            </a:r>
            <a:r>
              <a:rPr lang="en-US" altLang="en-US" sz="22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a:t>
            </a:r>
            <a:r>
              <a:rPr lang="en-US" altLang="en-US" sz="2200" b="1">
                <a:solidFill>
                  <a:srgbClr val="FF0000"/>
                </a:solidFill>
                <a:latin typeface="Verdana" panose="020B0604030504040204" pitchFamily="34" charset="0"/>
                <a:ea typeface="Verdana" panose="020B0604030504040204" pitchFamily="34" charset="0"/>
                <a:cs typeface="Verdana" panose="020B0604030504040204" pitchFamily="34" charset="0"/>
              </a:rPr>
              <a:t>5</a:t>
            </a:r>
            <a:r>
              <a:rPr lang="en-US" altLang="en-US" sz="22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×2+</a:t>
            </a:r>
            <a:r>
              <a:rPr lang="en-US" altLang="en-US" sz="2200" b="1">
                <a:solidFill>
                  <a:srgbClr val="FF0000"/>
                </a:solidFill>
                <a:latin typeface="Verdana" panose="020B0604030504040204" pitchFamily="34" charset="0"/>
                <a:ea typeface="Verdana" panose="020B0604030504040204" pitchFamily="34" charset="0"/>
                <a:cs typeface="Verdana" panose="020B0604030504040204" pitchFamily="34" charset="0"/>
              </a:rPr>
              <a:t>7</a:t>
            </a:r>
            <a:r>
              <a:rPr lang="en-US" altLang="en-US" sz="22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×1</a:t>
            </a:r>
            <a:r>
              <a:rPr lang="en-US" altLang="zh-CN" sz="2200" b="1">
                <a:solidFill>
                  <a:srgbClr val="000066"/>
                </a:solidFill>
                <a:latin typeface="Verdana" panose="020B0604030504040204" pitchFamily="34" charset="0"/>
                <a:ea typeface="Verdana" panose="020B0604030504040204" pitchFamily="34" charset="0"/>
                <a:cs typeface="Verdana" panose="020B0604030504040204" pitchFamily="34" charset="0"/>
              </a:rPr>
              <a:t> </a:t>
            </a:r>
            <a:r>
              <a:rPr lang="en-US" altLang="en-US" sz="22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t>
            </a:r>
            <a:r>
              <a:rPr lang="en-US" altLang="zh-CN" sz="22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a:t>
            </a:r>
            <a:r>
              <a:rPr lang="en-US" altLang="en-US" sz="22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35</a:t>
            </a:r>
            <a:endParaRPr lang="zh-CN" altLang="en-US" sz="2200" b="1" dirty="0">
              <a:solidFill>
                <a:schemeClr val="bg2">
                  <a:lumMod val="10000"/>
                </a:schemeClr>
              </a:solidFill>
              <a:latin typeface="Verdana" panose="020B0604030504040204" pitchFamily="34" charset="0"/>
              <a:ea typeface="微软雅黑" pitchFamily="34" charset="-122"/>
              <a:cs typeface="Verdana" panose="020B0604030504040204" pitchFamily="34" charset="0"/>
            </a:endParaRPr>
          </a:p>
        </p:txBody>
      </p:sp>
      <p:sp>
        <p:nvSpPr>
          <p:cNvPr id="15" name="Rectangle 11">
            <a:extLst>
              <a:ext uri="{FF2B5EF4-FFF2-40B4-BE49-F238E27FC236}">
                <a16:creationId xmlns:a16="http://schemas.microsoft.com/office/drawing/2014/main" id="{E188BF24-329E-4A56-AA21-146D70AB3EC5}"/>
              </a:ext>
            </a:extLst>
          </p:cNvPr>
          <p:cNvSpPr>
            <a:spLocks noChangeArrowheads="1"/>
          </p:cNvSpPr>
          <p:nvPr/>
        </p:nvSpPr>
        <p:spPr bwMode="auto">
          <a:xfrm>
            <a:off x="3006695" y="5955249"/>
            <a:ext cx="618185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533400" indent="-533400">
              <a:spcBef>
                <a:spcPct val="0"/>
              </a:spcBef>
              <a:defRPr>
                <a:solidFill>
                  <a:schemeClr val="tx1"/>
                </a:solidFill>
                <a:latin typeface="Arial" charset="0"/>
                <a:ea typeface="宋体" charset="-122"/>
              </a:defRPr>
            </a:lvl1pPr>
            <a:lvl2pPr>
              <a:spcBef>
                <a:spcPct val="0"/>
              </a:spcBef>
              <a:defRPr>
                <a:solidFill>
                  <a:schemeClr val="tx1"/>
                </a:solidFill>
                <a:latin typeface="Arial" charset="0"/>
                <a:ea typeface="宋体" charset="-122"/>
              </a:defRPr>
            </a:lvl2pPr>
            <a:lvl3pPr>
              <a:spcBef>
                <a:spcPct val="0"/>
              </a:spcBef>
              <a:defRPr>
                <a:solidFill>
                  <a:schemeClr val="tx1"/>
                </a:solidFill>
                <a:latin typeface="Arial" charset="0"/>
                <a:ea typeface="宋体" charset="-122"/>
              </a:defRPr>
            </a:lvl3pPr>
            <a:lvl4pPr>
              <a:spcBef>
                <a:spcPct val="0"/>
              </a:spcBef>
              <a:defRPr>
                <a:solidFill>
                  <a:schemeClr val="tx1"/>
                </a:solidFill>
                <a:latin typeface="Arial" charset="0"/>
                <a:ea typeface="宋体" charset="-122"/>
              </a:defRPr>
            </a:lvl4pPr>
            <a:lvl5pPr>
              <a:spcBef>
                <a:spcPct val="0"/>
              </a:spcBef>
              <a:defRPr>
                <a:solidFill>
                  <a:schemeClr val="tx1"/>
                </a:solidFill>
                <a:latin typeface="Arial" charset="0"/>
                <a:ea typeface="宋体" charset="-122"/>
              </a:defRPr>
            </a:lvl5pPr>
            <a:lvl6pPr eaLnBrk="0" fontAlgn="base" hangingPunct="0">
              <a:spcBef>
                <a:spcPct val="0"/>
              </a:spcBef>
              <a:spcAft>
                <a:spcPct val="0"/>
              </a:spcAft>
              <a:defRPr>
                <a:solidFill>
                  <a:schemeClr val="tx1"/>
                </a:solidFill>
                <a:latin typeface="Arial" charset="0"/>
                <a:ea typeface="宋体" charset="-122"/>
              </a:defRPr>
            </a:lvl6pPr>
            <a:lvl7pPr eaLnBrk="0" fontAlgn="base" hangingPunct="0">
              <a:spcBef>
                <a:spcPct val="0"/>
              </a:spcBef>
              <a:spcAft>
                <a:spcPct val="0"/>
              </a:spcAft>
              <a:defRPr>
                <a:solidFill>
                  <a:schemeClr val="tx1"/>
                </a:solidFill>
                <a:latin typeface="Arial" charset="0"/>
                <a:ea typeface="宋体" charset="-122"/>
              </a:defRPr>
            </a:lvl7pPr>
            <a:lvl8pPr eaLnBrk="0" fontAlgn="base" hangingPunct="0">
              <a:spcBef>
                <a:spcPct val="0"/>
              </a:spcBef>
              <a:spcAft>
                <a:spcPct val="0"/>
              </a:spcAft>
              <a:defRPr>
                <a:solidFill>
                  <a:schemeClr val="tx1"/>
                </a:solidFill>
                <a:latin typeface="Arial" charset="0"/>
                <a:ea typeface="宋体" charset="-122"/>
              </a:defRPr>
            </a:lvl8pPr>
            <a:lvl9pPr eaLnBrk="0" fontAlgn="base" hangingPunct="0">
              <a:spcBef>
                <a:spcPct val="0"/>
              </a:spcBef>
              <a:spcAft>
                <a:spcPct val="0"/>
              </a:spcAft>
              <a:defRPr>
                <a:solidFill>
                  <a:schemeClr val="tx1"/>
                </a:solidFill>
                <a:latin typeface="Arial" charset="0"/>
                <a:ea typeface="宋体" charset="-122"/>
              </a:defRPr>
            </a:lvl9pPr>
          </a:lstStyle>
          <a:p>
            <a:pPr>
              <a:spcBef>
                <a:spcPct val="20000"/>
              </a:spcBef>
            </a:pP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W</a:t>
            </a:r>
            <a:r>
              <a:rPr lang="en-US" altLang="en-US"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PL</a:t>
            </a: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a:t>
            </a:r>
            <a:r>
              <a:rPr lang="en-US" altLang="en-US"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t>
            </a: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a:t>
            </a:r>
            <a:r>
              <a:rPr lang="en-US" altLang="en-US" b="1" dirty="0">
                <a:solidFill>
                  <a:srgbClr val="FF0000"/>
                </a:solidFill>
                <a:latin typeface="Verdana" panose="020B0604030504040204" pitchFamily="34" charset="0"/>
                <a:ea typeface="Verdana" panose="020B0604030504040204" pitchFamily="34" charset="0"/>
                <a:cs typeface="Verdana" panose="020B0604030504040204" pitchFamily="34" charset="0"/>
              </a:rPr>
              <a:t>4</a:t>
            </a:r>
            <a:r>
              <a:rPr lang="en-US" altLang="en-US"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a:t>
            </a:r>
            <a:r>
              <a:rPr lang="en-US" altLang="en-US" b="1" dirty="0">
                <a:solidFill>
                  <a:srgbClr val="FF0000"/>
                </a:solidFill>
                <a:latin typeface="Verdana" panose="020B0604030504040204" pitchFamily="34" charset="0"/>
                <a:ea typeface="Verdana" panose="020B0604030504040204" pitchFamily="34" charset="0"/>
                <a:cs typeface="Verdana" panose="020B0604030504040204" pitchFamily="34" charset="0"/>
              </a:rPr>
              <a:t>2</a:t>
            </a:r>
            <a:r>
              <a:rPr lang="en-US" altLang="en-US"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a:t>
            </a:r>
            <a:r>
              <a:rPr lang="en-US" altLang="en-US" b="1" dirty="0">
                <a:solidFill>
                  <a:srgbClr val="FF0000"/>
                </a:solidFill>
                <a:latin typeface="Verdana" panose="020B0604030504040204" pitchFamily="34" charset="0"/>
                <a:ea typeface="Verdana" panose="020B0604030504040204" pitchFamily="34" charset="0"/>
                <a:cs typeface="Verdana" panose="020B0604030504040204" pitchFamily="34" charset="0"/>
              </a:rPr>
              <a:t>5</a:t>
            </a:r>
            <a:r>
              <a:rPr lang="en-US" altLang="en-US"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×2+</a:t>
            </a:r>
            <a:r>
              <a:rPr lang="en-US" altLang="en-US" b="1" dirty="0">
                <a:solidFill>
                  <a:srgbClr val="FF0000"/>
                </a:solidFill>
                <a:latin typeface="Verdana" panose="020B0604030504040204" pitchFamily="34" charset="0"/>
                <a:ea typeface="Verdana" panose="020B0604030504040204" pitchFamily="34" charset="0"/>
                <a:cs typeface="Verdana" panose="020B0604030504040204" pitchFamily="34" charset="0"/>
              </a:rPr>
              <a:t>7</a:t>
            </a:r>
            <a:r>
              <a:rPr lang="en-US" altLang="en-US"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×1</a:t>
            </a:r>
            <a:r>
              <a:rPr lang="en-US" altLang="zh-CN" b="1" dirty="0">
                <a:solidFill>
                  <a:srgbClr val="000066"/>
                </a:solidFill>
                <a:latin typeface="Verdana" panose="020B0604030504040204" pitchFamily="34" charset="0"/>
                <a:ea typeface="Verdana" panose="020B0604030504040204" pitchFamily="34" charset="0"/>
                <a:cs typeface="Verdana" panose="020B0604030504040204" pitchFamily="34" charset="0"/>
              </a:rPr>
              <a:t> </a:t>
            </a:r>
            <a:r>
              <a:rPr lang="en-US" altLang="en-US"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t>
            </a: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a:t>
            </a:r>
            <a:r>
              <a:rPr lang="en-US" altLang="en-US"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35</a:t>
            </a:r>
            <a:endParaRPr lang="zh-CN" altLang="en-US" b="1" dirty="0">
              <a:solidFill>
                <a:schemeClr val="bg2">
                  <a:lumMod val="10000"/>
                </a:schemeClr>
              </a:solidFill>
              <a:latin typeface="Verdana" panose="020B0604030504040204" pitchFamily="34" charset="0"/>
              <a:ea typeface="微软雅黑" pitchFamily="34" charset="-122"/>
              <a:cs typeface="Verdana" panose="020B0604030504040204" pitchFamily="34" charset="0"/>
            </a:endParaRPr>
          </a:p>
        </p:txBody>
      </p:sp>
    </p:spTree>
    <p:extLst>
      <p:ext uri="{BB962C8B-B14F-4D97-AF65-F5344CB8AC3E}">
        <p14:creationId xmlns:p14="http://schemas.microsoft.com/office/powerpoint/2010/main" val="392237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C3EF2-D1F2-4276-9842-A7E3FB2B628A}"/>
              </a:ext>
            </a:extLst>
          </p:cNvPr>
          <p:cNvSpPr>
            <a:spLocks noGrp="1"/>
          </p:cNvSpPr>
          <p:nvPr>
            <p:ph type="title"/>
          </p:nvPr>
        </p:nvSpPr>
        <p:spPr>
          <a:xfrm>
            <a:off x="914400" y="533400"/>
            <a:ext cx="10363200" cy="762000"/>
          </a:xfrm>
        </p:spPr>
        <p:txBody>
          <a:bodyPr/>
          <a:lstStyle/>
          <a:p>
            <a:r>
              <a:rPr lang="en-US" altLang="zh-CN" dirty="0"/>
              <a:t>Huffman</a:t>
            </a:r>
            <a:r>
              <a:rPr lang="zh-CN" altLang="en-US" dirty="0"/>
              <a:t>算法的结果是否唯一？</a:t>
            </a:r>
          </a:p>
        </p:txBody>
      </p:sp>
      <p:sp>
        <p:nvSpPr>
          <p:cNvPr id="3" name="内容占位符 2">
            <a:extLst>
              <a:ext uri="{FF2B5EF4-FFF2-40B4-BE49-F238E27FC236}">
                <a16:creationId xmlns:a16="http://schemas.microsoft.com/office/drawing/2014/main" id="{3D2D9899-5934-44EF-92BB-5DC1615E1E0C}"/>
              </a:ext>
            </a:extLst>
          </p:cNvPr>
          <p:cNvSpPr>
            <a:spLocks noGrp="1"/>
          </p:cNvSpPr>
          <p:nvPr>
            <p:ph idx="1"/>
          </p:nvPr>
        </p:nvSpPr>
        <p:spPr>
          <a:xfrm>
            <a:off x="304800" y="1524000"/>
            <a:ext cx="11582400" cy="5029200"/>
          </a:xfrm>
        </p:spPr>
        <p:txBody>
          <a:bodyPr/>
          <a:lstStyle/>
          <a:p>
            <a:r>
              <a:rPr lang="zh-CN" altLang="en-US" dirty="0"/>
              <a:t>解决方案：为了规范</a:t>
            </a:r>
            <a:r>
              <a:rPr lang="en-US" altLang="zh-CN" dirty="0"/>
              <a:t>Huffman</a:t>
            </a:r>
            <a:r>
              <a:rPr lang="zh-CN" altLang="en-US" dirty="0"/>
              <a:t>树的构造算法，规定如下</a:t>
            </a:r>
          </a:p>
          <a:p>
            <a:r>
              <a:rPr lang="zh-CN" altLang="en-US" dirty="0"/>
              <a:t>设当前森林为：</a:t>
            </a:r>
            <a:r>
              <a:rPr lang="en-US" altLang="zh-CN" dirty="0"/>
              <a:t>F={T</a:t>
            </a:r>
            <a:r>
              <a:rPr lang="en-US" altLang="zh-CN" baseline="-25000" dirty="0"/>
              <a:t>1</a:t>
            </a:r>
            <a:r>
              <a:rPr lang="en-US" altLang="zh-CN" dirty="0"/>
              <a:t>, T</a:t>
            </a:r>
            <a:r>
              <a:rPr lang="en-US" altLang="zh-CN" baseline="-25000" dirty="0"/>
              <a:t>2</a:t>
            </a:r>
            <a:r>
              <a:rPr lang="en-US" altLang="zh-CN" dirty="0"/>
              <a:t>, ⋯, T</a:t>
            </a:r>
            <a:r>
              <a:rPr lang="en-US" altLang="zh-CN" baseline="-25000" dirty="0"/>
              <a:t>n</a:t>
            </a:r>
            <a:r>
              <a:rPr lang="en-US" altLang="zh-CN" dirty="0"/>
              <a:t>}</a:t>
            </a:r>
            <a:r>
              <a:rPr lang="zh-CN" altLang="en-US" dirty="0"/>
              <a:t>，构造时选择：</a:t>
            </a:r>
          </a:p>
          <a:p>
            <a:pPr lvl="1"/>
            <a:r>
              <a:rPr lang="zh-CN" altLang="en-US" dirty="0"/>
              <a:t>权值小的二叉树作为新构造的二叉树的左子树</a:t>
            </a:r>
          </a:p>
          <a:p>
            <a:pPr lvl="1"/>
            <a:r>
              <a:rPr lang="zh-CN" altLang="en-US" dirty="0"/>
              <a:t>权值大的二叉树作为新构造的二叉树的右子树</a:t>
            </a:r>
          </a:p>
          <a:p>
            <a:pPr lvl="1"/>
            <a:r>
              <a:rPr lang="zh-CN" altLang="en-US" dirty="0"/>
              <a:t>在权值相等时，深度小的二叉树作为新构造的二叉树的左子树，深度大的二叉树作为新构造的二叉树的右子树</a:t>
            </a:r>
          </a:p>
          <a:p>
            <a:endParaRPr lang="zh-CN" altLang="en-US" dirty="0"/>
          </a:p>
        </p:txBody>
      </p:sp>
    </p:spTree>
    <p:extLst>
      <p:ext uri="{BB962C8B-B14F-4D97-AF65-F5344CB8AC3E}">
        <p14:creationId xmlns:p14="http://schemas.microsoft.com/office/powerpoint/2010/main" val="315419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3AFDF-579E-40C1-90EB-4A246E759B86}"/>
              </a:ext>
            </a:extLst>
          </p:cNvPr>
          <p:cNvSpPr>
            <a:spLocks noGrp="1"/>
          </p:cNvSpPr>
          <p:nvPr>
            <p:ph type="title"/>
          </p:nvPr>
        </p:nvSpPr>
        <p:spPr>
          <a:xfrm>
            <a:off x="914400" y="457200"/>
            <a:ext cx="10363200" cy="914400"/>
          </a:xfrm>
        </p:spPr>
        <p:txBody>
          <a:bodyPr/>
          <a:lstStyle/>
          <a:p>
            <a:r>
              <a:rPr lang="zh-CN" altLang="en-US" dirty="0"/>
              <a:t>哈夫曼树的特点</a:t>
            </a:r>
          </a:p>
        </p:txBody>
      </p:sp>
      <p:sp>
        <p:nvSpPr>
          <p:cNvPr id="3" name="内容占位符 2">
            <a:extLst>
              <a:ext uri="{FF2B5EF4-FFF2-40B4-BE49-F238E27FC236}">
                <a16:creationId xmlns:a16="http://schemas.microsoft.com/office/drawing/2014/main" id="{8B577635-CD51-4C3A-84A7-740F0A40E36C}"/>
              </a:ext>
            </a:extLst>
          </p:cNvPr>
          <p:cNvSpPr>
            <a:spLocks noGrp="1"/>
          </p:cNvSpPr>
          <p:nvPr>
            <p:ph idx="1"/>
          </p:nvPr>
        </p:nvSpPr>
        <p:spPr>
          <a:xfrm>
            <a:off x="304800" y="1634604"/>
            <a:ext cx="11582400" cy="3470796"/>
          </a:xfrm>
        </p:spPr>
        <p:txBody>
          <a:bodyPr/>
          <a:lstStyle/>
          <a:p>
            <a:r>
              <a:rPr lang="en-US" altLang="zh-CN" sz="2400" dirty="0"/>
              <a:t>n</a:t>
            </a:r>
            <a:r>
              <a:rPr lang="zh-CN" altLang="en-US" sz="2400" dirty="0"/>
              <a:t>个叶子的哈夫曼树的形态一般不唯一</a:t>
            </a:r>
          </a:p>
          <a:p>
            <a:r>
              <a:rPr lang="zh-CN" altLang="en-US" sz="2400" dirty="0"/>
              <a:t>但带权路径长度（</a:t>
            </a:r>
            <a:r>
              <a:rPr lang="en-US" altLang="zh-CN" sz="2400" dirty="0"/>
              <a:t>WPL</a:t>
            </a:r>
            <a:r>
              <a:rPr lang="zh-CN" altLang="en-US" sz="2400" dirty="0"/>
              <a:t>）是相同的</a:t>
            </a:r>
          </a:p>
          <a:p>
            <a:r>
              <a:rPr lang="zh-CN" altLang="en-US" sz="2400" dirty="0"/>
              <a:t>权值大的结点离根结点近</a:t>
            </a:r>
          </a:p>
          <a:p>
            <a:r>
              <a:rPr lang="zh-CN" altLang="en-US" sz="2400" dirty="0"/>
              <a:t>哈夫曼树只有度为</a:t>
            </a:r>
            <a:r>
              <a:rPr lang="en-US" altLang="zh-CN" sz="2400" dirty="0"/>
              <a:t>0</a:t>
            </a:r>
            <a:r>
              <a:rPr lang="zh-CN" altLang="en-US" sz="2400" dirty="0"/>
              <a:t>和</a:t>
            </a:r>
            <a:r>
              <a:rPr lang="en-US" altLang="zh-CN" sz="2400" dirty="0"/>
              <a:t>2</a:t>
            </a:r>
            <a:r>
              <a:rPr lang="zh-CN" altLang="en-US" sz="2400" dirty="0"/>
              <a:t>的结点，无度为</a:t>
            </a:r>
            <a:r>
              <a:rPr lang="en-US" altLang="zh-CN" sz="2400" dirty="0"/>
              <a:t>1</a:t>
            </a:r>
            <a:r>
              <a:rPr lang="zh-CN" altLang="en-US" sz="2400" dirty="0"/>
              <a:t>的结点（</a:t>
            </a:r>
            <a:r>
              <a:rPr kumimoji="1" lang="zh-CN" altLang="en-US" sz="2400" dirty="0">
                <a:solidFill>
                  <a:srgbClr val="3333FF"/>
                </a:solidFill>
                <a:ea typeface="楷体" pitchFamily="49" charset="-122"/>
                <a:cs typeface="Times New Roman" pitchFamily="18" charset="0"/>
              </a:rPr>
              <a:t>因为每次两棵树合并</a:t>
            </a:r>
            <a:r>
              <a:rPr lang="zh-CN" altLang="en-US" sz="2400" dirty="0"/>
              <a:t>）</a:t>
            </a:r>
            <a:endParaRPr lang="en-US" altLang="zh-CN" sz="2400" dirty="0"/>
          </a:p>
          <a:p>
            <a:r>
              <a:rPr lang="en-US" altLang="zh-CN" sz="2400" dirty="0"/>
              <a:t>n</a:t>
            </a:r>
            <a:r>
              <a:rPr lang="zh-CN" altLang="en-US" sz="2400" dirty="0"/>
              <a:t>个叶子的哈夫曼树共有</a:t>
            </a:r>
            <a:r>
              <a:rPr lang="en-US" altLang="zh-CN" sz="2400" dirty="0"/>
              <a:t>2n-1</a:t>
            </a:r>
            <a:r>
              <a:rPr lang="zh-CN" altLang="en-US" sz="2400" dirty="0"/>
              <a:t>个结点</a:t>
            </a:r>
          </a:p>
        </p:txBody>
      </p:sp>
      <p:graphicFrame>
        <p:nvGraphicFramePr>
          <p:cNvPr id="5" name="Object 17">
            <a:extLst>
              <a:ext uri="{FF2B5EF4-FFF2-40B4-BE49-F238E27FC236}">
                <a16:creationId xmlns:a16="http://schemas.microsoft.com/office/drawing/2014/main" id="{C7ABFF8A-4162-44B2-B53C-81C4C9A397AB}"/>
              </a:ext>
            </a:extLst>
          </p:cNvPr>
          <p:cNvGraphicFramePr>
            <a:graphicFrameLocks noChangeAspect="1"/>
          </p:cNvGraphicFramePr>
          <p:nvPr>
            <p:extLst>
              <p:ext uri="{D42A27DB-BD31-4B8C-83A1-F6EECF244321}">
                <p14:modId xmlns:p14="http://schemas.microsoft.com/office/powerpoint/2010/main" val="1546684688"/>
              </p:ext>
            </p:extLst>
          </p:nvPr>
        </p:nvGraphicFramePr>
        <p:xfrm>
          <a:off x="7200538" y="4455057"/>
          <a:ext cx="4189413" cy="1984375"/>
        </p:xfrm>
        <a:graphic>
          <a:graphicData uri="http://schemas.openxmlformats.org/presentationml/2006/ole">
            <mc:AlternateContent xmlns:mc="http://schemas.openxmlformats.org/markup-compatibility/2006">
              <mc:Choice xmlns:v="urn:schemas-microsoft-com:vml" Requires="v">
                <p:oleObj spid="_x0000_s14440" name="Visio" r:id="rId3" imgW="5377427" imgH="2545945" progId="Visio.Drawing.11">
                  <p:embed/>
                </p:oleObj>
              </mc:Choice>
              <mc:Fallback>
                <p:oleObj name="Visio" r:id="rId3" imgW="5377427" imgH="2545945" progId="Visio.Drawing.11">
                  <p:embed/>
                  <p:pic>
                    <p:nvPicPr>
                      <p:cNvPr id="5"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0538" y="4455057"/>
                        <a:ext cx="4189413" cy="19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 name="Picture 24">
            <a:extLst>
              <a:ext uri="{FF2B5EF4-FFF2-40B4-BE49-F238E27FC236}">
                <a16:creationId xmlns:a16="http://schemas.microsoft.com/office/drawing/2014/main" id="{74D8A1FF-796E-4D92-89A3-2833906D35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1410755"/>
            <a:ext cx="1944000" cy="2191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对象 6">
            <a:extLst>
              <a:ext uri="{FF2B5EF4-FFF2-40B4-BE49-F238E27FC236}">
                <a16:creationId xmlns:a16="http://schemas.microsoft.com/office/drawing/2014/main" id="{7AAA601E-4BE7-4423-A2F5-DC35260318D8}"/>
              </a:ext>
            </a:extLst>
          </p:cNvPr>
          <p:cNvGraphicFramePr>
            <a:graphicFrameLocks noChangeAspect="1"/>
          </p:cNvGraphicFramePr>
          <p:nvPr>
            <p:extLst>
              <p:ext uri="{D42A27DB-BD31-4B8C-83A1-F6EECF244321}">
                <p14:modId xmlns:p14="http://schemas.microsoft.com/office/powerpoint/2010/main" val="1114534160"/>
              </p:ext>
            </p:extLst>
          </p:nvPr>
        </p:nvGraphicFramePr>
        <p:xfrm>
          <a:off x="9295245" y="1634604"/>
          <a:ext cx="2591955" cy="1964171"/>
        </p:xfrm>
        <a:graphic>
          <a:graphicData uri="http://schemas.openxmlformats.org/presentationml/2006/ole">
            <mc:AlternateContent xmlns:mc="http://schemas.openxmlformats.org/markup-compatibility/2006">
              <mc:Choice xmlns:v="urn:schemas-microsoft-com:vml" Requires="v">
                <p:oleObj spid="_x0000_s14441" name="Visio" r:id="rId6" imgW="4748137" imgH="3597072" progId="Visio.Drawing.11">
                  <p:embed/>
                </p:oleObj>
              </mc:Choice>
              <mc:Fallback>
                <p:oleObj name="Visio" r:id="rId6" imgW="4748137" imgH="3597072" progId="Visio.Drawing.11">
                  <p:embed/>
                  <p:pic>
                    <p:nvPicPr>
                      <p:cNvPr id="2"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95245" y="1634604"/>
                        <a:ext cx="2591955" cy="1964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4925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BA5F92-F696-497F-BD9D-052E41FC2D56}"/>
              </a:ext>
            </a:extLst>
          </p:cNvPr>
          <p:cNvSpPr>
            <a:spLocks noGrp="1"/>
          </p:cNvSpPr>
          <p:nvPr>
            <p:ph type="title"/>
          </p:nvPr>
        </p:nvSpPr>
        <p:spPr/>
        <p:txBody>
          <a:bodyPr/>
          <a:lstStyle/>
          <a:p>
            <a:r>
              <a:rPr lang="en-US" altLang="zh-CN" dirty="0"/>
              <a:t>Huffman</a:t>
            </a:r>
            <a:r>
              <a:rPr lang="zh-CN" altLang="en-US" dirty="0"/>
              <a:t>算法的实现</a:t>
            </a:r>
          </a:p>
        </p:txBody>
      </p:sp>
      <p:sp>
        <p:nvSpPr>
          <p:cNvPr id="4" name="矩形 3">
            <a:extLst>
              <a:ext uri="{FF2B5EF4-FFF2-40B4-BE49-F238E27FC236}">
                <a16:creationId xmlns:a16="http://schemas.microsoft.com/office/drawing/2014/main" id="{90945F2D-69A6-48E0-95A5-42F7FE3DF4BF}"/>
              </a:ext>
            </a:extLst>
          </p:cNvPr>
          <p:cNvSpPr>
            <a:spLocks noChangeArrowheads="1"/>
          </p:cNvSpPr>
          <p:nvPr/>
        </p:nvSpPr>
        <p:spPr bwMode="auto">
          <a:xfrm>
            <a:off x="381000" y="1524000"/>
            <a:ext cx="8567737"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spcBef>
                <a:spcPts val="600"/>
              </a:spcBef>
              <a:buClrTx/>
              <a:buSzTx/>
              <a:buFontTx/>
              <a:buNone/>
            </a:pPr>
            <a:r>
              <a:rPr lang="en-US" altLang="zh-CN" sz="2400" b="1" dirty="0">
                <a:latin typeface="Times New Roman" pitchFamily="18" charset="0"/>
                <a:cs typeface="Times New Roman" pitchFamily="18" charset="0"/>
              </a:rPr>
              <a:t>#include &lt;</a:t>
            </a:r>
            <a:r>
              <a:rPr lang="en-US" altLang="zh-CN" sz="2400" b="1" dirty="0" err="1">
                <a:latin typeface="Times New Roman" pitchFamily="18" charset="0"/>
                <a:cs typeface="Times New Roman" pitchFamily="18" charset="0"/>
              </a:rPr>
              <a:t>stdio.h</a:t>
            </a:r>
            <a:r>
              <a:rPr lang="en-US" altLang="zh-CN" sz="2400" b="1" dirty="0">
                <a:latin typeface="Times New Roman" pitchFamily="18" charset="0"/>
                <a:cs typeface="Times New Roman" pitchFamily="18" charset="0"/>
              </a:rPr>
              <a:t>&gt;</a:t>
            </a:r>
          </a:p>
          <a:p>
            <a:pPr>
              <a:spcBef>
                <a:spcPts val="600"/>
              </a:spcBef>
              <a:buClrTx/>
              <a:buSzTx/>
              <a:buFontTx/>
              <a:buNone/>
            </a:pPr>
            <a:r>
              <a:rPr lang="en-US" altLang="zh-CN" sz="2400" b="1" dirty="0">
                <a:latin typeface="Times New Roman" pitchFamily="18" charset="0"/>
                <a:cs typeface="Times New Roman" pitchFamily="18" charset="0"/>
              </a:rPr>
              <a:t>#include &lt;</a:t>
            </a:r>
            <a:r>
              <a:rPr lang="en-US" altLang="zh-CN" sz="2400" b="1" dirty="0" err="1">
                <a:latin typeface="Times New Roman" pitchFamily="18" charset="0"/>
                <a:cs typeface="Times New Roman" pitchFamily="18" charset="0"/>
              </a:rPr>
              <a:t>string.h</a:t>
            </a:r>
            <a:r>
              <a:rPr lang="en-US" altLang="zh-CN" sz="2400" b="1" dirty="0">
                <a:latin typeface="Times New Roman" pitchFamily="18" charset="0"/>
                <a:cs typeface="Times New Roman" pitchFamily="18" charset="0"/>
              </a:rPr>
              <a:t>&gt;</a:t>
            </a:r>
          </a:p>
          <a:p>
            <a:pPr>
              <a:spcBef>
                <a:spcPts val="600"/>
              </a:spcBef>
              <a:buClrTx/>
              <a:buSzTx/>
              <a:buFontTx/>
              <a:buNone/>
            </a:pPr>
            <a:r>
              <a:rPr lang="en-US" altLang="zh-CN" sz="2400" b="1" dirty="0">
                <a:latin typeface="Times New Roman" pitchFamily="18" charset="0"/>
                <a:cs typeface="Times New Roman" pitchFamily="18" charset="0"/>
              </a:rPr>
              <a:t>#define N  </a:t>
            </a:r>
            <a:r>
              <a:rPr lang="en-US" altLang="zh-CN" sz="2400" b="1" dirty="0">
                <a:solidFill>
                  <a:srgbClr val="FF0000"/>
                </a:solidFill>
                <a:latin typeface="Times New Roman" pitchFamily="18" charset="0"/>
                <a:cs typeface="Times New Roman" pitchFamily="18" charset="0"/>
              </a:rPr>
              <a:t>50		</a:t>
            </a:r>
            <a:r>
              <a:rPr lang="en-US" altLang="zh-CN" sz="2400" b="1" dirty="0">
                <a:solidFill>
                  <a:srgbClr val="CC00CC"/>
                </a:solidFill>
                <a:latin typeface="Times New Roman" pitchFamily="18" charset="0"/>
                <a:cs typeface="Times New Roman" pitchFamily="18" charset="0"/>
              </a:rPr>
              <a:t>//</a:t>
            </a:r>
            <a:r>
              <a:rPr lang="zh-CN" altLang="en-US" sz="2400" b="1" dirty="0">
                <a:solidFill>
                  <a:srgbClr val="CC00CC"/>
                </a:solidFill>
                <a:latin typeface="Times New Roman" pitchFamily="18" charset="0"/>
                <a:cs typeface="Times New Roman" pitchFamily="18" charset="0"/>
              </a:rPr>
              <a:t>叶子结点数</a:t>
            </a:r>
          </a:p>
          <a:p>
            <a:pPr>
              <a:spcBef>
                <a:spcPts val="600"/>
              </a:spcBef>
              <a:buClrTx/>
              <a:buSzTx/>
              <a:buFontTx/>
              <a:buNone/>
            </a:pPr>
            <a:r>
              <a:rPr lang="en-US" altLang="zh-CN" sz="2400" b="1" dirty="0">
                <a:latin typeface="Times New Roman" pitchFamily="18" charset="0"/>
                <a:cs typeface="Times New Roman" pitchFamily="18" charset="0"/>
              </a:rPr>
              <a:t>#define M  </a:t>
            </a:r>
            <a:r>
              <a:rPr lang="en-US" altLang="zh-CN" sz="2400" b="1" dirty="0">
                <a:solidFill>
                  <a:srgbClr val="FF0000"/>
                </a:solidFill>
                <a:latin typeface="Times New Roman" pitchFamily="18" charset="0"/>
                <a:cs typeface="Times New Roman" pitchFamily="18" charset="0"/>
              </a:rPr>
              <a:t>2*N-1	</a:t>
            </a:r>
            <a:r>
              <a:rPr lang="en-US" altLang="zh-CN" sz="2400" b="1" dirty="0">
                <a:solidFill>
                  <a:srgbClr val="CC00CC"/>
                </a:solidFill>
                <a:latin typeface="Times New Roman" pitchFamily="18" charset="0"/>
                <a:cs typeface="Times New Roman" pitchFamily="18" charset="0"/>
              </a:rPr>
              <a:t>//</a:t>
            </a:r>
            <a:r>
              <a:rPr lang="zh-CN" altLang="en-US" sz="2400" b="1" dirty="0">
                <a:solidFill>
                  <a:srgbClr val="CC00CC"/>
                </a:solidFill>
                <a:latin typeface="Times New Roman" pitchFamily="18" charset="0"/>
                <a:cs typeface="Times New Roman" pitchFamily="18" charset="0"/>
              </a:rPr>
              <a:t>树中结点总数</a:t>
            </a:r>
            <a:endParaRPr lang="en-US" altLang="zh-CN" sz="2400" b="1" dirty="0">
              <a:solidFill>
                <a:srgbClr val="CC00CC"/>
              </a:solidFill>
              <a:latin typeface="Times New Roman" pitchFamily="18" charset="0"/>
              <a:cs typeface="Times New Roman" pitchFamily="18" charset="0"/>
            </a:endParaRPr>
          </a:p>
          <a:p>
            <a:pPr>
              <a:spcBef>
                <a:spcPts val="600"/>
              </a:spcBef>
              <a:buClrTx/>
              <a:buSzTx/>
              <a:buFontTx/>
              <a:buNone/>
            </a:pPr>
            <a:r>
              <a:rPr lang="en-US" altLang="zh-CN" sz="2400" b="1" dirty="0">
                <a:solidFill>
                  <a:srgbClr val="0000FF"/>
                </a:solidFill>
                <a:latin typeface="Times New Roman" pitchFamily="18" charset="0"/>
                <a:cs typeface="Times New Roman" pitchFamily="18" charset="0"/>
              </a:rPr>
              <a:t>typedef </a:t>
            </a:r>
            <a:r>
              <a:rPr lang="en-US" altLang="zh-CN" sz="2400" b="1" dirty="0">
                <a:latin typeface="Times New Roman" pitchFamily="18" charset="0"/>
                <a:cs typeface="Times New Roman" pitchFamily="18" charset="0"/>
              </a:rPr>
              <a:t>struct </a:t>
            </a:r>
            <a:r>
              <a:rPr lang="en-US" altLang="zh-CN" sz="2400" b="1" dirty="0" err="1">
                <a:latin typeface="Times New Roman" pitchFamily="18" charset="0"/>
                <a:cs typeface="Times New Roman" pitchFamily="18" charset="0"/>
              </a:rPr>
              <a:t>TreeNode</a:t>
            </a:r>
            <a:r>
              <a:rPr lang="en-US" altLang="zh-CN" sz="2400" b="1" dirty="0">
                <a:latin typeface="Times New Roman" pitchFamily="18" charset="0"/>
                <a:cs typeface="Times New Roman" pitchFamily="18" charset="0"/>
              </a:rPr>
              <a:t>{</a:t>
            </a:r>
          </a:p>
          <a:p>
            <a:pPr>
              <a:spcBef>
                <a:spcPts val="600"/>
              </a:spcBef>
              <a:buClrTx/>
              <a:buSzTx/>
              <a:buFontTx/>
              <a:buNone/>
            </a:pPr>
            <a:r>
              <a:rPr lang="en-US" altLang="zh-CN" sz="2400" b="1" dirty="0">
                <a:latin typeface="Times New Roman" pitchFamily="18" charset="0"/>
                <a:cs typeface="Times New Roman" pitchFamily="18" charset="0"/>
              </a:rPr>
              <a:t>    char data; 		</a:t>
            </a:r>
            <a:r>
              <a:rPr lang="en-US" altLang="zh-CN" sz="2400" b="1" dirty="0">
                <a:solidFill>
                  <a:srgbClr val="CC00CC"/>
                </a:solidFill>
                <a:latin typeface="Times New Roman" pitchFamily="18" charset="0"/>
                <a:cs typeface="Times New Roman" pitchFamily="18" charset="0"/>
              </a:rPr>
              <a:t>//</a:t>
            </a:r>
            <a:r>
              <a:rPr lang="zh-CN" altLang="en-US" sz="2400" b="1" dirty="0">
                <a:solidFill>
                  <a:srgbClr val="CC00CC"/>
                </a:solidFill>
                <a:latin typeface="Times New Roman" pitchFamily="18" charset="0"/>
                <a:cs typeface="Times New Roman" pitchFamily="18" charset="0"/>
              </a:rPr>
              <a:t>结点值，可不考虑</a:t>
            </a:r>
            <a:endParaRPr lang="en-US" altLang="zh-CN" sz="2400" b="1" dirty="0">
              <a:solidFill>
                <a:srgbClr val="CC00CC"/>
              </a:solidFill>
              <a:latin typeface="Times New Roman" pitchFamily="18" charset="0"/>
              <a:cs typeface="Times New Roman" pitchFamily="18" charset="0"/>
            </a:endParaRPr>
          </a:p>
          <a:p>
            <a:pPr>
              <a:spcBef>
                <a:spcPts val="600"/>
              </a:spcBef>
              <a:buClrTx/>
              <a:buSzTx/>
              <a:buFontTx/>
              <a:buNone/>
            </a:pPr>
            <a:r>
              <a:rPr lang="en-US" altLang="zh-CN" sz="2400" b="1" dirty="0">
                <a:latin typeface="Times New Roman" pitchFamily="18" charset="0"/>
                <a:cs typeface="Times New Roman" pitchFamily="18" charset="0"/>
              </a:rPr>
              <a:t>    int weight;		</a:t>
            </a:r>
            <a:r>
              <a:rPr lang="en-US" altLang="zh-CN" sz="2400" b="1" dirty="0">
                <a:solidFill>
                  <a:srgbClr val="CC00CC"/>
                </a:solidFill>
                <a:latin typeface="Times New Roman" pitchFamily="18" charset="0"/>
                <a:cs typeface="Times New Roman" pitchFamily="18" charset="0"/>
              </a:rPr>
              <a:t>//</a:t>
            </a:r>
            <a:r>
              <a:rPr lang="zh-CN" altLang="en-US" sz="2400" b="1" dirty="0">
                <a:solidFill>
                  <a:srgbClr val="CC00CC"/>
                </a:solidFill>
                <a:latin typeface="Times New Roman" pitchFamily="18" charset="0"/>
                <a:cs typeface="Times New Roman" pitchFamily="18" charset="0"/>
              </a:rPr>
              <a:t>权重值</a:t>
            </a:r>
            <a:endParaRPr lang="en-US" altLang="zh-CN" sz="2400" b="1" dirty="0">
              <a:solidFill>
                <a:srgbClr val="CC00CC"/>
              </a:solidFill>
              <a:latin typeface="Times New Roman" pitchFamily="18" charset="0"/>
              <a:cs typeface="Times New Roman" pitchFamily="18" charset="0"/>
            </a:endParaRPr>
          </a:p>
          <a:p>
            <a:pPr>
              <a:spcBef>
                <a:spcPts val="600"/>
              </a:spcBef>
              <a:buClrTx/>
              <a:buSzTx/>
              <a:buFontTx/>
              <a:buNone/>
            </a:pPr>
            <a:r>
              <a:rPr lang="en-US" altLang="zh-CN" sz="2400" b="1" dirty="0">
                <a:latin typeface="Times New Roman" pitchFamily="18" charset="0"/>
                <a:cs typeface="Times New Roman" pitchFamily="18" charset="0"/>
              </a:rPr>
              <a:t>    </a:t>
            </a:r>
            <a:r>
              <a:rPr lang="en-US" altLang="zh-CN" sz="2400" b="1" dirty="0" err="1">
                <a:latin typeface="Times New Roman" pitchFamily="18" charset="0"/>
                <a:cs typeface="Times New Roman" pitchFamily="18" charset="0"/>
              </a:rPr>
              <a:t>int</a:t>
            </a:r>
            <a:r>
              <a:rPr lang="en-US" altLang="zh-CN" sz="2400" b="1" dirty="0">
                <a:latin typeface="Times New Roman" pitchFamily="18" charset="0"/>
                <a:cs typeface="Times New Roman" pitchFamily="18" charset="0"/>
              </a:rPr>
              <a:t> parent;</a:t>
            </a:r>
          </a:p>
          <a:p>
            <a:pPr>
              <a:spcBef>
                <a:spcPts val="600"/>
              </a:spcBef>
              <a:buClrTx/>
              <a:buSzTx/>
              <a:buFontTx/>
              <a:buNone/>
            </a:pPr>
            <a:r>
              <a:rPr lang="en-US" altLang="zh-CN" sz="2400" b="1" dirty="0">
                <a:latin typeface="Times New Roman" pitchFamily="18" charset="0"/>
                <a:cs typeface="Times New Roman" pitchFamily="18" charset="0"/>
              </a:rPr>
              <a:t>    </a:t>
            </a:r>
            <a:r>
              <a:rPr lang="en-US" altLang="zh-CN" sz="2400" b="1" dirty="0" err="1">
                <a:latin typeface="Times New Roman" pitchFamily="18" charset="0"/>
                <a:cs typeface="Times New Roman" pitchFamily="18" charset="0"/>
              </a:rPr>
              <a:t>int</a:t>
            </a:r>
            <a:r>
              <a:rPr lang="en-US" altLang="zh-CN" sz="2400" b="1" dirty="0">
                <a:latin typeface="Times New Roman" pitchFamily="18" charset="0"/>
                <a:cs typeface="Times New Roman" pitchFamily="18" charset="0"/>
              </a:rPr>
              <a:t> </a:t>
            </a:r>
            <a:r>
              <a:rPr lang="en-US" altLang="zh-CN" sz="2400" b="1" dirty="0" err="1">
                <a:latin typeface="Times New Roman" pitchFamily="18" charset="0"/>
                <a:cs typeface="Times New Roman" pitchFamily="18" charset="0"/>
              </a:rPr>
              <a:t>lchild</a:t>
            </a:r>
            <a:r>
              <a:rPr lang="en-US" altLang="zh-CN" sz="2400" b="1" dirty="0">
                <a:latin typeface="Times New Roman" pitchFamily="18" charset="0"/>
                <a:cs typeface="Times New Roman" pitchFamily="18" charset="0"/>
              </a:rPr>
              <a:t>;</a:t>
            </a:r>
          </a:p>
          <a:p>
            <a:pPr>
              <a:spcBef>
                <a:spcPts val="600"/>
              </a:spcBef>
              <a:buClrTx/>
              <a:buSzTx/>
              <a:buFontTx/>
              <a:buNone/>
            </a:pPr>
            <a:r>
              <a:rPr lang="en-US" altLang="zh-CN" sz="2400" b="1" dirty="0">
                <a:latin typeface="Times New Roman" pitchFamily="18" charset="0"/>
                <a:cs typeface="Times New Roman" pitchFamily="18" charset="0"/>
              </a:rPr>
              <a:t>    </a:t>
            </a:r>
            <a:r>
              <a:rPr lang="en-US" altLang="zh-CN" sz="2400" b="1" dirty="0" err="1">
                <a:latin typeface="Times New Roman" pitchFamily="18" charset="0"/>
                <a:cs typeface="Times New Roman" pitchFamily="18" charset="0"/>
              </a:rPr>
              <a:t>int</a:t>
            </a:r>
            <a:r>
              <a:rPr lang="en-US" altLang="zh-CN" sz="2400" b="1" dirty="0">
                <a:latin typeface="Times New Roman" pitchFamily="18" charset="0"/>
                <a:cs typeface="Times New Roman" pitchFamily="18" charset="0"/>
              </a:rPr>
              <a:t> </a:t>
            </a:r>
            <a:r>
              <a:rPr lang="en-US" altLang="zh-CN" sz="2400" b="1" dirty="0" err="1">
                <a:latin typeface="Times New Roman" pitchFamily="18" charset="0"/>
                <a:cs typeface="Times New Roman" pitchFamily="18" charset="0"/>
              </a:rPr>
              <a:t>rchild</a:t>
            </a:r>
            <a:r>
              <a:rPr lang="en-US" altLang="zh-CN" sz="2400" b="1" dirty="0">
                <a:latin typeface="Times New Roman" pitchFamily="18" charset="0"/>
                <a:cs typeface="Times New Roman" pitchFamily="18" charset="0"/>
              </a:rPr>
              <a:t>;</a:t>
            </a:r>
          </a:p>
          <a:p>
            <a:pPr>
              <a:spcBef>
                <a:spcPts val="600"/>
              </a:spcBef>
              <a:buClrTx/>
              <a:buSzTx/>
              <a:buFontTx/>
              <a:buNone/>
            </a:pPr>
            <a:r>
              <a:rPr lang="en-US" altLang="zh-CN" sz="2400" b="1" dirty="0">
                <a:latin typeface="Times New Roman" pitchFamily="18" charset="0"/>
                <a:cs typeface="Times New Roman" pitchFamily="18" charset="0"/>
              </a:rPr>
              <a:t>}</a:t>
            </a:r>
            <a:r>
              <a:rPr lang="en-US" altLang="zh-CN" sz="2400" b="1" dirty="0">
                <a:solidFill>
                  <a:srgbClr val="FF0000"/>
                </a:solidFill>
                <a:latin typeface="Times New Roman" pitchFamily="18" charset="0"/>
                <a:cs typeface="Times New Roman" pitchFamily="18" charset="0"/>
              </a:rPr>
              <a:t> </a:t>
            </a:r>
            <a:r>
              <a:rPr lang="en-US" altLang="zh-CN" sz="2400" b="1" dirty="0" err="1">
                <a:solidFill>
                  <a:srgbClr val="FF0000"/>
                </a:solidFill>
                <a:latin typeface="Times New Roman" pitchFamily="18" charset="0"/>
                <a:cs typeface="Times New Roman" pitchFamily="18" charset="0"/>
              </a:rPr>
              <a:t>HTNode</a:t>
            </a:r>
            <a:r>
              <a:rPr lang="en-US" altLang="zh-CN" sz="2400" b="1" dirty="0">
                <a:latin typeface="Times New Roman" pitchFamily="18" charset="0"/>
                <a:cs typeface="Times New Roman" pitchFamily="18" charset="0"/>
              </a:rPr>
              <a:t>;</a:t>
            </a:r>
          </a:p>
        </p:txBody>
      </p:sp>
      <p:sp>
        <p:nvSpPr>
          <p:cNvPr id="7" name="Text Box 3">
            <a:extLst>
              <a:ext uri="{FF2B5EF4-FFF2-40B4-BE49-F238E27FC236}">
                <a16:creationId xmlns:a16="http://schemas.microsoft.com/office/drawing/2014/main" id="{7E16E15E-5B73-45CB-A058-C5E59EBFA84B}"/>
              </a:ext>
            </a:extLst>
          </p:cNvPr>
          <p:cNvSpPr txBox="1">
            <a:spLocks noChangeArrowheads="1"/>
          </p:cNvSpPr>
          <p:nvPr/>
        </p:nvSpPr>
        <p:spPr bwMode="auto">
          <a:xfrm>
            <a:off x="6030602" y="1838669"/>
            <a:ext cx="60943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b="1" dirty="0">
                <a:solidFill>
                  <a:schemeClr val="accent6">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例如</a:t>
            </a:r>
            <a:r>
              <a:rPr kumimoji="1" lang="en-US" altLang="zh-CN" sz="2400" b="1" dirty="0">
                <a:solidFill>
                  <a:schemeClr val="accent6">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2400" b="1" dirty="0">
                <a:solidFill>
                  <a:schemeClr val="accent6">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已知</a:t>
            </a:r>
            <a:r>
              <a:rPr kumimoji="1" lang="en-US" altLang="zh-CN" sz="2400" b="1" dirty="0">
                <a:solidFill>
                  <a:schemeClr val="accent6">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ABCDE</a:t>
            </a:r>
            <a:r>
              <a:rPr kumimoji="1" lang="zh-CN" altLang="en-US" sz="2400" b="1" dirty="0">
                <a:solidFill>
                  <a:schemeClr val="accent6">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权值 </a:t>
            </a:r>
            <a:r>
              <a:rPr kumimoji="1" lang="en-US" altLang="zh-CN" sz="2400" b="1" dirty="0">
                <a:solidFill>
                  <a:schemeClr val="accent6">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W={ 5, 6, 2, 9, 7 }</a:t>
            </a:r>
          </a:p>
        </p:txBody>
      </p:sp>
      <p:grpSp>
        <p:nvGrpSpPr>
          <p:cNvPr id="40" name="组合 39">
            <a:extLst>
              <a:ext uri="{FF2B5EF4-FFF2-40B4-BE49-F238E27FC236}">
                <a16:creationId xmlns:a16="http://schemas.microsoft.com/office/drawing/2014/main" id="{04783247-3FDE-4F91-BC2B-F908A9522664}"/>
              </a:ext>
            </a:extLst>
          </p:cNvPr>
          <p:cNvGrpSpPr/>
          <p:nvPr/>
        </p:nvGrpSpPr>
        <p:grpSpPr>
          <a:xfrm>
            <a:off x="7285556" y="2743200"/>
            <a:ext cx="3015530" cy="2774103"/>
            <a:chOff x="7496283" y="3360578"/>
            <a:chExt cx="3015530" cy="2774103"/>
          </a:xfrm>
        </p:grpSpPr>
        <p:sp>
          <p:nvSpPr>
            <p:cNvPr id="10" name="Oval 18">
              <a:extLst>
                <a:ext uri="{FF2B5EF4-FFF2-40B4-BE49-F238E27FC236}">
                  <a16:creationId xmlns:a16="http://schemas.microsoft.com/office/drawing/2014/main" id="{24969ABD-4C10-47D4-955E-202F8FF7D67C}"/>
                </a:ext>
              </a:extLst>
            </p:cNvPr>
            <p:cNvSpPr>
              <a:spLocks noChangeArrowheads="1"/>
            </p:cNvSpPr>
            <p:nvPr/>
          </p:nvSpPr>
          <p:spPr bwMode="auto">
            <a:xfrm>
              <a:off x="9994577" y="4944246"/>
              <a:ext cx="517236" cy="470766"/>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9</a:t>
              </a:r>
              <a:endParaRPr kumimoji="1" lang="en-US" altLang="zh-CN" dirty="0">
                <a:solidFill>
                  <a:srgbClr val="000000"/>
                </a:solidFill>
                <a:latin typeface="Times New Roman" pitchFamily="18" charset="0"/>
              </a:endParaRPr>
            </a:p>
          </p:txBody>
        </p:sp>
        <p:sp>
          <p:nvSpPr>
            <p:cNvPr id="19" name="Oval 27">
              <a:extLst>
                <a:ext uri="{FF2B5EF4-FFF2-40B4-BE49-F238E27FC236}">
                  <a16:creationId xmlns:a16="http://schemas.microsoft.com/office/drawing/2014/main" id="{65764036-56D1-4F8B-8A1C-8C7AE3EA2197}"/>
                </a:ext>
              </a:extLst>
            </p:cNvPr>
            <p:cNvSpPr>
              <a:spLocks noChangeArrowheads="1"/>
            </p:cNvSpPr>
            <p:nvPr/>
          </p:nvSpPr>
          <p:spPr bwMode="auto">
            <a:xfrm>
              <a:off x="9477153" y="5663842"/>
              <a:ext cx="517424" cy="470839"/>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5</a:t>
              </a:r>
              <a:endParaRPr kumimoji="1" lang="en-US" altLang="zh-CN" dirty="0">
                <a:solidFill>
                  <a:srgbClr val="000000"/>
                </a:solidFill>
                <a:latin typeface="Times New Roman" pitchFamily="18" charset="0"/>
              </a:endParaRPr>
            </a:p>
          </p:txBody>
        </p:sp>
        <p:sp>
          <p:nvSpPr>
            <p:cNvPr id="20" name="Oval 28">
              <a:extLst>
                <a:ext uri="{FF2B5EF4-FFF2-40B4-BE49-F238E27FC236}">
                  <a16:creationId xmlns:a16="http://schemas.microsoft.com/office/drawing/2014/main" id="{72690024-E13E-4447-A209-405269081765}"/>
                </a:ext>
              </a:extLst>
            </p:cNvPr>
            <p:cNvSpPr>
              <a:spLocks noChangeArrowheads="1"/>
            </p:cNvSpPr>
            <p:nvPr/>
          </p:nvSpPr>
          <p:spPr bwMode="auto">
            <a:xfrm>
              <a:off x="8763000" y="5663842"/>
              <a:ext cx="517424" cy="470839"/>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a:solidFill>
                    <a:srgbClr val="990000"/>
                  </a:solidFill>
                  <a:latin typeface="Times New Roman" pitchFamily="18" charset="0"/>
                </a:rPr>
                <a:t>2</a:t>
              </a:r>
              <a:endParaRPr kumimoji="1" lang="en-US" altLang="zh-CN">
                <a:solidFill>
                  <a:srgbClr val="000000"/>
                </a:solidFill>
                <a:latin typeface="Times New Roman" pitchFamily="18" charset="0"/>
              </a:endParaRPr>
            </a:p>
          </p:txBody>
        </p:sp>
        <p:sp>
          <p:nvSpPr>
            <p:cNvPr id="21" name="Line 29">
              <a:extLst>
                <a:ext uri="{FF2B5EF4-FFF2-40B4-BE49-F238E27FC236}">
                  <a16:creationId xmlns:a16="http://schemas.microsoft.com/office/drawing/2014/main" id="{71B48ED4-5DA3-478D-8D4A-B14B4AACB85D}"/>
                </a:ext>
              </a:extLst>
            </p:cNvPr>
            <p:cNvSpPr>
              <a:spLocks noChangeShapeType="1"/>
            </p:cNvSpPr>
            <p:nvPr/>
          </p:nvSpPr>
          <p:spPr bwMode="auto">
            <a:xfrm flipH="1">
              <a:off x="9021712" y="5372371"/>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22" name="Line 30">
              <a:extLst>
                <a:ext uri="{FF2B5EF4-FFF2-40B4-BE49-F238E27FC236}">
                  <a16:creationId xmlns:a16="http://schemas.microsoft.com/office/drawing/2014/main" id="{3B5BF471-F97D-42A4-BDD0-7CE62AC30558}"/>
                </a:ext>
              </a:extLst>
            </p:cNvPr>
            <p:cNvSpPr>
              <a:spLocks noChangeShapeType="1"/>
            </p:cNvSpPr>
            <p:nvPr/>
          </p:nvSpPr>
          <p:spPr bwMode="auto">
            <a:xfrm>
              <a:off x="9477153" y="5372371"/>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27" name="Oval 27">
              <a:extLst>
                <a:ext uri="{FF2B5EF4-FFF2-40B4-BE49-F238E27FC236}">
                  <a16:creationId xmlns:a16="http://schemas.microsoft.com/office/drawing/2014/main" id="{5D8252F8-FD13-4DAA-83E7-EC7D2D4F4F37}"/>
                </a:ext>
              </a:extLst>
            </p:cNvPr>
            <p:cNvSpPr>
              <a:spLocks noChangeArrowheads="1"/>
            </p:cNvSpPr>
            <p:nvPr/>
          </p:nvSpPr>
          <p:spPr bwMode="auto">
            <a:xfrm>
              <a:off x="9085437"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7</a:t>
              </a:r>
              <a:endParaRPr kumimoji="1" lang="en-US" altLang="zh-CN" dirty="0">
                <a:solidFill>
                  <a:srgbClr val="000000"/>
                </a:solidFill>
                <a:latin typeface="Times New Roman" pitchFamily="18" charset="0"/>
              </a:endParaRPr>
            </a:p>
          </p:txBody>
        </p:sp>
        <p:sp>
          <p:nvSpPr>
            <p:cNvPr id="29" name="Line 29">
              <a:extLst>
                <a:ext uri="{FF2B5EF4-FFF2-40B4-BE49-F238E27FC236}">
                  <a16:creationId xmlns:a16="http://schemas.microsoft.com/office/drawing/2014/main" id="{7F9C6189-C5C3-42D8-8570-08A0EF92724E}"/>
                </a:ext>
              </a:extLst>
            </p:cNvPr>
            <p:cNvSpPr>
              <a:spLocks noChangeShapeType="1"/>
            </p:cNvSpPr>
            <p:nvPr/>
          </p:nvSpPr>
          <p:spPr bwMode="auto">
            <a:xfrm flipH="1">
              <a:off x="9502755"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30" name="Line 30">
              <a:extLst>
                <a:ext uri="{FF2B5EF4-FFF2-40B4-BE49-F238E27FC236}">
                  <a16:creationId xmlns:a16="http://schemas.microsoft.com/office/drawing/2014/main" id="{6FEC2846-FBBA-47FF-B8F3-F2EC369D22EC}"/>
                </a:ext>
              </a:extLst>
            </p:cNvPr>
            <p:cNvSpPr>
              <a:spLocks noChangeShapeType="1"/>
            </p:cNvSpPr>
            <p:nvPr/>
          </p:nvSpPr>
          <p:spPr bwMode="auto">
            <a:xfrm>
              <a:off x="9958196"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31" name="Oval 27">
              <a:extLst>
                <a:ext uri="{FF2B5EF4-FFF2-40B4-BE49-F238E27FC236}">
                  <a16:creationId xmlns:a16="http://schemas.microsoft.com/office/drawing/2014/main" id="{F9535E95-D172-4D56-9AD3-E95A2217A346}"/>
                </a:ext>
              </a:extLst>
            </p:cNvPr>
            <p:cNvSpPr>
              <a:spLocks noChangeArrowheads="1"/>
            </p:cNvSpPr>
            <p:nvPr/>
          </p:nvSpPr>
          <p:spPr bwMode="auto">
            <a:xfrm>
              <a:off x="8240080" y="4901533"/>
              <a:ext cx="517424" cy="470839"/>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7</a:t>
              </a:r>
              <a:endParaRPr kumimoji="1" lang="en-US" altLang="zh-CN" dirty="0">
                <a:solidFill>
                  <a:srgbClr val="000000"/>
                </a:solidFill>
                <a:latin typeface="Times New Roman" pitchFamily="18" charset="0"/>
              </a:endParaRPr>
            </a:p>
          </p:txBody>
        </p:sp>
        <p:sp>
          <p:nvSpPr>
            <p:cNvPr id="32" name="Oval 28">
              <a:extLst>
                <a:ext uri="{FF2B5EF4-FFF2-40B4-BE49-F238E27FC236}">
                  <a16:creationId xmlns:a16="http://schemas.microsoft.com/office/drawing/2014/main" id="{FCF1C11F-F5FA-4B91-A6F7-CB4FAC86F59A}"/>
                </a:ext>
              </a:extLst>
            </p:cNvPr>
            <p:cNvSpPr>
              <a:spLocks noChangeArrowheads="1"/>
            </p:cNvSpPr>
            <p:nvPr/>
          </p:nvSpPr>
          <p:spPr bwMode="auto">
            <a:xfrm>
              <a:off x="7496283" y="4901533"/>
              <a:ext cx="517424" cy="470839"/>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6</a:t>
              </a:r>
              <a:endParaRPr kumimoji="1" lang="en-US" altLang="zh-CN" dirty="0">
                <a:solidFill>
                  <a:srgbClr val="000000"/>
                </a:solidFill>
                <a:latin typeface="Times New Roman" pitchFamily="18" charset="0"/>
              </a:endParaRPr>
            </a:p>
          </p:txBody>
        </p:sp>
        <p:sp>
          <p:nvSpPr>
            <p:cNvPr id="33" name="Line 29">
              <a:extLst>
                <a:ext uri="{FF2B5EF4-FFF2-40B4-BE49-F238E27FC236}">
                  <a16:creationId xmlns:a16="http://schemas.microsoft.com/office/drawing/2014/main" id="{1A8D8816-3789-4B7B-9416-E4D2F2E1477A}"/>
                </a:ext>
              </a:extLst>
            </p:cNvPr>
            <p:cNvSpPr>
              <a:spLocks noChangeShapeType="1"/>
            </p:cNvSpPr>
            <p:nvPr/>
          </p:nvSpPr>
          <p:spPr bwMode="auto">
            <a:xfrm flipH="1">
              <a:off x="7784639"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34" name="Line 30">
              <a:extLst>
                <a:ext uri="{FF2B5EF4-FFF2-40B4-BE49-F238E27FC236}">
                  <a16:creationId xmlns:a16="http://schemas.microsoft.com/office/drawing/2014/main" id="{1C840C0B-3DDF-42E5-AE6D-B77D9B6A557C}"/>
                </a:ext>
              </a:extLst>
            </p:cNvPr>
            <p:cNvSpPr>
              <a:spLocks noChangeShapeType="1"/>
            </p:cNvSpPr>
            <p:nvPr/>
          </p:nvSpPr>
          <p:spPr bwMode="auto">
            <a:xfrm>
              <a:off x="8240080"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35" name="Oval 27">
              <a:extLst>
                <a:ext uri="{FF2B5EF4-FFF2-40B4-BE49-F238E27FC236}">
                  <a16:creationId xmlns:a16="http://schemas.microsoft.com/office/drawing/2014/main" id="{12D3902A-C463-4CFD-A1D7-8B457B0A3D4B}"/>
                </a:ext>
              </a:extLst>
            </p:cNvPr>
            <p:cNvSpPr>
              <a:spLocks noChangeArrowheads="1"/>
            </p:cNvSpPr>
            <p:nvPr/>
          </p:nvSpPr>
          <p:spPr bwMode="auto">
            <a:xfrm>
              <a:off x="7872590" y="4147341"/>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13</a:t>
              </a:r>
              <a:endParaRPr kumimoji="1" lang="en-US" altLang="zh-CN" dirty="0">
                <a:solidFill>
                  <a:srgbClr val="000000"/>
                </a:solidFill>
                <a:latin typeface="Times New Roman" pitchFamily="18" charset="0"/>
              </a:endParaRPr>
            </a:p>
          </p:txBody>
        </p:sp>
        <p:sp>
          <p:nvSpPr>
            <p:cNvPr id="36" name="Oval 27">
              <a:extLst>
                <a:ext uri="{FF2B5EF4-FFF2-40B4-BE49-F238E27FC236}">
                  <a16:creationId xmlns:a16="http://schemas.microsoft.com/office/drawing/2014/main" id="{CA70E0B1-C471-4169-B5BF-588193336A33}"/>
                </a:ext>
              </a:extLst>
            </p:cNvPr>
            <p:cNvSpPr>
              <a:spLocks noChangeArrowheads="1"/>
            </p:cNvSpPr>
            <p:nvPr/>
          </p:nvSpPr>
          <p:spPr bwMode="auto">
            <a:xfrm>
              <a:off x="9586298" y="417111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16</a:t>
              </a:r>
              <a:endParaRPr kumimoji="1" lang="en-US" altLang="zh-CN" dirty="0">
                <a:solidFill>
                  <a:srgbClr val="000000"/>
                </a:solidFill>
                <a:latin typeface="Times New Roman" pitchFamily="18" charset="0"/>
              </a:endParaRPr>
            </a:p>
          </p:txBody>
        </p:sp>
        <p:sp>
          <p:nvSpPr>
            <p:cNvPr id="37" name="Oval 27">
              <a:extLst>
                <a:ext uri="{FF2B5EF4-FFF2-40B4-BE49-F238E27FC236}">
                  <a16:creationId xmlns:a16="http://schemas.microsoft.com/office/drawing/2014/main" id="{57BDF697-43A5-4FB5-847E-F7A5F1C9CAF7}"/>
                </a:ext>
              </a:extLst>
            </p:cNvPr>
            <p:cNvSpPr>
              <a:spLocks noChangeArrowheads="1"/>
            </p:cNvSpPr>
            <p:nvPr/>
          </p:nvSpPr>
          <p:spPr bwMode="auto">
            <a:xfrm>
              <a:off x="8726513" y="3360578"/>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29</a:t>
              </a:r>
              <a:endParaRPr kumimoji="1" lang="en-US" altLang="zh-CN" dirty="0">
                <a:solidFill>
                  <a:srgbClr val="000000"/>
                </a:solidFill>
                <a:latin typeface="Times New Roman" pitchFamily="18" charset="0"/>
              </a:endParaRPr>
            </a:p>
          </p:txBody>
        </p:sp>
        <p:sp>
          <p:nvSpPr>
            <p:cNvPr id="38" name="Line 29">
              <a:extLst>
                <a:ext uri="{FF2B5EF4-FFF2-40B4-BE49-F238E27FC236}">
                  <a16:creationId xmlns:a16="http://schemas.microsoft.com/office/drawing/2014/main" id="{024610D9-179E-4BAA-8103-F04614EC530D}"/>
                </a:ext>
              </a:extLst>
            </p:cNvPr>
            <p:cNvSpPr>
              <a:spLocks noChangeShapeType="1"/>
            </p:cNvSpPr>
            <p:nvPr/>
          </p:nvSpPr>
          <p:spPr bwMode="auto">
            <a:xfrm flipH="1">
              <a:off x="8293900" y="3825480"/>
              <a:ext cx="517424" cy="3431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39" name="Line 30">
              <a:extLst>
                <a:ext uri="{FF2B5EF4-FFF2-40B4-BE49-F238E27FC236}">
                  <a16:creationId xmlns:a16="http://schemas.microsoft.com/office/drawing/2014/main" id="{B339CBCC-B31E-40CC-9DBE-8DB47348538C}"/>
                </a:ext>
              </a:extLst>
            </p:cNvPr>
            <p:cNvSpPr>
              <a:spLocks noChangeShapeType="1"/>
            </p:cNvSpPr>
            <p:nvPr/>
          </p:nvSpPr>
          <p:spPr bwMode="auto">
            <a:xfrm>
              <a:off x="9118100" y="3822664"/>
              <a:ext cx="517424" cy="39116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grpSp>
    </p:spTree>
    <p:extLst>
      <p:ext uri="{BB962C8B-B14F-4D97-AF65-F5344CB8AC3E}">
        <p14:creationId xmlns:p14="http://schemas.microsoft.com/office/powerpoint/2010/main" val="28979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6" presetClass="entr" presetSubtype="16"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circle(in)">
                                      <p:cBhvr>
                                        <p:cTn id="11"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2FA5A275-7368-4B87-9977-04521E34577F}"/>
              </a:ext>
            </a:extLst>
          </p:cNvPr>
          <p:cNvGraphicFramePr>
            <a:graphicFrameLocks noGrp="1"/>
          </p:cNvGraphicFramePr>
          <p:nvPr>
            <p:extLst>
              <p:ext uri="{D42A27DB-BD31-4B8C-83A1-F6EECF244321}">
                <p14:modId xmlns:p14="http://schemas.microsoft.com/office/powerpoint/2010/main" val="2212592695"/>
              </p:ext>
            </p:extLst>
          </p:nvPr>
        </p:nvGraphicFramePr>
        <p:xfrm>
          <a:off x="3276600" y="4419600"/>
          <a:ext cx="4860612" cy="1829595"/>
        </p:xfrm>
        <a:graphic>
          <a:graphicData uri="http://schemas.openxmlformats.org/drawingml/2006/table">
            <a:tbl>
              <a:tblPr firstRow="1" bandRow="1">
                <a:effectLst/>
                <a:tableStyleId>{69CF1AB2-1976-4502-BF36-3FF5EA218861}</a:tableStyleId>
              </a:tblPr>
              <a:tblGrid>
                <a:gridCol w="540068">
                  <a:extLst>
                    <a:ext uri="{9D8B030D-6E8A-4147-A177-3AD203B41FA5}">
                      <a16:colId xmlns:a16="http://schemas.microsoft.com/office/drawing/2014/main" val="20000"/>
                    </a:ext>
                  </a:extLst>
                </a:gridCol>
                <a:gridCol w="540068">
                  <a:extLst>
                    <a:ext uri="{9D8B030D-6E8A-4147-A177-3AD203B41FA5}">
                      <a16:colId xmlns:a16="http://schemas.microsoft.com/office/drawing/2014/main" val="20001"/>
                    </a:ext>
                  </a:extLst>
                </a:gridCol>
                <a:gridCol w="540068">
                  <a:extLst>
                    <a:ext uri="{9D8B030D-6E8A-4147-A177-3AD203B41FA5}">
                      <a16:colId xmlns:a16="http://schemas.microsoft.com/office/drawing/2014/main" val="20002"/>
                    </a:ext>
                  </a:extLst>
                </a:gridCol>
                <a:gridCol w="540068">
                  <a:extLst>
                    <a:ext uri="{9D8B030D-6E8A-4147-A177-3AD203B41FA5}">
                      <a16:colId xmlns:a16="http://schemas.microsoft.com/office/drawing/2014/main" val="20003"/>
                    </a:ext>
                  </a:extLst>
                </a:gridCol>
                <a:gridCol w="540068">
                  <a:extLst>
                    <a:ext uri="{9D8B030D-6E8A-4147-A177-3AD203B41FA5}">
                      <a16:colId xmlns:a16="http://schemas.microsoft.com/office/drawing/2014/main" val="20004"/>
                    </a:ext>
                  </a:extLst>
                </a:gridCol>
                <a:gridCol w="540068">
                  <a:extLst>
                    <a:ext uri="{9D8B030D-6E8A-4147-A177-3AD203B41FA5}">
                      <a16:colId xmlns:a16="http://schemas.microsoft.com/office/drawing/2014/main" val="20005"/>
                    </a:ext>
                  </a:extLst>
                </a:gridCol>
                <a:gridCol w="540068">
                  <a:extLst>
                    <a:ext uri="{9D8B030D-6E8A-4147-A177-3AD203B41FA5}">
                      <a16:colId xmlns:a16="http://schemas.microsoft.com/office/drawing/2014/main" val="20006"/>
                    </a:ext>
                  </a:extLst>
                </a:gridCol>
                <a:gridCol w="540068">
                  <a:extLst>
                    <a:ext uri="{9D8B030D-6E8A-4147-A177-3AD203B41FA5}">
                      <a16:colId xmlns:a16="http://schemas.microsoft.com/office/drawing/2014/main" val="20007"/>
                    </a:ext>
                  </a:extLst>
                </a:gridCol>
                <a:gridCol w="540068">
                  <a:extLst>
                    <a:ext uri="{9D8B030D-6E8A-4147-A177-3AD203B41FA5}">
                      <a16:colId xmlns:a16="http://schemas.microsoft.com/office/drawing/2014/main" val="20008"/>
                    </a:ext>
                  </a:extLst>
                </a:gridCol>
              </a:tblGrid>
              <a:tr h="365919">
                <a:tc>
                  <a:txBody>
                    <a:bodyPr/>
                    <a:lstStyle/>
                    <a:p>
                      <a:pPr algn="ctr"/>
                      <a:r>
                        <a:rPr lang="en-US" altLang="zh-CN" sz="1800" dirty="0">
                          <a:solidFill>
                            <a:srgbClr val="FF00FF"/>
                          </a:solidFill>
                        </a:rPr>
                        <a:t>A</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FF00FF"/>
                          </a:solidFill>
                        </a:rPr>
                        <a:t>B</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FF00FF"/>
                          </a:solidFill>
                        </a:rPr>
                        <a:t>C</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FF00FF"/>
                          </a:solidFill>
                        </a:rPr>
                        <a:t>D</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FF00FF"/>
                          </a:solidFill>
                        </a:rPr>
                        <a:t>E</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65919">
                <a:tc>
                  <a:txBody>
                    <a:bodyPr/>
                    <a:lstStyle/>
                    <a:p>
                      <a:pPr algn="ctr"/>
                      <a:r>
                        <a:rPr lang="en-US" altLang="zh-CN" sz="1800" b="1" dirty="0">
                          <a:solidFill>
                            <a:schemeClr val="tx1"/>
                          </a:solidFill>
                        </a:rPr>
                        <a:t>5</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chemeClr val="tx1"/>
                          </a:solidFill>
                        </a:rPr>
                        <a:t>6</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chemeClr val="tx1"/>
                          </a:solidFill>
                        </a:rPr>
                        <a:t>2</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chemeClr val="tx1"/>
                          </a:solidFill>
                        </a:rPr>
                        <a:t>9</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chemeClr val="tx1"/>
                          </a:solidFill>
                        </a:rPr>
                        <a:t>7</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chemeClr val="tx1"/>
                          </a:solidFill>
                        </a:rPr>
                        <a:t>0</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chemeClr val="tx1"/>
                          </a:solidFill>
                        </a:rPr>
                        <a:t>0</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chemeClr val="tx1"/>
                          </a:solidFill>
                        </a:rPr>
                        <a:t>0</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chemeClr val="tx1"/>
                          </a:solidFill>
                        </a:rPr>
                        <a:t>0</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1"/>
                  </a:ext>
                </a:extLst>
              </a:tr>
              <a:tr h="365919">
                <a:tc>
                  <a:txBody>
                    <a:bodyPr/>
                    <a:lstStyle/>
                    <a:p>
                      <a:pPr algn="ctr"/>
                      <a:endParaRPr lang="en-US" altLang="zh-CN"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altLang="zh-CN"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altLang="zh-CN"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altLang="zh-CN"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altLang="zh-CN"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altLang="zh-CN"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endParaRPr lang="en-US" altLang="zh-CN" sz="1800" b="1">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endParaRPr lang="en-US" altLang="zh-CN" sz="1800" b="1">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endParaRPr lang="en-US" altLang="zh-CN" sz="1800" b="1">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2"/>
                  </a:ext>
                </a:extLst>
              </a:tr>
              <a:tr h="365919">
                <a:tc>
                  <a:txBody>
                    <a:bodyPr/>
                    <a:lstStyle/>
                    <a:p>
                      <a:pPr algn="ctr"/>
                      <a:endParaRPr lang="en-US" altLang="zh-CN" sz="1800" b="1">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endParaRPr lang="en-US" altLang="zh-CN" sz="1800" b="1">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3"/>
                  </a:ext>
                </a:extLst>
              </a:tr>
              <a:tr h="365919">
                <a:tc>
                  <a:txBody>
                    <a:bodyPr/>
                    <a:lstStyle/>
                    <a:p>
                      <a:pPr algn="ctr"/>
                      <a:endParaRPr lang="en-US" altLang="zh-CN" sz="1800" b="1">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altLang="zh-CN" sz="1800" b="1">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altLang="zh-CN" sz="1800" b="1">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altLang="zh-CN" sz="1800" b="1">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4"/>
                  </a:ext>
                </a:extLst>
              </a:tr>
            </a:tbl>
          </a:graphicData>
        </a:graphic>
      </p:graphicFrame>
      <p:sp>
        <p:nvSpPr>
          <p:cNvPr id="3" name="TextBox 7">
            <a:extLst>
              <a:ext uri="{FF2B5EF4-FFF2-40B4-BE49-F238E27FC236}">
                <a16:creationId xmlns:a16="http://schemas.microsoft.com/office/drawing/2014/main" id="{0DDB2D80-123A-49A1-9551-0094328B79AB}"/>
              </a:ext>
            </a:extLst>
          </p:cNvPr>
          <p:cNvSpPr txBox="1">
            <a:spLocks noChangeArrowheads="1"/>
          </p:cNvSpPr>
          <p:nvPr/>
        </p:nvSpPr>
        <p:spPr bwMode="auto">
          <a:xfrm>
            <a:off x="2338388" y="4720282"/>
            <a:ext cx="950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a:t>Weight</a:t>
            </a:r>
            <a:endParaRPr lang="zh-CN" altLang="en-US" sz="1800" b="1" dirty="0"/>
          </a:p>
        </p:txBody>
      </p:sp>
      <p:sp>
        <p:nvSpPr>
          <p:cNvPr id="4" name="TextBox 8">
            <a:extLst>
              <a:ext uri="{FF2B5EF4-FFF2-40B4-BE49-F238E27FC236}">
                <a16:creationId xmlns:a16="http://schemas.microsoft.com/office/drawing/2014/main" id="{07DCC091-ECCF-4DED-8F69-78F9518B5FE0}"/>
              </a:ext>
            </a:extLst>
          </p:cNvPr>
          <p:cNvSpPr txBox="1">
            <a:spLocks noChangeArrowheads="1"/>
          </p:cNvSpPr>
          <p:nvPr/>
        </p:nvSpPr>
        <p:spPr bwMode="auto">
          <a:xfrm>
            <a:off x="2371725" y="5091757"/>
            <a:ext cx="903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a:solidFill>
                  <a:srgbClr val="0000FF"/>
                </a:solidFill>
              </a:rPr>
              <a:t>Parent</a:t>
            </a:r>
            <a:endParaRPr lang="zh-CN" altLang="en-US" sz="1800" b="1">
              <a:solidFill>
                <a:srgbClr val="0000FF"/>
              </a:solidFill>
            </a:endParaRPr>
          </a:p>
        </p:txBody>
      </p:sp>
      <p:sp>
        <p:nvSpPr>
          <p:cNvPr id="5" name="TextBox 9">
            <a:extLst>
              <a:ext uri="{FF2B5EF4-FFF2-40B4-BE49-F238E27FC236}">
                <a16:creationId xmlns:a16="http://schemas.microsoft.com/office/drawing/2014/main" id="{033B938C-B93F-42C4-B67C-6C11B73EE23E}"/>
              </a:ext>
            </a:extLst>
          </p:cNvPr>
          <p:cNvSpPr txBox="1">
            <a:spLocks noChangeArrowheads="1"/>
          </p:cNvSpPr>
          <p:nvPr/>
        </p:nvSpPr>
        <p:spPr bwMode="auto">
          <a:xfrm>
            <a:off x="2406650" y="5450532"/>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a:solidFill>
                  <a:srgbClr val="D60093"/>
                </a:solidFill>
              </a:rPr>
              <a:t>Lchild</a:t>
            </a:r>
            <a:endParaRPr lang="zh-CN" altLang="en-US" sz="1800" b="1">
              <a:solidFill>
                <a:srgbClr val="D60093"/>
              </a:solidFill>
            </a:endParaRPr>
          </a:p>
        </p:txBody>
      </p:sp>
      <p:sp>
        <p:nvSpPr>
          <p:cNvPr id="6" name="TextBox 10">
            <a:extLst>
              <a:ext uri="{FF2B5EF4-FFF2-40B4-BE49-F238E27FC236}">
                <a16:creationId xmlns:a16="http://schemas.microsoft.com/office/drawing/2014/main" id="{C7C9089B-F52F-4148-AAC9-C4C14D2E8818}"/>
              </a:ext>
            </a:extLst>
          </p:cNvPr>
          <p:cNvSpPr txBox="1">
            <a:spLocks noChangeArrowheads="1"/>
          </p:cNvSpPr>
          <p:nvPr/>
        </p:nvSpPr>
        <p:spPr bwMode="auto">
          <a:xfrm>
            <a:off x="2384425" y="5879157"/>
            <a:ext cx="890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a:solidFill>
                  <a:srgbClr val="D60093"/>
                </a:solidFill>
              </a:rPr>
              <a:t>Rchild</a:t>
            </a:r>
            <a:endParaRPr lang="zh-CN" altLang="en-US" sz="1800" b="1">
              <a:solidFill>
                <a:srgbClr val="D60093"/>
              </a:solidFill>
            </a:endParaRPr>
          </a:p>
        </p:txBody>
      </p:sp>
      <p:sp>
        <p:nvSpPr>
          <p:cNvPr id="7" name="TextBox 11">
            <a:extLst>
              <a:ext uri="{FF2B5EF4-FFF2-40B4-BE49-F238E27FC236}">
                <a16:creationId xmlns:a16="http://schemas.microsoft.com/office/drawing/2014/main" id="{22F54A3E-ECBC-413D-91FE-BF75E69893E7}"/>
              </a:ext>
            </a:extLst>
          </p:cNvPr>
          <p:cNvSpPr txBox="1">
            <a:spLocks noChangeArrowheads="1"/>
          </p:cNvSpPr>
          <p:nvPr/>
        </p:nvSpPr>
        <p:spPr bwMode="auto">
          <a:xfrm>
            <a:off x="3289301" y="4123221"/>
            <a:ext cx="4882356"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dirty="0">
                <a:solidFill>
                  <a:srgbClr val="000000"/>
                </a:solidFill>
              </a:rPr>
              <a:t>  </a:t>
            </a:r>
            <a:r>
              <a:rPr lang="en-US" altLang="zh-CN" sz="1800" b="1" dirty="0">
                <a:solidFill>
                  <a:srgbClr val="0066FF"/>
                </a:solidFill>
                <a:latin typeface="Times New Roman" pitchFamily="18" charset="0"/>
                <a:cs typeface="Times New Roman" pitchFamily="18" charset="0"/>
              </a:rPr>
              <a:t>0       1        2       3       4        5       6       7        8  </a:t>
            </a:r>
            <a:endParaRPr lang="zh-CN" altLang="en-US" sz="1800" b="1" dirty="0">
              <a:solidFill>
                <a:srgbClr val="0066FF"/>
              </a:solidFill>
              <a:latin typeface="Times New Roman" pitchFamily="18" charset="0"/>
              <a:cs typeface="Times New Roman" pitchFamily="18" charset="0"/>
            </a:endParaRPr>
          </a:p>
        </p:txBody>
      </p:sp>
      <p:sp>
        <p:nvSpPr>
          <p:cNvPr id="8" name="Text Box 3">
            <a:extLst>
              <a:ext uri="{FF2B5EF4-FFF2-40B4-BE49-F238E27FC236}">
                <a16:creationId xmlns:a16="http://schemas.microsoft.com/office/drawing/2014/main" id="{15C28D99-3689-435B-865E-34F0E2A81DD9}"/>
              </a:ext>
            </a:extLst>
          </p:cNvPr>
          <p:cNvSpPr txBox="1">
            <a:spLocks noChangeArrowheads="1"/>
          </p:cNvSpPr>
          <p:nvPr/>
        </p:nvSpPr>
        <p:spPr bwMode="auto">
          <a:xfrm>
            <a:off x="1690936" y="3555281"/>
            <a:ext cx="85329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b="1" dirty="0">
                <a:solidFill>
                  <a:srgbClr val="C00000"/>
                </a:solidFill>
                <a:latin typeface="Times New Roman" panose="02020603050405020304" pitchFamily="18" charset="0"/>
                <a:ea typeface="楷体_GB2312" pitchFamily="49" charset="-122"/>
                <a:cs typeface="Times New Roman" panose="02020603050405020304" pitchFamily="18" charset="0"/>
              </a:rPr>
              <a:t>第</a:t>
            </a:r>
            <a:r>
              <a:rPr kumimoji="1" lang="en-US" altLang="zh-CN" sz="2400" b="1" dirty="0">
                <a:solidFill>
                  <a:srgbClr val="C00000"/>
                </a:solidFill>
                <a:latin typeface="Times New Roman" panose="02020603050405020304" pitchFamily="18" charset="0"/>
                <a:ea typeface="楷体_GB2312" pitchFamily="49" charset="-122"/>
                <a:cs typeface="Times New Roman" panose="02020603050405020304" pitchFamily="18" charset="0"/>
              </a:rPr>
              <a:t>0</a:t>
            </a:r>
            <a:r>
              <a:rPr kumimoji="1" lang="zh-CN" altLang="en-US" sz="2400" b="1" dirty="0">
                <a:solidFill>
                  <a:srgbClr val="C00000"/>
                </a:solidFill>
                <a:latin typeface="Times New Roman" panose="02020603050405020304" pitchFamily="18" charset="0"/>
                <a:ea typeface="楷体_GB2312" pitchFamily="49" charset="-122"/>
                <a:cs typeface="Times New Roman" panose="02020603050405020304" pitchFamily="18" charset="0"/>
              </a:rPr>
              <a:t>步</a:t>
            </a:r>
            <a:r>
              <a:rPr kumimoji="1" lang="en-US" altLang="zh-CN" sz="2400" b="1" dirty="0">
                <a:solidFill>
                  <a:srgbClr val="C00000"/>
                </a:solidFill>
                <a:latin typeface="Times New Roman" panose="02020603050405020304" pitchFamily="18" charset="0"/>
                <a:ea typeface="楷体_GB2312" pitchFamily="49" charset="-122"/>
                <a:cs typeface="Times New Roman" panose="02020603050405020304" pitchFamily="18" charset="0"/>
              </a:rPr>
              <a:t>:</a:t>
            </a:r>
            <a:r>
              <a:rPr kumimoji="1" lang="zh-CN" altLang="en-US" sz="2400" b="1" dirty="0">
                <a:latin typeface="Times New Roman" panose="02020603050405020304" pitchFamily="18" charset="0"/>
                <a:ea typeface="楷体_GB2312" pitchFamily="49" charset="-122"/>
                <a:cs typeface="Times New Roman" panose="02020603050405020304" pitchFamily="18" charset="0"/>
              </a:rPr>
              <a:t>调用前：输入</a:t>
            </a:r>
            <a:r>
              <a:rPr kumimoji="1" lang="en-US" altLang="zh-CN" sz="2400" b="1" dirty="0">
                <a:latin typeface="Times New Roman" panose="02020603050405020304" pitchFamily="18" charset="0"/>
                <a:ea typeface="楷体_GB2312" pitchFamily="49" charset="-122"/>
                <a:cs typeface="Times New Roman" panose="02020603050405020304" pitchFamily="18" charset="0"/>
              </a:rPr>
              <a:t>ABCDE</a:t>
            </a:r>
            <a:r>
              <a:rPr kumimoji="1" lang="zh-CN" altLang="en-US" sz="2400" b="1" dirty="0">
                <a:latin typeface="Times New Roman" panose="02020603050405020304" pitchFamily="18" charset="0"/>
                <a:ea typeface="楷体_GB2312" pitchFamily="49" charset="-122"/>
                <a:cs typeface="Times New Roman" panose="02020603050405020304" pitchFamily="18" charset="0"/>
              </a:rPr>
              <a:t>结点权值 </a:t>
            </a:r>
            <a:r>
              <a:rPr kumimoji="1" lang="en-US" altLang="zh-CN" sz="2400" b="1" dirty="0">
                <a:latin typeface="Times New Roman" pitchFamily="18" charset="0"/>
                <a:ea typeface="楷体_GB2312" pitchFamily="49" charset="-122"/>
                <a:cs typeface="Times New Roman" panose="02020603050405020304" pitchFamily="18" charset="0"/>
              </a:rPr>
              <a:t>W={ 5, 6, 2, 9, 7 }</a:t>
            </a:r>
            <a:r>
              <a:rPr kumimoji="1" lang="zh-CN" altLang="en-US" sz="2400" b="1" dirty="0">
                <a:latin typeface="Times New Roman" panose="02020603050405020304" pitchFamily="18" charset="0"/>
                <a:ea typeface="楷体_GB2312" pitchFamily="49" charset="-122"/>
                <a:cs typeface="Times New Roman" panose="02020603050405020304" pitchFamily="18" charset="0"/>
              </a:rPr>
              <a:t>初始化</a:t>
            </a:r>
            <a:endParaRPr kumimoji="1" lang="en-US" altLang="zh-CN" sz="2400" b="1" dirty="0">
              <a:latin typeface="Times New Roman" pitchFamily="18" charset="0"/>
              <a:cs typeface="Times New Roman" panose="02020603050405020304" pitchFamily="18" charset="0"/>
            </a:endParaRPr>
          </a:p>
        </p:txBody>
      </p:sp>
      <p:sp>
        <p:nvSpPr>
          <p:cNvPr id="9" name="TextBox 20">
            <a:extLst>
              <a:ext uri="{FF2B5EF4-FFF2-40B4-BE49-F238E27FC236}">
                <a16:creationId xmlns:a16="http://schemas.microsoft.com/office/drawing/2014/main" id="{588660AE-5AD1-42EC-8AFC-C3A95506D802}"/>
              </a:ext>
            </a:extLst>
          </p:cNvPr>
          <p:cNvSpPr txBox="1">
            <a:spLocks noChangeArrowheads="1"/>
          </p:cNvSpPr>
          <p:nvPr/>
        </p:nvSpPr>
        <p:spPr bwMode="auto">
          <a:xfrm>
            <a:off x="2446293" y="4375249"/>
            <a:ext cx="6848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a:solidFill>
                  <a:srgbClr val="FF0000"/>
                </a:solidFill>
              </a:rPr>
              <a:t>Data</a:t>
            </a:r>
            <a:endParaRPr lang="zh-CN" altLang="en-US" sz="1800" b="1" dirty="0">
              <a:solidFill>
                <a:srgbClr val="FF0000"/>
              </a:solidFill>
            </a:endParaRPr>
          </a:p>
        </p:txBody>
      </p:sp>
      <p:graphicFrame>
        <p:nvGraphicFramePr>
          <p:cNvPr id="10" name="表格 9">
            <a:extLst>
              <a:ext uri="{FF2B5EF4-FFF2-40B4-BE49-F238E27FC236}">
                <a16:creationId xmlns:a16="http://schemas.microsoft.com/office/drawing/2014/main" id="{6AE76F1A-C6D5-47B0-AD4D-2C18D2350D6F}"/>
              </a:ext>
            </a:extLst>
          </p:cNvPr>
          <p:cNvGraphicFramePr>
            <a:graphicFrameLocks noGrp="1"/>
          </p:cNvGraphicFramePr>
          <p:nvPr>
            <p:extLst>
              <p:ext uri="{D42A27DB-BD31-4B8C-83A1-F6EECF244321}">
                <p14:modId xmlns:p14="http://schemas.microsoft.com/office/powerpoint/2010/main" val="1511881118"/>
              </p:ext>
            </p:extLst>
          </p:nvPr>
        </p:nvGraphicFramePr>
        <p:xfrm>
          <a:off x="3116027" y="1417366"/>
          <a:ext cx="4859181" cy="1829595"/>
        </p:xfrm>
        <a:graphic>
          <a:graphicData uri="http://schemas.openxmlformats.org/drawingml/2006/table">
            <a:tbl>
              <a:tblPr firstRow="1" bandRow="1">
                <a:effectLst/>
                <a:tableStyleId>{69CF1AB2-1976-4502-BF36-3FF5EA218861}</a:tableStyleId>
              </a:tblPr>
              <a:tblGrid>
                <a:gridCol w="539909">
                  <a:extLst>
                    <a:ext uri="{9D8B030D-6E8A-4147-A177-3AD203B41FA5}">
                      <a16:colId xmlns:a16="http://schemas.microsoft.com/office/drawing/2014/main" val="20000"/>
                    </a:ext>
                  </a:extLst>
                </a:gridCol>
                <a:gridCol w="539909">
                  <a:extLst>
                    <a:ext uri="{9D8B030D-6E8A-4147-A177-3AD203B41FA5}">
                      <a16:colId xmlns:a16="http://schemas.microsoft.com/office/drawing/2014/main" val="20001"/>
                    </a:ext>
                  </a:extLst>
                </a:gridCol>
                <a:gridCol w="539909">
                  <a:extLst>
                    <a:ext uri="{9D8B030D-6E8A-4147-A177-3AD203B41FA5}">
                      <a16:colId xmlns:a16="http://schemas.microsoft.com/office/drawing/2014/main" val="20002"/>
                    </a:ext>
                  </a:extLst>
                </a:gridCol>
                <a:gridCol w="539909">
                  <a:extLst>
                    <a:ext uri="{9D8B030D-6E8A-4147-A177-3AD203B41FA5}">
                      <a16:colId xmlns:a16="http://schemas.microsoft.com/office/drawing/2014/main" val="20003"/>
                    </a:ext>
                  </a:extLst>
                </a:gridCol>
                <a:gridCol w="539909">
                  <a:extLst>
                    <a:ext uri="{9D8B030D-6E8A-4147-A177-3AD203B41FA5}">
                      <a16:colId xmlns:a16="http://schemas.microsoft.com/office/drawing/2014/main" val="20004"/>
                    </a:ext>
                  </a:extLst>
                </a:gridCol>
                <a:gridCol w="539909">
                  <a:extLst>
                    <a:ext uri="{9D8B030D-6E8A-4147-A177-3AD203B41FA5}">
                      <a16:colId xmlns:a16="http://schemas.microsoft.com/office/drawing/2014/main" val="20005"/>
                    </a:ext>
                  </a:extLst>
                </a:gridCol>
                <a:gridCol w="539909">
                  <a:extLst>
                    <a:ext uri="{9D8B030D-6E8A-4147-A177-3AD203B41FA5}">
                      <a16:colId xmlns:a16="http://schemas.microsoft.com/office/drawing/2014/main" val="20006"/>
                    </a:ext>
                  </a:extLst>
                </a:gridCol>
                <a:gridCol w="539909">
                  <a:extLst>
                    <a:ext uri="{9D8B030D-6E8A-4147-A177-3AD203B41FA5}">
                      <a16:colId xmlns:a16="http://schemas.microsoft.com/office/drawing/2014/main" val="20007"/>
                    </a:ext>
                  </a:extLst>
                </a:gridCol>
                <a:gridCol w="539909">
                  <a:extLst>
                    <a:ext uri="{9D8B030D-6E8A-4147-A177-3AD203B41FA5}">
                      <a16:colId xmlns:a16="http://schemas.microsoft.com/office/drawing/2014/main" val="20008"/>
                    </a:ext>
                  </a:extLst>
                </a:gridCol>
              </a:tblGrid>
              <a:tr h="365919">
                <a:tc>
                  <a:txBody>
                    <a:bodyPr/>
                    <a:lstStyle/>
                    <a:p>
                      <a:pPr algn="ctr"/>
                      <a:endParaRPr lang="zh-CN" altLang="en-US" sz="1800" dirty="0">
                        <a:solidFill>
                          <a:srgbClr val="FF0000"/>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65919">
                <a:tc>
                  <a:txBody>
                    <a:bodyPr/>
                    <a:lstStyle/>
                    <a:p>
                      <a:pPr algn="ctr"/>
                      <a:r>
                        <a:rPr lang="en-US" altLang="zh-CN" sz="1800" b="1" dirty="0">
                          <a:solidFill>
                            <a:schemeClr val="tx1"/>
                          </a:solidFill>
                        </a:rPr>
                        <a:t>0</a:t>
                      </a:r>
                      <a:endParaRPr lang="zh-CN" altLang="en-US" sz="1800" b="1" dirty="0">
                        <a:solidFill>
                          <a:schemeClr val="tx1"/>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rPr>
                        <a:t>0</a:t>
                      </a:r>
                      <a:endParaRPr lang="zh-CN" altLang="en-US" sz="1800" b="1" dirty="0">
                        <a:solidFill>
                          <a:schemeClr val="tx1"/>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rPr>
                        <a:t>0</a:t>
                      </a:r>
                      <a:endParaRPr lang="zh-CN" altLang="en-US" sz="1800" b="1" dirty="0">
                        <a:solidFill>
                          <a:schemeClr val="tx1"/>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rPr>
                        <a:t>0</a:t>
                      </a:r>
                      <a:endParaRPr lang="zh-CN" altLang="en-US" sz="1800" b="1" dirty="0">
                        <a:solidFill>
                          <a:schemeClr val="tx1"/>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rPr>
                        <a:t>0</a:t>
                      </a:r>
                      <a:endParaRPr lang="zh-CN" altLang="en-US" sz="1800" b="1" dirty="0">
                        <a:solidFill>
                          <a:schemeClr val="tx1"/>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rPr>
                        <a:t>0</a:t>
                      </a:r>
                      <a:endParaRPr lang="zh-CN" altLang="en-US" sz="1800" b="1" dirty="0">
                        <a:solidFill>
                          <a:schemeClr val="tx1"/>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chemeClr val="tx1"/>
                          </a:solidFill>
                        </a:rPr>
                        <a:t>0</a:t>
                      </a:r>
                      <a:endParaRPr lang="zh-CN" altLang="en-US" sz="1800" b="1" dirty="0">
                        <a:solidFill>
                          <a:schemeClr val="tx1"/>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chemeClr val="tx1"/>
                          </a:solidFill>
                        </a:rPr>
                        <a:t>0</a:t>
                      </a:r>
                      <a:endParaRPr lang="zh-CN" altLang="en-US" sz="1800" b="1" dirty="0">
                        <a:solidFill>
                          <a:schemeClr val="tx1"/>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chemeClr val="tx1"/>
                          </a:solidFill>
                        </a:rPr>
                        <a:t>0</a:t>
                      </a:r>
                      <a:endParaRPr lang="zh-CN" altLang="en-US" sz="1800" b="1" dirty="0">
                        <a:solidFill>
                          <a:schemeClr val="tx1"/>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1"/>
                  </a:ext>
                </a:extLst>
              </a:tr>
              <a:tr h="365919">
                <a:tc>
                  <a:txBody>
                    <a:bodyPr/>
                    <a:lstStyle/>
                    <a:p>
                      <a:pPr algn="ctr"/>
                      <a:endParaRPr lang="zh-CN" altLang="en-US" sz="1800" b="1" dirty="0">
                        <a:solidFill>
                          <a:srgbClr val="0000FF"/>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1" dirty="0">
                        <a:solidFill>
                          <a:srgbClr val="0000FF"/>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1" dirty="0">
                        <a:solidFill>
                          <a:srgbClr val="0000FF"/>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1" dirty="0">
                        <a:solidFill>
                          <a:srgbClr val="0000FF"/>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1" dirty="0">
                        <a:solidFill>
                          <a:srgbClr val="0000FF"/>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1" dirty="0">
                        <a:solidFill>
                          <a:srgbClr val="0000FF"/>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800" b="1" dirty="0">
                        <a:solidFill>
                          <a:srgbClr val="0000FF"/>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800" b="1" dirty="0">
                        <a:solidFill>
                          <a:srgbClr val="0000FF"/>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800" b="1" dirty="0">
                        <a:solidFill>
                          <a:srgbClr val="0000FF"/>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2"/>
                  </a:ext>
                </a:extLst>
              </a:tr>
              <a:tr h="365919">
                <a:tc>
                  <a:txBody>
                    <a:bodyPr/>
                    <a:lstStyle/>
                    <a:p>
                      <a:pPr algn="ctr"/>
                      <a:endParaRPr lang="zh-CN" altLang="en-US" sz="1800" b="1" dirty="0">
                        <a:solidFill>
                          <a:srgbClr val="D60093"/>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1" dirty="0">
                        <a:solidFill>
                          <a:srgbClr val="D60093"/>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1" dirty="0">
                        <a:solidFill>
                          <a:srgbClr val="D60093"/>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1" dirty="0">
                        <a:solidFill>
                          <a:srgbClr val="D60093"/>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1" dirty="0">
                        <a:solidFill>
                          <a:srgbClr val="D60093"/>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1" dirty="0">
                        <a:solidFill>
                          <a:srgbClr val="D60093"/>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800" b="1" dirty="0">
                        <a:solidFill>
                          <a:srgbClr val="D60093"/>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800" b="1" dirty="0">
                        <a:solidFill>
                          <a:srgbClr val="D60093"/>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800" b="1" dirty="0">
                        <a:solidFill>
                          <a:srgbClr val="D60093"/>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3"/>
                  </a:ext>
                </a:extLst>
              </a:tr>
              <a:tr h="365919">
                <a:tc>
                  <a:txBody>
                    <a:bodyPr/>
                    <a:lstStyle/>
                    <a:p>
                      <a:pPr algn="ctr"/>
                      <a:endParaRPr lang="zh-CN" altLang="en-US" sz="1800" b="1" dirty="0">
                        <a:solidFill>
                          <a:srgbClr val="D60093"/>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1" dirty="0">
                        <a:solidFill>
                          <a:srgbClr val="D60093"/>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1" dirty="0">
                        <a:solidFill>
                          <a:srgbClr val="D60093"/>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1" dirty="0">
                        <a:solidFill>
                          <a:srgbClr val="D60093"/>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1" dirty="0">
                        <a:solidFill>
                          <a:srgbClr val="D60093"/>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1" dirty="0">
                        <a:solidFill>
                          <a:srgbClr val="D60093"/>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800" b="1" dirty="0">
                        <a:solidFill>
                          <a:srgbClr val="D60093"/>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800" b="1" dirty="0">
                        <a:solidFill>
                          <a:srgbClr val="D60093"/>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endParaRPr lang="zh-CN" altLang="en-US" sz="1800" b="1" dirty="0">
                        <a:solidFill>
                          <a:srgbClr val="D60093"/>
                        </a:solidFill>
                      </a:endParaRPr>
                    </a:p>
                  </a:txBody>
                  <a:tcPr marL="91386" marR="91386"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4"/>
                  </a:ext>
                </a:extLst>
              </a:tr>
            </a:tbl>
          </a:graphicData>
        </a:graphic>
      </p:graphicFrame>
      <p:sp>
        <p:nvSpPr>
          <p:cNvPr id="11" name="TextBox 30">
            <a:extLst>
              <a:ext uri="{FF2B5EF4-FFF2-40B4-BE49-F238E27FC236}">
                <a16:creationId xmlns:a16="http://schemas.microsoft.com/office/drawing/2014/main" id="{03A9EA77-37E9-4BE8-8D3B-567B1002C031}"/>
              </a:ext>
            </a:extLst>
          </p:cNvPr>
          <p:cNvSpPr txBox="1">
            <a:spLocks noChangeArrowheads="1"/>
          </p:cNvSpPr>
          <p:nvPr/>
        </p:nvSpPr>
        <p:spPr bwMode="auto">
          <a:xfrm>
            <a:off x="2211723" y="1771280"/>
            <a:ext cx="949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a:solidFill>
                  <a:srgbClr val="FF0000"/>
                </a:solidFill>
              </a:rPr>
              <a:t>Weight</a:t>
            </a:r>
            <a:endParaRPr lang="zh-CN" altLang="en-US" sz="1800" b="1" dirty="0">
              <a:solidFill>
                <a:srgbClr val="FF0000"/>
              </a:solidFill>
            </a:endParaRPr>
          </a:p>
        </p:txBody>
      </p:sp>
      <p:sp>
        <p:nvSpPr>
          <p:cNvPr id="12" name="TextBox 31">
            <a:extLst>
              <a:ext uri="{FF2B5EF4-FFF2-40B4-BE49-F238E27FC236}">
                <a16:creationId xmlns:a16="http://schemas.microsoft.com/office/drawing/2014/main" id="{0EACA1AC-1BB1-4F81-AF99-D6F163443B36}"/>
              </a:ext>
            </a:extLst>
          </p:cNvPr>
          <p:cNvSpPr txBox="1">
            <a:spLocks noChangeArrowheads="1"/>
          </p:cNvSpPr>
          <p:nvPr/>
        </p:nvSpPr>
        <p:spPr bwMode="auto">
          <a:xfrm>
            <a:off x="2211152" y="2141167"/>
            <a:ext cx="903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a:solidFill>
                  <a:srgbClr val="0000FF"/>
                </a:solidFill>
              </a:rPr>
              <a:t>Parent</a:t>
            </a:r>
            <a:endParaRPr lang="zh-CN" altLang="en-US" sz="1800" b="1">
              <a:solidFill>
                <a:srgbClr val="0000FF"/>
              </a:solidFill>
            </a:endParaRPr>
          </a:p>
        </p:txBody>
      </p:sp>
      <p:sp>
        <p:nvSpPr>
          <p:cNvPr id="13" name="TextBox 32">
            <a:extLst>
              <a:ext uri="{FF2B5EF4-FFF2-40B4-BE49-F238E27FC236}">
                <a16:creationId xmlns:a16="http://schemas.microsoft.com/office/drawing/2014/main" id="{93EB9ADE-D3AD-4C53-B357-86FD9B2AC308}"/>
              </a:ext>
            </a:extLst>
          </p:cNvPr>
          <p:cNvSpPr txBox="1">
            <a:spLocks noChangeArrowheads="1"/>
          </p:cNvSpPr>
          <p:nvPr/>
        </p:nvSpPr>
        <p:spPr bwMode="auto">
          <a:xfrm>
            <a:off x="2244490" y="2499942"/>
            <a:ext cx="865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a:solidFill>
                  <a:srgbClr val="D60093"/>
                </a:solidFill>
              </a:rPr>
              <a:t>Lchild</a:t>
            </a:r>
            <a:endParaRPr lang="zh-CN" altLang="en-US" sz="1800" b="1">
              <a:solidFill>
                <a:srgbClr val="D60093"/>
              </a:solidFill>
            </a:endParaRPr>
          </a:p>
        </p:txBody>
      </p:sp>
      <p:sp>
        <p:nvSpPr>
          <p:cNvPr id="14" name="TextBox 33">
            <a:extLst>
              <a:ext uri="{FF2B5EF4-FFF2-40B4-BE49-F238E27FC236}">
                <a16:creationId xmlns:a16="http://schemas.microsoft.com/office/drawing/2014/main" id="{540D10EA-4723-40E6-A086-EAAF0F74B3B6}"/>
              </a:ext>
            </a:extLst>
          </p:cNvPr>
          <p:cNvSpPr txBox="1">
            <a:spLocks noChangeArrowheads="1"/>
          </p:cNvSpPr>
          <p:nvPr/>
        </p:nvSpPr>
        <p:spPr bwMode="auto">
          <a:xfrm>
            <a:off x="2223852" y="2926979"/>
            <a:ext cx="890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a:solidFill>
                  <a:srgbClr val="D60093"/>
                </a:solidFill>
              </a:rPr>
              <a:t>Rchild</a:t>
            </a:r>
            <a:endParaRPr lang="zh-CN" altLang="en-US" sz="1800" b="1">
              <a:solidFill>
                <a:srgbClr val="D60093"/>
              </a:solidFill>
            </a:endParaRPr>
          </a:p>
        </p:txBody>
      </p:sp>
      <p:sp>
        <p:nvSpPr>
          <p:cNvPr id="15" name="TextBox 34">
            <a:extLst>
              <a:ext uri="{FF2B5EF4-FFF2-40B4-BE49-F238E27FC236}">
                <a16:creationId xmlns:a16="http://schemas.microsoft.com/office/drawing/2014/main" id="{ECAD99F6-F776-4BA5-86D6-8C7DBE08CA7E}"/>
              </a:ext>
            </a:extLst>
          </p:cNvPr>
          <p:cNvSpPr txBox="1">
            <a:spLocks noChangeArrowheads="1"/>
          </p:cNvSpPr>
          <p:nvPr/>
        </p:nvSpPr>
        <p:spPr bwMode="auto">
          <a:xfrm>
            <a:off x="3127140" y="1100623"/>
            <a:ext cx="479571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dirty="0">
                <a:solidFill>
                  <a:srgbClr val="000000"/>
                </a:solidFill>
              </a:rPr>
              <a:t>  </a:t>
            </a:r>
            <a:r>
              <a:rPr lang="en-US" altLang="zh-CN" sz="1800" b="1" dirty="0">
                <a:solidFill>
                  <a:srgbClr val="0066FF"/>
                </a:solidFill>
                <a:latin typeface="Times New Roman" pitchFamily="18" charset="0"/>
                <a:cs typeface="Times New Roman" pitchFamily="18" charset="0"/>
              </a:rPr>
              <a:t>0       1        2       3       4        5       6       7        8    </a:t>
            </a:r>
            <a:endParaRPr lang="zh-CN" altLang="en-US" sz="1800" b="1" dirty="0">
              <a:solidFill>
                <a:srgbClr val="0066FF"/>
              </a:solidFill>
              <a:latin typeface="Times New Roman" pitchFamily="18" charset="0"/>
              <a:cs typeface="Times New Roman" pitchFamily="18" charset="0"/>
            </a:endParaRPr>
          </a:p>
        </p:txBody>
      </p:sp>
      <p:sp>
        <p:nvSpPr>
          <p:cNvPr id="16" name="Text Box 3">
            <a:extLst>
              <a:ext uri="{FF2B5EF4-FFF2-40B4-BE49-F238E27FC236}">
                <a16:creationId xmlns:a16="http://schemas.microsoft.com/office/drawing/2014/main" id="{D8C30D33-9029-4392-B9D9-8406E6284DA9}"/>
              </a:ext>
            </a:extLst>
          </p:cNvPr>
          <p:cNvSpPr txBox="1">
            <a:spLocks noChangeArrowheads="1"/>
          </p:cNvSpPr>
          <p:nvPr/>
        </p:nvSpPr>
        <p:spPr bwMode="auto">
          <a:xfrm>
            <a:off x="1708909" y="704579"/>
            <a:ext cx="67160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b="1" dirty="0">
                <a:solidFill>
                  <a:srgbClr val="C00000"/>
                </a:solidFill>
                <a:latin typeface="Times New Roman" pitchFamily="18" charset="0"/>
                <a:ea typeface="楷体_GB2312" pitchFamily="49" charset="-122"/>
                <a:cs typeface="Times New Roman" pitchFamily="18" charset="0"/>
              </a:rPr>
              <a:t>第</a:t>
            </a:r>
            <a:r>
              <a:rPr kumimoji="1" lang="en-US" altLang="zh-CN" sz="2400" b="1" dirty="0">
                <a:solidFill>
                  <a:srgbClr val="C00000"/>
                </a:solidFill>
                <a:latin typeface="Times New Roman" pitchFamily="18" charset="0"/>
                <a:ea typeface="楷体_GB2312" pitchFamily="49" charset="-122"/>
                <a:cs typeface="Times New Roman" pitchFamily="18" charset="0"/>
              </a:rPr>
              <a:t>0</a:t>
            </a:r>
            <a:r>
              <a:rPr kumimoji="1" lang="zh-CN" altLang="en-US" sz="2400" b="1" dirty="0">
                <a:solidFill>
                  <a:srgbClr val="C00000"/>
                </a:solidFill>
                <a:latin typeface="Times New Roman" pitchFamily="18" charset="0"/>
                <a:ea typeface="楷体_GB2312" pitchFamily="49" charset="-122"/>
                <a:cs typeface="Times New Roman" pitchFamily="18" charset="0"/>
              </a:rPr>
              <a:t>步：</a:t>
            </a:r>
            <a:r>
              <a:rPr kumimoji="1" lang="zh-CN" altLang="en-US" sz="2400" b="1" dirty="0">
                <a:latin typeface="Times New Roman" pitchFamily="18" charset="0"/>
                <a:ea typeface="楷体_GB2312" pitchFamily="49" charset="-122"/>
                <a:cs typeface="Times New Roman" pitchFamily="18" charset="0"/>
              </a:rPr>
              <a:t>调用前：创建有</a:t>
            </a:r>
            <a:r>
              <a:rPr kumimoji="1" lang="en-US" altLang="zh-CN" sz="2400" b="1" dirty="0">
                <a:solidFill>
                  <a:srgbClr val="FF0000"/>
                </a:solidFill>
                <a:latin typeface="Times New Roman" pitchFamily="18" charset="0"/>
                <a:ea typeface="楷体_GB2312" pitchFamily="49" charset="-122"/>
                <a:cs typeface="Times New Roman" pitchFamily="18" charset="0"/>
              </a:rPr>
              <a:t>m=n*2-1</a:t>
            </a:r>
            <a:r>
              <a:rPr kumimoji="1" lang="zh-CN" altLang="en-US" sz="2400" b="1" dirty="0">
                <a:latin typeface="Times New Roman" pitchFamily="18" charset="0"/>
                <a:ea typeface="楷体_GB2312" pitchFamily="49" charset="-122"/>
                <a:cs typeface="Times New Roman" pitchFamily="18" charset="0"/>
              </a:rPr>
              <a:t>个元素的数组</a:t>
            </a:r>
            <a:endParaRPr kumimoji="1" lang="en-US" altLang="zh-CN" sz="2400" b="1" dirty="0">
              <a:latin typeface="Times New Roman" pitchFamily="18" charset="0"/>
              <a:ea typeface="楷体_GB2312" pitchFamily="49" charset="-122"/>
              <a:cs typeface="Times New Roman" pitchFamily="18" charset="0"/>
            </a:endParaRPr>
          </a:p>
        </p:txBody>
      </p:sp>
      <p:sp>
        <p:nvSpPr>
          <p:cNvPr id="17" name="TextBox 36">
            <a:extLst>
              <a:ext uri="{FF2B5EF4-FFF2-40B4-BE49-F238E27FC236}">
                <a16:creationId xmlns:a16="http://schemas.microsoft.com/office/drawing/2014/main" id="{E6CADD2B-19CE-419C-BBE6-736E1AFD322B}"/>
              </a:ext>
            </a:extLst>
          </p:cNvPr>
          <p:cNvSpPr txBox="1">
            <a:spLocks noChangeArrowheads="1"/>
          </p:cNvSpPr>
          <p:nvPr/>
        </p:nvSpPr>
        <p:spPr bwMode="auto">
          <a:xfrm>
            <a:off x="2355012" y="1388655"/>
            <a:ext cx="6848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a:solidFill>
                  <a:srgbClr val="FF0000"/>
                </a:solidFill>
              </a:rPr>
              <a:t>Data</a:t>
            </a:r>
            <a:endParaRPr lang="zh-CN" altLang="en-US" sz="1800" b="1" dirty="0">
              <a:solidFill>
                <a:srgbClr val="FF0000"/>
              </a:solidFill>
            </a:endParaRPr>
          </a:p>
        </p:txBody>
      </p:sp>
    </p:spTree>
    <p:extLst>
      <p:ext uri="{BB962C8B-B14F-4D97-AF65-F5344CB8AC3E}">
        <p14:creationId xmlns:p14="http://schemas.microsoft.com/office/powerpoint/2010/main" val="15166467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par>
                                <p:cTn id="8" presetID="6"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ircle(in)">
                                      <p:cBhvr>
                                        <p:cTn id="16" dur="2000"/>
                                        <p:tgtEl>
                                          <p:spTgt spid="4"/>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ircle(in)">
                                      <p:cBhvr>
                                        <p:cTn id="25" dur="2000"/>
                                        <p:tgtEl>
                                          <p:spTgt spid="7"/>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heel(1)">
                                      <p:cBhvr>
                                        <p:cTn id="2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a:extLst>
              <a:ext uri="{FF2B5EF4-FFF2-40B4-BE49-F238E27FC236}">
                <a16:creationId xmlns:a16="http://schemas.microsoft.com/office/drawing/2014/main" id="{1651EF7A-E9FA-45F8-A22D-294F5C4E846D}"/>
              </a:ext>
            </a:extLst>
          </p:cNvPr>
          <p:cNvGraphicFramePr>
            <a:graphicFrameLocks noGrp="1"/>
          </p:cNvGraphicFramePr>
          <p:nvPr>
            <p:extLst>
              <p:ext uri="{D42A27DB-BD31-4B8C-83A1-F6EECF244321}">
                <p14:modId xmlns:p14="http://schemas.microsoft.com/office/powerpoint/2010/main" val="3977438021"/>
              </p:ext>
            </p:extLst>
          </p:nvPr>
        </p:nvGraphicFramePr>
        <p:xfrm>
          <a:off x="2716212" y="4661421"/>
          <a:ext cx="4860612" cy="1829595"/>
        </p:xfrm>
        <a:graphic>
          <a:graphicData uri="http://schemas.openxmlformats.org/drawingml/2006/table">
            <a:tbl>
              <a:tblPr firstRow="1" bandRow="1">
                <a:effectLst/>
                <a:tableStyleId>{69CF1AB2-1976-4502-BF36-3FF5EA218861}</a:tableStyleId>
              </a:tblPr>
              <a:tblGrid>
                <a:gridCol w="540068">
                  <a:extLst>
                    <a:ext uri="{9D8B030D-6E8A-4147-A177-3AD203B41FA5}">
                      <a16:colId xmlns:a16="http://schemas.microsoft.com/office/drawing/2014/main" val="20000"/>
                    </a:ext>
                  </a:extLst>
                </a:gridCol>
                <a:gridCol w="540068">
                  <a:extLst>
                    <a:ext uri="{9D8B030D-6E8A-4147-A177-3AD203B41FA5}">
                      <a16:colId xmlns:a16="http://schemas.microsoft.com/office/drawing/2014/main" val="20001"/>
                    </a:ext>
                  </a:extLst>
                </a:gridCol>
                <a:gridCol w="540068">
                  <a:extLst>
                    <a:ext uri="{9D8B030D-6E8A-4147-A177-3AD203B41FA5}">
                      <a16:colId xmlns:a16="http://schemas.microsoft.com/office/drawing/2014/main" val="20002"/>
                    </a:ext>
                  </a:extLst>
                </a:gridCol>
                <a:gridCol w="540068">
                  <a:extLst>
                    <a:ext uri="{9D8B030D-6E8A-4147-A177-3AD203B41FA5}">
                      <a16:colId xmlns:a16="http://schemas.microsoft.com/office/drawing/2014/main" val="20003"/>
                    </a:ext>
                  </a:extLst>
                </a:gridCol>
                <a:gridCol w="540068">
                  <a:extLst>
                    <a:ext uri="{9D8B030D-6E8A-4147-A177-3AD203B41FA5}">
                      <a16:colId xmlns:a16="http://schemas.microsoft.com/office/drawing/2014/main" val="20004"/>
                    </a:ext>
                  </a:extLst>
                </a:gridCol>
                <a:gridCol w="540068">
                  <a:extLst>
                    <a:ext uri="{9D8B030D-6E8A-4147-A177-3AD203B41FA5}">
                      <a16:colId xmlns:a16="http://schemas.microsoft.com/office/drawing/2014/main" val="20005"/>
                    </a:ext>
                  </a:extLst>
                </a:gridCol>
                <a:gridCol w="540068">
                  <a:extLst>
                    <a:ext uri="{9D8B030D-6E8A-4147-A177-3AD203B41FA5}">
                      <a16:colId xmlns:a16="http://schemas.microsoft.com/office/drawing/2014/main" val="20006"/>
                    </a:ext>
                  </a:extLst>
                </a:gridCol>
                <a:gridCol w="540068">
                  <a:extLst>
                    <a:ext uri="{9D8B030D-6E8A-4147-A177-3AD203B41FA5}">
                      <a16:colId xmlns:a16="http://schemas.microsoft.com/office/drawing/2014/main" val="20007"/>
                    </a:ext>
                  </a:extLst>
                </a:gridCol>
                <a:gridCol w="540068">
                  <a:extLst>
                    <a:ext uri="{9D8B030D-6E8A-4147-A177-3AD203B41FA5}">
                      <a16:colId xmlns:a16="http://schemas.microsoft.com/office/drawing/2014/main" val="20008"/>
                    </a:ext>
                  </a:extLst>
                </a:gridCol>
              </a:tblGrid>
              <a:tr h="365919">
                <a:tc>
                  <a:txBody>
                    <a:bodyPr/>
                    <a:lstStyle/>
                    <a:p>
                      <a:pPr algn="ctr"/>
                      <a:r>
                        <a:rPr lang="en-US" altLang="zh-CN" sz="1800" dirty="0">
                          <a:solidFill>
                            <a:srgbClr val="FF00FF"/>
                          </a:solidFill>
                        </a:rPr>
                        <a:t>A</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FF00FF"/>
                          </a:solidFill>
                        </a:rPr>
                        <a:t>B</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FF00FF"/>
                          </a:solidFill>
                        </a:rPr>
                        <a:t>C</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FF00FF"/>
                          </a:solidFill>
                        </a:rPr>
                        <a:t>D</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FF00FF"/>
                          </a:solidFill>
                        </a:rPr>
                        <a:t>E</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65919">
                <a:tc>
                  <a:txBody>
                    <a:bodyPr/>
                    <a:lstStyle/>
                    <a:p>
                      <a:pPr marL="0" algn="ctr" defTabSz="914400" rtl="0" eaLnBrk="1" latinLnBrk="0" hangingPunct="1"/>
                      <a:r>
                        <a:rPr lang="en-US" altLang="zh-CN" sz="1800" b="1" kern="1200" dirty="0">
                          <a:solidFill>
                            <a:srgbClr val="006600"/>
                          </a:solidFill>
                          <a:latin typeface="+mn-lt"/>
                          <a:ea typeface="+mn-ea"/>
                          <a:cs typeface="+mn-cs"/>
                        </a:rPr>
                        <a:t>5</a:t>
                      </a:r>
                      <a:endParaRPr lang="zh-CN" altLang="en-US" sz="1800" b="1" kern="1200" dirty="0">
                        <a:solidFill>
                          <a:srgbClr val="006600"/>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chemeClr val="tx1"/>
                          </a:solidFill>
                        </a:rPr>
                        <a:t>6</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latinLnBrk="0" hangingPunct="1"/>
                      <a:r>
                        <a:rPr lang="en-US" altLang="zh-CN" sz="1800" b="1" kern="1200" dirty="0">
                          <a:solidFill>
                            <a:srgbClr val="006600"/>
                          </a:solidFill>
                          <a:latin typeface="+mn-lt"/>
                          <a:ea typeface="+mn-ea"/>
                          <a:cs typeface="+mn-cs"/>
                        </a:rPr>
                        <a:t>2</a:t>
                      </a:r>
                      <a:endParaRPr lang="zh-CN" altLang="en-US" sz="1800" b="1" kern="1200" dirty="0">
                        <a:solidFill>
                          <a:srgbClr val="006600"/>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chemeClr val="tx1"/>
                          </a:solidFill>
                        </a:rPr>
                        <a:t>9</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chemeClr val="tx1"/>
                          </a:solidFill>
                        </a:rPr>
                        <a:t>7</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FF0000"/>
                          </a:solidFill>
                        </a:rPr>
                        <a:t>7</a:t>
                      </a:r>
                      <a:endParaRPr lang="zh-CN" altLang="en-US" sz="1800" b="1"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chemeClr val="tx1"/>
                          </a:solidFill>
                        </a:rPr>
                        <a:t>0</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chemeClr val="tx1"/>
                          </a:solidFill>
                        </a:rPr>
                        <a:t>0</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chemeClr val="tx1"/>
                          </a:solidFill>
                        </a:rPr>
                        <a:t>0</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1"/>
                  </a:ext>
                </a:extLst>
              </a:tr>
              <a:tr h="365919">
                <a:tc>
                  <a:txBody>
                    <a:bodyPr/>
                    <a:lstStyle/>
                    <a:p>
                      <a:pPr algn="ctr"/>
                      <a:r>
                        <a:rPr lang="en-US" altLang="zh-CN" sz="1800" b="1" dirty="0">
                          <a:solidFill>
                            <a:srgbClr val="006600"/>
                          </a:solidFill>
                        </a:rPr>
                        <a:t>5</a:t>
                      </a:r>
                      <a:endParaRPr lang="zh-CN" altLang="en-US" sz="1800" b="1" dirty="0">
                        <a:solidFill>
                          <a:srgbClr val="0066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0000FF"/>
                          </a:solidFill>
                        </a:rPr>
                        <a:t>-1</a:t>
                      </a:r>
                      <a:endParaRPr lang="zh-CN" altLang="en-US"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006600"/>
                          </a:solidFill>
                        </a:rPr>
                        <a:t>5</a:t>
                      </a:r>
                      <a:endParaRPr lang="zh-CN" altLang="en-US" sz="1800" b="1" dirty="0">
                        <a:solidFill>
                          <a:srgbClr val="0066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0000FF"/>
                          </a:solidFill>
                        </a:rPr>
                        <a:t>-1</a:t>
                      </a:r>
                      <a:endParaRPr lang="zh-CN" altLang="en-US"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0000FF"/>
                          </a:solidFill>
                        </a:rPr>
                        <a:t>-1</a:t>
                      </a:r>
                      <a:endParaRPr lang="en-US" altLang="zh-CN"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0000FF"/>
                          </a:solidFill>
                        </a:rPr>
                        <a:t>-1</a:t>
                      </a:r>
                      <a:endParaRPr lang="en-US" altLang="zh-CN"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a:solidFill>
                            <a:srgbClr val="0000FF"/>
                          </a:solidFill>
                        </a:rPr>
                        <a:t>-1</a:t>
                      </a:r>
                      <a:endParaRPr lang="en-US" altLang="zh-CN"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a:solidFill>
                            <a:srgbClr val="0000FF"/>
                          </a:solidFill>
                        </a:rPr>
                        <a:t>-1</a:t>
                      </a:r>
                      <a:endParaRPr lang="en-US" altLang="zh-CN"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0000FF"/>
                          </a:solidFill>
                        </a:rPr>
                        <a:t>-1</a:t>
                      </a: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2"/>
                  </a:ext>
                </a:extLst>
              </a:tr>
              <a:tr h="365919">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D60093"/>
                          </a:solidFill>
                        </a:rPr>
                        <a:t>2</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3"/>
                  </a:ext>
                </a:extLst>
              </a:tr>
              <a:tr h="365919">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D60093"/>
                          </a:solidFill>
                        </a:rPr>
                        <a:t>-1</a:t>
                      </a: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D60093"/>
                          </a:solidFill>
                        </a:rPr>
                        <a:t>0</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D60093"/>
                          </a:solidFill>
                        </a:rPr>
                        <a:t>-1</a:t>
                      </a: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4"/>
                  </a:ext>
                </a:extLst>
              </a:tr>
            </a:tbl>
          </a:graphicData>
        </a:graphic>
      </p:graphicFrame>
      <p:sp>
        <p:nvSpPr>
          <p:cNvPr id="18" name="TextBox 14">
            <a:extLst>
              <a:ext uri="{FF2B5EF4-FFF2-40B4-BE49-F238E27FC236}">
                <a16:creationId xmlns:a16="http://schemas.microsoft.com/office/drawing/2014/main" id="{3E9FA0FD-2B96-4BD9-BDD8-D3D665C9FDCA}"/>
              </a:ext>
            </a:extLst>
          </p:cNvPr>
          <p:cNvSpPr txBox="1">
            <a:spLocks noChangeArrowheads="1"/>
          </p:cNvSpPr>
          <p:nvPr/>
        </p:nvSpPr>
        <p:spPr bwMode="auto">
          <a:xfrm>
            <a:off x="1778000" y="4983720"/>
            <a:ext cx="950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a:t>Weight</a:t>
            </a:r>
            <a:endParaRPr lang="zh-CN" altLang="en-US" sz="1800" b="1" dirty="0"/>
          </a:p>
        </p:txBody>
      </p:sp>
      <p:sp>
        <p:nvSpPr>
          <p:cNvPr id="19" name="TextBox 15">
            <a:extLst>
              <a:ext uri="{FF2B5EF4-FFF2-40B4-BE49-F238E27FC236}">
                <a16:creationId xmlns:a16="http://schemas.microsoft.com/office/drawing/2014/main" id="{0529C29F-06CB-4E34-8FAF-8172541CC07F}"/>
              </a:ext>
            </a:extLst>
          </p:cNvPr>
          <p:cNvSpPr txBox="1">
            <a:spLocks noChangeArrowheads="1"/>
          </p:cNvSpPr>
          <p:nvPr/>
        </p:nvSpPr>
        <p:spPr bwMode="auto">
          <a:xfrm>
            <a:off x="1811337" y="5355195"/>
            <a:ext cx="903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a:solidFill>
                  <a:srgbClr val="0000FF"/>
                </a:solidFill>
              </a:rPr>
              <a:t>Parent</a:t>
            </a:r>
            <a:endParaRPr lang="zh-CN" altLang="en-US" sz="1800" b="1">
              <a:solidFill>
                <a:srgbClr val="0000FF"/>
              </a:solidFill>
            </a:endParaRPr>
          </a:p>
        </p:txBody>
      </p:sp>
      <p:sp>
        <p:nvSpPr>
          <p:cNvPr id="20" name="TextBox 16">
            <a:extLst>
              <a:ext uri="{FF2B5EF4-FFF2-40B4-BE49-F238E27FC236}">
                <a16:creationId xmlns:a16="http://schemas.microsoft.com/office/drawing/2014/main" id="{93126657-6E45-4948-8C73-2CA24370CA9F}"/>
              </a:ext>
            </a:extLst>
          </p:cNvPr>
          <p:cNvSpPr txBox="1">
            <a:spLocks noChangeArrowheads="1"/>
          </p:cNvSpPr>
          <p:nvPr/>
        </p:nvSpPr>
        <p:spPr bwMode="auto">
          <a:xfrm>
            <a:off x="1846262" y="5713970"/>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a:solidFill>
                  <a:srgbClr val="D60093"/>
                </a:solidFill>
              </a:rPr>
              <a:t>Lchild</a:t>
            </a:r>
            <a:endParaRPr lang="zh-CN" altLang="en-US" sz="1800" b="1">
              <a:solidFill>
                <a:srgbClr val="D60093"/>
              </a:solidFill>
            </a:endParaRPr>
          </a:p>
        </p:txBody>
      </p:sp>
      <p:sp>
        <p:nvSpPr>
          <p:cNvPr id="21" name="TextBox 17">
            <a:extLst>
              <a:ext uri="{FF2B5EF4-FFF2-40B4-BE49-F238E27FC236}">
                <a16:creationId xmlns:a16="http://schemas.microsoft.com/office/drawing/2014/main" id="{13359033-126A-42DF-9946-68FF64EF70FD}"/>
              </a:ext>
            </a:extLst>
          </p:cNvPr>
          <p:cNvSpPr txBox="1">
            <a:spLocks noChangeArrowheads="1"/>
          </p:cNvSpPr>
          <p:nvPr/>
        </p:nvSpPr>
        <p:spPr bwMode="auto">
          <a:xfrm>
            <a:off x="1824037" y="6142595"/>
            <a:ext cx="890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a:solidFill>
                  <a:srgbClr val="D60093"/>
                </a:solidFill>
              </a:rPr>
              <a:t>Rchild</a:t>
            </a:r>
            <a:endParaRPr lang="zh-CN" altLang="en-US" sz="1800" b="1">
              <a:solidFill>
                <a:srgbClr val="D60093"/>
              </a:solidFill>
            </a:endParaRPr>
          </a:p>
        </p:txBody>
      </p:sp>
      <p:sp>
        <p:nvSpPr>
          <p:cNvPr id="22" name="TextBox 18">
            <a:extLst>
              <a:ext uri="{FF2B5EF4-FFF2-40B4-BE49-F238E27FC236}">
                <a16:creationId xmlns:a16="http://schemas.microsoft.com/office/drawing/2014/main" id="{24883343-1E2A-4D02-AC2B-33BA3DC59874}"/>
              </a:ext>
            </a:extLst>
          </p:cNvPr>
          <p:cNvSpPr txBox="1">
            <a:spLocks noChangeArrowheads="1"/>
          </p:cNvSpPr>
          <p:nvPr/>
        </p:nvSpPr>
        <p:spPr bwMode="auto">
          <a:xfrm>
            <a:off x="2728913" y="4314651"/>
            <a:ext cx="487397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dirty="0">
                <a:solidFill>
                  <a:srgbClr val="000000"/>
                </a:solidFill>
              </a:rPr>
              <a:t>  </a:t>
            </a:r>
            <a:r>
              <a:rPr lang="en-US" altLang="zh-CN" sz="1800" b="1" dirty="0">
                <a:solidFill>
                  <a:srgbClr val="0066FF"/>
                </a:solidFill>
                <a:latin typeface="Times New Roman" pitchFamily="18" charset="0"/>
                <a:cs typeface="Times New Roman" pitchFamily="18" charset="0"/>
              </a:rPr>
              <a:t>0       1        2       3       4        5       6       7        8   </a:t>
            </a:r>
            <a:endParaRPr lang="zh-CN" altLang="en-US" sz="1800" b="1" dirty="0">
              <a:solidFill>
                <a:srgbClr val="0066FF"/>
              </a:solidFill>
              <a:latin typeface="Times New Roman" pitchFamily="18" charset="0"/>
              <a:cs typeface="Times New Roman" pitchFamily="18" charset="0"/>
            </a:endParaRPr>
          </a:p>
        </p:txBody>
      </p:sp>
      <p:sp>
        <p:nvSpPr>
          <p:cNvPr id="23" name="Text Box 3">
            <a:extLst>
              <a:ext uri="{FF2B5EF4-FFF2-40B4-BE49-F238E27FC236}">
                <a16:creationId xmlns:a16="http://schemas.microsoft.com/office/drawing/2014/main" id="{16423B05-2BAE-416C-82DF-1DDB637F551F}"/>
              </a:ext>
            </a:extLst>
          </p:cNvPr>
          <p:cNvSpPr txBox="1">
            <a:spLocks noChangeArrowheads="1"/>
          </p:cNvSpPr>
          <p:nvPr/>
        </p:nvSpPr>
        <p:spPr bwMode="auto">
          <a:xfrm>
            <a:off x="1407528" y="3888692"/>
            <a:ext cx="6491871"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b="1" dirty="0">
                <a:solidFill>
                  <a:srgbClr val="C00000"/>
                </a:solidFill>
                <a:latin typeface="楷体_GB2312" pitchFamily="49" charset="-122"/>
                <a:ea typeface="楷体_GB2312" pitchFamily="49" charset="-122"/>
              </a:rPr>
              <a:t>第</a:t>
            </a:r>
            <a:r>
              <a:rPr kumimoji="1" lang="en-US" altLang="zh-CN" sz="2400" b="1" dirty="0">
                <a:solidFill>
                  <a:srgbClr val="C00000"/>
                </a:solidFill>
                <a:latin typeface="楷体_GB2312" pitchFamily="49" charset="-122"/>
                <a:ea typeface="楷体_GB2312" pitchFamily="49" charset="-122"/>
              </a:rPr>
              <a:t>2</a:t>
            </a:r>
            <a:r>
              <a:rPr kumimoji="1" lang="zh-CN" altLang="en-US" sz="2400" b="1" dirty="0">
                <a:solidFill>
                  <a:srgbClr val="C00000"/>
                </a:solidFill>
                <a:latin typeface="楷体_GB2312" pitchFamily="49" charset="-122"/>
                <a:ea typeface="楷体_GB2312" pitchFamily="49" charset="-122"/>
              </a:rPr>
              <a:t>步：</a:t>
            </a:r>
            <a:r>
              <a:rPr kumimoji="1" lang="zh-CN" altLang="en-US" sz="2400" b="1" dirty="0">
                <a:latin typeface="楷体_GB2312" pitchFamily="49" charset="-122"/>
                <a:ea typeface="楷体_GB2312" pitchFamily="49" charset="-122"/>
              </a:rPr>
              <a:t>选择权值最小两个结点</a:t>
            </a:r>
            <a:r>
              <a:rPr kumimoji="1" lang="en-US" altLang="zh-CN" sz="2400" b="1" dirty="0">
                <a:latin typeface="楷体_GB2312" pitchFamily="49" charset="-122"/>
                <a:ea typeface="楷体_GB2312" pitchFamily="49" charset="-122"/>
              </a:rPr>
              <a:t>(1)</a:t>
            </a:r>
            <a:endParaRPr kumimoji="1" lang="en-US" altLang="zh-CN" sz="2400" b="1" dirty="0">
              <a:latin typeface="Times New Roman" pitchFamily="18" charset="0"/>
            </a:endParaRPr>
          </a:p>
        </p:txBody>
      </p:sp>
      <p:sp>
        <p:nvSpPr>
          <p:cNvPr id="24" name="TextBox 21">
            <a:extLst>
              <a:ext uri="{FF2B5EF4-FFF2-40B4-BE49-F238E27FC236}">
                <a16:creationId xmlns:a16="http://schemas.microsoft.com/office/drawing/2014/main" id="{55C4AEF8-9808-49B7-97DC-EEEDFB2E7129}"/>
              </a:ext>
            </a:extLst>
          </p:cNvPr>
          <p:cNvSpPr txBox="1">
            <a:spLocks noChangeArrowheads="1"/>
          </p:cNvSpPr>
          <p:nvPr/>
        </p:nvSpPr>
        <p:spPr bwMode="auto">
          <a:xfrm>
            <a:off x="1935660" y="4614388"/>
            <a:ext cx="6848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a:solidFill>
                  <a:srgbClr val="FF0000"/>
                </a:solidFill>
              </a:rPr>
              <a:t>Data</a:t>
            </a:r>
            <a:endParaRPr lang="zh-CN" altLang="en-US" sz="1800" b="1" dirty="0">
              <a:solidFill>
                <a:srgbClr val="FF0000"/>
              </a:solidFill>
            </a:endParaRPr>
          </a:p>
        </p:txBody>
      </p:sp>
      <p:sp>
        <p:nvSpPr>
          <p:cNvPr id="25" name="Text Box 3">
            <a:extLst>
              <a:ext uri="{FF2B5EF4-FFF2-40B4-BE49-F238E27FC236}">
                <a16:creationId xmlns:a16="http://schemas.microsoft.com/office/drawing/2014/main" id="{BEA95E23-3956-40B9-A9E4-C961136D1AE9}"/>
              </a:ext>
            </a:extLst>
          </p:cNvPr>
          <p:cNvSpPr txBox="1">
            <a:spLocks noChangeArrowheads="1"/>
          </p:cNvSpPr>
          <p:nvPr/>
        </p:nvSpPr>
        <p:spPr bwMode="auto">
          <a:xfrm>
            <a:off x="914400" y="381000"/>
            <a:ext cx="9448800" cy="100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30000"/>
              </a:lnSpc>
              <a:spcBef>
                <a:spcPct val="0"/>
              </a:spcBef>
              <a:buClrTx/>
              <a:buSzTx/>
              <a:buFontTx/>
              <a:buNone/>
            </a:pPr>
            <a:r>
              <a:rPr kumimoji="1" lang="zh-CN" altLang="en-US" sz="2400" b="1" dirty="0">
                <a:solidFill>
                  <a:srgbClr val="C00000"/>
                </a:solidFill>
                <a:latin typeface="楷体_GB2312" pitchFamily="49" charset="-122"/>
                <a:ea typeface="楷体_GB2312" pitchFamily="49" charset="-122"/>
              </a:rPr>
              <a:t>第</a:t>
            </a:r>
            <a:r>
              <a:rPr kumimoji="1" lang="en-US" altLang="zh-CN" sz="2400" b="1" dirty="0">
                <a:solidFill>
                  <a:srgbClr val="C00000"/>
                </a:solidFill>
                <a:latin typeface="楷体_GB2312" pitchFamily="49" charset="-122"/>
                <a:ea typeface="楷体_GB2312" pitchFamily="49" charset="-122"/>
              </a:rPr>
              <a:t>1</a:t>
            </a:r>
            <a:r>
              <a:rPr kumimoji="1" lang="zh-CN" altLang="en-US" sz="2400" b="1" dirty="0">
                <a:solidFill>
                  <a:srgbClr val="C00000"/>
                </a:solidFill>
                <a:latin typeface="楷体_GB2312" pitchFamily="49" charset="-122"/>
                <a:ea typeface="楷体_GB2312" pitchFamily="49" charset="-122"/>
              </a:rPr>
              <a:t>步：</a:t>
            </a:r>
            <a:r>
              <a:rPr kumimoji="1" lang="zh-CN" altLang="en-US" sz="2400" b="1" dirty="0">
                <a:latin typeface="楷体_GB2312" pitchFamily="49" charset="-122"/>
                <a:ea typeface="楷体_GB2312" pitchFamily="49" charset="-122"/>
              </a:rPr>
              <a:t>调用创建哈夫曼树的算法：</a:t>
            </a:r>
            <a:endParaRPr kumimoji="1" lang="en-US" altLang="zh-CN" sz="2400" b="1" dirty="0">
              <a:latin typeface="楷体_GB2312" pitchFamily="49" charset="-122"/>
              <a:ea typeface="楷体_GB2312" pitchFamily="49" charset="-122"/>
            </a:endParaRPr>
          </a:p>
          <a:p>
            <a:pPr eaLnBrk="1" hangingPunct="1">
              <a:lnSpc>
                <a:spcPct val="130000"/>
              </a:lnSpc>
              <a:spcBef>
                <a:spcPct val="0"/>
              </a:spcBef>
              <a:buClrTx/>
              <a:buSzTx/>
              <a:buFontTx/>
              <a:buNone/>
            </a:pPr>
            <a:r>
              <a:rPr kumimoji="1" lang="en-US" altLang="zh-CN" sz="2400" b="1" dirty="0">
                <a:latin typeface="楷体_GB2312" pitchFamily="49" charset="-122"/>
                <a:ea typeface="楷体_GB2312" pitchFamily="49" charset="-122"/>
              </a:rPr>
              <a:t>       </a:t>
            </a:r>
            <a:r>
              <a:rPr kumimoji="1" lang="zh-CN" altLang="en-US" sz="2400" b="1" dirty="0">
                <a:latin typeface="楷体_GB2312" pitchFamily="49" charset="-122"/>
                <a:ea typeface="楷体_GB2312" pitchFamily="49" charset="-122"/>
              </a:rPr>
              <a:t>开始初始化父指针和左右孩子指针，</a:t>
            </a:r>
            <a:r>
              <a:rPr kumimoji="1" lang="zh-CN" altLang="en-US" sz="2400" b="1" dirty="0">
                <a:solidFill>
                  <a:srgbClr val="FF0000"/>
                </a:solidFill>
                <a:latin typeface="楷体_GB2312" pitchFamily="49" charset="-122"/>
                <a:ea typeface="楷体_GB2312" pitchFamily="49" charset="-122"/>
              </a:rPr>
              <a:t>等于</a:t>
            </a:r>
            <a:r>
              <a:rPr kumimoji="1" lang="en-US" altLang="zh-CN" sz="2400" b="1" dirty="0">
                <a:solidFill>
                  <a:srgbClr val="FF0000"/>
                </a:solidFill>
                <a:latin typeface="楷体_GB2312" pitchFamily="49" charset="-122"/>
                <a:ea typeface="楷体_GB2312" pitchFamily="49" charset="-122"/>
              </a:rPr>
              <a:t>-1</a:t>
            </a:r>
            <a:r>
              <a:rPr kumimoji="1" lang="zh-CN" altLang="en-US" sz="2400" b="1" dirty="0">
                <a:solidFill>
                  <a:srgbClr val="FF0000"/>
                </a:solidFill>
                <a:latin typeface="楷体_GB2312" pitchFamily="49" charset="-122"/>
                <a:ea typeface="楷体_GB2312" pitchFamily="49" charset="-122"/>
              </a:rPr>
              <a:t>表示为空</a:t>
            </a:r>
            <a:endParaRPr kumimoji="1" lang="en-US" altLang="zh-CN" sz="2400" b="1" dirty="0">
              <a:solidFill>
                <a:srgbClr val="FF0000"/>
              </a:solidFill>
              <a:latin typeface="Times New Roman" pitchFamily="18" charset="0"/>
            </a:endParaRPr>
          </a:p>
        </p:txBody>
      </p:sp>
      <p:graphicFrame>
        <p:nvGraphicFramePr>
          <p:cNvPr id="26" name="表格 25">
            <a:extLst>
              <a:ext uri="{FF2B5EF4-FFF2-40B4-BE49-F238E27FC236}">
                <a16:creationId xmlns:a16="http://schemas.microsoft.com/office/drawing/2014/main" id="{FF857B82-8623-4FAB-AE9C-90C19442C5DE}"/>
              </a:ext>
            </a:extLst>
          </p:cNvPr>
          <p:cNvGraphicFramePr>
            <a:graphicFrameLocks noGrp="1"/>
          </p:cNvGraphicFramePr>
          <p:nvPr>
            <p:extLst>
              <p:ext uri="{D42A27DB-BD31-4B8C-83A1-F6EECF244321}">
                <p14:modId xmlns:p14="http://schemas.microsoft.com/office/powerpoint/2010/main" val="1757875757"/>
              </p:ext>
            </p:extLst>
          </p:nvPr>
        </p:nvGraphicFramePr>
        <p:xfrm>
          <a:off x="2312404" y="1728972"/>
          <a:ext cx="4860612" cy="1829595"/>
        </p:xfrm>
        <a:graphic>
          <a:graphicData uri="http://schemas.openxmlformats.org/drawingml/2006/table">
            <a:tbl>
              <a:tblPr firstRow="1" bandRow="1">
                <a:effectLst/>
                <a:tableStyleId>{69CF1AB2-1976-4502-BF36-3FF5EA218861}</a:tableStyleId>
              </a:tblPr>
              <a:tblGrid>
                <a:gridCol w="540068">
                  <a:extLst>
                    <a:ext uri="{9D8B030D-6E8A-4147-A177-3AD203B41FA5}">
                      <a16:colId xmlns:a16="http://schemas.microsoft.com/office/drawing/2014/main" val="20000"/>
                    </a:ext>
                  </a:extLst>
                </a:gridCol>
                <a:gridCol w="540068">
                  <a:extLst>
                    <a:ext uri="{9D8B030D-6E8A-4147-A177-3AD203B41FA5}">
                      <a16:colId xmlns:a16="http://schemas.microsoft.com/office/drawing/2014/main" val="20001"/>
                    </a:ext>
                  </a:extLst>
                </a:gridCol>
                <a:gridCol w="540068">
                  <a:extLst>
                    <a:ext uri="{9D8B030D-6E8A-4147-A177-3AD203B41FA5}">
                      <a16:colId xmlns:a16="http://schemas.microsoft.com/office/drawing/2014/main" val="20002"/>
                    </a:ext>
                  </a:extLst>
                </a:gridCol>
                <a:gridCol w="540068">
                  <a:extLst>
                    <a:ext uri="{9D8B030D-6E8A-4147-A177-3AD203B41FA5}">
                      <a16:colId xmlns:a16="http://schemas.microsoft.com/office/drawing/2014/main" val="20003"/>
                    </a:ext>
                  </a:extLst>
                </a:gridCol>
                <a:gridCol w="540068">
                  <a:extLst>
                    <a:ext uri="{9D8B030D-6E8A-4147-A177-3AD203B41FA5}">
                      <a16:colId xmlns:a16="http://schemas.microsoft.com/office/drawing/2014/main" val="20004"/>
                    </a:ext>
                  </a:extLst>
                </a:gridCol>
                <a:gridCol w="540068">
                  <a:extLst>
                    <a:ext uri="{9D8B030D-6E8A-4147-A177-3AD203B41FA5}">
                      <a16:colId xmlns:a16="http://schemas.microsoft.com/office/drawing/2014/main" val="20005"/>
                    </a:ext>
                  </a:extLst>
                </a:gridCol>
                <a:gridCol w="540068">
                  <a:extLst>
                    <a:ext uri="{9D8B030D-6E8A-4147-A177-3AD203B41FA5}">
                      <a16:colId xmlns:a16="http://schemas.microsoft.com/office/drawing/2014/main" val="20006"/>
                    </a:ext>
                  </a:extLst>
                </a:gridCol>
                <a:gridCol w="540068">
                  <a:extLst>
                    <a:ext uri="{9D8B030D-6E8A-4147-A177-3AD203B41FA5}">
                      <a16:colId xmlns:a16="http://schemas.microsoft.com/office/drawing/2014/main" val="20007"/>
                    </a:ext>
                  </a:extLst>
                </a:gridCol>
                <a:gridCol w="540068">
                  <a:extLst>
                    <a:ext uri="{9D8B030D-6E8A-4147-A177-3AD203B41FA5}">
                      <a16:colId xmlns:a16="http://schemas.microsoft.com/office/drawing/2014/main" val="20008"/>
                    </a:ext>
                  </a:extLst>
                </a:gridCol>
              </a:tblGrid>
              <a:tr h="365919">
                <a:tc>
                  <a:txBody>
                    <a:bodyPr/>
                    <a:lstStyle/>
                    <a:p>
                      <a:pPr algn="ctr"/>
                      <a:r>
                        <a:rPr lang="en-US" altLang="zh-CN" sz="1800" dirty="0">
                          <a:solidFill>
                            <a:srgbClr val="FF00FF"/>
                          </a:solidFill>
                        </a:rPr>
                        <a:t>A</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FF00FF"/>
                          </a:solidFill>
                        </a:rPr>
                        <a:t>B</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FF00FF"/>
                          </a:solidFill>
                        </a:rPr>
                        <a:t>C</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FF00FF"/>
                          </a:solidFill>
                        </a:rPr>
                        <a:t>D</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FF00FF"/>
                          </a:solidFill>
                        </a:rPr>
                        <a:t>E</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65919">
                <a:tc>
                  <a:txBody>
                    <a:bodyPr/>
                    <a:lstStyle/>
                    <a:p>
                      <a:pPr algn="ctr"/>
                      <a:r>
                        <a:rPr lang="en-US" altLang="zh-CN" sz="1800" b="1" dirty="0">
                          <a:solidFill>
                            <a:schemeClr val="tx1"/>
                          </a:solidFill>
                        </a:rPr>
                        <a:t>5</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chemeClr val="tx1"/>
                          </a:solidFill>
                        </a:rPr>
                        <a:t>6</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chemeClr val="tx1"/>
                          </a:solidFill>
                        </a:rPr>
                        <a:t>2</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chemeClr val="tx1"/>
                          </a:solidFill>
                        </a:rPr>
                        <a:t>9</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chemeClr val="tx1"/>
                          </a:solidFill>
                        </a:rPr>
                        <a:t>7</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chemeClr val="tx1"/>
                          </a:solidFill>
                        </a:rPr>
                        <a:t>0</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chemeClr val="tx1"/>
                          </a:solidFill>
                        </a:rPr>
                        <a:t>0</a:t>
                      </a: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chemeClr val="tx1"/>
                          </a:solidFill>
                        </a:rPr>
                        <a:t>0</a:t>
                      </a: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chemeClr val="tx1"/>
                          </a:solidFill>
                        </a:rPr>
                        <a:t>0</a:t>
                      </a: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1"/>
                  </a:ext>
                </a:extLst>
              </a:tr>
              <a:tr h="365919">
                <a:tc>
                  <a:txBody>
                    <a:bodyPr/>
                    <a:lstStyle/>
                    <a:p>
                      <a:pPr algn="ctr"/>
                      <a:r>
                        <a:rPr lang="en-US" altLang="zh-CN" sz="1800" b="1">
                          <a:solidFill>
                            <a:srgbClr val="0000FF"/>
                          </a:solidFill>
                        </a:rPr>
                        <a:t>-1</a:t>
                      </a:r>
                      <a:endParaRPr lang="zh-CN" altLang="en-US"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0000FF"/>
                          </a:solidFill>
                        </a:rPr>
                        <a:t>-1</a:t>
                      </a:r>
                      <a:endParaRPr lang="zh-CN" altLang="en-US"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0000FF"/>
                          </a:solidFill>
                        </a:rPr>
                        <a:t>-1</a:t>
                      </a:r>
                      <a:endParaRPr lang="zh-CN" altLang="en-US"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0000FF"/>
                          </a:solidFill>
                        </a:rPr>
                        <a:t>-1</a:t>
                      </a:r>
                      <a:endParaRPr lang="zh-CN" altLang="en-US"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0000FF"/>
                          </a:solidFill>
                        </a:rPr>
                        <a:t>-1</a:t>
                      </a:r>
                      <a:endParaRPr lang="zh-CN" altLang="en-US"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0000FF"/>
                          </a:solidFill>
                        </a:rPr>
                        <a:t>-1</a:t>
                      </a:r>
                      <a:endParaRPr lang="zh-CN" altLang="en-US"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a:solidFill>
                            <a:srgbClr val="0000FF"/>
                          </a:solidFill>
                        </a:rPr>
                        <a:t>-1</a:t>
                      </a:r>
                      <a:endParaRPr lang="zh-CN" altLang="en-US"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a:solidFill>
                            <a:srgbClr val="0000FF"/>
                          </a:solidFill>
                        </a:rPr>
                        <a:t>-1</a:t>
                      </a:r>
                      <a:endParaRPr lang="zh-CN" altLang="en-US"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a:solidFill>
                            <a:srgbClr val="0000FF"/>
                          </a:solidFill>
                        </a:rPr>
                        <a:t>-1</a:t>
                      </a:r>
                      <a:endParaRPr lang="zh-CN" altLang="en-US"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2"/>
                  </a:ext>
                </a:extLst>
              </a:tr>
              <a:tr h="365919">
                <a:tc>
                  <a:txBody>
                    <a:bodyPr/>
                    <a:lstStyle/>
                    <a:p>
                      <a:pPr algn="ctr"/>
                      <a:r>
                        <a:rPr lang="en-US" altLang="zh-CN" sz="1800" b="1">
                          <a:solidFill>
                            <a:srgbClr val="D60093"/>
                          </a:solidFill>
                        </a:rPr>
                        <a:t>-1</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a:solidFill>
                            <a:srgbClr val="D60093"/>
                          </a:solidFill>
                        </a:rPr>
                        <a:t>-1</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a:solidFill>
                            <a:srgbClr val="D60093"/>
                          </a:solidFill>
                        </a:rPr>
                        <a:t>-1</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a:solidFill>
                            <a:srgbClr val="D60093"/>
                          </a:solidFill>
                        </a:rPr>
                        <a:t>-1</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3"/>
                  </a:ext>
                </a:extLst>
              </a:tr>
              <a:tr h="365919">
                <a:tc>
                  <a:txBody>
                    <a:bodyPr/>
                    <a:lstStyle/>
                    <a:p>
                      <a:pPr algn="ctr"/>
                      <a:r>
                        <a:rPr lang="en-US" altLang="zh-CN" sz="1800" b="1">
                          <a:solidFill>
                            <a:srgbClr val="D60093"/>
                          </a:solidFill>
                        </a:rPr>
                        <a:t>-1</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a:solidFill>
                            <a:srgbClr val="D60093"/>
                          </a:solidFill>
                        </a:rPr>
                        <a:t>-1</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a:solidFill>
                            <a:srgbClr val="D60093"/>
                          </a:solidFill>
                        </a:rPr>
                        <a:t>-1</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D60093"/>
                          </a:solidFill>
                        </a:rPr>
                        <a:t>-1</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4"/>
                  </a:ext>
                </a:extLst>
              </a:tr>
            </a:tbl>
          </a:graphicData>
        </a:graphic>
      </p:graphicFrame>
      <p:sp>
        <p:nvSpPr>
          <p:cNvPr id="27" name="TextBox 24">
            <a:extLst>
              <a:ext uri="{FF2B5EF4-FFF2-40B4-BE49-F238E27FC236}">
                <a16:creationId xmlns:a16="http://schemas.microsoft.com/office/drawing/2014/main" id="{171FE56C-54B7-4467-9ACE-223EE56C0D13}"/>
              </a:ext>
            </a:extLst>
          </p:cNvPr>
          <p:cNvSpPr txBox="1">
            <a:spLocks noChangeArrowheads="1"/>
          </p:cNvSpPr>
          <p:nvPr/>
        </p:nvSpPr>
        <p:spPr bwMode="auto">
          <a:xfrm>
            <a:off x="1374192" y="2029654"/>
            <a:ext cx="950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a:t>Weight</a:t>
            </a:r>
            <a:endParaRPr lang="zh-CN" altLang="en-US" sz="1800" b="1" dirty="0"/>
          </a:p>
        </p:txBody>
      </p:sp>
      <p:sp>
        <p:nvSpPr>
          <p:cNvPr id="28" name="TextBox 25">
            <a:extLst>
              <a:ext uri="{FF2B5EF4-FFF2-40B4-BE49-F238E27FC236}">
                <a16:creationId xmlns:a16="http://schemas.microsoft.com/office/drawing/2014/main" id="{2B87F608-847B-44AB-990D-CAA705A5F68E}"/>
              </a:ext>
            </a:extLst>
          </p:cNvPr>
          <p:cNvSpPr txBox="1">
            <a:spLocks noChangeArrowheads="1"/>
          </p:cNvSpPr>
          <p:nvPr/>
        </p:nvSpPr>
        <p:spPr bwMode="auto">
          <a:xfrm>
            <a:off x="1407529" y="2401129"/>
            <a:ext cx="903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a:solidFill>
                  <a:srgbClr val="0000FF"/>
                </a:solidFill>
              </a:rPr>
              <a:t>Parent</a:t>
            </a:r>
            <a:endParaRPr lang="zh-CN" altLang="en-US" sz="1800" b="1">
              <a:solidFill>
                <a:srgbClr val="0000FF"/>
              </a:solidFill>
            </a:endParaRPr>
          </a:p>
        </p:txBody>
      </p:sp>
      <p:sp>
        <p:nvSpPr>
          <p:cNvPr id="29" name="TextBox 26">
            <a:extLst>
              <a:ext uri="{FF2B5EF4-FFF2-40B4-BE49-F238E27FC236}">
                <a16:creationId xmlns:a16="http://schemas.microsoft.com/office/drawing/2014/main" id="{59691A8F-9629-4A5F-88FA-64B924FB7BFB}"/>
              </a:ext>
            </a:extLst>
          </p:cNvPr>
          <p:cNvSpPr txBox="1">
            <a:spLocks noChangeArrowheads="1"/>
          </p:cNvSpPr>
          <p:nvPr/>
        </p:nvSpPr>
        <p:spPr bwMode="auto">
          <a:xfrm>
            <a:off x="1442454" y="2759904"/>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a:solidFill>
                  <a:srgbClr val="D60093"/>
                </a:solidFill>
              </a:rPr>
              <a:t>Lchild</a:t>
            </a:r>
            <a:endParaRPr lang="zh-CN" altLang="en-US" sz="1800" b="1">
              <a:solidFill>
                <a:srgbClr val="D60093"/>
              </a:solidFill>
            </a:endParaRPr>
          </a:p>
        </p:txBody>
      </p:sp>
      <p:sp>
        <p:nvSpPr>
          <p:cNvPr id="30" name="TextBox 27">
            <a:extLst>
              <a:ext uri="{FF2B5EF4-FFF2-40B4-BE49-F238E27FC236}">
                <a16:creationId xmlns:a16="http://schemas.microsoft.com/office/drawing/2014/main" id="{10AD47D4-6510-430D-B02D-D634AE353C3C}"/>
              </a:ext>
            </a:extLst>
          </p:cNvPr>
          <p:cNvSpPr txBox="1">
            <a:spLocks noChangeArrowheads="1"/>
          </p:cNvSpPr>
          <p:nvPr/>
        </p:nvSpPr>
        <p:spPr bwMode="auto">
          <a:xfrm>
            <a:off x="1420229" y="3190267"/>
            <a:ext cx="890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err="1">
                <a:solidFill>
                  <a:srgbClr val="D60093"/>
                </a:solidFill>
              </a:rPr>
              <a:t>Rchild</a:t>
            </a:r>
            <a:endParaRPr lang="zh-CN" altLang="en-US" sz="1800" b="1" dirty="0">
              <a:solidFill>
                <a:srgbClr val="D60093"/>
              </a:solidFill>
            </a:endParaRPr>
          </a:p>
        </p:txBody>
      </p:sp>
      <p:sp>
        <p:nvSpPr>
          <p:cNvPr id="31" name="TextBox 28">
            <a:extLst>
              <a:ext uri="{FF2B5EF4-FFF2-40B4-BE49-F238E27FC236}">
                <a16:creationId xmlns:a16="http://schemas.microsoft.com/office/drawing/2014/main" id="{D42AC9A4-8A0C-43CE-9FF7-DF79221C72FE}"/>
              </a:ext>
            </a:extLst>
          </p:cNvPr>
          <p:cNvSpPr txBox="1">
            <a:spLocks noChangeArrowheads="1"/>
          </p:cNvSpPr>
          <p:nvPr/>
        </p:nvSpPr>
        <p:spPr bwMode="auto">
          <a:xfrm>
            <a:off x="2325105" y="1398327"/>
            <a:ext cx="4882356"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dirty="0">
                <a:solidFill>
                  <a:srgbClr val="000000"/>
                </a:solidFill>
              </a:rPr>
              <a:t>  </a:t>
            </a:r>
            <a:r>
              <a:rPr lang="en-US" altLang="zh-CN" sz="1800" b="1" dirty="0">
                <a:solidFill>
                  <a:srgbClr val="0066FF"/>
                </a:solidFill>
                <a:latin typeface="Times New Roman" pitchFamily="18" charset="0"/>
                <a:cs typeface="Times New Roman" pitchFamily="18" charset="0"/>
              </a:rPr>
              <a:t>0       1        2       3       4        5       6       7        8  </a:t>
            </a:r>
            <a:endParaRPr lang="zh-CN" altLang="en-US" sz="1800" b="1" dirty="0">
              <a:solidFill>
                <a:srgbClr val="0066FF"/>
              </a:solidFill>
              <a:latin typeface="Times New Roman" pitchFamily="18" charset="0"/>
              <a:cs typeface="Times New Roman" pitchFamily="18" charset="0"/>
            </a:endParaRPr>
          </a:p>
        </p:txBody>
      </p:sp>
      <p:sp>
        <p:nvSpPr>
          <p:cNvPr id="32" name="TextBox 29">
            <a:extLst>
              <a:ext uri="{FF2B5EF4-FFF2-40B4-BE49-F238E27FC236}">
                <a16:creationId xmlns:a16="http://schemas.microsoft.com/office/drawing/2014/main" id="{8519E3B3-EF6E-4829-ADB0-70D7CA11A6F9}"/>
              </a:ext>
            </a:extLst>
          </p:cNvPr>
          <p:cNvSpPr txBox="1">
            <a:spLocks noChangeArrowheads="1"/>
          </p:cNvSpPr>
          <p:nvPr/>
        </p:nvSpPr>
        <p:spPr bwMode="auto">
          <a:xfrm>
            <a:off x="1482097" y="1684621"/>
            <a:ext cx="6848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a:solidFill>
                  <a:srgbClr val="FF0000"/>
                </a:solidFill>
              </a:rPr>
              <a:t>Data</a:t>
            </a:r>
            <a:endParaRPr lang="zh-CN" altLang="en-US" sz="1800" b="1" dirty="0">
              <a:solidFill>
                <a:srgbClr val="FF0000"/>
              </a:solidFill>
            </a:endParaRPr>
          </a:p>
        </p:txBody>
      </p:sp>
      <p:grpSp>
        <p:nvGrpSpPr>
          <p:cNvPr id="51" name="组合 50">
            <a:extLst>
              <a:ext uri="{FF2B5EF4-FFF2-40B4-BE49-F238E27FC236}">
                <a16:creationId xmlns:a16="http://schemas.microsoft.com/office/drawing/2014/main" id="{0F254BA4-A38E-4E81-B54C-4162F34616EA}"/>
              </a:ext>
            </a:extLst>
          </p:cNvPr>
          <p:cNvGrpSpPr/>
          <p:nvPr/>
        </p:nvGrpSpPr>
        <p:grpSpPr>
          <a:xfrm>
            <a:off x="8424524" y="4590779"/>
            <a:ext cx="1231577" cy="1233148"/>
            <a:chOff x="8424524" y="4590779"/>
            <a:chExt cx="1231577" cy="1233148"/>
          </a:xfrm>
        </p:grpSpPr>
        <p:sp>
          <p:nvSpPr>
            <p:cNvPr id="35" name="Oval 27">
              <a:extLst>
                <a:ext uri="{FF2B5EF4-FFF2-40B4-BE49-F238E27FC236}">
                  <a16:creationId xmlns:a16="http://schemas.microsoft.com/office/drawing/2014/main" id="{0050DD9B-AF7E-407B-810A-486F11EBAD7C}"/>
                </a:ext>
              </a:extLst>
            </p:cNvPr>
            <p:cNvSpPr>
              <a:spLocks noChangeArrowheads="1"/>
            </p:cNvSpPr>
            <p:nvPr/>
          </p:nvSpPr>
          <p:spPr bwMode="auto">
            <a:xfrm>
              <a:off x="9138677" y="5353088"/>
              <a:ext cx="517424" cy="470839"/>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5</a:t>
              </a:r>
              <a:endParaRPr kumimoji="1" lang="en-US" altLang="zh-CN" dirty="0">
                <a:solidFill>
                  <a:srgbClr val="000000"/>
                </a:solidFill>
                <a:latin typeface="Times New Roman" pitchFamily="18" charset="0"/>
              </a:endParaRPr>
            </a:p>
          </p:txBody>
        </p:sp>
        <p:sp>
          <p:nvSpPr>
            <p:cNvPr id="36" name="Oval 28">
              <a:extLst>
                <a:ext uri="{FF2B5EF4-FFF2-40B4-BE49-F238E27FC236}">
                  <a16:creationId xmlns:a16="http://schemas.microsoft.com/office/drawing/2014/main" id="{D561A1ED-1FE7-439E-B041-4256EC698971}"/>
                </a:ext>
              </a:extLst>
            </p:cNvPr>
            <p:cNvSpPr>
              <a:spLocks noChangeArrowheads="1"/>
            </p:cNvSpPr>
            <p:nvPr/>
          </p:nvSpPr>
          <p:spPr bwMode="auto">
            <a:xfrm>
              <a:off x="8424524" y="5353088"/>
              <a:ext cx="517424" cy="470839"/>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a:solidFill>
                    <a:srgbClr val="990000"/>
                  </a:solidFill>
                  <a:latin typeface="Times New Roman" pitchFamily="18" charset="0"/>
                </a:rPr>
                <a:t>2</a:t>
              </a:r>
              <a:endParaRPr kumimoji="1" lang="en-US" altLang="zh-CN">
                <a:solidFill>
                  <a:srgbClr val="000000"/>
                </a:solidFill>
                <a:latin typeface="Times New Roman" pitchFamily="18" charset="0"/>
              </a:endParaRPr>
            </a:p>
          </p:txBody>
        </p:sp>
        <p:sp>
          <p:nvSpPr>
            <p:cNvPr id="37" name="Line 29">
              <a:extLst>
                <a:ext uri="{FF2B5EF4-FFF2-40B4-BE49-F238E27FC236}">
                  <a16:creationId xmlns:a16="http://schemas.microsoft.com/office/drawing/2014/main" id="{4266B49C-361A-4ABD-8120-8ED9BDFFDF2F}"/>
                </a:ext>
              </a:extLst>
            </p:cNvPr>
            <p:cNvSpPr>
              <a:spLocks noChangeShapeType="1"/>
            </p:cNvSpPr>
            <p:nvPr/>
          </p:nvSpPr>
          <p:spPr bwMode="auto">
            <a:xfrm flipH="1">
              <a:off x="8683236" y="5061617"/>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38" name="Line 30">
              <a:extLst>
                <a:ext uri="{FF2B5EF4-FFF2-40B4-BE49-F238E27FC236}">
                  <a16:creationId xmlns:a16="http://schemas.microsoft.com/office/drawing/2014/main" id="{64F9E496-6C4E-4BC0-A8CC-20F366F2BCEE}"/>
                </a:ext>
              </a:extLst>
            </p:cNvPr>
            <p:cNvSpPr>
              <a:spLocks noChangeShapeType="1"/>
            </p:cNvSpPr>
            <p:nvPr/>
          </p:nvSpPr>
          <p:spPr bwMode="auto">
            <a:xfrm>
              <a:off x="9138677" y="5061617"/>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39" name="Oval 27">
              <a:extLst>
                <a:ext uri="{FF2B5EF4-FFF2-40B4-BE49-F238E27FC236}">
                  <a16:creationId xmlns:a16="http://schemas.microsoft.com/office/drawing/2014/main" id="{DE3A7D8B-DDA8-4A8D-9916-C3AF5911C0DE}"/>
                </a:ext>
              </a:extLst>
            </p:cNvPr>
            <p:cNvSpPr>
              <a:spLocks noChangeArrowheads="1"/>
            </p:cNvSpPr>
            <p:nvPr/>
          </p:nvSpPr>
          <p:spPr bwMode="auto">
            <a:xfrm>
              <a:off x="8746961" y="4590779"/>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7</a:t>
              </a:r>
              <a:endParaRPr kumimoji="1" lang="en-US" altLang="zh-CN" dirty="0">
                <a:solidFill>
                  <a:srgbClr val="000000"/>
                </a:solidFill>
                <a:latin typeface="Times New Roman" pitchFamily="18" charset="0"/>
              </a:endParaRPr>
            </a:p>
          </p:txBody>
        </p:sp>
      </p:grpSp>
    </p:spTree>
    <p:extLst>
      <p:ext uri="{BB962C8B-B14F-4D97-AF65-F5344CB8AC3E}">
        <p14:creationId xmlns:p14="http://schemas.microsoft.com/office/powerpoint/2010/main" val="425980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2000"/>
                                        <p:tgtEl>
                                          <p:spTgt spid="23"/>
                                        </p:tgtEl>
                                      </p:cBhvr>
                                    </p:animEffect>
                                  </p:childTnLst>
                                </p:cTn>
                              </p:par>
                              <p:par>
                                <p:cTn id="8" presetID="6" presetClass="entr" presetSubtype="16"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ircle(in)">
                                      <p:cBhvr>
                                        <p:cTn id="10" dur="2000"/>
                                        <p:tgtEl>
                                          <p:spTgt spid="17"/>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circle(in)">
                                      <p:cBhvr>
                                        <p:cTn id="13" dur="2000"/>
                                        <p:tgtEl>
                                          <p:spTgt spid="18"/>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circle(in)">
                                      <p:cBhvr>
                                        <p:cTn id="16" dur="2000"/>
                                        <p:tgtEl>
                                          <p:spTgt spid="19"/>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circle(in)">
                                      <p:cBhvr>
                                        <p:cTn id="19" dur="2000"/>
                                        <p:tgtEl>
                                          <p:spTgt spid="20"/>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circle(in)">
                                      <p:cBhvr>
                                        <p:cTn id="22" dur="2000"/>
                                        <p:tgtEl>
                                          <p:spTgt spid="21"/>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circle(in)">
                                      <p:cBhvr>
                                        <p:cTn id="25" dur="2000"/>
                                        <p:tgtEl>
                                          <p:spTgt spid="2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heel(1)">
                                      <p:cBhvr>
                                        <p:cTn id="28" dur="2000"/>
                                        <p:tgtEl>
                                          <p:spTgt spid="24"/>
                                        </p:tgtEl>
                                      </p:cBhvr>
                                    </p:animEffect>
                                  </p:childTnLst>
                                </p:cTn>
                              </p:par>
                              <p:par>
                                <p:cTn id="29" presetID="1" presetClass="entr" presetSubtype="0"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18F546-3BA0-44C6-9584-CC0EDC326A07}"/>
              </a:ext>
            </a:extLst>
          </p:cNvPr>
          <p:cNvSpPr>
            <a:spLocks noGrp="1"/>
          </p:cNvSpPr>
          <p:nvPr>
            <p:ph type="title"/>
          </p:nvPr>
        </p:nvSpPr>
        <p:spPr/>
        <p:txBody>
          <a:bodyPr/>
          <a:lstStyle/>
          <a:p>
            <a:r>
              <a:rPr lang="en-US" altLang="zh-CN" dirty="0"/>
              <a:t>1</a:t>
            </a:r>
            <a:r>
              <a:rPr lang="zh-CN" altLang="en-US" dirty="0"/>
              <a:t>、双亲表示法</a:t>
            </a:r>
          </a:p>
        </p:txBody>
      </p:sp>
      <p:sp>
        <p:nvSpPr>
          <p:cNvPr id="3" name="内容占位符 2">
            <a:extLst>
              <a:ext uri="{FF2B5EF4-FFF2-40B4-BE49-F238E27FC236}">
                <a16:creationId xmlns:a16="http://schemas.microsoft.com/office/drawing/2014/main" id="{9384282A-25C4-4999-95BF-284417A03795}"/>
              </a:ext>
            </a:extLst>
          </p:cNvPr>
          <p:cNvSpPr>
            <a:spLocks noGrp="1"/>
          </p:cNvSpPr>
          <p:nvPr>
            <p:ph idx="1"/>
          </p:nvPr>
        </p:nvSpPr>
        <p:spPr>
          <a:xfrm>
            <a:off x="304800" y="1371600"/>
            <a:ext cx="11582400" cy="1295400"/>
          </a:xfrm>
        </p:spPr>
        <p:txBody>
          <a:bodyPr/>
          <a:lstStyle/>
          <a:p>
            <a:r>
              <a:rPr lang="zh-CN" altLang="en-US" dirty="0"/>
              <a:t>用一组连续的空间来存储树中的结点，在保存每个结点的同时附设一个指示器来指示其双亲结点在表中的位置，其结点的结构如下： </a:t>
            </a:r>
          </a:p>
        </p:txBody>
      </p:sp>
      <p:graphicFrame>
        <p:nvGraphicFramePr>
          <p:cNvPr id="4" name="Group 32">
            <a:extLst>
              <a:ext uri="{FF2B5EF4-FFF2-40B4-BE49-F238E27FC236}">
                <a16:creationId xmlns:a16="http://schemas.microsoft.com/office/drawing/2014/main" id="{521D0212-1241-4CF6-8E8A-59250346F690}"/>
              </a:ext>
            </a:extLst>
          </p:cNvPr>
          <p:cNvGraphicFramePr>
            <a:graphicFrameLocks noGrp="1"/>
          </p:cNvGraphicFramePr>
          <p:nvPr>
            <p:extLst>
              <p:ext uri="{D42A27DB-BD31-4B8C-83A1-F6EECF244321}">
                <p14:modId xmlns:p14="http://schemas.microsoft.com/office/powerpoint/2010/main" val="4113115454"/>
              </p:ext>
            </p:extLst>
          </p:nvPr>
        </p:nvGraphicFramePr>
        <p:xfrm>
          <a:off x="838200" y="2778360"/>
          <a:ext cx="2590800" cy="1016000"/>
        </p:xfrm>
        <a:graphic>
          <a:graphicData uri="http://schemas.openxmlformats.org/drawingml/2006/table">
            <a:tbl>
              <a:tblPr/>
              <a:tblGrid>
                <a:gridCol w="1295400">
                  <a:extLst>
                    <a:ext uri="{9D8B030D-6E8A-4147-A177-3AD203B41FA5}">
                      <a16:colId xmlns:a16="http://schemas.microsoft.com/office/drawing/2014/main" val="1955661195"/>
                    </a:ext>
                  </a:extLst>
                </a:gridCol>
                <a:gridCol w="1295400">
                  <a:extLst>
                    <a:ext uri="{9D8B030D-6E8A-4147-A177-3AD203B41FA5}">
                      <a16:colId xmlns:a16="http://schemas.microsoft.com/office/drawing/2014/main" val="2538512885"/>
                    </a:ext>
                  </a:extLst>
                </a:gridCol>
              </a:tblGrid>
              <a:tr h="381000">
                <a:tc gridSpan="2">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4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rPr>
                        <a:t>数据        双亲</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2246946634"/>
                  </a:ext>
                </a:extLst>
              </a:tr>
              <a:tr h="5588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Parent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651915508"/>
                  </a:ext>
                </a:extLst>
              </a:tr>
            </a:tbl>
          </a:graphicData>
        </a:graphic>
      </p:graphicFrame>
      <p:grpSp>
        <p:nvGrpSpPr>
          <p:cNvPr id="22" name="组合 21">
            <a:extLst>
              <a:ext uri="{FF2B5EF4-FFF2-40B4-BE49-F238E27FC236}">
                <a16:creationId xmlns:a16="http://schemas.microsoft.com/office/drawing/2014/main" id="{C4E82AEB-E3E9-4515-9206-1336417A097A}"/>
              </a:ext>
            </a:extLst>
          </p:cNvPr>
          <p:cNvGrpSpPr/>
          <p:nvPr/>
        </p:nvGrpSpPr>
        <p:grpSpPr>
          <a:xfrm>
            <a:off x="3659866" y="3449646"/>
            <a:ext cx="3807545" cy="2637200"/>
            <a:chOff x="2697703" y="3435303"/>
            <a:chExt cx="3807545" cy="2637200"/>
          </a:xfrm>
        </p:grpSpPr>
        <p:sp>
          <p:nvSpPr>
            <p:cNvPr id="6" name="Line 57">
              <a:extLst>
                <a:ext uri="{FF2B5EF4-FFF2-40B4-BE49-F238E27FC236}">
                  <a16:creationId xmlns:a16="http://schemas.microsoft.com/office/drawing/2014/main" id="{7DD74A35-C410-4379-AA1B-04738DDFC01E}"/>
                </a:ext>
              </a:extLst>
            </p:cNvPr>
            <p:cNvSpPr>
              <a:spLocks noChangeShapeType="1"/>
            </p:cNvSpPr>
            <p:nvPr/>
          </p:nvSpPr>
          <p:spPr bwMode="auto">
            <a:xfrm flipH="1">
              <a:off x="3908144" y="3794360"/>
              <a:ext cx="589139" cy="732190"/>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C00000"/>
                </a:solidFill>
                <a:latin typeface="+mn-lt"/>
              </a:endParaRPr>
            </a:p>
          </p:txBody>
        </p:sp>
        <p:sp>
          <p:nvSpPr>
            <p:cNvPr id="7" name="Line 58">
              <a:extLst>
                <a:ext uri="{FF2B5EF4-FFF2-40B4-BE49-F238E27FC236}">
                  <a16:creationId xmlns:a16="http://schemas.microsoft.com/office/drawing/2014/main" id="{4BB62864-B8BF-4D48-847D-E537602DE131}"/>
                </a:ext>
              </a:extLst>
            </p:cNvPr>
            <p:cNvSpPr>
              <a:spLocks noChangeShapeType="1"/>
            </p:cNvSpPr>
            <p:nvPr/>
          </p:nvSpPr>
          <p:spPr bwMode="auto">
            <a:xfrm>
              <a:off x="4714737" y="3793075"/>
              <a:ext cx="589139" cy="732190"/>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C00000"/>
                </a:solidFill>
                <a:latin typeface="+mn-lt"/>
              </a:endParaRPr>
            </a:p>
          </p:txBody>
        </p:sp>
        <p:sp>
          <p:nvSpPr>
            <p:cNvPr id="9" name="Line 60">
              <a:extLst>
                <a:ext uri="{FF2B5EF4-FFF2-40B4-BE49-F238E27FC236}">
                  <a16:creationId xmlns:a16="http://schemas.microsoft.com/office/drawing/2014/main" id="{EA0955FC-D03C-47EB-A0EE-10924AAEFD35}"/>
                </a:ext>
              </a:extLst>
            </p:cNvPr>
            <p:cNvSpPr>
              <a:spLocks noChangeShapeType="1"/>
            </p:cNvSpPr>
            <p:nvPr/>
          </p:nvSpPr>
          <p:spPr bwMode="auto">
            <a:xfrm>
              <a:off x="3736562" y="4891731"/>
              <a:ext cx="0" cy="716206"/>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dirty="0">
                <a:solidFill>
                  <a:srgbClr val="C00000"/>
                </a:solidFill>
                <a:latin typeface="+mn-lt"/>
              </a:endParaRPr>
            </a:p>
          </p:txBody>
        </p:sp>
        <p:sp>
          <p:nvSpPr>
            <p:cNvPr id="12" name="Oval 64">
              <a:extLst>
                <a:ext uri="{FF2B5EF4-FFF2-40B4-BE49-F238E27FC236}">
                  <a16:creationId xmlns:a16="http://schemas.microsoft.com/office/drawing/2014/main" id="{2BE48B99-FD80-4AA8-B605-7D5AA6312BC3}"/>
                </a:ext>
              </a:extLst>
            </p:cNvPr>
            <p:cNvSpPr>
              <a:spLocks noChangeArrowheads="1"/>
            </p:cNvSpPr>
            <p:nvPr/>
          </p:nvSpPr>
          <p:spPr bwMode="auto">
            <a:xfrm>
              <a:off x="4350633" y="3435303"/>
              <a:ext cx="485471" cy="464566"/>
            </a:xfrm>
            <a:prstGeom prst="ellipse">
              <a:avLst/>
            </a:prstGeom>
            <a:solidFill>
              <a:srgbClr val="FFFFCC"/>
            </a:solidFill>
            <a:ln w="19050">
              <a:solidFill>
                <a:srgbClr val="C00000"/>
              </a:solidFill>
              <a:miter lim="800000"/>
              <a:headEnd/>
              <a:tailEnd/>
            </a:ln>
            <a:effectLst/>
          </p:spPr>
          <p:txBody>
            <a:bodyPr wrap="none" anchor="ctr"/>
            <a:lstStyle/>
            <a:p>
              <a:pPr algn="ctr"/>
              <a:r>
                <a:rPr lang="en-US" altLang="zh-CN" b="1" dirty="0">
                  <a:solidFill>
                    <a:srgbClr val="C00000"/>
                  </a:solidFill>
                  <a:latin typeface="+mn-lt"/>
                </a:rPr>
                <a:t>A</a:t>
              </a:r>
            </a:p>
          </p:txBody>
        </p:sp>
        <p:sp>
          <p:nvSpPr>
            <p:cNvPr id="13" name="Oval 65">
              <a:extLst>
                <a:ext uri="{FF2B5EF4-FFF2-40B4-BE49-F238E27FC236}">
                  <a16:creationId xmlns:a16="http://schemas.microsoft.com/office/drawing/2014/main" id="{FBEF7193-2079-4C06-A9D3-7BB48080F052}"/>
                </a:ext>
              </a:extLst>
            </p:cNvPr>
            <p:cNvSpPr>
              <a:spLocks noChangeArrowheads="1"/>
            </p:cNvSpPr>
            <p:nvPr/>
          </p:nvSpPr>
          <p:spPr bwMode="auto">
            <a:xfrm>
              <a:off x="3561742" y="4480577"/>
              <a:ext cx="485471" cy="464566"/>
            </a:xfrm>
            <a:prstGeom prst="ellipse">
              <a:avLst/>
            </a:prstGeom>
            <a:solidFill>
              <a:srgbClr val="FFFFCC"/>
            </a:solidFill>
            <a:ln w="19050">
              <a:solidFill>
                <a:srgbClr val="C00000"/>
              </a:solidFill>
              <a:miter lim="800000"/>
              <a:headEnd/>
              <a:tailEnd/>
            </a:ln>
            <a:effectLst/>
          </p:spPr>
          <p:txBody>
            <a:bodyPr wrap="none" anchor="ctr"/>
            <a:lstStyle/>
            <a:p>
              <a:pPr algn="ctr"/>
              <a:r>
                <a:rPr lang="en-US" altLang="zh-CN" b="1" dirty="0">
                  <a:solidFill>
                    <a:srgbClr val="C00000"/>
                  </a:solidFill>
                  <a:latin typeface="+mn-lt"/>
                </a:rPr>
                <a:t>B</a:t>
              </a:r>
            </a:p>
          </p:txBody>
        </p:sp>
        <p:sp>
          <p:nvSpPr>
            <p:cNvPr id="14" name="Oval 66">
              <a:extLst>
                <a:ext uri="{FF2B5EF4-FFF2-40B4-BE49-F238E27FC236}">
                  <a16:creationId xmlns:a16="http://schemas.microsoft.com/office/drawing/2014/main" id="{04176829-401A-421E-BA66-E3EA79257300}"/>
                </a:ext>
              </a:extLst>
            </p:cNvPr>
            <p:cNvSpPr>
              <a:spLocks noChangeArrowheads="1"/>
            </p:cNvSpPr>
            <p:nvPr/>
          </p:nvSpPr>
          <p:spPr bwMode="auto">
            <a:xfrm>
              <a:off x="2697703" y="5596752"/>
              <a:ext cx="485471" cy="464566"/>
            </a:xfrm>
            <a:prstGeom prst="ellipse">
              <a:avLst/>
            </a:prstGeom>
            <a:solidFill>
              <a:srgbClr val="FFFFCC"/>
            </a:solidFill>
            <a:ln w="19050">
              <a:solidFill>
                <a:srgbClr val="C00000"/>
              </a:solidFill>
              <a:miter lim="800000"/>
              <a:headEnd/>
              <a:tailEnd/>
            </a:ln>
            <a:effectLst/>
          </p:spPr>
          <p:txBody>
            <a:bodyPr wrap="none" anchor="ctr"/>
            <a:lstStyle/>
            <a:p>
              <a:pPr algn="ctr"/>
              <a:r>
                <a:rPr lang="en-US" altLang="zh-CN" b="1" dirty="0">
                  <a:solidFill>
                    <a:srgbClr val="C00000"/>
                  </a:solidFill>
                  <a:latin typeface="+mn-lt"/>
                </a:rPr>
                <a:t>D</a:t>
              </a:r>
            </a:p>
          </p:txBody>
        </p:sp>
        <p:sp>
          <p:nvSpPr>
            <p:cNvPr id="15" name="Oval 67">
              <a:extLst>
                <a:ext uri="{FF2B5EF4-FFF2-40B4-BE49-F238E27FC236}">
                  <a16:creationId xmlns:a16="http://schemas.microsoft.com/office/drawing/2014/main" id="{9F6B0267-8204-4E44-975E-54F0DEE85903}"/>
                </a:ext>
              </a:extLst>
            </p:cNvPr>
            <p:cNvSpPr>
              <a:spLocks noChangeArrowheads="1"/>
            </p:cNvSpPr>
            <p:nvPr/>
          </p:nvSpPr>
          <p:spPr bwMode="auto">
            <a:xfrm>
              <a:off x="3493827" y="5607937"/>
              <a:ext cx="485471" cy="464566"/>
            </a:xfrm>
            <a:prstGeom prst="ellipse">
              <a:avLst/>
            </a:prstGeom>
            <a:solidFill>
              <a:srgbClr val="FFFFCC"/>
            </a:solidFill>
            <a:ln w="19050">
              <a:solidFill>
                <a:srgbClr val="C00000"/>
              </a:solidFill>
              <a:miter lim="800000"/>
              <a:headEnd/>
              <a:tailEnd/>
            </a:ln>
            <a:effectLst/>
          </p:spPr>
          <p:txBody>
            <a:bodyPr wrap="none" anchor="ctr"/>
            <a:lstStyle/>
            <a:p>
              <a:pPr algn="ctr"/>
              <a:r>
                <a:rPr lang="en-US" altLang="zh-CN" b="1" dirty="0">
                  <a:solidFill>
                    <a:srgbClr val="C00000"/>
                  </a:solidFill>
                  <a:latin typeface="+mn-lt"/>
                </a:rPr>
                <a:t>E</a:t>
              </a:r>
            </a:p>
          </p:txBody>
        </p:sp>
        <p:sp>
          <p:nvSpPr>
            <p:cNvPr id="16" name="Oval 68">
              <a:extLst>
                <a:ext uri="{FF2B5EF4-FFF2-40B4-BE49-F238E27FC236}">
                  <a16:creationId xmlns:a16="http://schemas.microsoft.com/office/drawing/2014/main" id="{3AB20470-FDA0-4D1D-A55E-59890173DB32}"/>
                </a:ext>
              </a:extLst>
            </p:cNvPr>
            <p:cNvSpPr>
              <a:spLocks noChangeArrowheads="1"/>
            </p:cNvSpPr>
            <p:nvPr/>
          </p:nvSpPr>
          <p:spPr bwMode="auto">
            <a:xfrm>
              <a:off x="4410750" y="5607937"/>
              <a:ext cx="485471" cy="464566"/>
            </a:xfrm>
            <a:prstGeom prst="ellipse">
              <a:avLst/>
            </a:prstGeom>
            <a:solidFill>
              <a:srgbClr val="FFFFCC"/>
            </a:solidFill>
            <a:ln w="19050">
              <a:solidFill>
                <a:srgbClr val="C00000"/>
              </a:solidFill>
              <a:miter lim="800000"/>
              <a:headEnd/>
              <a:tailEnd/>
            </a:ln>
            <a:effectLst/>
          </p:spPr>
          <p:txBody>
            <a:bodyPr wrap="none" anchor="ctr"/>
            <a:lstStyle/>
            <a:p>
              <a:pPr algn="ctr"/>
              <a:r>
                <a:rPr lang="en-US" altLang="zh-CN" b="1" dirty="0">
                  <a:solidFill>
                    <a:srgbClr val="C00000"/>
                  </a:solidFill>
                  <a:latin typeface="+mn-lt"/>
                </a:rPr>
                <a:t>F</a:t>
              </a:r>
            </a:p>
          </p:txBody>
        </p:sp>
        <p:sp>
          <p:nvSpPr>
            <p:cNvPr id="17" name="Oval 69">
              <a:extLst>
                <a:ext uri="{FF2B5EF4-FFF2-40B4-BE49-F238E27FC236}">
                  <a16:creationId xmlns:a16="http://schemas.microsoft.com/office/drawing/2014/main" id="{B45C1DB4-236D-4F3B-9C72-8E476443ED11}"/>
                </a:ext>
              </a:extLst>
            </p:cNvPr>
            <p:cNvSpPr>
              <a:spLocks noChangeArrowheads="1"/>
            </p:cNvSpPr>
            <p:nvPr/>
          </p:nvSpPr>
          <p:spPr bwMode="auto">
            <a:xfrm>
              <a:off x="5139523" y="4480577"/>
              <a:ext cx="485471" cy="464566"/>
            </a:xfrm>
            <a:prstGeom prst="ellipse">
              <a:avLst/>
            </a:prstGeom>
            <a:solidFill>
              <a:srgbClr val="FFFFCC"/>
            </a:solidFill>
            <a:ln w="19050">
              <a:solidFill>
                <a:srgbClr val="C00000"/>
              </a:solidFill>
              <a:miter lim="800000"/>
              <a:headEnd/>
              <a:tailEnd/>
            </a:ln>
            <a:effectLst/>
          </p:spPr>
          <p:txBody>
            <a:bodyPr wrap="none" anchor="ctr"/>
            <a:lstStyle/>
            <a:p>
              <a:pPr algn="ctr"/>
              <a:r>
                <a:rPr lang="en-US" altLang="zh-CN" b="1" dirty="0">
                  <a:solidFill>
                    <a:srgbClr val="C00000"/>
                  </a:solidFill>
                  <a:latin typeface="+mn-lt"/>
                </a:rPr>
                <a:t>C</a:t>
              </a:r>
            </a:p>
          </p:txBody>
        </p:sp>
        <p:sp>
          <p:nvSpPr>
            <p:cNvPr id="18" name="Oval 70">
              <a:extLst>
                <a:ext uri="{FF2B5EF4-FFF2-40B4-BE49-F238E27FC236}">
                  <a16:creationId xmlns:a16="http://schemas.microsoft.com/office/drawing/2014/main" id="{52F3AEA5-CFAE-4553-8CB7-C9C1194C5CB9}"/>
                </a:ext>
              </a:extLst>
            </p:cNvPr>
            <p:cNvSpPr>
              <a:spLocks noChangeArrowheads="1"/>
            </p:cNvSpPr>
            <p:nvPr/>
          </p:nvSpPr>
          <p:spPr bwMode="auto">
            <a:xfrm>
              <a:off x="6019777" y="5596752"/>
              <a:ext cx="485471" cy="464566"/>
            </a:xfrm>
            <a:prstGeom prst="ellipse">
              <a:avLst/>
            </a:prstGeom>
            <a:solidFill>
              <a:srgbClr val="FFFFCC"/>
            </a:solidFill>
            <a:ln w="19050">
              <a:solidFill>
                <a:srgbClr val="C00000"/>
              </a:solidFill>
              <a:miter lim="800000"/>
              <a:headEnd/>
              <a:tailEnd/>
            </a:ln>
            <a:effectLst/>
          </p:spPr>
          <p:txBody>
            <a:bodyPr wrap="none" anchor="ctr"/>
            <a:lstStyle/>
            <a:p>
              <a:pPr algn="ctr"/>
              <a:r>
                <a:rPr lang="en-US" altLang="zh-CN" b="1" dirty="0">
                  <a:solidFill>
                    <a:srgbClr val="C00000"/>
                  </a:solidFill>
                  <a:latin typeface="+mn-lt"/>
                </a:rPr>
                <a:t>G</a:t>
              </a:r>
            </a:p>
          </p:txBody>
        </p:sp>
        <p:sp>
          <p:nvSpPr>
            <p:cNvPr id="19" name="Line 58">
              <a:extLst>
                <a:ext uri="{FF2B5EF4-FFF2-40B4-BE49-F238E27FC236}">
                  <a16:creationId xmlns:a16="http://schemas.microsoft.com/office/drawing/2014/main" id="{E21EEB5E-CAE5-4E96-9AE7-7C051B44B813}"/>
                </a:ext>
              </a:extLst>
            </p:cNvPr>
            <p:cNvSpPr>
              <a:spLocks noChangeShapeType="1"/>
            </p:cNvSpPr>
            <p:nvPr/>
          </p:nvSpPr>
          <p:spPr bwMode="auto">
            <a:xfrm>
              <a:off x="5558694" y="4864562"/>
              <a:ext cx="589139" cy="732190"/>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C00000"/>
                </a:solidFill>
                <a:latin typeface="+mn-lt"/>
              </a:endParaRPr>
            </a:p>
          </p:txBody>
        </p:sp>
        <p:sp>
          <p:nvSpPr>
            <p:cNvPr id="20" name="Line 57">
              <a:extLst>
                <a:ext uri="{FF2B5EF4-FFF2-40B4-BE49-F238E27FC236}">
                  <a16:creationId xmlns:a16="http://schemas.microsoft.com/office/drawing/2014/main" id="{BBC92212-0910-4C65-B698-534AEAF3F295}"/>
                </a:ext>
              </a:extLst>
            </p:cNvPr>
            <p:cNvSpPr>
              <a:spLocks noChangeShapeType="1"/>
            </p:cNvSpPr>
            <p:nvPr/>
          </p:nvSpPr>
          <p:spPr bwMode="auto">
            <a:xfrm flipH="1">
              <a:off x="3044107" y="4875747"/>
              <a:ext cx="589139" cy="732190"/>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C00000"/>
                </a:solidFill>
                <a:latin typeface="+mn-lt"/>
              </a:endParaRPr>
            </a:p>
          </p:txBody>
        </p:sp>
        <p:sp>
          <p:nvSpPr>
            <p:cNvPr id="21" name="Line 58">
              <a:extLst>
                <a:ext uri="{FF2B5EF4-FFF2-40B4-BE49-F238E27FC236}">
                  <a16:creationId xmlns:a16="http://schemas.microsoft.com/office/drawing/2014/main" id="{E42F64AF-D3E2-4A3E-A5CA-A91A19AF8939}"/>
                </a:ext>
              </a:extLst>
            </p:cNvPr>
            <p:cNvSpPr>
              <a:spLocks noChangeShapeType="1"/>
            </p:cNvSpPr>
            <p:nvPr/>
          </p:nvSpPr>
          <p:spPr bwMode="auto">
            <a:xfrm>
              <a:off x="3947131" y="4885607"/>
              <a:ext cx="589139" cy="732190"/>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C00000"/>
                </a:solidFill>
                <a:latin typeface="+mn-lt"/>
              </a:endParaRPr>
            </a:p>
          </p:txBody>
        </p:sp>
      </p:grpSp>
      <p:grpSp>
        <p:nvGrpSpPr>
          <p:cNvPr id="61" name="组合 60">
            <a:extLst>
              <a:ext uri="{FF2B5EF4-FFF2-40B4-BE49-F238E27FC236}">
                <a16:creationId xmlns:a16="http://schemas.microsoft.com/office/drawing/2014/main" id="{F2DC6C42-60ED-4DB4-B914-F95312D79AB8}"/>
              </a:ext>
            </a:extLst>
          </p:cNvPr>
          <p:cNvGrpSpPr/>
          <p:nvPr/>
        </p:nvGrpSpPr>
        <p:grpSpPr>
          <a:xfrm>
            <a:off x="7894097" y="3061163"/>
            <a:ext cx="3200400" cy="3303394"/>
            <a:chOff x="7650575" y="2775250"/>
            <a:chExt cx="3200400" cy="3303394"/>
          </a:xfrm>
        </p:grpSpPr>
        <p:sp>
          <p:nvSpPr>
            <p:cNvPr id="24" name="Rectangle 85">
              <a:extLst>
                <a:ext uri="{FF2B5EF4-FFF2-40B4-BE49-F238E27FC236}">
                  <a16:creationId xmlns:a16="http://schemas.microsoft.com/office/drawing/2014/main" id="{EE2A2D5C-A57E-4EF2-AB11-D783D002FB27}"/>
                </a:ext>
              </a:extLst>
            </p:cNvPr>
            <p:cNvSpPr>
              <a:spLocks noChangeArrowheads="1"/>
            </p:cNvSpPr>
            <p:nvPr/>
          </p:nvSpPr>
          <p:spPr bwMode="auto">
            <a:xfrm>
              <a:off x="9680783" y="5286742"/>
              <a:ext cx="1158765" cy="39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a:t>1</a:t>
              </a:r>
            </a:p>
          </p:txBody>
        </p:sp>
        <p:sp>
          <p:nvSpPr>
            <p:cNvPr id="25" name="Rectangle 84">
              <a:extLst>
                <a:ext uri="{FF2B5EF4-FFF2-40B4-BE49-F238E27FC236}">
                  <a16:creationId xmlns:a16="http://schemas.microsoft.com/office/drawing/2014/main" id="{7A1D7B5B-7AF0-437B-BD9E-2DC506E35375}"/>
                </a:ext>
              </a:extLst>
            </p:cNvPr>
            <p:cNvSpPr>
              <a:spLocks noChangeArrowheads="1"/>
            </p:cNvSpPr>
            <p:nvPr/>
          </p:nvSpPr>
          <p:spPr bwMode="auto">
            <a:xfrm>
              <a:off x="8632376" y="5286742"/>
              <a:ext cx="1048407" cy="39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dirty="0"/>
                <a:t>F</a:t>
              </a:r>
            </a:p>
          </p:txBody>
        </p:sp>
        <p:sp>
          <p:nvSpPr>
            <p:cNvPr id="26" name="Rectangle 83">
              <a:extLst>
                <a:ext uri="{FF2B5EF4-FFF2-40B4-BE49-F238E27FC236}">
                  <a16:creationId xmlns:a16="http://schemas.microsoft.com/office/drawing/2014/main" id="{8CE6A321-35A2-427A-8E62-159E96228EB4}"/>
                </a:ext>
              </a:extLst>
            </p:cNvPr>
            <p:cNvSpPr>
              <a:spLocks noChangeArrowheads="1"/>
            </p:cNvSpPr>
            <p:nvPr/>
          </p:nvSpPr>
          <p:spPr bwMode="auto">
            <a:xfrm>
              <a:off x="9680783" y="4889713"/>
              <a:ext cx="1158765" cy="39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a:t>1</a:t>
              </a:r>
            </a:p>
          </p:txBody>
        </p:sp>
        <p:sp>
          <p:nvSpPr>
            <p:cNvPr id="27" name="Rectangle 82">
              <a:extLst>
                <a:ext uri="{FF2B5EF4-FFF2-40B4-BE49-F238E27FC236}">
                  <a16:creationId xmlns:a16="http://schemas.microsoft.com/office/drawing/2014/main" id="{E1BD7E27-FB43-454F-A063-B4AC49D95A79}"/>
                </a:ext>
              </a:extLst>
            </p:cNvPr>
            <p:cNvSpPr>
              <a:spLocks noChangeArrowheads="1"/>
            </p:cNvSpPr>
            <p:nvPr/>
          </p:nvSpPr>
          <p:spPr bwMode="auto">
            <a:xfrm>
              <a:off x="8632376" y="4889713"/>
              <a:ext cx="1048407" cy="39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dirty="0"/>
                <a:t>E</a:t>
              </a:r>
            </a:p>
          </p:txBody>
        </p:sp>
        <p:sp>
          <p:nvSpPr>
            <p:cNvPr id="28" name="Rectangle 81">
              <a:extLst>
                <a:ext uri="{FF2B5EF4-FFF2-40B4-BE49-F238E27FC236}">
                  <a16:creationId xmlns:a16="http://schemas.microsoft.com/office/drawing/2014/main" id="{79B8808D-6AA2-4ACC-9662-A8BE8567EDD7}"/>
                </a:ext>
              </a:extLst>
            </p:cNvPr>
            <p:cNvSpPr>
              <a:spLocks noChangeArrowheads="1"/>
            </p:cNvSpPr>
            <p:nvPr/>
          </p:nvSpPr>
          <p:spPr bwMode="auto">
            <a:xfrm>
              <a:off x="9680783" y="4492684"/>
              <a:ext cx="1158765" cy="39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a:t>1</a:t>
              </a:r>
            </a:p>
          </p:txBody>
        </p:sp>
        <p:sp>
          <p:nvSpPr>
            <p:cNvPr id="29" name="Rectangle 80">
              <a:extLst>
                <a:ext uri="{FF2B5EF4-FFF2-40B4-BE49-F238E27FC236}">
                  <a16:creationId xmlns:a16="http://schemas.microsoft.com/office/drawing/2014/main" id="{C9BCD724-7121-420C-B05F-7978E3E56211}"/>
                </a:ext>
              </a:extLst>
            </p:cNvPr>
            <p:cNvSpPr>
              <a:spLocks noChangeArrowheads="1"/>
            </p:cNvSpPr>
            <p:nvPr/>
          </p:nvSpPr>
          <p:spPr bwMode="auto">
            <a:xfrm>
              <a:off x="8632376" y="4492684"/>
              <a:ext cx="1048407" cy="39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dirty="0"/>
                <a:t>D</a:t>
              </a:r>
            </a:p>
          </p:txBody>
        </p:sp>
        <p:sp>
          <p:nvSpPr>
            <p:cNvPr id="30" name="Rectangle 79">
              <a:extLst>
                <a:ext uri="{FF2B5EF4-FFF2-40B4-BE49-F238E27FC236}">
                  <a16:creationId xmlns:a16="http://schemas.microsoft.com/office/drawing/2014/main" id="{D98BC0AD-1DFD-43E1-BE7D-C7D4635C52B9}"/>
                </a:ext>
              </a:extLst>
            </p:cNvPr>
            <p:cNvSpPr>
              <a:spLocks noChangeArrowheads="1"/>
            </p:cNvSpPr>
            <p:nvPr/>
          </p:nvSpPr>
          <p:spPr bwMode="auto">
            <a:xfrm>
              <a:off x="9680783" y="4095656"/>
              <a:ext cx="1158765" cy="39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a:t>0</a:t>
              </a:r>
            </a:p>
          </p:txBody>
        </p:sp>
        <p:sp>
          <p:nvSpPr>
            <p:cNvPr id="31" name="Rectangle 78">
              <a:extLst>
                <a:ext uri="{FF2B5EF4-FFF2-40B4-BE49-F238E27FC236}">
                  <a16:creationId xmlns:a16="http://schemas.microsoft.com/office/drawing/2014/main" id="{766F8D82-4469-4BE4-B517-DB6E3D139B01}"/>
                </a:ext>
              </a:extLst>
            </p:cNvPr>
            <p:cNvSpPr>
              <a:spLocks noChangeArrowheads="1"/>
            </p:cNvSpPr>
            <p:nvPr/>
          </p:nvSpPr>
          <p:spPr bwMode="auto">
            <a:xfrm>
              <a:off x="8632376" y="4095656"/>
              <a:ext cx="1048407" cy="39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dirty="0"/>
                <a:t>C</a:t>
              </a:r>
            </a:p>
          </p:txBody>
        </p:sp>
        <p:sp>
          <p:nvSpPr>
            <p:cNvPr id="32" name="Rectangle 77">
              <a:extLst>
                <a:ext uri="{FF2B5EF4-FFF2-40B4-BE49-F238E27FC236}">
                  <a16:creationId xmlns:a16="http://schemas.microsoft.com/office/drawing/2014/main" id="{A38ECA74-D68D-4666-9DC6-8BFFFFA1A881}"/>
                </a:ext>
              </a:extLst>
            </p:cNvPr>
            <p:cNvSpPr>
              <a:spLocks noChangeArrowheads="1"/>
            </p:cNvSpPr>
            <p:nvPr/>
          </p:nvSpPr>
          <p:spPr bwMode="auto">
            <a:xfrm>
              <a:off x="9680783" y="3698627"/>
              <a:ext cx="1158765" cy="39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a:t>0</a:t>
              </a:r>
            </a:p>
          </p:txBody>
        </p:sp>
        <p:sp>
          <p:nvSpPr>
            <p:cNvPr id="33" name="Rectangle 76">
              <a:extLst>
                <a:ext uri="{FF2B5EF4-FFF2-40B4-BE49-F238E27FC236}">
                  <a16:creationId xmlns:a16="http://schemas.microsoft.com/office/drawing/2014/main" id="{CB57772F-7A6F-40EA-B564-D903C759A0AA}"/>
                </a:ext>
              </a:extLst>
            </p:cNvPr>
            <p:cNvSpPr>
              <a:spLocks noChangeArrowheads="1"/>
            </p:cNvSpPr>
            <p:nvPr/>
          </p:nvSpPr>
          <p:spPr bwMode="auto">
            <a:xfrm>
              <a:off x="8632376" y="3698627"/>
              <a:ext cx="1048407" cy="39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dirty="0"/>
                <a:t>B</a:t>
              </a:r>
            </a:p>
          </p:txBody>
        </p:sp>
        <p:sp>
          <p:nvSpPr>
            <p:cNvPr id="34" name="Rectangle 75">
              <a:extLst>
                <a:ext uri="{FF2B5EF4-FFF2-40B4-BE49-F238E27FC236}">
                  <a16:creationId xmlns:a16="http://schemas.microsoft.com/office/drawing/2014/main" id="{8C1FA530-1B98-40B6-84CF-C863DCCD4232}"/>
                </a:ext>
              </a:extLst>
            </p:cNvPr>
            <p:cNvSpPr>
              <a:spLocks noChangeArrowheads="1"/>
            </p:cNvSpPr>
            <p:nvPr/>
          </p:nvSpPr>
          <p:spPr bwMode="auto">
            <a:xfrm>
              <a:off x="9680783" y="3301599"/>
              <a:ext cx="1158765" cy="39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a:t>-1</a:t>
              </a:r>
            </a:p>
          </p:txBody>
        </p:sp>
        <p:sp>
          <p:nvSpPr>
            <p:cNvPr id="35" name="Rectangle 74">
              <a:extLst>
                <a:ext uri="{FF2B5EF4-FFF2-40B4-BE49-F238E27FC236}">
                  <a16:creationId xmlns:a16="http://schemas.microsoft.com/office/drawing/2014/main" id="{4A738F98-897D-40FC-BBD4-B24C9285109E}"/>
                </a:ext>
              </a:extLst>
            </p:cNvPr>
            <p:cNvSpPr>
              <a:spLocks noChangeArrowheads="1"/>
            </p:cNvSpPr>
            <p:nvPr/>
          </p:nvSpPr>
          <p:spPr bwMode="auto">
            <a:xfrm>
              <a:off x="8632376" y="3301599"/>
              <a:ext cx="1048407" cy="39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dirty="0"/>
                <a:t>A</a:t>
              </a:r>
            </a:p>
          </p:txBody>
        </p:sp>
        <p:sp>
          <p:nvSpPr>
            <p:cNvPr id="36" name="Rectangle 73">
              <a:extLst>
                <a:ext uri="{FF2B5EF4-FFF2-40B4-BE49-F238E27FC236}">
                  <a16:creationId xmlns:a16="http://schemas.microsoft.com/office/drawing/2014/main" id="{957789A9-122D-4377-A9B4-8D134C6ACD11}"/>
                </a:ext>
              </a:extLst>
            </p:cNvPr>
            <p:cNvSpPr>
              <a:spLocks noChangeArrowheads="1"/>
            </p:cNvSpPr>
            <p:nvPr/>
          </p:nvSpPr>
          <p:spPr bwMode="auto">
            <a:xfrm>
              <a:off x="9680783" y="2904570"/>
              <a:ext cx="1158765" cy="39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a:t>Parent</a:t>
              </a:r>
            </a:p>
          </p:txBody>
        </p:sp>
        <p:sp>
          <p:nvSpPr>
            <p:cNvPr id="37" name="Rectangle 72">
              <a:extLst>
                <a:ext uri="{FF2B5EF4-FFF2-40B4-BE49-F238E27FC236}">
                  <a16:creationId xmlns:a16="http://schemas.microsoft.com/office/drawing/2014/main" id="{8CC27C9B-4663-4113-B1C1-2B70552871A7}"/>
                </a:ext>
              </a:extLst>
            </p:cNvPr>
            <p:cNvSpPr>
              <a:spLocks noChangeArrowheads="1"/>
            </p:cNvSpPr>
            <p:nvPr/>
          </p:nvSpPr>
          <p:spPr bwMode="auto">
            <a:xfrm>
              <a:off x="8632376" y="2904570"/>
              <a:ext cx="1048407" cy="39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a:t>Data</a:t>
              </a:r>
            </a:p>
          </p:txBody>
        </p:sp>
        <p:sp>
          <p:nvSpPr>
            <p:cNvPr id="38" name="Line 86">
              <a:extLst>
                <a:ext uri="{FF2B5EF4-FFF2-40B4-BE49-F238E27FC236}">
                  <a16:creationId xmlns:a16="http://schemas.microsoft.com/office/drawing/2014/main" id="{320DF607-9BEB-42B9-A81C-9E7DFE5FD018}"/>
                </a:ext>
              </a:extLst>
            </p:cNvPr>
            <p:cNvSpPr>
              <a:spLocks noChangeShapeType="1"/>
            </p:cNvSpPr>
            <p:nvPr/>
          </p:nvSpPr>
          <p:spPr bwMode="auto">
            <a:xfrm>
              <a:off x="8632376" y="2904570"/>
              <a:ext cx="220717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87">
              <a:extLst>
                <a:ext uri="{FF2B5EF4-FFF2-40B4-BE49-F238E27FC236}">
                  <a16:creationId xmlns:a16="http://schemas.microsoft.com/office/drawing/2014/main" id="{55C7BD8B-0CB8-4770-9959-CAB595CF8AFD}"/>
                </a:ext>
              </a:extLst>
            </p:cNvPr>
            <p:cNvSpPr>
              <a:spLocks noChangeShapeType="1"/>
            </p:cNvSpPr>
            <p:nvPr/>
          </p:nvSpPr>
          <p:spPr bwMode="auto">
            <a:xfrm>
              <a:off x="8632376" y="3301599"/>
              <a:ext cx="220717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88">
              <a:extLst>
                <a:ext uri="{FF2B5EF4-FFF2-40B4-BE49-F238E27FC236}">
                  <a16:creationId xmlns:a16="http://schemas.microsoft.com/office/drawing/2014/main" id="{F28B7CF8-1132-4ED4-A5DC-AF680A3CB708}"/>
                </a:ext>
              </a:extLst>
            </p:cNvPr>
            <p:cNvSpPr>
              <a:spLocks noChangeShapeType="1"/>
            </p:cNvSpPr>
            <p:nvPr/>
          </p:nvSpPr>
          <p:spPr bwMode="auto">
            <a:xfrm>
              <a:off x="8632376" y="3698627"/>
              <a:ext cx="220717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89">
              <a:extLst>
                <a:ext uri="{FF2B5EF4-FFF2-40B4-BE49-F238E27FC236}">
                  <a16:creationId xmlns:a16="http://schemas.microsoft.com/office/drawing/2014/main" id="{A1E84969-6783-4CC2-97BA-E970C4FCDE66}"/>
                </a:ext>
              </a:extLst>
            </p:cNvPr>
            <p:cNvSpPr>
              <a:spLocks noChangeShapeType="1"/>
            </p:cNvSpPr>
            <p:nvPr/>
          </p:nvSpPr>
          <p:spPr bwMode="auto">
            <a:xfrm>
              <a:off x="8632376" y="4095656"/>
              <a:ext cx="220717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Line 90">
              <a:extLst>
                <a:ext uri="{FF2B5EF4-FFF2-40B4-BE49-F238E27FC236}">
                  <a16:creationId xmlns:a16="http://schemas.microsoft.com/office/drawing/2014/main" id="{18FA6A5D-493C-4C40-B111-0904DAEA12F1}"/>
                </a:ext>
              </a:extLst>
            </p:cNvPr>
            <p:cNvSpPr>
              <a:spLocks noChangeShapeType="1"/>
            </p:cNvSpPr>
            <p:nvPr/>
          </p:nvSpPr>
          <p:spPr bwMode="auto">
            <a:xfrm>
              <a:off x="8632376" y="4492684"/>
              <a:ext cx="220717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 name="Line 91">
              <a:extLst>
                <a:ext uri="{FF2B5EF4-FFF2-40B4-BE49-F238E27FC236}">
                  <a16:creationId xmlns:a16="http://schemas.microsoft.com/office/drawing/2014/main" id="{75C665F0-A412-4A59-963E-0BF587B09852}"/>
                </a:ext>
              </a:extLst>
            </p:cNvPr>
            <p:cNvSpPr>
              <a:spLocks noChangeShapeType="1"/>
            </p:cNvSpPr>
            <p:nvPr/>
          </p:nvSpPr>
          <p:spPr bwMode="auto">
            <a:xfrm>
              <a:off x="8632376" y="4889713"/>
              <a:ext cx="220717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 name="Line 92">
              <a:extLst>
                <a:ext uri="{FF2B5EF4-FFF2-40B4-BE49-F238E27FC236}">
                  <a16:creationId xmlns:a16="http://schemas.microsoft.com/office/drawing/2014/main" id="{07022024-606D-404E-A206-41B7DE7CFF5A}"/>
                </a:ext>
              </a:extLst>
            </p:cNvPr>
            <p:cNvSpPr>
              <a:spLocks noChangeShapeType="1"/>
            </p:cNvSpPr>
            <p:nvPr/>
          </p:nvSpPr>
          <p:spPr bwMode="auto">
            <a:xfrm>
              <a:off x="8632376" y="5286742"/>
              <a:ext cx="220717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 name="Line 93">
              <a:extLst>
                <a:ext uri="{FF2B5EF4-FFF2-40B4-BE49-F238E27FC236}">
                  <a16:creationId xmlns:a16="http://schemas.microsoft.com/office/drawing/2014/main" id="{0EC532E5-9B4A-414B-8110-8E2F0E064E93}"/>
                </a:ext>
              </a:extLst>
            </p:cNvPr>
            <p:cNvSpPr>
              <a:spLocks noChangeShapeType="1"/>
            </p:cNvSpPr>
            <p:nvPr/>
          </p:nvSpPr>
          <p:spPr bwMode="auto">
            <a:xfrm>
              <a:off x="8643803" y="6078644"/>
              <a:ext cx="220717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 name="Line 94">
              <a:extLst>
                <a:ext uri="{FF2B5EF4-FFF2-40B4-BE49-F238E27FC236}">
                  <a16:creationId xmlns:a16="http://schemas.microsoft.com/office/drawing/2014/main" id="{ED4BBB60-9193-4034-90C8-882ECCAC2655}"/>
                </a:ext>
              </a:extLst>
            </p:cNvPr>
            <p:cNvSpPr>
              <a:spLocks noChangeShapeType="1"/>
            </p:cNvSpPr>
            <p:nvPr/>
          </p:nvSpPr>
          <p:spPr bwMode="auto">
            <a:xfrm>
              <a:off x="8631719" y="2897355"/>
              <a:ext cx="11386" cy="3175145"/>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p>
          </p:txBody>
        </p:sp>
        <p:sp>
          <p:nvSpPr>
            <p:cNvPr id="47" name="Line 95">
              <a:extLst>
                <a:ext uri="{FF2B5EF4-FFF2-40B4-BE49-F238E27FC236}">
                  <a16:creationId xmlns:a16="http://schemas.microsoft.com/office/drawing/2014/main" id="{52D4A405-E21B-4423-8035-F4BDA1F74774}"/>
                </a:ext>
              </a:extLst>
            </p:cNvPr>
            <p:cNvSpPr>
              <a:spLocks noChangeShapeType="1"/>
            </p:cNvSpPr>
            <p:nvPr/>
          </p:nvSpPr>
          <p:spPr bwMode="auto">
            <a:xfrm>
              <a:off x="9680783" y="2904570"/>
              <a:ext cx="0" cy="316793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 name="Line 96">
              <a:extLst>
                <a:ext uri="{FF2B5EF4-FFF2-40B4-BE49-F238E27FC236}">
                  <a16:creationId xmlns:a16="http://schemas.microsoft.com/office/drawing/2014/main" id="{76C898F6-682A-417E-B8E7-4A8853643833}"/>
                </a:ext>
              </a:extLst>
            </p:cNvPr>
            <p:cNvSpPr>
              <a:spLocks noChangeShapeType="1"/>
            </p:cNvSpPr>
            <p:nvPr/>
          </p:nvSpPr>
          <p:spPr bwMode="auto">
            <a:xfrm>
              <a:off x="10839547" y="2904569"/>
              <a:ext cx="11387" cy="3156747"/>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 name="Rectangle 114">
              <a:extLst>
                <a:ext uri="{FF2B5EF4-FFF2-40B4-BE49-F238E27FC236}">
                  <a16:creationId xmlns:a16="http://schemas.microsoft.com/office/drawing/2014/main" id="{D01B754E-44C1-494B-9D04-5C76985E341B}"/>
                </a:ext>
              </a:extLst>
            </p:cNvPr>
            <p:cNvSpPr>
              <a:spLocks noChangeArrowheads="1"/>
            </p:cNvSpPr>
            <p:nvPr/>
          </p:nvSpPr>
          <p:spPr bwMode="auto">
            <a:xfrm>
              <a:off x="7778347" y="5279527"/>
              <a:ext cx="993228" cy="39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200" b="0" dirty="0"/>
                <a:t>5</a:t>
              </a:r>
            </a:p>
          </p:txBody>
        </p:sp>
        <p:sp>
          <p:nvSpPr>
            <p:cNvPr id="50" name="Rectangle 113">
              <a:extLst>
                <a:ext uri="{FF2B5EF4-FFF2-40B4-BE49-F238E27FC236}">
                  <a16:creationId xmlns:a16="http://schemas.microsoft.com/office/drawing/2014/main" id="{14326014-166E-4EC4-B1C0-2FE4451D4B58}"/>
                </a:ext>
              </a:extLst>
            </p:cNvPr>
            <p:cNvSpPr>
              <a:spLocks noChangeArrowheads="1"/>
            </p:cNvSpPr>
            <p:nvPr/>
          </p:nvSpPr>
          <p:spPr bwMode="auto">
            <a:xfrm>
              <a:off x="7778347" y="4882499"/>
              <a:ext cx="993228" cy="39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200" b="0"/>
                <a:t>4</a:t>
              </a:r>
            </a:p>
          </p:txBody>
        </p:sp>
        <p:sp>
          <p:nvSpPr>
            <p:cNvPr id="51" name="Rectangle 112">
              <a:extLst>
                <a:ext uri="{FF2B5EF4-FFF2-40B4-BE49-F238E27FC236}">
                  <a16:creationId xmlns:a16="http://schemas.microsoft.com/office/drawing/2014/main" id="{B56E9EB2-6097-4048-A87A-EEF759D3380E}"/>
                </a:ext>
              </a:extLst>
            </p:cNvPr>
            <p:cNvSpPr>
              <a:spLocks noChangeArrowheads="1"/>
            </p:cNvSpPr>
            <p:nvPr/>
          </p:nvSpPr>
          <p:spPr bwMode="auto">
            <a:xfrm>
              <a:off x="7778347" y="4485470"/>
              <a:ext cx="993228" cy="39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200" b="0"/>
                <a:t>3</a:t>
              </a:r>
            </a:p>
          </p:txBody>
        </p:sp>
        <p:sp>
          <p:nvSpPr>
            <p:cNvPr id="52" name="Rectangle 111">
              <a:extLst>
                <a:ext uri="{FF2B5EF4-FFF2-40B4-BE49-F238E27FC236}">
                  <a16:creationId xmlns:a16="http://schemas.microsoft.com/office/drawing/2014/main" id="{ABEED505-ADCE-4B8B-93F8-4BE3B38AE7C4}"/>
                </a:ext>
              </a:extLst>
            </p:cNvPr>
            <p:cNvSpPr>
              <a:spLocks noChangeArrowheads="1"/>
            </p:cNvSpPr>
            <p:nvPr/>
          </p:nvSpPr>
          <p:spPr bwMode="auto">
            <a:xfrm>
              <a:off x="7778347" y="4088442"/>
              <a:ext cx="993228" cy="39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200" b="0" dirty="0"/>
                <a:t>2</a:t>
              </a:r>
            </a:p>
          </p:txBody>
        </p:sp>
        <p:sp>
          <p:nvSpPr>
            <p:cNvPr id="53" name="Rectangle 110">
              <a:extLst>
                <a:ext uri="{FF2B5EF4-FFF2-40B4-BE49-F238E27FC236}">
                  <a16:creationId xmlns:a16="http://schemas.microsoft.com/office/drawing/2014/main" id="{426BEE46-46F5-4C1F-9915-C947C5C8DF99}"/>
                </a:ext>
              </a:extLst>
            </p:cNvPr>
            <p:cNvSpPr>
              <a:spLocks noChangeArrowheads="1"/>
            </p:cNvSpPr>
            <p:nvPr/>
          </p:nvSpPr>
          <p:spPr bwMode="auto">
            <a:xfrm>
              <a:off x="7778347" y="3691413"/>
              <a:ext cx="993228" cy="39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200" b="0"/>
                <a:t>1</a:t>
              </a:r>
            </a:p>
          </p:txBody>
        </p:sp>
        <p:sp>
          <p:nvSpPr>
            <p:cNvPr id="54" name="Rectangle 109">
              <a:extLst>
                <a:ext uri="{FF2B5EF4-FFF2-40B4-BE49-F238E27FC236}">
                  <a16:creationId xmlns:a16="http://schemas.microsoft.com/office/drawing/2014/main" id="{C00EF43A-EB29-4659-862A-E7D04D62671F}"/>
                </a:ext>
              </a:extLst>
            </p:cNvPr>
            <p:cNvSpPr>
              <a:spLocks noChangeArrowheads="1"/>
            </p:cNvSpPr>
            <p:nvPr/>
          </p:nvSpPr>
          <p:spPr bwMode="auto">
            <a:xfrm>
              <a:off x="7887572" y="3305363"/>
              <a:ext cx="774778" cy="451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200" b="0" dirty="0"/>
                <a:t>0</a:t>
              </a:r>
            </a:p>
          </p:txBody>
        </p:sp>
        <p:sp>
          <p:nvSpPr>
            <p:cNvPr id="55" name="Rectangle 108">
              <a:extLst>
                <a:ext uri="{FF2B5EF4-FFF2-40B4-BE49-F238E27FC236}">
                  <a16:creationId xmlns:a16="http://schemas.microsoft.com/office/drawing/2014/main" id="{BFA5B2A8-5677-42D0-B4CA-1AFC9006A8CE}"/>
                </a:ext>
              </a:extLst>
            </p:cNvPr>
            <p:cNvSpPr>
              <a:spLocks noChangeArrowheads="1"/>
            </p:cNvSpPr>
            <p:nvPr/>
          </p:nvSpPr>
          <p:spPr bwMode="auto">
            <a:xfrm>
              <a:off x="7650575" y="2775250"/>
              <a:ext cx="993228" cy="464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spcBef>
                  <a:spcPts val="0"/>
                </a:spcBef>
                <a:buFont typeface="Wingdings" panose="05000000000000000000" pitchFamily="2" charset="2"/>
                <a:buNone/>
              </a:pPr>
              <a:r>
                <a:rPr lang="zh-CN" altLang="en-US" sz="1800" b="1" dirty="0"/>
                <a:t>结点</a:t>
              </a:r>
              <a:endParaRPr lang="en-US" altLang="zh-CN" sz="1800" b="1" dirty="0"/>
            </a:p>
            <a:p>
              <a:pPr algn="ctr">
                <a:spcBef>
                  <a:spcPts val="0"/>
                </a:spcBef>
                <a:buFont typeface="Wingdings" panose="05000000000000000000" pitchFamily="2" charset="2"/>
                <a:buNone/>
              </a:pPr>
              <a:r>
                <a:rPr lang="zh-CN" altLang="en-US" sz="1800" b="1" dirty="0"/>
                <a:t>序号</a:t>
              </a:r>
            </a:p>
          </p:txBody>
        </p:sp>
        <p:sp>
          <p:nvSpPr>
            <p:cNvPr id="57" name="Rectangle 114">
              <a:extLst>
                <a:ext uri="{FF2B5EF4-FFF2-40B4-BE49-F238E27FC236}">
                  <a16:creationId xmlns:a16="http://schemas.microsoft.com/office/drawing/2014/main" id="{B32FC67F-7528-443C-8800-8062AD75BF11}"/>
                </a:ext>
              </a:extLst>
            </p:cNvPr>
            <p:cNvSpPr>
              <a:spLocks noChangeArrowheads="1"/>
            </p:cNvSpPr>
            <p:nvPr/>
          </p:nvSpPr>
          <p:spPr bwMode="auto">
            <a:xfrm>
              <a:off x="7793881" y="5646018"/>
              <a:ext cx="993228" cy="39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200" dirty="0"/>
                <a:t>6</a:t>
              </a:r>
              <a:endParaRPr lang="en-US" altLang="zh-CN" sz="2200" b="0" dirty="0"/>
            </a:p>
          </p:txBody>
        </p:sp>
        <p:sp>
          <p:nvSpPr>
            <p:cNvPr id="58" name="Line 92">
              <a:extLst>
                <a:ext uri="{FF2B5EF4-FFF2-40B4-BE49-F238E27FC236}">
                  <a16:creationId xmlns:a16="http://schemas.microsoft.com/office/drawing/2014/main" id="{812C625E-5ACA-4D26-8F8A-D49D4C0CAF15}"/>
                </a:ext>
              </a:extLst>
            </p:cNvPr>
            <p:cNvSpPr>
              <a:spLocks noChangeShapeType="1"/>
            </p:cNvSpPr>
            <p:nvPr/>
          </p:nvSpPr>
          <p:spPr bwMode="auto">
            <a:xfrm>
              <a:off x="8631719" y="5683770"/>
              <a:ext cx="220717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p>
          </p:txBody>
        </p:sp>
        <p:sp>
          <p:nvSpPr>
            <p:cNvPr id="59" name="Rectangle 85">
              <a:extLst>
                <a:ext uri="{FF2B5EF4-FFF2-40B4-BE49-F238E27FC236}">
                  <a16:creationId xmlns:a16="http://schemas.microsoft.com/office/drawing/2014/main" id="{44BE37B2-170B-471E-BFB3-190C3EA46BDA}"/>
                </a:ext>
              </a:extLst>
            </p:cNvPr>
            <p:cNvSpPr>
              <a:spLocks noChangeArrowheads="1"/>
            </p:cNvSpPr>
            <p:nvPr/>
          </p:nvSpPr>
          <p:spPr bwMode="auto">
            <a:xfrm>
              <a:off x="9692169" y="5663816"/>
              <a:ext cx="1158765" cy="39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dirty="0"/>
                <a:t>2</a:t>
              </a:r>
            </a:p>
          </p:txBody>
        </p:sp>
        <p:sp>
          <p:nvSpPr>
            <p:cNvPr id="60" name="Rectangle 84">
              <a:extLst>
                <a:ext uri="{FF2B5EF4-FFF2-40B4-BE49-F238E27FC236}">
                  <a16:creationId xmlns:a16="http://schemas.microsoft.com/office/drawing/2014/main" id="{BBD632DE-5951-409E-8326-6FCE719F7989}"/>
                </a:ext>
              </a:extLst>
            </p:cNvPr>
            <p:cNvSpPr>
              <a:spLocks noChangeArrowheads="1"/>
            </p:cNvSpPr>
            <p:nvPr/>
          </p:nvSpPr>
          <p:spPr bwMode="auto">
            <a:xfrm>
              <a:off x="8643762" y="5663816"/>
              <a:ext cx="1048407" cy="39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buChar char="n"/>
                <a:defRPr kumimoji="1">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en-US" altLang="zh-CN" sz="2400" dirty="0"/>
                <a:t>G</a:t>
              </a:r>
            </a:p>
          </p:txBody>
        </p:sp>
      </p:grpSp>
    </p:spTree>
    <p:extLst>
      <p:ext uri="{BB962C8B-B14F-4D97-AF65-F5344CB8AC3E}">
        <p14:creationId xmlns:p14="http://schemas.microsoft.com/office/powerpoint/2010/main" val="393134048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1FD40B04-B57C-4FD5-B65D-1C1338D07801}"/>
              </a:ext>
            </a:extLst>
          </p:cNvPr>
          <p:cNvGraphicFramePr>
            <a:graphicFrameLocks noGrp="1"/>
          </p:cNvGraphicFramePr>
          <p:nvPr>
            <p:extLst>
              <p:ext uri="{D42A27DB-BD31-4B8C-83A1-F6EECF244321}">
                <p14:modId xmlns:p14="http://schemas.microsoft.com/office/powerpoint/2010/main" val="1576651325"/>
              </p:ext>
            </p:extLst>
          </p:nvPr>
        </p:nvGraphicFramePr>
        <p:xfrm>
          <a:off x="2680084" y="1447800"/>
          <a:ext cx="4860612" cy="1829595"/>
        </p:xfrm>
        <a:graphic>
          <a:graphicData uri="http://schemas.openxmlformats.org/drawingml/2006/table">
            <a:tbl>
              <a:tblPr firstRow="1" bandRow="1">
                <a:effectLst/>
                <a:tableStyleId>{69CF1AB2-1976-4502-BF36-3FF5EA218861}</a:tableStyleId>
              </a:tblPr>
              <a:tblGrid>
                <a:gridCol w="540068">
                  <a:extLst>
                    <a:ext uri="{9D8B030D-6E8A-4147-A177-3AD203B41FA5}">
                      <a16:colId xmlns:a16="http://schemas.microsoft.com/office/drawing/2014/main" val="20000"/>
                    </a:ext>
                  </a:extLst>
                </a:gridCol>
                <a:gridCol w="540068">
                  <a:extLst>
                    <a:ext uri="{9D8B030D-6E8A-4147-A177-3AD203B41FA5}">
                      <a16:colId xmlns:a16="http://schemas.microsoft.com/office/drawing/2014/main" val="20001"/>
                    </a:ext>
                  </a:extLst>
                </a:gridCol>
                <a:gridCol w="540068">
                  <a:extLst>
                    <a:ext uri="{9D8B030D-6E8A-4147-A177-3AD203B41FA5}">
                      <a16:colId xmlns:a16="http://schemas.microsoft.com/office/drawing/2014/main" val="20002"/>
                    </a:ext>
                  </a:extLst>
                </a:gridCol>
                <a:gridCol w="540068">
                  <a:extLst>
                    <a:ext uri="{9D8B030D-6E8A-4147-A177-3AD203B41FA5}">
                      <a16:colId xmlns:a16="http://schemas.microsoft.com/office/drawing/2014/main" val="20003"/>
                    </a:ext>
                  </a:extLst>
                </a:gridCol>
                <a:gridCol w="540068">
                  <a:extLst>
                    <a:ext uri="{9D8B030D-6E8A-4147-A177-3AD203B41FA5}">
                      <a16:colId xmlns:a16="http://schemas.microsoft.com/office/drawing/2014/main" val="20004"/>
                    </a:ext>
                  </a:extLst>
                </a:gridCol>
                <a:gridCol w="540068">
                  <a:extLst>
                    <a:ext uri="{9D8B030D-6E8A-4147-A177-3AD203B41FA5}">
                      <a16:colId xmlns:a16="http://schemas.microsoft.com/office/drawing/2014/main" val="20005"/>
                    </a:ext>
                  </a:extLst>
                </a:gridCol>
                <a:gridCol w="540068">
                  <a:extLst>
                    <a:ext uri="{9D8B030D-6E8A-4147-A177-3AD203B41FA5}">
                      <a16:colId xmlns:a16="http://schemas.microsoft.com/office/drawing/2014/main" val="20006"/>
                    </a:ext>
                  </a:extLst>
                </a:gridCol>
                <a:gridCol w="540068">
                  <a:extLst>
                    <a:ext uri="{9D8B030D-6E8A-4147-A177-3AD203B41FA5}">
                      <a16:colId xmlns:a16="http://schemas.microsoft.com/office/drawing/2014/main" val="20007"/>
                    </a:ext>
                  </a:extLst>
                </a:gridCol>
                <a:gridCol w="540068">
                  <a:extLst>
                    <a:ext uri="{9D8B030D-6E8A-4147-A177-3AD203B41FA5}">
                      <a16:colId xmlns:a16="http://schemas.microsoft.com/office/drawing/2014/main" val="20008"/>
                    </a:ext>
                  </a:extLst>
                </a:gridCol>
              </a:tblGrid>
              <a:tr h="365919">
                <a:tc>
                  <a:txBody>
                    <a:bodyPr/>
                    <a:lstStyle/>
                    <a:p>
                      <a:pPr algn="ctr"/>
                      <a:r>
                        <a:rPr lang="en-US" altLang="zh-CN" sz="1800" dirty="0">
                          <a:solidFill>
                            <a:srgbClr val="FF00FF"/>
                          </a:solidFill>
                        </a:rPr>
                        <a:t>A</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FF00FF"/>
                          </a:solidFill>
                        </a:rPr>
                        <a:t>B</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FF00FF"/>
                          </a:solidFill>
                        </a:rPr>
                        <a:t>C</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FF00FF"/>
                          </a:solidFill>
                        </a:rPr>
                        <a:t>D</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FF00FF"/>
                          </a:solidFill>
                        </a:rPr>
                        <a:t>E</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65919">
                <a:tc>
                  <a:txBody>
                    <a:bodyPr/>
                    <a:lstStyle/>
                    <a:p>
                      <a:pPr marL="0" algn="ctr" defTabSz="914400" rtl="0" eaLnBrk="1" latinLnBrk="0" hangingPunct="1"/>
                      <a:r>
                        <a:rPr lang="en-US" altLang="zh-CN" sz="1800" b="1" kern="1200" dirty="0">
                          <a:solidFill>
                            <a:srgbClr val="006600"/>
                          </a:solidFill>
                          <a:latin typeface="+mn-lt"/>
                          <a:ea typeface="+mn-ea"/>
                          <a:cs typeface="+mn-cs"/>
                        </a:rPr>
                        <a:t>5</a:t>
                      </a:r>
                      <a:endParaRPr lang="zh-CN" altLang="en-US" sz="1800" b="1" kern="1200" dirty="0">
                        <a:solidFill>
                          <a:srgbClr val="006600"/>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latinLnBrk="0" hangingPunct="1"/>
                      <a:r>
                        <a:rPr lang="en-US" altLang="zh-CN" sz="1800" b="1" kern="1200" dirty="0">
                          <a:solidFill>
                            <a:srgbClr val="CC00CC"/>
                          </a:solidFill>
                          <a:latin typeface="+mn-lt"/>
                          <a:ea typeface="+mn-ea"/>
                          <a:cs typeface="+mn-cs"/>
                        </a:rPr>
                        <a:t>6</a:t>
                      </a:r>
                      <a:endParaRPr lang="zh-CN" altLang="en-US" sz="1800" b="1" kern="1200" dirty="0">
                        <a:solidFill>
                          <a:srgbClr val="CC00CC"/>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latinLnBrk="0" hangingPunct="1"/>
                      <a:r>
                        <a:rPr lang="en-US" altLang="zh-CN" sz="1800" b="1" kern="1200" dirty="0">
                          <a:solidFill>
                            <a:srgbClr val="006600"/>
                          </a:solidFill>
                          <a:latin typeface="+mn-lt"/>
                          <a:ea typeface="+mn-ea"/>
                          <a:cs typeface="+mn-cs"/>
                        </a:rPr>
                        <a:t>2</a:t>
                      </a:r>
                      <a:endParaRPr lang="zh-CN" altLang="en-US" sz="1800" b="1" kern="1200" dirty="0">
                        <a:solidFill>
                          <a:srgbClr val="006600"/>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chemeClr val="tx1"/>
                          </a:solidFill>
                        </a:rPr>
                        <a:t>9</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latinLnBrk="0" hangingPunct="1"/>
                      <a:r>
                        <a:rPr lang="en-US" altLang="zh-CN" sz="1800" b="1" kern="1200" dirty="0">
                          <a:solidFill>
                            <a:srgbClr val="CC00CC"/>
                          </a:solidFill>
                          <a:latin typeface="+mn-lt"/>
                          <a:ea typeface="+mn-ea"/>
                          <a:cs typeface="+mn-cs"/>
                        </a:rPr>
                        <a:t>7</a:t>
                      </a:r>
                      <a:endParaRPr lang="zh-CN" altLang="en-US" sz="1800" b="1" kern="1200" dirty="0">
                        <a:solidFill>
                          <a:srgbClr val="CC00CC"/>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FF0000"/>
                          </a:solidFill>
                        </a:rPr>
                        <a:t>7</a:t>
                      </a:r>
                      <a:endParaRPr lang="zh-CN" altLang="en-US" sz="1800" b="1"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13</a:t>
                      </a:r>
                      <a:endParaRPr lang="zh-CN" altLang="en-US" sz="1800" b="1"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chemeClr val="tx1"/>
                          </a:solidFill>
                        </a:rPr>
                        <a:t>0</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chemeClr val="tx1"/>
                          </a:solidFill>
                        </a:rPr>
                        <a:t>0</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1"/>
                  </a:ext>
                </a:extLst>
              </a:tr>
              <a:tr h="365919">
                <a:tc>
                  <a:txBody>
                    <a:bodyPr/>
                    <a:lstStyle/>
                    <a:p>
                      <a:pPr algn="ctr"/>
                      <a:r>
                        <a:rPr lang="en-US" altLang="zh-CN" sz="1800" b="1" dirty="0">
                          <a:solidFill>
                            <a:srgbClr val="006600"/>
                          </a:solidFill>
                        </a:rPr>
                        <a:t>5</a:t>
                      </a:r>
                      <a:endParaRPr lang="zh-CN" altLang="en-US" sz="1800" b="1" dirty="0">
                        <a:solidFill>
                          <a:srgbClr val="0066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CC00CC"/>
                          </a:solidFill>
                        </a:rPr>
                        <a:t>6</a:t>
                      </a:r>
                      <a:endParaRPr lang="zh-CN" altLang="en-US" sz="1800" b="1" dirty="0">
                        <a:solidFill>
                          <a:srgbClr val="CC00CC"/>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006600"/>
                          </a:solidFill>
                        </a:rPr>
                        <a:t>5</a:t>
                      </a:r>
                      <a:endParaRPr lang="zh-CN" altLang="en-US" sz="1800" b="1" dirty="0">
                        <a:solidFill>
                          <a:srgbClr val="0066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0000FF"/>
                          </a:solidFill>
                        </a:rPr>
                        <a:t>0</a:t>
                      </a:r>
                      <a:endParaRPr lang="zh-CN" altLang="en-US"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latinLnBrk="0" hangingPunct="1"/>
                      <a:r>
                        <a:rPr lang="en-US" altLang="zh-CN" sz="1800" b="1" kern="1200" dirty="0">
                          <a:solidFill>
                            <a:srgbClr val="CC00CC"/>
                          </a:solidFill>
                          <a:latin typeface="+mn-lt"/>
                          <a:ea typeface="+mn-ea"/>
                          <a:cs typeface="+mn-cs"/>
                        </a:rPr>
                        <a:t>6</a:t>
                      </a:r>
                      <a:endParaRPr lang="zh-CN" altLang="en-US" sz="1800" b="1" kern="1200" dirty="0">
                        <a:solidFill>
                          <a:srgbClr val="CC00CC"/>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0000FF"/>
                          </a:solidFill>
                        </a:rPr>
                        <a:t>-1</a:t>
                      </a:r>
                      <a:endParaRPr lang="zh-CN" altLang="en-US"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a:solidFill>
                            <a:srgbClr val="0000FF"/>
                          </a:solidFill>
                        </a:rPr>
                        <a:t>-1</a:t>
                      </a:r>
                      <a:endParaRPr lang="en-US" altLang="zh-CN"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a:solidFill>
                            <a:srgbClr val="0000FF"/>
                          </a:solidFill>
                        </a:rPr>
                        <a:t>-1</a:t>
                      </a:r>
                      <a:endParaRPr lang="en-US" altLang="zh-CN"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0000FF"/>
                          </a:solidFill>
                        </a:rPr>
                        <a:t>-1</a:t>
                      </a: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2"/>
                  </a:ext>
                </a:extLst>
              </a:tr>
              <a:tr h="365919">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D60093"/>
                          </a:solidFill>
                        </a:rPr>
                        <a:t>2</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D60093"/>
                          </a:solidFill>
                        </a:rPr>
                        <a:t>1</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3"/>
                  </a:ext>
                </a:extLst>
              </a:tr>
              <a:tr h="365919">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D60093"/>
                          </a:solidFill>
                        </a:rPr>
                        <a:t>-1</a:t>
                      </a: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D60093"/>
                          </a:solidFill>
                        </a:rPr>
                        <a:t>0</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D60093"/>
                          </a:solidFill>
                        </a:rPr>
                        <a:t>4</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D60093"/>
                          </a:solidFill>
                        </a:rPr>
                        <a:t>-1</a:t>
                      </a: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4"/>
                  </a:ext>
                </a:extLst>
              </a:tr>
            </a:tbl>
          </a:graphicData>
        </a:graphic>
      </p:graphicFrame>
      <p:sp>
        <p:nvSpPr>
          <p:cNvPr id="3" name="TextBox 14">
            <a:extLst>
              <a:ext uri="{FF2B5EF4-FFF2-40B4-BE49-F238E27FC236}">
                <a16:creationId xmlns:a16="http://schemas.microsoft.com/office/drawing/2014/main" id="{CF973C2C-DE71-49C1-B88A-6B4A61E66EE0}"/>
              </a:ext>
            </a:extLst>
          </p:cNvPr>
          <p:cNvSpPr txBox="1">
            <a:spLocks noChangeArrowheads="1"/>
          </p:cNvSpPr>
          <p:nvPr/>
        </p:nvSpPr>
        <p:spPr bwMode="auto">
          <a:xfrm>
            <a:off x="1741872" y="1796616"/>
            <a:ext cx="950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a:t>Weight</a:t>
            </a:r>
            <a:endParaRPr lang="zh-CN" altLang="en-US" sz="1800" b="1" dirty="0"/>
          </a:p>
        </p:txBody>
      </p:sp>
      <p:sp>
        <p:nvSpPr>
          <p:cNvPr id="4" name="TextBox 15">
            <a:extLst>
              <a:ext uri="{FF2B5EF4-FFF2-40B4-BE49-F238E27FC236}">
                <a16:creationId xmlns:a16="http://schemas.microsoft.com/office/drawing/2014/main" id="{FBC5A185-F176-4A6F-A87E-2783FA21407A}"/>
              </a:ext>
            </a:extLst>
          </p:cNvPr>
          <p:cNvSpPr txBox="1">
            <a:spLocks noChangeArrowheads="1"/>
          </p:cNvSpPr>
          <p:nvPr/>
        </p:nvSpPr>
        <p:spPr bwMode="auto">
          <a:xfrm>
            <a:off x="1775209" y="2168091"/>
            <a:ext cx="903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a:solidFill>
                  <a:srgbClr val="0000FF"/>
                </a:solidFill>
              </a:rPr>
              <a:t>Parent</a:t>
            </a:r>
            <a:endParaRPr lang="zh-CN" altLang="en-US" sz="1800" b="1">
              <a:solidFill>
                <a:srgbClr val="0000FF"/>
              </a:solidFill>
            </a:endParaRPr>
          </a:p>
        </p:txBody>
      </p:sp>
      <p:sp>
        <p:nvSpPr>
          <p:cNvPr id="5" name="TextBox 16">
            <a:extLst>
              <a:ext uri="{FF2B5EF4-FFF2-40B4-BE49-F238E27FC236}">
                <a16:creationId xmlns:a16="http://schemas.microsoft.com/office/drawing/2014/main" id="{6A264431-F03B-4C0A-91E3-35C5296BD844}"/>
              </a:ext>
            </a:extLst>
          </p:cNvPr>
          <p:cNvSpPr txBox="1">
            <a:spLocks noChangeArrowheads="1"/>
          </p:cNvSpPr>
          <p:nvPr/>
        </p:nvSpPr>
        <p:spPr bwMode="auto">
          <a:xfrm>
            <a:off x="1810134" y="2526866"/>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a:solidFill>
                  <a:srgbClr val="D60093"/>
                </a:solidFill>
              </a:rPr>
              <a:t>Lchild</a:t>
            </a:r>
            <a:endParaRPr lang="zh-CN" altLang="en-US" sz="1800" b="1">
              <a:solidFill>
                <a:srgbClr val="D60093"/>
              </a:solidFill>
            </a:endParaRPr>
          </a:p>
        </p:txBody>
      </p:sp>
      <p:sp>
        <p:nvSpPr>
          <p:cNvPr id="6" name="TextBox 17">
            <a:extLst>
              <a:ext uri="{FF2B5EF4-FFF2-40B4-BE49-F238E27FC236}">
                <a16:creationId xmlns:a16="http://schemas.microsoft.com/office/drawing/2014/main" id="{AAED65ED-10E5-46B7-A297-396400450D38}"/>
              </a:ext>
            </a:extLst>
          </p:cNvPr>
          <p:cNvSpPr txBox="1">
            <a:spLocks noChangeArrowheads="1"/>
          </p:cNvSpPr>
          <p:nvPr/>
        </p:nvSpPr>
        <p:spPr bwMode="auto">
          <a:xfrm>
            <a:off x="1787909" y="2955491"/>
            <a:ext cx="890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a:solidFill>
                  <a:srgbClr val="D60093"/>
                </a:solidFill>
              </a:rPr>
              <a:t>Rchild</a:t>
            </a:r>
            <a:endParaRPr lang="zh-CN" altLang="en-US" sz="1800" b="1">
              <a:solidFill>
                <a:srgbClr val="D60093"/>
              </a:solidFill>
            </a:endParaRPr>
          </a:p>
        </p:txBody>
      </p:sp>
      <p:sp>
        <p:nvSpPr>
          <p:cNvPr id="7" name="TextBox 18">
            <a:extLst>
              <a:ext uri="{FF2B5EF4-FFF2-40B4-BE49-F238E27FC236}">
                <a16:creationId xmlns:a16="http://schemas.microsoft.com/office/drawing/2014/main" id="{31AC0C24-4E01-407B-A70D-492D401DCC24}"/>
              </a:ext>
            </a:extLst>
          </p:cNvPr>
          <p:cNvSpPr txBox="1">
            <a:spLocks noChangeArrowheads="1"/>
          </p:cNvSpPr>
          <p:nvPr/>
        </p:nvSpPr>
        <p:spPr bwMode="auto">
          <a:xfrm>
            <a:off x="2634209" y="1127547"/>
            <a:ext cx="4896544"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dirty="0">
                <a:solidFill>
                  <a:srgbClr val="000000"/>
                </a:solidFill>
              </a:rPr>
              <a:t>  </a:t>
            </a:r>
            <a:r>
              <a:rPr lang="en-US" altLang="zh-CN" sz="1800" b="1" dirty="0">
                <a:solidFill>
                  <a:srgbClr val="0066FF"/>
                </a:solidFill>
                <a:latin typeface="Times New Roman" pitchFamily="18" charset="0"/>
                <a:cs typeface="Times New Roman" pitchFamily="18" charset="0"/>
              </a:rPr>
              <a:t>0       1        2       3       4        5       6       7        8      </a:t>
            </a:r>
            <a:endParaRPr lang="zh-CN" altLang="en-US" sz="1800" b="1" dirty="0">
              <a:solidFill>
                <a:srgbClr val="0066FF"/>
              </a:solidFill>
              <a:latin typeface="Times New Roman" pitchFamily="18" charset="0"/>
              <a:cs typeface="Times New Roman" pitchFamily="18" charset="0"/>
            </a:endParaRPr>
          </a:p>
        </p:txBody>
      </p:sp>
      <p:sp>
        <p:nvSpPr>
          <p:cNvPr id="8" name="Text Box 3">
            <a:extLst>
              <a:ext uri="{FF2B5EF4-FFF2-40B4-BE49-F238E27FC236}">
                <a16:creationId xmlns:a16="http://schemas.microsoft.com/office/drawing/2014/main" id="{B0D964F4-53A7-447D-9FB0-941D123ECF0A}"/>
              </a:ext>
            </a:extLst>
          </p:cNvPr>
          <p:cNvSpPr txBox="1">
            <a:spLocks noChangeArrowheads="1"/>
          </p:cNvSpPr>
          <p:nvPr/>
        </p:nvSpPr>
        <p:spPr bwMode="auto">
          <a:xfrm>
            <a:off x="762000" y="731503"/>
            <a:ext cx="69850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b="1" dirty="0">
                <a:solidFill>
                  <a:srgbClr val="C00000"/>
                </a:solidFill>
                <a:latin typeface="楷体_GB2312" pitchFamily="49" charset="-122"/>
                <a:ea typeface="楷体_GB2312" pitchFamily="49" charset="-122"/>
              </a:rPr>
              <a:t>第</a:t>
            </a:r>
            <a:r>
              <a:rPr kumimoji="1" lang="en-US" altLang="zh-CN" sz="2400" b="1" dirty="0">
                <a:solidFill>
                  <a:srgbClr val="C00000"/>
                </a:solidFill>
                <a:latin typeface="楷体_GB2312" pitchFamily="49" charset="-122"/>
                <a:ea typeface="楷体_GB2312" pitchFamily="49" charset="-122"/>
              </a:rPr>
              <a:t>2</a:t>
            </a:r>
            <a:r>
              <a:rPr kumimoji="1" lang="zh-CN" altLang="en-US" sz="2400" b="1" dirty="0">
                <a:solidFill>
                  <a:srgbClr val="C00000"/>
                </a:solidFill>
                <a:latin typeface="楷体_GB2312" pitchFamily="49" charset="-122"/>
                <a:ea typeface="楷体_GB2312" pitchFamily="49" charset="-122"/>
              </a:rPr>
              <a:t>步：</a:t>
            </a:r>
            <a:r>
              <a:rPr kumimoji="1" lang="zh-CN" altLang="en-US" sz="2400" b="1" dirty="0">
                <a:latin typeface="楷体_GB2312" pitchFamily="49" charset="-122"/>
                <a:ea typeface="楷体_GB2312" pitchFamily="49" charset="-122"/>
              </a:rPr>
              <a:t>选择权值最小两个结点</a:t>
            </a:r>
            <a:r>
              <a:rPr kumimoji="1" lang="en-US" altLang="zh-CN" sz="2400" b="1" dirty="0">
                <a:latin typeface="楷体_GB2312" pitchFamily="49" charset="-122"/>
                <a:ea typeface="楷体_GB2312" pitchFamily="49" charset="-122"/>
              </a:rPr>
              <a:t>(2)</a:t>
            </a:r>
            <a:endParaRPr kumimoji="1" lang="en-US" altLang="zh-CN" sz="2400" b="1" dirty="0">
              <a:latin typeface="Times New Roman" pitchFamily="18" charset="0"/>
            </a:endParaRPr>
          </a:p>
        </p:txBody>
      </p:sp>
      <p:graphicFrame>
        <p:nvGraphicFramePr>
          <p:cNvPr id="9" name="表格 8">
            <a:extLst>
              <a:ext uri="{FF2B5EF4-FFF2-40B4-BE49-F238E27FC236}">
                <a16:creationId xmlns:a16="http://schemas.microsoft.com/office/drawing/2014/main" id="{BD884CE9-AE01-428B-87A3-AA4300DE61B4}"/>
              </a:ext>
            </a:extLst>
          </p:cNvPr>
          <p:cNvGraphicFramePr>
            <a:graphicFrameLocks noGrp="1"/>
          </p:cNvGraphicFramePr>
          <p:nvPr>
            <p:extLst>
              <p:ext uri="{D42A27DB-BD31-4B8C-83A1-F6EECF244321}">
                <p14:modId xmlns:p14="http://schemas.microsoft.com/office/powerpoint/2010/main" val="3235947567"/>
              </p:ext>
            </p:extLst>
          </p:nvPr>
        </p:nvGraphicFramePr>
        <p:xfrm>
          <a:off x="2832484" y="4425950"/>
          <a:ext cx="4860612" cy="1829595"/>
        </p:xfrm>
        <a:graphic>
          <a:graphicData uri="http://schemas.openxmlformats.org/drawingml/2006/table">
            <a:tbl>
              <a:tblPr firstRow="1" bandRow="1">
                <a:effectLst/>
                <a:tableStyleId>{69CF1AB2-1976-4502-BF36-3FF5EA218861}</a:tableStyleId>
              </a:tblPr>
              <a:tblGrid>
                <a:gridCol w="540068">
                  <a:extLst>
                    <a:ext uri="{9D8B030D-6E8A-4147-A177-3AD203B41FA5}">
                      <a16:colId xmlns:a16="http://schemas.microsoft.com/office/drawing/2014/main" val="20000"/>
                    </a:ext>
                  </a:extLst>
                </a:gridCol>
                <a:gridCol w="540068">
                  <a:extLst>
                    <a:ext uri="{9D8B030D-6E8A-4147-A177-3AD203B41FA5}">
                      <a16:colId xmlns:a16="http://schemas.microsoft.com/office/drawing/2014/main" val="20001"/>
                    </a:ext>
                  </a:extLst>
                </a:gridCol>
                <a:gridCol w="540068">
                  <a:extLst>
                    <a:ext uri="{9D8B030D-6E8A-4147-A177-3AD203B41FA5}">
                      <a16:colId xmlns:a16="http://schemas.microsoft.com/office/drawing/2014/main" val="20002"/>
                    </a:ext>
                  </a:extLst>
                </a:gridCol>
                <a:gridCol w="540068">
                  <a:extLst>
                    <a:ext uri="{9D8B030D-6E8A-4147-A177-3AD203B41FA5}">
                      <a16:colId xmlns:a16="http://schemas.microsoft.com/office/drawing/2014/main" val="20003"/>
                    </a:ext>
                  </a:extLst>
                </a:gridCol>
                <a:gridCol w="540068">
                  <a:extLst>
                    <a:ext uri="{9D8B030D-6E8A-4147-A177-3AD203B41FA5}">
                      <a16:colId xmlns:a16="http://schemas.microsoft.com/office/drawing/2014/main" val="20004"/>
                    </a:ext>
                  </a:extLst>
                </a:gridCol>
                <a:gridCol w="540068">
                  <a:extLst>
                    <a:ext uri="{9D8B030D-6E8A-4147-A177-3AD203B41FA5}">
                      <a16:colId xmlns:a16="http://schemas.microsoft.com/office/drawing/2014/main" val="20005"/>
                    </a:ext>
                  </a:extLst>
                </a:gridCol>
                <a:gridCol w="540068">
                  <a:extLst>
                    <a:ext uri="{9D8B030D-6E8A-4147-A177-3AD203B41FA5}">
                      <a16:colId xmlns:a16="http://schemas.microsoft.com/office/drawing/2014/main" val="20006"/>
                    </a:ext>
                  </a:extLst>
                </a:gridCol>
                <a:gridCol w="540068">
                  <a:extLst>
                    <a:ext uri="{9D8B030D-6E8A-4147-A177-3AD203B41FA5}">
                      <a16:colId xmlns:a16="http://schemas.microsoft.com/office/drawing/2014/main" val="20007"/>
                    </a:ext>
                  </a:extLst>
                </a:gridCol>
                <a:gridCol w="540068">
                  <a:extLst>
                    <a:ext uri="{9D8B030D-6E8A-4147-A177-3AD203B41FA5}">
                      <a16:colId xmlns:a16="http://schemas.microsoft.com/office/drawing/2014/main" val="20008"/>
                    </a:ext>
                  </a:extLst>
                </a:gridCol>
              </a:tblGrid>
              <a:tr h="365919">
                <a:tc>
                  <a:txBody>
                    <a:bodyPr/>
                    <a:lstStyle/>
                    <a:p>
                      <a:pPr algn="ctr"/>
                      <a:r>
                        <a:rPr lang="en-US" altLang="zh-CN" sz="1800" dirty="0">
                          <a:solidFill>
                            <a:srgbClr val="FF00FF"/>
                          </a:solidFill>
                        </a:rPr>
                        <a:t>A</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FF00FF"/>
                          </a:solidFill>
                        </a:rPr>
                        <a:t>B</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FF00FF"/>
                          </a:solidFill>
                        </a:rPr>
                        <a:t>C</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FF00FF"/>
                          </a:solidFill>
                        </a:rPr>
                        <a:t>D</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FF00FF"/>
                          </a:solidFill>
                        </a:rPr>
                        <a:t>E</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65919">
                <a:tc>
                  <a:txBody>
                    <a:bodyPr/>
                    <a:lstStyle/>
                    <a:p>
                      <a:pPr marL="0" algn="ctr" defTabSz="914400" rtl="0" eaLnBrk="1" latinLnBrk="0" hangingPunct="1"/>
                      <a:r>
                        <a:rPr lang="en-US" altLang="zh-CN" sz="1800" b="1" kern="1200" dirty="0">
                          <a:solidFill>
                            <a:srgbClr val="006600"/>
                          </a:solidFill>
                          <a:latin typeface="+mn-lt"/>
                          <a:ea typeface="+mn-ea"/>
                          <a:cs typeface="+mn-cs"/>
                        </a:rPr>
                        <a:t>5</a:t>
                      </a:r>
                      <a:endParaRPr lang="zh-CN" altLang="en-US" sz="1800" b="1" kern="1200" dirty="0">
                        <a:solidFill>
                          <a:srgbClr val="006600"/>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latinLnBrk="0" hangingPunct="1"/>
                      <a:r>
                        <a:rPr lang="en-US" altLang="zh-CN" sz="1800" b="1" kern="1200" dirty="0">
                          <a:solidFill>
                            <a:srgbClr val="CC00CC"/>
                          </a:solidFill>
                          <a:latin typeface="+mn-lt"/>
                          <a:ea typeface="+mn-ea"/>
                          <a:cs typeface="+mn-cs"/>
                        </a:rPr>
                        <a:t>6</a:t>
                      </a:r>
                      <a:endParaRPr lang="zh-CN" altLang="en-US" sz="1800" b="1" kern="1200" dirty="0">
                        <a:solidFill>
                          <a:srgbClr val="CC00CC"/>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latinLnBrk="0" hangingPunct="1"/>
                      <a:r>
                        <a:rPr lang="en-US" altLang="zh-CN" sz="1800" b="1" kern="1200" dirty="0">
                          <a:solidFill>
                            <a:srgbClr val="006600"/>
                          </a:solidFill>
                          <a:latin typeface="+mn-lt"/>
                          <a:ea typeface="+mn-ea"/>
                          <a:cs typeface="+mn-cs"/>
                        </a:rPr>
                        <a:t>2</a:t>
                      </a:r>
                      <a:endParaRPr lang="zh-CN" altLang="en-US" sz="1800" b="1" kern="1200" dirty="0">
                        <a:solidFill>
                          <a:srgbClr val="006600"/>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latinLnBrk="0" hangingPunct="1"/>
                      <a:r>
                        <a:rPr lang="en-US" altLang="zh-CN" sz="1800" b="1" kern="1200" dirty="0">
                          <a:solidFill>
                            <a:srgbClr val="0000FF"/>
                          </a:solidFill>
                          <a:latin typeface="+mn-lt"/>
                          <a:ea typeface="+mn-ea"/>
                          <a:cs typeface="+mn-cs"/>
                        </a:rPr>
                        <a:t>9</a:t>
                      </a:r>
                      <a:endParaRPr lang="zh-CN" altLang="en-US" sz="1800" b="1" kern="1200" dirty="0">
                        <a:solidFill>
                          <a:srgbClr val="0000FF"/>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latinLnBrk="0" hangingPunct="1"/>
                      <a:r>
                        <a:rPr lang="en-US" altLang="zh-CN" sz="1800" b="1" kern="1200" dirty="0">
                          <a:solidFill>
                            <a:srgbClr val="CC00CC"/>
                          </a:solidFill>
                          <a:latin typeface="+mn-lt"/>
                          <a:ea typeface="+mn-ea"/>
                          <a:cs typeface="+mn-cs"/>
                        </a:rPr>
                        <a:t>7</a:t>
                      </a:r>
                      <a:endParaRPr lang="zh-CN" altLang="en-US" sz="1800" b="1" kern="1200" dirty="0">
                        <a:solidFill>
                          <a:srgbClr val="CC00CC"/>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latinLnBrk="0" hangingPunct="1"/>
                      <a:r>
                        <a:rPr lang="en-US" altLang="zh-CN" sz="1800" b="1" kern="1200" dirty="0">
                          <a:solidFill>
                            <a:srgbClr val="0000FF"/>
                          </a:solidFill>
                          <a:latin typeface="+mn-lt"/>
                          <a:ea typeface="+mn-ea"/>
                          <a:cs typeface="+mn-cs"/>
                        </a:rPr>
                        <a:t>7</a:t>
                      </a:r>
                      <a:endParaRPr lang="zh-CN" altLang="en-US" sz="1800" b="1" kern="1200" dirty="0">
                        <a:solidFill>
                          <a:srgbClr val="0000FF"/>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13</a:t>
                      </a:r>
                      <a:endParaRPr lang="zh-CN" altLang="en-US" sz="1800" b="1"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16</a:t>
                      </a:r>
                      <a:endParaRPr lang="zh-CN" altLang="en-US" sz="1800" b="1"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chemeClr val="tx1"/>
                          </a:solidFill>
                        </a:rPr>
                        <a:t>0</a:t>
                      </a:r>
                      <a:endParaRPr lang="zh-CN" altLang="en-US" sz="1800" b="1" dirty="0">
                        <a:solidFill>
                          <a:schemeClr val="tx1"/>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1"/>
                  </a:ext>
                </a:extLst>
              </a:tr>
              <a:tr h="365919">
                <a:tc>
                  <a:txBody>
                    <a:bodyPr/>
                    <a:lstStyle/>
                    <a:p>
                      <a:pPr algn="ctr"/>
                      <a:r>
                        <a:rPr lang="en-US" altLang="zh-CN" sz="1800" b="1" dirty="0">
                          <a:solidFill>
                            <a:srgbClr val="006600"/>
                          </a:solidFill>
                        </a:rPr>
                        <a:t>5</a:t>
                      </a:r>
                      <a:endParaRPr lang="zh-CN" altLang="en-US" sz="1800" b="1" dirty="0">
                        <a:solidFill>
                          <a:srgbClr val="0066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latinLnBrk="0" hangingPunct="1"/>
                      <a:r>
                        <a:rPr lang="en-US" altLang="zh-CN" sz="1800" b="1" kern="1200" dirty="0">
                          <a:solidFill>
                            <a:srgbClr val="CC00CC"/>
                          </a:solidFill>
                          <a:latin typeface="+mn-lt"/>
                          <a:ea typeface="+mn-ea"/>
                          <a:cs typeface="+mn-cs"/>
                        </a:rPr>
                        <a:t>6</a:t>
                      </a:r>
                      <a:endParaRPr lang="zh-CN" altLang="en-US" sz="1800" b="1" kern="1200" dirty="0">
                        <a:solidFill>
                          <a:srgbClr val="CC00CC"/>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006600"/>
                          </a:solidFill>
                        </a:rPr>
                        <a:t>5</a:t>
                      </a:r>
                      <a:endParaRPr lang="zh-CN" altLang="en-US" sz="1800" b="1" dirty="0">
                        <a:solidFill>
                          <a:srgbClr val="0066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0000FF"/>
                          </a:solidFill>
                        </a:rPr>
                        <a:t>7</a:t>
                      </a:r>
                      <a:endParaRPr lang="zh-CN" altLang="en-US"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latinLnBrk="0" hangingPunct="1"/>
                      <a:r>
                        <a:rPr lang="en-US" altLang="zh-CN" sz="1800" b="1" kern="1200" dirty="0">
                          <a:solidFill>
                            <a:srgbClr val="CC00CC"/>
                          </a:solidFill>
                          <a:latin typeface="+mn-lt"/>
                          <a:ea typeface="+mn-ea"/>
                          <a:cs typeface="+mn-cs"/>
                        </a:rPr>
                        <a:t>6</a:t>
                      </a:r>
                      <a:endParaRPr lang="zh-CN" altLang="en-US" sz="1800" b="1" kern="1200" dirty="0">
                        <a:solidFill>
                          <a:srgbClr val="CC00CC"/>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latinLnBrk="0" hangingPunct="1"/>
                      <a:r>
                        <a:rPr lang="en-US" altLang="zh-CN" sz="1800" b="1" kern="1200" dirty="0">
                          <a:solidFill>
                            <a:srgbClr val="0000FF"/>
                          </a:solidFill>
                          <a:latin typeface="+mn-lt"/>
                          <a:ea typeface="+mn-ea"/>
                          <a:cs typeface="+mn-cs"/>
                        </a:rPr>
                        <a:t>7</a:t>
                      </a:r>
                      <a:endParaRPr lang="zh-CN" altLang="en-US" sz="1800" b="1" kern="1200" dirty="0">
                        <a:solidFill>
                          <a:srgbClr val="0000FF"/>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0000FF"/>
                          </a:solidFill>
                        </a:rPr>
                        <a:t>-1</a:t>
                      </a:r>
                      <a:endParaRPr lang="zh-CN" altLang="en-US"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0000FF"/>
                          </a:solidFill>
                        </a:rPr>
                        <a:t>-1</a:t>
                      </a:r>
                      <a:endParaRPr lang="zh-CN" altLang="en-US"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0000FF"/>
                          </a:solidFill>
                        </a:rPr>
                        <a:t>-1</a:t>
                      </a:r>
                      <a:endParaRPr lang="zh-CN" altLang="en-US"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2"/>
                  </a:ext>
                </a:extLst>
              </a:tr>
              <a:tr h="365919">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D60093"/>
                          </a:solidFill>
                        </a:rPr>
                        <a:t>2</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D60093"/>
                          </a:solidFill>
                        </a:rPr>
                        <a:t>1</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D60093"/>
                          </a:solidFill>
                        </a:rPr>
                        <a:t>5</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3"/>
                  </a:ext>
                </a:extLst>
              </a:tr>
              <a:tr h="365919">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D60093"/>
                          </a:solidFill>
                        </a:rPr>
                        <a:t>-1</a:t>
                      </a: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D60093"/>
                          </a:solidFill>
                        </a:rPr>
                        <a:t>0</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D60093"/>
                          </a:solidFill>
                        </a:rPr>
                        <a:t>4</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D60093"/>
                          </a:solidFill>
                        </a:rPr>
                        <a:t>3</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D60093"/>
                          </a:solidFill>
                        </a:rPr>
                        <a:t>-1</a:t>
                      </a: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4"/>
                  </a:ext>
                </a:extLst>
              </a:tr>
            </a:tbl>
          </a:graphicData>
        </a:graphic>
      </p:graphicFrame>
      <p:sp>
        <p:nvSpPr>
          <p:cNvPr id="10" name="TextBox 21">
            <a:extLst>
              <a:ext uri="{FF2B5EF4-FFF2-40B4-BE49-F238E27FC236}">
                <a16:creationId xmlns:a16="http://schemas.microsoft.com/office/drawing/2014/main" id="{086EB3D8-3914-472E-B0F2-B295F5ABB7D3}"/>
              </a:ext>
            </a:extLst>
          </p:cNvPr>
          <p:cNvSpPr txBox="1">
            <a:spLocks noChangeArrowheads="1"/>
          </p:cNvSpPr>
          <p:nvPr/>
        </p:nvSpPr>
        <p:spPr bwMode="auto">
          <a:xfrm>
            <a:off x="1894272" y="4820952"/>
            <a:ext cx="950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a:t>Weight</a:t>
            </a:r>
            <a:endParaRPr lang="zh-CN" altLang="en-US" sz="1800" b="1" dirty="0"/>
          </a:p>
        </p:txBody>
      </p:sp>
      <p:sp>
        <p:nvSpPr>
          <p:cNvPr id="11" name="TextBox 22">
            <a:extLst>
              <a:ext uri="{FF2B5EF4-FFF2-40B4-BE49-F238E27FC236}">
                <a16:creationId xmlns:a16="http://schemas.microsoft.com/office/drawing/2014/main" id="{F06ECB6D-885C-486F-BA5F-CC88A18BA3E3}"/>
              </a:ext>
            </a:extLst>
          </p:cNvPr>
          <p:cNvSpPr txBox="1">
            <a:spLocks noChangeArrowheads="1"/>
          </p:cNvSpPr>
          <p:nvPr/>
        </p:nvSpPr>
        <p:spPr bwMode="auto">
          <a:xfrm>
            <a:off x="1927609" y="5192427"/>
            <a:ext cx="903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a:solidFill>
                  <a:srgbClr val="0000FF"/>
                </a:solidFill>
              </a:rPr>
              <a:t>Parent</a:t>
            </a:r>
            <a:endParaRPr lang="zh-CN" altLang="en-US" sz="1800" b="1">
              <a:solidFill>
                <a:srgbClr val="0000FF"/>
              </a:solidFill>
            </a:endParaRPr>
          </a:p>
        </p:txBody>
      </p:sp>
      <p:sp>
        <p:nvSpPr>
          <p:cNvPr id="12" name="TextBox 23">
            <a:extLst>
              <a:ext uri="{FF2B5EF4-FFF2-40B4-BE49-F238E27FC236}">
                <a16:creationId xmlns:a16="http://schemas.microsoft.com/office/drawing/2014/main" id="{2EEB5E53-2ED3-4517-8F40-5FC34BB0516D}"/>
              </a:ext>
            </a:extLst>
          </p:cNvPr>
          <p:cNvSpPr txBox="1">
            <a:spLocks noChangeArrowheads="1"/>
          </p:cNvSpPr>
          <p:nvPr/>
        </p:nvSpPr>
        <p:spPr bwMode="auto">
          <a:xfrm>
            <a:off x="1962534" y="5551202"/>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a:solidFill>
                  <a:srgbClr val="D60093"/>
                </a:solidFill>
              </a:rPr>
              <a:t>Lchild</a:t>
            </a:r>
            <a:endParaRPr lang="zh-CN" altLang="en-US" sz="1800" b="1">
              <a:solidFill>
                <a:srgbClr val="D60093"/>
              </a:solidFill>
            </a:endParaRPr>
          </a:p>
        </p:txBody>
      </p:sp>
      <p:sp>
        <p:nvSpPr>
          <p:cNvPr id="13" name="TextBox 24">
            <a:extLst>
              <a:ext uri="{FF2B5EF4-FFF2-40B4-BE49-F238E27FC236}">
                <a16:creationId xmlns:a16="http://schemas.microsoft.com/office/drawing/2014/main" id="{6A8FEA65-7F64-47DF-A29A-26535120E32E}"/>
              </a:ext>
            </a:extLst>
          </p:cNvPr>
          <p:cNvSpPr txBox="1">
            <a:spLocks noChangeArrowheads="1"/>
          </p:cNvSpPr>
          <p:nvPr/>
        </p:nvSpPr>
        <p:spPr bwMode="auto">
          <a:xfrm>
            <a:off x="1940309" y="5979827"/>
            <a:ext cx="890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a:solidFill>
                  <a:srgbClr val="D60093"/>
                </a:solidFill>
              </a:rPr>
              <a:t>Rchild</a:t>
            </a:r>
            <a:endParaRPr lang="zh-CN" altLang="en-US" sz="1800" b="1">
              <a:solidFill>
                <a:srgbClr val="D60093"/>
              </a:solidFill>
            </a:endParaRPr>
          </a:p>
        </p:txBody>
      </p:sp>
      <p:sp>
        <p:nvSpPr>
          <p:cNvPr id="14" name="TextBox 25">
            <a:extLst>
              <a:ext uri="{FF2B5EF4-FFF2-40B4-BE49-F238E27FC236}">
                <a16:creationId xmlns:a16="http://schemas.microsoft.com/office/drawing/2014/main" id="{8A6994D8-71CF-4C9D-85C3-457987F2A6EA}"/>
              </a:ext>
            </a:extLst>
          </p:cNvPr>
          <p:cNvSpPr txBox="1">
            <a:spLocks noChangeArrowheads="1"/>
          </p:cNvSpPr>
          <p:nvPr/>
        </p:nvSpPr>
        <p:spPr bwMode="auto">
          <a:xfrm>
            <a:off x="2814228" y="4079875"/>
            <a:ext cx="490181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dirty="0">
                <a:solidFill>
                  <a:srgbClr val="000000"/>
                </a:solidFill>
              </a:rPr>
              <a:t>  </a:t>
            </a:r>
            <a:r>
              <a:rPr lang="en-US" altLang="zh-CN" sz="1800" b="1" dirty="0">
                <a:solidFill>
                  <a:srgbClr val="0066FF"/>
                </a:solidFill>
                <a:latin typeface="Times New Roman" pitchFamily="18" charset="0"/>
                <a:cs typeface="Times New Roman" pitchFamily="18" charset="0"/>
              </a:rPr>
              <a:t>0       1        2       3       4        5       6       7        8  </a:t>
            </a:r>
            <a:endParaRPr lang="zh-CN" altLang="en-US" sz="1800" b="1" dirty="0">
              <a:solidFill>
                <a:srgbClr val="0066FF"/>
              </a:solidFill>
              <a:latin typeface="Times New Roman" pitchFamily="18" charset="0"/>
              <a:cs typeface="Times New Roman" pitchFamily="18" charset="0"/>
            </a:endParaRPr>
          </a:p>
        </p:txBody>
      </p:sp>
      <p:sp>
        <p:nvSpPr>
          <p:cNvPr id="15" name="Text Box 3">
            <a:extLst>
              <a:ext uri="{FF2B5EF4-FFF2-40B4-BE49-F238E27FC236}">
                <a16:creationId xmlns:a16="http://schemas.microsoft.com/office/drawing/2014/main" id="{08FAD3DE-D613-4E8E-A433-233C9175D18C}"/>
              </a:ext>
            </a:extLst>
          </p:cNvPr>
          <p:cNvSpPr txBox="1">
            <a:spLocks noChangeArrowheads="1"/>
          </p:cNvSpPr>
          <p:nvPr/>
        </p:nvSpPr>
        <p:spPr bwMode="auto">
          <a:xfrm>
            <a:off x="1030672" y="3683831"/>
            <a:ext cx="69850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b="1" dirty="0">
                <a:solidFill>
                  <a:srgbClr val="C00000"/>
                </a:solidFill>
                <a:latin typeface="楷体_GB2312" pitchFamily="49" charset="-122"/>
                <a:ea typeface="楷体_GB2312" pitchFamily="49" charset="-122"/>
              </a:rPr>
              <a:t>第</a:t>
            </a:r>
            <a:r>
              <a:rPr kumimoji="1" lang="en-US" altLang="zh-CN" sz="2400" b="1" dirty="0">
                <a:solidFill>
                  <a:srgbClr val="C00000"/>
                </a:solidFill>
                <a:latin typeface="楷体_GB2312" pitchFamily="49" charset="-122"/>
                <a:ea typeface="楷体_GB2312" pitchFamily="49" charset="-122"/>
              </a:rPr>
              <a:t>2</a:t>
            </a:r>
            <a:r>
              <a:rPr kumimoji="1" lang="zh-CN" altLang="en-US" sz="2400" b="1" dirty="0">
                <a:solidFill>
                  <a:srgbClr val="C00000"/>
                </a:solidFill>
                <a:latin typeface="楷体_GB2312" pitchFamily="49" charset="-122"/>
                <a:ea typeface="楷体_GB2312" pitchFamily="49" charset="-122"/>
              </a:rPr>
              <a:t>步：</a:t>
            </a:r>
            <a:r>
              <a:rPr kumimoji="1" lang="zh-CN" altLang="en-US" sz="2400" b="1" dirty="0">
                <a:latin typeface="楷体_GB2312" pitchFamily="49" charset="-122"/>
                <a:ea typeface="楷体_GB2312" pitchFamily="49" charset="-122"/>
              </a:rPr>
              <a:t>选择权值最小两个结点</a:t>
            </a:r>
            <a:r>
              <a:rPr kumimoji="1" lang="en-US" altLang="zh-CN" sz="2400" b="1" dirty="0">
                <a:latin typeface="楷体_GB2312" pitchFamily="49" charset="-122"/>
                <a:ea typeface="楷体_GB2312" pitchFamily="49" charset="-122"/>
              </a:rPr>
              <a:t>(3)</a:t>
            </a:r>
            <a:endParaRPr kumimoji="1" lang="en-US" altLang="zh-CN" sz="2400" b="1" dirty="0">
              <a:latin typeface="Times New Roman" pitchFamily="18" charset="0"/>
            </a:endParaRPr>
          </a:p>
        </p:txBody>
      </p:sp>
      <p:sp>
        <p:nvSpPr>
          <p:cNvPr id="16" name="TextBox 27">
            <a:extLst>
              <a:ext uri="{FF2B5EF4-FFF2-40B4-BE49-F238E27FC236}">
                <a16:creationId xmlns:a16="http://schemas.microsoft.com/office/drawing/2014/main" id="{5A427667-4DB7-4C53-B2F0-2E5BC4984272}"/>
              </a:ext>
            </a:extLst>
          </p:cNvPr>
          <p:cNvSpPr txBox="1">
            <a:spLocks noChangeArrowheads="1"/>
          </p:cNvSpPr>
          <p:nvPr/>
        </p:nvSpPr>
        <p:spPr bwMode="auto">
          <a:xfrm>
            <a:off x="1890801" y="1427284"/>
            <a:ext cx="6848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a:solidFill>
                  <a:srgbClr val="FF0000"/>
                </a:solidFill>
              </a:rPr>
              <a:t>Data</a:t>
            </a:r>
            <a:endParaRPr lang="zh-CN" altLang="en-US" sz="1800" b="1" dirty="0">
              <a:solidFill>
                <a:srgbClr val="FF0000"/>
              </a:solidFill>
            </a:endParaRPr>
          </a:p>
        </p:txBody>
      </p:sp>
      <p:sp>
        <p:nvSpPr>
          <p:cNvPr id="17" name="TextBox 28">
            <a:extLst>
              <a:ext uri="{FF2B5EF4-FFF2-40B4-BE49-F238E27FC236}">
                <a16:creationId xmlns:a16="http://schemas.microsoft.com/office/drawing/2014/main" id="{625AD468-75B0-47D5-9956-159596C82D4C}"/>
              </a:ext>
            </a:extLst>
          </p:cNvPr>
          <p:cNvSpPr txBox="1">
            <a:spLocks noChangeArrowheads="1"/>
          </p:cNvSpPr>
          <p:nvPr/>
        </p:nvSpPr>
        <p:spPr bwMode="auto">
          <a:xfrm>
            <a:off x="2051932" y="4444357"/>
            <a:ext cx="6848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a:solidFill>
                  <a:srgbClr val="FF0000"/>
                </a:solidFill>
              </a:rPr>
              <a:t>Data</a:t>
            </a:r>
            <a:endParaRPr lang="zh-CN" altLang="en-US" sz="1800" b="1" dirty="0">
              <a:solidFill>
                <a:srgbClr val="FF0000"/>
              </a:solidFill>
            </a:endParaRPr>
          </a:p>
        </p:txBody>
      </p:sp>
      <p:grpSp>
        <p:nvGrpSpPr>
          <p:cNvPr id="30" name="组合 29">
            <a:extLst>
              <a:ext uri="{FF2B5EF4-FFF2-40B4-BE49-F238E27FC236}">
                <a16:creationId xmlns:a16="http://schemas.microsoft.com/office/drawing/2014/main" id="{9CC7BA68-7824-46CF-A3D7-67968308917F}"/>
              </a:ext>
            </a:extLst>
          </p:cNvPr>
          <p:cNvGrpSpPr/>
          <p:nvPr/>
        </p:nvGrpSpPr>
        <p:grpSpPr>
          <a:xfrm>
            <a:off x="8405390" y="1162468"/>
            <a:ext cx="2498294" cy="1987340"/>
            <a:chOff x="7496283" y="4147341"/>
            <a:chExt cx="2498294" cy="1987340"/>
          </a:xfrm>
        </p:grpSpPr>
        <p:sp>
          <p:nvSpPr>
            <p:cNvPr id="32" name="Oval 27">
              <a:extLst>
                <a:ext uri="{FF2B5EF4-FFF2-40B4-BE49-F238E27FC236}">
                  <a16:creationId xmlns:a16="http://schemas.microsoft.com/office/drawing/2014/main" id="{AC6972FF-7896-416F-A201-E32A60FCF7EA}"/>
                </a:ext>
              </a:extLst>
            </p:cNvPr>
            <p:cNvSpPr>
              <a:spLocks noChangeArrowheads="1"/>
            </p:cNvSpPr>
            <p:nvPr/>
          </p:nvSpPr>
          <p:spPr bwMode="auto">
            <a:xfrm>
              <a:off x="9477153" y="5663842"/>
              <a:ext cx="517424" cy="470839"/>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5</a:t>
              </a:r>
              <a:endParaRPr kumimoji="1" lang="en-US" altLang="zh-CN" dirty="0">
                <a:solidFill>
                  <a:srgbClr val="000000"/>
                </a:solidFill>
                <a:latin typeface="Times New Roman" pitchFamily="18" charset="0"/>
              </a:endParaRPr>
            </a:p>
          </p:txBody>
        </p:sp>
        <p:sp>
          <p:nvSpPr>
            <p:cNvPr id="33" name="Oval 28">
              <a:extLst>
                <a:ext uri="{FF2B5EF4-FFF2-40B4-BE49-F238E27FC236}">
                  <a16:creationId xmlns:a16="http://schemas.microsoft.com/office/drawing/2014/main" id="{6402414D-A154-44E8-AD11-4E5570C998C4}"/>
                </a:ext>
              </a:extLst>
            </p:cNvPr>
            <p:cNvSpPr>
              <a:spLocks noChangeArrowheads="1"/>
            </p:cNvSpPr>
            <p:nvPr/>
          </p:nvSpPr>
          <p:spPr bwMode="auto">
            <a:xfrm>
              <a:off x="8763000" y="5663842"/>
              <a:ext cx="517424" cy="470839"/>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a:solidFill>
                    <a:srgbClr val="990000"/>
                  </a:solidFill>
                  <a:latin typeface="Times New Roman" pitchFamily="18" charset="0"/>
                </a:rPr>
                <a:t>2</a:t>
              </a:r>
              <a:endParaRPr kumimoji="1" lang="en-US" altLang="zh-CN">
                <a:solidFill>
                  <a:srgbClr val="000000"/>
                </a:solidFill>
                <a:latin typeface="Times New Roman" pitchFamily="18" charset="0"/>
              </a:endParaRPr>
            </a:p>
          </p:txBody>
        </p:sp>
        <p:sp>
          <p:nvSpPr>
            <p:cNvPr id="34" name="Line 29">
              <a:extLst>
                <a:ext uri="{FF2B5EF4-FFF2-40B4-BE49-F238E27FC236}">
                  <a16:creationId xmlns:a16="http://schemas.microsoft.com/office/drawing/2014/main" id="{11A6587A-6615-4917-A63D-368B00BE44BA}"/>
                </a:ext>
              </a:extLst>
            </p:cNvPr>
            <p:cNvSpPr>
              <a:spLocks noChangeShapeType="1"/>
            </p:cNvSpPr>
            <p:nvPr/>
          </p:nvSpPr>
          <p:spPr bwMode="auto">
            <a:xfrm flipH="1">
              <a:off x="9021712" y="5372371"/>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35" name="Line 30">
              <a:extLst>
                <a:ext uri="{FF2B5EF4-FFF2-40B4-BE49-F238E27FC236}">
                  <a16:creationId xmlns:a16="http://schemas.microsoft.com/office/drawing/2014/main" id="{408639C4-25E8-47B3-B2DE-FB0A2E2CC5C6}"/>
                </a:ext>
              </a:extLst>
            </p:cNvPr>
            <p:cNvSpPr>
              <a:spLocks noChangeShapeType="1"/>
            </p:cNvSpPr>
            <p:nvPr/>
          </p:nvSpPr>
          <p:spPr bwMode="auto">
            <a:xfrm>
              <a:off x="9477153" y="5372371"/>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36" name="Oval 27">
              <a:extLst>
                <a:ext uri="{FF2B5EF4-FFF2-40B4-BE49-F238E27FC236}">
                  <a16:creationId xmlns:a16="http://schemas.microsoft.com/office/drawing/2014/main" id="{67A16E5B-0B5B-4440-B987-970CCA307704}"/>
                </a:ext>
              </a:extLst>
            </p:cNvPr>
            <p:cNvSpPr>
              <a:spLocks noChangeArrowheads="1"/>
            </p:cNvSpPr>
            <p:nvPr/>
          </p:nvSpPr>
          <p:spPr bwMode="auto">
            <a:xfrm>
              <a:off x="9085437"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7</a:t>
              </a:r>
              <a:endParaRPr kumimoji="1" lang="en-US" altLang="zh-CN" dirty="0">
                <a:solidFill>
                  <a:srgbClr val="000000"/>
                </a:solidFill>
                <a:latin typeface="Times New Roman" pitchFamily="18" charset="0"/>
              </a:endParaRPr>
            </a:p>
          </p:txBody>
        </p:sp>
        <p:sp>
          <p:nvSpPr>
            <p:cNvPr id="39" name="Oval 27">
              <a:extLst>
                <a:ext uri="{FF2B5EF4-FFF2-40B4-BE49-F238E27FC236}">
                  <a16:creationId xmlns:a16="http://schemas.microsoft.com/office/drawing/2014/main" id="{2791C799-2D97-4F6C-86EC-90797DFD9FFF}"/>
                </a:ext>
              </a:extLst>
            </p:cNvPr>
            <p:cNvSpPr>
              <a:spLocks noChangeArrowheads="1"/>
            </p:cNvSpPr>
            <p:nvPr/>
          </p:nvSpPr>
          <p:spPr bwMode="auto">
            <a:xfrm>
              <a:off x="8240080" y="4901533"/>
              <a:ext cx="517424" cy="470839"/>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7</a:t>
              </a:r>
              <a:endParaRPr kumimoji="1" lang="en-US" altLang="zh-CN" dirty="0">
                <a:solidFill>
                  <a:srgbClr val="000000"/>
                </a:solidFill>
                <a:latin typeface="Times New Roman" pitchFamily="18" charset="0"/>
              </a:endParaRPr>
            </a:p>
          </p:txBody>
        </p:sp>
        <p:sp>
          <p:nvSpPr>
            <p:cNvPr id="40" name="Oval 28">
              <a:extLst>
                <a:ext uri="{FF2B5EF4-FFF2-40B4-BE49-F238E27FC236}">
                  <a16:creationId xmlns:a16="http://schemas.microsoft.com/office/drawing/2014/main" id="{6055170B-044C-425D-A284-258EC067E59E}"/>
                </a:ext>
              </a:extLst>
            </p:cNvPr>
            <p:cNvSpPr>
              <a:spLocks noChangeArrowheads="1"/>
            </p:cNvSpPr>
            <p:nvPr/>
          </p:nvSpPr>
          <p:spPr bwMode="auto">
            <a:xfrm>
              <a:off x="7496283" y="4901533"/>
              <a:ext cx="517424" cy="470839"/>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6</a:t>
              </a:r>
              <a:endParaRPr kumimoji="1" lang="en-US" altLang="zh-CN" dirty="0">
                <a:solidFill>
                  <a:srgbClr val="000000"/>
                </a:solidFill>
                <a:latin typeface="Times New Roman" pitchFamily="18" charset="0"/>
              </a:endParaRPr>
            </a:p>
          </p:txBody>
        </p:sp>
        <p:sp>
          <p:nvSpPr>
            <p:cNvPr id="41" name="Line 29">
              <a:extLst>
                <a:ext uri="{FF2B5EF4-FFF2-40B4-BE49-F238E27FC236}">
                  <a16:creationId xmlns:a16="http://schemas.microsoft.com/office/drawing/2014/main" id="{A26D8700-32A0-4877-9C53-967FF70360AD}"/>
                </a:ext>
              </a:extLst>
            </p:cNvPr>
            <p:cNvSpPr>
              <a:spLocks noChangeShapeType="1"/>
            </p:cNvSpPr>
            <p:nvPr/>
          </p:nvSpPr>
          <p:spPr bwMode="auto">
            <a:xfrm flipH="1">
              <a:off x="7784639"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42" name="Line 30">
              <a:extLst>
                <a:ext uri="{FF2B5EF4-FFF2-40B4-BE49-F238E27FC236}">
                  <a16:creationId xmlns:a16="http://schemas.microsoft.com/office/drawing/2014/main" id="{7D1C7B65-5B8A-4F80-800A-0AB6922194D6}"/>
                </a:ext>
              </a:extLst>
            </p:cNvPr>
            <p:cNvSpPr>
              <a:spLocks noChangeShapeType="1"/>
            </p:cNvSpPr>
            <p:nvPr/>
          </p:nvSpPr>
          <p:spPr bwMode="auto">
            <a:xfrm>
              <a:off x="8240080"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43" name="Oval 27">
              <a:extLst>
                <a:ext uri="{FF2B5EF4-FFF2-40B4-BE49-F238E27FC236}">
                  <a16:creationId xmlns:a16="http://schemas.microsoft.com/office/drawing/2014/main" id="{5B991542-F936-45B7-8E23-B442EE58869B}"/>
                </a:ext>
              </a:extLst>
            </p:cNvPr>
            <p:cNvSpPr>
              <a:spLocks noChangeArrowheads="1"/>
            </p:cNvSpPr>
            <p:nvPr/>
          </p:nvSpPr>
          <p:spPr bwMode="auto">
            <a:xfrm>
              <a:off x="7872590" y="4147341"/>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13</a:t>
              </a:r>
              <a:endParaRPr kumimoji="1" lang="en-US" altLang="zh-CN" dirty="0">
                <a:solidFill>
                  <a:srgbClr val="000000"/>
                </a:solidFill>
                <a:latin typeface="Times New Roman" pitchFamily="18" charset="0"/>
              </a:endParaRPr>
            </a:p>
          </p:txBody>
        </p:sp>
      </p:grpSp>
      <p:grpSp>
        <p:nvGrpSpPr>
          <p:cNvPr id="48" name="组合 47">
            <a:extLst>
              <a:ext uri="{FF2B5EF4-FFF2-40B4-BE49-F238E27FC236}">
                <a16:creationId xmlns:a16="http://schemas.microsoft.com/office/drawing/2014/main" id="{D33ACEAF-CA23-49B3-B49D-DEAD227675F4}"/>
              </a:ext>
            </a:extLst>
          </p:cNvPr>
          <p:cNvGrpSpPr/>
          <p:nvPr/>
        </p:nvGrpSpPr>
        <p:grpSpPr>
          <a:xfrm>
            <a:off x="8158846" y="4360787"/>
            <a:ext cx="3015530" cy="1987340"/>
            <a:chOff x="7496283" y="4147341"/>
            <a:chExt cx="3015530" cy="1987340"/>
          </a:xfrm>
        </p:grpSpPr>
        <p:sp>
          <p:nvSpPr>
            <p:cNvPr id="49" name="Oval 18">
              <a:extLst>
                <a:ext uri="{FF2B5EF4-FFF2-40B4-BE49-F238E27FC236}">
                  <a16:creationId xmlns:a16="http://schemas.microsoft.com/office/drawing/2014/main" id="{E3C10929-9AB4-4A53-B12A-A0F0C1832BD5}"/>
                </a:ext>
              </a:extLst>
            </p:cNvPr>
            <p:cNvSpPr>
              <a:spLocks noChangeArrowheads="1"/>
            </p:cNvSpPr>
            <p:nvPr/>
          </p:nvSpPr>
          <p:spPr bwMode="auto">
            <a:xfrm>
              <a:off x="9994577" y="4944246"/>
              <a:ext cx="517236" cy="470766"/>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9</a:t>
              </a:r>
              <a:endParaRPr kumimoji="1" lang="en-US" altLang="zh-CN" dirty="0">
                <a:solidFill>
                  <a:srgbClr val="000000"/>
                </a:solidFill>
                <a:latin typeface="Times New Roman" pitchFamily="18" charset="0"/>
              </a:endParaRPr>
            </a:p>
          </p:txBody>
        </p:sp>
        <p:sp>
          <p:nvSpPr>
            <p:cNvPr id="50" name="Oval 27">
              <a:extLst>
                <a:ext uri="{FF2B5EF4-FFF2-40B4-BE49-F238E27FC236}">
                  <a16:creationId xmlns:a16="http://schemas.microsoft.com/office/drawing/2014/main" id="{F62CBF99-B82F-491A-8169-3C6E71AD7611}"/>
                </a:ext>
              </a:extLst>
            </p:cNvPr>
            <p:cNvSpPr>
              <a:spLocks noChangeArrowheads="1"/>
            </p:cNvSpPr>
            <p:nvPr/>
          </p:nvSpPr>
          <p:spPr bwMode="auto">
            <a:xfrm>
              <a:off x="9477153" y="5663842"/>
              <a:ext cx="517424" cy="470839"/>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5</a:t>
              </a:r>
              <a:endParaRPr kumimoji="1" lang="en-US" altLang="zh-CN" dirty="0">
                <a:solidFill>
                  <a:srgbClr val="000000"/>
                </a:solidFill>
                <a:latin typeface="Times New Roman" pitchFamily="18" charset="0"/>
              </a:endParaRPr>
            </a:p>
          </p:txBody>
        </p:sp>
        <p:sp>
          <p:nvSpPr>
            <p:cNvPr id="51" name="Oval 28">
              <a:extLst>
                <a:ext uri="{FF2B5EF4-FFF2-40B4-BE49-F238E27FC236}">
                  <a16:creationId xmlns:a16="http://schemas.microsoft.com/office/drawing/2014/main" id="{AA7FEAE4-CC5E-41BD-8E7E-F5D1162AA9CB}"/>
                </a:ext>
              </a:extLst>
            </p:cNvPr>
            <p:cNvSpPr>
              <a:spLocks noChangeArrowheads="1"/>
            </p:cNvSpPr>
            <p:nvPr/>
          </p:nvSpPr>
          <p:spPr bwMode="auto">
            <a:xfrm>
              <a:off x="8763000" y="5663842"/>
              <a:ext cx="517424" cy="470839"/>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a:solidFill>
                    <a:srgbClr val="990000"/>
                  </a:solidFill>
                  <a:latin typeface="Times New Roman" pitchFamily="18" charset="0"/>
                </a:rPr>
                <a:t>2</a:t>
              </a:r>
              <a:endParaRPr kumimoji="1" lang="en-US" altLang="zh-CN">
                <a:solidFill>
                  <a:srgbClr val="000000"/>
                </a:solidFill>
                <a:latin typeface="Times New Roman" pitchFamily="18" charset="0"/>
              </a:endParaRPr>
            </a:p>
          </p:txBody>
        </p:sp>
        <p:sp>
          <p:nvSpPr>
            <p:cNvPr id="52" name="Line 29">
              <a:extLst>
                <a:ext uri="{FF2B5EF4-FFF2-40B4-BE49-F238E27FC236}">
                  <a16:creationId xmlns:a16="http://schemas.microsoft.com/office/drawing/2014/main" id="{B4ED318C-E6EB-44E6-903E-1F85D20B66BA}"/>
                </a:ext>
              </a:extLst>
            </p:cNvPr>
            <p:cNvSpPr>
              <a:spLocks noChangeShapeType="1"/>
            </p:cNvSpPr>
            <p:nvPr/>
          </p:nvSpPr>
          <p:spPr bwMode="auto">
            <a:xfrm flipH="1">
              <a:off x="9021712" y="5372371"/>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53" name="Line 30">
              <a:extLst>
                <a:ext uri="{FF2B5EF4-FFF2-40B4-BE49-F238E27FC236}">
                  <a16:creationId xmlns:a16="http://schemas.microsoft.com/office/drawing/2014/main" id="{FB6853E9-22BB-45AB-A442-E71DB427FE20}"/>
                </a:ext>
              </a:extLst>
            </p:cNvPr>
            <p:cNvSpPr>
              <a:spLocks noChangeShapeType="1"/>
            </p:cNvSpPr>
            <p:nvPr/>
          </p:nvSpPr>
          <p:spPr bwMode="auto">
            <a:xfrm>
              <a:off x="9477153" y="5372371"/>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54" name="Oval 27">
              <a:extLst>
                <a:ext uri="{FF2B5EF4-FFF2-40B4-BE49-F238E27FC236}">
                  <a16:creationId xmlns:a16="http://schemas.microsoft.com/office/drawing/2014/main" id="{06F91165-7D19-443F-88C0-66DBC693774E}"/>
                </a:ext>
              </a:extLst>
            </p:cNvPr>
            <p:cNvSpPr>
              <a:spLocks noChangeArrowheads="1"/>
            </p:cNvSpPr>
            <p:nvPr/>
          </p:nvSpPr>
          <p:spPr bwMode="auto">
            <a:xfrm>
              <a:off x="9085437"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7</a:t>
              </a:r>
              <a:endParaRPr kumimoji="1" lang="en-US" altLang="zh-CN" dirty="0">
                <a:solidFill>
                  <a:srgbClr val="000000"/>
                </a:solidFill>
                <a:latin typeface="Times New Roman" pitchFamily="18" charset="0"/>
              </a:endParaRPr>
            </a:p>
          </p:txBody>
        </p:sp>
        <p:sp>
          <p:nvSpPr>
            <p:cNvPr id="55" name="Line 29">
              <a:extLst>
                <a:ext uri="{FF2B5EF4-FFF2-40B4-BE49-F238E27FC236}">
                  <a16:creationId xmlns:a16="http://schemas.microsoft.com/office/drawing/2014/main" id="{29CF99F8-F91F-442F-B079-0D9E15CF2676}"/>
                </a:ext>
              </a:extLst>
            </p:cNvPr>
            <p:cNvSpPr>
              <a:spLocks noChangeShapeType="1"/>
            </p:cNvSpPr>
            <p:nvPr/>
          </p:nvSpPr>
          <p:spPr bwMode="auto">
            <a:xfrm flipH="1">
              <a:off x="9502755"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56" name="Line 30">
              <a:extLst>
                <a:ext uri="{FF2B5EF4-FFF2-40B4-BE49-F238E27FC236}">
                  <a16:creationId xmlns:a16="http://schemas.microsoft.com/office/drawing/2014/main" id="{BD265CB7-87B1-4347-AC58-7AABD73A598D}"/>
                </a:ext>
              </a:extLst>
            </p:cNvPr>
            <p:cNvSpPr>
              <a:spLocks noChangeShapeType="1"/>
            </p:cNvSpPr>
            <p:nvPr/>
          </p:nvSpPr>
          <p:spPr bwMode="auto">
            <a:xfrm>
              <a:off x="9958196"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57" name="Oval 27">
              <a:extLst>
                <a:ext uri="{FF2B5EF4-FFF2-40B4-BE49-F238E27FC236}">
                  <a16:creationId xmlns:a16="http://schemas.microsoft.com/office/drawing/2014/main" id="{2B2C489F-8986-4D8B-80E9-B449D58D8785}"/>
                </a:ext>
              </a:extLst>
            </p:cNvPr>
            <p:cNvSpPr>
              <a:spLocks noChangeArrowheads="1"/>
            </p:cNvSpPr>
            <p:nvPr/>
          </p:nvSpPr>
          <p:spPr bwMode="auto">
            <a:xfrm>
              <a:off x="8240080" y="4901533"/>
              <a:ext cx="517424" cy="470839"/>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7</a:t>
              </a:r>
              <a:endParaRPr kumimoji="1" lang="en-US" altLang="zh-CN" dirty="0">
                <a:solidFill>
                  <a:srgbClr val="000000"/>
                </a:solidFill>
                <a:latin typeface="Times New Roman" pitchFamily="18" charset="0"/>
              </a:endParaRPr>
            </a:p>
          </p:txBody>
        </p:sp>
        <p:sp>
          <p:nvSpPr>
            <p:cNvPr id="58" name="Oval 28">
              <a:extLst>
                <a:ext uri="{FF2B5EF4-FFF2-40B4-BE49-F238E27FC236}">
                  <a16:creationId xmlns:a16="http://schemas.microsoft.com/office/drawing/2014/main" id="{E36B04B7-1B98-473F-8A12-F89378D29803}"/>
                </a:ext>
              </a:extLst>
            </p:cNvPr>
            <p:cNvSpPr>
              <a:spLocks noChangeArrowheads="1"/>
            </p:cNvSpPr>
            <p:nvPr/>
          </p:nvSpPr>
          <p:spPr bwMode="auto">
            <a:xfrm>
              <a:off x="7496283" y="4901533"/>
              <a:ext cx="517424" cy="470839"/>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6</a:t>
              </a:r>
              <a:endParaRPr kumimoji="1" lang="en-US" altLang="zh-CN" dirty="0">
                <a:solidFill>
                  <a:srgbClr val="000000"/>
                </a:solidFill>
                <a:latin typeface="Times New Roman" pitchFamily="18" charset="0"/>
              </a:endParaRPr>
            </a:p>
          </p:txBody>
        </p:sp>
        <p:sp>
          <p:nvSpPr>
            <p:cNvPr id="59" name="Line 29">
              <a:extLst>
                <a:ext uri="{FF2B5EF4-FFF2-40B4-BE49-F238E27FC236}">
                  <a16:creationId xmlns:a16="http://schemas.microsoft.com/office/drawing/2014/main" id="{CAD736B6-CC0D-4D53-B5BA-A0DF69EF543F}"/>
                </a:ext>
              </a:extLst>
            </p:cNvPr>
            <p:cNvSpPr>
              <a:spLocks noChangeShapeType="1"/>
            </p:cNvSpPr>
            <p:nvPr/>
          </p:nvSpPr>
          <p:spPr bwMode="auto">
            <a:xfrm flipH="1">
              <a:off x="7784639"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60" name="Line 30">
              <a:extLst>
                <a:ext uri="{FF2B5EF4-FFF2-40B4-BE49-F238E27FC236}">
                  <a16:creationId xmlns:a16="http://schemas.microsoft.com/office/drawing/2014/main" id="{3B1B2007-234C-435C-8DA5-02F9A83BB7E0}"/>
                </a:ext>
              </a:extLst>
            </p:cNvPr>
            <p:cNvSpPr>
              <a:spLocks noChangeShapeType="1"/>
            </p:cNvSpPr>
            <p:nvPr/>
          </p:nvSpPr>
          <p:spPr bwMode="auto">
            <a:xfrm>
              <a:off x="8240080"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61" name="Oval 27">
              <a:extLst>
                <a:ext uri="{FF2B5EF4-FFF2-40B4-BE49-F238E27FC236}">
                  <a16:creationId xmlns:a16="http://schemas.microsoft.com/office/drawing/2014/main" id="{05AB9590-BDAF-4685-B843-B9E1487B033C}"/>
                </a:ext>
              </a:extLst>
            </p:cNvPr>
            <p:cNvSpPr>
              <a:spLocks noChangeArrowheads="1"/>
            </p:cNvSpPr>
            <p:nvPr/>
          </p:nvSpPr>
          <p:spPr bwMode="auto">
            <a:xfrm>
              <a:off x="7872590" y="4147341"/>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13</a:t>
              </a:r>
              <a:endParaRPr kumimoji="1" lang="en-US" altLang="zh-CN" dirty="0">
                <a:solidFill>
                  <a:srgbClr val="000000"/>
                </a:solidFill>
                <a:latin typeface="Times New Roman" pitchFamily="18" charset="0"/>
              </a:endParaRPr>
            </a:p>
          </p:txBody>
        </p:sp>
        <p:sp>
          <p:nvSpPr>
            <p:cNvPr id="62" name="Oval 27">
              <a:extLst>
                <a:ext uri="{FF2B5EF4-FFF2-40B4-BE49-F238E27FC236}">
                  <a16:creationId xmlns:a16="http://schemas.microsoft.com/office/drawing/2014/main" id="{BCAFAEA8-4522-4D0A-AFE2-0E893E8E91F6}"/>
                </a:ext>
              </a:extLst>
            </p:cNvPr>
            <p:cNvSpPr>
              <a:spLocks noChangeArrowheads="1"/>
            </p:cNvSpPr>
            <p:nvPr/>
          </p:nvSpPr>
          <p:spPr bwMode="auto">
            <a:xfrm>
              <a:off x="9586298" y="417111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16</a:t>
              </a:r>
              <a:endParaRPr kumimoji="1" lang="en-US" altLang="zh-CN" dirty="0">
                <a:solidFill>
                  <a:srgbClr val="000000"/>
                </a:solidFill>
                <a:latin typeface="Times New Roman" pitchFamily="18" charset="0"/>
              </a:endParaRPr>
            </a:p>
          </p:txBody>
        </p:sp>
      </p:grpSp>
    </p:spTree>
    <p:extLst>
      <p:ext uri="{BB962C8B-B14F-4D97-AF65-F5344CB8AC3E}">
        <p14:creationId xmlns:p14="http://schemas.microsoft.com/office/powerpoint/2010/main" val="259468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par>
                                <p:cTn id="8" presetID="6" presetClass="entr" presetSubtype="16"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ircle(in)">
                                      <p:cBhvr>
                                        <p:cTn id="10" dur="2000"/>
                                        <p:tgtEl>
                                          <p:spTgt spid="9"/>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ircle(in)">
                                      <p:cBhvr>
                                        <p:cTn id="16" dur="2000"/>
                                        <p:tgtEl>
                                          <p:spTgt spid="11"/>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ircle(in)">
                                      <p:cBhvr>
                                        <p:cTn id="25" dur="2000"/>
                                        <p:tgtEl>
                                          <p:spTgt spid="14"/>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heel(1)">
                                      <p:cBhvr>
                                        <p:cTn id="28" dur="2000"/>
                                        <p:tgtEl>
                                          <p:spTgt spid="17"/>
                                        </p:tgtEl>
                                      </p:cBhvr>
                                    </p:animEffect>
                                  </p:childTnLst>
                                </p:cTn>
                              </p:par>
                              <p:par>
                                <p:cTn id="29" presetID="6" presetClass="entr" presetSubtype="16"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circle(in)">
                                      <p:cBhvr>
                                        <p:cTn id="31" dur="2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4CB91CF9-8AC6-4FF1-A06B-EA068C18E64B}"/>
              </a:ext>
            </a:extLst>
          </p:cNvPr>
          <p:cNvSpPr txBox="1">
            <a:spLocks noChangeArrowheads="1"/>
          </p:cNvSpPr>
          <p:nvPr/>
        </p:nvSpPr>
        <p:spPr bwMode="auto">
          <a:xfrm>
            <a:off x="2110275" y="2069230"/>
            <a:ext cx="950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a:t>Weight</a:t>
            </a:r>
            <a:endParaRPr lang="zh-CN" altLang="en-US" sz="1800" b="1" dirty="0"/>
          </a:p>
        </p:txBody>
      </p:sp>
      <p:sp>
        <p:nvSpPr>
          <p:cNvPr id="4" name="TextBox 22">
            <a:extLst>
              <a:ext uri="{FF2B5EF4-FFF2-40B4-BE49-F238E27FC236}">
                <a16:creationId xmlns:a16="http://schemas.microsoft.com/office/drawing/2014/main" id="{29741DD4-F2E0-4479-9638-C910C08E4069}"/>
              </a:ext>
            </a:extLst>
          </p:cNvPr>
          <p:cNvSpPr txBox="1">
            <a:spLocks noChangeArrowheads="1"/>
          </p:cNvSpPr>
          <p:nvPr/>
        </p:nvSpPr>
        <p:spPr bwMode="auto">
          <a:xfrm>
            <a:off x="2143612" y="2440705"/>
            <a:ext cx="903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a:solidFill>
                  <a:srgbClr val="0000FF"/>
                </a:solidFill>
              </a:rPr>
              <a:t>Parent</a:t>
            </a:r>
            <a:endParaRPr lang="zh-CN" altLang="en-US" sz="1800" b="1">
              <a:solidFill>
                <a:srgbClr val="0000FF"/>
              </a:solidFill>
            </a:endParaRPr>
          </a:p>
        </p:txBody>
      </p:sp>
      <p:sp>
        <p:nvSpPr>
          <p:cNvPr id="5" name="TextBox 23">
            <a:extLst>
              <a:ext uri="{FF2B5EF4-FFF2-40B4-BE49-F238E27FC236}">
                <a16:creationId xmlns:a16="http://schemas.microsoft.com/office/drawing/2014/main" id="{F00E2447-1AD5-4DD8-82E6-ED0D4634C8B6}"/>
              </a:ext>
            </a:extLst>
          </p:cNvPr>
          <p:cNvSpPr txBox="1">
            <a:spLocks noChangeArrowheads="1"/>
          </p:cNvSpPr>
          <p:nvPr/>
        </p:nvSpPr>
        <p:spPr bwMode="auto">
          <a:xfrm>
            <a:off x="2178537" y="2799480"/>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a:solidFill>
                  <a:srgbClr val="D60093"/>
                </a:solidFill>
              </a:rPr>
              <a:t>Lchild</a:t>
            </a:r>
            <a:endParaRPr lang="zh-CN" altLang="en-US" sz="1800" b="1">
              <a:solidFill>
                <a:srgbClr val="D60093"/>
              </a:solidFill>
            </a:endParaRPr>
          </a:p>
        </p:txBody>
      </p:sp>
      <p:sp>
        <p:nvSpPr>
          <p:cNvPr id="6" name="TextBox 24">
            <a:extLst>
              <a:ext uri="{FF2B5EF4-FFF2-40B4-BE49-F238E27FC236}">
                <a16:creationId xmlns:a16="http://schemas.microsoft.com/office/drawing/2014/main" id="{8AADFC22-5D4C-4127-AFAE-664717BC2B30}"/>
              </a:ext>
            </a:extLst>
          </p:cNvPr>
          <p:cNvSpPr txBox="1">
            <a:spLocks noChangeArrowheads="1"/>
          </p:cNvSpPr>
          <p:nvPr/>
        </p:nvSpPr>
        <p:spPr bwMode="auto">
          <a:xfrm>
            <a:off x="2156312" y="3228105"/>
            <a:ext cx="890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a:solidFill>
                  <a:srgbClr val="D60093"/>
                </a:solidFill>
              </a:rPr>
              <a:t>Rchild</a:t>
            </a:r>
            <a:endParaRPr lang="zh-CN" altLang="en-US" sz="1800" b="1">
              <a:solidFill>
                <a:srgbClr val="D60093"/>
              </a:solidFill>
            </a:endParaRPr>
          </a:p>
        </p:txBody>
      </p:sp>
      <p:sp>
        <p:nvSpPr>
          <p:cNvPr id="7" name="TextBox 25">
            <a:extLst>
              <a:ext uri="{FF2B5EF4-FFF2-40B4-BE49-F238E27FC236}">
                <a16:creationId xmlns:a16="http://schemas.microsoft.com/office/drawing/2014/main" id="{E576FBDD-002E-4D51-AD34-354A329D4265}"/>
              </a:ext>
            </a:extLst>
          </p:cNvPr>
          <p:cNvSpPr txBox="1">
            <a:spLocks noChangeArrowheads="1"/>
          </p:cNvSpPr>
          <p:nvPr/>
        </p:nvSpPr>
        <p:spPr bwMode="auto">
          <a:xfrm>
            <a:off x="3061187" y="1460263"/>
            <a:ext cx="541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dirty="0">
                <a:solidFill>
                  <a:srgbClr val="000000"/>
                </a:solidFill>
              </a:rPr>
              <a:t>  </a:t>
            </a:r>
            <a:r>
              <a:rPr lang="en-US" altLang="zh-CN" sz="1800" b="1" dirty="0">
                <a:solidFill>
                  <a:srgbClr val="0066FF"/>
                </a:solidFill>
                <a:latin typeface="Times New Roman" pitchFamily="18" charset="0"/>
                <a:cs typeface="Times New Roman" pitchFamily="18" charset="0"/>
              </a:rPr>
              <a:t>0       1        2       3       4        5       6       7        8    </a:t>
            </a:r>
            <a:endParaRPr lang="zh-CN" altLang="en-US" sz="1800" b="1" dirty="0">
              <a:solidFill>
                <a:srgbClr val="0066FF"/>
              </a:solidFill>
              <a:latin typeface="Times New Roman" pitchFamily="18" charset="0"/>
              <a:cs typeface="Times New Roman" pitchFamily="18" charset="0"/>
            </a:endParaRPr>
          </a:p>
        </p:txBody>
      </p:sp>
      <p:sp>
        <p:nvSpPr>
          <p:cNvPr id="8" name="Text Box 3">
            <a:extLst>
              <a:ext uri="{FF2B5EF4-FFF2-40B4-BE49-F238E27FC236}">
                <a16:creationId xmlns:a16="http://schemas.microsoft.com/office/drawing/2014/main" id="{DE2FAF6C-01D2-4DF7-8F2C-08BAC0237AC0}"/>
              </a:ext>
            </a:extLst>
          </p:cNvPr>
          <p:cNvSpPr txBox="1">
            <a:spLocks noChangeArrowheads="1"/>
          </p:cNvSpPr>
          <p:nvPr/>
        </p:nvSpPr>
        <p:spPr bwMode="auto">
          <a:xfrm>
            <a:off x="1246675" y="881618"/>
            <a:ext cx="6985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b="1" dirty="0">
                <a:solidFill>
                  <a:srgbClr val="C00000"/>
                </a:solidFill>
                <a:latin typeface="楷体_GB2312" pitchFamily="49" charset="-122"/>
                <a:ea typeface="楷体_GB2312" pitchFamily="49" charset="-122"/>
              </a:rPr>
              <a:t>第</a:t>
            </a:r>
            <a:r>
              <a:rPr kumimoji="1" lang="en-US" altLang="zh-CN" sz="2400" b="1" dirty="0">
                <a:solidFill>
                  <a:srgbClr val="C00000"/>
                </a:solidFill>
                <a:latin typeface="楷体_GB2312" pitchFamily="49" charset="-122"/>
                <a:ea typeface="楷体_GB2312" pitchFamily="49" charset="-122"/>
              </a:rPr>
              <a:t>2</a:t>
            </a:r>
            <a:r>
              <a:rPr kumimoji="1" lang="zh-CN" altLang="en-US" sz="2400" b="1" dirty="0">
                <a:solidFill>
                  <a:srgbClr val="C00000"/>
                </a:solidFill>
                <a:latin typeface="楷体_GB2312" pitchFamily="49" charset="-122"/>
                <a:ea typeface="楷体_GB2312" pitchFamily="49" charset="-122"/>
              </a:rPr>
              <a:t>步：</a:t>
            </a:r>
            <a:r>
              <a:rPr kumimoji="1" lang="zh-CN" altLang="en-US" sz="2400" b="1" dirty="0">
                <a:latin typeface="楷体_GB2312" pitchFamily="49" charset="-122"/>
                <a:ea typeface="楷体_GB2312" pitchFamily="49" charset="-122"/>
              </a:rPr>
              <a:t>选择权值最小两个结点</a:t>
            </a:r>
            <a:r>
              <a:rPr kumimoji="1" lang="en-US" altLang="zh-CN" sz="2400" b="1" dirty="0">
                <a:latin typeface="楷体_GB2312" pitchFamily="49" charset="-122"/>
                <a:ea typeface="楷体_GB2312" pitchFamily="49" charset="-122"/>
              </a:rPr>
              <a:t>(4)</a:t>
            </a:r>
            <a:endParaRPr kumimoji="1" lang="en-US" altLang="zh-CN" sz="2400" b="1" dirty="0">
              <a:latin typeface="Times New Roman" pitchFamily="18" charset="0"/>
            </a:endParaRPr>
          </a:p>
        </p:txBody>
      </p:sp>
      <p:sp>
        <p:nvSpPr>
          <p:cNvPr id="9" name="TextBox 31">
            <a:extLst>
              <a:ext uri="{FF2B5EF4-FFF2-40B4-BE49-F238E27FC236}">
                <a16:creationId xmlns:a16="http://schemas.microsoft.com/office/drawing/2014/main" id="{B95B6A75-CD5F-46B9-8597-9A18C744F5D6}"/>
              </a:ext>
            </a:extLst>
          </p:cNvPr>
          <p:cNvSpPr txBox="1">
            <a:spLocks noChangeArrowheads="1"/>
          </p:cNvSpPr>
          <p:nvPr/>
        </p:nvSpPr>
        <p:spPr bwMode="auto">
          <a:xfrm>
            <a:off x="2267935" y="1699898"/>
            <a:ext cx="6848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a:solidFill>
                  <a:srgbClr val="FF0000"/>
                </a:solidFill>
              </a:rPr>
              <a:t>Data</a:t>
            </a:r>
            <a:endParaRPr lang="zh-CN" altLang="en-US" sz="1800" b="1" dirty="0">
              <a:solidFill>
                <a:srgbClr val="FF0000"/>
              </a:solidFill>
            </a:endParaRPr>
          </a:p>
        </p:txBody>
      </p:sp>
      <p:graphicFrame>
        <p:nvGraphicFramePr>
          <p:cNvPr id="10" name="表格 9">
            <a:extLst>
              <a:ext uri="{FF2B5EF4-FFF2-40B4-BE49-F238E27FC236}">
                <a16:creationId xmlns:a16="http://schemas.microsoft.com/office/drawing/2014/main" id="{1D533E60-8BBA-473C-A958-9EBCE5DE59E9}"/>
              </a:ext>
            </a:extLst>
          </p:cNvPr>
          <p:cNvGraphicFramePr>
            <a:graphicFrameLocks noGrp="1"/>
          </p:cNvGraphicFramePr>
          <p:nvPr>
            <p:extLst>
              <p:ext uri="{D42A27DB-BD31-4B8C-83A1-F6EECF244321}">
                <p14:modId xmlns:p14="http://schemas.microsoft.com/office/powerpoint/2010/main" val="2825464106"/>
              </p:ext>
            </p:extLst>
          </p:nvPr>
        </p:nvGraphicFramePr>
        <p:xfrm>
          <a:off x="3048487" y="1796813"/>
          <a:ext cx="4860612" cy="1829595"/>
        </p:xfrm>
        <a:graphic>
          <a:graphicData uri="http://schemas.openxmlformats.org/drawingml/2006/table">
            <a:tbl>
              <a:tblPr firstRow="1" bandRow="1">
                <a:effectLst/>
                <a:tableStyleId>{69CF1AB2-1976-4502-BF36-3FF5EA218861}</a:tableStyleId>
              </a:tblPr>
              <a:tblGrid>
                <a:gridCol w="540068">
                  <a:extLst>
                    <a:ext uri="{9D8B030D-6E8A-4147-A177-3AD203B41FA5}">
                      <a16:colId xmlns:a16="http://schemas.microsoft.com/office/drawing/2014/main" val="20000"/>
                    </a:ext>
                  </a:extLst>
                </a:gridCol>
                <a:gridCol w="540068">
                  <a:extLst>
                    <a:ext uri="{9D8B030D-6E8A-4147-A177-3AD203B41FA5}">
                      <a16:colId xmlns:a16="http://schemas.microsoft.com/office/drawing/2014/main" val="20001"/>
                    </a:ext>
                  </a:extLst>
                </a:gridCol>
                <a:gridCol w="540068">
                  <a:extLst>
                    <a:ext uri="{9D8B030D-6E8A-4147-A177-3AD203B41FA5}">
                      <a16:colId xmlns:a16="http://schemas.microsoft.com/office/drawing/2014/main" val="20002"/>
                    </a:ext>
                  </a:extLst>
                </a:gridCol>
                <a:gridCol w="540068">
                  <a:extLst>
                    <a:ext uri="{9D8B030D-6E8A-4147-A177-3AD203B41FA5}">
                      <a16:colId xmlns:a16="http://schemas.microsoft.com/office/drawing/2014/main" val="20003"/>
                    </a:ext>
                  </a:extLst>
                </a:gridCol>
                <a:gridCol w="540068">
                  <a:extLst>
                    <a:ext uri="{9D8B030D-6E8A-4147-A177-3AD203B41FA5}">
                      <a16:colId xmlns:a16="http://schemas.microsoft.com/office/drawing/2014/main" val="20004"/>
                    </a:ext>
                  </a:extLst>
                </a:gridCol>
                <a:gridCol w="540068">
                  <a:extLst>
                    <a:ext uri="{9D8B030D-6E8A-4147-A177-3AD203B41FA5}">
                      <a16:colId xmlns:a16="http://schemas.microsoft.com/office/drawing/2014/main" val="20005"/>
                    </a:ext>
                  </a:extLst>
                </a:gridCol>
                <a:gridCol w="540068">
                  <a:extLst>
                    <a:ext uri="{9D8B030D-6E8A-4147-A177-3AD203B41FA5}">
                      <a16:colId xmlns:a16="http://schemas.microsoft.com/office/drawing/2014/main" val="20006"/>
                    </a:ext>
                  </a:extLst>
                </a:gridCol>
                <a:gridCol w="540068">
                  <a:extLst>
                    <a:ext uri="{9D8B030D-6E8A-4147-A177-3AD203B41FA5}">
                      <a16:colId xmlns:a16="http://schemas.microsoft.com/office/drawing/2014/main" val="20007"/>
                    </a:ext>
                  </a:extLst>
                </a:gridCol>
                <a:gridCol w="540068">
                  <a:extLst>
                    <a:ext uri="{9D8B030D-6E8A-4147-A177-3AD203B41FA5}">
                      <a16:colId xmlns:a16="http://schemas.microsoft.com/office/drawing/2014/main" val="20008"/>
                    </a:ext>
                  </a:extLst>
                </a:gridCol>
              </a:tblGrid>
              <a:tr h="365919">
                <a:tc>
                  <a:txBody>
                    <a:bodyPr/>
                    <a:lstStyle/>
                    <a:p>
                      <a:pPr algn="ctr"/>
                      <a:r>
                        <a:rPr lang="en-US" altLang="zh-CN" sz="1800" dirty="0">
                          <a:solidFill>
                            <a:srgbClr val="FF00FF"/>
                          </a:solidFill>
                        </a:rPr>
                        <a:t>A</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FF00FF"/>
                          </a:solidFill>
                        </a:rPr>
                        <a:t>B</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FF00FF"/>
                          </a:solidFill>
                        </a:rPr>
                        <a:t>C</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FF00FF"/>
                          </a:solidFill>
                        </a:rPr>
                        <a:t>D</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FF00FF"/>
                          </a:solidFill>
                        </a:rPr>
                        <a:t>E</a:t>
                      </a:r>
                      <a:endParaRPr lang="zh-CN" altLang="en-US" sz="1800" dirty="0">
                        <a:solidFill>
                          <a:srgbClr val="FF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zh-CN" altLang="en-US" sz="1800"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65919">
                <a:tc>
                  <a:txBody>
                    <a:bodyPr/>
                    <a:lstStyle/>
                    <a:p>
                      <a:pPr marL="0" algn="ctr" defTabSz="914400" rtl="0" eaLnBrk="1" latinLnBrk="0" hangingPunct="1"/>
                      <a:r>
                        <a:rPr lang="en-US" altLang="zh-CN" sz="1800" b="1" kern="1200" dirty="0">
                          <a:solidFill>
                            <a:srgbClr val="006600"/>
                          </a:solidFill>
                          <a:latin typeface="+mn-lt"/>
                          <a:ea typeface="+mn-ea"/>
                          <a:cs typeface="+mn-cs"/>
                        </a:rPr>
                        <a:t>5</a:t>
                      </a:r>
                      <a:endParaRPr lang="zh-CN" altLang="en-US" sz="1800" b="1" kern="1200" dirty="0">
                        <a:solidFill>
                          <a:srgbClr val="006600"/>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latinLnBrk="0" hangingPunct="1"/>
                      <a:r>
                        <a:rPr lang="en-US" altLang="zh-CN" sz="1800" b="1" kern="1200" dirty="0">
                          <a:solidFill>
                            <a:srgbClr val="CC00CC"/>
                          </a:solidFill>
                          <a:latin typeface="+mn-lt"/>
                          <a:ea typeface="+mn-ea"/>
                          <a:cs typeface="+mn-cs"/>
                        </a:rPr>
                        <a:t>6</a:t>
                      </a:r>
                      <a:endParaRPr lang="zh-CN" altLang="en-US" sz="1800" b="1" kern="1200" dirty="0">
                        <a:solidFill>
                          <a:srgbClr val="CC00CC"/>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latinLnBrk="0" hangingPunct="1"/>
                      <a:r>
                        <a:rPr lang="en-US" altLang="zh-CN" sz="1800" b="1" kern="1200" dirty="0">
                          <a:solidFill>
                            <a:srgbClr val="006600"/>
                          </a:solidFill>
                          <a:latin typeface="+mn-lt"/>
                          <a:ea typeface="+mn-ea"/>
                          <a:cs typeface="+mn-cs"/>
                        </a:rPr>
                        <a:t>2</a:t>
                      </a:r>
                      <a:endParaRPr lang="zh-CN" altLang="en-US" sz="1800" b="1" kern="1200" dirty="0">
                        <a:solidFill>
                          <a:srgbClr val="006600"/>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latinLnBrk="0" hangingPunct="1"/>
                      <a:r>
                        <a:rPr lang="en-US" altLang="zh-CN" sz="1800" b="1" kern="1200" dirty="0">
                          <a:solidFill>
                            <a:srgbClr val="0000FF"/>
                          </a:solidFill>
                          <a:latin typeface="+mn-lt"/>
                          <a:ea typeface="+mn-ea"/>
                          <a:cs typeface="+mn-cs"/>
                        </a:rPr>
                        <a:t>9</a:t>
                      </a:r>
                      <a:endParaRPr lang="zh-CN" altLang="en-US" sz="1800" b="1" kern="1200" dirty="0">
                        <a:solidFill>
                          <a:srgbClr val="0000FF"/>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latinLnBrk="0" hangingPunct="1"/>
                      <a:r>
                        <a:rPr lang="en-US" altLang="zh-CN" sz="1800" b="1" kern="1200" dirty="0">
                          <a:solidFill>
                            <a:srgbClr val="CC00CC"/>
                          </a:solidFill>
                          <a:latin typeface="+mn-lt"/>
                          <a:ea typeface="+mn-ea"/>
                          <a:cs typeface="+mn-cs"/>
                        </a:rPr>
                        <a:t>7</a:t>
                      </a:r>
                      <a:endParaRPr lang="zh-CN" altLang="en-US" sz="1800" b="1" kern="1200" dirty="0">
                        <a:solidFill>
                          <a:srgbClr val="CC00CC"/>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latinLnBrk="0" hangingPunct="1"/>
                      <a:r>
                        <a:rPr lang="en-US" altLang="zh-CN" sz="1800" b="1" kern="1200" dirty="0">
                          <a:solidFill>
                            <a:srgbClr val="0000FF"/>
                          </a:solidFill>
                          <a:latin typeface="+mn-lt"/>
                          <a:ea typeface="+mn-ea"/>
                          <a:cs typeface="+mn-cs"/>
                        </a:rPr>
                        <a:t>7</a:t>
                      </a:r>
                      <a:endParaRPr lang="zh-CN" altLang="en-US" sz="1800" b="1" kern="1200" dirty="0">
                        <a:solidFill>
                          <a:srgbClr val="0000FF"/>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13</a:t>
                      </a:r>
                      <a:endParaRPr lang="zh-CN" altLang="en-US" sz="1800" b="1"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16</a:t>
                      </a:r>
                      <a:endParaRPr lang="zh-CN" altLang="en-US" sz="1800" b="1" dirty="0">
                        <a:solidFill>
                          <a:srgbClr val="FF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C00000"/>
                          </a:solidFill>
                        </a:rPr>
                        <a:t>29</a:t>
                      </a:r>
                      <a:endParaRPr lang="zh-CN" altLang="en-US" sz="1800" b="1" dirty="0">
                        <a:solidFill>
                          <a:srgbClr val="C000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1"/>
                  </a:ext>
                </a:extLst>
              </a:tr>
              <a:tr h="365919">
                <a:tc>
                  <a:txBody>
                    <a:bodyPr/>
                    <a:lstStyle/>
                    <a:p>
                      <a:pPr algn="ctr"/>
                      <a:r>
                        <a:rPr lang="en-US" altLang="zh-CN" sz="1800" b="1" dirty="0">
                          <a:solidFill>
                            <a:srgbClr val="006600"/>
                          </a:solidFill>
                        </a:rPr>
                        <a:t>5</a:t>
                      </a:r>
                      <a:endParaRPr lang="zh-CN" altLang="en-US" sz="1800" b="1" dirty="0">
                        <a:solidFill>
                          <a:srgbClr val="0066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latinLnBrk="0" hangingPunct="1"/>
                      <a:r>
                        <a:rPr lang="en-US" altLang="zh-CN" sz="1800" b="1" kern="1200" dirty="0">
                          <a:solidFill>
                            <a:srgbClr val="CC00CC"/>
                          </a:solidFill>
                          <a:latin typeface="+mn-lt"/>
                          <a:ea typeface="+mn-ea"/>
                          <a:cs typeface="+mn-cs"/>
                        </a:rPr>
                        <a:t>6</a:t>
                      </a:r>
                      <a:endParaRPr lang="zh-CN" altLang="en-US" sz="1800" b="1" kern="1200" dirty="0">
                        <a:solidFill>
                          <a:srgbClr val="CC00CC"/>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006600"/>
                          </a:solidFill>
                        </a:rPr>
                        <a:t>5</a:t>
                      </a:r>
                      <a:endParaRPr lang="zh-CN" altLang="en-US" sz="1800" b="1" dirty="0">
                        <a:solidFill>
                          <a:srgbClr val="006600"/>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0000FF"/>
                          </a:solidFill>
                        </a:rPr>
                        <a:t>7</a:t>
                      </a:r>
                      <a:endParaRPr lang="zh-CN" altLang="en-US"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latinLnBrk="0" hangingPunct="1"/>
                      <a:r>
                        <a:rPr lang="en-US" altLang="zh-CN" sz="1800" b="1" kern="1200" dirty="0">
                          <a:solidFill>
                            <a:srgbClr val="CC00CC"/>
                          </a:solidFill>
                          <a:latin typeface="+mn-lt"/>
                          <a:ea typeface="+mn-ea"/>
                          <a:cs typeface="+mn-cs"/>
                        </a:rPr>
                        <a:t>6</a:t>
                      </a:r>
                      <a:endParaRPr lang="zh-CN" altLang="en-US" sz="1800" b="1" kern="1200" dirty="0">
                        <a:solidFill>
                          <a:srgbClr val="CC00CC"/>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latinLnBrk="0" hangingPunct="1"/>
                      <a:r>
                        <a:rPr lang="en-US" altLang="zh-CN" sz="1800" b="1" kern="1200" dirty="0">
                          <a:solidFill>
                            <a:srgbClr val="0000FF"/>
                          </a:solidFill>
                          <a:latin typeface="+mn-lt"/>
                          <a:ea typeface="+mn-ea"/>
                          <a:cs typeface="+mn-cs"/>
                        </a:rPr>
                        <a:t>7</a:t>
                      </a:r>
                      <a:endParaRPr lang="zh-CN" altLang="en-US" sz="1800" b="1" kern="1200" dirty="0">
                        <a:solidFill>
                          <a:srgbClr val="0000FF"/>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algn="ctr" defTabSz="914400" rtl="0" eaLnBrk="1" latinLnBrk="0" hangingPunct="1"/>
                      <a:r>
                        <a:rPr lang="en-US" altLang="zh-CN" sz="1800" b="1" kern="1200" dirty="0">
                          <a:solidFill>
                            <a:srgbClr val="FF0000"/>
                          </a:solidFill>
                          <a:latin typeface="+mn-lt"/>
                          <a:ea typeface="+mn-ea"/>
                          <a:cs typeface="+mn-cs"/>
                        </a:rPr>
                        <a:t>8</a:t>
                      </a:r>
                      <a:endParaRPr lang="zh-CN" altLang="en-US" sz="1800" b="1" kern="1200" dirty="0">
                        <a:solidFill>
                          <a:srgbClr val="FF0000"/>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algn="ctr" defTabSz="914400" rtl="0" eaLnBrk="1" latinLnBrk="0" hangingPunct="1"/>
                      <a:r>
                        <a:rPr lang="en-US" altLang="zh-CN" sz="1800" b="1" kern="1200" dirty="0">
                          <a:solidFill>
                            <a:srgbClr val="FF0000"/>
                          </a:solidFill>
                          <a:latin typeface="+mn-lt"/>
                          <a:ea typeface="+mn-ea"/>
                          <a:cs typeface="+mn-cs"/>
                        </a:rPr>
                        <a:t>8</a:t>
                      </a:r>
                      <a:endParaRPr lang="zh-CN" altLang="en-US" sz="1800" b="1" kern="1200" dirty="0">
                        <a:solidFill>
                          <a:srgbClr val="FF0000"/>
                        </a:solidFill>
                        <a:latin typeface="+mn-lt"/>
                        <a:ea typeface="+mn-ea"/>
                        <a:cs typeface="+mn-cs"/>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0000FF"/>
                          </a:solidFill>
                        </a:rPr>
                        <a:t>-1</a:t>
                      </a:r>
                      <a:endParaRPr lang="zh-CN" altLang="en-US" sz="1800" b="1" dirty="0">
                        <a:solidFill>
                          <a:srgbClr val="0000FF"/>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2"/>
                  </a:ext>
                </a:extLst>
              </a:tr>
              <a:tr h="365919">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D60093"/>
                          </a:solidFill>
                        </a:rPr>
                        <a:t>2</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D60093"/>
                          </a:solidFill>
                        </a:rPr>
                        <a:t>1</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D60093"/>
                          </a:solidFill>
                        </a:rPr>
                        <a:t>5</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D60093"/>
                          </a:solidFill>
                        </a:rPr>
                        <a:t>6</a:t>
                      </a: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3"/>
                  </a:ext>
                </a:extLst>
              </a:tr>
              <a:tr h="365919">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a:solidFill>
                            <a:srgbClr val="D60093"/>
                          </a:solidFill>
                        </a:rPr>
                        <a:t>-1</a:t>
                      </a:r>
                      <a:endParaRPr lang="en-US" altLang="zh-CN"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D60093"/>
                          </a:solidFill>
                        </a:rPr>
                        <a:t>-1</a:t>
                      </a: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800" b="1" dirty="0">
                          <a:solidFill>
                            <a:srgbClr val="D60093"/>
                          </a:solidFill>
                        </a:rPr>
                        <a:t>0</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D60093"/>
                          </a:solidFill>
                        </a:rPr>
                        <a:t>4</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D60093"/>
                          </a:solidFill>
                        </a:rPr>
                        <a:t>3</a:t>
                      </a:r>
                      <a:endParaRPr lang="zh-CN" altLang="en-US" sz="1800" b="1" dirty="0">
                        <a:solidFill>
                          <a:srgbClr val="D60093"/>
                        </a:solidFill>
                      </a:endParaRP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D60093"/>
                          </a:solidFill>
                        </a:rPr>
                        <a:t>7</a:t>
                      </a:r>
                    </a:p>
                  </a:txBody>
                  <a:tcPr marL="91413" marR="91413"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0004"/>
                  </a:ext>
                </a:extLst>
              </a:tr>
            </a:tbl>
          </a:graphicData>
        </a:graphic>
      </p:graphicFrame>
      <p:grpSp>
        <p:nvGrpSpPr>
          <p:cNvPr id="11" name="组合 10">
            <a:extLst>
              <a:ext uri="{FF2B5EF4-FFF2-40B4-BE49-F238E27FC236}">
                <a16:creationId xmlns:a16="http://schemas.microsoft.com/office/drawing/2014/main" id="{1745F530-9AFE-4BEA-8F22-2BB4E8CF5BED}"/>
              </a:ext>
            </a:extLst>
          </p:cNvPr>
          <p:cNvGrpSpPr/>
          <p:nvPr/>
        </p:nvGrpSpPr>
        <p:grpSpPr>
          <a:xfrm>
            <a:off x="8451682" y="2711611"/>
            <a:ext cx="3015530" cy="2774103"/>
            <a:chOff x="7496283" y="3360578"/>
            <a:chExt cx="3015530" cy="2774103"/>
          </a:xfrm>
        </p:grpSpPr>
        <p:sp>
          <p:nvSpPr>
            <p:cNvPr id="12" name="Oval 18">
              <a:extLst>
                <a:ext uri="{FF2B5EF4-FFF2-40B4-BE49-F238E27FC236}">
                  <a16:creationId xmlns:a16="http://schemas.microsoft.com/office/drawing/2014/main" id="{DFE2506A-E51E-4456-B353-A225139DB82D}"/>
                </a:ext>
              </a:extLst>
            </p:cNvPr>
            <p:cNvSpPr>
              <a:spLocks noChangeArrowheads="1"/>
            </p:cNvSpPr>
            <p:nvPr/>
          </p:nvSpPr>
          <p:spPr bwMode="auto">
            <a:xfrm>
              <a:off x="9994577" y="4944246"/>
              <a:ext cx="517236" cy="470766"/>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9</a:t>
              </a:r>
              <a:endParaRPr kumimoji="1" lang="en-US" altLang="zh-CN" dirty="0">
                <a:solidFill>
                  <a:srgbClr val="000000"/>
                </a:solidFill>
                <a:latin typeface="Times New Roman" pitchFamily="18" charset="0"/>
              </a:endParaRPr>
            </a:p>
          </p:txBody>
        </p:sp>
        <p:sp>
          <p:nvSpPr>
            <p:cNvPr id="13" name="Oval 27">
              <a:extLst>
                <a:ext uri="{FF2B5EF4-FFF2-40B4-BE49-F238E27FC236}">
                  <a16:creationId xmlns:a16="http://schemas.microsoft.com/office/drawing/2014/main" id="{FD63E0F5-C2FC-4290-A4B2-64791BB81EBC}"/>
                </a:ext>
              </a:extLst>
            </p:cNvPr>
            <p:cNvSpPr>
              <a:spLocks noChangeArrowheads="1"/>
            </p:cNvSpPr>
            <p:nvPr/>
          </p:nvSpPr>
          <p:spPr bwMode="auto">
            <a:xfrm>
              <a:off x="9477153" y="5663842"/>
              <a:ext cx="517424" cy="470839"/>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5</a:t>
              </a:r>
              <a:endParaRPr kumimoji="1" lang="en-US" altLang="zh-CN" dirty="0">
                <a:solidFill>
                  <a:srgbClr val="000000"/>
                </a:solidFill>
                <a:latin typeface="Times New Roman" pitchFamily="18" charset="0"/>
              </a:endParaRPr>
            </a:p>
          </p:txBody>
        </p:sp>
        <p:sp>
          <p:nvSpPr>
            <p:cNvPr id="14" name="Oval 28">
              <a:extLst>
                <a:ext uri="{FF2B5EF4-FFF2-40B4-BE49-F238E27FC236}">
                  <a16:creationId xmlns:a16="http://schemas.microsoft.com/office/drawing/2014/main" id="{86D7FA80-5254-476C-9DBE-8953B7E26D24}"/>
                </a:ext>
              </a:extLst>
            </p:cNvPr>
            <p:cNvSpPr>
              <a:spLocks noChangeArrowheads="1"/>
            </p:cNvSpPr>
            <p:nvPr/>
          </p:nvSpPr>
          <p:spPr bwMode="auto">
            <a:xfrm>
              <a:off x="8763000" y="5663842"/>
              <a:ext cx="517424" cy="470839"/>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a:solidFill>
                    <a:srgbClr val="990000"/>
                  </a:solidFill>
                  <a:latin typeface="Times New Roman" pitchFamily="18" charset="0"/>
                </a:rPr>
                <a:t>2</a:t>
              </a:r>
              <a:endParaRPr kumimoji="1" lang="en-US" altLang="zh-CN">
                <a:solidFill>
                  <a:srgbClr val="000000"/>
                </a:solidFill>
                <a:latin typeface="Times New Roman" pitchFamily="18" charset="0"/>
              </a:endParaRPr>
            </a:p>
          </p:txBody>
        </p:sp>
        <p:sp>
          <p:nvSpPr>
            <p:cNvPr id="15" name="Line 29">
              <a:extLst>
                <a:ext uri="{FF2B5EF4-FFF2-40B4-BE49-F238E27FC236}">
                  <a16:creationId xmlns:a16="http://schemas.microsoft.com/office/drawing/2014/main" id="{CA060F25-935E-49AE-8865-D58DEC1A2A3E}"/>
                </a:ext>
              </a:extLst>
            </p:cNvPr>
            <p:cNvSpPr>
              <a:spLocks noChangeShapeType="1"/>
            </p:cNvSpPr>
            <p:nvPr/>
          </p:nvSpPr>
          <p:spPr bwMode="auto">
            <a:xfrm flipH="1">
              <a:off x="9021712" y="5372371"/>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16" name="Line 30">
              <a:extLst>
                <a:ext uri="{FF2B5EF4-FFF2-40B4-BE49-F238E27FC236}">
                  <a16:creationId xmlns:a16="http://schemas.microsoft.com/office/drawing/2014/main" id="{1815103A-9278-40E6-B006-3F2B74CCC0AC}"/>
                </a:ext>
              </a:extLst>
            </p:cNvPr>
            <p:cNvSpPr>
              <a:spLocks noChangeShapeType="1"/>
            </p:cNvSpPr>
            <p:nvPr/>
          </p:nvSpPr>
          <p:spPr bwMode="auto">
            <a:xfrm>
              <a:off x="9477153" y="5372371"/>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17" name="Oval 27">
              <a:extLst>
                <a:ext uri="{FF2B5EF4-FFF2-40B4-BE49-F238E27FC236}">
                  <a16:creationId xmlns:a16="http://schemas.microsoft.com/office/drawing/2014/main" id="{7624F656-EBDB-4A2F-BA6B-A58B6D05894B}"/>
                </a:ext>
              </a:extLst>
            </p:cNvPr>
            <p:cNvSpPr>
              <a:spLocks noChangeArrowheads="1"/>
            </p:cNvSpPr>
            <p:nvPr/>
          </p:nvSpPr>
          <p:spPr bwMode="auto">
            <a:xfrm>
              <a:off x="9085437" y="490153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7</a:t>
              </a:r>
              <a:endParaRPr kumimoji="1" lang="en-US" altLang="zh-CN" dirty="0">
                <a:solidFill>
                  <a:srgbClr val="000000"/>
                </a:solidFill>
                <a:latin typeface="Times New Roman" pitchFamily="18" charset="0"/>
              </a:endParaRPr>
            </a:p>
          </p:txBody>
        </p:sp>
        <p:sp>
          <p:nvSpPr>
            <p:cNvPr id="18" name="Line 29">
              <a:extLst>
                <a:ext uri="{FF2B5EF4-FFF2-40B4-BE49-F238E27FC236}">
                  <a16:creationId xmlns:a16="http://schemas.microsoft.com/office/drawing/2014/main" id="{710101C1-F000-4EE5-89C6-92FFDD1CA75E}"/>
                </a:ext>
              </a:extLst>
            </p:cNvPr>
            <p:cNvSpPr>
              <a:spLocks noChangeShapeType="1"/>
            </p:cNvSpPr>
            <p:nvPr/>
          </p:nvSpPr>
          <p:spPr bwMode="auto">
            <a:xfrm flipH="1">
              <a:off x="9502755"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19" name="Line 30">
              <a:extLst>
                <a:ext uri="{FF2B5EF4-FFF2-40B4-BE49-F238E27FC236}">
                  <a16:creationId xmlns:a16="http://schemas.microsoft.com/office/drawing/2014/main" id="{777D0FD1-BC7C-414B-A61E-2B6EE06B8826}"/>
                </a:ext>
              </a:extLst>
            </p:cNvPr>
            <p:cNvSpPr>
              <a:spLocks noChangeShapeType="1"/>
            </p:cNvSpPr>
            <p:nvPr/>
          </p:nvSpPr>
          <p:spPr bwMode="auto">
            <a:xfrm>
              <a:off x="9958196" y="4647363"/>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20" name="Oval 27">
              <a:extLst>
                <a:ext uri="{FF2B5EF4-FFF2-40B4-BE49-F238E27FC236}">
                  <a16:creationId xmlns:a16="http://schemas.microsoft.com/office/drawing/2014/main" id="{DEF1C935-452D-4593-A3DA-7AACE7B2716B}"/>
                </a:ext>
              </a:extLst>
            </p:cNvPr>
            <p:cNvSpPr>
              <a:spLocks noChangeArrowheads="1"/>
            </p:cNvSpPr>
            <p:nvPr/>
          </p:nvSpPr>
          <p:spPr bwMode="auto">
            <a:xfrm>
              <a:off x="8240080" y="4901533"/>
              <a:ext cx="517424" cy="470839"/>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7</a:t>
              </a:r>
              <a:endParaRPr kumimoji="1" lang="en-US" altLang="zh-CN" dirty="0">
                <a:solidFill>
                  <a:srgbClr val="000000"/>
                </a:solidFill>
                <a:latin typeface="Times New Roman" pitchFamily="18" charset="0"/>
              </a:endParaRPr>
            </a:p>
          </p:txBody>
        </p:sp>
        <p:sp>
          <p:nvSpPr>
            <p:cNvPr id="21" name="Oval 28">
              <a:extLst>
                <a:ext uri="{FF2B5EF4-FFF2-40B4-BE49-F238E27FC236}">
                  <a16:creationId xmlns:a16="http://schemas.microsoft.com/office/drawing/2014/main" id="{97216B19-B29B-43DA-8D71-FB8AC1992EE3}"/>
                </a:ext>
              </a:extLst>
            </p:cNvPr>
            <p:cNvSpPr>
              <a:spLocks noChangeArrowheads="1"/>
            </p:cNvSpPr>
            <p:nvPr/>
          </p:nvSpPr>
          <p:spPr bwMode="auto">
            <a:xfrm>
              <a:off x="7496283" y="4901533"/>
              <a:ext cx="517424" cy="470839"/>
            </a:xfrm>
            <a:prstGeom prst="ellipse">
              <a:avLst/>
            </a:prstGeom>
            <a:solidFill>
              <a:srgbClr val="FFFF99">
                <a:alpha val="50195"/>
              </a:srgbClr>
            </a:solidFill>
            <a:ln w="25400" cap="sq">
              <a:solidFill>
                <a:srgbClr val="CC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6</a:t>
              </a:r>
              <a:endParaRPr kumimoji="1" lang="en-US" altLang="zh-CN" dirty="0">
                <a:solidFill>
                  <a:srgbClr val="000000"/>
                </a:solidFill>
                <a:latin typeface="Times New Roman" pitchFamily="18" charset="0"/>
              </a:endParaRPr>
            </a:p>
          </p:txBody>
        </p:sp>
        <p:sp>
          <p:nvSpPr>
            <p:cNvPr id="22" name="Line 29">
              <a:extLst>
                <a:ext uri="{FF2B5EF4-FFF2-40B4-BE49-F238E27FC236}">
                  <a16:creationId xmlns:a16="http://schemas.microsoft.com/office/drawing/2014/main" id="{F045D46E-EF29-4AF8-81C1-79D18DF5C536}"/>
                </a:ext>
              </a:extLst>
            </p:cNvPr>
            <p:cNvSpPr>
              <a:spLocks noChangeShapeType="1"/>
            </p:cNvSpPr>
            <p:nvPr/>
          </p:nvSpPr>
          <p:spPr bwMode="auto">
            <a:xfrm flipH="1">
              <a:off x="7784639"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23" name="Line 30">
              <a:extLst>
                <a:ext uri="{FF2B5EF4-FFF2-40B4-BE49-F238E27FC236}">
                  <a16:creationId xmlns:a16="http://schemas.microsoft.com/office/drawing/2014/main" id="{25BD168E-F21E-470D-A28D-FA0F27BF677E}"/>
                </a:ext>
              </a:extLst>
            </p:cNvPr>
            <p:cNvSpPr>
              <a:spLocks noChangeShapeType="1"/>
            </p:cNvSpPr>
            <p:nvPr/>
          </p:nvSpPr>
          <p:spPr bwMode="auto">
            <a:xfrm>
              <a:off x="8240080" y="4610062"/>
              <a:ext cx="229068" cy="2914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24" name="Oval 27">
              <a:extLst>
                <a:ext uri="{FF2B5EF4-FFF2-40B4-BE49-F238E27FC236}">
                  <a16:creationId xmlns:a16="http://schemas.microsoft.com/office/drawing/2014/main" id="{54C23434-AE47-4124-91F3-1DA83CBA3D37}"/>
                </a:ext>
              </a:extLst>
            </p:cNvPr>
            <p:cNvSpPr>
              <a:spLocks noChangeArrowheads="1"/>
            </p:cNvSpPr>
            <p:nvPr/>
          </p:nvSpPr>
          <p:spPr bwMode="auto">
            <a:xfrm>
              <a:off x="7872590" y="4147341"/>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13</a:t>
              </a:r>
              <a:endParaRPr kumimoji="1" lang="en-US" altLang="zh-CN" dirty="0">
                <a:solidFill>
                  <a:srgbClr val="000000"/>
                </a:solidFill>
                <a:latin typeface="Times New Roman" pitchFamily="18" charset="0"/>
              </a:endParaRPr>
            </a:p>
          </p:txBody>
        </p:sp>
        <p:sp>
          <p:nvSpPr>
            <p:cNvPr id="25" name="Oval 27">
              <a:extLst>
                <a:ext uri="{FF2B5EF4-FFF2-40B4-BE49-F238E27FC236}">
                  <a16:creationId xmlns:a16="http://schemas.microsoft.com/office/drawing/2014/main" id="{A6763167-854D-43B6-B28C-A9212EFFE34E}"/>
                </a:ext>
              </a:extLst>
            </p:cNvPr>
            <p:cNvSpPr>
              <a:spLocks noChangeArrowheads="1"/>
            </p:cNvSpPr>
            <p:nvPr/>
          </p:nvSpPr>
          <p:spPr bwMode="auto">
            <a:xfrm>
              <a:off x="9586298" y="4171113"/>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16</a:t>
              </a:r>
              <a:endParaRPr kumimoji="1" lang="en-US" altLang="zh-CN" dirty="0">
                <a:solidFill>
                  <a:srgbClr val="000000"/>
                </a:solidFill>
                <a:latin typeface="Times New Roman" pitchFamily="18" charset="0"/>
              </a:endParaRPr>
            </a:p>
          </p:txBody>
        </p:sp>
        <p:sp>
          <p:nvSpPr>
            <p:cNvPr id="26" name="Oval 27">
              <a:extLst>
                <a:ext uri="{FF2B5EF4-FFF2-40B4-BE49-F238E27FC236}">
                  <a16:creationId xmlns:a16="http://schemas.microsoft.com/office/drawing/2014/main" id="{9893B6A7-9DDD-4B90-8276-F40B5A299B7B}"/>
                </a:ext>
              </a:extLst>
            </p:cNvPr>
            <p:cNvSpPr>
              <a:spLocks noChangeArrowheads="1"/>
            </p:cNvSpPr>
            <p:nvPr/>
          </p:nvSpPr>
          <p:spPr bwMode="auto">
            <a:xfrm>
              <a:off x="8726513" y="3360578"/>
              <a:ext cx="517424" cy="470839"/>
            </a:xfrm>
            <a:prstGeom prst="ellipse">
              <a:avLst/>
            </a:prstGeom>
            <a:solidFill>
              <a:srgbClr val="99FFCC">
                <a:alpha val="50195"/>
              </a:srgbClr>
            </a:solidFill>
            <a:ln w="25400" cap="sq">
              <a:solidFill>
                <a:srgbClr val="CC6600"/>
              </a:solidFill>
              <a:round/>
              <a:headEnd type="none" w="sm" len="sm"/>
              <a:tailEnd type="none" w="sm" len="sm"/>
            </a:ln>
            <a:effectLst/>
          </p:spPr>
          <p:txBody>
            <a:bodyPr wrap="none" anchor="ctr"/>
            <a:lstStyle>
              <a:lvl1pPr eaLnBrk="0" hangingPunct="0">
                <a:spcBef>
                  <a:spcPct val="20000"/>
                </a:spcBef>
                <a:buClr>
                  <a:srgbClr val="FF0000"/>
                </a:buClr>
                <a:buSzPct val="70000"/>
                <a:buFont typeface="Wingdings" pitchFamily="2" charset="2"/>
                <a:buChar char="n"/>
                <a:defRPr sz="2800">
                  <a:solidFill>
                    <a:schemeClr val="tx1"/>
                  </a:solidFill>
                  <a:latin typeface="Arial" charset="0"/>
                  <a:ea typeface="宋体" charset="-122"/>
                </a:defRPr>
              </a:lvl1pPr>
              <a:lvl2pPr marL="742950" indent="-285750" eaLnBrk="0" hangingPunct="0">
                <a:spcBef>
                  <a:spcPct val="20000"/>
                </a:spcBef>
                <a:buClr>
                  <a:srgbClr val="0000FF"/>
                </a:buClr>
                <a:buSzPct val="70000"/>
                <a:buFont typeface="Wingdings" pitchFamily="2" charset="2"/>
                <a:buChar char="ü"/>
                <a:defRPr sz="2800">
                  <a:solidFill>
                    <a:schemeClr val="tx1"/>
                  </a:solidFill>
                  <a:latin typeface="Arial" charset="0"/>
                  <a:ea typeface="宋体" charset="-122"/>
                </a:defRPr>
              </a:lvl2pPr>
              <a:lvl3pPr marL="1143000" indent="-228600" eaLnBrk="0" hangingPunct="0">
                <a:spcBef>
                  <a:spcPct val="20000"/>
                </a:spcBef>
                <a:buChar char="•"/>
                <a:defRPr sz="28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en-US" altLang="zh-CN" dirty="0">
                  <a:solidFill>
                    <a:srgbClr val="990000"/>
                  </a:solidFill>
                  <a:latin typeface="Times New Roman" pitchFamily="18" charset="0"/>
                </a:rPr>
                <a:t>29</a:t>
              </a:r>
              <a:endParaRPr kumimoji="1" lang="en-US" altLang="zh-CN" dirty="0">
                <a:solidFill>
                  <a:srgbClr val="000000"/>
                </a:solidFill>
                <a:latin typeface="Times New Roman" pitchFamily="18" charset="0"/>
              </a:endParaRPr>
            </a:p>
          </p:txBody>
        </p:sp>
        <p:sp>
          <p:nvSpPr>
            <p:cNvPr id="27" name="Line 29">
              <a:extLst>
                <a:ext uri="{FF2B5EF4-FFF2-40B4-BE49-F238E27FC236}">
                  <a16:creationId xmlns:a16="http://schemas.microsoft.com/office/drawing/2014/main" id="{B0FEFD5C-B351-4973-8371-A3540AA37788}"/>
                </a:ext>
              </a:extLst>
            </p:cNvPr>
            <p:cNvSpPr>
              <a:spLocks noChangeShapeType="1"/>
            </p:cNvSpPr>
            <p:nvPr/>
          </p:nvSpPr>
          <p:spPr bwMode="auto">
            <a:xfrm flipH="1">
              <a:off x="8293900" y="3825480"/>
              <a:ext cx="517424" cy="343172"/>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sp>
          <p:nvSpPr>
            <p:cNvPr id="28" name="Line 30">
              <a:extLst>
                <a:ext uri="{FF2B5EF4-FFF2-40B4-BE49-F238E27FC236}">
                  <a16:creationId xmlns:a16="http://schemas.microsoft.com/office/drawing/2014/main" id="{6E064747-5F7C-4649-962A-3D92B5205784}"/>
                </a:ext>
              </a:extLst>
            </p:cNvPr>
            <p:cNvSpPr>
              <a:spLocks noChangeShapeType="1"/>
            </p:cNvSpPr>
            <p:nvPr/>
          </p:nvSpPr>
          <p:spPr bwMode="auto">
            <a:xfrm>
              <a:off x="9118100" y="3822664"/>
              <a:ext cx="517424" cy="391164"/>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a typeface="宋体" charset="-122"/>
              </a:endParaRPr>
            </a:p>
          </p:txBody>
        </p:sp>
      </p:grpSp>
    </p:spTree>
    <p:extLst>
      <p:ext uri="{BB962C8B-B14F-4D97-AF65-F5344CB8AC3E}">
        <p14:creationId xmlns:p14="http://schemas.microsoft.com/office/powerpoint/2010/main" val="2949102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DC0993-AA8B-4596-9FE9-9D7E584D55E5}"/>
              </a:ext>
            </a:extLst>
          </p:cNvPr>
          <p:cNvSpPr txBox="1">
            <a:spLocks noChangeArrowheads="1"/>
          </p:cNvSpPr>
          <p:nvPr/>
        </p:nvSpPr>
        <p:spPr bwMode="auto">
          <a:xfrm>
            <a:off x="165100" y="381000"/>
            <a:ext cx="11798300" cy="6101567"/>
          </a:xfrm>
          <a:prstGeom prst="rect">
            <a:avLst/>
          </a:prstGeom>
          <a:noFill/>
          <a:ln w="9525">
            <a:noFill/>
            <a:miter lim="800000"/>
            <a:headEnd/>
            <a:tailEnd/>
          </a:ln>
        </p:spPr>
        <p:txBody>
          <a:bodyPr/>
          <a:lstStyle/>
          <a:p>
            <a:pPr marL="0" lvl="2">
              <a:spcBef>
                <a:spcPts val="0"/>
              </a:spcBef>
              <a:buClr>
                <a:srgbClr val="FF3300"/>
              </a:buClr>
              <a:defRPr/>
            </a:pPr>
            <a:r>
              <a:rPr lang="pt-BR" altLang="zh-CN" sz="2000" b="1" kern="0" dirty="0">
                <a:solidFill>
                  <a:srgbClr val="000000"/>
                </a:solidFill>
                <a:latin typeface="+mn-ea"/>
                <a:cs typeface="Times New Roman" panose="02020603050405020304" pitchFamily="18" charset="0"/>
              </a:rPr>
              <a:t>void CreateHT(HTNode ht[],int n)</a:t>
            </a:r>
            <a:r>
              <a:rPr lang="en-US" altLang="zh-CN" sz="2000" b="1" kern="0" dirty="0">
                <a:solidFill>
                  <a:srgbClr val="000000"/>
                </a:solidFill>
                <a:latin typeface="+mn-ea"/>
                <a:cs typeface="Times New Roman" panose="02020603050405020304" pitchFamily="18" charset="0"/>
              </a:rPr>
              <a:t> {</a:t>
            </a:r>
            <a:r>
              <a:rPr lang="pt-BR" altLang="zh-CN" sz="2000" b="1" kern="0" dirty="0">
                <a:solidFill>
                  <a:srgbClr val="000000"/>
                </a:solidFill>
                <a:latin typeface="+mn-ea"/>
                <a:cs typeface="Times New Roman" panose="02020603050405020304" pitchFamily="18" charset="0"/>
              </a:rPr>
              <a:t>		</a:t>
            </a:r>
            <a:r>
              <a:rPr lang="pt-BR" altLang="zh-CN" sz="2000" b="1" kern="0" dirty="0">
                <a:solidFill>
                  <a:srgbClr val="CC00CC"/>
                </a:solidFill>
                <a:latin typeface="+mn-ea"/>
                <a:cs typeface="Times New Roman" panose="02020603050405020304" pitchFamily="18" charset="0"/>
              </a:rPr>
              <a:t>//</a:t>
            </a:r>
            <a:r>
              <a:rPr lang="zh-CN" altLang="en-US" sz="2000" b="1" kern="0" dirty="0">
                <a:solidFill>
                  <a:srgbClr val="CC00CC"/>
                </a:solidFill>
                <a:latin typeface="+mn-ea"/>
                <a:cs typeface="Times New Roman" panose="02020603050405020304" pitchFamily="18" charset="0"/>
              </a:rPr>
              <a:t>构造哈夫曼树</a:t>
            </a:r>
          </a:p>
          <a:p>
            <a:pPr marL="0" lvl="2">
              <a:spcBef>
                <a:spcPts val="0"/>
              </a:spcBef>
              <a:buClr>
                <a:srgbClr val="FF3300"/>
              </a:buClr>
              <a:defRPr/>
            </a:pPr>
            <a:r>
              <a:rPr lang="pt-BR" altLang="zh-CN" sz="2000" b="1" kern="0" dirty="0">
                <a:solidFill>
                  <a:srgbClr val="000000"/>
                </a:solidFill>
                <a:latin typeface="+mn-ea"/>
                <a:cs typeface="Times New Roman" panose="02020603050405020304" pitchFamily="18" charset="0"/>
              </a:rPr>
              <a:t>    int i,k,lnode,rnode;</a:t>
            </a:r>
          </a:p>
          <a:p>
            <a:pPr marL="0" lvl="2">
              <a:spcBef>
                <a:spcPts val="0"/>
              </a:spcBef>
              <a:buClr>
                <a:srgbClr val="FF3300"/>
              </a:buClr>
              <a:defRPr/>
            </a:pPr>
            <a:r>
              <a:rPr lang="pt-BR" altLang="zh-CN" sz="2000" b="1" kern="0" dirty="0">
                <a:solidFill>
                  <a:srgbClr val="000000"/>
                </a:solidFill>
                <a:latin typeface="+mn-ea"/>
                <a:cs typeface="Times New Roman" panose="02020603050405020304" pitchFamily="18" charset="0"/>
              </a:rPr>
              <a:t>    </a:t>
            </a:r>
            <a:r>
              <a:rPr lang="pt-BR" altLang="zh-CN" sz="2000" b="1" kern="0" dirty="0">
                <a:solidFill>
                  <a:srgbClr val="FF00FF"/>
                </a:solidFill>
                <a:latin typeface="+mn-ea"/>
                <a:cs typeface="Times New Roman" panose="02020603050405020304" pitchFamily="18" charset="0"/>
              </a:rPr>
              <a:t>double min1,min2;</a:t>
            </a:r>
          </a:p>
          <a:p>
            <a:pPr marL="0" lvl="2">
              <a:spcBef>
                <a:spcPts val="0"/>
              </a:spcBef>
              <a:buClr>
                <a:srgbClr val="FF3300"/>
              </a:buClr>
              <a:defRPr/>
            </a:pPr>
            <a:r>
              <a:rPr lang="pt-BR" altLang="zh-CN" sz="2000" b="1" kern="0" dirty="0">
                <a:solidFill>
                  <a:srgbClr val="000000"/>
                </a:solidFill>
                <a:latin typeface="+mn-ea"/>
                <a:cs typeface="Times New Roman" panose="02020603050405020304" pitchFamily="18" charset="0"/>
              </a:rPr>
              <a:t>    </a:t>
            </a:r>
            <a:r>
              <a:rPr lang="pt-BR" altLang="zh-CN" sz="2000" b="1" kern="0" dirty="0">
                <a:solidFill>
                  <a:srgbClr val="0000FF"/>
                </a:solidFill>
                <a:latin typeface="+mn-ea"/>
                <a:cs typeface="Times New Roman" panose="02020603050405020304" pitchFamily="18" charset="0"/>
              </a:rPr>
              <a:t>for (i=0;i&lt;2*n-1;i++)</a:t>
            </a:r>
          </a:p>
          <a:p>
            <a:pPr marL="0" lvl="2">
              <a:spcBef>
                <a:spcPts val="0"/>
              </a:spcBef>
              <a:buClr>
                <a:srgbClr val="FF3300"/>
              </a:buClr>
              <a:defRPr/>
            </a:pPr>
            <a:r>
              <a:rPr lang="pt-BR" altLang="zh-CN" sz="2000" b="1" kern="0" dirty="0">
                <a:solidFill>
                  <a:srgbClr val="0000FF"/>
                </a:solidFill>
                <a:latin typeface="+mn-ea"/>
                <a:cs typeface="Times New Roman" panose="02020603050405020304" pitchFamily="18" charset="0"/>
              </a:rPr>
              <a:t>        ht[i].parent=ht[i].lchild=ht[i].rchild= -1; 	</a:t>
            </a:r>
            <a:r>
              <a:rPr lang="pt-BR" altLang="zh-CN" sz="2000" b="1" kern="0" dirty="0">
                <a:solidFill>
                  <a:srgbClr val="CC00CC"/>
                </a:solidFill>
                <a:latin typeface="+mn-ea"/>
                <a:cs typeface="Times New Roman" panose="02020603050405020304" pitchFamily="18" charset="0"/>
              </a:rPr>
              <a:t>//</a:t>
            </a:r>
            <a:r>
              <a:rPr lang="zh-CN" altLang="en-US" sz="2000" b="1" kern="0" dirty="0">
                <a:solidFill>
                  <a:srgbClr val="CC00CC"/>
                </a:solidFill>
                <a:latin typeface="+mn-ea"/>
                <a:cs typeface="Times New Roman" panose="02020603050405020304" pitchFamily="18" charset="0"/>
              </a:rPr>
              <a:t>所有节点的域置初值</a:t>
            </a:r>
            <a:r>
              <a:rPr lang="en-US" altLang="zh-CN" sz="2000" b="1" kern="0" dirty="0">
                <a:solidFill>
                  <a:srgbClr val="CC00CC"/>
                </a:solidFill>
                <a:latin typeface="+mn-ea"/>
                <a:cs typeface="Times New Roman" panose="02020603050405020304" pitchFamily="18" charset="0"/>
              </a:rPr>
              <a:t>-1</a:t>
            </a:r>
          </a:p>
          <a:p>
            <a:pPr marL="0" lvl="2">
              <a:spcBef>
                <a:spcPts val="0"/>
              </a:spcBef>
              <a:buClr>
                <a:srgbClr val="FF3300"/>
              </a:buClr>
              <a:defRPr/>
            </a:pPr>
            <a:r>
              <a:rPr lang="pt-BR" altLang="zh-CN" sz="2000" b="1" kern="0" dirty="0">
                <a:solidFill>
                  <a:srgbClr val="000000"/>
                </a:solidFill>
                <a:latin typeface="+mn-ea"/>
                <a:cs typeface="Times New Roman" panose="02020603050405020304" pitchFamily="18" charset="0"/>
              </a:rPr>
              <a:t>    for (i=n;i&lt;2*n-1;i++)</a:t>
            </a:r>
            <a:r>
              <a:rPr lang="en-US" altLang="zh-CN" sz="2000" b="1" kern="0" dirty="0">
                <a:solidFill>
                  <a:srgbClr val="000000"/>
                </a:solidFill>
                <a:latin typeface="+mn-ea"/>
                <a:cs typeface="Times New Roman" panose="02020603050405020304" pitchFamily="18" charset="0"/>
              </a:rPr>
              <a:t> {			</a:t>
            </a:r>
            <a:r>
              <a:rPr lang="pt-BR" altLang="zh-CN" sz="2000" b="1" kern="0" dirty="0">
                <a:solidFill>
                  <a:srgbClr val="CC00CC"/>
                </a:solidFill>
                <a:latin typeface="+mn-ea"/>
                <a:cs typeface="Times New Roman" panose="02020603050405020304" pitchFamily="18" charset="0"/>
              </a:rPr>
              <a:t>//</a:t>
            </a:r>
            <a:r>
              <a:rPr lang="zh-CN" altLang="en-US" sz="2000" b="1" kern="0" dirty="0">
                <a:solidFill>
                  <a:srgbClr val="CC00CC"/>
                </a:solidFill>
                <a:latin typeface="+mn-ea"/>
                <a:cs typeface="Times New Roman" panose="02020603050405020304" pitchFamily="18" charset="0"/>
              </a:rPr>
              <a:t>构造哈夫曼树的</a:t>
            </a:r>
            <a:r>
              <a:rPr lang="pt-BR" altLang="zh-CN" sz="2000" b="1" kern="0" dirty="0">
                <a:solidFill>
                  <a:srgbClr val="CC00CC"/>
                </a:solidFill>
                <a:latin typeface="+mn-ea"/>
                <a:cs typeface="Times New Roman" panose="02020603050405020304" pitchFamily="18" charset="0"/>
              </a:rPr>
              <a:t>n-1</a:t>
            </a:r>
            <a:r>
              <a:rPr lang="zh-CN" altLang="en-US" sz="2000" b="1" kern="0" dirty="0">
                <a:solidFill>
                  <a:srgbClr val="CC00CC"/>
                </a:solidFill>
                <a:latin typeface="+mn-ea"/>
                <a:cs typeface="Times New Roman" panose="02020603050405020304" pitchFamily="18" charset="0"/>
              </a:rPr>
              <a:t>个节点</a:t>
            </a:r>
          </a:p>
          <a:p>
            <a:pPr marL="0" lvl="2">
              <a:spcBef>
                <a:spcPts val="0"/>
              </a:spcBef>
              <a:buClr>
                <a:srgbClr val="FF3300"/>
              </a:buClr>
              <a:defRPr/>
            </a:pPr>
            <a:r>
              <a:rPr lang="en-US" altLang="zh-CN" sz="2000" b="1" kern="0" dirty="0">
                <a:solidFill>
                  <a:srgbClr val="000000"/>
                </a:solidFill>
                <a:latin typeface="+mn-ea"/>
                <a:cs typeface="Times New Roman" panose="02020603050405020304" pitchFamily="18" charset="0"/>
              </a:rPr>
              <a:t>        </a:t>
            </a:r>
            <a:r>
              <a:rPr lang="pt-BR" altLang="zh-CN" sz="2000" b="1" kern="0" dirty="0">
                <a:solidFill>
                  <a:srgbClr val="0000FF"/>
                </a:solidFill>
                <a:latin typeface="+mn-ea"/>
                <a:cs typeface="Times New Roman" panose="02020603050405020304" pitchFamily="18" charset="0"/>
              </a:rPr>
              <a:t>min1=min2=32767;			</a:t>
            </a:r>
            <a:r>
              <a:rPr lang="pt-BR" altLang="zh-CN" sz="2000" b="1" kern="0" dirty="0">
                <a:solidFill>
                  <a:srgbClr val="CC00CC"/>
                </a:solidFill>
                <a:latin typeface="+mn-ea"/>
                <a:cs typeface="Times New Roman" panose="02020603050405020304" pitchFamily="18" charset="0"/>
              </a:rPr>
              <a:t>//lnode</a:t>
            </a:r>
            <a:r>
              <a:rPr lang="zh-CN" altLang="en-US" sz="2000" b="1" kern="0" dirty="0">
                <a:solidFill>
                  <a:srgbClr val="CC00CC"/>
                </a:solidFill>
                <a:latin typeface="+mn-ea"/>
                <a:cs typeface="Times New Roman" panose="02020603050405020304" pitchFamily="18" charset="0"/>
              </a:rPr>
              <a:t>和</a:t>
            </a:r>
            <a:r>
              <a:rPr lang="pt-BR" altLang="zh-CN" sz="2000" b="1" kern="0" dirty="0">
                <a:solidFill>
                  <a:srgbClr val="CC00CC"/>
                </a:solidFill>
                <a:latin typeface="+mn-ea"/>
                <a:cs typeface="Times New Roman" panose="02020603050405020304" pitchFamily="18" charset="0"/>
              </a:rPr>
              <a:t>rnode</a:t>
            </a:r>
            <a:r>
              <a:rPr lang="zh-CN" altLang="en-US" sz="2000" b="1" kern="0" dirty="0">
                <a:solidFill>
                  <a:srgbClr val="CC00CC"/>
                </a:solidFill>
                <a:latin typeface="+mn-ea"/>
                <a:cs typeface="Times New Roman" panose="02020603050405020304" pitchFamily="18" charset="0"/>
              </a:rPr>
              <a:t>为最小权重的两个节点位置</a:t>
            </a:r>
          </a:p>
          <a:p>
            <a:pPr marL="0" lvl="2">
              <a:spcBef>
                <a:spcPts val="0"/>
              </a:spcBef>
              <a:buClr>
                <a:srgbClr val="FF3300"/>
              </a:buClr>
              <a:defRPr/>
            </a:pPr>
            <a:r>
              <a:rPr lang="pt-BR" altLang="zh-CN" sz="2000" b="1" kern="0" dirty="0">
                <a:solidFill>
                  <a:srgbClr val="FF0000"/>
                </a:solidFill>
                <a:latin typeface="+mn-ea"/>
                <a:cs typeface="Times New Roman" panose="02020603050405020304" pitchFamily="18" charset="0"/>
              </a:rPr>
              <a:t>        lnode=rnode=-1;</a:t>
            </a:r>
          </a:p>
          <a:p>
            <a:pPr marL="0" lvl="2">
              <a:spcBef>
                <a:spcPts val="0"/>
              </a:spcBef>
              <a:buClr>
                <a:srgbClr val="FF3300"/>
              </a:buClr>
              <a:defRPr/>
            </a:pPr>
            <a:r>
              <a:rPr lang="pt-BR" altLang="zh-CN" sz="2000" b="1" kern="0" dirty="0">
                <a:solidFill>
                  <a:srgbClr val="008000"/>
                </a:solidFill>
                <a:latin typeface="+mn-ea"/>
                <a:cs typeface="Times New Roman" panose="02020603050405020304" pitchFamily="18" charset="0"/>
              </a:rPr>
              <a:t>        for (k=0;k&lt;=i-1;k++)		</a:t>
            </a:r>
            <a:r>
              <a:rPr lang="pt-BR" altLang="zh-CN" sz="2000" b="1" kern="0" dirty="0">
                <a:solidFill>
                  <a:srgbClr val="CC00CC"/>
                </a:solidFill>
                <a:latin typeface="+mn-ea"/>
                <a:cs typeface="Times New Roman" panose="02020603050405020304" pitchFamily="18" charset="0"/>
              </a:rPr>
              <a:t>//</a:t>
            </a:r>
            <a:r>
              <a:rPr lang="zh-CN" altLang="en-US" sz="2000" b="1" kern="0" dirty="0">
                <a:solidFill>
                  <a:srgbClr val="CC00CC"/>
                </a:solidFill>
                <a:latin typeface="+mn-ea"/>
                <a:cs typeface="Times New Roman" panose="02020603050405020304" pitchFamily="18" charset="0"/>
              </a:rPr>
              <a:t>在</a:t>
            </a:r>
            <a:r>
              <a:rPr lang="pt-BR" altLang="zh-CN" sz="2000" b="1" kern="0" dirty="0">
                <a:solidFill>
                  <a:srgbClr val="CC00CC"/>
                </a:solidFill>
                <a:latin typeface="+mn-ea"/>
                <a:cs typeface="Times New Roman" panose="02020603050405020304" pitchFamily="18" charset="0"/>
              </a:rPr>
              <a:t>ht[0..i-1]</a:t>
            </a:r>
            <a:r>
              <a:rPr lang="zh-CN" altLang="en-US" sz="2000" b="1" kern="0" dirty="0">
                <a:solidFill>
                  <a:srgbClr val="CC00CC"/>
                </a:solidFill>
                <a:latin typeface="+mn-ea"/>
                <a:cs typeface="Times New Roman" panose="02020603050405020304" pitchFamily="18" charset="0"/>
              </a:rPr>
              <a:t>中找权值最小的两个节点</a:t>
            </a:r>
          </a:p>
          <a:p>
            <a:pPr marL="0" lvl="2">
              <a:spcBef>
                <a:spcPts val="0"/>
              </a:spcBef>
              <a:buClr>
                <a:srgbClr val="FF3300"/>
              </a:buClr>
              <a:defRPr/>
            </a:pPr>
            <a:r>
              <a:rPr lang="zh-CN" altLang="en-US" sz="2000" b="1" kern="0" dirty="0">
                <a:solidFill>
                  <a:srgbClr val="008000"/>
                </a:solidFill>
                <a:latin typeface="+mn-ea"/>
                <a:cs typeface="Times New Roman" panose="02020603050405020304" pitchFamily="18" charset="0"/>
              </a:rPr>
              <a:t>            </a:t>
            </a:r>
            <a:r>
              <a:rPr lang="pt-BR" altLang="zh-CN" sz="2000" b="1" kern="0" dirty="0">
                <a:solidFill>
                  <a:srgbClr val="008000"/>
                </a:solidFill>
                <a:latin typeface="+mn-ea"/>
                <a:cs typeface="Times New Roman" panose="02020603050405020304" pitchFamily="18" charset="0"/>
              </a:rPr>
              <a:t>if (ht[k].parent== </a:t>
            </a:r>
            <a:r>
              <a:rPr lang="pt-BR" altLang="zh-CN" sz="2000" b="1" kern="0" dirty="0">
                <a:solidFill>
                  <a:srgbClr val="C00000"/>
                </a:solidFill>
                <a:latin typeface="+mn-ea"/>
                <a:cs typeface="Times New Roman" panose="02020603050405020304" pitchFamily="18" charset="0"/>
              </a:rPr>
              <a:t>-1</a:t>
            </a:r>
            <a:r>
              <a:rPr lang="pt-BR" altLang="zh-CN" sz="2000" b="1" kern="0" dirty="0">
                <a:solidFill>
                  <a:srgbClr val="008000"/>
                </a:solidFill>
                <a:latin typeface="+mn-ea"/>
                <a:cs typeface="Times New Roman" panose="02020603050405020304" pitchFamily="18" charset="0"/>
              </a:rPr>
              <a:t>)</a:t>
            </a:r>
            <a:r>
              <a:rPr lang="en-US" altLang="zh-CN" sz="2000" b="1" kern="0" dirty="0">
                <a:solidFill>
                  <a:srgbClr val="008000"/>
                </a:solidFill>
                <a:latin typeface="+mn-ea"/>
                <a:cs typeface="Times New Roman" panose="02020603050405020304" pitchFamily="18" charset="0"/>
              </a:rPr>
              <a:t> {</a:t>
            </a:r>
            <a:r>
              <a:rPr lang="pt-BR" altLang="zh-CN" sz="2000" b="1" kern="0" dirty="0">
                <a:solidFill>
                  <a:srgbClr val="008000"/>
                </a:solidFill>
                <a:latin typeface="+mn-ea"/>
                <a:cs typeface="Times New Roman" panose="02020603050405020304" pitchFamily="18" charset="0"/>
              </a:rPr>
              <a:t>		</a:t>
            </a:r>
            <a:r>
              <a:rPr lang="pt-BR" altLang="zh-CN" sz="2000" b="1" kern="0" dirty="0">
                <a:solidFill>
                  <a:srgbClr val="CC00CC"/>
                </a:solidFill>
                <a:latin typeface="+mn-ea"/>
                <a:cs typeface="Times New Roman" panose="02020603050405020304" pitchFamily="18" charset="0"/>
              </a:rPr>
              <a:t>//</a:t>
            </a:r>
            <a:r>
              <a:rPr lang="zh-CN" altLang="en-US" sz="2000" b="1" kern="0" dirty="0">
                <a:solidFill>
                  <a:srgbClr val="CC00CC"/>
                </a:solidFill>
                <a:latin typeface="+mn-ea"/>
                <a:cs typeface="Times New Roman" panose="02020603050405020304" pitchFamily="18" charset="0"/>
              </a:rPr>
              <a:t>只在尚未构造二叉树的节点中查找</a:t>
            </a:r>
          </a:p>
          <a:p>
            <a:pPr marL="0" lvl="2">
              <a:spcBef>
                <a:spcPts val="0"/>
              </a:spcBef>
              <a:buClr>
                <a:srgbClr val="FF3300"/>
              </a:buClr>
              <a:defRPr/>
            </a:pPr>
            <a:r>
              <a:rPr lang="en-US" altLang="zh-CN" sz="2000" b="1" kern="0" dirty="0">
                <a:solidFill>
                  <a:srgbClr val="008000"/>
                </a:solidFill>
                <a:latin typeface="+mn-ea"/>
                <a:cs typeface="Times New Roman" panose="02020603050405020304" pitchFamily="18" charset="0"/>
              </a:rPr>
              <a:t>                </a:t>
            </a:r>
            <a:r>
              <a:rPr lang="pt-BR" altLang="zh-CN" sz="2000" b="1" kern="0" dirty="0">
                <a:solidFill>
                  <a:srgbClr val="006600"/>
                </a:solidFill>
                <a:latin typeface="+mn-ea"/>
                <a:cs typeface="Times New Roman" panose="02020603050405020304" pitchFamily="18" charset="0"/>
              </a:rPr>
              <a:t>if (ht[k].weight&lt;=min1) {</a:t>
            </a:r>
          </a:p>
          <a:p>
            <a:pPr marL="0" lvl="2">
              <a:spcBef>
                <a:spcPts val="0"/>
              </a:spcBef>
              <a:buClr>
                <a:srgbClr val="FF3300"/>
              </a:buClr>
              <a:defRPr/>
            </a:pPr>
            <a:r>
              <a:rPr lang="pt-BR" altLang="zh-CN" sz="2000" b="1" kern="0" dirty="0">
                <a:solidFill>
                  <a:srgbClr val="006600"/>
                </a:solidFill>
                <a:latin typeface="+mn-ea"/>
                <a:cs typeface="Times New Roman" panose="02020603050405020304" pitchFamily="18" charset="0"/>
              </a:rPr>
              <a:t>                    min2=min1;		rnode=lnode;</a:t>
            </a:r>
          </a:p>
          <a:p>
            <a:pPr marL="0" lvl="2">
              <a:spcBef>
                <a:spcPts val="0"/>
              </a:spcBef>
              <a:buClr>
                <a:srgbClr val="FF3300"/>
              </a:buClr>
              <a:defRPr/>
            </a:pPr>
            <a:r>
              <a:rPr lang="pt-BR" altLang="zh-CN" sz="2000" b="1" kern="0" dirty="0">
                <a:solidFill>
                  <a:srgbClr val="006600"/>
                </a:solidFill>
                <a:latin typeface="+mn-ea"/>
                <a:cs typeface="Times New Roman" panose="02020603050405020304" pitchFamily="18" charset="0"/>
              </a:rPr>
              <a:t>                    min1=ht[k].weight;	lnode=k;</a:t>
            </a:r>
          </a:p>
          <a:p>
            <a:pPr marL="0" lvl="2">
              <a:lnSpc>
                <a:spcPts val="1500"/>
              </a:lnSpc>
              <a:spcBef>
                <a:spcPts val="0"/>
              </a:spcBef>
              <a:buClr>
                <a:srgbClr val="FF3300"/>
              </a:buClr>
              <a:defRPr/>
            </a:pPr>
            <a:r>
              <a:rPr lang="pt-BR" altLang="zh-CN" sz="2000" b="1" kern="0" dirty="0">
                <a:solidFill>
                  <a:srgbClr val="006600"/>
                </a:solidFill>
                <a:latin typeface="+mn-ea"/>
                <a:cs typeface="Times New Roman" panose="02020603050405020304" pitchFamily="18" charset="0"/>
              </a:rPr>
              <a:t>                }</a:t>
            </a:r>
          </a:p>
          <a:p>
            <a:pPr marL="0" lvl="2">
              <a:spcBef>
                <a:spcPts val="0"/>
              </a:spcBef>
              <a:buClr>
                <a:srgbClr val="FF3300"/>
              </a:buClr>
              <a:defRPr/>
            </a:pPr>
            <a:r>
              <a:rPr lang="pt-BR" altLang="zh-CN" sz="2000" b="1" kern="0" dirty="0">
                <a:solidFill>
                  <a:srgbClr val="008000"/>
                </a:solidFill>
                <a:latin typeface="+mn-ea"/>
                <a:cs typeface="Times New Roman" panose="02020603050405020304" pitchFamily="18" charset="0"/>
              </a:rPr>
              <a:t>                </a:t>
            </a:r>
            <a:r>
              <a:rPr lang="pt-BR" altLang="zh-CN" sz="2000" b="1" kern="0" dirty="0">
                <a:solidFill>
                  <a:srgbClr val="006600"/>
                </a:solidFill>
                <a:latin typeface="+mn-ea"/>
                <a:cs typeface="Times New Roman" panose="02020603050405020304" pitchFamily="18" charset="0"/>
              </a:rPr>
              <a:t>else if (ht[k].weight&lt;=min2) {</a:t>
            </a:r>
          </a:p>
          <a:p>
            <a:pPr marL="0" lvl="2">
              <a:spcBef>
                <a:spcPts val="0"/>
              </a:spcBef>
              <a:buClr>
                <a:srgbClr val="FF3300"/>
              </a:buClr>
              <a:defRPr/>
            </a:pPr>
            <a:r>
              <a:rPr lang="pt-BR" altLang="zh-CN" sz="2000" b="1" kern="0" dirty="0">
                <a:solidFill>
                  <a:srgbClr val="006600"/>
                </a:solidFill>
                <a:latin typeface="+mn-ea"/>
                <a:cs typeface="Times New Roman" panose="02020603050405020304" pitchFamily="18" charset="0"/>
              </a:rPr>
              <a:t>                    min2=ht[k].weight;  rnode=k;</a:t>
            </a:r>
          </a:p>
          <a:p>
            <a:pPr marL="0" lvl="2">
              <a:lnSpc>
                <a:spcPts val="1500"/>
              </a:lnSpc>
              <a:spcBef>
                <a:spcPts val="0"/>
              </a:spcBef>
              <a:buClr>
                <a:srgbClr val="FF3300"/>
              </a:buClr>
              <a:defRPr/>
            </a:pPr>
            <a:r>
              <a:rPr lang="pt-BR" altLang="zh-CN" sz="2000" b="1" kern="0" dirty="0">
                <a:solidFill>
                  <a:srgbClr val="006600"/>
                </a:solidFill>
                <a:latin typeface="+mn-ea"/>
                <a:cs typeface="Times New Roman" panose="02020603050405020304" pitchFamily="18" charset="0"/>
              </a:rPr>
              <a:t>                }</a:t>
            </a:r>
          </a:p>
          <a:p>
            <a:pPr marL="0" lvl="2">
              <a:lnSpc>
                <a:spcPts val="1500"/>
              </a:lnSpc>
              <a:spcBef>
                <a:spcPts val="0"/>
              </a:spcBef>
              <a:buClr>
                <a:srgbClr val="FF3300"/>
              </a:buClr>
              <a:defRPr/>
            </a:pPr>
            <a:r>
              <a:rPr lang="pt-BR" altLang="zh-CN" sz="2000" b="1" kern="0" dirty="0">
                <a:solidFill>
                  <a:srgbClr val="008000"/>
                </a:solidFill>
                <a:latin typeface="+mn-ea"/>
                <a:cs typeface="Times New Roman" panose="02020603050405020304" pitchFamily="18" charset="0"/>
              </a:rPr>
              <a:t>            }</a:t>
            </a:r>
          </a:p>
          <a:p>
            <a:pPr marL="0" lvl="2">
              <a:spcBef>
                <a:spcPts val="0"/>
              </a:spcBef>
              <a:buClr>
                <a:srgbClr val="FF3300"/>
              </a:buClr>
              <a:defRPr/>
            </a:pPr>
            <a:r>
              <a:rPr lang="pt-BR" altLang="zh-CN" sz="2000" b="1" kern="0" dirty="0">
                <a:solidFill>
                  <a:srgbClr val="0070C0"/>
                </a:solidFill>
                <a:latin typeface="+mn-ea"/>
                <a:cs typeface="Times New Roman" panose="02020603050405020304" pitchFamily="18" charset="0"/>
              </a:rPr>
              <a:t>        </a:t>
            </a:r>
            <a:r>
              <a:rPr lang="pt-BR" altLang="zh-CN" sz="2000" b="1" kern="0" dirty="0">
                <a:latin typeface="+mn-ea"/>
                <a:cs typeface="Times New Roman" panose="02020603050405020304" pitchFamily="18" charset="0"/>
              </a:rPr>
              <a:t>ht[i].weight=ht[lnode].weight+ht[rnode].weight; 	</a:t>
            </a:r>
            <a:r>
              <a:rPr lang="pt-BR" altLang="zh-CN" sz="2000" b="1" kern="0" dirty="0">
                <a:solidFill>
                  <a:srgbClr val="CC00CC"/>
                </a:solidFill>
                <a:latin typeface="+mn-ea"/>
                <a:cs typeface="Times New Roman" panose="02020603050405020304" pitchFamily="18" charset="0"/>
              </a:rPr>
              <a:t>//ht[i]</a:t>
            </a:r>
            <a:r>
              <a:rPr lang="zh-CN" altLang="en-US" sz="2000" b="1" kern="0" dirty="0">
                <a:solidFill>
                  <a:srgbClr val="CC00CC"/>
                </a:solidFill>
                <a:latin typeface="+mn-ea"/>
                <a:cs typeface="Times New Roman" panose="02020603050405020304" pitchFamily="18" charset="0"/>
              </a:rPr>
              <a:t>作为双亲节点</a:t>
            </a:r>
            <a:endParaRPr lang="pt-BR" altLang="zh-CN" sz="2000" b="1" kern="0" dirty="0">
              <a:solidFill>
                <a:srgbClr val="CC00CC"/>
              </a:solidFill>
              <a:latin typeface="+mn-ea"/>
              <a:cs typeface="Times New Roman" panose="02020603050405020304" pitchFamily="18" charset="0"/>
            </a:endParaRPr>
          </a:p>
          <a:p>
            <a:pPr marL="0" lvl="2">
              <a:spcBef>
                <a:spcPts val="0"/>
              </a:spcBef>
              <a:buClr>
                <a:srgbClr val="FF3300"/>
              </a:buClr>
              <a:defRPr/>
            </a:pPr>
            <a:r>
              <a:rPr lang="pt-BR" altLang="zh-CN" sz="2000" b="1" kern="0" dirty="0">
                <a:latin typeface="+mn-ea"/>
                <a:cs typeface="Times New Roman" panose="02020603050405020304" pitchFamily="18" charset="0"/>
              </a:rPr>
              <a:t>        ht[i].lchild=lnode;ht[i].rchild=rnode;	</a:t>
            </a:r>
            <a:endParaRPr lang="zh-CN" altLang="en-US" sz="2000" b="1" kern="0" dirty="0">
              <a:latin typeface="+mn-ea"/>
              <a:cs typeface="Times New Roman" panose="02020603050405020304" pitchFamily="18" charset="0"/>
            </a:endParaRPr>
          </a:p>
          <a:p>
            <a:pPr marL="0" lvl="2">
              <a:spcBef>
                <a:spcPts val="0"/>
              </a:spcBef>
              <a:buClr>
                <a:srgbClr val="FF3300"/>
              </a:buClr>
              <a:defRPr/>
            </a:pPr>
            <a:r>
              <a:rPr lang="zh-CN" altLang="en-US" sz="2000" b="1" kern="0" dirty="0">
                <a:latin typeface="+mn-ea"/>
                <a:cs typeface="Times New Roman" panose="02020603050405020304" pitchFamily="18" charset="0"/>
              </a:rPr>
              <a:t>        </a:t>
            </a:r>
            <a:r>
              <a:rPr lang="pt-BR" altLang="zh-CN" sz="2000" b="1" kern="0" dirty="0">
                <a:latin typeface="+mn-ea"/>
                <a:cs typeface="Times New Roman" panose="02020603050405020304" pitchFamily="18" charset="0"/>
              </a:rPr>
              <a:t>ht[lnode].parent=i;ht[rnode].parent=i;</a:t>
            </a:r>
          </a:p>
          <a:p>
            <a:pPr marL="0" lvl="2">
              <a:lnSpc>
                <a:spcPts val="1500"/>
              </a:lnSpc>
              <a:spcBef>
                <a:spcPts val="0"/>
              </a:spcBef>
              <a:buClr>
                <a:srgbClr val="FF3300"/>
              </a:buClr>
              <a:defRPr/>
            </a:pPr>
            <a:r>
              <a:rPr lang="pt-BR" altLang="zh-CN" sz="2000" b="1" kern="0" dirty="0">
                <a:solidFill>
                  <a:srgbClr val="000000"/>
                </a:solidFill>
                <a:latin typeface="+mn-ea"/>
                <a:cs typeface="Times New Roman" panose="02020603050405020304" pitchFamily="18" charset="0"/>
              </a:rPr>
              <a:t>    }</a:t>
            </a:r>
          </a:p>
          <a:p>
            <a:pPr marL="0" lvl="2">
              <a:lnSpc>
                <a:spcPts val="1500"/>
              </a:lnSpc>
              <a:spcBef>
                <a:spcPts val="0"/>
              </a:spcBef>
              <a:buClr>
                <a:srgbClr val="FF3300"/>
              </a:buClr>
              <a:defRPr/>
            </a:pPr>
            <a:r>
              <a:rPr lang="pt-BR" altLang="zh-CN" sz="2000" b="1" kern="0" dirty="0">
                <a:solidFill>
                  <a:srgbClr val="000000"/>
                </a:solidFill>
                <a:latin typeface="+mn-ea"/>
                <a:cs typeface="Times New Roman" panose="02020603050405020304" pitchFamily="18" charset="0"/>
              </a:rPr>
              <a:t>}</a:t>
            </a:r>
            <a:endParaRPr kumimoji="1" lang="en-US" altLang="zh-CN" sz="2000" b="1" dirty="0">
              <a:solidFill>
                <a:srgbClr val="000000"/>
              </a:solidFill>
              <a:latin typeface="+mn-ea"/>
              <a:cs typeface="Times New Roman" panose="02020603050405020304" pitchFamily="18" charset="0"/>
            </a:endParaRPr>
          </a:p>
        </p:txBody>
      </p:sp>
    </p:spTree>
    <p:extLst>
      <p:ext uri="{BB962C8B-B14F-4D97-AF65-F5344CB8AC3E}">
        <p14:creationId xmlns:p14="http://schemas.microsoft.com/office/powerpoint/2010/main" val="240664365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0711B-8ED2-4165-89F2-5C69DCCB7488}"/>
              </a:ext>
            </a:extLst>
          </p:cNvPr>
          <p:cNvSpPr>
            <a:spLocks noGrp="1"/>
          </p:cNvSpPr>
          <p:nvPr>
            <p:ph type="title"/>
          </p:nvPr>
        </p:nvSpPr>
        <p:spPr/>
        <p:txBody>
          <a:bodyPr/>
          <a:lstStyle/>
          <a:p>
            <a:r>
              <a:rPr lang="en-US" altLang="zh-CN" dirty="0"/>
              <a:t>6.5.2 </a:t>
            </a:r>
            <a:r>
              <a:rPr lang="zh-CN" altLang="en-US" dirty="0"/>
              <a:t>哈夫曼编码</a:t>
            </a:r>
          </a:p>
        </p:txBody>
      </p:sp>
      <p:sp>
        <p:nvSpPr>
          <p:cNvPr id="3" name="内容占位符 2">
            <a:extLst>
              <a:ext uri="{FF2B5EF4-FFF2-40B4-BE49-F238E27FC236}">
                <a16:creationId xmlns:a16="http://schemas.microsoft.com/office/drawing/2014/main" id="{ABB9FB1B-C1B7-4093-A9FF-07D2B97FA693}"/>
              </a:ext>
            </a:extLst>
          </p:cNvPr>
          <p:cNvSpPr>
            <a:spLocks noGrp="1"/>
          </p:cNvSpPr>
          <p:nvPr>
            <p:ph idx="1"/>
          </p:nvPr>
        </p:nvSpPr>
        <p:spPr>
          <a:xfrm>
            <a:off x="304800" y="1524000"/>
            <a:ext cx="11582400" cy="5029200"/>
          </a:xfrm>
        </p:spPr>
        <p:txBody>
          <a:bodyPr/>
          <a:lstStyle/>
          <a:p>
            <a:pPr>
              <a:spcBef>
                <a:spcPts val="1200"/>
              </a:spcBef>
            </a:pPr>
            <a:r>
              <a:rPr lang="zh-CN" altLang="en-US" dirty="0"/>
              <a:t>编码：将文件字符转换为二进制位串（数据压缩）</a:t>
            </a:r>
          </a:p>
          <a:p>
            <a:pPr>
              <a:spcBef>
                <a:spcPts val="1200"/>
              </a:spcBef>
            </a:pPr>
            <a:r>
              <a:rPr lang="zh-CN" altLang="en-US" dirty="0"/>
              <a:t>解码：将二进制位串转换为文件字符（数据解压）</a:t>
            </a:r>
          </a:p>
          <a:p>
            <a:pPr>
              <a:spcBef>
                <a:spcPts val="1200"/>
              </a:spcBef>
            </a:pPr>
            <a:r>
              <a:rPr lang="zh-CN" altLang="en-US" dirty="0"/>
              <a:t>编码方式：等长编码和变长编码</a:t>
            </a:r>
          </a:p>
          <a:p>
            <a:pPr>
              <a:spcBef>
                <a:spcPts val="1200"/>
              </a:spcBef>
            </a:pPr>
            <a:r>
              <a:rPr lang="zh-CN" altLang="en-US" dirty="0"/>
              <a:t>哈夫曼编码（压缩率通常在</a:t>
            </a:r>
            <a:r>
              <a:rPr lang="en-US" altLang="zh-CN" dirty="0"/>
              <a:t>20%~90%</a:t>
            </a:r>
            <a:r>
              <a:rPr lang="zh-CN" altLang="en-US" dirty="0"/>
              <a:t>之间）</a:t>
            </a:r>
            <a:endParaRPr lang="en-US" altLang="zh-CN" dirty="0"/>
          </a:p>
          <a:p>
            <a:pPr>
              <a:spcBef>
                <a:spcPts val="1200"/>
              </a:spcBef>
            </a:pPr>
            <a:r>
              <a:rPr lang="zh-CN" altLang="en-US" dirty="0"/>
              <a:t>是广泛应用于数据文件压缩的一种十分有效的编码方法</a:t>
            </a:r>
          </a:p>
          <a:p>
            <a:pPr>
              <a:spcBef>
                <a:spcPts val="1200"/>
              </a:spcBef>
            </a:pPr>
            <a:endParaRPr lang="zh-CN" altLang="en-US" dirty="0"/>
          </a:p>
        </p:txBody>
      </p:sp>
    </p:spTree>
    <p:extLst>
      <p:ext uri="{BB962C8B-B14F-4D97-AF65-F5344CB8AC3E}">
        <p14:creationId xmlns:p14="http://schemas.microsoft.com/office/powerpoint/2010/main" val="283595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0711B-8ED2-4165-89F2-5C69DCCB7488}"/>
              </a:ext>
            </a:extLst>
          </p:cNvPr>
          <p:cNvSpPr>
            <a:spLocks noGrp="1"/>
          </p:cNvSpPr>
          <p:nvPr>
            <p:ph type="title"/>
          </p:nvPr>
        </p:nvSpPr>
        <p:spPr/>
        <p:txBody>
          <a:bodyPr/>
          <a:lstStyle/>
          <a:p>
            <a:r>
              <a:rPr lang="en-US" altLang="zh-CN" dirty="0"/>
              <a:t>6.5.2 </a:t>
            </a:r>
            <a:r>
              <a:rPr lang="zh-CN" altLang="en-US" dirty="0"/>
              <a:t>哈夫曼编码</a:t>
            </a:r>
          </a:p>
        </p:txBody>
      </p:sp>
      <p:sp>
        <p:nvSpPr>
          <p:cNvPr id="3" name="内容占位符 2">
            <a:extLst>
              <a:ext uri="{FF2B5EF4-FFF2-40B4-BE49-F238E27FC236}">
                <a16:creationId xmlns:a16="http://schemas.microsoft.com/office/drawing/2014/main" id="{ABB9FB1B-C1B7-4093-A9FF-07D2B97FA693}"/>
              </a:ext>
            </a:extLst>
          </p:cNvPr>
          <p:cNvSpPr>
            <a:spLocks noGrp="1"/>
          </p:cNvSpPr>
          <p:nvPr>
            <p:ph idx="1"/>
          </p:nvPr>
        </p:nvSpPr>
        <p:spPr>
          <a:xfrm>
            <a:off x="304800" y="1371600"/>
            <a:ext cx="11582400" cy="5181600"/>
          </a:xfrm>
        </p:spPr>
        <p:txBody>
          <a:bodyPr/>
          <a:lstStyle/>
          <a:p>
            <a:pPr>
              <a:spcBef>
                <a:spcPts val="1200"/>
              </a:spcBef>
            </a:pPr>
            <a:r>
              <a:rPr lang="zh-CN" altLang="en-US" dirty="0"/>
              <a:t>哈夫曼编码算法的基本思路</a:t>
            </a:r>
          </a:p>
          <a:p>
            <a:pPr lvl="1">
              <a:spcBef>
                <a:spcPts val="1200"/>
              </a:spcBef>
            </a:pPr>
            <a:r>
              <a:rPr lang="zh-CN" altLang="en-US" dirty="0"/>
              <a:t>使用字符在文件中出现的频率表作为输入</a:t>
            </a:r>
          </a:p>
          <a:p>
            <a:pPr>
              <a:spcBef>
                <a:spcPts val="1200"/>
              </a:spcBef>
            </a:pPr>
            <a:r>
              <a:rPr lang="zh-CN" altLang="en-US" dirty="0"/>
              <a:t>目标是：构建一个用</a:t>
            </a:r>
            <a:r>
              <a:rPr lang="en-US" altLang="zh-CN" dirty="0"/>
              <a:t>0/1</a:t>
            </a:r>
            <a:r>
              <a:rPr lang="zh-CN" altLang="en-US" dirty="0"/>
              <a:t>位串表示各字符的最优表示方式</a:t>
            </a:r>
          </a:p>
          <a:p>
            <a:pPr>
              <a:spcBef>
                <a:spcPts val="1200"/>
              </a:spcBef>
            </a:pPr>
            <a:r>
              <a:rPr lang="zh-CN" altLang="en-US" dirty="0"/>
              <a:t>为出现频率较高的字符赋予较短的编码</a:t>
            </a:r>
          </a:p>
          <a:p>
            <a:pPr>
              <a:spcBef>
                <a:spcPts val="1200"/>
              </a:spcBef>
            </a:pPr>
            <a:r>
              <a:rPr lang="zh-CN" altLang="en-US" dirty="0"/>
              <a:t>为出现频率较低的字符赋予较长的编码</a:t>
            </a:r>
          </a:p>
          <a:p>
            <a:pPr>
              <a:spcBef>
                <a:spcPts val="1200"/>
              </a:spcBef>
            </a:pPr>
            <a:r>
              <a:rPr lang="zh-CN" altLang="en-US" dirty="0"/>
              <a:t>由此实现对文件总编码长度的压缩</a:t>
            </a:r>
          </a:p>
          <a:p>
            <a:pPr>
              <a:spcBef>
                <a:spcPts val="1200"/>
              </a:spcBef>
            </a:pPr>
            <a:endParaRPr lang="zh-CN" altLang="en-US" dirty="0"/>
          </a:p>
        </p:txBody>
      </p:sp>
    </p:spTree>
    <p:extLst>
      <p:ext uri="{BB962C8B-B14F-4D97-AF65-F5344CB8AC3E}">
        <p14:creationId xmlns:p14="http://schemas.microsoft.com/office/powerpoint/2010/main" val="168679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41C42-7A50-4FC8-8786-A3CC11D94D73}"/>
              </a:ext>
            </a:extLst>
          </p:cNvPr>
          <p:cNvSpPr>
            <a:spLocks noGrp="1"/>
          </p:cNvSpPr>
          <p:nvPr>
            <p:ph type="title"/>
          </p:nvPr>
        </p:nvSpPr>
        <p:spPr/>
        <p:txBody>
          <a:bodyPr/>
          <a:lstStyle/>
          <a:p>
            <a:r>
              <a:rPr lang="zh-CN" altLang="en-US" dirty="0"/>
              <a:t>等长编码</a:t>
            </a:r>
          </a:p>
        </p:txBody>
      </p:sp>
      <p:sp>
        <p:nvSpPr>
          <p:cNvPr id="3" name="内容占位符 2">
            <a:extLst>
              <a:ext uri="{FF2B5EF4-FFF2-40B4-BE49-F238E27FC236}">
                <a16:creationId xmlns:a16="http://schemas.microsoft.com/office/drawing/2014/main" id="{4F7091AF-69D8-4D3F-951C-D77999C28B10}"/>
              </a:ext>
            </a:extLst>
          </p:cNvPr>
          <p:cNvSpPr>
            <a:spLocks noGrp="1"/>
          </p:cNvSpPr>
          <p:nvPr>
            <p:ph idx="1"/>
          </p:nvPr>
        </p:nvSpPr>
        <p:spPr>
          <a:xfrm>
            <a:off x="304800" y="1371600"/>
            <a:ext cx="11582400" cy="1374358"/>
          </a:xfrm>
        </p:spPr>
        <p:txBody>
          <a:bodyPr/>
          <a:lstStyle/>
          <a:p>
            <a:r>
              <a:rPr lang="zh-CN" altLang="en-US" sz="2400" dirty="0"/>
              <a:t>例如：需将文字“</a:t>
            </a:r>
            <a:r>
              <a:rPr lang="en-US" altLang="zh-CN" sz="2400" dirty="0"/>
              <a:t>ABACCDA”</a:t>
            </a:r>
            <a:r>
              <a:rPr lang="zh-CN" altLang="en-US" sz="2400" dirty="0"/>
              <a:t>转换成电文</a:t>
            </a:r>
          </a:p>
          <a:p>
            <a:r>
              <a:rPr lang="zh-CN" altLang="en-US" sz="2400" dirty="0"/>
              <a:t>分析：文字中有四种字符，用</a:t>
            </a:r>
            <a:r>
              <a:rPr lang="en-US" altLang="zh-CN" sz="2400" dirty="0"/>
              <a:t>2</a:t>
            </a:r>
            <a:r>
              <a:rPr lang="zh-CN" altLang="en-US" sz="2400" dirty="0"/>
              <a:t>位二进制便可分辨</a:t>
            </a:r>
          </a:p>
          <a:p>
            <a:endParaRPr lang="zh-CN" altLang="en-US" sz="2400" dirty="0"/>
          </a:p>
        </p:txBody>
      </p:sp>
      <p:grpSp>
        <p:nvGrpSpPr>
          <p:cNvPr id="4" name="Group 18">
            <a:extLst>
              <a:ext uri="{FF2B5EF4-FFF2-40B4-BE49-F238E27FC236}">
                <a16:creationId xmlns:a16="http://schemas.microsoft.com/office/drawing/2014/main" id="{3241A4BA-0DCD-43D0-876C-24F78C968967}"/>
              </a:ext>
            </a:extLst>
          </p:cNvPr>
          <p:cNvGrpSpPr>
            <a:grpSpLocks/>
          </p:cNvGrpSpPr>
          <p:nvPr/>
        </p:nvGrpSpPr>
        <p:grpSpPr bwMode="auto">
          <a:xfrm>
            <a:off x="1524000" y="2971800"/>
            <a:ext cx="7010400" cy="1299156"/>
            <a:chOff x="476" y="2115"/>
            <a:chExt cx="4416" cy="558"/>
          </a:xfrm>
        </p:grpSpPr>
        <p:grpSp>
          <p:nvGrpSpPr>
            <p:cNvPr id="5" name="Group 15">
              <a:extLst>
                <a:ext uri="{FF2B5EF4-FFF2-40B4-BE49-F238E27FC236}">
                  <a16:creationId xmlns:a16="http://schemas.microsoft.com/office/drawing/2014/main" id="{5CF4C157-E510-44A8-96C4-E2025043EDEA}"/>
                </a:ext>
              </a:extLst>
            </p:cNvPr>
            <p:cNvGrpSpPr>
              <a:grpSpLocks/>
            </p:cNvGrpSpPr>
            <p:nvPr/>
          </p:nvGrpSpPr>
          <p:grpSpPr bwMode="auto">
            <a:xfrm>
              <a:off x="1701" y="2115"/>
              <a:ext cx="3191" cy="558"/>
              <a:chOff x="1912" y="2159"/>
              <a:chExt cx="2734" cy="478"/>
            </a:xfrm>
          </p:grpSpPr>
          <p:sp>
            <p:nvSpPr>
              <p:cNvPr id="9" name="Rectangle 9">
                <a:extLst>
                  <a:ext uri="{FF2B5EF4-FFF2-40B4-BE49-F238E27FC236}">
                    <a16:creationId xmlns:a16="http://schemas.microsoft.com/office/drawing/2014/main" id="{56DECA6E-85E1-4F6D-8E64-977C641F953C}"/>
                  </a:ext>
                </a:extLst>
              </p:cNvPr>
              <p:cNvSpPr>
                <a:spLocks noChangeArrowheads="1"/>
              </p:cNvSpPr>
              <p:nvPr/>
            </p:nvSpPr>
            <p:spPr bwMode="auto">
              <a:xfrm>
                <a:off x="1912" y="2159"/>
                <a:ext cx="2734" cy="478"/>
              </a:xfrm>
              <a:prstGeom prst="rect">
                <a:avLst/>
              </a:prstGeom>
              <a:solidFill>
                <a:schemeClr val="bg1"/>
              </a:solidFill>
              <a:ln w="381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kumimoji="1" lang="zh-CN" altLang="en-US">
                  <a:solidFill>
                    <a:srgbClr val="000000"/>
                  </a:solidFill>
                  <a:ea typeface="隶书" pitchFamily="49" charset="-122"/>
                </a:endParaRPr>
              </a:p>
            </p:txBody>
          </p:sp>
          <p:sp>
            <p:nvSpPr>
              <p:cNvPr id="10" name="Line 10">
                <a:extLst>
                  <a:ext uri="{FF2B5EF4-FFF2-40B4-BE49-F238E27FC236}">
                    <a16:creationId xmlns:a16="http://schemas.microsoft.com/office/drawing/2014/main" id="{7AB2CD42-BD86-499B-B069-873927E0B7EE}"/>
                  </a:ext>
                </a:extLst>
              </p:cNvPr>
              <p:cNvSpPr>
                <a:spLocks noChangeShapeType="1"/>
              </p:cNvSpPr>
              <p:nvPr/>
            </p:nvSpPr>
            <p:spPr bwMode="auto">
              <a:xfrm>
                <a:off x="1927" y="2393"/>
                <a:ext cx="2719"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 name="Text Box 13">
              <a:extLst>
                <a:ext uri="{FF2B5EF4-FFF2-40B4-BE49-F238E27FC236}">
                  <a16:creationId xmlns:a16="http://schemas.microsoft.com/office/drawing/2014/main" id="{58D2E2DD-01E3-4E4F-865E-34C252F10262}"/>
                </a:ext>
              </a:extLst>
            </p:cNvPr>
            <p:cNvSpPr txBox="1">
              <a:spLocks noChangeArrowheads="1"/>
            </p:cNvSpPr>
            <p:nvPr/>
          </p:nvSpPr>
          <p:spPr bwMode="auto">
            <a:xfrm>
              <a:off x="476" y="2178"/>
              <a:ext cx="1361" cy="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spAutoFit/>
            </a:bodyPr>
            <a:lstStyle/>
            <a:p>
              <a:pPr algn="ctr">
                <a:lnSpc>
                  <a:spcPct val="100000"/>
                </a:lnSpc>
                <a:spcBef>
                  <a:spcPct val="50000"/>
                </a:spcBef>
              </a:pPr>
              <a:r>
                <a:rPr kumimoji="1" lang="zh-CN" altLang="en-US" dirty="0">
                  <a:solidFill>
                    <a:srgbClr val="000000"/>
                  </a:solidFill>
                  <a:latin typeface="微软雅黑" pitchFamily="34" charset="-122"/>
                  <a:ea typeface="微软雅黑" panose="020B0503020204020204" pitchFamily="34" charset="-122"/>
                </a:rPr>
                <a:t>编码方案</a:t>
              </a:r>
              <a:endParaRPr kumimoji="1" lang="en-US" altLang="zh-CN" dirty="0">
                <a:solidFill>
                  <a:srgbClr val="000000"/>
                </a:solidFill>
                <a:latin typeface="微软雅黑" pitchFamily="34" charset="-122"/>
                <a:ea typeface="微软雅黑" panose="020B0503020204020204" pitchFamily="34" charset="-122"/>
              </a:endParaRPr>
            </a:p>
            <a:p>
              <a:pPr algn="ctr">
                <a:lnSpc>
                  <a:spcPct val="100000"/>
                </a:lnSpc>
                <a:spcBef>
                  <a:spcPct val="50000"/>
                </a:spcBef>
              </a:pPr>
              <a:r>
                <a:rPr kumimoji="1" lang="zh-CN" altLang="en-US" dirty="0">
                  <a:solidFill>
                    <a:srgbClr val="FF0000"/>
                  </a:solidFill>
                  <a:latin typeface="微软雅黑" pitchFamily="34" charset="-122"/>
                  <a:ea typeface="微软雅黑" panose="020B0503020204020204" pitchFamily="34" charset="-122"/>
                </a:rPr>
                <a:t>等长编码</a:t>
              </a:r>
              <a:endParaRPr kumimoji="1" lang="en-US" altLang="zh-CN" dirty="0">
                <a:solidFill>
                  <a:srgbClr val="FF0000"/>
                </a:solidFill>
                <a:latin typeface="微软雅黑" pitchFamily="34" charset="-122"/>
                <a:ea typeface="微软雅黑" panose="020B0503020204020204" pitchFamily="34" charset="-122"/>
              </a:endParaRPr>
            </a:p>
          </p:txBody>
        </p:sp>
        <p:sp>
          <p:nvSpPr>
            <p:cNvPr id="7" name="Text Box 16">
              <a:extLst>
                <a:ext uri="{FF2B5EF4-FFF2-40B4-BE49-F238E27FC236}">
                  <a16:creationId xmlns:a16="http://schemas.microsoft.com/office/drawing/2014/main" id="{C9225D69-3B0C-4A3D-9D57-79ADCE7777B4}"/>
                </a:ext>
              </a:extLst>
            </p:cNvPr>
            <p:cNvSpPr txBox="1">
              <a:spLocks noChangeArrowheads="1"/>
            </p:cNvSpPr>
            <p:nvPr/>
          </p:nvSpPr>
          <p:spPr bwMode="auto">
            <a:xfrm>
              <a:off x="1701" y="2144"/>
              <a:ext cx="3191"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spAutoFit/>
            </a:bodyPr>
            <a:lstStyle/>
            <a:p>
              <a:pPr>
                <a:lnSpc>
                  <a:spcPct val="100000"/>
                </a:lnSpc>
                <a:spcBef>
                  <a:spcPct val="0"/>
                </a:spcBef>
              </a:pPr>
              <a:r>
                <a:rPr kumimoji="1" lang="en-US" altLang="zh-CN" dirty="0">
                  <a:solidFill>
                    <a:srgbClr val="000000"/>
                  </a:solidFill>
                  <a:latin typeface="Verdana" pitchFamily="34" charset="0"/>
                  <a:ea typeface="隶书" pitchFamily="49" charset="-122"/>
                </a:rPr>
                <a:t>    A          B         C          D</a:t>
              </a:r>
            </a:p>
          </p:txBody>
        </p:sp>
        <p:sp>
          <p:nvSpPr>
            <p:cNvPr id="8" name="Text Box 17">
              <a:extLst>
                <a:ext uri="{FF2B5EF4-FFF2-40B4-BE49-F238E27FC236}">
                  <a16:creationId xmlns:a16="http://schemas.microsoft.com/office/drawing/2014/main" id="{B59FC916-042D-463D-905A-4D2EE0D54671}"/>
                </a:ext>
              </a:extLst>
            </p:cNvPr>
            <p:cNvSpPr txBox="1">
              <a:spLocks noChangeArrowheads="1"/>
            </p:cNvSpPr>
            <p:nvPr/>
          </p:nvSpPr>
          <p:spPr bwMode="auto">
            <a:xfrm>
              <a:off x="1719" y="2439"/>
              <a:ext cx="3173"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spAutoFit/>
            </a:bodyPr>
            <a:lstStyle/>
            <a:p>
              <a:pPr>
                <a:lnSpc>
                  <a:spcPct val="100000"/>
                </a:lnSpc>
                <a:spcBef>
                  <a:spcPct val="0"/>
                </a:spcBef>
              </a:pPr>
              <a:r>
                <a:rPr kumimoji="1" lang="en-US" altLang="zh-CN" dirty="0">
                  <a:solidFill>
                    <a:srgbClr val="000000"/>
                  </a:solidFill>
                  <a:latin typeface="Verdana" pitchFamily="34" charset="0"/>
                  <a:ea typeface="隶书" pitchFamily="49" charset="-122"/>
                </a:rPr>
                <a:t>   00        01       10        11 </a:t>
              </a:r>
            </a:p>
          </p:txBody>
        </p:sp>
      </p:grpSp>
      <p:sp>
        <p:nvSpPr>
          <p:cNvPr id="11" name="矩形 10">
            <a:extLst>
              <a:ext uri="{FF2B5EF4-FFF2-40B4-BE49-F238E27FC236}">
                <a16:creationId xmlns:a16="http://schemas.microsoft.com/office/drawing/2014/main" id="{86F1CC2A-668A-45F0-BA69-6C41C653E714}"/>
              </a:ext>
            </a:extLst>
          </p:cNvPr>
          <p:cNvSpPr/>
          <p:nvPr/>
        </p:nvSpPr>
        <p:spPr>
          <a:xfrm>
            <a:off x="304800" y="4572000"/>
            <a:ext cx="11125200" cy="2049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342900" indent="-342900">
              <a:lnSpc>
                <a:spcPct val="150000"/>
              </a:lnSpc>
              <a:spcBef>
                <a:spcPts val="600"/>
              </a:spcBef>
              <a:spcAft>
                <a:spcPts val="600"/>
              </a:spcAft>
              <a:buClr>
                <a:srgbClr val="FF0000"/>
              </a:buClr>
              <a:buSzPct val="80000"/>
              <a:buFont typeface="Times New Roman" panose="02020603050405020304" pitchFamily="18" charset="0"/>
              <a:buChar char="☺"/>
            </a:pPr>
            <a:r>
              <a:rPr lang="zh-CN" altLang="en-US" b="1" dirty="0">
                <a:solidFill>
                  <a:srgbClr val="000066"/>
                </a:solidFill>
                <a:latin typeface="微软雅黑" panose="020B0503020204020204" pitchFamily="34" charset="-122"/>
                <a:ea typeface="微软雅黑" panose="020B0503020204020204" pitchFamily="34" charset="-122"/>
              </a:rPr>
              <a:t>则上述文字的电文为：</a:t>
            </a:r>
            <a:r>
              <a:rPr lang="en-US" altLang="zh-CN" b="1" dirty="0">
                <a:solidFill>
                  <a:srgbClr val="000066"/>
                </a:solidFill>
                <a:latin typeface="微软雅黑" panose="020B0503020204020204" pitchFamily="34" charset="-122"/>
                <a:ea typeface="微软雅黑" panose="020B0503020204020204" pitchFamily="34" charset="-122"/>
              </a:rPr>
              <a:t>00010010101100     </a:t>
            </a:r>
            <a:r>
              <a:rPr lang="zh-CN" altLang="en-US" b="1" dirty="0">
                <a:solidFill>
                  <a:srgbClr val="000066"/>
                </a:solidFill>
                <a:latin typeface="微软雅黑" panose="020B0503020204020204" pitchFamily="34" charset="-122"/>
                <a:ea typeface="微软雅黑" panose="020B0503020204020204" pitchFamily="34" charset="-122"/>
              </a:rPr>
              <a:t>共</a:t>
            </a:r>
            <a:r>
              <a:rPr lang="en-US" altLang="zh-CN" b="1" dirty="0">
                <a:solidFill>
                  <a:srgbClr val="000066"/>
                </a:solidFill>
                <a:latin typeface="微软雅黑" panose="020B0503020204020204" pitchFamily="34" charset="-122"/>
                <a:ea typeface="微软雅黑" panose="020B0503020204020204" pitchFamily="34" charset="-122"/>
              </a:rPr>
              <a:t>14</a:t>
            </a:r>
            <a:r>
              <a:rPr lang="zh-CN" altLang="en-US" b="1" dirty="0">
                <a:solidFill>
                  <a:srgbClr val="000066"/>
                </a:solidFill>
                <a:latin typeface="微软雅黑" panose="020B0503020204020204" pitchFamily="34" charset="-122"/>
                <a:ea typeface="微软雅黑" panose="020B0503020204020204" pitchFamily="34" charset="-122"/>
              </a:rPr>
              <a:t>位</a:t>
            </a:r>
          </a:p>
          <a:p>
            <a:pPr marL="342900" indent="-342900">
              <a:lnSpc>
                <a:spcPct val="150000"/>
              </a:lnSpc>
              <a:spcBef>
                <a:spcPts val="600"/>
              </a:spcBef>
              <a:spcAft>
                <a:spcPts val="600"/>
              </a:spcAft>
              <a:buClr>
                <a:srgbClr val="FF0000"/>
              </a:buClr>
              <a:buSzPct val="80000"/>
              <a:buFont typeface="Times New Roman" panose="02020603050405020304" pitchFamily="18" charset="0"/>
              <a:buChar char="☺"/>
            </a:pPr>
            <a:r>
              <a:rPr lang="zh-CN" altLang="en-US" b="1" dirty="0">
                <a:solidFill>
                  <a:srgbClr val="000066"/>
                </a:solidFill>
                <a:latin typeface="微软雅黑" panose="020B0503020204020204" pitchFamily="34" charset="-122"/>
                <a:ea typeface="微软雅黑" panose="020B0503020204020204" pitchFamily="34" charset="-122"/>
              </a:rPr>
              <a:t>译码时：只需每</a:t>
            </a:r>
            <a:r>
              <a:rPr lang="en-US" altLang="zh-CN" b="1" dirty="0">
                <a:solidFill>
                  <a:srgbClr val="000066"/>
                </a:solidFill>
                <a:latin typeface="微软雅黑" panose="020B0503020204020204" pitchFamily="34" charset="-122"/>
                <a:ea typeface="微软雅黑" panose="020B0503020204020204" pitchFamily="34" charset="-122"/>
              </a:rPr>
              <a:t>2</a:t>
            </a:r>
            <a:r>
              <a:rPr lang="zh-CN" altLang="en-US" b="1" dirty="0">
                <a:solidFill>
                  <a:srgbClr val="000066"/>
                </a:solidFill>
                <a:latin typeface="微软雅黑" panose="020B0503020204020204" pitchFamily="34" charset="-122"/>
                <a:ea typeface="微软雅黑" panose="020B0503020204020204" pitchFamily="34" charset="-122"/>
              </a:rPr>
              <a:t>位一译即可</a:t>
            </a:r>
          </a:p>
          <a:p>
            <a:pPr marL="342900" indent="-342900">
              <a:lnSpc>
                <a:spcPct val="150000"/>
              </a:lnSpc>
              <a:spcBef>
                <a:spcPts val="600"/>
              </a:spcBef>
              <a:spcAft>
                <a:spcPts val="600"/>
              </a:spcAft>
              <a:buClr>
                <a:srgbClr val="FF0000"/>
              </a:buClr>
              <a:buSzPct val="80000"/>
              <a:buFont typeface="Times New Roman" panose="02020603050405020304" pitchFamily="18" charset="0"/>
              <a:buChar char="☺"/>
            </a:pPr>
            <a:r>
              <a:rPr lang="zh-CN" altLang="en-US" b="1" dirty="0">
                <a:solidFill>
                  <a:srgbClr val="000066"/>
                </a:solidFill>
                <a:latin typeface="微软雅黑" panose="020B0503020204020204" pitchFamily="34" charset="-122"/>
                <a:ea typeface="微软雅黑" panose="020B0503020204020204" pitchFamily="34" charset="-122"/>
              </a:rPr>
              <a:t>特点：等长等频率编码，译码容易，但电文不一定最短</a:t>
            </a:r>
            <a:endParaRPr lang="en-US" altLang="zh-CN" b="1"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96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41C42-7A50-4FC8-8786-A3CC11D94D73}"/>
              </a:ext>
            </a:extLst>
          </p:cNvPr>
          <p:cNvSpPr>
            <a:spLocks noGrp="1"/>
          </p:cNvSpPr>
          <p:nvPr>
            <p:ph type="title"/>
          </p:nvPr>
        </p:nvSpPr>
        <p:spPr/>
        <p:txBody>
          <a:bodyPr/>
          <a:lstStyle/>
          <a:p>
            <a:r>
              <a:rPr lang="zh-CN" altLang="en-US" dirty="0"/>
              <a:t>不等长编码</a:t>
            </a:r>
          </a:p>
        </p:txBody>
      </p:sp>
      <p:sp>
        <p:nvSpPr>
          <p:cNvPr id="3" name="内容占位符 2">
            <a:extLst>
              <a:ext uri="{FF2B5EF4-FFF2-40B4-BE49-F238E27FC236}">
                <a16:creationId xmlns:a16="http://schemas.microsoft.com/office/drawing/2014/main" id="{4F7091AF-69D8-4D3F-951C-D77999C28B10}"/>
              </a:ext>
            </a:extLst>
          </p:cNvPr>
          <p:cNvSpPr>
            <a:spLocks noGrp="1"/>
          </p:cNvSpPr>
          <p:nvPr>
            <p:ph idx="1"/>
          </p:nvPr>
        </p:nvSpPr>
        <p:spPr>
          <a:xfrm>
            <a:off x="304800" y="1371600"/>
            <a:ext cx="11582400" cy="811809"/>
          </a:xfrm>
        </p:spPr>
        <p:txBody>
          <a:bodyPr/>
          <a:lstStyle/>
          <a:p>
            <a:r>
              <a:rPr lang="zh-CN" altLang="en-US" sz="2400" dirty="0"/>
              <a:t>例如：需将文字“</a:t>
            </a:r>
            <a:r>
              <a:rPr lang="en-US" altLang="zh-CN" sz="2400" dirty="0"/>
              <a:t>ABACCDA”</a:t>
            </a:r>
            <a:r>
              <a:rPr lang="zh-CN" altLang="en-US" sz="2400" dirty="0"/>
              <a:t>转换成电文</a:t>
            </a:r>
          </a:p>
        </p:txBody>
      </p:sp>
      <p:sp>
        <p:nvSpPr>
          <p:cNvPr id="11" name="矩形 10">
            <a:extLst>
              <a:ext uri="{FF2B5EF4-FFF2-40B4-BE49-F238E27FC236}">
                <a16:creationId xmlns:a16="http://schemas.microsoft.com/office/drawing/2014/main" id="{86F1CC2A-668A-45F0-BA69-6C41C653E714}"/>
              </a:ext>
            </a:extLst>
          </p:cNvPr>
          <p:cNvSpPr/>
          <p:nvPr/>
        </p:nvSpPr>
        <p:spPr>
          <a:xfrm>
            <a:off x="304800" y="4144947"/>
            <a:ext cx="11125200" cy="2049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342900" indent="-342900">
              <a:lnSpc>
                <a:spcPct val="150000"/>
              </a:lnSpc>
              <a:spcBef>
                <a:spcPts val="600"/>
              </a:spcBef>
              <a:spcAft>
                <a:spcPts val="600"/>
              </a:spcAft>
              <a:buClr>
                <a:srgbClr val="FF0000"/>
              </a:buClr>
              <a:buSzPct val="80000"/>
              <a:buFont typeface="Times New Roman" panose="02020603050405020304" pitchFamily="18" charset="0"/>
              <a:buChar char="☺"/>
            </a:pPr>
            <a:r>
              <a:rPr lang="zh-CN" altLang="en-US" b="1" dirty="0">
                <a:solidFill>
                  <a:srgbClr val="000066"/>
                </a:solidFill>
                <a:latin typeface="微软雅黑" panose="020B0503020204020204" pitchFamily="34" charset="-122"/>
                <a:ea typeface="微软雅黑" panose="020B0503020204020204" pitchFamily="34" charset="-122"/>
              </a:rPr>
              <a:t>采用不等长编码，让出现次数多的字符用短码</a:t>
            </a:r>
          </a:p>
          <a:p>
            <a:pPr marL="342900" indent="-342900">
              <a:lnSpc>
                <a:spcPct val="150000"/>
              </a:lnSpc>
              <a:spcBef>
                <a:spcPts val="600"/>
              </a:spcBef>
              <a:spcAft>
                <a:spcPts val="600"/>
              </a:spcAft>
              <a:buClr>
                <a:srgbClr val="FF0000"/>
              </a:buClr>
              <a:buSzPct val="80000"/>
              <a:buFont typeface="Times New Roman" panose="02020603050405020304" pitchFamily="18" charset="0"/>
              <a:buChar char="☺"/>
            </a:pPr>
            <a:r>
              <a:rPr lang="zh-CN" altLang="en-US" b="1" dirty="0">
                <a:solidFill>
                  <a:srgbClr val="000066"/>
                </a:solidFill>
                <a:latin typeface="微软雅黑" panose="020B0503020204020204" pitchFamily="34" charset="-122"/>
                <a:ea typeface="微软雅黑" panose="020B0503020204020204" pitchFamily="34" charset="-122"/>
              </a:rPr>
              <a:t>则</a:t>
            </a:r>
            <a:r>
              <a:rPr lang="en-US" altLang="zh-CN" b="1" dirty="0">
                <a:solidFill>
                  <a:srgbClr val="000066"/>
                </a:solidFill>
                <a:latin typeface="微软雅黑" panose="020B0503020204020204" pitchFamily="34" charset="-122"/>
                <a:ea typeface="微软雅黑" panose="020B0503020204020204" pitchFamily="34" charset="-122"/>
              </a:rPr>
              <a:t>ABACCDA</a:t>
            </a:r>
            <a:r>
              <a:rPr lang="zh-CN" altLang="en-US" b="1" dirty="0">
                <a:solidFill>
                  <a:srgbClr val="000066"/>
                </a:solidFill>
                <a:latin typeface="微软雅黑" panose="020B0503020204020204" pitchFamily="34" charset="-122"/>
                <a:ea typeface="微软雅黑" panose="020B0503020204020204" pitchFamily="34" charset="-122"/>
              </a:rPr>
              <a:t>文字的电文为：</a:t>
            </a:r>
            <a:r>
              <a:rPr lang="en-US" altLang="zh-CN" b="1" dirty="0">
                <a:solidFill>
                  <a:srgbClr val="000066"/>
                </a:solidFill>
                <a:latin typeface="微软雅黑" panose="020B0503020204020204" pitchFamily="34" charset="-122"/>
                <a:ea typeface="微软雅黑" panose="020B0503020204020204" pitchFamily="34" charset="-122"/>
              </a:rPr>
              <a:t>000011010     </a:t>
            </a:r>
            <a:r>
              <a:rPr lang="zh-CN" altLang="en-US" b="1" dirty="0">
                <a:solidFill>
                  <a:srgbClr val="000066"/>
                </a:solidFill>
                <a:latin typeface="微软雅黑" panose="020B0503020204020204" pitchFamily="34" charset="-122"/>
                <a:ea typeface="微软雅黑" panose="020B0503020204020204" pitchFamily="34" charset="-122"/>
              </a:rPr>
              <a:t>共</a:t>
            </a:r>
            <a:r>
              <a:rPr lang="en-US" altLang="zh-CN" b="1" dirty="0">
                <a:solidFill>
                  <a:srgbClr val="000066"/>
                </a:solidFill>
                <a:latin typeface="微软雅黑" panose="020B0503020204020204" pitchFamily="34" charset="-122"/>
                <a:ea typeface="微软雅黑" panose="020B0503020204020204" pitchFamily="34" charset="-122"/>
              </a:rPr>
              <a:t>9</a:t>
            </a:r>
            <a:r>
              <a:rPr lang="zh-CN" altLang="en-US" b="1" dirty="0">
                <a:solidFill>
                  <a:srgbClr val="000066"/>
                </a:solidFill>
                <a:latin typeface="微软雅黑" panose="020B0503020204020204" pitchFamily="34" charset="-122"/>
                <a:ea typeface="微软雅黑" panose="020B0503020204020204" pitchFamily="34" charset="-122"/>
              </a:rPr>
              <a:t>位</a:t>
            </a:r>
          </a:p>
          <a:p>
            <a:pPr marL="342900" indent="-342900">
              <a:lnSpc>
                <a:spcPct val="150000"/>
              </a:lnSpc>
              <a:spcBef>
                <a:spcPts val="600"/>
              </a:spcBef>
              <a:spcAft>
                <a:spcPts val="600"/>
              </a:spcAft>
              <a:buClr>
                <a:srgbClr val="FF0000"/>
              </a:buClr>
              <a:buSzPct val="80000"/>
              <a:buFont typeface="Times New Roman" panose="02020603050405020304" pitchFamily="18" charset="0"/>
              <a:buChar char="☺"/>
            </a:pPr>
            <a:r>
              <a:rPr lang="zh-CN" altLang="en-US" b="1" dirty="0">
                <a:solidFill>
                  <a:srgbClr val="000066"/>
                </a:solidFill>
                <a:latin typeface="微软雅黑" panose="020B0503020204020204" pitchFamily="34" charset="-122"/>
                <a:ea typeface="微软雅黑" panose="020B0503020204020204" pitchFamily="34" charset="-122"/>
              </a:rPr>
              <a:t>但无法译码：既可译为</a:t>
            </a:r>
            <a:r>
              <a:rPr lang="en-US" altLang="zh-CN" b="1" dirty="0">
                <a:solidFill>
                  <a:srgbClr val="000066"/>
                </a:solidFill>
                <a:latin typeface="微软雅黑" panose="020B0503020204020204" pitchFamily="34" charset="-122"/>
                <a:ea typeface="微软雅黑" panose="020B0503020204020204" pitchFamily="34" charset="-122"/>
              </a:rPr>
              <a:t>BBCCACA</a:t>
            </a:r>
            <a:r>
              <a:rPr lang="zh-CN" altLang="en-US" b="1" dirty="0">
                <a:solidFill>
                  <a:srgbClr val="000066"/>
                </a:solidFill>
                <a:latin typeface="微软雅黑" panose="020B0503020204020204" pitchFamily="34" charset="-122"/>
                <a:ea typeface="微软雅黑" panose="020B0503020204020204" pitchFamily="34" charset="-122"/>
              </a:rPr>
              <a:t>，也可译为</a:t>
            </a:r>
            <a:r>
              <a:rPr lang="en-US" altLang="zh-CN" b="1" dirty="0">
                <a:solidFill>
                  <a:srgbClr val="000066"/>
                </a:solidFill>
                <a:latin typeface="微软雅黑" panose="020B0503020204020204" pitchFamily="34" charset="-122"/>
                <a:ea typeface="微软雅黑" panose="020B0503020204020204" pitchFamily="34" charset="-122"/>
              </a:rPr>
              <a:t>AAAACCDA</a:t>
            </a:r>
            <a:r>
              <a:rPr lang="zh-CN" altLang="en-US" b="1" dirty="0">
                <a:solidFill>
                  <a:srgbClr val="000066"/>
                </a:solidFill>
                <a:latin typeface="微软雅黑" panose="020B0503020204020204" pitchFamily="34" charset="-122"/>
                <a:ea typeface="微软雅黑" panose="020B0503020204020204" pitchFamily="34" charset="-122"/>
              </a:rPr>
              <a:t>等</a:t>
            </a:r>
          </a:p>
          <a:p>
            <a:pPr marL="342900" indent="-342900">
              <a:lnSpc>
                <a:spcPct val="150000"/>
              </a:lnSpc>
              <a:spcBef>
                <a:spcPts val="600"/>
              </a:spcBef>
              <a:spcAft>
                <a:spcPts val="600"/>
              </a:spcAft>
              <a:buClr>
                <a:srgbClr val="FF0000"/>
              </a:buClr>
              <a:buSzPct val="80000"/>
              <a:buFont typeface="Times New Roman" panose="02020603050405020304" pitchFamily="18" charset="0"/>
              <a:buChar char="☺"/>
            </a:pPr>
            <a:endParaRPr lang="en-US" altLang="zh-CN" b="1" dirty="0">
              <a:solidFill>
                <a:srgbClr val="000066"/>
              </a:solidFill>
              <a:latin typeface="微软雅黑" panose="020B0503020204020204" pitchFamily="34" charset="-122"/>
              <a:ea typeface="微软雅黑" panose="020B0503020204020204" pitchFamily="34" charset="-122"/>
            </a:endParaRPr>
          </a:p>
        </p:txBody>
      </p:sp>
      <p:grpSp>
        <p:nvGrpSpPr>
          <p:cNvPr id="12" name="Group 18">
            <a:extLst>
              <a:ext uri="{FF2B5EF4-FFF2-40B4-BE49-F238E27FC236}">
                <a16:creationId xmlns:a16="http://schemas.microsoft.com/office/drawing/2014/main" id="{BABE7E48-11E4-47C2-AD4D-490B61EB6F9B}"/>
              </a:ext>
            </a:extLst>
          </p:cNvPr>
          <p:cNvGrpSpPr>
            <a:grpSpLocks/>
          </p:cNvGrpSpPr>
          <p:nvPr/>
        </p:nvGrpSpPr>
        <p:grpSpPr bwMode="auto">
          <a:xfrm>
            <a:off x="1219200" y="2514600"/>
            <a:ext cx="7010400" cy="1299156"/>
            <a:chOff x="476" y="2115"/>
            <a:chExt cx="4416" cy="558"/>
          </a:xfrm>
        </p:grpSpPr>
        <p:grpSp>
          <p:nvGrpSpPr>
            <p:cNvPr id="13" name="Group 15">
              <a:extLst>
                <a:ext uri="{FF2B5EF4-FFF2-40B4-BE49-F238E27FC236}">
                  <a16:creationId xmlns:a16="http://schemas.microsoft.com/office/drawing/2014/main" id="{831FD95E-9537-4D2D-8D5C-8DCC0ECC58B5}"/>
                </a:ext>
              </a:extLst>
            </p:cNvPr>
            <p:cNvGrpSpPr>
              <a:grpSpLocks/>
            </p:cNvGrpSpPr>
            <p:nvPr/>
          </p:nvGrpSpPr>
          <p:grpSpPr bwMode="auto">
            <a:xfrm>
              <a:off x="1701" y="2115"/>
              <a:ext cx="3191" cy="558"/>
              <a:chOff x="1912" y="2159"/>
              <a:chExt cx="2734" cy="478"/>
            </a:xfrm>
          </p:grpSpPr>
          <p:sp>
            <p:nvSpPr>
              <p:cNvPr id="17" name="Rectangle 9">
                <a:extLst>
                  <a:ext uri="{FF2B5EF4-FFF2-40B4-BE49-F238E27FC236}">
                    <a16:creationId xmlns:a16="http://schemas.microsoft.com/office/drawing/2014/main" id="{E1829D0B-0BF9-43EC-ACF7-5AEF779153B1}"/>
                  </a:ext>
                </a:extLst>
              </p:cNvPr>
              <p:cNvSpPr>
                <a:spLocks noChangeArrowheads="1"/>
              </p:cNvSpPr>
              <p:nvPr/>
            </p:nvSpPr>
            <p:spPr bwMode="auto">
              <a:xfrm>
                <a:off x="1912" y="2159"/>
                <a:ext cx="2734" cy="478"/>
              </a:xfrm>
              <a:prstGeom prst="rect">
                <a:avLst/>
              </a:prstGeom>
              <a:solidFill>
                <a:schemeClr val="bg1"/>
              </a:solidFill>
              <a:ln w="381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kumimoji="1" lang="zh-CN" altLang="en-US">
                  <a:solidFill>
                    <a:srgbClr val="000000"/>
                  </a:solidFill>
                  <a:ea typeface="隶书" pitchFamily="49" charset="-122"/>
                </a:endParaRPr>
              </a:p>
            </p:txBody>
          </p:sp>
          <p:sp>
            <p:nvSpPr>
              <p:cNvPr id="18" name="Line 10">
                <a:extLst>
                  <a:ext uri="{FF2B5EF4-FFF2-40B4-BE49-F238E27FC236}">
                    <a16:creationId xmlns:a16="http://schemas.microsoft.com/office/drawing/2014/main" id="{92FF0B84-0B9B-43E8-A5FA-8DAB37B43476}"/>
                  </a:ext>
                </a:extLst>
              </p:cNvPr>
              <p:cNvSpPr>
                <a:spLocks noChangeShapeType="1"/>
              </p:cNvSpPr>
              <p:nvPr/>
            </p:nvSpPr>
            <p:spPr bwMode="auto">
              <a:xfrm>
                <a:off x="1927" y="2393"/>
                <a:ext cx="2719"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 name="Text Box 13">
              <a:extLst>
                <a:ext uri="{FF2B5EF4-FFF2-40B4-BE49-F238E27FC236}">
                  <a16:creationId xmlns:a16="http://schemas.microsoft.com/office/drawing/2014/main" id="{12A1E4B9-9B3E-4F4E-88F9-0F45BE569A8C}"/>
                </a:ext>
              </a:extLst>
            </p:cNvPr>
            <p:cNvSpPr txBox="1">
              <a:spLocks noChangeArrowheads="1"/>
            </p:cNvSpPr>
            <p:nvPr/>
          </p:nvSpPr>
          <p:spPr bwMode="auto">
            <a:xfrm>
              <a:off x="476" y="2178"/>
              <a:ext cx="1361" cy="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spAutoFit/>
            </a:bodyPr>
            <a:lstStyle/>
            <a:p>
              <a:pPr algn="ctr">
                <a:lnSpc>
                  <a:spcPct val="100000"/>
                </a:lnSpc>
                <a:spcBef>
                  <a:spcPct val="50000"/>
                </a:spcBef>
              </a:pPr>
              <a:r>
                <a:rPr kumimoji="1" lang="zh-CN" altLang="en-US" dirty="0">
                  <a:solidFill>
                    <a:srgbClr val="000000"/>
                  </a:solidFill>
                  <a:latin typeface="微软雅黑" pitchFamily="34" charset="-122"/>
                  <a:ea typeface="微软雅黑" panose="020B0503020204020204" pitchFamily="34" charset="-122"/>
                </a:rPr>
                <a:t>编码方案</a:t>
              </a:r>
              <a:r>
                <a:rPr kumimoji="1" lang="en-US" altLang="zh-CN" dirty="0">
                  <a:solidFill>
                    <a:srgbClr val="000000"/>
                  </a:solidFill>
                  <a:latin typeface="微软雅黑" pitchFamily="34" charset="-122"/>
                  <a:ea typeface="微软雅黑" panose="020B0503020204020204" pitchFamily="34" charset="-122"/>
                </a:rPr>
                <a:t>2</a:t>
              </a:r>
            </a:p>
            <a:p>
              <a:pPr algn="ctr">
                <a:lnSpc>
                  <a:spcPct val="100000"/>
                </a:lnSpc>
                <a:spcBef>
                  <a:spcPct val="50000"/>
                </a:spcBef>
              </a:pPr>
              <a:r>
                <a:rPr kumimoji="1" lang="zh-CN" altLang="en-US" dirty="0">
                  <a:solidFill>
                    <a:srgbClr val="FF0000"/>
                  </a:solidFill>
                  <a:latin typeface="微软雅黑" pitchFamily="34" charset="-122"/>
                  <a:ea typeface="微软雅黑" panose="020B0503020204020204" pitchFamily="34" charset="-122"/>
                </a:rPr>
                <a:t>不等长编码</a:t>
              </a:r>
              <a:endParaRPr kumimoji="1" lang="en-US" altLang="zh-CN" dirty="0">
                <a:solidFill>
                  <a:srgbClr val="FF0000"/>
                </a:solidFill>
                <a:latin typeface="微软雅黑" pitchFamily="34" charset="-122"/>
                <a:ea typeface="微软雅黑" panose="020B0503020204020204" pitchFamily="34" charset="-122"/>
              </a:endParaRPr>
            </a:p>
          </p:txBody>
        </p:sp>
        <p:sp>
          <p:nvSpPr>
            <p:cNvPr id="15" name="Text Box 16">
              <a:extLst>
                <a:ext uri="{FF2B5EF4-FFF2-40B4-BE49-F238E27FC236}">
                  <a16:creationId xmlns:a16="http://schemas.microsoft.com/office/drawing/2014/main" id="{601CB785-1732-45C0-98CA-FD5AB9DEF383}"/>
                </a:ext>
              </a:extLst>
            </p:cNvPr>
            <p:cNvSpPr txBox="1">
              <a:spLocks noChangeArrowheads="1"/>
            </p:cNvSpPr>
            <p:nvPr/>
          </p:nvSpPr>
          <p:spPr bwMode="auto">
            <a:xfrm>
              <a:off x="1701" y="2144"/>
              <a:ext cx="3191"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spAutoFit/>
            </a:bodyPr>
            <a:lstStyle/>
            <a:p>
              <a:pPr>
                <a:lnSpc>
                  <a:spcPct val="100000"/>
                </a:lnSpc>
                <a:spcBef>
                  <a:spcPct val="0"/>
                </a:spcBef>
              </a:pPr>
              <a:r>
                <a:rPr kumimoji="1" lang="en-US" altLang="zh-CN" dirty="0">
                  <a:solidFill>
                    <a:srgbClr val="000000"/>
                  </a:solidFill>
                  <a:latin typeface="Verdana" pitchFamily="34" charset="0"/>
                  <a:ea typeface="隶书" pitchFamily="49" charset="-122"/>
                </a:rPr>
                <a:t>    A          B         C          D</a:t>
              </a:r>
            </a:p>
          </p:txBody>
        </p:sp>
        <p:sp>
          <p:nvSpPr>
            <p:cNvPr id="16" name="Text Box 17">
              <a:extLst>
                <a:ext uri="{FF2B5EF4-FFF2-40B4-BE49-F238E27FC236}">
                  <a16:creationId xmlns:a16="http://schemas.microsoft.com/office/drawing/2014/main" id="{94F01DD9-F838-4955-94FC-1C0B51236C18}"/>
                </a:ext>
              </a:extLst>
            </p:cNvPr>
            <p:cNvSpPr txBox="1">
              <a:spLocks noChangeArrowheads="1"/>
            </p:cNvSpPr>
            <p:nvPr/>
          </p:nvSpPr>
          <p:spPr bwMode="auto">
            <a:xfrm>
              <a:off x="1719" y="2439"/>
              <a:ext cx="3173"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spAutoFit/>
            </a:bodyPr>
            <a:lstStyle/>
            <a:p>
              <a:r>
                <a:rPr kumimoji="1" lang="en-US" altLang="zh-CN" dirty="0">
                  <a:solidFill>
                    <a:srgbClr val="000000"/>
                  </a:solidFill>
                  <a:latin typeface="Verdana" pitchFamily="34" charset="0"/>
                  <a:ea typeface="隶书" pitchFamily="49" charset="-122"/>
                </a:rPr>
                <a:t>    0         00        1         01 </a:t>
              </a:r>
            </a:p>
          </p:txBody>
        </p:sp>
      </p:grpSp>
    </p:spTree>
    <p:extLst>
      <p:ext uri="{BB962C8B-B14F-4D97-AF65-F5344CB8AC3E}">
        <p14:creationId xmlns:p14="http://schemas.microsoft.com/office/powerpoint/2010/main" val="400326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41C42-7A50-4FC8-8786-A3CC11D94D73}"/>
              </a:ext>
            </a:extLst>
          </p:cNvPr>
          <p:cNvSpPr>
            <a:spLocks noGrp="1"/>
          </p:cNvSpPr>
          <p:nvPr>
            <p:ph type="title"/>
          </p:nvPr>
        </p:nvSpPr>
        <p:spPr/>
        <p:txBody>
          <a:bodyPr/>
          <a:lstStyle/>
          <a:p>
            <a:r>
              <a:rPr lang="zh-CN" altLang="en-US" dirty="0"/>
              <a:t>前缀码</a:t>
            </a:r>
          </a:p>
        </p:txBody>
      </p:sp>
      <p:sp>
        <p:nvSpPr>
          <p:cNvPr id="3" name="内容占位符 2">
            <a:extLst>
              <a:ext uri="{FF2B5EF4-FFF2-40B4-BE49-F238E27FC236}">
                <a16:creationId xmlns:a16="http://schemas.microsoft.com/office/drawing/2014/main" id="{4F7091AF-69D8-4D3F-951C-D77999C28B10}"/>
              </a:ext>
            </a:extLst>
          </p:cNvPr>
          <p:cNvSpPr>
            <a:spLocks noGrp="1"/>
          </p:cNvSpPr>
          <p:nvPr>
            <p:ph idx="1"/>
          </p:nvPr>
        </p:nvSpPr>
        <p:spPr>
          <a:xfrm>
            <a:off x="304800" y="1371600"/>
            <a:ext cx="11582400" cy="811801"/>
          </a:xfrm>
        </p:spPr>
        <p:txBody>
          <a:bodyPr/>
          <a:lstStyle/>
          <a:p>
            <a:r>
              <a:rPr lang="zh-CN" altLang="en-US" sz="2400" dirty="0"/>
              <a:t>例如：需将文字“</a:t>
            </a:r>
            <a:r>
              <a:rPr lang="en-US" altLang="zh-CN" sz="2400" dirty="0"/>
              <a:t>ABACCDA”</a:t>
            </a:r>
            <a:r>
              <a:rPr lang="zh-CN" altLang="en-US" sz="2400" dirty="0"/>
              <a:t>转换成电文</a:t>
            </a:r>
          </a:p>
        </p:txBody>
      </p:sp>
      <p:sp>
        <p:nvSpPr>
          <p:cNvPr id="11" name="矩形 10">
            <a:extLst>
              <a:ext uri="{FF2B5EF4-FFF2-40B4-BE49-F238E27FC236}">
                <a16:creationId xmlns:a16="http://schemas.microsoft.com/office/drawing/2014/main" id="{86F1CC2A-668A-45F0-BA69-6C41C653E714}"/>
              </a:ext>
            </a:extLst>
          </p:cNvPr>
          <p:cNvSpPr/>
          <p:nvPr/>
        </p:nvSpPr>
        <p:spPr>
          <a:xfrm>
            <a:off x="304800" y="3733801"/>
            <a:ext cx="111252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342900" indent="-342900">
              <a:lnSpc>
                <a:spcPct val="150000"/>
              </a:lnSpc>
              <a:spcBef>
                <a:spcPts val="600"/>
              </a:spcBef>
              <a:spcAft>
                <a:spcPts val="600"/>
              </a:spcAft>
              <a:buClr>
                <a:srgbClr val="FF0000"/>
              </a:buClr>
              <a:buSzPct val="80000"/>
              <a:buFont typeface="Times New Roman" panose="02020603050405020304" pitchFamily="18" charset="0"/>
              <a:buChar char="☺"/>
            </a:pPr>
            <a:r>
              <a:rPr lang="zh-CN" altLang="en-US" b="1" dirty="0">
                <a:solidFill>
                  <a:srgbClr val="000066"/>
                </a:solidFill>
                <a:latin typeface="微软雅黑" panose="020B0503020204020204" pitchFamily="34" charset="-122"/>
                <a:ea typeface="微软雅黑" panose="020B0503020204020204" pitchFamily="34" charset="-122"/>
              </a:rPr>
              <a:t>采用不等长编码</a:t>
            </a:r>
          </a:p>
          <a:p>
            <a:pPr marL="342900" indent="-342900">
              <a:lnSpc>
                <a:spcPct val="150000"/>
              </a:lnSpc>
              <a:spcBef>
                <a:spcPts val="600"/>
              </a:spcBef>
              <a:spcAft>
                <a:spcPts val="600"/>
              </a:spcAft>
              <a:buClr>
                <a:srgbClr val="FF0000"/>
              </a:buClr>
              <a:buSzPct val="80000"/>
              <a:buFont typeface="Times New Roman" panose="02020603050405020304" pitchFamily="18" charset="0"/>
              <a:buChar char="☺"/>
            </a:pPr>
            <a:r>
              <a:rPr lang="zh-CN" altLang="en-US" b="1" dirty="0">
                <a:solidFill>
                  <a:srgbClr val="000066"/>
                </a:solidFill>
                <a:latin typeface="微软雅黑" panose="020B0503020204020204" pitchFamily="34" charset="-122"/>
                <a:ea typeface="微软雅黑" panose="020B0503020204020204" pitchFamily="34" charset="-122"/>
              </a:rPr>
              <a:t>出现次数多的字符用短码</a:t>
            </a:r>
          </a:p>
          <a:p>
            <a:pPr marL="342900" indent="-342900">
              <a:lnSpc>
                <a:spcPct val="150000"/>
              </a:lnSpc>
              <a:spcBef>
                <a:spcPts val="600"/>
              </a:spcBef>
              <a:spcAft>
                <a:spcPts val="600"/>
              </a:spcAft>
              <a:buClr>
                <a:srgbClr val="FF0000"/>
              </a:buClr>
              <a:buSzPct val="80000"/>
              <a:buFont typeface="Times New Roman" panose="02020603050405020304" pitchFamily="18" charset="0"/>
              <a:buChar char="☺"/>
            </a:pPr>
            <a:r>
              <a:rPr lang="zh-CN" altLang="en-US" b="1" dirty="0">
                <a:solidFill>
                  <a:srgbClr val="000066"/>
                </a:solidFill>
                <a:latin typeface="微软雅黑" panose="020B0503020204020204" pitchFamily="34" charset="-122"/>
                <a:ea typeface="微软雅黑" panose="020B0503020204020204" pitchFamily="34" charset="-122"/>
              </a:rPr>
              <a:t>且</a:t>
            </a:r>
            <a:r>
              <a:rPr lang="zh-CN" altLang="en-US" b="1" dirty="0">
                <a:solidFill>
                  <a:srgbClr val="FF0000"/>
                </a:solidFill>
                <a:latin typeface="微软雅黑" panose="020B0503020204020204" pitchFamily="34" charset="-122"/>
                <a:ea typeface="微软雅黑" panose="020B0503020204020204" pitchFamily="34" charset="-122"/>
              </a:rPr>
              <a:t>任一编码</a:t>
            </a:r>
            <a:r>
              <a:rPr lang="zh-CN" altLang="en-US" b="1" dirty="0">
                <a:solidFill>
                  <a:srgbClr val="000066"/>
                </a:solidFill>
                <a:latin typeface="微软雅黑" panose="020B0503020204020204" pitchFamily="34" charset="-122"/>
                <a:ea typeface="微软雅黑" panose="020B0503020204020204" pitchFamily="34" charset="-122"/>
              </a:rPr>
              <a:t>不能是另一编码的</a:t>
            </a:r>
            <a:r>
              <a:rPr lang="zh-CN" altLang="en-US" b="1" dirty="0">
                <a:solidFill>
                  <a:srgbClr val="FF0000"/>
                </a:solidFill>
                <a:latin typeface="微软雅黑" panose="020B0503020204020204" pitchFamily="34" charset="-122"/>
                <a:ea typeface="微软雅黑" panose="020B0503020204020204" pitchFamily="34" charset="-122"/>
              </a:rPr>
              <a:t>前缀</a:t>
            </a:r>
          </a:p>
          <a:p>
            <a:pPr marL="342900" indent="-342900">
              <a:lnSpc>
                <a:spcPct val="150000"/>
              </a:lnSpc>
              <a:spcBef>
                <a:spcPts val="600"/>
              </a:spcBef>
              <a:spcAft>
                <a:spcPts val="600"/>
              </a:spcAft>
              <a:buClr>
                <a:srgbClr val="FF0000"/>
              </a:buClr>
              <a:buSzPct val="80000"/>
              <a:buFont typeface="Times New Roman" panose="02020603050405020304" pitchFamily="18" charset="0"/>
              <a:buChar char="☺"/>
            </a:pPr>
            <a:r>
              <a:rPr lang="zh-CN" altLang="en-US" b="1" dirty="0">
                <a:solidFill>
                  <a:srgbClr val="000066"/>
                </a:solidFill>
                <a:latin typeface="微软雅黑" panose="020B0503020204020204" pitchFamily="34" charset="-122"/>
                <a:ea typeface="微软雅黑" panose="020B0503020204020204" pitchFamily="34" charset="-122"/>
              </a:rPr>
              <a:t>则</a:t>
            </a:r>
            <a:r>
              <a:rPr lang="en-US" altLang="zh-CN" b="1" dirty="0">
                <a:solidFill>
                  <a:srgbClr val="000066"/>
                </a:solidFill>
                <a:latin typeface="微软雅黑" panose="020B0503020204020204" pitchFamily="34" charset="-122"/>
                <a:ea typeface="微软雅黑" panose="020B0503020204020204" pitchFamily="34" charset="-122"/>
              </a:rPr>
              <a:t>ABACCDA</a:t>
            </a:r>
            <a:r>
              <a:rPr lang="zh-CN" altLang="en-US" b="1" dirty="0">
                <a:solidFill>
                  <a:srgbClr val="000066"/>
                </a:solidFill>
                <a:latin typeface="微软雅黑" panose="020B0503020204020204" pitchFamily="34" charset="-122"/>
                <a:ea typeface="微软雅黑" panose="020B0503020204020204" pitchFamily="34" charset="-122"/>
              </a:rPr>
              <a:t>文字的电文为：</a:t>
            </a:r>
            <a:r>
              <a:rPr lang="en-US" altLang="zh-CN" b="1" dirty="0">
                <a:solidFill>
                  <a:srgbClr val="000066"/>
                </a:solidFill>
                <a:latin typeface="微软雅黑" panose="020B0503020204020204" pitchFamily="34" charset="-122"/>
                <a:ea typeface="微软雅黑" panose="020B0503020204020204" pitchFamily="34" charset="-122"/>
              </a:rPr>
              <a:t>0110010101110     </a:t>
            </a:r>
            <a:r>
              <a:rPr lang="zh-CN" altLang="en-US" b="1" dirty="0">
                <a:solidFill>
                  <a:srgbClr val="000066"/>
                </a:solidFill>
                <a:latin typeface="微软雅黑" panose="020B0503020204020204" pitchFamily="34" charset="-122"/>
                <a:ea typeface="微软雅黑" panose="020B0503020204020204" pitchFamily="34" charset="-122"/>
              </a:rPr>
              <a:t>共</a:t>
            </a:r>
            <a:r>
              <a:rPr lang="en-US" altLang="zh-CN" b="1" dirty="0">
                <a:solidFill>
                  <a:srgbClr val="000066"/>
                </a:solidFill>
                <a:latin typeface="微软雅黑" panose="020B0503020204020204" pitchFamily="34" charset="-122"/>
                <a:ea typeface="微软雅黑" panose="020B0503020204020204" pitchFamily="34" charset="-122"/>
              </a:rPr>
              <a:t>13</a:t>
            </a:r>
            <a:r>
              <a:rPr lang="zh-CN" altLang="en-US" b="1" dirty="0">
                <a:solidFill>
                  <a:srgbClr val="000066"/>
                </a:solidFill>
                <a:latin typeface="微软雅黑" panose="020B0503020204020204" pitchFamily="34" charset="-122"/>
                <a:ea typeface="微软雅黑" panose="020B0503020204020204" pitchFamily="34" charset="-122"/>
              </a:rPr>
              <a:t>位</a:t>
            </a:r>
          </a:p>
        </p:txBody>
      </p:sp>
      <p:grpSp>
        <p:nvGrpSpPr>
          <p:cNvPr id="12" name="Group 18">
            <a:extLst>
              <a:ext uri="{FF2B5EF4-FFF2-40B4-BE49-F238E27FC236}">
                <a16:creationId xmlns:a16="http://schemas.microsoft.com/office/drawing/2014/main" id="{D82FDFC2-7F5C-4761-A483-3E37D89A4958}"/>
              </a:ext>
            </a:extLst>
          </p:cNvPr>
          <p:cNvGrpSpPr>
            <a:grpSpLocks/>
          </p:cNvGrpSpPr>
          <p:nvPr/>
        </p:nvGrpSpPr>
        <p:grpSpPr bwMode="auto">
          <a:xfrm>
            <a:off x="1524000" y="2205770"/>
            <a:ext cx="7010400" cy="1299156"/>
            <a:chOff x="476" y="2115"/>
            <a:chExt cx="4416" cy="558"/>
          </a:xfrm>
        </p:grpSpPr>
        <p:grpSp>
          <p:nvGrpSpPr>
            <p:cNvPr id="13" name="Group 15">
              <a:extLst>
                <a:ext uri="{FF2B5EF4-FFF2-40B4-BE49-F238E27FC236}">
                  <a16:creationId xmlns:a16="http://schemas.microsoft.com/office/drawing/2014/main" id="{05DF5AE6-B571-48BA-8836-B6A597B714FC}"/>
                </a:ext>
              </a:extLst>
            </p:cNvPr>
            <p:cNvGrpSpPr>
              <a:grpSpLocks/>
            </p:cNvGrpSpPr>
            <p:nvPr/>
          </p:nvGrpSpPr>
          <p:grpSpPr bwMode="auto">
            <a:xfrm>
              <a:off x="1701" y="2115"/>
              <a:ext cx="3191" cy="558"/>
              <a:chOff x="1912" y="2159"/>
              <a:chExt cx="2734" cy="478"/>
            </a:xfrm>
          </p:grpSpPr>
          <p:sp>
            <p:nvSpPr>
              <p:cNvPr id="17" name="Rectangle 9">
                <a:extLst>
                  <a:ext uri="{FF2B5EF4-FFF2-40B4-BE49-F238E27FC236}">
                    <a16:creationId xmlns:a16="http://schemas.microsoft.com/office/drawing/2014/main" id="{0E5899D9-E255-449F-A9BA-B3450C2901A0}"/>
                  </a:ext>
                </a:extLst>
              </p:cNvPr>
              <p:cNvSpPr>
                <a:spLocks noChangeArrowheads="1"/>
              </p:cNvSpPr>
              <p:nvPr/>
            </p:nvSpPr>
            <p:spPr bwMode="auto">
              <a:xfrm>
                <a:off x="1912" y="2159"/>
                <a:ext cx="2734" cy="478"/>
              </a:xfrm>
              <a:prstGeom prst="rect">
                <a:avLst/>
              </a:prstGeom>
              <a:solidFill>
                <a:schemeClr val="bg1"/>
              </a:solidFill>
              <a:ln w="381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endParaRPr kumimoji="1" lang="zh-CN" altLang="en-US">
                  <a:solidFill>
                    <a:srgbClr val="000000"/>
                  </a:solidFill>
                  <a:ea typeface="隶书" pitchFamily="49" charset="-122"/>
                </a:endParaRPr>
              </a:p>
            </p:txBody>
          </p:sp>
          <p:sp>
            <p:nvSpPr>
              <p:cNvPr id="18" name="Line 10">
                <a:extLst>
                  <a:ext uri="{FF2B5EF4-FFF2-40B4-BE49-F238E27FC236}">
                    <a16:creationId xmlns:a16="http://schemas.microsoft.com/office/drawing/2014/main" id="{0C51EB28-EC26-4A44-AC17-49153169952F}"/>
                  </a:ext>
                </a:extLst>
              </p:cNvPr>
              <p:cNvSpPr>
                <a:spLocks noChangeShapeType="1"/>
              </p:cNvSpPr>
              <p:nvPr/>
            </p:nvSpPr>
            <p:spPr bwMode="auto">
              <a:xfrm>
                <a:off x="1927" y="2393"/>
                <a:ext cx="2719"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 name="Text Box 13">
              <a:extLst>
                <a:ext uri="{FF2B5EF4-FFF2-40B4-BE49-F238E27FC236}">
                  <a16:creationId xmlns:a16="http://schemas.microsoft.com/office/drawing/2014/main" id="{6F9CFD56-6BF9-430A-8ED5-53578F16CFEA}"/>
                </a:ext>
              </a:extLst>
            </p:cNvPr>
            <p:cNvSpPr txBox="1">
              <a:spLocks noChangeArrowheads="1"/>
            </p:cNvSpPr>
            <p:nvPr/>
          </p:nvSpPr>
          <p:spPr bwMode="auto">
            <a:xfrm>
              <a:off x="476" y="2178"/>
              <a:ext cx="1361" cy="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spAutoFit/>
            </a:bodyPr>
            <a:lstStyle/>
            <a:p>
              <a:pPr algn="ctr">
                <a:lnSpc>
                  <a:spcPct val="100000"/>
                </a:lnSpc>
                <a:spcBef>
                  <a:spcPct val="50000"/>
                </a:spcBef>
              </a:pPr>
              <a:r>
                <a:rPr kumimoji="1" lang="zh-CN" altLang="en-US" dirty="0">
                  <a:solidFill>
                    <a:srgbClr val="000000"/>
                  </a:solidFill>
                  <a:latin typeface="微软雅黑" pitchFamily="34" charset="-122"/>
                  <a:ea typeface="微软雅黑" panose="020B0503020204020204" pitchFamily="34" charset="-122"/>
                </a:rPr>
                <a:t>编码方案</a:t>
              </a:r>
              <a:r>
                <a:rPr kumimoji="1" lang="en-US" altLang="zh-CN" dirty="0">
                  <a:solidFill>
                    <a:srgbClr val="000000"/>
                  </a:solidFill>
                  <a:latin typeface="微软雅黑" pitchFamily="34" charset="-122"/>
                  <a:ea typeface="微软雅黑" panose="020B0503020204020204" pitchFamily="34" charset="-122"/>
                </a:rPr>
                <a:t>3</a:t>
              </a:r>
            </a:p>
            <a:p>
              <a:pPr algn="ctr">
                <a:lnSpc>
                  <a:spcPct val="100000"/>
                </a:lnSpc>
                <a:spcBef>
                  <a:spcPct val="50000"/>
                </a:spcBef>
              </a:pPr>
              <a:r>
                <a:rPr kumimoji="1" lang="zh-CN" altLang="en-US" dirty="0">
                  <a:solidFill>
                    <a:srgbClr val="FF0000"/>
                  </a:solidFill>
                  <a:latin typeface="微软雅黑" pitchFamily="34" charset="-122"/>
                  <a:ea typeface="微软雅黑" panose="020B0503020204020204" pitchFamily="34" charset="-122"/>
                </a:rPr>
                <a:t>前缀码</a:t>
              </a:r>
              <a:endParaRPr kumimoji="1" lang="en-US" altLang="zh-CN" dirty="0">
                <a:solidFill>
                  <a:srgbClr val="FF0000"/>
                </a:solidFill>
                <a:latin typeface="微软雅黑" pitchFamily="34" charset="-122"/>
                <a:ea typeface="微软雅黑" panose="020B0503020204020204" pitchFamily="34" charset="-122"/>
              </a:endParaRPr>
            </a:p>
          </p:txBody>
        </p:sp>
        <p:sp>
          <p:nvSpPr>
            <p:cNvPr id="15" name="Text Box 16">
              <a:extLst>
                <a:ext uri="{FF2B5EF4-FFF2-40B4-BE49-F238E27FC236}">
                  <a16:creationId xmlns:a16="http://schemas.microsoft.com/office/drawing/2014/main" id="{AA3DE982-65DD-41B6-BF7E-C7B18658D9D4}"/>
                </a:ext>
              </a:extLst>
            </p:cNvPr>
            <p:cNvSpPr txBox="1">
              <a:spLocks noChangeArrowheads="1"/>
            </p:cNvSpPr>
            <p:nvPr/>
          </p:nvSpPr>
          <p:spPr bwMode="auto">
            <a:xfrm>
              <a:off x="1701" y="2144"/>
              <a:ext cx="3191"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spAutoFit/>
            </a:bodyPr>
            <a:lstStyle/>
            <a:p>
              <a:pPr>
                <a:lnSpc>
                  <a:spcPct val="100000"/>
                </a:lnSpc>
                <a:spcBef>
                  <a:spcPct val="0"/>
                </a:spcBef>
              </a:pPr>
              <a:r>
                <a:rPr kumimoji="1" lang="en-US" altLang="zh-CN" dirty="0">
                  <a:solidFill>
                    <a:srgbClr val="000000"/>
                  </a:solidFill>
                  <a:latin typeface="Verdana" pitchFamily="34" charset="0"/>
                  <a:ea typeface="隶书" pitchFamily="49" charset="-122"/>
                </a:rPr>
                <a:t>    A         B          C           D</a:t>
              </a:r>
            </a:p>
          </p:txBody>
        </p:sp>
        <p:sp>
          <p:nvSpPr>
            <p:cNvPr id="16" name="Text Box 17">
              <a:extLst>
                <a:ext uri="{FF2B5EF4-FFF2-40B4-BE49-F238E27FC236}">
                  <a16:creationId xmlns:a16="http://schemas.microsoft.com/office/drawing/2014/main" id="{CDC02EBF-38D0-40A9-8BE5-E15C4CFD68FC}"/>
                </a:ext>
              </a:extLst>
            </p:cNvPr>
            <p:cNvSpPr txBox="1">
              <a:spLocks noChangeArrowheads="1"/>
            </p:cNvSpPr>
            <p:nvPr/>
          </p:nvSpPr>
          <p:spPr bwMode="auto">
            <a:xfrm>
              <a:off x="1719" y="2439"/>
              <a:ext cx="3173"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spAutoFit/>
            </a:bodyPr>
            <a:lstStyle/>
            <a:p>
              <a:r>
                <a:rPr kumimoji="1" lang="en-US" altLang="zh-CN" dirty="0">
                  <a:solidFill>
                    <a:srgbClr val="000000"/>
                  </a:solidFill>
                  <a:latin typeface="Verdana" pitchFamily="34" charset="0"/>
                  <a:ea typeface="隶书" pitchFamily="49" charset="-122"/>
                </a:rPr>
                <a:t>    0       110       10        111</a:t>
              </a:r>
            </a:p>
          </p:txBody>
        </p:sp>
      </p:grpSp>
    </p:spTree>
    <p:extLst>
      <p:ext uri="{BB962C8B-B14F-4D97-AF65-F5344CB8AC3E}">
        <p14:creationId xmlns:p14="http://schemas.microsoft.com/office/powerpoint/2010/main" val="7041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956024-6C1D-4B0E-93DC-E22F73AE9817}"/>
              </a:ext>
            </a:extLst>
          </p:cNvPr>
          <p:cNvSpPr>
            <a:spLocks noGrp="1"/>
          </p:cNvSpPr>
          <p:nvPr>
            <p:ph type="title"/>
          </p:nvPr>
        </p:nvSpPr>
        <p:spPr/>
        <p:txBody>
          <a:bodyPr/>
          <a:lstStyle/>
          <a:p>
            <a:r>
              <a:rPr lang="zh-CN" altLang="en-US" dirty="0"/>
              <a:t>前缀码（</a:t>
            </a:r>
            <a:r>
              <a:rPr lang="en-US" altLang="zh-CN" dirty="0"/>
              <a:t>prefix code</a:t>
            </a:r>
            <a:r>
              <a:rPr lang="zh-CN" altLang="en-US" dirty="0"/>
              <a:t>）</a:t>
            </a:r>
          </a:p>
        </p:txBody>
      </p:sp>
      <p:sp>
        <p:nvSpPr>
          <p:cNvPr id="3" name="内容占位符 2">
            <a:extLst>
              <a:ext uri="{FF2B5EF4-FFF2-40B4-BE49-F238E27FC236}">
                <a16:creationId xmlns:a16="http://schemas.microsoft.com/office/drawing/2014/main" id="{3AD70D1C-69C3-4370-B601-94873F2E91FB}"/>
              </a:ext>
            </a:extLst>
          </p:cNvPr>
          <p:cNvSpPr>
            <a:spLocks noGrp="1"/>
          </p:cNvSpPr>
          <p:nvPr>
            <p:ph idx="1"/>
          </p:nvPr>
        </p:nvSpPr>
        <p:spPr/>
        <p:txBody>
          <a:bodyPr/>
          <a:lstStyle/>
          <a:p>
            <a:r>
              <a:rPr lang="zh-CN" altLang="en-US" dirty="0"/>
              <a:t>为什么要关注前缀码？</a:t>
            </a:r>
          </a:p>
          <a:p>
            <a:r>
              <a:rPr lang="zh-CN" altLang="en-US" dirty="0"/>
              <a:t>已经证明：</a:t>
            </a:r>
            <a:endParaRPr lang="en-US" altLang="zh-CN" dirty="0"/>
          </a:p>
          <a:p>
            <a:pPr lvl="1"/>
            <a:r>
              <a:rPr lang="zh-CN" altLang="en-US" dirty="0"/>
              <a:t>通过字符编码获得的最优数据压缩方式总可用某种前缀编码来表达</a:t>
            </a:r>
          </a:p>
          <a:p>
            <a:r>
              <a:rPr lang="zh-CN" altLang="en-US" dirty="0"/>
              <a:t>编码的前缀性质可以简化编解码方式</a:t>
            </a:r>
          </a:p>
          <a:p>
            <a:pPr lvl="1"/>
            <a:r>
              <a:rPr lang="zh-CN" altLang="en-US" dirty="0"/>
              <a:t>编码：只要将文件中表示每个字符的编码并置起来即可</a:t>
            </a:r>
          </a:p>
          <a:p>
            <a:pPr lvl="1"/>
            <a:r>
              <a:rPr lang="zh-CN" altLang="en-US" dirty="0"/>
              <a:t>解码：只需对第一个编码进行解码，然后迭代进行解码</a:t>
            </a:r>
          </a:p>
          <a:p>
            <a:r>
              <a:rPr lang="zh-CN" altLang="en-US" dirty="0"/>
              <a:t>由于是前缀码，因此被编码文件的起始编码是确定的</a:t>
            </a:r>
          </a:p>
          <a:p>
            <a:endParaRPr lang="zh-CN" altLang="en-US" dirty="0"/>
          </a:p>
        </p:txBody>
      </p:sp>
    </p:spTree>
    <p:extLst>
      <p:ext uri="{BB962C8B-B14F-4D97-AF65-F5344CB8AC3E}">
        <p14:creationId xmlns:p14="http://schemas.microsoft.com/office/powerpoint/2010/main" val="133051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7FB4F-D029-4B28-A261-10937C9B5379}"/>
              </a:ext>
            </a:extLst>
          </p:cNvPr>
          <p:cNvSpPr>
            <a:spLocks noGrp="1"/>
          </p:cNvSpPr>
          <p:nvPr>
            <p:ph type="title"/>
          </p:nvPr>
        </p:nvSpPr>
        <p:spPr/>
        <p:txBody>
          <a:bodyPr/>
          <a:lstStyle/>
          <a:p>
            <a:r>
              <a:rPr lang="zh-CN" altLang="en-US" dirty="0"/>
              <a:t>前缀码的二叉树表示</a:t>
            </a:r>
          </a:p>
        </p:txBody>
      </p:sp>
      <p:sp>
        <p:nvSpPr>
          <p:cNvPr id="3" name="内容占位符 2">
            <a:extLst>
              <a:ext uri="{FF2B5EF4-FFF2-40B4-BE49-F238E27FC236}">
                <a16:creationId xmlns:a16="http://schemas.microsoft.com/office/drawing/2014/main" id="{C2B27D25-68EC-408F-93F2-BB20E80D54A8}"/>
              </a:ext>
            </a:extLst>
          </p:cNvPr>
          <p:cNvSpPr>
            <a:spLocks noGrp="1"/>
          </p:cNvSpPr>
          <p:nvPr>
            <p:ph idx="1"/>
          </p:nvPr>
        </p:nvSpPr>
        <p:spPr>
          <a:xfrm>
            <a:off x="304800" y="1219200"/>
            <a:ext cx="11582400" cy="5334000"/>
          </a:xfrm>
        </p:spPr>
        <p:txBody>
          <a:bodyPr/>
          <a:lstStyle/>
          <a:p>
            <a:pPr>
              <a:spcAft>
                <a:spcPts val="0"/>
              </a:spcAft>
            </a:pPr>
            <a:r>
              <a:rPr lang="zh-CN" altLang="en-US" sz="2400" dirty="0"/>
              <a:t>前缀码可以采用二叉树进行表示</a:t>
            </a:r>
          </a:p>
          <a:p>
            <a:pPr>
              <a:spcAft>
                <a:spcPts val="0"/>
              </a:spcAft>
            </a:pPr>
            <a:r>
              <a:rPr lang="zh-CN" altLang="en-US" sz="2400" dirty="0"/>
              <a:t>利用二叉树的性质，可以很方便地对前缀码进行解码</a:t>
            </a:r>
          </a:p>
          <a:p>
            <a:pPr>
              <a:spcAft>
                <a:spcPts val="0"/>
              </a:spcAft>
            </a:pPr>
            <a:r>
              <a:rPr lang="zh-CN" altLang="en-US" sz="2400" dirty="0"/>
              <a:t>前缀码二叉树的数据结构</a:t>
            </a:r>
          </a:p>
          <a:p>
            <a:pPr lvl="1">
              <a:spcAft>
                <a:spcPts val="0"/>
              </a:spcAft>
            </a:pPr>
            <a:r>
              <a:rPr lang="zh-CN" altLang="en-US" sz="2200" dirty="0"/>
              <a:t>二叉树的叶节点表示一个特定字符，出现的频率（即权重）</a:t>
            </a:r>
            <a:endParaRPr lang="en-US" altLang="zh-CN" sz="2200" dirty="0"/>
          </a:p>
          <a:p>
            <a:pPr lvl="1">
              <a:spcAft>
                <a:spcPts val="0"/>
              </a:spcAft>
            </a:pPr>
            <a:r>
              <a:rPr lang="zh-CN" altLang="en-US" sz="2200" dirty="0"/>
              <a:t>二叉树的内节点表示其子树中所有叶子的频率之和</a:t>
            </a:r>
          </a:p>
          <a:p>
            <a:pPr>
              <a:spcAft>
                <a:spcPts val="0"/>
              </a:spcAft>
            </a:pPr>
            <a:r>
              <a:rPr lang="zh-CN" altLang="en-US" sz="2400" dirty="0"/>
              <a:t>字符的编码为从根至该字符的路径</a:t>
            </a:r>
          </a:p>
          <a:p>
            <a:pPr lvl="1">
              <a:spcAft>
                <a:spcPts val="0"/>
              </a:spcAft>
            </a:pPr>
            <a:r>
              <a:rPr lang="zh-CN" altLang="en-US" sz="2200" dirty="0"/>
              <a:t>路径上的字符</a:t>
            </a:r>
            <a:r>
              <a:rPr lang="en-US" altLang="zh-CN" sz="2200" dirty="0">
                <a:solidFill>
                  <a:srgbClr val="FF0000"/>
                </a:solidFill>
              </a:rPr>
              <a:t>0</a:t>
            </a:r>
            <a:r>
              <a:rPr lang="zh-CN" altLang="en-US" sz="2200" dirty="0"/>
              <a:t>表示：转向</a:t>
            </a:r>
            <a:r>
              <a:rPr lang="zh-CN" altLang="en-US" sz="2200" dirty="0">
                <a:solidFill>
                  <a:srgbClr val="FF0000"/>
                </a:solidFill>
              </a:rPr>
              <a:t>左</a:t>
            </a:r>
            <a:r>
              <a:rPr lang="zh-CN" altLang="en-US" sz="2200" dirty="0"/>
              <a:t>子节点</a:t>
            </a:r>
          </a:p>
          <a:p>
            <a:pPr lvl="1">
              <a:spcAft>
                <a:spcPts val="0"/>
              </a:spcAft>
            </a:pPr>
            <a:r>
              <a:rPr lang="zh-CN" altLang="en-US" sz="2200" dirty="0"/>
              <a:t>路径上的字符</a:t>
            </a:r>
            <a:r>
              <a:rPr lang="en-US" altLang="zh-CN" sz="2200" dirty="0">
                <a:solidFill>
                  <a:srgbClr val="FF0000"/>
                </a:solidFill>
              </a:rPr>
              <a:t>1</a:t>
            </a:r>
            <a:r>
              <a:rPr lang="zh-CN" altLang="en-US" sz="2200" dirty="0"/>
              <a:t>表示：转向</a:t>
            </a:r>
            <a:r>
              <a:rPr lang="zh-CN" altLang="en-US" sz="2200" dirty="0">
                <a:solidFill>
                  <a:srgbClr val="FF0000"/>
                </a:solidFill>
              </a:rPr>
              <a:t>右</a:t>
            </a:r>
            <a:r>
              <a:rPr lang="zh-CN" altLang="en-US" sz="2200" dirty="0"/>
              <a:t>子节点</a:t>
            </a:r>
          </a:p>
        </p:txBody>
      </p:sp>
      <p:pic>
        <p:nvPicPr>
          <p:cNvPr id="4" name="Picture 2" descr="E:\资料存档\课堂教学\算法分析与设计\我的课件\graph\CH04\huffman编码2.emf">
            <a:extLst>
              <a:ext uri="{FF2B5EF4-FFF2-40B4-BE49-F238E27FC236}">
                <a16:creationId xmlns:a16="http://schemas.microsoft.com/office/drawing/2014/main" id="{CCA1C740-4169-4531-BB6E-2812CE03D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3429000"/>
            <a:ext cx="4515239" cy="3046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74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59F34-E4DE-4785-B121-4FC1DB4AAA41}"/>
              </a:ext>
            </a:extLst>
          </p:cNvPr>
          <p:cNvSpPr>
            <a:spLocks noGrp="1"/>
          </p:cNvSpPr>
          <p:nvPr>
            <p:ph type="title"/>
          </p:nvPr>
        </p:nvSpPr>
        <p:spPr>
          <a:xfrm>
            <a:off x="914400" y="533400"/>
            <a:ext cx="10363200" cy="990600"/>
          </a:xfrm>
        </p:spPr>
        <p:txBody>
          <a:bodyPr/>
          <a:lstStyle/>
          <a:p>
            <a:r>
              <a:rPr lang="en-US" altLang="zh-CN" sz="4400" dirty="0"/>
              <a:t>1</a:t>
            </a:r>
            <a:r>
              <a:rPr lang="zh-CN" altLang="en-US" sz="4400" dirty="0"/>
              <a:t>、双亲表示法</a:t>
            </a:r>
          </a:p>
        </p:txBody>
      </p:sp>
      <p:sp>
        <p:nvSpPr>
          <p:cNvPr id="3" name="内容占位符 2">
            <a:extLst>
              <a:ext uri="{FF2B5EF4-FFF2-40B4-BE49-F238E27FC236}">
                <a16:creationId xmlns:a16="http://schemas.microsoft.com/office/drawing/2014/main" id="{037EB8D6-1C33-42EB-B60E-FAF856BDEEE2}"/>
              </a:ext>
            </a:extLst>
          </p:cNvPr>
          <p:cNvSpPr>
            <a:spLocks noGrp="1"/>
          </p:cNvSpPr>
          <p:nvPr>
            <p:ph idx="1"/>
          </p:nvPr>
        </p:nvSpPr>
        <p:spPr>
          <a:xfrm>
            <a:off x="304800" y="1828800"/>
            <a:ext cx="11582400" cy="4724400"/>
          </a:xfrm>
        </p:spPr>
        <p:txBody>
          <a:bodyPr/>
          <a:lstStyle/>
          <a:p>
            <a:pPr>
              <a:lnSpc>
                <a:spcPct val="200000"/>
              </a:lnSpc>
              <a:spcBef>
                <a:spcPts val="1200"/>
              </a:spcBef>
              <a:spcAft>
                <a:spcPts val="1200"/>
              </a:spcAft>
            </a:pPr>
            <a:r>
              <a:rPr lang="zh-CN" altLang="en-US" sz="2800" dirty="0"/>
              <a:t>优点：利用了树中每个结点（根结点除外）只有一个双亲结点的性质，使得查找某个结点的双亲结点非常容易。 </a:t>
            </a:r>
          </a:p>
          <a:p>
            <a:pPr>
              <a:lnSpc>
                <a:spcPct val="200000"/>
              </a:lnSpc>
              <a:spcBef>
                <a:spcPts val="1200"/>
              </a:spcBef>
              <a:spcAft>
                <a:spcPts val="1200"/>
              </a:spcAft>
            </a:pPr>
            <a:r>
              <a:rPr lang="zh-CN" altLang="en-US" sz="2800" dirty="0"/>
              <a:t>缺点：在求某个结点的孩子时，需要遍历整个向量。 </a:t>
            </a:r>
          </a:p>
          <a:p>
            <a:pPr>
              <a:lnSpc>
                <a:spcPct val="200000"/>
              </a:lnSpc>
              <a:spcBef>
                <a:spcPts val="1200"/>
              </a:spcBef>
              <a:spcAft>
                <a:spcPts val="1200"/>
              </a:spcAft>
            </a:pPr>
            <a:endParaRPr lang="zh-CN" altLang="en-US" sz="2800" dirty="0"/>
          </a:p>
        </p:txBody>
      </p:sp>
    </p:spTree>
    <p:extLst>
      <p:ext uri="{BB962C8B-B14F-4D97-AF65-F5344CB8AC3E}">
        <p14:creationId xmlns:p14="http://schemas.microsoft.com/office/powerpoint/2010/main" val="4567343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CA140A-BA86-461F-AAC4-3CCEDD20A969}"/>
              </a:ext>
            </a:extLst>
          </p:cNvPr>
          <p:cNvSpPr>
            <a:spLocks noGrp="1"/>
          </p:cNvSpPr>
          <p:nvPr>
            <p:ph type="title"/>
          </p:nvPr>
        </p:nvSpPr>
        <p:spPr/>
        <p:txBody>
          <a:bodyPr/>
          <a:lstStyle/>
          <a:p>
            <a:r>
              <a:rPr lang="zh-CN" altLang="en-US" dirty="0"/>
              <a:t>哈夫曼编码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FC99FFF-A51D-41CF-894F-6746B5B56605}"/>
                  </a:ext>
                </a:extLst>
              </p:cNvPr>
              <p:cNvSpPr>
                <a:spLocks noGrp="1"/>
              </p:cNvSpPr>
              <p:nvPr>
                <p:ph idx="1"/>
              </p:nvPr>
            </p:nvSpPr>
            <p:spPr/>
            <p:txBody>
              <a:bodyPr/>
              <a:lstStyle/>
              <a:p>
                <a:r>
                  <a:rPr lang="zh-CN" altLang="en-US" sz="2400" dirty="0">
                    <a:latin typeface="Verdana" panose="020B0604030504040204" pitchFamily="34" charset="0"/>
                    <a:cs typeface="Verdana" panose="020B0604030504040204" pitchFamily="34" charset="0"/>
                  </a:rPr>
                  <a:t>有</a:t>
                </a:r>
                <a:r>
                  <a:rPr lang="en-US" altLang="zh-CN" sz="2400" dirty="0">
                    <a:latin typeface="Verdana" panose="020B0604030504040204" pitchFamily="34" charset="0"/>
                    <a:cs typeface="Verdana" panose="020B0604030504040204" pitchFamily="34" charset="0"/>
                  </a:rPr>
                  <a:t>n</a:t>
                </a:r>
                <a:r>
                  <a:rPr lang="zh-CN" altLang="en-US" sz="2400" dirty="0">
                    <a:latin typeface="Verdana" panose="020B0604030504040204" pitchFamily="34" charset="0"/>
                    <a:cs typeface="Verdana" panose="020B0604030504040204" pitchFamily="34" charset="0"/>
                  </a:rPr>
                  <a:t>种字符（每种字符出现的次数为 </a:t>
                </a:r>
                <a:r>
                  <a:rPr lang="en-US" altLang="zh-CN" sz="2400" dirty="0" err="1">
                    <a:latin typeface="Verdana" panose="020B0604030504040204" pitchFamily="34" charset="0"/>
                    <a:cs typeface="Verdana" panose="020B0604030504040204" pitchFamily="34" charset="0"/>
                  </a:rPr>
                  <a:t>w</a:t>
                </a:r>
                <a:r>
                  <a:rPr lang="en-US" altLang="zh-CN" sz="2400" baseline="-25000" dirty="0" err="1">
                    <a:latin typeface="Verdana" panose="020B0604030504040204" pitchFamily="34" charset="0"/>
                    <a:cs typeface="Verdana" panose="020B0604030504040204" pitchFamily="34" charset="0"/>
                  </a:rPr>
                  <a:t>i</a:t>
                </a:r>
                <a:r>
                  <a:rPr lang="en-US" altLang="zh-CN" sz="2400" dirty="0">
                    <a:latin typeface="Verdana" panose="020B0604030504040204" pitchFamily="34" charset="0"/>
                    <a:cs typeface="Verdana" panose="020B0604030504040204" pitchFamily="34" charset="0"/>
                  </a:rPr>
                  <a:t> </a:t>
                </a:r>
                <a:r>
                  <a:rPr lang="zh-CN" altLang="en-US" sz="2400" dirty="0">
                    <a:latin typeface="Verdana" panose="020B0604030504040204" pitchFamily="34" charset="0"/>
                    <a:cs typeface="Verdana" panose="020B0604030504040204" pitchFamily="34" charset="0"/>
                  </a:rPr>
                  <a:t>），设每种字符的编码长度为 </a:t>
                </a:r>
                <a:r>
                  <a:rPr lang="en-US" altLang="zh-CN" sz="2400" dirty="0">
                    <a:latin typeface="Verdana" panose="020B0604030504040204" pitchFamily="34" charset="0"/>
                    <a:cs typeface="Verdana" panose="020B0604030504040204" pitchFamily="34" charset="0"/>
                  </a:rPr>
                  <a:t>d</a:t>
                </a:r>
                <a:r>
                  <a:rPr lang="en-US" altLang="zh-CN" sz="2400" baseline="-25000" dirty="0">
                    <a:latin typeface="Verdana" panose="020B0604030504040204" pitchFamily="34" charset="0"/>
                    <a:cs typeface="Verdana" panose="020B0604030504040204" pitchFamily="34" charset="0"/>
                  </a:rPr>
                  <a:t>i</a:t>
                </a:r>
                <a:r>
                  <a:rPr lang="en-US" altLang="zh-CN" sz="2400" dirty="0">
                    <a:latin typeface="Verdana" panose="020B0604030504040204" pitchFamily="34" charset="0"/>
                    <a:cs typeface="Verdana" panose="020B0604030504040204" pitchFamily="34" charset="0"/>
                  </a:rPr>
                  <a:t> </a:t>
                </a:r>
                <a:r>
                  <a:rPr lang="zh-CN" altLang="en-US" sz="2400" dirty="0">
                    <a:latin typeface="Verdana" panose="020B0604030504040204" pitchFamily="34" charset="0"/>
                    <a:cs typeface="Verdana" panose="020B0604030504040204" pitchFamily="34" charset="0"/>
                  </a:rPr>
                  <a:t>，</a:t>
                </a:r>
                <a:r>
                  <a:rPr lang="zh-CN" altLang="en-US" sz="2400" dirty="0"/>
                  <a:t>则整个电文总长度为</a:t>
                </a:r>
                <a:r>
                  <a:rPr lang="zh-CN" altLang="en-US" sz="2400" dirty="0">
                    <a:latin typeface="Verdana" panose="020B0604030504040204" pitchFamily="34" charset="0"/>
                    <a:cs typeface="Verdana" panose="020B0604030504040204" pitchFamily="34" charset="0"/>
                  </a:rPr>
                  <a:t>：</a:t>
                </a:r>
                <a14:m>
                  <m:oMath xmlns:m="http://schemas.openxmlformats.org/officeDocument/2006/math">
                    <m:nary>
                      <m:naryPr>
                        <m:chr m:val="∑"/>
                        <m:ctrlPr>
                          <a:rPr lang="pt-BR" altLang="zh-CN" sz="2400" i="1">
                            <a:latin typeface="Cambria Math" panose="02040503050406030204" pitchFamily="18" charset="0"/>
                          </a:rPr>
                        </m:ctrlPr>
                      </m:naryPr>
                      <m:sub>
                        <m:r>
                          <m:rPr>
                            <m:sty m:val="p"/>
                            <m:brk m:alnAt="23"/>
                          </m:rPr>
                          <a:rPr lang="en-US" altLang="zh-CN" sz="2400" i="1">
                            <a:latin typeface="Cambria Math" panose="02040503050406030204" pitchFamily="18" charset="0"/>
                          </a:rPr>
                          <m:t>i</m:t>
                        </m:r>
                        <m:r>
                          <a:rPr lang="en-US" altLang="zh-CN" sz="2400" i="1">
                            <a:latin typeface="Cambria Math" panose="02040503050406030204" pitchFamily="18" charset="0"/>
                          </a:rPr>
                          <m:t>=</m:t>
                        </m:r>
                        <m:r>
                          <a:rPr lang="en-US" altLang="zh-CN" sz="2400" i="1">
                            <a:latin typeface="Cambria Math" panose="02040503050406030204" pitchFamily="18" charset="0"/>
                          </a:rPr>
                          <m:t>𝟏</m:t>
                        </m:r>
                      </m:sub>
                      <m:sup>
                        <m:r>
                          <a:rPr lang="en-US" altLang="zh-CN" sz="2400" i="1">
                            <a:latin typeface="Cambria Math" panose="02040503050406030204" pitchFamily="18" charset="0"/>
                          </a:rPr>
                          <m:t>𝒏</m:t>
                        </m:r>
                      </m:sup>
                      <m:e>
                        <m:r>
                          <m:rPr>
                            <m:nor/>
                          </m:rPr>
                          <a:rPr lang="en-US" altLang="zh-CN" sz="2400" dirty="0">
                            <a:cs typeface="Verdana" panose="020B0604030504040204" pitchFamily="34" charset="0"/>
                          </a:rPr>
                          <m:t>w</m:t>
                        </m:r>
                        <m:r>
                          <m:rPr>
                            <m:nor/>
                          </m:rPr>
                          <a:rPr lang="en-US" altLang="zh-CN" sz="2400" baseline="-25000" dirty="0">
                            <a:cs typeface="Verdana" panose="020B0604030504040204" pitchFamily="34" charset="0"/>
                          </a:rPr>
                          <m:t>i</m:t>
                        </m:r>
                        <m:r>
                          <m:rPr>
                            <m:nor/>
                          </m:rPr>
                          <a:rPr lang="en-US" altLang="zh-CN" sz="2400" dirty="0">
                            <a:cs typeface="Verdana" panose="020B0604030504040204" pitchFamily="34" charset="0"/>
                          </a:rPr>
                          <m:t>d</m:t>
                        </m:r>
                        <m:r>
                          <m:rPr>
                            <m:nor/>
                          </m:rPr>
                          <a:rPr lang="en-US" altLang="zh-CN" sz="2400" baseline="-25000" dirty="0">
                            <a:cs typeface="Verdana" panose="020B0604030504040204" pitchFamily="34" charset="0"/>
                          </a:rPr>
                          <m:t>i</m:t>
                        </m:r>
                      </m:e>
                    </m:nary>
                  </m:oMath>
                </a14:m>
                <a:endParaRPr lang="en-US" altLang="zh-CN" sz="2400" dirty="0">
                  <a:cs typeface="Verdana" panose="020B0604030504040204" pitchFamily="34" charset="0"/>
                </a:endParaRPr>
              </a:p>
              <a:p>
                <a:pPr marL="342900" lvl="1" indent="-342900">
                  <a:buFont typeface="Times New Roman" panose="02020603050405020304" pitchFamily="18" charset="0"/>
                  <a:buChar char="☺"/>
                  <a:defRPr/>
                </a:pPr>
                <a:r>
                  <a:rPr lang="zh-CN" altLang="en-US" dirty="0">
                    <a:latin typeface="Verdana" panose="020B0604030504040204" pitchFamily="34" charset="0"/>
                    <a:cs typeface="Verdana" panose="020B0604030504040204" pitchFamily="34" charset="0"/>
                  </a:rPr>
                  <a:t>要得到最短的电文（即使得 </a:t>
                </a:r>
                <a14:m>
                  <m:oMath xmlns:m="http://schemas.openxmlformats.org/officeDocument/2006/math">
                    <m:nary>
                      <m:naryPr>
                        <m:chr m:val="∑"/>
                        <m:ctrlPr>
                          <a:rPr lang="pt-BR" altLang="zh-CN" i="1">
                            <a:latin typeface="Cambria Math" panose="02040503050406030204" pitchFamily="18" charset="0"/>
                            <a:cs typeface="Verdana" panose="020B0604030504040204" pitchFamily="34" charset="0"/>
                          </a:rPr>
                        </m:ctrlPr>
                      </m:naryPr>
                      <m:sub>
                        <m:r>
                          <m:rPr>
                            <m:sty m:val="p"/>
                            <m:brk m:alnAt="23"/>
                          </m:rPr>
                          <a:rPr lang="en-US" altLang="zh-CN">
                            <a:latin typeface="Cambria Math" panose="02040503050406030204" pitchFamily="18" charset="0"/>
                            <a:cs typeface="Verdana" panose="020B0604030504040204" pitchFamily="34" charset="0"/>
                          </a:rPr>
                          <m:t>i</m:t>
                        </m:r>
                        <m:r>
                          <a:rPr lang="en-US" altLang="zh-CN">
                            <a:latin typeface="Cambria Math" panose="02040503050406030204" pitchFamily="18" charset="0"/>
                            <a:cs typeface="Verdana" panose="020B0604030504040204" pitchFamily="34" charset="0"/>
                          </a:rPr>
                          <m:t>=</m:t>
                        </m:r>
                        <m:r>
                          <a:rPr lang="en-US" altLang="zh-CN">
                            <a:latin typeface="Cambria Math" panose="02040503050406030204" pitchFamily="18" charset="0"/>
                            <a:cs typeface="Verdana" panose="020B0604030504040204" pitchFamily="34" charset="0"/>
                          </a:rPr>
                          <m:t>𝟏</m:t>
                        </m:r>
                      </m:sub>
                      <m:sup>
                        <m:r>
                          <a:rPr lang="en-US" altLang="zh-CN">
                            <a:latin typeface="Cambria Math" panose="02040503050406030204" pitchFamily="18" charset="0"/>
                            <a:cs typeface="Verdana" panose="020B0604030504040204" pitchFamily="34" charset="0"/>
                          </a:rPr>
                          <m:t>𝒏</m:t>
                        </m:r>
                      </m:sup>
                      <m:e>
                        <m:r>
                          <m:rPr>
                            <m:nor/>
                          </m:rPr>
                          <a:rPr lang="en-US" altLang="zh-CN" dirty="0">
                            <a:latin typeface="Verdana" panose="020B0604030504040204" pitchFamily="34" charset="0"/>
                            <a:cs typeface="Verdana" panose="020B0604030504040204" pitchFamily="34" charset="0"/>
                          </a:rPr>
                          <m:t>widi</m:t>
                        </m:r>
                      </m:e>
                    </m:nary>
                  </m:oMath>
                </a14:m>
                <a:r>
                  <a:rPr lang="zh-CN" altLang="en-US" dirty="0">
                    <a:latin typeface="Verdana" panose="020B0604030504040204" pitchFamily="34" charset="0"/>
                    <a:cs typeface="Verdana" panose="020B0604030504040204" pitchFamily="34" charset="0"/>
                  </a:rPr>
                  <a:t> 最小）：</a:t>
                </a:r>
                <a:endParaRPr lang="en-US" altLang="zh-CN" dirty="0">
                  <a:latin typeface="Verdana" panose="020B0604030504040204" pitchFamily="34" charset="0"/>
                  <a:cs typeface="Verdana" panose="020B0604030504040204" pitchFamily="34" charset="0"/>
                </a:endParaRPr>
              </a:p>
              <a:p>
                <a:pPr lvl="1">
                  <a:spcAft>
                    <a:spcPts val="0"/>
                  </a:spcAft>
                  <a:defRPr/>
                </a:pPr>
                <a:r>
                  <a:rPr lang="zh-CN" altLang="en-US" dirty="0"/>
                  <a:t>以字符出现的次数为权值构造一棵</a:t>
                </a:r>
                <a:r>
                  <a:rPr lang="en-US" altLang="zh-CN" dirty="0"/>
                  <a:t>Huffman</a:t>
                </a:r>
                <a:r>
                  <a:rPr lang="zh-CN" altLang="en-US" dirty="0"/>
                  <a:t>树</a:t>
                </a:r>
                <a:endParaRPr lang="en-US" altLang="zh-CN" dirty="0"/>
              </a:p>
              <a:p>
                <a:pPr lvl="1">
                  <a:spcAft>
                    <a:spcPts val="0"/>
                  </a:spcAft>
                  <a:defRPr/>
                </a:pPr>
                <a:r>
                  <a:rPr lang="zh-CN" altLang="en-US" dirty="0">
                    <a:latin typeface="Verdana" panose="020B0604030504040204" pitchFamily="34" charset="0"/>
                    <a:cs typeface="Verdana" panose="020B0604030504040204" pitchFamily="34" charset="0"/>
                  </a:rPr>
                  <a:t>规定：左分支编码为</a:t>
                </a:r>
                <a:r>
                  <a:rPr lang="en-US" altLang="zh-CN" dirty="0">
                    <a:latin typeface="Verdana" panose="020B0604030504040204" pitchFamily="34" charset="0"/>
                    <a:cs typeface="Verdana" panose="020B0604030504040204" pitchFamily="34" charset="0"/>
                  </a:rPr>
                  <a:t>0</a:t>
                </a:r>
                <a:r>
                  <a:rPr lang="zh-CN" altLang="en-US" dirty="0">
                    <a:latin typeface="Verdana" panose="020B0604030504040204" pitchFamily="34" charset="0"/>
                    <a:cs typeface="Verdana" panose="020B0604030504040204" pitchFamily="34" charset="0"/>
                  </a:rPr>
                  <a:t>，右分支编码为</a:t>
                </a:r>
                <a:r>
                  <a:rPr lang="en-US" altLang="zh-CN" dirty="0">
                    <a:latin typeface="Verdana" panose="020B0604030504040204" pitchFamily="34" charset="0"/>
                    <a:cs typeface="Verdana" panose="020B0604030504040204" pitchFamily="34" charset="0"/>
                  </a:rPr>
                  <a:t>1</a:t>
                </a:r>
              </a:p>
              <a:p>
                <a:pPr marL="342900" lvl="1" indent="-342900">
                  <a:buFont typeface="Times New Roman" panose="02020603050405020304" pitchFamily="18" charset="0"/>
                  <a:buChar char="☺"/>
                  <a:defRPr/>
                </a:pPr>
                <a:r>
                  <a:rPr lang="zh-CN" altLang="en-US" dirty="0">
                    <a:latin typeface="Verdana" panose="020B0604030504040204" pitchFamily="34" charset="0"/>
                    <a:cs typeface="Verdana" panose="020B0604030504040204" pitchFamily="34" charset="0"/>
                  </a:rPr>
                  <a:t>则字符的编码为：从根到该字符所在的叶结点的路径上的分支编号构成的序列</a:t>
                </a:r>
                <a:endParaRPr lang="en-US" altLang="zh-CN" dirty="0">
                  <a:latin typeface="Verdana" panose="020B0604030504040204" pitchFamily="34" charset="0"/>
                  <a:cs typeface="Verdana" panose="020B0604030504040204" pitchFamily="34" charset="0"/>
                </a:endParaRPr>
              </a:p>
              <a:p>
                <a:pPr marL="342900" lvl="1" indent="-342900">
                  <a:buFont typeface="Times New Roman" panose="02020603050405020304" pitchFamily="18" charset="0"/>
                  <a:buChar char="☺"/>
                  <a:defRPr/>
                </a:pPr>
                <a:r>
                  <a:rPr lang="zh-CN" altLang="en-US" dirty="0">
                    <a:latin typeface="Verdana" panose="020B0604030504040204" pitchFamily="34" charset="0"/>
                    <a:cs typeface="Verdana" panose="020B0604030504040204" pitchFamily="34" charset="0"/>
                  </a:rPr>
                  <a:t>用</a:t>
                </a:r>
                <a:r>
                  <a:rPr lang="en-US" altLang="zh-CN" dirty="0">
                    <a:latin typeface="Verdana" panose="020B0604030504040204" pitchFamily="34" charset="0"/>
                    <a:cs typeface="Verdana" panose="020B0604030504040204" pitchFamily="34" charset="0"/>
                  </a:rPr>
                  <a:t>Huffman</a:t>
                </a:r>
                <a:r>
                  <a:rPr lang="zh-CN" altLang="en-US" dirty="0">
                    <a:latin typeface="Verdana" panose="020B0604030504040204" pitchFamily="34" charset="0"/>
                    <a:cs typeface="Verdana" panose="020B0604030504040204" pitchFamily="34" charset="0"/>
                  </a:rPr>
                  <a:t>树编出来的码称为</a:t>
                </a:r>
                <a:r>
                  <a:rPr lang="en-US" altLang="zh-CN" dirty="0">
                    <a:solidFill>
                      <a:srgbClr val="FF0000"/>
                    </a:solidFill>
                    <a:latin typeface="Verdana" panose="020B0604030504040204" pitchFamily="34" charset="0"/>
                    <a:cs typeface="Verdana" panose="020B0604030504040204" pitchFamily="34" charset="0"/>
                  </a:rPr>
                  <a:t>Huffman</a:t>
                </a:r>
                <a:r>
                  <a:rPr lang="zh-CN" altLang="en-US" dirty="0">
                    <a:solidFill>
                      <a:srgbClr val="FF0000"/>
                    </a:solidFill>
                    <a:latin typeface="Verdana" panose="020B0604030504040204" pitchFamily="34" charset="0"/>
                    <a:cs typeface="Verdana" panose="020B0604030504040204" pitchFamily="34" charset="0"/>
                  </a:rPr>
                  <a:t>编码</a:t>
                </a:r>
                <a:endParaRPr lang="zh-CN" altLang="en-US" dirty="0">
                  <a:solidFill>
                    <a:srgbClr val="FF0000"/>
                  </a:solidFill>
                </a:endParaRPr>
              </a:p>
              <a:p>
                <a:endParaRPr lang="zh-CN" altLang="en-US" sz="2400" dirty="0"/>
              </a:p>
            </p:txBody>
          </p:sp>
        </mc:Choice>
        <mc:Fallback xmlns="">
          <p:sp>
            <p:nvSpPr>
              <p:cNvPr id="3" name="内容占位符 2">
                <a:extLst>
                  <a:ext uri="{FF2B5EF4-FFF2-40B4-BE49-F238E27FC236}">
                    <a16:creationId xmlns:a16="http://schemas.microsoft.com/office/drawing/2014/main" id="{1FC99FFF-A51D-41CF-894F-6746B5B56605}"/>
                  </a:ext>
                </a:extLst>
              </p:cNvPr>
              <p:cNvSpPr>
                <a:spLocks noGrp="1" noRot="1" noChangeAspect="1" noMove="1" noResize="1" noEditPoints="1" noAdjustHandles="1" noChangeArrowheads="1" noChangeShapeType="1" noTextEdit="1"/>
              </p:cNvSpPr>
              <p:nvPr>
                <p:ph idx="1"/>
              </p:nvPr>
            </p:nvSpPr>
            <p:spPr>
              <a:blipFill>
                <a:blip r:embed="rId2"/>
                <a:stretch>
                  <a:fillRect l="-421" r="-6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8036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7" descr="huffman编码">
            <a:extLst>
              <a:ext uri="{FF2B5EF4-FFF2-40B4-BE49-F238E27FC236}">
                <a16:creationId xmlns:a16="http://schemas.microsoft.com/office/drawing/2014/main" id="{0787F88C-4E90-4D88-A0F6-D9AC9DC3F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685800"/>
            <a:ext cx="3588275" cy="3096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7" descr="huffman编码2">
            <a:extLst>
              <a:ext uri="{FF2B5EF4-FFF2-40B4-BE49-F238E27FC236}">
                <a16:creationId xmlns:a16="http://schemas.microsoft.com/office/drawing/2014/main" id="{BBF230AD-1794-485D-B475-E546ED4B1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860" y="685800"/>
            <a:ext cx="3588275" cy="3096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5">
            <a:extLst>
              <a:ext uri="{FF2B5EF4-FFF2-40B4-BE49-F238E27FC236}">
                <a16:creationId xmlns:a16="http://schemas.microsoft.com/office/drawing/2014/main" id="{95F3785B-2158-4B74-AC92-E3A093741F30}"/>
              </a:ext>
            </a:extLst>
          </p:cNvPr>
          <p:cNvSpPr>
            <a:spLocks noChangeArrowheads="1"/>
          </p:cNvSpPr>
          <p:nvPr/>
        </p:nvSpPr>
        <p:spPr bwMode="auto">
          <a:xfrm>
            <a:off x="7385360" y="3886821"/>
            <a:ext cx="1224260" cy="2739639"/>
          </a:xfrm>
          <a:prstGeom prst="rect">
            <a:avLst/>
          </a:prstGeom>
          <a:noFill/>
          <a:ln>
            <a:noFill/>
          </a:ln>
          <a:effectLst/>
        </p:spPr>
        <p:txBody>
          <a:bodyPr/>
          <a:lstStyle/>
          <a:p>
            <a:pPr eaLnBrk="1" hangingPunct="1">
              <a:lnSpc>
                <a:spcPct val="140000"/>
              </a:lnSpc>
            </a:pPr>
            <a:r>
              <a:rPr kumimoji="1" lang="en-US" altLang="zh-CN" sz="24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A:4</a:t>
            </a:r>
            <a:endParaRPr kumimoji="1" lang="en-US" altLang="zh-CN" sz="24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endParaRPr>
          </a:p>
          <a:p>
            <a:pPr eaLnBrk="1" hangingPunct="1">
              <a:lnSpc>
                <a:spcPct val="140000"/>
              </a:lnSpc>
            </a:pPr>
            <a:r>
              <a:rPr kumimoji="1" lang="en-US" altLang="zh-CN" sz="2400" b="1" dirty="0" err="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B:3</a:t>
            </a:r>
            <a:endParaRPr kumimoji="1" lang="en-US" altLang="zh-CN" sz="24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endParaRPr>
          </a:p>
          <a:p>
            <a:pPr eaLnBrk="1" hangingPunct="1">
              <a:lnSpc>
                <a:spcPct val="140000"/>
              </a:lnSpc>
            </a:pPr>
            <a:r>
              <a:rPr kumimoji="1" lang="en-US" altLang="zh-CN" sz="24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C:3</a:t>
            </a:r>
            <a:endParaRPr kumimoji="1" lang="en-US" altLang="zh-CN" sz="24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endParaRPr>
          </a:p>
          <a:p>
            <a:pPr eaLnBrk="1" hangingPunct="1">
              <a:lnSpc>
                <a:spcPct val="140000"/>
              </a:lnSpc>
            </a:pPr>
            <a:r>
              <a:rPr kumimoji="1" lang="en-US" altLang="zh-CN" sz="2400" b="1" dirty="0" err="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D:2</a:t>
            </a:r>
            <a:endParaRPr kumimoji="1" lang="en-US" altLang="zh-CN" sz="24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endParaRPr>
          </a:p>
          <a:p>
            <a:pPr eaLnBrk="1" hangingPunct="1">
              <a:lnSpc>
                <a:spcPct val="140000"/>
              </a:lnSpc>
            </a:pPr>
            <a:r>
              <a:rPr kumimoji="1" lang="en-US" altLang="zh-CN" sz="2400" b="1" dirty="0" err="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E:2</a:t>
            </a:r>
            <a:endParaRPr kumimoji="1" lang="en-US" altLang="zh-CN" sz="24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Rectangle 36">
            <a:extLst>
              <a:ext uri="{FF2B5EF4-FFF2-40B4-BE49-F238E27FC236}">
                <a16:creationId xmlns:a16="http://schemas.microsoft.com/office/drawing/2014/main" id="{613F3B82-B3C3-41EE-A7B0-455DE3ED598C}"/>
              </a:ext>
            </a:extLst>
          </p:cNvPr>
          <p:cNvSpPr>
            <a:spLocks noChangeArrowheads="1"/>
          </p:cNvSpPr>
          <p:nvPr/>
        </p:nvSpPr>
        <p:spPr bwMode="auto">
          <a:xfrm>
            <a:off x="8255149" y="3886821"/>
            <a:ext cx="1398587" cy="2739639"/>
          </a:xfrm>
          <a:prstGeom prst="rect">
            <a:avLst/>
          </a:prstGeom>
          <a:noFill/>
          <a:ln>
            <a:noFill/>
          </a:ln>
          <a:effectLst/>
        </p:spPr>
        <p:txBody>
          <a:bodyPr/>
          <a:lstStyle/>
          <a:p>
            <a:pPr algn="r" eaLnBrk="1" hangingPunct="1">
              <a:lnSpc>
                <a:spcPct val="140000"/>
              </a:lnSpc>
            </a:pPr>
            <a:r>
              <a:rPr kumimoji="1" lang="en-US" altLang="zh-CN" sz="2400" b="1" dirty="0">
                <a:solidFill>
                  <a:srgbClr val="0000FF"/>
                </a:solidFill>
                <a:latin typeface="Verdana" pitchFamily="34" charset="0"/>
                <a:ea typeface="宋体" charset="-122"/>
              </a:rPr>
              <a:t>10</a:t>
            </a:r>
          </a:p>
          <a:p>
            <a:pPr algn="r" eaLnBrk="1" hangingPunct="1">
              <a:lnSpc>
                <a:spcPct val="140000"/>
              </a:lnSpc>
            </a:pPr>
            <a:r>
              <a:rPr kumimoji="1" lang="en-US" altLang="zh-CN" sz="2400" b="1" dirty="0">
                <a:solidFill>
                  <a:srgbClr val="0000FF"/>
                </a:solidFill>
                <a:latin typeface="Verdana" pitchFamily="34" charset="0"/>
                <a:ea typeface="宋体" charset="-122"/>
              </a:rPr>
              <a:t>01</a:t>
            </a:r>
          </a:p>
          <a:p>
            <a:pPr algn="r" eaLnBrk="1" hangingPunct="1">
              <a:lnSpc>
                <a:spcPct val="140000"/>
              </a:lnSpc>
            </a:pPr>
            <a:r>
              <a:rPr kumimoji="1" lang="en-US" altLang="zh-CN" sz="2400" b="1" dirty="0">
                <a:solidFill>
                  <a:srgbClr val="0000FF"/>
                </a:solidFill>
                <a:latin typeface="Verdana" pitchFamily="34" charset="0"/>
                <a:ea typeface="宋体" charset="-122"/>
              </a:rPr>
              <a:t>00</a:t>
            </a:r>
          </a:p>
          <a:p>
            <a:pPr algn="r" eaLnBrk="1" hangingPunct="1">
              <a:lnSpc>
                <a:spcPct val="140000"/>
              </a:lnSpc>
            </a:pPr>
            <a:r>
              <a:rPr kumimoji="1" lang="en-US" altLang="zh-CN" sz="2400" b="1" dirty="0">
                <a:solidFill>
                  <a:srgbClr val="0000FF"/>
                </a:solidFill>
                <a:latin typeface="Verdana" pitchFamily="34" charset="0"/>
                <a:ea typeface="宋体" charset="-122"/>
              </a:rPr>
              <a:t>111</a:t>
            </a:r>
          </a:p>
          <a:p>
            <a:pPr algn="r" eaLnBrk="1" hangingPunct="1">
              <a:lnSpc>
                <a:spcPct val="140000"/>
              </a:lnSpc>
            </a:pPr>
            <a:r>
              <a:rPr kumimoji="1" lang="en-US" altLang="zh-CN" sz="2400" b="1" dirty="0">
                <a:solidFill>
                  <a:srgbClr val="0000FF"/>
                </a:solidFill>
                <a:latin typeface="Verdana" pitchFamily="34" charset="0"/>
                <a:ea typeface="宋体" charset="-122"/>
              </a:rPr>
              <a:t>110</a:t>
            </a:r>
          </a:p>
        </p:txBody>
      </p:sp>
      <p:cxnSp>
        <p:nvCxnSpPr>
          <p:cNvPr id="8" name="直接连接符 7">
            <a:extLst>
              <a:ext uri="{FF2B5EF4-FFF2-40B4-BE49-F238E27FC236}">
                <a16:creationId xmlns:a16="http://schemas.microsoft.com/office/drawing/2014/main" id="{B076B631-6448-4FC2-8BE3-C662B0FBF054}"/>
              </a:ext>
            </a:extLst>
          </p:cNvPr>
          <p:cNvCxnSpPr/>
          <p:nvPr/>
        </p:nvCxnSpPr>
        <p:spPr bwMode="auto">
          <a:xfrm>
            <a:off x="1334016" y="3890156"/>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
        <p:nvSpPr>
          <p:cNvPr id="9" name="Rectangle 35">
            <a:extLst>
              <a:ext uri="{FF2B5EF4-FFF2-40B4-BE49-F238E27FC236}">
                <a16:creationId xmlns:a16="http://schemas.microsoft.com/office/drawing/2014/main" id="{6F794E02-B7F0-41B3-89A1-A961D7794B5C}"/>
              </a:ext>
            </a:extLst>
          </p:cNvPr>
          <p:cNvSpPr>
            <a:spLocks noChangeArrowheads="1"/>
          </p:cNvSpPr>
          <p:nvPr/>
        </p:nvSpPr>
        <p:spPr bwMode="auto">
          <a:xfrm>
            <a:off x="2345370" y="3936418"/>
            <a:ext cx="1440284" cy="2734666"/>
          </a:xfrm>
          <a:prstGeom prst="rect">
            <a:avLst/>
          </a:prstGeom>
          <a:noFill/>
          <a:ln>
            <a:noFill/>
          </a:ln>
          <a:effectLst/>
        </p:spPr>
        <p:txBody>
          <a:bodyPr/>
          <a:lstStyle/>
          <a:p>
            <a:pPr eaLnBrk="1" hangingPunct="1">
              <a:lnSpc>
                <a:spcPct val="140000"/>
              </a:lnSpc>
            </a:pPr>
            <a:r>
              <a:rPr kumimoji="1" lang="en-US" altLang="zh-CN" sz="24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A:9</a:t>
            </a:r>
          </a:p>
          <a:p>
            <a:pPr eaLnBrk="1" hangingPunct="1">
              <a:lnSpc>
                <a:spcPct val="140000"/>
              </a:lnSpc>
            </a:pPr>
            <a:r>
              <a:rPr kumimoji="1" lang="en-US" altLang="zh-CN" sz="24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B:7</a:t>
            </a:r>
          </a:p>
          <a:p>
            <a:pPr eaLnBrk="1" hangingPunct="1">
              <a:lnSpc>
                <a:spcPct val="140000"/>
              </a:lnSpc>
            </a:pPr>
            <a:r>
              <a:rPr kumimoji="1" lang="en-US" altLang="zh-CN" sz="24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C:6</a:t>
            </a:r>
          </a:p>
          <a:p>
            <a:pPr eaLnBrk="1" hangingPunct="1">
              <a:lnSpc>
                <a:spcPct val="140000"/>
              </a:lnSpc>
            </a:pPr>
            <a:r>
              <a:rPr kumimoji="1" lang="en-US" altLang="zh-CN" sz="24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D:5</a:t>
            </a:r>
          </a:p>
          <a:p>
            <a:pPr eaLnBrk="1" hangingPunct="1">
              <a:lnSpc>
                <a:spcPct val="140000"/>
              </a:lnSpc>
            </a:pPr>
            <a:r>
              <a:rPr kumimoji="1" lang="en-US" altLang="zh-CN" sz="24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E:2</a:t>
            </a:r>
          </a:p>
        </p:txBody>
      </p:sp>
      <p:sp>
        <p:nvSpPr>
          <p:cNvPr id="10" name="Rectangle 36">
            <a:extLst>
              <a:ext uri="{FF2B5EF4-FFF2-40B4-BE49-F238E27FC236}">
                <a16:creationId xmlns:a16="http://schemas.microsoft.com/office/drawing/2014/main" id="{427A8CD8-CDE4-408C-9372-A5410F574398}"/>
              </a:ext>
            </a:extLst>
          </p:cNvPr>
          <p:cNvSpPr>
            <a:spLocks noChangeArrowheads="1"/>
          </p:cNvSpPr>
          <p:nvPr/>
        </p:nvSpPr>
        <p:spPr bwMode="auto">
          <a:xfrm>
            <a:off x="3142643" y="3936418"/>
            <a:ext cx="1398587" cy="2734666"/>
          </a:xfrm>
          <a:prstGeom prst="rect">
            <a:avLst/>
          </a:prstGeom>
          <a:noFill/>
          <a:ln>
            <a:noFill/>
          </a:ln>
          <a:effectLst/>
        </p:spPr>
        <p:txBody>
          <a:bodyPr/>
          <a:lstStyle/>
          <a:p>
            <a:pPr algn="r" eaLnBrk="1" hangingPunct="1">
              <a:lnSpc>
                <a:spcPct val="140000"/>
              </a:lnSpc>
            </a:pPr>
            <a:r>
              <a:rPr kumimoji="1" lang="en-US" altLang="zh-CN" sz="2400" b="1" dirty="0">
                <a:solidFill>
                  <a:srgbClr val="0000FF"/>
                </a:solidFill>
                <a:latin typeface="Verdana" pitchFamily="34" charset="0"/>
                <a:ea typeface="宋体" charset="-122"/>
              </a:rPr>
              <a:t>10</a:t>
            </a:r>
          </a:p>
          <a:p>
            <a:pPr algn="r" eaLnBrk="1" hangingPunct="1">
              <a:lnSpc>
                <a:spcPct val="140000"/>
              </a:lnSpc>
            </a:pPr>
            <a:r>
              <a:rPr kumimoji="1" lang="en-US" altLang="zh-CN" sz="2400" b="1" dirty="0">
                <a:solidFill>
                  <a:srgbClr val="0000FF"/>
                </a:solidFill>
                <a:latin typeface="Verdana" pitchFamily="34" charset="0"/>
                <a:ea typeface="宋体" charset="-122"/>
              </a:rPr>
              <a:t>01</a:t>
            </a:r>
          </a:p>
          <a:p>
            <a:pPr algn="r" eaLnBrk="1" hangingPunct="1">
              <a:lnSpc>
                <a:spcPct val="140000"/>
              </a:lnSpc>
            </a:pPr>
            <a:r>
              <a:rPr kumimoji="1" lang="en-US" altLang="zh-CN" sz="2400" b="1" dirty="0">
                <a:solidFill>
                  <a:srgbClr val="0000FF"/>
                </a:solidFill>
                <a:latin typeface="Verdana" pitchFamily="34" charset="0"/>
                <a:ea typeface="宋体" charset="-122"/>
              </a:rPr>
              <a:t>00</a:t>
            </a:r>
          </a:p>
          <a:p>
            <a:pPr algn="r" eaLnBrk="1" hangingPunct="1">
              <a:lnSpc>
                <a:spcPct val="140000"/>
              </a:lnSpc>
            </a:pPr>
            <a:r>
              <a:rPr kumimoji="1" lang="en-US" altLang="zh-CN" sz="2400" b="1" dirty="0">
                <a:solidFill>
                  <a:srgbClr val="0000FF"/>
                </a:solidFill>
                <a:latin typeface="Verdana" pitchFamily="34" charset="0"/>
                <a:ea typeface="宋体" charset="-122"/>
              </a:rPr>
              <a:t>110</a:t>
            </a:r>
          </a:p>
          <a:p>
            <a:pPr algn="r" eaLnBrk="1" hangingPunct="1">
              <a:lnSpc>
                <a:spcPct val="140000"/>
              </a:lnSpc>
            </a:pPr>
            <a:r>
              <a:rPr kumimoji="1" lang="en-US" altLang="zh-CN" sz="2400" b="1" dirty="0">
                <a:solidFill>
                  <a:srgbClr val="0000FF"/>
                </a:solidFill>
                <a:latin typeface="Verdana" pitchFamily="34" charset="0"/>
                <a:ea typeface="宋体" charset="-122"/>
              </a:rPr>
              <a:t>111</a:t>
            </a:r>
          </a:p>
        </p:txBody>
      </p:sp>
    </p:spTree>
    <p:extLst>
      <p:ext uri="{BB962C8B-B14F-4D97-AF65-F5344CB8AC3E}">
        <p14:creationId xmlns:p14="http://schemas.microsoft.com/office/powerpoint/2010/main" val="183692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wipe(left)">
                                      <p:cBhvr>
                                        <p:cTn id="21" dur="500"/>
                                        <p:tgtEl>
                                          <p:spTgt spid="10">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xEl>
                                              <p:pRg st="1" end="1"/>
                                            </p:txEl>
                                          </p:spTgt>
                                        </p:tgtEl>
                                        <p:attrNameLst>
                                          <p:attrName>style.visibility</p:attrName>
                                        </p:attrNameLst>
                                      </p:cBhvr>
                                      <p:to>
                                        <p:strVal val="visible"/>
                                      </p:to>
                                    </p:set>
                                    <p:animEffect transition="in" filter="wipe(left)">
                                      <p:cBhvr>
                                        <p:cTn id="26" dur="500"/>
                                        <p:tgtEl>
                                          <p:spTgt spid="10">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animEffect transition="in" filter="wipe(left)">
                                      <p:cBhvr>
                                        <p:cTn id="31" dur="500"/>
                                        <p:tgtEl>
                                          <p:spTgt spid="10">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
                                            <p:txEl>
                                              <p:pRg st="3" end="3"/>
                                            </p:txEl>
                                          </p:spTgt>
                                        </p:tgtEl>
                                        <p:attrNameLst>
                                          <p:attrName>style.visibility</p:attrName>
                                        </p:attrNameLst>
                                      </p:cBhvr>
                                      <p:to>
                                        <p:strVal val="visible"/>
                                      </p:to>
                                    </p:set>
                                    <p:animEffect transition="in" filter="wipe(left)">
                                      <p:cBhvr>
                                        <p:cTn id="36" dur="500"/>
                                        <p:tgtEl>
                                          <p:spTgt spid="10">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animEffect transition="in" filter="wipe(left)">
                                      <p:cBhvr>
                                        <p:cTn id="41" dur="500"/>
                                        <p:tgtEl>
                                          <p:spTgt spid="10">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up)">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animEffect transition="in" filter="wipe(left)">
                                      <p:cBhvr>
                                        <p:cTn id="51" dur="500"/>
                                        <p:tgtEl>
                                          <p:spTgt spid="7">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7">
                                            <p:txEl>
                                              <p:pRg st="1" end="1"/>
                                            </p:txEl>
                                          </p:spTgt>
                                        </p:tgtEl>
                                        <p:attrNameLst>
                                          <p:attrName>style.visibility</p:attrName>
                                        </p:attrNameLst>
                                      </p:cBhvr>
                                      <p:to>
                                        <p:strVal val="visible"/>
                                      </p:to>
                                    </p:set>
                                    <p:animEffect transition="in" filter="wipe(left)">
                                      <p:cBhvr>
                                        <p:cTn id="56" dur="500"/>
                                        <p:tgtEl>
                                          <p:spTgt spid="7">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7">
                                            <p:txEl>
                                              <p:pRg st="2" end="2"/>
                                            </p:txEl>
                                          </p:spTgt>
                                        </p:tgtEl>
                                        <p:attrNameLst>
                                          <p:attrName>style.visibility</p:attrName>
                                        </p:attrNameLst>
                                      </p:cBhvr>
                                      <p:to>
                                        <p:strVal val="visible"/>
                                      </p:to>
                                    </p:set>
                                    <p:animEffect transition="in" filter="wipe(left)">
                                      <p:cBhvr>
                                        <p:cTn id="61" dur="500"/>
                                        <p:tgtEl>
                                          <p:spTgt spid="7">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7">
                                            <p:txEl>
                                              <p:pRg st="3" end="3"/>
                                            </p:txEl>
                                          </p:spTgt>
                                        </p:tgtEl>
                                        <p:attrNameLst>
                                          <p:attrName>style.visibility</p:attrName>
                                        </p:attrNameLst>
                                      </p:cBhvr>
                                      <p:to>
                                        <p:strVal val="visible"/>
                                      </p:to>
                                    </p:set>
                                    <p:animEffect transition="in" filter="wipe(left)">
                                      <p:cBhvr>
                                        <p:cTn id="66" dur="500"/>
                                        <p:tgtEl>
                                          <p:spTgt spid="7">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7">
                                            <p:txEl>
                                              <p:pRg st="4" end="4"/>
                                            </p:txEl>
                                          </p:spTgt>
                                        </p:tgtEl>
                                        <p:attrNameLst>
                                          <p:attrName>style.visibility</p:attrName>
                                        </p:attrNameLst>
                                      </p:cBhvr>
                                      <p:to>
                                        <p:strVal val="visible"/>
                                      </p:to>
                                    </p:set>
                                    <p:animEffect transition="in" filter="wipe(left)">
                                      <p:cBhvr>
                                        <p:cTn id="71"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ACC545-B94F-4A15-89BF-61BFE5000F4D}"/>
              </a:ext>
            </a:extLst>
          </p:cNvPr>
          <p:cNvSpPr>
            <a:spLocks noGrp="1"/>
          </p:cNvSpPr>
          <p:nvPr>
            <p:ph type="title"/>
          </p:nvPr>
        </p:nvSpPr>
        <p:spPr>
          <a:xfrm>
            <a:off x="914400" y="304800"/>
            <a:ext cx="10363200" cy="914400"/>
          </a:xfrm>
        </p:spPr>
        <p:txBody>
          <a:bodyPr/>
          <a:lstStyle/>
          <a:p>
            <a:r>
              <a:rPr lang="zh-CN" altLang="en-US" dirty="0"/>
              <a:t>哈夫曼编码算法</a:t>
            </a:r>
          </a:p>
        </p:txBody>
      </p:sp>
      <p:sp>
        <p:nvSpPr>
          <p:cNvPr id="3" name="内容占位符 2">
            <a:extLst>
              <a:ext uri="{FF2B5EF4-FFF2-40B4-BE49-F238E27FC236}">
                <a16:creationId xmlns:a16="http://schemas.microsoft.com/office/drawing/2014/main" id="{4C63C16D-F487-4E7E-AD09-C2B2FA0FA104}"/>
              </a:ext>
            </a:extLst>
          </p:cNvPr>
          <p:cNvSpPr>
            <a:spLocks noGrp="1"/>
          </p:cNvSpPr>
          <p:nvPr>
            <p:ph idx="1"/>
          </p:nvPr>
        </p:nvSpPr>
        <p:spPr>
          <a:xfrm>
            <a:off x="304800" y="1066800"/>
            <a:ext cx="11582400" cy="5486400"/>
          </a:xfrm>
        </p:spPr>
        <p:txBody>
          <a:bodyPr/>
          <a:lstStyle/>
          <a:p>
            <a:pPr>
              <a:spcBef>
                <a:spcPts val="400"/>
              </a:spcBef>
              <a:spcAft>
                <a:spcPts val="0"/>
              </a:spcAft>
            </a:pPr>
            <a:r>
              <a:rPr kumimoji="1" lang="zh-CN" altLang="en-US" sz="2200" dirty="0">
                <a:latin typeface="+mn-ea"/>
                <a:cs typeface="Times New Roman" panose="02020603050405020304" pitchFamily="18" charset="0"/>
              </a:rPr>
              <a:t>通过回溯生成字符的哈夫曼编码（编码本）</a:t>
            </a:r>
            <a:endParaRPr kumimoji="1" lang="en-US" altLang="zh-CN" sz="2200" dirty="0">
              <a:latin typeface="+mn-ea"/>
              <a:cs typeface="Times New Roman" panose="02020603050405020304" pitchFamily="18" charset="0"/>
            </a:endParaRPr>
          </a:p>
          <a:p>
            <a:pPr marL="925200" lvl="1" indent="-457200">
              <a:spcBef>
                <a:spcPts val="400"/>
              </a:spcBef>
              <a:spcAft>
                <a:spcPts val="0"/>
              </a:spcAft>
              <a:buClr>
                <a:schemeClr val="tx1"/>
              </a:buClr>
              <a:buSzPct val="100000"/>
              <a:buFont typeface="+mj-lt"/>
              <a:buAutoNum type="arabicPeriod"/>
              <a:defRPr/>
            </a:pPr>
            <a:r>
              <a:rPr lang="zh-CN" altLang="en-US" sz="2200" dirty="0">
                <a:latin typeface="Verdana" panose="020B0604030504040204" pitchFamily="34" charset="0"/>
                <a:cs typeface="Verdana" panose="020B0604030504040204" pitchFamily="34" charset="0"/>
              </a:rPr>
              <a:t>选择哈夫曼树的某个叶结点（设其下标为 </a:t>
            </a:r>
            <a:r>
              <a:rPr lang="en-US" altLang="zh-CN" sz="2200" dirty="0" err="1">
                <a:latin typeface="Verdana" panose="020B0604030504040204" pitchFamily="34" charset="0"/>
                <a:cs typeface="Verdana" panose="020B0604030504040204" pitchFamily="34" charset="0"/>
              </a:rPr>
              <a:t>idxa</a:t>
            </a:r>
            <a:r>
              <a:rPr lang="zh-CN" altLang="en-US" sz="2200" dirty="0">
                <a:latin typeface="Verdana" panose="020B0604030504040204" pitchFamily="34" charset="0"/>
                <a:cs typeface="Verdana" panose="020B0604030504040204" pitchFamily="34" charset="0"/>
              </a:rPr>
              <a:t>）</a:t>
            </a:r>
            <a:endParaRPr lang="zh-CN" altLang="en-US" sz="2200" baseline="-25000" dirty="0">
              <a:latin typeface="Verdana" panose="020B0604030504040204" pitchFamily="34" charset="0"/>
              <a:cs typeface="Verdana" panose="020B0604030504040204" pitchFamily="34" charset="0"/>
            </a:endParaRPr>
          </a:p>
          <a:p>
            <a:pPr marL="925200" lvl="1" indent="-457200">
              <a:spcBef>
                <a:spcPts val="400"/>
              </a:spcBef>
              <a:spcAft>
                <a:spcPts val="0"/>
              </a:spcAft>
              <a:buClr>
                <a:schemeClr val="tx1"/>
              </a:buClr>
              <a:buSzPct val="100000"/>
              <a:buFont typeface="+mj-lt"/>
              <a:buAutoNum type="arabicPeriod"/>
              <a:defRPr/>
            </a:pPr>
            <a:r>
              <a:rPr lang="zh-CN" altLang="en-US" sz="2200" dirty="0">
                <a:latin typeface="Verdana" panose="020B0604030504040204" pitchFamily="34" charset="0"/>
                <a:cs typeface="Verdana" panose="020B0604030504040204" pitchFamily="34" charset="0"/>
              </a:rPr>
              <a:t>利用</a:t>
            </a:r>
            <a:r>
              <a:rPr lang="en-US" altLang="zh-CN" sz="2200" dirty="0">
                <a:latin typeface="Verdana" panose="020B0604030504040204" pitchFamily="34" charset="0"/>
                <a:cs typeface="Verdana" panose="020B0604030504040204" pitchFamily="34" charset="0"/>
              </a:rPr>
              <a:t>parent</a:t>
            </a:r>
            <a:r>
              <a:rPr lang="zh-CN" altLang="en-US" sz="2200" dirty="0">
                <a:latin typeface="Verdana" panose="020B0604030504040204" pitchFamily="34" charset="0"/>
                <a:cs typeface="Verdana" panose="020B0604030504040204" pitchFamily="34" charset="0"/>
              </a:rPr>
              <a:t>指针找到其父结点（设其下标为 </a:t>
            </a:r>
            <a:r>
              <a:rPr lang="en-US" altLang="zh-CN" sz="2200" dirty="0" err="1">
                <a:latin typeface="Verdana" panose="020B0604030504040204" pitchFamily="34" charset="0"/>
                <a:cs typeface="Verdana" panose="020B0604030504040204" pitchFamily="34" charset="0"/>
              </a:rPr>
              <a:t>idxb</a:t>
            </a:r>
            <a:r>
              <a:rPr lang="en-US" altLang="zh-CN" sz="2200" dirty="0">
                <a:latin typeface="Verdana" panose="020B0604030504040204" pitchFamily="34" charset="0"/>
                <a:cs typeface="Verdana" panose="020B0604030504040204" pitchFamily="34" charset="0"/>
              </a:rPr>
              <a:t> </a:t>
            </a:r>
            <a:r>
              <a:rPr lang="zh-CN" altLang="en-US" sz="2200" dirty="0">
                <a:latin typeface="Verdana" panose="020B0604030504040204" pitchFamily="34" charset="0"/>
                <a:cs typeface="Verdana" panose="020B0604030504040204" pitchFamily="34" charset="0"/>
              </a:rPr>
              <a:t>）</a:t>
            </a:r>
          </a:p>
          <a:p>
            <a:pPr marL="925200" lvl="1" indent="-457200">
              <a:spcBef>
                <a:spcPts val="400"/>
              </a:spcBef>
              <a:spcAft>
                <a:spcPts val="0"/>
              </a:spcAft>
              <a:buClr>
                <a:schemeClr val="tx1"/>
              </a:buClr>
              <a:buSzPct val="100000"/>
              <a:buFont typeface="+mj-lt"/>
              <a:buAutoNum type="arabicPeriod"/>
              <a:defRPr/>
            </a:pPr>
            <a:r>
              <a:rPr lang="zh-CN" altLang="en-US" sz="2200" dirty="0">
                <a:latin typeface="Verdana" panose="020B0604030504040204" pitchFamily="34" charset="0"/>
                <a:cs typeface="Verdana" panose="020B0604030504040204" pitchFamily="34" charset="0"/>
              </a:rPr>
              <a:t>利用父结点的孩子指针域判断该结点是左孩子还是右孩子</a:t>
            </a:r>
            <a:endParaRPr lang="en-US" altLang="zh-CN" sz="2200" dirty="0">
              <a:latin typeface="Verdana" panose="020B0604030504040204" pitchFamily="34" charset="0"/>
              <a:cs typeface="Verdana" panose="020B0604030504040204" pitchFamily="34" charset="0"/>
            </a:endParaRPr>
          </a:p>
          <a:p>
            <a:pPr marL="1404000" lvl="2" indent="-468000">
              <a:spcBef>
                <a:spcPts val="400"/>
              </a:spcBef>
              <a:spcAft>
                <a:spcPts val="0"/>
              </a:spcAft>
              <a:buClr>
                <a:schemeClr val="tx1"/>
              </a:buClr>
              <a:buSzPct val="70000"/>
              <a:defRPr/>
            </a:pPr>
            <a:r>
              <a:rPr lang="zh-CN" altLang="en-US" dirty="0">
                <a:latin typeface="Verdana" panose="020B0604030504040204" pitchFamily="34" charset="0"/>
                <a:cs typeface="Verdana" panose="020B0604030504040204" pitchFamily="34" charset="0"/>
              </a:rPr>
              <a:t>若该结点是左孩子（</a:t>
            </a:r>
            <a:r>
              <a:rPr lang="en-US" altLang="zh-CN" dirty="0">
                <a:latin typeface="Verdana" panose="020B0604030504040204" pitchFamily="34" charset="0"/>
                <a:cs typeface="Verdana" panose="020B0604030504040204" pitchFamily="34" charset="0"/>
              </a:rPr>
              <a:t> </a:t>
            </a:r>
            <a:r>
              <a:rPr lang="en-US" altLang="zh-CN" dirty="0" err="1">
                <a:latin typeface="Verdana" panose="020B0604030504040204" pitchFamily="34" charset="0"/>
                <a:cs typeface="Verdana" panose="020B0604030504040204" pitchFamily="34" charset="0"/>
              </a:rPr>
              <a:t>lchild</a:t>
            </a:r>
            <a:r>
              <a:rPr lang="en-US" altLang="zh-CN" dirty="0">
                <a:latin typeface="Verdana" panose="020B0604030504040204" pitchFamily="34" charset="0"/>
                <a:cs typeface="Verdana" panose="020B0604030504040204" pitchFamily="34" charset="0"/>
              </a:rPr>
              <a:t>== </a:t>
            </a:r>
            <a:r>
              <a:rPr lang="en-US" altLang="zh-CN" dirty="0" err="1">
                <a:latin typeface="Verdana" panose="020B0604030504040204" pitchFamily="34" charset="0"/>
                <a:cs typeface="Verdana" panose="020B0604030504040204" pitchFamily="34" charset="0"/>
              </a:rPr>
              <a:t>idxa</a:t>
            </a:r>
            <a:r>
              <a:rPr lang="zh-CN" altLang="en-US" dirty="0">
                <a:latin typeface="Verdana" panose="020B0604030504040204" pitchFamily="34" charset="0"/>
                <a:cs typeface="Verdana" panose="020B0604030504040204" pitchFamily="34" charset="0"/>
              </a:rPr>
              <a:t>），则生成代码</a:t>
            </a:r>
            <a:r>
              <a:rPr lang="en-US" altLang="zh-CN" dirty="0">
                <a:latin typeface="Verdana" panose="020B0604030504040204" pitchFamily="34" charset="0"/>
                <a:cs typeface="Verdana" panose="020B0604030504040204" pitchFamily="34" charset="0"/>
              </a:rPr>
              <a:t>0</a:t>
            </a:r>
          </a:p>
          <a:p>
            <a:pPr marL="1404000" lvl="2" indent="-468000">
              <a:spcBef>
                <a:spcPts val="400"/>
              </a:spcBef>
              <a:spcAft>
                <a:spcPts val="0"/>
              </a:spcAft>
              <a:buClr>
                <a:schemeClr val="tx1"/>
              </a:buClr>
              <a:buSzPct val="70000"/>
              <a:defRPr/>
            </a:pPr>
            <a:r>
              <a:rPr lang="zh-CN" altLang="en-US" dirty="0">
                <a:latin typeface="Verdana" panose="020B0604030504040204" pitchFamily="34" charset="0"/>
                <a:cs typeface="Verdana" panose="020B0604030504040204" pitchFamily="34" charset="0"/>
              </a:rPr>
              <a:t>若该结点是右孩子（</a:t>
            </a:r>
            <a:r>
              <a:rPr lang="en-US" altLang="zh-CN" dirty="0">
                <a:latin typeface="Verdana" panose="020B0604030504040204" pitchFamily="34" charset="0"/>
                <a:cs typeface="Verdana" panose="020B0604030504040204" pitchFamily="34" charset="0"/>
              </a:rPr>
              <a:t> </a:t>
            </a:r>
            <a:r>
              <a:rPr lang="en-US" altLang="zh-CN" dirty="0" err="1">
                <a:latin typeface="Verdana" panose="020B0604030504040204" pitchFamily="34" charset="0"/>
                <a:cs typeface="Verdana" panose="020B0604030504040204" pitchFamily="34" charset="0"/>
              </a:rPr>
              <a:t>rchild</a:t>
            </a:r>
            <a:r>
              <a:rPr lang="en-US" altLang="zh-CN" dirty="0">
                <a:latin typeface="Verdana" panose="020B0604030504040204" pitchFamily="34" charset="0"/>
                <a:cs typeface="Verdana" panose="020B0604030504040204" pitchFamily="34" charset="0"/>
              </a:rPr>
              <a:t>== </a:t>
            </a:r>
            <a:r>
              <a:rPr lang="en-US" altLang="zh-CN" dirty="0" err="1">
                <a:latin typeface="Verdana" panose="020B0604030504040204" pitchFamily="34" charset="0"/>
                <a:cs typeface="Verdana" panose="020B0604030504040204" pitchFamily="34" charset="0"/>
              </a:rPr>
              <a:t>idxa</a:t>
            </a:r>
            <a:r>
              <a:rPr lang="zh-CN" altLang="en-US" dirty="0">
                <a:latin typeface="Verdana" panose="020B0604030504040204" pitchFamily="34" charset="0"/>
                <a:cs typeface="Verdana" panose="020B0604030504040204" pitchFamily="34" charset="0"/>
              </a:rPr>
              <a:t>），则生成代码</a:t>
            </a:r>
            <a:r>
              <a:rPr lang="en-US" altLang="zh-CN" dirty="0">
                <a:latin typeface="Verdana" panose="020B0604030504040204" pitchFamily="34" charset="0"/>
                <a:cs typeface="Verdana" panose="020B0604030504040204" pitchFamily="34" charset="0"/>
              </a:rPr>
              <a:t>1</a:t>
            </a:r>
          </a:p>
          <a:p>
            <a:pPr marL="925200" lvl="1" indent="-457200">
              <a:spcBef>
                <a:spcPts val="400"/>
              </a:spcBef>
              <a:spcAft>
                <a:spcPts val="0"/>
              </a:spcAft>
              <a:buClr>
                <a:schemeClr val="tx1"/>
              </a:buClr>
              <a:buSzPct val="100000"/>
              <a:buFont typeface="+mj-lt"/>
              <a:buAutoNum type="arabicPeriod"/>
              <a:defRPr/>
            </a:pPr>
            <a:r>
              <a:rPr lang="zh-CN" altLang="en-US" sz="2200" dirty="0">
                <a:latin typeface="Verdana" panose="020B0604030504040204" pitchFamily="34" charset="0"/>
                <a:cs typeface="Verdana" panose="020B0604030504040204" pitchFamily="34" charset="0"/>
              </a:rPr>
              <a:t>重复步骤</a:t>
            </a:r>
            <a:r>
              <a:rPr lang="en-US" altLang="zh-CN" sz="2200" dirty="0">
                <a:latin typeface="Verdana" panose="020B0604030504040204" pitchFamily="34" charset="0"/>
                <a:cs typeface="Verdana" panose="020B0604030504040204" pitchFamily="34" charset="0"/>
              </a:rPr>
              <a:t>(2)</a:t>
            </a:r>
            <a:r>
              <a:rPr lang="zh-CN" altLang="en-US" sz="2200" dirty="0">
                <a:latin typeface="Verdana" panose="020B0604030504040204" pitchFamily="34" charset="0"/>
                <a:cs typeface="Verdana" panose="020B0604030504040204" pitchFamily="34" charset="0"/>
              </a:rPr>
              <a:t>～</a:t>
            </a:r>
            <a:r>
              <a:rPr lang="en-US" altLang="zh-CN" sz="2200" dirty="0">
                <a:latin typeface="Verdana" panose="020B0604030504040204" pitchFamily="34" charset="0"/>
                <a:cs typeface="Verdana" panose="020B0604030504040204" pitchFamily="34" charset="0"/>
              </a:rPr>
              <a:t>(3)</a:t>
            </a:r>
            <a:r>
              <a:rPr lang="zh-CN" altLang="en-US" sz="2200" dirty="0">
                <a:latin typeface="Verdana" panose="020B0604030504040204" pitchFamily="34" charset="0"/>
                <a:cs typeface="Verdana" panose="020B0604030504040204" pitchFamily="34" charset="0"/>
              </a:rPr>
              <a:t> 直至回溯到根节点，得到一个</a:t>
            </a:r>
            <a:r>
              <a:rPr lang="en-US" altLang="zh-CN" sz="2200" dirty="0">
                <a:latin typeface="Verdana" panose="020B0604030504040204" pitchFamily="34" charset="0"/>
                <a:cs typeface="Verdana" panose="020B0604030504040204" pitchFamily="34" charset="0"/>
              </a:rPr>
              <a:t>0/1</a:t>
            </a:r>
            <a:r>
              <a:rPr lang="zh-CN" altLang="en-US" sz="2200" dirty="0">
                <a:latin typeface="Verdana" panose="020B0604030504040204" pitchFamily="34" charset="0"/>
                <a:cs typeface="Verdana" panose="020B0604030504040204" pitchFamily="34" charset="0"/>
              </a:rPr>
              <a:t>序列</a:t>
            </a:r>
            <a:endParaRPr lang="en-US" altLang="zh-CN" sz="2200" dirty="0">
              <a:latin typeface="Verdana" panose="020B0604030504040204" pitchFamily="34" charset="0"/>
              <a:cs typeface="Verdana" panose="020B0604030504040204" pitchFamily="34" charset="0"/>
            </a:endParaRPr>
          </a:p>
          <a:p>
            <a:pPr marL="1404000" lvl="2" indent="-468000">
              <a:spcBef>
                <a:spcPts val="400"/>
              </a:spcBef>
              <a:spcAft>
                <a:spcPts val="0"/>
              </a:spcAft>
              <a:buClr>
                <a:schemeClr val="tx1"/>
              </a:buClr>
              <a:buSzPct val="70000"/>
              <a:defRPr/>
            </a:pPr>
            <a:r>
              <a:rPr lang="zh-CN" altLang="en-US" dirty="0">
                <a:latin typeface="Verdana" panose="020B0604030504040204" pitchFamily="34" charset="0"/>
                <a:cs typeface="Verdana" panose="020B0604030504040204" pitchFamily="34" charset="0"/>
              </a:rPr>
              <a:t>思考：这个</a:t>
            </a:r>
            <a:r>
              <a:rPr lang="en-US" altLang="zh-CN" dirty="0">
                <a:latin typeface="Verdana" panose="020B0604030504040204" pitchFamily="34" charset="0"/>
                <a:cs typeface="Verdana" panose="020B0604030504040204" pitchFamily="34" charset="0"/>
              </a:rPr>
              <a:t>0/1</a:t>
            </a:r>
            <a:r>
              <a:rPr lang="zh-CN" altLang="en-US" dirty="0">
                <a:latin typeface="Verdana" panose="020B0604030504040204" pitchFamily="34" charset="0"/>
                <a:cs typeface="Verdana" panose="020B0604030504040204" pitchFamily="34" charset="0"/>
              </a:rPr>
              <a:t>序列是否为该字符的</a:t>
            </a:r>
            <a:r>
              <a:rPr lang="en-US" altLang="zh-CN" dirty="0">
                <a:latin typeface="Verdana" panose="020B0604030504040204" pitchFamily="34" charset="0"/>
                <a:cs typeface="Verdana" panose="020B0604030504040204" pitchFamily="34" charset="0"/>
              </a:rPr>
              <a:t>Huffman</a:t>
            </a:r>
            <a:r>
              <a:rPr lang="zh-CN" altLang="en-US" dirty="0">
                <a:latin typeface="Verdana" panose="020B0604030504040204" pitchFamily="34" charset="0"/>
                <a:cs typeface="Verdana" panose="020B0604030504040204" pitchFamily="34" charset="0"/>
              </a:rPr>
              <a:t>编码？</a:t>
            </a:r>
            <a:endParaRPr lang="en-US" altLang="zh-CN" dirty="0">
              <a:latin typeface="Verdana" panose="020B0604030504040204" pitchFamily="34" charset="0"/>
              <a:cs typeface="Verdana" panose="020B0604030504040204" pitchFamily="34" charset="0"/>
            </a:endParaRPr>
          </a:p>
          <a:p>
            <a:pPr marL="1404000" lvl="2" indent="-468000">
              <a:spcBef>
                <a:spcPts val="400"/>
              </a:spcBef>
              <a:spcAft>
                <a:spcPts val="0"/>
              </a:spcAft>
              <a:buClr>
                <a:schemeClr val="tx1"/>
              </a:buClr>
              <a:buSzPct val="70000"/>
              <a:defRPr/>
            </a:pPr>
            <a:r>
              <a:rPr lang="zh-CN" altLang="en-US" dirty="0">
                <a:latin typeface="Verdana" panose="020B0604030504040204" pitchFamily="34" charset="0"/>
                <a:cs typeface="Verdana" panose="020B0604030504040204" pitchFamily="34" charset="0"/>
              </a:rPr>
              <a:t>该序列是</a:t>
            </a:r>
            <a:r>
              <a:rPr lang="en-US" altLang="zh-CN" dirty="0">
                <a:latin typeface="Verdana" panose="020B0604030504040204" pitchFamily="34" charset="0"/>
                <a:cs typeface="Verdana" panose="020B0604030504040204" pitchFamily="34" charset="0"/>
              </a:rPr>
              <a:t>Huffman</a:t>
            </a:r>
            <a:r>
              <a:rPr lang="zh-CN" altLang="en-US" dirty="0">
                <a:latin typeface="Verdana" panose="020B0604030504040204" pitchFamily="34" charset="0"/>
                <a:cs typeface="Verdana" panose="020B0604030504040204" pitchFamily="34" charset="0"/>
              </a:rPr>
              <a:t>编码的</a:t>
            </a:r>
            <a:r>
              <a:rPr lang="zh-CN" altLang="en-US" dirty="0">
                <a:solidFill>
                  <a:srgbClr val="FF0000"/>
                </a:solidFill>
                <a:latin typeface="Verdana" panose="020B0604030504040204" pitchFamily="34" charset="0"/>
                <a:cs typeface="Verdana" panose="020B0604030504040204" pitchFamily="34" charset="0"/>
              </a:rPr>
              <a:t>逆序</a:t>
            </a:r>
            <a:r>
              <a:rPr lang="zh-CN" altLang="en-US" dirty="0">
                <a:latin typeface="Verdana" panose="020B0604030504040204" pitchFamily="34" charset="0"/>
                <a:cs typeface="Verdana" panose="020B0604030504040204" pitchFamily="34" charset="0"/>
              </a:rPr>
              <a:t>：将其反序得到字符编码</a:t>
            </a:r>
          </a:p>
          <a:p>
            <a:pPr marL="925200" lvl="1" indent="-457200">
              <a:spcBef>
                <a:spcPts val="400"/>
              </a:spcBef>
              <a:spcAft>
                <a:spcPts val="0"/>
              </a:spcAft>
              <a:buClr>
                <a:schemeClr val="tx1"/>
              </a:buClr>
              <a:buSzPct val="100000"/>
              <a:buFont typeface="+mj-lt"/>
              <a:buAutoNum type="arabicPeriod"/>
              <a:defRPr/>
            </a:pPr>
            <a:r>
              <a:rPr lang="zh-CN" altLang="en-US" sz="2200" dirty="0">
                <a:latin typeface="Verdana" panose="020B0604030504040204" pitchFamily="34" charset="0"/>
                <a:cs typeface="Verdana" panose="020B0604030504040204" pitchFamily="34" charset="0"/>
              </a:rPr>
              <a:t>重复步骤</a:t>
            </a:r>
            <a:r>
              <a:rPr lang="en-US" altLang="zh-CN" sz="2200" dirty="0">
                <a:latin typeface="Verdana" panose="020B0604030504040204" pitchFamily="34" charset="0"/>
                <a:cs typeface="Verdana" panose="020B0604030504040204" pitchFamily="34" charset="0"/>
              </a:rPr>
              <a:t>(1)</a:t>
            </a:r>
            <a:r>
              <a:rPr lang="zh-CN" altLang="en-US" sz="2200" dirty="0">
                <a:latin typeface="Verdana" panose="020B0604030504040204" pitchFamily="34" charset="0"/>
                <a:cs typeface="Verdana" panose="020B0604030504040204" pitchFamily="34" charset="0"/>
              </a:rPr>
              <a:t>～</a:t>
            </a:r>
            <a:r>
              <a:rPr lang="en-US" altLang="zh-CN" sz="2200" dirty="0">
                <a:latin typeface="Verdana" panose="020B0604030504040204" pitchFamily="34" charset="0"/>
                <a:cs typeface="Verdana" panose="020B0604030504040204" pitchFamily="34" charset="0"/>
              </a:rPr>
              <a:t>(4)</a:t>
            </a:r>
            <a:r>
              <a:rPr lang="zh-CN" altLang="en-US" sz="2200" dirty="0">
                <a:latin typeface="Verdana" panose="020B0604030504040204" pitchFamily="34" charset="0"/>
                <a:cs typeface="Verdana" panose="020B0604030504040204" pitchFamily="34" charset="0"/>
              </a:rPr>
              <a:t>，实现对全部叶节点的编码</a:t>
            </a:r>
          </a:p>
          <a:p>
            <a:pPr>
              <a:spcBef>
                <a:spcPts val="400"/>
              </a:spcBef>
              <a:spcAft>
                <a:spcPts val="0"/>
              </a:spcAft>
            </a:pPr>
            <a:endParaRPr lang="zh-CN" altLang="en-US" sz="2200" dirty="0"/>
          </a:p>
        </p:txBody>
      </p:sp>
    </p:spTree>
    <p:extLst>
      <p:ext uri="{BB962C8B-B14F-4D97-AF65-F5344CB8AC3E}">
        <p14:creationId xmlns:p14="http://schemas.microsoft.com/office/powerpoint/2010/main" val="196466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401C8-15EB-4EB9-B967-0998BF205B0C}"/>
              </a:ext>
            </a:extLst>
          </p:cNvPr>
          <p:cNvSpPr>
            <a:spLocks noGrp="1"/>
          </p:cNvSpPr>
          <p:nvPr>
            <p:ph type="title"/>
          </p:nvPr>
        </p:nvSpPr>
        <p:spPr>
          <a:xfrm>
            <a:off x="914400" y="457200"/>
            <a:ext cx="8991600" cy="797198"/>
          </a:xfrm>
        </p:spPr>
        <p:txBody>
          <a:bodyPr/>
          <a:lstStyle/>
          <a:p>
            <a:r>
              <a:rPr lang="zh-CN" altLang="en-US" dirty="0"/>
              <a:t>哈夫曼编码的存储结构</a:t>
            </a:r>
          </a:p>
        </p:txBody>
      </p:sp>
      <p:sp>
        <p:nvSpPr>
          <p:cNvPr id="4" name="内容占位符 4">
            <a:extLst>
              <a:ext uri="{FF2B5EF4-FFF2-40B4-BE49-F238E27FC236}">
                <a16:creationId xmlns:a16="http://schemas.microsoft.com/office/drawing/2014/main" id="{F92A018F-0FCA-46E3-9117-08FF570A29A7}"/>
              </a:ext>
            </a:extLst>
          </p:cNvPr>
          <p:cNvSpPr txBox="1">
            <a:spLocks/>
          </p:cNvSpPr>
          <p:nvPr/>
        </p:nvSpPr>
        <p:spPr bwMode="auto">
          <a:xfrm>
            <a:off x="304800" y="1447800"/>
            <a:ext cx="6324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marL="0" indent="0">
              <a:lnSpc>
                <a:spcPct val="150000"/>
              </a:lnSpc>
              <a:spcBef>
                <a:spcPts val="0"/>
              </a:spcBef>
              <a:spcAft>
                <a:spcPts val="0"/>
              </a:spcAft>
              <a:buFont typeface="Times New Roman" panose="02020603050405020304" pitchFamily="18" charset="0"/>
              <a:buNone/>
            </a:pPr>
            <a:r>
              <a:rPr lang="en-US" sz="2400" kern="0" dirty="0">
                <a:solidFill>
                  <a:srgbClr val="000000"/>
                </a:solidFill>
                <a:latin typeface="+mn-ea"/>
                <a:ea typeface="+mn-ea"/>
                <a:cs typeface="Verdana" panose="020B0604030504040204" pitchFamily="34" charset="0"/>
              </a:rPr>
              <a:t>#define </a:t>
            </a:r>
            <a:r>
              <a:rPr lang="en-US" sz="2400" kern="0" dirty="0">
                <a:solidFill>
                  <a:srgbClr val="000099"/>
                </a:solidFill>
                <a:latin typeface="+mn-ea"/>
                <a:ea typeface="+mn-ea"/>
                <a:cs typeface="Verdana" panose="020B0604030504040204" pitchFamily="34" charset="0"/>
              </a:rPr>
              <a:t>LEN</a:t>
            </a:r>
            <a:r>
              <a:rPr lang="en-US" sz="2400" kern="0" dirty="0">
                <a:solidFill>
                  <a:srgbClr val="000000"/>
                </a:solidFill>
                <a:latin typeface="+mn-ea"/>
                <a:ea typeface="+mn-ea"/>
                <a:cs typeface="Verdana" panose="020B0604030504040204" pitchFamily="34" charset="0"/>
              </a:rPr>
              <a:t> 100	</a:t>
            </a:r>
            <a:r>
              <a:rPr lang="en-US" sz="2400" kern="0" dirty="0">
                <a:solidFill>
                  <a:srgbClr val="006600"/>
                </a:solidFill>
                <a:latin typeface="+mn-ea"/>
                <a:ea typeface="+mn-ea"/>
                <a:cs typeface="Verdana" panose="020B0604030504040204" pitchFamily="34" charset="0"/>
              </a:rPr>
              <a:t>// </a:t>
            </a:r>
            <a:r>
              <a:rPr lang="zh-CN" altLang="en-US" sz="2400" kern="0" dirty="0">
                <a:solidFill>
                  <a:srgbClr val="006600"/>
                </a:solidFill>
                <a:latin typeface="+mn-ea"/>
                <a:ea typeface="+mn-ea"/>
                <a:cs typeface="Verdana" panose="020B0604030504040204" pitchFamily="34" charset="0"/>
              </a:rPr>
              <a:t>待编码字符个数</a:t>
            </a:r>
          </a:p>
          <a:p>
            <a:pPr marL="0" indent="0">
              <a:lnSpc>
                <a:spcPct val="150000"/>
              </a:lnSpc>
              <a:spcBef>
                <a:spcPts val="0"/>
              </a:spcBef>
              <a:spcAft>
                <a:spcPts val="0"/>
              </a:spcAft>
              <a:buFont typeface="Times New Roman" panose="02020603050405020304" pitchFamily="18" charset="0"/>
              <a:buNone/>
            </a:pPr>
            <a:r>
              <a:rPr lang="en-US" sz="2400" kern="0" dirty="0">
                <a:solidFill>
                  <a:srgbClr val="000000"/>
                </a:solidFill>
                <a:latin typeface="+mn-ea"/>
                <a:ea typeface="+mn-ea"/>
                <a:cs typeface="Verdana" panose="020B0604030504040204" pitchFamily="34" charset="0"/>
              </a:rPr>
              <a:t>typedef struct{</a:t>
            </a:r>
          </a:p>
          <a:p>
            <a:pPr marL="0" indent="0">
              <a:lnSpc>
                <a:spcPct val="150000"/>
              </a:lnSpc>
              <a:spcBef>
                <a:spcPts val="0"/>
              </a:spcBef>
              <a:spcAft>
                <a:spcPts val="0"/>
              </a:spcAft>
              <a:buFont typeface="Times New Roman" panose="02020603050405020304" pitchFamily="18" charset="0"/>
              <a:buNone/>
            </a:pPr>
            <a:r>
              <a:rPr lang="en-US" sz="2400" kern="0" dirty="0">
                <a:solidFill>
                  <a:srgbClr val="000000"/>
                </a:solidFill>
                <a:latin typeface="+mn-ea"/>
                <a:ea typeface="+mn-ea"/>
                <a:cs typeface="Verdana" panose="020B0604030504040204" pitchFamily="34" charset="0"/>
              </a:rPr>
              <a:t>    char </a:t>
            </a:r>
            <a:r>
              <a:rPr lang="en-US" sz="2400" kern="0" dirty="0" err="1">
                <a:solidFill>
                  <a:srgbClr val="000000"/>
                </a:solidFill>
                <a:latin typeface="+mn-ea"/>
                <a:ea typeface="+mn-ea"/>
                <a:cs typeface="Verdana" panose="020B0604030504040204" pitchFamily="34" charset="0"/>
              </a:rPr>
              <a:t>ch</a:t>
            </a:r>
            <a:r>
              <a:rPr lang="en-US" sz="2400" kern="0" dirty="0">
                <a:solidFill>
                  <a:srgbClr val="000000"/>
                </a:solidFill>
                <a:latin typeface="+mn-ea"/>
                <a:ea typeface="+mn-ea"/>
                <a:cs typeface="Verdana" panose="020B0604030504040204" pitchFamily="34" charset="0"/>
              </a:rPr>
              <a:t>;		</a:t>
            </a:r>
            <a:r>
              <a:rPr lang="en-US" sz="2400" kern="0" dirty="0">
                <a:solidFill>
                  <a:srgbClr val="006600"/>
                </a:solidFill>
                <a:latin typeface="+mn-ea"/>
                <a:ea typeface="+mn-ea"/>
                <a:cs typeface="Verdana" panose="020B0604030504040204" pitchFamily="34" charset="0"/>
              </a:rPr>
              <a:t>// </a:t>
            </a:r>
            <a:r>
              <a:rPr lang="zh-CN" altLang="en-US" sz="2400" kern="0" dirty="0">
                <a:solidFill>
                  <a:srgbClr val="006600"/>
                </a:solidFill>
                <a:latin typeface="+mn-ea"/>
                <a:ea typeface="+mn-ea"/>
                <a:cs typeface="Verdana" panose="020B0604030504040204" pitchFamily="34" charset="0"/>
              </a:rPr>
              <a:t>存储字符</a:t>
            </a:r>
          </a:p>
          <a:p>
            <a:pPr marL="0" indent="0">
              <a:lnSpc>
                <a:spcPct val="150000"/>
              </a:lnSpc>
              <a:spcBef>
                <a:spcPts val="0"/>
              </a:spcBef>
              <a:spcAft>
                <a:spcPts val="0"/>
              </a:spcAft>
              <a:buFont typeface="Times New Roman" panose="02020603050405020304" pitchFamily="18" charset="0"/>
              <a:buNone/>
            </a:pPr>
            <a:r>
              <a:rPr lang="zh-CN" altLang="en-US" sz="2400" kern="0" dirty="0">
                <a:solidFill>
                  <a:srgbClr val="000000"/>
                </a:solidFill>
                <a:latin typeface="+mn-ea"/>
                <a:ea typeface="+mn-ea"/>
                <a:cs typeface="Verdana" panose="020B0604030504040204" pitchFamily="34" charset="0"/>
              </a:rPr>
              <a:t>    </a:t>
            </a:r>
            <a:r>
              <a:rPr lang="en-US" sz="2400" kern="0" dirty="0">
                <a:solidFill>
                  <a:srgbClr val="000000"/>
                </a:solidFill>
                <a:latin typeface="+mn-ea"/>
                <a:ea typeface="+mn-ea"/>
                <a:cs typeface="Verdana" panose="020B0604030504040204" pitchFamily="34" charset="0"/>
              </a:rPr>
              <a:t>char code[</a:t>
            </a:r>
            <a:r>
              <a:rPr lang="en-US" sz="2400" kern="0" dirty="0">
                <a:solidFill>
                  <a:srgbClr val="000099"/>
                </a:solidFill>
                <a:latin typeface="+mn-ea"/>
                <a:ea typeface="+mn-ea"/>
                <a:cs typeface="Verdana" panose="020B0604030504040204" pitchFamily="34" charset="0"/>
              </a:rPr>
              <a:t>LEN</a:t>
            </a:r>
            <a:r>
              <a:rPr lang="en-US" sz="2400" kern="0" dirty="0">
                <a:solidFill>
                  <a:srgbClr val="000000"/>
                </a:solidFill>
                <a:latin typeface="+mn-ea"/>
                <a:ea typeface="+mn-ea"/>
                <a:cs typeface="Verdana" panose="020B0604030504040204" pitchFamily="34" charset="0"/>
              </a:rPr>
              <a:t>];	</a:t>
            </a:r>
            <a:r>
              <a:rPr lang="en-US" sz="2400" kern="0" dirty="0">
                <a:solidFill>
                  <a:srgbClr val="006600"/>
                </a:solidFill>
                <a:latin typeface="+mn-ea"/>
                <a:ea typeface="+mn-ea"/>
                <a:cs typeface="Verdana" panose="020B0604030504040204" pitchFamily="34" charset="0"/>
              </a:rPr>
              <a:t>// </a:t>
            </a:r>
            <a:r>
              <a:rPr lang="zh-CN" altLang="en-US" sz="2400" kern="0" dirty="0">
                <a:solidFill>
                  <a:srgbClr val="006600"/>
                </a:solidFill>
                <a:latin typeface="+mn-ea"/>
                <a:ea typeface="+mn-ea"/>
                <a:cs typeface="Verdana" panose="020B0604030504040204" pitchFamily="34" charset="0"/>
              </a:rPr>
              <a:t>存放编码</a:t>
            </a:r>
          </a:p>
          <a:p>
            <a:pPr marL="0" indent="0">
              <a:lnSpc>
                <a:spcPct val="150000"/>
              </a:lnSpc>
              <a:spcBef>
                <a:spcPts val="0"/>
              </a:spcBef>
              <a:spcAft>
                <a:spcPts val="0"/>
              </a:spcAft>
              <a:buFont typeface="Times New Roman" panose="02020603050405020304" pitchFamily="18" charset="0"/>
              <a:buNone/>
            </a:pPr>
            <a:r>
              <a:rPr lang="en-US" altLang="zh-CN" sz="2400" kern="0" dirty="0">
                <a:solidFill>
                  <a:srgbClr val="000000"/>
                </a:solidFill>
                <a:latin typeface="+mn-ea"/>
                <a:ea typeface="+mn-ea"/>
                <a:cs typeface="Verdana" panose="020B0604030504040204" pitchFamily="34" charset="0"/>
              </a:rPr>
              <a:t>}</a:t>
            </a:r>
            <a:r>
              <a:rPr lang="en-US" sz="2400" kern="0" dirty="0" err="1">
                <a:solidFill>
                  <a:srgbClr val="FF0000"/>
                </a:solidFill>
                <a:latin typeface="+mn-ea"/>
                <a:ea typeface="+mn-ea"/>
                <a:cs typeface="Verdana" panose="020B0604030504040204" pitchFamily="34" charset="0"/>
              </a:rPr>
              <a:t>TCode</a:t>
            </a:r>
            <a:r>
              <a:rPr lang="en-US" sz="2400" kern="0" dirty="0">
                <a:solidFill>
                  <a:srgbClr val="000000"/>
                </a:solidFill>
                <a:latin typeface="+mn-ea"/>
                <a:ea typeface="+mn-ea"/>
                <a:cs typeface="Verdana" panose="020B0604030504040204" pitchFamily="34" charset="0"/>
              </a:rPr>
              <a:t>;</a:t>
            </a:r>
          </a:p>
          <a:p>
            <a:pPr marL="0" indent="0">
              <a:lnSpc>
                <a:spcPct val="150000"/>
              </a:lnSpc>
              <a:spcBef>
                <a:spcPts val="0"/>
              </a:spcBef>
              <a:spcAft>
                <a:spcPts val="0"/>
              </a:spcAft>
              <a:buFont typeface="Times New Roman" panose="02020603050405020304" pitchFamily="18" charset="0"/>
              <a:buNone/>
            </a:pPr>
            <a:r>
              <a:rPr lang="en-US" sz="2400" kern="0" dirty="0" err="1">
                <a:solidFill>
                  <a:srgbClr val="FF0000"/>
                </a:solidFill>
                <a:latin typeface="+mn-ea"/>
                <a:ea typeface="+mn-ea"/>
                <a:cs typeface="Verdana" panose="020B0604030504040204" pitchFamily="34" charset="0"/>
              </a:rPr>
              <a:t>TCode</a:t>
            </a:r>
            <a:r>
              <a:rPr lang="en-US" sz="2400" kern="0" dirty="0">
                <a:solidFill>
                  <a:srgbClr val="FF0000"/>
                </a:solidFill>
                <a:latin typeface="+mn-ea"/>
                <a:ea typeface="+mn-ea"/>
                <a:cs typeface="Verdana" panose="020B0604030504040204" pitchFamily="34" charset="0"/>
              </a:rPr>
              <a:t> </a:t>
            </a:r>
            <a:r>
              <a:rPr lang="en-US" sz="2400" kern="0" dirty="0" err="1">
                <a:solidFill>
                  <a:srgbClr val="000000"/>
                </a:solidFill>
                <a:latin typeface="+mn-ea"/>
                <a:ea typeface="+mn-ea"/>
                <a:cs typeface="Verdana" panose="020B0604030504040204" pitchFamily="34" charset="0"/>
              </a:rPr>
              <a:t>CodeBook</a:t>
            </a:r>
            <a:r>
              <a:rPr lang="en-US" sz="2400" kern="0" dirty="0">
                <a:solidFill>
                  <a:srgbClr val="000000"/>
                </a:solidFill>
                <a:latin typeface="+mn-ea"/>
                <a:ea typeface="+mn-ea"/>
                <a:cs typeface="Verdana" panose="020B0604030504040204" pitchFamily="34" charset="0"/>
              </a:rPr>
              <a:t>[</a:t>
            </a:r>
            <a:r>
              <a:rPr lang="en-US" sz="2400" kern="0" dirty="0">
                <a:solidFill>
                  <a:srgbClr val="000099"/>
                </a:solidFill>
                <a:latin typeface="+mn-ea"/>
                <a:ea typeface="+mn-ea"/>
                <a:cs typeface="Verdana" panose="020B0604030504040204" pitchFamily="34" charset="0"/>
              </a:rPr>
              <a:t>LEN</a:t>
            </a:r>
            <a:r>
              <a:rPr lang="en-US" sz="2400" kern="0" dirty="0">
                <a:solidFill>
                  <a:srgbClr val="000000"/>
                </a:solidFill>
                <a:latin typeface="+mn-ea"/>
                <a:ea typeface="+mn-ea"/>
                <a:cs typeface="Verdana" panose="020B0604030504040204" pitchFamily="34" charset="0"/>
              </a:rPr>
              <a:t>];	</a:t>
            </a:r>
            <a:r>
              <a:rPr lang="en-US" sz="2400" kern="0" dirty="0">
                <a:solidFill>
                  <a:srgbClr val="006600"/>
                </a:solidFill>
                <a:latin typeface="+mn-ea"/>
                <a:ea typeface="+mn-ea"/>
                <a:cs typeface="Verdana" panose="020B0604030504040204" pitchFamily="34" charset="0"/>
              </a:rPr>
              <a:t>// </a:t>
            </a:r>
            <a:r>
              <a:rPr lang="zh-CN" altLang="en-US" sz="2400" kern="0" dirty="0">
                <a:solidFill>
                  <a:srgbClr val="006600"/>
                </a:solidFill>
                <a:latin typeface="+mn-ea"/>
                <a:ea typeface="+mn-ea"/>
                <a:cs typeface="Verdana" panose="020B0604030504040204" pitchFamily="34" charset="0"/>
              </a:rPr>
              <a:t>编码本</a:t>
            </a:r>
          </a:p>
        </p:txBody>
      </p:sp>
      <p:pic>
        <p:nvPicPr>
          <p:cNvPr id="10" name="Picture 37" descr="huffman编码2">
            <a:extLst>
              <a:ext uri="{FF2B5EF4-FFF2-40B4-BE49-F238E27FC236}">
                <a16:creationId xmlns:a16="http://schemas.microsoft.com/office/drawing/2014/main" id="{FA642586-E8EC-4579-9D3C-14604E63B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723900"/>
            <a:ext cx="3588275" cy="3096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5">
            <a:extLst>
              <a:ext uri="{FF2B5EF4-FFF2-40B4-BE49-F238E27FC236}">
                <a16:creationId xmlns:a16="http://schemas.microsoft.com/office/drawing/2014/main" id="{329E15F8-FCD8-48B6-B209-7B73A255F444}"/>
              </a:ext>
            </a:extLst>
          </p:cNvPr>
          <p:cNvSpPr>
            <a:spLocks noChangeArrowheads="1"/>
          </p:cNvSpPr>
          <p:nvPr/>
        </p:nvSpPr>
        <p:spPr bwMode="auto">
          <a:xfrm>
            <a:off x="9677400" y="4013302"/>
            <a:ext cx="875745" cy="2382024"/>
          </a:xfrm>
          <a:prstGeom prst="rect">
            <a:avLst/>
          </a:prstGeom>
          <a:noFill/>
          <a:ln>
            <a:solidFill>
              <a:srgbClr val="CC00CC"/>
            </a:solidFill>
          </a:ln>
          <a:effectLst/>
        </p:spPr>
        <p:txBody>
          <a:bodyPr/>
          <a:lstStyle/>
          <a:p>
            <a:pPr eaLnBrk="1" hangingPunct="1">
              <a:lnSpc>
                <a:spcPct val="140000"/>
              </a:lnSpc>
            </a:pPr>
            <a:r>
              <a:rPr kumimoji="1" lang="en-US" altLang="zh-CN" sz="22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A:9</a:t>
            </a:r>
          </a:p>
          <a:p>
            <a:pPr eaLnBrk="1" hangingPunct="1">
              <a:lnSpc>
                <a:spcPct val="140000"/>
              </a:lnSpc>
            </a:pPr>
            <a:r>
              <a:rPr kumimoji="1" lang="en-US" altLang="zh-CN" sz="22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B:7</a:t>
            </a:r>
          </a:p>
          <a:p>
            <a:pPr eaLnBrk="1" hangingPunct="1">
              <a:lnSpc>
                <a:spcPct val="140000"/>
              </a:lnSpc>
            </a:pPr>
            <a:r>
              <a:rPr kumimoji="1" lang="en-US" altLang="zh-CN" sz="22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C:6</a:t>
            </a:r>
          </a:p>
          <a:p>
            <a:pPr eaLnBrk="1" hangingPunct="1">
              <a:lnSpc>
                <a:spcPct val="140000"/>
              </a:lnSpc>
            </a:pPr>
            <a:r>
              <a:rPr kumimoji="1" lang="en-US" altLang="zh-CN" sz="22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D:5</a:t>
            </a:r>
          </a:p>
          <a:p>
            <a:pPr eaLnBrk="1" hangingPunct="1">
              <a:lnSpc>
                <a:spcPct val="140000"/>
              </a:lnSpc>
            </a:pPr>
            <a:r>
              <a:rPr kumimoji="1" lang="en-US" altLang="zh-CN" sz="22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E:2</a:t>
            </a:r>
          </a:p>
        </p:txBody>
      </p:sp>
      <p:sp>
        <p:nvSpPr>
          <p:cNvPr id="12" name="Rectangle 36">
            <a:extLst>
              <a:ext uri="{FF2B5EF4-FFF2-40B4-BE49-F238E27FC236}">
                <a16:creationId xmlns:a16="http://schemas.microsoft.com/office/drawing/2014/main" id="{E0B442B7-D122-48E2-978C-C529355D92DE}"/>
              </a:ext>
            </a:extLst>
          </p:cNvPr>
          <p:cNvSpPr>
            <a:spLocks noChangeArrowheads="1"/>
          </p:cNvSpPr>
          <p:nvPr/>
        </p:nvSpPr>
        <p:spPr bwMode="auto">
          <a:xfrm>
            <a:off x="10630679" y="4013302"/>
            <a:ext cx="850392" cy="2382024"/>
          </a:xfrm>
          <a:prstGeom prst="rect">
            <a:avLst/>
          </a:prstGeom>
          <a:noFill/>
          <a:ln>
            <a:solidFill>
              <a:srgbClr val="CC00CC"/>
            </a:solidFill>
          </a:ln>
          <a:effectLst/>
        </p:spPr>
        <p:txBody>
          <a:bodyPr/>
          <a:lstStyle/>
          <a:p>
            <a:pPr algn="r" eaLnBrk="1" hangingPunct="1">
              <a:lnSpc>
                <a:spcPct val="140000"/>
              </a:lnSpc>
            </a:pPr>
            <a:r>
              <a:rPr kumimoji="1" lang="en-US" altLang="zh-CN" sz="2200" b="1" dirty="0">
                <a:solidFill>
                  <a:srgbClr val="0000FF"/>
                </a:solidFill>
                <a:latin typeface="Verdana" pitchFamily="34" charset="0"/>
                <a:ea typeface="宋体" charset="-122"/>
              </a:rPr>
              <a:t>10</a:t>
            </a:r>
          </a:p>
          <a:p>
            <a:pPr algn="r" eaLnBrk="1" hangingPunct="1">
              <a:lnSpc>
                <a:spcPct val="140000"/>
              </a:lnSpc>
            </a:pPr>
            <a:r>
              <a:rPr kumimoji="1" lang="en-US" altLang="zh-CN" sz="2200" b="1" dirty="0">
                <a:solidFill>
                  <a:srgbClr val="0000FF"/>
                </a:solidFill>
                <a:latin typeface="Verdana" pitchFamily="34" charset="0"/>
                <a:ea typeface="宋体" charset="-122"/>
              </a:rPr>
              <a:t>01</a:t>
            </a:r>
          </a:p>
          <a:p>
            <a:pPr algn="r" eaLnBrk="1" hangingPunct="1">
              <a:lnSpc>
                <a:spcPct val="140000"/>
              </a:lnSpc>
            </a:pPr>
            <a:r>
              <a:rPr kumimoji="1" lang="en-US" altLang="zh-CN" sz="2200" b="1" dirty="0">
                <a:solidFill>
                  <a:srgbClr val="0000FF"/>
                </a:solidFill>
                <a:latin typeface="Verdana" pitchFamily="34" charset="0"/>
                <a:ea typeface="宋体" charset="-122"/>
              </a:rPr>
              <a:t>00</a:t>
            </a:r>
          </a:p>
          <a:p>
            <a:pPr algn="r" eaLnBrk="1" hangingPunct="1">
              <a:lnSpc>
                <a:spcPct val="140000"/>
              </a:lnSpc>
            </a:pPr>
            <a:r>
              <a:rPr kumimoji="1" lang="en-US" altLang="zh-CN" sz="2200" b="1" dirty="0">
                <a:solidFill>
                  <a:srgbClr val="0000FF"/>
                </a:solidFill>
                <a:latin typeface="Verdana" pitchFamily="34" charset="0"/>
                <a:ea typeface="宋体" charset="-122"/>
              </a:rPr>
              <a:t>110</a:t>
            </a:r>
          </a:p>
          <a:p>
            <a:pPr algn="r" eaLnBrk="1" hangingPunct="1">
              <a:lnSpc>
                <a:spcPct val="140000"/>
              </a:lnSpc>
            </a:pPr>
            <a:r>
              <a:rPr kumimoji="1" lang="en-US" altLang="zh-CN" sz="2200" b="1" dirty="0">
                <a:solidFill>
                  <a:srgbClr val="0000FF"/>
                </a:solidFill>
                <a:latin typeface="Verdana" pitchFamily="34" charset="0"/>
                <a:ea typeface="宋体" charset="-122"/>
              </a:rPr>
              <a:t>111</a:t>
            </a:r>
          </a:p>
        </p:txBody>
      </p:sp>
      <p:graphicFrame>
        <p:nvGraphicFramePr>
          <p:cNvPr id="13" name="表格 13">
            <a:extLst>
              <a:ext uri="{FF2B5EF4-FFF2-40B4-BE49-F238E27FC236}">
                <a16:creationId xmlns:a16="http://schemas.microsoft.com/office/drawing/2014/main" id="{A11D867F-D407-4A1B-B1F3-E063EF926067}"/>
              </a:ext>
            </a:extLst>
          </p:cNvPr>
          <p:cNvGraphicFramePr>
            <a:graphicFrameLocks noGrp="1"/>
          </p:cNvGraphicFramePr>
          <p:nvPr>
            <p:extLst>
              <p:ext uri="{D42A27DB-BD31-4B8C-83A1-F6EECF244321}">
                <p14:modId xmlns:p14="http://schemas.microsoft.com/office/powerpoint/2010/main" val="1512147461"/>
              </p:ext>
            </p:extLst>
          </p:nvPr>
        </p:nvGraphicFramePr>
        <p:xfrm>
          <a:off x="6397269" y="4104120"/>
          <a:ext cx="2365731" cy="2286000"/>
        </p:xfrm>
        <a:graphic>
          <a:graphicData uri="http://schemas.openxmlformats.org/drawingml/2006/table">
            <a:tbl>
              <a:tblPr firstRow="1" bandRow="1">
                <a:tableStyleId>{2D5ABB26-0587-4C30-8999-92F81FD0307C}</a:tableStyleId>
              </a:tblPr>
              <a:tblGrid>
                <a:gridCol w="553862">
                  <a:extLst>
                    <a:ext uri="{9D8B030D-6E8A-4147-A177-3AD203B41FA5}">
                      <a16:colId xmlns:a16="http://schemas.microsoft.com/office/drawing/2014/main" val="865319854"/>
                    </a:ext>
                  </a:extLst>
                </a:gridCol>
                <a:gridCol w="697027">
                  <a:extLst>
                    <a:ext uri="{9D8B030D-6E8A-4147-A177-3AD203B41FA5}">
                      <a16:colId xmlns:a16="http://schemas.microsoft.com/office/drawing/2014/main" val="2111185305"/>
                    </a:ext>
                  </a:extLst>
                </a:gridCol>
                <a:gridCol w="1114842">
                  <a:extLst>
                    <a:ext uri="{9D8B030D-6E8A-4147-A177-3AD203B41FA5}">
                      <a16:colId xmlns:a16="http://schemas.microsoft.com/office/drawing/2014/main" val="2274097691"/>
                    </a:ext>
                  </a:extLst>
                </a:gridCol>
              </a:tblGrid>
              <a:tr h="370840">
                <a:tc>
                  <a:txBody>
                    <a:bodyPr/>
                    <a:lstStyle/>
                    <a:p>
                      <a:pPr algn="ctr"/>
                      <a:r>
                        <a:rPr lang="en-US" altLang="zh-CN" sz="2400" dirty="0"/>
                        <a:t>0</a:t>
                      </a:r>
                      <a:endParaRPr lang="zh-CN" altLang="en-US" sz="2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A</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10</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9956316"/>
                  </a:ext>
                </a:extLst>
              </a:tr>
              <a:tr h="370840">
                <a:tc>
                  <a:txBody>
                    <a:bodyPr/>
                    <a:lstStyle/>
                    <a:p>
                      <a:pPr algn="ctr"/>
                      <a:r>
                        <a:rPr lang="en-US" altLang="zh-CN" sz="2400" dirty="0"/>
                        <a:t>1</a:t>
                      </a:r>
                      <a:endParaRPr lang="zh-CN" altLang="en-US" sz="2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B</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01</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1745624"/>
                  </a:ext>
                </a:extLst>
              </a:tr>
              <a:tr h="370840">
                <a:tc>
                  <a:txBody>
                    <a:bodyPr/>
                    <a:lstStyle/>
                    <a:p>
                      <a:pPr algn="ctr"/>
                      <a:r>
                        <a:rPr lang="en-US" altLang="zh-CN" sz="2400" dirty="0"/>
                        <a:t>2</a:t>
                      </a:r>
                      <a:endParaRPr lang="zh-CN" altLang="en-US" sz="2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C</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00</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5858894"/>
                  </a:ext>
                </a:extLst>
              </a:tr>
              <a:tr h="370840">
                <a:tc>
                  <a:txBody>
                    <a:bodyPr/>
                    <a:lstStyle/>
                    <a:p>
                      <a:pPr algn="ctr"/>
                      <a:r>
                        <a:rPr lang="en-US" altLang="zh-CN" sz="2400" dirty="0"/>
                        <a:t>3</a:t>
                      </a:r>
                      <a:endParaRPr lang="zh-CN" altLang="en-US" sz="2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D</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110</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736653"/>
                  </a:ext>
                </a:extLst>
              </a:tr>
              <a:tr h="370840">
                <a:tc>
                  <a:txBody>
                    <a:bodyPr/>
                    <a:lstStyle/>
                    <a:p>
                      <a:pPr algn="ctr"/>
                      <a:r>
                        <a:rPr lang="en-US" altLang="zh-CN" sz="2400" dirty="0"/>
                        <a:t>4</a:t>
                      </a:r>
                      <a:endParaRPr lang="zh-CN" altLang="en-US" sz="2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dirty="0"/>
                        <a:t>E</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a:t>111</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795154"/>
                  </a:ext>
                </a:extLst>
              </a:tr>
            </a:tbl>
          </a:graphicData>
        </a:graphic>
      </p:graphicFrame>
      <p:cxnSp>
        <p:nvCxnSpPr>
          <p:cNvPr id="18" name="直接箭头连接符 17">
            <a:extLst>
              <a:ext uri="{FF2B5EF4-FFF2-40B4-BE49-F238E27FC236}">
                <a16:creationId xmlns:a16="http://schemas.microsoft.com/office/drawing/2014/main" id="{D3F32AC8-D81F-4381-BA6B-4A0814FD3A1E}"/>
              </a:ext>
            </a:extLst>
          </p:cNvPr>
          <p:cNvCxnSpPr/>
          <p:nvPr/>
        </p:nvCxnSpPr>
        <p:spPr bwMode="auto">
          <a:xfrm>
            <a:off x="5486400" y="4572000"/>
            <a:ext cx="990600" cy="0"/>
          </a:xfrm>
          <a:prstGeom prst="straightConnector1">
            <a:avLst/>
          </a:prstGeom>
          <a:solidFill>
            <a:schemeClr val="accent1"/>
          </a:solidFill>
          <a:ln w="76200" cap="flat" cmpd="sng" algn="ctr">
            <a:solidFill>
              <a:srgbClr val="006600"/>
            </a:solidFill>
            <a:prstDash val="solid"/>
            <a:round/>
            <a:headEnd type="none" w="sm" len="sm"/>
            <a:tailEnd type="triangle"/>
          </a:ln>
          <a:effectLst/>
        </p:spPr>
      </p:cxnSp>
    </p:spTree>
    <p:extLst>
      <p:ext uri="{BB962C8B-B14F-4D97-AF65-F5344CB8AC3E}">
        <p14:creationId xmlns:p14="http://schemas.microsoft.com/office/powerpoint/2010/main" val="32901217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D863DF0-4998-4C65-9D36-639D6D9E9D27}"/>
              </a:ext>
            </a:extLst>
          </p:cNvPr>
          <p:cNvSpPr/>
          <p:nvPr/>
        </p:nvSpPr>
        <p:spPr>
          <a:xfrm>
            <a:off x="304800" y="457200"/>
            <a:ext cx="11125200" cy="6286336"/>
          </a:xfrm>
          <a:prstGeom prst="rect">
            <a:avLst/>
          </a:prstGeom>
        </p:spPr>
        <p:txBody>
          <a:bodyPr wrap="square">
            <a:spAutoFit/>
          </a:bodyPr>
          <a:lstStyle/>
          <a:p>
            <a:pPr marL="0" indent="0">
              <a:spcBef>
                <a:spcPts val="300"/>
              </a:spcBef>
              <a:buNone/>
            </a:pP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void </a:t>
            </a:r>
            <a:r>
              <a:rPr lang="en-US" altLang="zh-CN" sz="2000" b="1"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encoding </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a:t>
            </a:r>
            <a:r>
              <a:rPr lang="pt-BR" altLang="zh-CN" sz="2000" b="1" dirty="0">
                <a:latin typeface="微软雅黑" panose="020B0503020204020204" pitchFamily="34" charset="-122"/>
                <a:ea typeface="微软雅黑" panose="020B0503020204020204" pitchFamily="34" charset="-122"/>
              </a:rPr>
              <a:t>HTNode ht[],</a:t>
            </a:r>
            <a:r>
              <a:rPr lang="en-US" altLang="zh-CN" sz="2000" b="1" dirty="0">
                <a:latin typeface="微软雅黑" panose="020B0503020204020204" pitchFamily="34" charset="-122"/>
                <a:ea typeface="微软雅黑" panose="020B0503020204020204" pitchFamily="34" charset="-122"/>
              </a:rPr>
              <a:t> </a:t>
            </a:r>
            <a:r>
              <a:rPr lang="en-US" altLang="zh-CN" sz="2000" b="1" dirty="0" err="1">
                <a:solidFill>
                  <a:srgbClr val="3333FF"/>
                </a:solidFill>
                <a:latin typeface="微软雅黑" panose="020B0503020204020204" pitchFamily="34" charset="-122"/>
                <a:ea typeface="微软雅黑" panose="020B0503020204020204" pitchFamily="34" charset="-122"/>
                <a:cs typeface="Verdana" panose="020B0604030504040204" pitchFamily="34" charset="0"/>
              </a:rPr>
              <a:t>TCode</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 book</a:t>
            </a:r>
            <a:r>
              <a:rPr lang="pt-BR" altLang="zh-CN"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 int n){</a:t>
            </a:r>
          </a:p>
          <a:p>
            <a:pPr marL="0" indent="0">
              <a:spcBef>
                <a:spcPts val="300"/>
              </a:spcBef>
              <a:buNone/>
            </a:pPr>
            <a:r>
              <a:rPr lang="en-US" altLang="zh-CN" sz="2000" b="1" dirty="0">
                <a:solidFill>
                  <a:srgbClr val="3333FF"/>
                </a:solidFill>
                <a:latin typeface="微软雅黑" panose="020B0503020204020204" pitchFamily="34" charset="-122"/>
                <a:ea typeface="微软雅黑" panose="020B0503020204020204" pitchFamily="34" charset="-122"/>
                <a:cs typeface="Verdana" panose="020B0604030504040204" pitchFamily="34" charset="0"/>
              </a:rPr>
              <a:t>      char *</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str = (char *)malloc(n+1); 		</a:t>
            </a:r>
            <a:r>
              <a:rPr lang="en-US" altLang="zh-CN" sz="2000" b="1" dirty="0">
                <a:solidFill>
                  <a:srgbClr val="CC00CC"/>
                </a:solidFill>
                <a:latin typeface="微软雅黑" panose="020B0503020204020204" pitchFamily="34" charset="-122"/>
                <a:ea typeface="微软雅黑" panose="020B0503020204020204" pitchFamily="34" charset="-122"/>
                <a:cs typeface="Verdana" panose="020B0604030504040204" pitchFamily="34" charset="0"/>
              </a:rPr>
              <a:t>// </a:t>
            </a:r>
            <a:r>
              <a:rPr lang="zh-CN" altLang="en-US" sz="2000" b="1" dirty="0">
                <a:solidFill>
                  <a:srgbClr val="CC00CC"/>
                </a:solidFill>
                <a:latin typeface="微软雅黑" panose="020B0503020204020204" pitchFamily="34" charset="-122"/>
                <a:ea typeface="微软雅黑" panose="020B0503020204020204" pitchFamily="34" charset="-122"/>
                <a:cs typeface="Verdana" panose="020B0604030504040204" pitchFamily="34" charset="0"/>
              </a:rPr>
              <a:t>临时存放编码</a:t>
            </a:r>
            <a:endParaRPr lang="en-US" altLang="zh-CN" sz="2000" b="1" dirty="0">
              <a:solidFill>
                <a:srgbClr val="CC00CC"/>
              </a:solidFill>
              <a:latin typeface="微软雅黑" panose="020B0503020204020204" pitchFamily="34" charset="-122"/>
              <a:ea typeface="微软雅黑" panose="020B0503020204020204" pitchFamily="34" charset="-122"/>
              <a:cs typeface="Verdana" panose="020B0604030504040204" pitchFamily="34" charset="0"/>
            </a:endParaRPr>
          </a:p>
          <a:p>
            <a:pPr marL="0" indent="0">
              <a:spcBef>
                <a:spcPts val="300"/>
              </a:spcBef>
              <a:buNone/>
            </a:pP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      str[n] =‘\0’;    </a:t>
            </a:r>
          </a:p>
          <a:p>
            <a:pPr marL="0" indent="0">
              <a:spcBef>
                <a:spcPts val="300"/>
              </a:spcBef>
              <a:buNone/>
            </a:pPr>
            <a:r>
              <a:rPr lang="en-US" altLang="zh-CN" sz="2000" b="1" dirty="0">
                <a:solidFill>
                  <a:srgbClr val="3333FF"/>
                </a:solidFill>
                <a:latin typeface="微软雅黑" panose="020B0503020204020204" pitchFamily="34" charset="-122"/>
                <a:ea typeface="微软雅黑" panose="020B0503020204020204" pitchFamily="34" charset="-122"/>
                <a:cs typeface="Verdana" panose="020B0604030504040204" pitchFamily="34" charset="0"/>
              </a:rPr>
              <a:t>      int </a:t>
            </a:r>
            <a:r>
              <a:rPr lang="en-US" altLang="zh-CN" sz="2000" b="1" dirty="0" err="1">
                <a:latin typeface="微软雅黑" panose="020B0503020204020204" pitchFamily="34" charset="-122"/>
                <a:ea typeface="微软雅黑" panose="020B0503020204020204" pitchFamily="34" charset="-122"/>
                <a:cs typeface="Verdana" panose="020B0604030504040204" pitchFamily="34" charset="0"/>
              </a:rPr>
              <a:t>i</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 j, </a:t>
            </a:r>
            <a:r>
              <a:rPr lang="en-US" altLang="zh-CN" sz="2000" b="1" dirty="0" err="1">
                <a:latin typeface="微软雅黑" panose="020B0503020204020204" pitchFamily="34" charset="-122"/>
                <a:ea typeface="微软雅黑" panose="020B0503020204020204" pitchFamily="34" charset="-122"/>
                <a:cs typeface="Verdana" panose="020B0604030504040204" pitchFamily="34" charset="0"/>
              </a:rPr>
              <a:t>idx</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 p;   </a:t>
            </a:r>
            <a:r>
              <a:rPr lang="zh-CN" altLang="en-US" sz="20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rPr>
              <a:t>    </a:t>
            </a:r>
          </a:p>
          <a:p>
            <a:pPr marL="0" indent="0">
              <a:spcBef>
                <a:spcPts val="300"/>
              </a:spcBef>
              <a:buNone/>
            </a:pP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      for(</a:t>
            </a:r>
            <a:r>
              <a:rPr lang="en-US" altLang="zh-CN" sz="2000" b="1" dirty="0" err="1">
                <a:latin typeface="微软雅黑" panose="020B0503020204020204" pitchFamily="34" charset="-122"/>
                <a:ea typeface="微软雅黑" panose="020B0503020204020204" pitchFamily="34" charset="-122"/>
                <a:cs typeface="Verdana" panose="020B0604030504040204" pitchFamily="34" charset="0"/>
              </a:rPr>
              <a:t>i</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 = 0, </a:t>
            </a:r>
            <a:r>
              <a:rPr lang="en-US" altLang="zh-CN" sz="2000" b="1" dirty="0" err="1">
                <a:latin typeface="微软雅黑" panose="020B0503020204020204" pitchFamily="34" charset="-122"/>
                <a:ea typeface="微软雅黑" panose="020B0503020204020204" pitchFamily="34" charset="-122"/>
                <a:cs typeface="Verdana" panose="020B0604030504040204" pitchFamily="34" charset="0"/>
              </a:rPr>
              <a:t>i</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 &lt; n, </a:t>
            </a:r>
            <a:r>
              <a:rPr lang="en-US" altLang="zh-CN" sz="2000" b="1" dirty="0" err="1">
                <a:latin typeface="微软雅黑" panose="020B0503020204020204" pitchFamily="34" charset="-122"/>
                <a:ea typeface="微软雅黑" panose="020B0503020204020204" pitchFamily="34" charset="-122"/>
                <a:cs typeface="Verdana" panose="020B0604030504040204" pitchFamily="34" charset="0"/>
              </a:rPr>
              <a:t>i</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			</a:t>
            </a:r>
            <a:r>
              <a:rPr lang="en-US" altLang="zh-CN" sz="2000" b="1" dirty="0">
                <a:solidFill>
                  <a:srgbClr val="CC00CC"/>
                </a:solidFill>
                <a:latin typeface="微软雅黑" panose="020B0503020204020204" pitchFamily="34" charset="-122"/>
                <a:ea typeface="微软雅黑" panose="020B0503020204020204" pitchFamily="34" charset="-122"/>
                <a:cs typeface="Verdana" panose="020B0604030504040204" pitchFamily="34" charset="0"/>
              </a:rPr>
              <a:t>// </a:t>
            </a:r>
            <a:r>
              <a:rPr lang="zh-CN" altLang="en-US" sz="2000" b="1" dirty="0">
                <a:solidFill>
                  <a:srgbClr val="CC00CC"/>
                </a:solidFill>
                <a:latin typeface="微软雅黑" panose="020B0503020204020204" pitchFamily="34" charset="-122"/>
                <a:ea typeface="微软雅黑" panose="020B0503020204020204" pitchFamily="34" charset="-122"/>
                <a:cs typeface="Verdana" panose="020B0604030504040204" pitchFamily="34" charset="0"/>
              </a:rPr>
              <a:t>依次求叶子</a:t>
            </a:r>
            <a:r>
              <a:rPr lang="en-US" altLang="zh-CN" sz="2000" b="1" dirty="0" err="1">
                <a:solidFill>
                  <a:srgbClr val="CC00CC"/>
                </a:solidFill>
                <a:latin typeface="微软雅黑" panose="020B0503020204020204" pitchFamily="34" charset="-122"/>
                <a:ea typeface="微软雅黑" panose="020B0503020204020204" pitchFamily="34" charset="-122"/>
                <a:cs typeface="Verdana" panose="020B0604030504040204" pitchFamily="34" charset="0"/>
              </a:rPr>
              <a:t>ht</a:t>
            </a:r>
            <a:r>
              <a:rPr lang="en-US" altLang="zh-CN" sz="2000" b="1" dirty="0">
                <a:solidFill>
                  <a:srgbClr val="CC00CC"/>
                </a:solidFill>
                <a:latin typeface="微软雅黑" panose="020B0503020204020204" pitchFamily="34" charset="-122"/>
                <a:ea typeface="微软雅黑" panose="020B0503020204020204" pitchFamily="34" charset="-122"/>
                <a:cs typeface="Verdana" panose="020B0604030504040204" pitchFamily="34" charset="0"/>
              </a:rPr>
              <a:t>[</a:t>
            </a:r>
            <a:r>
              <a:rPr lang="en-US" altLang="zh-CN" sz="2000" b="1" dirty="0" err="1">
                <a:solidFill>
                  <a:srgbClr val="CC00CC"/>
                </a:solidFill>
                <a:latin typeface="微软雅黑" panose="020B0503020204020204" pitchFamily="34" charset="-122"/>
                <a:ea typeface="微软雅黑" panose="020B0503020204020204" pitchFamily="34" charset="-122"/>
                <a:cs typeface="Verdana" panose="020B0604030504040204" pitchFamily="34" charset="0"/>
              </a:rPr>
              <a:t>i</a:t>
            </a:r>
            <a:r>
              <a:rPr lang="en-US" altLang="zh-CN" sz="2000" b="1" dirty="0">
                <a:solidFill>
                  <a:srgbClr val="CC00CC"/>
                </a:solidFill>
                <a:latin typeface="微软雅黑" panose="020B0503020204020204" pitchFamily="34" charset="-122"/>
                <a:ea typeface="微软雅黑" panose="020B0503020204020204" pitchFamily="34" charset="-122"/>
                <a:cs typeface="Verdana" panose="020B0604030504040204" pitchFamily="34" charset="0"/>
              </a:rPr>
              <a:t>]</a:t>
            </a:r>
            <a:r>
              <a:rPr lang="zh-CN" altLang="en-US" sz="2000" b="1" dirty="0">
                <a:solidFill>
                  <a:srgbClr val="CC00CC"/>
                </a:solidFill>
                <a:latin typeface="微软雅黑" panose="020B0503020204020204" pitchFamily="34" charset="-122"/>
                <a:ea typeface="微软雅黑" panose="020B0503020204020204" pitchFamily="34" charset="-122"/>
                <a:cs typeface="Verdana" panose="020B0604030504040204" pitchFamily="34" charset="0"/>
              </a:rPr>
              <a:t>的编码</a:t>
            </a:r>
          </a:p>
          <a:p>
            <a:pPr marL="0" indent="0">
              <a:spcBef>
                <a:spcPts val="300"/>
              </a:spcBef>
              <a:buNone/>
            </a:pPr>
            <a:r>
              <a:rPr lang="zh-CN" altLang="en-US" sz="2000" b="1" dirty="0">
                <a:latin typeface="微软雅黑" panose="020B0503020204020204" pitchFamily="34" charset="-122"/>
                <a:ea typeface="微软雅黑" panose="020B0503020204020204" pitchFamily="34" charset="-122"/>
                <a:cs typeface="Verdana" panose="020B0604030504040204" pitchFamily="34" charset="0"/>
              </a:rPr>
              <a:t>            </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book[</a:t>
            </a:r>
            <a:r>
              <a:rPr lang="en-US" altLang="zh-CN" sz="2000" b="1" dirty="0" err="1">
                <a:latin typeface="微软雅黑" panose="020B0503020204020204" pitchFamily="34" charset="-122"/>
                <a:ea typeface="微软雅黑" panose="020B0503020204020204" pitchFamily="34" charset="-122"/>
                <a:cs typeface="Verdana" panose="020B0604030504040204" pitchFamily="34" charset="0"/>
              </a:rPr>
              <a:t>i</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a:t>
            </a:r>
            <a:r>
              <a:rPr lang="en-US" altLang="zh-CN" sz="2000" b="1" dirty="0" err="1">
                <a:latin typeface="微软雅黑" panose="020B0503020204020204" pitchFamily="34" charset="-122"/>
                <a:ea typeface="微软雅黑" panose="020B0503020204020204" pitchFamily="34" charset="-122"/>
                <a:cs typeface="Verdana" panose="020B0604030504040204" pitchFamily="34" charset="0"/>
              </a:rPr>
              <a:t>ch</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 = </a:t>
            </a:r>
            <a:r>
              <a:rPr lang="en-US" altLang="zh-CN" sz="2000" b="1" dirty="0" err="1">
                <a:latin typeface="微软雅黑" panose="020B0503020204020204" pitchFamily="34" charset="-122"/>
                <a:ea typeface="微软雅黑" panose="020B0503020204020204" pitchFamily="34" charset="-122"/>
                <a:cs typeface="Verdana" panose="020B0604030504040204" pitchFamily="34" charset="0"/>
              </a:rPr>
              <a:t>ht</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a:t>
            </a:r>
            <a:r>
              <a:rPr lang="en-US" altLang="zh-CN" sz="2000" b="1" dirty="0" err="1">
                <a:latin typeface="微软雅黑" panose="020B0503020204020204" pitchFamily="34" charset="-122"/>
                <a:ea typeface="微软雅黑" panose="020B0503020204020204" pitchFamily="34" charset="-122"/>
                <a:cs typeface="Verdana" panose="020B0604030504040204" pitchFamily="34" charset="0"/>
              </a:rPr>
              <a:t>i</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a:t>
            </a:r>
            <a:r>
              <a:rPr lang="en-US" altLang="zh-CN" sz="2000" b="1" dirty="0" err="1">
                <a:latin typeface="微软雅黑" panose="020B0503020204020204" pitchFamily="34" charset="-122"/>
                <a:ea typeface="微软雅黑" panose="020B0503020204020204" pitchFamily="34" charset="-122"/>
                <a:cs typeface="Verdana" panose="020B0604030504040204" pitchFamily="34" charset="0"/>
              </a:rPr>
              <a:t>ch</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  </a:t>
            </a:r>
          </a:p>
          <a:p>
            <a:pPr marL="0" indent="0">
              <a:spcBef>
                <a:spcPts val="300"/>
              </a:spcBef>
              <a:buNone/>
            </a:pP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            </a:t>
            </a:r>
            <a:r>
              <a:rPr lang="en-US" altLang="zh-CN" sz="2000" b="1" dirty="0" err="1">
                <a:latin typeface="微软雅黑" panose="020B0503020204020204" pitchFamily="34" charset="-122"/>
                <a:ea typeface="微软雅黑" panose="020B0503020204020204" pitchFamily="34" charset="-122"/>
                <a:cs typeface="Verdana" panose="020B0604030504040204" pitchFamily="34" charset="0"/>
              </a:rPr>
              <a:t>idx</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 = </a:t>
            </a:r>
            <a:r>
              <a:rPr lang="en-US" altLang="zh-CN" sz="2000" b="1" dirty="0" err="1">
                <a:latin typeface="微软雅黑" panose="020B0503020204020204" pitchFamily="34" charset="-122"/>
                <a:ea typeface="微软雅黑" panose="020B0503020204020204" pitchFamily="34" charset="-122"/>
                <a:cs typeface="Verdana" panose="020B0604030504040204" pitchFamily="34" charset="0"/>
              </a:rPr>
              <a:t>i</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a:t>
            </a:r>
          </a:p>
          <a:p>
            <a:pPr marL="0" indent="0">
              <a:spcBef>
                <a:spcPts val="300"/>
              </a:spcBef>
              <a:buNone/>
            </a:pP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            j = n; </a:t>
            </a:r>
            <a:endParaRPr lang="zh-CN" altLang="en-US" sz="20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endParaRPr>
          </a:p>
          <a:p>
            <a:pPr marL="0" indent="0">
              <a:spcBef>
                <a:spcPts val="300"/>
              </a:spcBef>
              <a:buNone/>
            </a:pPr>
            <a:r>
              <a:rPr lang="zh-CN" altLang="en-US" sz="2000" b="1" dirty="0">
                <a:latin typeface="微软雅黑" panose="020B0503020204020204" pitchFamily="34" charset="-122"/>
                <a:ea typeface="微软雅黑" panose="020B0503020204020204" pitchFamily="34" charset="-122"/>
                <a:cs typeface="Verdana" panose="020B0604030504040204" pitchFamily="34" charset="0"/>
              </a:rPr>
              <a:t>            </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while( p = </a:t>
            </a:r>
            <a:r>
              <a:rPr lang="en-US" altLang="zh-CN" sz="2000" b="1" dirty="0" err="1">
                <a:latin typeface="微软雅黑" panose="020B0503020204020204" pitchFamily="34" charset="-122"/>
                <a:ea typeface="微软雅黑" panose="020B0503020204020204" pitchFamily="34" charset="-122"/>
                <a:cs typeface="Verdana" panose="020B0604030504040204" pitchFamily="34" charset="0"/>
              </a:rPr>
              <a:t>ht</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a:t>
            </a:r>
            <a:r>
              <a:rPr lang="en-US" altLang="zh-CN" sz="2000" b="1" dirty="0" err="1">
                <a:latin typeface="微软雅黑" panose="020B0503020204020204" pitchFamily="34" charset="-122"/>
                <a:ea typeface="微软雅黑" panose="020B0503020204020204" pitchFamily="34" charset="-122"/>
                <a:cs typeface="Verdana" panose="020B0604030504040204" pitchFamily="34" charset="0"/>
              </a:rPr>
              <a:t>idx</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].parent &gt; 0){</a:t>
            </a:r>
          </a:p>
          <a:p>
            <a:pPr marL="0" indent="0">
              <a:spcBef>
                <a:spcPts val="300"/>
              </a:spcBef>
              <a:buNone/>
            </a:pP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                  if(</a:t>
            </a:r>
            <a:r>
              <a:rPr lang="en-US" altLang="zh-CN" sz="2000" b="1" dirty="0" err="1">
                <a:latin typeface="微软雅黑" panose="020B0503020204020204" pitchFamily="34" charset="-122"/>
                <a:ea typeface="微软雅黑" panose="020B0503020204020204" pitchFamily="34" charset="-122"/>
                <a:cs typeface="Verdana" panose="020B0604030504040204" pitchFamily="34" charset="0"/>
              </a:rPr>
              <a:t>ht</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[p].</a:t>
            </a:r>
            <a:r>
              <a:rPr lang="en-US" altLang="zh-CN" sz="2000" b="1" dirty="0" err="1">
                <a:latin typeface="微软雅黑" panose="020B0503020204020204" pitchFamily="34" charset="-122"/>
                <a:ea typeface="微软雅黑" panose="020B0503020204020204" pitchFamily="34" charset="-122"/>
                <a:cs typeface="Verdana" panose="020B0604030504040204" pitchFamily="34" charset="0"/>
              </a:rPr>
              <a:t>lchild</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 == </a:t>
            </a:r>
            <a:r>
              <a:rPr lang="en-US" altLang="zh-CN" sz="2000" b="1" dirty="0" err="1">
                <a:latin typeface="微软雅黑" panose="020B0503020204020204" pitchFamily="34" charset="-122"/>
                <a:ea typeface="微软雅黑" panose="020B0503020204020204" pitchFamily="34" charset="-122"/>
                <a:cs typeface="Verdana" panose="020B0604030504040204" pitchFamily="34" charset="0"/>
              </a:rPr>
              <a:t>idx</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a:t>
            </a:r>
          </a:p>
          <a:p>
            <a:pPr marL="0" indent="0">
              <a:spcBef>
                <a:spcPts val="300"/>
              </a:spcBef>
              <a:buNone/>
            </a:pP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                         j--;  str[j]=‘0’; </a:t>
            </a:r>
          </a:p>
          <a:p>
            <a:pPr marL="0" indent="0">
              <a:spcBef>
                <a:spcPts val="300"/>
              </a:spcBef>
              <a:buNone/>
            </a:pP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                  }</a:t>
            </a:r>
          </a:p>
          <a:p>
            <a:pPr marL="0" indent="0">
              <a:spcBef>
                <a:spcPts val="300"/>
              </a:spcBef>
              <a:buNone/>
            </a:pP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                  else { j--;  str[j] =‘1</a:t>
            </a:r>
            <a:r>
              <a:rPr lang="zh-CN" altLang="en-US" sz="2000" b="1" dirty="0">
                <a:latin typeface="微软雅黑" panose="020B0503020204020204" pitchFamily="34" charset="-122"/>
                <a:ea typeface="微软雅黑" panose="020B0503020204020204" pitchFamily="34" charset="-122"/>
                <a:cs typeface="Verdana" panose="020B0604030504040204" pitchFamily="34" charset="0"/>
              </a:rPr>
              <a:t>’</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 } </a:t>
            </a:r>
          </a:p>
          <a:p>
            <a:pPr marL="0" indent="0">
              <a:spcBef>
                <a:spcPts val="300"/>
              </a:spcBef>
              <a:buNone/>
            </a:pP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                  </a:t>
            </a:r>
            <a:r>
              <a:rPr lang="en-US" altLang="zh-CN" sz="2000" b="1" dirty="0" err="1">
                <a:latin typeface="微软雅黑" panose="020B0503020204020204" pitchFamily="34" charset="-122"/>
                <a:ea typeface="微软雅黑" panose="020B0503020204020204" pitchFamily="34" charset="-122"/>
                <a:cs typeface="Verdana" panose="020B0604030504040204" pitchFamily="34" charset="0"/>
              </a:rPr>
              <a:t>idx</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 = p; </a:t>
            </a:r>
          </a:p>
          <a:p>
            <a:pPr marL="0" indent="0">
              <a:spcBef>
                <a:spcPts val="300"/>
              </a:spcBef>
              <a:buNone/>
            </a:pP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             } </a:t>
            </a:r>
          </a:p>
          <a:p>
            <a:pPr marL="0" indent="0">
              <a:spcBef>
                <a:spcPts val="300"/>
              </a:spcBef>
              <a:buNone/>
            </a:pPr>
            <a:r>
              <a:rPr lang="en-US" altLang="zh-CN" sz="2000" b="1"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             </a:t>
            </a:r>
            <a:r>
              <a:rPr lang="en-US" altLang="zh-CN" sz="2000" b="1" dirty="0" err="1">
                <a:solidFill>
                  <a:srgbClr val="FF0000"/>
                </a:solidFill>
                <a:latin typeface="微软雅黑" panose="020B0503020204020204" pitchFamily="34" charset="-122"/>
                <a:ea typeface="微软雅黑" panose="020B0503020204020204" pitchFamily="34" charset="-122"/>
                <a:cs typeface="Verdana" panose="020B0604030504040204" pitchFamily="34" charset="0"/>
              </a:rPr>
              <a:t>strcpy</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(book[</a:t>
            </a:r>
            <a:r>
              <a:rPr lang="en-US" altLang="zh-CN" sz="2000" b="1" dirty="0" err="1">
                <a:latin typeface="微软雅黑" panose="020B0503020204020204" pitchFamily="34" charset="-122"/>
                <a:ea typeface="微软雅黑" panose="020B0503020204020204" pitchFamily="34" charset="-122"/>
                <a:cs typeface="Verdana" panose="020B0604030504040204" pitchFamily="34" charset="0"/>
              </a:rPr>
              <a:t>i</a:t>
            </a: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].code, &amp;str[j]); </a:t>
            </a:r>
            <a:r>
              <a:rPr lang="en-US" altLang="zh-CN" sz="20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rPr>
              <a:t>// </a:t>
            </a:r>
            <a:r>
              <a:rPr lang="zh-CN" altLang="en-US" sz="20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rPr>
              <a:t>复制编码位串</a:t>
            </a:r>
          </a:p>
          <a:p>
            <a:pPr marL="0" indent="0">
              <a:spcBef>
                <a:spcPts val="300"/>
              </a:spcBef>
              <a:buNone/>
            </a:pP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      } </a:t>
            </a:r>
          </a:p>
          <a:p>
            <a:pPr marL="0" indent="0">
              <a:spcBef>
                <a:spcPts val="300"/>
              </a:spcBef>
              <a:buNone/>
            </a:pPr>
            <a:r>
              <a:rPr lang="en-US" altLang="zh-CN" sz="2000" b="1" dirty="0">
                <a:latin typeface="微软雅黑" panose="020B0503020204020204" pitchFamily="34" charset="-122"/>
                <a:ea typeface="微软雅黑" panose="020B0503020204020204" pitchFamily="34" charset="-122"/>
                <a:cs typeface="Verdana" panose="020B0604030504040204" pitchFamily="34" charset="0"/>
              </a:rPr>
              <a:t>}</a:t>
            </a:r>
            <a:endParaRPr lang="zh-CN" altLang="en-US" sz="2000" b="1" dirty="0">
              <a:latin typeface="微软雅黑" panose="020B0503020204020204" pitchFamily="34" charset="-122"/>
              <a:ea typeface="微软雅黑" panose="020B0503020204020204" pitchFamily="34" charset="-122"/>
              <a:cs typeface="Verdana" panose="020B0604030504040204" pitchFamily="34" charset="0"/>
            </a:endParaRPr>
          </a:p>
        </p:txBody>
      </p:sp>
    </p:spTree>
    <p:extLst>
      <p:ext uri="{BB962C8B-B14F-4D97-AF65-F5344CB8AC3E}">
        <p14:creationId xmlns:p14="http://schemas.microsoft.com/office/powerpoint/2010/main" val="16611070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E8A47-3291-46F1-8CD6-5FD8AF3DB121}"/>
              </a:ext>
            </a:extLst>
          </p:cNvPr>
          <p:cNvSpPr>
            <a:spLocks noGrp="1"/>
          </p:cNvSpPr>
          <p:nvPr>
            <p:ph type="title"/>
          </p:nvPr>
        </p:nvSpPr>
        <p:spPr/>
        <p:txBody>
          <a:bodyPr/>
          <a:lstStyle/>
          <a:p>
            <a:r>
              <a:rPr lang="en-US" altLang="zh-CN" dirty="0"/>
              <a:t>Huffman</a:t>
            </a:r>
            <a:r>
              <a:rPr lang="zh-CN" altLang="en-US" dirty="0"/>
              <a:t>编码的译码操作</a:t>
            </a:r>
          </a:p>
        </p:txBody>
      </p:sp>
      <p:sp>
        <p:nvSpPr>
          <p:cNvPr id="4" name="内容占位符 3">
            <a:extLst>
              <a:ext uri="{FF2B5EF4-FFF2-40B4-BE49-F238E27FC236}">
                <a16:creationId xmlns:a16="http://schemas.microsoft.com/office/drawing/2014/main" id="{F8439413-53B8-4958-BF2F-660ECF514AD8}"/>
              </a:ext>
            </a:extLst>
          </p:cNvPr>
          <p:cNvSpPr>
            <a:spLocks noGrp="1"/>
          </p:cNvSpPr>
          <p:nvPr>
            <p:ph idx="1"/>
          </p:nvPr>
        </p:nvSpPr>
        <p:spPr>
          <a:xfrm>
            <a:off x="334581" y="1555500"/>
            <a:ext cx="5257800" cy="3746999"/>
          </a:xfrm>
        </p:spPr>
        <p:txBody>
          <a:bodyPr/>
          <a:lstStyle/>
          <a:p>
            <a:pPr>
              <a:spcAft>
                <a:spcPts val="0"/>
              </a:spcAft>
            </a:pPr>
            <a:r>
              <a:rPr lang="zh-CN" altLang="en-US" sz="2200" dirty="0"/>
              <a:t>从待译码电文中逐位读取编码</a:t>
            </a:r>
          </a:p>
          <a:p>
            <a:pPr>
              <a:spcAft>
                <a:spcPts val="0"/>
              </a:spcAft>
            </a:pPr>
            <a:r>
              <a:rPr lang="zh-CN" altLang="en-US" sz="2200" dirty="0"/>
              <a:t> 从</a:t>
            </a:r>
            <a:r>
              <a:rPr lang="en-US" altLang="zh-CN" sz="2200" dirty="0"/>
              <a:t>Huffman</a:t>
            </a:r>
            <a:r>
              <a:rPr lang="zh-CN" altLang="en-US" sz="2200" dirty="0"/>
              <a:t>树根开始</a:t>
            </a:r>
          </a:p>
          <a:p>
            <a:pPr>
              <a:spcAft>
                <a:spcPts val="0"/>
              </a:spcAft>
            </a:pPr>
            <a:r>
              <a:rPr lang="zh-CN" altLang="en-US" sz="2200" dirty="0"/>
              <a:t> 若编码是’</a:t>
            </a:r>
            <a:r>
              <a:rPr lang="en-US" altLang="zh-CN" sz="2200" dirty="0"/>
              <a:t>0’</a:t>
            </a:r>
            <a:r>
              <a:rPr lang="zh-CN" altLang="en-US" sz="2200" dirty="0"/>
              <a:t>： 则沿</a:t>
            </a:r>
            <a:r>
              <a:rPr lang="en-US" altLang="zh-CN" sz="2200" dirty="0" err="1"/>
              <a:t>lchild</a:t>
            </a:r>
            <a:r>
              <a:rPr lang="zh-CN" altLang="en-US" sz="2200" dirty="0"/>
              <a:t>下行</a:t>
            </a:r>
          </a:p>
          <a:p>
            <a:pPr>
              <a:spcAft>
                <a:spcPts val="0"/>
              </a:spcAft>
            </a:pPr>
            <a:r>
              <a:rPr lang="zh-CN" altLang="en-US" sz="2200" dirty="0"/>
              <a:t> 若编码是’</a:t>
            </a:r>
            <a:r>
              <a:rPr lang="en-US" altLang="zh-CN" sz="2200" dirty="0"/>
              <a:t>1’</a:t>
            </a:r>
            <a:r>
              <a:rPr lang="zh-CN" altLang="en-US" sz="2200" dirty="0"/>
              <a:t>： 则沿</a:t>
            </a:r>
            <a:r>
              <a:rPr lang="en-US" altLang="zh-CN" sz="2200" dirty="0" err="1"/>
              <a:t>rchild</a:t>
            </a:r>
            <a:r>
              <a:rPr lang="zh-CN" altLang="en-US" sz="2200" dirty="0"/>
              <a:t>下行</a:t>
            </a:r>
          </a:p>
          <a:p>
            <a:pPr>
              <a:spcAft>
                <a:spcPts val="0"/>
              </a:spcAft>
            </a:pPr>
            <a:r>
              <a:rPr lang="zh-CN" altLang="en-US" sz="2200" dirty="0"/>
              <a:t> 若到达叶结点：则译出一个字符</a:t>
            </a:r>
          </a:p>
          <a:p>
            <a:pPr>
              <a:spcAft>
                <a:spcPts val="0"/>
              </a:spcAft>
            </a:pPr>
            <a:r>
              <a:rPr lang="zh-CN" altLang="en-US" sz="2200" dirty="0"/>
              <a:t> 重复上述步骤，直到电文结束</a:t>
            </a:r>
          </a:p>
          <a:p>
            <a:pPr>
              <a:spcAft>
                <a:spcPts val="0"/>
              </a:spcAft>
            </a:pPr>
            <a:endParaRPr lang="zh-CN" altLang="en-US" sz="2200" dirty="0"/>
          </a:p>
        </p:txBody>
      </p:sp>
      <p:pic>
        <p:nvPicPr>
          <p:cNvPr id="11" name="Picture 3" descr="huffman编码">
            <a:extLst>
              <a:ext uri="{FF2B5EF4-FFF2-40B4-BE49-F238E27FC236}">
                <a16:creationId xmlns:a16="http://schemas.microsoft.com/office/drawing/2014/main" id="{17CFC869-B6C2-459B-A99E-956E4CB16F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6255" y="1497574"/>
            <a:ext cx="2975206" cy="2567451"/>
          </a:xfrm>
          <a:prstGeom prst="rect">
            <a:avLst/>
          </a:prstGeom>
          <a:noFill/>
        </p:spPr>
      </p:pic>
      <p:grpSp>
        <p:nvGrpSpPr>
          <p:cNvPr id="12" name="Group 40">
            <a:extLst>
              <a:ext uri="{FF2B5EF4-FFF2-40B4-BE49-F238E27FC236}">
                <a16:creationId xmlns:a16="http://schemas.microsoft.com/office/drawing/2014/main" id="{010325A9-B6D3-4786-B47D-85D9C5E7782C}"/>
              </a:ext>
            </a:extLst>
          </p:cNvPr>
          <p:cNvGrpSpPr>
            <a:grpSpLocks/>
          </p:cNvGrpSpPr>
          <p:nvPr/>
        </p:nvGrpSpPr>
        <p:grpSpPr bwMode="auto">
          <a:xfrm>
            <a:off x="9601200" y="1455056"/>
            <a:ext cx="2014478" cy="2519410"/>
            <a:chOff x="4502" y="0"/>
            <a:chExt cx="1096" cy="2181"/>
          </a:xfrm>
          <a:noFill/>
        </p:grpSpPr>
        <p:sp>
          <p:nvSpPr>
            <p:cNvPr id="13" name="Rectangle 4">
              <a:extLst>
                <a:ext uri="{FF2B5EF4-FFF2-40B4-BE49-F238E27FC236}">
                  <a16:creationId xmlns:a16="http://schemas.microsoft.com/office/drawing/2014/main" id="{68C67666-6FE7-48EB-9437-5CF595876A4B}"/>
                </a:ext>
              </a:extLst>
            </p:cNvPr>
            <p:cNvSpPr>
              <a:spLocks noChangeArrowheads="1"/>
            </p:cNvSpPr>
            <p:nvPr/>
          </p:nvSpPr>
          <p:spPr bwMode="auto">
            <a:xfrm>
              <a:off x="4502" y="0"/>
              <a:ext cx="548" cy="2181"/>
            </a:xfrm>
            <a:prstGeom prst="rect">
              <a:avLst/>
            </a:prstGeom>
            <a:grpFill/>
            <a:ln w="38100" cap="sq">
              <a:solidFill>
                <a:srgbClr val="C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30000"/>
                </a:lnSpc>
              </a:pPr>
              <a:r>
                <a:rPr kumimoji="1" lang="en-US" altLang="zh-CN" sz="24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T : 3</a:t>
              </a:r>
            </a:p>
            <a:p>
              <a:pPr eaLnBrk="1" hangingPunct="1">
                <a:lnSpc>
                  <a:spcPct val="130000"/>
                </a:lnSpc>
              </a:pPr>
              <a:r>
                <a:rPr kumimoji="1" lang="en-US" altLang="zh-CN" sz="24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 3</a:t>
              </a:r>
            </a:p>
            <a:p>
              <a:pPr eaLnBrk="1" hangingPunct="1">
                <a:lnSpc>
                  <a:spcPct val="130000"/>
                </a:lnSpc>
              </a:pPr>
              <a:r>
                <a:rPr kumimoji="1" lang="en-US" altLang="zh-CN" sz="24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 : 4</a:t>
              </a:r>
            </a:p>
            <a:p>
              <a:pPr eaLnBrk="1" hangingPunct="1">
                <a:lnSpc>
                  <a:spcPct val="130000"/>
                </a:lnSpc>
              </a:pPr>
              <a:r>
                <a:rPr kumimoji="1" lang="en-US" altLang="zh-CN" sz="24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C : 2</a:t>
              </a:r>
            </a:p>
            <a:p>
              <a:pPr eaLnBrk="1" hangingPunct="1">
                <a:lnSpc>
                  <a:spcPct val="130000"/>
                </a:lnSpc>
              </a:pPr>
              <a:r>
                <a:rPr kumimoji="1" lang="en-US" altLang="zh-CN" sz="24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S : 2</a:t>
              </a:r>
            </a:p>
          </p:txBody>
        </p:sp>
        <p:sp>
          <p:nvSpPr>
            <p:cNvPr id="14" name="Rectangle 5">
              <a:extLst>
                <a:ext uri="{FF2B5EF4-FFF2-40B4-BE49-F238E27FC236}">
                  <a16:creationId xmlns:a16="http://schemas.microsoft.com/office/drawing/2014/main" id="{C8E82FB9-6D7F-4A3E-881F-46A553B9B53F}"/>
                </a:ext>
              </a:extLst>
            </p:cNvPr>
            <p:cNvSpPr>
              <a:spLocks noChangeArrowheads="1"/>
            </p:cNvSpPr>
            <p:nvPr/>
          </p:nvSpPr>
          <p:spPr bwMode="auto">
            <a:xfrm>
              <a:off x="5050" y="0"/>
              <a:ext cx="548" cy="2181"/>
            </a:xfrm>
            <a:prstGeom prst="rect">
              <a:avLst/>
            </a:prstGeom>
            <a:grpFill/>
            <a:ln w="38100" cap="sq">
              <a:solidFill>
                <a:srgbClr val="C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1" hangingPunct="1">
                <a:lnSpc>
                  <a:spcPct val="130000"/>
                </a:lnSpc>
              </a:pPr>
              <a:r>
                <a:rPr kumimoji="1" lang="en-US" altLang="zh-CN" sz="2400" b="1" dirty="0">
                  <a:solidFill>
                    <a:srgbClr val="0000FF"/>
                  </a:solidFill>
                  <a:latin typeface="Verdana" pitchFamily="34" charset="0"/>
                  <a:ea typeface="宋体" charset="-122"/>
                </a:rPr>
                <a:t>00</a:t>
              </a:r>
            </a:p>
            <a:p>
              <a:pPr algn="r" eaLnBrk="1" hangingPunct="1">
                <a:lnSpc>
                  <a:spcPct val="130000"/>
                </a:lnSpc>
              </a:pPr>
              <a:r>
                <a:rPr kumimoji="1" lang="en-US" altLang="zh-CN" sz="2400" b="1" dirty="0">
                  <a:solidFill>
                    <a:srgbClr val="0000FF"/>
                  </a:solidFill>
                  <a:latin typeface="Verdana" pitchFamily="34" charset="0"/>
                  <a:ea typeface="宋体" charset="-122"/>
                </a:rPr>
                <a:t>01</a:t>
              </a:r>
            </a:p>
            <a:p>
              <a:pPr algn="r" eaLnBrk="1" hangingPunct="1">
                <a:lnSpc>
                  <a:spcPct val="130000"/>
                </a:lnSpc>
              </a:pPr>
              <a:r>
                <a:rPr kumimoji="1" lang="en-US" altLang="zh-CN" sz="2400" b="1" dirty="0">
                  <a:solidFill>
                    <a:srgbClr val="0000FF"/>
                  </a:solidFill>
                  <a:latin typeface="Verdana" pitchFamily="34" charset="0"/>
                  <a:ea typeface="宋体" charset="-122"/>
                </a:rPr>
                <a:t>10</a:t>
              </a:r>
            </a:p>
            <a:p>
              <a:pPr algn="r" eaLnBrk="1" hangingPunct="1">
                <a:lnSpc>
                  <a:spcPct val="130000"/>
                </a:lnSpc>
              </a:pPr>
              <a:r>
                <a:rPr kumimoji="1" lang="en-US" altLang="zh-CN" sz="2400" b="1" dirty="0">
                  <a:solidFill>
                    <a:srgbClr val="0000FF"/>
                  </a:solidFill>
                  <a:latin typeface="Verdana" pitchFamily="34" charset="0"/>
                  <a:ea typeface="宋体" charset="-122"/>
                </a:rPr>
                <a:t>110</a:t>
              </a:r>
            </a:p>
            <a:p>
              <a:pPr algn="r" eaLnBrk="1" hangingPunct="1">
                <a:lnSpc>
                  <a:spcPct val="130000"/>
                </a:lnSpc>
              </a:pPr>
              <a:r>
                <a:rPr kumimoji="1" lang="en-US" altLang="zh-CN" sz="2400" b="1" dirty="0">
                  <a:solidFill>
                    <a:srgbClr val="0000FF"/>
                  </a:solidFill>
                  <a:latin typeface="Verdana" pitchFamily="34" charset="0"/>
                  <a:ea typeface="宋体" charset="-122"/>
                </a:rPr>
                <a:t>111</a:t>
              </a:r>
            </a:p>
          </p:txBody>
        </p:sp>
      </p:grpSp>
      <p:sp>
        <p:nvSpPr>
          <p:cNvPr id="15" name="Text Box 41">
            <a:extLst>
              <a:ext uri="{FF2B5EF4-FFF2-40B4-BE49-F238E27FC236}">
                <a16:creationId xmlns:a16="http://schemas.microsoft.com/office/drawing/2014/main" id="{3108EEC0-A065-4FC5-9F48-A45EA715AE49}"/>
              </a:ext>
            </a:extLst>
          </p:cNvPr>
          <p:cNvSpPr txBox="1">
            <a:spLocks noChangeArrowheads="1"/>
          </p:cNvSpPr>
          <p:nvPr/>
        </p:nvSpPr>
        <p:spPr bwMode="auto">
          <a:xfrm>
            <a:off x="6096000" y="4352542"/>
            <a:ext cx="4534567" cy="2190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lstStyle/>
          <a:p>
            <a:pPr eaLnBrk="1" hangingPunct="1">
              <a:lnSpc>
                <a:spcPct val="150000"/>
              </a:lnSpc>
              <a:spcBef>
                <a:spcPts val="600"/>
              </a:spcBef>
            </a:pPr>
            <a:r>
              <a:rPr kumimoji="1" lang="zh-CN" altLang="en-US" sz="2000" b="1" dirty="0">
                <a:solidFill>
                  <a:schemeClr val="bg2">
                    <a:lumMod val="10000"/>
                  </a:schemeClr>
                </a:solidFill>
                <a:latin typeface="Verdana" panose="020B0604030504040204" pitchFamily="34" charset="0"/>
                <a:ea typeface="微软雅黑" panose="020B0503020204020204" pitchFamily="34" charset="-122"/>
              </a:rPr>
              <a:t>编码为：</a:t>
            </a:r>
            <a:r>
              <a:rPr kumimoji="1" lang="en-US" altLang="zh-CN" sz="2000" b="1" dirty="0">
                <a:solidFill>
                  <a:srgbClr val="FF0000"/>
                </a:solidFill>
                <a:latin typeface="Verdana" panose="020B0604030504040204" pitchFamily="34" charset="0"/>
                <a:ea typeface="微软雅黑" panose="020B0503020204020204" pitchFamily="34" charset="-122"/>
              </a:rPr>
              <a:t>110</a:t>
            </a:r>
            <a:r>
              <a:rPr kumimoji="1" lang="en-US" altLang="zh-CN" sz="2000" b="1" dirty="0">
                <a:latin typeface="Verdana" panose="020B0604030504040204" pitchFamily="34" charset="0"/>
                <a:ea typeface="微软雅黑" panose="020B0503020204020204" pitchFamily="34" charset="-122"/>
              </a:rPr>
              <a:t>10</a:t>
            </a:r>
            <a:r>
              <a:rPr kumimoji="1" lang="en-US" altLang="zh-CN" sz="2000" b="1" dirty="0">
                <a:solidFill>
                  <a:srgbClr val="FF0000"/>
                </a:solidFill>
                <a:latin typeface="Verdana" panose="020B0604030504040204" pitchFamily="34" charset="0"/>
                <a:ea typeface="微软雅黑" panose="020B0503020204020204" pitchFamily="34" charset="-122"/>
              </a:rPr>
              <a:t>111</a:t>
            </a:r>
            <a:r>
              <a:rPr kumimoji="1" lang="en-US" altLang="zh-CN" sz="2000" b="1" dirty="0">
                <a:latin typeface="Verdana" panose="020B0604030504040204" pitchFamily="34" charset="0"/>
                <a:ea typeface="微软雅黑" panose="020B0503020204020204" pitchFamily="34" charset="-122"/>
              </a:rPr>
              <a:t>01</a:t>
            </a:r>
            <a:r>
              <a:rPr kumimoji="1" lang="en-US" altLang="zh-CN" sz="2000" b="1" dirty="0">
                <a:solidFill>
                  <a:srgbClr val="FF0000"/>
                </a:solidFill>
                <a:latin typeface="Verdana" panose="020B0604030504040204" pitchFamily="34" charset="0"/>
                <a:ea typeface="微软雅黑" panose="020B0503020204020204" pitchFamily="34" charset="-122"/>
              </a:rPr>
              <a:t>110</a:t>
            </a:r>
            <a:r>
              <a:rPr kumimoji="1" lang="en-US" altLang="zh-CN" sz="2000" b="1" dirty="0">
                <a:latin typeface="Verdana" panose="020B0604030504040204" pitchFamily="34" charset="0"/>
                <a:ea typeface="微软雅黑" panose="020B0503020204020204" pitchFamily="34" charset="-122"/>
              </a:rPr>
              <a:t>10</a:t>
            </a:r>
            <a:r>
              <a:rPr kumimoji="1" lang="en-US" altLang="zh-CN" sz="2000" b="1" dirty="0">
                <a:solidFill>
                  <a:srgbClr val="FF0000"/>
                </a:solidFill>
                <a:latin typeface="Verdana" panose="020B0604030504040204" pitchFamily="34" charset="0"/>
                <a:ea typeface="微软雅黑" panose="020B0503020204020204" pitchFamily="34" charset="-122"/>
              </a:rPr>
              <a:t>00</a:t>
            </a:r>
            <a:endParaRPr kumimoji="1" lang="en-US" altLang="zh-CN" sz="2000" b="1" dirty="0">
              <a:latin typeface="Verdana" panose="020B0604030504040204" pitchFamily="34" charset="0"/>
              <a:ea typeface="微软雅黑" panose="020B0503020204020204" pitchFamily="34" charset="-122"/>
            </a:endParaRPr>
          </a:p>
          <a:p>
            <a:pPr eaLnBrk="1" hangingPunct="1">
              <a:lnSpc>
                <a:spcPct val="150000"/>
              </a:lnSpc>
              <a:spcBef>
                <a:spcPts val="600"/>
              </a:spcBef>
            </a:pPr>
            <a:r>
              <a:rPr kumimoji="1" lang="zh-CN" altLang="en-US" sz="2000" b="1" dirty="0">
                <a:solidFill>
                  <a:schemeClr val="bg2">
                    <a:lumMod val="10000"/>
                  </a:schemeClr>
                </a:solidFill>
                <a:latin typeface="Verdana" panose="020B0604030504040204" pitchFamily="34" charset="0"/>
                <a:ea typeface="微软雅黑" panose="020B0503020204020204" pitchFamily="34" charset="-122"/>
              </a:rPr>
              <a:t>明文是：</a:t>
            </a:r>
            <a:r>
              <a:rPr kumimoji="1" lang="en-US" altLang="zh-CN" sz="2000" b="1" dirty="0" err="1">
                <a:solidFill>
                  <a:schemeClr val="bg2">
                    <a:lumMod val="10000"/>
                  </a:schemeClr>
                </a:solidFill>
                <a:latin typeface="Verdana" panose="020B0604030504040204" pitchFamily="34" charset="0"/>
                <a:ea typeface="微软雅黑" panose="020B0503020204020204" pitchFamily="34" charset="-122"/>
              </a:rPr>
              <a:t>CAS;CAT</a:t>
            </a:r>
            <a:endParaRPr kumimoji="1" lang="en-US" altLang="zh-CN" sz="2000" b="1" dirty="0">
              <a:solidFill>
                <a:schemeClr val="bg2">
                  <a:lumMod val="10000"/>
                </a:schemeClr>
              </a:solidFill>
              <a:latin typeface="Verdana" panose="020B0604030504040204" pitchFamily="34" charset="0"/>
              <a:ea typeface="微软雅黑" panose="020B0503020204020204" pitchFamily="34" charset="-122"/>
            </a:endParaRPr>
          </a:p>
          <a:p>
            <a:pPr eaLnBrk="1" hangingPunct="1">
              <a:lnSpc>
                <a:spcPct val="150000"/>
              </a:lnSpc>
              <a:spcBef>
                <a:spcPts val="600"/>
              </a:spcBef>
            </a:pPr>
            <a:r>
              <a:rPr kumimoji="1" lang="zh-CN" altLang="en-US" sz="2000" b="1" dirty="0">
                <a:solidFill>
                  <a:schemeClr val="bg2">
                    <a:lumMod val="10000"/>
                  </a:schemeClr>
                </a:solidFill>
                <a:latin typeface="Verdana" panose="020B0604030504040204" pitchFamily="34" charset="0"/>
                <a:ea typeface="微软雅黑" panose="020B0503020204020204" pitchFamily="34" charset="-122"/>
              </a:rPr>
              <a:t>密文是：</a:t>
            </a:r>
            <a:r>
              <a:rPr kumimoji="1" lang="en-US" altLang="zh-CN" sz="2000" b="1" dirty="0">
                <a:solidFill>
                  <a:schemeClr val="bg2">
                    <a:lumMod val="10000"/>
                  </a:schemeClr>
                </a:solidFill>
                <a:latin typeface="Verdana" panose="020B0604030504040204" pitchFamily="34" charset="0"/>
                <a:ea typeface="微软雅黑" panose="020B0503020204020204" pitchFamily="34" charset="-122"/>
              </a:rPr>
              <a:t>1101000</a:t>
            </a:r>
          </a:p>
          <a:p>
            <a:pPr eaLnBrk="1" hangingPunct="1">
              <a:lnSpc>
                <a:spcPct val="150000"/>
              </a:lnSpc>
              <a:spcBef>
                <a:spcPts val="600"/>
              </a:spcBef>
            </a:pPr>
            <a:r>
              <a:rPr kumimoji="1" lang="zh-CN" altLang="en-US" sz="2000" b="1" dirty="0">
                <a:solidFill>
                  <a:schemeClr val="bg2">
                    <a:lumMod val="10000"/>
                  </a:schemeClr>
                </a:solidFill>
                <a:latin typeface="Verdana" panose="020B0604030504040204" pitchFamily="34" charset="0"/>
                <a:ea typeface="微软雅黑" panose="020B0503020204020204" pitchFamily="34" charset="-122"/>
              </a:rPr>
              <a:t>译文为：</a:t>
            </a:r>
            <a:r>
              <a:rPr kumimoji="1" lang="en-US" altLang="zh-CN" sz="2000" b="1" dirty="0">
                <a:solidFill>
                  <a:schemeClr val="bg2">
                    <a:lumMod val="10000"/>
                  </a:schemeClr>
                </a:solidFill>
                <a:latin typeface="Verdana" panose="020B0604030504040204" pitchFamily="34" charset="0"/>
                <a:ea typeface="微软雅黑" panose="020B0503020204020204" pitchFamily="34" charset="-122"/>
              </a:rPr>
              <a:t>CAT</a:t>
            </a:r>
          </a:p>
        </p:txBody>
      </p:sp>
    </p:spTree>
    <p:extLst>
      <p:ext uri="{BB962C8B-B14F-4D97-AF65-F5344CB8AC3E}">
        <p14:creationId xmlns:p14="http://schemas.microsoft.com/office/powerpoint/2010/main" val="369778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1543CDC-A6FC-4A01-B65A-932C56BCAABB}"/>
              </a:ext>
            </a:extLst>
          </p:cNvPr>
          <p:cNvSpPr>
            <a:spLocks noGrp="1"/>
          </p:cNvSpPr>
          <p:nvPr>
            <p:ph idx="1"/>
          </p:nvPr>
        </p:nvSpPr>
        <p:spPr>
          <a:xfrm>
            <a:off x="304800" y="457200"/>
            <a:ext cx="11582400" cy="6248400"/>
          </a:xfrm>
        </p:spPr>
        <p:txBody>
          <a:bodyPr/>
          <a:lstStyle/>
          <a:p>
            <a:pPr marL="0" indent="0">
              <a:lnSpc>
                <a:spcPct val="100000"/>
              </a:lnSpc>
              <a:spcAft>
                <a:spcPts val="0"/>
              </a:spcAft>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void </a:t>
            </a:r>
            <a:r>
              <a:rPr lang="en-US" altLang="zh-CN" sz="2000" dirty="0">
                <a:solidFill>
                  <a:srgbClr val="FF0000"/>
                </a:solidFill>
                <a:latin typeface="Verdana" panose="020B0604030504040204" pitchFamily="34" charset="0"/>
                <a:ea typeface="Verdana" panose="020B0604030504040204" pitchFamily="34" charset="0"/>
                <a:cs typeface="Verdana" panose="020B0604030504040204" pitchFamily="34" charset="0"/>
              </a:rPr>
              <a:t>decoding</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pt-BR"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HTNode ht[],</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char* codes, int n){	</a:t>
            </a:r>
            <a:r>
              <a:rPr lang="en-US" altLang="zh-CN" sz="2000" dirty="0">
                <a:solidFill>
                  <a:srgbClr val="CC00CC"/>
                </a:solidFill>
                <a:cs typeface="Verdana" panose="020B0604030504040204" pitchFamily="34" charset="0"/>
              </a:rPr>
              <a:t>//</a:t>
            </a:r>
            <a:r>
              <a:rPr lang="zh-CN" altLang="en-US" sz="2000" dirty="0">
                <a:solidFill>
                  <a:srgbClr val="CC00CC"/>
                </a:solidFill>
                <a:cs typeface="Verdana" panose="020B0604030504040204" pitchFamily="34" charset="0"/>
              </a:rPr>
              <a:t>哈夫曼解码算法</a:t>
            </a:r>
            <a:endParaRPr lang="en-US" altLang="zh-CN" sz="2000" dirty="0">
              <a:solidFill>
                <a:srgbClr val="CC00CC"/>
              </a:solidFill>
              <a:cs typeface="Verdana" panose="020B0604030504040204" pitchFamily="34" charset="0"/>
            </a:endParaRPr>
          </a:p>
          <a:p>
            <a:pPr marL="0" indent="0">
              <a:lnSpc>
                <a:spcPct val="100000"/>
              </a:lnSpc>
              <a:spcAft>
                <a:spcPts val="0"/>
              </a:spcAft>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int  </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p;       </a:t>
            </a:r>
            <a:endParaRPr lang="en-US" altLang="zh-CN" sz="2000" dirty="0">
              <a:solidFill>
                <a:srgbClr val="006600"/>
              </a:solidFill>
              <a:cs typeface="Verdana" panose="020B0604030504040204" pitchFamily="34" charset="0"/>
            </a:endParaRPr>
          </a:p>
          <a:p>
            <a:pPr marL="0" indent="0">
              <a:lnSpc>
                <a:spcPct val="100000"/>
              </a:lnSpc>
              <a:spcAft>
                <a:spcPts val="0"/>
              </a:spcAft>
              <a:buNone/>
            </a:pPr>
            <a:r>
              <a:rPr lang="zh-CN" altLang="en-US" sz="2000" dirty="0">
                <a:solidFill>
                  <a:srgbClr val="006600"/>
                </a:solidFill>
                <a:cs typeface="Verdana" panose="020B0604030504040204" pitchFamily="34" charset="0"/>
              </a:rPr>
              <a:t>     </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 0;  </a:t>
            </a:r>
          </a:p>
          <a:p>
            <a:pPr marL="0" indent="0">
              <a:lnSpc>
                <a:spcPct val="100000"/>
              </a:lnSpc>
              <a:spcAft>
                <a:spcPts val="0"/>
              </a:spcAft>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p = 2*n - 2; 			</a:t>
            </a:r>
            <a:r>
              <a:rPr lang="en-US" altLang="zh-CN" sz="2000" dirty="0">
                <a:solidFill>
                  <a:srgbClr val="CC00CC"/>
                </a:solidFill>
                <a:cs typeface="Verdana" panose="020B0604030504040204" pitchFamily="34" charset="0"/>
              </a:rPr>
              <a:t>// </a:t>
            </a:r>
            <a:r>
              <a:rPr lang="zh-CN" altLang="en-US" sz="2000" dirty="0">
                <a:solidFill>
                  <a:srgbClr val="CC00CC"/>
                </a:solidFill>
                <a:cs typeface="Verdana" panose="020B0604030504040204" pitchFamily="34" charset="0"/>
              </a:rPr>
              <a:t>从根结点开始</a:t>
            </a:r>
          </a:p>
          <a:p>
            <a:pPr marL="0" indent="0">
              <a:lnSpc>
                <a:spcPct val="100000"/>
              </a:lnSpc>
              <a:spcAft>
                <a:spcPts val="0"/>
              </a:spcAft>
              <a:buNone/>
            </a:pPr>
            <a:r>
              <a:rPr lang="zh-CN" altLang="en-US" sz="2000" dirty="0">
                <a:solidFill>
                  <a:srgbClr val="000000"/>
                </a:solidFill>
                <a:latin typeface="Verdana" panose="020B0604030504040204" pitchFamily="34" charset="0"/>
                <a:cs typeface="Verdana" panose="020B0604030504040204" pitchFamily="34" charset="0"/>
              </a:rPr>
              <a:t>    </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while(codes[</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]!=‘\0’){		</a:t>
            </a:r>
            <a:r>
              <a:rPr lang="en-US" altLang="zh-CN" sz="2000" dirty="0">
                <a:solidFill>
                  <a:srgbClr val="CC00CC"/>
                </a:solidFill>
                <a:cs typeface="Verdana" panose="020B0604030504040204" pitchFamily="34" charset="0"/>
              </a:rPr>
              <a:t>// </a:t>
            </a:r>
            <a:r>
              <a:rPr lang="zh-CN" altLang="en-US" sz="2000" dirty="0">
                <a:solidFill>
                  <a:srgbClr val="CC00CC"/>
                </a:solidFill>
                <a:cs typeface="Verdana" panose="020B0604030504040204" pitchFamily="34" charset="0"/>
              </a:rPr>
              <a:t>当要解码的串没有结束时</a:t>
            </a:r>
          </a:p>
          <a:p>
            <a:pPr marL="0" indent="0">
              <a:lnSpc>
                <a:spcPct val="100000"/>
              </a:lnSpc>
              <a:spcAft>
                <a:spcPts val="0"/>
              </a:spcAft>
              <a:buNone/>
            </a:pPr>
            <a:r>
              <a:rPr lang="zh-CN" altLang="en-US" sz="2000" dirty="0">
                <a:solidFill>
                  <a:srgbClr val="000000"/>
                </a:solidFill>
                <a:latin typeface="Verdana" panose="020B0604030504040204" pitchFamily="34" charset="0"/>
                <a:cs typeface="Verdana" panose="020B0604030504040204" pitchFamily="34" charset="0"/>
              </a:rPr>
              <a:t>        </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while(</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ht</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[p].</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lchild</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 -1 &amp;&amp; </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ht</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[p].</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rchild</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 -1){</a:t>
            </a:r>
          </a:p>
          <a:p>
            <a:pPr marL="0" indent="0">
              <a:lnSpc>
                <a:spcPct val="100000"/>
              </a:lnSpc>
              <a:spcAft>
                <a:spcPts val="0"/>
              </a:spcAft>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if (codes[</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]==‘0’) </a:t>
            </a:r>
          </a:p>
          <a:p>
            <a:pPr marL="0" indent="0">
              <a:lnSpc>
                <a:spcPct val="100000"/>
              </a:lnSpc>
              <a:spcAft>
                <a:spcPts val="0"/>
              </a:spcAft>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p = </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ht</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[p].</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lchild</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lnSpc>
                <a:spcPct val="100000"/>
              </a:lnSpc>
              <a:spcAft>
                <a:spcPts val="0"/>
              </a:spcAft>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else </a:t>
            </a:r>
          </a:p>
          <a:p>
            <a:pPr marL="0" indent="0">
              <a:lnSpc>
                <a:spcPct val="100000"/>
              </a:lnSpc>
              <a:spcAft>
                <a:spcPts val="0"/>
              </a:spcAft>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p = </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ht</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[p].</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rchild</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lnSpc>
                <a:spcPct val="100000"/>
              </a:lnSpc>
              <a:spcAft>
                <a:spcPts val="0"/>
              </a:spcAft>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marL="0" indent="0">
              <a:lnSpc>
                <a:spcPct val="100000"/>
              </a:lnSpc>
              <a:spcBef>
                <a:spcPts val="0"/>
              </a:spcBef>
              <a:spcAft>
                <a:spcPts val="0"/>
              </a:spcAft>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marL="0" indent="0">
              <a:lnSpc>
                <a:spcPct val="100000"/>
              </a:lnSpc>
              <a:spcAft>
                <a:spcPts val="0"/>
              </a:spcAft>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printf</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(“%c”, </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ht</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[p].</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ch</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lnSpc>
                <a:spcPct val="100000"/>
              </a:lnSpc>
              <a:spcAft>
                <a:spcPts val="0"/>
              </a:spcAft>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p = 2*n-2;</a:t>
            </a:r>
          </a:p>
          <a:p>
            <a:pPr marL="0" indent="0">
              <a:lnSpc>
                <a:spcPct val="100000"/>
              </a:lnSpc>
              <a:spcBef>
                <a:spcPts val="0"/>
              </a:spcBef>
              <a:spcAft>
                <a:spcPts val="0"/>
              </a:spcAft>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marL="0" indent="0">
              <a:lnSpc>
                <a:spcPct val="100000"/>
              </a:lnSpc>
              <a:spcAft>
                <a:spcPts val="0"/>
              </a:spcAft>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altLang="zh-CN" sz="2000" dirty="0" err="1">
                <a:solidFill>
                  <a:srgbClr val="000000"/>
                </a:solidFill>
                <a:latin typeface="Verdana" panose="020B0604030504040204" pitchFamily="34" charset="0"/>
                <a:ea typeface="Verdana" panose="020B0604030504040204" pitchFamily="34" charset="0"/>
                <a:cs typeface="Verdana" panose="020B0604030504040204" pitchFamily="34" charset="0"/>
              </a:rPr>
              <a:t>printf</a:t>
            </a: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(“\n”);</a:t>
            </a:r>
          </a:p>
          <a:p>
            <a:pPr marL="0" indent="0">
              <a:lnSpc>
                <a:spcPct val="100000"/>
              </a:lnSpc>
              <a:spcBef>
                <a:spcPts val="0"/>
              </a:spcBef>
              <a:spcAft>
                <a:spcPts val="0"/>
              </a:spcAft>
              <a:buNone/>
            </a:pPr>
            <a:r>
              <a:rPr lang="en-US" altLang="zh-CN" sz="2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zh-CN" altLang="en-US" sz="2000" dirty="0">
              <a:solidFill>
                <a:srgbClr val="000000"/>
              </a:solidFill>
              <a:latin typeface="Verdana" panose="020B0604030504040204" pitchFamily="34" charset="0"/>
              <a:cs typeface="Verdana" panose="020B0604030504040204" pitchFamily="34" charset="0"/>
            </a:endParaRPr>
          </a:p>
          <a:p>
            <a:pPr marL="0" indent="0">
              <a:lnSpc>
                <a:spcPct val="100000"/>
              </a:lnSpc>
              <a:spcAft>
                <a:spcPts val="0"/>
              </a:spcAft>
              <a:buNone/>
            </a:pPr>
            <a:endParaRPr lang="zh-CN" altLang="en-US" sz="2000" dirty="0"/>
          </a:p>
        </p:txBody>
      </p:sp>
    </p:spTree>
    <p:extLst>
      <p:ext uri="{BB962C8B-B14F-4D97-AF65-F5344CB8AC3E}">
        <p14:creationId xmlns:p14="http://schemas.microsoft.com/office/powerpoint/2010/main" val="3399195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E3DF661-46C6-4399-8E1D-6F2F431CDAF9}"/>
              </a:ext>
            </a:extLst>
          </p:cNvPr>
          <p:cNvSpPr>
            <a:spLocks noGrp="1"/>
          </p:cNvSpPr>
          <p:nvPr>
            <p:ph type="title"/>
          </p:nvPr>
        </p:nvSpPr>
        <p:spPr/>
        <p:txBody>
          <a:bodyPr/>
          <a:lstStyle/>
          <a:p>
            <a:r>
              <a:rPr lang="en-US" altLang="zh-CN" dirty="0"/>
              <a:t>1</a:t>
            </a:r>
            <a:r>
              <a:rPr lang="zh-CN" altLang="en-US" dirty="0"/>
              <a:t>、双亲表示法的定义</a:t>
            </a:r>
          </a:p>
        </p:txBody>
      </p:sp>
      <p:sp>
        <p:nvSpPr>
          <p:cNvPr id="5" name="内容占位符 4">
            <a:extLst>
              <a:ext uri="{FF2B5EF4-FFF2-40B4-BE49-F238E27FC236}">
                <a16:creationId xmlns:a16="http://schemas.microsoft.com/office/drawing/2014/main" id="{20100BD8-8C7B-4F24-9271-DC8A6365FDBF}"/>
              </a:ext>
            </a:extLst>
          </p:cNvPr>
          <p:cNvSpPr>
            <a:spLocks noGrp="1"/>
          </p:cNvSpPr>
          <p:nvPr>
            <p:ph sz="half" idx="1"/>
          </p:nvPr>
        </p:nvSpPr>
        <p:spPr>
          <a:xfrm>
            <a:off x="304800" y="1524000"/>
            <a:ext cx="5689600" cy="4038600"/>
          </a:xfrm>
          <a:ln>
            <a:solidFill>
              <a:schemeClr val="accent1"/>
            </a:solidFill>
          </a:ln>
        </p:spPr>
        <p:txBody>
          <a:bodyPr/>
          <a:lstStyle/>
          <a:p>
            <a:pPr marL="0" indent="0">
              <a:buNone/>
            </a:pPr>
            <a:r>
              <a:rPr lang="en-US" altLang="zh-CN" dirty="0"/>
              <a:t>#define MAX 100</a:t>
            </a:r>
          </a:p>
          <a:p>
            <a:pPr marL="0" indent="0">
              <a:buNone/>
            </a:pPr>
            <a:r>
              <a:rPr lang="en-US" altLang="zh-CN" dirty="0"/>
              <a:t>typedef struct </a:t>
            </a:r>
            <a:r>
              <a:rPr lang="en-US" altLang="zh-CN" dirty="0" err="1"/>
              <a:t>TNode</a:t>
            </a:r>
            <a:r>
              <a:rPr lang="en-US" altLang="zh-CN" dirty="0"/>
              <a:t>{</a:t>
            </a:r>
          </a:p>
          <a:p>
            <a:pPr marL="0" indent="0">
              <a:buNone/>
            </a:pPr>
            <a:r>
              <a:rPr lang="en-US" altLang="zh-CN" dirty="0"/>
              <a:t>    </a:t>
            </a:r>
            <a:r>
              <a:rPr lang="en-US" altLang="zh-CN" dirty="0" err="1"/>
              <a:t>DataType</a:t>
            </a:r>
            <a:r>
              <a:rPr lang="en-US" altLang="zh-CN" dirty="0"/>
              <a:t> data;</a:t>
            </a:r>
          </a:p>
          <a:p>
            <a:pPr marL="0" indent="0">
              <a:buNone/>
            </a:pPr>
            <a:r>
              <a:rPr lang="en-US" altLang="zh-CN" dirty="0"/>
              <a:t>    int parent;</a:t>
            </a:r>
          </a:p>
          <a:p>
            <a:pPr marL="0" indent="0">
              <a:buNone/>
            </a:pPr>
            <a:r>
              <a:rPr lang="en-US" altLang="zh-CN" dirty="0"/>
              <a:t>} </a:t>
            </a:r>
            <a:r>
              <a:rPr lang="en-US" altLang="zh-CN" dirty="0" err="1">
                <a:solidFill>
                  <a:srgbClr val="FF0000"/>
                </a:solidFill>
              </a:rPr>
              <a:t>TNode</a:t>
            </a:r>
            <a:r>
              <a:rPr lang="en-US" altLang="zh-CN" dirty="0"/>
              <a:t>; </a:t>
            </a:r>
          </a:p>
          <a:p>
            <a:pPr marL="0" indent="0">
              <a:buNone/>
            </a:pPr>
            <a:endParaRPr lang="zh-CN" altLang="en-US" dirty="0"/>
          </a:p>
        </p:txBody>
      </p:sp>
      <p:sp>
        <p:nvSpPr>
          <p:cNvPr id="6" name="内容占位符 5">
            <a:extLst>
              <a:ext uri="{FF2B5EF4-FFF2-40B4-BE49-F238E27FC236}">
                <a16:creationId xmlns:a16="http://schemas.microsoft.com/office/drawing/2014/main" id="{FE3C3E22-B4EC-4659-838C-903B6C10B4B7}"/>
              </a:ext>
            </a:extLst>
          </p:cNvPr>
          <p:cNvSpPr>
            <a:spLocks noGrp="1"/>
          </p:cNvSpPr>
          <p:nvPr>
            <p:ph sz="half" idx="2"/>
          </p:nvPr>
        </p:nvSpPr>
        <p:spPr>
          <a:xfrm>
            <a:off x="6197600" y="2209800"/>
            <a:ext cx="5689600" cy="3352800"/>
          </a:xfr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2075" tIns="46038" rIns="92075" bIns="46038" numCol="1" anchor="t" anchorCtr="0" compatLnSpc="1">
            <a:prstTxWarp prst="textNoShape">
              <a:avLst/>
            </a:prstTxWarp>
          </a:bodyPr>
          <a:lstStyle/>
          <a:p>
            <a:pPr marL="0" indent="0">
              <a:lnSpc>
                <a:spcPct val="150000"/>
              </a:lnSpc>
              <a:spcBef>
                <a:spcPts val="600"/>
              </a:spcBef>
              <a:buNone/>
            </a:pPr>
            <a:r>
              <a:rPr lang="en-US" altLang="zh-CN" dirty="0"/>
              <a:t>typedef struct {</a:t>
            </a:r>
          </a:p>
          <a:p>
            <a:pPr marL="0" indent="0">
              <a:lnSpc>
                <a:spcPct val="150000"/>
              </a:lnSpc>
              <a:spcBef>
                <a:spcPts val="600"/>
              </a:spcBef>
              <a:buNone/>
            </a:pPr>
            <a:r>
              <a:rPr lang="en-US" altLang="zh-CN" dirty="0"/>
              <a:t>    </a:t>
            </a:r>
            <a:r>
              <a:rPr lang="en-US" altLang="zh-CN" dirty="0" err="1"/>
              <a:t>TNode</a:t>
            </a:r>
            <a:r>
              <a:rPr lang="en-US" altLang="zh-CN" dirty="0"/>
              <a:t> tree[MAX]; </a:t>
            </a:r>
          </a:p>
          <a:p>
            <a:pPr marL="0" indent="0">
              <a:lnSpc>
                <a:spcPct val="150000"/>
              </a:lnSpc>
              <a:spcBef>
                <a:spcPts val="600"/>
              </a:spcBef>
              <a:buNone/>
            </a:pPr>
            <a:r>
              <a:rPr lang="en-US" altLang="zh-CN" dirty="0"/>
              <a:t>    int </a:t>
            </a:r>
            <a:r>
              <a:rPr lang="en-US" altLang="zh-CN" dirty="0" err="1"/>
              <a:t>nodenum</a:t>
            </a:r>
            <a:r>
              <a:rPr lang="en-US" altLang="zh-CN" dirty="0"/>
              <a:t>; /*</a:t>
            </a:r>
            <a:r>
              <a:rPr lang="zh-CN" altLang="en-US" dirty="0"/>
              <a:t>结点数*</a:t>
            </a:r>
            <a:r>
              <a:rPr lang="en-US" altLang="zh-CN" dirty="0"/>
              <a:t>/</a:t>
            </a:r>
          </a:p>
          <a:p>
            <a:pPr marL="0" indent="0">
              <a:lnSpc>
                <a:spcPct val="150000"/>
              </a:lnSpc>
              <a:spcBef>
                <a:spcPts val="600"/>
              </a:spcBef>
              <a:buNone/>
            </a:pPr>
            <a:r>
              <a:rPr lang="en-US" altLang="zh-CN" dirty="0"/>
              <a:t>} </a:t>
            </a:r>
            <a:r>
              <a:rPr lang="en-US" altLang="zh-CN" dirty="0" err="1">
                <a:solidFill>
                  <a:srgbClr val="FF0000"/>
                </a:solidFill>
              </a:rPr>
              <a:t>ParentTree</a:t>
            </a:r>
            <a:r>
              <a:rPr lang="en-US" altLang="zh-CN" dirty="0"/>
              <a:t>; </a:t>
            </a:r>
          </a:p>
          <a:p>
            <a:pPr marL="0" indent="0">
              <a:lnSpc>
                <a:spcPct val="150000"/>
              </a:lnSpc>
              <a:spcBef>
                <a:spcPts val="600"/>
              </a:spcBef>
              <a:buNone/>
            </a:pPr>
            <a:endParaRPr lang="zh-CN" altLang="en-US" dirty="0"/>
          </a:p>
        </p:txBody>
      </p:sp>
    </p:spTree>
    <p:extLst>
      <p:ext uri="{BB962C8B-B14F-4D97-AF65-F5344CB8AC3E}">
        <p14:creationId xmlns:p14="http://schemas.microsoft.com/office/powerpoint/2010/main" val="89546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47C4A-C4C8-45C0-AE05-1FEF5F2B0F09}"/>
              </a:ext>
            </a:extLst>
          </p:cNvPr>
          <p:cNvSpPr>
            <a:spLocks noGrp="1"/>
          </p:cNvSpPr>
          <p:nvPr>
            <p:ph type="title"/>
          </p:nvPr>
        </p:nvSpPr>
        <p:spPr/>
        <p:txBody>
          <a:bodyPr/>
          <a:lstStyle/>
          <a:p>
            <a:r>
              <a:rPr lang="en-US" altLang="zh-CN" dirty="0"/>
              <a:t>2</a:t>
            </a:r>
            <a:r>
              <a:rPr lang="zh-CN" altLang="en-US" dirty="0"/>
              <a:t>、孩子表示法</a:t>
            </a:r>
          </a:p>
        </p:txBody>
      </p:sp>
      <p:sp>
        <p:nvSpPr>
          <p:cNvPr id="3" name="内容占位符 2">
            <a:extLst>
              <a:ext uri="{FF2B5EF4-FFF2-40B4-BE49-F238E27FC236}">
                <a16:creationId xmlns:a16="http://schemas.microsoft.com/office/drawing/2014/main" id="{68506615-F14A-4A07-8871-C2C2AD9FD350}"/>
              </a:ext>
            </a:extLst>
          </p:cNvPr>
          <p:cNvSpPr>
            <a:spLocks noGrp="1"/>
          </p:cNvSpPr>
          <p:nvPr>
            <p:ph idx="1"/>
          </p:nvPr>
        </p:nvSpPr>
        <p:spPr/>
        <p:txBody>
          <a:bodyPr/>
          <a:lstStyle/>
          <a:p>
            <a:r>
              <a:rPr lang="zh-CN" altLang="en-US" dirty="0"/>
              <a:t>把每个结点的孩子结点排列起来，构成一个单链表，称为孩子链表。</a:t>
            </a:r>
            <a:endParaRPr lang="en-US" altLang="zh-CN" dirty="0"/>
          </a:p>
          <a:p>
            <a:r>
              <a:rPr lang="en-US" altLang="zh-CN" dirty="0"/>
              <a:t>n</a:t>
            </a:r>
            <a:r>
              <a:rPr lang="zh-CN" altLang="en-US" dirty="0"/>
              <a:t>个结点共有</a:t>
            </a:r>
            <a:r>
              <a:rPr lang="en-US" altLang="zh-CN" dirty="0"/>
              <a:t>n</a:t>
            </a:r>
            <a:r>
              <a:rPr lang="zh-CN" altLang="en-US" dirty="0"/>
              <a:t>个孩子链表（叶结点的孩子链表为空表），而</a:t>
            </a:r>
            <a:r>
              <a:rPr lang="en-US" altLang="zh-CN" dirty="0"/>
              <a:t>n</a:t>
            </a:r>
            <a:r>
              <a:rPr lang="zh-CN" altLang="en-US" dirty="0"/>
              <a:t>个结点的数据和</a:t>
            </a:r>
            <a:r>
              <a:rPr lang="en-US" altLang="zh-CN" dirty="0"/>
              <a:t>n</a:t>
            </a:r>
            <a:r>
              <a:rPr lang="zh-CN" altLang="en-US" dirty="0"/>
              <a:t>个孩子链表的头指针又组成一个顺序表。 </a:t>
            </a:r>
          </a:p>
        </p:txBody>
      </p:sp>
    </p:spTree>
    <p:extLst>
      <p:ext uri="{BB962C8B-B14F-4D97-AF65-F5344CB8AC3E}">
        <p14:creationId xmlns:p14="http://schemas.microsoft.com/office/powerpoint/2010/main" val="1656539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47C4A-C4C8-45C0-AE05-1FEF5F2B0F09}"/>
              </a:ext>
            </a:extLst>
          </p:cNvPr>
          <p:cNvSpPr>
            <a:spLocks noGrp="1"/>
          </p:cNvSpPr>
          <p:nvPr>
            <p:ph type="title"/>
          </p:nvPr>
        </p:nvSpPr>
        <p:spPr/>
        <p:txBody>
          <a:bodyPr/>
          <a:lstStyle/>
          <a:p>
            <a:r>
              <a:rPr lang="en-US" altLang="zh-CN" dirty="0"/>
              <a:t>2</a:t>
            </a:r>
            <a:r>
              <a:rPr lang="zh-CN" altLang="en-US" dirty="0"/>
              <a:t>、孩子表示法</a:t>
            </a:r>
          </a:p>
        </p:txBody>
      </p:sp>
      <p:grpSp>
        <p:nvGrpSpPr>
          <p:cNvPr id="90" name="Group 2">
            <a:extLst>
              <a:ext uri="{FF2B5EF4-FFF2-40B4-BE49-F238E27FC236}">
                <a16:creationId xmlns:a16="http://schemas.microsoft.com/office/drawing/2014/main" id="{70DF0C78-5CCF-4DFB-8F80-DA825669ABF5}"/>
              </a:ext>
            </a:extLst>
          </p:cNvPr>
          <p:cNvGrpSpPr>
            <a:grpSpLocks/>
          </p:cNvGrpSpPr>
          <p:nvPr/>
        </p:nvGrpSpPr>
        <p:grpSpPr bwMode="auto">
          <a:xfrm>
            <a:off x="8382000" y="3343615"/>
            <a:ext cx="2685107" cy="2677924"/>
            <a:chOff x="803" y="578"/>
            <a:chExt cx="1544" cy="1675"/>
          </a:xfrm>
          <a:solidFill>
            <a:srgbClr val="FFFFCC"/>
          </a:solidFill>
        </p:grpSpPr>
        <p:sp>
          <p:nvSpPr>
            <p:cNvPr id="91" name="Oval 3">
              <a:extLst>
                <a:ext uri="{FF2B5EF4-FFF2-40B4-BE49-F238E27FC236}">
                  <a16:creationId xmlns:a16="http://schemas.microsoft.com/office/drawing/2014/main" id="{4682B657-6EB8-4337-85C7-25A7582070A9}"/>
                </a:ext>
              </a:extLst>
            </p:cNvPr>
            <p:cNvSpPr>
              <a:spLocks noChangeArrowheads="1"/>
            </p:cNvSpPr>
            <p:nvPr/>
          </p:nvSpPr>
          <p:spPr bwMode="auto">
            <a:xfrm>
              <a:off x="1391" y="578"/>
              <a:ext cx="290" cy="292"/>
            </a:xfrm>
            <a:prstGeom prst="ellipse">
              <a:avLst/>
            </a:prstGeom>
            <a:grpFill/>
            <a:ln w="25400">
              <a:solidFill>
                <a:schemeClr val="tx1"/>
              </a:solidFill>
              <a:round/>
              <a:headEnd/>
              <a:tailEnd/>
            </a:ln>
          </p:spPr>
          <p:txBody>
            <a:bodyPr wrap="none" lIns="0" tIns="0" rIns="0" bIns="0" anchor="ct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400" dirty="0">
                  <a:solidFill>
                    <a:schemeClr val="tx1"/>
                  </a:solidFill>
                  <a:latin typeface="Times New Roman" pitchFamily="18" charset="0"/>
                  <a:ea typeface="宋体" pitchFamily="2" charset="-122"/>
                </a:rPr>
                <a:t>A</a:t>
              </a:r>
            </a:p>
          </p:txBody>
        </p:sp>
        <p:sp>
          <p:nvSpPr>
            <p:cNvPr id="92" name="Oval 4">
              <a:extLst>
                <a:ext uri="{FF2B5EF4-FFF2-40B4-BE49-F238E27FC236}">
                  <a16:creationId xmlns:a16="http://schemas.microsoft.com/office/drawing/2014/main" id="{8E69B9F1-B9A3-422F-9287-927E20B78D8E}"/>
                </a:ext>
              </a:extLst>
            </p:cNvPr>
            <p:cNvSpPr>
              <a:spLocks noChangeArrowheads="1"/>
            </p:cNvSpPr>
            <p:nvPr/>
          </p:nvSpPr>
          <p:spPr bwMode="auto">
            <a:xfrm>
              <a:off x="1088" y="968"/>
              <a:ext cx="290" cy="292"/>
            </a:xfrm>
            <a:prstGeom prst="ellipse">
              <a:avLst/>
            </a:prstGeom>
            <a:grpFill/>
            <a:ln w="25400">
              <a:solidFill>
                <a:schemeClr val="tx1"/>
              </a:solidFill>
              <a:round/>
              <a:headEnd/>
              <a:tailEnd/>
            </a:ln>
          </p:spPr>
          <p:txBody>
            <a:bodyPr wrap="none" lIns="0" tIns="0" rIns="0" bIns="0" anchor="ct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400">
                  <a:solidFill>
                    <a:schemeClr val="tx1"/>
                  </a:solidFill>
                  <a:latin typeface="Times New Roman" pitchFamily="18" charset="0"/>
                  <a:ea typeface="宋体" pitchFamily="2" charset="-122"/>
                </a:rPr>
                <a:t>B</a:t>
              </a:r>
            </a:p>
          </p:txBody>
        </p:sp>
        <p:sp>
          <p:nvSpPr>
            <p:cNvPr id="93" name="Oval 5">
              <a:extLst>
                <a:ext uri="{FF2B5EF4-FFF2-40B4-BE49-F238E27FC236}">
                  <a16:creationId xmlns:a16="http://schemas.microsoft.com/office/drawing/2014/main" id="{1E16E9A8-96BB-4EAE-AA10-DBB9B71A1561}"/>
                </a:ext>
              </a:extLst>
            </p:cNvPr>
            <p:cNvSpPr>
              <a:spLocks noChangeArrowheads="1"/>
            </p:cNvSpPr>
            <p:nvPr/>
          </p:nvSpPr>
          <p:spPr bwMode="auto">
            <a:xfrm>
              <a:off x="1713" y="978"/>
              <a:ext cx="290" cy="292"/>
            </a:xfrm>
            <a:prstGeom prst="ellipse">
              <a:avLst/>
            </a:prstGeom>
            <a:grpFill/>
            <a:ln w="25400">
              <a:solidFill>
                <a:schemeClr val="tx1"/>
              </a:solidFill>
              <a:round/>
              <a:headEnd/>
              <a:tailEnd/>
            </a:ln>
          </p:spPr>
          <p:txBody>
            <a:bodyPr wrap="none" lIns="0" tIns="0" rIns="0" bIns="0" anchor="ct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400">
                  <a:solidFill>
                    <a:schemeClr val="tx1"/>
                  </a:solidFill>
                  <a:latin typeface="Times New Roman" pitchFamily="18" charset="0"/>
                  <a:ea typeface="宋体" pitchFamily="2" charset="-122"/>
                </a:rPr>
                <a:t>C</a:t>
              </a:r>
            </a:p>
          </p:txBody>
        </p:sp>
        <p:sp>
          <p:nvSpPr>
            <p:cNvPr id="94" name="Oval 6">
              <a:extLst>
                <a:ext uri="{FF2B5EF4-FFF2-40B4-BE49-F238E27FC236}">
                  <a16:creationId xmlns:a16="http://schemas.microsoft.com/office/drawing/2014/main" id="{761CC1BA-20F5-4056-8CCE-FE33B6A3ADC2}"/>
                </a:ext>
              </a:extLst>
            </p:cNvPr>
            <p:cNvSpPr>
              <a:spLocks noChangeArrowheads="1"/>
            </p:cNvSpPr>
            <p:nvPr/>
          </p:nvSpPr>
          <p:spPr bwMode="auto">
            <a:xfrm>
              <a:off x="803" y="1419"/>
              <a:ext cx="290" cy="292"/>
            </a:xfrm>
            <a:prstGeom prst="ellipse">
              <a:avLst/>
            </a:prstGeom>
            <a:grpFill/>
            <a:ln w="25400">
              <a:solidFill>
                <a:schemeClr val="tx1"/>
              </a:solidFill>
              <a:round/>
              <a:headEnd/>
              <a:tailEnd/>
            </a:ln>
          </p:spPr>
          <p:txBody>
            <a:bodyPr wrap="none" lIns="0" tIns="0" rIns="0" bIns="0" anchor="ct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400">
                  <a:solidFill>
                    <a:schemeClr val="tx1"/>
                  </a:solidFill>
                  <a:latin typeface="Times New Roman" pitchFamily="18" charset="0"/>
                  <a:ea typeface="宋体" pitchFamily="2" charset="-122"/>
                </a:rPr>
                <a:t>D</a:t>
              </a:r>
            </a:p>
          </p:txBody>
        </p:sp>
        <p:sp>
          <p:nvSpPr>
            <p:cNvPr id="95" name="Oval 7">
              <a:extLst>
                <a:ext uri="{FF2B5EF4-FFF2-40B4-BE49-F238E27FC236}">
                  <a16:creationId xmlns:a16="http://schemas.microsoft.com/office/drawing/2014/main" id="{27FA58D2-7189-4317-8BF8-D4B89858BDD8}"/>
                </a:ext>
              </a:extLst>
            </p:cNvPr>
            <p:cNvSpPr>
              <a:spLocks noChangeArrowheads="1"/>
            </p:cNvSpPr>
            <p:nvPr/>
          </p:nvSpPr>
          <p:spPr bwMode="auto">
            <a:xfrm>
              <a:off x="1407" y="1419"/>
              <a:ext cx="290" cy="292"/>
            </a:xfrm>
            <a:prstGeom prst="ellipse">
              <a:avLst/>
            </a:prstGeom>
            <a:grpFill/>
            <a:ln w="25400">
              <a:solidFill>
                <a:schemeClr val="tx1"/>
              </a:solidFill>
              <a:round/>
              <a:headEnd/>
              <a:tailEnd/>
            </a:ln>
          </p:spPr>
          <p:txBody>
            <a:bodyPr wrap="none" lIns="0" tIns="0" rIns="0" bIns="0" anchor="ct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400">
                  <a:solidFill>
                    <a:schemeClr val="tx1"/>
                  </a:solidFill>
                  <a:latin typeface="Times New Roman" pitchFamily="18" charset="0"/>
                  <a:ea typeface="宋体" pitchFamily="2" charset="-122"/>
                </a:rPr>
                <a:t>E</a:t>
              </a:r>
            </a:p>
          </p:txBody>
        </p:sp>
        <p:sp>
          <p:nvSpPr>
            <p:cNvPr id="96" name="Oval 8">
              <a:extLst>
                <a:ext uri="{FF2B5EF4-FFF2-40B4-BE49-F238E27FC236}">
                  <a16:creationId xmlns:a16="http://schemas.microsoft.com/office/drawing/2014/main" id="{6A2141B4-39D5-4D4E-AD9B-C28F54F14CB2}"/>
                </a:ext>
              </a:extLst>
            </p:cNvPr>
            <p:cNvSpPr>
              <a:spLocks noChangeArrowheads="1"/>
            </p:cNvSpPr>
            <p:nvPr/>
          </p:nvSpPr>
          <p:spPr bwMode="auto">
            <a:xfrm>
              <a:off x="2057" y="1409"/>
              <a:ext cx="290" cy="292"/>
            </a:xfrm>
            <a:prstGeom prst="ellipse">
              <a:avLst/>
            </a:prstGeom>
            <a:grpFill/>
            <a:ln w="25400">
              <a:solidFill>
                <a:schemeClr val="tx1"/>
              </a:solidFill>
              <a:round/>
              <a:headEnd/>
              <a:tailEnd/>
            </a:ln>
          </p:spPr>
          <p:txBody>
            <a:bodyPr wrap="none" lIns="0" tIns="0" rIns="0" bIns="0" anchor="ct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400">
                  <a:solidFill>
                    <a:schemeClr val="tx1"/>
                  </a:solidFill>
                  <a:latin typeface="Times New Roman" pitchFamily="18" charset="0"/>
                  <a:ea typeface="宋体" pitchFamily="2" charset="-122"/>
                </a:rPr>
                <a:t>F</a:t>
              </a:r>
            </a:p>
          </p:txBody>
        </p:sp>
        <p:sp>
          <p:nvSpPr>
            <p:cNvPr id="97" name="Line 9">
              <a:extLst>
                <a:ext uri="{FF2B5EF4-FFF2-40B4-BE49-F238E27FC236}">
                  <a16:creationId xmlns:a16="http://schemas.microsoft.com/office/drawing/2014/main" id="{2DD56677-1AE6-4322-B2BE-CF59E8838175}"/>
                </a:ext>
              </a:extLst>
            </p:cNvPr>
            <p:cNvSpPr>
              <a:spLocks noChangeShapeType="1"/>
            </p:cNvSpPr>
            <p:nvPr/>
          </p:nvSpPr>
          <p:spPr bwMode="auto">
            <a:xfrm flipH="1">
              <a:off x="1335" y="851"/>
              <a:ext cx="116" cy="160"/>
            </a:xfrm>
            <a:prstGeom prst="line">
              <a:avLst/>
            </a:prstGeom>
            <a:grpFill/>
            <a:ln w="25400">
              <a:solidFill>
                <a:schemeClr val="tx1"/>
              </a:solidFill>
              <a:round/>
              <a:headEnd/>
              <a:tailEnd/>
            </a:ln>
          </p:spPr>
          <p:txBody>
            <a:bodyPr anchor="ctr">
              <a:spAutoFit/>
            </a:bodyPr>
            <a:lstStyle/>
            <a:p>
              <a:endParaRPr lang="zh-CN" altLang="en-US"/>
            </a:p>
          </p:txBody>
        </p:sp>
        <p:sp>
          <p:nvSpPr>
            <p:cNvPr id="98" name="Line 10">
              <a:extLst>
                <a:ext uri="{FF2B5EF4-FFF2-40B4-BE49-F238E27FC236}">
                  <a16:creationId xmlns:a16="http://schemas.microsoft.com/office/drawing/2014/main" id="{685BA27C-BADC-4602-8A86-CFB19CBC0880}"/>
                </a:ext>
              </a:extLst>
            </p:cNvPr>
            <p:cNvSpPr>
              <a:spLocks noChangeShapeType="1"/>
            </p:cNvSpPr>
            <p:nvPr/>
          </p:nvSpPr>
          <p:spPr bwMode="auto">
            <a:xfrm flipH="1">
              <a:off x="1035" y="1251"/>
              <a:ext cx="139" cy="198"/>
            </a:xfrm>
            <a:prstGeom prst="line">
              <a:avLst/>
            </a:prstGeom>
            <a:grpFill/>
            <a:ln w="25400">
              <a:solidFill>
                <a:schemeClr val="tx1"/>
              </a:solidFill>
              <a:round/>
              <a:headEnd/>
              <a:tailEnd/>
            </a:ln>
          </p:spPr>
          <p:txBody>
            <a:bodyPr anchor="ctr">
              <a:spAutoFit/>
            </a:bodyPr>
            <a:lstStyle/>
            <a:p>
              <a:endParaRPr lang="zh-CN" altLang="en-US"/>
            </a:p>
          </p:txBody>
        </p:sp>
        <p:sp>
          <p:nvSpPr>
            <p:cNvPr id="99" name="Line 11">
              <a:extLst>
                <a:ext uri="{FF2B5EF4-FFF2-40B4-BE49-F238E27FC236}">
                  <a16:creationId xmlns:a16="http://schemas.microsoft.com/office/drawing/2014/main" id="{90755F8F-A59B-4114-BE9C-100C6E91E912}"/>
                </a:ext>
              </a:extLst>
            </p:cNvPr>
            <p:cNvSpPr>
              <a:spLocks noChangeShapeType="1"/>
            </p:cNvSpPr>
            <p:nvPr/>
          </p:nvSpPr>
          <p:spPr bwMode="auto">
            <a:xfrm>
              <a:off x="1625" y="838"/>
              <a:ext cx="135" cy="194"/>
            </a:xfrm>
            <a:prstGeom prst="line">
              <a:avLst/>
            </a:prstGeom>
            <a:grpFill/>
            <a:ln w="25400">
              <a:solidFill>
                <a:schemeClr val="tx1"/>
              </a:solidFill>
              <a:round/>
              <a:headEnd/>
              <a:tailEnd/>
            </a:ln>
          </p:spPr>
          <p:txBody>
            <a:bodyPr anchor="ctr">
              <a:spAutoFit/>
            </a:bodyPr>
            <a:lstStyle/>
            <a:p>
              <a:endParaRPr lang="zh-CN" altLang="en-US"/>
            </a:p>
          </p:txBody>
        </p:sp>
        <p:sp>
          <p:nvSpPr>
            <p:cNvPr id="100" name="Line 12">
              <a:extLst>
                <a:ext uri="{FF2B5EF4-FFF2-40B4-BE49-F238E27FC236}">
                  <a16:creationId xmlns:a16="http://schemas.microsoft.com/office/drawing/2014/main" id="{5A9A3158-0D0C-4DFE-946A-AEE6BEEF67B5}"/>
                </a:ext>
              </a:extLst>
            </p:cNvPr>
            <p:cNvSpPr>
              <a:spLocks noChangeShapeType="1"/>
            </p:cNvSpPr>
            <p:nvPr/>
          </p:nvSpPr>
          <p:spPr bwMode="auto">
            <a:xfrm>
              <a:off x="1306" y="1229"/>
              <a:ext cx="173" cy="214"/>
            </a:xfrm>
            <a:prstGeom prst="line">
              <a:avLst/>
            </a:prstGeom>
            <a:grpFill/>
            <a:ln w="25400">
              <a:solidFill>
                <a:schemeClr val="tx1"/>
              </a:solidFill>
              <a:round/>
              <a:headEnd/>
              <a:tailEnd/>
            </a:ln>
          </p:spPr>
          <p:txBody>
            <a:bodyPr anchor="ctr">
              <a:spAutoFit/>
            </a:bodyPr>
            <a:lstStyle/>
            <a:p>
              <a:endParaRPr lang="zh-CN" altLang="en-US"/>
            </a:p>
          </p:txBody>
        </p:sp>
        <p:sp>
          <p:nvSpPr>
            <p:cNvPr id="101" name="Line 13">
              <a:extLst>
                <a:ext uri="{FF2B5EF4-FFF2-40B4-BE49-F238E27FC236}">
                  <a16:creationId xmlns:a16="http://schemas.microsoft.com/office/drawing/2014/main" id="{810630D3-2662-4570-9109-65B552040A75}"/>
                </a:ext>
              </a:extLst>
            </p:cNvPr>
            <p:cNvSpPr>
              <a:spLocks noChangeShapeType="1"/>
            </p:cNvSpPr>
            <p:nvPr/>
          </p:nvSpPr>
          <p:spPr bwMode="auto">
            <a:xfrm>
              <a:off x="1940" y="1240"/>
              <a:ext cx="157" cy="211"/>
            </a:xfrm>
            <a:prstGeom prst="line">
              <a:avLst/>
            </a:prstGeom>
            <a:grpFill/>
            <a:ln w="25400">
              <a:solidFill>
                <a:schemeClr val="tx1"/>
              </a:solidFill>
              <a:round/>
              <a:headEnd/>
              <a:tailEnd/>
            </a:ln>
          </p:spPr>
          <p:txBody>
            <a:bodyPr anchor="ctr">
              <a:spAutoFit/>
            </a:bodyPr>
            <a:lstStyle/>
            <a:p>
              <a:endParaRPr lang="zh-CN" altLang="en-US"/>
            </a:p>
          </p:txBody>
        </p:sp>
        <p:sp>
          <p:nvSpPr>
            <p:cNvPr id="102" name="Oval 14">
              <a:extLst>
                <a:ext uri="{FF2B5EF4-FFF2-40B4-BE49-F238E27FC236}">
                  <a16:creationId xmlns:a16="http://schemas.microsoft.com/office/drawing/2014/main" id="{F137B015-35BB-449F-AB64-73B78646C9E3}"/>
                </a:ext>
              </a:extLst>
            </p:cNvPr>
            <p:cNvSpPr>
              <a:spLocks noChangeArrowheads="1"/>
            </p:cNvSpPr>
            <p:nvPr/>
          </p:nvSpPr>
          <p:spPr bwMode="auto">
            <a:xfrm>
              <a:off x="1431" y="1961"/>
              <a:ext cx="290" cy="292"/>
            </a:xfrm>
            <a:prstGeom prst="ellipse">
              <a:avLst/>
            </a:prstGeom>
            <a:grpFill/>
            <a:ln w="25400">
              <a:solidFill>
                <a:schemeClr val="tx1"/>
              </a:solidFill>
              <a:round/>
              <a:headEnd/>
              <a:tailEnd/>
            </a:ln>
          </p:spPr>
          <p:txBody>
            <a:bodyPr wrap="none" lIns="0" tIns="0" rIns="0" bIns="0" anchor="ct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400">
                  <a:solidFill>
                    <a:schemeClr val="tx1"/>
                  </a:solidFill>
                  <a:latin typeface="Times New Roman" pitchFamily="18" charset="0"/>
                  <a:ea typeface="宋体" pitchFamily="2" charset="-122"/>
                </a:rPr>
                <a:t>H</a:t>
              </a:r>
            </a:p>
          </p:txBody>
        </p:sp>
        <p:sp>
          <p:nvSpPr>
            <p:cNvPr id="103" name="Oval 15">
              <a:extLst>
                <a:ext uri="{FF2B5EF4-FFF2-40B4-BE49-F238E27FC236}">
                  <a16:creationId xmlns:a16="http://schemas.microsoft.com/office/drawing/2014/main" id="{8EB15BA3-AEC7-453A-8AD5-3566D3E878D1}"/>
                </a:ext>
              </a:extLst>
            </p:cNvPr>
            <p:cNvSpPr>
              <a:spLocks noChangeArrowheads="1"/>
            </p:cNvSpPr>
            <p:nvPr/>
          </p:nvSpPr>
          <p:spPr bwMode="auto">
            <a:xfrm>
              <a:off x="959" y="1961"/>
              <a:ext cx="290" cy="292"/>
            </a:xfrm>
            <a:prstGeom prst="ellipse">
              <a:avLst/>
            </a:prstGeom>
            <a:grpFill/>
            <a:ln w="25400">
              <a:solidFill>
                <a:schemeClr val="tx1"/>
              </a:solidFill>
              <a:round/>
              <a:headEnd/>
              <a:tailEnd/>
            </a:ln>
          </p:spPr>
          <p:txBody>
            <a:bodyPr wrap="none" lIns="0" tIns="0" rIns="0" bIns="0" anchor="ct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400">
                  <a:solidFill>
                    <a:schemeClr val="tx1"/>
                  </a:solidFill>
                  <a:latin typeface="Times New Roman" pitchFamily="18" charset="0"/>
                  <a:ea typeface="宋体" pitchFamily="2" charset="-122"/>
                </a:rPr>
                <a:t>G</a:t>
              </a:r>
            </a:p>
          </p:txBody>
        </p:sp>
        <p:sp>
          <p:nvSpPr>
            <p:cNvPr id="104" name="Oval 16">
              <a:extLst>
                <a:ext uri="{FF2B5EF4-FFF2-40B4-BE49-F238E27FC236}">
                  <a16:creationId xmlns:a16="http://schemas.microsoft.com/office/drawing/2014/main" id="{BC18EF6C-ECF4-460A-A3FF-A73F02654E7C}"/>
                </a:ext>
              </a:extLst>
            </p:cNvPr>
            <p:cNvSpPr>
              <a:spLocks noChangeArrowheads="1"/>
            </p:cNvSpPr>
            <p:nvPr/>
          </p:nvSpPr>
          <p:spPr bwMode="auto">
            <a:xfrm>
              <a:off x="1903" y="1961"/>
              <a:ext cx="290" cy="292"/>
            </a:xfrm>
            <a:prstGeom prst="ellipse">
              <a:avLst/>
            </a:prstGeom>
            <a:grpFill/>
            <a:ln w="25400">
              <a:solidFill>
                <a:schemeClr val="tx1"/>
              </a:solidFill>
              <a:round/>
              <a:headEnd/>
              <a:tailEnd/>
            </a:ln>
          </p:spPr>
          <p:txBody>
            <a:bodyPr wrap="none" lIns="0" tIns="0" rIns="0" bIns="0" anchor="ct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400">
                  <a:solidFill>
                    <a:schemeClr val="tx1"/>
                  </a:solidFill>
                  <a:latin typeface="Times New Roman" pitchFamily="18" charset="0"/>
                  <a:ea typeface="宋体" pitchFamily="2" charset="-122"/>
                </a:rPr>
                <a:t>I</a:t>
              </a:r>
            </a:p>
          </p:txBody>
        </p:sp>
        <p:sp>
          <p:nvSpPr>
            <p:cNvPr id="105" name="Line 17">
              <a:extLst>
                <a:ext uri="{FF2B5EF4-FFF2-40B4-BE49-F238E27FC236}">
                  <a16:creationId xmlns:a16="http://schemas.microsoft.com/office/drawing/2014/main" id="{6A0B60A7-3AE1-42A8-8992-35CD4BC08A40}"/>
                </a:ext>
              </a:extLst>
            </p:cNvPr>
            <p:cNvSpPr>
              <a:spLocks noChangeShapeType="1"/>
            </p:cNvSpPr>
            <p:nvPr/>
          </p:nvSpPr>
          <p:spPr bwMode="auto">
            <a:xfrm>
              <a:off x="1567" y="1711"/>
              <a:ext cx="6" cy="256"/>
            </a:xfrm>
            <a:prstGeom prst="line">
              <a:avLst/>
            </a:prstGeom>
            <a:grpFill/>
            <a:ln w="25400">
              <a:solidFill>
                <a:schemeClr val="tx1"/>
              </a:solidFill>
              <a:round/>
              <a:headEnd/>
              <a:tailEnd/>
            </a:ln>
          </p:spPr>
          <p:txBody>
            <a:bodyPr anchor="ctr">
              <a:spAutoFit/>
            </a:bodyPr>
            <a:lstStyle/>
            <a:p>
              <a:endParaRPr lang="zh-CN" altLang="en-US"/>
            </a:p>
          </p:txBody>
        </p:sp>
        <p:sp>
          <p:nvSpPr>
            <p:cNvPr id="106" name="Line 18">
              <a:extLst>
                <a:ext uri="{FF2B5EF4-FFF2-40B4-BE49-F238E27FC236}">
                  <a16:creationId xmlns:a16="http://schemas.microsoft.com/office/drawing/2014/main" id="{91B56EC2-EB35-444C-B187-874F546CE742}"/>
                </a:ext>
              </a:extLst>
            </p:cNvPr>
            <p:cNvSpPr>
              <a:spLocks noChangeShapeType="1"/>
            </p:cNvSpPr>
            <p:nvPr/>
          </p:nvSpPr>
          <p:spPr bwMode="auto">
            <a:xfrm flipH="1">
              <a:off x="1189" y="1662"/>
              <a:ext cx="266" cy="338"/>
            </a:xfrm>
            <a:prstGeom prst="line">
              <a:avLst/>
            </a:prstGeom>
            <a:grpFill/>
            <a:ln w="25400">
              <a:solidFill>
                <a:schemeClr val="tx1"/>
              </a:solidFill>
              <a:round/>
              <a:headEnd/>
              <a:tailEnd/>
            </a:ln>
          </p:spPr>
          <p:txBody>
            <a:bodyPr anchor="ctr">
              <a:spAutoFit/>
            </a:bodyPr>
            <a:lstStyle/>
            <a:p>
              <a:endParaRPr lang="zh-CN" altLang="en-US"/>
            </a:p>
          </p:txBody>
        </p:sp>
        <p:sp>
          <p:nvSpPr>
            <p:cNvPr id="107" name="Line 19">
              <a:extLst>
                <a:ext uri="{FF2B5EF4-FFF2-40B4-BE49-F238E27FC236}">
                  <a16:creationId xmlns:a16="http://schemas.microsoft.com/office/drawing/2014/main" id="{DD340987-1959-4904-87A3-FECC30031E54}"/>
                </a:ext>
              </a:extLst>
            </p:cNvPr>
            <p:cNvSpPr>
              <a:spLocks noChangeShapeType="1"/>
            </p:cNvSpPr>
            <p:nvPr/>
          </p:nvSpPr>
          <p:spPr bwMode="auto">
            <a:xfrm>
              <a:off x="1662" y="1653"/>
              <a:ext cx="262" cy="367"/>
            </a:xfrm>
            <a:prstGeom prst="line">
              <a:avLst/>
            </a:prstGeom>
            <a:grpFill/>
            <a:ln w="25400">
              <a:solidFill>
                <a:schemeClr val="tx1"/>
              </a:solidFill>
              <a:round/>
              <a:headEnd/>
              <a:tailEnd/>
            </a:ln>
          </p:spPr>
          <p:txBody>
            <a:bodyPr anchor="ctr">
              <a:spAutoFit/>
            </a:bodyPr>
            <a:lstStyle/>
            <a:p>
              <a:endParaRPr lang="zh-CN" altLang="en-US"/>
            </a:p>
          </p:txBody>
        </p:sp>
      </p:grpSp>
      <p:grpSp>
        <p:nvGrpSpPr>
          <p:cNvPr id="108" name="组合 107">
            <a:extLst>
              <a:ext uri="{FF2B5EF4-FFF2-40B4-BE49-F238E27FC236}">
                <a16:creationId xmlns:a16="http://schemas.microsoft.com/office/drawing/2014/main" id="{525EA265-4C2A-49AC-B839-CEDE00964917}"/>
              </a:ext>
            </a:extLst>
          </p:cNvPr>
          <p:cNvGrpSpPr/>
          <p:nvPr/>
        </p:nvGrpSpPr>
        <p:grpSpPr>
          <a:xfrm>
            <a:off x="628852" y="1357508"/>
            <a:ext cx="7127087" cy="4643492"/>
            <a:chOff x="334169" y="990433"/>
            <a:chExt cx="6611937" cy="4307056"/>
          </a:xfrm>
        </p:grpSpPr>
        <p:grpSp>
          <p:nvGrpSpPr>
            <p:cNvPr id="109" name="Group 4">
              <a:extLst>
                <a:ext uri="{FF2B5EF4-FFF2-40B4-BE49-F238E27FC236}">
                  <a16:creationId xmlns:a16="http://schemas.microsoft.com/office/drawing/2014/main" id="{06A0CAB3-D6B8-4C5A-8C7D-8F0A66F13D31}"/>
                </a:ext>
              </a:extLst>
            </p:cNvPr>
            <p:cNvGrpSpPr>
              <a:grpSpLocks/>
            </p:cNvGrpSpPr>
            <p:nvPr/>
          </p:nvGrpSpPr>
          <p:grpSpPr bwMode="auto">
            <a:xfrm>
              <a:off x="334169" y="1419227"/>
              <a:ext cx="379412" cy="3862388"/>
              <a:chOff x="1558" y="1368"/>
              <a:chExt cx="239" cy="2433"/>
            </a:xfrm>
          </p:grpSpPr>
          <p:sp>
            <p:nvSpPr>
              <p:cNvPr id="185" name="Text Box 5">
                <a:extLst>
                  <a:ext uri="{FF2B5EF4-FFF2-40B4-BE49-F238E27FC236}">
                    <a16:creationId xmlns:a16="http://schemas.microsoft.com/office/drawing/2014/main" id="{E3E2369A-5D2F-4678-84CA-DE3F8447540D}"/>
                  </a:ext>
                </a:extLst>
              </p:cNvPr>
              <p:cNvSpPr txBox="1">
                <a:spLocks noChangeArrowheads="1"/>
              </p:cNvSpPr>
              <p:nvPr/>
            </p:nvSpPr>
            <p:spPr bwMode="auto">
              <a:xfrm>
                <a:off x="1558" y="2731"/>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6</a:t>
                </a:r>
              </a:p>
            </p:txBody>
          </p:sp>
          <p:sp>
            <p:nvSpPr>
              <p:cNvPr id="186" name="Text Box 6">
                <a:extLst>
                  <a:ext uri="{FF2B5EF4-FFF2-40B4-BE49-F238E27FC236}">
                    <a16:creationId xmlns:a16="http://schemas.microsoft.com/office/drawing/2014/main" id="{EEED5B8E-E082-4024-A5D3-E31D90099E2C}"/>
                  </a:ext>
                </a:extLst>
              </p:cNvPr>
              <p:cNvSpPr txBox="1">
                <a:spLocks noChangeArrowheads="1"/>
              </p:cNvSpPr>
              <p:nvPr/>
            </p:nvSpPr>
            <p:spPr bwMode="auto">
              <a:xfrm>
                <a:off x="1558" y="1368"/>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1</a:t>
                </a:r>
              </a:p>
            </p:txBody>
          </p:sp>
          <p:sp>
            <p:nvSpPr>
              <p:cNvPr id="187" name="Text Box 7">
                <a:extLst>
                  <a:ext uri="{FF2B5EF4-FFF2-40B4-BE49-F238E27FC236}">
                    <a16:creationId xmlns:a16="http://schemas.microsoft.com/office/drawing/2014/main" id="{9E349B0A-B675-4391-BB80-2EBC99C82E6F}"/>
                  </a:ext>
                </a:extLst>
              </p:cNvPr>
              <p:cNvSpPr txBox="1">
                <a:spLocks noChangeArrowheads="1"/>
              </p:cNvSpPr>
              <p:nvPr/>
            </p:nvSpPr>
            <p:spPr bwMode="auto">
              <a:xfrm>
                <a:off x="1558" y="1641"/>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2</a:t>
                </a:r>
              </a:p>
            </p:txBody>
          </p:sp>
          <p:sp>
            <p:nvSpPr>
              <p:cNvPr id="188" name="Text Box 8">
                <a:extLst>
                  <a:ext uri="{FF2B5EF4-FFF2-40B4-BE49-F238E27FC236}">
                    <a16:creationId xmlns:a16="http://schemas.microsoft.com/office/drawing/2014/main" id="{5331A7A8-8656-4EE3-A08D-E4F6DD05EE0F}"/>
                  </a:ext>
                </a:extLst>
              </p:cNvPr>
              <p:cNvSpPr txBox="1">
                <a:spLocks noChangeArrowheads="1"/>
              </p:cNvSpPr>
              <p:nvPr/>
            </p:nvSpPr>
            <p:spPr bwMode="auto">
              <a:xfrm>
                <a:off x="1558" y="1913"/>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3</a:t>
                </a:r>
              </a:p>
            </p:txBody>
          </p:sp>
          <p:sp>
            <p:nvSpPr>
              <p:cNvPr id="189" name="Text Box 9">
                <a:extLst>
                  <a:ext uri="{FF2B5EF4-FFF2-40B4-BE49-F238E27FC236}">
                    <a16:creationId xmlns:a16="http://schemas.microsoft.com/office/drawing/2014/main" id="{54E9CC22-F0D5-465C-A8BB-38A83A60505C}"/>
                  </a:ext>
                </a:extLst>
              </p:cNvPr>
              <p:cNvSpPr txBox="1">
                <a:spLocks noChangeArrowheads="1"/>
              </p:cNvSpPr>
              <p:nvPr/>
            </p:nvSpPr>
            <p:spPr bwMode="auto">
              <a:xfrm>
                <a:off x="1558" y="2186"/>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4</a:t>
                </a:r>
              </a:p>
            </p:txBody>
          </p:sp>
          <p:sp>
            <p:nvSpPr>
              <p:cNvPr id="190" name="Text Box 10">
                <a:extLst>
                  <a:ext uri="{FF2B5EF4-FFF2-40B4-BE49-F238E27FC236}">
                    <a16:creationId xmlns:a16="http://schemas.microsoft.com/office/drawing/2014/main" id="{57EDEB56-A612-48EC-86B2-4C89503D5DB3}"/>
                  </a:ext>
                </a:extLst>
              </p:cNvPr>
              <p:cNvSpPr txBox="1">
                <a:spLocks noChangeArrowheads="1"/>
              </p:cNvSpPr>
              <p:nvPr/>
            </p:nvSpPr>
            <p:spPr bwMode="auto">
              <a:xfrm>
                <a:off x="1558" y="2458"/>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5</a:t>
                </a:r>
              </a:p>
            </p:txBody>
          </p:sp>
          <p:sp>
            <p:nvSpPr>
              <p:cNvPr id="191" name="Text Box 11">
                <a:extLst>
                  <a:ext uri="{FF2B5EF4-FFF2-40B4-BE49-F238E27FC236}">
                    <a16:creationId xmlns:a16="http://schemas.microsoft.com/office/drawing/2014/main" id="{F2C66888-8AB0-4397-8390-1B2669615C95}"/>
                  </a:ext>
                </a:extLst>
              </p:cNvPr>
              <p:cNvSpPr txBox="1">
                <a:spLocks noChangeArrowheads="1"/>
              </p:cNvSpPr>
              <p:nvPr/>
            </p:nvSpPr>
            <p:spPr bwMode="auto">
              <a:xfrm>
                <a:off x="1558" y="3003"/>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7</a:t>
                </a:r>
              </a:p>
            </p:txBody>
          </p:sp>
          <p:sp>
            <p:nvSpPr>
              <p:cNvPr id="192" name="Text Box 12">
                <a:extLst>
                  <a:ext uri="{FF2B5EF4-FFF2-40B4-BE49-F238E27FC236}">
                    <a16:creationId xmlns:a16="http://schemas.microsoft.com/office/drawing/2014/main" id="{152AD9AD-AF0C-4610-82AC-2325E25B736D}"/>
                  </a:ext>
                </a:extLst>
              </p:cNvPr>
              <p:cNvSpPr txBox="1">
                <a:spLocks noChangeArrowheads="1"/>
              </p:cNvSpPr>
              <p:nvPr/>
            </p:nvSpPr>
            <p:spPr bwMode="auto">
              <a:xfrm>
                <a:off x="1558" y="3276"/>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8</a:t>
                </a:r>
              </a:p>
            </p:txBody>
          </p:sp>
          <p:sp>
            <p:nvSpPr>
              <p:cNvPr id="193" name="Text Box 13">
                <a:extLst>
                  <a:ext uri="{FF2B5EF4-FFF2-40B4-BE49-F238E27FC236}">
                    <a16:creationId xmlns:a16="http://schemas.microsoft.com/office/drawing/2014/main" id="{E3D9D37D-6766-44CE-9E70-0EBEB06C7430}"/>
                  </a:ext>
                </a:extLst>
              </p:cNvPr>
              <p:cNvSpPr txBox="1">
                <a:spLocks noChangeArrowheads="1"/>
              </p:cNvSpPr>
              <p:nvPr/>
            </p:nvSpPr>
            <p:spPr bwMode="auto">
              <a:xfrm>
                <a:off x="1566" y="3549"/>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9</a:t>
                </a:r>
              </a:p>
            </p:txBody>
          </p:sp>
        </p:grpSp>
        <p:grpSp>
          <p:nvGrpSpPr>
            <p:cNvPr id="110" name="Group 14">
              <a:extLst>
                <a:ext uri="{FF2B5EF4-FFF2-40B4-BE49-F238E27FC236}">
                  <a16:creationId xmlns:a16="http://schemas.microsoft.com/office/drawing/2014/main" id="{D764F967-8636-49E9-B770-5AC1487DE568}"/>
                </a:ext>
              </a:extLst>
            </p:cNvPr>
            <p:cNvGrpSpPr>
              <a:grpSpLocks/>
            </p:cNvGrpSpPr>
            <p:nvPr/>
          </p:nvGrpSpPr>
          <p:grpSpPr bwMode="auto">
            <a:xfrm>
              <a:off x="953271" y="1430339"/>
              <a:ext cx="400048" cy="3865563"/>
              <a:chOff x="3730" y="1341"/>
              <a:chExt cx="252" cy="2435"/>
            </a:xfrm>
          </p:grpSpPr>
          <p:sp>
            <p:nvSpPr>
              <p:cNvPr id="176" name="Text Box 15">
                <a:extLst>
                  <a:ext uri="{FF2B5EF4-FFF2-40B4-BE49-F238E27FC236}">
                    <a16:creationId xmlns:a16="http://schemas.microsoft.com/office/drawing/2014/main" id="{FDA89C6F-FA1D-4052-A34D-157E0392703D}"/>
                  </a:ext>
                </a:extLst>
              </p:cNvPr>
              <p:cNvSpPr txBox="1">
                <a:spLocks noChangeArrowheads="1"/>
              </p:cNvSpPr>
              <p:nvPr/>
            </p:nvSpPr>
            <p:spPr bwMode="auto">
              <a:xfrm>
                <a:off x="3735" y="1341"/>
                <a:ext cx="2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000" dirty="0">
                    <a:solidFill>
                      <a:schemeClr val="tx1"/>
                    </a:solidFill>
                    <a:latin typeface="Verdana" panose="020B0604030504040204" pitchFamily="34" charset="0"/>
                    <a:ea typeface="Verdana" panose="020B0604030504040204" pitchFamily="34" charset="0"/>
                    <a:cs typeface="Verdana" panose="020B0604030504040204" pitchFamily="34" charset="0"/>
                  </a:rPr>
                  <a:t>A</a:t>
                </a:r>
              </a:p>
            </p:txBody>
          </p:sp>
          <p:sp>
            <p:nvSpPr>
              <p:cNvPr id="177" name="Text Box 16">
                <a:extLst>
                  <a:ext uri="{FF2B5EF4-FFF2-40B4-BE49-F238E27FC236}">
                    <a16:creationId xmlns:a16="http://schemas.microsoft.com/office/drawing/2014/main" id="{F2AAAB87-98C8-4D8F-A415-914F28E37DA6}"/>
                  </a:ext>
                </a:extLst>
              </p:cNvPr>
              <p:cNvSpPr txBox="1">
                <a:spLocks noChangeArrowheads="1"/>
              </p:cNvSpPr>
              <p:nvPr/>
            </p:nvSpPr>
            <p:spPr bwMode="auto">
              <a:xfrm>
                <a:off x="3738" y="1891"/>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C</a:t>
                </a:r>
              </a:p>
            </p:txBody>
          </p:sp>
          <p:sp>
            <p:nvSpPr>
              <p:cNvPr id="178" name="Text Box 17">
                <a:extLst>
                  <a:ext uri="{FF2B5EF4-FFF2-40B4-BE49-F238E27FC236}">
                    <a16:creationId xmlns:a16="http://schemas.microsoft.com/office/drawing/2014/main" id="{FA0E6654-04BD-476A-822A-4E4DF8A3CA02}"/>
                  </a:ext>
                </a:extLst>
              </p:cNvPr>
              <p:cNvSpPr txBox="1">
                <a:spLocks noChangeArrowheads="1"/>
              </p:cNvSpPr>
              <p:nvPr/>
            </p:nvSpPr>
            <p:spPr bwMode="auto">
              <a:xfrm>
                <a:off x="3730" y="2160"/>
                <a:ext cx="2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D</a:t>
                </a:r>
              </a:p>
            </p:txBody>
          </p:sp>
          <p:sp>
            <p:nvSpPr>
              <p:cNvPr id="179" name="Text Box 18">
                <a:extLst>
                  <a:ext uri="{FF2B5EF4-FFF2-40B4-BE49-F238E27FC236}">
                    <a16:creationId xmlns:a16="http://schemas.microsoft.com/office/drawing/2014/main" id="{3965BCF2-93B0-4641-95CD-596420F0FB2F}"/>
                  </a:ext>
                </a:extLst>
              </p:cNvPr>
              <p:cNvSpPr txBox="1">
                <a:spLocks noChangeArrowheads="1"/>
              </p:cNvSpPr>
              <p:nvPr/>
            </p:nvSpPr>
            <p:spPr bwMode="auto">
              <a:xfrm>
                <a:off x="3742" y="2429"/>
                <a:ext cx="2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E</a:t>
                </a:r>
              </a:p>
            </p:txBody>
          </p:sp>
          <p:sp>
            <p:nvSpPr>
              <p:cNvPr id="180" name="Text Box 19">
                <a:extLst>
                  <a:ext uri="{FF2B5EF4-FFF2-40B4-BE49-F238E27FC236}">
                    <a16:creationId xmlns:a16="http://schemas.microsoft.com/office/drawing/2014/main" id="{E9805750-A046-47EC-93E6-E986FF81A841}"/>
                  </a:ext>
                </a:extLst>
              </p:cNvPr>
              <p:cNvSpPr txBox="1">
                <a:spLocks noChangeArrowheads="1"/>
              </p:cNvSpPr>
              <p:nvPr/>
            </p:nvSpPr>
            <p:spPr bwMode="auto">
              <a:xfrm>
                <a:off x="3744" y="2704"/>
                <a:ext cx="22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F</a:t>
                </a:r>
              </a:p>
            </p:txBody>
          </p:sp>
          <p:sp>
            <p:nvSpPr>
              <p:cNvPr id="181" name="Text Box 20">
                <a:extLst>
                  <a:ext uri="{FF2B5EF4-FFF2-40B4-BE49-F238E27FC236}">
                    <a16:creationId xmlns:a16="http://schemas.microsoft.com/office/drawing/2014/main" id="{9D43932A-14F2-4DF6-A052-CE3E80898433}"/>
                  </a:ext>
                </a:extLst>
              </p:cNvPr>
              <p:cNvSpPr txBox="1">
                <a:spLocks noChangeArrowheads="1"/>
              </p:cNvSpPr>
              <p:nvPr/>
            </p:nvSpPr>
            <p:spPr bwMode="auto">
              <a:xfrm>
                <a:off x="3732" y="2979"/>
                <a:ext cx="2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G</a:t>
                </a:r>
              </a:p>
            </p:txBody>
          </p:sp>
          <p:sp>
            <p:nvSpPr>
              <p:cNvPr id="182" name="Text Box 21">
                <a:extLst>
                  <a:ext uri="{FF2B5EF4-FFF2-40B4-BE49-F238E27FC236}">
                    <a16:creationId xmlns:a16="http://schemas.microsoft.com/office/drawing/2014/main" id="{27598633-A429-4C01-8580-76E9D163DBAF}"/>
                  </a:ext>
                </a:extLst>
              </p:cNvPr>
              <p:cNvSpPr txBox="1">
                <a:spLocks noChangeArrowheads="1"/>
              </p:cNvSpPr>
              <p:nvPr/>
            </p:nvSpPr>
            <p:spPr bwMode="auto">
              <a:xfrm>
                <a:off x="3730" y="3248"/>
                <a:ext cx="2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H</a:t>
                </a:r>
              </a:p>
            </p:txBody>
          </p:sp>
          <p:sp>
            <p:nvSpPr>
              <p:cNvPr id="183" name="Text Box 22">
                <a:extLst>
                  <a:ext uri="{FF2B5EF4-FFF2-40B4-BE49-F238E27FC236}">
                    <a16:creationId xmlns:a16="http://schemas.microsoft.com/office/drawing/2014/main" id="{C665D9B2-3E14-4F88-A9AF-E88086457579}"/>
                  </a:ext>
                </a:extLst>
              </p:cNvPr>
              <p:cNvSpPr txBox="1">
                <a:spLocks noChangeArrowheads="1"/>
              </p:cNvSpPr>
              <p:nvPr/>
            </p:nvSpPr>
            <p:spPr bwMode="auto">
              <a:xfrm>
                <a:off x="3753" y="3524"/>
                <a:ext cx="2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I</a:t>
                </a:r>
              </a:p>
            </p:txBody>
          </p:sp>
          <p:sp>
            <p:nvSpPr>
              <p:cNvPr id="184" name="Text Box 23">
                <a:extLst>
                  <a:ext uri="{FF2B5EF4-FFF2-40B4-BE49-F238E27FC236}">
                    <a16:creationId xmlns:a16="http://schemas.microsoft.com/office/drawing/2014/main" id="{843DD333-140E-4A51-8664-9F9EB7205637}"/>
                  </a:ext>
                </a:extLst>
              </p:cNvPr>
              <p:cNvSpPr txBox="1">
                <a:spLocks noChangeArrowheads="1"/>
              </p:cNvSpPr>
              <p:nvPr/>
            </p:nvSpPr>
            <p:spPr bwMode="auto">
              <a:xfrm>
                <a:off x="3735" y="1611"/>
                <a:ext cx="2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B</a:t>
                </a:r>
              </a:p>
            </p:txBody>
          </p:sp>
        </p:grpSp>
        <p:sp>
          <p:nvSpPr>
            <p:cNvPr id="111" name="Text Box 24">
              <a:extLst>
                <a:ext uri="{FF2B5EF4-FFF2-40B4-BE49-F238E27FC236}">
                  <a16:creationId xmlns:a16="http://schemas.microsoft.com/office/drawing/2014/main" id="{DF8F54CB-B484-4D03-9EAB-8D0C68F6ED6E}"/>
                </a:ext>
              </a:extLst>
            </p:cNvPr>
            <p:cNvSpPr txBox="1">
              <a:spLocks noChangeArrowheads="1"/>
            </p:cNvSpPr>
            <p:nvPr/>
          </p:nvSpPr>
          <p:spPr bwMode="auto">
            <a:xfrm>
              <a:off x="766577" y="990433"/>
              <a:ext cx="7601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1800" dirty="0">
                  <a:solidFill>
                    <a:schemeClr val="tx1"/>
                  </a:solidFill>
                  <a:latin typeface="Verdana" panose="020B0604030504040204" pitchFamily="34" charset="0"/>
                  <a:ea typeface="Verdana" panose="020B0604030504040204" pitchFamily="34" charset="0"/>
                  <a:cs typeface="Verdana" panose="020B0604030504040204" pitchFamily="34" charset="0"/>
                </a:rPr>
                <a:t>data</a:t>
              </a:r>
            </a:p>
          </p:txBody>
        </p:sp>
        <p:sp>
          <p:nvSpPr>
            <p:cNvPr id="112" name="Text Box 25">
              <a:extLst>
                <a:ext uri="{FF2B5EF4-FFF2-40B4-BE49-F238E27FC236}">
                  <a16:creationId xmlns:a16="http://schemas.microsoft.com/office/drawing/2014/main" id="{2D403D40-D406-463B-9DB4-5D15BD60C13A}"/>
                </a:ext>
              </a:extLst>
            </p:cNvPr>
            <p:cNvSpPr txBox="1">
              <a:spLocks noChangeArrowheads="1"/>
            </p:cNvSpPr>
            <p:nvPr/>
          </p:nvSpPr>
          <p:spPr bwMode="auto">
            <a:xfrm>
              <a:off x="1502797" y="1028705"/>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1800" dirty="0" err="1">
                  <a:solidFill>
                    <a:schemeClr val="tx1"/>
                  </a:solidFill>
                  <a:latin typeface="Verdana" panose="020B0604030504040204" pitchFamily="34" charset="0"/>
                  <a:ea typeface="Verdana" panose="020B0604030504040204" pitchFamily="34" charset="0"/>
                  <a:cs typeface="Verdana" panose="020B0604030504040204" pitchFamily="34" charset="0"/>
                </a:rPr>
                <a:t>firstchild</a:t>
              </a:r>
              <a:endParaRPr kumimoji="1" lang="en-US" altLang="zh-CN"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pSp>
          <p:nvGrpSpPr>
            <p:cNvPr id="113" name="Group 26">
              <a:extLst>
                <a:ext uri="{FF2B5EF4-FFF2-40B4-BE49-F238E27FC236}">
                  <a16:creationId xmlns:a16="http://schemas.microsoft.com/office/drawing/2014/main" id="{4A91C80B-9052-4636-9359-A1CD467CAA0E}"/>
                </a:ext>
              </a:extLst>
            </p:cNvPr>
            <p:cNvGrpSpPr>
              <a:grpSpLocks/>
            </p:cNvGrpSpPr>
            <p:nvPr/>
          </p:nvGrpSpPr>
          <p:grpSpPr bwMode="auto">
            <a:xfrm>
              <a:off x="3047206" y="1352552"/>
              <a:ext cx="1020762" cy="406400"/>
              <a:chOff x="4056" y="2215"/>
              <a:chExt cx="643" cy="256"/>
            </a:xfrm>
          </p:grpSpPr>
          <p:sp>
            <p:nvSpPr>
              <p:cNvPr id="174" name="Rectangle 27">
                <a:extLst>
                  <a:ext uri="{FF2B5EF4-FFF2-40B4-BE49-F238E27FC236}">
                    <a16:creationId xmlns:a16="http://schemas.microsoft.com/office/drawing/2014/main" id="{DE14EF5D-096A-4D39-9B52-5061B084D01B}"/>
                  </a:ext>
                </a:extLst>
              </p:cNvPr>
              <p:cNvSpPr>
                <a:spLocks noChangeArrowheads="1"/>
              </p:cNvSpPr>
              <p:nvPr/>
            </p:nvSpPr>
            <p:spPr bwMode="auto">
              <a:xfrm>
                <a:off x="4056" y="2215"/>
                <a:ext cx="643"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 2</a:t>
                </a:r>
              </a:p>
            </p:txBody>
          </p:sp>
          <p:sp>
            <p:nvSpPr>
              <p:cNvPr id="175" name="Line 28">
                <a:extLst>
                  <a:ext uri="{FF2B5EF4-FFF2-40B4-BE49-F238E27FC236}">
                    <a16:creationId xmlns:a16="http://schemas.microsoft.com/office/drawing/2014/main" id="{61F1DEF3-F62F-4961-AA21-5BC191839AB2}"/>
                  </a:ext>
                </a:extLst>
              </p:cNvPr>
              <p:cNvSpPr>
                <a:spLocks noChangeShapeType="1"/>
              </p:cNvSpPr>
              <p:nvPr/>
            </p:nvSpPr>
            <p:spPr bwMode="auto">
              <a:xfrm>
                <a:off x="4378" y="2222"/>
                <a:ext cx="0" cy="2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b="1">
                  <a:latin typeface="Verdana" panose="020B0604030504040204" pitchFamily="34" charset="0"/>
                  <a:cs typeface="Verdana" panose="020B0604030504040204" pitchFamily="34" charset="0"/>
                </a:endParaRPr>
              </a:p>
            </p:txBody>
          </p:sp>
        </p:grpSp>
        <p:grpSp>
          <p:nvGrpSpPr>
            <p:cNvPr id="114" name="Group 29">
              <a:extLst>
                <a:ext uri="{FF2B5EF4-FFF2-40B4-BE49-F238E27FC236}">
                  <a16:creationId xmlns:a16="http://schemas.microsoft.com/office/drawing/2014/main" id="{9C020C8B-2FB9-4778-BF42-5E170F4FC3EE}"/>
                </a:ext>
              </a:extLst>
            </p:cNvPr>
            <p:cNvGrpSpPr>
              <a:grpSpLocks/>
            </p:cNvGrpSpPr>
            <p:nvPr/>
          </p:nvGrpSpPr>
          <p:grpSpPr bwMode="auto">
            <a:xfrm>
              <a:off x="4551921" y="1352552"/>
              <a:ext cx="1020762" cy="406400"/>
              <a:chOff x="4056" y="2215"/>
              <a:chExt cx="643" cy="256"/>
            </a:xfrm>
          </p:grpSpPr>
          <p:sp>
            <p:nvSpPr>
              <p:cNvPr id="172" name="Rectangle 30">
                <a:extLst>
                  <a:ext uri="{FF2B5EF4-FFF2-40B4-BE49-F238E27FC236}">
                    <a16:creationId xmlns:a16="http://schemas.microsoft.com/office/drawing/2014/main" id="{343EC34E-E674-4019-80A7-D1B2FA6DE801}"/>
                  </a:ext>
                </a:extLst>
              </p:cNvPr>
              <p:cNvSpPr>
                <a:spLocks noChangeArrowheads="1"/>
              </p:cNvSpPr>
              <p:nvPr/>
            </p:nvSpPr>
            <p:spPr bwMode="auto">
              <a:xfrm>
                <a:off x="4056" y="2215"/>
                <a:ext cx="643"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lnSpc>
                    <a:spcPct val="100000"/>
                  </a:lnSpc>
                  <a:spcBef>
                    <a:spcPct val="0"/>
                  </a:spcBef>
                  <a:buClrTx/>
                  <a:buSzTx/>
                  <a:buFontTx/>
                  <a:buNone/>
                </a:pPr>
                <a:r>
                  <a:rPr kumimoji="1" lang="en-US" altLang="zh-CN" sz="2000" dirty="0">
                    <a:solidFill>
                      <a:schemeClr val="tx1"/>
                    </a:solidFill>
                    <a:latin typeface="Verdana" panose="020B0604030504040204" pitchFamily="34" charset="0"/>
                    <a:ea typeface="Verdana" panose="020B0604030504040204" pitchFamily="34" charset="0"/>
                    <a:cs typeface="Verdana" panose="020B0604030504040204" pitchFamily="34" charset="0"/>
                  </a:rPr>
                  <a:t> 3</a:t>
                </a:r>
              </a:p>
            </p:txBody>
          </p:sp>
          <p:sp>
            <p:nvSpPr>
              <p:cNvPr id="173" name="Line 31">
                <a:extLst>
                  <a:ext uri="{FF2B5EF4-FFF2-40B4-BE49-F238E27FC236}">
                    <a16:creationId xmlns:a16="http://schemas.microsoft.com/office/drawing/2014/main" id="{E317E123-F7ED-49B6-B53E-09A9C745B065}"/>
                  </a:ext>
                </a:extLst>
              </p:cNvPr>
              <p:cNvSpPr>
                <a:spLocks noChangeShapeType="1"/>
              </p:cNvSpPr>
              <p:nvPr/>
            </p:nvSpPr>
            <p:spPr bwMode="auto">
              <a:xfrm>
                <a:off x="4378" y="2222"/>
                <a:ext cx="0" cy="2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b="1">
                  <a:latin typeface="Verdana" panose="020B0604030504040204" pitchFamily="34" charset="0"/>
                  <a:cs typeface="Verdana" panose="020B0604030504040204" pitchFamily="34" charset="0"/>
                </a:endParaRPr>
              </a:p>
            </p:txBody>
          </p:sp>
        </p:grpSp>
        <p:grpSp>
          <p:nvGrpSpPr>
            <p:cNvPr id="115" name="Group 32">
              <a:extLst>
                <a:ext uri="{FF2B5EF4-FFF2-40B4-BE49-F238E27FC236}">
                  <a16:creationId xmlns:a16="http://schemas.microsoft.com/office/drawing/2014/main" id="{E8561B28-C9B5-4EEF-9BFC-4B3F10F73F5A}"/>
                </a:ext>
              </a:extLst>
            </p:cNvPr>
            <p:cNvGrpSpPr>
              <a:grpSpLocks/>
            </p:cNvGrpSpPr>
            <p:nvPr/>
          </p:nvGrpSpPr>
          <p:grpSpPr bwMode="auto">
            <a:xfrm>
              <a:off x="3047206" y="1835151"/>
              <a:ext cx="1020762" cy="406400"/>
              <a:chOff x="4056" y="2215"/>
              <a:chExt cx="643" cy="256"/>
            </a:xfrm>
          </p:grpSpPr>
          <p:sp>
            <p:nvSpPr>
              <p:cNvPr id="170" name="Rectangle 33">
                <a:extLst>
                  <a:ext uri="{FF2B5EF4-FFF2-40B4-BE49-F238E27FC236}">
                    <a16:creationId xmlns:a16="http://schemas.microsoft.com/office/drawing/2014/main" id="{E0847222-EA40-4970-AC24-E97ABC36ACEA}"/>
                  </a:ext>
                </a:extLst>
              </p:cNvPr>
              <p:cNvSpPr>
                <a:spLocks noChangeArrowheads="1"/>
              </p:cNvSpPr>
              <p:nvPr/>
            </p:nvSpPr>
            <p:spPr bwMode="auto">
              <a:xfrm>
                <a:off x="4056" y="2215"/>
                <a:ext cx="643"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 4</a:t>
                </a:r>
              </a:p>
            </p:txBody>
          </p:sp>
          <p:sp>
            <p:nvSpPr>
              <p:cNvPr id="171" name="Line 34">
                <a:extLst>
                  <a:ext uri="{FF2B5EF4-FFF2-40B4-BE49-F238E27FC236}">
                    <a16:creationId xmlns:a16="http://schemas.microsoft.com/office/drawing/2014/main" id="{B796B4A3-5A2A-4CC5-9C9A-EA88058090A3}"/>
                  </a:ext>
                </a:extLst>
              </p:cNvPr>
              <p:cNvSpPr>
                <a:spLocks noChangeShapeType="1"/>
              </p:cNvSpPr>
              <p:nvPr/>
            </p:nvSpPr>
            <p:spPr bwMode="auto">
              <a:xfrm>
                <a:off x="4378" y="2222"/>
                <a:ext cx="0" cy="2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b="1">
                  <a:latin typeface="Verdana" panose="020B0604030504040204" pitchFamily="34" charset="0"/>
                  <a:cs typeface="Verdana" panose="020B0604030504040204" pitchFamily="34" charset="0"/>
                </a:endParaRPr>
              </a:p>
            </p:txBody>
          </p:sp>
        </p:grpSp>
        <p:grpSp>
          <p:nvGrpSpPr>
            <p:cNvPr id="116" name="Group 35">
              <a:extLst>
                <a:ext uri="{FF2B5EF4-FFF2-40B4-BE49-F238E27FC236}">
                  <a16:creationId xmlns:a16="http://schemas.microsoft.com/office/drawing/2014/main" id="{F6E9DD20-3F1C-413F-A92D-FE17EA9D3910}"/>
                </a:ext>
              </a:extLst>
            </p:cNvPr>
            <p:cNvGrpSpPr>
              <a:grpSpLocks/>
            </p:cNvGrpSpPr>
            <p:nvPr/>
          </p:nvGrpSpPr>
          <p:grpSpPr bwMode="auto">
            <a:xfrm>
              <a:off x="4551921" y="1835151"/>
              <a:ext cx="1020762" cy="406400"/>
              <a:chOff x="4056" y="2215"/>
              <a:chExt cx="643" cy="256"/>
            </a:xfrm>
          </p:grpSpPr>
          <p:sp>
            <p:nvSpPr>
              <p:cNvPr id="168" name="Rectangle 36">
                <a:extLst>
                  <a:ext uri="{FF2B5EF4-FFF2-40B4-BE49-F238E27FC236}">
                    <a16:creationId xmlns:a16="http://schemas.microsoft.com/office/drawing/2014/main" id="{06DD129D-790D-4EB3-8D82-C51C753A546B}"/>
                  </a:ext>
                </a:extLst>
              </p:cNvPr>
              <p:cNvSpPr>
                <a:spLocks noChangeArrowheads="1"/>
              </p:cNvSpPr>
              <p:nvPr/>
            </p:nvSpPr>
            <p:spPr bwMode="auto">
              <a:xfrm>
                <a:off x="4056" y="2215"/>
                <a:ext cx="643"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 5</a:t>
                </a:r>
              </a:p>
            </p:txBody>
          </p:sp>
          <p:sp>
            <p:nvSpPr>
              <p:cNvPr id="169" name="Line 37">
                <a:extLst>
                  <a:ext uri="{FF2B5EF4-FFF2-40B4-BE49-F238E27FC236}">
                    <a16:creationId xmlns:a16="http://schemas.microsoft.com/office/drawing/2014/main" id="{A1EA4BB5-8FAC-4D75-9E1F-25E08D90BDC5}"/>
                  </a:ext>
                </a:extLst>
              </p:cNvPr>
              <p:cNvSpPr>
                <a:spLocks noChangeShapeType="1"/>
              </p:cNvSpPr>
              <p:nvPr/>
            </p:nvSpPr>
            <p:spPr bwMode="auto">
              <a:xfrm>
                <a:off x="4378" y="2222"/>
                <a:ext cx="0" cy="2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b="1">
                  <a:latin typeface="Verdana" panose="020B0604030504040204" pitchFamily="34" charset="0"/>
                  <a:cs typeface="Verdana" panose="020B0604030504040204" pitchFamily="34" charset="0"/>
                </a:endParaRPr>
              </a:p>
            </p:txBody>
          </p:sp>
        </p:grpSp>
        <p:grpSp>
          <p:nvGrpSpPr>
            <p:cNvPr id="117" name="Group 38">
              <a:extLst>
                <a:ext uri="{FF2B5EF4-FFF2-40B4-BE49-F238E27FC236}">
                  <a16:creationId xmlns:a16="http://schemas.microsoft.com/office/drawing/2014/main" id="{04F8B05D-D6DC-44D0-9446-B14DF6895391}"/>
                </a:ext>
              </a:extLst>
            </p:cNvPr>
            <p:cNvGrpSpPr>
              <a:grpSpLocks/>
            </p:cNvGrpSpPr>
            <p:nvPr/>
          </p:nvGrpSpPr>
          <p:grpSpPr bwMode="auto">
            <a:xfrm>
              <a:off x="5925344" y="3140077"/>
              <a:ext cx="1020762" cy="406400"/>
              <a:chOff x="4056" y="2215"/>
              <a:chExt cx="643" cy="256"/>
            </a:xfrm>
          </p:grpSpPr>
          <p:sp>
            <p:nvSpPr>
              <p:cNvPr id="166" name="Rectangle 39">
                <a:extLst>
                  <a:ext uri="{FF2B5EF4-FFF2-40B4-BE49-F238E27FC236}">
                    <a16:creationId xmlns:a16="http://schemas.microsoft.com/office/drawing/2014/main" id="{67A3A7DB-FE8F-4439-B57E-3E28E20A6060}"/>
                  </a:ext>
                </a:extLst>
              </p:cNvPr>
              <p:cNvSpPr>
                <a:spLocks noChangeArrowheads="1"/>
              </p:cNvSpPr>
              <p:nvPr/>
            </p:nvSpPr>
            <p:spPr bwMode="auto">
              <a:xfrm>
                <a:off x="4056" y="2215"/>
                <a:ext cx="643"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 9</a:t>
                </a:r>
              </a:p>
            </p:txBody>
          </p:sp>
          <p:sp>
            <p:nvSpPr>
              <p:cNvPr id="167" name="Line 40">
                <a:extLst>
                  <a:ext uri="{FF2B5EF4-FFF2-40B4-BE49-F238E27FC236}">
                    <a16:creationId xmlns:a16="http://schemas.microsoft.com/office/drawing/2014/main" id="{4E33B84E-29E5-4D44-B964-16956E09C2FC}"/>
                  </a:ext>
                </a:extLst>
              </p:cNvPr>
              <p:cNvSpPr>
                <a:spLocks noChangeShapeType="1"/>
              </p:cNvSpPr>
              <p:nvPr/>
            </p:nvSpPr>
            <p:spPr bwMode="auto">
              <a:xfrm>
                <a:off x="4378" y="2222"/>
                <a:ext cx="0" cy="2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b="1">
                  <a:latin typeface="Verdana" panose="020B0604030504040204" pitchFamily="34" charset="0"/>
                  <a:cs typeface="Verdana" panose="020B0604030504040204" pitchFamily="34" charset="0"/>
                </a:endParaRPr>
              </a:p>
            </p:txBody>
          </p:sp>
        </p:grpSp>
        <p:grpSp>
          <p:nvGrpSpPr>
            <p:cNvPr id="118" name="Group 41">
              <a:extLst>
                <a:ext uri="{FF2B5EF4-FFF2-40B4-BE49-F238E27FC236}">
                  <a16:creationId xmlns:a16="http://schemas.microsoft.com/office/drawing/2014/main" id="{7E27314F-84A2-4A0A-B594-A8A0CD886778}"/>
                </a:ext>
              </a:extLst>
            </p:cNvPr>
            <p:cNvGrpSpPr>
              <a:grpSpLocks/>
            </p:cNvGrpSpPr>
            <p:nvPr/>
          </p:nvGrpSpPr>
          <p:grpSpPr bwMode="auto">
            <a:xfrm>
              <a:off x="3037681" y="3140077"/>
              <a:ext cx="1020762" cy="406400"/>
              <a:chOff x="4056" y="2215"/>
              <a:chExt cx="643" cy="256"/>
            </a:xfrm>
          </p:grpSpPr>
          <p:sp>
            <p:nvSpPr>
              <p:cNvPr id="164" name="Rectangle 42">
                <a:extLst>
                  <a:ext uri="{FF2B5EF4-FFF2-40B4-BE49-F238E27FC236}">
                    <a16:creationId xmlns:a16="http://schemas.microsoft.com/office/drawing/2014/main" id="{315E9B36-7C2A-4DEF-B12A-D72112891B2B}"/>
                  </a:ext>
                </a:extLst>
              </p:cNvPr>
              <p:cNvSpPr>
                <a:spLocks noChangeArrowheads="1"/>
              </p:cNvSpPr>
              <p:nvPr/>
            </p:nvSpPr>
            <p:spPr bwMode="auto">
              <a:xfrm>
                <a:off x="4056" y="2215"/>
                <a:ext cx="643"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 7</a:t>
                </a:r>
              </a:p>
            </p:txBody>
          </p:sp>
          <p:sp>
            <p:nvSpPr>
              <p:cNvPr id="165" name="Line 43">
                <a:extLst>
                  <a:ext uri="{FF2B5EF4-FFF2-40B4-BE49-F238E27FC236}">
                    <a16:creationId xmlns:a16="http://schemas.microsoft.com/office/drawing/2014/main" id="{BB60BD58-3EFD-4529-A687-1A239C304482}"/>
                  </a:ext>
                </a:extLst>
              </p:cNvPr>
              <p:cNvSpPr>
                <a:spLocks noChangeShapeType="1"/>
              </p:cNvSpPr>
              <p:nvPr/>
            </p:nvSpPr>
            <p:spPr bwMode="auto">
              <a:xfrm>
                <a:off x="4378" y="2222"/>
                <a:ext cx="0" cy="2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b="1">
                  <a:latin typeface="Verdana" panose="020B0604030504040204" pitchFamily="34" charset="0"/>
                  <a:cs typeface="Verdana" panose="020B0604030504040204" pitchFamily="34" charset="0"/>
                </a:endParaRPr>
              </a:p>
            </p:txBody>
          </p:sp>
        </p:grpSp>
        <p:grpSp>
          <p:nvGrpSpPr>
            <p:cNvPr id="119" name="Group 44">
              <a:extLst>
                <a:ext uri="{FF2B5EF4-FFF2-40B4-BE49-F238E27FC236}">
                  <a16:creationId xmlns:a16="http://schemas.microsoft.com/office/drawing/2014/main" id="{D4AA7A76-3791-4A13-BA10-3CF54450E822}"/>
                </a:ext>
              </a:extLst>
            </p:cNvPr>
            <p:cNvGrpSpPr>
              <a:grpSpLocks/>
            </p:cNvGrpSpPr>
            <p:nvPr/>
          </p:nvGrpSpPr>
          <p:grpSpPr bwMode="auto">
            <a:xfrm>
              <a:off x="4542396" y="3140077"/>
              <a:ext cx="1020762" cy="406400"/>
              <a:chOff x="4056" y="2215"/>
              <a:chExt cx="643" cy="256"/>
            </a:xfrm>
          </p:grpSpPr>
          <p:sp>
            <p:nvSpPr>
              <p:cNvPr id="162" name="Rectangle 45">
                <a:extLst>
                  <a:ext uri="{FF2B5EF4-FFF2-40B4-BE49-F238E27FC236}">
                    <a16:creationId xmlns:a16="http://schemas.microsoft.com/office/drawing/2014/main" id="{AC6900D1-305E-4799-9A74-A3F7AC1BD530}"/>
                  </a:ext>
                </a:extLst>
              </p:cNvPr>
              <p:cNvSpPr>
                <a:spLocks noChangeArrowheads="1"/>
              </p:cNvSpPr>
              <p:nvPr/>
            </p:nvSpPr>
            <p:spPr bwMode="auto">
              <a:xfrm>
                <a:off x="4056" y="2215"/>
                <a:ext cx="643"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 8</a:t>
                </a:r>
              </a:p>
            </p:txBody>
          </p:sp>
          <p:sp>
            <p:nvSpPr>
              <p:cNvPr id="163" name="Line 46">
                <a:extLst>
                  <a:ext uri="{FF2B5EF4-FFF2-40B4-BE49-F238E27FC236}">
                    <a16:creationId xmlns:a16="http://schemas.microsoft.com/office/drawing/2014/main" id="{4709E93D-F049-45B6-A2CA-4008872934B2}"/>
                  </a:ext>
                </a:extLst>
              </p:cNvPr>
              <p:cNvSpPr>
                <a:spLocks noChangeShapeType="1"/>
              </p:cNvSpPr>
              <p:nvPr/>
            </p:nvSpPr>
            <p:spPr bwMode="auto">
              <a:xfrm>
                <a:off x="4378" y="2222"/>
                <a:ext cx="0" cy="2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b="1">
                  <a:latin typeface="Verdana" panose="020B0604030504040204" pitchFamily="34" charset="0"/>
                  <a:cs typeface="Verdana" panose="020B0604030504040204" pitchFamily="34" charset="0"/>
                </a:endParaRPr>
              </a:p>
            </p:txBody>
          </p:sp>
        </p:grpSp>
        <p:grpSp>
          <p:nvGrpSpPr>
            <p:cNvPr id="120" name="Group 47">
              <a:extLst>
                <a:ext uri="{FF2B5EF4-FFF2-40B4-BE49-F238E27FC236}">
                  <a16:creationId xmlns:a16="http://schemas.microsoft.com/office/drawing/2014/main" id="{70E45BD7-E1FB-41A4-BDE6-EF87D2EF7932}"/>
                </a:ext>
              </a:extLst>
            </p:cNvPr>
            <p:cNvGrpSpPr>
              <a:grpSpLocks/>
            </p:cNvGrpSpPr>
            <p:nvPr/>
          </p:nvGrpSpPr>
          <p:grpSpPr bwMode="auto">
            <a:xfrm>
              <a:off x="3047206" y="2293939"/>
              <a:ext cx="1020762" cy="406400"/>
              <a:chOff x="4056" y="2215"/>
              <a:chExt cx="643" cy="256"/>
            </a:xfrm>
          </p:grpSpPr>
          <p:sp>
            <p:nvSpPr>
              <p:cNvPr id="160" name="Rectangle 48">
                <a:extLst>
                  <a:ext uri="{FF2B5EF4-FFF2-40B4-BE49-F238E27FC236}">
                    <a16:creationId xmlns:a16="http://schemas.microsoft.com/office/drawing/2014/main" id="{E3121EAF-2F1C-406B-84E3-66339DCF8A41}"/>
                  </a:ext>
                </a:extLst>
              </p:cNvPr>
              <p:cNvSpPr>
                <a:spLocks noChangeArrowheads="1"/>
              </p:cNvSpPr>
              <p:nvPr/>
            </p:nvSpPr>
            <p:spPr bwMode="auto">
              <a:xfrm>
                <a:off x="4056" y="2215"/>
                <a:ext cx="643"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 6</a:t>
                </a:r>
              </a:p>
            </p:txBody>
          </p:sp>
          <p:sp>
            <p:nvSpPr>
              <p:cNvPr id="161" name="Line 49">
                <a:extLst>
                  <a:ext uri="{FF2B5EF4-FFF2-40B4-BE49-F238E27FC236}">
                    <a16:creationId xmlns:a16="http://schemas.microsoft.com/office/drawing/2014/main" id="{B3FB2E23-8532-4AB4-BE96-B1A9816B395C}"/>
                  </a:ext>
                </a:extLst>
              </p:cNvPr>
              <p:cNvSpPr>
                <a:spLocks noChangeShapeType="1"/>
              </p:cNvSpPr>
              <p:nvPr/>
            </p:nvSpPr>
            <p:spPr bwMode="auto">
              <a:xfrm>
                <a:off x="4378" y="2222"/>
                <a:ext cx="0" cy="2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b="1">
                  <a:latin typeface="Verdana" panose="020B0604030504040204" pitchFamily="34" charset="0"/>
                  <a:cs typeface="Verdana" panose="020B0604030504040204" pitchFamily="34" charset="0"/>
                </a:endParaRPr>
              </a:p>
            </p:txBody>
          </p:sp>
        </p:grpSp>
        <p:sp>
          <p:nvSpPr>
            <p:cNvPr id="121" name="Line 50">
              <a:extLst>
                <a:ext uri="{FF2B5EF4-FFF2-40B4-BE49-F238E27FC236}">
                  <a16:creationId xmlns:a16="http://schemas.microsoft.com/office/drawing/2014/main" id="{E06CFFA7-F0FF-4C76-AA98-ADD1668EA65B}"/>
                </a:ext>
              </a:extLst>
            </p:cNvPr>
            <p:cNvSpPr>
              <a:spLocks noChangeShapeType="1"/>
            </p:cNvSpPr>
            <p:nvPr/>
          </p:nvSpPr>
          <p:spPr bwMode="auto">
            <a:xfrm>
              <a:off x="2282031" y="1576389"/>
              <a:ext cx="756000" cy="0"/>
            </a:xfrm>
            <a:prstGeom prst="line">
              <a:avLst/>
            </a:prstGeom>
            <a:noFill/>
            <a:ln w="28575">
              <a:solidFill>
                <a:schemeClr val="tx1"/>
              </a:solidFill>
              <a:round/>
              <a:headEnd type="none" w="med" len="med"/>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2" name="Line 51">
              <a:extLst>
                <a:ext uri="{FF2B5EF4-FFF2-40B4-BE49-F238E27FC236}">
                  <a16:creationId xmlns:a16="http://schemas.microsoft.com/office/drawing/2014/main" id="{DFE6C62F-D3F4-4BE7-8C37-98DFD7CD115D}"/>
                </a:ext>
              </a:extLst>
            </p:cNvPr>
            <p:cNvSpPr>
              <a:spLocks noChangeShapeType="1"/>
            </p:cNvSpPr>
            <p:nvPr/>
          </p:nvSpPr>
          <p:spPr bwMode="auto">
            <a:xfrm>
              <a:off x="3812742" y="1557339"/>
              <a:ext cx="720000" cy="0"/>
            </a:xfrm>
            <a:prstGeom prst="line">
              <a:avLst/>
            </a:prstGeom>
            <a:noFill/>
            <a:ln w="28575">
              <a:solidFill>
                <a:schemeClr val="tx1"/>
              </a:solidFill>
              <a:round/>
              <a:headEnd type="none" w="med" len="med"/>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 name="Line 52">
              <a:extLst>
                <a:ext uri="{FF2B5EF4-FFF2-40B4-BE49-F238E27FC236}">
                  <a16:creationId xmlns:a16="http://schemas.microsoft.com/office/drawing/2014/main" id="{329CBBE0-F2C3-44F8-AC99-936CDA3D6DB4}"/>
                </a:ext>
              </a:extLst>
            </p:cNvPr>
            <p:cNvSpPr>
              <a:spLocks noChangeShapeType="1"/>
            </p:cNvSpPr>
            <p:nvPr/>
          </p:nvSpPr>
          <p:spPr bwMode="auto">
            <a:xfrm>
              <a:off x="2282031" y="2038351"/>
              <a:ext cx="756000" cy="0"/>
            </a:xfrm>
            <a:prstGeom prst="line">
              <a:avLst/>
            </a:prstGeom>
            <a:noFill/>
            <a:ln w="28575">
              <a:solidFill>
                <a:schemeClr val="tx1"/>
              </a:solidFill>
              <a:round/>
              <a:headEnd type="none" w="med" len="med"/>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4" name="Line 53">
              <a:extLst>
                <a:ext uri="{FF2B5EF4-FFF2-40B4-BE49-F238E27FC236}">
                  <a16:creationId xmlns:a16="http://schemas.microsoft.com/office/drawing/2014/main" id="{B4B91DD2-12C3-4865-A729-86A42E5230AA}"/>
                </a:ext>
              </a:extLst>
            </p:cNvPr>
            <p:cNvSpPr>
              <a:spLocks noChangeShapeType="1"/>
            </p:cNvSpPr>
            <p:nvPr/>
          </p:nvSpPr>
          <p:spPr bwMode="auto">
            <a:xfrm>
              <a:off x="3812742" y="2038351"/>
              <a:ext cx="720000" cy="0"/>
            </a:xfrm>
            <a:prstGeom prst="line">
              <a:avLst/>
            </a:prstGeom>
            <a:noFill/>
            <a:ln w="28575">
              <a:solidFill>
                <a:schemeClr val="tx1"/>
              </a:solidFill>
              <a:round/>
              <a:headEnd type="none" w="med" len="med"/>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5" name="Line 54">
              <a:extLst>
                <a:ext uri="{FF2B5EF4-FFF2-40B4-BE49-F238E27FC236}">
                  <a16:creationId xmlns:a16="http://schemas.microsoft.com/office/drawing/2014/main" id="{7B0F6C2B-7747-4909-9F49-1720F029DB4E}"/>
                </a:ext>
              </a:extLst>
            </p:cNvPr>
            <p:cNvSpPr>
              <a:spLocks noChangeShapeType="1"/>
            </p:cNvSpPr>
            <p:nvPr/>
          </p:nvSpPr>
          <p:spPr bwMode="auto">
            <a:xfrm>
              <a:off x="2282031" y="2492377"/>
              <a:ext cx="756000" cy="0"/>
            </a:xfrm>
            <a:prstGeom prst="line">
              <a:avLst/>
            </a:prstGeom>
            <a:noFill/>
            <a:ln w="28575">
              <a:solidFill>
                <a:schemeClr val="tx1"/>
              </a:solidFill>
              <a:round/>
              <a:headEnd type="none" w="med" len="med"/>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6" name="Line 55">
              <a:extLst>
                <a:ext uri="{FF2B5EF4-FFF2-40B4-BE49-F238E27FC236}">
                  <a16:creationId xmlns:a16="http://schemas.microsoft.com/office/drawing/2014/main" id="{2427D98D-6893-47E4-AAB3-375C1EC79250}"/>
                </a:ext>
              </a:extLst>
            </p:cNvPr>
            <p:cNvSpPr>
              <a:spLocks noChangeShapeType="1"/>
            </p:cNvSpPr>
            <p:nvPr/>
          </p:nvSpPr>
          <p:spPr bwMode="auto">
            <a:xfrm>
              <a:off x="2282031" y="3357564"/>
              <a:ext cx="756000" cy="0"/>
            </a:xfrm>
            <a:prstGeom prst="line">
              <a:avLst/>
            </a:prstGeom>
            <a:noFill/>
            <a:ln w="28575">
              <a:solidFill>
                <a:schemeClr val="tx1"/>
              </a:solidFill>
              <a:round/>
              <a:headEnd type="none" w="med" len="med"/>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7" name="Line 56">
              <a:extLst>
                <a:ext uri="{FF2B5EF4-FFF2-40B4-BE49-F238E27FC236}">
                  <a16:creationId xmlns:a16="http://schemas.microsoft.com/office/drawing/2014/main" id="{7AC6CB55-D7B9-4B97-BC9F-A3913642A4C5}"/>
                </a:ext>
              </a:extLst>
            </p:cNvPr>
            <p:cNvSpPr>
              <a:spLocks noChangeShapeType="1"/>
            </p:cNvSpPr>
            <p:nvPr/>
          </p:nvSpPr>
          <p:spPr bwMode="auto">
            <a:xfrm>
              <a:off x="3803217" y="3343277"/>
              <a:ext cx="720000" cy="0"/>
            </a:xfrm>
            <a:prstGeom prst="line">
              <a:avLst/>
            </a:prstGeom>
            <a:noFill/>
            <a:ln w="28575">
              <a:solidFill>
                <a:schemeClr val="tx1"/>
              </a:solidFill>
              <a:round/>
              <a:headEnd type="none" w="med" len="med"/>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8" name="Line 57">
              <a:extLst>
                <a:ext uri="{FF2B5EF4-FFF2-40B4-BE49-F238E27FC236}">
                  <a16:creationId xmlns:a16="http://schemas.microsoft.com/office/drawing/2014/main" id="{D1664DCC-25C9-4C00-B466-5109090090A3}"/>
                </a:ext>
              </a:extLst>
            </p:cNvPr>
            <p:cNvSpPr>
              <a:spLocks noChangeShapeType="1"/>
            </p:cNvSpPr>
            <p:nvPr/>
          </p:nvSpPr>
          <p:spPr bwMode="auto">
            <a:xfrm>
              <a:off x="5208155" y="3343277"/>
              <a:ext cx="720000" cy="0"/>
            </a:xfrm>
            <a:prstGeom prst="line">
              <a:avLst/>
            </a:prstGeom>
            <a:noFill/>
            <a:ln w="28575">
              <a:solidFill>
                <a:schemeClr val="tx1"/>
              </a:solidFill>
              <a:round/>
              <a:headEnd type="none" w="med" len="med"/>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9" name="Text Box 58">
              <a:extLst>
                <a:ext uri="{FF2B5EF4-FFF2-40B4-BE49-F238E27FC236}">
                  <a16:creationId xmlns:a16="http://schemas.microsoft.com/office/drawing/2014/main" id="{CDA29F8D-252F-4EA9-86C6-2AB4548E809C}"/>
                </a:ext>
              </a:extLst>
            </p:cNvPr>
            <p:cNvSpPr txBox="1">
              <a:spLocks noChangeArrowheads="1"/>
            </p:cNvSpPr>
            <p:nvPr/>
          </p:nvSpPr>
          <p:spPr bwMode="auto">
            <a:xfrm>
              <a:off x="5101447" y="1437198"/>
              <a:ext cx="407484" cy="300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130" name="Text Box 59">
              <a:extLst>
                <a:ext uri="{FF2B5EF4-FFF2-40B4-BE49-F238E27FC236}">
                  <a16:creationId xmlns:a16="http://schemas.microsoft.com/office/drawing/2014/main" id="{86AFA6B9-7FE6-4CEA-B2EC-78F6A805D292}"/>
                </a:ext>
              </a:extLst>
            </p:cNvPr>
            <p:cNvSpPr txBox="1">
              <a:spLocks noChangeArrowheads="1"/>
            </p:cNvSpPr>
            <p:nvPr/>
          </p:nvSpPr>
          <p:spPr bwMode="auto">
            <a:xfrm>
              <a:off x="5101447" y="1930287"/>
              <a:ext cx="407484" cy="27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131" name="Text Box 60">
              <a:extLst>
                <a:ext uri="{FF2B5EF4-FFF2-40B4-BE49-F238E27FC236}">
                  <a16:creationId xmlns:a16="http://schemas.microsoft.com/office/drawing/2014/main" id="{6479F7ED-76A3-4BD9-BD08-EC7FC681CC36}"/>
                </a:ext>
              </a:extLst>
            </p:cNvPr>
            <p:cNvSpPr txBox="1">
              <a:spLocks noChangeArrowheads="1"/>
            </p:cNvSpPr>
            <p:nvPr/>
          </p:nvSpPr>
          <p:spPr bwMode="auto">
            <a:xfrm>
              <a:off x="1942230" y="2722568"/>
              <a:ext cx="407483" cy="406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50000"/>
                </a:lnSpc>
                <a:spcBef>
                  <a:spcPct val="0"/>
                </a:spcBef>
                <a:buClrTx/>
                <a:buSzTx/>
                <a:buFontTx/>
                <a:buNone/>
              </a:pPr>
              <a:r>
                <a:rPr kumimoji="1" lang="en-US" altLang="zh-CN" sz="200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132" name="Text Box 61">
              <a:extLst>
                <a:ext uri="{FF2B5EF4-FFF2-40B4-BE49-F238E27FC236}">
                  <a16:creationId xmlns:a16="http://schemas.microsoft.com/office/drawing/2014/main" id="{4DC33885-1386-4F1B-BE62-76C1C3BC20FD}"/>
                </a:ext>
              </a:extLst>
            </p:cNvPr>
            <p:cNvSpPr txBox="1">
              <a:spLocks noChangeArrowheads="1"/>
            </p:cNvSpPr>
            <p:nvPr/>
          </p:nvSpPr>
          <p:spPr bwMode="auto">
            <a:xfrm>
              <a:off x="6491738" y="3213239"/>
              <a:ext cx="359982" cy="29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133" name="Text Box 62">
              <a:extLst>
                <a:ext uri="{FF2B5EF4-FFF2-40B4-BE49-F238E27FC236}">
                  <a16:creationId xmlns:a16="http://schemas.microsoft.com/office/drawing/2014/main" id="{C5E02578-E6E9-4AE0-A22E-B02B94CA6F10}"/>
                </a:ext>
              </a:extLst>
            </p:cNvPr>
            <p:cNvSpPr txBox="1">
              <a:spLocks noChangeArrowheads="1"/>
            </p:cNvSpPr>
            <p:nvPr/>
          </p:nvSpPr>
          <p:spPr bwMode="auto">
            <a:xfrm>
              <a:off x="3612608" y="2397012"/>
              <a:ext cx="407484" cy="27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0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134" name="Text Box 63">
              <a:extLst>
                <a:ext uri="{FF2B5EF4-FFF2-40B4-BE49-F238E27FC236}">
                  <a16:creationId xmlns:a16="http://schemas.microsoft.com/office/drawing/2014/main" id="{F6DF0D71-CAD0-40DD-8E74-F268CD56B38B}"/>
                </a:ext>
              </a:extLst>
            </p:cNvPr>
            <p:cNvSpPr txBox="1">
              <a:spLocks noChangeArrowheads="1"/>
            </p:cNvSpPr>
            <p:nvPr/>
          </p:nvSpPr>
          <p:spPr bwMode="auto">
            <a:xfrm>
              <a:off x="1942230" y="3640483"/>
              <a:ext cx="407483" cy="335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5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135" name="Text Box 64">
              <a:extLst>
                <a:ext uri="{FF2B5EF4-FFF2-40B4-BE49-F238E27FC236}">
                  <a16:creationId xmlns:a16="http://schemas.microsoft.com/office/drawing/2014/main" id="{3F3CACD1-5096-400F-A392-16EE0B7E003C}"/>
                </a:ext>
              </a:extLst>
            </p:cNvPr>
            <p:cNvSpPr txBox="1">
              <a:spLocks noChangeArrowheads="1"/>
            </p:cNvSpPr>
            <p:nvPr/>
          </p:nvSpPr>
          <p:spPr bwMode="auto">
            <a:xfrm>
              <a:off x="1942230" y="4072283"/>
              <a:ext cx="407483" cy="335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5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136" name="Text Box 65">
              <a:extLst>
                <a:ext uri="{FF2B5EF4-FFF2-40B4-BE49-F238E27FC236}">
                  <a16:creationId xmlns:a16="http://schemas.microsoft.com/office/drawing/2014/main" id="{9D5DB0A3-3F70-47F7-A4B4-39608B7C5B90}"/>
                </a:ext>
              </a:extLst>
            </p:cNvPr>
            <p:cNvSpPr txBox="1">
              <a:spLocks noChangeArrowheads="1"/>
            </p:cNvSpPr>
            <p:nvPr/>
          </p:nvSpPr>
          <p:spPr bwMode="auto">
            <a:xfrm>
              <a:off x="1942230" y="4497292"/>
              <a:ext cx="407483" cy="335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5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137" name="Text Box 66">
              <a:extLst>
                <a:ext uri="{FF2B5EF4-FFF2-40B4-BE49-F238E27FC236}">
                  <a16:creationId xmlns:a16="http://schemas.microsoft.com/office/drawing/2014/main" id="{77A33E70-F936-48A4-A066-82294B869ED2}"/>
                </a:ext>
              </a:extLst>
            </p:cNvPr>
            <p:cNvSpPr txBox="1">
              <a:spLocks noChangeArrowheads="1"/>
            </p:cNvSpPr>
            <p:nvPr/>
          </p:nvSpPr>
          <p:spPr bwMode="auto">
            <a:xfrm>
              <a:off x="1942230" y="4933739"/>
              <a:ext cx="407483" cy="335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lnSpc>
                  <a:spcPct val="150000"/>
                </a:lnSpc>
                <a:spcBef>
                  <a:spcPct val="0"/>
                </a:spcBef>
                <a:buClrTx/>
                <a:buSzTx/>
                <a:buFontTx/>
                <a:buNone/>
              </a:pPr>
              <a:r>
                <a:rPr kumimoji="1" lang="en-US" altLang="zh-CN" sz="200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138" name="Rectangle 68">
              <a:extLst>
                <a:ext uri="{FF2B5EF4-FFF2-40B4-BE49-F238E27FC236}">
                  <a16:creationId xmlns:a16="http://schemas.microsoft.com/office/drawing/2014/main" id="{37839BA4-A0DE-45BC-B1A1-1EBD32839647}"/>
                </a:ext>
              </a:extLst>
            </p:cNvPr>
            <p:cNvSpPr>
              <a:spLocks noChangeArrowheads="1"/>
            </p:cNvSpPr>
            <p:nvPr/>
          </p:nvSpPr>
          <p:spPr bwMode="auto">
            <a:xfrm>
              <a:off x="659607" y="1398589"/>
              <a:ext cx="1976438" cy="38989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lnSpc>
                  <a:spcPct val="105000"/>
                </a:lnSpc>
                <a:spcBef>
                  <a:spcPct val="15000"/>
                </a:spcBef>
                <a:buClr>
                  <a:srgbClr val="660066"/>
                </a:buClr>
                <a:buSzPct val="55000"/>
                <a:buFont typeface="Wingdings" pitchFamily="2" charset="2"/>
                <a:buChar char="n"/>
                <a:defRPr sz="2800" b="1">
                  <a:solidFill>
                    <a:schemeClr val="bg2"/>
                  </a:solidFill>
                  <a:latin typeface="Arial" pitchFamily="34" charset="0"/>
                  <a:ea typeface="仿宋_GB2312" pitchFamily="49" charset="-122"/>
                </a:defRPr>
              </a:lvl1pPr>
              <a:lvl2pPr marL="742950" indent="-28575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a:lnSpc>
                  <a:spcPct val="105000"/>
                </a:lnSpc>
                <a:spcBef>
                  <a:spcPct val="15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a:lnSpc>
                  <a:spcPct val="100000"/>
                </a:lnSpc>
                <a:spcBef>
                  <a:spcPct val="0"/>
                </a:spcBef>
                <a:buClrTx/>
                <a:buSzTx/>
                <a:buFontTx/>
                <a:buNone/>
              </a:pPr>
              <a:endParaRPr kumimoji="1" lang="zh-CN" altLang="en-US" sz="2000" b="0">
                <a:solidFill>
                  <a:schemeClr val="tx1"/>
                </a:solidFill>
                <a:latin typeface="Times New Roman" pitchFamily="18" charset="0"/>
                <a:ea typeface="宋体" pitchFamily="2" charset="-122"/>
              </a:endParaRPr>
            </a:p>
          </p:txBody>
        </p:sp>
        <p:sp>
          <p:nvSpPr>
            <p:cNvPr id="139" name="Line 69">
              <a:extLst>
                <a:ext uri="{FF2B5EF4-FFF2-40B4-BE49-F238E27FC236}">
                  <a16:creationId xmlns:a16="http://schemas.microsoft.com/office/drawing/2014/main" id="{CE6AD2BD-E51C-4CA2-BD54-430FD2C9D57C}"/>
                </a:ext>
              </a:extLst>
            </p:cNvPr>
            <p:cNvSpPr>
              <a:spLocks noChangeShapeType="1"/>
            </p:cNvSpPr>
            <p:nvPr/>
          </p:nvSpPr>
          <p:spPr bwMode="auto">
            <a:xfrm>
              <a:off x="651669" y="1843622"/>
              <a:ext cx="1976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0" name="Line 70">
              <a:extLst>
                <a:ext uri="{FF2B5EF4-FFF2-40B4-BE49-F238E27FC236}">
                  <a16:creationId xmlns:a16="http://schemas.microsoft.com/office/drawing/2014/main" id="{A9234718-626C-4AF8-9F83-A1F5CAA86DE2}"/>
                </a:ext>
              </a:extLst>
            </p:cNvPr>
            <p:cNvSpPr>
              <a:spLocks noChangeShapeType="1"/>
            </p:cNvSpPr>
            <p:nvPr/>
          </p:nvSpPr>
          <p:spPr bwMode="auto">
            <a:xfrm>
              <a:off x="651669" y="2274363"/>
              <a:ext cx="1980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1" name="Line 71">
              <a:extLst>
                <a:ext uri="{FF2B5EF4-FFF2-40B4-BE49-F238E27FC236}">
                  <a16:creationId xmlns:a16="http://schemas.microsoft.com/office/drawing/2014/main" id="{C6E179CB-54C4-4108-8A29-92E274209EEC}"/>
                </a:ext>
              </a:extLst>
            </p:cNvPr>
            <p:cNvSpPr>
              <a:spLocks noChangeShapeType="1"/>
            </p:cNvSpPr>
            <p:nvPr/>
          </p:nvSpPr>
          <p:spPr bwMode="auto">
            <a:xfrm>
              <a:off x="651669" y="2705104"/>
              <a:ext cx="1980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2" name="Line 72">
              <a:extLst>
                <a:ext uri="{FF2B5EF4-FFF2-40B4-BE49-F238E27FC236}">
                  <a16:creationId xmlns:a16="http://schemas.microsoft.com/office/drawing/2014/main" id="{6480C801-470C-4CBD-95E6-9653E37D7E43}"/>
                </a:ext>
              </a:extLst>
            </p:cNvPr>
            <p:cNvSpPr>
              <a:spLocks noChangeShapeType="1"/>
            </p:cNvSpPr>
            <p:nvPr/>
          </p:nvSpPr>
          <p:spPr bwMode="auto">
            <a:xfrm>
              <a:off x="651669" y="3135845"/>
              <a:ext cx="1980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 name="Line 73">
              <a:extLst>
                <a:ext uri="{FF2B5EF4-FFF2-40B4-BE49-F238E27FC236}">
                  <a16:creationId xmlns:a16="http://schemas.microsoft.com/office/drawing/2014/main" id="{AD4F961D-0184-42C7-837D-855955068313}"/>
                </a:ext>
              </a:extLst>
            </p:cNvPr>
            <p:cNvSpPr>
              <a:spLocks noChangeShapeType="1"/>
            </p:cNvSpPr>
            <p:nvPr/>
          </p:nvSpPr>
          <p:spPr bwMode="auto">
            <a:xfrm>
              <a:off x="651669" y="3566586"/>
              <a:ext cx="1980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4" name="Line 74">
              <a:extLst>
                <a:ext uri="{FF2B5EF4-FFF2-40B4-BE49-F238E27FC236}">
                  <a16:creationId xmlns:a16="http://schemas.microsoft.com/office/drawing/2014/main" id="{5349235D-21B2-44FF-ABF0-A81ADA8E9495}"/>
                </a:ext>
              </a:extLst>
            </p:cNvPr>
            <p:cNvSpPr>
              <a:spLocks noChangeShapeType="1"/>
            </p:cNvSpPr>
            <p:nvPr/>
          </p:nvSpPr>
          <p:spPr bwMode="auto">
            <a:xfrm>
              <a:off x="651669" y="3997327"/>
              <a:ext cx="1980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5" name="Line 75">
              <a:extLst>
                <a:ext uri="{FF2B5EF4-FFF2-40B4-BE49-F238E27FC236}">
                  <a16:creationId xmlns:a16="http://schemas.microsoft.com/office/drawing/2014/main" id="{3A658EA2-A58A-4293-B10A-BEAE22E914E6}"/>
                </a:ext>
              </a:extLst>
            </p:cNvPr>
            <p:cNvSpPr>
              <a:spLocks noChangeShapeType="1"/>
            </p:cNvSpPr>
            <p:nvPr/>
          </p:nvSpPr>
          <p:spPr bwMode="auto">
            <a:xfrm>
              <a:off x="651669" y="4428068"/>
              <a:ext cx="1980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6" name="Line 76">
              <a:extLst>
                <a:ext uri="{FF2B5EF4-FFF2-40B4-BE49-F238E27FC236}">
                  <a16:creationId xmlns:a16="http://schemas.microsoft.com/office/drawing/2014/main" id="{F594F807-B056-4A19-9E77-167DF42AF858}"/>
                </a:ext>
              </a:extLst>
            </p:cNvPr>
            <p:cNvSpPr>
              <a:spLocks noChangeShapeType="1"/>
            </p:cNvSpPr>
            <p:nvPr/>
          </p:nvSpPr>
          <p:spPr bwMode="auto">
            <a:xfrm>
              <a:off x="651669" y="4858809"/>
              <a:ext cx="1980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7" name="Line 77">
              <a:extLst>
                <a:ext uri="{FF2B5EF4-FFF2-40B4-BE49-F238E27FC236}">
                  <a16:creationId xmlns:a16="http://schemas.microsoft.com/office/drawing/2014/main" id="{07FBEE3B-2F6D-4836-9876-F33F32752B73}"/>
                </a:ext>
              </a:extLst>
            </p:cNvPr>
            <p:cNvSpPr>
              <a:spLocks noChangeShapeType="1"/>
            </p:cNvSpPr>
            <p:nvPr/>
          </p:nvSpPr>
          <p:spPr bwMode="auto">
            <a:xfrm>
              <a:off x="1639887" y="1398565"/>
              <a:ext cx="18416" cy="38973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grpSp>
    </p:spTree>
    <p:extLst>
      <p:ext uri="{BB962C8B-B14F-4D97-AF65-F5344CB8AC3E}">
        <p14:creationId xmlns:p14="http://schemas.microsoft.com/office/powerpoint/2010/main" val="401167490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8506615-F14A-4A07-8871-C2C2AD9FD350}"/>
              </a:ext>
            </a:extLst>
          </p:cNvPr>
          <p:cNvSpPr>
            <a:spLocks noGrp="1"/>
          </p:cNvSpPr>
          <p:nvPr>
            <p:ph idx="1"/>
          </p:nvPr>
        </p:nvSpPr>
        <p:spPr>
          <a:xfrm>
            <a:off x="304800" y="457200"/>
            <a:ext cx="11582400" cy="6096000"/>
          </a:xfrm>
        </p:spPr>
        <p:txBody>
          <a:bodyPr/>
          <a:lstStyle/>
          <a:p>
            <a:pPr marL="0" indent="0">
              <a:spcBef>
                <a:spcPts val="400"/>
              </a:spcBef>
              <a:spcAft>
                <a:spcPts val="0"/>
              </a:spcAft>
              <a:buNone/>
            </a:pPr>
            <a:r>
              <a:rPr lang="en-US" altLang="zh-CN" sz="2000" dirty="0"/>
              <a:t>typedef struct </a:t>
            </a:r>
            <a:r>
              <a:rPr lang="en-US" altLang="zh-CN" sz="2000" dirty="0" err="1"/>
              <a:t>ChildNode</a:t>
            </a:r>
            <a:r>
              <a:rPr lang="en-US" altLang="zh-CN" sz="2000" dirty="0"/>
              <a:t> {	</a:t>
            </a:r>
            <a:r>
              <a:rPr lang="en-US" altLang="zh-CN" sz="2000" dirty="0">
                <a:solidFill>
                  <a:srgbClr val="CC00CC"/>
                </a:solidFill>
              </a:rPr>
              <a:t>/* </a:t>
            </a:r>
            <a:r>
              <a:rPr lang="zh-CN" altLang="en-US" sz="2000" dirty="0">
                <a:solidFill>
                  <a:srgbClr val="CC00CC"/>
                </a:solidFill>
              </a:rPr>
              <a:t>孩子链表结点的定义 *</a:t>
            </a:r>
            <a:r>
              <a:rPr lang="en-US" altLang="zh-CN" sz="2000" dirty="0">
                <a:solidFill>
                  <a:srgbClr val="CC00CC"/>
                </a:solidFill>
              </a:rPr>
              <a:t>/</a:t>
            </a:r>
          </a:p>
          <a:p>
            <a:pPr marL="0" indent="0">
              <a:spcBef>
                <a:spcPts val="400"/>
              </a:spcBef>
              <a:spcAft>
                <a:spcPts val="0"/>
              </a:spcAft>
              <a:buNone/>
            </a:pPr>
            <a:r>
              <a:rPr lang="en-US" altLang="zh-CN" sz="2000" dirty="0"/>
              <a:t>    int Child; 			</a:t>
            </a:r>
            <a:r>
              <a:rPr lang="en-US" altLang="zh-CN" sz="2000" dirty="0">
                <a:solidFill>
                  <a:srgbClr val="CC00CC"/>
                </a:solidFill>
              </a:rPr>
              <a:t>/* </a:t>
            </a:r>
            <a:r>
              <a:rPr lang="zh-CN" altLang="en-US" sz="2000" dirty="0">
                <a:solidFill>
                  <a:srgbClr val="CC00CC"/>
                </a:solidFill>
              </a:rPr>
              <a:t>该孩子结点在线性表中的位置 *</a:t>
            </a:r>
            <a:r>
              <a:rPr lang="en-US" altLang="zh-CN" sz="2000" dirty="0">
                <a:solidFill>
                  <a:srgbClr val="CC00CC"/>
                </a:solidFill>
              </a:rPr>
              <a:t>/</a:t>
            </a:r>
          </a:p>
          <a:p>
            <a:pPr marL="0" indent="0">
              <a:spcBef>
                <a:spcPts val="400"/>
              </a:spcBef>
              <a:spcAft>
                <a:spcPts val="0"/>
              </a:spcAft>
              <a:buNone/>
            </a:pPr>
            <a:r>
              <a:rPr lang="en-US" altLang="zh-CN" sz="2000" dirty="0"/>
              <a:t>    struct </a:t>
            </a:r>
            <a:r>
              <a:rPr lang="en-US" altLang="zh-CN" sz="2000" dirty="0" err="1"/>
              <a:t>ChildNode</a:t>
            </a:r>
            <a:r>
              <a:rPr lang="en-US" altLang="zh-CN" sz="2000" dirty="0"/>
              <a:t> * next; 	</a:t>
            </a:r>
            <a:r>
              <a:rPr lang="en-US" altLang="zh-CN" sz="2000" dirty="0">
                <a:solidFill>
                  <a:srgbClr val="CC00CC"/>
                </a:solidFill>
              </a:rPr>
              <a:t>/*</a:t>
            </a:r>
            <a:r>
              <a:rPr lang="zh-CN" altLang="en-US" sz="2000" dirty="0">
                <a:solidFill>
                  <a:srgbClr val="CC00CC"/>
                </a:solidFill>
              </a:rPr>
              <a:t>指向下一个孩子结点的指针 *</a:t>
            </a:r>
            <a:r>
              <a:rPr lang="en-US" altLang="zh-CN" sz="2000" dirty="0">
                <a:solidFill>
                  <a:srgbClr val="CC00CC"/>
                </a:solidFill>
              </a:rPr>
              <a:t>/</a:t>
            </a:r>
          </a:p>
          <a:p>
            <a:pPr marL="0" indent="0">
              <a:spcBef>
                <a:spcPts val="400"/>
              </a:spcBef>
              <a:spcAft>
                <a:spcPts val="0"/>
              </a:spcAft>
              <a:buNone/>
            </a:pPr>
            <a:r>
              <a:rPr lang="en-US" altLang="zh-CN" sz="2000" dirty="0"/>
              <a:t>} </a:t>
            </a:r>
            <a:r>
              <a:rPr lang="en-US" altLang="zh-CN" sz="2000" dirty="0" err="1">
                <a:solidFill>
                  <a:srgbClr val="FF0000"/>
                </a:solidFill>
              </a:rPr>
              <a:t>ChildNode</a:t>
            </a:r>
            <a:r>
              <a:rPr lang="en-US" altLang="zh-CN" sz="2000" dirty="0"/>
              <a:t>;  </a:t>
            </a:r>
          </a:p>
          <a:p>
            <a:pPr marL="0" indent="0">
              <a:spcBef>
                <a:spcPts val="400"/>
              </a:spcBef>
              <a:spcAft>
                <a:spcPts val="0"/>
              </a:spcAft>
              <a:buNone/>
            </a:pPr>
            <a:r>
              <a:rPr lang="en-US" altLang="zh-CN" sz="2000" dirty="0"/>
              <a:t>typedef struct {		</a:t>
            </a:r>
            <a:r>
              <a:rPr lang="en-US" altLang="zh-CN" sz="2000" dirty="0">
                <a:solidFill>
                  <a:srgbClr val="CC00CC"/>
                </a:solidFill>
              </a:rPr>
              <a:t>/* </a:t>
            </a:r>
            <a:r>
              <a:rPr lang="zh-CN" altLang="en-US" sz="2000" dirty="0">
                <a:solidFill>
                  <a:srgbClr val="CC00CC"/>
                </a:solidFill>
              </a:rPr>
              <a:t>顺序表结点的结构定义 *</a:t>
            </a:r>
            <a:r>
              <a:rPr lang="en-US" altLang="zh-CN" sz="2000" dirty="0">
                <a:solidFill>
                  <a:srgbClr val="CC00CC"/>
                </a:solidFill>
              </a:rPr>
              <a:t>/</a:t>
            </a:r>
          </a:p>
          <a:p>
            <a:pPr marL="0" indent="0">
              <a:spcBef>
                <a:spcPts val="400"/>
              </a:spcBef>
              <a:spcAft>
                <a:spcPts val="0"/>
              </a:spcAft>
              <a:buNone/>
            </a:pPr>
            <a:r>
              <a:rPr lang="en-US" altLang="zh-CN" sz="2000" dirty="0"/>
              <a:t>    </a:t>
            </a:r>
            <a:r>
              <a:rPr lang="en-US" altLang="zh-CN" sz="2000" dirty="0" err="1"/>
              <a:t>DataType</a:t>
            </a:r>
            <a:r>
              <a:rPr lang="en-US" altLang="zh-CN" sz="2000" dirty="0"/>
              <a:t> data; 		</a:t>
            </a:r>
            <a:r>
              <a:rPr lang="en-US" altLang="zh-CN" sz="2000" dirty="0">
                <a:solidFill>
                  <a:srgbClr val="CC00CC"/>
                </a:solidFill>
              </a:rPr>
              <a:t>/* </a:t>
            </a:r>
            <a:r>
              <a:rPr lang="zh-CN" altLang="en-US" sz="2000" dirty="0">
                <a:solidFill>
                  <a:srgbClr val="CC00CC"/>
                </a:solidFill>
              </a:rPr>
              <a:t>结点的信息 *</a:t>
            </a:r>
            <a:r>
              <a:rPr lang="en-US" altLang="zh-CN" sz="2000" dirty="0">
                <a:solidFill>
                  <a:srgbClr val="CC00CC"/>
                </a:solidFill>
              </a:rPr>
              <a:t>/</a:t>
            </a:r>
          </a:p>
          <a:p>
            <a:pPr marL="0" indent="0">
              <a:spcBef>
                <a:spcPts val="400"/>
              </a:spcBef>
              <a:spcAft>
                <a:spcPts val="0"/>
              </a:spcAft>
              <a:buNone/>
            </a:pPr>
            <a:r>
              <a:rPr lang="en-US" altLang="zh-CN" sz="2000" dirty="0"/>
              <a:t>    </a:t>
            </a:r>
            <a:r>
              <a:rPr lang="en-US" altLang="zh-CN" sz="2000" dirty="0" err="1"/>
              <a:t>ChildNode</a:t>
            </a:r>
            <a:r>
              <a:rPr lang="en-US" altLang="zh-CN" sz="2000" dirty="0"/>
              <a:t> * </a:t>
            </a:r>
            <a:r>
              <a:rPr lang="en-US" altLang="zh-CN" sz="2000" dirty="0" err="1"/>
              <a:t>FirstChild</a:t>
            </a:r>
            <a:r>
              <a:rPr lang="en-US" altLang="zh-CN" sz="2000" dirty="0"/>
              <a:t> ; 	</a:t>
            </a:r>
            <a:r>
              <a:rPr lang="en-US" altLang="zh-CN" sz="2000" dirty="0">
                <a:solidFill>
                  <a:srgbClr val="CC00CC"/>
                </a:solidFill>
              </a:rPr>
              <a:t>/* </a:t>
            </a:r>
            <a:r>
              <a:rPr lang="zh-CN" altLang="en-US" sz="2000" dirty="0">
                <a:solidFill>
                  <a:srgbClr val="CC00CC"/>
                </a:solidFill>
              </a:rPr>
              <a:t>指向孩子链表的头指针 *</a:t>
            </a:r>
            <a:r>
              <a:rPr lang="en-US" altLang="zh-CN" sz="2000" dirty="0">
                <a:solidFill>
                  <a:srgbClr val="CC00CC"/>
                </a:solidFill>
              </a:rPr>
              <a:t>/</a:t>
            </a:r>
          </a:p>
          <a:p>
            <a:pPr marL="0" indent="0">
              <a:spcBef>
                <a:spcPts val="400"/>
              </a:spcBef>
              <a:spcAft>
                <a:spcPts val="0"/>
              </a:spcAft>
              <a:buNone/>
            </a:pPr>
            <a:r>
              <a:rPr lang="en-US" altLang="zh-CN" sz="2000" dirty="0"/>
              <a:t>} </a:t>
            </a:r>
            <a:r>
              <a:rPr lang="en-US" altLang="zh-CN" sz="2000" dirty="0" err="1">
                <a:solidFill>
                  <a:srgbClr val="FF0000"/>
                </a:solidFill>
              </a:rPr>
              <a:t>DataNode</a:t>
            </a:r>
            <a:r>
              <a:rPr lang="en-US" altLang="zh-CN" sz="2000" dirty="0"/>
              <a:t>;</a:t>
            </a:r>
          </a:p>
          <a:p>
            <a:pPr marL="0" indent="0">
              <a:spcBef>
                <a:spcPts val="400"/>
              </a:spcBef>
              <a:spcAft>
                <a:spcPts val="0"/>
              </a:spcAft>
              <a:buNone/>
            </a:pPr>
            <a:r>
              <a:rPr lang="en-US" altLang="zh-CN" sz="2000" dirty="0"/>
              <a:t>typedef struct{		</a:t>
            </a:r>
            <a:r>
              <a:rPr lang="en-US" altLang="zh-CN" sz="2000" dirty="0">
                <a:solidFill>
                  <a:srgbClr val="CC00CC"/>
                </a:solidFill>
              </a:rPr>
              <a:t>/* </a:t>
            </a:r>
            <a:r>
              <a:rPr lang="zh-CN" altLang="en-US" sz="2000" dirty="0">
                <a:solidFill>
                  <a:srgbClr val="CC00CC"/>
                </a:solidFill>
              </a:rPr>
              <a:t>树的定义 *</a:t>
            </a:r>
            <a:r>
              <a:rPr lang="en-US" altLang="zh-CN" sz="2000" dirty="0">
                <a:solidFill>
                  <a:srgbClr val="CC00CC"/>
                </a:solidFill>
              </a:rPr>
              <a:t>/</a:t>
            </a:r>
          </a:p>
          <a:p>
            <a:pPr marL="0" indent="0">
              <a:spcBef>
                <a:spcPts val="400"/>
              </a:spcBef>
              <a:spcAft>
                <a:spcPts val="0"/>
              </a:spcAft>
              <a:buNone/>
            </a:pPr>
            <a:r>
              <a:rPr lang="en-US" altLang="zh-CN" sz="2000" dirty="0"/>
              <a:t>    </a:t>
            </a:r>
            <a:r>
              <a:rPr lang="en-US" altLang="zh-CN" sz="2000" dirty="0" err="1"/>
              <a:t>DataNode</a:t>
            </a:r>
            <a:r>
              <a:rPr lang="en-US" altLang="zh-CN" sz="2000" dirty="0"/>
              <a:t>   nodes[MAX];	</a:t>
            </a:r>
            <a:r>
              <a:rPr lang="en-US" altLang="zh-CN" sz="2000" dirty="0">
                <a:solidFill>
                  <a:srgbClr val="CC00CC"/>
                </a:solidFill>
              </a:rPr>
              <a:t>/* </a:t>
            </a:r>
            <a:r>
              <a:rPr lang="zh-CN" altLang="en-US" sz="2000" dirty="0">
                <a:solidFill>
                  <a:srgbClr val="CC00CC"/>
                </a:solidFill>
              </a:rPr>
              <a:t>顺序表 *</a:t>
            </a:r>
            <a:r>
              <a:rPr lang="en-US" altLang="zh-CN" sz="2000" dirty="0">
                <a:solidFill>
                  <a:srgbClr val="CC00CC"/>
                </a:solidFill>
              </a:rPr>
              <a:t>/</a:t>
            </a:r>
          </a:p>
          <a:p>
            <a:pPr marL="0" indent="0">
              <a:spcBef>
                <a:spcPts val="400"/>
              </a:spcBef>
              <a:spcAft>
                <a:spcPts val="0"/>
              </a:spcAft>
              <a:buNone/>
            </a:pPr>
            <a:r>
              <a:rPr lang="en-US" altLang="zh-CN" sz="2000" dirty="0"/>
              <a:t>    int </a:t>
            </a:r>
            <a:r>
              <a:rPr lang="en-US" altLang="zh-CN" sz="2000" dirty="0" err="1"/>
              <a:t>root,num</a:t>
            </a:r>
            <a:r>
              <a:rPr lang="en-US" altLang="zh-CN" sz="2000" dirty="0"/>
              <a:t>;		</a:t>
            </a:r>
            <a:r>
              <a:rPr lang="en-US" altLang="zh-CN" sz="2000" dirty="0">
                <a:solidFill>
                  <a:srgbClr val="CC00CC"/>
                </a:solidFill>
              </a:rPr>
              <a:t>/* </a:t>
            </a:r>
            <a:r>
              <a:rPr lang="zh-CN" altLang="en-US" sz="2000" dirty="0">
                <a:solidFill>
                  <a:srgbClr val="CC00CC"/>
                </a:solidFill>
              </a:rPr>
              <a:t>该树的根结点在线性表中的位置和该树的结点个数 *</a:t>
            </a:r>
            <a:r>
              <a:rPr lang="en-US" altLang="zh-CN" sz="2000" dirty="0">
                <a:solidFill>
                  <a:srgbClr val="CC00CC"/>
                </a:solidFill>
              </a:rPr>
              <a:t>/</a:t>
            </a:r>
          </a:p>
          <a:p>
            <a:pPr marL="0" indent="0">
              <a:spcBef>
                <a:spcPts val="400"/>
              </a:spcBef>
              <a:spcAft>
                <a:spcPts val="0"/>
              </a:spcAft>
              <a:buNone/>
            </a:pPr>
            <a:r>
              <a:rPr lang="en-US" altLang="zh-CN" sz="2000" dirty="0"/>
              <a:t>} </a:t>
            </a:r>
            <a:r>
              <a:rPr lang="en-US" altLang="zh-CN" sz="2000" dirty="0" err="1">
                <a:solidFill>
                  <a:srgbClr val="FF0000"/>
                </a:solidFill>
              </a:rPr>
              <a:t>ChildTree</a:t>
            </a:r>
            <a:r>
              <a:rPr lang="en-US" altLang="zh-CN" sz="2000" dirty="0"/>
              <a:t>; </a:t>
            </a:r>
          </a:p>
          <a:p>
            <a:pPr marL="0" indent="0">
              <a:spcBef>
                <a:spcPts val="400"/>
              </a:spcBef>
              <a:spcAft>
                <a:spcPts val="0"/>
              </a:spcAft>
              <a:buNone/>
            </a:pPr>
            <a:endParaRPr lang="zh-CN" altLang="en-US" sz="2000" dirty="0"/>
          </a:p>
        </p:txBody>
      </p:sp>
    </p:spTree>
    <p:extLst>
      <p:ext uri="{BB962C8B-B14F-4D97-AF65-F5344CB8AC3E}">
        <p14:creationId xmlns:p14="http://schemas.microsoft.com/office/powerpoint/2010/main" val="3369246521"/>
      </p:ext>
    </p:extLst>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bwMode="auto">
        <a:solidFill>
          <a:schemeClr val="accent1"/>
        </a:solidFill>
        <a:ln w="22225" cap="flat" cmpd="sng" algn="ctr">
          <a:solidFill>
            <a:schemeClr val="accent2">
              <a:lumMod val="75000"/>
            </a:schemeClr>
          </a:solidFill>
          <a:prstDash val="solid"/>
          <a:round/>
          <a:headEnd type="none" w="sm" len="sm"/>
          <a:tailEnd type="none"/>
        </a:ln>
        <a:effectLst/>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7229</TotalTime>
  <Words>4627</Words>
  <Application>Microsoft Office PowerPoint</Application>
  <PresentationFormat>宽屏</PresentationFormat>
  <Paragraphs>836</Paragraphs>
  <Slides>56</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56</vt:i4>
      </vt:variant>
    </vt:vector>
  </HeadingPairs>
  <TitlesOfParts>
    <vt:vector size="67" baseType="lpstr">
      <vt:lpstr>楷体_GB2312</vt:lpstr>
      <vt:lpstr>宋体</vt:lpstr>
      <vt:lpstr>微软雅黑</vt:lpstr>
      <vt:lpstr>Arial</vt:lpstr>
      <vt:lpstr>Cambria Math</vt:lpstr>
      <vt:lpstr>Times New Roman</vt:lpstr>
      <vt:lpstr>Verdana</vt:lpstr>
      <vt:lpstr>Wingdings</vt:lpstr>
      <vt:lpstr>tm2</vt:lpstr>
      <vt:lpstr>Visio</vt:lpstr>
      <vt:lpstr>Equation</vt:lpstr>
      <vt:lpstr>第六章 树与二叉树（2）</vt:lpstr>
      <vt:lpstr>6.4 树、森林和二叉树的关系</vt:lpstr>
      <vt:lpstr>6.4.1 树的存储结构</vt:lpstr>
      <vt:lpstr>1、双亲表示法</vt:lpstr>
      <vt:lpstr>1、双亲表示法</vt:lpstr>
      <vt:lpstr>1、双亲表示法的定义</vt:lpstr>
      <vt:lpstr>2、孩子表示法</vt:lpstr>
      <vt:lpstr>2、孩子表示法</vt:lpstr>
      <vt:lpstr>PowerPoint 演示文稿</vt:lpstr>
      <vt:lpstr>3、孩子兄弟表示法</vt:lpstr>
      <vt:lpstr>3、孩子兄弟表示法</vt:lpstr>
      <vt:lpstr>6.4.2 树、森林与二叉树的相互转换</vt:lpstr>
      <vt:lpstr>1、树转换为二叉树</vt:lpstr>
      <vt:lpstr>PowerPoint 演示文稿</vt:lpstr>
      <vt:lpstr>1、树转换为二叉树</vt:lpstr>
      <vt:lpstr>PowerPoint 演示文稿</vt:lpstr>
      <vt:lpstr>2、森林转换为二叉树</vt:lpstr>
      <vt:lpstr>PowerPoint 演示文稿</vt:lpstr>
      <vt:lpstr>3、二叉树还原为树或森林</vt:lpstr>
      <vt:lpstr>PowerPoint 演示文稿</vt:lpstr>
      <vt:lpstr>PowerPoint 演示文稿</vt:lpstr>
      <vt:lpstr>6.4.3 树与森林的遍历 - 树的遍历</vt:lpstr>
      <vt:lpstr>先根遍历</vt:lpstr>
      <vt:lpstr>后根遍历</vt:lpstr>
      <vt:lpstr>6.4.3 树与森林的遍历 - 树的遍历</vt:lpstr>
      <vt:lpstr>6.4.3 树与森林的遍历 - 森林的遍历</vt:lpstr>
      <vt:lpstr>6.4.3 树与森林的遍历 - 森林的遍历</vt:lpstr>
      <vt:lpstr>6.4.3 树与森林的遍历 - 森林的遍历</vt:lpstr>
      <vt:lpstr>6.5 哈夫曼树及其应用</vt:lpstr>
      <vt:lpstr>6.5.1 哈夫曼树</vt:lpstr>
      <vt:lpstr>6.5.1 哈夫曼树</vt:lpstr>
      <vt:lpstr>构造哈夫曼树</vt:lpstr>
      <vt:lpstr>PowerPoint 演示文稿</vt:lpstr>
      <vt:lpstr>Huffman算法的结果是否唯一？</vt:lpstr>
      <vt:lpstr>Huffman算法的结果是否唯一？</vt:lpstr>
      <vt:lpstr>哈夫曼树的特点</vt:lpstr>
      <vt:lpstr>Huffman算法的实现</vt:lpstr>
      <vt:lpstr>PowerPoint 演示文稿</vt:lpstr>
      <vt:lpstr>PowerPoint 演示文稿</vt:lpstr>
      <vt:lpstr>PowerPoint 演示文稿</vt:lpstr>
      <vt:lpstr>PowerPoint 演示文稿</vt:lpstr>
      <vt:lpstr>PowerPoint 演示文稿</vt:lpstr>
      <vt:lpstr>6.5.2 哈夫曼编码</vt:lpstr>
      <vt:lpstr>6.5.2 哈夫曼编码</vt:lpstr>
      <vt:lpstr>等长编码</vt:lpstr>
      <vt:lpstr>不等长编码</vt:lpstr>
      <vt:lpstr>前缀码</vt:lpstr>
      <vt:lpstr>前缀码（prefix code）</vt:lpstr>
      <vt:lpstr>前缀码的二叉树表示</vt:lpstr>
      <vt:lpstr>哈夫曼编码</vt:lpstr>
      <vt:lpstr>PowerPoint 演示文稿</vt:lpstr>
      <vt:lpstr>哈夫曼编码算法</vt:lpstr>
      <vt:lpstr>哈夫曼编码的存储结构</vt:lpstr>
      <vt:lpstr>PowerPoint 演示文稿</vt:lpstr>
      <vt:lpstr>Huffman编码的译码操作</vt:lpstr>
      <vt:lpstr>PowerPoint 演示文稿</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吴劲</cp:lastModifiedBy>
  <cp:revision>1309</cp:revision>
  <cp:lastPrinted>1999-11-08T20:52:53Z</cp:lastPrinted>
  <dcterms:created xsi:type="dcterms:W3CDTF">1999-08-24T18:39:05Z</dcterms:created>
  <dcterms:modified xsi:type="dcterms:W3CDTF">2020-04-28T10:19:06Z</dcterms:modified>
</cp:coreProperties>
</file>