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90"/>
  </p:notesMasterIdLst>
  <p:sldIdLst>
    <p:sldId id="747" r:id="rId2"/>
    <p:sldId id="256" r:id="rId3"/>
    <p:sldId id="547" r:id="rId4"/>
    <p:sldId id="386" r:id="rId5"/>
    <p:sldId id="257" r:id="rId6"/>
    <p:sldId id="269" r:id="rId7"/>
    <p:sldId id="483" r:id="rId8"/>
    <p:sldId id="548" r:id="rId9"/>
    <p:sldId id="549" r:id="rId10"/>
    <p:sldId id="279" r:id="rId11"/>
    <p:sldId id="281" r:id="rId12"/>
    <p:sldId id="550" r:id="rId13"/>
    <p:sldId id="282" r:id="rId14"/>
    <p:sldId id="315" r:id="rId15"/>
    <p:sldId id="551" r:id="rId16"/>
    <p:sldId id="316" r:id="rId17"/>
    <p:sldId id="317" r:id="rId18"/>
    <p:sldId id="587" r:id="rId19"/>
    <p:sldId id="586" r:id="rId20"/>
    <p:sldId id="588" r:id="rId21"/>
    <p:sldId id="318" r:id="rId22"/>
    <p:sldId id="319" r:id="rId23"/>
    <p:sldId id="590" r:id="rId24"/>
    <p:sldId id="708" r:id="rId25"/>
    <p:sldId id="284" r:id="rId26"/>
    <p:sldId id="321" r:id="rId27"/>
    <p:sldId id="746" r:id="rId28"/>
    <p:sldId id="320" r:id="rId29"/>
    <p:sldId id="286" r:id="rId30"/>
    <p:sldId id="605" r:id="rId31"/>
    <p:sldId id="322" r:id="rId32"/>
    <p:sldId id="606" r:id="rId33"/>
    <p:sldId id="610" r:id="rId34"/>
    <p:sldId id="607" r:id="rId35"/>
    <p:sldId id="325" r:id="rId36"/>
    <p:sldId id="712" r:id="rId37"/>
    <p:sldId id="713" r:id="rId38"/>
    <p:sldId id="326" r:id="rId39"/>
    <p:sldId id="334" r:id="rId40"/>
    <p:sldId id="710" r:id="rId41"/>
    <p:sldId id="709" r:id="rId42"/>
    <p:sldId id="327" r:id="rId43"/>
    <p:sldId id="337" r:id="rId44"/>
    <p:sldId id="715" r:id="rId45"/>
    <p:sldId id="714" r:id="rId46"/>
    <p:sldId id="716" r:id="rId47"/>
    <p:sldId id="717" r:id="rId48"/>
    <p:sldId id="333" r:id="rId49"/>
    <p:sldId id="718" r:id="rId50"/>
    <p:sldId id="672" r:id="rId51"/>
    <p:sldId id="719" r:id="rId52"/>
    <p:sldId id="721" r:id="rId53"/>
    <p:sldId id="723" r:id="rId54"/>
    <p:sldId id="722" r:id="rId55"/>
    <p:sldId id="724" r:id="rId56"/>
    <p:sldId id="725" r:id="rId57"/>
    <p:sldId id="726" r:id="rId58"/>
    <p:sldId id="727" r:id="rId59"/>
    <p:sldId id="675" r:id="rId60"/>
    <p:sldId id="676" r:id="rId61"/>
    <p:sldId id="729" r:id="rId62"/>
    <p:sldId id="731" r:id="rId63"/>
    <p:sldId id="730" r:id="rId64"/>
    <p:sldId id="346" r:id="rId65"/>
    <p:sldId id="728" r:id="rId66"/>
    <p:sldId id="732" r:id="rId67"/>
    <p:sldId id="733" r:id="rId68"/>
    <p:sldId id="365" r:id="rId69"/>
    <p:sldId id="734" r:id="rId70"/>
    <p:sldId id="366" r:id="rId71"/>
    <p:sldId id="735" r:id="rId72"/>
    <p:sldId id="362" r:id="rId73"/>
    <p:sldId id="736" r:id="rId74"/>
    <p:sldId id="737" r:id="rId75"/>
    <p:sldId id="738" r:id="rId76"/>
    <p:sldId id="739" r:id="rId77"/>
    <p:sldId id="369" r:id="rId78"/>
    <p:sldId id="373" r:id="rId79"/>
    <p:sldId id="375" r:id="rId80"/>
    <p:sldId id="374" r:id="rId81"/>
    <p:sldId id="743" r:id="rId82"/>
    <p:sldId id="741" r:id="rId83"/>
    <p:sldId id="744" r:id="rId84"/>
    <p:sldId id="385" r:id="rId85"/>
    <p:sldId id="745" r:id="rId86"/>
    <p:sldId id="742" r:id="rId87"/>
    <p:sldId id="381" r:id="rId88"/>
    <p:sldId id="382" r:id="rId89"/>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FFCC"/>
    <a:srgbClr val="008000"/>
    <a:srgbClr val="99FF99"/>
    <a:srgbClr val="99FFCC"/>
    <a:srgbClr val="000066"/>
    <a:srgbClr val="0000CC"/>
    <a:srgbClr val="CCFFFF"/>
    <a:srgbClr val="CC0099"/>
    <a:srgbClr val="990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autoAdjust="0"/>
    <p:restoredTop sz="94660"/>
  </p:normalViewPr>
  <p:slideViewPr>
    <p:cSldViewPr>
      <p:cViewPr varScale="1">
        <p:scale>
          <a:sx n="70" d="100"/>
          <a:sy n="70" d="100"/>
        </p:scale>
        <p:origin x="-906" y="-1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xmlns=""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xmlns=""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xmlns=""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xmlns=""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xmlns="" val="240139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FE6BCBD-AD71-4A77-816F-458DEE3663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86E1DE7-D04A-4796-867A-6EF51EF0BC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xmlns="" val="282987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49456FB-5730-47D0-A8E6-34AB84D68D88}"/>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xmlns="" id="{F1E93D86-51EF-4B67-B2F4-3E033B5F6F4D}"/>
              </a:ext>
            </a:extLst>
          </p:cNvPr>
          <p:cNvSpPr>
            <a:spLocks noGrp="1"/>
          </p:cNvSpPr>
          <p:nvPr>
            <p:ph type="tbl" idx="1"/>
          </p:nvPr>
        </p:nvSpPr>
        <p:spPr>
          <a:xfrm>
            <a:off x="1219200" y="2362200"/>
            <a:ext cx="10668000" cy="3733800"/>
          </a:xfrm>
        </p:spPr>
        <p:txBody>
          <a:bodyPr/>
          <a:lstStyle/>
          <a:p>
            <a:endParaRPr lang="zh-CN" altLang="en-US"/>
          </a:p>
        </p:txBody>
      </p:sp>
      <p:sp>
        <p:nvSpPr>
          <p:cNvPr id="4" name="日期占位符 3">
            <a:extLst>
              <a:ext uri="{FF2B5EF4-FFF2-40B4-BE49-F238E27FC236}">
                <a16:creationId xmlns:a16="http://schemas.microsoft.com/office/drawing/2014/main" xmlns="" id="{C85B13AD-9866-4BFA-9C99-A1B946E56258}"/>
              </a:ext>
            </a:extLst>
          </p:cNvPr>
          <p:cNvSpPr>
            <a:spLocks noGrp="1"/>
          </p:cNvSpPr>
          <p:nvPr>
            <p:ph type="dt" sz="half" idx="10"/>
          </p:nvPr>
        </p:nvSpPr>
        <p:spPr>
          <a:xfrm>
            <a:off x="9347200" y="6553200"/>
            <a:ext cx="2540000" cy="304800"/>
          </a:xfrm>
        </p:spPr>
        <p:txBody>
          <a:bodyPr/>
          <a:lstStyle>
            <a:lvl1pPr>
              <a:defRPr/>
            </a:lvl1pPr>
          </a:lstStyle>
          <a:p>
            <a:fld id="{F5B86023-CD81-4665-B9B3-8942BBBE33FA}" type="datetime1">
              <a:rPr lang="zh-CN" altLang="en-US"/>
              <a:pPr/>
              <a:t>2023/3/15</a:t>
            </a:fld>
            <a:endParaRPr lang="en-US" altLang="zh-CN"/>
          </a:p>
        </p:txBody>
      </p:sp>
      <p:sp>
        <p:nvSpPr>
          <p:cNvPr id="5" name="页脚占位符 4">
            <a:extLst>
              <a:ext uri="{FF2B5EF4-FFF2-40B4-BE49-F238E27FC236}">
                <a16:creationId xmlns:a16="http://schemas.microsoft.com/office/drawing/2014/main" xmlns="" id="{8A5D1571-7A6C-45AB-9238-ED83804C9FEC}"/>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xmlns="" id="{513337D7-FE04-41A9-BB4E-85D79FB40E00}"/>
              </a:ext>
            </a:extLst>
          </p:cNvPr>
          <p:cNvSpPr>
            <a:spLocks noGrp="1"/>
          </p:cNvSpPr>
          <p:nvPr>
            <p:ph type="sldNum" sz="quarter" idx="12"/>
          </p:nvPr>
        </p:nvSpPr>
        <p:spPr>
          <a:xfrm>
            <a:off x="112184" y="6343650"/>
            <a:ext cx="783167" cy="488950"/>
          </a:xfrm>
        </p:spPr>
        <p:txBody>
          <a:bodyPr/>
          <a:lstStyle>
            <a:lvl1pPr>
              <a:defRPr/>
            </a:lvl1pPr>
          </a:lstStyle>
          <a:p>
            <a:fld id="{B7D2E5B2-06BE-4221-A4F5-79C6ED7FAE5F}" type="slidenum">
              <a:rPr lang="en-US" altLang="zh-CN"/>
              <a:pPr/>
              <a:t>‹#›</a:t>
            </a:fld>
            <a:endParaRPr lang="en-US" altLang="zh-CN"/>
          </a:p>
        </p:txBody>
      </p:sp>
    </p:spTree>
    <p:extLst>
      <p:ext uri="{BB962C8B-B14F-4D97-AF65-F5344CB8AC3E}">
        <p14:creationId xmlns:p14="http://schemas.microsoft.com/office/powerpoint/2010/main" xmlns="" val="315952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9" cstate="print">
            <a:extLst>
              <a:ext uri="{28A0092B-C50C-407E-A947-70E740481C1C}">
                <a14:useLocalDpi xmlns:a14="http://schemas.microsoft.com/office/drawing/2010/main" xmlns=""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 id="2147484058" r:id="rId6"/>
    <p:sldLayoutId id="2147484060" r:id="rId7"/>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8560D8D5-AE98-4A0E-9FCA-805CA77676F1}"/>
              </a:ext>
            </a:extLst>
          </p:cNvPr>
          <p:cNvSpPr>
            <a:spLocks noGrp="1" noChangeArrowheads="1"/>
          </p:cNvSpPr>
          <p:nvPr>
            <p:ph type="title"/>
          </p:nvPr>
        </p:nvSpPr>
        <p:spPr/>
        <p:txBody>
          <a:bodyPr/>
          <a:lstStyle/>
          <a:p>
            <a:r>
              <a:rPr lang="zh-CN" altLang="en-US" dirty="0">
                <a:latin typeface="Times New Roman" panose="02020603050405020304" pitchFamily="18" charset="0"/>
              </a:rPr>
              <a:t>顺序存储结构示意图</a:t>
            </a:r>
          </a:p>
        </p:txBody>
      </p:sp>
      <p:graphicFrame>
        <p:nvGraphicFramePr>
          <p:cNvPr id="57560" name="Group 216">
            <a:extLst>
              <a:ext uri="{FF2B5EF4-FFF2-40B4-BE49-F238E27FC236}">
                <a16:creationId xmlns:a16="http://schemas.microsoft.com/office/drawing/2014/main" xmlns="" id="{F55329B0-27E6-4D35-BA0D-252FD34A946F}"/>
              </a:ext>
            </a:extLst>
          </p:cNvPr>
          <p:cNvGraphicFramePr>
            <a:graphicFrameLocks noGrp="1"/>
          </p:cNvGraphicFramePr>
          <p:nvPr>
            <p:extLst>
              <p:ext uri="{D42A27DB-BD31-4B8C-83A1-F6EECF244321}">
                <p14:modId xmlns:p14="http://schemas.microsoft.com/office/powerpoint/2010/main" xmlns="" val="1572831560"/>
              </p:ext>
            </p:extLst>
          </p:nvPr>
        </p:nvGraphicFramePr>
        <p:xfrm>
          <a:off x="1866900" y="1361089"/>
          <a:ext cx="8458200" cy="4876801"/>
        </p:xfrm>
        <a:graphic>
          <a:graphicData uri="http://schemas.openxmlformats.org/drawingml/2006/table">
            <a:tbl>
              <a:tblPr/>
              <a:tblGrid>
                <a:gridCol w="2916620">
                  <a:extLst>
                    <a:ext uri="{9D8B030D-6E8A-4147-A177-3AD203B41FA5}">
                      <a16:colId xmlns:a16="http://schemas.microsoft.com/office/drawing/2014/main" xmlns="" val="1774340645"/>
                    </a:ext>
                  </a:extLst>
                </a:gridCol>
                <a:gridCol w="2722180">
                  <a:extLst>
                    <a:ext uri="{9D8B030D-6E8A-4147-A177-3AD203B41FA5}">
                      <a16:colId xmlns:a16="http://schemas.microsoft.com/office/drawing/2014/main" xmlns="" val="1759908251"/>
                    </a:ext>
                  </a:extLst>
                </a:gridCol>
                <a:gridCol w="2819400">
                  <a:extLst>
                    <a:ext uri="{9D8B030D-6E8A-4147-A177-3AD203B41FA5}">
                      <a16:colId xmlns:a16="http://schemas.microsoft.com/office/drawing/2014/main" xmlns="" val="3752240031"/>
                    </a:ext>
                  </a:extLst>
                </a:gridCol>
              </a:tblGrid>
              <a:tr h="468172">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存储地址</a:t>
                      </a:r>
                      <a:r>
                        <a:rPr kumimoji="1"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内存空间状态</a:t>
                      </a:r>
                      <a:r>
                        <a:rPr kumimoji="1"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逻辑地址</a:t>
                      </a:r>
                      <a:r>
                        <a:rPr kumimoji="1"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891073535"/>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Loc(a</a:t>
                      </a:r>
                      <a:r>
                        <a:rPr kumimoji="1"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r>
                        <a:rPr kumimoji="1"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 </a:t>
                      </a: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3318019101"/>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Loc(a</a:t>
                      </a:r>
                      <a:r>
                        <a:rPr kumimoji="1"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)+(2-1)k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1"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441365466"/>
                  </a:ext>
                </a:extLst>
              </a:tr>
              <a:tr h="468172">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2139543613"/>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loc(a</a:t>
                      </a:r>
                      <a:r>
                        <a:rPr kumimoji="1"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)+(i-1)k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1"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i</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2547753706"/>
                  </a:ext>
                </a:extLst>
              </a:tr>
              <a:tr h="468172">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xmlns="" val="3841322388"/>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loc(a</a:t>
                      </a:r>
                      <a:r>
                        <a:rPr kumimoji="1"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1</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)+(n-1)k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1"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n</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 </a:t>
                      </a: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813030299"/>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218950763"/>
                  </a:ext>
                </a:extLst>
              </a:tr>
              <a:tr h="468172">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964957738"/>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3179507071"/>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defRPr/>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loc(a</a:t>
                      </a:r>
                      <a:r>
                        <a:rPr kumimoji="1"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)+(maxlen-1)k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xmlns="" val="195296105"/>
                  </a:ext>
                </a:extLst>
              </a:tr>
            </a:tbl>
          </a:graphicData>
        </a:graphic>
      </p:graphicFrame>
      <p:grpSp>
        <p:nvGrpSpPr>
          <p:cNvPr id="57457" name="Group 113">
            <a:extLst>
              <a:ext uri="{FF2B5EF4-FFF2-40B4-BE49-F238E27FC236}">
                <a16:creationId xmlns:a16="http://schemas.microsoft.com/office/drawing/2014/main" xmlns="" id="{8397FBEC-78A9-4331-8FB8-71FA14671022}"/>
              </a:ext>
            </a:extLst>
          </p:cNvPr>
          <p:cNvGrpSpPr>
            <a:grpSpLocks/>
          </p:cNvGrpSpPr>
          <p:nvPr/>
        </p:nvGrpSpPr>
        <p:grpSpPr bwMode="auto">
          <a:xfrm>
            <a:off x="7620000" y="4495800"/>
            <a:ext cx="1447800" cy="1752600"/>
            <a:chOff x="7093" y="4426"/>
            <a:chExt cx="839" cy="936"/>
          </a:xfrm>
        </p:grpSpPr>
        <p:sp>
          <p:nvSpPr>
            <p:cNvPr id="57458" name="Text Box 114">
              <a:extLst>
                <a:ext uri="{FF2B5EF4-FFF2-40B4-BE49-F238E27FC236}">
                  <a16:creationId xmlns:a16="http://schemas.microsoft.com/office/drawing/2014/main" xmlns="" id="{D478EF4C-B650-4D64-AAEF-AF72146B0F70}"/>
                </a:ext>
              </a:extLst>
            </p:cNvPr>
            <p:cNvSpPr txBox="1">
              <a:spLocks noChangeArrowheads="1"/>
            </p:cNvSpPr>
            <p:nvPr/>
          </p:nvSpPr>
          <p:spPr bwMode="auto">
            <a:xfrm>
              <a:off x="7182" y="4742"/>
              <a:ext cx="750" cy="46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lgn="just" eaLnBrk="0" hangingPunct="0"/>
              <a:r>
                <a:rPr lang="en-US" altLang="zh-CN" b="1">
                  <a:latin typeface="Microsoft YaHei Light" panose="020B0502040204020203" pitchFamily="34" charset="-122"/>
                  <a:ea typeface="Microsoft YaHei Light" panose="020B0502040204020203" pitchFamily="34" charset="-122"/>
                </a:rPr>
                <a:t>   </a:t>
              </a:r>
              <a:r>
                <a:rPr lang="zh-CN" altLang="en-US" b="1">
                  <a:latin typeface="Microsoft YaHei Light" panose="020B0502040204020203" pitchFamily="34" charset="-122"/>
                  <a:ea typeface="Microsoft YaHei Light" panose="020B0502040204020203" pitchFamily="34" charset="-122"/>
                </a:rPr>
                <a:t>空闲</a:t>
              </a:r>
            </a:p>
          </p:txBody>
        </p:sp>
        <p:sp>
          <p:nvSpPr>
            <p:cNvPr id="57459" name="AutoShape 115">
              <a:extLst>
                <a:ext uri="{FF2B5EF4-FFF2-40B4-BE49-F238E27FC236}">
                  <a16:creationId xmlns:a16="http://schemas.microsoft.com/office/drawing/2014/main" xmlns="" id="{B714BEF1-BE51-4469-86C3-453071B57A35}"/>
                </a:ext>
              </a:extLst>
            </p:cNvPr>
            <p:cNvSpPr>
              <a:spLocks/>
            </p:cNvSpPr>
            <p:nvPr/>
          </p:nvSpPr>
          <p:spPr bwMode="auto">
            <a:xfrm>
              <a:off x="7093" y="4426"/>
              <a:ext cx="188" cy="936"/>
            </a:xfrm>
            <a:prstGeom prst="rightBrace">
              <a:avLst>
                <a:gd name="adj1" fmla="val 41489"/>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b="1">
                <a:latin typeface="Microsoft YaHei Light" panose="020B0502040204020203" pitchFamily="34" charset="-122"/>
                <a:ea typeface="Microsoft YaHei Light" panose="020B0502040204020203" pitchFamily="34" charset="-122"/>
              </a:endParaRPr>
            </a:p>
          </p:txBody>
        </p:sp>
      </p:grpSp>
      <p:sp>
        <p:nvSpPr>
          <p:cNvPr id="2" name="矩形 1">
            <a:extLst>
              <a:ext uri="{FF2B5EF4-FFF2-40B4-BE49-F238E27FC236}">
                <a16:creationId xmlns:a16="http://schemas.microsoft.com/office/drawing/2014/main" xmlns="" id="{93CFD870-A368-47AF-B02B-DA4101494DF4}"/>
              </a:ext>
            </a:extLst>
          </p:cNvPr>
          <p:cNvSpPr/>
          <p:nvPr/>
        </p:nvSpPr>
        <p:spPr>
          <a:xfrm>
            <a:off x="381000" y="876300"/>
            <a:ext cx="1485900" cy="2114810"/>
          </a:xfrm>
          <a:prstGeom prst="rect">
            <a:avLst/>
          </a:prstGeom>
        </p:spPr>
        <p:txBody>
          <a:bodyPr wrap="square">
            <a:spAutoFit/>
          </a:bodyPr>
          <a:lstStyle/>
          <a:p>
            <a:pPr>
              <a:lnSpc>
                <a:spcPts val="3200"/>
              </a:lnSpc>
              <a:buFont typeface="Wingdings" panose="05000000000000000000" pitchFamily="2" charset="2"/>
              <a:buNone/>
            </a:pPr>
            <a:r>
              <a:rPr lang="zh-CN" altLang="en-US" b="1" dirty="0">
                <a:solidFill>
                  <a:schemeClr val="accent6"/>
                </a:solidFill>
                <a:latin typeface="微软雅黑" panose="020B0503020204020204" pitchFamily="34" charset="-122"/>
                <a:ea typeface="微软雅黑" panose="020B0503020204020204" pitchFamily="34" charset="-122"/>
              </a:rPr>
              <a:t>采用顺序存储结构的线性表通常称为</a:t>
            </a:r>
            <a:r>
              <a:rPr lang="zh-CN" altLang="en-US" b="1" dirty="0">
                <a:solidFill>
                  <a:srgbClr val="C00000"/>
                </a:solidFill>
                <a:latin typeface="微软雅黑" panose="020B0503020204020204" pitchFamily="34" charset="-122"/>
                <a:ea typeface="微软雅黑" panose="020B0503020204020204" pitchFamily="34" charset="-122"/>
              </a:rPr>
              <a:t>顺序表</a:t>
            </a:r>
            <a:endParaRPr lang="zh-CN" altLang="en-US" b="1" dirty="0">
              <a:solidFill>
                <a:schemeClr val="accent6"/>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xmlns="" id="{611F0E3E-5EB4-4843-BCCD-02262778711F}"/>
              </a:ext>
            </a:extLst>
          </p:cNvPr>
          <p:cNvSpPr/>
          <p:nvPr/>
        </p:nvSpPr>
        <p:spPr>
          <a:xfrm>
            <a:off x="9753600" y="1828800"/>
            <a:ext cx="2057400" cy="2672655"/>
          </a:xfrm>
          <a:prstGeom prst="rect">
            <a:avLst/>
          </a:prstGeom>
          <a:solidFill>
            <a:srgbClr val="FFFFCC"/>
          </a:solidFill>
          <a:ln>
            <a:solidFill>
              <a:srgbClr val="FFC000"/>
            </a:solidFill>
          </a:ln>
        </p:spPr>
        <p:txBody>
          <a:bodyPr wrap="square">
            <a:spAutoFit/>
          </a:bodyPr>
          <a:lstStyle/>
          <a:p>
            <a:pPr>
              <a:lnSpc>
                <a:spcPts val="3400"/>
              </a:lnSpc>
            </a:pPr>
            <a:r>
              <a:rPr lang="zh-CN" altLang="en-US" b="1" dirty="0">
                <a:solidFill>
                  <a:schemeClr val="accent6"/>
                </a:solidFill>
                <a:latin typeface="微软雅黑" panose="020B0503020204020204" pitchFamily="34" charset="-122"/>
                <a:ea typeface="微软雅黑" panose="020B0503020204020204" pitchFamily="34" charset="-122"/>
              </a:rPr>
              <a:t>通过数据元素</a:t>
            </a:r>
            <a:r>
              <a:rPr lang="zh-CN" altLang="en-US" b="1" dirty="0">
                <a:solidFill>
                  <a:srgbClr val="C00000"/>
                </a:solidFill>
                <a:latin typeface="微软雅黑" panose="020B0503020204020204" pitchFamily="34" charset="-122"/>
                <a:ea typeface="微软雅黑" panose="020B0503020204020204" pitchFamily="34" charset="-122"/>
              </a:rPr>
              <a:t>物理存储</a:t>
            </a:r>
            <a:r>
              <a:rPr lang="zh-CN" altLang="en-US" b="1" dirty="0">
                <a:solidFill>
                  <a:schemeClr val="accent6"/>
                </a:solidFill>
                <a:latin typeface="微软雅黑" panose="020B0503020204020204" pitchFamily="34" charset="-122"/>
                <a:ea typeface="微软雅黑" panose="020B0503020204020204" pitchFamily="34" charset="-122"/>
              </a:rPr>
              <a:t>的</a:t>
            </a:r>
            <a:r>
              <a:rPr lang="zh-CN" altLang="en-US" b="1" dirty="0">
                <a:solidFill>
                  <a:srgbClr val="C00000"/>
                </a:solidFill>
                <a:latin typeface="微软雅黑" panose="020B0503020204020204" pitchFamily="34" charset="-122"/>
                <a:ea typeface="微软雅黑" panose="020B0503020204020204" pitchFamily="34" charset="-122"/>
              </a:rPr>
              <a:t>相邻关系</a:t>
            </a:r>
            <a:r>
              <a:rPr lang="zh-CN" altLang="en-US" b="1" dirty="0">
                <a:solidFill>
                  <a:schemeClr val="accent6"/>
                </a:solidFill>
                <a:latin typeface="微软雅黑" panose="020B0503020204020204" pitchFamily="34" charset="-122"/>
                <a:ea typeface="微软雅黑" panose="020B0503020204020204" pitchFamily="34" charset="-122"/>
              </a:rPr>
              <a:t>来反映数据元素之间</a:t>
            </a:r>
            <a:r>
              <a:rPr lang="zh-CN" altLang="en-US" b="1" dirty="0">
                <a:solidFill>
                  <a:srgbClr val="C00000"/>
                </a:solidFill>
                <a:latin typeface="微软雅黑" panose="020B0503020204020204" pitchFamily="34" charset="-122"/>
                <a:ea typeface="微软雅黑" panose="020B0503020204020204" pitchFamily="34" charset="-122"/>
              </a:rPr>
              <a:t>逻辑</a:t>
            </a:r>
            <a:r>
              <a:rPr lang="zh-CN" altLang="en-US" b="1" dirty="0">
                <a:solidFill>
                  <a:schemeClr val="accent6"/>
                </a:solidFill>
                <a:latin typeface="微软雅黑" panose="020B0503020204020204" pitchFamily="34" charset="-122"/>
                <a:ea typeface="微软雅黑" panose="020B0503020204020204" pitchFamily="34" charset="-122"/>
              </a:rPr>
              <a:t>上的</a:t>
            </a:r>
            <a:r>
              <a:rPr lang="zh-CN" altLang="en-US" b="1" dirty="0">
                <a:solidFill>
                  <a:srgbClr val="C00000"/>
                </a:solidFill>
                <a:latin typeface="微软雅黑" panose="020B0503020204020204" pitchFamily="34" charset="-122"/>
                <a:ea typeface="微软雅黑" panose="020B0503020204020204" pitchFamily="34" charset="-122"/>
              </a:rPr>
              <a:t>相邻关系</a:t>
            </a:r>
          </a:p>
        </p:txBody>
      </p:sp>
      <p:sp>
        <p:nvSpPr>
          <p:cNvPr id="13" name="矩形 12">
            <a:extLst>
              <a:ext uri="{FF2B5EF4-FFF2-40B4-BE49-F238E27FC236}">
                <a16:creationId xmlns:a16="http://schemas.microsoft.com/office/drawing/2014/main" xmlns="" id="{9470E267-A02E-4747-8400-4867AD65D2D2}"/>
              </a:ext>
            </a:extLst>
          </p:cNvPr>
          <p:cNvSpPr/>
          <p:nvPr/>
        </p:nvSpPr>
        <p:spPr>
          <a:xfrm>
            <a:off x="9740462" y="4800600"/>
            <a:ext cx="2057400" cy="1040798"/>
          </a:xfrm>
          <a:prstGeom prst="rect">
            <a:avLst/>
          </a:prstGeom>
          <a:solidFill>
            <a:srgbClr val="FFFFCC"/>
          </a:solidFill>
          <a:ln>
            <a:solidFill>
              <a:srgbClr val="FFC000"/>
            </a:solidFill>
          </a:ln>
        </p:spPr>
        <p:txBody>
          <a:bodyPr wrap="square">
            <a:spAutoFit/>
          </a:bodyPr>
          <a:lstStyle/>
          <a:p>
            <a:pPr>
              <a:lnSpc>
                <a:spcPts val="3900"/>
              </a:lnSpc>
            </a:pPr>
            <a:r>
              <a:rPr lang="zh-CN" altLang="en-US" b="1" dirty="0">
                <a:solidFill>
                  <a:srgbClr val="000066"/>
                </a:solidFill>
                <a:latin typeface="微软雅黑" panose="020B0503020204020204" pitchFamily="34" charset="-122"/>
                <a:ea typeface="微软雅黑" panose="020B0503020204020204" pitchFamily="34" charset="-122"/>
              </a:rPr>
              <a:t>关系</a:t>
            </a:r>
            <a:r>
              <a:rPr lang="zh-CN" altLang="en-US" b="1" dirty="0">
                <a:solidFill>
                  <a:srgbClr val="C00000"/>
                </a:solidFill>
                <a:latin typeface="微软雅黑" panose="020B0503020204020204" pitchFamily="34" charset="-122"/>
                <a:ea typeface="微软雅黑" panose="020B0503020204020204" pitchFamily="34" charset="-122"/>
              </a:rPr>
              <a:t>线性化</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ts val="3900"/>
              </a:lnSpc>
            </a:pPr>
            <a:r>
              <a:rPr lang="zh-CN" altLang="en-US" b="1" dirty="0">
                <a:solidFill>
                  <a:srgbClr val="000066"/>
                </a:solidFill>
                <a:latin typeface="微软雅黑" panose="020B0503020204020204" pitchFamily="34" charset="-122"/>
                <a:ea typeface="微软雅黑" panose="020B0503020204020204" pitchFamily="34" charset="-122"/>
              </a:rPr>
              <a:t>结点</a:t>
            </a:r>
            <a:r>
              <a:rPr lang="zh-CN" altLang="en-US" b="1" dirty="0">
                <a:solidFill>
                  <a:srgbClr val="C00000"/>
                </a:solidFill>
                <a:latin typeface="微软雅黑" panose="020B0503020204020204" pitchFamily="34" charset="-122"/>
                <a:ea typeface="微软雅黑" panose="020B0503020204020204" pitchFamily="34" charset="-122"/>
              </a:rPr>
              <a:t>顺序存</a:t>
            </a:r>
            <a:endParaRPr lang="en-US" altLang="zh-CN"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xmlns="" id="{3631E84B-4715-43C6-AB8E-42B5089ADC86}"/>
              </a:ext>
            </a:extLst>
          </p:cNvPr>
          <p:cNvSpPr>
            <a:spLocks noGrp="1" noChangeArrowheads="1"/>
          </p:cNvSpPr>
          <p:nvPr>
            <p:ph type="title"/>
          </p:nvPr>
        </p:nvSpPr>
        <p:spPr/>
        <p:txBody>
          <a:bodyPr/>
          <a:lstStyle/>
          <a:p>
            <a:r>
              <a:rPr lang="zh-CN" altLang="en-US">
                <a:latin typeface="Times New Roman" panose="02020603050405020304" pitchFamily="18" charset="0"/>
              </a:rPr>
              <a:t>顺序存储结构的</a:t>
            </a:r>
            <a:r>
              <a:rPr lang="en-US" altLang="zh-CN"/>
              <a:t>C</a:t>
            </a:r>
            <a:r>
              <a:rPr lang="zh-CN" altLang="en-US">
                <a:latin typeface="Times New Roman" panose="02020603050405020304" pitchFamily="18" charset="0"/>
              </a:rPr>
              <a:t>语言定义</a:t>
            </a:r>
          </a:p>
        </p:txBody>
      </p:sp>
      <p:sp>
        <p:nvSpPr>
          <p:cNvPr id="59395" name="Rectangle 3">
            <a:extLst>
              <a:ext uri="{FF2B5EF4-FFF2-40B4-BE49-F238E27FC236}">
                <a16:creationId xmlns:a16="http://schemas.microsoft.com/office/drawing/2014/main" xmlns="" id="{B3A8C154-EE92-425C-96BF-5DA7F22E9905}"/>
              </a:ext>
            </a:extLst>
          </p:cNvPr>
          <p:cNvSpPr>
            <a:spLocks noGrp="1" noChangeArrowheads="1"/>
          </p:cNvSpPr>
          <p:nvPr>
            <p:ph type="body" idx="1"/>
          </p:nvPr>
        </p:nvSpPr>
        <p:spPr>
          <a:xfrm>
            <a:off x="304800" y="1295400"/>
            <a:ext cx="11480800" cy="5257800"/>
          </a:xfrm>
        </p:spPr>
        <p:txBody>
          <a:bodyPr/>
          <a:lstStyle/>
          <a:p>
            <a:pPr lvl="1" algn="just">
              <a:buFontTx/>
              <a:buNone/>
            </a:pPr>
            <a:r>
              <a:rPr lang="en-US" altLang="zh-CN" dirty="0"/>
              <a:t>#define	MAXSIZE 100                    </a:t>
            </a:r>
            <a:r>
              <a:rPr lang="en-US" altLang="zh-CN" dirty="0">
                <a:solidFill>
                  <a:srgbClr val="CC0099"/>
                </a:solidFill>
              </a:rPr>
              <a:t>/*</a:t>
            </a:r>
            <a:r>
              <a:rPr lang="zh-CN" altLang="en-US" dirty="0">
                <a:solidFill>
                  <a:srgbClr val="CC0099"/>
                </a:solidFill>
                <a:latin typeface="Times New Roman" panose="02020603050405020304" pitchFamily="18" charset="0"/>
              </a:rPr>
              <a:t>线性表可能达到的最大长度</a:t>
            </a:r>
            <a:r>
              <a:rPr lang="zh-CN" altLang="en-US" dirty="0">
                <a:solidFill>
                  <a:srgbClr val="CC0099"/>
                </a:solidFill>
              </a:rPr>
              <a:t>*</a:t>
            </a:r>
            <a:r>
              <a:rPr lang="en-US" altLang="zh-CN" dirty="0">
                <a:solidFill>
                  <a:srgbClr val="CC0099"/>
                </a:solidFill>
              </a:rPr>
              <a:t>/</a:t>
            </a:r>
            <a:endParaRPr lang="zh-CN" altLang="en-US" dirty="0">
              <a:solidFill>
                <a:srgbClr val="CC0099"/>
              </a:solidFill>
              <a:latin typeface="Times New Roman" panose="02020603050405020304" pitchFamily="18" charset="0"/>
            </a:endParaRPr>
          </a:p>
          <a:p>
            <a:pPr lvl="1" algn="just">
              <a:buFontTx/>
              <a:buNone/>
            </a:pPr>
            <a:r>
              <a:rPr lang="en-US" altLang="zh-CN" dirty="0"/>
              <a:t>typedef  struct</a:t>
            </a:r>
          </a:p>
          <a:p>
            <a:pPr lvl="1" algn="just">
              <a:buFontTx/>
              <a:buNone/>
            </a:pPr>
            <a:r>
              <a:rPr lang="en-US" altLang="zh-CN" dirty="0"/>
              <a:t>{ </a:t>
            </a:r>
          </a:p>
          <a:p>
            <a:pPr lvl="1" algn="just">
              <a:buFontTx/>
              <a:buNone/>
            </a:pPr>
            <a:r>
              <a:rPr lang="en-US" altLang="zh-CN" dirty="0"/>
              <a:t>     </a:t>
            </a:r>
            <a:r>
              <a:rPr lang="en-US" altLang="zh-CN" dirty="0" err="1"/>
              <a:t>ElemType</a:t>
            </a:r>
            <a:r>
              <a:rPr lang="en-US" altLang="zh-CN" dirty="0"/>
              <a:t>  </a:t>
            </a:r>
            <a:r>
              <a:rPr lang="en-US" altLang="zh-CN" dirty="0" err="1"/>
              <a:t>elem</a:t>
            </a:r>
            <a:r>
              <a:rPr lang="en-US" altLang="zh-CN" dirty="0"/>
              <a:t>[MAXSIZE]</a:t>
            </a:r>
            <a:r>
              <a:rPr lang="zh-CN" altLang="en-US" dirty="0"/>
              <a:t>；      </a:t>
            </a:r>
            <a:r>
              <a:rPr lang="en-US" altLang="zh-CN" dirty="0">
                <a:solidFill>
                  <a:srgbClr val="CC0099"/>
                </a:solidFill>
              </a:rPr>
              <a:t>/*</a:t>
            </a:r>
            <a:r>
              <a:rPr lang="zh-CN" altLang="en-US" dirty="0">
                <a:solidFill>
                  <a:srgbClr val="CC0099"/>
                </a:solidFill>
              </a:rPr>
              <a:t>线性表占用的数组空间*</a:t>
            </a:r>
            <a:r>
              <a:rPr lang="en-US" altLang="zh-CN" dirty="0">
                <a:solidFill>
                  <a:srgbClr val="CC0099"/>
                </a:solidFill>
              </a:rPr>
              <a:t>/</a:t>
            </a:r>
          </a:p>
          <a:p>
            <a:pPr lvl="1" algn="just">
              <a:buFontTx/>
              <a:buNone/>
            </a:pPr>
            <a:r>
              <a:rPr lang="en-US" altLang="zh-CN" dirty="0"/>
              <a:t>     int  last</a:t>
            </a:r>
            <a:r>
              <a:rPr lang="zh-CN" altLang="en-US" dirty="0">
                <a:latin typeface="Times New Roman" panose="02020603050405020304" pitchFamily="18" charset="0"/>
              </a:rPr>
              <a:t>；</a:t>
            </a:r>
            <a:r>
              <a:rPr lang="zh-CN" altLang="en-US" dirty="0"/>
              <a:t>  </a:t>
            </a:r>
            <a:r>
              <a:rPr lang="en-US" altLang="zh-CN" dirty="0">
                <a:solidFill>
                  <a:srgbClr val="CC0099"/>
                </a:solidFill>
              </a:rPr>
              <a:t>/*</a:t>
            </a:r>
            <a:r>
              <a:rPr lang="zh-CN" altLang="en-US" dirty="0">
                <a:solidFill>
                  <a:srgbClr val="CC0099"/>
                </a:solidFill>
              </a:rPr>
              <a:t>记录线性表中最后一个元素在数组</a:t>
            </a:r>
            <a:r>
              <a:rPr lang="en-US" altLang="zh-CN" dirty="0" err="1">
                <a:solidFill>
                  <a:srgbClr val="CC0099"/>
                </a:solidFill>
              </a:rPr>
              <a:t>elem</a:t>
            </a:r>
            <a:r>
              <a:rPr lang="en-US" altLang="zh-CN" dirty="0">
                <a:solidFill>
                  <a:srgbClr val="CC0099"/>
                </a:solidFill>
              </a:rPr>
              <a:t>[ ]</a:t>
            </a:r>
            <a:r>
              <a:rPr lang="zh-CN" altLang="en-US" dirty="0">
                <a:solidFill>
                  <a:srgbClr val="CC0099"/>
                </a:solidFill>
              </a:rPr>
              <a:t>中的位置</a:t>
            </a:r>
            <a:r>
              <a:rPr lang="en-US" altLang="zh-CN" dirty="0">
                <a:solidFill>
                  <a:srgbClr val="CC0099"/>
                </a:solidFill>
              </a:rPr>
              <a:t>(</a:t>
            </a:r>
            <a:r>
              <a:rPr lang="zh-CN" altLang="en-US" dirty="0">
                <a:solidFill>
                  <a:srgbClr val="CC0099"/>
                </a:solidFill>
              </a:rPr>
              <a:t>下标值</a:t>
            </a:r>
            <a:r>
              <a:rPr lang="en-US" altLang="zh-CN" dirty="0">
                <a:solidFill>
                  <a:srgbClr val="CC0099"/>
                </a:solidFill>
              </a:rPr>
              <a:t>)</a:t>
            </a:r>
            <a:r>
              <a:rPr lang="zh-CN" altLang="en-US" dirty="0">
                <a:solidFill>
                  <a:srgbClr val="CC0099"/>
                </a:solidFill>
              </a:rPr>
              <a:t>，   </a:t>
            </a:r>
            <a:endParaRPr lang="en-US" altLang="zh-CN" dirty="0">
              <a:solidFill>
                <a:srgbClr val="CC0099"/>
              </a:solidFill>
            </a:endParaRPr>
          </a:p>
          <a:p>
            <a:pPr lvl="1" algn="just">
              <a:buFontTx/>
              <a:buNone/>
            </a:pPr>
            <a:r>
              <a:rPr lang="en-US" altLang="zh-CN" dirty="0">
                <a:solidFill>
                  <a:srgbClr val="CC0099"/>
                </a:solidFill>
              </a:rPr>
              <a:t>                      </a:t>
            </a:r>
            <a:r>
              <a:rPr lang="zh-CN" altLang="en-US" dirty="0">
                <a:solidFill>
                  <a:srgbClr val="CC0099"/>
                </a:solidFill>
              </a:rPr>
              <a:t>空表置为</a:t>
            </a:r>
            <a:r>
              <a:rPr lang="en-US" altLang="zh-CN" dirty="0">
                <a:solidFill>
                  <a:srgbClr val="CC0099"/>
                </a:solidFill>
              </a:rPr>
              <a:t>-1</a:t>
            </a:r>
            <a:r>
              <a:rPr lang="zh-CN" altLang="en-US" dirty="0">
                <a:solidFill>
                  <a:srgbClr val="CC0099"/>
                </a:solidFill>
              </a:rPr>
              <a:t>。</a:t>
            </a:r>
            <a:r>
              <a:rPr lang="zh-CN" altLang="en-US" dirty="0">
                <a:solidFill>
                  <a:srgbClr val="FF0000"/>
                </a:solidFill>
              </a:rPr>
              <a:t>注意，数组中实际存储的元素个数为 </a:t>
            </a:r>
            <a:r>
              <a:rPr lang="en-US" altLang="zh-CN" dirty="0">
                <a:solidFill>
                  <a:srgbClr val="FF0000"/>
                </a:solidFill>
              </a:rPr>
              <a:t>last+1</a:t>
            </a:r>
            <a:r>
              <a:rPr lang="en-US" altLang="zh-CN" dirty="0">
                <a:solidFill>
                  <a:srgbClr val="CC0099"/>
                </a:solidFill>
              </a:rPr>
              <a:t> */</a:t>
            </a:r>
          </a:p>
          <a:p>
            <a:pPr lvl="1" algn="just">
              <a:buFontTx/>
              <a:buNone/>
            </a:pPr>
            <a:r>
              <a:rPr lang="en-US" altLang="zh-CN" dirty="0"/>
              <a:t>} </a:t>
            </a:r>
            <a:r>
              <a:rPr lang="en-US" altLang="zh-CN" dirty="0" err="1"/>
              <a:t>SeqList</a:t>
            </a:r>
            <a:r>
              <a:rPr lang="zh-CN" altLang="en-US" dirty="0">
                <a:latin typeface="Times New Roman" panose="02020603050405020304" pitchFamily="18" charset="0"/>
              </a:rPr>
              <a:t>；</a:t>
            </a:r>
            <a:r>
              <a:rPr lang="zh-CN" altLang="en-US" dirty="0"/>
              <a:t>	</a:t>
            </a:r>
            <a:r>
              <a:rPr lang="zh-CN" altLang="en-US" sz="2400" dirty="0">
                <a:latin typeface="宋体" panose="02010600030101010101" pitchFamily="2" charset="-122"/>
              </a:rPr>
              <a:t>	</a:t>
            </a:r>
            <a:endParaRPr lang="en-US" altLang="zh-CN" sz="2400" dirty="0">
              <a:latin typeface="宋体" panose="02010600030101010101" pitchFamily="2" charset="-122"/>
            </a:endParaRPr>
          </a:p>
          <a:p>
            <a:pPr algn="just">
              <a:spcBef>
                <a:spcPts val="1200"/>
              </a:spcBef>
              <a:buFont typeface="Wingdings" panose="05000000000000000000" pitchFamily="2" charset="2"/>
              <a:buNone/>
            </a:pPr>
            <a:r>
              <a:rPr lang="zh-CN" altLang="en-US" sz="2400" dirty="0"/>
              <a:t>注意区分</a:t>
            </a:r>
            <a:r>
              <a:rPr lang="zh-CN" altLang="en-US" sz="2400" dirty="0">
                <a:solidFill>
                  <a:srgbClr val="FF0000"/>
                </a:solidFill>
              </a:rPr>
              <a:t>元素的序号</a:t>
            </a:r>
            <a:r>
              <a:rPr lang="zh-CN" altLang="en-US" sz="2400" dirty="0"/>
              <a:t>和</a:t>
            </a:r>
            <a:r>
              <a:rPr lang="zh-CN" altLang="en-US" sz="2400" dirty="0">
                <a:solidFill>
                  <a:srgbClr val="FF0000"/>
                </a:solidFill>
              </a:rPr>
              <a:t>数组的下标</a:t>
            </a:r>
            <a:r>
              <a:rPr lang="zh-CN" altLang="en-US" sz="2400" dirty="0"/>
              <a:t>，如</a:t>
            </a:r>
            <a:r>
              <a:rPr lang="en-US" altLang="zh-CN" sz="2400" dirty="0">
                <a:cs typeface="Times New Roman" panose="02020603050405020304" pitchFamily="18" charset="0"/>
              </a:rPr>
              <a:t>a</a:t>
            </a:r>
            <a:r>
              <a:rPr lang="en-US" altLang="zh-CN" sz="2400" baseline="-30000" dirty="0">
                <a:cs typeface="Times New Roman" panose="02020603050405020304" pitchFamily="18" charset="0"/>
              </a:rPr>
              <a:t>1</a:t>
            </a:r>
            <a:r>
              <a:rPr lang="zh-CN" altLang="en-US" sz="2400" dirty="0">
                <a:cs typeface="Times New Roman" panose="02020603050405020304" pitchFamily="18" charset="0"/>
              </a:rPr>
              <a:t>的序号为</a:t>
            </a:r>
            <a:r>
              <a:rPr lang="en-US" altLang="zh-CN" sz="2400" dirty="0">
                <a:cs typeface="Times New Roman" panose="02020603050405020304" pitchFamily="18" charset="0"/>
              </a:rPr>
              <a:t>1</a:t>
            </a:r>
            <a:r>
              <a:rPr lang="zh-CN" altLang="en-US" sz="2400" dirty="0">
                <a:cs typeface="Times New Roman" panose="02020603050405020304" pitchFamily="18" charset="0"/>
              </a:rPr>
              <a:t>，而其对应的数组下标为</a:t>
            </a:r>
            <a:r>
              <a:rPr lang="en-US" altLang="zh-CN" sz="2400" dirty="0">
                <a:cs typeface="Times New Roman" panose="02020603050405020304" pitchFamily="18" charset="0"/>
              </a:rPr>
              <a:t>0</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buFont typeface="Wingdings" panose="05000000000000000000" pitchFamily="2" charset="2"/>
              <a:buNone/>
            </a:pPr>
            <a:r>
              <a:rPr lang="en-US" altLang="zh-CN" sz="2400" dirty="0"/>
              <a:t>   </a:t>
            </a:r>
            <a:r>
              <a:rPr lang="en-US" altLang="zh-CN" sz="2400" dirty="0" err="1"/>
              <a:t>SeqList</a:t>
            </a:r>
            <a:r>
              <a:rPr lang="en-US" altLang="zh-CN" sz="2400" dirty="0"/>
              <a:t>  L</a:t>
            </a:r>
            <a:r>
              <a:rPr lang="en-US" altLang="zh-CN" sz="2400" baseline="-25000" dirty="0"/>
              <a:t>1</a:t>
            </a:r>
            <a:r>
              <a:rPr lang="en-US" altLang="zh-CN" sz="2400" dirty="0"/>
              <a:t>, *L</a:t>
            </a:r>
            <a:r>
              <a:rPr lang="zh-CN" altLang="en-US" sz="2400" dirty="0"/>
              <a:t>；      </a:t>
            </a:r>
            <a:r>
              <a:rPr lang="en-US" altLang="zh-CN" sz="2400" dirty="0"/>
              <a:t>L = &amp;L</a:t>
            </a:r>
            <a:r>
              <a:rPr lang="en-US" altLang="zh-CN" sz="2400" baseline="-25000" dirty="0"/>
              <a:t>1</a:t>
            </a:r>
            <a:r>
              <a:rPr lang="en-US" altLang="zh-CN" sz="2400" dirty="0"/>
              <a:t>;</a:t>
            </a:r>
            <a:endParaRPr lang="zh-CN"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3A0208-A2AE-48E8-A9F3-FA2547523A38}"/>
              </a:ext>
            </a:extLst>
          </p:cNvPr>
          <p:cNvSpPr>
            <a:spLocks noGrp="1"/>
          </p:cNvSpPr>
          <p:nvPr>
            <p:ph type="title"/>
          </p:nvPr>
        </p:nvSpPr>
        <p:spPr>
          <a:xfrm>
            <a:off x="914400" y="533400"/>
            <a:ext cx="10363200" cy="1295400"/>
          </a:xfrm>
        </p:spPr>
        <p:txBody>
          <a:bodyPr/>
          <a:lstStyle/>
          <a:p>
            <a:r>
              <a:rPr lang="en-US" altLang="zh-CN" sz="4000" dirty="0"/>
              <a:t>2.2.2 </a:t>
            </a:r>
            <a:r>
              <a:rPr lang="zh-CN" altLang="en-US" sz="4000" dirty="0"/>
              <a:t>线性表顺序存储结构的基本运算</a:t>
            </a:r>
          </a:p>
        </p:txBody>
      </p:sp>
      <p:sp>
        <p:nvSpPr>
          <p:cNvPr id="3" name="内容占位符 2">
            <a:extLst>
              <a:ext uri="{FF2B5EF4-FFF2-40B4-BE49-F238E27FC236}">
                <a16:creationId xmlns:a16="http://schemas.microsoft.com/office/drawing/2014/main" xmlns="" id="{A240C996-8154-4D71-9759-6C7488B968A2}"/>
              </a:ext>
            </a:extLst>
          </p:cNvPr>
          <p:cNvSpPr>
            <a:spLocks noGrp="1"/>
          </p:cNvSpPr>
          <p:nvPr>
            <p:ph idx="1"/>
          </p:nvPr>
        </p:nvSpPr>
        <p:spPr>
          <a:xfrm>
            <a:off x="1447800" y="2286000"/>
            <a:ext cx="10439400" cy="4267200"/>
          </a:xfrm>
        </p:spPr>
        <p:txBody>
          <a:bodyPr/>
          <a:lstStyle/>
          <a:p>
            <a:r>
              <a:rPr lang="zh-CN" altLang="en-US" sz="2800" dirty="0"/>
              <a:t>查找操作 </a:t>
            </a:r>
          </a:p>
          <a:p>
            <a:r>
              <a:rPr lang="zh-CN" altLang="en-US" sz="2800" dirty="0"/>
              <a:t>插入操作 </a:t>
            </a:r>
          </a:p>
          <a:p>
            <a:r>
              <a:rPr lang="zh-CN" altLang="en-US" sz="2800" dirty="0"/>
              <a:t>删除操作</a:t>
            </a:r>
          </a:p>
          <a:p>
            <a:r>
              <a:rPr lang="zh-CN" altLang="en-US" sz="2800" dirty="0"/>
              <a:t>顺序表合并算法</a:t>
            </a:r>
          </a:p>
          <a:p>
            <a:endParaRPr lang="zh-CN" altLang="en-US" sz="2800" dirty="0"/>
          </a:p>
        </p:txBody>
      </p:sp>
    </p:spTree>
    <p:extLst>
      <p:ext uri="{BB962C8B-B14F-4D97-AF65-F5344CB8AC3E}">
        <p14:creationId xmlns:p14="http://schemas.microsoft.com/office/powerpoint/2010/main" xmlns="" val="1233391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xmlns="" id="{A9C925E3-0619-44CE-81F5-9F393309FA49}"/>
              </a:ext>
            </a:extLst>
          </p:cNvPr>
          <p:cNvSpPr>
            <a:spLocks noGrp="1" noChangeArrowheads="1"/>
          </p:cNvSpPr>
          <p:nvPr>
            <p:ph type="title"/>
          </p:nvPr>
        </p:nvSpPr>
        <p:spPr/>
        <p:txBody>
          <a:bodyPr/>
          <a:lstStyle/>
          <a:p>
            <a:r>
              <a:rPr lang="zh-CN" altLang="en-US">
                <a:latin typeface="宋体" panose="02010600030101010101" pitchFamily="2" charset="-122"/>
              </a:rPr>
              <a:t>查找操作</a:t>
            </a:r>
          </a:p>
        </p:txBody>
      </p:sp>
      <p:sp>
        <p:nvSpPr>
          <p:cNvPr id="60419" name="Rectangle 3">
            <a:extLst>
              <a:ext uri="{FF2B5EF4-FFF2-40B4-BE49-F238E27FC236}">
                <a16:creationId xmlns:a16="http://schemas.microsoft.com/office/drawing/2014/main" xmlns="" id="{F6B36FF4-18D0-4119-9459-6A630E2D438E}"/>
              </a:ext>
            </a:extLst>
          </p:cNvPr>
          <p:cNvSpPr>
            <a:spLocks noGrp="1" noChangeArrowheads="1"/>
          </p:cNvSpPr>
          <p:nvPr>
            <p:ph type="body" idx="1"/>
          </p:nvPr>
        </p:nvSpPr>
        <p:spPr>
          <a:xfrm>
            <a:off x="304800" y="1447800"/>
            <a:ext cx="11480800" cy="510540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zh-CN" altLang="en-US" sz="2500" dirty="0"/>
              <a:t>线性表的两种基本查找运算</a:t>
            </a:r>
            <a:endParaRPr lang="en-US" altLang="zh-CN" sz="2500" dirty="0"/>
          </a:p>
          <a:p>
            <a:pPr>
              <a:lnSpc>
                <a:spcPct val="150000"/>
              </a:lnSpc>
              <a:spcBef>
                <a:spcPts val="600"/>
              </a:spcBef>
              <a:spcAft>
                <a:spcPts val="0"/>
              </a:spcAft>
            </a:pPr>
            <a:r>
              <a:rPr lang="zh-CN" altLang="en-US" sz="2500" dirty="0"/>
              <a:t>按</a:t>
            </a:r>
            <a:r>
              <a:rPr lang="zh-CN" altLang="en-US" sz="2500" dirty="0">
                <a:solidFill>
                  <a:srgbClr val="FF0000"/>
                </a:solidFill>
              </a:rPr>
              <a:t>序号</a:t>
            </a:r>
            <a:r>
              <a:rPr lang="zh-CN" altLang="en-US" sz="2500" dirty="0"/>
              <a:t>查找 </a:t>
            </a:r>
            <a:r>
              <a:rPr lang="en-US" altLang="zh-CN" sz="2500" dirty="0" err="1"/>
              <a:t>GetData</a:t>
            </a:r>
            <a:r>
              <a:rPr lang="en-US" altLang="zh-CN" sz="2500" dirty="0"/>
              <a:t>( L, </a:t>
            </a:r>
            <a:r>
              <a:rPr lang="en-US" altLang="zh-CN" sz="2500" dirty="0" err="1"/>
              <a:t>i</a:t>
            </a:r>
            <a:r>
              <a:rPr lang="en-US" altLang="zh-CN" sz="2500" dirty="0"/>
              <a:t> )</a:t>
            </a:r>
            <a:r>
              <a:rPr lang="zh-CN" altLang="en-US" sz="2500" dirty="0"/>
              <a:t> ：要求查找线性表</a:t>
            </a:r>
            <a:r>
              <a:rPr lang="en-US" altLang="zh-CN" sz="2500" dirty="0"/>
              <a:t>L</a:t>
            </a:r>
            <a:r>
              <a:rPr lang="zh-CN" altLang="en-US" sz="2500" dirty="0"/>
              <a:t>中第</a:t>
            </a:r>
            <a:r>
              <a:rPr lang="en-US" altLang="zh-CN" sz="2500" dirty="0" err="1"/>
              <a:t>i</a:t>
            </a:r>
            <a:r>
              <a:rPr lang="zh-CN" altLang="en-US" sz="2500" dirty="0"/>
              <a:t>个数据元素，其结果是</a:t>
            </a:r>
            <a:endParaRPr lang="en-US" altLang="zh-CN" sz="2500" dirty="0"/>
          </a:p>
          <a:p>
            <a:pPr lvl="1">
              <a:lnSpc>
                <a:spcPct val="150000"/>
              </a:lnSpc>
              <a:spcBef>
                <a:spcPts val="600"/>
              </a:spcBef>
              <a:spcAft>
                <a:spcPts val="0"/>
              </a:spcAft>
            </a:pPr>
            <a:r>
              <a:rPr lang="en-US" altLang="zh-CN" sz="2500" dirty="0" err="1"/>
              <a:t>L.elem</a:t>
            </a:r>
            <a:r>
              <a:rPr lang="en-US" altLang="zh-CN" sz="2500" dirty="0"/>
              <a:t>[i-1] </a:t>
            </a:r>
            <a:r>
              <a:rPr lang="zh-CN" altLang="en-US" sz="2500" dirty="0"/>
              <a:t>或 </a:t>
            </a:r>
            <a:r>
              <a:rPr lang="en-US" altLang="zh-CN" sz="2500" dirty="0"/>
              <a:t>L-&gt;</a:t>
            </a:r>
            <a:r>
              <a:rPr lang="en-US" altLang="zh-CN" sz="2500" dirty="0" err="1"/>
              <a:t>elem</a:t>
            </a:r>
            <a:r>
              <a:rPr lang="en-US" altLang="zh-CN" sz="2500" dirty="0"/>
              <a:t>[i-1]</a:t>
            </a:r>
          </a:p>
          <a:p>
            <a:pPr>
              <a:lnSpc>
                <a:spcPct val="150000"/>
              </a:lnSpc>
              <a:spcBef>
                <a:spcPts val="600"/>
              </a:spcBef>
              <a:spcAft>
                <a:spcPts val="0"/>
              </a:spcAft>
            </a:pPr>
            <a:r>
              <a:rPr lang="zh-CN" altLang="en-US" sz="2500" dirty="0"/>
              <a:t>按</a:t>
            </a:r>
            <a:r>
              <a:rPr lang="zh-CN" altLang="en-US" sz="2500" dirty="0">
                <a:solidFill>
                  <a:srgbClr val="FF0000"/>
                </a:solidFill>
              </a:rPr>
              <a:t>内容</a:t>
            </a:r>
            <a:r>
              <a:rPr lang="zh-CN" altLang="en-US" sz="2500" dirty="0"/>
              <a:t>查找 </a:t>
            </a:r>
            <a:r>
              <a:rPr lang="en-US" altLang="zh-CN" sz="2500" dirty="0"/>
              <a:t>Locate( L, e )</a:t>
            </a:r>
            <a:r>
              <a:rPr lang="zh-CN" altLang="en-US" sz="2500" dirty="0"/>
              <a:t> ：要求查找线性表</a:t>
            </a:r>
            <a:r>
              <a:rPr lang="en-US" altLang="zh-CN" sz="2500" dirty="0"/>
              <a:t>L</a:t>
            </a:r>
            <a:r>
              <a:rPr lang="zh-CN" altLang="en-US" sz="2500" dirty="0"/>
              <a:t>中与给定值</a:t>
            </a:r>
            <a:r>
              <a:rPr lang="en-US" altLang="zh-CN" sz="2500" dirty="0"/>
              <a:t>e</a:t>
            </a:r>
            <a:r>
              <a:rPr lang="zh-CN" altLang="en-US" sz="2500" dirty="0"/>
              <a:t>相等的数据元素，其结果是：</a:t>
            </a:r>
            <a:endParaRPr lang="en-US" altLang="zh-CN" sz="2500" dirty="0"/>
          </a:p>
          <a:p>
            <a:pPr lvl="1">
              <a:lnSpc>
                <a:spcPct val="150000"/>
              </a:lnSpc>
              <a:spcBef>
                <a:spcPts val="600"/>
              </a:spcBef>
              <a:spcAft>
                <a:spcPts val="0"/>
              </a:spcAft>
            </a:pPr>
            <a:r>
              <a:rPr lang="zh-CN" altLang="en-US" sz="2500" dirty="0"/>
              <a:t>若在表</a:t>
            </a:r>
            <a:r>
              <a:rPr lang="en-US" altLang="zh-CN" sz="2500" dirty="0"/>
              <a:t>L</a:t>
            </a:r>
            <a:r>
              <a:rPr lang="zh-CN" altLang="en-US" sz="2500" dirty="0"/>
              <a:t>中找到与</a:t>
            </a:r>
            <a:r>
              <a:rPr lang="en-US" altLang="zh-CN" sz="2500" dirty="0"/>
              <a:t>e</a:t>
            </a:r>
            <a:r>
              <a:rPr lang="zh-CN" altLang="en-US" sz="2500" dirty="0"/>
              <a:t>相等的元素，则返回该元素在表中的</a:t>
            </a:r>
            <a:r>
              <a:rPr lang="zh-CN" altLang="en-US" sz="2500" dirty="0">
                <a:solidFill>
                  <a:srgbClr val="C00000"/>
                </a:solidFill>
              </a:rPr>
              <a:t>序号</a:t>
            </a:r>
            <a:r>
              <a:rPr lang="zh-CN" altLang="en-US" sz="2500" dirty="0"/>
              <a:t>；</a:t>
            </a:r>
            <a:endParaRPr lang="en-US" altLang="zh-CN" sz="2500" dirty="0"/>
          </a:p>
          <a:p>
            <a:pPr lvl="1">
              <a:lnSpc>
                <a:spcPct val="150000"/>
              </a:lnSpc>
              <a:spcBef>
                <a:spcPts val="600"/>
              </a:spcBef>
              <a:spcAft>
                <a:spcPts val="0"/>
              </a:spcAft>
            </a:pPr>
            <a:r>
              <a:rPr lang="zh-CN" altLang="en-US" sz="2500" dirty="0"/>
              <a:t>若找不到，则返回一个“</a:t>
            </a:r>
            <a:r>
              <a:rPr lang="zh-CN" altLang="en-US" sz="2500" dirty="0">
                <a:solidFill>
                  <a:srgbClr val="C00000"/>
                </a:solidFill>
              </a:rPr>
              <a:t>空序号</a:t>
            </a:r>
            <a:r>
              <a:rPr lang="zh-CN" altLang="en-US" sz="2500" dirty="0"/>
              <a:t>”，如</a:t>
            </a:r>
            <a:r>
              <a:rPr lang="en-US" altLang="zh-CN" sz="2500" dirty="0">
                <a:solidFill>
                  <a:srgbClr val="C00000"/>
                </a:solidFill>
              </a:rPr>
              <a:t>-1</a:t>
            </a:r>
            <a:r>
              <a:rPr lang="zh-CN" altLang="en-US" sz="2500" dirty="0"/>
              <a:t>。 </a:t>
            </a:r>
          </a:p>
          <a:p>
            <a:pPr lvl="1">
              <a:lnSpc>
                <a:spcPct val="150000"/>
              </a:lnSpc>
              <a:spcBef>
                <a:spcPts val="600"/>
              </a:spcBef>
              <a:spcAft>
                <a:spcPts val="0"/>
              </a:spcAft>
            </a:pPr>
            <a:endParaRPr lang="en-US" altLang="zh-CN" sz="25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xmlns="" id="{2F0AF334-5C48-4ECC-8CDB-FD50560D2634}"/>
              </a:ext>
            </a:extLst>
          </p:cNvPr>
          <p:cNvSpPr>
            <a:spLocks noGrp="1" noChangeArrowheads="1"/>
          </p:cNvSpPr>
          <p:nvPr>
            <p:ph type="title"/>
          </p:nvPr>
        </p:nvSpPr>
        <p:spPr/>
        <p:txBody>
          <a:bodyPr/>
          <a:lstStyle/>
          <a:p>
            <a:r>
              <a:rPr lang="zh-CN" altLang="en-US">
                <a:latin typeface="宋体" panose="02010600030101010101" pitchFamily="2" charset="-122"/>
              </a:rPr>
              <a:t>线性表的查找运算 </a:t>
            </a:r>
          </a:p>
        </p:txBody>
      </p:sp>
      <p:sp>
        <p:nvSpPr>
          <p:cNvPr id="103427" name="Rectangle 3">
            <a:extLst>
              <a:ext uri="{FF2B5EF4-FFF2-40B4-BE49-F238E27FC236}">
                <a16:creationId xmlns:a16="http://schemas.microsoft.com/office/drawing/2014/main" xmlns="" id="{586026F0-E3D6-44DE-A3EB-DB24E0C15AE0}"/>
              </a:ext>
            </a:extLst>
          </p:cNvPr>
          <p:cNvSpPr>
            <a:spLocks noGrp="1" noChangeArrowheads="1"/>
          </p:cNvSpPr>
          <p:nvPr>
            <p:ph type="body" idx="1"/>
          </p:nvPr>
        </p:nvSpPr>
        <p:spPr>
          <a:xfrm>
            <a:off x="304800" y="1295400"/>
            <a:ext cx="11480800" cy="5257800"/>
          </a:xfrm>
        </p:spPr>
        <p:txBody>
          <a:bodyPr/>
          <a:lstStyle/>
          <a:p>
            <a:pPr algn="just">
              <a:spcBef>
                <a:spcPts val="800"/>
              </a:spcBef>
              <a:buFont typeface="Wingdings" panose="05000000000000000000" pitchFamily="2" charset="2"/>
              <a:buNone/>
            </a:pPr>
            <a:r>
              <a:rPr lang="en-US" altLang="zh-CN" sz="2300" dirty="0"/>
              <a:t>int  Locate(</a:t>
            </a:r>
            <a:r>
              <a:rPr lang="en-US" altLang="zh-CN" sz="2300" dirty="0" err="1"/>
              <a:t>SeqList</a:t>
            </a:r>
            <a:r>
              <a:rPr lang="en-US" altLang="zh-CN" sz="2300" dirty="0"/>
              <a:t> L</a:t>
            </a:r>
            <a:r>
              <a:rPr lang="zh-CN" altLang="en-US" sz="2300" dirty="0">
                <a:latin typeface="Times New Roman" panose="02020603050405020304" pitchFamily="18" charset="0"/>
              </a:rPr>
              <a:t>，</a:t>
            </a:r>
            <a:r>
              <a:rPr lang="en-US" altLang="zh-CN" sz="2300" dirty="0" err="1"/>
              <a:t>ElemType</a:t>
            </a:r>
            <a:r>
              <a:rPr lang="en-US" altLang="zh-CN" sz="2300" dirty="0"/>
              <a:t> e) {</a:t>
            </a:r>
          </a:p>
          <a:p>
            <a:pPr algn="just">
              <a:spcBef>
                <a:spcPts val="800"/>
              </a:spcBef>
              <a:buFont typeface="Wingdings" panose="05000000000000000000" pitchFamily="2" charset="2"/>
              <a:buNone/>
            </a:pPr>
            <a:r>
              <a:rPr lang="en-US" altLang="zh-CN" sz="2300" dirty="0"/>
              <a:t>      </a:t>
            </a:r>
            <a:r>
              <a:rPr lang="en-US" altLang="zh-CN" sz="2300" dirty="0" err="1"/>
              <a:t>i</a:t>
            </a:r>
            <a:r>
              <a:rPr lang="en-US" altLang="zh-CN" sz="2300" dirty="0"/>
              <a:t>=0 ;                  </a:t>
            </a:r>
            <a:r>
              <a:rPr lang="en-US" altLang="zh-CN" sz="2300" dirty="0">
                <a:solidFill>
                  <a:srgbClr val="CC0099"/>
                </a:solidFill>
              </a:rPr>
              <a:t>/*</a:t>
            </a:r>
            <a:r>
              <a:rPr lang="en-US" altLang="zh-CN" sz="2300" dirty="0" err="1">
                <a:solidFill>
                  <a:srgbClr val="CC0099"/>
                </a:solidFill>
              </a:rPr>
              <a:t>i</a:t>
            </a:r>
            <a:r>
              <a:rPr lang="zh-CN" altLang="en-US" sz="2300" dirty="0">
                <a:solidFill>
                  <a:srgbClr val="CC0099"/>
                </a:solidFill>
                <a:latin typeface="Times New Roman" panose="02020603050405020304" pitchFamily="18" charset="0"/>
              </a:rPr>
              <a:t>为扫描计数器，初值为</a:t>
            </a:r>
            <a:r>
              <a:rPr lang="en-US" altLang="zh-CN" sz="2300" dirty="0">
                <a:solidFill>
                  <a:srgbClr val="CC0099"/>
                </a:solidFill>
              </a:rPr>
              <a:t>0</a:t>
            </a:r>
            <a:r>
              <a:rPr lang="zh-CN" altLang="en-US" sz="2300" dirty="0">
                <a:solidFill>
                  <a:srgbClr val="CC0099"/>
                </a:solidFill>
                <a:latin typeface="Times New Roman" panose="02020603050405020304" pitchFamily="18" charset="0"/>
              </a:rPr>
              <a:t>，即从第一个元素开始比较</a:t>
            </a:r>
            <a:r>
              <a:rPr lang="zh-CN" altLang="en-US" sz="2300" dirty="0">
                <a:solidFill>
                  <a:srgbClr val="CC0099"/>
                </a:solidFill>
              </a:rPr>
              <a:t>*</a:t>
            </a:r>
            <a:r>
              <a:rPr lang="en-US" altLang="zh-CN" sz="2300" dirty="0">
                <a:solidFill>
                  <a:srgbClr val="CC0099"/>
                </a:solidFill>
              </a:rPr>
              <a:t>/</a:t>
            </a:r>
          </a:p>
          <a:p>
            <a:pPr algn="just">
              <a:spcBef>
                <a:spcPts val="800"/>
              </a:spcBef>
              <a:buFont typeface="Wingdings" panose="05000000000000000000" pitchFamily="2" charset="2"/>
              <a:buNone/>
            </a:pPr>
            <a:r>
              <a:rPr lang="en-US" altLang="zh-CN" sz="2300" dirty="0"/>
              <a:t>      while ((</a:t>
            </a:r>
            <a:r>
              <a:rPr lang="en-US" altLang="zh-CN" sz="2300" dirty="0" err="1"/>
              <a:t>i</a:t>
            </a:r>
            <a:r>
              <a:rPr lang="en-US" altLang="zh-CN" sz="2300" dirty="0"/>
              <a:t>&lt;=</a:t>
            </a:r>
            <a:r>
              <a:rPr lang="en-US" altLang="zh-CN" sz="2300" dirty="0" err="1"/>
              <a:t>L.last</a:t>
            </a:r>
            <a:r>
              <a:rPr lang="en-US" altLang="zh-CN" sz="2300" dirty="0"/>
              <a:t>)&amp;&amp;(</a:t>
            </a:r>
            <a:r>
              <a:rPr lang="en-US" altLang="zh-CN" sz="2300" dirty="0" err="1"/>
              <a:t>L.elem</a:t>
            </a:r>
            <a:r>
              <a:rPr lang="en-US" altLang="zh-CN" sz="2300" dirty="0"/>
              <a:t>[</a:t>
            </a:r>
            <a:r>
              <a:rPr lang="en-US" altLang="zh-CN" sz="2300" dirty="0" err="1"/>
              <a:t>i</a:t>
            </a:r>
            <a:r>
              <a:rPr lang="en-US" altLang="zh-CN" sz="2300" dirty="0"/>
              <a:t>]!=e) )     </a:t>
            </a:r>
          </a:p>
          <a:p>
            <a:pPr algn="just">
              <a:spcBef>
                <a:spcPts val="800"/>
              </a:spcBef>
              <a:buFont typeface="Wingdings" panose="05000000000000000000" pitchFamily="2" charset="2"/>
              <a:buNone/>
            </a:pPr>
            <a:r>
              <a:rPr lang="en-US" altLang="zh-CN" sz="2300" dirty="0"/>
              <a:t>            </a:t>
            </a:r>
            <a:r>
              <a:rPr lang="en-US" altLang="zh-CN" sz="2300" dirty="0" err="1"/>
              <a:t>i</a:t>
            </a:r>
            <a:r>
              <a:rPr lang="en-US" altLang="zh-CN" sz="2300" dirty="0"/>
              <a:t>++;            </a:t>
            </a:r>
            <a:r>
              <a:rPr lang="en-US" altLang="zh-CN" sz="2300" dirty="0">
                <a:solidFill>
                  <a:srgbClr val="CC0099"/>
                </a:solidFill>
              </a:rPr>
              <a:t>/*</a:t>
            </a:r>
            <a:r>
              <a:rPr lang="zh-CN" altLang="en-US" sz="2300" dirty="0">
                <a:solidFill>
                  <a:srgbClr val="CC0099"/>
                </a:solidFill>
                <a:latin typeface="Times New Roman" panose="02020603050405020304" pitchFamily="18" charset="0"/>
              </a:rPr>
              <a:t>顺序扫描表，直到找到值为</a:t>
            </a:r>
            <a:r>
              <a:rPr lang="en-US" altLang="zh-CN" sz="2300" dirty="0">
                <a:solidFill>
                  <a:srgbClr val="CC0099"/>
                </a:solidFill>
              </a:rPr>
              <a:t>e</a:t>
            </a:r>
            <a:r>
              <a:rPr lang="zh-CN" altLang="en-US" sz="2300" dirty="0">
                <a:solidFill>
                  <a:srgbClr val="CC0099"/>
                </a:solidFill>
                <a:latin typeface="Times New Roman" panose="02020603050405020304" pitchFamily="18" charset="0"/>
              </a:rPr>
              <a:t>的元素，或扫描到表尾而没找到</a:t>
            </a:r>
            <a:r>
              <a:rPr lang="zh-CN" altLang="en-US" sz="2300" dirty="0">
                <a:solidFill>
                  <a:srgbClr val="CC0099"/>
                </a:solidFill>
              </a:rPr>
              <a:t>*</a:t>
            </a:r>
            <a:r>
              <a:rPr lang="en-US" altLang="zh-CN" sz="2300" dirty="0">
                <a:solidFill>
                  <a:srgbClr val="CC0099"/>
                </a:solidFill>
              </a:rPr>
              <a:t>/</a:t>
            </a:r>
          </a:p>
          <a:p>
            <a:pPr algn="just">
              <a:spcBef>
                <a:spcPts val="800"/>
              </a:spcBef>
              <a:buFont typeface="Wingdings" panose="05000000000000000000" pitchFamily="2" charset="2"/>
              <a:buNone/>
            </a:pPr>
            <a:r>
              <a:rPr lang="en-US" altLang="zh-CN" sz="2300" dirty="0"/>
              <a:t>      if  (</a:t>
            </a:r>
            <a:r>
              <a:rPr lang="en-US" altLang="zh-CN" sz="2300" dirty="0" err="1"/>
              <a:t>i</a:t>
            </a:r>
            <a:r>
              <a:rPr lang="en-US" altLang="zh-CN" sz="2300" dirty="0"/>
              <a:t>&lt;=</a:t>
            </a:r>
            <a:r>
              <a:rPr lang="en-US" altLang="zh-CN" sz="2300" dirty="0" err="1"/>
              <a:t>L.last</a:t>
            </a:r>
            <a:r>
              <a:rPr lang="en-US" altLang="zh-CN" sz="2300" dirty="0"/>
              <a:t>)  </a:t>
            </a:r>
          </a:p>
          <a:p>
            <a:pPr algn="just">
              <a:spcBef>
                <a:spcPts val="800"/>
              </a:spcBef>
              <a:buFont typeface="Wingdings" panose="05000000000000000000" pitchFamily="2" charset="2"/>
              <a:buNone/>
            </a:pPr>
            <a:r>
              <a:rPr lang="en-US" altLang="zh-CN" sz="2300" dirty="0"/>
              <a:t>            return(</a:t>
            </a:r>
            <a:r>
              <a:rPr lang="en-US" altLang="zh-CN" sz="2300" dirty="0" err="1"/>
              <a:t>i</a:t>
            </a:r>
            <a:r>
              <a:rPr lang="en-US" altLang="zh-CN" sz="2300" dirty="0"/>
              <a:t>);    </a:t>
            </a:r>
            <a:r>
              <a:rPr lang="en-US" altLang="zh-CN" sz="2300" dirty="0">
                <a:solidFill>
                  <a:srgbClr val="CC0099"/>
                </a:solidFill>
              </a:rPr>
              <a:t>/*</a:t>
            </a:r>
            <a:r>
              <a:rPr lang="zh-CN" altLang="en-US" sz="2300" dirty="0">
                <a:solidFill>
                  <a:srgbClr val="CC0099"/>
                </a:solidFill>
                <a:latin typeface="Times New Roman" panose="02020603050405020304" pitchFamily="18" charset="0"/>
              </a:rPr>
              <a:t>若找到值为</a:t>
            </a:r>
            <a:r>
              <a:rPr lang="en-US" altLang="zh-CN" sz="2300" dirty="0">
                <a:solidFill>
                  <a:srgbClr val="CC0099"/>
                </a:solidFill>
              </a:rPr>
              <a:t>e</a:t>
            </a:r>
            <a:r>
              <a:rPr lang="zh-CN" altLang="en-US" sz="2300" dirty="0">
                <a:solidFill>
                  <a:srgbClr val="CC0099"/>
                </a:solidFill>
                <a:latin typeface="Times New Roman" panose="02020603050405020304" pitchFamily="18" charset="0"/>
              </a:rPr>
              <a:t>的元素，则返回其序号</a:t>
            </a:r>
            <a:r>
              <a:rPr lang="zh-CN" altLang="en-US" sz="2300" dirty="0">
                <a:solidFill>
                  <a:srgbClr val="CC0099"/>
                </a:solidFill>
              </a:rPr>
              <a:t>*</a:t>
            </a:r>
            <a:r>
              <a:rPr lang="en-US" altLang="zh-CN" sz="2300" dirty="0">
                <a:solidFill>
                  <a:srgbClr val="CC0099"/>
                </a:solidFill>
              </a:rPr>
              <a:t>/</a:t>
            </a:r>
          </a:p>
          <a:p>
            <a:pPr algn="just">
              <a:spcBef>
                <a:spcPts val="800"/>
              </a:spcBef>
              <a:buFont typeface="Wingdings" panose="05000000000000000000" pitchFamily="2" charset="2"/>
              <a:buNone/>
            </a:pPr>
            <a:r>
              <a:rPr lang="en-US" altLang="zh-CN" sz="2300" dirty="0"/>
              <a:t>      else	</a:t>
            </a:r>
          </a:p>
          <a:p>
            <a:pPr algn="just">
              <a:spcBef>
                <a:spcPts val="800"/>
              </a:spcBef>
              <a:buFont typeface="Wingdings" panose="05000000000000000000" pitchFamily="2" charset="2"/>
              <a:buNone/>
            </a:pPr>
            <a:r>
              <a:rPr lang="en-US" altLang="zh-CN" sz="2300" dirty="0"/>
              <a:t>            return(-1);  </a:t>
            </a:r>
            <a:r>
              <a:rPr lang="en-US" altLang="zh-CN" sz="2300" dirty="0">
                <a:solidFill>
                  <a:srgbClr val="CC0099"/>
                </a:solidFill>
              </a:rPr>
              <a:t>/*</a:t>
            </a:r>
            <a:r>
              <a:rPr lang="zh-CN" altLang="en-US" sz="2300" dirty="0">
                <a:solidFill>
                  <a:srgbClr val="CC0099"/>
                </a:solidFill>
                <a:latin typeface="Times New Roman" panose="02020603050405020304" pitchFamily="18" charset="0"/>
              </a:rPr>
              <a:t>若没找到，则返回空序号</a:t>
            </a:r>
            <a:r>
              <a:rPr lang="zh-CN" altLang="en-US" sz="2300" dirty="0">
                <a:solidFill>
                  <a:srgbClr val="CC0099"/>
                </a:solidFill>
              </a:rPr>
              <a:t>*</a:t>
            </a:r>
            <a:r>
              <a:rPr lang="en-US" altLang="zh-CN" sz="2300" dirty="0">
                <a:solidFill>
                  <a:srgbClr val="CC0099"/>
                </a:solidFill>
              </a:rPr>
              <a:t>/</a:t>
            </a:r>
          </a:p>
          <a:p>
            <a:pPr algn="just">
              <a:spcBef>
                <a:spcPts val="800"/>
              </a:spcBef>
              <a:buFont typeface="Wingdings" panose="05000000000000000000" pitchFamily="2" charset="2"/>
              <a:buNone/>
            </a:pPr>
            <a:r>
              <a:rPr lang="en-US" altLang="zh-CN" sz="2300" dirty="0"/>
              <a:t>}</a:t>
            </a:r>
          </a:p>
          <a:p>
            <a:pPr algn="just">
              <a:spcBef>
                <a:spcPts val="800"/>
              </a:spcBef>
              <a:buFont typeface="Wingdings" panose="05000000000000000000" pitchFamily="2" charset="2"/>
              <a:buNone/>
            </a:pPr>
            <a:r>
              <a:rPr lang="en-US" altLang="zh-CN" sz="2400" dirty="0">
                <a:solidFill>
                  <a:srgbClr val="FF0000"/>
                </a:solidFill>
              </a:rPr>
              <a:t>/*</a:t>
            </a:r>
            <a:r>
              <a:rPr lang="zh-CN" altLang="en-US" sz="2400" dirty="0">
                <a:solidFill>
                  <a:srgbClr val="FF0000"/>
                </a:solidFill>
              </a:rPr>
              <a:t>算法的时间复杂度为</a:t>
            </a:r>
            <a:r>
              <a:rPr lang="en-US" altLang="zh-CN" sz="2400" dirty="0">
                <a:solidFill>
                  <a:srgbClr val="FF0000"/>
                </a:solidFill>
              </a:rPr>
              <a:t>O(n)*/</a:t>
            </a:r>
          </a:p>
          <a:p>
            <a:pPr algn="just">
              <a:spcBef>
                <a:spcPts val="800"/>
              </a:spcBef>
              <a:buFont typeface="Wingdings" panose="05000000000000000000" pitchFamily="2" charset="2"/>
              <a:buNone/>
            </a:pPr>
            <a:endParaRPr lang="en-US" altLang="zh-CN" sz="23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419BC3-4EA9-4848-B270-80673D3EFDC5}"/>
              </a:ext>
            </a:extLst>
          </p:cNvPr>
          <p:cNvSpPr>
            <a:spLocks noGrp="1"/>
          </p:cNvSpPr>
          <p:nvPr>
            <p:ph type="title"/>
          </p:nvPr>
        </p:nvSpPr>
        <p:spPr/>
        <p:txBody>
          <a:bodyPr/>
          <a:lstStyle/>
          <a:p>
            <a:r>
              <a:rPr lang="zh-CN" altLang="en-US" dirty="0">
                <a:latin typeface="宋体" panose="02010600030101010101" pitchFamily="2" charset="-122"/>
              </a:rPr>
              <a:t>插入操作</a:t>
            </a:r>
            <a:endParaRPr lang="zh-CN" altLang="en-US" dirty="0"/>
          </a:p>
        </p:txBody>
      </p:sp>
      <p:sp>
        <p:nvSpPr>
          <p:cNvPr id="3" name="内容占位符 2">
            <a:extLst>
              <a:ext uri="{FF2B5EF4-FFF2-40B4-BE49-F238E27FC236}">
                <a16:creationId xmlns:a16="http://schemas.microsoft.com/office/drawing/2014/main" xmlns="" id="{5F011911-AFA3-4323-9AF2-9D5CABE65A66}"/>
              </a:ext>
            </a:extLst>
          </p:cNvPr>
          <p:cNvSpPr>
            <a:spLocks noGrp="1"/>
          </p:cNvSpPr>
          <p:nvPr>
            <p:ph idx="1"/>
          </p:nvPr>
        </p:nvSpPr>
        <p:spPr>
          <a:xfrm>
            <a:off x="355600" y="1752600"/>
            <a:ext cx="11480800" cy="4800600"/>
          </a:xfrm>
        </p:spPr>
        <p:txBody>
          <a:bodyPr/>
          <a:lstStyle/>
          <a:p>
            <a:pPr>
              <a:lnSpc>
                <a:spcPct val="150000"/>
              </a:lnSpc>
              <a:spcBef>
                <a:spcPts val="1200"/>
              </a:spcBef>
            </a:pPr>
            <a:r>
              <a:rPr lang="zh-CN" altLang="en-US" dirty="0">
                <a:latin typeface="宋体" panose="02010600030101010101" pitchFamily="2" charset="-122"/>
              </a:rPr>
              <a:t>线性表的插入运算是指在表的</a:t>
            </a:r>
            <a:r>
              <a:rPr lang="zh-CN" altLang="en-US" dirty="0"/>
              <a:t>第 </a:t>
            </a:r>
            <a:r>
              <a:rPr lang="en-US" altLang="zh-CN" dirty="0" err="1">
                <a:solidFill>
                  <a:srgbClr val="FF0000"/>
                </a:solidFill>
              </a:rPr>
              <a:t>i</a:t>
            </a:r>
            <a:r>
              <a:rPr lang="en-US" altLang="zh-CN" dirty="0"/>
              <a:t> (1≤i≤n+1)</a:t>
            </a:r>
            <a:r>
              <a:rPr lang="zh-CN" altLang="en-US" dirty="0">
                <a:latin typeface="宋体" panose="02010600030101010101" pitchFamily="2" charset="-122"/>
              </a:rPr>
              <a:t>个位置，插入一个新元素 </a:t>
            </a:r>
            <a:r>
              <a:rPr lang="en-US" altLang="zh-CN" dirty="0">
                <a:solidFill>
                  <a:srgbClr val="FF0000"/>
                </a:solidFill>
              </a:rPr>
              <a:t>e</a:t>
            </a:r>
          </a:p>
          <a:p>
            <a:pPr lvl="1">
              <a:lnSpc>
                <a:spcPct val="150000"/>
              </a:lnSpc>
              <a:spcBef>
                <a:spcPts val="1200"/>
              </a:spcBef>
            </a:pPr>
            <a:r>
              <a:rPr lang="zh-CN" altLang="en-US" sz="2600" dirty="0">
                <a:latin typeface="宋体" panose="02010600030101010101" pitchFamily="2" charset="-122"/>
              </a:rPr>
              <a:t>使长度为</a:t>
            </a:r>
            <a:r>
              <a:rPr lang="en-US" altLang="zh-CN" sz="2600" dirty="0">
                <a:latin typeface="宋体" panose="02010600030101010101" pitchFamily="2" charset="-122"/>
              </a:rPr>
              <a:t>n</a:t>
            </a:r>
            <a:r>
              <a:rPr lang="zh-CN" altLang="en-US" sz="2600" dirty="0">
                <a:latin typeface="宋体" panose="02010600030101010101" pitchFamily="2" charset="-122"/>
              </a:rPr>
              <a:t>的线性表 </a:t>
            </a:r>
            <a:r>
              <a:rPr lang="en-US" altLang="zh-CN" sz="2600" dirty="0">
                <a:latin typeface="宋体" panose="02010600030101010101" pitchFamily="2" charset="-122"/>
              </a:rPr>
              <a:t>(e</a:t>
            </a:r>
            <a:r>
              <a:rPr lang="en-US" altLang="zh-CN" sz="2600" baseline="-30000" dirty="0">
                <a:latin typeface="宋体" panose="02010600030101010101" pitchFamily="2" charset="-122"/>
              </a:rPr>
              <a:t>1</a:t>
            </a:r>
            <a:r>
              <a:rPr lang="zh-CN" altLang="en-US" sz="2600" dirty="0">
                <a:latin typeface="宋体" panose="02010600030101010101" pitchFamily="2" charset="-122"/>
              </a:rPr>
              <a:t>，</a:t>
            </a:r>
            <a:r>
              <a:rPr lang="en-US" altLang="zh-CN" sz="2600" dirty="0">
                <a:latin typeface="Times New Roman" panose="02020603050405020304" pitchFamily="18" charset="0"/>
              </a:rPr>
              <a:t>…</a:t>
            </a:r>
            <a:r>
              <a:rPr lang="zh-CN" altLang="en-US" sz="2600" dirty="0">
                <a:latin typeface="宋体" panose="02010600030101010101" pitchFamily="2" charset="-122"/>
              </a:rPr>
              <a:t>，</a:t>
            </a:r>
            <a:r>
              <a:rPr lang="en-US" altLang="zh-CN" sz="2600" dirty="0">
                <a:latin typeface="宋体" panose="02010600030101010101" pitchFamily="2" charset="-122"/>
              </a:rPr>
              <a:t>e</a:t>
            </a:r>
            <a:r>
              <a:rPr lang="en-US" altLang="zh-CN" sz="2600" baseline="-30000" dirty="0">
                <a:latin typeface="宋体" panose="02010600030101010101" pitchFamily="2" charset="-122"/>
              </a:rPr>
              <a:t>i-1</a:t>
            </a:r>
            <a:r>
              <a:rPr lang="zh-CN" altLang="en-US" sz="2600" dirty="0">
                <a:latin typeface="宋体" panose="02010600030101010101" pitchFamily="2" charset="-122"/>
              </a:rPr>
              <a:t>，</a:t>
            </a:r>
            <a:r>
              <a:rPr lang="en-US" altLang="zh-CN" sz="2600" dirty="0" err="1">
                <a:latin typeface="宋体" panose="02010600030101010101" pitchFamily="2" charset="-122"/>
              </a:rPr>
              <a:t>e</a:t>
            </a:r>
            <a:r>
              <a:rPr lang="en-US" altLang="zh-CN" sz="2600" baseline="-30000" dirty="0" err="1">
                <a:latin typeface="宋体" panose="02010600030101010101" pitchFamily="2" charset="-122"/>
              </a:rPr>
              <a:t>i</a:t>
            </a:r>
            <a:r>
              <a:rPr lang="zh-CN" altLang="en-US" sz="2600" dirty="0">
                <a:latin typeface="宋体" panose="02010600030101010101" pitchFamily="2" charset="-122"/>
              </a:rPr>
              <a:t>，</a:t>
            </a:r>
            <a:r>
              <a:rPr lang="en-US" altLang="zh-CN" sz="2600" dirty="0">
                <a:latin typeface="Times New Roman" panose="02020603050405020304" pitchFamily="18" charset="0"/>
              </a:rPr>
              <a:t>…</a:t>
            </a:r>
            <a:r>
              <a:rPr lang="zh-CN" altLang="en-US" sz="2600" dirty="0">
                <a:latin typeface="宋体" panose="02010600030101010101" pitchFamily="2" charset="-122"/>
              </a:rPr>
              <a:t>，</a:t>
            </a:r>
            <a:r>
              <a:rPr lang="en-US" altLang="zh-CN" sz="2600" dirty="0" err="1">
                <a:latin typeface="宋体" panose="02010600030101010101" pitchFamily="2" charset="-122"/>
              </a:rPr>
              <a:t>e</a:t>
            </a:r>
            <a:r>
              <a:rPr lang="en-US" altLang="zh-CN" sz="2600" baseline="-30000" dirty="0" err="1">
                <a:latin typeface="宋体" panose="02010600030101010101" pitchFamily="2" charset="-122"/>
              </a:rPr>
              <a:t>n</a:t>
            </a:r>
            <a:r>
              <a:rPr lang="en-US" altLang="zh-CN" sz="2600" dirty="0">
                <a:latin typeface="宋体" panose="02010600030101010101" pitchFamily="2" charset="-122"/>
              </a:rPr>
              <a:t>) </a:t>
            </a:r>
          </a:p>
          <a:p>
            <a:pPr lvl="1">
              <a:lnSpc>
                <a:spcPct val="150000"/>
              </a:lnSpc>
              <a:spcBef>
                <a:spcPts val="1200"/>
              </a:spcBef>
            </a:pPr>
            <a:r>
              <a:rPr lang="zh-CN" altLang="en-US" sz="2600" dirty="0">
                <a:latin typeface="宋体" panose="02010600030101010101" pitchFamily="2" charset="-122"/>
              </a:rPr>
              <a:t>变成长度为</a:t>
            </a:r>
            <a:r>
              <a:rPr lang="en-US" altLang="zh-CN" sz="2600" dirty="0">
                <a:latin typeface="宋体" panose="02010600030101010101" pitchFamily="2" charset="-122"/>
              </a:rPr>
              <a:t>n+1</a:t>
            </a:r>
            <a:r>
              <a:rPr lang="zh-CN" altLang="en-US" sz="2600" dirty="0">
                <a:latin typeface="宋体" panose="02010600030101010101" pitchFamily="2" charset="-122"/>
              </a:rPr>
              <a:t>的线性表（</a:t>
            </a:r>
            <a:r>
              <a:rPr lang="en-US" altLang="zh-CN" sz="2600" dirty="0">
                <a:latin typeface="宋体" panose="02010600030101010101" pitchFamily="2" charset="-122"/>
              </a:rPr>
              <a:t>e</a:t>
            </a:r>
            <a:r>
              <a:rPr lang="en-US" altLang="zh-CN" sz="2600" baseline="-30000" dirty="0">
                <a:latin typeface="宋体" panose="02010600030101010101" pitchFamily="2" charset="-122"/>
              </a:rPr>
              <a:t>1</a:t>
            </a:r>
            <a:r>
              <a:rPr lang="zh-CN" altLang="en-US" sz="2600" dirty="0">
                <a:latin typeface="宋体" panose="02010600030101010101" pitchFamily="2" charset="-122"/>
              </a:rPr>
              <a:t>，</a:t>
            </a:r>
            <a:r>
              <a:rPr lang="en-US" altLang="zh-CN" sz="2600" dirty="0">
                <a:latin typeface="Times New Roman" panose="02020603050405020304" pitchFamily="18" charset="0"/>
              </a:rPr>
              <a:t>…</a:t>
            </a:r>
            <a:r>
              <a:rPr lang="en-US" altLang="zh-CN" sz="2600" dirty="0">
                <a:latin typeface="宋体" panose="02010600030101010101" pitchFamily="2" charset="-122"/>
              </a:rPr>
              <a:t>,e</a:t>
            </a:r>
            <a:r>
              <a:rPr lang="en-US" altLang="zh-CN" sz="2600" baseline="-30000" dirty="0">
                <a:latin typeface="宋体" panose="02010600030101010101" pitchFamily="2" charset="-122"/>
              </a:rPr>
              <a:t>i-1</a:t>
            </a:r>
            <a:r>
              <a:rPr lang="zh-CN" altLang="en-US" sz="2600" dirty="0">
                <a:latin typeface="宋体" panose="02010600030101010101" pitchFamily="2" charset="-122"/>
              </a:rPr>
              <a:t>，</a:t>
            </a:r>
            <a:r>
              <a:rPr lang="en-US" altLang="zh-CN" sz="2600" dirty="0">
                <a:latin typeface="宋体" panose="02010600030101010101" pitchFamily="2" charset="-122"/>
              </a:rPr>
              <a:t>e</a:t>
            </a:r>
            <a:r>
              <a:rPr lang="zh-CN" altLang="en-US" sz="2600" dirty="0">
                <a:latin typeface="宋体" panose="02010600030101010101" pitchFamily="2" charset="-122"/>
              </a:rPr>
              <a:t>，</a:t>
            </a:r>
            <a:r>
              <a:rPr lang="en-US" altLang="zh-CN" sz="2600" dirty="0" err="1">
                <a:latin typeface="宋体" panose="02010600030101010101" pitchFamily="2" charset="-122"/>
              </a:rPr>
              <a:t>e</a:t>
            </a:r>
            <a:r>
              <a:rPr lang="en-US" altLang="zh-CN" sz="2600" baseline="-30000" dirty="0" err="1">
                <a:latin typeface="宋体" panose="02010600030101010101" pitchFamily="2" charset="-122"/>
              </a:rPr>
              <a:t>i</a:t>
            </a:r>
            <a:r>
              <a:rPr lang="zh-CN" altLang="en-US" sz="2600" dirty="0">
                <a:latin typeface="宋体" panose="02010600030101010101" pitchFamily="2" charset="-122"/>
              </a:rPr>
              <a:t>，</a:t>
            </a:r>
            <a:r>
              <a:rPr lang="en-US" altLang="zh-CN" sz="2600" dirty="0">
                <a:latin typeface="Times New Roman" panose="02020603050405020304" pitchFamily="18" charset="0"/>
              </a:rPr>
              <a:t>…</a:t>
            </a:r>
            <a:r>
              <a:rPr lang="zh-CN" altLang="en-US" sz="2600" dirty="0">
                <a:latin typeface="宋体" panose="02010600030101010101" pitchFamily="2" charset="-122"/>
              </a:rPr>
              <a:t>，</a:t>
            </a:r>
            <a:r>
              <a:rPr lang="en-US" altLang="zh-CN" sz="2600" dirty="0" err="1">
                <a:latin typeface="宋体" panose="02010600030101010101" pitchFamily="2" charset="-122"/>
              </a:rPr>
              <a:t>e</a:t>
            </a:r>
            <a:r>
              <a:rPr lang="en-US" altLang="zh-CN" sz="2600" baseline="-30000" dirty="0" err="1">
                <a:latin typeface="宋体" panose="02010600030101010101" pitchFamily="2" charset="-122"/>
              </a:rPr>
              <a:t>n</a:t>
            </a:r>
            <a:r>
              <a:rPr lang="zh-CN" altLang="en-US" sz="2600" dirty="0">
                <a:latin typeface="宋体" panose="02010600030101010101" pitchFamily="2" charset="-122"/>
              </a:rPr>
              <a:t>）。</a:t>
            </a:r>
            <a:endParaRPr lang="zh-CN" altLang="en-US" sz="2600" dirty="0"/>
          </a:p>
        </p:txBody>
      </p:sp>
    </p:spTree>
    <p:extLst>
      <p:ext uri="{BB962C8B-B14F-4D97-AF65-F5344CB8AC3E}">
        <p14:creationId xmlns:p14="http://schemas.microsoft.com/office/powerpoint/2010/main" xmlns="" val="2833290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xmlns="" id="{74568C82-6928-4091-8288-DC1511EB5565}"/>
              </a:ext>
            </a:extLst>
          </p:cNvPr>
          <p:cNvSpPr>
            <a:spLocks noGrp="1" noChangeArrowheads="1"/>
          </p:cNvSpPr>
          <p:nvPr>
            <p:ph type="title"/>
          </p:nvPr>
        </p:nvSpPr>
        <p:spPr/>
        <p:txBody>
          <a:bodyPr/>
          <a:lstStyle/>
          <a:p>
            <a:r>
              <a:rPr lang="zh-CN" altLang="en-US" sz="3200" dirty="0">
                <a:latin typeface="宋体" panose="02010600030101010101" pitchFamily="2" charset="-122"/>
              </a:rPr>
              <a:t>插入算法示意图</a:t>
            </a:r>
          </a:p>
        </p:txBody>
      </p:sp>
      <p:sp>
        <p:nvSpPr>
          <p:cNvPr id="104451" name="Rectangle 3">
            <a:extLst>
              <a:ext uri="{FF2B5EF4-FFF2-40B4-BE49-F238E27FC236}">
                <a16:creationId xmlns:a16="http://schemas.microsoft.com/office/drawing/2014/main" xmlns="" id="{304A4636-0786-4D7C-9152-287D7EB42CA4}"/>
              </a:ext>
            </a:extLst>
          </p:cNvPr>
          <p:cNvSpPr>
            <a:spLocks noGrp="1" noChangeArrowheads="1"/>
          </p:cNvSpPr>
          <p:nvPr>
            <p:ph type="body" idx="1"/>
          </p:nvPr>
        </p:nvSpPr>
        <p:spPr>
          <a:xfrm>
            <a:off x="304800" y="1371600"/>
            <a:ext cx="11506200" cy="1414462"/>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200" dirty="0">
                <a:latin typeface="宋体" panose="02010600030101010101" pitchFamily="2" charset="-122"/>
              </a:rPr>
              <a:t>已知：线性表 </a:t>
            </a:r>
            <a:r>
              <a:rPr lang="en-US" altLang="zh-CN" sz="2200" dirty="0">
                <a:latin typeface="宋体" panose="02010600030101010101" pitchFamily="2" charset="-122"/>
              </a:rPr>
              <a:t>(4,9,15,28,30,30,42,51,62)</a:t>
            </a:r>
            <a:r>
              <a:rPr lang="zh-CN" altLang="en-US" sz="2200" dirty="0">
                <a:latin typeface="宋体" panose="02010600030101010101" pitchFamily="2" charset="-122"/>
              </a:rPr>
              <a:t>，需在第</a:t>
            </a:r>
            <a:r>
              <a:rPr lang="en-US" altLang="zh-CN" sz="2200" dirty="0">
                <a:latin typeface="宋体" panose="02010600030101010101" pitchFamily="2" charset="-122"/>
              </a:rPr>
              <a:t>4</a:t>
            </a:r>
            <a:r>
              <a:rPr lang="zh-CN" altLang="en-US" sz="2200" dirty="0">
                <a:latin typeface="宋体" panose="02010600030101010101" pitchFamily="2" charset="-122"/>
              </a:rPr>
              <a:t>个元素之前插入一个元素“</a:t>
            </a:r>
            <a:r>
              <a:rPr lang="en-US" altLang="zh-CN" sz="2200" dirty="0">
                <a:latin typeface="宋体" panose="02010600030101010101" pitchFamily="2" charset="-122"/>
              </a:rPr>
              <a:t>21”</a:t>
            </a:r>
            <a:r>
              <a:rPr lang="zh-CN" altLang="en-US" sz="2200" dirty="0">
                <a:latin typeface="宋体" panose="02010600030101010101" pitchFamily="2" charset="-122"/>
              </a:rPr>
              <a:t>。则需要将第</a:t>
            </a:r>
            <a:r>
              <a:rPr lang="en-US" altLang="zh-CN" sz="2200" dirty="0">
                <a:latin typeface="宋体" panose="02010600030101010101" pitchFamily="2" charset="-122"/>
              </a:rPr>
              <a:t>9</a:t>
            </a:r>
            <a:r>
              <a:rPr lang="zh-CN" altLang="en-US" sz="2200" dirty="0">
                <a:latin typeface="宋体" panose="02010600030101010101" pitchFamily="2" charset="-122"/>
              </a:rPr>
              <a:t>个位置到第</a:t>
            </a:r>
            <a:r>
              <a:rPr lang="en-US" altLang="zh-CN" sz="2200" dirty="0">
                <a:latin typeface="宋体" panose="02010600030101010101" pitchFamily="2" charset="-122"/>
              </a:rPr>
              <a:t>4</a:t>
            </a:r>
            <a:r>
              <a:rPr lang="zh-CN" altLang="en-US" sz="2200" dirty="0">
                <a:latin typeface="宋体" panose="02010600030101010101" pitchFamily="2" charset="-122"/>
              </a:rPr>
              <a:t>个位置的元素依次后移一个位置，然后将“</a:t>
            </a:r>
            <a:r>
              <a:rPr lang="en-US" altLang="zh-CN" sz="2200" dirty="0">
                <a:latin typeface="宋体" panose="02010600030101010101" pitchFamily="2" charset="-122"/>
              </a:rPr>
              <a:t>21”</a:t>
            </a:r>
            <a:r>
              <a:rPr lang="zh-CN" altLang="en-US" sz="2200" dirty="0">
                <a:latin typeface="宋体" panose="02010600030101010101" pitchFamily="2" charset="-122"/>
              </a:rPr>
              <a:t>插入到第</a:t>
            </a:r>
            <a:r>
              <a:rPr lang="en-US" altLang="zh-CN" sz="2200" dirty="0">
                <a:latin typeface="宋体" panose="02010600030101010101" pitchFamily="2" charset="-122"/>
              </a:rPr>
              <a:t>4</a:t>
            </a:r>
            <a:r>
              <a:rPr lang="zh-CN" altLang="en-US" sz="2200" dirty="0">
                <a:latin typeface="宋体" panose="02010600030101010101" pitchFamily="2" charset="-122"/>
              </a:rPr>
              <a:t>个位置</a:t>
            </a:r>
          </a:p>
        </p:txBody>
      </p:sp>
      <p:grpSp>
        <p:nvGrpSpPr>
          <p:cNvPr id="4" name="组合 3">
            <a:extLst>
              <a:ext uri="{FF2B5EF4-FFF2-40B4-BE49-F238E27FC236}">
                <a16:creationId xmlns:a16="http://schemas.microsoft.com/office/drawing/2014/main" xmlns="" id="{1606DB0D-9465-4DB0-AE23-BBA4A08C55AB}"/>
              </a:ext>
            </a:extLst>
          </p:cNvPr>
          <p:cNvGrpSpPr/>
          <p:nvPr/>
        </p:nvGrpSpPr>
        <p:grpSpPr>
          <a:xfrm>
            <a:off x="1828800" y="3505200"/>
            <a:ext cx="7653443" cy="2430463"/>
            <a:chOff x="2247900" y="3429000"/>
            <a:chExt cx="7653443" cy="2430463"/>
          </a:xfrm>
        </p:grpSpPr>
        <p:sp>
          <p:nvSpPr>
            <p:cNvPr id="104453" name="Text Box 5">
              <a:extLst>
                <a:ext uri="{FF2B5EF4-FFF2-40B4-BE49-F238E27FC236}">
                  <a16:creationId xmlns:a16="http://schemas.microsoft.com/office/drawing/2014/main" xmlns="" id="{CD7A995D-7A2B-442A-A973-56F5B88E5847}"/>
                </a:ext>
              </a:extLst>
            </p:cNvPr>
            <p:cNvSpPr txBox="1">
              <a:spLocks noChangeArrowheads="1"/>
            </p:cNvSpPr>
            <p:nvPr/>
          </p:nvSpPr>
          <p:spPr bwMode="auto">
            <a:xfrm>
              <a:off x="2846493" y="3429000"/>
              <a:ext cx="953117" cy="420688"/>
            </a:xfrm>
            <a:prstGeom prst="rect">
              <a:avLst/>
            </a:prstGeom>
            <a:solidFill>
              <a:srgbClr val="FFFFFF"/>
            </a:solidFill>
            <a:ln>
              <a:noFill/>
            </a:ln>
            <a:extLst>
              <a:ext uri="{91240B29-F687-4F45-9708-019B960494DF}">
                <a14:hiddenLine xmlns:a14="http://schemas.microsoft.com/office/drawing/2010/main" xmlns="" w="9525">
                  <a:solidFill>
                    <a:srgbClr val="FFFFFF"/>
                  </a:solidFill>
                  <a:miter lim="800000"/>
                  <a:headEnd/>
                  <a:tailEnd/>
                </a14:hiddenLine>
              </a:ext>
            </a:extLst>
          </p:spPr>
          <p:txBody>
            <a:bodyPr/>
            <a:lstStyle/>
            <a:p>
              <a:pPr algn="ctr" eaLnBrk="0" hangingPunct="0"/>
              <a:r>
                <a:rPr lang="zh-CN" altLang="en-US" b="1" dirty="0">
                  <a:latin typeface="+mn-ea"/>
                </a:rPr>
                <a:t>序号</a:t>
              </a:r>
            </a:p>
          </p:txBody>
        </p:sp>
        <p:sp>
          <p:nvSpPr>
            <p:cNvPr id="104454" name="Text Box 6">
              <a:extLst>
                <a:ext uri="{FF2B5EF4-FFF2-40B4-BE49-F238E27FC236}">
                  <a16:creationId xmlns:a16="http://schemas.microsoft.com/office/drawing/2014/main" xmlns="" id="{FC66F25B-219B-4E84-9068-A7D1DA601817}"/>
                </a:ext>
              </a:extLst>
            </p:cNvPr>
            <p:cNvSpPr txBox="1">
              <a:spLocks noChangeArrowheads="1"/>
            </p:cNvSpPr>
            <p:nvPr/>
          </p:nvSpPr>
          <p:spPr bwMode="auto">
            <a:xfrm>
              <a:off x="2281749" y="4564063"/>
              <a:ext cx="1496483" cy="465138"/>
            </a:xfrm>
            <a:prstGeom prst="rect">
              <a:avLst/>
            </a:prstGeom>
            <a:solidFill>
              <a:srgbClr val="FFFFFF"/>
            </a:solidFill>
            <a:ln>
              <a:noFill/>
            </a:ln>
            <a:extLst>
              <a:ext uri="{91240B29-F687-4F45-9708-019B960494DF}">
                <a14:hiddenLine xmlns:a14="http://schemas.microsoft.com/office/drawing/2010/main" xmlns="" w="9525">
                  <a:solidFill>
                    <a:srgbClr val="FFFFFF"/>
                  </a:solidFill>
                  <a:miter lim="800000"/>
                  <a:headEnd/>
                  <a:tailEnd/>
                </a14:hiddenLine>
              </a:ext>
            </a:extLst>
          </p:spPr>
          <p:txBody>
            <a:bodyPr/>
            <a:lstStyle/>
            <a:p>
              <a:pPr algn="ctr" eaLnBrk="0" hangingPunct="0"/>
              <a:r>
                <a:rPr lang="zh-CN" altLang="en-US" b="1" dirty="0">
                  <a:latin typeface="+mn-ea"/>
                </a:rPr>
                <a:t>移动元素</a:t>
              </a:r>
            </a:p>
          </p:txBody>
        </p:sp>
        <p:sp>
          <p:nvSpPr>
            <p:cNvPr id="104455" name="Text Box 7">
              <a:extLst>
                <a:ext uri="{FF2B5EF4-FFF2-40B4-BE49-F238E27FC236}">
                  <a16:creationId xmlns:a16="http://schemas.microsoft.com/office/drawing/2014/main" xmlns="" id="{6BC18671-93BD-4DCA-8956-8B642D0142EF}"/>
                </a:ext>
              </a:extLst>
            </p:cNvPr>
            <p:cNvSpPr txBox="1">
              <a:spLocks noChangeArrowheads="1"/>
            </p:cNvSpPr>
            <p:nvPr/>
          </p:nvSpPr>
          <p:spPr bwMode="auto">
            <a:xfrm>
              <a:off x="2247900" y="5334000"/>
              <a:ext cx="1496483" cy="525463"/>
            </a:xfrm>
            <a:prstGeom prst="rect">
              <a:avLst/>
            </a:prstGeom>
            <a:solidFill>
              <a:srgbClr val="FFFFFF"/>
            </a:solidFill>
            <a:ln>
              <a:noFill/>
            </a:ln>
            <a:extLst>
              <a:ext uri="{91240B29-F687-4F45-9708-019B960494DF}">
                <a14:hiddenLine xmlns:a14="http://schemas.microsoft.com/office/drawing/2010/main" xmlns="" w="9525">
                  <a:solidFill>
                    <a:srgbClr val="FFFFFF"/>
                  </a:solidFill>
                  <a:miter lim="800000"/>
                  <a:headEnd/>
                  <a:tailEnd/>
                </a14:hiddenLine>
              </a:ext>
            </a:extLst>
          </p:spPr>
          <p:txBody>
            <a:bodyPr/>
            <a:lstStyle/>
            <a:p>
              <a:pPr algn="ctr" eaLnBrk="0" hangingPunct="0"/>
              <a:r>
                <a:rPr lang="zh-CN" altLang="en-US" b="1">
                  <a:latin typeface="+mn-ea"/>
                </a:rPr>
                <a:t>插入元素</a:t>
              </a:r>
            </a:p>
          </p:txBody>
        </p:sp>
        <p:grpSp>
          <p:nvGrpSpPr>
            <p:cNvPr id="104458" name="Group 10">
              <a:extLst>
                <a:ext uri="{FF2B5EF4-FFF2-40B4-BE49-F238E27FC236}">
                  <a16:creationId xmlns:a16="http://schemas.microsoft.com/office/drawing/2014/main" xmlns="" id="{4628F6B8-E076-4CCF-909B-C8B1A502D449}"/>
                </a:ext>
              </a:extLst>
            </p:cNvPr>
            <p:cNvGrpSpPr>
              <a:grpSpLocks/>
            </p:cNvGrpSpPr>
            <p:nvPr/>
          </p:nvGrpSpPr>
          <p:grpSpPr bwMode="auto">
            <a:xfrm>
              <a:off x="3895813" y="3429000"/>
              <a:ext cx="5987715" cy="425450"/>
              <a:chOff x="2775" y="9675"/>
              <a:chExt cx="5280" cy="420"/>
            </a:xfrm>
          </p:grpSpPr>
          <p:sp>
            <p:nvSpPr>
              <p:cNvPr id="104459" name="Text Box 11">
                <a:extLst>
                  <a:ext uri="{FF2B5EF4-FFF2-40B4-BE49-F238E27FC236}">
                    <a16:creationId xmlns:a16="http://schemas.microsoft.com/office/drawing/2014/main" xmlns="" id="{772180C6-DDE6-47CE-AD5E-15FD70079851}"/>
                  </a:ext>
                </a:extLst>
              </p:cNvPr>
              <p:cNvSpPr txBox="1">
                <a:spLocks noChangeArrowheads="1"/>
              </p:cNvSpPr>
              <p:nvPr/>
            </p:nvSpPr>
            <p:spPr bwMode="auto">
              <a:xfrm>
                <a:off x="2775" y="9675"/>
                <a:ext cx="540"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1</a:t>
                </a:r>
              </a:p>
            </p:txBody>
          </p:sp>
          <p:sp>
            <p:nvSpPr>
              <p:cNvPr id="104460" name="Text Box 12">
                <a:extLst>
                  <a:ext uri="{FF2B5EF4-FFF2-40B4-BE49-F238E27FC236}">
                    <a16:creationId xmlns:a16="http://schemas.microsoft.com/office/drawing/2014/main" xmlns="" id="{E6A6BA6C-8EA6-49F5-85F9-2681D22EC833}"/>
                  </a:ext>
                </a:extLst>
              </p:cNvPr>
              <p:cNvSpPr txBox="1">
                <a:spLocks noChangeArrowheads="1"/>
              </p:cNvSpPr>
              <p:nvPr/>
            </p:nvSpPr>
            <p:spPr bwMode="auto">
              <a:xfrm>
                <a:off x="3315"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2</a:t>
                </a:r>
              </a:p>
            </p:txBody>
          </p:sp>
          <p:sp>
            <p:nvSpPr>
              <p:cNvPr id="104461" name="Text Box 13">
                <a:extLst>
                  <a:ext uri="{FF2B5EF4-FFF2-40B4-BE49-F238E27FC236}">
                    <a16:creationId xmlns:a16="http://schemas.microsoft.com/office/drawing/2014/main" xmlns="" id="{86EC4751-7338-4ECC-BE20-28A4067A5782}"/>
                  </a:ext>
                </a:extLst>
              </p:cNvPr>
              <p:cNvSpPr txBox="1">
                <a:spLocks noChangeArrowheads="1"/>
              </p:cNvSpPr>
              <p:nvPr/>
            </p:nvSpPr>
            <p:spPr bwMode="auto">
              <a:xfrm>
                <a:off x="3855"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a:t>
                </a:r>
              </a:p>
            </p:txBody>
          </p:sp>
          <p:sp>
            <p:nvSpPr>
              <p:cNvPr id="104462" name="Text Box 14">
                <a:extLst>
                  <a:ext uri="{FF2B5EF4-FFF2-40B4-BE49-F238E27FC236}">
                    <a16:creationId xmlns:a16="http://schemas.microsoft.com/office/drawing/2014/main" xmlns="" id="{9701EF46-A25E-4E44-8C1B-72D4F5662D86}"/>
                  </a:ext>
                </a:extLst>
              </p:cNvPr>
              <p:cNvSpPr txBox="1">
                <a:spLocks noChangeArrowheads="1"/>
              </p:cNvSpPr>
              <p:nvPr/>
            </p:nvSpPr>
            <p:spPr bwMode="auto">
              <a:xfrm>
                <a:off x="438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4463" name="Text Box 15">
                <a:extLst>
                  <a:ext uri="{FF2B5EF4-FFF2-40B4-BE49-F238E27FC236}">
                    <a16:creationId xmlns:a16="http://schemas.microsoft.com/office/drawing/2014/main" xmlns="" id="{641E88A0-10C6-428D-8B44-BABB44E57FCD}"/>
                  </a:ext>
                </a:extLst>
              </p:cNvPr>
              <p:cNvSpPr txBox="1">
                <a:spLocks noChangeArrowheads="1"/>
              </p:cNvSpPr>
              <p:nvPr/>
            </p:nvSpPr>
            <p:spPr bwMode="auto">
              <a:xfrm>
                <a:off x="492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5</a:t>
                </a:r>
              </a:p>
            </p:txBody>
          </p:sp>
          <p:sp>
            <p:nvSpPr>
              <p:cNvPr id="104464" name="Text Box 16">
                <a:extLst>
                  <a:ext uri="{FF2B5EF4-FFF2-40B4-BE49-F238E27FC236}">
                    <a16:creationId xmlns:a16="http://schemas.microsoft.com/office/drawing/2014/main" xmlns="" id="{97D88EB6-E655-4382-8A7D-D315C6079677}"/>
                  </a:ext>
                </a:extLst>
              </p:cNvPr>
              <p:cNvSpPr txBox="1">
                <a:spLocks noChangeArrowheads="1"/>
              </p:cNvSpPr>
              <p:nvPr/>
            </p:nvSpPr>
            <p:spPr bwMode="auto">
              <a:xfrm>
                <a:off x="543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6</a:t>
                </a:r>
              </a:p>
            </p:txBody>
          </p:sp>
          <p:sp>
            <p:nvSpPr>
              <p:cNvPr id="104465" name="Text Box 17">
                <a:extLst>
                  <a:ext uri="{FF2B5EF4-FFF2-40B4-BE49-F238E27FC236}">
                    <a16:creationId xmlns:a16="http://schemas.microsoft.com/office/drawing/2014/main" xmlns="" id="{E8BF059E-8BB4-45AF-85C1-9B7C20444070}"/>
                  </a:ext>
                </a:extLst>
              </p:cNvPr>
              <p:cNvSpPr txBox="1">
                <a:spLocks noChangeArrowheads="1"/>
              </p:cNvSpPr>
              <p:nvPr/>
            </p:nvSpPr>
            <p:spPr bwMode="auto">
              <a:xfrm>
                <a:off x="594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7</a:t>
                </a:r>
              </a:p>
            </p:txBody>
          </p:sp>
          <p:sp>
            <p:nvSpPr>
              <p:cNvPr id="104466" name="Text Box 18">
                <a:extLst>
                  <a:ext uri="{FF2B5EF4-FFF2-40B4-BE49-F238E27FC236}">
                    <a16:creationId xmlns:a16="http://schemas.microsoft.com/office/drawing/2014/main" xmlns="" id="{D62DD09E-A3A4-4F5D-8D43-17D37CEF287B}"/>
                  </a:ext>
                </a:extLst>
              </p:cNvPr>
              <p:cNvSpPr txBox="1">
                <a:spLocks noChangeArrowheads="1"/>
              </p:cNvSpPr>
              <p:nvPr/>
            </p:nvSpPr>
            <p:spPr bwMode="auto">
              <a:xfrm>
                <a:off x="648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8</a:t>
                </a:r>
              </a:p>
            </p:txBody>
          </p:sp>
          <p:sp>
            <p:nvSpPr>
              <p:cNvPr id="104467" name="Text Box 19">
                <a:extLst>
                  <a:ext uri="{FF2B5EF4-FFF2-40B4-BE49-F238E27FC236}">
                    <a16:creationId xmlns:a16="http://schemas.microsoft.com/office/drawing/2014/main" xmlns="" id="{27D82429-3963-48BB-9254-192EEC2F7540}"/>
                  </a:ext>
                </a:extLst>
              </p:cNvPr>
              <p:cNvSpPr txBox="1">
                <a:spLocks noChangeArrowheads="1"/>
              </p:cNvSpPr>
              <p:nvPr/>
            </p:nvSpPr>
            <p:spPr bwMode="auto">
              <a:xfrm>
                <a:off x="750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10</a:t>
                </a:r>
              </a:p>
            </p:txBody>
          </p:sp>
          <p:sp>
            <p:nvSpPr>
              <p:cNvPr id="104468" name="Text Box 20">
                <a:extLst>
                  <a:ext uri="{FF2B5EF4-FFF2-40B4-BE49-F238E27FC236}">
                    <a16:creationId xmlns:a16="http://schemas.microsoft.com/office/drawing/2014/main" xmlns="" id="{17F2EB5C-E2C9-40DB-A901-7AA448722834}"/>
                  </a:ext>
                </a:extLst>
              </p:cNvPr>
              <p:cNvSpPr txBox="1">
                <a:spLocks noChangeArrowheads="1"/>
              </p:cNvSpPr>
              <p:nvPr/>
            </p:nvSpPr>
            <p:spPr bwMode="auto">
              <a:xfrm>
                <a:off x="699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grpSp>
        <p:grpSp>
          <p:nvGrpSpPr>
            <p:cNvPr id="104470" name="Group 22">
              <a:extLst>
                <a:ext uri="{FF2B5EF4-FFF2-40B4-BE49-F238E27FC236}">
                  <a16:creationId xmlns:a16="http://schemas.microsoft.com/office/drawing/2014/main" xmlns="" id="{85B902C0-5203-4C0E-BC85-557F442E732D}"/>
                </a:ext>
              </a:extLst>
            </p:cNvPr>
            <p:cNvGrpSpPr>
              <a:grpSpLocks/>
            </p:cNvGrpSpPr>
            <p:nvPr/>
          </p:nvGrpSpPr>
          <p:grpSpPr bwMode="auto">
            <a:xfrm>
              <a:off x="3913627" y="3810000"/>
              <a:ext cx="5987715" cy="425450"/>
              <a:chOff x="2775" y="9675"/>
              <a:chExt cx="5280" cy="420"/>
            </a:xfrm>
          </p:grpSpPr>
          <p:sp>
            <p:nvSpPr>
              <p:cNvPr id="104471" name="Text Box 23">
                <a:extLst>
                  <a:ext uri="{FF2B5EF4-FFF2-40B4-BE49-F238E27FC236}">
                    <a16:creationId xmlns:a16="http://schemas.microsoft.com/office/drawing/2014/main" xmlns="" id="{C51D4DA0-B6BF-48FF-B722-49D26955906D}"/>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4472" name="Text Box 24">
                <a:extLst>
                  <a:ext uri="{FF2B5EF4-FFF2-40B4-BE49-F238E27FC236}">
                    <a16:creationId xmlns:a16="http://schemas.microsoft.com/office/drawing/2014/main" xmlns="" id="{94DD715C-CC94-4DBE-ACCF-56022B8DD904}"/>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sp>
            <p:nvSpPr>
              <p:cNvPr id="104473" name="Text Box 25">
                <a:extLst>
                  <a:ext uri="{FF2B5EF4-FFF2-40B4-BE49-F238E27FC236}">
                    <a16:creationId xmlns:a16="http://schemas.microsoft.com/office/drawing/2014/main" xmlns="" id="{821AAF8C-DF14-4CB7-9012-802EB0504183}"/>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15</a:t>
                </a:r>
              </a:p>
            </p:txBody>
          </p:sp>
          <p:sp>
            <p:nvSpPr>
              <p:cNvPr id="104474" name="Text Box 26">
                <a:extLst>
                  <a:ext uri="{FF2B5EF4-FFF2-40B4-BE49-F238E27FC236}">
                    <a16:creationId xmlns:a16="http://schemas.microsoft.com/office/drawing/2014/main" xmlns="" id="{5BE16478-1AFD-4FEC-ADE2-0E300B5F78C5}"/>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28</a:t>
                </a:r>
              </a:p>
            </p:txBody>
          </p:sp>
          <p:sp>
            <p:nvSpPr>
              <p:cNvPr id="104475" name="Text Box 27">
                <a:extLst>
                  <a:ext uri="{FF2B5EF4-FFF2-40B4-BE49-F238E27FC236}">
                    <a16:creationId xmlns:a16="http://schemas.microsoft.com/office/drawing/2014/main" xmlns="" id="{13D7E16E-B81D-4599-8FCB-77A10753E982}"/>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476" name="Text Box 28">
                <a:extLst>
                  <a:ext uri="{FF2B5EF4-FFF2-40B4-BE49-F238E27FC236}">
                    <a16:creationId xmlns:a16="http://schemas.microsoft.com/office/drawing/2014/main" xmlns="" id="{586887BD-0C9B-4D9E-8C09-6728221C0BC0}"/>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477" name="Text Box 29">
                <a:extLst>
                  <a:ext uri="{FF2B5EF4-FFF2-40B4-BE49-F238E27FC236}">
                    <a16:creationId xmlns:a16="http://schemas.microsoft.com/office/drawing/2014/main" xmlns="" id="{8F93B2BB-D65A-4137-B52D-B8808D954D3C}"/>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42</a:t>
                </a:r>
              </a:p>
            </p:txBody>
          </p:sp>
          <p:sp>
            <p:nvSpPr>
              <p:cNvPr id="104478" name="Text Box 30">
                <a:extLst>
                  <a:ext uri="{FF2B5EF4-FFF2-40B4-BE49-F238E27FC236}">
                    <a16:creationId xmlns:a16="http://schemas.microsoft.com/office/drawing/2014/main" xmlns="" id="{68EF201E-5EB5-49DE-B07C-1FDA60B4FEC6}"/>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51</a:t>
                </a:r>
              </a:p>
            </p:txBody>
          </p:sp>
          <p:sp>
            <p:nvSpPr>
              <p:cNvPr id="104479" name="Text Box 31">
                <a:extLst>
                  <a:ext uri="{FF2B5EF4-FFF2-40B4-BE49-F238E27FC236}">
                    <a16:creationId xmlns:a16="http://schemas.microsoft.com/office/drawing/2014/main" xmlns="" id="{4FE97673-7415-4085-8F35-CC2DDBBB0D98}"/>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endParaRPr lang="zh-CN" altLang="zh-CN" b="1">
                  <a:latin typeface="+mn-ea"/>
                </a:endParaRPr>
              </a:p>
            </p:txBody>
          </p:sp>
          <p:sp>
            <p:nvSpPr>
              <p:cNvPr id="104480" name="Text Box 32">
                <a:extLst>
                  <a:ext uri="{FF2B5EF4-FFF2-40B4-BE49-F238E27FC236}">
                    <a16:creationId xmlns:a16="http://schemas.microsoft.com/office/drawing/2014/main" xmlns="" id="{ACB23BB4-F81B-4E7D-8BBE-130D4C08BDBC}"/>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62</a:t>
                </a:r>
              </a:p>
            </p:txBody>
          </p:sp>
        </p:grpSp>
        <p:grpSp>
          <p:nvGrpSpPr>
            <p:cNvPr id="104482" name="Group 34">
              <a:extLst>
                <a:ext uri="{FF2B5EF4-FFF2-40B4-BE49-F238E27FC236}">
                  <a16:creationId xmlns:a16="http://schemas.microsoft.com/office/drawing/2014/main" xmlns="" id="{733ABFAF-2DA5-402E-87D6-123E73A6BBBF}"/>
                </a:ext>
              </a:extLst>
            </p:cNvPr>
            <p:cNvGrpSpPr>
              <a:grpSpLocks/>
            </p:cNvGrpSpPr>
            <p:nvPr/>
          </p:nvGrpSpPr>
          <p:grpSpPr bwMode="auto">
            <a:xfrm>
              <a:off x="3913628" y="4573588"/>
              <a:ext cx="5987715" cy="425450"/>
              <a:chOff x="2775" y="9675"/>
              <a:chExt cx="5280" cy="420"/>
            </a:xfrm>
          </p:grpSpPr>
          <p:sp>
            <p:nvSpPr>
              <p:cNvPr id="104483" name="Text Box 35">
                <a:extLst>
                  <a:ext uri="{FF2B5EF4-FFF2-40B4-BE49-F238E27FC236}">
                    <a16:creationId xmlns:a16="http://schemas.microsoft.com/office/drawing/2014/main" xmlns="" id="{8304804F-EA30-4758-BF9F-E13120F25EE1}"/>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4484" name="Text Box 36">
                <a:extLst>
                  <a:ext uri="{FF2B5EF4-FFF2-40B4-BE49-F238E27FC236}">
                    <a16:creationId xmlns:a16="http://schemas.microsoft.com/office/drawing/2014/main" xmlns="" id="{831648BB-FFF5-4FB0-9377-E86951111F45}"/>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sp>
            <p:nvSpPr>
              <p:cNvPr id="104485" name="Text Box 37">
                <a:extLst>
                  <a:ext uri="{FF2B5EF4-FFF2-40B4-BE49-F238E27FC236}">
                    <a16:creationId xmlns:a16="http://schemas.microsoft.com/office/drawing/2014/main" xmlns="" id="{875723A9-227A-4C57-B557-B2B8136FD8AC}"/>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15</a:t>
                </a:r>
              </a:p>
            </p:txBody>
          </p:sp>
          <p:sp>
            <p:nvSpPr>
              <p:cNvPr id="104486" name="Text Box 38">
                <a:extLst>
                  <a:ext uri="{FF2B5EF4-FFF2-40B4-BE49-F238E27FC236}">
                    <a16:creationId xmlns:a16="http://schemas.microsoft.com/office/drawing/2014/main" xmlns="" id="{67DA0D9C-72EA-418A-B1EF-3C1B75403957}"/>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endParaRPr lang="zh-CN" altLang="zh-CN" b="1">
                  <a:latin typeface="+mn-ea"/>
                </a:endParaRPr>
              </a:p>
            </p:txBody>
          </p:sp>
          <p:sp>
            <p:nvSpPr>
              <p:cNvPr id="104487" name="Text Box 39">
                <a:extLst>
                  <a:ext uri="{FF2B5EF4-FFF2-40B4-BE49-F238E27FC236}">
                    <a16:creationId xmlns:a16="http://schemas.microsoft.com/office/drawing/2014/main" xmlns="" id="{E2F1DB08-7F1F-41AB-9D00-0D4A85A11AAC}"/>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28</a:t>
                </a:r>
              </a:p>
            </p:txBody>
          </p:sp>
          <p:sp>
            <p:nvSpPr>
              <p:cNvPr id="104488" name="Text Box 40">
                <a:extLst>
                  <a:ext uri="{FF2B5EF4-FFF2-40B4-BE49-F238E27FC236}">
                    <a16:creationId xmlns:a16="http://schemas.microsoft.com/office/drawing/2014/main" xmlns="" id="{9FF1FCCA-57E1-41DB-9444-3EAE20AA1F84}"/>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489" name="Text Box 41">
                <a:extLst>
                  <a:ext uri="{FF2B5EF4-FFF2-40B4-BE49-F238E27FC236}">
                    <a16:creationId xmlns:a16="http://schemas.microsoft.com/office/drawing/2014/main" xmlns="" id="{57CAF4BA-2FB2-422F-A98D-FE9E5A6E73AE}"/>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490" name="Text Box 42">
                <a:extLst>
                  <a:ext uri="{FF2B5EF4-FFF2-40B4-BE49-F238E27FC236}">
                    <a16:creationId xmlns:a16="http://schemas.microsoft.com/office/drawing/2014/main" xmlns="" id="{A212AB8A-EAAC-4D3C-856D-475F81433CA9}"/>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42</a:t>
                </a:r>
              </a:p>
            </p:txBody>
          </p:sp>
          <p:sp>
            <p:nvSpPr>
              <p:cNvPr id="104491" name="Text Box 43">
                <a:extLst>
                  <a:ext uri="{FF2B5EF4-FFF2-40B4-BE49-F238E27FC236}">
                    <a16:creationId xmlns:a16="http://schemas.microsoft.com/office/drawing/2014/main" xmlns="" id="{4B79818F-64B1-4D12-80D3-B6228E1DD766}"/>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62</a:t>
                </a:r>
              </a:p>
            </p:txBody>
          </p:sp>
          <p:sp>
            <p:nvSpPr>
              <p:cNvPr id="104492" name="Text Box 44">
                <a:extLst>
                  <a:ext uri="{FF2B5EF4-FFF2-40B4-BE49-F238E27FC236}">
                    <a16:creationId xmlns:a16="http://schemas.microsoft.com/office/drawing/2014/main" xmlns="" id="{AE3E32A9-B375-4909-94DF-6980ADFAF506}"/>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51</a:t>
                </a:r>
              </a:p>
            </p:txBody>
          </p:sp>
        </p:grpSp>
        <p:grpSp>
          <p:nvGrpSpPr>
            <p:cNvPr id="104495" name="Group 47">
              <a:extLst>
                <a:ext uri="{FF2B5EF4-FFF2-40B4-BE49-F238E27FC236}">
                  <a16:creationId xmlns:a16="http://schemas.microsoft.com/office/drawing/2014/main" xmlns="" id="{EFD80F50-1E23-412F-81EE-8EB00B07B985}"/>
                </a:ext>
              </a:extLst>
            </p:cNvPr>
            <p:cNvGrpSpPr>
              <a:grpSpLocks/>
            </p:cNvGrpSpPr>
            <p:nvPr/>
          </p:nvGrpSpPr>
          <p:grpSpPr bwMode="auto">
            <a:xfrm>
              <a:off x="3914011" y="5365750"/>
              <a:ext cx="5987330" cy="425450"/>
              <a:chOff x="2791" y="9675"/>
              <a:chExt cx="5264" cy="420"/>
            </a:xfrm>
          </p:grpSpPr>
          <p:sp>
            <p:nvSpPr>
              <p:cNvPr id="104496" name="Text Box 48">
                <a:extLst>
                  <a:ext uri="{FF2B5EF4-FFF2-40B4-BE49-F238E27FC236}">
                    <a16:creationId xmlns:a16="http://schemas.microsoft.com/office/drawing/2014/main" xmlns="" id="{1288AE3F-49E4-4446-AD19-05D52CFA9FC0}"/>
                  </a:ext>
                </a:extLst>
              </p:cNvPr>
              <p:cNvSpPr txBox="1">
                <a:spLocks noChangeArrowheads="1"/>
              </p:cNvSpPr>
              <p:nvPr/>
            </p:nvSpPr>
            <p:spPr bwMode="auto">
              <a:xfrm>
                <a:off x="2791" y="9675"/>
                <a:ext cx="524"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4497" name="Text Box 49">
                <a:extLst>
                  <a:ext uri="{FF2B5EF4-FFF2-40B4-BE49-F238E27FC236}">
                    <a16:creationId xmlns:a16="http://schemas.microsoft.com/office/drawing/2014/main" xmlns="" id="{701A494E-31E2-408A-9F46-7CB6394BCB74}"/>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sp>
            <p:nvSpPr>
              <p:cNvPr id="104498" name="Text Box 50">
                <a:extLst>
                  <a:ext uri="{FF2B5EF4-FFF2-40B4-BE49-F238E27FC236}">
                    <a16:creationId xmlns:a16="http://schemas.microsoft.com/office/drawing/2014/main" xmlns="" id="{5B8E735C-6013-4EDA-B12C-1AC73549E330}"/>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15</a:t>
                </a:r>
              </a:p>
            </p:txBody>
          </p:sp>
          <p:sp>
            <p:nvSpPr>
              <p:cNvPr id="104499" name="Text Box 51">
                <a:extLst>
                  <a:ext uri="{FF2B5EF4-FFF2-40B4-BE49-F238E27FC236}">
                    <a16:creationId xmlns:a16="http://schemas.microsoft.com/office/drawing/2014/main" xmlns="" id="{BB86D699-D5D8-453C-A54A-A1928D48CF9C}"/>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dirty="0">
                    <a:solidFill>
                      <a:srgbClr val="FF0000"/>
                    </a:solidFill>
                    <a:latin typeface="+mn-ea"/>
                  </a:rPr>
                  <a:t>21</a:t>
                </a:r>
              </a:p>
            </p:txBody>
          </p:sp>
          <p:sp>
            <p:nvSpPr>
              <p:cNvPr id="104500" name="Text Box 52">
                <a:extLst>
                  <a:ext uri="{FF2B5EF4-FFF2-40B4-BE49-F238E27FC236}">
                    <a16:creationId xmlns:a16="http://schemas.microsoft.com/office/drawing/2014/main" xmlns="" id="{5CD8DD14-D630-4E38-8CE6-D3E9D65AE65B}"/>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28</a:t>
                </a:r>
              </a:p>
            </p:txBody>
          </p:sp>
          <p:sp>
            <p:nvSpPr>
              <p:cNvPr id="104501" name="Text Box 53">
                <a:extLst>
                  <a:ext uri="{FF2B5EF4-FFF2-40B4-BE49-F238E27FC236}">
                    <a16:creationId xmlns:a16="http://schemas.microsoft.com/office/drawing/2014/main" xmlns="" id="{B8483C90-70C5-486A-B3B8-E706D18F6514}"/>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502" name="Text Box 54">
                <a:extLst>
                  <a:ext uri="{FF2B5EF4-FFF2-40B4-BE49-F238E27FC236}">
                    <a16:creationId xmlns:a16="http://schemas.microsoft.com/office/drawing/2014/main" xmlns="" id="{7478F2FB-D028-47DC-AB9F-9B317A06A450}"/>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503" name="Text Box 55">
                <a:extLst>
                  <a:ext uri="{FF2B5EF4-FFF2-40B4-BE49-F238E27FC236}">
                    <a16:creationId xmlns:a16="http://schemas.microsoft.com/office/drawing/2014/main" xmlns="" id="{9EAB2820-0076-4113-B30F-E0C3C2797CF8}"/>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42</a:t>
                </a:r>
              </a:p>
            </p:txBody>
          </p:sp>
          <p:sp>
            <p:nvSpPr>
              <p:cNvPr id="104504" name="Text Box 56">
                <a:extLst>
                  <a:ext uri="{FF2B5EF4-FFF2-40B4-BE49-F238E27FC236}">
                    <a16:creationId xmlns:a16="http://schemas.microsoft.com/office/drawing/2014/main" xmlns="" id="{C6644F91-37C3-4DA7-AC05-A4E38DE1FA9A}"/>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62</a:t>
                </a:r>
              </a:p>
            </p:txBody>
          </p:sp>
          <p:sp>
            <p:nvSpPr>
              <p:cNvPr id="104505" name="Text Box 57">
                <a:extLst>
                  <a:ext uri="{FF2B5EF4-FFF2-40B4-BE49-F238E27FC236}">
                    <a16:creationId xmlns:a16="http://schemas.microsoft.com/office/drawing/2014/main" xmlns="" id="{C5046C59-C9D8-4F8E-8EB5-F0AD4C377DD2}"/>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51</a:t>
                </a:r>
              </a:p>
            </p:txBody>
          </p:sp>
        </p:grpSp>
        <p:cxnSp>
          <p:nvCxnSpPr>
            <p:cNvPr id="3" name="直接箭头连接符 2">
              <a:extLst>
                <a:ext uri="{FF2B5EF4-FFF2-40B4-BE49-F238E27FC236}">
                  <a16:creationId xmlns:a16="http://schemas.microsoft.com/office/drawing/2014/main" xmlns="" id="{8B6338AB-2B51-42FC-8EA3-F5FD11FE23C8}"/>
                </a:ext>
              </a:extLst>
            </p:cNvPr>
            <p:cNvCxnSpPr/>
            <p:nvPr/>
          </p:nvCxnSpPr>
          <p:spPr bwMode="auto">
            <a:xfrm>
              <a:off x="6029915"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63" name="直接箭头连接符 62">
              <a:extLst>
                <a:ext uri="{FF2B5EF4-FFF2-40B4-BE49-F238E27FC236}">
                  <a16:creationId xmlns:a16="http://schemas.microsoft.com/office/drawing/2014/main" xmlns="" id="{D702B8C8-1064-4DB5-8418-E041049E92BD}"/>
                </a:ext>
              </a:extLst>
            </p:cNvPr>
            <p:cNvCxnSpPr/>
            <p:nvPr/>
          </p:nvCxnSpPr>
          <p:spPr bwMode="auto">
            <a:xfrm>
              <a:off x="7792154"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64" name="直接箭头连接符 63">
              <a:extLst>
                <a:ext uri="{FF2B5EF4-FFF2-40B4-BE49-F238E27FC236}">
                  <a16:creationId xmlns:a16="http://schemas.microsoft.com/office/drawing/2014/main" xmlns="" id="{9FB89ED4-50E7-4C43-83AC-D4AF6A619092}"/>
                </a:ext>
              </a:extLst>
            </p:cNvPr>
            <p:cNvCxnSpPr/>
            <p:nvPr/>
          </p:nvCxnSpPr>
          <p:spPr bwMode="auto">
            <a:xfrm>
              <a:off x="8379567"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65" name="直接箭头连接符 64">
              <a:extLst>
                <a:ext uri="{FF2B5EF4-FFF2-40B4-BE49-F238E27FC236}">
                  <a16:creationId xmlns:a16="http://schemas.microsoft.com/office/drawing/2014/main" xmlns="" id="{C54BC85C-81D5-45FD-8A7D-0CDF58C2F646}"/>
                </a:ext>
              </a:extLst>
            </p:cNvPr>
            <p:cNvCxnSpPr/>
            <p:nvPr/>
          </p:nvCxnSpPr>
          <p:spPr bwMode="auto">
            <a:xfrm>
              <a:off x="8966981"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66" name="直接箭头连接符 65">
              <a:extLst>
                <a:ext uri="{FF2B5EF4-FFF2-40B4-BE49-F238E27FC236}">
                  <a16:creationId xmlns:a16="http://schemas.microsoft.com/office/drawing/2014/main" xmlns="" id="{D58E31FC-3E81-464A-BAF1-01A4DB243011}"/>
                </a:ext>
              </a:extLst>
            </p:cNvPr>
            <p:cNvCxnSpPr/>
            <p:nvPr/>
          </p:nvCxnSpPr>
          <p:spPr bwMode="auto">
            <a:xfrm>
              <a:off x="6617328"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67" name="直接箭头连接符 66">
              <a:extLst>
                <a:ext uri="{FF2B5EF4-FFF2-40B4-BE49-F238E27FC236}">
                  <a16:creationId xmlns:a16="http://schemas.microsoft.com/office/drawing/2014/main" xmlns="" id="{CFE66FC7-07AA-4EC8-915A-DB9A9A576CBF}"/>
                </a:ext>
              </a:extLst>
            </p:cNvPr>
            <p:cNvCxnSpPr/>
            <p:nvPr/>
          </p:nvCxnSpPr>
          <p:spPr bwMode="auto">
            <a:xfrm>
              <a:off x="7204741"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xmlns="" id="{D586593F-0DF4-420F-A531-7A1AFBEE77BC}"/>
              </a:ext>
            </a:extLst>
          </p:cNvPr>
          <p:cNvSpPr>
            <a:spLocks noGrp="1" noChangeArrowheads="1"/>
          </p:cNvSpPr>
          <p:nvPr>
            <p:ph type="title"/>
          </p:nvPr>
        </p:nvSpPr>
        <p:spPr>
          <a:xfrm>
            <a:off x="9525000" y="533400"/>
            <a:ext cx="2057400" cy="685800"/>
          </a:xfrm>
          <a:solidFill>
            <a:srgbClr val="FFFFCC"/>
          </a:solidFill>
        </p:spPr>
        <p:txBody>
          <a:bodyPr/>
          <a:lstStyle/>
          <a:p>
            <a:r>
              <a:rPr lang="zh-CN" altLang="en-US" sz="3200" dirty="0">
                <a:latin typeface="宋体" panose="02010600030101010101" pitchFamily="2" charset="-122"/>
              </a:rPr>
              <a:t>插入运算</a:t>
            </a:r>
          </a:p>
        </p:txBody>
      </p:sp>
      <p:sp>
        <p:nvSpPr>
          <p:cNvPr id="105475" name="Rectangle 3">
            <a:extLst>
              <a:ext uri="{FF2B5EF4-FFF2-40B4-BE49-F238E27FC236}">
                <a16:creationId xmlns:a16="http://schemas.microsoft.com/office/drawing/2014/main" xmlns="" id="{D657DD9E-DE37-46F9-B264-B68C9A49DF72}"/>
              </a:ext>
            </a:extLst>
          </p:cNvPr>
          <p:cNvSpPr>
            <a:spLocks noGrp="1" noChangeArrowheads="1"/>
          </p:cNvSpPr>
          <p:nvPr>
            <p:ph type="body" idx="1"/>
          </p:nvPr>
        </p:nvSpPr>
        <p:spPr>
          <a:xfrm>
            <a:off x="685800" y="533400"/>
            <a:ext cx="9753600" cy="6096000"/>
          </a:xfrm>
        </p:spPr>
        <p:txBody>
          <a:bodyPr/>
          <a:lstStyle/>
          <a:p>
            <a:pPr algn="just">
              <a:spcBef>
                <a:spcPts val="600"/>
              </a:spcBef>
              <a:spcAft>
                <a:spcPts val="0"/>
              </a:spcAft>
              <a:buFont typeface="Wingdings" panose="05000000000000000000" pitchFamily="2" charset="2"/>
              <a:buNone/>
            </a:pPr>
            <a:r>
              <a:rPr lang="en-US" altLang="zh-CN" sz="2000" dirty="0"/>
              <a:t>#define OK 1</a:t>
            </a:r>
          </a:p>
          <a:p>
            <a:pPr algn="just">
              <a:spcBef>
                <a:spcPts val="600"/>
              </a:spcBef>
              <a:spcAft>
                <a:spcPts val="0"/>
              </a:spcAft>
              <a:buNone/>
            </a:pPr>
            <a:r>
              <a:rPr lang="en-US" altLang="zh-CN" sz="2000" dirty="0"/>
              <a:t>#define ERROR 0</a:t>
            </a:r>
          </a:p>
          <a:p>
            <a:pPr algn="just">
              <a:spcBef>
                <a:spcPts val="600"/>
              </a:spcBef>
              <a:spcAft>
                <a:spcPts val="0"/>
              </a:spcAft>
              <a:buFont typeface="Wingdings" panose="05000000000000000000" pitchFamily="2" charset="2"/>
              <a:buNone/>
            </a:pPr>
            <a:r>
              <a:rPr lang="en-US" altLang="zh-CN" sz="2000" dirty="0"/>
              <a:t>int  </a:t>
            </a:r>
            <a:r>
              <a:rPr lang="en-US" altLang="zh-CN" sz="2000" dirty="0" err="1"/>
              <a:t>InsList</a:t>
            </a:r>
            <a:r>
              <a:rPr lang="en-US" altLang="zh-CN" sz="2000" dirty="0"/>
              <a:t>(</a:t>
            </a:r>
            <a:r>
              <a:rPr lang="en-US" altLang="zh-CN" sz="2000" dirty="0" err="1"/>
              <a:t>SeqList</a:t>
            </a:r>
            <a:r>
              <a:rPr lang="en-US" altLang="zh-CN" sz="2000" dirty="0"/>
              <a:t> *</a:t>
            </a:r>
            <a:r>
              <a:rPr lang="en-US" altLang="zh-CN" sz="2000" dirty="0" err="1"/>
              <a:t>L,int</a:t>
            </a:r>
            <a:r>
              <a:rPr lang="en-US" altLang="zh-CN" sz="2000" dirty="0"/>
              <a:t> </a:t>
            </a:r>
            <a:r>
              <a:rPr lang="en-US" altLang="zh-CN" sz="2000" dirty="0" err="1"/>
              <a:t>i,ElemType</a:t>
            </a:r>
            <a:r>
              <a:rPr lang="en-US" altLang="zh-CN" sz="2000" dirty="0"/>
              <a:t> e) {</a:t>
            </a:r>
          </a:p>
          <a:p>
            <a:pPr algn="just">
              <a:spcBef>
                <a:spcPts val="600"/>
              </a:spcBef>
              <a:spcAft>
                <a:spcPts val="0"/>
              </a:spcAft>
              <a:buFont typeface="Wingdings" panose="05000000000000000000" pitchFamily="2" charset="2"/>
              <a:buNone/>
            </a:pPr>
            <a:r>
              <a:rPr lang="en-US" altLang="zh-CN" sz="2000" dirty="0"/>
              <a:t>    int k;</a:t>
            </a:r>
          </a:p>
          <a:p>
            <a:pPr algn="just">
              <a:spcBef>
                <a:spcPts val="600"/>
              </a:spcBef>
              <a:spcAft>
                <a:spcPts val="0"/>
              </a:spcAft>
              <a:buFont typeface="Wingdings" panose="05000000000000000000" pitchFamily="2" charset="2"/>
              <a:buNone/>
            </a:pPr>
            <a:r>
              <a:rPr lang="en-US" altLang="zh-CN" sz="2000" dirty="0"/>
              <a:t>    if( (</a:t>
            </a:r>
            <a:r>
              <a:rPr lang="en-US" altLang="zh-CN" sz="2000" dirty="0" err="1"/>
              <a:t>i</a:t>
            </a:r>
            <a:r>
              <a:rPr lang="en-US" altLang="zh-CN" sz="2000" dirty="0"/>
              <a:t>&lt;1) || (</a:t>
            </a:r>
            <a:r>
              <a:rPr lang="en-US" altLang="zh-CN" sz="2000" dirty="0" err="1"/>
              <a:t>i</a:t>
            </a:r>
            <a:r>
              <a:rPr lang="en-US" altLang="zh-CN" sz="2000" dirty="0"/>
              <a:t>&gt;L-&gt;last+2) ) {     </a:t>
            </a:r>
            <a:r>
              <a:rPr lang="en-US" altLang="zh-CN" sz="2000" dirty="0">
                <a:solidFill>
                  <a:srgbClr val="CC0099"/>
                </a:solidFill>
              </a:rPr>
              <a:t>/*</a:t>
            </a:r>
            <a:r>
              <a:rPr lang="zh-CN" altLang="en-US" sz="2000" dirty="0">
                <a:solidFill>
                  <a:srgbClr val="CC0099"/>
                </a:solidFill>
              </a:rPr>
              <a:t>首先判断插入位置是否合法*</a:t>
            </a:r>
            <a:r>
              <a:rPr lang="en-US" altLang="zh-CN" sz="2000" dirty="0">
                <a:solidFill>
                  <a:srgbClr val="CC0099"/>
                </a:solidFill>
              </a:rPr>
              <a:t>/</a:t>
            </a:r>
          </a:p>
          <a:p>
            <a:pPr algn="just">
              <a:spcBef>
                <a:spcPts val="600"/>
              </a:spcBef>
              <a:spcAft>
                <a:spcPts val="0"/>
              </a:spcAft>
              <a:buFont typeface="Wingdings" panose="05000000000000000000" pitchFamily="2" charset="2"/>
              <a:buNone/>
            </a:pPr>
            <a:r>
              <a:rPr lang="en-US" altLang="zh-CN" sz="2000" dirty="0"/>
              <a:t>         </a:t>
            </a:r>
            <a:r>
              <a:rPr lang="en-US" altLang="zh-CN" sz="2000" dirty="0" err="1"/>
              <a:t>printf</a:t>
            </a:r>
            <a:r>
              <a:rPr lang="en-US" altLang="zh-CN" sz="2000" dirty="0"/>
              <a:t>(</a:t>
            </a:r>
            <a:r>
              <a:rPr lang="en-US" altLang="zh-CN" sz="2000" dirty="0">
                <a:latin typeface="Times New Roman" panose="02020603050405020304" pitchFamily="18" charset="0"/>
              </a:rPr>
              <a:t>“</a:t>
            </a:r>
            <a:r>
              <a:rPr lang="zh-CN" altLang="en-US" sz="2000" dirty="0"/>
              <a:t>插入位置</a:t>
            </a:r>
            <a:r>
              <a:rPr lang="en-US" altLang="zh-CN" sz="2000" dirty="0" err="1"/>
              <a:t>i</a:t>
            </a:r>
            <a:r>
              <a:rPr lang="zh-CN" altLang="en-US" sz="2000" dirty="0"/>
              <a:t>值不合法</a:t>
            </a:r>
            <a:r>
              <a:rPr lang="zh-CN" altLang="en-US" sz="2000" dirty="0">
                <a:latin typeface="Times New Roman" panose="02020603050405020304" pitchFamily="18" charset="0"/>
              </a:rPr>
              <a:t>”</a:t>
            </a:r>
            <a:r>
              <a:rPr lang="en-US" altLang="zh-CN" sz="2000" dirty="0"/>
              <a:t>)</a:t>
            </a:r>
            <a:r>
              <a:rPr lang="zh-CN" altLang="en-US" sz="2000" dirty="0"/>
              <a:t>；</a:t>
            </a:r>
            <a:endParaRPr lang="en-US" altLang="zh-CN" sz="2000" dirty="0"/>
          </a:p>
          <a:p>
            <a:pPr algn="just">
              <a:spcBef>
                <a:spcPts val="600"/>
              </a:spcBef>
              <a:spcAft>
                <a:spcPts val="0"/>
              </a:spcAft>
              <a:buFont typeface="Wingdings" panose="05000000000000000000" pitchFamily="2" charset="2"/>
              <a:buNone/>
            </a:pPr>
            <a:r>
              <a:rPr lang="en-US" altLang="zh-CN" sz="2000" dirty="0"/>
              <a:t>         return(ERROR);   }</a:t>
            </a:r>
          </a:p>
          <a:p>
            <a:pPr algn="just">
              <a:spcBef>
                <a:spcPts val="600"/>
              </a:spcBef>
              <a:spcAft>
                <a:spcPts val="0"/>
              </a:spcAft>
              <a:buFont typeface="Wingdings" panose="05000000000000000000" pitchFamily="2" charset="2"/>
              <a:buNone/>
            </a:pPr>
            <a:r>
              <a:rPr lang="en-US" altLang="zh-CN" sz="2000" dirty="0"/>
              <a:t>    if(L-&gt;last&gt;=MAXSIZE-1) {</a:t>
            </a:r>
          </a:p>
          <a:p>
            <a:pPr algn="just">
              <a:spcBef>
                <a:spcPts val="600"/>
              </a:spcBef>
              <a:spcAft>
                <a:spcPts val="0"/>
              </a:spcAft>
              <a:buFont typeface="Wingdings" panose="05000000000000000000" pitchFamily="2" charset="2"/>
              <a:buNone/>
            </a:pPr>
            <a:r>
              <a:rPr lang="en-US" altLang="zh-CN" sz="2000" dirty="0"/>
              <a:t>         </a:t>
            </a:r>
            <a:r>
              <a:rPr lang="en-US" altLang="zh-CN" sz="2000" dirty="0" err="1"/>
              <a:t>printf</a:t>
            </a:r>
            <a:r>
              <a:rPr lang="en-US" altLang="zh-CN" sz="2000" dirty="0"/>
              <a:t>(</a:t>
            </a:r>
            <a:r>
              <a:rPr lang="en-US" altLang="zh-CN" sz="2000" dirty="0">
                <a:latin typeface="Times New Roman" panose="02020603050405020304" pitchFamily="18" charset="0"/>
              </a:rPr>
              <a:t>“</a:t>
            </a:r>
            <a:r>
              <a:rPr lang="zh-CN" altLang="en-US" sz="2000" dirty="0"/>
              <a:t>表已满无法插入</a:t>
            </a:r>
            <a:r>
              <a:rPr lang="zh-CN" altLang="en-US" sz="2000" dirty="0">
                <a:latin typeface="Times New Roman" panose="02020603050405020304" pitchFamily="18" charset="0"/>
              </a:rPr>
              <a:t>”</a:t>
            </a:r>
            <a:r>
              <a:rPr lang="en-US" altLang="zh-CN" sz="2000" dirty="0"/>
              <a:t>)</a:t>
            </a:r>
            <a:r>
              <a:rPr lang="zh-CN" altLang="en-US" sz="2000" dirty="0"/>
              <a:t>；   </a:t>
            </a:r>
            <a:endParaRPr lang="en-US" altLang="zh-CN" sz="2000" dirty="0"/>
          </a:p>
          <a:p>
            <a:pPr algn="just">
              <a:spcBef>
                <a:spcPts val="600"/>
              </a:spcBef>
              <a:spcAft>
                <a:spcPts val="0"/>
              </a:spcAft>
              <a:buFont typeface="Wingdings" panose="05000000000000000000" pitchFamily="2" charset="2"/>
              <a:buNone/>
            </a:pPr>
            <a:r>
              <a:rPr lang="en-US" altLang="zh-CN" sz="2000" dirty="0"/>
              <a:t>         return(ERROR);   }</a:t>
            </a:r>
          </a:p>
          <a:p>
            <a:pPr algn="just">
              <a:spcBef>
                <a:spcPts val="600"/>
              </a:spcBef>
              <a:spcAft>
                <a:spcPts val="0"/>
              </a:spcAft>
              <a:buFont typeface="Wingdings" panose="05000000000000000000" pitchFamily="2" charset="2"/>
              <a:buNone/>
            </a:pPr>
            <a:r>
              <a:rPr lang="en-US" altLang="zh-CN" sz="2000" dirty="0"/>
              <a:t>    for(k=L-&gt;</a:t>
            </a:r>
            <a:r>
              <a:rPr lang="en-US" altLang="zh-CN" sz="2000" dirty="0" err="1"/>
              <a:t>last;k</a:t>
            </a:r>
            <a:r>
              <a:rPr lang="en-US" altLang="zh-CN" sz="2000" dirty="0"/>
              <a:t>&gt;=i-1;k--)     </a:t>
            </a:r>
            <a:r>
              <a:rPr lang="en-US" altLang="zh-CN" sz="2000" dirty="0">
                <a:solidFill>
                  <a:srgbClr val="CC0099"/>
                </a:solidFill>
              </a:rPr>
              <a:t>/*</a:t>
            </a:r>
            <a:r>
              <a:rPr lang="zh-CN" altLang="en-US" sz="2000" dirty="0">
                <a:solidFill>
                  <a:srgbClr val="CC0099"/>
                </a:solidFill>
              </a:rPr>
              <a:t>为插入元素而移动位置*</a:t>
            </a:r>
            <a:r>
              <a:rPr lang="en-US" altLang="zh-CN" sz="2000" dirty="0">
                <a:solidFill>
                  <a:srgbClr val="CC0099"/>
                </a:solidFill>
              </a:rPr>
              <a:t>/</a:t>
            </a:r>
          </a:p>
          <a:p>
            <a:pPr algn="just">
              <a:spcBef>
                <a:spcPts val="600"/>
              </a:spcBef>
              <a:spcAft>
                <a:spcPts val="0"/>
              </a:spcAft>
              <a:buFont typeface="Wingdings" panose="05000000000000000000" pitchFamily="2" charset="2"/>
              <a:buNone/>
            </a:pPr>
            <a:r>
              <a:rPr lang="en-US" altLang="zh-CN" sz="2000" dirty="0"/>
              <a:t>         L-&gt;</a:t>
            </a:r>
            <a:r>
              <a:rPr lang="en-US" altLang="zh-CN" sz="2000" dirty="0" err="1"/>
              <a:t>elem</a:t>
            </a:r>
            <a:r>
              <a:rPr lang="en-US" altLang="zh-CN" sz="2000" dirty="0"/>
              <a:t>[k+1]=L-&gt;</a:t>
            </a:r>
            <a:r>
              <a:rPr lang="en-US" altLang="zh-CN" sz="2000" dirty="0" err="1"/>
              <a:t>elem</a:t>
            </a:r>
            <a:r>
              <a:rPr lang="en-US" altLang="zh-CN" sz="2000" dirty="0"/>
              <a:t>[k]; </a:t>
            </a:r>
          </a:p>
          <a:p>
            <a:pPr algn="just">
              <a:spcBef>
                <a:spcPts val="600"/>
              </a:spcBef>
              <a:spcAft>
                <a:spcPts val="0"/>
              </a:spcAft>
              <a:buFont typeface="Wingdings" panose="05000000000000000000" pitchFamily="2" charset="2"/>
              <a:buNone/>
            </a:pPr>
            <a:r>
              <a:rPr lang="en-US" altLang="zh-CN" sz="2000" dirty="0"/>
              <a:t>    L-&gt;</a:t>
            </a:r>
            <a:r>
              <a:rPr lang="en-US" altLang="zh-CN" sz="2000" dirty="0" err="1"/>
              <a:t>elem</a:t>
            </a:r>
            <a:r>
              <a:rPr lang="en-US" altLang="zh-CN" sz="2000" dirty="0"/>
              <a:t>[i-1]=e;         </a:t>
            </a:r>
            <a:r>
              <a:rPr lang="en-US" altLang="zh-CN" sz="2000" dirty="0">
                <a:solidFill>
                  <a:srgbClr val="CC0099"/>
                </a:solidFill>
              </a:rPr>
              <a:t>/*</a:t>
            </a:r>
            <a:r>
              <a:rPr lang="zh-CN" altLang="en-US" sz="2000" dirty="0">
                <a:solidFill>
                  <a:srgbClr val="CC0099"/>
                </a:solidFill>
              </a:rPr>
              <a:t>在</a:t>
            </a:r>
            <a:r>
              <a:rPr lang="en-US" altLang="zh-CN" sz="2000" dirty="0">
                <a:solidFill>
                  <a:srgbClr val="CC0099"/>
                </a:solidFill>
              </a:rPr>
              <a:t>C</a:t>
            </a:r>
            <a:r>
              <a:rPr lang="zh-CN" altLang="en-US" sz="2000" dirty="0">
                <a:solidFill>
                  <a:srgbClr val="CC0099"/>
                </a:solidFill>
              </a:rPr>
              <a:t>语言中数组第</a:t>
            </a:r>
            <a:r>
              <a:rPr lang="en-US" altLang="zh-CN" sz="2000" dirty="0" err="1">
                <a:solidFill>
                  <a:srgbClr val="CC0099"/>
                </a:solidFill>
              </a:rPr>
              <a:t>i</a:t>
            </a:r>
            <a:r>
              <a:rPr lang="zh-CN" altLang="en-US" sz="2000" dirty="0">
                <a:solidFill>
                  <a:srgbClr val="CC0099"/>
                </a:solidFill>
              </a:rPr>
              <a:t>个元素的下标为</a:t>
            </a:r>
            <a:r>
              <a:rPr lang="en-US" altLang="zh-CN" sz="2000" dirty="0">
                <a:solidFill>
                  <a:srgbClr val="CC0099"/>
                </a:solidFill>
              </a:rPr>
              <a:t>i-1*/ </a:t>
            </a:r>
          </a:p>
          <a:p>
            <a:pPr algn="just">
              <a:spcBef>
                <a:spcPts val="600"/>
              </a:spcBef>
              <a:spcAft>
                <a:spcPts val="0"/>
              </a:spcAft>
              <a:buFont typeface="Wingdings" panose="05000000000000000000" pitchFamily="2" charset="2"/>
              <a:buNone/>
            </a:pPr>
            <a:r>
              <a:rPr lang="en-US" altLang="zh-CN" sz="2000" dirty="0"/>
              <a:t>    L-&gt;last++; </a:t>
            </a:r>
          </a:p>
          <a:p>
            <a:pPr algn="just">
              <a:spcBef>
                <a:spcPts val="600"/>
              </a:spcBef>
              <a:spcAft>
                <a:spcPts val="0"/>
              </a:spcAft>
              <a:buFont typeface="Wingdings" panose="05000000000000000000" pitchFamily="2" charset="2"/>
              <a:buNone/>
            </a:pPr>
            <a:r>
              <a:rPr lang="en-US" altLang="zh-CN" sz="2000" dirty="0"/>
              <a:t>    return(OK);</a:t>
            </a:r>
          </a:p>
          <a:p>
            <a:pPr algn="just">
              <a:spcBef>
                <a:spcPts val="600"/>
              </a:spcBef>
              <a:spcAft>
                <a:spcPts val="0"/>
              </a:spcAft>
              <a:buFont typeface="Wingdings" panose="05000000000000000000" pitchFamily="2" charset="2"/>
              <a:buNone/>
            </a:pPr>
            <a:r>
              <a:rPr lang="en-US" altLang="zh-CN" sz="2000" dirty="0"/>
              <a:t>}</a:t>
            </a:r>
          </a:p>
          <a:p>
            <a:pPr algn="just">
              <a:spcBef>
                <a:spcPts val="600"/>
              </a:spcBef>
              <a:spcAft>
                <a:spcPts val="0"/>
              </a:spcAft>
              <a:buFont typeface="Wingdings" panose="05000000000000000000" pitchFamily="2" charset="2"/>
              <a:buNone/>
            </a:pPr>
            <a:r>
              <a:rPr lang="en-US" altLang="zh-CN" sz="2000" dirty="0"/>
              <a:t>	</a:t>
            </a:r>
            <a:endParaRPr lang="zh-CN" alt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32259C8-0925-4253-A0B0-FBCD962611B2}"/>
              </a:ext>
            </a:extLst>
          </p:cNvPr>
          <p:cNvSpPr>
            <a:spLocks noGrp="1"/>
          </p:cNvSpPr>
          <p:nvPr>
            <p:ph type="title"/>
          </p:nvPr>
        </p:nvSpPr>
        <p:spPr/>
        <p:txBody>
          <a:bodyPr/>
          <a:lstStyle/>
          <a:p>
            <a:r>
              <a:rPr lang="zh-CN" altLang="en-US" sz="4000" dirty="0">
                <a:latin typeface="宋体" panose="02010600030101010101" pitchFamily="2" charset="-122"/>
              </a:rPr>
              <a:t>算法分析</a:t>
            </a:r>
            <a:endParaRPr lang="zh-CN" altLang="en-US" sz="4000" dirty="0"/>
          </a:p>
        </p:txBody>
      </p:sp>
      <p:sp>
        <p:nvSpPr>
          <p:cNvPr id="3" name="内容占位符 2">
            <a:extLst>
              <a:ext uri="{FF2B5EF4-FFF2-40B4-BE49-F238E27FC236}">
                <a16:creationId xmlns:a16="http://schemas.microsoft.com/office/drawing/2014/main" xmlns="" id="{405EE136-ED07-4043-A23F-9001DD2840DA}"/>
              </a:ext>
            </a:extLst>
          </p:cNvPr>
          <p:cNvSpPr>
            <a:spLocks noGrp="1"/>
          </p:cNvSpPr>
          <p:nvPr>
            <p:ph idx="1"/>
          </p:nvPr>
        </p:nvSpPr>
        <p:spPr>
          <a:xfrm>
            <a:off x="304800" y="1524000"/>
            <a:ext cx="11480800" cy="5029200"/>
          </a:xfrm>
        </p:spPr>
        <p:txBody>
          <a:bodyPr/>
          <a:lstStyle/>
          <a:p>
            <a:pPr>
              <a:lnSpc>
                <a:spcPct val="150000"/>
              </a:lnSpc>
              <a:spcBef>
                <a:spcPts val="600"/>
              </a:spcBef>
            </a:pPr>
            <a:r>
              <a:rPr lang="zh-CN" altLang="en-US" dirty="0"/>
              <a:t>对于本算法来说，元素移动的次数不仅与表的实际长度有关，而且与插入位置</a:t>
            </a:r>
            <a:r>
              <a:rPr lang="en-US" altLang="zh-CN" dirty="0" err="1"/>
              <a:t>i</a:t>
            </a:r>
            <a:r>
              <a:rPr lang="zh-CN" altLang="en-US" dirty="0"/>
              <a:t>有关： </a:t>
            </a:r>
            <a:endParaRPr lang="en-US" altLang="zh-CN" dirty="0"/>
          </a:p>
          <a:p>
            <a:pPr lvl="1">
              <a:lnSpc>
                <a:spcPct val="150000"/>
              </a:lnSpc>
              <a:spcBef>
                <a:spcPts val="600"/>
              </a:spcBef>
            </a:pPr>
            <a:r>
              <a:rPr lang="zh-CN" altLang="en-US" dirty="0"/>
              <a:t>当</a:t>
            </a:r>
            <a:r>
              <a:rPr lang="en-US" altLang="zh-CN" dirty="0"/>
              <a:t>I = last+2 </a:t>
            </a:r>
            <a:r>
              <a:rPr lang="zh-CN" altLang="en-US" dirty="0"/>
              <a:t>时，移动次数为 </a:t>
            </a:r>
            <a:r>
              <a:rPr lang="en-US" altLang="zh-CN" dirty="0"/>
              <a:t>0 </a:t>
            </a:r>
            <a:r>
              <a:rPr lang="zh-CN" altLang="en-US" dirty="0"/>
              <a:t>；</a:t>
            </a:r>
          </a:p>
          <a:p>
            <a:pPr lvl="1">
              <a:lnSpc>
                <a:spcPct val="150000"/>
              </a:lnSpc>
              <a:spcBef>
                <a:spcPts val="600"/>
              </a:spcBef>
            </a:pPr>
            <a:r>
              <a:rPr lang="zh-CN" altLang="en-US" dirty="0"/>
              <a:t>当</a:t>
            </a:r>
            <a:r>
              <a:rPr lang="en-US" altLang="zh-CN" dirty="0"/>
              <a:t>I = 1 </a:t>
            </a:r>
            <a:r>
              <a:rPr lang="zh-CN" altLang="en-US" dirty="0"/>
              <a:t>时，移动次数为 </a:t>
            </a:r>
            <a:r>
              <a:rPr lang="en-US" altLang="zh-CN" dirty="0"/>
              <a:t>last+1</a:t>
            </a:r>
            <a:r>
              <a:rPr lang="zh-CN" altLang="en-US" dirty="0"/>
              <a:t>（线性表的实际长度），达到最大值。　</a:t>
            </a:r>
          </a:p>
          <a:p>
            <a:pPr lvl="1">
              <a:lnSpc>
                <a:spcPct val="150000"/>
              </a:lnSpc>
              <a:spcBef>
                <a:spcPts val="600"/>
              </a:spcBef>
            </a:pPr>
            <a:endParaRPr lang="zh-CN" altLang="en-US" dirty="0"/>
          </a:p>
        </p:txBody>
      </p:sp>
      <p:sp>
        <p:nvSpPr>
          <p:cNvPr id="10" name="Text Box 1058">
            <a:extLst>
              <a:ext uri="{FF2B5EF4-FFF2-40B4-BE49-F238E27FC236}">
                <a16:creationId xmlns:a16="http://schemas.microsoft.com/office/drawing/2014/main" xmlns="" id="{E5CE8E61-B16D-49C8-90FA-5F58ECE07C46}"/>
              </a:ext>
            </a:extLst>
          </p:cNvPr>
          <p:cNvSpPr txBox="1">
            <a:spLocks noChangeArrowheads="1"/>
          </p:cNvSpPr>
          <p:nvPr/>
        </p:nvSpPr>
        <p:spPr bwMode="auto">
          <a:xfrm>
            <a:off x="2971800" y="4791076"/>
            <a:ext cx="3428997" cy="523220"/>
          </a:xfrm>
          <a:prstGeom prst="rect">
            <a:avLst/>
          </a:prstGeom>
          <a:solidFill>
            <a:srgbClr val="FFFF00"/>
          </a:solid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r>
              <a:rPr lang="zh-CN" altLang="en-US" sz="2800" b="1" kern="0" dirty="0">
                <a:solidFill>
                  <a:srgbClr val="0000FF"/>
                </a:solidFill>
                <a:latin typeface="Times New Roman" pitchFamily="18" charset="0"/>
                <a:ea typeface="楷体" pitchFamily="49" charset="-122"/>
                <a:cs typeface="Times New Roman" pitchFamily="18" charset="0"/>
              </a:rPr>
              <a:t>算法最好时间复杂度</a:t>
            </a:r>
            <a:endParaRPr lang="en-US" altLang="zh-CN" sz="2800" b="1" kern="0" dirty="0">
              <a:solidFill>
                <a:srgbClr val="0000FF"/>
              </a:solidFill>
              <a:latin typeface="Times New Roman" pitchFamily="18" charset="0"/>
              <a:ea typeface="楷体" pitchFamily="49" charset="-122"/>
              <a:cs typeface="Times New Roman" pitchFamily="18" charset="0"/>
            </a:endParaRPr>
          </a:p>
        </p:txBody>
      </p:sp>
      <p:cxnSp>
        <p:nvCxnSpPr>
          <p:cNvPr id="11" name="直接箭头连接符 7">
            <a:extLst>
              <a:ext uri="{FF2B5EF4-FFF2-40B4-BE49-F238E27FC236}">
                <a16:creationId xmlns:a16="http://schemas.microsoft.com/office/drawing/2014/main" xmlns="" id="{617BA0DB-4084-418D-8FBC-5FF05037ED2A}"/>
              </a:ext>
            </a:extLst>
          </p:cNvPr>
          <p:cNvCxnSpPr>
            <a:cxnSpLocks noChangeShapeType="1"/>
          </p:cNvCxnSpPr>
          <p:nvPr/>
        </p:nvCxnSpPr>
        <p:spPr bwMode="auto">
          <a:xfrm flipV="1">
            <a:off x="5485209" y="3352800"/>
            <a:ext cx="0" cy="1438275"/>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xmlns="">
                <a:noFill/>
              </a14:hiddenFill>
            </a:ext>
          </a:extLst>
        </p:spPr>
      </p:cxnSp>
      <p:sp>
        <p:nvSpPr>
          <p:cNvPr id="12" name="Text Box 1059">
            <a:extLst>
              <a:ext uri="{FF2B5EF4-FFF2-40B4-BE49-F238E27FC236}">
                <a16:creationId xmlns:a16="http://schemas.microsoft.com/office/drawing/2014/main" xmlns="" id="{8AFAA801-95F0-4239-A37F-01D62CCFF3FC}"/>
              </a:ext>
            </a:extLst>
          </p:cNvPr>
          <p:cNvSpPr txBox="1">
            <a:spLocks noChangeArrowheads="1"/>
          </p:cNvSpPr>
          <p:nvPr/>
        </p:nvSpPr>
        <p:spPr bwMode="auto">
          <a:xfrm>
            <a:off x="8077199" y="4791075"/>
            <a:ext cx="3563143" cy="523220"/>
          </a:xfrm>
          <a:prstGeom prst="rect">
            <a:avLst/>
          </a:prstGeom>
          <a:solidFill>
            <a:srgbClr val="FFFF00"/>
          </a:solid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r>
              <a:rPr lang="zh-CN" altLang="en-US" sz="2800" b="1" kern="0" dirty="0">
                <a:solidFill>
                  <a:srgbClr val="0000FF"/>
                </a:solidFill>
                <a:latin typeface="Times New Roman" pitchFamily="18" charset="0"/>
                <a:ea typeface="楷体" pitchFamily="49" charset="-122"/>
                <a:cs typeface="Times New Roman" pitchFamily="18" charset="0"/>
              </a:rPr>
              <a:t>算法最坏时间复杂度</a:t>
            </a:r>
            <a:endParaRPr lang="en-US" altLang="zh-CN" sz="2800" b="1" kern="0" dirty="0">
              <a:solidFill>
                <a:srgbClr val="0000FF"/>
              </a:solidFill>
              <a:latin typeface="Times New Roman" pitchFamily="18" charset="0"/>
              <a:ea typeface="楷体" pitchFamily="49" charset="-122"/>
              <a:cs typeface="Times New Roman" pitchFamily="18" charset="0"/>
            </a:endParaRPr>
          </a:p>
        </p:txBody>
      </p:sp>
      <p:cxnSp>
        <p:nvCxnSpPr>
          <p:cNvPr id="13" name="直接箭头连接符 10">
            <a:extLst>
              <a:ext uri="{FF2B5EF4-FFF2-40B4-BE49-F238E27FC236}">
                <a16:creationId xmlns:a16="http://schemas.microsoft.com/office/drawing/2014/main" xmlns="" id="{B76CADD8-C55D-4873-A188-F575AC28EC38}"/>
              </a:ext>
            </a:extLst>
          </p:cNvPr>
          <p:cNvCxnSpPr>
            <a:cxnSpLocks noChangeShapeType="1"/>
          </p:cNvCxnSpPr>
          <p:nvPr/>
        </p:nvCxnSpPr>
        <p:spPr bwMode="auto">
          <a:xfrm rot="5400000" flipH="1" flipV="1">
            <a:off x="9293621" y="4468812"/>
            <a:ext cx="642938" cy="158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xmlns="" val="3019326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灯片编号占位符 3"/>
          <p:cNvSpPr>
            <a:spLocks noGrp="1"/>
          </p:cNvSpPr>
          <p:nvPr>
            <p:ph type="sldNum" sz="quarter" idx="4294967295"/>
          </p:nvPr>
        </p:nvSpPr>
        <p:spPr>
          <a:xfrm>
            <a:off x="9902825" y="6489700"/>
            <a:ext cx="514350" cy="287338"/>
          </a:xfrm>
          <a:noFill/>
        </p:spPr>
        <p:txBody>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0"/>
              </a:spcBef>
              <a:buClrTx/>
              <a:buSzTx/>
              <a:buFontTx/>
              <a:buNone/>
            </a:pPr>
            <a:fld id="{F6197D8C-DCD7-41BC-939B-B05CA550E581}" type="slidenum">
              <a:rPr lang="en-US" altLang="zh-CN" sz="1400">
                <a:solidFill>
                  <a:srgbClr val="00B0F0"/>
                </a:solidFill>
                <a:latin typeface="Times New Roman" pitchFamily="18" charset="0"/>
                <a:ea typeface="宋体" pitchFamily="2" charset="-122"/>
              </a:rPr>
              <a:pPr algn="ctr" eaLnBrk="1" hangingPunct="1">
                <a:lnSpc>
                  <a:spcPct val="100000"/>
                </a:lnSpc>
                <a:spcBef>
                  <a:spcPct val="0"/>
                </a:spcBef>
                <a:buClrTx/>
                <a:buSzTx/>
                <a:buFontTx/>
                <a:buNone/>
              </a:pPr>
              <a:t>19</a:t>
            </a:fld>
            <a:endParaRPr lang="en-US" altLang="zh-CN" sz="1400">
              <a:solidFill>
                <a:srgbClr val="00B0F0"/>
              </a:solidFill>
              <a:latin typeface="Times New Roman" pitchFamily="18" charset="0"/>
              <a:ea typeface="宋体" pitchFamily="2" charset="-122"/>
            </a:endParaRPr>
          </a:p>
        </p:txBody>
      </p:sp>
      <p:grpSp>
        <p:nvGrpSpPr>
          <p:cNvPr id="4" name="组合 3">
            <a:extLst>
              <a:ext uri="{FF2B5EF4-FFF2-40B4-BE49-F238E27FC236}">
                <a16:creationId xmlns:a16="http://schemas.microsoft.com/office/drawing/2014/main" xmlns="" id="{026FE016-929D-445D-8FEA-A17B73F068A6}"/>
              </a:ext>
            </a:extLst>
          </p:cNvPr>
          <p:cNvGrpSpPr/>
          <p:nvPr/>
        </p:nvGrpSpPr>
        <p:grpSpPr>
          <a:xfrm>
            <a:off x="457200" y="1340877"/>
            <a:ext cx="6248401" cy="1685642"/>
            <a:chOff x="933450" y="1081011"/>
            <a:chExt cx="6248401" cy="1685642"/>
          </a:xfrm>
        </p:grpSpPr>
        <p:sp>
          <p:nvSpPr>
            <p:cNvPr id="103429" name="Text Box 2"/>
            <p:cNvSpPr txBox="1">
              <a:spLocks noChangeArrowheads="1"/>
            </p:cNvSpPr>
            <p:nvPr/>
          </p:nvSpPr>
          <p:spPr bwMode="auto">
            <a:xfrm>
              <a:off x="1142206" y="1081011"/>
              <a:ext cx="5944389" cy="5208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30000"/>
                </a:lnSpc>
                <a:spcBef>
                  <a:spcPct val="50000"/>
                </a:spcBef>
                <a:buClrTx/>
                <a:buSzTx/>
                <a:buFontTx/>
                <a:buNone/>
              </a:pP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baseline="-25000" dirty="0">
                  <a:solidFill>
                    <a:srgbClr val="0000FF"/>
                  </a:solidFill>
                  <a:latin typeface="Times New Roman" pitchFamily="18" charset="0"/>
                  <a:ea typeface="楷体" pitchFamily="49" charset="-122"/>
                  <a:cs typeface="Times New Roman" pitchFamily="18" charset="0"/>
                </a:rPr>
                <a:t>1</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baseline="-25000" dirty="0">
                  <a:solidFill>
                    <a:srgbClr val="0000FF"/>
                  </a:solidFill>
                  <a:latin typeface="Times New Roman" pitchFamily="18" charset="0"/>
                  <a:ea typeface="楷体" pitchFamily="49" charset="-122"/>
                  <a:cs typeface="Times New Roman" pitchFamily="18" charset="0"/>
                </a:rPr>
                <a:t>2</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dirty="0">
                  <a:solidFill>
                    <a:srgbClr val="0000FF"/>
                  </a:solidFill>
                  <a:latin typeface="Times New Roman" pitchFamily="18" charset="0"/>
                  <a:ea typeface="楷体" pitchFamily="49" charset="-122"/>
                  <a:cs typeface="Times New Roman" pitchFamily="18" charset="0"/>
                </a:rPr>
                <a:t>…</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i="1" baseline="-25000" dirty="0">
                  <a:solidFill>
                    <a:srgbClr val="0000FF"/>
                  </a:solidFill>
                  <a:latin typeface="Times New Roman" pitchFamily="18" charset="0"/>
                  <a:ea typeface="楷体" pitchFamily="49" charset="-122"/>
                  <a:cs typeface="Times New Roman" pitchFamily="18" charset="0"/>
                </a:rPr>
                <a:t>i</a:t>
              </a:r>
              <a:r>
                <a:rPr kumimoji="1" lang="en-US" altLang="zh-CN"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i="1" baseline="-25000" dirty="0">
                  <a:solidFill>
                    <a:srgbClr val="0000FF"/>
                  </a:solidFill>
                  <a:latin typeface="Times New Roman" pitchFamily="18" charset="0"/>
                  <a:ea typeface="楷体" pitchFamily="49" charset="-122"/>
                  <a:cs typeface="Times New Roman" pitchFamily="18" charset="0"/>
                </a:rPr>
                <a:t>i</a:t>
              </a:r>
              <a:r>
                <a:rPr kumimoji="1" lang="en-US" altLang="zh-CN" sz="2400" baseline="-25000" dirty="0">
                  <a:solidFill>
                    <a:srgbClr val="0000FF"/>
                  </a:solidFill>
                  <a:latin typeface="Times New Roman" pitchFamily="18" charset="0"/>
                  <a:ea typeface="楷体" pitchFamily="49" charset="-122"/>
                  <a:cs typeface="Times New Roman" pitchFamily="18" charset="0"/>
                </a:rPr>
                <a:t>+1</a:t>
              </a:r>
              <a:r>
                <a:rPr kumimoji="1" lang="en-US" altLang="zh-CN" sz="2400" dirty="0">
                  <a:solidFill>
                    <a:srgbClr val="0000FF"/>
                  </a:solidFill>
                  <a:latin typeface="Times New Roman" pitchFamily="18" charset="0"/>
                  <a:ea typeface="楷体" pitchFamily="49" charset="-122"/>
                  <a:cs typeface="Times New Roman" pitchFamily="18" charset="0"/>
                </a:rPr>
                <a:t>      …</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i="1" baseline="-25000" dirty="0">
                  <a:solidFill>
                    <a:srgbClr val="0000FF"/>
                  </a:solidFill>
                  <a:latin typeface="Times New Roman" pitchFamily="18" charset="0"/>
                  <a:ea typeface="楷体" pitchFamily="49" charset="-122"/>
                  <a:cs typeface="Times New Roman" pitchFamily="18" charset="0"/>
                </a:rPr>
                <a:t>n</a:t>
              </a:r>
              <a:r>
                <a:rPr kumimoji="1" lang="zh-CN" altLang="en-US" sz="2400" dirty="0">
                  <a:solidFill>
                    <a:srgbClr val="0000FF"/>
                  </a:solidFill>
                  <a:latin typeface="Times New Roman" pitchFamily="18" charset="0"/>
                  <a:ea typeface="楷体" pitchFamily="49" charset="-122"/>
                  <a:cs typeface="Times New Roman" pitchFamily="18" charset="0"/>
                </a:rPr>
                <a:t>　　</a:t>
              </a:r>
            </a:p>
          </p:txBody>
        </p:sp>
        <p:grpSp>
          <p:nvGrpSpPr>
            <p:cNvPr id="6" name="Group 17"/>
            <p:cNvGrpSpPr>
              <a:grpSpLocks/>
            </p:cNvGrpSpPr>
            <p:nvPr/>
          </p:nvGrpSpPr>
          <p:grpSpPr bwMode="auto">
            <a:xfrm>
              <a:off x="933450" y="1512529"/>
              <a:ext cx="6248401" cy="1254124"/>
              <a:chOff x="572" y="890"/>
              <a:chExt cx="3936" cy="790"/>
            </a:xfrm>
          </p:grpSpPr>
          <p:sp>
            <p:nvSpPr>
              <p:cNvPr id="7" name="Line 7"/>
              <p:cNvSpPr>
                <a:spLocks noChangeShapeType="1"/>
              </p:cNvSpPr>
              <p:nvPr/>
            </p:nvSpPr>
            <p:spPr bwMode="auto">
              <a:xfrm flipV="1">
                <a:off x="708"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8" name="Line 8"/>
              <p:cNvSpPr>
                <a:spLocks noChangeShapeType="1"/>
              </p:cNvSpPr>
              <p:nvPr/>
            </p:nvSpPr>
            <p:spPr bwMode="auto">
              <a:xfrm flipV="1">
                <a:off x="1156"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9" name="Line 9"/>
              <p:cNvSpPr>
                <a:spLocks noChangeShapeType="1"/>
              </p:cNvSpPr>
              <p:nvPr/>
            </p:nvSpPr>
            <p:spPr bwMode="auto">
              <a:xfrm flipV="1">
                <a:off x="1655"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0" name="Line 10"/>
              <p:cNvSpPr>
                <a:spLocks noChangeShapeType="1"/>
              </p:cNvSpPr>
              <p:nvPr/>
            </p:nvSpPr>
            <p:spPr bwMode="auto">
              <a:xfrm flipV="1">
                <a:off x="2381"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1" name="Line 11"/>
              <p:cNvSpPr>
                <a:spLocks noChangeShapeType="1"/>
              </p:cNvSpPr>
              <p:nvPr/>
            </p:nvSpPr>
            <p:spPr bwMode="auto">
              <a:xfrm flipV="1">
                <a:off x="2880"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2" name="Line 12"/>
              <p:cNvSpPr>
                <a:spLocks noChangeShapeType="1"/>
              </p:cNvSpPr>
              <p:nvPr/>
            </p:nvSpPr>
            <p:spPr bwMode="auto">
              <a:xfrm flipV="1">
                <a:off x="3470"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3" name="Line 13"/>
              <p:cNvSpPr>
                <a:spLocks noChangeShapeType="1"/>
              </p:cNvSpPr>
              <p:nvPr/>
            </p:nvSpPr>
            <p:spPr bwMode="auto">
              <a:xfrm flipV="1">
                <a:off x="3969"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4" name="Line 14"/>
              <p:cNvSpPr>
                <a:spLocks noChangeShapeType="1"/>
              </p:cNvSpPr>
              <p:nvPr/>
            </p:nvSpPr>
            <p:spPr bwMode="auto">
              <a:xfrm flipV="1">
                <a:off x="4356"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5" name="Text Box 15"/>
              <p:cNvSpPr txBox="1">
                <a:spLocks noChangeArrowheads="1"/>
              </p:cNvSpPr>
              <p:nvPr/>
            </p:nvSpPr>
            <p:spPr bwMode="auto">
              <a:xfrm>
                <a:off x="572" y="1389"/>
                <a:ext cx="3936" cy="291"/>
              </a:xfrm>
              <a:prstGeom prst="rect">
                <a:avLst/>
              </a:prstGeom>
              <a:solidFill>
                <a:srgbClr val="FFFFCC"/>
              </a:solidFill>
              <a:ln>
                <a:noFill/>
              </a:ln>
              <a:extLst>
                <a:ext uri="{91240B29-F687-4F45-9708-019B960494DF}">
                  <a14:hiddenLine xmlns:a14="http://schemas.microsoft.com/office/drawing/2010/main" xmlns=""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kumimoji="1" lang="zh-CN" altLang="en-US" b="1" kern="0" dirty="0">
                    <a:solidFill>
                      <a:srgbClr val="0000FF"/>
                    </a:solidFill>
                    <a:latin typeface="Times New Roman" pitchFamily="18" charset="0"/>
                    <a:ea typeface="楷体" pitchFamily="49" charset="-122"/>
                    <a:cs typeface="Times New Roman" pitchFamily="18" charset="0"/>
                  </a:rPr>
                  <a:t>在线性表</a:t>
                </a:r>
                <a:r>
                  <a:rPr kumimoji="1" lang="en-US" altLang="zh-CN" b="1" kern="0" dirty="0">
                    <a:solidFill>
                      <a:srgbClr val="0000FF"/>
                    </a:solidFill>
                    <a:latin typeface="Times New Roman" pitchFamily="18" charset="0"/>
                    <a:ea typeface="楷体" pitchFamily="49" charset="-122"/>
                    <a:cs typeface="Times New Roman" pitchFamily="18" charset="0"/>
                  </a:rPr>
                  <a:t>L</a:t>
                </a:r>
                <a:r>
                  <a:rPr kumimoji="1" lang="zh-CN" altLang="en-US" b="1" kern="0" dirty="0">
                    <a:solidFill>
                      <a:srgbClr val="0000FF"/>
                    </a:solidFill>
                    <a:latin typeface="Times New Roman" pitchFamily="18" charset="0"/>
                    <a:ea typeface="楷体" pitchFamily="49" charset="-122"/>
                    <a:cs typeface="Times New Roman" pitchFamily="18" charset="0"/>
                  </a:rPr>
                  <a:t>中共有</a:t>
                </a:r>
                <a:r>
                  <a:rPr kumimoji="1" lang="en-US" altLang="zh-CN" b="1" i="1" kern="0" dirty="0">
                    <a:solidFill>
                      <a:srgbClr val="FF00FF"/>
                    </a:solidFill>
                    <a:latin typeface="Times New Roman" pitchFamily="18" charset="0"/>
                    <a:ea typeface="楷体" pitchFamily="49" charset="-122"/>
                    <a:cs typeface="Times New Roman" pitchFamily="18" charset="0"/>
                  </a:rPr>
                  <a:t>n</a:t>
                </a:r>
                <a:r>
                  <a:rPr kumimoji="1" lang="en-US" altLang="zh-CN" b="1" kern="0" dirty="0">
                    <a:solidFill>
                      <a:srgbClr val="FF00FF"/>
                    </a:solidFill>
                    <a:latin typeface="Times New Roman" pitchFamily="18" charset="0"/>
                    <a:ea typeface="楷体" pitchFamily="49" charset="-122"/>
                    <a:cs typeface="Times New Roman" pitchFamily="18" charset="0"/>
                  </a:rPr>
                  <a:t>+1</a:t>
                </a:r>
                <a:r>
                  <a:rPr kumimoji="1" lang="zh-CN" altLang="en-US" b="1" kern="0" dirty="0">
                    <a:solidFill>
                      <a:srgbClr val="0000FF"/>
                    </a:solidFill>
                    <a:latin typeface="Times New Roman" pitchFamily="18" charset="0"/>
                    <a:ea typeface="楷体" pitchFamily="49" charset="-122"/>
                    <a:cs typeface="Times New Roman" pitchFamily="18" charset="0"/>
                  </a:rPr>
                  <a:t>个可以插入元素的地方</a:t>
                </a:r>
              </a:p>
            </p:txBody>
          </p:sp>
          <p:sp>
            <p:nvSpPr>
              <p:cNvPr id="16" name="AutoShape 16"/>
              <p:cNvSpPr>
                <a:spLocks/>
              </p:cNvSpPr>
              <p:nvPr/>
            </p:nvSpPr>
            <p:spPr bwMode="auto">
              <a:xfrm rot="16200000">
                <a:off x="2427" y="-608"/>
                <a:ext cx="227" cy="3674"/>
              </a:xfrm>
              <a:prstGeom prst="leftBrace">
                <a:avLst>
                  <a:gd name="adj1" fmla="val 134875"/>
                  <a:gd name="adj2" fmla="val 50000"/>
                </a:avLst>
              </a:prstGeom>
              <a:noFill/>
              <a:ln w="38100">
                <a:solidFill>
                  <a:srgbClr val="339933"/>
                </a:solidFill>
                <a:round/>
                <a:headEnd/>
                <a:tailEnd type="none" w="med" len="lg"/>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endParaRPr lang="zh-CN" altLang="en-US" b="1" kern="0">
                  <a:solidFill>
                    <a:srgbClr val="0000FF"/>
                  </a:solidFill>
                  <a:latin typeface="Times New Roman" pitchFamily="18" charset="0"/>
                  <a:ea typeface="楷体_GB2312" pitchFamily="49" charset="-122"/>
                </a:endParaRPr>
              </a:p>
            </p:txBody>
          </p:sp>
        </p:grpSp>
      </p:grpSp>
      <p:sp>
        <p:nvSpPr>
          <p:cNvPr id="17" name="Text Box 18"/>
          <p:cNvSpPr txBox="1">
            <a:spLocks noChangeArrowheads="1"/>
          </p:cNvSpPr>
          <p:nvPr/>
        </p:nvSpPr>
        <p:spPr bwMode="auto">
          <a:xfrm>
            <a:off x="697706" y="3378734"/>
            <a:ext cx="921464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type="none" w="med" len="lg"/>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kumimoji="1" lang="zh-CN" altLang="en-US" sz="2400" dirty="0">
                <a:solidFill>
                  <a:srgbClr val="000066"/>
                </a:solidFill>
                <a:latin typeface="Times New Roman" pitchFamily="18" charset="0"/>
                <a:ea typeface="楷体" pitchFamily="49" charset="-122"/>
                <a:cs typeface="Times New Roman" pitchFamily="18" charset="0"/>
              </a:rPr>
              <a:t>此时需要将</a:t>
            </a:r>
            <a:r>
              <a:rPr kumimoji="1" lang="en-US" altLang="zh-CN" sz="2400" i="1" dirty="0">
                <a:solidFill>
                  <a:srgbClr val="000066"/>
                </a:solidFill>
                <a:latin typeface="Times New Roman" pitchFamily="18" charset="0"/>
                <a:ea typeface="楷体" pitchFamily="49" charset="-122"/>
                <a:cs typeface="Times New Roman" pitchFamily="18" charset="0"/>
              </a:rPr>
              <a:t>a</a:t>
            </a:r>
            <a:r>
              <a:rPr kumimoji="1" lang="en-US" altLang="zh-CN" sz="2400" i="1" baseline="-25000" dirty="0">
                <a:solidFill>
                  <a:srgbClr val="000066"/>
                </a:solidFill>
                <a:latin typeface="Times New Roman" pitchFamily="18" charset="0"/>
                <a:ea typeface="楷体" pitchFamily="49" charset="-122"/>
                <a:cs typeface="Times New Roman" pitchFamily="18" charset="0"/>
              </a:rPr>
              <a:t>i</a:t>
            </a:r>
            <a:r>
              <a:rPr kumimoji="1" lang="zh-CN" altLang="en-US" sz="2400" dirty="0">
                <a:solidFill>
                  <a:srgbClr val="000066"/>
                </a:solidFill>
                <a:latin typeface="Times New Roman" pitchFamily="18" charset="0"/>
                <a:ea typeface="楷体" pitchFamily="49" charset="-122"/>
                <a:cs typeface="Times New Roman" pitchFamily="18" charset="0"/>
              </a:rPr>
              <a:t>～</a:t>
            </a:r>
            <a:r>
              <a:rPr kumimoji="1" lang="en-US" altLang="zh-CN" sz="2400" i="1" dirty="0">
                <a:solidFill>
                  <a:srgbClr val="000066"/>
                </a:solidFill>
                <a:latin typeface="Times New Roman" pitchFamily="18" charset="0"/>
                <a:ea typeface="楷体" pitchFamily="49" charset="-122"/>
                <a:cs typeface="Times New Roman" pitchFamily="18" charset="0"/>
              </a:rPr>
              <a:t>a</a:t>
            </a:r>
            <a:r>
              <a:rPr kumimoji="1" lang="en-US" altLang="zh-CN" sz="2400" i="1" baseline="-25000" dirty="0">
                <a:solidFill>
                  <a:srgbClr val="000066"/>
                </a:solidFill>
                <a:latin typeface="Times New Roman" pitchFamily="18" charset="0"/>
                <a:ea typeface="楷体" pitchFamily="49" charset="-122"/>
                <a:cs typeface="Times New Roman" pitchFamily="18" charset="0"/>
              </a:rPr>
              <a:t>n</a:t>
            </a:r>
            <a:r>
              <a:rPr kumimoji="1" lang="zh-CN" altLang="en-US" sz="2400" dirty="0">
                <a:solidFill>
                  <a:srgbClr val="000066"/>
                </a:solidFill>
                <a:latin typeface="Times New Roman" pitchFamily="18" charset="0"/>
                <a:ea typeface="楷体" pitchFamily="49" charset="-122"/>
                <a:cs typeface="Times New Roman" pitchFamily="18" charset="0"/>
              </a:rPr>
              <a:t>的元素均后移一个位置，共移动 </a:t>
            </a:r>
            <a:r>
              <a:rPr kumimoji="1" lang="en-US" altLang="zh-CN" sz="2400" i="1" dirty="0">
                <a:solidFill>
                  <a:srgbClr val="CC0099"/>
                </a:solidFill>
                <a:latin typeface="Times New Roman" pitchFamily="18" charset="0"/>
                <a:ea typeface="楷体" pitchFamily="49" charset="-122"/>
                <a:cs typeface="Times New Roman" pitchFamily="18" charset="0"/>
              </a:rPr>
              <a:t>n</a:t>
            </a:r>
            <a:r>
              <a:rPr kumimoji="1" lang="en-US" altLang="zh-CN" sz="2400" dirty="0">
                <a:solidFill>
                  <a:srgbClr val="CC0099"/>
                </a:solidFill>
                <a:latin typeface="宋体" pitchFamily="2" charset="-122"/>
                <a:ea typeface="宋体" pitchFamily="2" charset="-122"/>
                <a:cs typeface="Times New Roman" pitchFamily="18" charset="0"/>
              </a:rPr>
              <a:t>-</a:t>
            </a:r>
            <a:r>
              <a:rPr kumimoji="1" lang="en-US" altLang="zh-CN" sz="2400" i="1" dirty="0">
                <a:solidFill>
                  <a:srgbClr val="CC0099"/>
                </a:solidFill>
                <a:latin typeface="Times New Roman" pitchFamily="18" charset="0"/>
                <a:ea typeface="楷体" pitchFamily="49" charset="-122"/>
              </a:rPr>
              <a:t>i</a:t>
            </a:r>
            <a:r>
              <a:rPr kumimoji="1" lang="en-US" altLang="zh-CN" sz="2400" dirty="0">
                <a:solidFill>
                  <a:srgbClr val="CC0099"/>
                </a:solidFill>
                <a:latin typeface="Times New Roman" pitchFamily="18" charset="0"/>
                <a:ea typeface="楷体" pitchFamily="49" charset="-122"/>
              </a:rPr>
              <a:t>+1</a:t>
            </a:r>
            <a:r>
              <a:rPr kumimoji="1" lang="en-US" altLang="zh-CN" sz="2400" dirty="0">
                <a:solidFill>
                  <a:srgbClr val="000066"/>
                </a:solidFill>
                <a:latin typeface="Times New Roman" pitchFamily="18" charset="0"/>
                <a:ea typeface="楷体" pitchFamily="49" charset="-122"/>
              </a:rPr>
              <a:t> </a:t>
            </a:r>
            <a:r>
              <a:rPr kumimoji="1" lang="zh-CN" altLang="en-US" sz="2400" dirty="0">
                <a:solidFill>
                  <a:srgbClr val="000066"/>
                </a:solidFill>
                <a:latin typeface="Times New Roman" pitchFamily="18" charset="0"/>
                <a:ea typeface="楷体" pitchFamily="49" charset="-122"/>
              </a:rPr>
              <a:t>个元素。　</a:t>
            </a:r>
            <a:endParaRPr lang="zh-CN" altLang="en-US" sz="2400" dirty="0">
              <a:solidFill>
                <a:srgbClr val="000066"/>
              </a:solidFill>
              <a:latin typeface="Times New Roman" pitchFamily="18" charset="0"/>
              <a:ea typeface="楷体" pitchFamily="49" charset="-122"/>
            </a:endParaRPr>
          </a:p>
        </p:txBody>
      </p:sp>
      <p:sp>
        <p:nvSpPr>
          <p:cNvPr id="18" name="Text Box 19"/>
          <p:cNvSpPr txBox="1">
            <a:spLocks noChangeArrowheads="1"/>
          </p:cNvSpPr>
          <p:nvPr/>
        </p:nvSpPr>
        <p:spPr bwMode="auto">
          <a:xfrm>
            <a:off x="2063750" y="5943600"/>
            <a:ext cx="7848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type="none" w="med" len="lg"/>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kumimoji="1" lang="zh-CN" altLang="en-US" sz="2400" dirty="0">
                <a:solidFill>
                  <a:srgbClr val="0000FF"/>
                </a:solidFill>
                <a:latin typeface="Times New Roman" pitchFamily="18" charset="0"/>
                <a:ea typeface="楷体" pitchFamily="49" charset="-122"/>
                <a:cs typeface="Times New Roman" pitchFamily="18" charset="0"/>
              </a:rPr>
              <a:t>因此插入算法的平均时间复杂度为</a:t>
            </a:r>
            <a:r>
              <a:rPr kumimoji="1" lang="en-US" altLang="zh-CN" sz="2400" dirty="0">
                <a:solidFill>
                  <a:srgbClr val="FF0000"/>
                </a:solidFill>
                <a:latin typeface="Times New Roman" pitchFamily="18" charset="0"/>
                <a:ea typeface="楷体" pitchFamily="49" charset="-122"/>
                <a:cs typeface="Times New Roman" pitchFamily="18" charset="0"/>
              </a:rPr>
              <a:t>O(</a:t>
            </a:r>
            <a:r>
              <a:rPr kumimoji="1" lang="en-US" altLang="zh-CN" sz="2400" i="1" dirty="0">
                <a:solidFill>
                  <a:srgbClr val="FF0000"/>
                </a:solidFill>
                <a:latin typeface="Times New Roman" pitchFamily="18" charset="0"/>
                <a:ea typeface="楷体" pitchFamily="49" charset="-122"/>
                <a:cs typeface="Times New Roman" pitchFamily="18" charset="0"/>
              </a:rPr>
              <a:t>n</a:t>
            </a:r>
            <a:r>
              <a:rPr kumimoji="1" lang="en-US" altLang="zh-CN" sz="2400" dirty="0">
                <a:solidFill>
                  <a:srgbClr val="FF0000"/>
                </a:solidFill>
                <a:latin typeface="Times New Roman" pitchFamily="18" charset="0"/>
                <a:ea typeface="楷体" pitchFamily="49" charset="-122"/>
                <a:cs typeface="Times New Roman" pitchFamily="18" charset="0"/>
              </a:rPr>
              <a:t>)</a:t>
            </a:r>
            <a:r>
              <a:rPr kumimoji="1" lang="zh-CN" altLang="en-US" sz="2400" dirty="0">
                <a:solidFill>
                  <a:srgbClr val="0000FF"/>
                </a:solidFill>
                <a:latin typeface="Times New Roman" pitchFamily="18" charset="0"/>
                <a:ea typeface="楷体" pitchFamily="49" charset="-122"/>
                <a:cs typeface="Times New Roman" pitchFamily="18" charset="0"/>
              </a:rPr>
              <a:t>。</a:t>
            </a:r>
            <a:endParaRPr lang="zh-CN" altLang="en-US" sz="2400" dirty="0">
              <a:solidFill>
                <a:srgbClr val="0000FF"/>
              </a:solidFill>
              <a:latin typeface="Times New Roman" pitchFamily="18" charset="0"/>
              <a:ea typeface="楷体" pitchFamily="49" charset="-122"/>
              <a:cs typeface="Times New Roman" pitchFamily="18" charset="0"/>
            </a:endParaRPr>
          </a:p>
        </p:txBody>
      </p:sp>
      <p:sp>
        <p:nvSpPr>
          <p:cNvPr id="23" name="Text Box 21"/>
          <p:cNvSpPr txBox="1">
            <a:spLocks noChangeArrowheads="1"/>
          </p:cNvSpPr>
          <p:nvPr/>
        </p:nvSpPr>
        <p:spPr bwMode="auto">
          <a:xfrm>
            <a:off x="665955" y="4056782"/>
            <a:ext cx="10210800" cy="497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lnSpc>
                <a:spcPts val="3500"/>
              </a:lnSpc>
              <a:spcBef>
                <a:spcPct val="50000"/>
              </a:spcBef>
              <a:spcAft>
                <a:spcPts val="0"/>
              </a:spcAft>
              <a:defRPr/>
            </a:pPr>
            <a:r>
              <a:rPr kumimoji="1" lang="zh-CN" altLang="en-US" b="1" kern="0" dirty="0">
                <a:solidFill>
                  <a:srgbClr val="0000FF"/>
                </a:solidFill>
                <a:latin typeface="Times New Roman" pitchFamily="18" charset="0"/>
                <a:ea typeface="楷体" pitchFamily="49" charset="-122"/>
                <a:cs typeface="Times New Roman" pitchFamily="18" charset="0"/>
              </a:rPr>
              <a:t>所以在长度为</a:t>
            </a:r>
            <a:r>
              <a:rPr kumimoji="1" lang="en-US" altLang="zh-CN" b="1" i="1" kern="0" dirty="0">
                <a:solidFill>
                  <a:srgbClr val="0000FF"/>
                </a:solidFill>
                <a:latin typeface="Times New Roman" pitchFamily="18" charset="0"/>
                <a:ea typeface="楷体" pitchFamily="49" charset="-122"/>
                <a:cs typeface="Times New Roman" pitchFamily="18" charset="0"/>
              </a:rPr>
              <a:t>n</a:t>
            </a:r>
            <a:r>
              <a:rPr kumimoji="1" lang="zh-CN" altLang="en-US" b="1" kern="0" dirty="0">
                <a:solidFill>
                  <a:srgbClr val="0000FF"/>
                </a:solidFill>
                <a:latin typeface="Times New Roman" pitchFamily="18" charset="0"/>
                <a:ea typeface="楷体" pitchFamily="49" charset="-122"/>
                <a:cs typeface="Times New Roman" pitchFamily="18" charset="0"/>
              </a:rPr>
              <a:t>的线性表中插入一个元素时所需移动元素的平均次数为：  </a:t>
            </a:r>
            <a:endParaRPr lang="zh-CN" altLang="en-US" b="1" kern="0" dirty="0">
              <a:solidFill>
                <a:srgbClr val="0000FF"/>
              </a:solidFill>
              <a:latin typeface="Times New Roman" pitchFamily="18" charset="0"/>
              <a:ea typeface="楷体" pitchFamily="49" charset="-122"/>
              <a:cs typeface="Times New Roman" pitchFamily="18" charset="0"/>
            </a:endParaRPr>
          </a:p>
        </p:txBody>
      </p:sp>
      <p:sp>
        <p:nvSpPr>
          <p:cNvPr id="25" name="Rectangle 2">
            <a:extLst>
              <a:ext uri="{FF2B5EF4-FFF2-40B4-BE49-F238E27FC236}">
                <a16:creationId xmlns:a16="http://schemas.microsoft.com/office/drawing/2014/main" xmlns="" id="{1867A602-190C-4678-88DD-700A404C65A6}"/>
              </a:ext>
            </a:extLst>
          </p:cNvPr>
          <p:cNvSpPr>
            <a:spLocks noGrp="1" noChangeArrowheads="1"/>
          </p:cNvSpPr>
          <p:nvPr>
            <p:ph type="title"/>
          </p:nvPr>
        </p:nvSpPr>
        <p:spPr>
          <a:xfrm>
            <a:off x="843756" y="476173"/>
            <a:ext cx="10668000" cy="685800"/>
          </a:xfrm>
        </p:spPr>
        <p:txBody>
          <a:bodyPr/>
          <a:lstStyle/>
          <a:p>
            <a:r>
              <a:rPr lang="zh-CN" altLang="en-US" dirty="0">
                <a:latin typeface="宋体" panose="02010600030101010101" pitchFamily="2" charset="-122"/>
              </a:rPr>
              <a:t>算法分析</a:t>
            </a:r>
          </a:p>
        </p:txBody>
      </p:sp>
      <mc:AlternateContent xmlns:mc="http://schemas.openxmlformats.org/markup-compatibility/2006">
        <mc:Choice xmlns:a14="http://schemas.microsoft.com/office/drawing/2010/main" xmlns="" Requires="a14">
          <p:sp>
            <p:nvSpPr>
              <p:cNvPr id="27" name="文本框 26">
                <a:extLst>
                  <a:ext uri="{FF2B5EF4-FFF2-40B4-BE49-F238E27FC236}">
                    <a16:creationId xmlns:a16="http://schemas.microsoft.com/office/drawing/2014/main" id="{47909E1F-BCE2-44ED-9915-56B5EF2F39F2}"/>
                  </a:ext>
                </a:extLst>
              </p:cNvPr>
              <p:cNvSpPr txBox="1"/>
              <p:nvPr/>
            </p:nvSpPr>
            <p:spPr>
              <a:xfrm>
                <a:off x="554129" y="4659755"/>
                <a:ext cx="10591617" cy="1037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altLang="zh-CN" i="1" smtClean="0">
                              <a:latin typeface="Cambria Math" panose="02040503050406030204" pitchFamily="18" charset="0"/>
                            </a:rPr>
                          </m:ctrlPr>
                        </m:naryPr>
                        <m:sub>
                          <m:r>
                            <a:rPr lang="en-US" altLang="zh-CN" b="0" i="1" smtClean="0">
                              <a:latin typeface="Cambria Math" panose="02040503050406030204" pitchFamily="18" charset="0"/>
                            </a:rPr>
                            <m:t>𝑖</m:t>
                          </m:r>
                          <m:r>
                            <a:rPr lang="pt-BR" altLang="zh-CN" i="1">
                              <a:latin typeface="Cambria Math" panose="02040503050406030204" pitchFamily="18" charset="0"/>
                            </a:rPr>
                            <m:t>=1</m:t>
                          </m:r>
                        </m:sub>
                        <m:sup>
                          <m:r>
                            <a:rPr lang="en-US" altLang="zh-CN" i="1">
                              <a:latin typeface="Cambria Math" panose="02040503050406030204" pitchFamily="18" charset="0"/>
                            </a:rPr>
                            <m:t>𝑛</m:t>
                          </m:r>
                          <m:r>
                            <a:rPr lang="en-US" altLang="zh-CN" i="1">
                              <a:latin typeface="Cambria Math" panose="02040503050406030204" pitchFamily="18" charset="0"/>
                            </a:rPr>
                            <m:t>+1</m:t>
                          </m:r>
                        </m:sup>
                        <m:e>
                          <m:sSub>
                            <m:sSubPr>
                              <m:ctrlPr>
                                <a:rPr lang="pt-BR"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pt-BR" altLang="zh-CN" i="1">
                              <a:latin typeface="Cambria Math" panose="02040503050406030204" pitchFamily="18" charset="0"/>
                            </a:rPr>
                            <m:t>+</m:t>
                          </m:r>
                          <m:r>
                            <a:rPr lang="en-US" altLang="zh-CN" b="0" i="1" smtClean="0">
                              <a:latin typeface="Cambria Math" panose="02040503050406030204" pitchFamily="18" charset="0"/>
                            </a:rPr>
                            <m:t>1)</m:t>
                          </m:r>
                        </m:e>
                      </m:nary>
                      <m:r>
                        <a:rPr lang="pt-BR" altLang="zh-CN"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nary>
                        <m:naryPr>
                          <m:chr m:val="∑"/>
                          <m:ctrlPr>
                            <a:rPr lang="pt-BR" altLang="zh-CN" i="1">
                              <a:latin typeface="Cambria Math" panose="02040503050406030204" pitchFamily="18" charset="0"/>
                            </a:rPr>
                          </m:ctrlPr>
                        </m:naryPr>
                        <m:sub>
                          <m:r>
                            <a:rPr lang="en-US" altLang="zh-CN" b="0" i="1" smtClean="0">
                              <a:latin typeface="Cambria Math" panose="02040503050406030204" pitchFamily="18" charset="0"/>
                            </a:rPr>
                            <m:t>𝑖</m:t>
                          </m:r>
                          <m:r>
                            <a:rPr lang="pt-BR"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𝑖</m:t>
                          </m:r>
                          <m:r>
                            <a:rPr lang="pt-BR" altLang="zh-CN" i="1">
                              <a:latin typeface="Cambria Math" panose="02040503050406030204" pitchFamily="18" charset="0"/>
                            </a:rPr>
                            <m:t>+</m:t>
                          </m:r>
                          <m:r>
                            <a:rPr lang="en-US" altLang="zh-CN" i="1">
                              <a:latin typeface="Cambria Math" panose="02040503050406030204" pitchFamily="18" charset="0"/>
                            </a:rPr>
                            <m:t>1</m:t>
                          </m:r>
                          <m:r>
                            <a:rPr lang="en-US" altLang="zh-CN" b="0" i="1" smtClean="0">
                              <a:latin typeface="Cambria Math" panose="02040503050406030204" pitchFamily="18" charset="0"/>
                            </a:rPr>
                            <m:t>)</m:t>
                          </m:r>
                        </m:e>
                      </m:nary>
                      <m:r>
                        <a:rPr lang="en-US" altLang="zh-CN" b="1"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r>
                            <a:rPr lang="en-US" altLang="zh-CN" i="1">
                              <a:latin typeface="Cambria Math" panose="02040503050406030204" pitchFamily="18" charset="0"/>
                            </a:rPr>
                            <m:t>+1</m:t>
                          </m:r>
                        </m:den>
                      </m:f>
                      <m:nary>
                        <m:naryPr>
                          <m:chr m:val="∑"/>
                          <m:ctrlPr>
                            <a:rPr lang="pt-BR" altLang="zh-CN" i="1">
                              <a:latin typeface="Cambria Math" panose="02040503050406030204" pitchFamily="18" charset="0"/>
                            </a:rPr>
                          </m:ctrlPr>
                        </m:naryPr>
                        <m:sub>
                          <m:r>
                            <a:rPr lang="en-US" altLang="zh-CN" b="0" i="1" smtClean="0">
                              <a:latin typeface="Cambria Math" panose="02040503050406030204" pitchFamily="18" charset="0"/>
                            </a:rPr>
                            <m:t>𝑘</m:t>
                          </m:r>
                          <m:r>
                            <a:rPr lang="pt-BR"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den>
                          </m:f>
                          <m:r>
                            <a:rPr lang="zh-CN" altLang="en-US" i="1">
                              <a:latin typeface="Cambria Math" panose="02040503050406030204" pitchFamily="18" charset="0"/>
                            </a:rPr>
                            <m:t>∗</m:t>
                          </m:r>
                          <m:f>
                            <m:fPr>
                              <m:ctrlPr>
                                <a:rPr lang="pt-BR" altLang="zh-CN" i="1">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nary>
                    </m:oMath>
                  </m:oMathPara>
                </a14:m>
                <a:endParaRPr lang="zh-CN" altLang="en-US" dirty="0"/>
              </a:p>
            </p:txBody>
          </p:sp>
        </mc:Choice>
        <mc:Fallback>
          <p:sp>
            <p:nvSpPr>
              <p:cNvPr id="27" name="文本框 26">
                <a:extLst>
                  <a:ext uri="{FF2B5EF4-FFF2-40B4-BE49-F238E27FC236}">
                    <a16:creationId xmlns:a16="http://schemas.microsoft.com/office/drawing/2014/main" xmlns="" xmlns:a14="http://schemas.microsoft.com/office/drawing/2010/main" id="{47909E1F-BCE2-44ED-9915-56B5EF2F39F2}"/>
                  </a:ext>
                </a:extLst>
              </p:cNvPr>
              <p:cNvSpPr txBox="1">
                <a:spLocks noRot="1" noChangeAspect="1" noMove="1" noResize="1" noEditPoints="1" noAdjustHandles="1" noChangeArrowheads="1" noChangeShapeType="1" noTextEdit="1"/>
              </p:cNvSpPr>
              <p:nvPr/>
            </p:nvSpPr>
            <p:spPr>
              <a:xfrm>
                <a:off x="554129" y="4659755"/>
                <a:ext cx="10591617" cy="1037528"/>
              </a:xfrm>
              <a:prstGeom prst="rect">
                <a:avLst/>
              </a:prstGeom>
              <a:blipFill>
                <a:blip r:embed="rId2" cstate="print"/>
                <a:stretch>
                  <a:fillRect/>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xmlns="" id="{9DCAF278-4C75-49BE-AA60-6E64B67AF603}"/>
              </a:ext>
            </a:extLst>
          </p:cNvPr>
          <p:cNvGrpSpPr/>
          <p:nvPr/>
        </p:nvGrpSpPr>
        <p:grpSpPr>
          <a:xfrm>
            <a:off x="7034212" y="1629527"/>
            <a:ext cx="4889491" cy="1443268"/>
            <a:chOff x="7034212" y="1629527"/>
            <a:chExt cx="4889491" cy="1443268"/>
          </a:xfrm>
        </p:grpSpPr>
        <p:sp>
          <p:nvSpPr>
            <p:cNvPr id="20" name="Text Box 6"/>
            <p:cNvSpPr txBox="1">
              <a:spLocks noChangeArrowheads="1"/>
            </p:cNvSpPr>
            <p:nvPr/>
          </p:nvSpPr>
          <p:spPr bwMode="auto">
            <a:xfrm>
              <a:off x="7034212" y="1629527"/>
              <a:ext cx="4889491" cy="1284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lnSpc>
                  <a:spcPct val="150000"/>
                </a:lnSpc>
                <a:spcBef>
                  <a:spcPts val="1200"/>
                </a:spcBef>
                <a:spcAft>
                  <a:spcPts val="0"/>
                </a:spcAft>
                <a:defRPr/>
              </a:pPr>
              <a:r>
                <a:rPr kumimoji="1" lang="zh-CN" altLang="en-US" b="1" kern="0" dirty="0">
                  <a:solidFill>
                    <a:srgbClr val="000066"/>
                  </a:solidFill>
                  <a:latin typeface="Times New Roman" pitchFamily="18" charset="0"/>
                  <a:ea typeface="楷体" pitchFamily="49" charset="-122"/>
                  <a:cs typeface="Times New Roman" pitchFamily="18" charset="0"/>
                </a:rPr>
                <a:t>在插入元素</a:t>
              </a:r>
              <a:r>
                <a:rPr kumimoji="1" lang="en-US" altLang="zh-CN" b="1" i="1" kern="0" dirty="0" err="1">
                  <a:solidFill>
                    <a:srgbClr val="000066"/>
                  </a:solidFill>
                  <a:latin typeface="Times New Roman" pitchFamily="18" charset="0"/>
                  <a:ea typeface="楷体" pitchFamily="49" charset="-122"/>
                  <a:cs typeface="Times New Roman" pitchFamily="18" charset="0"/>
                </a:rPr>
                <a:t>a</a:t>
              </a:r>
              <a:r>
                <a:rPr kumimoji="1" lang="en-US" altLang="zh-CN" b="1" i="1" kern="0" baseline="-25000" dirty="0" err="1">
                  <a:solidFill>
                    <a:srgbClr val="000066"/>
                  </a:solidFill>
                  <a:latin typeface="Times New Roman" pitchFamily="18" charset="0"/>
                  <a:ea typeface="楷体" pitchFamily="49" charset="-122"/>
                  <a:cs typeface="Times New Roman" pitchFamily="18" charset="0"/>
                </a:rPr>
                <a:t>i</a:t>
              </a:r>
              <a:r>
                <a:rPr kumimoji="1" lang="zh-CN" altLang="en-US" b="1" kern="0" dirty="0">
                  <a:solidFill>
                    <a:srgbClr val="000066"/>
                  </a:solidFill>
                  <a:latin typeface="Times New Roman" pitchFamily="18" charset="0"/>
                  <a:ea typeface="楷体" pitchFamily="49" charset="-122"/>
                  <a:cs typeface="Times New Roman" pitchFamily="18" charset="0"/>
                </a:rPr>
                <a:t>时，若为等概率情况，</a:t>
              </a:r>
              <a:endParaRPr kumimoji="1" lang="en-US" altLang="zh-CN" b="1" kern="0" dirty="0">
                <a:solidFill>
                  <a:srgbClr val="000066"/>
                </a:solidFill>
                <a:latin typeface="Times New Roman" pitchFamily="18" charset="0"/>
                <a:ea typeface="楷体" pitchFamily="49" charset="-122"/>
                <a:cs typeface="Times New Roman" pitchFamily="18" charset="0"/>
              </a:endParaRPr>
            </a:p>
            <a:p>
              <a:pPr eaLnBrk="1" fontAlgn="auto" hangingPunct="1">
                <a:lnSpc>
                  <a:spcPct val="150000"/>
                </a:lnSpc>
                <a:spcBef>
                  <a:spcPts val="1200"/>
                </a:spcBef>
                <a:spcAft>
                  <a:spcPts val="0"/>
                </a:spcAft>
                <a:defRPr/>
              </a:pPr>
              <a:r>
                <a:rPr kumimoji="1" lang="zh-CN" altLang="en-US" b="1" kern="0" dirty="0">
                  <a:solidFill>
                    <a:srgbClr val="000066"/>
                  </a:solidFill>
                  <a:latin typeface="Times New Roman" pitchFamily="18" charset="0"/>
                  <a:ea typeface="楷体" pitchFamily="49" charset="-122"/>
                  <a:cs typeface="Times New Roman" pitchFamily="18" charset="0"/>
                </a:rPr>
                <a:t>则 </a:t>
              </a:r>
              <a:r>
                <a:rPr kumimoji="1" lang="en-US" altLang="zh-CN" b="1" i="1" kern="0" dirty="0">
                  <a:solidFill>
                    <a:srgbClr val="000066"/>
                  </a:solidFill>
                  <a:latin typeface="Times New Roman" pitchFamily="18" charset="0"/>
                  <a:ea typeface="楷体" pitchFamily="49" charset="-122"/>
                  <a:cs typeface="Times New Roman" pitchFamily="18" charset="0"/>
                </a:rPr>
                <a:t>p</a:t>
              </a:r>
              <a:r>
                <a:rPr kumimoji="1" lang="en-US" altLang="zh-CN" b="1" i="1" kern="0" baseline="-25000" dirty="0">
                  <a:solidFill>
                    <a:srgbClr val="000066"/>
                  </a:solidFill>
                  <a:latin typeface="Times New Roman" pitchFamily="18" charset="0"/>
                  <a:ea typeface="楷体" pitchFamily="49" charset="-122"/>
                  <a:cs typeface="Times New Roman" pitchFamily="18" charset="0"/>
                </a:rPr>
                <a:t>i </a:t>
              </a:r>
              <a:r>
                <a:rPr kumimoji="1" lang="en-US" altLang="zh-CN" b="1" kern="0" dirty="0">
                  <a:solidFill>
                    <a:srgbClr val="000066"/>
                  </a:solidFill>
                  <a:latin typeface="Times New Roman" pitchFamily="18" charset="0"/>
                  <a:ea typeface="楷体" pitchFamily="49" charset="-122"/>
                  <a:cs typeface="Times New Roman" pitchFamily="18" charset="0"/>
                </a:rPr>
                <a:t>=</a:t>
              </a:r>
              <a:endParaRPr lang="en-US" altLang="zh-CN" b="1" kern="0" dirty="0">
                <a:solidFill>
                  <a:srgbClr val="000066"/>
                </a:solidFill>
                <a:latin typeface="Times New Roman" pitchFamily="18" charset="0"/>
                <a:ea typeface="楷体" pitchFamily="49" charset="-122"/>
                <a:cs typeface="Times New Roman" pitchFamily="18" charset="0"/>
              </a:endParaRPr>
            </a:p>
          </p:txBody>
        </p:sp>
        <mc:AlternateContent xmlns:mc="http://schemas.openxmlformats.org/markup-compatibility/2006">
          <mc:Choice xmlns:a14="http://schemas.microsoft.com/office/drawing/2010/main" xmlns="" Requires="a14">
            <p:sp>
              <p:nvSpPr>
                <p:cNvPr id="3" name="矩形 2">
                  <a:extLst>
                    <a:ext uri="{FF2B5EF4-FFF2-40B4-BE49-F238E27FC236}">
                      <a16:creationId xmlns:a16="http://schemas.microsoft.com/office/drawing/2014/main" id="{2C5C8754-CFA4-45CE-BADD-0DBE154E6F4B}"/>
                    </a:ext>
                  </a:extLst>
                </p:cNvPr>
                <p:cNvSpPr/>
                <p:nvPr/>
              </p:nvSpPr>
              <p:spPr>
                <a:xfrm>
                  <a:off x="8037665" y="2280399"/>
                  <a:ext cx="979179"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r>
                              <a:rPr lang="en-US" altLang="zh-CN" i="1">
                                <a:latin typeface="Cambria Math" panose="02040503050406030204" pitchFamily="18" charset="0"/>
                              </a:rPr>
                              <m:t>+1</m:t>
                            </m:r>
                          </m:den>
                        </m:f>
                      </m:oMath>
                    </m:oMathPara>
                  </a14:m>
                  <a:endParaRPr lang="zh-CN" altLang="en-US" dirty="0"/>
                </a:p>
              </p:txBody>
            </p:sp>
          </mc:Choice>
          <mc:Fallback>
            <p:sp>
              <p:nvSpPr>
                <p:cNvPr id="3" name="矩形 2">
                  <a:extLst>
                    <a:ext uri="{FF2B5EF4-FFF2-40B4-BE49-F238E27FC236}">
                      <a16:creationId xmlns:a16="http://schemas.microsoft.com/office/drawing/2014/main" xmlns="" xmlns:a14="http://schemas.microsoft.com/office/drawing/2010/main" id="{2C5C8754-CFA4-45CE-BADD-0DBE154E6F4B}"/>
                    </a:ext>
                  </a:extLst>
                </p:cNvPr>
                <p:cNvSpPr>
                  <a:spLocks noRot="1" noChangeAspect="1" noMove="1" noResize="1" noEditPoints="1" noAdjustHandles="1" noChangeArrowheads="1" noChangeShapeType="1" noTextEdit="1"/>
                </p:cNvSpPr>
                <p:nvPr/>
              </p:nvSpPr>
              <p:spPr>
                <a:xfrm>
                  <a:off x="8037665" y="2280399"/>
                  <a:ext cx="979179" cy="792396"/>
                </a:xfrm>
                <a:prstGeom prst="rect">
                  <a:avLst/>
                </a:prstGeom>
                <a:blipFill>
                  <a:blip r:embed="rId3" cstate="print"/>
                  <a:stretch>
                    <a:fillRect/>
                  </a:stretch>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第二章 线性表</a:t>
            </a:r>
          </a:p>
        </p:txBody>
      </p:sp>
      <p:sp>
        <p:nvSpPr>
          <p:cNvPr id="3" name="副标题 2"/>
          <p:cNvSpPr>
            <a:spLocks noGrp="1"/>
          </p:cNvSpPr>
          <p:nvPr>
            <p:ph type="subTitle" idx="1"/>
          </p:nvPr>
        </p:nvSpPr>
        <p:spPr>
          <a:xfrm>
            <a:off x="1828800" y="4572000"/>
            <a:ext cx="8534400" cy="838200"/>
          </a:xfrm>
        </p:spPr>
        <p:txBody>
          <a:bodyPr/>
          <a:lstStyle/>
          <a:p>
            <a:endParaRPr lang="zh-CN" altLang="en-US" sz="4000" dirty="0"/>
          </a:p>
        </p:txBody>
      </p:sp>
    </p:spTree>
    <p:extLst>
      <p:ext uri="{BB962C8B-B14F-4D97-AF65-F5344CB8AC3E}">
        <p14:creationId xmlns:p14="http://schemas.microsoft.com/office/powerpoint/2010/main" xmlns="" val="3746521405"/>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419BC3-4EA9-4848-B270-80673D3EFDC5}"/>
              </a:ext>
            </a:extLst>
          </p:cNvPr>
          <p:cNvSpPr>
            <a:spLocks noGrp="1"/>
          </p:cNvSpPr>
          <p:nvPr>
            <p:ph type="title"/>
          </p:nvPr>
        </p:nvSpPr>
        <p:spPr/>
        <p:txBody>
          <a:bodyPr/>
          <a:lstStyle/>
          <a:p>
            <a:r>
              <a:rPr lang="zh-CN" altLang="en-US" dirty="0">
                <a:latin typeface="宋体" panose="02010600030101010101" pitchFamily="2" charset="-122"/>
              </a:rPr>
              <a:t>删除操作</a:t>
            </a:r>
            <a:endParaRPr lang="zh-CN" altLang="en-US" dirty="0"/>
          </a:p>
        </p:txBody>
      </p:sp>
      <p:sp>
        <p:nvSpPr>
          <p:cNvPr id="3" name="内容占位符 2">
            <a:extLst>
              <a:ext uri="{FF2B5EF4-FFF2-40B4-BE49-F238E27FC236}">
                <a16:creationId xmlns:a16="http://schemas.microsoft.com/office/drawing/2014/main" xmlns="" id="{5F011911-AFA3-4323-9AF2-9D5CABE65A66}"/>
              </a:ext>
            </a:extLst>
          </p:cNvPr>
          <p:cNvSpPr>
            <a:spLocks noGrp="1"/>
          </p:cNvSpPr>
          <p:nvPr>
            <p:ph idx="1"/>
          </p:nvPr>
        </p:nvSpPr>
        <p:spPr>
          <a:xfrm>
            <a:off x="355600" y="1752600"/>
            <a:ext cx="11480800" cy="4800600"/>
          </a:xfrm>
        </p:spPr>
        <p:txBody>
          <a:bodyPr/>
          <a:lstStyle/>
          <a:p>
            <a:pPr>
              <a:lnSpc>
                <a:spcPct val="150000"/>
              </a:lnSpc>
              <a:spcBef>
                <a:spcPts val="1200"/>
              </a:spcBef>
            </a:pPr>
            <a:r>
              <a:rPr lang="zh-CN" altLang="en-US" dirty="0">
                <a:latin typeface="宋体" panose="02010600030101010101" pitchFamily="2" charset="-122"/>
              </a:rPr>
              <a:t>线性表的删除运算是指将表的第</a:t>
            </a:r>
            <a:r>
              <a:rPr lang="en-US" altLang="zh-CN" dirty="0" err="1">
                <a:latin typeface="宋体" panose="02010600030101010101" pitchFamily="2" charset="-122"/>
              </a:rPr>
              <a:t>i</a:t>
            </a:r>
            <a:r>
              <a:rPr lang="en-US" altLang="zh-CN" dirty="0">
                <a:latin typeface="宋体" panose="02010600030101010101" pitchFamily="2" charset="-122"/>
              </a:rPr>
              <a:t>(1≤i≤n)</a:t>
            </a:r>
            <a:r>
              <a:rPr lang="zh-CN" altLang="en-US" dirty="0">
                <a:latin typeface="宋体" panose="02010600030101010101" pitchFamily="2" charset="-122"/>
              </a:rPr>
              <a:t>个元素删去，</a:t>
            </a:r>
            <a:endParaRPr lang="en-US" altLang="zh-CN" dirty="0">
              <a:latin typeface="宋体" panose="02010600030101010101" pitchFamily="2" charset="-122"/>
            </a:endParaRPr>
          </a:p>
          <a:p>
            <a:pPr lvl="1">
              <a:lnSpc>
                <a:spcPct val="150000"/>
              </a:lnSpc>
              <a:spcBef>
                <a:spcPts val="1200"/>
              </a:spcBef>
            </a:pPr>
            <a:r>
              <a:rPr lang="zh-CN" altLang="en-US" sz="2600" dirty="0">
                <a:latin typeface="宋体" panose="02010600030101010101" pitchFamily="2" charset="-122"/>
              </a:rPr>
              <a:t>使长度为</a:t>
            </a:r>
            <a:r>
              <a:rPr lang="en-US" altLang="zh-CN" sz="2600" dirty="0">
                <a:latin typeface="宋体" panose="02010600030101010101" pitchFamily="2" charset="-122"/>
              </a:rPr>
              <a:t>n</a:t>
            </a:r>
            <a:r>
              <a:rPr lang="zh-CN" altLang="en-US" sz="2600" dirty="0">
                <a:latin typeface="宋体" panose="02010600030101010101" pitchFamily="2" charset="-122"/>
              </a:rPr>
              <a:t>的线性表  </a:t>
            </a:r>
            <a:r>
              <a:rPr lang="en-US" altLang="zh-CN" sz="2600" dirty="0">
                <a:latin typeface="宋体" panose="02010600030101010101" pitchFamily="2" charset="-122"/>
              </a:rPr>
              <a:t>(e1</a:t>
            </a:r>
            <a:r>
              <a:rPr lang="zh-CN" altLang="en-US" sz="2600" dirty="0">
                <a:latin typeface="宋体" panose="02010600030101010101" pitchFamily="2" charset="-122"/>
              </a:rPr>
              <a:t>，</a:t>
            </a:r>
            <a:r>
              <a:rPr lang="en-US" altLang="zh-CN" sz="2600" dirty="0">
                <a:latin typeface="宋体" panose="02010600030101010101" pitchFamily="2" charset="-122"/>
              </a:rPr>
              <a:t>…,ei-1</a:t>
            </a:r>
            <a:r>
              <a:rPr lang="zh-CN" altLang="en-US" sz="2600" dirty="0">
                <a:latin typeface="宋体" panose="02010600030101010101" pitchFamily="2" charset="-122"/>
              </a:rPr>
              <a:t>，</a:t>
            </a:r>
            <a:r>
              <a:rPr lang="en-US" altLang="zh-CN" sz="2600" dirty="0" err="1">
                <a:latin typeface="宋体" panose="02010600030101010101" pitchFamily="2" charset="-122"/>
              </a:rPr>
              <a:t>ei</a:t>
            </a:r>
            <a:r>
              <a:rPr lang="zh-CN" altLang="en-US" sz="2600" dirty="0">
                <a:latin typeface="宋体" panose="02010600030101010101" pitchFamily="2" charset="-122"/>
              </a:rPr>
              <a:t>，</a:t>
            </a:r>
            <a:r>
              <a:rPr lang="en-US" altLang="zh-CN" sz="2600" dirty="0">
                <a:latin typeface="宋体" panose="02010600030101010101" pitchFamily="2" charset="-122"/>
              </a:rPr>
              <a:t>ei+1</a:t>
            </a:r>
            <a:r>
              <a:rPr lang="zh-CN" altLang="en-US" sz="2600" dirty="0">
                <a:latin typeface="宋体" panose="02010600030101010101" pitchFamily="2" charset="-122"/>
              </a:rPr>
              <a:t>，</a:t>
            </a:r>
            <a:r>
              <a:rPr lang="en-US" altLang="zh-CN" sz="2600" dirty="0">
                <a:latin typeface="宋体" panose="02010600030101010101" pitchFamily="2" charset="-122"/>
              </a:rPr>
              <a:t>…</a:t>
            </a:r>
            <a:r>
              <a:rPr lang="zh-CN" altLang="en-US" sz="2600" dirty="0">
                <a:latin typeface="宋体" panose="02010600030101010101" pitchFamily="2" charset="-122"/>
              </a:rPr>
              <a:t>，</a:t>
            </a:r>
            <a:r>
              <a:rPr lang="en-US" altLang="zh-CN" sz="2600" dirty="0" err="1">
                <a:latin typeface="宋体" panose="02010600030101010101" pitchFamily="2" charset="-122"/>
              </a:rPr>
              <a:t>en</a:t>
            </a:r>
            <a:r>
              <a:rPr lang="en-US" altLang="zh-CN" sz="2600" dirty="0">
                <a:latin typeface="宋体" panose="02010600030101010101" pitchFamily="2" charset="-122"/>
              </a:rPr>
              <a:t>)</a:t>
            </a:r>
            <a:r>
              <a:rPr lang="zh-CN" altLang="en-US" sz="2600" dirty="0">
                <a:latin typeface="宋体" panose="02010600030101010101" pitchFamily="2" charset="-122"/>
              </a:rPr>
              <a:t> </a:t>
            </a:r>
            <a:endParaRPr lang="en-US" altLang="zh-CN" sz="2600" dirty="0">
              <a:latin typeface="宋体" panose="02010600030101010101" pitchFamily="2" charset="-122"/>
            </a:endParaRPr>
          </a:p>
          <a:p>
            <a:pPr lvl="1">
              <a:lnSpc>
                <a:spcPct val="150000"/>
              </a:lnSpc>
              <a:spcBef>
                <a:spcPts val="1200"/>
              </a:spcBef>
            </a:pPr>
            <a:r>
              <a:rPr lang="zh-CN" altLang="en-US" sz="2600" dirty="0">
                <a:latin typeface="宋体" panose="02010600030101010101" pitchFamily="2" charset="-122"/>
              </a:rPr>
              <a:t>变成长度为</a:t>
            </a:r>
            <a:r>
              <a:rPr lang="en-US" altLang="zh-CN" sz="2600" dirty="0">
                <a:latin typeface="宋体" panose="02010600030101010101" pitchFamily="2" charset="-122"/>
              </a:rPr>
              <a:t>n-1</a:t>
            </a:r>
            <a:r>
              <a:rPr lang="zh-CN" altLang="en-US" sz="2600" dirty="0">
                <a:latin typeface="宋体" panose="02010600030101010101" pitchFamily="2" charset="-122"/>
              </a:rPr>
              <a:t>的线性表</a:t>
            </a:r>
            <a:r>
              <a:rPr lang="en-US" altLang="zh-CN" sz="2600" dirty="0">
                <a:latin typeface="宋体" panose="02010600030101010101" pitchFamily="2" charset="-122"/>
              </a:rPr>
              <a:t>(e1</a:t>
            </a:r>
            <a:r>
              <a:rPr lang="zh-CN" altLang="en-US" sz="2600" dirty="0">
                <a:latin typeface="宋体" panose="02010600030101010101" pitchFamily="2" charset="-122"/>
              </a:rPr>
              <a:t>，</a:t>
            </a:r>
            <a:r>
              <a:rPr lang="en-US" altLang="zh-CN" sz="2600" dirty="0">
                <a:latin typeface="宋体" panose="02010600030101010101" pitchFamily="2" charset="-122"/>
              </a:rPr>
              <a:t>…,ei-1</a:t>
            </a:r>
            <a:r>
              <a:rPr lang="zh-CN" altLang="en-US" sz="2600" dirty="0">
                <a:latin typeface="宋体" panose="02010600030101010101" pitchFamily="2" charset="-122"/>
              </a:rPr>
              <a:t>， </a:t>
            </a:r>
            <a:r>
              <a:rPr lang="en-US" altLang="zh-CN" sz="2600" dirty="0">
                <a:latin typeface="宋体" panose="02010600030101010101" pitchFamily="2" charset="-122"/>
              </a:rPr>
              <a:t>ei+1</a:t>
            </a:r>
            <a:r>
              <a:rPr lang="zh-CN" altLang="en-US" sz="2600" dirty="0">
                <a:latin typeface="宋体" panose="02010600030101010101" pitchFamily="2" charset="-122"/>
              </a:rPr>
              <a:t>，</a:t>
            </a:r>
            <a:r>
              <a:rPr lang="en-US" altLang="zh-CN" sz="2600" dirty="0">
                <a:latin typeface="宋体" panose="02010600030101010101" pitchFamily="2" charset="-122"/>
              </a:rPr>
              <a:t>…</a:t>
            </a:r>
            <a:r>
              <a:rPr lang="zh-CN" altLang="en-US" sz="2600" dirty="0">
                <a:latin typeface="宋体" panose="02010600030101010101" pitchFamily="2" charset="-122"/>
              </a:rPr>
              <a:t>，</a:t>
            </a:r>
            <a:r>
              <a:rPr lang="en-US" altLang="zh-CN" sz="2600" dirty="0" err="1">
                <a:latin typeface="宋体" panose="02010600030101010101" pitchFamily="2" charset="-122"/>
              </a:rPr>
              <a:t>en</a:t>
            </a:r>
            <a:r>
              <a:rPr lang="en-US" altLang="zh-CN" sz="2600" dirty="0">
                <a:latin typeface="宋体" panose="02010600030101010101" pitchFamily="2" charset="-122"/>
              </a:rPr>
              <a:t>)</a:t>
            </a:r>
            <a:r>
              <a:rPr lang="zh-CN" altLang="en-US" sz="2600" dirty="0">
                <a:latin typeface="宋体" panose="02010600030101010101" pitchFamily="2" charset="-122"/>
              </a:rPr>
              <a:t>。</a:t>
            </a:r>
            <a:endParaRPr lang="zh-CN" altLang="en-US" sz="2600" dirty="0"/>
          </a:p>
        </p:txBody>
      </p:sp>
    </p:spTree>
    <p:extLst>
      <p:ext uri="{BB962C8B-B14F-4D97-AF65-F5344CB8AC3E}">
        <p14:creationId xmlns:p14="http://schemas.microsoft.com/office/powerpoint/2010/main" xmlns="" val="2330418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xmlns="" id="{82E3161B-1019-45EA-9DE6-4A484524F436}"/>
              </a:ext>
            </a:extLst>
          </p:cNvPr>
          <p:cNvSpPr>
            <a:spLocks noGrp="1" noChangeArrowheads="1"/>
          </p:cNvSpPr>
          <p:nvPr>
            <p:ph type="title"/>
          </p:nvPr>
        </p:nvSpPr>
        <p:spPr/>
        <p:txBody>
          <a:bodyPr/>
          <a:lstStyle/>
          <a:p>
            <a:r>
              <a:rPr lang="zh-CN" altLang="en-US" dirty="0">
                <a:latin typeface="宋体" panose="02010600030101010101" pitchFamily="2" charset="-122"/>
              </a:rPr>
              <a:t>删除算法示意</a:t>
            </a:r>
          </a:p>
        </p:txBody>
      </p:sp>
      <p:sp>
        <p:nvSpPr>
          <p:cNvPr id="106499" name="Rectangle 3">
            <a:extLst>
              <a:ext uri="{FF2B5EF4-FFF2-40B4-BE49-F238E27FC236}">
                <a16:creationId xmlns:a16="http://schemas.microsoft.com/office/drawing/2014/main" xmlns="" id="{D2660A86-C187-4777-807E-214FBEC8110D}"/>
              </a:ext>
            </a:extLst>
          </p:cNvPr>
          <p:cNvSpPr>
            <a:spLocks noGrp="1" noChangeArrowheads="1"/>
          </p:cNvSpPr>
          <p:nvPr>
            <p:ph type="body" idx="1"/>
          </p:nvPr>
        </p:nvSpPr>
        <p:spPr>
          <a:xfrm>
            <a:off x="304800" y="1371600"/>
            <a:ext cx="11811000" cy="61595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400" dirty="0">
                <a:latin typeface="宋体" panose="02010600030101010101" pitchFamily="2" charset="-122"/>
              </a:rPr>
              <a:t>将线性表</a:t>
            </a:r>
            <a:r>
              <a:rPr lang="en-US" altLang="zh-CN" sz="2400" dirty="0">
                <a:latin typeface="宋体" panose="02010600030101010101" pitchFamily="2" charset="-122"/>
              </a:rPr>
              <a:t>(4,9,15,21,28,30,30,42,51,62)</a:t>
            </a:r>
            <a:r>
              <a:rPr lang="zh-CN" altLang="en-US" sz="2400" dirty="0">
                <a:latin typeface="宋体" panose="02010600030101010101" pitchFamily="2" charset="-122"/>
              </a:rPr>
              <a:t>中的第</a:t>
            </a:r>
            <a:r>
              <a:rPr lang="en-US" altLang="zh-CN" sz="2400" dirty="0">
                <a:latin typeface="宋体" panose="02010600030101010101" pitchFamily="2" charset="-122"/>
              </a:rPr>
              <a:t>5</a:t>
            </a:r>
            <a:r>
              <a:rPr lang="zh-CN" altLang="en-US" sz="2400" dirty="0">
                <a:latin typeface="宋体" panose="02010600030101010101" pitchFamily="2" charset="-122"/>
              </a:rPr>
              <a:t>个元素删除。 </a:t>
            </a:r>
          </a:p>
          <a:p>
            <a:pPr>
              <a:lnSpc>
                <a:spcPct val="150000"/>
              </a:lnSpc>
              <a:spcBef>
                <a:spcPts val="600"/>
              </a:spcBef>
            </a:pPr>
            <a:endParaRPr lang="en-US" altLang="zh-CN" sz="2400" dirty="0">
              <a:latin typeface="宋体" panose="02010600030101010101" pitchFamily="2" charset="-122"/>
            </a:endParaRPr>
          </a:p>
        </p:txBody>
      </p:sp>
      <p:grpSp>
        <p:nvGrpSpPr>
          <p:cNvPr id="106538" name="Group 42">
            <a:extLst>
              <a:ext uri="{FF2B5EF4-FFF2-40B4-BE49-F238E27FC236}">
                <a16:creationId xmlns:a16="http://schemas.microsoft.com/office/drawing/2014/main" xmlns="" id="{7FA81013-BEE5-47F8-BB99-951FDBB86A60}"/>
              </a:ext>
            </a:extLst>
          </p:cNvPr>
          <p:cNvGrpSpPr>
            <a:grpSpLocks/>
          </p:cNvGrpSpPr>
          <p:nvPr/>
        </p:nvGrpSpPr>
        <p:grpSpPr bwMode="auto">
          <a:xfrm>
            <a:off x="1600200" y="3041652"/>
            <a:ext cx="7543800" cy="1890712"/>
            <a:chOff x="1008" y="2064"/>
            <a:chExt cx="4032" cy="1191"/>
          </a:xfrm>
        </p:grpSpPr>
        <p:sp>
          <p:nvSpPr>
            <p:cNvPr id="106501" name="Text Box 5">
              <a:extLst>
                <a:ext uri="{FF2B5EF4-FFF2-40B4-BE49-F238E27FC236}">
                  <a16:creationId xmlns:a16="http://schemas.microsoft.com/office/drawing/2014/main" xmlns="" id="{8660FFA1-699D-4729-B11C-810AFB0323EA}"/>
                </a:ext>
              </a:extLst>
            </p:cNvPr>
            <p:cNvSpPr txBox="1">
              <a:spLocks noChangeArrowheads="1"/>
            </p:cNvSpPr>
            <p:nvPr/>
          </p:nvSpPr>
          <p:spPr bwMode="auto">
            <a:xfrm>
              <a:off x="1153" y="2076"/>
              <a:ext cx="491" cy="352"/>
            </a:xfrm>
            <a:prstGeom prst="rect">
              <a:avLst/>
            </a:prstGeom>
            <a:solidFill>
              <a:srgbClr val="FFFFFF"/>
            </a:solidFill>
            <a:ln>
              <a:noFill/>
            </a:ln>
            <a:extLst>
              <a:ext uri="{91240B29-F687-4F45-9708-019B960494DF}">
                <a14:hiddenLine xmlns:a14="http://schemas.microsoft.com/office/drawing/2010/main" xmlns="" w="9525">
                  <a:solidFill>
                    <a:srgbClr val="FFFFFF"/>
                  </a:solidFill>
                  <a:miter lim="800000"/>
                  <a:headEnd/>
                  <a:tailEnd/>
                </a14:hiddenLine>
              </a:ext>
            </a:extLst>
          </p:spPr>
          <p:txBody>
            <a:bodyPr/>
            <a:lstStyle/>
            <a:p>
              <a:pPr algn="ctr" eaLnBrk="0" hangingPunct="0"/>
              <a:r>
                <a:rPr lang="zh-CN" altLang="en-US" b="1">
                  <a:latin typeface="+mn-ea"/>
                </a:rPr>
                <a:t>序号</a:t>
              </a:r>
            </a:p>
          </p:txBody>
        </p:sp>
        <p:grpSp>
          <p:nvGrpSpPr>
            <p:cNvPr id="106502" name="Group 6">
              <a:extLst>
                <a:ext uri="{FF2B5EF4-FFF2-40B4-BE49-F238E27FC236}">
                  <a16:creationId xmlns:a16="http://schemas.microsoft.com/office/drawing/2014/main" xmlns="" id="{B5614CA3-797B-44CE-B934-D934317B9D14}"/>
                </a:ext>
              </a:extLst>
            </p:cNvPr>
            <p:cNvGrpSpPr>
              <a:grpSpLocks/>
            </p:cNvGrpSpPr>
            <p:nvPr/>
          </p:nvGrpSpPr>
          <p:grpSpPr bwMode="auto">
            <a:xfrm>
              <a:off x="1852" y="2064"/>
              <a:ext cx="3183" cy="310"/>
              <a:chOff x="2775" y="9675"/>
              <a:chExt cx="5280" cy="420"/>
            </a:xfrm>
          </p:grpSpPr>
          <p:sp>
            <p:nvSpPr>
              <p:cNvPr id="106503" name="Text Box 7">
                <a:extLst>
                  <a:ext uri="{FF2B5EF4-FFF2-40B4-BE49-F238E27FC236}">
                    <a16:creationId xmlns:a16="http://schemas.microsoft.com/office/drawing/2014/main" xmlns="" id="{5D7193DF-B3B7-40AB-AC08-B8BA47BCE7AD}"/>
                  </a:ext>
                </a:extLst>
              </p:cNvPr>
              <p:cNvSpPr txBox="1">
                <a:spLocks noChangeArrowheads="1"/>
              </p:cNvSpPr>
              <p:nvPr/>
            </p:nvSpPr>
            <p:spPr bwMode="auto">
              <a:xfrm>
                <a:off x="2775" y="9675"/>
                <a:ext cx="540"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1</a:t>
                </a:r>
              </a:p>
            </p:txBody>
          </p:sp>
          <p:sp>
            <p:nvSpPr>
              <p:cNvPr id="106504" name="Text Box 8">
                <a:extLst>
                  <a:ext uri="{FF2B5EF4-FFF2-40B4-BE49-F238E27FC236}">
                    <a16:creationId xmlns:a16="http://schemas.microsoft.com/office/drawing/2014/main" xmlns="" id="{04C6AD7A-C839-4F36-8926-5FD5847A6E78}"/>
                  </a:ext>
                </a:extLst>
              </p:cNvPr>
              <p:cNvSpPr txBox="1">
                <a:spLocks noChangeArrowheads="1"/>
              </p:cNvSpPr>
              <p:nvPr/>
            </p:nvSpPr>
            <p:spPr bwMode="auto">
              <a:xfrm>
                <a:off x="3315"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2</a:t>
                </a:r>
              </a:p>
            </p:txBody>
          </p:sp>
          <p:sp>
            <p:nvSpPr>
              <p:cNvPr id="106505" name="Text Box 9">
                <a:extLst>
                  <a:ext uri="{FF2B5EF4-FFF2-40B4-BE49-F238E27FC236}">
                    <a16:creationId xmlns:a16="http://schemas.microsoft.com/office/drawing/2014/main" xmlns="" id="{EE3D9A5E-E710-43D2-98F4-5094B16DC6D2}"/>
                  </a:ext>
                </a:extLst>
              </p:cNvPr>
              <p:cNvSpPr txBox="1">
                <a:spLocks noChangeArrowheads="1"/>
              </p:cNvSpPr>
              <p:nvPr/>
            </p:nvSpPr>
            <p:spPr bwMode="auto">
              <a:xfrm>
                <a:off x="3855"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a:t>
                </a:r>
              </a:p>
            </p:txBody>
          </p:sp>
          <p:sp>
            <p:nvSpPr>
              <p:cNvPr id="106506" name="Text Box 10">
                <a:extLst>
                  <a:ext uri="{FF2B5EF4-FFF2-40B4-BE49-F238E27FC236}">
                    <a16:creationId xmlns:a16="http://schemas.microsoft.com/office/drawing/2014/main" xmlns="" id="{5977B148-482F-41BE-9753-22F4D73EE0F2}"/>
                  </a:ext>
                </a:extLst>
              </p:cNvPr>
              <p:cNvSpPr txBox="1">
                <a:spLocks noChangeArrowheads="1"/>
              </p:cNvSpPr>
              <p:nvPr/>
            </p:nvSpPr>
            <p:spPr bwMode="auto">
              <a:xfrm>
                <a:off x="438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6507" name="Text Box 11">
                <a:extLst>
                  <a:ext uri="{FF2B5EF4-FFF2-40B4-BE49-F238E27FC236}">
                    <a16:creationId xmlns:a16="http://schemas.microsoft.com/office/drawing/2014/main" xmlns="" id="{734075F1-ED3D-4F66-AAD4-70136252C4ED}"/>
                  </a:ext>
                </a:extLst>
              </p:cNvPr>
              <p:cNvSpPr txBox="1">
                <a:spLocks noChangeArrowheads="1"/>
              </p:cNvSpPr>
              <p:nvPr/>
            </p:nvSpPr>
            <p:spPr bwMode="auto">
              <a:xfrm>
                <a:off x="492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5</a:t>
                </a:r>
              </a:p>
            </p:txBody>
          </p:sp>
          <p:sp>
            <p:nvSpPr>
              <p:cNvPr id="106508" name="Text Box 12">
                <a:extLst>
                  <a:ext uri="{FF2B5EF4-FFF2-40B4-BE49-F238E27FC236}">
                    <a16:creationId xmlns:a16="http://schemas.microsoft.com/office/drawing/2014/main" xmlns="" id="{42133C62-8E06-43BB-BC09-96AE71F83D7F}"/>
                  </a:ext>
                </a:extLst>
              </p:cNvPr>
              <p:cNvSpPr txBox="1">
                <a:spLocks noChangeArrowheads="1"/>
              </p:cNvSpPr>
              <p:nvPr/>
            </p:nvSpPr>
            <p:spPr bwMode="auto">
              <a:xfrm>
                <a:off x="543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dirty="0">
                    <a:latin typeface="+mn-ea"/>
                  </a:rPr>
                  <a:t>6</a:t>
                </a:r>
              </a:p>
            </p:txBody>
          </p:sp>
          <p:sp>
            <p:nvSpPr>
              <p:cNvPr id="106509" name="Text Box 13">
                <a:extLst>
                  <a:ext uri="{FF2B5EF4-FFF2-40B4-BE49-F238E27FC236}">
                    <a16:creationId xmlns:a16="http://schemas.microsoft.com/office/drawing/2014/main" xmlns="" id="{17B2FF55-BB61-4126-8658-CB182E11F0DE}"/>
                  </a:ext>
                </a:extLst>
              </p:cNvPr>
              <p:cNvSpPr txBox="1">
                <a:spLocks noChangeArrowheads="1"/>
              </p:cNvSpPr>
              <p:nvPr/>
            </p:nvSpPr>
            <p:spPr bwMode="auto">
              <a:xfrm>
                <a:off x="594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7</a:t>
                </a:r>
              </a:p>
            </p:txBody>
          </p:sp>
          <p:sp>
            <p:nvSpPr>
              <p:cNvPr id="106510" name="Text Box 14">
                <a:extLst>
                  <a:ext uri="{FF2B5EF4-FFF2-40B4-BE49-F238E27FC236}">
                    <a16:creationId xmlns:a16="http://schemas.microsoft.com/office/drawing/2014/main" xmlns="" id="{88D76E7E-58D0-4040-BA74-78C791E2C820}"/>
                  </a:ext>
                </a:extLst>
              </p:cNvPr>
              <p:cNvSpPr txBox="1">
                <a:spLocks noChangeArrowheads="1"/>
              </p:cNvSpPr>
              <p:nvPr/>
            </p:nvSpPr>
            <p:spPr bwMode="auto">
              <a:xfrm>
                <a:off x="648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8</a:t>
                </a:r>
              </a:p>
            </p:txBody>
          </p:sp>
          <p:sp>
            <p:nvSpPr>
              <p:cNvPr id="106511" name="Text Box 15">
                <a:extLst>
                  <a:ext uri="{FF2B5EF4-FFF2-40B4-BE49-F238E27FC236}">
                    <a16:creationId xmlns:a16="http://schemas.microsoft.com/office/drawing/2014/main" xmlns="" id="{9E30B1D9-2BA1-471D-8C02-CA085180F9A4}"/>
                  </a:ext>
                </a:extLst>
              </p:cNvPr>
              <p:cNvSpPr txBox="1">
                <a:spLocks noChangeArrowheads="1"/>
              </p:cNvSpPr>
              <p:nvPr/>
            </p:nvSpPr>
            <p:spPr bwMode="auto">
              <a:xfrm>
                <a:off x="750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10</a:t>
                </a:r>
              </a:p>
            </p:txBody>
          </p:sp>
          <p:sp>
            <p:nvSpPr>
              <p:cNvPr id="106512" name="Text Box 16">
                <a:extLst>
                  <a:ext uri="{FF2B5EF4-FFF2-40B4-BE49-F238E27FC236}">
                    <a16:creationId xmlns:a16="http://schemas.microsoft.com/office/drawing/2014/main" xmlns="" id="{DCBF746C-D4CC-4446-B6D2-7B7414688B0B}"/>
                  </a:ext>
                </a:extLst>
              </p:cNvPr>
              <p:cNvSpPr txBox="1">
                <a:spLocks noChangeArrowheads="1"/>
              </p:cNvSpPr>
              <p:nvPr/>
            </p:nvSpPr>
            <p:spPr bwMode="auto">
              <a:xfrm>
                <a:off x="6990" y="9675"/>
                <a:ext cx="555" cy="4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grpSp>
        <p:grpSp>
          <p:nvGrpSpPr>
            <p:cNvPr id="106513" name="Group 17">
              <a:extLst>
                <a:ext uri="{FF2B5EF4-FFF2-40B4-BE49-F238E27FC236}">
                  <a16:creationId xmlns:a16="http://schemas.microsoft.com/office/drawing/2014/main" xmlns="" id="{C26BA1E2-D7A0-4765-8E47-D586625948F7}"/>
                </a:ext>
              </a:extLst>
            </p:cNvPr>
            <p:cNvGrpSpPr>
              <a:grpSpLocks/>
            </p:cNvGrpSpPr>
            <p:nvPr/>
          </p:nvGrpSpPr>
          <p:grpSpPr bwMode="auto">
            <a:xfrm>
              <a:off x="1852" y="2396"/>
              <a:ext cx="3183" cy="310"/>
              <a:chOff x="2775" y="9675"/>
              <a:chExt cx="5280" cy="420"/>
            </a:xfrm>
          </p:grpSpPr>
          <p:sp>
            <p:nvSpPr>
              <p:cNvPr id="106514" name="Text Box 18">
                <a:extLst>
                  <a:ext uri="{FF2B5EF4-FFF2-40B4-BE49-F238E27FC236}">
                    <a16:creationId xmlns:a16="http://schemas.microsoft.com/office/drawing/2014/main" xmlns="" id="{9E91B8A7-8D9E-4CAF-847D-784F406609E2}"/>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6515" name="Text Box 19">
                <a:extLst>
                  <a:ext uri="{FF2B5EF4-FFF2-40B4-BE49-F238E27FC236}">
                    <a16:creationId xmlns:a16="http://schemas.microsoft.com/office/drawing/2014/main" xmlns="" id="{7AB518F2-66E6-4E2E-A637-20F6EBCEFC8F}"/>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dirty="0">
                    <a:latin typeface="+mn-ea"/>
                  </a:rPr>
                  <a:t>9</a:t>
                </a:r>
              </a:p>
            </p:txBody>
          </p:sp>
          <p:sp>
            <p:nvSpPr>
              <p:cNvPr id="106516" name="Text Box 20">
                <a:extLst>
                  <a:ext uri="{FF2B5EF4-FFF2-40B4-BE49-F238E27FC236}">
                    <a16:creationId xmlns:a16="http://schemas.microsoft.com/office/drawing/2014/main" xmlns="" id="{3A01A9FD-2873-4872-8DE0-83F31F519ABA}"/>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15</a:t>
                </a:r>
              </a:p>
            </p:txBody>
          </p:sp>
          <p:sp>
            <p:nvSpPr>
              <p:cNvPr id="106517" name="Text Box 21">
                <a:extLst>
                  <a:ext uri="{FF2B5EF4-FFF2-40B4-BE49-F238E27FC236}">
                    <a16:creationId xmlns:a16="http://schemas.microsoft.com/office/drawing/2014/main" xmlns="" id="{BDAC421F-6C7C-402F-960A-D3D97D806FBA}"/>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solidFill>
                      <a:srgbClr val="000000"/>
                    </a:solidFill>
                    <a:latin typeface="+mn-ea"/>
                  </a:rPr>
                  <a:t>21</a:t>
                </a:r>
              </a:p>
            </p:txBody>
          </p:sp>
          <p:sp>
            <p:nvSpPr>
              <p:cNvPr id="106518" name="Text Box 22">
                <a:extLst>
                  <a:ext uri="{FF2B5EF4-FFF2-40B4-BE49-F238E27FC236}">
                    <a16:creationId xmlns:a16="http://schemas.microsoft.com/office/drawing/2014/main" xmlns="" id="{FAFFDED3-94C6-4F65-89C5-9FA576DD370B}"/>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dirty="0">
                    <a:solidFill>
                      <a:srgbClr val="CC0099"/>
                    </a:solidFill>
                    <a:latin typeface="+mn-ea"/>
                  </a:rPr>
                  <a:t>28</a:t>
                </a:r>
              </a:p>
            </p:txBody>
          </p:sp>
          <p:sp>
            <p:nvSpPr>
              <p:cNvPr id="106519" name="Text Box 23">
                <a:extLst>
                  <a:ext uri="{FF2B5EF4-FFF2-40B4-BE49-F238E27FC236}">
                    <a16:creationId xmlns:a16="http://schemas.microsoft.com/office/drawing/2014/main" xmlns="" id="{1240AF85-93A0-4E25-9D08-96A2E104E8E3}"/>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6520" name="Text Box 24">
                <a:extLst>
                  <a:ext uri="{FF2B5EF4-FFF2-40B4-BE49-F238E27FC236}">
                    <a16:creationId xmlns:a16="http://schemas.microsoft.com/office/drawing/2014/main" xmlns="" id="{0897B2E7-644D-4EFA-AE57-69D4C1B4B973}"/>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dirty="0">
                    <a:latin typeface="+mn-ea"/>
                  </a:rPr>
                  <a:t>30</a:t>
                </a:r>
              </a:p>
            </p:txBody>
          </p:sp>
          <p:sp>
            <p:nvSpPr>
              <p:cNvPr id="106521" name="Text Box 25">
                <a:extLst>
                  <a:ext uri="{FF2B5EF4-FFF2-40B4-BE49-F238E27FC236}">
                    <a16:creationId xmlns:a16="http://schemas.microsoft.com/office/drawing/2014/main" xmlns="" id="{57EACA94-2EF8-4838-9C71-E6137E01293A}"/>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dirty="0">
                    <a:latin typeface="+mn-ea"/>
                  </a:rPr>
                  <a:t>42</a:t>
                </a:r>
              </a:p>
            </p:txBody>
          </p:sp>
          <p:sp>
            <p:nvSpPr>
              <p:cNvPr id="106522" name="Text Box 26">
                <a:extLst>
                  <a:ext uri="{FF2B5EF4-FFF2-40B4-BE49-F238E27FC236}">
                    <a16:creationId xmlns:a16="http://schemas.microsoft.com/office/drawing/2014/main" xmlns="" id="{2ED9390C-89AC-44DF-B60E-E0BFBE304947}"/>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62</a:t>
                </a:r>
              </a:p>
            </p:txBody>
          </p:sp>
          <p:sp>
            <p:nvSpPr>
              <p:cNvPr id="106523" name="Text Box 27">
                <a:extLst>
                  <a:ext uri="{FF2B5EF4-FFF2-40B4-BE49-F238E27FC236}">
                    <a16:creationId xmlns:a16="http://schemas.microsoft.com/office/drawing/2014/main" xmlns="" id="{6340FFB4-1785-4063-ACD5-44A6D061B5C0}"/>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51</a:t>
                </a:r>
              </a:p>
            </p:txBody>
          </p:sp>
        </p:grpSp>
        <p:grpSp>
          <p:nvGrpSpPr>
            <p:cNvPr id="106524" name="Group 28">
              <a:extLst>
                <a:ext uri="{FF2B5EF4-FFF2-40B4-BE49-F238E27FC236}">
                  <a16:creationId xmlns:a16="http://schemas.microsoft.com/office/drawing/2014/main" xmlns="" id="{BC363535-AB8C-4C15-9E35-86951E562D16}"/>
                </a:ext>
              </a:extLst>
            </p:cNvPr>
            <p:cNvGrpSpPr>
              <a:grpSpLocks/>
            </p:cNvGrpSpPr>
            <p:nvPr/>
          </p:nvGrpSpPr>
          <p:grpSpPr bwMode="auto">
            <a:xfrm>
              <a:off x="1008" y="2912"/>
              <a:ext cx="4032" cy="343"/>
              <a:chOff x="1695" y="11820"/>
              <a:chExt cx="6690" cy="465"/>
            </a:xfrm>
          </p:grpSpPr>
          <p:grpSp>
            <p:nvGrpSpPr>
              <p:cNvPr id="106525" name="Group 29">
                <a:extLst>
                  <a:ext uri="{FF2B5EF4-FFF2-40B4-BE49-F238E27FC236}">
                    <a16:creationId xmlns:a16="http://schemas.microsoft.com/office/drawing/2014/main" xmlns="" id="{3178A1F4-42CC-4B1D-9F19-E5CA7187853E}"/>
                  </a:ext>
                </a:extLst>
              </p:cNvPr>
              <p:cNvGrpSpPr>
                <a:grpSpLocks/>
              </p:cNvGrpSpPr>
              <p:nvPr/>
            </p:nvGrpSpPr>
            <p:grpSpPr bwMode="auto">
              <a:xfrm>
                <a:off x="3105" y="11850"/>
                <a:ext cx="5280" cy="420"/>
                <a:chOff x="2775" y="9675"/>
                <a:chExt cx="5280" cy="420"/>
              </a:xfrm>
            </p:grpSpPr>
            <p:sp>
              <p:nvSpPr>
                <p:cNvPr id="106526" name="Text Box 30">
                  <a:extLst>
                    <a:ext uri="{FF2B5EF4-FFF2-40B4-BE49-F238E27FC236}">
                      <a16:creationId xmlns:a16="http://schemas.microsoft.com/office/drawing/2014/main" xmlns="" id="{E6257D47-029E-4B4A-93F3-A0B8C4CE6478}"/>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6527" name="Text Box 31">
                  <a:extLst>
                    <a:ext uri="{FF2B5EF4-FFF2-40B4-BE49-F238E27FC236}">
                      <a16:creationId xmlns:a16="http://schemas.microsoft.com/office/drawing/2014/main" xmlns="" id="{92ED72A7-E093-4D6E-AB38-6603F86FEA27}"/>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sp>
              <p:nvSpPr>
                <p:cNvPr id="106528" name="Text Box 32">
                  <a:extLst>
                    <a:ext uri="{FF2B5EF4-FFF2-40B4-BE49-F238E27FC236}">
                      <a16:creationId xmlns:a16="http://schemas.microsoft.com/office/drawing/2014/main" xmlns="" id="{54FD2C55-630D-4F42-95B6-5892F26911A1}"/>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15</a:t>
                  </a:r>
                </a:p>
              </p:txBody>
            </p:sp>
            <p:sp>
              <p:nvSpPr>
                <p:cNvPr id="106529" name="Text Box 33">
                  <a:extLst>
                    <a:ext uri="{FF2B5EF4-FFF2-40B4-BE49-F238E27FC236}">
                      <a16:creationId xmlns:a16="http://schemas.microsoft.com/office/drawing/2014/main" xmlns="" id="{732F35D2-8D81-49B8-8A53-0BF6FB0069CF}"/>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21</a:t>
                  </a:r>
                </a:p>
              </p:txBody>
            </p:sp>
            <p:sp>
              <p:nvSpPr>
                <p:cNvPr id="106530" name="Text Box 34">
                  <a:extLst>
                    <a:ext uri="{FF2B5EF4-FFF2-40B4-BE49-F238E27FC236}">
                      <a16:creationId xmlns:a16="http://schemas.microsoft.com/office/drawing/2014/main" xmlns="" id="{D84BCC52-3DB7-439E-96D5-DDDFDE98F623}"/>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6531" name="Text Box 35">
                  <a:extLst>
                    <a:ext uri="{FF2B5EF4-FFF2-40B4-BE49-F238E27FC236}">
                      <a16:creationId xmlns:a16="http://schemas.microsoft.com/office/drawing/2014/main" xmlns="" id="{3A339BB1-3EF1-4194-91E0-7F69C1152605}"/>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6532" name="Text Box 36">
                  <a:extLst>
                    <a:ext uri="{FF2B5EF4-FFF2-40B4-BE49-F238E27FC236}">
                      <a16:creationId xmlns:a16="http://schemas.microsoft.com/office/drawing/2014/main" xmlns="" id="{2FEFBF52-DB70-4821-BEB2-A545A5F18492}"/>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42</a:t>
                  </a:r>
                </a:p>
              </p:txBody>
            </p:sp>
            <p:sp>
              <p:nvSpPr>
                <p:cNvPr id="106533" name="Text Box 37">
                  <a:extLst>
                    <a:ext uri="{FF2B5EF4-FFF2-40B4-BE49-F238E27FC236}">
                      <a16:creationId xmlns:a16="http://schemas.microsoft.com/office/drawing/2014/main" xmlns="" id="{4AD59A66-2DBA-4E41-913B-D1D47B2A9F50}"/>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51</a:t>
                  </a:r>
                </a:p>
              </p:txBody>
            </p:sp>
            <p:sp>
              <p:nvSpPr>
                <p:cNvPr id="106534" name="Text Box 38">
                  <a:extLst>
                    <a:ext uri="{FF2B5EF4-FFF2-40B4-BE49-F238E27FC236}">
                      <a16:creationId xmlns:a16="http://schemas.microsoft.com/office/drawing/2014/main" xmlns="" id="{D48930E9-E6F4-44E7-A0F1-292D26D45862}"/>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endParaRPr lang="zh-CN" altLang="zh-CN" b="1">
                    <a:latin typeface="+mn-ea"/>
                  </a:endParaRPr>
                </a:p>
              </p:txBody>
            </p:sp>
            <p:sp>
              <p:nvSpPr>
                <p:cNvPr id="106535" name="Text Box 39">
                  <a:extLst>
                    <a:ext uri="{FF2B5EF4-FFF2-40B4-BE49-F238E27FC236}">
                      <a16:creationId xmlns:a16="http://schemas.microsoft.com/office/drawing/2014/main" xmlns="" id="{1CBAF889-CC20-4FA5-BB80-24FFDA8BB493}"/>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b="1">
                      <a:latin typeface="+mn-ea"/>
                    </a:rPr>
                    <a:t>62</a:t>
                  </a:r>
                </a:p>
              </p:txBody>
            </p:sp>
          </p:grpSp>
          <p:sp>
            <p:nvSpPr>
              <p:cNvPr id="106536" name="Text Box 40">
                <a:extLst>
                  <a:ext uri="{FF2B5EF4-FFF2-40B4-BE49-F238E27FC236}">
                    <a16:creationId xmlns:a16="http://schemas.microsoft.com/office/drawing/2014/main" xmlns="" id="{798EF095-70CB-4E22-AF38-6D8564249E5E}"/>
                  </a:ext>
                </a:extLst>
              </p:cNvPr>
              <p:cNvSpPr txBox="1">
                <a:spLocks noChangeArrowheads="1"/>
              </p:cNvSpPr>
              <p:nvPr/>
            </p:nvSpPr>
            <p:spPr bwMode="auto">
              <a:xfrm>
                <a:off x="1695" y="11820"/>
                <a:ext cx="1470" cy="4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zh-CN" altLang="en-US" b="1">
                    <a:latin typeface="+mn-ea"/>
                  </a:rPr>
                  <a:t>删除</a:t>
                </a:r>
                <a:r>
                  <a:rPr lang="en-US" altLang="zh-CN" b="1">
                    <a:latin typeface="+mn-ea"/>
                  </a:rPr>
                  <a:t>28</a:t>
                </a:r>
                <a:r>
                  <a:rPr lang="zh-CN" altLang="en-US" b="1">
                    <a:latin typeface="+mn-ea"/>
                  </a:rPr>
                  <a:t>后</a:t>
                </a:r>
              </a:p>
            </p:txBody>
          </p:sp>
        </p:grpSp>
      </p:grpSp>
      <p:cxnSp>
        <p:nvCxnSpPr>
          <p:cNvPr id="3" name="直接箭头连接符 2">
            <a:extLst>
              <a:ext uri="{FF2B5EF4-FFF2-40B4-BE49-F238E27FC236}">
                <a16:creationId xmlns:a16="http://schemas.microsoft.com/office/drawing/2014/main" xmlns="" id="{395EC386-9EAD-473A-8896-52290B6BEAC0}"/>
              </a:ext>
            </a:extLst>
          </p:cNvPr>
          <p:cNvCxnSpPr/>
          <p:nvPr/>
        </p:nvCxnSpPr>
        <p:spPr bwMode="auto">
          <a:xfrm flipH="1">
            <a:off x="5921817" y="4060827"/>
            <a:ext cx="565073" cy="36215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46" name="直接箭头连接符 45">
            <a:extLst>
              <a:ext uri="{FF2B5EF4-FFF2-40B4-BE49-F238E27FC236}">
                <a16:creationId xmlns:a16="http://schemas.microsoft.com/office/drawing/2014/main" xmlns="" id="{38E981FD-2B7C-4611-A369-2F7144B7CCD5}"/>
              </a:ext>
            </a:extLst>
          </p:cNvPr>
          <p:cNvCxnSpPr/>
          <p:nvPr/>
        </p:nvCxnSpPr>
        <p:spPr bwMode="auto">
          <a:xfrm flipH="1">
            <a:off x="6507866" y="4060827"/>
            <a:ext cx="565073" cy="36215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47" name="直接箭头连接符 46">
            <a:extLst>
              <a:ext uri="{FF2B5EF4-FFF2-40B4-BE49-F238E27FC236}">
                <a16:creationId xmlns:a16="http://schemas.microsoft.com/office/drawing/2014/main" xmlns="" id="{80E8FB07-9635-4BD8-BDCD-BDB19A7991A9}"/>
              </a:ext>
            </a:extLst>
          </p:cNvPr>
          <p:cNvCxnSpPr/>
          <p:nvPr/>
        </p:nvCxnSpPr>
        <p:spPr bwMode="auto">
          <a:xfrm flipH="1">
            <a:off x="7093915" y="4060827"/>
            <a:ext cx="565073" cy="36215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48" name="直接箭头连接符 47">
            <a:extLst>
              <a:ext uri="{FF2B5EF4-FFF2-40B4-BE49-F238E27FC236}">
                <a16:creationId xmlns:a16="http://schemas.microsoft.com/office/drawing/2014/main" xmlns="" id="{F7212F5C-9195-4A61-8148-15BC52EBFA7A}"/>
              </a:ext>
            </a:extLst>
          </p:cNvPr>
          <p:cNvCxnSpPr/>
          <p:nvPr/>
        </p:nvCxnSpPr>
        <p:spPr bwMode="auto">
          <a:xfrm flipH="1">
            <a:off x="7679964" y="4060827"/>
            <a:ext cx="565073" cy="36215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49" name="直接箭头连接符 48">
            <a:extLst>
              <a:ext uri="{FF2B5EF4-FFF2-40B4-BE49-F238E27FC236}">
                <a16:creationId xmlns:a16="http://schemas.microsoft.com/office/drawing/2014/main" xmlns="" id="{046B6999-52EE-4190-A8F6-E78FD5810B87}"/>
              </a:ext>
            </a:extLst>
          </p:cNvPr>
          <p:cNvCxnSpPr/>
          <p:nvPr/>
        </p:nvCxnSpPr>
        <p:spPr bwMode="auto">
          <a:xfrm flipH="1">
            <a:off x="8266011" y="4060827"/>
            <a:ext cx="565073" cy="36215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xmlns="" id="{E41128FB-42BB-487A-9371-F209501AE905}"/>
              </a:ext>
            </a:extLst>
          </p:cNvPr>
          <p:cNvSpPr>
            <a:spLocks noGrp="1" noChangeArrowheads="1"/>
          </p:cNvSpPr>
          <p:nvPr>
            <p:ph type="title"/>
          </p:nvPr>
        </p:nvSpPr>
        <p:spPr>
          <a:xfrm>
            <a:off x="9601200" y="914400"/>
            <a:ext cx="2057400" cy="838200"/>
          </a:xfrm>
          <a:solidFill>
            <a:srgbClr val="FFFFCC"/>
          </a:solidFill>
        </p:spPr>
        <p:txBody>
          <a:bodyPr/>
          <a:lstStyle/>
          <a:p>
            <a:r>
              <a:rPr lang="zh-CN" altLang="en-US" sz="3200" dirty="0">
                <a:latin typeface="宋体" panose="02010600030101010101" pitchFamily="2" charset="-122"/>
              </a:rPr>
              <a:t>删除算法</a:t>
            </a:r>
          </a:p>
        </p:txBody>
      </p:sp>
      <p:sp>
        <p:nvSpPr>
          <p:cNvPr id="107523" name="Rectangle 3">
            <a:extLst>
              <a:ext uri="{FF2B5EF4-FFF2-40B4-BE49-F238E27FC236}">
                <a16:creationId xmlns:a16="http://schemas.microsoft.com/office/drawing/2014/main" xmlns="" id="{4C6AA36C-CC5F-44BA-AF26-190FFCD8D1E2}"/>
              </a:ext>
            </a:extLst>
          </p:cNvPr>
          <p:cNvSpPr>
            <a:spLocks noGrp="1" noChangeArrowheads="1"/>
          </p:cNvSpPr>
          <p:nvPr>
            <p:ph type="body" idx="1"/>
          </p:nvPr>
        </p:nvSpPr>
        <p:spPr>
          <a:xfrm>
            <a:off x="685800" y="609600"/>
            <a:ext cx="9753600" cy="5867400"/>
          </a:xfrm>
        </p:spPr>
        <p:txBody>
          <a:bodyPr/>
          <a:lstStyle/>
          <a:p>
            <a:pPr algn="just">
              <a:buFont typeface="Wingdings" panose="05000000000000000000" pitchFamily="2" charset="2"/>
              <a:buNone/>
            </a:pPr>
            <a:r>
              <a:rPr lang="en-US" altLang="zh-CN" sz="2200" dirty="0">
                <a:solidFill>
                  <a:srgbClr val="CC0099"/>
                </a:solidFill>
              </a:rPr>
              <a:t>/*</a:t>
            </a:r>
            <a:r>
              <a:rPr lang="zh-CN" altLang="en-US" sz="2200" dirty="0">
                <a:solidFill>
                  <a:srgbClr val="CC0099"/>
                </a:solidFill>
                <a:latin typeface="Times New Roman" panose="02020603050405020304" pitchFamily="18" charset="0"/>
              </a:rPr>
              <a:t>在顺序表</a:t>
            </a:r>
            <a:r>
              <a:rPr lang="en-US" altLang="zh-CN" sz="2200" dirty="0">
                <a:solidFill>
                  <a:srgbClr val="CC0099"/>
                </a:solidFill>
              </a:rPr>
              <a:t>L</a:t>
            </a:r>
            <a:r>
              <a:rPr lang="zh-CN" altLang="en-US" sz="2200" dirty="0">
                <a:solidFill>
                  <a:srgbClr val="CC0099"/>
                </a:solidFill>
                <a:latin typeface="Times New Roman" panose="02020603050405020304" pitchFamily="18" charset="0"/>
              </a:rPr>
              <a:t>中删除第</a:t>
            </a:r>
            <a:r>
              <a:rPr lang="en-US" altLang="zh-CN" sz="2200" dirty="0" err="1">
                <a:solidFill>
                  <a:srgbClr val="CC0099"/>
                </a:solidFill>
              </a:rPr>
              <a:t>i</a:t>
            </a:r>
            <a:r>
              <a:rPr lang="zh-CN" altLang="en-US" sz="2200" dirty="0">
                <a:solidFill>
                  <a:srgbClr val="CC0099"/>
                </a:solidFill>
                <a:latin typeface="Times New Roman" panose="02020603050405020304" pitchFamily="18" charset="0"/>
              </a:rPr>
              <a:t>个数据元素，并用指针参数</a:t>
            </a:r>
            <a:r>
              <a:rPr lang="en-US" altLang="zh-CN" sz="2200" dirty="0">
                <a:solidFill>
                  <a:srgbClr val="CC0099"/>
                </a:solidFill>
              </a:rPr>
              <a:t>e</a:t>
            </a:r>
            <a:r>
              <a:rPr lang="zh-CN" altLang="en-US" sz="2200" dirty="0">
                <a:solidFill>
                  <a:srgbClr val="CC0099"/>
                </a:solidFill>
                <a:latin typeface="Times New Roman" panose="02020603050405020304" pitchFamily="18" charset="0"/>
              </a:rPr>
              <a:t>返回其值</a:t>
            </a:r>
            <a:r>
              <a:rPr lang="zh-CN" altLang="en-US" sz="2200" dirty="0">
                <a:solidFill>
                  <a:srgbClr val="CC0099"/>
                </a:solidFill>
              </a:rPr>
              <a:t>*</a:t>
            </a:r>
            <a:r>
              <a:rPr lang="en-US" altLang="zh-CN" sz="2200" dirty="0">
                <a:solidFill>
                  <a:srgbClr val="CC0099"/>
                </a:solidFill>
              </a:rPr>
              <a:t>/</a:t>
            </a:r>
          </a:p>
          <a:p>
            <a:pPr algn="just">
              <a:buFont typeface="Wingdings" panose="05000000000000000000" pitchFamily="2" charset="2"/>
              <a:buNone/>
            </a:pPr>
            <a:r>
              <a:rPr lang="en-US" altLang="zh-CN" sz="2200" dirty="0"/>
              <a:t>int  </a:t>
            </a:r>
            <a:r>
              <a:rPr lang="en-US" altLang="zh-CN" sz="2200" dirty="0" err="1"/>
              <a:t>DelList</a:t>
            </a:r>
            <a:r>
              <a:rPr lang="en-US" altLang="zh-CN" sz="2200" dirty="0"/>
              <a:t>(</a:t>
            </a:r>
            <a:r>
              <a:rPr lang="en-US" altLang="zh-CN" sz="2200" dirty="0" err="1"/>
              <a:t>SeqList</a:t>
            </a:r>
            <a:r>
              <a:rPr lang="en-US" altLang="zh-CN" sz="2200" dirty="0"/>
              <a:t> *</a:t>
            </a:r>
            <a:r>
              <a:rPr lang="en-US" altLang="zh-CN" sz="2200" dirty="0" err="1"/>
              <a:t>L,int</a:t>
            </a:r>
            <a:r>
              <a:rPr lang="en-US" altLang="zh-CN" sz="2200" dirty="0"/>
              <a:t> </a:t>
            </a:r>
            <a:r>
              <a:rPr lang="en-US" altLang="zh-CN" sz="2200" dirty="0" err="1"/>
              <a:t>i</a:t>
            </a:r>
            <a:r>
              <a:rPr lang="en-US" altLang="zh-CN" sz="2200" dirty="0"/>
              <a:t>, </a:t>
            </a:r>
            <a:r>
              <a:rPr lang="en-US" altLang="zh-CN" sz="2200" dirty="0" err="1"/>
              <a:t>ElemType</a:t>
            </a:r>
            <a:r>
              <a:rPr lang="en-US" altLang="zh-CN" sz="2200" dirty="0"/>
              <a:t> *e) {</a:t>
            </a:r>
          </a:p>
          <a:p>
            <a:pPr algn="just">
              <a:buFont typeface="Wingdings" panose="05000000000000000000" pitchFamily="2" charset="2"/>
              <a:buNone/>
            </a:pPr>
            <a:r>
              <a:rPr lang="en-US" altLang="zh-CN" sz="2200" dirty="0"/>
              <a:t>    int k;</a:t>
            </a:r>
          </a:p>
          <a:p>
            <a:pPr algn="just">
              <a:buFont typeface="Wingdings" panose="05000000000000000000" pitchFamily="2" charset="2"/>
              <a:buNone/>
            </a:pPr>
            <a:r>
              <a:rPr lang="en-US" altLang="zh-CN" sz="2200" dirty="0"/>
              <a:t>    if((</a:t>
            </a:r>
            <a:r>
              <a:rPr lang="en-US" altLang="zh-CN" sz="2200" dirty="0" err="1"/>
              <a:t>i</a:t>
            </a:r>
            <a:r>
              <a:rPr lang="en-US" altLang="zh-CN" sz="2200" dirty="0"/>
              <a:t>&lt;1)||(</a:t>
            </a:r>
            <a:r>
              <a:rPr lang="en-US" altLang="zh-CN" sz="2200" dirty="0" err="1"/>
              <a:t>i</a:t>
            </a:r>
            <a:r>
              <a:rPr lang="en-US" altLang="zh-CN" sz="2200" dirty="0"/>
              <a:t>&gt;L-&gt;last+1)) {</a:t>
            </a:r>
          </a:p>
          <a:p>
            <a:pPr algn="just">
              <a:buFont typeface="Wingdings" panose="05000000000000000000" pitchFamily="2" charset="2"/>
              <a:buNone/>
            </a:pPr>
            <a:r>
              <a:rPr lang="en-US" altLang="zh-CN" sz="2200" dirty="0"/>
              <a:t>          </a:t>
            </a:r>
            <a:r>
              <a:rPr lang="en-US" altLang="zh-CN" sz="2200" dirty="0" err="1"/>
              <a:t>printf</a:t>
            </a:r>
            <a:r>
              <a:rPr lang="en-US" altLang="zh-CN" sz="2200" dirty="0"/>
              <a:t>(</a:t>
            </a:r>
            <a:r>
              <a:rPr lang="en-US" altLang="zh-CN" sz="2200" dirty="0">
                <a:latin typeface="Times New Roman" panose="02020603050405020304" pitchFamily="18" charset="0"/>
              </a:rPr>
              <a:t>“</a:t>
            </a:r>
            <a:r>
              <a:rPr lang="zh-CN" altLang="en-US" sz="2200" dirty="0"/>
              <a:t>删除位置不合法！</a:t>
            </a:r>
            <a:r>
              <a:rPr lang="zh-CN" altLang="en-US" sz="2200" dirty="0">
                <a:latin typeface="Times New Roman" panose="02020603050405020304" pitchFamily="18" charset="0"/>
              </a:rPr>
              <a:t>”</a:t>
            </a:r>
            <a:r>
              <a:rPr lang="en-US" altLang="zh-CN" sz="2200" dirty="0"/>
              <a:t>);</a:t>
            </a:r>
          </a:p>
          <a:p>
            <a:pPr algn="just">
              <a:buFont typeface="Wingdings" panose="05000000000000000000" pitchFamily="2" charset="2"/>
              <a:buNone/>
            </a:pPr>
            <a:r>
              <a:rPr lang="zh-CN" altLang="en-US" sz="2200" dirty="0"/>
              <a:t>          </a:t>
            </a:r>
            <a:r>
              <a:rPr lang="en-US" altLang="zh-CN" sz="2200" dirty="0"/>
              <a:t>return(ERROR);</a:t>
            </a:r>
          </a:p>
          <a:p>
            <a:pPr algn="just">
              <a:buFont typeface="Wingdings" panose="05000000000000000000" pitchFamily="2" charset="2"/>
              <a:buNone/>
            </a:pPr>
            <a:r>
              <a:rPr lang="zh-CN" altLang="en-US" sz="2200" dirty="0"/>
              <a:t>    </a:t>
            </a:r>
            <a:r>
              <a:rPr lang="en-US" altLang="zh-CN" sz="2200" dirty="0"/>
              <a:t>}</a:t>
            </a:r>
          </a:p>
          <a:p>
            <a:pPr algn="just">
              <a:buFont typeface="Wingdings" panose="05000000000000000000" pitchFamily="2" charset="2"/>
              <a:buNone/>
            </a:pPr>
            <a:r>
              <a:rPr lang="en-US" altLang="zh-CN" sz="2200" dirty="0"/>
              <a:t>    *e = L-&gt;</a:t>
            </a:r>
            <a:r>
              <a:rPr lang="en-US" altLang="zh-CN" sz="2200" dirty="0" err="1"/>
              <a:t>elem</a:t>
            </a:r>
            <a:r>
              <a:rPr lang="en-US" altLang="zh-CN" sz="2200" dirty="0"/>
              <a:t>[i-1];        </a:t>
            </a:r>
            <a:r>
              <a:rPr lang="en-US" altLang="zh-CN" sz="2200" dirty="0">
                <a:solidFill>
                  <a:srgbClr val="CC0099"/>
                </a:solidFill>
              </a:rPr>
              <a:t>/* </a:t>
            </a:r>
            <a:r>
              <a:rPr lang="zh-CN" altLang="en-US" sz="2200" dirty="0">
                <a:solidFill>
                  <a:srgbClr val="CC0099"/>
                </a:solidFill>
              </a:rPr>
              <a:t>将删除的元素存放到</a:t>
            </a:r>
            <a:r>
              <a:rPr lang="en-US" altLang="zh-CN" sz="2200" dirty="0">
                <a:solidFill>
                  <a:srgbClr val="CC0099"/>
                </a:solidFill>
              </a:rPr>
              <a:t>e</a:t>
            </a:r>
            <a:r>
              <a:rPr lang="zh-CN" altLang="en-US" sz="2200" dirty="0">
                <a:solidFill>
                  <a:srgbClr val="CC0099"/>
                </a:solidFill>
              </a:rPr>
              <a:t>所指向的变量中*</a:t>
            </a:r>
            <a:r>
              <a:rPr lang="en-US" altLang="zh-CN" sz="2200" dirty="0">
                <a:solidFill>
                  <a:srgbClr val="CC0099"/>
                </a:solidFill>
              </a:rPr>
              <a:t>/</a:t>
            </a:r>
          </a:p>
          <a:p>
            <a:pPr algn="just">
              <a:buFont typeface="Wingdings" panose="05000000000000000000" pitchFamily="2" charset="2"/>
              <a:buNone/>
            </a:pPr>
            <a:r>
              <a:rPr lang="en-US" altLang="zh-CN" sz="2200" dirty="0"/>
              <a:t>    for(k=</a:t>
            </a:r>
            <a:r>
              <a:rPr lang="en-US" altLang="zh-CN" sz="2200" dirty="0" err="1"/>
              <a:t>i;k</a:t>
            </a:r>
            <a:r>
              <a:rPr lang="en-US" altLang="zh-CN" sz="2200" dirty="0"/>
              <a:t>&lt;=L-&gt;</a:t>
            </a:r>
            <a:r>
              <a:rPr lang="en-US" altLang="zh-CN" sz="2200" dirty="0" err="1"/>
              <a:t>last;k</a:t>
            </a:r>
            <a:r>
              <a:rPr lang="en-US" altLang="zh-CN" sz="2200" dirty="0"/>
              <a:t>++)</a:t>
            </a:r>
          </a:p>
          <a:p>
            <a:pPr algn="just">
              <a:buFont typeface="Wingdings" panose="05000000000000000000" pitchFamily="2" charset="2"/>
              <a:buNone/>
            </a:pPr>
            <a:r>
              <a:rPr lang="en-US" altLang="zh-CN" sz="2200" dirty="0"/>
              <a:t>          L-&gt;</a:t>
            </a:r>
            <a:r>
              <a:rPr lang="en-US" altLang="zh-CN" sz="2200" dirty="0" err="1"/>
              <a:t>elem</a:t>
            </a:r>
            <a:r>
              <a:rPr lang="en-US" altLang="zh-CN" sz="2200" dirty="0"/>
              <a:t>[k-1]= L-&gt;</a:t>
            </a:r>
            <a:r>
              <a:rPr lang="en-US" altLang="zh-CN" sz="2200" dirty="0" err="1"/>
              <a:t>elem</a:t>
            </a:r>
            <a:r>
              <a:rPr lang="en-US" altLang="zh-CN" sz="2200" dirty="0"/>
              <a:t>[k];         </a:t>
            </a:r>
            <a:r>
              <a:rPr lang="en-US" altLang="zh-CN" sz="2200" dirty="0">
                <a:solidFill>
                  <a:srgbClr val="CC0099"/>
                </a:solidFill>
              </a:rPr>
              <a:t>/*</a:t>
            </a:r>
            <a:r>
              <a:rPr lang="zh-CN" altLang="en-US" sz="2200" dirty="0">
                <a:solidFill>
                  <a:srgbClr val="CC0099"/>
                </a:solidFill>
              </a:rPr>
              <a:t>将后面的元素依次前移*</a:t>
            </a:r>
            <a:r>
              <a:rPr lang="en-US" altLang="zh-CN" sz="2200" dirty="0">
                <a:solidFill>
                  <a:srgbClr val="CC0099"/>
                </a:solidFill>
              </a:rPr>
              <a:t>/</a:t>
            </a:r>
          </a:p>
          <a:p>
            <a:pPr algn="just">
              <a:buFont typeface="Wingdings" panose="05000000000000000000" pitchFamily="2" charset="2"/>
              <a:buNone/>
            </a:pPr>
            <a:r>
              <a:rPr lang="en-US" altLang="zh-CN" sz="2200" dirty="0"/>
              <a:t>    L-&gt;last--;</a:t>
            </a:r>
          </a:p>
          <a:p>
            <a:pPr algn="just">
              <a:buFont typeface="Wingdings" panose="05000000000000000000" pitchFamily="2" charset="2"/>
              <a:buNone/>
            </a:pPr>
            <a:r>
              <a:rPr lang="en-US" altLang="zh-CN" sz="2200" dirty="0"/>
              <a:t>    return(OK);</a:t>
            </a:r>
          </a:p>
          <a:p>
            <a:pPr>
              <a:buFont typeface="Wingdings" panose="05000000000000000000" pitchFamily="2" charset="2"/>
              <a:buNone/>
            </a:pPr>
            <a:r>
              <a:rPr lang="en-US" altLang="zh-CN" sz="2200" dirty="0">
                <a:latin typeface="宋体" panose="02010600030101010101" pitchFamily="2" charset="-122"/>
              </a:rPr>
              <a:t>}</a:t>
            </a:r>
            <a:r>
              <a:rPr lang="en-US" altLang="zh-CN" sz="2200" dirty="0"/>
              <a:t> </a:t>
            </a:r>
          </a:p>
          <a:p>
            <a:pPr>
              <a:buFont typeface="Wingdings" panose="05000000000000000000" pitchFamily="2" charset="2"/>
              <a:buNone/>
            </a:pPr>
            <a:endParaRPr lang="en-US" altLang="zh-CN"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Text Box 4"/>
          <p:cNvSpPr txBox="1">
            <a:spLocks noChangeArrowheads="1"/>
          </p:cNvSpPr>
          <p:nvPr/>
        </p:nvSpPr>
        <p:spPr bwMode="auto">
          <a:xfrm>
            <a:off x="4403726" y="5091113"/>
            <a:ext cx="1847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endParaRPr kumimoji="1" lang="zh-CN" altLang="zh-CN" sz="2000" b="0">
              <a:solidFill>
                <a:srgbClr val="000000"/>
              </a:solidFill>
              <a:latin typeface="Times New Roman" pitchFamily="18" charset="0"/>
              <a:ea typeface="宋体" pitchFamily="2" charset="-122"/>
            </a:endParaRPr>
          </a:p>
        </p:txBody>
      </p:sp>
      <p:sp>
        <p:nvSpPr>
          <p:cNvPr id="107526" name="Text Box 7"/>
          <p:cNvSpPr txBox="1">
            <a:spLocks noChangeArrowheads="1"/>
          </p:cNvSpPr>
          <p:nvPr/>
        </p:nvSpPr>
        <p:spPr bwMode="auto">
          <a:xfrm>
            <a:off x="855664" y="1051498"/>
            <a:ext cx="5888036" cy="5208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30000"/>
              </a:lnSpc>
              <a:spcBef>
                <a:spcPct val="50000"/>
              </a:spcBef>
              <a:buClrTx/>
              <a:buSzTx/>
              <a:buFontTx/>
              <a:buNone/>
            </a:pP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baseline="-25000" dirty="0">
                <a:solidFill>
                  <a:srgbClr val="0000FF"/>
                </a:solidFill>
                <a:latin typeface="Times New Roman" pitchFamily="18" charset="0"/>
                <a:ea typeface="楷体" pitchFamily="49" charset="-122"/>
                <a:cs typeface="Times New Roman" pitchFamily="18" charset="0"/>
              </a:rPr>
              <a:t>1</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baseline="-25000" dirty="0">
                <a:solidFill>
                  <a:srgbClr val="0000FF"/>
                </a:solidFill>
                <a:latin typeface="Times New Roman" pitchFamily="18" charset="0"/>
                <a:ea typeface="楷体" pitchFamily="49" charset="-122"/>
                <a:cs typeface="Times New Roman" pitchFamily="18" charset="0"/>
              </a:rPr>
              <a:t>2</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dirty="0">
                <a:solidFill>
                  <a:srgbClr val="0000FF"/>
                </a:solidFill>
                <a:latin typeface="Times New Roman" pitchFamily="18" charset="0"/>
                <a:ea typeface="楷体" pitchFamily="49" charset="-122"/>
                <a:cs typeface="Times New Roman" pitchFamily="18" charset="0"/>
              </a:rPr>
              <a:t>…</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i="1" baseline="-25000" dirty="0">
                <a:solidFill>
                  <a:srgbClr val="0000FF"/>
                </a:solidFill>
                <a:latin typeface="Times New Roman" pitchFamily="18" charset="0"/>
                <a:ea typeface="楷体" pitchFamily="49" charset="-122"/>
                <a:cs typeface="Times New Roman" pitchFamily="18" charset="0"/>
              </a:rPr>
              <a:t>i</a:t>
            </a:r>
            <a:r>
              <a:rPr kumimoji="1" lang="en-US" altLang="zh-CN"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i="1" baseline="-25000" dirty="0">
                <a:solidFill>
                  <a:srgbClr val="0000FF"/>
                </a:solidFill>
                <a:latin typeface="Times New Roman" pitchFamily="18" charset="0"/>
                <a:ea typeface="楷体" pitchFamily="49" charset="-122"/>
                <a:cs typeface="Times New Roman" pitchFamily="18" charset="0"/>
              </a:rPr>
              <a:t>i</a:t>
            </a:r>
            <a:r>
              <a:rPr kumimoji="1" lang="en-US" altLang="zh-CN" sz="2400" baseline="-25000" dirty="0">
                <a:solidFill>
                  <a:srgbClr val="0000FF"/>
                </a:solidFill>
                <a:latin typeface="Times New Roman" pitchFamily="18" charset="0"/>
                <a:ea typeface="楷体" pitchFamily="49" charset="-122"/>
                <a:cs typeface="Times New Roman" pitchFamily="18" charset="0"/>
              </a:rPr>
              <a:t>+1</a:t>
            </a:r>
            <a:r>
              <a:rPr kumimoji="1" lang="en-US" altLang="zh-CN" sz="2400" dirty="0">
                <a:solidFill>
                  <a:srgbClr val="0000FF"/>
                </a:solidFill>
                <a:latin typeface="Times New Roman" pitchFamily="18" charset="0"/>
                <a:ea typeface="楷体" pitchFamily="49" charset="-122"/>
                <a:cs typeface="Times New Roman" pitchFamily="18" charset="0"/>
              </a:rPr>
              <a:t>      …</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i="1" baseline="-25000" dirty="0">
                <a:solidFill>
                  <a:srgbClr val="0000FF"/>
                </a:solidFill>
                <a:latin typeface="Times New Roman" pitchFamily="18" charset="0"/>
                <a:ea typeface="楷体" pitchFamily="49" charset="-122"/>
                <a:cs typeface="Times New Roman" pitchFamily="18" charset="0"/>
              </a:rPr>
              <a:t>n</a:t>
            </a:r>
            <a:r>
              <a:rPr kumimoji="1" lang="zh-CN" altLang="en-US" sz="2400" dirty="0">
                <a:solidFill>
                  <a:srgbClr val="0000FF"/>
                </a:solidFill>
                <a:latin typeface="Times New Roman" pitchFamily="18" charset="0"/>
                <a:ea typeface="楷体" pitchFamily="49" charset="-122"/>
                <a:cs typeface="Times New Roman" pitchFamily="18" charset="0"/>
              </a:rPr>
              <a:t>　　</a:t>
            </a:r>
          </a:p>
        </p:txBody>
      </p:sp>
      <p:grpSp>
        <p:nvGrpSpPr>
          <p:cNvPr id="10" name="Group 27"/>
          <p:cNvGrpSpPr>
            <a:grpSpLocks/>
          </p:cNvGrpSpPr>
          <p:nvPr/>
        </p:nvGrpSpPr>
        <p:grpSpPr bwMode="auto">
          <a:xfrm>
            <a:off x="842963" y="1581871"/>
            <a:ext cx="5819774" cy="1201738"/>
            <a:chOff x="802" y="832"/>
            <a:chExt cx="3666" cy="757"/>
          </a:xfrm>
        </p:grpSpPr>
        <p:sp>
          <p:nvSpPr>
            <p:cNvPr id="11" name="Line 12"/>
            <p:cNvSpPr>
              <a:spLocks noChangeShapeType="1"/>
            </p:cNvSpPr>
            <p:nvPr/>
          </p:nvSpPr>
          <p:spPr bwMode="auto">
            <a:xfrm flipV="1">
              <a:off x="930" y="832"/>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2" name="Line 13"/>
            <p:cNvSpPr>
              <a:spLocks noChangeShapeType="1"/>
            </p:cNvSpPr>
            <p:nvPr/>
          </p:nvSpPr>
          <p:spPr bwMode="auto">
            <a:xfrm flipV="1">
              <a:off x="1474" y="832"/>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3" name="Line 15"/>
            <p:cNvSpPr>
              <a:spLocks noChangeShapeType="1"/>
            </p:cNvSpPr>
            <p:nvPr/>
          </p:nvSpPr>
          <p:spPr bwMode="auto">
            <a:xfrm flipV="1">
              <a:off x="2603" y="832"/>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4" name="Line 17"/>
            <p:cNvSpPr>
              <a:spLocks noChangeShapeType="1"/>
            </p:cNvSpPr>
            <p:nvPr/>
          </p:nvSpPr>
          <p:spPr bwMode="auto">
            <a:xfrm flipV="1">
              <a:off x="3288" y="832"/>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5" name="Line 18"/>
            <p:cNvSpPr>
              <a:spLocks noChangeShapeType="1"/>
            </p:cNvSpPr>
            <p:nvPr/>
          </p:nvSpPr>
          <p:spPr bwMode="auto">
            <a:xfrm flipV="1">
              <a:off x="4263" y="832"/>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xmlns="">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6" name="Text Box 20"/>
            <p:cNvSpPr txBox="1">
              <a:spLocks noChangeArrowheads="1"/>
            </p:cNvSpPr>
            <p:nvPr/>
          </p:nvSpPr>
          <p:spPr bwMode="auto">
            <a:xfrm>
              <a:off x="802" y="1298"/>
              <a:ext cx="3666" cy="291"/>
            </a:xfrm>
            <a:prstGeom prst="rect">
              <a:avLst/>
            </a:prstGeom>
            <a:solidFill>
              <a:srgbClr val="FFFFCC"/>
            </a:solidFill>
            <a:ln>
              <a:noFill/>
            </a:ln>
            <a:extLst>
              <a:ext uri="{91240B29-F687-4F45-9708-019B960494DF}">
                <a14:hiddenLine xmlns:a14="http://schemas.microsoft.com/office/drawing/2010/main" xmlns=""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kumimoji="1" lang="zh-CN" altLang="en-US" b="1" kern="0" dirty="0">
                  <a:solidFill>
                    <a:srgbClr val="0000FF"/>
                  </a:solidFill>
                  <a:latin typeface="Times New Roman" pitchFamily="18" charset="0"/>
                  <a:ea typeface="楷体" pitchFamily="49" charset="-122"/>
                  <a:cs typeface="Times New Roman" pitchFamily="18" charset="0"/>
                </a:rPr>
                <a:t>在线性表</a:t>
              </a:r>
              <a:r>
                <a:rPr kumimoji="1" lang="en-US" altLang="zh-CN" b="1" kern="0" dirty="0">
                  <a:solidFill>
                    <a:srgbClr val="0000FF"/>
                  </a:solidFill>
                  <a:latin typeface="Times New Roman" pitchFamily="18" charset="0"/>
                  <a:ea typeface="楷体" pitchFamily="49" charset="-122"/>
                  <a:cs typeface="Times New Roman" pitchFamily="18" charset="0"/>
                </a:rPr>
                <a:t>L</a:t>
              </a:r>
              <a:r>
                <a:rPr kumimoji="1" lang="zh-CN" altLang="en-US" b="1" kern="0" dirty="0">
                  <a:solidFill>
                    <a:srgbClr val="0000FF"/>
                  </a:solidFill>
                  <a:latin typeface="Times New Roman" pitchFamily="18" charset="0"/>
                  <a:ea typeface="楷体" pitchFamily="49" charset="-122"/>
                  <a:cs typeface="Times New Roman" pitchFamily="18" charset="0"/>
                </a:rPr>
                <a:t>中共有</a:t>
              </a:r>
              <a:r>
                <a:rPr kumimoji="1" lang="en-US" altLang="zh-CN" b="1" i="1" kern="0" dirty="0">
                  <a:solidFill>
                    <a:srgbClr val="FF00FF"/>
                  </a:solidFill>
                  <a:latin typeface="Times New Roman" pitchFamily="18" charset="0"/>
                  <a:ea typeface="楷体" pitchFamily="49" charset="-122"/>
                  <a:cs typeface="Times New Roman" pitchFamily="18" charset="0"/>
                </a:rPr>
                <a:t>n</a:t>
              </a:r>
              <a:r>
                <a:rPr kumimoji="1" lang="zh-CN" altLang="en-US" b="1" kern="0" dirty="0">
                  <a:solidFill>
                    <a:srgbClr val="0000FF"/>
                  </a:solidFill>
                  <a:latin typeface="Times New Roman" pitchFamily="18" charset="0"/>
                  <a:ea typeface="楷体" pitchFamily="49" charset="-122"/>
                  <a:cs typeface="Times New Roman" pitchFamily="18" charset="0"/>
                </a:rPr>
                <a:t>个可以删除元素的地方</a:t>
              </a:r>
            </a:p>
          </p:txBody>
        </p:sp>
        <p:sp>
          <p:nvSpPr>
            <p:cNvPr id="17" name="AutoShape 21"/>
            <p:cNvSpPr>
              <a:spLocks/>
            </p:cNvSpPr>
            <p:nvPr/>
          </p:nvSpPr>
          <p:spPr bwMode="auto">
            <a:xfrm rot="16200000">
              <a:off x="2476" y="-565"/>
              <a:ext cx="216" cy="3447"/>
            </a:xfrm>
            <a:prstGeom prst="leftBrace">
              <a:avLst>
                <a:gd name="adj1" fmla="val 132986"/>
                <a:gd name="adj2" fmla="val 50000"/>
              </a:avLst>
            </a:prstGeom>
            <a:noFill/>
            <a:ln w="38100">
              <a:solidFill>
                <a:srgbClr val="339933"/>
              </a:solidFill>
              <a:round/>
              <a:headEnd/>
              <a:tailEnd type="none" w="med" len="lg"/>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endParaRPr lang="zh-CN" altLang="en-US" b="1" kern="0">
                <a:solidFill>
                  <a:srgbClr val="0000FF"/>
                </a:solidFill>
                <a:latin typeface="Times New Roman" pitchFamily="18" charset="0"/>
                <a:ea typeface="楷体_GB2312" pitchFamily="49" charset="-122"/>
              </a:endParaRPr>
            </a:p>
          </p:txBody>
        </p:sp>
      </p:grpSp>
      <p:sp>
        <p:nvSpPr>
          <p:cNvPr id="18" name="Text Box 22"/>
          <p:cNvSpPr txBox="1">
            <a:spLocks noChangeArrowheads="1"/>
          </p:cNvSpPr>
          <p:nvPr/>
        </p:nvSpPr>
        <p:spPr bwMode="auto">
          <a:xfrm>
            <a:off x="533400" y="2984198"/>
            <a:ext cx="10439400" cy="493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type="none" w="med" len="lg"/>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20000"/>
              </a:lnSpc>
              <a:spcBef>
                <a:spcPct val="50000"/>
              </a:spcBef>
              <a:buClrTx/>
              <a:buSzTx/>
              <a:buFontTx/>
              <a:buNone/>
            </a:pPr>
            <a:r>
              <a:rPr kumimoji="1" lang="zh-CN" altLang="en-US" sz="2400" dirty="0">
                <a:solidFill>
                  <a:srgbClr val="000066"/>
                </a:solidFill>
                <a:latin typeface="Times New Roman" pitchFamily="18" charset="0"/>
                <a:ea typeface="楷体" pitchFamily="49" charset="-122"/>
                <a:cs typeface="Times New Roman" pitchFamily="18" charset="0"/>
              </a:rPr>
              <a:t>此时需要将</a:t>
            </a:r>
            <a:r>
              <a:rPr kumimoji="1" lang="en-US" altLang="zh-CN" sz="2400" i="1" dirty="0">
                <a:solidFill>
                  <a:srgbClr val="000066"/>
                </a:solidFill>
                <a:latin typeface="Times New Roman" pitchFamily="18" charset="0"/>
                <a:ea typeface="楷体" pitchFamily="49" charset="-122"/>
                <a:cs typeface="Times New Roman" pitchFamily="18" charset="0"/>
              </a:rPr>
              <a:t>a</a:t>
            </a:r>
            <a:r>
              <a:rPr kumimoji="1" lang="en-US" altLang="zh-CN" sz="2400" i="1" baseline="-25000" dirty="0">
                <a:solidFill>
                  <a:srgbClr val="000066"/>
                </a:solidFill>
                <a:latin typeface="Times New Roman" pitchFamily="18" charset="0"/>
                <a:ea typeface="楷体" pitchFamily="49" charset="-122"/>
                <a:cs typeface="Times New Roman" pitchFamily="18" charset="0"/>
              </a:rPr>
              <a:t>i</a:t>
            </a:r>
            <a:r>
              <a:rPr kumimoji="1" lang="en-US" altLang="zh-CN" sz="2400" baseline="-25000" dirty="0">
                <a:solidFill>
                  <a:srgbClr val="000066"/>
                </a:solidFill>
                <a:latin typeface="Times New Roman" pitchFamily="18" charset="0"/>
                <a:ea typeface="楷体" pitchFamily="49" charset="-122"/>
                <a:cs typeface="Times New Roman" pitchFamily="18" charset="0"/>
              </a:rPr>
              <a:t>+1</a:t>
            </a:r>
            <a:r>
              <a:rPr kumimoji="1" lang="zh-CN" altLang="en-US" sz="2400" dirty="0">
                <a:solidFill>
                  <a:srgbClr val="000066"/>
                </a:solidFill>
                <a:latin typeface="Times New Roman" pitchFamily="18" charset="0"/>
                <a:ea typeface="楷体" pitchFamily="49" charset="-122"/>
                <a:cs typeface="Times New Roman" pitchFamily="18" charset="0"/>
              </a:rPr>
              <a:t>～</a:t>
            </a:r>
            <a:r>
              <a:rPr kumimoji="1" lang="en-US" altLang="zh-CN" sz="2400" i="1" dirty="0">
                <a:solidFill>
                  <a:srgbClr val="000066"/>
                </a:solidFill>
                <a:latin typeface="Times New Roman" pitchFamily="18" charset="0"/>
                <a:ea typeface="楷体" pitchFamily="49" charset="-122"/>
                <a:cs typeface="Times New Roman" pitchFamily="18" charset="0"/>
              </a:rPr>
              <a:t>a</a:t>
            </a:r>
            <a:r>
              <a:rPr kumimoji="1" lang="en-US" altLang="zh-CN" sz="2400" i="1" baseline="-25000" dirty="0">
                <a:solidFill>
                  <a:srgbClr val="000066"/>
                </a:solidFill>
                <a:latin typeface="Times New Roman" pitchFamily="18" charset="0"/>
                <a:ea typeface="楷体" pitchFamily="49" charset="-122"/>
                <a:cs typeface="Times New Roman" pitchFamily="18" charset="0"/>
              </a:rPr>
              <a:t>n</a:t>
            </a:r>
            <a:r>
              <a:rPr kumimoji="1" lang="zh-CN" altLang="en-US" sz="2400" dirty="0">
                <a:solidFill>
                  <a:srgbClr val="000066"/>
                </a:solidFill>
                <a:latin typeface="Times New Roman" pitchFamily="18" charset="0"/>
                <a:ea typeface="楷体" pitchFamily="49" charset="-122"/>
                <a:cs typeface="Times New Roman" pitchFamily="18" charset="0"/>
              </a:rPr>
              <a:t>的元素均前移一个位置，共移动 </a:t>
            </a:r>
            <a:r>
              <a:rPr kumimoji="1" lang="en-US" altLang="zh-CN" sz="2400" i="1" dirty="0">
                <a:solidFill>
                  <a:srgbClr val="C00000"/>
                </a:solidFill>
                <a:latin typeface="Times New Roman" pitchFamily="18" charset="0"/>
                <a:ea typeface="楷体" pitchFamily="49" charset="-122"/>
                <a:cs typeface="Times New Roman" pitchFamily="18" charset="0"/>
              </a:rPr>
              <a:t>n</a:t>
            </a:r>
            <a:r>
              <a:rPr kumimoji="1" lang="en-US" altLang="zh-CN" sz="2400" dirty="0">
                <a:solidFill>
                  <a:srgbClr val="C00000"/>
                </a:solidFill>
                <a:latin typeface="宋体" pitchFamily="2" charset="-122"/>
                <a:ea typeface="宋体" pitchFamily="2" charset="-122"/>
                <a:cs typeface="Times New Roman" pitchFamily="18" charset="0"/>
              </a:rPr>
              <a:t>-</a:t>
            </a:r>
            <a:r>
              <a:rPr kumimoji="1" lang="en-US" altLang="zh-CN" sz="2400" dirty="0">
                <a:solidFill>
                  <a:srgbClr val="C00000"/>
                </a:solidFill>
                <a:latin typeface="Times New Roman" pitchFamily="18" charset="0"/>
                <a:ea typeface="楷体" pitchFamily="49" charset="-122"/>
              </a:rPr>
              <a:t>(</a:t>
            </a:r>
            <a:r>
              <a:rPr kumimoji="1" lang="en-US" altLang="zh-CN" sz="2400" i="1" dirty="0">
                <a:solidFill>
                  <a:srgbClr val="C00000"/>
                </a:solidFill>
                <a:latin typeface="Times New Roman" pitchFamily="18" charset="0"/>
                <a:ea typeface="楷体" pitchFamily="49" charset="-122"/>
              </a:rPr>
              <a:t>i</a:t>
            </a:r>
            <a:r>
              <a:rPr kumimoji="1" lang="en-US" altLang="zh-CN" sz="2400" dirty="0">
                <a:solidFill>
                  <a:srgbClr val="C00000"/>
                </a:solidFill>
                <a:latin typeface="Times New Roman" pitchFamily="18" charset="0"/>
                <a:ea typeface="楷体" pitchFamily="49" charset="-122"/>
              </a:rPr>
              <a:t>+1)+1 = </a:t>
            </a:r>
            <a:r>
              <a:rPr kumimoji="1" lang="en-US" altLang="zh-CN" sz="2400" i="1" dirty="0">
                <a:solidFill>
                  <a:srgbClr val="C00000"/>
                </a:solidFill>
                <a:latin typeface="Times New Roman" pitchFamily="18" charset="0"/>
                <a:ea typeface="楷体" pitchFamily="49" charset="-122"/>
              </a:rPr>
              <a:t>n</a:t>
            </a:r>
            <a:r>
              <a:rPr kumimoji="1" lang="en-US" altLang="zh-CN" sz="2400" dirty="0">
                <a:solidFill>
                  <a:srgbClr val="C00000"/>
                </a:solidFill>
                <a:latin typeface="宋体" pitchFamily="2" charset="-122"/>
                <a:ea typeface="宋体" pitchFamily="2" charset="-122"/>
              </a:rPr>
              <a:t>-</a:t>
            </a:r>
            <a:r>
              <a:rPr kumimoji="1" lang="en-US" altLang="zh-CN" sz="2400" i="1" dirty="0" err="1">
                <a:solidFill>
                  <a:srgbClr val="C00000"/>
                </a:solidFill>
                <a:latin typeface="Times New Roman" pitchFamily="18" charset="0"/>
                <a:ea typeface="楷体" pitchFamily="49" charset="-122"/>
              </a:rPr>
              <a:t>i</a:t>
            </a:r>
            <a:r>
              <a:rPr kumimoji="1" lang="en-US" altLang="zh-CN" sz="2400" i="1" dirty="0">
                <a:solidFill>
                  <a:srgbClr val="C00000"/>
                </a:solidFill>
                <a:latin typeface="Times New Roman" pitchFamily="18" charset="0"/>
                <a:ea typeface="楷体" pitchFamily="49" charset="-122"/>
              </a:rPr>
              <a:t> </a:t>
            </a:r>
            <a:r>
              <a:rPr kumimoji="1" lang="zh-CN" altLang="en-US" sz="2400" dirty="0">
                <a:solidFill>
                  <a:srgbClr val="000066"/>
                </a:solidFill>
                <a:latin typeface="Times New Roman" pitchFamily="18" charset="0"/>
                <a:ea typeface="楷体" pitchFamily="49" charset="-122"/>
              </a:rPr>
              <a:t>个元素。　</a:t>
            </a:r>
            <a:endParaRPr lang="zh-CN" altLang="en-US" sz="2400" dirty="0">
              <a:solidFill>
                <a:srgbClr val="000066"/>
              </a:solidFill>
              <a:latin typeface="Times New Roman" pitchFamily="18" charset="0"/>
              <a:ea typeface="楷体" pitchFamily="49" charset="-122"/>
            </a:endParaRPr>
          </a:p>
        </p:txBody>
      </p:sp>
      <p:sp>
        <p:nvSpPr>
          <p:cNvPr id="21" name="Text Box 25"/>
          <p:cNvSpPr txBox="1">
            <a:spLocks noChangeArrowheads="1"/>
          </p:cNvSpPr>
          <p:nvPr/>
        </p:nvSpPr>
        <p:spPr bwMode="auto">
          <a:xfrm>
            <a:off x="533400" y="3717400"/>
            <a:ext cx="1074419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kumimoji="1" lang="zh-CN" altLang="en-US" b="1" kern="0" dirty="0">
                <a:solidFill>
                  <a:srgbClr val="0000FF"/>
                </a:solidFill>
                <a:latin typeface="Times New Roman" pitchFamily="18" charset="0"/>
                <a:ea typeface="楷体" pitchFamily="49" charset="-122"/>
                <a:cs typeface="Times New Roman" pitchFamily="18" charset="0"/>
              </a:rPr>
              <a:t>所以在长度为</a:t>
            </a:r>
            <a:r>
              <a:rPr kumimoji="1" lang="en-US" altLang="zh-CN" b="1" i="1" kern="0" dirty="0">
                <a:solidFill>
                  <a:srgbClr val="0000FF"/>
                </a:solidFill>
                <a:latin typeface="Times New Roman" pitchFamily="18" charset="0"/>
                <a:ea typeface="楷体" pitchFamily="49" charset="-122"/>
                <a:cs typeface="Times New Roman" pitchFamily="18" charset="0"/>
              </a:rPr>
              <a:t>n</a:t>
            </a:r>
            <a:r>
              <a:rPr kumimoji="1" lang="zh-CN" altLang="en-US" b="1" kern="0" dirty="0">
                <a:solidFill>
                  <a:srgbClr val="0000FF"/>
                </a:solidFill>
                <a:latin typeface="Times New Roman" pitchFamily="18" charset="0"/>
                <a:ea typeface="楷体" pitchFamily="49" charset="-122"/>
                <a:cs typeface="Times New Roman" pitchFamily="18" charset="0"/>
              </a:rPr>
              <a:t>的线性表中删除一个元素时所需移动元素的平均次数为：  </a:t>
            </a:r>
            <a:endParaRPr lang="zh-CN" altLang="en-US" b="1" kern="0" dirty="0">
              <a:solidFill>
                <a:srgbClr val="0000FF"/>
              </a:solidFill>
              <a:latin typeface="Times New Roman" pitchFamily="18" charset="0"/>
              <a:ea typeface="楷体" pitchFamily="49" charset="-122"/>
              <a:cs typeface="Times New Roman" pitchFamily="18" charset="0"/>
            </a:endParaRPr>
          </a:p>
        </p:txBody>
      </p:sp>
      <p:sp>
        <p:nvSpPr>
          <p:cNvPr id="22" name="Text Box 26"/>
          <p:cNvSpPr txBox="1">
            <a:spLocks noChangeArrowheads="1"/>
          </p:cNvSpPr>
          <p:nvPr/>
        </p:nvSpPr>
        <p:spPr bwMode="auto">
          <a:xfrm>
            <a:off x="2208213" y="6067425"/>
            <a:ext cx="7848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type="none" w="med" len="lg"/>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kumimoji="1" lang="zh-CN" altLang="en-US" sz="2400" dirty="0">
                <a:solidFill>
                  <a:srgbClr val="0000FF"/>
                </a:solidFill>
                <a:latin typeface="Times New Roman" pitchFamily="18" charset="0"/>
                <a:ea typeface="楷体" pitchFamily="49" charset="-122"/>
                <a:cs typeface="Times New Roman" pitchFamily="18" charset="0"/>
              </a:rPr>
              <a:t>因此删除算法的</a:t>
            </a:r>
            <a:r>
              <a:rPr kumimoji="1" lang="zh-CN" altLang="en-US" sz="2400" dirty="0">
                <a:solidFill>
                  <a:srgbClr val="FF00FF"/>
                </a:solidFill>
                <a:latin typeface="Times New Roman" pitchFamily="18" charset="0"/>
                <a:ea typeface="楷体" pitchFamily="49" charset="-122"/>
                <a:cs typeface="Times New Roman" pitchFamily="18" charset="0"/>
              </a:rPr>
              <a:t>平均时间复杂度为</a:t>
            </a:r>
            <a:r>
              <a:rPr kumimoji="1" lang="en-US" altLang="zh-CN" sz="2400" dirty="0">
                <a:solidFill>
                  <a:srgbClr val="FF00FF"/>
                </a:solidFill>
                <a:latin typeface="Times New Roman" pitchFamily="18" charset="0"/>
                <a:ea typeface="楷体" pitchFamily="49" charset="-122"/>
                <a:cs typeface="Times New Roman" pitchFamily="18" charset="0"/>
              </a:rPr>
              <a:t>O(</a:t>
            </a:r>
            <a:r>
              <a:rPr kumimoji="1" lang="en-US" altLang="zh-CN" sz="2400" i="1" dirty="0">
                <a:solidFill>
                  <a:srgbClr val="FF00FF"/>
                </a:solidFill>
                <a:latin typeface="Times New Roman" pitchFamily="18" charset="0"/>
                <a:ea typeface="楷体" pitchFamily="49" charset="-122"/>
                <a:cs typeface="Times New Roman" pitchFamily="18" charset="0"/>
              </a:rPr>
              <a:t>n</a:t>
            </a:r>
            <a:r>
              <a:rPr kumimoji="1" lang="en-US" altLang="zh-CN" sz="2400" dirty="0">
                <a:solidFill>
                  <a:srgbClr val="FF00FF"/>
                </a:solidFill>
                <a:latin typeface="Times New Roman" pitchFamily="18" charset="0"/>
                <a:ea typeface="楷体" pitchFamily="49" charset="-122"/>
                <a:cs typeface="Times New Roman" pitchFamily="18" charset="0"/>
              </a:rPr>
              <a:t>)</a:t>
            </a:r>
            <a:r>
              <a:rPr kumimoji="1" lang="zh-CN" altLang="en-US" sz="2400" dirty="0">
                <a:solidFill>
                  <a:srgbClr val="FF00FF"/>
                </a:solidFill>
                <a:latin typeface="Times New Roman" pitchFamily="18" charset="0"/>
                <a:ea typeface="楷体" pitchFamily="49" charset="-122"/>
                <a:cs typeface="Times New Roman" pitchFamily="18" charset="0"/>
              </a:rPr>
              <a:t>。</a:t>
            </a:r>
            <a:endParaRPr lang="zh-CN" altLang="en-US" sz="2400" dirty="0">
              <a:solidFill>
                <a:srgbClr val="FF00FF"/>
              </a:solidFill>
              <a:latin typeface="Times New Roman" pitchFamily="18" charset="0"/>
              <a:ea typeface="楷体" pitchFamily="49" charset="-122"/>
              <a:cs typeface="Times New Roman" pitchFamily="18" charset="0"/>
            </a:endParaRPr>
          </a:p>
        </p:txBody>
      </p:sp>
      <p:sp>
        <p:nvSpPr>
          <p:cNvPr id="23" name="Rectangle 2">
            <a:extLst>
              <a:ext uri="{FF2B5EF4-FFF2-40B4-BE49-F238E27FC236}">
                <a16:creationId xmlns:a16="http://schemas.microsoft.com/office/drawing/2014/main" xmlns="" id="{BE818FD5-7A9B-4E57-A696-E2C49713798A}"/>
              </a:ext>
            </a:extLst>
          </p:cNvPr>
          <p:cNvSpPr>
            <a:spLocks noGrp="1" noChangeArrowheads="1"/>
          </p:cNvSpPr>
          <p:nvPr>
            <p:ph type="title"/>
          </p:nvPr>
        </p:nvSpPr>
        <p:spPr>
          <a:xfrm>
            <a:off x="843756" y="476173"/>
            <a:ext cx="10668000" cy="685800"/>
          </a:xfrm>
        </p:spPr>
        <p:txBody>
          <a:bodyPr/>
          <a:lstStyle/>
          <a:p>
            <a:r>
              <a:rPr lang="zh-CN" altLang="en-US" dirty="0">
                <a:latin typeface="宋体" panose="02010600030101010101" pitchFamily="2" charset="-122"/>
              </a:rPr>
              <a:t>算法分析</a:t>
            </a:r>
          </a:p>
        </p:txBody>
      </p:sp>
      <p:grpSp>
        <p:nvGrpSpPr>
          <p:cNvPr id="2" name="组合 1">
            <a:extLst>
              <a:ext uri="{FF2B5EF4-FFF2-40B4-BE49-F238E27FC236}">
                <a16:creationId xmlns:a16="http://schemas.microsoft.com/office/drawing/2014/main" xmlns="" id="{CD763F56-4E6E-405B-9368-17A09A38C0AC}"/>
              </a:ext>
            </a:extLst>
          </p:cNvPr>
          <p:cNvGrpSpPr/>
          <p:nvPr/>
        </p:nvGrpSpPr>
        <p:grpSpPr>
          <a:xfrm>
            <a:off x="7107243" y="1266983"/>
            <a:ext cx="4889491" cy="1428308"/>
            <a:chOff x="7107243" y="1266983"/>
            <a:chExt cx="4889491" cy="1428308"/>
          </a:xfrm>
        </p:grpSpPr>
        <p:sp>
          <p:nvSpPr>
            <p:cNvPr id="24" name="Text Box 6">
              <a:extLst>
                <a:ext uri="{FF2B5EF4-FFF2-40B4-BE49-F238E27FC236}">
                  <a16:creationId xmlns:a16="http://schemas.microsoft.com/office/drawing/2014/main" xmlns="" id="{3503D65D-99CC-418B-A9B1-2EA7720DB9B4}"/>
                </a:ext>
              </a:extLst>
            </p:cNvPr>
            <p:cNvSpPr txBox="1">
              <a:spLocks noChangeArrowheads="1"/>
            </p:cNvSpPr>
            <p:nvPr/>
          </p:nvSpPr>
          <p:spPr bwMode="auto">
            <a:xfrm>
              <a:off x="7107243" y="1266983"/>
              <a:ext cx="4889491" cy="1284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lnSpc>
                  <a:spcPct val="150000"/>
                </a:lnSpc>
                <a:spcBef>
                  <a:spcPts val="1200"/>
                </a:spcBef>
                <a:spcAft>
                  <a:spcPts val="0"/>
                </a:spcAft>
                <a:defRPr/>
              </a:pPr>
              <a:r>
                <a:rPr kumimoji="1" lang="zh-CN" altLang="en-US" b="1" kern="0" dirty="0">
                  <a:solidFill>
                    <a:srgbClr val="000066"/>
                  </a:solidFill>
                  <a:latin typeface="Times New Roman" pitchFamily="18" charset="0"/>
                  <a:ea typeface="楷体" pitchFamily="49" charset="-122"/>
                  <a:cs typeface="Times New Roman" pitchFamily="18" charset="0"/>
                </a:rPr>
                <a:t>在删除元素</a:t>
              </a:r>
              <a:r>
                <a:rPr kumimoji="1" lang="en-US" altLang="zh-CN" b="1" i="1" kern="0" dirty="0" err="1">
                  <a:solidFill>
                    <a:srgbClr val="000066"/>
                  </a:solidFill>
                  <a:latin typeface="Times New Roman" pitchFamily="18" charset="0"/>
                  <a:ea typeface="楷体" pitchFamily="49" charset="-122"/>
                  <a:cs typeface="Times New Roman" pitchFamily="18" charset="0"/>
                </a:rPr>
                <a:t>a</a:t>
              </a:r>
              <a:r>
                <a:rPr kumimoji="1" lang="en-US" altLang="zh-CN" b="1" i="1" kern="0" baseline="-25000" dirty="0" err="1">
                  <a:solidFill>
                    <a:srgbClr val="000066"/>
                  </a:solidFill>
                  <a:latin typeface="Times New Roman" pitchFamily="18" charset="0"/>
                  <a:ea typeface="楷体" pitchFamily="49" charset="-122"/>
                  <a:cs typeface="Times New Roman" pitchFamily="18" charset="0"/>
                </a:rPr>
                <a:t>i</a:t>
              </a:r>
              <a:r>
                <a:rPr kumimoji="1" lang="zh-CN" altLang="en-US" b="1" kern="0" dirty="0">
                  <a:solidFill>
                    <a:srgbClr val="000066"/>
                  </a:solidFill>
                  <a:latin typeface="Times New Roman" pitchFamily="18" charset="0"/>
                  <a:ea typeface="楷体" pitchFamily="49" charset="-122"/>
                  <a:cs typeface="Times New Roman" pitchFamily="18" charset="0"/>
                </a:rPr>
                <a:t>时，若为等概率情况，</a:t>
              </a:r>
              <a:endParaRPr kumimoji="1" lang="en-US" altLang="zh-CN" b="1" kern="0" dirty="0">
                <a:solidFill>
                  <a:srgbClr val="000066"/>
                </a:solidFill>
                <a:latin typeface="Times New Roman" pitchFamily="18" charset="0"/>
                <a:ea typeface="楷体" pitchFamily="49" charset="-122"/>
                <a:cs typeface="Times New Roman" pitchFamily="18" charset="0"/>
              </a:endParaRPr>
            </a:p>
            <a:p>
              <a:pPr eaLnBrk="1" fontAlgn="auto" hangingPunct="1">
                <a:lnSpc>
                  <a:spcPct val="150000"/>
                </a:lnSpc>
                <a:spcBef>
                  <a:spcPts val="1200"/>
                </a:spcBef>
                <a:spcAft>
                  <a:spcPts val="0"/>
                </a:spcAft>
                <a:defRPr/>
              </a:pPr>
              <a:r>
                <a:rPr kumimoji="1" lang="zh-CN" altLang="en-US" b="1" kern="0" dirty="0">
                  <a:solidFill>
                    <a:srgbClr val="000066"/>
                  </a:solidFill>
                  <a:latin typeface="Times New Roman" pitchFamily="18" charset="0"/>
                  <a:ea typeface="楷体" pitchFamily="49" charset="-122"/>
                  <a:cs typeface="Times New Roman" pitchFamily="18" charset="0"/>
                </a:rPr>
                <a:t>则 </a:t>
              </a:r>
              <a:r>
                <a:rPr kumimoji="1" lang="en-US" altLang="zh-CN" b="1" kern="0" dirty="0">
                  <a:solidFill>
                    <a:srgbClr val="000066"/>
                  </a:solidFill>
                  <a:latin typeface="Times New Roman" pitchFamily="18" charset="0"/>
                  <a:ea typeface="楷体" pitchFamily="49" charset="-122"/>
                  <a:cs typeface="Times New Roman" pitchFamily="18" charset="0"/>
                </a:rPr>
                <a:t>Q</a:t>
              </a:r>
              <a:r>
                <a:rPr kumimoji="1" lang="en-US" altLang="zh-CN" b="1" i="1" kern="0" baseline="-25000" dirty="0">
                  <a:solidFill>
                    <a:srgbClr val="000066"/>
                  </a:solidFill>
                  <a:latin typeface="Times New Roman" pitchFamily="18" charset="0"/>
                  <a:ea typeface="楷体" pitchFamily="49" charset="-122"/>
                  <a:cs typeface="Times New Roman" pitchFamily="18" charset="0"/>
                </a:rPr>
                <a:t>i  </a:t>
              </a:r>
              <a:r>
                <a:rPr kumimoji="1" lang="en-US" altLang="zh-CN" b="1" kern="0" dirty="0">
                  <a:solidFill>
                    <a:srgbClr val="000066"/>
                  </a:solidFill>
                  <a:latin typeface="Times New Roman" pitchFamily="18" charset="0"/>
                  <a:ea typeface="楷体" pitchFamily="49" charset="-122"/>
                  <a:cs typeface="Times New Roman" pitchFamily="18" charset="0"/>
                </a:rPr>
                <a:t>= </a:t>
              </a:r>
              <a:endParaRPr lang="en-US" altLang="zh-CN" b="1" kern="0" dirty="0">
                <a:solidFill>
                  <a:srgbClr val="000066"/>
                </a:solidFill>
                <a:latin typeface="Times New Roman" pitchFamily="18" charset="0"/>
                <a:ea typeface="楷体" pitchFamily="49" charset="-122"/>
                <a:cs typeface="Times New Roman" pitchFamily="18" charset="0"/>
              </a:endParaRPr>
            </a:p>
          </p:txBody>
        </p:sp>
        <mc:AlternateContent xmlns:mc="http://schemas.openxmlformats.org/markup-compatibility/2006">
          <mc:Choice xmlns:a14="http://schemas.microsoft.com/office/drawing/2010/main" xmlns="" Requires="a14">
            <p:sp>
              <p:nvSpPr>
                <p:cNvPr id="25" name="矩形 24">
                  <a:extLst>
                    <a:ext uri="{FF2B5EF4-FFF2-40B4-BE49-F238E27FC236}">
                      <a16:creationId xmlns:a16="http://schemas.microsoft.com/office/drawing/2014/main" id="{DA29F081-0381-4D35-A88D-46A691A00E80}"/>
                    </a:ext>
                  </a:extLst>
                </p:cNvPr>
                <p:cNvSpPr/>
                <p:nvPr/>
              </p:nvSpPr>
              <p:spPr>
                <a:xfrm>
                  <a:off x="8123890" y="1909050"/>
                  <a:ext cx="443198"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oMath>
                    </m:oMathPara>
                  </a14:m>
                  <a:endParaRPr lang="zh-CN" altLang="en-US" dirty="0"/>
                </a:p>
              </p:txBody>
            </p:sp>
          </mc:Choice>
          <mc:Fallback>
            <p:sp>
              <p:nvSpPr>
                <p:cNvPr id="25" name="矩形 24">
                  <a:extLst>
                    <a:ext uri="{FF2B5EF4-FFF2-40B4-BE49-F238E27FC236}">
                      <a16:creationId xmlns:a16="http://schemas.microsoft.com/office/drawing/2014/main" xmlns="" xmlns:a14="http://schemas.microsoft.com/office/drawing/2010/main" id="{DA29F081-0381-4D35-A88D-46A691A00E80}"/>
                    </a:ext>
                  </a:extLst>
                </p:cNvPr>
                <p:cNvSpPr>
                  <a:spLocks noRot="1" noChangeAspect="1" noMove="1" noResize="1" noEditPoints="1" noAdjustHandles="1" noChangeArrowheads="1" noChangeShapeType="1" noTextEdit="1"/>
                </p:cNvSpPr>
                <p:nvPr/>
              </p:nvSpPr>
              <p:spPr>
                <a:xfrm>
                  <a:off x="8123890" y="1909050"/>
                  <a:ext cx="443198" cy="786241"/>
                </a:xfrm>
                <a:prstGeom prst="rect">
                  <a:avLst/>
                </a:prstGeom>
                <a:blipFill>
                  <a:blip r:embed="rId2" cstate="print"/>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xmlns="" Requires="a14">
          <p:sp>
            <p:nvSpPr>
              <p:cNvPr id="28" name="文本框 27">
                <a:extLst>
                  <a:ext uri="{FF2B5EF4-FFF2-40B4-BE49-F238E27FC236}">
                    <a16:creationId xmlns:a16="http://schemas.microsoft.com/office/drawing/2014/main" id="{FE58808E-A285-4C99-9B9D-A9A2364EF13E}"/>
                  </a:ext>
                </a:extLst>
              </p:cNvPr>
              <p:cNvSpPr txBox="1"/>
              <p:nvPr/>
            </p:nvSpPr>
            <p:spPr>
              <a:xfrm>
                <a:off x="1700452" y="4438169"/>
                <a:ext cx="8105296"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altLang="zh-CN" i="1" smtClean="0">
                              <a:latin typeface="Cambria Math" panose="02040503050406030204" pitchFamily="18" charset="0"/>
                            </a:rPr>
                          </m:ctrlPr>
                        </m:naryPr>
                        <m:sub>
                          <m:r>
                            <a:rPr lang="en-US" altLang="zh-CN" b="0" i="1" smtClean="0">
                              <a:latin typeface="Cambria Math" panose="02040503050406030204" pitchFamily="18" charset="0"/>
                            </a:rPr>
                            <m:t>𝑖</m:t>
                          </m:r>
                          <m:r>
                            <a:rPr lang="pt-BR"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pt-BR" altLang="zh-CN" i="1">
                                  <a:latin typeface="Cambria Math" panose="02040503050406030204" pitchFamily="18" charset="0"/>
                                </a:rPr>
                              </m:ctrlPr>
                            </m:sSubPr>
                            <m:e>
                              <m:r>
                                <m:rPr>
                                  <m:sty m:val="p"/>
                                </m:rPr>
                                <a:rPr lang="en-US" altLang="zh-CN" i="1">
                                  <a:latin typeface="Cambria Math" panose="02040503050406030204" pitchFamily="18" charset="0"/>
                                </a:rPr>
                                <m:t>Q</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r>
                        <a:rPr lang="pt-BR" altLang="zh-CN"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ctrlPr>
                            <a:rPr lang="pt-BR" altLang="zh-CN" i="1">
                              <a:latin typeface="Cambria Math" panose="02040503050406030204" pitchFamily="18" charset="0"/>
                            </a:rPr>
                          </m:ctrlPr>
                        </m:naryPr>
                        <m:sub>
                          <m:r>
                            <a:rPr lang="en-US" altLang="zh-CN" b="0" i="1" smtClean="0">
                              <a:latin typeface="Cambria Math" panose="02040503050406030204" pitchFamily="18" charset="0"/>
                            </a:rPr>
                            <m:t>𝑖</m:t>
                          </m:r>
                          <m:r>
                            <a:rPr lang="pt-BR"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m:t>
                          </m:r>
                        </m:e>
                      </m:nary>
                      <m:r>
                        <a:rPr lang="en-US" altLang="zh-CN" b="1"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ctrlPr>
                            <a:rPr lang="pt-BR" altLang="zh-CN" i="1">
                              <a:latin typeface="Cambria Math" panose="02040503050406030204" pitchFamily="18" charset="0"/>
                            </a:rPr>
                          </m:ctrlPr>
                        </m:naryPr>
                        <m:sub>
                          <m:r>
                            <a:rPr lang="en-US" altLang="zh-CN" b="0" i="1" smtClean="0">
                              <a:latin typeface="Cambria Math" panose="02040503050406030204" pitchFamily="18" charset="0"/>
                            </a:rPr>
                            <m:t>𝑘</m:t>
                          </m:r>
                          <m:r>
                            <a:rPr lang="pt-BR" altLang="zh-CN" i="1">
                              <a:latin typeface="Cambria Math" panose="02040503050406030204" pitchFamily="18" charset="0"/>
                            </a:rPr>
                            <m:t>=</m:t>
                          </m:r>
                          <m:r>
                            <a:rPr lang="en-US" altLang="zh-CN" b="0" i="1" smtClean="0">
                              <a:latin typeface="Cambria Math" panose="02040503050406030204" pitchFamily="18" charset="0"/>
                            </a:rPr>
                            <m:t>0</m:t>
                          </m:r>
                        </m:sub>
                        <m:sup>
                          <m:r>
                            <a:rPr lang="en-US" altLang="zh-CN" i="1">
                              <a:latin typeface="Cambria Math" panose="02040503050406030204" pitchFamily="18" charset="0"/>
                            </a:rPr>
                            <m:t>𝑛</m:t>
                          </m:r>
                          <m:r>
                            <a:rPr lang="en-US" altLang="zh-CN" b="0" i="1" smtClean="0">
                              <a:latin typeface="Cambria Math" panose="02040503050406030204" pitchFamily="18" charset="0"/>
                            </a:rPr>
                            <m:t>−1</m:t>
                          </m:r>
                        </m:sup>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r>
                            <a:rPr lang="zh-CN" altLang="en-US" i="1">
                              <a:latin typeface="Cambria Math" panose="02040503050406030204" pitchFamily="18" charset="0"/>
                            </a:rPr>
                            <m:t>∗</m:t>
                          </m:r>
                          <m:f>
                            <m:fPr>
                              <m:ctrlPr>
                                <a:rPr lang="pt-BR" altLang="zh-CN" i="1">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𝑛</m:t>
                              </m:r>
                              <m:r>
                                <a:rPr lang="en-US" altLang="zh-CN" b="0" i="1" smtClean="0">
                                  <a:latin typeface="Cambria Math" panose="02040503050406030204" pitchFamily="18" charset="0"/>
                                </a:rPr>
                                <m:t>−1</m:t>
                              </m:r>
                            </m:num>
                            <m:den>
                              <m:r>
                                <a:rPr lang="en-US" altLang="zh-CN" i="1">
                                  <a:latin typeface="Cambria Math" panose="02040503050406030204" pitchFamily="18" charset="0"/>
                                </a:rPr>
                                <m:t>2</m:t>
                              </m:r>
                            </m:den>
                          </m:f>
                        </m:e>
                      </m:nary>
                    </m:oMath>
                  </m:oMathPara>
                </a14:m>
                <a:endParaRPr lang="zh-CN" altLang="en-US" dirty="0"/>
              </a:p>
            </p:txBody>
          </p:sp>
        </mc:Choice>
        <mc:Fallback>
          <p:sp>
            <p:nvSpPr>
              <p:cNvPr id="28" name="文本框 27">
                <a:extLst>
                  <a:ext uri="{FF2B5EF4-FFF2-40B4-BE49-F238E27FC236}">
                    <a16:creationId xmlns:a16="http://schemas.microsoft.com/office/drawing/2014/main" xmlns="" xmlns:a14="http://schemas.microsoft.com/office/drawing/2010/main" id="{FE58808E-A285-4C99-9B9D-A9A2364EF13E}"/>
                  </a:ext>
                </a:extLst>
              </p:cNvPr>
              <p:cNvSpPr txBox="1">
                <a:spLocks noRot="1" noChangeAspect="1" noMove="1" noResize="1" noEditPoints="1" noAdjustHandles="1" noChangeArrowheads="1" noChangeShapeType="1" noTextEdit="1"/>
              </p:cNvSpPr>
              <p:nvPr/>
            </p:nvSpPr>
            <p:spPr>
              <a:xfrm>
                <a:off x="1700452" y="4438169"/>
                <a:ext cx="8105296" cy="1037848"/>
              </a:xfrm>
              <a:prstGeom prst="rect">
                <a:avLst/>
              </a:prstGeom>
              <a:blipFill>
                <a:blip r:embed="rId3" cstate="print"/>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271C9606-468E-4BD6-9A43-D1C030B8F8EE}"/>
              </a:ext>
            </a:extLst>
          </p:cNvPr>
          <p:cNvSpPr>
            <a:spLocks noGrp="1" noChangeArrowheads="1"/>
          </p:cNvSpPr>
          <p:nvPr>
            <p:ph type="title"/>
          </p:nvPr>
        </p:nvSpPr>
        <p:spPr/>
        <p:txBody>
          <a:bodyPr/>
          <a:lstStyle/>
          <a:p>
            <a:r>
              <a:rPr lang="zh-CN" altLang="en-US" dirty="0"/>
              <a:t>合并算法</a:t>
            </a:r>
          </a:p>
        </p:txBody>
      </p:sp>
      <p:sp>
        <p:nvSpPr>
          <p:cNvPr id="62467" name="Rectangle 3">
            <a:extLst>
              <a:ext uri="{FF2B5EF4-FFF2-40B4-BE49-F238E27FC236}">
                <a16:creationId xmlns:a16="http://schemas.microsoft.com/office/drawing/2014/main" xmlns="" id="{37DB84B7-D864-4098-9912-1B038410F240}"/>
              </a:ext>
            </a:extLst>
          </p:cNvPr>
          <p:cNvSpPr>
            <a:spLocks noGrp="1" noChangeArrowheads="1"/>
          </p:cNvSpPr>
          <p:nvPr>
            <p:ph type="body" idx="1"/>
          </p:nvPr>
        </p:nvSpPr>
        <p:spPr>
          <a:xfrm>
            <a:off x="269081" y="1371601"/>
            <a:ext cx="11480800" cy="5076824"/>
          </a:xfrm>
        </p:spPr>
        <p:txBody>
          <a:bodyPr/>
          <a:lstStyle/>
          <a:p>
            <a:pPr>
              <a:lnSpc>
                <a:spcPct val="150000"/>
              </a:lnSpc>
              <a:spcBef>
                <a:spcPts val="600"/>
              </a:spcBef>
            </a:pPr>
            <a:r>
              <a:rPr lang="zh-CN" altLang="en-US" sz="2400" dirty="0"/>
              <a:t>已知 ：</a:t>
            </a:r>
            <a:r>
              <a:rPr lang="zh-CN" altLang="en-US" sz="2400" dirty="0">
                <a:latin typeface="宋体" panose="02010600030101010101" pitchFamily="2" charset="-122"/>
              </a:rPr>
              <a:t>有两个顺序表</a:t>
            </a:r>
            <a:r>
              <a:rPr lang="en-US" altLang="zh-CN" sz="2400" dirty="0">
                <a:solidFill>
                  <a:srgbClr val="C00000"/>
                </a:solidFill>
              </a:rPr>
              <a:t>LA</a:t>
            </a:r>
            <a:r>
              <a:rPr lang="zh-CN" altLang="en-US" sz="2400" dirty="0">
                <a:latin typeface="宋体" panose="02010600030101010101" pitchFamily="2" charset="-122"/>
              </a:rPr>
              <a:t>和</a:t>
            </a:r>
            <a:r>
              <a:rPr lang="en-US" altLang="zh-CN" sz="2400" dirty="0">
                <a:solidFill>
                  <a:srgbClr val="C00000"/>
                </a:solidFill>
              </a:rPr>
              <a:t>LB</a:t>
            </a:r>
            <a:r>
              <a:rPr lang="zh-CN" altLang="en-US" sz="2400" dirty="0">
                <a:latin typeface="宋体" panose="02010600030101010101" pitchFamily="2" charset="-122"/>
              </a:rPr>
              <a:t>，其元素均为</a:t>
            </a:r>
            <a:r>
              <a:rPr lang="zh-CN" altLang="en-US" sz="2400" dirty="0">
                <a:solidFill>
                  <a:srgbClr val="C00000"/>
                </a:solidFill>
                <a:latin typeface="宋体" panose="02010600030101010101" pitchFamily="2" charset="-122"/>
              </a:rPr>
              <a:t>非递减有序排列</a:t>
            </a:r>
            <a:r>
              <a:rPr lang="zh-CN" altLang="en-US" sz="2400" dirty="0">
                <a:latin typeface="宋体" panose="02010600030101010101" pitchFamily="2" charset="-122"/>
              </a:rPr>
              <a:t>，编写一个算法，将它们</a:t>
            </a:r>
            <a:r>
              <a:rPr lang="zh-CN" altLang="en-US" sz="2400" dirty="0">
                <a:solidFill>
                  <a:srgbClr val="C00000"/>
                </a:solidFill>
                <a:latin typeface="宋体" panose="02010600030101010101" pitchFamily="2" charset="-122"/>
              </a:rPr>
              <a:t>合并</a:t>
            </a:r>
            <a:r>
              <a:rPr lang="zh-CN" altLang="en-US" sz="2400" dirty="0">
                <a:latin typeface="宋体" panose="02010600030101010101" pitchFamily="2" charset="-122"/>
              </a:rPr>
              <a:t>成一个顺序表</a:t>
            </a:r>
            <a:r>
              <a:rPr lang="en-US" altLang="zh-CN" sz="2400" dirty="0">
                <a:solidFill>
                  <a:srgbClr val="C00000"/>
                </a:solidFill>
              </a:rPr>
              <a:t>LC</a:t>
            </a:r>
            <a:r>
              <a:rPr lang="zh-CN" altLang="en-US" sz="2400" dirty="0">
                <a:latin typeface="宋体" panose="02010600030101010101" pitchFamily="2" charset="-122"/>
              </a:rPr>
              <a:t>，要求</a:t>
            </a:r>
            <a:r>
              <a:rPr lang="en-US" altLang="zh-CN" sz="2400" dirty="0"/>
              <a:t>LC</a:t>
            </a:r>
            <a:r>
              <a:rPr lang="zh-CN" altLang="en-US" sz="2400" dirty="0">
                <a:latin typeface="宋体" panose="02010600030101010101" pitchFamily="2" charset="-122"/>
              </a:rPr>
              <a:t>也是非递减有序排列。</a:t>
            </a:r>
            <a:r>
              <a:rPr lang="zh-CN" altLang="en-US" sz="2400" dirty="0">
                <a:ea typeface="黑体" panose="02010609060101010101" pitchFamily="49" charset="-122"/>
              </a:rPr>
              <a:t> </a:t>
            </a:r>
          </a:p>
          <a:p>
            <a:pPr>
              <a:lnSpc>
                <a:spcPct val="150000"/>
              </a:lnSpc>
              <a:spcBef>
                <a:spcPts val="600"/>
              </a:spcBef>
            </a:pPr>
            <a:r>
              <a:rPr lang="zh-CN" altLang="en-US" sz="2400" dirty="0">
                <a:latin typeface="宋体" panose="02010600030101010101" pitchFamily="2" charset="-122"/>
              </a:rPr>
              <a:t>算法思想</a:t>
            </a:r>
            <a:r>
              <a:rPr lang="zh-CN" altLang="en-US" sz="2400" dirty="0">
                <a:ea typeface="黑体" panose="02010609060101010101" pitchFamily="49" charset="-122"/>
              </a:rPr>
              <a:t> ：</a:t>
            </a:r>
            <a:endParaRPr lang="en-US" altLang="zh-CN" sz="2400" dirty="0">
              <a:ea typeface="黑体" panose="02010609060101010101" pitchFamily="49" charset="-122"/>
            </a:endParaRPr>
          </a:p>
          <a:p>
            <a:pPr lvl="1">
              <a:lnSpc>
                <a:spcPct val="150000"/>
              </a:lnSpc>
              <a:spcBef>
                <a:spcPts val="600"/>
              </a:spcBef>
            </a:pPr>
            <a:r>
              <a:rPr lang="zh-CN" altLang="en-US" sz="2200" dirty="0">
                <a:latin typeface="宋体" panose="02010600030101010101" pitchFamily="2" charset="-122"/>
              </a:rPr>
              <a:t>设表</a:t>
            </a:r>
            <a:r>
              <a:rPr lang="en-US" altLang="zh-CN" sz="2200" dirty="0"/>
              <a:t>LC</a:t>
            </a:r>
            <a:r>
              <a:rPr lang="zh-CN" altLang="en-US" sz="2200" dirty="0">
                <a:latin typeface="宋体" panose="02010600030101010101" pitchFamily="2" charset="-122"/>
              </a:rPr>
              <a:t>是一个空表，设两个指针</a:t>
            </a:r>
            <a:r>
              <a:rPr lang="en-US" altLang="zh-CN" sz="2200" dirty="0" err="1"/>
              <a:t>i</a:t>
            </a:r>
            <a:r>
              <a:rPr lang="zh-CN" altLang="en-US" sz="2200" dirty="0">
                <a:latin typeface="宋体" panose="02010600030101010101" pitchFamily="2" charset="-122"/>
              </a:rPr>
              <a:t>、</a:t>
            </a:r>
            <a:r>
              <a:rPr lang="en-US" altLang="zh-CN" sz="2200" dirty="0"/>
              <a:t>j</a:t>
            </a:r>
            <a:r>
              <a:rPr lang="zh-CN" altLang="en-US" sz="2200" dirty="0">
                <a:latin typeface="宋体" panose="02010600030101010101" pitchFamily="2" charset="-122"/>
              </a:rPr>
              <a:t>分别指向表</a:t>
            </a:r>
            <a:r>
              <a:rPr lang="en-US" altLang="zh-CN" sz="2200" dirty="0"/>
              <a:t>LA</a:t>
            </a:r>
            <a:r>
              <a:rPr lang="zh-CN" altLang="en-US" sz="2200" dirty="0">
                <a:latin typeface="宋体" panose="02010600030101010101" pitchFamily="2" charset="-122"/>
              </a:rPr>
              <a:t>和</a:t>
            </a:r>
            <a:r>
              <a:rPr lang="en-US" altLang="zh-CN" sz="2200" dirty="0"/>
              <a:t>LB</a:t>
            </a:r>
            <a:r>
              <a:rPr lang="zh-CN" altLang="en-US" sz="2200" dirty="0">
                <a:latin typeface="宋体" panose="02010600030101010101" pitchFamily="2" charset="-122"/>
              </a:rPr>
              <a:t>中的元素，</a:t>
            </a:r>
            <a:endParaRPr lang="en-US" altLang="zh-CN" sz="2200" dirty="0">
              <a:latin typeface="宋体" panose="02010600030101010101" pitchFamily="2" charset="-122"/>
            </a:endParaRPr>
          </a:p>
          <a:p>
            <a:pPr lvl="1">
              <a:lnSpc>
                <a:spcPct val="150000"/>
              </a:lnSpc>
              <a:spcBef>
                <a:spcPts val="600"/>
              </a:spcBef>
            </a:pPr>
            <a:r>
              <a:rPr lang="zh-CN" altLang="en-US" sz="2200" dirty="0">
                <a:latin typeface="宋体" panose="02010600030101010101" pitchFamily="2" charset="-122"/>
              </a:rPr>
              <a:t>若</a:t>
            </a:r>
            <a:r>
              <a:rPr lang="en-US" altLang="zh-CN" sz="2200" dirty="0" err="1"/>
              <a:t>LA.elem</a:t>
            </a:r>
            <a:r>
              <a:rPr lang="en-US" altLang="zh-CN" sz="2200" dirty="0"/>
              <a:t>[</a:t>
            </a:r>
            <a:r>
              <a:rPr lang="en-US" altLang="zh-CN" sz="2200" dirty="0" err="1"/>
              <a:t>i</a:t>
            </a:r>
            <a:r>
              <a:rPr lang="en-US" altLang="zh-CN" sz="2200" dirty="0"/>
              <a:t>]&gt;</a:t>
            </a:r>
            <a:r>
              <a:rPr lang="en-US" altLang="zh-CN" sz="2200" dirty="0" err="1"/>
              <a:t>LB.elem</a:t>
            </a:r>
            <a:r>
              <a:rPr lang="en-US" altLang="zh-CN" sz="2200" dirty="0"/>
              <a:t>[j]</a:t>
            </a:r>
            <a:r>
              <a:rPr lang="zh-CN" altLang="en-US" sz="2200" dirty="0">
                <a:latin typeface="宋体" panose="02010600030101010101" pitchFamily="2" charset="-122"/>
              </a:rPr>
              <a:t>，则当前先将</a:t>
            </a:r>
            <a:r>
              <a:rPr lang="en-US" altLang="zh-CN" sz="2200" dirty="0" err="1"/>
              <a:t>LB.elem</a:t>
            </a:r>
            <a:r>
              <a:rPr lang="en-US" altLang="zh-CN" sz="2200" dirty="0"/>
              <a:t>[j]</a:t>
            </a:r>
            <a:r>
              <a:rPr lang="zh-CN" altLang="en-US" sz="2200" dirty="0">
                <a:latin typeface="宋体" panose="02010600030101010101" pitchFamily="2" charset="-122"/>
              </a:rPr>
              <a:t>插入到表</a:t>
            </a:r>
            <a:r>
              <a:rPr lang="en-US" altLang="zh-CN" sz="2200" dirty="0"/>
              <a:t>LC</a:t>
            </a:r>
            <a:r>
              <a:rPr lang="zh-CN" altLang="en-US" sz="2200" dirty="0">
                <a:latin typeface="宋体" panose="02010600030101010101" pitchFamily="2" charset="-122"/>
              </a:rPr>
              <a:t>中，</a:t>
            </a:r>
            <a:endParaRPr lang="en-US" altLang="zh-CN" sz="2200" dirty="0">
              <a:latin typeface="宋体" panose="02010600030101010101" pitchFamily="2" charset="-122"/>
            </a:endParaRPr>
          </a:p>
          <a:p>
            <a:pPr lvl="1">
              <a:lnSpc>
                <a:spcPct val="150000"/>
              </a:lnSpc>
              <a:spcBef>
                <a:spcPts val="600"/>
              </a:spcBef>
            </a:pPr>
            <a:r>
              <a:rPr lang="zh-CN" altLang="en-US" sz="2200" dirty="0">
                <a:latin typeface="宋体" panose="02010600030101010101" pitchFamily="2" charset="-122"/>
              </a:rPr>
              <a:t>若</a:t>
            </a:r>
            <a:r>
              <a:rPr lang="en-US" altLang="zh-CN" sz="2200" dirty="0" err="1"/>
              <a:t>LA.elem</a:t>
            </a:r>
            <a:r>
              <a:rPr lang="en-US" altLang="zh-CN" sz="2200" dirty="0"/>
              <a:t>[</a:t>
            </a:r>
            <a:r>
              <a:rPr lang="en-US" altLang="zh-CN" sz="2200" dirty="0" err="1"/>
              <a:t>i</a:t>
            </a:r>
            <a:r>
              <a:rPr lang="en-US" altLang="zh-CN" sz="2200" dirty="0"/>
              <a:t>]</a:t>
            </a:r>
            <a:r>
              <a:rPr lang="en-US" altLang="zh-CN" sz="2200" dirty="0">
                <a:latin typeface="宋体" panose="02010600030101010101" pitchFamily="2" charset="-122"/>
              </a:rPr>
              <a:t>≤</a:t>
            </a:r>
            <a:r>
              <a:rPr lang="en-US" altLang="zh-CN" sz="2200" dirty="0" err="1"/>
              <a:t>LB.elem</a:t>
            </a:r>
            <a:r>
              <a:rPr lang="en-US" altLang="zh-CN" sz="2200" dirty="0"/>
              <a:t>[j] </a:t>
            </a:r>
            <a:r>
              <a:rPr lang="zh-CN" altLang="en-US" sz="2200" dirty="0">
                <a:latin typeface="宋体" panose="02010600030101010101" pitchFamily="2" charset="-122"/>
              </a:rPr>
              <a:t>，当前先将</a:t>
            </a:r>
            <a:r>
              <a:rPr lang="en-US" altLang="zh-CN" sz="2200" dirty="0" err="1"/>
              <a:t>LA.elem</a:t>
            </a:r>
            <a:r>
              <a:rPr lang="en-US" altLang="zh-CN" sz="2200" dirty="0"/>
              <a:t>[</a:t>
            </a:r>
            <a:r>
              <a:rPr lang="en-US" altLang="zh-CN" sz="2200" dirty="0" err="1"/>
              <a:t>i</a:t>
            </a:r>
            <a:r>
              <a:rPr lang="en-US" altLang="zh-CN" sz="2200" dirty="0"/>
              <a:t>]</a:t>
            </a:r>
            <a:r>
              <a:rPr lang="zh-CN" altLang="en-US" sz="2200" dirty="0">
                <a:latin typeface="宋体" panose="02010600030101010101" pitchFamily="2" charset="-122"/>
              </a:rPr>
              <a:t>插入到表</a:t>
            </a:r>
            <a:r>
              <a:rPr lang="en-US" altLang="zh-CN" sz="2200" dirty="0"/>
              <a:t>LC</a:t>
            </a:r>
            <a:r>
              <a:rPr lang="zh-CN" altLang="en-US" sz="2200" dirty="0">
                <a:latin typeface="宋体" panose="02010600030101010101" pitchFamily="2" charset="-122"/>
              </a:rPr>
              <a:t>中，</a:t>
            </a:r>
            <a:endParaRPr lang="en-US" altLang="zh-CN" sz="2200" dirty="0">
              <a:latin typeface="宋体" panose="02010600030101010101" pitchFamily="2" charset="-122"/>
            </a:endParaRPr>
          </a:p>
          <a:p>
            <a:pPr lvl="1">
              <a:lnSpc>
                <a:spcPct val="150000"/>
              </a:lnSpc>
              <a:spcBef>
                <a:spcPts val="600"/>
              </a:spcBef>
            </a:pPr>
            <a:r>
              <a:rPr lang="zh-CN" altLang="en-US" sz="2200" dirty="0">
                <a:latin typeface="宋体" panose="02010600030101010101" pitchFamily="2" charset="-122"/>
              </a:rPr>
              <a:t>如此进行下去，直到其中一个表被扫描完毕，然后再将未扫描完的表中剩余的所有元素放到表</a:t>
            </a:r>
            <a:r>
              <a:rPr lang="en-US" altLang="zh-CN" sz="2200" dirty="0"/>
              <a:t>LC</a:t>
            </a:r>
            <a:r>
              <a:rPr lang="zh-CN" altLang="en-US" sz="2200" dirty="0">
                <a:latin typeface="宋体" panose="02010600030101010101" pitchFamily="2" charset="-122"/>
              </a:rPr>
              <a:t>中。</a:t>
            </a:r>
          </a:p>
        </p:txBody>
      </p:sp>
    </p:spTree>
    <p:extLst>
      <p:ext uri="{BB962C8B-B14F-4D97-AF65-F5344CB8AC3E}">
        <p14:creationId xmlns:p14="http://schemas.microsoft.com/office/powerpoint/2010/main" xmlns="" val="29928301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271C9606-468E-4BD6-9A43-D1C030B8F8EE}"/>
              </a:ext>
            </a:extLst>
          </p:cNvPr>
          <p:cNvSpPr>
            <a:spLocks noGrp="1" noChangeArrowheads="1"/>
          </p:cNvSpPr>
          <p:nvPr>
            <p:ph type="title"/>
          </p:nvPr>
        </p:nvSpPr>
        <p:spPr/>
        <p:txBody>
          <a:bodyPr/>
          <a:lstStyle/>
          <a:p>
            <a:r>
              <a:rPr lang="zh-CN" altLang="en-US" dirty="0"/>
              <a:t>顺序表的合并算法</a:t>
            </a:r>
          </a:p>
        </p:txBody>
      </p:sp>
      <p:sp>
        <p:nvSpPr>
          <p:cNvPr id="62467" name="Rectangle 3">
            <a:extLst>
              <a:ext uri="{FF2B5EF4-FFF2-40B4-BE49-F238E27FC236}">
                <a16:creationId xmlns:a16="http://schemas.microsoft.com/office/drawing/2014/main" xmlns="" id="{37DB84B7-D864-4098-9912-1B038410F240}"/>
              </a:ext>
            </a:extLst>
          </p:cNvPr>
          <p:cNvSpPr>
            <a:spLocks noGrp="1" noChangeArrowheads="1"/>
          </p:cNvSpPr>
          <p:nvPr>
            <p:ph type="body" idx="1"/>
          </p:nvPr>
        </p:nvSpPr>
        <p:spPr>
          <a:xfrm>
            <a:off x="269081" y="1266825"/>
            <a:ext cx="11480800" cy="1171575"/>
          </a:xfrm>
        </p:spPr>
        <p:txBody>
          <a:bodyPr/>
          <a:lstStyle/>
          <a:p>
            <a:pPr>
              <a:lnSpc>
                <a:spcPct val="150000"/>
              </a:lnSpc>
              <a:spcBef>
                <a:spcPts val="600"/>
              </a:spcBef>
            </a:pPr>
            <a:r>
              <a:rPr lang="zh-CN" altLang="en-US" sz="2400" dirty="0"/>
              <a:t>已知 ：</a:t>
            </a:r>
            <a:r>
              <a:rPr lang="zh-CN" altLang="en-US" sz="2400" dirty="0">
                <a:latin typeface="宋体" panose="02010600030101010101" pitchFamily="2" charset="-122"/>
              </a:rPr>
              <a:t>有两个顺序表</a:t>
            </a:r>
            <a:r>
              <a:rPr lang="en-US" altLang="zh-CN" sz="2400" dirty="0">
                <a:solidFill>
                  <a:srgbClr val="C00000"/>
                </a:solidFill>
              </a:rPr>
              <a:t>LA</a:t>
            </a:r>
            <a:r>
              <a:rPr lang="zh-CN" altLang="en-US" sz="2400" dirty="0">
                <a:latin typeface="宋体" panose="02010600030101010101" pitchFamily="2" charset="-122"/>
              </a:rPr>
              <a:t>和</a:t>
            </a:r>
            <a:r>
              <a:rPr lang="en-US" altLang="zh-CN" sz="2400" dirty="0">
                <a:solidFill>
                  <a:srgbClr val="C00000"/>
                </a:solidFill>
              </a:rPr>
              <a:t>LB</a:t>
            </a:r>
            <a:r>
              <a:rPr lang="zh-CN" altLang="en-US" sz="2400" dirty="0">
                <a:latin typeface="宋体" panose="02010600030101010101" pitchFamily="2" charset="-122"/>
              </a:rPr>
              <a:t>，其元素均为</a:t>
            </a:r>
            <a:r>
              <a:rPr lang="zh-CN" altLang="en-US" sz="2400" dirty="0">
                <a:solidFill>
                  <a:srgbClr val="C00000"/>
                </a:solidFill>
                <a:latin typeface="宋体" panose="02010600030101010101" pitchFamily="2" charset="-122"/>
              </a:rPr>
              <a:t>非递减有序排列</a:t>
            </a:r>
            <a:r>
              <a:rPr lang="zh-CN" altLang="en-US" sz="2400" dirty="0">
                <a:latin typeface="宋体" panose="02010600030101010101" pitchFamily="2" charset="-122"/>
              </a:rPr>
              <a:t>，编写一个算法，将它们</a:t>
            </a:r>
            <a:r>
              <a:rPr lang="zh-CN" altLang="en-US" sz="2400" dirty="0">
                <a:solidFill>
                  <a:srgbClr val="C00000"/>
                </a:solidFill>
                <a:latin typeface="宋体" panose="02010600030101010101" pitchFamily="2" charset="-122"/>
              </a:rPr>
              <a:t>合并</a:t>
            </a:r>
            <a:r>
              <a:rPr lang="zh-CN" altLang="en-US" sz="2400" dirty="0">
                <a:latin typeface="宋体" panose="02010600030101010101" pitchFamily="2" charset="-122"/>
              </a:rPr>
              <a:t>成一个顺序表</a:t>
            </a:r>
            <a:r>
              <a:rPr lang="en-US" altLang="zh-CN" sz="2400" dirty="0">
                <a:solidFill>
                  <a:srgbClr val="C00000"/>
                </a:solidFill>
              </a:rPr>
              <a:t>LC</a:t>
            </a:r>
            <a:r>
              <a:rPr lang="zh-CN" altLang="en-US" sz="2400" dirty="0">
                <a:latin typeface="宋体" panose="02010600030101010101" pitchFamily="2" charset="-122"/>
              </a:rPr>
              <a:t>，要求</a:t>
            </a:r>
            <a:r>
              <a:rPr lang="en-US" altLang="zh-CN" sz="2400" dirty="0"/>
              <a:t>LC</a:t>
            </a:r>
            <a:r>
              <a:rPr lang="zh-CN" altLang="en-US" sz="2400" dirty="0">
                <a:latin typeface="宋体" panose="02010600030101010101" pitchFamily="2" charset="-122"/>
              </a:rPr>
              <a:t>也是非递减有序排列。</a:t>
            </a:r>
            <a:r>
              <a:rPr lang="zh-CN" altLang="en-US" sz="2400" dirty="0">
                <a:ea typeface="黑体" panose="02010609060101010101" pitchFamily="49" charset="-122"/>
              </a:rPr>
              <a:t> </a:t>
            </a:r>
          </a:p>
        </p:txBody>
      </p:sp>
      <p:sp>
        <p:nvSpPr>
          <p:cNvPr id="15" name="Text Box 5">
            <a:extLst>
              <a:ext uri="{FF2B5EF4-FFF2-40B4-BE49-F238E27FC236}">
                <a16:creationId xmlns:a16="http://schemas.microsoft.com/office/drawing/2014/main" xmlns="" id="{8791362D-9132-4489-91A5-D65C23A6666E}"/>
              </a:ext>
            </a:extLst>
          </p:cNvPr>
          <p:cNvSpPr txBox="1">
            <a:spLocks noChangeArrowheads="1"/>
          </p:cNvSpPr>
          <p:nvPr/>
        </p:nvSpPr>
        <p:spPr bwMode="auto">
          <a:xfrm>
            <a:off x="609600" y="2663825"/>
            <a:ext cx="11582400" cy="359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lang="zh-CN" altLang="en-US" b="1" dirty="0">
                <a:solidFill>
                  <a:srgbClr val="0000FF"/>
                </a:solidFill>
                <a:latin typeface="+mn-ea"/>
                <a:ea typeface="+mn-ea"/>
                <a:cs typeface="Times New Roman" pitchFamily="18" charset="0"/>
              </a:rPr>
              <a:t>例如，</a:t>
            </a:r>
            <a:r>
              <a:rPr lang="en-US" altLang="zh-CN" b="1" dirty="0">
                <a:solidFill>
                  <a:srgbClr val="0000FF"/>
                </a:solidFill>
                <a:latin typeface="+mn-ea"/>
                <a:ea typeface="+mn-ea"/>
                <a:cs typeface="Times New Roman" pitchFamily="18" charset="0"/>
              </a:rPr>
              <a:t>LA=</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2</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2</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3</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LB</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1</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3</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3</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4</a:t>
            </a:r>
            <a:r>
              <a:rPr lang="zh-CN" altLang="en-US" b="1" dirty="0">
                <a:solidFill>
                  <a:srgbClr val="0000FF"/>
                </a:solidFill>
                <a:latin typeface="+mn-ea"/>
                <a:ea typeface="+mn-ea"/>
                <a:cs typeface="Times New Roman" pitchFamily="18" charset="0"/>
              </a:rPr>
              <a:t>），其二路合并过程如下： </a:t>
            </a:r>
          </a:p>
        </p:txBody>
      </p:sp>
      <p:sp>
        <p:nvSpPr>
          <p:cNvPr id="16" name="Text Box 8">
            <a:extLst>
              <a:ext uri="{FF2B5EF4-FFF2-40B4-BE49-F238E27FC236}">
                <a16:creationId xmlns:a16="http://schemas.microsoft.com/office/drawing/2014/main" xmlns="" id="{AF755751-7D3D-49B6-A588-F646811CA496}"/>
              </a:ext>
            </a:extLst>
          </p:cNvPr>
          <p:cNvSpPr txBox="1">
            <a:spLocks noChangeArrowheads="1"/>
          </p:cNvSpPr>
          <p:nvPr/>
        </p:nvSpPr>
        <p:spPr bwMode="auto">
          <a:xfrm>
            <a:off x="1271587" y="4043362"/>
            <a:ext cx="246074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0000FF"/>
                </a:solidFill>
                <a:latin typeface="Times New Roman" pitchFamily="18" charset="0"/>
                <a:ea typeface="楷体_GB2312" pitchFamily="49" charset="-122"/>
              </a:rPr>
              <a:t>LA</a:t>
            </a:r>
            <a:r>
              <a:rPr lang="zh-CN" altLang="en-US" b="1" dirty="0">
                <a:solidFill>
                  <a:srgbClr val="0000FF"/>
                </a:solidFill>
                <a:latin typeface="Times New Roman" pitchFamily="18" charset="0"/>
                <a:ea typeface="楷体_GB2312" pitchFamily="49" charset="-122"/>
              </a:rPr>
              <a:t>：</a:t>
            </a:r>
            <a:r>
              <a:rPr lang="en-US" altLang="zh-CN" b="1" dirty="0">
                <a:solidFill>
                  <a:srgbClr val="FF00FF"/>
                </a:solidFill>
                <a:latin typeface="Times New Roman" pitchFamily="18" charset="0"/>
                <a:ea typeface="楷体_GB2312" pitchFamily="49" charset="-122"/>
              </a:rPr>
              <a:t>2</a:t>
            </a:r>
            <a:r>
              <a:rPr lang="zh-CN" altLang="en-US" b="1" dirty="0">
                <a:solidFill>
                  <a:srgbClr val="FF00FF"/>
                </a:solidFill>
                <a:latin typeface="Times New Roman" pitchFamily="18" charset="0"/>
                <a:ea typeface="楷体_GB2312" pitchFamily="49" charset="-122"/>
              </a:rPr>
              <a:t>　</a:t>
            </a:r>
            <a:r>
              <a:rPr lang="en-US" altLang="zh-CN" b="1" dirty="0">
                <a:solidFill>
                  <a:srgbClr val="FF00FF"/>
                </a:solidFill>
                <a:latin typeface="Times New Roman" pitchFamily="18" charset="0"/>
                <a:ea typeface="楷体_GB2312" pitchFamily="49" charset="-122"/>
              </a:rPr>
              <a:t>2</a:t>
            </a:r>
            <a:r>
              <a:rPr lang="zh-CN" altLang="en-US" b="1" dirty="0">
                <a:solidFill>
                  <a:srgbClr val="FF00FF"/>
                </a:solidFill>
                <a:latin typeface="Times New Roman" pitchFamily="18" charset="0"/>
                <a:ea typeface="楷体_GB2312" pitchFamily="49" charset="-122"/>
              </a:rPr>
              <a:t>　</a:t>
            </a:r>
            <a:r>
              <a:rPr lang="en-US" altLang="zh-CN" b="1" dirty="0">
                <a:solidFill>
                  <a:srgbClr val="FF00FF"/>
                </a:solidFill>
                <a:latin typeface="Times New Roman" pitchFamily="18" charset="0"/>
                <a:ea typeface="楷体_GB2312" pitchFamily="49" charset="-122"/>
              </a:rPr>
              <a:t>3</a:t>
            </a:r>
          </a:p>
        </p:txBody>
      </p:sp>
      <p:sp>
        <p:nvSpPr>
          <p:cNvPr id="17" name="Text Box 9">
            <a:extLst>
              <a:ext uri="{FF2B5EF4-FFF2-40B4-BE49-F238E27FC236}">
                <a16:creationId xmlns:a16="http://schemas.microsoft.com/office/drawing/2014/main" xmlns="" id="{A4A116EF-CA17-4CF6-9B65-93CAE114D8E4}"/>
              </a:ext>
            </a:extLst>
          </p:cNvPr>
          <p:cNvSpPr txBox="1">
            <a:spLocks noChangeArrowheads="1"/>
          </p:cNvSpPr>
          <p:nvPr/>
        </p:nvSpPr>
        <p:spPr bwMode="auto">
          <a:xfrm>
            <a:off x="1271588" y="4764087"/>
            <a:ext cx="284570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0000FF"/>
                </a:solidFill>
                <a:latin typeface="Times New Roman" pitchFamily="18" charset="0"/>
                <a:ea typeface="楷体_GB2312" pitchFamily="49" charset="-122"/>
              </a:rPr>
              <a:t>LB</a:t>
            </a:r>
            <a:r>
              <a:rPr lang="zh-CN" altLang="en-US" b="1" dirty="0">
                <a:solidFill>
                  <a:srgbClr val="0000FF"/>
                </a:solidFill>
                <a:latin typeface="Times New Roman" pitchFamily="18" charset="0"/>
                <a:ea typeface="楷体_GB2312" pitchFamily="49" charset="-122"/>
              </a:rPr>
              <a:t>：</a:t>
            </a:r>
            <a:r>
              <a:rPr lang="en-US" altLang="zh-CN" b="1" dirty="0">
                <a:solidFill>
                  <a:srgbClr val="FF0000"/>
                </a:solidFill>
                <a:latin typeface="Times New Roman" pitchFamily="18" charset="0"/>
                <a:ea typeface="楷体_GB2312" pitchFamily="49" charset="-122"/>
              </a:rPr>
              <a:t>1</a:t>
            </a:r>
            <a:r>
              <a:rPr lang="zh-CN" altLang="en-US" b="1" dirty="0">
                <a:solidFill>
                  <a:srgbClr val="FF0000"/>
                </a:solidFill>
                <a:latin typeface="Times New Roman" pitchFamily="18" charset="0"/>
                <a:ea typeface="楷体_GB2312" pitchFamily="49" charset="-122"/>
              </a:rPr>
              <a:t>　</a:t>
            </a:r>
            <a:r>
              <a:rPr lang="en-US" altLang="zh-CN" b="1" dirty="0">
                <a:solidFill>
                  <a:srgbClr val="FF0000"/>
                </a:solidFill>
                <a:latin typeface="Times New Roman" pitchFamily="18" charset="0"/>
                <a:ea typeface="楷体_GB2312" pitchFamily="49" charset="-122"/>
              </a:rPr>
              <a:t>3</a:t>
            </a:r>
            <a:r>
              <a:rPr lang="zh-CN" altLang="en-US" b="1" dirty="0">
                <a:solidFill>
                  <a:srgbClr val="FF0000"/>
                </a:solidFill>
                <a:latin typeface="Times New Roman" pitchFamily="18" charset="0"/>
                <a:ea typeface="楷体_GB2312" pitchFamily="49" charset="-122"/>
              </a:rPr>
              <a:t>　</a:t>
            </a:r>
            <a:r>
              <a:rPr lang="en-US" altLang="zh-CN" b="1" dirty="0">
                <a:solidFill>
                  <a:srgbClr val="FF0000"/>
                </a:solidFill>
                <a:latin typeface="Times New Roman" pitchFamily="18" charset="0"/>
                <a:ea typeface="楷体_GB2312" pitchFamily="49" charset="-122"/>
              </a:rPr>
              <a:t>3</a:t>
            </a:r>
            <a:r>
              <a:rPr lang="zh-CN" altLang="en-US" b="1" dirty="0">
                <a:solidFill>
                  <a:srgbClr val="FF0000"/>
                </a:solidFill>
                <a:latin typeface="Times New Roman" pitchFamily="18" charset="0"/>
                <a:ea typeface="楷体_GB2312" pitchFamily="49" charset="-122"/>
              </a:rPr>
              <a:t>　</a:t>
            </a:r>
            <a:r>
              <a:rPr lang="en-US" altLang="zh-CN" b="1" dirty="0">
                <a:solidFill>
                  <a:srgbClr val="FF0000"/>
                </a:solidFill>
                <a:latin typeface="Times New Roman" pitchFamily="18" charset="0"/>
                <a:ea typeface="楷体_GB2312" pitchFamily="49" charset="-122"/>
              </a:rPr>
              <a:t>4</a:t>
            </a:r>
          </a:p>
        </p:txBody>
      </p:sp>
      <p:sp>
        <p:nvSpPr>
          <p:cNvPr id="18" name="AutoShape 14">
            <a:extLst>
              <a:ext uri="{FF2B5EF4-FFF2-40B4-BE49-F238E27FC236}">
                <a16:creationId xmlns:a16="http://schemas.microsoft.com/office/drawing/2014/main" xmlns="" id="{2BEF1AE7-501F-4CD6-B871-53890E43C1D0}"/>
              </a:ext>
            </a:extLst>
          </p:cNvPr>
          <p:cNvSpPr>
            <a:spLocks noChangeArrowheads="1"/>
          </p:cNvSpPr>
          <p:nvPr/>
        </p:nvSpPr>
        <p:spPr bwMode="auto">
          <a:xfrm>
            <a:off x="4008438" y="4619625"/>
            <a:ext cx="2384425" cy="360363"/>
          </a:xfrm>
          <a:prstGeom prst="rightArrow">
            <a:avLst>
              <a:gd name="adj1" fmla="val 50000"/>
              <a:gd name="adj2" fmla="val 154846"/>
            </a:avLst>
          </a:prstGeom>
          <a:solidFill>
            <a:srgbClr val="339933"/>
          </a:solidFill>
          <a:ln w="9525">
            <a:solidFill>
              <a:srgbClr val="339933"/>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en-US" b="1">
              <a:solidFill>
                <a:srgbClr val="0000FF"/>
              </a:solidFill>
              <a:latin typeface="Times New Roman" pitchFamily="18" charset="0"/>
              <a:ea typeface="楷体_GB2312" pitchFamily="49" charset="-122"/>
            </a:endParaRPr>
          </a:p>
        </p:txBody>
      </p:sp>
      <p:sp>
        <p:nvSpPr>
          <p:cNvPr id="19" name="Text Box 15">
            <a:extLst>
              <a:ext uri="{FF2B5EF4-FFF2-40B4-BE49-F238E27FC236}">
                <a16:creationId xmlns:a16="http://schemas.microsoft.com/office/drawing/2014/main" xmlns="" id="{8B0CDBB7-65D5-4807-8F19-3D9E2E338C98}"/>
              </a:ext>
            </a:extLst>
          </p:cNvPr>
          <p:cNvSpPr txBox="1">
            <a:spLocks noChangeArrowheads="1"/>
          </p:cNvSpPr>
          <p:nvPr/>
        </p:nvSpPr>
        <p:spPr bwMode="auto">
          <a:xfrm>
            <a:off x="3863975" y="4114800"/>
            <a:ext cx="2384425"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200" b="1" dirty="0">
                <a:solidFill>
                  <a:srgbClr val="6600CC"/>
                </a:solidFill>
                <a:latin typeface="Times New Roman" pitchFamily="18" charset="0"/>
                <a:ea typeface="楷体" pitchFamily="49" charset="-122"/>
                <a:cs typeface="Times New Roman" pitchFamily="18" charset="0"/>
              </a:rPr>
              <a:t>较小者复制到</a:t>
            </a:r>
            <a:r>
              <a:rPr lang="en-US" altLang="zh-CN" sz="2200" b="1" dirty="0">
                <a:solidFill>
                  <a:srgbClr val="6600CC"/>
                </a:solidFill>
                <a:latin typeface="Times New Roman" pitchFamily="18" charset="0"/>
                <a:ea typeface="楷体" pitchFamily="49" charset="-122"/>
                <a:cs typeface="Times New Roman" pitchFamily="18" charset="0"/>
              </a:rPr>
              <a:t>LC</a:t>
            </a:r>
          </a:p>
        </p:txBody>
      </p:sp>
      <p:sp>
        <p:nvSpPr>
          <p:cNvPr id="20" name="Text Box 16">
            <a:extLst>
              <a:ext uri="{FF2B5EF4-FFF2-40B4-BE49-F238E27FC236}">
                <a16:creationId xmlns:a16="http://schemas.microsoft.com/office/drawing/2014/main" xmlns="" id="{C74F1425-D621-4B56-A112-F972DB21548A}"/>
              </a:ext>
            </a:extLst>
          </p:cNvPr>
          <p:cNvSpPr txBox="1">
            <a:spLocks noChangeArrowheads="1"/>
          </p:cNvSpPr>
          <p:nvPr/>
        </p:nvSpPr>
        <p:spPr bwMode="auto">
          <a:xfrm>
            <a:off x="6456363" y="4546599"/>
            <a:ext cx="76993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00FF"/>
                </a:solidFill>
                <a:latin typeface="Times New Roman" pitchFamily="18" charset="0"/>
                <a:ea typeface="楷体_GB2312" pitchFamily="49" charset="-122"/>
              </a:rPr>
              <a:t>LC</a:t>
            </a:r>
            <a:r>
              <a:rPr lang="zh-CN" altLang="en-US" b="1">
                <a:solidFill>
                  <a:srgbClr val="0000FF"/>
                </a:solidFill>
                <a:latin typeface="Times New Roman" pitchFamily="18" charset="0"/>
                <a:ea typeface="楷体_GB2312" pitchFamily="49" charset="-122"/>
              </a:rPr>
              <a:t>：</a:t>
            </a:r>
          </a:p>
        </p:txBody>
      </p:sp>
      <p:sp>
        <p:nvSpPr>
          <p:cNvPr id="21" name="Text Box 19">
            <a:extLst>
              <a:ext uri="{FF2B5EF4-FFF2-40B4-BE49-F238E27FC236}">
                <a16:creationId xmlns:a16="http://schemas.microsoft.com/office/drawing/2014/main" xmlns="" id="{A4038D17-4EC4-4F85-8EF6-8CFF64668A7B}"/>
              </a:ext>
            </a:extLst>
          </p:cNvPr>
          <p:cNvSpPr txBox="1">
            <a:spLocks noChangeArrowheads="1"/>
          </p:cNvSpPr>
          <p:nvPr/>
        </p:nvSpPr>
        <p:spPr bwMode="auto">
          <a:xfrm>
            <a:off x="7272336" y="4589462"/>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ea typeface="楷体_GB2312" pitchFamily="49" charset="-122"/>
              </a:rPr>
              <a:t>1</a:t>
            </a:r>
          </a:p>
        </p:txBody>
      </p:sp>
      <p:sp>
        <p:nvSpPr>
          <p:cNvPr id="22" name="Text Box 20">
            <a:extLst>
              <a:ext uri="{FF2B5EF4-FFF2-40B4-BE49-F238E27FC236}">
                <a16:creationId xmlns:a16="http://schemas.microsoft.com/office/drawing/2014/main" xmlns="" id="{11740099-949E-49FC-97BD-81D0FF9CE6B3}"/>
              </a:ext>
            </a:extLst>
          </p:cNvPr>
          <p:cNvSpPr txBox="1">
            <a:spLocks noChangeArrowheads="1"/>
          </p:cNvSpPr>
          <p:nvPr/>
        </p:nvSpPr>
        <p:spPr bwMode="auto">
          <a:xfrm>
            <a:off x="7667888" y="4589462"/>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FF"/>
                </a:solidFill>
                <a:latin typeface="Times New Roman" pitchFamily="18" charset="0"/>
                <a:ea typeface="楷体_GB2312" pitchFamily="49" charset="-122"/>
              </a:rPr>
              <a:t>2</a:t>
            </a:r>
          </a:p>
        </p:txBody>
      </p:sp>
      <p:sp>
        <p:nvSpPr>
          <p:cNvPr id="23" name="Text Box 21">
            <a:extLst>
              <a:ext uri="{FF2B5EF4-FFF2-40B4-BE49-F238E27FC236}">
                <a16:creationId xmlns:a16="http://schemas.microsoft.com/office/drawing/2014/main" xmlns="" id="{3403303F-3738-442C-8140-8662C3595160}"/>
              </a:ext>
            </a:extLst>
          </p:cNvPr>
          <p:cNvSpPr txBox="1">
            <a:spLocks noChangeArrowheads="1"/>
          </p:cNvSpPr>
          <p:nvPr/>
        </p:nvSpPr>
        <p:spPr bwMode="auto">
          <a:xfrm>
            <a:off x="8063440" y="4589462"/>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FF"/>
                </a:solidFill>
                <a:latin typeface="Times New Roman" pitchFamily="18" charset="0"/>
                <a:ea typeface="楷体_GB2312" pitchFamily="49" charset="-122"/>
              </a:rPr>
              <a:t>2</a:t>
            </a:r>
          </a:p>
        </p:txBody>
      </p:sp>
      <p:sp>
        <p:nvSpPr>
          <p:cNvPr id="24" name="Text Box 22">
            <a:extLst>
              <a:ext uri="{FF2B5EF4-FFF2-40B4-BE49-F238E27FC236}">
                <a16:creationId xmlns:a16="http://schemas.microsoft.com/office/drawing/2014/main" xmlns="" id="{8D73C59B-7894-4937-AA76-D68FF37F7BF9}"/>
              </a:ext>
            </a:extLst>
          </p:cNvPr>
          <p:cNvSpPr txBox="1">
            <a:spLocks noChangeArrowheads="1"/>
          </p:cNvSpPr>
          <p:nvPr/>
        </p:nvSpPr>
        <p:spPr bwMode="auto">
          <a:xfrm>
            <a:off x="8458992" y="4589462"/>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FF"/>
                </a:solidFill>
                <a:latin typeface="Times New Roman" pitchFamily="18" charset="0"/>
                <a:ea typeface="楷体_GB2312" pitchFamily="49" charset="-122"/>
              </a:rPr>
              <a:t>3</a:t>
            </a:r>
          </a:p>
        </p:txBody>
      </p:sp>
      <p:sp>
        <p:nvSpPr>
          <p:cNvPr id="25" name="Text Box 23">
            <a:extLst>
              <a:ext uri="{FF2B5EF4-FFF2-40B4-BE49-F238E27FC236}">
                <a16:creationId xmlns:a16="http://schemas.microsoft.com/office/drawing/2014/main" xmlns="" id="{61664A62-EB8B-4910-BE6B-437D2D0D32C4}"/>
              </a:ext>
            </a:extLst>
          </p:cNvPr>
          <p:cNvSpPr txBox="1">
            <a:spLocks noChangeArrowheads="1"/>
          </p:cNvSpPr>
          <p:nvPr/>
        </p:nvSpPr>
        <p:spPr bwMode="auto">
          <a:xfrm>
            <a:off x="8854544" y="4589462"/>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ea typeface="楷体_GB2312" pitchFamily="49" charset="-122"/>
              </a:rPr>
              <a:t>3</a:t>
            </a:r>
          </a:p>
        </p:txBody>
      </p:sp>
      <p:sp>
        <p:nvSpPr>
          <p:cNvPr id="26" name="Text Box 24">
            <a:extLst>
              <a:ext uri="{FF2B5EF4-FFF2-40B4-BE49-F238E27FC236}">
                <a16:creationId xmlns:a16="http://schemas.microsoft.com/office/drawing/2014/main" xmlns="" id="{378A7C07-3FEA-4F76-A038-2AA635D411CF}"/>
              </a:ext>
            </a:extLst>
          </p:cNvPr>
          <p:cNvSpPr txBox="1">
            <a:spLocks noChangeArrowheads="1"/>
          </p:cNvSpPr>
          <p:nvPr/>
        </p:nvSpPr>
        <p:spPr bwMode="auto">
          <a:xfrm>
            <a:off x="9250096" y="4589462"/>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ea typeface="楷体_GB2312" pitchFamily="49" charset="-122"/>
              </a:rPr>
              <a:t>3</a:t>
            </a:r>
          </a:p>
        </p:txBody>
      </p:sp>
      <p:sp>
        <p:nvSpPr>
          <p:cNvPr id="27" name="Text Box 25">
            <a:extLst>
              <a:ext uri="{FF2B5EF4-FFF2-40B4-BE49-F238E27FC236}">
                <a16:creationId xmlns:a16="http://schemas.microsoft.com/office/drawing/2014/main" xmlns="" id="{3B3E6872-59C3-4723-910A-A04543BD4EA9}"/>
              </a:ext>
            </a:extLst>
          </p:cNvPr>
          <p:cNvSpPr txBox="1">
            <a:spLocks noChangeArrowheads="1"/>
          </p:cNvSpPr>
          <p:nvPr/>
        </p:nvSpPr>
        <p:spPr bwMode="auto">
          <a:xfrm>
            <a:off x="9645648" y="4589462"/>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ea typeface="楷体_GB2312" pitchFamily="49" charset="-122"/>
              </a:rPr>
              <a:t>4</a:t>
            </a:r>
          </a:p>
        </p:txBody>
      </p:sp>
      <p:grpSp>
        <p:nvGrpSpPr>
          <p:cNvPr id="28" name="Group 27">
            <a:extLst>
              <a:ext uri="{FF2B5EF4-FFF2-40B4-BE49-F238E27FC236}">
                <a16:creationId xmlns:a16="http://schemas.microsoft.com/office/drawing/2014/main" xmlns="" id="{1170D105-1DFE-451C-80C4-5E96908C2F7A}"/>
              </a:ext>
            </a:extLst>
          </p:cNvPr>
          <p:cNvGrpSpPr>
            <a:grpSpLocks/>
          </p:cNvGrpSpPr>
          <p:nvPr/>
        </p:nvGrpSpPr>
        <p:grpSpPr bwMode="auto">
          <a:xfrm>
            <a:off x="2057399" y="3124837"/>
            <a:ext cx="228600" cy="915988"/>
            <a:chOff x="614" y="980"/>
            <a:chExt cx="144" cy="577"/>
          </a:xfrm>
        </p:grpSpPr>
        <p:sp>
          <p:nvSpPr>
            <p:cNvPr id="29" name="Line 10">
              <a:extLst>
                <a:ext uri="{FF2B5EF4-FFF2-40B4-BE49-F238E27FC236}">
                  <a16:creationId xmlns:a16="http://schemas.microsoft.com/office/drawing/2014/main" xmlns="" id="{48E2757D-B852-49F9-9A06-8293D5CA3D83}"/>
                </a:ext>
              </a:extLst>
            </p:cNvPr>
            <p:cNvSpPr>
              <a:spLocks noChangeShapeType="1"/>
            </p:cNvSpPr>
            <p:nvPr/>
          </p:nvSpPr>
          <p:spPr bwMode="auto">
            <a:xfrm>
              <a:off x="681" y="1285"/>
              <a:ext cx="0" cy="272"/>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0" name="Text Box 12">
              <a:extLst>
                <a:ext uri="{FF2B5EF4-FFF2-40B4-BE49-F238E27FC236}">
                  <a16:creationId xmlns:a16="http://schemas.microsoft.com/office/drawing/2014/main" xmlns="" id="{2E974CF9-9DA3-4CAB-BA1C-D33FE2EC7945}"/>
                </a:ext>
              </a:extLst>
            </p:cNvPr>
            <p:cNvSpPr txBox="1">
              <a:spLocks noChangeArrowheads="1"/>
            </p:cNvSpPr>
            <p:nvPr/>
          </p:nvSpPr>
          <p:spPr bwMode="auto">
            <a:xfrm>
              <a:off x="614" y="980"/>
              <a:ext cx="1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i="1" dirty="0" err="1">
                  <a:solidFill>
                    <a:srgbClr val="0000FF"/>
                  </a:solidFill>
                  <a:latin typeface="Times New Roman" pitchFamily="18" charset="0"/>
                  <a:ea typeface="楷体_GB2312" pitchFamily="49" charset="-122"/>
                </a:rPr>
                <a:t>i</a:t>
              </a:r>
              <a:endParaRPr lang="en-US" altLang="zh-CN" sz="2400" b="1" i="1" dirty="0">
                <a:solidFill>
                  <a:srgbClr val="0000FF"/>
                </a:solidFill>
                <a:latin typeface="Times New Roman" pitchFamily="18" charset="0"/>
                <a:ea typeface="楷体_GB2312" pitchFamily="49" charset="-122"/>
              </a:endParaRPr>
            </a:p>
          </p:txBody>
        </p:sp>
      </p:grpSp>
      <p:grpSp>
        <p:nvGrpSpPr>
          <p:cNvPr id="31" name="Group 28">
            <a:extLst>
              <a:ext uri="{FF2B5EF4-FFF2-40B4-BE49-F238E27FC236}">
                <a16:creationId xmlns:a16="http://schemas.microsoft.com/office/drawing/2014/main" xmlns="" id="{B36970AA-4153-498E-9505-CE2B91C83CC8}"/>
              </a:ext>
            </a:extLst>
          </p:cNvPr>
          <p:cNvGrpSpPr>
            <a:grpSpLocks/>
          </p:cNvGrpSpPr>
          <p:nvPr/>
        </p:nvGrpSpPr>
        <p:grpSpPr bwMode="auto">
          <a:xfrm>
            <a:off x="1982788" y="5258438"/>
            <a:ext cx="303213" cy="892175"/>
            <a:chOff x="567" y="2324"/>
            <a:chExt cx="191" cy="562"/>
          </a:xfrm>
        </p:grpSpPr>
        <p:sp>
          <p:nvSpPr>
            <p:cNvPr id="32" name="Line 11">
              <a:extLst>
                <a:ext uri="{FF2B5EF4-FFF2-40B4-BE49-F238E27FC236}">
                  <a16:creationId xmlns:a16="http://schemas.microsoft.com/office/drawing/2014/main" xmlns="" id="{C5C909BF-E3DB-4063-9F8D-02513D3B160A}"/>
                </a:ext>
              </a:extLst>
            </p:cNvPr>
            <p:cNvSpPr>
              <a:spLocks noChangeShapeType="1"/>
            </p:cNvSpPr>
            <p:nvPr/>
          </p:nvSpPr>
          <p:spPr bwMode="auto">
            <a:xfrm flipV="1">
              <a:off x="673" y="2324"/>
              <a:ext cx="0" cy="31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3" name="Text Box 13">
              <a:extLst>
                <a:ext uri="{FF2B5EF4-FFF2-40B4-BE49-F238E27FC236}">
                  <a16:creationId xmlns:a16="http://schemas.microsoft.com/office/drawing/2014/main" xmlns="" id="{4519A616-2A7D-4A09-86E7-E1F4B054F2FF}"/>
                </a:ext>
              </a:extLst>
            </p:cNvPr>
            <p:cNvSpPr txBox="1">
              <a:spLocks noChangeArrowheads="1"/>
            </p:cNvSpPr>
            <p:nvPr/>
          </p:nvSpPr>
          <p:spPr bwMode="auto">
            <a:xfrm>
              <a:off x="567" y="2598"/>
              <a:ext cx="19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i="1" dirty="0">
                  <a:solidFill>
                    <a:srgbClr val="0000FF"/>
                  </a:solidFill>
                  <a:latin typeface="Times New Roman" pitchFamily="18" charset="0"/>
                  <a:ea typeface="楷体_GB2312" pitchFamily="49" charset="-122"/>
                </a:rPr>
                <a:t>j</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77556E-17 -2.96296E-6 L 0.0375 -0.00162 " pathEditMode="relative" rAng="0" ptsTypes="AA">
                                      <p:cBhvr>
                                        <p:cTn id="11" dur="2000" fill="hold"/>
                                        <p:tgtEl>
                                          <p:spTgt spid="31"/>
                                        </p:tgtEl>
                                        <p:attrNameLst>
                                          <p:attrName>ppt_x</p:attrName>
                                          <p:attrName>ppt_y</p:attrName>
                                        </p:attrNameLst>
                                      </p:cBhvr>
                                      <p:rCtr x="1875" y="-93"/>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5E-6 -2.22222E-6 L 0.04063 -2.22222E-6 " pathEditMode="relative" rAng="0" ptsTypes="AA">
                                      <p:cBhvr>
                                        <p:cTn id="20" dur="2000" fill="hold"/>
                                        <p:tgtEl>
                                          <p:spTgt spid="28"/>
                                        </p:tgtEl>
                                        <p:attrNameLst>
                                          <p:attrName>ppt_x</p:attrName>
                                          <p:attrName>ppt_y</p:attrName>
                                        </p:attrNameLst>
                                      </p:cBhvr>
                                      <p:rCtr x="2031" y="0"/>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0.04063 2.59259E-6 L 0.07813 -2.22222E-6 " pathEditMode="relative" rAng="0" ptsTypes="AA">
                                      <p:cBhvr>
                                        <p:cTn id="29" dur="2000" fill="hold"/>
                                        <p:tgtEl>
                                          <p:spTgt spid="28"/>
                                        </p:tgtEl>
                                        <p:attrNameLst>
                                          <p:attrName>ppt_x</p:attrName>
                                          <p:attrName>ppt_y</p:attrName>
                                        </p:attrNameLst>
                                      </p:cBhvr>
                                      <p:rCtr x="1875" y="-208"/>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07812 2.59259E-6 L 0.11563 -0.00139 " pathEditMode="relative" rAng="0" ptsTypes="AA">
                                      <p:cBhvr>
                                        <p:cTn id="38" dur="2000" fill="hold"/>
                                        <p:tgtEl>
                                          <p:spTgt spid="28"/>
                                        </p:tgtEl>
                                        <p:attrNameLst>
                                          <p:attrName>ppt_x</p:attrName>
                                          <p:attrName>ppt_y</p:attrName>
                                        </p:attrNameLst>
                                      </p:cBhvr>
                                      <p:rCtr x="2148" y="-278"/>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0.0375 -0.00162 L 0.075 -0.00162 " pathEditMode="relative" rAng="0" ptsTypes="AA">
                                      <p:cBhvr>
                                        <p:cTn id="47" dur="2000" fill="hold"/>
                                        <p:tgtEl>
                                          <p:spTgt spid="31"/>
                                        </p:tgtEl>
                                        <p:attrNameLst>
                                          <p:attrName>ppt_x</p:attrName>
                                          <p:attrName>ppt_y</p:attrName>
                                        </p:attrNameLst>
                                      </p:cBhvr>
                                      <p:rCtr x="1875" y="0"/>
                                    </p:animMotion>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par>
                                <p:cTn id="53" presetID="42" presetClass="path" presetSubtype="0" accel="50000" decel="50000" fill="hold" nodeType="withEffect">
                                  <p:stCondLst>
                                    <p:cond delay="0"/>
                                  </p:stCondLst>
                                  <p:childTnLst>
                                    <p:animMotion origin="layout" path="M 0.075 -0.00162 L 0.1125 -0.00162 " pathEditMode="relative" rAng="0" ptsTypes="AA">
                                      <p:cBhvr>
                                        <p:cTn id="54" dur="2000" fill="hold"/>
                                        <p:tgtEl>
                                          <p:spTgt spid="31"/>
                                        </p:tgtEl>
                                        <p:attrNameLst>
                                          <p:attrName>ppt_x</p:attrName>
                                          <p:attrName>ppt_y</p:attrName>
                                        </p:attrNameLst>
                                      </p:cBhvr>
                                      <p:rCtr x="1875" y="0"/>
                                    </p:animMotion>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42" presetClass="path" presetSubtype="0" accel="50000" decel="50000" fill="hold" nodeType="withEffect">
                                  <p:stCondLst>
                                    <p:cond delay="0"/>
                                  </p:stCondLst>
                                  <p:childTnLst>
                                    <p:animMotion origin="layout" path="M 0.1125 -0.00162 L 0.14193 -0.00162 " pathEditMode="relative" rAng="0" ptsTypes="AA">
                                      <p:cBhvr>
                                        <p:cTn id="61" dur="2000" fill="hold"/>
                                        <p:tgtEl>
                                          <p:spTgt spid="31"/>
                                        </p:tgtEl>
                                        <p:attrNameLst>
                                          <p:attrName>ppt_x</p:attrName>
                                          <p:attrName>ppt_y</p:attrName>
                                        </p:attrNameLst>
                                      </p:cBhvr>
                                      <p:rCtr x="14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xmlns="" id="{093F8E56-A1BA-4FC5-9C9D-B878D7116CAE}"/>
              </a:ext>
            </a:extLst>
          </p:cNvPr>
          <p:cNvSpPr>
            <a:spLocks noGrp="1" noChangeArrowheads="1"/>
          </p:cNvSpPr>
          <p:nvPr>
            <p:ph type="body" idx="1"/>
          </p:nvPr>
        </p:nvSpPr>
        <p:spPr>
          <a:xfrm>
            <a:off x="355600" y="457200"/>
            <a:ext cx="11480800" cy="6172200"/>
          </a:xfrm>
        </p:spPr>
        <p:txBody>
          <a:bodyPr/>
          <a:lstStyle/>
          <a:p>
            <a:pPr>
              <a:spcBef>
                <a:spcPts val="600"/>
              </a:spcBef>
              <a:spcAft>
                <a:spcPts val="0"/>
              </a:spcAft>
              <a:buNone/>
            </a:pPr>
            <a:r>
              <a:rPr lang="en-US" altLang="zh-CN" sz="1800" dirty="0"/>
              <a:t>void merge(</a:t>
            </a:r>
            <a:r>
              <a:rPr lang="en-US" altLang="zh-CN" sz="1800" dirty="0" err="1"/>
              <a:t>SeqList</a:t>
            </a:r>
            <a:r>
              <a:rPr lang="en-US" altLang="zh-CN" sz="1800" dirty="0"/>
              <a:t> *LA,  </a:t>
            </a:r>
            <a:r>
              <a:rPr lang="en-US" altLang="zh-CN" sz="1800" dirty="0" err="1"/>
              <a:t>SeqList</a:t>
            </a:r>
            <a:r>
              <a:rPr lang="en-US" altLang="zh-CN" sz="1800" dirty="0"/>
              <a:t> *LB,  </a:t>
            </a:r>
            <a:r>
              <a:rPr lang="en-US" altLang="zh-CN" sz="1800" dirty="0" err="1"/>
              <a:t>SeqList</a:t>
            </a:r>
            <a:r>
              <a:rPr lang="en-US" altLang="zh-CN" sz="1800" dirty="0"/>
              <a:t> *LC){   </a:t>
            </a:r>
            <a:r>
              <a:rPr lang="en-US" altLang="zh-CN" sz="1800" dirty="0">
                <a:solidFill>
                  <a:srgbClr val="CC00CC"/>
                </a:solidFill>
              </a:rPr>
              <a:t>/* </a:t>
            </a:r>
            <a:r>
              <a:rPr lang="zh-CN" altLang="en-US" sz="1800" dirty="0">
                <a:solidFill>
                  <a:srgbClr val="CC00CC"/>
                </a:solidFill>
              </a:rPr>
              <a:t>顺序表的合并算法 </a:t>
            </a:r>
            <a:r>
              <a:rPr lang="en-US" altLang="zh-CN" sz="1800" dirty="0">
                <a:solidFill>
                  <a:srgbClr val="CC00CC"/>
                </a:solidFill>
              </a:rPr>
              <a:t>*/</a:t>
            </a:r>
          </a:p>
          <a:p>
            <a:pPr>
              <a:spcBef>
                <a:spcPts val="600"/>
              </a:spcBef>
              <a:spcAft>
                <a:spcPts val="0"/>
              </a:spcAft>
              <a:buFont typeface="Wingdings" panose="05000000000000000000" pitchFamily="2" charset="2"/>
              <a:buNone/>
            </a:pPr>
            <a:r>
              <a:rPr lang="en-US" altLang="zh-CN" sz="1800" dirty="0"/>
              <a:t>    int </a:t>
            </a:r>
            <a:r>
              <a:rPr lang="en-US" altLang="zh-CN" sz="1800" dirty="0" err="1"/>
              <a:t>i,j,k,l</a:t>
            </a:r>
            <a:r>
              <a:rPr lang="en-US" altLang="zh-CN" sz="1800" dirty="0"/>
              <a:t>;</a:t>
            </a:r>
          </a:p>
          <a:p>
            <a:pPr>
              <a:spcBef>
                <a:spcPts val="600"/>
              </a:spcBef>
              <a:spcAft>
                <a:spcPts val="0"/>
              </a:spcAft>
              <a:buFont typeface="Wingdings" panose="05000000000000000000" pitchFamily="2" charset="2"/>
              <a:buNone/>
            </a:pPr>
            <a:r>
              <a:rPr lang="en-US" altLang="zh-CN" sz="1800" dirty="0"/>
              <a:t>    </a:t>
            </a:r>
            <a:r>
              <a:rPr lang="en-US" altLang="zh-CN" sz="1800" dirty="0" err="1"/>
              <a:t>i</a:t>
            </a:r>
            <a:r>
              <a:rPr lang="en-US" altLang="zh-CN" sz="1800" dirty="0"/>
              <a:t>=0;j=0;k=0;</a:t>
            </a:r>
          </a:p>
          <a:p>
            <a:pPr algn="just">
              <a:spcBef>
                <a:spcPts val="600"/>
              </a:spcBef>
              <a:spcAft>
                <a:spcPts val="0"/>
              </a:spcAft>
              <a:buFont typeface="Wingdings" panose="05000000000000000000" pitchFamily="2" charset="2"/>
              <a:buNone/>
            </a:pPr>
            <a:r>
              <a:rPr lang="en-US" altLang="zh-CN" sz="1800" dirty="0"/>
              <a:t>    while(</a:t>
            </a:r>
            <a:r>
              <a:rPr lang="en-US" altLang="zh-CN" sz="1800" dirty="0" err="1"/>
              <a:t>i</a:t>
            </a:r>
            <a:r>
              <a:rPr lang="en-US" altLang="zh-CN" sz="1800" dirty="0"/>
              <a:t>&lt;=LA-&gt;last&amp;&amp;j&lt;=LB-&gt;last)    </a:t>
            </a:r>
            <a:r>
              <a:rPr lang="en-US" altLang="zh-CN" sz="1800" dirty="0">
                <a:solidFill>
                  <a:srgbClr val="CC0099"/>
                </a:solidFill>
              </a:rPr>
              <a:t>/* </a:t>
            </a:r>
            <a:r>
              <a:rPr lang="zh-CN" altLang="en-US" sz="1800" dirty="0">
                <a:solidFill>
                  <a:srgbClr val="CC0099"/>
                </a:solidFill>
              </a:rPr>
              <a:t>只要有一个表被遍历了就结束循环 </a:t>
            </a:r>
            <a:r>
              <a:rPr lang="en-US" altLang="zh-CN" sz="1800" dirty="0">
                <a:solidFill>
                  <a:srgbClr val="CC0099"/>
                </a:solidFill>
              </a:rPr>
              <a:t>*/</a:t>
            </a:r>
          </a:p>
          <a:p>
            <a:pPr algn="just">
              <a:spcBef>
                <a:spcPts val="600"/>
              </a:spcBef>
              <a:spcAft>
                <a:spcPts val="0"/>
              </a:spcAft>
              <a:buFont typeface="Wingdings" panose="05000000000000000000" pitchFamily="2" charset="2"/>
              <a:buNone/>
            </a:pPr>
            <a:r>
              <a:rPr lang="en-US" altLang="zh-CN" sz="1800" dirty="0"/>
              <a:t>        if(LA-&gt;</a:t>
            </a:r>
            <a:r>
              <a:rPr lang="en-US" altLang="zh-CN" sz="1800" dirty="0" err="1"/>
              <a:t>elem</a:t>
            </a:r>
            <a:r>
              <a:rPr lang="en-US" altLang="zh-CN" sz="1800" dirty="0"/>
              <a:t>[</a:t>
            </a:r>
            <a:r>
              <a:rPr lang="en-US" altLang="zh-CN" sz="1800" dirty="0" err="1"/>
              <a:t>i</a:t>
            </a:r>
            <a:r>
              <a:rPr lang="en-US" altLang="zh-CN" sz="1800" dirty="0"/>
              <a:t>]&lt;=LB-&gt;</a:t>
            </a:r>
            <a:r>
              <a:rPr lang="en-US" altLang="zh-CN" sz="1800" dirty="0" err="1"/>
              <a:t>elem</a:t>
            </a:r>
            <a:r>
              <a:rPr lang="en-US" altLang="zh-CN" sz="1800" dirty="0"/>
              <a:t>[j]) {</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a:t>      </a:t>
            </a:r>
            <a:r>
              <a:rPr lang="en-US" altLang="zh-CN" sz="1800" dirty="0">
                <a:ea typeface="PMingLiU" panose="02020500000000000000" pitchFamily="18" charset="-120"/>
              </a:rPr>
              <a:t>	</a:t>
            </a:r>
            <a:r>
              <a:rPr lang="en-US" altLang="zh-CN" sz="1800" dirty="0"/>
              <a:t>LC-&gt;</a:t>
            </a:r>
            <a:r>
              <a:rPr lang="en-US" altLang="zh-CN" sz="1800" dirty="0" err="1"/>
              <a:t>elem</a:t>
            </a:r>
            <a:r>
              <a:rPr lang="en-US" altLang="zh-CN" sz="1800" dirty="0"/>
              <a:t>[k]= LA-&gt;</a:t>
            </a:r>
            <a:r>
              <a:rPr lang="en-US" altLang="zh-CN" sz="1800" dirty="0" err="1"/>
              <a:t>elem</a:t>
            </a:r>
            <a:r>
              <a:rPr lang="en-US" altLang="zh-CN" sz="1800" dirty="0"/>
              <a:t>[</a:t>
            </a:r>
            <a:r>
              <a:rPr lang="en-US" altLang="zh-CN" sz="1800" dirty="0" err="1"/>
              <a:t>i</a:t>
            </a:r>
            <a:r>
              <a:rPr lang="en-US" altLang="zh-CN" sz="1800" dirty="0"/>
              <a:t>];</a:t>
            </a:r>
          </a:p>
          <a:p>
            <a:pPr algn="just">
              <a:spcBef>
                <a:spcPts val="600"/>
              </a:spcBef>
              <a:spcAft>
                <a:spcPts val="0"/>
              </a:spcAft>
              <a:buFont typeface="Wingdings" panose="05000000000000000000" pitchFamily="2" charset="2"/>
              <a:buNone/>
            </a:pPr>
            <a:r>
              <a:rPr lang="en-US" altLang="zh-CN" sz="1800" dirty="0"/>
              <a:t>            </a:t>
            </a:r>
            <a:r>
              <a:rPr lang="en-US" altLang="zh-CN" sz="1800" dirty="0" err="1"/>
              <a:t>i</a:t>
            </a:r>
            <a:r>
              <a:rPr lang="en-US" altLang="zh-CN" sz="1800" dirty="0"/>
              <a:t>++;  k++;    }</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a:t>else</a:t>
            </a:r>
            <a:r>
              <a:rPr lang="en-US" altLang="zh-CN" sz="1800" dirty="0">
                <a:ea typeface="PMingLiU" panose="02020500000000000000" pitchFamily="18" charset="-120"/>
              </a:rPr>
              <a:t> </a:t>
            </a:r>
            <a:r>
              <a:rPr lang="en-US" altLang="zh-CN" sz="1800" dirty="0"/>
              <a:t>{</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a:t>LC-&gt;</a:t>
            </a:r>
            <a:r>
              <a:rPr lang="en-US" altLang="zh-CN" sz="1800" dirty="0" err="1"/>
              <a:t>elem</a:t>
            </a:r>
            <a:r>
              <a:rPr lang="en-US" altLang="zh-CN" sz="1800" dirty="0"/>
              <a:t>[k]=LB-&gt;</a:t>
            </a:r>
            <a:r>
              <a:rPr lang="en-US" altLang="zh-CN" sz="1800" dirty="0" err="1"/>
              <a:t>elem</a:t>
            </a:r>
            <a:r>
              <a:rPr lang="en-US" altLang="zh-CN" sz="1800" dirty="0"/>
              <a:t>[j];</a:t>
            </a:r>
          </a:p>
          <a:p>
            <a:pPr algn="just">
              <a:spcBef>
                <a:spcPts val="600"/>
              </a:spcBef>
              <a:spcAft>
                <a:spcPts val="0"/>
              </a:spcAft>
              <a:buFont typeface="Wingdings" panose="05000000000000000000" pitchFamily="2" charset="2"/>
              <a:buNone/>
            </a:pPr>
            <a:r>
              <a:rPr lang="en-US" altLang="zh-CN" sz="1800" dirty="0"/>
              <a:t>            </a:t>
            </a:r>
            <a:r>
              <a:rPr lang="en-US" altLang="zh-CN" sz="1800" dirty="0" err="1"/>
              <a:t>j++</a:t>
            </a:r>
            <a:r>
              <a:rPr lang="en-US" altLang="zh-CN" sz="1800" dirty="0"/>
              <a:t>;  k++;     }</a:t>
            </a:r>
          </a:p>
          <a:p>
            <a:pPr algn="just">
              <a:spcBef>
                <a:spcPts val="600"/>
              </a:spcBef>
              <a:spcAft>
                <a:spcPts val="0"/>
              </a:spcAft>
              <a:buFont typeface="Wingdings" panose="05000000000000000000" pitchFamily="2" charset="2"/>
              <a:buNone/>
            </a:pPr>
            <a:r>
              <a:rPr lang="en-US" altLang="zh-CN" sz="1800" dirty="0"/>
              <a:t>    while(</a:t>
            </a:r>
            <a:r>
              <a:rPr lang="en-US" altLang="zh-CN" sz="1800" dirty="0" err="1"/>
              <a:t>i</a:t>
            </a:r>
            <a:r>
              <a:rPr lang="en-US" altLang="zh-CN" sz="1800" dirty="0"/>
              <a:t>&lt;=LA-&gt;last) {</a:t>
            </a:r>
            <a:r>
              <a:rPr lang="en-US" altLang="zh-CN" sz="1800" dirty="0">
                <a:ea typeface="PMingLiU" panose="02020500000000000000" pitchFamily="18" charset="-120"/>
              </a:rPr>
              <a:t>	</a:t>
            </a:r>
            <a:r>
              <a:rPr lang="en-US" altLang="zh-CN" sz="1800" dirty="0">
                <a:solidFill>
                  <a:srgbClr val="CC0099"/>
                </a:solidFill>
              </a:rPr>
              <a:t>/* </a:t>
            </a:r>
            <a:r>
              <a:rPr lang="zh-CN" altLang="en-US" sz="1800" dirty="0">
                <a:solidFill>
                  <a:srgbClr val="CC0099"/>
                </a:solidFill>
                <a:latin typeface="Times New Roman" panose="02020603050405020304" pitchFamily="18" charset="0"/>
              </a:rPr>
              <a:t>当表</a:t>
            </a:r>
            <a:r>
              <a:rPr lang="en-US" altLang="zh-CN" sz="1800" dirty="0">
                <a:solidFill>
                  <a:srgbClr val="CC0099"/>
                </a:solidFill>
              </a:rPr>
              <a:t>LA</a:t>
            </a:r>
            <a:r>
              <a:rPr lang="zh-CN" altLang="en-US" sz="1800" dirty="0">
                <a:solidFill>
                  <a:srgbClr val="CC0099"/>
                </a:solidFill>
              </a:rPr>
              <a:t>有剩余元素，</a:t>
            </a:r>
            <a:r>
              <a:rPr lang="zh-CN" altLang="en-US" sz="1800" dirty="0">
                <a:solidFill>
                  <a:srgbClr val="CC0099"/>
                </a:solidFill>
                <a:latin typeface="Times New Roman" panose="02020603050405020304" pitchFamily="18" charset="0"/>
              </a:rPr>
              <a:t>则将余下的元素赋给表</a:t>
            </a:r>
            <a:r>
              <a:rPr lang="en-US" altLang="zh-CN" sz="1800" dirty="0">
                <a:solidFill>
                  <a:srgbClr val="CC0099"/>
                </a:solidFill>
              </a:rPr>
              <a:t>LC */</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a:t>    LC-&gt;</a:t>
            </a:r>
            <a:r>
              <a:rPr lang="en-US" altLang="zh-CN" sz="1800" dirty="0" err="1"/>
              <a:t>elem</a:t>
            </a:r>
            <a:r>
              <a:rPr lang="en-US" altLang="zh-CN" sz="1800" dirty="0"/>
              <a:t>[k]= LA-&gt;</a:t>
            </a:r>
            <a:r>
              <a:rPr lang="en-US" altLang="zh-CN" sz="1800" dirty="0" err="1"/>
              <a:t>elem</a:t>
            </a:r>
            <a:r>
              <a:rPr lang="en-US" altLang="zh-CN" sz="1800" dirty="0"/>
              <a:t>[</a:t>
            </a:r>
            <a:r>
              <a:rPr lang="en-US" altLang="zh-CN" sz="1800" dirty="0" err="1"/>
              <a:t>i</a:t>
            </a:r>
            <a:r>
              <a:rPr lang="en-US" altLang="zh-CN" sz="1800" dirty="0"/>
              <a:t>];</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err="1"/>
              <a:t>i</a:t>
            </a:r>
            <a:r>
              <a:rPr lang="en-US" altLang="zh-CN" sz="1800" dirty="0"/>
              <a:t>++;  k++;    }</a:t>
            </a:r>
          </a:p>
          <a:p>
            <a:pPr algn="just">
              <a:spcBef>
                <a:spcPts val="600"/>
              </a:spcBef>
              <a:spcAft>
                <a:spcPts val="0"/>
              </a:spcAft>
              <a:buFont typeface="Wingdings" panose="05000000000000000000" pitchFamily="2" charset="2"/>
              <a:buNone/>
            </a:pPr>
            <a:r>
              <a:rPr lang="en-US" altLang="zh-CN" sz="1800" dirty="0"/>
              <a:t>    while(j&lt;=LB-&gt;last)</a:t>
            </a:r>
            <a:r>
              <a:rPr lang="en-US" altLang="zh-CN" sz="1800" dirty="0">
                <a:ea typeface="PMingLiU" panose="02020500000000000000" pitchFamily="18" charset="-120"/>
              </a:rPr>
              <a:t> </a:t>
            </a:r>
            <a:r>
              <a:rPr lang="en-US" altLang="zh-CN" sz="1800" dirty="0"/>
              <a:t>{  	</a:t>
            </a:r>
            <a:r>
              <a:rPr lang="en-US" altLang="zh-CN" sz="1800" dirty="0">
                <a:solidFill>
                  <a:srgbClr val="CC0099"/>
                </a:solidFill>
              </a:rPr>
              <a:t>/* </a:t>
            </a:r>
            <a:r>
              <a:rPr lang="zh-CN" altLang="en-US" sz="1800" dirty="0">
                <a:solidFill>
                  <a:srgbClr val="CC0099"/>
                </a:solidFill>
                <a:latin typeface="Times New Roman" panose="02020603050405020304" pitchFamily="18" charset="0"/>
              </a:rPr>
              <a:t>当表</a:t>
            </a:r>
            <a:r>
              <a:rPr lang="en-US" altLang="zh-CN" sz="1800" dirty="0">
                <a:solidFill>
                  <a:srgbClr val="CC0099"/>
                </a:solidFill>
              </a:rPr>
              <a:t>LB</a:t>
            </a:r>
            <a:r>
              <a:rPr lang="zh-CN" altLang="en-US" sz="1800" dirty="0">
                <a:solidFill>
                  <a:srgbClr val="CC0099"/>
                </a:solidFill>
              </a:rPr>
              <a:t>有剩余元素，</a:t>
            </a:r>
            <a:r>
              <a:rPr lang="zh-CN" altLang="en-US" sz="1800" dirty="0">
                <a:solidFill>
                  <a:srgbClr val="CC0099"/>
                </a:solidFill>
                <a:latin typeface="Times New Roman" panose="02020603050405020304" pitchFamily="18" charset="0"/>
              </a:rPr>
              <a:t>则将余下的元素赋给表</a:t>
            </a:r>
            <a:r>
              <a:rPr lang="en-US" altLang="zh-CN" sz="1800" dirty="0">
                <a:solidFill>
                  <a:srgbClr val="CC0099"/>
                </a:solidFill>
              </a:rPr>
              <a:t>LC */</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a:t>    LC-&gt;</a:t>
            </a:r>
            <a:r>
              <a:rPr lang="en-US" altLang="zh-CN" sz="1800" dirty="0" err="1"/>
              <a:t>elem</a:t>
            </a:r>
            <a:r>
              <a:rPr lang="en-US" altLang="zh-CN" sz="1800" dirty="0"/>
              <a:t>[k]= LB-&gt;</a:t>
            </a:r>
            <a:r>
              <a:rPr lang="en-US" altLang="zh-CN" sz="1800" dirty="0" err="1"/>
              <a:t>elem</a:t>
            </a:r>
            <a:r>
              <a:rPr lang="en-US" altLang="zh-CN" sz="1800" dirty="0"/>
              <a:t>[j];</a:t>
            </a:r>
          </a:p>
          <a:p>
            <a:pPr algn="just">
              <a:spcBef>
                <a:spcPts val="600"/>
              </a:spcBef>
              <a:spcAft>
                <a:spcPts val="0"/>
              </a:spcAft>
              <a:buFont typeface="Wingdings" panose="05000000000000000000" pitchFamily="2" charset="2"/>
              <a:buNone/>
            </a:pPr>
            <a:r>
              <a:rPr lang="en-US" altLang="zh-CN" sz="1800" dirty="0"/>
              <a:t>        </a:t>
            </a:r>
            <a:r>
              <a:rPr lang="en-US" altLang="zh-CN" sz="1800" dirty="0">
                <a:ea typeface="PMingLiU" panose="02020500000000000000" pitchFamily="18" charset="-120"/>
              </a:rPr>
              <a:t> </a:t>
            </a:r>
            <a:r>
              <a:rPr lang="en-US" altLang="zh-CN" sz="1800" dirty="0" err="1"/>
              <a:t>j++</a:t>
            </a:r>
            <a:r>
              <a:rPr lang="en-US" altLang="zh-CN" sz="1800" dirty="0"/>
              <a:t>;  k++;    }</a:t>
            </a:r>
          </a:p>
          <a:p>
            <a:pPr algn="just">
              <a:spcBef>
                <a:spcPts val="600"/>
              </a:spcBef>
              <a:spcAft>
                <a:spcPts val="0"/>
              </a:spcAft>
              <a:buFont typeface="Wingdings" panose="05000000000000000000" pitchFamily="2" charset="2"/>
              <a:buNone/>
            </a:pPr>
            <a:r>
              <a:rPr lang="en-US" altLang="zh-CN" sz="1800" dirty="0"/>
              <a:t>    </a:t>
            </a:r>
            <a:r>
              <a:rPr lang="en-US" altLang="zh-CN" sz="1800" dirty="0">
                <a:solidFill>
                  <a:srgbClr val="FF0000"/>
                </a:solidFill>
              </a:rPr>
              <a:t>LC-&gt;last</a:t>
            </a:r>
            <a:r>
              <a:rPr lang="en-US" altLang="zh-CN" sz="1800" dirty="0"/>
              <a:t>=LA-&gt;</a:t>
            </a:r>
            <a:r>
              <a:rPr lang="en-US" altLang="zh-CN" sz="1800" dirty="0" err="1"/>
              <a:t>last+LB</a:t>
            </a:r>
            <a:r>
              <a:rPr lang="en-US" altLang="zh-CN" sz="1800" dirty="0"/>
              <a:t>-&gt;last+1;</a:t>
            </a:r>
          </a:p>
          <a:p>
            <a:pPr>
              <a:spcBef>
                <a:spcPts val="600"/>
              </a:spcBef>
              <a:spcAft>
                <a:spcPts val="0"/>
              </a:spcAft>
              <a:buFont typeface="Wingdings" panose="05000000000000000000" pitchFamily="2" charset="2"/>
              <a:buNone/>
            </a:pPr>
            <a:r>
              <a:rPr lang="en-US" altLang="zh-CN" sz="1800" dirty="0"/>
              <a:t>} </a:t>
            </a:r>
          </a:p>
        </p:txBody>
      </p:sp>
      <p:sp>
        <p:nvSpPr>
          <p:cNvPr id="8" name="Rectangle 2">
            <a:extLst>
              <a:ext uri="{FF2B5EF4-FFF2-40B4-BE49-F238E27FC236}">
                <a16:creationId xmlns:a16="http://schemas.microsoft.com/office/drawing/2014/main" xmlns="" id="{0E104A57-BC94-43D8-BF4B-86A342377758}"/>
              </a:ext>
            </a:extLst>
          </p:cNvPr>
          <p:cNvSpPr>
            <a:spLocks noGrp="1" noChangeArrowheads="1"/>
          </p:cNvSpPr>
          <p:nvPr>
            <p:ph type="title"/>
          </p:nvPr>
        </p:nvSpPr>
        <p:spPr>
          <a:xfrm>
            <a:off x="5486400" y="2667000"/>
            <a:ext cx="6350000" cy="533400"/>
          </a:xfrm>
          <a:solidFill>
            <a:srgbClr val="FFFFCC"/>
          </a:solidFill>
          <a:ln w="28575">
            <a:solidFill>
              <a:schemeClr val="accent1"/>
            </a:solidFill>
          </a:ln>
        </p:spPr>
        <p:txBody>
          <a:bodyPr/>
          <a:lstStyle/>
          <a:p>
            <a:r>
              <a:rPr lang="zh-CN" altLang="en-US" sz="2400" dirty="0">
                <a:latin typeface="宋体" panose="02010600030101010101" pitchFamily="2" charset="-122"/>
              </a:rPr>
              <a:t>算法的时间复杂度 </a:t>
            </a:r>
            <a:r>
              <a:rPr lang="en-US" altLang="zh-CN" sz="2400" dirty="0"/>
              <a:t>O(LA-&gt;</a:t>
            </a:r>
            <a:r>
              <a:rPr lang="en-US" altLang="zh-CN" sz="2400" dirty="0" err="1"/>
              <a:t>last+LB</a:t>
            </a:r>
            <a:r>
              <a:rPr lang="en-US" altLang="zh-CN" sz="2400" dirty="0"/>
              <a:t>-&gt;last</a:t>
            </a:r>
            <a:r>
              <a:rPr lang="en-US" altLang="zh-CN" sz="2400" dirty="0">
                <a:latin typeface="宋体" panose="02010600030101010101" pitchFamily="2" charset="-122"/>
              </a:rPr>
              <a:t>)</a:t>
            </a:r>
            <a:endParaRPr lang="zh-CN" altLang="en-US" sz="2400" dirty="0">
              <a:latin typeface="宋体" panose="02010600030101010101" pitchFamily="2" charset="-122"/>
            </a:endParaRPr>
          </a:p>
        </p:txBody>
      </p:sp>
      <p:sp>
        <p:nvSpPr>
          <p:cNvPr id="3" name="箭头: 右 2">
            <a:extLst>
              <a:ext uri="{FF2B5EF4-FFF2-40B4-BE49-F238E27FC236}">
                <a16:creationId xmlns:a16="http://schemas.microsoft.com/office/drawing/2014/main" xmlns="" id="{65C27FCA-4DA7-4E53-89E8-6E2307642A2B}"/>
              </a:ext>
            </a:extLst>
          </p:cNvPr>
          <p:cNvSpPr/>
          <p:nvPr/>
        </p:nvSpPr>
        <p:spPr bwMode="auto">
          <a:xfrm>
            <a:off x="9296400" y="5630779"/>
            <a:ext cx="2057400" cy="762000"/>
          </a:xfrm>
          <a:prstGeom prst="rightArrow">
            <a:avLst>
              <a:gd name="adj1" fmla="val 50000"/>
              <a:gd name="adj2" fmla="val 50000"/>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altLang="zh-CN" sz="1800" b="1" dirty="0">
              <a:solidFill>
                <a:srgbClr val="C00000"/>
              </a:solidFill>
              <a:latin typeface="微软雅黑" panose="020B0503020204020204" pitchFamily="34" charset="-122"/>
              <a:ea typeface="微软雅黑" panose="020B0503020204020204" pitchFamily="34" charset="-122"/>
              <a:hlinkClick r:id="rId2" action="ppaction://hlinksldjump"/>
            </a:endParaRPr>
          </a:p>
          <a:p>
            <a:pPr algn="ctr"/>
            <a:endParaRPr lang="en-US" altLang="zh-CN" sz="1800" b="1" dirty="0">
              <a:solidFill>
                <a:srgbClr val="C00000"/>
              </a:solidFill>
              <a:latin typeface="微软雅黑" panose="020B0503020204020204" pitchFamily="34" charset="-122"/>
              <a:ea typeface="微软雅黑" panose="020B0503020204020204" pitchFamily="34" charset="-122"/>
              <a:hlinkClick r:id="rId2" action="ppaction://hlinksldjump"/>
            </a:endParaRPr>
          </a:p>
          <a:p>
            <a:pPr algn="ctr"/>
            <a:endParaRPr lang="en-US" altLang="zh-CN" sz="1800" b="1" dirty="0">
              <a:solidFill>
                <a:srgbClr val="C00000"/>
              </a:solidFill>
              <a:latin typeface="微软雅黑" panose="020B0503020204020204" pitchFamily="34" charset="-122"/>
              <a:ea typeface="微软雅黑" panose="020B0503020204020204" pitchFamily="34" charset="-122"/>
              <a:hlinkClick r:id="rId2" action="ppaction://hlinksldjump"/>
            </a:endParaRPr>
          </a:p>
          <a:p>
            <a:pPr algn="ctr"/>
            <a:r>
              <a:rPr lang="zh-CN" altLang="en-US" sz="1800" b="1" dirty="0">
                <a:hlinkClick r:id="rId2" action="ppaction://hlinksldjump"/>
              </a:rPr>
              <a:t>单链表合并算法</a:t>
            </a:r>
            <a:endParaRPr lang="zh-CN" altLang="en-US" sz="18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a:extLst>
              <a:ext uri="{FF2B5EF4-FFF2-40B4-BE49-F238E27FC236}">
                <a16:creationId xmlns:a16="http://schemas.microsoft.com/office/drawing/2014/main" xmlns="" id="{8791362D-9132-4489-91A5-D65C23A6666E}"/>
              </a:ext>
            </a:extLst>
          </p:cNvPr>
          <p:cNvSpPr txBox="1">
            <a:spLocks noChangeArrowheads="1"/>
          </p:cNvSpPr>
          <p:nvPr/>
        </p:nvSpPr>
        <p:spPr bwMode="auto">
          <a:xfrm>
            <a:off x="897730" y="3163449"/>
            <a:ext cx="11582400" cy="331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例如，</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LA=</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2</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2</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3</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LB</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1</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3</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3</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4</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），其二路合并过程如下： </a:t>
            </a:r>
          </a:p>
        </p:txBody>
      </p:sp>
      <p:sp>
        <p:nvSpPr>
          <p:cNvPr id="16" name="Text Box 8">
            <a:extLst>
              <a:ext uri="{FF2B5EF4-FFF2-40B4-BE49-F238E27FC236}">
                <a16:creationId xmlns:a16="http://schemas.microsoft.com/office/drawing/2014/main" xmlns="" id="{AF755751-7D3D-49B6-A588-F646811CA496}"/>
              </a:ext>
            </a:extLst>
          </p:cNvPr>
          <p:cNvSpPr txBox="1">
            <a:spLocks noChangeArrowheads="1"/>
          </p:cNvSpPr>
          <p:nvPr/>
        </p:nvSpPr>
        <p:spPr bwMode="auto">
          <a:xfrm>
            <a:off x="1119187" y="4443183"/>
            <a:ext cx="246074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LA</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a:t>
            </a: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2</a:t>
            </a:r>
            <a:r>
              <a:rPr kumimoji="0" lang="zh-CN" altLang="en-US"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2</a:t>
            </a:r>
            <a:r>
              <a:rPr kumimoji="0" lang="zh-CN" altLang="en-US"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3</a:t>
            </a:r>
          </a:p>
        </p:txBody>
      </p:sp>
      <p:sp>
        <p:nvSpPr>
          <p:cNvPr id="17" name="Text Box 9">
            <a:extLst>
              <a:ext uri="{FF2B5EF4-FFF2-40B4-BE49-F238E27FC236}">
                <a16:creationId xmlns:a16="http://schemas.microsoft.com/office/drawing/2014/main" xmlns="" id="{A4A116EF-CA17-4CF6-9B65-93CAE114D8E4}"/>
              </a:ext>
            </a:extLst>
          </p:cNvPr>
          <p:cNvSpPr txBox="1">
            <a:spLocks noChangeArrowheads="1"/>
          </p:cNvSpPr>
          <p:nvPr/>
        </p:nvSpPr>
        <p:spPr bwMode="auto">
          <a:xfrm>
            <a:off x="1119188" y="5163908"/>
            <a:ext cx="284570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LB</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1</a:t>
            </a:r>
            <a:r>
              <a:rPr kumimoji="0" lang="zh-CN" altLang="en-US"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4</a:t>
            </a:r>
          </a:p>
        </p:txBody>
      </p:sp>
      <p:sp>
        <p:nvSpPr>
          <p:cNvPr id="18" name="AutoShape 14">
            <a:extLst>
              <a:ext uri="{FF2B5EF4-FFF2-40B4-BE49-F238E27FC236}">
                <a16:creationId xmlns:a16="http://schemas.microsoft.com/office/drawing/2014/main" xmlns="" id="{2BEF1AE7-501F-4CD6-B871-53890E43C1D0}"/>
              </a:ext>
            </a:extLst>
          </p:cNvPr>
          <p:cNvSpPr>
            <a:spLocks noChangeArrowheads="1"/>
          </p:cNvSpPr>
          <p:nvPr/>
        </p:nvSpPr>
        <p:spPr bwMode="auto">
          <a:xfrm>
            <a:off x="3856038" y="5019446"/>
            <a:ext cx="2384425" cy="360363"/>
          </a:xfrm>
          <a:prstGeom prst="rightArrow">
            <a:avLst>
              <a:gd name="adj1" fmla="val 50000"/>
              <a:gd name="adj2" fmla="val 154846"/>
            </a:avLst>
          </a:prstGeom>
          <a:solidFill>
            <a:srgbClr val="339933"/>
          </a:solidFill>
          <a:ln w="9525">
            <a:solidFill>
              <a:srgbClr val="339933"/>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endParaRPr>
          </a:p>
        </p:txBody>
      </p:sp>
      <p:sp>
        <p:nvSpPr>
          <p:cNvPr id="19" name="Text Box 15">
            <a:extLst>
              <a:ext uri="{FF2B5EF4-FFF2-40B4-BE49-F238E27FC236}">
                <a16:creationId xmlns:a16="http://schemas.microsoft.com/office/drawing/2014/main" xmlns="" id="{8B0CDBB7-65D5-4807-8F19-3D9E2E338C98}"/>
              </a:ext>
            </a:extLst>
          </p:cNvPr>
          <p:cNvSpPr txBox="1">
            <a:spLocks noChangeArrowheads="1"/>
          </p:cNvSpPr>
          <p:nvPr/>
        </p:nvSpPr>
        <p:spPr bwMode="auto">
          <a:xfrm>
            <a:off x="3711575" y="4514621"/>
            <a:ext cx="2384425"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2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较小者复制到</a:t>
            </a:r>
            <a:r>
              <a:rPr kumimoji="0" lang="en-US" altLang="zh-CN" sz="22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LC</a:t>
            </a:r>
          </a:p>
        </p:txBody>
      </p:sp>
      <p:sp>
        <p:nvSpPr>
          <p:cNvPr id="20" name="Text Box 16">
            <a:extLst>
              <a:ext uri="{FF2B5EF4-FFF2-40B4-BE49-F238E27FC236}">
                <a16:creationId xmlns:a16="http://schemas.microsoft.com/office/drawing/2014/main" xmlns="" id="{C74F1425-D621-4B56-A112-F972DB21548A}"/>
              </a:ext>
            </a:extLst>
          </p:cNvPr>
          <p:cNvSpPr txBox="1">
            <a:spLocks noChangeArrowheads="1"/>
          </p:cNvSpPr>
          <p:nvPr/>
        </p:nvSpPr>
        <p:spPr bwMode="auto">
          <a:xfrm>
            <a:off x="6303963" y="4946420"/>
            <a:ext cx="76993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LC</a:t>
            </a:r>
            <a:r>
              <a:rPr kumimoji="0"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p>
        </p:txBody>
      </p:sp>
      <p:sp>
        <p:nvSpPr>
          <p:cNvPr id="21" name="Text Box 19">
            <a:extLst>
              <a:ext uri="{FF2B5EF4-FFF2-40B4-BE49-F238E27FC236}">
                <a16:creationId xmlns:a16="http://schemas.microsoft.com/office/drawing/2014/main" xmlns="" id="{A4038D17-4EC4-4F85-8EF6-8CFF64668A7B}"/>
              </a:ext>
            </a:extLst>
          </p:cNvPr>
          <p:cNvSpPr txBox="1">
            <a:spLocks noChangeArrowheads="1"/>
          </p:cNvSpPr>
          <p:nvPr/>
        </p:nvSpPr>
        <p:spPr bwMode="auto">
          <a:xfrm>
            <a:off x="7119936" y="4989283"/>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1</a:t>
            </a:r>
          </a:p>
        </p:txBody>
      </p:sp>
      <p:sp>
        <p:nvSpPr>
          <p:cNvPr id="22" name="Text Box 20">
            <a:extLst>
              <a:ext uri="{FF2B5EF4-FFF2-40B4-BE49-F238E27FC236}">
                <a16:creationId xmlns:a16="http://schemas.microsoft.com/office/drawing/2014/main" xmlns="" id="{11740099-949E-49FC-97BD-81D0FF9CE6B3}"/>
              </a:ext>
            </a:extLst>
          </p:cNvPr>
          <p:cNvSpPr txBox="1">
            <a:spLocks noChangeArrowheads="1"/>
          </p:cNvSpPr>
          <p:nvPr/>
        </p:nvSpPr>
        <p:spPr bwMode="auto">
          <a:xfrm>
            <a:off x="7515488" y="4989283"/>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2</a:t>
            </a:r>
          </a:p>
        </p:txBody>
      </p:sp>
      <p:sp>
        <p:nvSpPr>
          <p:cNvPr id="23" name="Text Box 21">
            <a:extLst>
              <a:ext uri="{FF2B5EF4-FFF2-40B4-BE49-F238E27FC236}">
                <a16:creationId xmlns:a16="http://schemas.microsoft.com/office/drawing/2014/main" xmlns="" id="{3403303F-3738-442C-8140-8662C3595160}"/>
              </a:ext>
            </a:extLst>
          </p:cNvPr>
          <p:cNvSpPr txBox="1">
            <a:spLocks noChangeArrowheads="1"/>
          </p:cNvSpPr>
          <p:nvPr/>
        </p:nvSpPr>
        <p:spPr bwMode="auto">
          <a:xfrm>
            <a:off x="7911040" y="4989283"/>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2</a:t>
            </a:r>
          </a:p>
        </p:txBody>
      </p:sp>
      <p:sp>
        <p:nvSpPr>
          <p:cNvPr id="24" name="Text Box 22">
            <a:extLst>
              <a:ext uri="{FF2B5EF4-FFF2-40B4-BE49-F238E27FC236}">
                <a16:creationId xmlns:a16="http://schemas.microsoft.com/office/drawing/2014/main" xmlns="" id="{8D73C59B-7894-4937-AA76-D68FF37F7BF9}"/>
              </a:ext>
            </a:extLst>
          </p:cNvPr>
          <p:cNvSpPr txBox="1">
            <a:spLocks noChangeArrowheads="1"/>
          </p:cNvSpPr>
          <p:nvPr/>
        </p:nvSpPr>
        <p:spPr bwMode="auto">
          <a:xfrm>
            <a:off x="8306592" y="4989283"/>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3</a:t>
            </a:r>
          </a:p>
        </p:txBody>
      </p:sp>
      <p:sp>
        <p:nvSpPr>
          <p:cNvPr id="25" name="Text Box 23">
            <a:extLst>
              <a:ext uri="{FF2B5EF4-FFF2-40B4-BE49-F238E27FC236}">
                <a16:creationId xmlns:a16="http://schemas.microsoft.com/office/drawing/2014/main" xmlns="" id="{61664A62-EB8B-4910-BE6B-437D2D0D32C4}"/>
              </a:ext>
            </a:extLst>
          </p:cNvPr>
          <p:cNvSpPr txBox="1">
            <a:spLocks noChangeArrowheads="1"/>
          </p:cNvSpPr>
          <p:nvPr/>
        </p:nvSpPr>
        <p:spPr bwMode="auto">
          <a:xfrm>
            <a:off x="8702144" y="4989283"/>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3</a:t>
            </a:r>
          </a:p>
        </p:txBody>
      </p:sp>
      <p:sp>
        <p:nvSpPr>
          <p:cNvPr id="26" name="Text Box 24">
            <a:extLst>
              <a:ext uri="{FF2B5EF4-FFF2-40B4-BE49-F238E27FC236}">
                <a16:creationId xmlns:a16="http://schemas.microsoft.com/office/drawing/2014/main" xmlns="" id="{378A7C07-3FEA-4F76-A038-2AA635D411CF}"/>
              </a:ext>
            </a:extLst>
          </p:cNvPr>
          <p:cNvSpPr txBox="1">
            <a:spLocks noChangeArrowheads="1"/>
          </p:cNvSpPr>
          <p:nvPr/>
        </p:nvSpPr>
        <p:spPr bwMode="auto">
          <a:xfrm>
            <a:off x="9097696" y="4989283"/>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3</a:t>
            </a:r>
          </a:p>
        </p:txBody>
      </p:sp>
      <p:sp>
        <p:nvSpPr>
          <p:cNvPr id="27" name="Text Box 25">
            <a:extLst>
              <a:ext uri="{FF2B5EF4-FFF2-40B4-BE49-F238E27FC236}">
                <a16:creationId xmlns:a16="http://schemas.microsoft.com/office/drawing/2014/main" xmlns="" id="{3B3E6872-59C3-4723-910A-A04543BD4EA9}"/>
              </a:ext>
            </a:extLst>
          </p:cNvPr>
          <p:cNvSpPr txBox="1">
            <a:spLocks noChangeArrowheads="1"/>
          </p:cNvSpPr>
          <p:nvPr/>
        </p:nvSpPr>
        <p:spPr bwMode="auto">
          <a:xfrm>
            <a:off x="9493248" y="4989283"/>
            <a:ext cx="23064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4</a:t>
            </a:r>
          </a:p>
        </p:txBody>
      </p:sp>
      <p:grpSp>
        <p:nvGrpSpPr>
          <p:cNvPr id="28" name="Group 27">
            <a:extLst>
              <a:ext uri="{FF2B5EF4-FFF2-40B4-BE49-F238E27FC236}">
                <a16:creationId xmlns:a16="http://schemas.microsoft.com/office/drawing/2014/main" xmlns="" id="{1170D105-1DFE-451C-80C4-5E96908C2F7A}"/>
              </a:ext>
            </a:extLst>
          </p:cNvPr>
          <p:cNvGrpSpPr>
            <a:grpSpLocks/>
          </p:cNvGrpSpPr>
          <p:nvPr/>
        </p:nvGrpSpPr>
        <p:grpSpPr bwMode="auto">
          <a:xfrm>
            <a:off x="1904999" y="3524658"/>
            <a:ext cx="228600" cy="915988"/>
            <a:chOff x="614" y="980"/>
            <a:chExt cx="144" cy="577"/>
          </a:xfrm>
        </p:grpSpPr>
        <p:sp>
          <p:nvSpPr>
            <p:cNvPr id="29" name="Line 10">
              <a:extLst>
                <a:ext uri="{FF2B5EF4-FFF2-40B4-BE49-F238E27FC236}">
                  <a16:creationId xmlns:a16="http://schemas.microsoft.com/office/drawing/2014/main" xmlns="" id="{48E2757D-B852-49F9-9A06-8293D5CA3D83}"/>
                </a:ext>
              </a:extLst>
            </p:cNvPr>
            <p:cNvSpPr>
              <a:spLocks noChangeShapeType="1"/>
            </p:cNvSpPr>
            <p:nvPr/>
          </p:nvSpPr>
          <p:spPr bwMode="auto">
            <a:xfrm>
              <a:off x="681" y="1285"/>
              <a:ext cx="0" cy="272"/>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 name="Text Box 12">
              <a:extLst>
                <a:ext uri="{FF2B5EF4-FFF2-40B4-BE49-F238E27FC236}">
                  <a16:creationId xmlns:a16="http://schemas.microsoft.com/office/drawing/2014/main" xmlns="" id="{2E974CF9-9DA3-4CAB-BA1C-D33FE2EC7945}"/>
                </a:ext>
              </a:extLst>
            </p:cNvPr>
            <p:cNvSpPr txBox="1">
              <a:spLocks noChangeArrowheads="1"/>
            </p:cNvSpPr>
            <p:nvPr/>
          </p:nvSpPr>
          <p:spPr bwMode="auto">
            <a:xfrm>
              <a:off x="614" y="980"/>
              <a:ext cx="14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dirty="0" err="1">
                  <a:ln>
                    <a:noFill/>
                  </a:ln>
                  <a:solidFill>
                    <a:srgbClr val="0000FF"/>
                  </a:solidFill>
                  <a:effectLst/>
                  <a:uLnTx/>
                  <a:uFillTx/>
                  <a:latin typeface="Times New Roman" pitchFamily="18" charset="0"/>
                  <a:ea typeface="楷体_GB2312" pitchFamily="49" charset="-122"/>
                  <a:cs typeface="+mn-cs"/>
                </a:rPr>
                <a:t>i</a:t>
              </a:r>
              <a:endParaRPr kumimoji="0" lang="en-US" altLang="zh-CN" sz="24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grpSp>
      <p:grpSp>
        <p:nvGrpSpPr>
          <p:cNvPr id="31" name="Group 28">
            <a:extLst>
              <a:ext uri="{FF2B5EF4-FFF2-40B4-BE49-F238E27FC236}">
                <a16:creationId xmlns:a16="http://schemas.microsoft.com/office/drawing/2014/main" xmlns="" id="{B36970AA-4153-498E-9505-CE2B91C83CC8}"/>
              </a:ext>
            </a:extLst>
          </p:cNvPr>
          <p:cNvGrpSpPr>
            <a:grpSpLocks/>
          </p:cNvGrpSpPr>
          <p:nvPr/>
        </p:nvGrpSpPr>
        <p:grpSpPr bwMode="auto">
          <a:xfrm>
            <a:off x="1830388" y="5658259"/>
            <a:ext cx="303213" cy="892175"/>
            <a:chOff x="567" y="2324"/>
            <a:chExt cx="191" cy="562"/>
          </a:xfrm>
        </p:grpSpPr>
        <p:sp>
          <p:nvSpPr>
            <p:cNvPr id="32" name="Line 11">
              <a:extLst>
                <a:ext uri="{FF2B5EF4-FFF2-40B4-BE49-F238E27FC236}">
                  <a16:creationId xmlns:a16="http://schemas.microsoft.com/office/drawing/2014/main" xmlns="" id="{C5C909BF-E3DB-4063-9F8D-02513D3B160A}"/>
                </a:ext>
              </a:extLst>
            </p:cNvPr>
            <p:cNvSpPr>
              <a:spLocks noChangeShapeType="1"/>
            </p:cNvSpPr>
            <p:nvPr/>
          </p:nvSpPr>
          <p:spPr bwMode="auto">
            <a:xfrm flipV="1">
              <a:off x="673" y="2324"/>
              <a:ext cx="0" cy="31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 name="Text Box 13">
              <a:extLst>
                <a:ext uri="{FF2B5EF4-FFF2-40B4-BE49-F238E27FC236}">
                  <a16:creationId xmlns:a16="http://schemas.microsoft.com/office/drawing/2014/main" xmlns="" id="{4519A616-2A7D-4A09-86E7-E1F4B054F2FF}"/>
                </a:ext>
              </a:extLst>
            </p:cNvPr>
            <p:cNvSpPr txBox="1">
              <a:spLocks noChangeArrowheads="1"/>
            </p:cNvSpPr>
            <p:nvPr/>
          </p:nvSpPr>
          <p:spPr bwMode="auto">
            <a:xfrm>
              <a:off x="567" y="2598"/>
              <a:ext cx="19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j</a:t>
              </a:r>
            </a:p>
          </p:txBody>
        </p:sp>
      </p:grpSp>
      <p:sp>
        <p:nvSpPr>
          <p:cNvPr id="4" name="矩形 3">
            <a:extLst>
              <a:ext uri="{FF2B5EF4-FFF2-40B4-BE49-F238E27FC236}">
                <a16:creationId xmlns:a16="http://schemas.microsoft.com/office/drawing/2014/main" xmlns="" id="{4C1147F2-DB4F-4766-81A0-63992E825DB6}"/>
              </a:ext>
            </a:extLst>
          </p:cNvPr>
          <p:cNvSpPr/>
          <p:nvPr/>
        </p:nvSpPr>
        <p:spPr>
          <a:xfrm>
            <a:off x="1066800" y="504702"/>
            <a:ext cx="4382521" cy="2492990"/>
          </a:xfrm>
          <a:prstGeom prst="rect">
            <a:avLst/>
          </a:prstGeom>
          <a:ln w="19050">
            <a:solidFill>
              <a:schemeClr val="accent1"/>
            </a:solidFill>
          </a:ln>
        </p:spPr>
        <p:txBody>
          <a:bodyPr wrap="square">
            <a:spAutoFit/>
          </a:bodyPr>
          <a:lstStyle/>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while(</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&lt;=LA-&gt;last&amp;&amp;j&lt;=LB-&gt;last) </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if(LA-&gt;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]&lt;=LB-&gt;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[j]) {</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LC-&gt;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 LA-&gt;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k++;    }</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else {</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LC-&gt;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[k]=LB-&gt;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[j];</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k++;     }</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矩形 6">
            <a:extLst>
              <a:ext uri="{FF2B5EF4-FFF2-40B4-BE49-F238E27FC236}">
                <a16:creationId xmlns:a16="http://schemas.microsoft.com/office/drawing/2014/main" xmlns="" id="{E4B3894F-1AD6-4C4F-B607-EDEDD7D6B026}"/>
              </a:ext>
            </a:extLst>
          </p:cNvPr>
          <p:cNvSpPr/>
          <p:nvPr/>
        </p:nvSpPr>
        <p:spPr>
          <a:xfrm>
            <a:off x="6098380" y="504701"/>
            <a:ext cx="4894602" cy="2492990"/>
          </a:xfrm>
          <a:prstGeom prst="rect">
            <a:avLst/>
          </a:prstGeom>
          <a:ln w="19050">
            <a:solidFill>
              <a:schemeClr val="accent1"/>
            </a:solidFill>
          </a:ln>
        </p:spPr>
        <p:txBody>
          <a:bodyPr wrap="square">
            <a:spAutoFit/>
          </a:bodyPr>
          <a:lstStyle/>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while(</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&lt;=LA-&gt;last) {	</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LC-&gt;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 LA-&gt;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k++;    }</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while(j&lt;=LB-&gt;last) { </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LC-&gt;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 LB-&gt;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[j];</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k++;    }</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LC-&gt;last = LA-&gt;last + LB-&gt;last + 1;</a:t>
            </a:r>
            <a:endPar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xmlns="" val="303405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77556E-17 2.96296E-6 L 0.0375 -0.00162 " pathEditMode="relative" rAng="0" ptsTypes="AA">
                                      <p:cBhvr>
                                        <p:cTn id="11" dur="2000" fill="hold"/>
                                        <p:tgtEl>
                                          <p:spTgt spid="31"/>
                                        </p:tgtEl>
                                        <p:attrNameLst>
                                          <p:attrName>ppt_x</p:attrName>
                                          <p:attrName>ppt_y</p:attrName>
                                        </p:attrNameLst>
                                      </p:cBhvr>
                                      <p:rCtr x="1875" y="-93"/>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5E-6 3.7037E-6 L 0.04063 3.7037E-6 " pathEditMode="relative" rAng="0" ptsTypes="AA">
                                      <p:cBhvr>
                                        <p:cTn id="20" dur="2000" fill="hold"/>
                                        <p:tgtEl>
                                          <p:spTgt spid="28"/>
                                        </p:tgtEl>
                                        <p:attrNameLst>
                                          <p:attrName>ppt_x</p:attrName>
                                          <p:attrName>ppt_y</p:attrName>
                                        </p:attrNameLst>
                                      </p:cBhvr>
                                      <p:rCtr x="2031" y="0"/>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0.04063 3.7037E-6 L 0.07813 3.7037E-6 " pathEditMode="relative" rAng="0" ptsTypes="AA">
                                      <p:cBhvr>
                                        <p:cTn id="29" dur="2000" fill="hold"/>
                                        <p:tgtEl>
                                          <p:spTgt spid="28"/>
                                        </p:tgtEl>
                                        <p:attrNameLst>
                                          <p:attrName>ppt_x</p:attrName>
                                          <p:attrName>ppt_y</p:attrName>
                                        </p:attrNameLst>
                                      </p:cBhvr>
                                      <p:rCtr x="1875" y="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07813 3.7037E-6 L 0.11563 -0.00139 " pathEditMode="relative" rAng="0" ptsTypes="AA">
                                      <p:cBhvr>
                                        <p:cTn id="38" dur="2000" fill="hold"/>
                                        <p:tgtEl>
                                          <p:spTgt spid="28"/>
                                        </p:tgtEl>
                                        <p:attrNameLst>
                                          <p:attrName>ppt_x</p:attrName>
                                          <p:attrName>ppt_y</p:attrName>
                                        </p:attrNameLst>
                                      </p:cBhvr>
                                      <p:rCtr x="1875" y="-69"/>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0.0375 -0.00162 L 0.075 -0.00162 " pathEditMode="relative" rAng="0" ptsTypes="AA">
                                      <p:cBhvr>
                                        <p:cTn id="47" dur="2000" fill="hold"/>
                                        <p:tgtEl>
                                          <p:spTgt spid="31"/>
                                        </p:tgtEl>
                                        <p:attrNameLst>
                                          <p:attrName>ppt_x</p:attrName>
                                          <p:attrName>ppt_y</p:attrName>
                                        </p:attrNameLst>
                                      </p:cBhvr>
                                      <p:rCtr x="1875" y="0"/>
                                    </p:animMotion>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par>
                                <p:cTn id="53" presetID="42" presetClass="path" presetSubtype="0" accel="50000" decel="50000" fill="hold" nodeType="withEffect">
                                  <p:stCondLst>
                                    <p:cond delay="0"/>
                                  </p:stCondLst>
                                  <p:childTnLst>
                                    <p:animMotion origin="layout" path="M 0.075 -0.00162 L 0.1125 -0.00162 " pathEditMode="relative" rAng="0" ptsTypes="AA">
                                      <p:cBhvr>
                                        <p:cTn id="54" dur="2000" fill="hold"/>
                                        <p:tgtEl>
                                          <p:spTgt spid="31"/>
                                        </p:tgtEl>
                                        <p:attrNameLst>
                                          <p:attrName>ppt_x</p:attrName>
                                          <p:attrName>ppt_y</p:attrName>
                                        </p:attrNameLst>
                                      </p:cBhvr>
                                      <p:rCtr x="1875" y="0"/>
                                    </p:animMotion>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42" presetClass="path" presetSubtype="0" accel="50000" decel="50000" fill="hold" nodeType="withEffect">
                                  <p:stCondLst>
                                    <p:cond delay="0"/>
                                  </p:stCondLst>
                                  <p:childTnLst>
                                    <p:animMotion origin="layout" path="M 0.1125 -0.00162 L 0.14193 -0.00162 " pathEditMode="relative" rAng="0" ptsTypes="AA">
                                      <p:cBhvr>
                                        <p:cTn id="61" dur="2000" fill="hold"/>
                                        <p:tgtEl>
                                          <p:spTgt spid="31"/>
                                        </p:tgtEl>
                                        <p:attrNameLst>
                                          <p:attrName>ppt_x</p:attrName>
                                          <p:attrName>ppt_y</p:attrName>
                                        </p:attrNameLst>
                                      </p:cBhvr>
                                      <p:rCtr x="14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xmlns="" id="{4609A1E3-B89E-463A-A415-5924673E9091}"/>
              </a:ext>
            </a:extLst>
          </p:cNvPr>
          <p:cNvSpPr>
            <a:spLocks noGrp="1" noChangeArrowheads="1"/>
          </p:cNvSpPr>
          <p:nvPr>
            <p:ph type="title"/>
          </p:nvPr>
        </p:nvSpPr>
        <p:spPr/>
        <p:txBody>
          <a:bodyPr/>
          <a:lstStyle/>
          <a:p>
            <a:r>
              <a:rPr lang="zh-CN" altLang="en-US">
                <a:latin typeface="宋体" panose="02010600030101010101" pitchFamily="2" charset="-122"/>
              </a:rPr>
              <a:t>顺序存储结构的优点和缺点</a:t>
            </a:r>
          </a:p>
        </p:txBody>
      </p:sp>
      <p:sp>
        <p:nvSpPr>
          <p:cNvPr id="108547" name="Rectangle 3">
            <a:extLst>
              <a:ext uri="{FF2B5EF4-FFF2-40B4-BE49-F238E27FC236}">
                <a16:creationId xmlns:a16="http://schemas.microsoft.com/office/drawing/2014/main" xmlns="" id="{94B9E0A1-BBF7-4F12-B73C-2E1D7FFDA07A}"/>
              </a:ext>
            </a:extLst>
          </p:cNvPr>
          <p:cNvSpPr>
            <a:spLocks noGrp="1" noChangeArrowheads="1"/>
          </p:cNvSpPr>
          <p:nvPr>
            <p:ph type="body" idx="1"/>
          </p:nvPr>
        </p:nvSpPr>
        <p:spPr>
          <a:xfrm>
            <a:off x="304800" y="1219200"/>
            <a:ext cx="11480800" cy="5334000"/>
          </a:xfrm>
        </p:spPr>
        <p:txBody>
          <a:bodyPr/>
          <a:lstStyle/>
          <a:p>
            <a:pPr marL="533400" indent="-533400">
              <a:lnSpc>
                <a:spcPct val="150000"/>
              </a:lnSpc>
              <a:spcBef>
                <a:spcPts val="600"/>
              </a:spcBef>
              <a:buNone/>
            </a:pPr>
            <a:r>
              <a:rPr lang="zh-CN" altLang="en-US" sz="2400" dirty="0">
                <a:solidFill>
                  <a:srgbClr val="FF3300"/>
                </a:solidFill>
              </a:rPr>
              <a:t>优点：</a:t>
            </a:r>
          </a:p>
          <a:p>
            <a:pPr lvl="1">
              <a:lnSpc>
                <a:spcPct val="150000"/>
              </a:lnSpc>
              <a:spcBef>
                <a:spcPts val="600"/>
              </a:spcBef>
              <a:buFont typeface="Wingdings" panose="05000000000000000000" pitchFamily="2" charset="2"/>
              <a:buChar char="Ø"/>
            </a:pPr>
            <a:r>
              <a:rPr lang="zh-CN" altLang="en-US" dirty="0">
                <a:cs typeface="+mn-cs"/>
              </a:rPr>
              <a:t>无需为表示结点间的逻辑关系而增加额外的存储空间； </a:t>
            </a:r>
          </a:p>
          <a:p>
            <a:pPr lvl="1">
              <a:lnSpc>
                <a:spcPct val="150000"/>
              </a:lnSpc>
              <a:spcBef>
                <a:spcPts val="600"/>
              </a:spcBef>
              <a:buFont typeface="Wingdings" panose="05000000000000000000" pitchFamily="2" charset="2"/>
              <a:buChar char="Ø"/>
            </a:pPr>
            <a:r>
              <a:rPr lang="zh-CN" altLang="en-US" dirty="0">
                <a:cs typeface="+mn-cs"/>
              </a:rPr>
              <a:t>可方便地随机存取表中的任一元素。 </a:t>
            </a:r>
          </a:p>
          <a:p>
            <a:pPr marL="533400" indent="-533400">
              <a:lnSpc>
                <a:spcPct val="150000"/>
              </a:lnSpc>
              <a:spcBef>
                <a:spcPts val="600"/>
              </a:spcBef>
              <a:buNone/>
            </a:pPr>
            <a:r>
              <a:rPr lang="zh-CN" altLang="en-US" sz="2400" dirty="0">
                <a:solidFill>
                  <a:srgbClr val="FF3300"/>
                </a:solidFill>
              </a:rPr>
              <a:t>缺点：</a:t>
            </a:r>
          </a:p>
          <a:p>
            <a:pPr lvl="1">
              <a:lnSpc>
                <a:spcPct val="150000"/>
              </a:lnSpc>
              <a:spcBef>
                <a:spcPts val="600"/>
              </a:spcBef>
              <a:buFont typeface="Wingdings" panose="05000000000000000000" pitchFamily="2" charset="2"/>
              <a:buChar char="Ø"/>
            </a:pPr>
            <a:r>
              <a:rPr lang="zh-CN" altLang="en-US" dirty="0"/>
              <a:t>插入或删除运算不方便，除表尾的位置外，在表的其它位置上进行插入或删除操作都必须移动大量的结点，其效率较低； </a:t>
            </a:r>
          </a:p>
          <a:p>
            <a:pPr lvl="1">
              <a:lnSpc>
                <a:spcPct val="150000"/>
              </a:lnSpc>
              <a:spcBef>
                <a:spcPts val="600"/>
              </a:spcBef>
              <a:buFont typeface="Wingdings" panose="05000000000000000000" pitchFamily="2" charset="2"/>
              <a:buChar char="Ø"/>
            </a:pPr>
            <a:r>
              <a:rPr lang="zh-CN" altLang="en-US" dirty="0"/>
              <a:t>由于顺序表要求占用连续的存储空间，存储分配只能预先进行</a:t>
            </a:r>
            <a:r>
              <a:rPr lang="zh-CN" altLang="en-US" dirty="0">
                <a:solidFill>
                  <a:srgbClr val="FF0000"/>
                </a:solidFill>
              </a:rPr>
              <a:t>静态分配</a:t>
            </a:r>
            <a:r>
              <a:rPr lang="zh-CN" altLang="en-US" dirty="0"/>
              <a:t>。因此当表长变化较大时，难以确定合适的存储规模。</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xmlns="" id="{CAA18780-0BE6-4977-9200-51512A4CBEF1}"/>
              </a:ext>
            </a:extLst>
          </p:cNvPr>
          <p:cNvSpPr>
            <a:spLocks noGrp="1" noChangeArrowheads="1"/>
          </p:cNvSpPr>
          <p:nvPr>
            <p:ph type="title"/>
          </p:nvPr>
        </p:nvSpPr>
        <p:spPr/>
        <p:txBody>
          <a:bodyPr/>
          <a:lstStyle/>
          <a:p>
            <a:r>
              <a:rPr lang="en-US" altLang="zh-CN" dirty="0"/>
              <a:t>2.3  </a:t>
            </a:r>
            <a:r>
              <a:rPr lang="zh-CN" altLang="en-US" dirty="0">
                <a:latin typeface="宋体" panose="02010600030101010101" pitchFamily="2" charset="-122"/>
              </a:rPr>
              <a:t>线性表的链式存储</a:t>
            </a:r>
          </a:p>
        </p:txBody>
      </p:sp>
      <p:sp>
        <p:nvSpPr>
          <p:cNvPr id="64515" name="Rectangle 3">
            <a:extLst>
              <a:ext uri="{FF2B5EF4-FFF2-40B4-BE49-F238E27FC236}">
                <a16:creationId xmlns:a16="http://schemas.microsoft.com/office/drawing/2014/main" xmlns="" id="{F2005CC6-50B3-4C71-A10C-C1290BAF4DA7}"/>
              </a:ext>
            </a:extLst>
          </p:cNvPr>
          <p:cNvSpPr>
            <a:spLocks noGrp="1" noChangeArrowheads="1"/>
          </p:cNvSpPr>
          <p:nvPr>
            <p:ph type="body" idx="1"/>
          </p:nvPr>
        </p:nvSpPr>
        <p:spPr/>
        <p:txBody>
          <a:bodyPr/>
          <a:lstStyle/>
          <a:p>
            <a:pPr>
              <a:lnSpc>
                <a:spcPct val="150000"/>
              </a:lnSpc>
              <a:spcBef>
                <a:spcPts val="600"/>
              </a:spcBef>
              <a:spcAft>
                <a:spcPts val="0"/>
              </a:spcAft>
            </a:pPr>
            <a:r>
              <a:rPr lang="zh-CN" altLang="en-US" dirty="0">
                <a:latin typeface="宋体" panose="02010600030101010101" pitchFamily="2" charset="-122"/>
              </a:rPr>
              <a:t>采用链式存储结构的线性表称为</a:t>
            </a:r>
            <a:r>
              <a:rPr lang="zh-CN" altLang="en-US" dirty="0">
                <a:solidFill>
                  <a:srgbClr val="FF3300"/>
                </a:solidFill>
                <a:latin typeface="宋体" panose="02010600030101010101" pitchFamily="2" charset="-122"/>
              </a:rPr>
              <a:t>链表</a:t>
            </a:r>
            <a:r>
              <a:rPr lang="zh-CN" altLang="en-US" dirty="0"/>
              <a:t> 。</a:t>
            </a:r>
          </a:p>
          <a:p>
            <a:pPr>
              <a:lnSpc>
                <a:spcPct val="150000"/>
              </a:lnSpc>
              <a:spcBef>
                <a:spcPts val="600"/>
              </a:spcBef>
              <a:spcAft>
                <a:spcPts val="0"/>
              </a:spcAft>
            </a:pPr>
            <a:r>
              <a:rPr lang="zh-CN" altLang="en-US" dirty="0">
                <a:latin typeface="宋体" panose="02010600030101010101" pitchFamily="2" charset="-122"/>
              </a:rPr>
              <a:t>设计链式存储结构时，每个逻辑结点存储单独存储，为了表示逻辑关系，增加指针域。 </a:t>
            </a:r>
            <a:endParaRPr lang="en-US" altLang="zh-CN" dirty="0">
              <a:latin typeface="宋体" panose="02010600030101010101" pitchFamily="2" charset="-122"/>
            </a:endParaRPr>
          </a:p>
        </p:txBody>
      </p:sp>
      <p:grpSp>
        <p:nvGrpSpPr>
          <p:cNvPr id="2" name="组合 1">
            <a:extLst>
              <a:ext uri="{FF2B5EF4-FFF2-40B4-BE49-F238E27FC236}">
                <a16:creationId xmlns:a16="http://schemas.microsoft.com/office/drawing/2014/main" xmlns="" id="{7E5CE7CC-258A-4036-A0E4-92AD6C2B2030}"/>
              </a:ext>
            </a:extLst>
          </p:cNvPr>
          <p:cNvGrpSpPr/>
          <p:nvPr/>
        </p:nvGrpSpPr>
        <p:grpSpPr>
          <a:xfrm>
            <a:off x="3429000" y="3178968"/>
            <a:ext cx="4538663" cy="500063"/>
            <a:chOff x="2845593" y="2438400"/>
            <a:chExt cx="4538663" cy="500063"/>
          </a:xfrm>
        </p:grpSpPr>
        <p:sp>
          <p:nvSpPr>
            <p:cNvPr id="7" name="椭圆 6">
              <a:extLst>
                <a:ext uri="{FF2B5EF4-FFF2-40B4-BE49-F238E27FC236}">
                  <a16:creationId xmlns:a16="http://schemas.microsoft.com/office/drawing/2014/main" xmlns="" id="{69A93B9D-D3B3-4233-B3B5-8E8BFCF60315}"/>
                </a:ext>
              </a:extLst>
            </p:cNvPr>
            <p:cNvSpPr/>
            <p:nvPr/>
          </p:nvSpPr>
          <p:spPr>
            <a:xfrm>
              <a:off x="2845593" y="2438400"/>
              <a:ext cx="500063" cy="500063"/>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8" name="椭圆 7">
              <a:extLst>
                <a:ext uri="{FF2B5EF4-FFF2-40B4-BE49-F238E27FC236}">
                  <a16:creationId xmlns:a16="http://schemas.microsoft.com/office/drawing/2014/main" xmlns="" id="{6E68BC43-235E-41EB-8EF3-5E2C1F116EB1}"/>
                </a:ext>
              </a:extLst>
            </p:cNvPr>
            <p:cNvSpPr/>
            <p:nvPr/>
          </p:nvSpPr>
          <p:spPr>
            <a:xfrm>
              <a:off x="3855243" y="2438400"/>
              <a:ext cx="500063" cy="500063"/>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b="1" kern="0">
                <a:solidFill>
                  <a:prstClr val="black"/>
                </a:solidFill>
                <a:latin typeface="Calibri"/>
                <a:ea typeface="宋体"/>
              </a:endParaRPr>
            </a:p>
          </p:txBody>
        </p:sp>
        <p:cxnSp>
          <p:nvCxnSpPr>
            <p:cNvPr id="9" name="直接箭头连接符 9">
              <a:extLst>
                <a:ext uri="{FF2B5EF4-FFF2-40B4-BE49-F238E27FC236}">
                  <a16:creationId xmlns:a16="http://schemas.microsoft.com/office/drawing/2014/main" xmlns="" id="{A5DC2A65-3512-41DB-A456-CDBF5E76C768}"/>
                </a:ext>
              </a:extLst>
            </p:cNvPr>
            <p:cNvCxnSpPr>
              <a:cxnSpLocks noChangeShapeType="1"/>
              <a:stCxn id="7" idx="6"/>
              <a:endCxn id="8" idx="2"/>
            </p:cNvCxnSpPr>
            <p:nvPr/>
          </p:nvCxnSpPr>
          <p:spPr bwMode="auto">
            <a:xfrm>
              <a:off x="3345656" y="2688432"/>
              <a:ext cx="509587" cy="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xmlns="">
                  <a:noFill/>
                </a14:hiddenFill>
              </a:ext>
            </a:extLst>
          </p:spPr>
        </p:cxnSp>
        <p:sp>
          <p:nvSpPr>
            <p:cNvPr id="10" name="椭圆 9">
              <a:extLst>
                <a:ext uri="{FF2B5EF4-FFF2-40B4-BE49-F238E27FC236}">
                  <a16:creationId xmlns:a16="http://schemas.microsoft.com/office/drawing/2014/main" xmlns="" id="{2220826D-9006-4A73-BF28-5F9CA30340AE}"/>
                </a:ext>
              </a:extLst>
            </p:cNvPr>
            <p:cNvSpPr/>
            <p:nvPr/>
          </p:nvSpPr>
          <p:spPr>
            <a:xfrm>
              <a:off x="4864893" y="2438400"/>
              <a:ext cx="500063" cy="500063"/>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b="1" kern="0">
                <a:solidFill>
                  <a:prstClr val="black"/>
                </a:solidFill>
                <a:latin typeface="Calibri"/>
                <a:ea typeface="宋体"/>
              </a:endParaRPr>
            </a:p>
          </p:txBody>
        </p:sp>
        <p:cxnSp>
          <p:nvCxnSpPr>
            <p:cNvPr id="11" name="直接箭头连接符 11">
              <a:extLst>
                <a:ext uri="{FF2B5EF4-FFF2-40B4-BE49-F238E27FC236}">
                  <a16:creationId xmlns:a16="http://schemas.microsoft.com/office/drawing/2014/main" xmlns="" id="{36EC24EC-CEB2-404B-A76F-438182E5C46E}"/>
                </a:ext>
              </a:extLst>
            </p:cNvPr>
            <p:cNvCxnSpPr>
              <a:cxnSpLocks noChangeShapeType="1"/>
              <a:endCxn id="10" idx="2"/>
            </p:cNvCxnSpPr>
            <p:nvPr/>
          </p:nvCxnSpPr>
          <p:spPr bwMode="auto">
            <a:xfrm>
              <a:off x="4345780" y="2687638"/>
              <a:ext cx="519113" cy="794"/>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xmlns="">
                  <a:noFill/>
                </a14:hiddenFill>
              </a:ext>
            </a:extLst>
          </p:spPr>
        </p:cxnSp>
        <p:sp>
          <p:nvSpPr>
            <p:cNvPr id="12" name="椭圆 11">
              <a:extLst>
                <a:ext uri="{FF2B5EF4-FFF2-40B4-BE49-F238E27FC236}">
                  <a16:creationId xmlns:a16="http://schemas.microsoft.com/office/drawing/2014/main" xmlns="" id="{19CF6F10-9693-435D-95BF-571F6073BB08}"/>
                </a:ext>
              </a:extLst>
            </p:cNvPr>
            <p:cNvSpPr/>
            <p:nvPr/>
          </p:nvSpPr>
          <p:spPr>
            <a:xfrm>
              <a:off x="5874543" y="2438400"/>
              <a:ext cx="500063" cy="500063"/>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b="1" kern="0">
                <a:solidFill>
                  <a:prstClr val="black"/>
                </a:solidFill>
                <a:latin typeface="Calibri"/>
                <a:ea typeface="宋体"/>
              </a:endParaRPr>
            </a:p>
          </p:txBody>
        </p:sp>
        <p:cxnSp>
          <p:nvCxnSpPr>
            <p:cNvPr id="13" name="直接箭头连接符 13">
              <a:extLst>
                <a:ext uri="{FF2B5EF4-FFF2-40B4-BE49-F238E27FC236}">
                  <a16:creationId xmlns:a16="http://schemas.microsoft.com/office/drawing/2014/main" xmlns="" id="{34352D2F-F50D-4355-8F22-F0D660E58CF7}"/>
                </a:ext>
              </a:extLst>
            </p:cNvPr>
            <p:cNvCxnSpPr>
              <a:cxnSpLocks noChangeShapeType="1"/>
              <a:endCxn id="12" idx="2"/>
            </p:cNvCxnSpPr>
            <p:nvPr/>
          </p:nvCxnSpPr>
          <p:spPr bwMode="auto">
            <a:xfrm>
              <a:off x="5345905" y="2687638"/>
              <a:ext cx="528638" cy="794"/>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xmlns="">
                  <a:noFill/>
                </a14:hiddenFill>
              </a:ext>
            </a:extLst>
          </p:spPr>
        </p:cxnSp>
        <p:sp>
          <p:nvSpPr>
            <p:cNvPr id="14" name="椭圆 13">
              <a:extLst>
                <a:ext uri="{FF2B5EF4-FFF2-40B4-BE49-F238E27FC236}">
                  <a16:creationId xmlns:a16="http://schemas.microsoft.com/office/drawing/2014/main" xmlns="" id="{54E57AA5-D5FF-41EA-A296-6171A469F167}"/>
                </a:ext>
              </a:extLst>
            </p:cNvPr>
            <p:cNvSpPr/>
            <p:nvPr/>
          </p:nvSpPr>
          <p:spPr>
            <a:xfrm>
              <a:off x="6884193" y="2438400"/>
              <a:ext cx="500063" cy="500063"/>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b="1" kern="0">
                <a:solidFill>
                  <a:prstClr val="black"/>
                </a:solidFill>
                <a:latin typeface="Calibri"/>
                <a:ea typeface="宋体"/>
              </a:endParaRPr>
            </a:p>
          </p:txBody>
        </p:sp>
        <p:cxnSp>
          <p:nvCxnSpPr>
            <p:cNvPr id="15" name="直接箭头连接符 15">
              <a:extLst>
                <a:ext uri="{FF2B5EF4-FFF2-40B4-BE49-F238E27FC236}">
                  <a16:creationId xmlns:a16="http://schemas.microsoft.com/office/drawing/2014/main" xmlns="" id="{13B0EF95-33F6-41C0-8F41-0D8887BD0116}"/>
                </a:ext>
              </a:extLst>
            </p:cNvPr>
            <p:cNvCxnSpPr>
              <a:cxnSpLocks noChangeShapeType="1"/>
              <a:endCxn id="14" idx="2"/>
            </p:cNvCxnSpPr>
            <p:nvPr/>
          </p:nvCxnSpPr>
          <p:spPr bwMode="auto">
            <a:xfrm>
              <a:off x="6384130" y="2687638"/>
              <a:ext cx="500062" cy="1587"/>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xmlns="">
                  <a:noFill/>
                </a14:hiddenFill>
              </a:ext>
            </a:extLst>
          </p:spPr>
        </p:cxnSp>
      </p:grpSp>
      <p:sp>
        <p:nvSpPr>
          <p:cNvPr id="40" name="TextBox 16">
            <a:extLst>
              <a:ext uri="{FF2B5EF4-FFF2-40B4-BE49-F238E27FC236}">
                <a16:creationId xmlns:a16="http://schemas.microsoft.com/office/drawing/2014/main" xmlns="" id="{FBCF9ABF-CF78-4674-ACAB-B286041A5910}"/>
              </a:ext>
            </a:extLst>
          </p:cNvPr>
          <p:cNvSpPr txBox="1"/>
          <p:nvPr/>
        </p:nvSpPr>
        <p:spPr>
          <a:xfrm>
            <a:off x="609600" y="4574941"/>
            <a:ext cx="10972800" cy="1688476"/>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457200" indent="-457200" fontAlgn="auto">
              <a:lnSpc>
                <a:spcPct val="150000"/>
              </a:lnSpc>
              <a:spcBef>
                <a:spcPts val="0"/>
              </a:spcBef>
              <a:spcAft>
                <a:spcPts val="0"/>
              </a:spcAft>
              <a:buBlip>
                <a:blip r:embed="rId2"/>
              </a:buBlip>
              <a:defRPr/>
            </a:pPr>
            <a:r>
              <a:rPr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每个物理结点增加一个指向</a:t>
            </a:r>
            <a:r>
              <a:rPr lang="zh-CN" altLang="en-US" b="1" kern="0" dirty="0">
                <a:solidFill>
                  <a:srgbClr val="CC0099"/>
                </a:solidFill>
                <a:latin typeface="微软雅黑" panose="020B0503020204020204" pitchFamily="34" charset="-122"/>
                <a:ea typeface="微软雅黑" panose="020B0503020204020204" pitchFamily="34" charset="-122"/>
                <a:cs typeface="Times New Roman" pitchFamily="18" charset="0"/>
              </a:rPr>
              <a:t>后继</a:t>
            </a:r>
            <a:r>
              <a:rPr kumimoji="1" lang="zh-CN" altLang="en-US" b="1" kern="0" dirty="0">
                <a:solidFill>
                  <a:srgbClr val="CC0099"/>
                </a:solidFill>
                <a:latin typeface="微软雅黑" panose="020B0503020204020204" pitchFamily="34" charset="-122"/>
                <a:ea typeface="微软雅黑" panose="020B0503020204020204" pitchFamily="34" charset="-122"/>
                <a:cs typeface="Times New Roman" pitchFamily="18" charset="0"/>
              </a:rPr>
              <a:t>结点</a:t>
            </a:r>
            <a:r>
              <a:rPr kumimoji="1"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的指针域 </a:t>
            </a:r>
            <a:r>
              <a:rPr kumimoji="1" lang="en-US" altLang="zh-CN" b="1" kern="0" dirty="0">
                <a:solidFill>
                  <a:prstClr val="black"/>
                </a:solidFill>
                <a:latin typeface="微软雅黑" panose="020B0503020204020204" pitchFamily="34" charset="-122"/>
                <a:ea typeface="微软雅黑" panose="020B0503020204020204" pitchFamily="34" charset="-122"/>
                <a:cs typeface="Times New Roman" pitchFamily="18" charset="0"/>
                <a:sym typeface="Wingdings"/>
              </a:rPr>
              <a:t> </a:t>
            </a:r>
            <a:r>
              <a:rPr kumimoji="1" lang="zh-CN" altLang="en-US" b="1" kern="0" spc="50" dirty="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itchFamily="18" charset="0"/>
              </a:rPr>
              <a:t>单链表</a:t>
            </a:r>
            <a:r>
              <a:rPr kumimoji="1" lang="zh-CN" altLang="en-US" b="1" kern="0" spc="50" dirty="0">
                <a:ln w="11430"/>
                <a:solidFill>
                  <a:prstClr val="black"/>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itchFamily="18" charset="0"/>
              </a:rPr>
              <a:t>。</a:t>
            </a:r>
            <a:endParaRPr kumimoji="1" lang="en-US" altLang="zh-CN" b="1" kern="0" spc="50" dirty="0">
              <a:ln w="11430"/>
              <a:solidFill>
                <a:prstClr val="black"/>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itchFamily="18" charset="0"/>
            </a:endParaRPr>
          </a:p>
          <a:p>
            <a:pPr marL="457200" indent="-457200" fontAlgn="auto">
              <a:lnSpc>
                <a:spcPct val="150000"/>
              </a:lnSpc>
              <a:spcBef>
                <a:spcPts val="0"/>
              </a:spcBef>
              <a:spcAft>
                <a:spcPts val="0"/>
              </a:spcAft>
              <a:buBlip>
                <a:blip r:embed="rId2"/>
              </a:buBlip>
              <a:defRPr/>
            </a:pPr>
            <a:r>
              <a:rPr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每个物理结点增加一个指向</a:t>
            </a:r>
            <a:r>
              <a:rPr lang="zh-CN" altLang="en-US" b="1" kern="0" dirty="0">
                <a:solidFill>
                  <a:srgbClr val="CC0099"/>
                </a:solidFill>
                <a:latin typeface="微软雅黑" panose="020B0503020204020204" pitchFamily="34" charset="-122"/>
                <a:ea typeface="微软雅黑" panose="020B0503020204020204" pitchFamily="34" charset="-122"/>
                <a:cs typeface="Times New Roman" pitchFamily="18" charset="0"/>
              </a:rPr>
              <a:t>后继</a:t>
            </a:r>
            <a:r>
              <a:rPr kumimoji="1" lang="zh-CN" altLang="en-US" b="1" kern="0" dirty="0">
                <a:solidFill>
                  <a:srgbClr val="CC0099"/>
                </a:solidFill>
                <a:latin typeface="微软雅黑" panose="020B0503020204020204" pitchFamily="34" charset="-122"/>
                <a:ea typeface="微软雅黑" panose="020B0503020204020204" pitchFamily="34" charset="-122"/>
                <a:cs typeface="Times New Roman" pitchFamily="18" charset="0"/>
              </a:rPr>
              <a:t>结点</a:t>
            </a:r>
            <a:r>
              <a:rPr kumimoji="1"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的指针域和一个指向</a:t>
            </a:r>
            <a:r>
              <a:rPr kumimoji="1" lang="zh-CN" altLang="en-US" b="1" kern="0" dirty="0">
                <a:solidFill>
                  <a:srgbClr val="CC0099"/>
                </a:solidFill>
                <a:latin typeface="微软雅黑" panose="020B0503020204020204" pitchFamily="34" charset="-122"/>
                <a:ea typeface="微软雅黑" panose="020B0503020204020204" pitchFamily="34" charset="-122"/>
                <a:cs typeface="Times New Roman" pitchFamily="18" charset="0"/>
              </a:rPr>
              <a:t>前驱结点</a:t>
            </a:r>
            <a:r>
              <a:rPr kumimoji="1"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的指针域 </a:t>
            </a:r>
            <a:r>
              <a:rPr kumimoji="1" lang="en-US" altLang="zh-CN" b="1" kern="0" dirty="0">
                <a:solidFill>
                  <a:prstClr val="black"/>
                </a:solidFill>
                <a:latin typeface="微软雅黑" panose="020B0503020204020204" pitchFamily="34" charset="-122"/>
                <a:ea typeface="微软雅黑" panose="020B0503020204020204" pitchFamily="34" charset="-122"/>
                <a:cs typeface="Times New Roman" pitchFamily="18" charset="0"/>
                <a:sym typeface="Wingdings"/>
              </a:rPr>
              <a:t></a:t>
            </a:r>
            <a:r>
              <a:rPr kumimoji="1" lang="zh-CN" altLang="en-US" b="1" kern="0" spc="50" dirty="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itchFamily="18" charset="0"/>
              </a:rPr>
              <a:t>双链表</a:t>
            </a:r>
            <a:r>
              <a:rPr kumimoji="1" lang="zh-CN" altLang="en-US" b="1" kern="0" spc="50" dirty="0">
                <a:ln w="11430"/>
                <a:solidFill>
                  <a:prstClr val="black"/>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itchFamily="18" charset="0"/>
              </a:rPr>
              <a:t>。</a:t>
            </a:r>
            <a:endParaRPr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descr="信纸"/>
          <p:cNvSpPr txBox="1">
            <a:spLocks noChangeArrowheads="1"/>
          </p:cNvSpPr>
          <p:nvPr/>
        </p:nvSpPr>
        <p:spPr bwMode="auto">
          <a:xfrm>
            <a:off x="1936749" y="533400"/>
            <a:ext cx="4464051" cy="523220"/>
          </a:xfrm>
          <a:prstGeom prst="rect">
            <a:avLst/>
          </a:prstGeom>
          <a:solidFill>
            <a:schemeClr val="bg1"/>
          </a:solidFill>
          <a:ln w="9525" cap="flat" cmpd="sng" algn="ctr">
            <a:noFill/>
            <a:prstDash val="solid"/>
            <a:headEnd/>
            <a:tailEnd/>
          </a:ln>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ct val="50000"/>
              </a:spcBef>
              <a:spcAft>
                <a:spcPts val="0"/>
              </a:spcAft>
              <a:defRPr/>
            </a:pPr>
            <a:r>
              <a:rPr kumimoji="1" lang="zh-CN" altLang="en-US" sz="2800" b="1" kern="0" spc="50" dirty="0">
                <a:ln w="11430"/>
                <a:solidFill>
                  <a:srgbClr val="FF0000"/>
                </a:solidFill>
                <a:ea typeface="黑体" panose="02010609060101010101" pitchFamily="49" charset="-122"/>
                <a:cs typeface="Times New Roman" panose="02020603050405020304" pitchFamily="18" charset="0"/>
              </a:rPr>
              <a:t>线性表的知识结构</a:t>
            </a:r>
            <a:endParaRPr lang="zh-CN" altLang="en-US" sz="2800" b="1" kern="0" spc="50" dirty="0">
              <a:ln w="11430"/>
              <a:solidFill>
                <a:srgbClr val="FF0000"/>
              </a:solidFill>
              <a:ea typeface="黑体" panose="02010609060101010101" pitchFamily="49" charset="-122"/>
              <a:cs typeface="Times New Roman" panose="02020603050405020304" pitchFamily="18" charset="0"/>
            </a:endParaRPr>
          </a:p>
        </p:txBody>
      </p:sp>
      <p:sp>
        <p:nvSpPr>
          <p:cNvPr id="6" name="TextBox 5"/>
          <p:cNvSpPr txBox="1"/>
          <p:nvPr/>
        </p:nvSpPr>
        <p:spPr>
          <a:xfrm>
            <a:off x="3095604" y="1205326"/>
            <a:ext cx="2357454" cy="461665"/>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fontAlgn="auto">
              <a:spcBef>
                <a:spcPct val="50000"/>
              </a:spcBef>
              <a:spcAft>
                <a:spcPts val="0"/>
              </a:spcAft>
              <a:defRPr/>
            </a:pPr>
            <a:r>
              <a:rPr lang="zh-CN" altLang="en-US" b="1" kern="0" dirty="0">
                <a:solidFill>
                  <a:prstClr val="white"/>
                </a:solidFill>
                <a:latin typeface="楷体" pitchFamily="49" charset="-122"/>
                <a:ea typeface="楷体" pitchFamily="49" charset="-122"/>
              </a:rPr>
              <a:t>线性表的概念</a:t>
            </a:r>
          </a:p>
        </p:txBody>
      </p:sp>
      <p:sp>
        <p:nvSpPr>
          <p:cNvPr id="7" name="TextBox 6"/>
          <p:cNvSpPr txBox="1"/>
          <p:nvPr/>
        </p:nvSpPr>
        <p:spPr>
          <a:xfrm>
            <a:off x="2738414" y="2024181"/>
            <a:ext cx="3000396" cy="461665"/>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线性表的存储结构</a:t>
            </a:r>
          </a:p>
        </p:txBody>
      </p:sp>
      <p:sp>
        <p:nvSpPr>
          <p:cNvPr id="8" name="下箭头 7"/>
          <p:cNvSpPr/>
          <p:nvPr/>
        </p:nvSpPr>
        <p:spPr>
          <a:xfrm>
            <a:off x="4095736" y="1743491"/>
            <a:ext cx="142876" cy="252000"/>
          </a:xfrm>
          <a:prstGeom prst="downArrow">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ct val="50000"/>
              </a:spcBef>
              <a:spcAft>
                <a:spcPts val="0"/>
              </a:spcAft>
              <a:defRPr/>
            </a:pPr>
            <a:endParaRPr lang="zh-CN" altLang="en-US" sz="2000" b="1" kern="0">
              <a:solidFill>
                <a:prstClr val="white"/>
              </a:solidFill>
              <a:latin typeface="Calibri"/>
              <a:ea typeface="宋体"/>
            </a:endParaRPr>
          </a:p>
        </p:txBody>
      </p:sp>
      <p:grpSp>
        <p:nvGrpSpPr>
          <p:cNvPr id="9" name="组合 8"/>
          <p:cNvGrpSpPr>
            <a:grpSpLocks/>
          </p:cNvGrpSpPr>
          <p:nvPr/>
        </p:nvGrpSpPr>
        <p:grpSpPr bwMode="auto">
          <a:xfrm>
            <a:off x="5881689" y="519338"/>
            <a:ext cx="5386379" cy="1474634"/>
            <a:chOff x="4357686" y="263778"/>
            <a:chExt cx="5386417" cy="1474194"/>
          </a:xfrm>
        </p:grpSpPr>
        <p:sp>
          <p:nvSpPr>
            <p:cNvPr id="10" name="TextBox 9"/>
            <p:cNvSpPr txBox="1"/>
            <p:nvPr/>
          </p:nvSpPr>
          <p:spPr>
            <a:xfrm>
              <a:off x="6222835" y="263778"/>
              <a:ext cx="1571634" cy="461527"/>
            </a:xfrm>
            <a:prstGeom prst="rect">
              <a:avLst/>
            </a:prstGeom>
            <a:noFill/>
          </p:spPr>
          <p:txBody>
            <a:bodyPr wrap="square">
              <a:spAutoFit/>
            </a:bodyPr>
            <a:lstStyle/>
            <a:p>
              <a:pPr fontAlgn="auto">
                <a:spcBef>
                  <a:spcPct val="50000"/>
                </a:spcBef>
                <a:spcAft>
                  <a:spcPts val="0"/>
                </a:spcAft>
                <a:defRPr/>
              </a:pPr>
              <a:r>
                <a:rPr lang="zh-CN" altLang="en-US" b="1" kern="0" dirty="0">
                  <a:solidFill>
                    <a:srgbClr val="0000FF"/>
                  </a:solidFill>
                  <a:latin typeface="楷体" pitchFamily="49" charset="-122"/>
                  <a:ea typeface="楷体" pitchFamily="49" charset="-122"/>
                </a:rPr>
                <a:t>逻辑特性</a:t>
              </a:r>
            </a:p>
          </p:txBody>
        </p:sp>
        <p:sp>
          <p:nvSpPr>
            <p:cNvPr id="11" name="TextBox 10"/>
            <p:cNvSpPr txBox="1"/>
            <p:nvPr/>
          </p:nvSpPr>
          <p:spPr>
            <a:xfrm>
              <a:off x="4357686" y="988824"/>
              <a:ext cx="5386417" cy="749148"/>
            </a:xfrm>
            <a:prstGeom prst="rect">
              <a:avLst/>
            </a:prstGeom>
            <a:noFill/>
          </p:spPr>
          <p:txBody>
            <a:bodyPr wrap="square">
              <a:spAutoFit/>
            </a:bodyPr>
            <a:lstStyle/>
            <a:p>
              <a:pPr fontAlgn="auto">
                <a:lnSpc>
                  <a:spcPts val="1800"/>
                </a:lnSpc>
                <a:spcBef>
                  <a:spcPct val="50000"/>
                </a:spcBef>
                <a:spcAft>
                  <a:spcPts val="0"/>
                </a:spcAft>
                <a:defRPr/>
              </a:pPr>
              <a:r>
                <a:rPr lang="zh-CN" altLang="en-US" b="1" kern="0" dirty="0">
                  <a:solidFill>
                    <a:srgbClr val="0000FF"/>
                  </a:solidFill>
                  <a:ea typeface="楷体" pitchFamily="49" charset="-122"/>
                  <a:cs typeface="Times New Roman" pitchFamily="18" charset="0"/>
                </a:rPr>
                <a:t>线性表</a:t>
              </a:r>
              <a:r>
                <a:rPr lang="en-US" altLang="zh-CN" b="1" kern="0" dirty="0">
                  <a:solidFill>
                    <a:srgbClr val="0000FF"/>
                  </a:solidFill>
                  <a:ea typeface="楷体" pitchFamily="49" charset="-122"/>
                  <a:cs typeface="Times New Roman" pitchFamily="18" charset="0"/>
                </a:rPr>
                <a:t>ADT = </a:t>
              </a:r>
              <a:r>
                <a:rPr lang="zh-CN" altLang="en-US" b="1" kern="0" dirty="0">
                  <a:solidFill>
                    <a:srgbClr val="0000FF"/>
                  </a:solidFill>
                  <a:ea typeface="楷体" pitchFamily="49" charset="-122"/>
                  <a:cs typeface="Times New Roman" pitchFamily="18" charset="0"/>
                </a:rPr>
                <a:t>逻辑结构 ＋  基本运算</a:t>
              </a:r>
              <a:endParaRPr lang="en-US" altLang="zh-CN" b="1" kern="0" dirty="0">
                <a:solidFill>
                  <a:srgbClr val="0000FF"/>
                </a:solidFill>
                <a:ea typeface="楷体" pitchFamily="49" charset="-122"/>
                <a:cs typeface="Times New Roman" pitchFamily="18" charset="0"/>
              </a:endParaRPr>
            </a:p>
            <a:p>
              <a:pPr fontAlgn="auto">
                <a:lnSpc>
                  <a:spcPts val="1800"/>
                </a:lnSpc>
                <a:spcBef>
                  <a:spcPct val="50000"/>
                </a:spcBef>
                <a:spcAft>
                  <a:spcPts val="0"/>
                </a:spcAft>
                <a:defRPr/>
              </a:pPr>
              <a:r>
                <a:rPr lang="zh-CN" altLang="en-US" b="1" kern="0" dirty="0">
                  <a:solidFill>
                    <a:srgbClr val="0000FF"/>
                  </a:solidFill>
                  <a:ea typeface="楷体" pitchFamily="49" charset="-122"/>
                  <a:cs typeface="Times New Roman" pitchFamily="18" charset="0"/>
                </a:rPr>
                <a:t>                                            （运算描述）</a:t>
              </a:r>
            </a:p>
          </p:txBody>
        </p:sp>
        <p:cxnSp>
          <p:nvCxnSpPr>
            <p:cNvPr id="86072" name="直接连接符 11"/>
            <p:cNvCxnSpPr>
              <a:cxnSpLocks noChangeShapeType="1"/>
            </p:cNvCxnSpPr>
            <p:nvPr/>
          </p:nvCxnSpPr>
          <p:spPr bwMode="auto">
            <a:xfrm rot="5400000">
              <a:off x="6821502" y="798573"/>
              <a:ext cx="214314" cy="1588"/>
            </a:xfrm>
            <a:prstGeom prst="line">
              <a:avLst/>
            </a:prstGeom>
            <a:noFill/>
            <a:ln w="28575" algn="ctr">
              <a:solidFill>
                <a:srgbClr val="FF00FF"/>
              </a:solidFill>
              <a:round/>
              <a:headEnd/>
              <a:tailEnd/>
            </a:ln>
            <a:extLst>
              <a:ext uri="{909E8E84-426E-40DD-AFC4-6F175D3DCCD1}">
                <a14:hiddenFill xmlns:a14="http://schemas.microsoft.com/office/drawing/2010/main" xmlns="">
                  <a:noFill/>
                </a14:hiddenFill>
              </a:ext>
            </a:extLst>
          </p:spPr>
        </p:cxnSp>
      </p:grpSp>
      <p:grpSp>
        <p:nvGrpSpPr>
          <p:cNvPr id="13" name="组合 12"/>
          <p:cNvGrpSpPr>
            <a:grpSpLocks/>
          </p:cNvGrpSpPr>
          <p:nvPr/>
        </p:nvGrpSpPr>
        <p:grpSpPr bwMode="auto">
          <a:xfrm>
            <a:off x="2595564" y="2628901"/>
            <a:ext cx="3000375" cy="3000375"/>
            <a:chOff x="1071538" y="2534058"/>
            <a:chExt cx="3000396" cy="2999681"/>
          </a:xfrm>
        </p:grpSpPr>
        <p:sp>
          <p:nvSpPr>
            <p:cNvPr id="14" name="下箭头 13"/>
            <p:cNvSpPr/>
            <p:nvPr/>
          </p:nvSpPr>
          <p:spPr>
            <a:xfrm>
              <a:off x="2571736" y="2534058"/>
              <a:ext cx="142876" cy="2448000"/>
            </a:xfrm>
            <a:prstGeom prst="downArrow">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ct val="50000"/>
                </a:spcBef>
                <a:spcAft>
                  <a:spcPts val="0"/>
                </a:spcAft>
                <a:defRPr/>
              </a:pPr>
              <a:endParaRPr lang="zh-CN" altLang="en-US" sz="2000" b="1" kern="0">
                <a:solidFill>
                  <a:prstClr val="white"/>
                </a:solidFill>
                <a:latin typeface="Calibri"/>
                <a:ea typeface="宋体"/>
              </a:endParaRPr>
            </a:p>
          </p:txBody>
        </p:sp>
        <p:sp>
          <p:nvSpPr>
            <p:cNvPr id="15" name="TextBox 14"/>
            <p:cNvSpPr txBox="1"/>
            <p:nvPr/>
          </p:nvSpPr>
          <p:spPr>
            <a:xfrm>
              <a:off x="1071538" y="5072074"/>
              <a:ext cx="3000396" cy="461665"/>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线性表的应用</a:t>
              </a:r>
            </a:p>
          </p:txBody>
        </p:sp>
      </p:grpSp>
      <p:grpSp>
        <p:nvGrpSpPr>
          <p:cNvPr id="16" name="组合 15"/>
          <p:cNvGrpSpPr>
            <a:grpSpLocks/>
          </p:cNvGrpSpPr>
          <p:nvPr/>
        </p:nvGrpSpPr>
        <p:grpSpPr bwMode="auto">
          <a:xfrm>
            <a:off x="2452688" y="5710238"/>
            <a:ext cx="3429000" cy="742950"/>
            <a:chOff x="928662" y="5615604"/>
            <a:chExt cx="3429024" cy="742354"/>
          </a:xfrm>
        </p:grpSpPr>
        <p:sp>
          <p:nvSpPr>
            <p:cNvPr id="17" name="TextBox 16"/>
            <p:cNvSpPr txBox="1"/>
            <p:nvPr/>
          </p:nvSpPr>
          <p:spPr>
            <a:xfrm>
              <a:off x="928662" y="5896293"/>
              <a:ext cx="3429024" cy="461665"/>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特殊的线性表</a:t>
              </a:r>
              <a:r>
                <a:rPr lang="en-US" altLang="zh-CN" b="1" kern="0">
                  <a:solidFill>
                    <a:prstClr val="white"/>
                  </a:solidFill>
                  <a:latin typeface="楷体" pitchFamily="49" charset="-122"/>
                  <a:ea typeface="楷体" pitchFamily="49" charset="-122"/>
                </a:rPr>
                <a:t>—</a:t>
              </a:r>
              <a:r>
                <a:rPr lang="zh-CN" altLang="en-US" b="1" kern="0">
                  <a:solidFill>
                    <a:prstClr val="white"/>
                  </a:solidFill>
                  <a:latin typeface="楷体" pitchFamily="49" charset="-122"/>
                  <a:ea typeface="楷体" pitchFamily="49" charset="-122"/>
                </a:rPr>
                <a:t>有序表</a:t>
              </a:r>
            </a:p>
          </p:txBody>
        </p:sp>
        <p:sp>
          <p:nvSpPr>
            <p:cNvPr id="18" name="下箭头 17"/>
            <p:cNvSpPr/>
            <p:nvPr/>
          </p:nvSpPr>
          <p:spPr>
            <a:xfrm>
              <a:off x="2571736" y="5615604"/>
              <a:ext cx="142876" cy="252000"/>
            </a:xfrm>
            <a:prstGeom prst="downArrow">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ct val="50000"/>
                </a:spcBef>
                <a:spcAft>
                  <a:spcPts val="0"/>
                </a:spcAft>
                <a:defRPr/>
              </a:pPr>
              <a:endParaRPr lang="zh-CN" altLang="en-US" sz="2000" b="1" kern="0">
                <a:solidFill>
                  <a:prstClr val="white"/>
                </a:solidFill>
                <a:latin typeface="Calibri"/>
                <a:ea typeface="宋体"/>
              </a:endParaRPr>
            </a:p>
          </p:txBody>
        </p:sp>
      </p:grpSp>
      <p:grpSp>
        <p:nvGrpSpPr>
          <p:cNvPr id="19" name="组合 18"/>
          <p:cNvGrpSpPr>
            <a:grpSpLocks/>
          </p:cNvGrpSpPr>
          <p:nvPr/>
        </p:nvGrpSpPr>
        <p:grpSpPr bwMode="auto">
          <a:xfrm>
            <a:off x="1538290" y="2524127"/>
            <a:ext cx="2500310" cy="1902561"/>
            <a:chOff x="14258" y="2428868"/>
            <a:chExt cx="2500327" cy="1902419"/>
          </a:xfrm>
        </p:grpSpPr>
        <p:sp>
          <p:nvSpPr>
            <p:cNvPr id="20" name="TextBox 19"/>
            <p:cNvSpPr txBox="1"/>
            <p:nvPr/>
          </p:nvSpPr>
          <p:spPr>
            <a:xfrm>
              <a:off x="14258" y="2786030"/>
              <a:ext cx="2500327" cy="461631"/>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wrap="square">
              <a:spAutoFit/>
            </a:bodyPr>
            <a:lstStyle/>
            <a:p>
              <a:pPr algn="ctr" fontAlgn="auto">
                <a:spcBef>
                  <a:spcPct val="50000"/>
                </a:spcBef>
                <a:spcAft>
                  <a:spcPts val="0"/>
                </a:spcAft>
                <a:defRPr/>
              </a:pPr>
              <a:r>
                <a:rPr lang="zh-CN" altLang="en-US" b="1" kern="0" dirty="0">
                  <a:solidFill>
                    <a:prstClr val="white"/>
                  </a:solidFill>
                  <a:latin typeface="楷体" pitchFamily="49" charset="-122"/>
                  <a:ea typeface="楷体" pitchFamily="49" charset="-122"/>
                </a:rPr>
                <a:t>顺序存储结构</a:t>
              </a:r>
            </a:p>
          </p:txBody>
        </p:sp>
        <p:sp>
          <p:nvSpPr>
            <p:cNvPr id="21" name="TextBox 20"/>
            <p:cNvSpPr txBox="1"/>
            <p:nvPr/>
          </p:nvSpPr>
          <p:spPr>
            <a:xfrm>
              <a:off x="214285" y="3500352"/>
              <a:ext cx="2100462" cy="830935"/>
            </a:xfrm>
            <a:prstGeom prst="rect">
              <a:avLst/>
            </a:prstGeom>
            <a:noFill/>
          </p:spPr>
          <p:txBody>
            <a:bodyPr wrap="square">
              <a:spAutoFit/>
            </a:bodyPr>
            <a:lstStyle/>
            <a:p>
              <a:pPr algn="ctr" fontAlgn="auto">
                <a:spcBef>
                  <a:spcPct val="50000"/>
                </a:spcBef>
                <a:spcAft>
                  <a:spcPts val="0"/>
                </a:spcAft>
                <a:defRPr/>
              </a:pPr>
              <a:r>
                <a:rPr lang="zh-CN" altLang="en-US" b="1" kern="0" dirty="0">
                  <a:solidFill>
                    <a:srgbClr val="0000FF"/>
                  </a:solidFill>
                  <a:latin typeface="楷体" pitchFamily="49" charset="-122"/>
                  <a:ea typeface="楷体" pitchFamily="49" charset="-122"/>
                </a:rPr>
                <a:t>顺序表中</a:t>
              </a:r>
              <a:r>
                <a:rPr lang="zh-CN" altLang="en-US" b="1" kern="0" dirty="0">
                  <a:solidFill>
                    <a:srgbClr val="0000FF"/>
                  </a:solidFill>
                  <a:latin typeface="楷体" pitchFamily="49" charset="-122"/>
                  <a:ea typeface="楷体" pitchFamily="49" charset="-122"/>
                  <a:cs typeface="Times New Roman" pitchFamily="18" charset="0"/>
                </a:rPr>
                <a:t>基本运算的实现</a:t>
              </a:r>
              <a:endParaRPr lang="zh-CN" altLang="en-US" b="1" kern="0" dirty="0">
                <a:solidFill>
                  <a:srgbClr val="0000FF"/>
                </a:solidFill>
                <a:latin typeface="楷体" pitchFamily="49" charset="-122"/>
                <a:ea typeface="楷体" pitchFamily="49" charset="-122"/>
              </a:endParaRPr>
            </a:p>
          </p:txBody>
        </p:sp>
        <p:cxnSp>
          <p:nvCxnSpPr>
            <p:cNvPr id="86056" name="直接箭头连接符 21"/>
            <p:cNvCxnSpPr>
              <a:cxnSpLocks noChangeShapeType="1"/>
              <a:stCxn id="21" idx="0"/>
              <a:endCxn id="20" idx="2"/>
            </p:cNvCxnSpPr>
            <p:nvPr/>
          </p:nvCxnSpPr>
          <p:spPr bwMode="auto">
            <a:xfrm flipH="1" flipV="1">
              <a:off x="1264422" y="3247661"/>
              <a:ext cx="95" cy="252691"/>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xmlns="">
                  <a:noFill/>
                </a14:hiddenFill>
              </a:ext>
            </a:extLst>
          </p:spPr>
        </p:cxnSp>
        <p:cxnSp>
          <p:nvCxnSpPr>
            <p:cNvPr id="86057" name="直接箭头连接符 22"/>
            <p:cNvCxnSpPr>
              <a:cxnSpLocks noChangeShapeType="1"/>
            </p:cNvCxnSpPr>
            <p:nvPr/>
          </p:nvCxnSpPr>
          <p:spPr bwMode="auto">
            <a:xfrm rot="10800000" flipV="1">
              <a:off x="1571604" y="2428868"/>
              <a:ext cx="428628" cy="35719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xmlns="">
                  <a:noFill/>
                </a14:hiddenFill>
              </a:ext>
            </a:extLst>
          </p:spPr>
        </p:cxnSp>
      </p:grpSp>
      <p:grpSp>
        <p:nvGrpSpPr>
          <p:cNvPr id="24" name="组合 23"/>
          <p:cNvGrpSpPr>
            <a:grpSpLocks/>
          </p:cNvGrpSpPr>
          <p:nvPr/>
        </p:nvGrpSpPr>
        <p:grpSpPr bwMode="auto">
          <a:xfrm>
            <a:off x="5385438" y="2501756"/>
            <a:ext cx="3429000" cy="794961"/>
            <a:chOff x="3857620" y="2452762"/>
            <a:chExt cx="3429024" cy="795026"/>
          </a:xfrm>
        </p:grpSpPr>
        <p:sp>
          <p:nvSpPr>
            <p:cNvPr id="25" name="TextBox 24"/>
            <p:cNvSpPr txBox="1"/>
            <p:nvPr/>
          </p:nvSpPr>
          <p:spPr>
            <a:xfrm>
              <a:off x="5072067" y="2786085"/>
              <a:ext cx="2214577" cy="461703"/>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链式存储结构</a:t>
              </a:r>
            </a:p>
          </p:txBody>
        </p:sp>
        <p:cxnSp>
          <p:nvCxnSpPr>
            <p:cNvPr id="86053" name="直接箭头连接符 25"/>
            <p:cNvCxnSpPr>
              <a:cxnSpLocks noChangeShapeType="1"/>
            </p:cNvCxnSpPr>
            <p:nvPr/>
          </p:nvCxnSpPr>
          <p:spPr bwMode="auto">
            <a:xfrm>
              <a:off x="3857620" y="2452762"/>
              <a:ext cx="1214447" cy="35719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xmlns="">
                  <a:noFill/>
                </a14:hiddenFill>
              </a:ext>
            </a:extLst>
          </p:spPr>
        </p:cxnSp>
      </p:grpSp>
      <p:grpSp>
        <p:nvGrpSpPr>
          <p:cNvPr id="27" name="组合 26"/>
          <p:cNvGrpSpPr>
            <a:grpSpLocks/>
          </p:cNvGrpSpPr>
          <p:nvPr/>
        </p:nvGrpSpPr>
        <p:grpSpPr bwMode="auto">
          <a:xfrm>
            <a:off x="4295779" y="3309938"/>
            <a:ext cx="2514597" cy="2200454"/>
            <a:chOff x="3143240" y="3214686"/>
            <a:chExt cx="2143140" cy="2200284"/>
          </a:xfrm>
        </p:grpSpPr>
        <p:sp>
          <p:nvSpPr>
            <p:cNvPr id="28" name="TextBox 27"/>
            <p:cNvSpPr txBox="1"/>
            <p:nvPr/>
          </p:nvSpPr>
          <p:spPr>
            <a:xfrm>
              <a:off x="3428992" y="3571845"/>
              <a:ext cx="1285884" cy="461629"/>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单链表</a:t>
              </a:r>
            </a:p>
          </p:txBody>
        </p:sp>
        <p:sp>
          <p:nvSpPr>
            <p:cNvPr id="29" name="TextBox 28"/>
            <p:cNvSpPr txBox="1"/>
            <p:nvPr/>
          </p:nvSpPr>
          <p:spPr>
            <a:xfrm>
              <a:off x="3143240" y="4214734"/>
              <a:ext cx="1785951" cy="1200236"/>
            </a:xfrm>
            <a:prstGeom prst="rect">
              <a:avLst/>
            </a:prstGeom>
            <a:noFill/>
          </p:spPr>
          <p:txBody>
            <a:bodyPr>
              <a:spAutoFit/>
            </a:bodyPr>
            <a:lstStyle/>
            <a:p>
              <a:pPr algn="ctr" fontAlgn="auto">
                <a:spcBef>
                  <a:spcPct val="50000"/>
                </a:spcBef>
                <a:spcAft>
                  <a:spcPts val="0"/>
                </a:spcAft>
                <a:defRPr/>
              </a:pPr>
              <a:r>
                <a:rPr lang="zh-CN" altLang="en-US" b="1" kern="0">
                  <a:solidFill>
                    <a:srgbClr val="0000FF"/>
                  </a:solidFill>
                  <a:latin typeface="楷体" pitchFamily="49" charset="-122"/>
                  <a:ea typeface="楷体" pitchFamily="49" charset="-122"/>
                </a:rPr>
                <a:t>单链表中</a:t>
              </a:r>
              <a:r>
                <a:rPr lang="zh-CN" altLang="en-US" b="1" kern="0">
                  <a:solidFill>
                    <a:srgbClr val="0000FF"/>
                  </a:solidFill>
                  <a:latin typeface="楷体" pitchFamily="49" charset="-122"/>
                  <a:ea typeface="楷体" pitchFamily="49" charset="-122"/>
                  <a:cs typeface="Times New Roman" pitchFamily="18" charset="0"/>
                </a:rPr>
                <a:t>基本运算的实现</a:t>
              </a:r>
              <a:endParaRPr lang="zh-CN" altLang="en-US" b="1" kern="0">
                <a:solidFill>
                  <a:srgbClr val="0000FF"/>
                </a:solidFill>
                <a:latin typeface="楷体" pitchFamily="49" charset="-122"/>
                <a:ea typeface="楷体" pitchFamily="49" charset="-122"/>
              </a:endParaRPr>
            </a:p>
          </p:txBody>
        </p:sp>
        <p:cxnSp>
          <p:nvCxnSpPr>
            <p:cNvPr id="86050" name="直接箭头连接符 29"/>
            <p:cNvCxnSpPr>
              <a:cxnSpLocks noChangeShapeType="1"/>
            </p:cNvCxnSpPr>
            <p:nvPr/>
          </p:nvCxnSpPr>
          <p:spPr bwMode="auto">
            <a:xfrm rot="5400000" flipH="1" flipV="1">
              <a:off x="3923742" y="4199584"/>
              <a:ext cx="314270" cy="158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xmlns="">
                  <a:noFill/>
                </a14:hiddenFill>
              </a:ext>
            </a:extLst>
          </p:spPr>
        </p:cxnSp>
        <p:cxnSp>
          <p:nvCxnSpPr>
            <p:cNvPr id="86051" name="直接箭头连接符 30"/>
            <p:cNvCxnSpPr>
              <a:cxnSpLocks noChangeShapeType="1"/>
            </p:cNvCxnSpPr>
            <p:nvPr/>
          </p:nvCxnSpPr>
          <p:spPr bwMode="auto">
            <a:xfrm rot="10800000" flipV="1">
              <a:off x="4714876" y="3214686"/>
              <a:ext cx="571504" cy="35719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xmlns="">
                  <a:noFill/>
                </a14:hiddenFill>
              </a:ext>
            </a:extLst>
          </p:spPr>
        </p:cxnSp>
      </p:grpSp>
      <p:grpSp>
        <p:nvGrpSpPr>
          <p:cNvPr id="32" name="组合 31"/>
          <p:cNvGrpSpPr>
            <a:grpSpLocks/>
          </p:cNvGrpSpPr>
          <p:nvPr/>
        </p:nvGrpSpPr>
        <p:grpSpPr bwMode="auto">
          <a:xfrm>
            <a:off x="6391278" y="3309938"/>
            <a:ext cx="2062160" cy="2200454"/>
            <a:chOff x="5143504" y="3214686"/>
            <a:chExt cx="1785950" cy="2200284"/>
          </a:xfrm>
        </p:grpSpPr>
        <p:sp>
          <p:nvSpPr>
            <p:cNvPr id="33" name="TextBox 32"/>
            <p:cNvSpPr txBox="1"/>
            <p:nvPr/>
          </p:nvSpPr>
          <p:spPr>
            <a:xfrm>
              <a:off x="5429256" y="3571845"/>
              <a:ext cx="1285884" cy="461629"/>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双链表</a:t>
              </a:r>
            </a:p>
          </p:txBody>
        </p:sp>
        <p:sp>
          <p:nvSpPr>
            <p:cNvPr id="34" name="TextBox 33"/>
            <p:cNvSpPr txBox="1"/>
            <p:nvPr/>
          </p:nvSpPr>
          <p:spPr>
            <a:xfrm>
              <a:off x="5143504" y="4214734"/>
              <a:ext cx="1785950" cy="1200236"/>
            </a:xfrm>
            <a:prstGeom prst="rect">
              <a:avLst/>
            </a:prstGeom>
            <a:noFill/>
          </p:spPr>
          <p:txBody>
            <a:bodyPr>
              <a:spAutoFit/>
            </a:bodyPr>
            <a:lstStyle/>
            <a:p>
              <a:pPr algn="ctr" fontAlgn="auto">
                <a:spcBef>
                  <a:spcPct val="50000"/>
                </a:spcBef>
                <a:spcAft>
                  <a:spcPts val="0"/>
                </a:spcAft>
                <a:defRPr/>
              </a:pPr>
              <a:r>
                <a:rPr lang="zh-CN" altLang="en-US" b="1" kern="0">
                  <a:solidFill>
                    <a:srgbClr val="0000FF"/>
                  </a:solidFill>
                  <a:latin typeface="楷体" pitchFamily="49" charset="-122"/>
                  <a:ea typeface="楷体" pitchFamily="49" charset="-122"/>
                </a:rPr>
                <a:t>双链表中</a:t>
              </a:r>
              <a:r>
                <a:rPr lang="zh-CN" altLang="en-US" b="1" kern="0">
                  <a:solidFill>
                    <a:srgbClr val="0000FF"/>
                  </a:solidFill>
                  <a:latin typeface="楷体" pitchFamily="49" charset="-122"/>
                  <a:ea typeface="楷体" pitchFamily="49" charset="-122"/>
                  <a:cs typeface="Times New Roman" pitchFamily="18" charset="0"/>
                </a:rPr>
                <a:t>基本运算的实现</a:t>
              </a:r>
              <a:endParaRPr lang="zh-CN" altLang="en-US" b="1" kern="0">
                <a:solidFill>
                  <a:srgbClr val="0000FF"/>
                </a:solidFill>
                <a:latin typeface="楷体" pitchFamily="49" charset="-122"/>
                <a:ea typeface="楷体" pitchFamily="49" charset="-122"/>
              </a:endParaRPr>
            </a:p>
          </p:txBody>
        </p:sp>
        <p:cxnSp>
          <p:nvCxnSpPr>
            <p:cNvPr id="86046" name="直接箭头连接符 34"/>
            <p:cNvCxnSpPr>
              <a:cxnSpLocks noChangeShapeType="1"/>
            </p:cNvCxnSpPr>
            <p:nvPr/>
          </p:nvCxnSpPr>
          <p:spPr bwMode="auto">
            <a:xfrm rot="5400000" flipH="1" flipV="1">
              <a:off x="5914269" y="4164837"/>
              <a:ext cx="314270" cy="158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xmlns="">
                  <a:noFill/>
                </a14:hiddenFill>
              </a:ext>
            </a:extLst>
          </p:spPr>
        </p:cxnSp>
        <p:cxnSp>
          <p:nvCxnSpPr>
            <p:cNvPr id="86047" name="直接箭头连接符 35"/>
            <p:cNvCxnSpPr>
              <a:cxnSpLocks noChangeShapeType="1"/>
            </p:cNvCxnSpPr>
            <p:nvPr/>
          </p:nvCxnSpPr>
          <p:spPr bwMode="auto">
            <a:xfrm rot="16200000" flipH="1">
              <a:off x="5893603" y="3393281"/>
              <a:ext cx="357189" cy="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xmlns="">
                  <a:noFill/>
                </a14:hiddenFill>
              </a:ext>
            </a:extLst>
          </p:spPr>
        </p:cxnSp>
      </p:grpSp>
      <p:grpSp>
        <p:nvGrpSpPr>
          <p:cNvPr id="37" name="组合 36"/>
          <p:cNvGrpSpPr>
            <a:grpSpLocks/>
          </p:cNvGrpSpPr>
          <p:nvPr/>
        </p:nvGrpSpPr>
        <p:grpSpPr bwMode="auto">
          <a:xfrm>
            <a:off x="8596313" y="3309938"/>
            <a:ext cx="2176272" cy="1824772"/>
            <a:chOff x="7072330" y="3214686"/>
            <a:chExt cx="2176288" cy="1824631"/>
          </a:xfrm>
        </p:grpSpPr>
        <p:sp>
          <p:nvSpPr>
            <p:cNvPr id="38" name="TextBox 37"/>
            <p:cNvSpPr txBox="1"/>
            <p:nvPr/>
          </p:nvSpPr>
          <p:spPr>
            <a:xfrm>
              <a:off x="7215206" y="3571845"/>
              <a:ext cx="2033412" cy="461629"/>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wrap="square">
              <a:spAutoFit/>
            </a:bodyPr>
            <a:lstStyle/>
            <a:p>
              <a:pPr algn="ctr" fontAlgn="auto">
                <a:spcBef>
                  <a:spcPct val="50000"/>
                </a:spcBef>
                <a:spcAft>
                  <a:spcPts val="0"/>
                </a:spcAft>
                <a:defRPr/>
              </a:pPr>
              <a:r>
                <a:rPr lang="zh-CN" altLang="en-US" b="1" kern="0" dirty="0">
                  <a:solidFill>
                    <a:prstClr val="white"/>
                  </a:solidFill>
                  <a:latin typeface="楷体" pitchFamily="49" charset="-122"/>
                  <a:ea typeface="楷体" pitchFamily="49" charset="-122"/>
                </a:rPr>
                <a:t>循环链表</a:t>
              </a:r>
            </a:p>
          </p:txBody>
        </p:sp>
        <p:sp>
          <p:nvSpPr>
            <p:cNvPr id="39" name="TextBox 38"/>
            <p:cNvSpPr txBox="1"/>
            <p:nvPr/>
          </p:nvSpPr>
          <p:spPr>
            <a:xfrm>
              <a:off x="7186444" y="4208384"/>
              <a:ext cx="2062174" cy="830933"/>
            </a:xfrm>
            <a:prstGeom prst="rect">
              <a:avLst/>
            </a:prstGeom>
            <a:noFill/>
          </p:spPr>
          <p:txBody>
            <a:bodyPr wrap="square">
              <a:spAutoFit/>
            </a:bodyPr>
            <a:lstStyle/>
            <a:p>
              <a:pPr algn="ctr" fontAlgn="auto">
                <a:spcBef>
                  <a:spcPct val="50000"/>
                </a:spcBef>
                <a:spcAft>
                  <a:spcPts val="0"/>
                </a:spcAft>
                <a:defRPr/>
              </a:pPr>
              <a:r>
                <a:rPr lang="zh-CN" altLang="en-US" b="1" kern="0" dirty="0">
                  <a:solidFill>
                    <a:srgbClr val="0000FF"/>
                  </a:solidFill>
                  <a:latin typeface="楷体" pitchFamily="49" charset="-122"/>
                  <a:ea typeface="楷体" pitchFamily="49" charset="-122"/>
                </a:rPr>
                <a:t>循环链表中</a:t>
              </a:r>
              <a:r>
                <a:rPr lang="zh-CN" altLang="en-US" b="1" kern="0" dirty="0">
                  <a:solidFill>
                    <a:srgbClr val="0000FF"/>
                  </a:solidFill>
                  <a:latin typeface="楷体" pitchFamily="49" charset="-122"/>
                  <a:ea typeface="楷体" pitchFamily="49" charset="-122"/>
                  <a:cs typeface="Times New Roman" pitchFamily="18" charset="0"/>
                </a:rPr>
                <a:t>基本运算的实现</a:t>
              </a:r>
              <a:endParaRPr lang="zh-CN" altLang="en-US" b="1" kern="0" dirty="0">
                <a:solidFill>
                  <a:srgbClr val="0000FF"/>
                </a:solidFill>
                <a:latin typeface="楷体" pitchFamily="49" charset="-122"/>
                <a:ea typeface="楷体" pitchFamily="49" charset="-122"/>
              </a:endParaRPr>
            </a:p>
          </p:txBody>
        </p:sp>
        <p:cxnSp>
          <p:nvCxnSpPr>
            <p:cNvPr id="86042" name="直接箭头连接符 39"/>
            <p:cNvCxnSpPr>
              <a:cxnSpLocks noChangeShapeType="1"/>
            </p:cNvCxnSpPr>
            <p:nvPr/>
          </p:nvCxnSpPr>
          <p:spPr bwMode="auto">
            <a:xfrm rot="5400000" flipH="1" flipV="1">
              <a:off x="8095073" y="4171122"/>
              <a:ext cx="314270" cy="158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xmlns="">
                  <a:noFill/>
                </a14:hiddenFill>
              </a:ext>
            </a:extLst>
          </p:spPr>
        </p:cxnSp>
        <p:cxnSp>
          <p:nvCxnSpPr>
            <p:cNvPr id="86043" name="直接箭头连接符 40"/>
            <p:cNvCxnSpPr>
              <a:cxnSpLocks noChangeShapeType="1"/>
            </p:cNvCxnSpPr>
            <p:nvPr/>
          </p:nvCxnSpPr>
          <p:spPr bwMode="auto">
            <a:xfrm>
              <a:off x="7072330" y="3214686"/>
              <a:ext cx="642942" cy="35719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xmlns="">
                  <a:noFill/>
                </a14:hiddenFill>
              </a:ext>
            </a:extLst>
          </p:spPr>
        </p:cxnSp>
      </p:grpSp>
      <p:cxnSp>
        <p:nvCxnSpPr>
          <p:cNvPr id="42" name="直接箭头连接符 41"/>
          <p:cNvCxnSpPr>
            <a:cxnSpLocks noChangeShapeType="1"/>
          </p:cNvCxnSpPr>
          <p:nvPr/>
        </p:nvCxnSpPr>
        <p:spPr bwMode="auto">
          <a:xfrm>
            <a:off x="5453064" y="1450975"/>
            <a:ext cx="428625" cy="158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xmlns="">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p:cNvSpPr>
            <a:spLocks noChangeArrowheads="1"/>
          </p:cNvSpPr>
          <p:nvPr/>
        </p:nvSpPr>
        <p:spPr bwMode="auto">
          <a:xfrm>
            <a:off x="5424197" y="3987641"/>
            <a:ext cx="18473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0"/>
              </a:spcBef>
              <a:buClrTx/>
              <a:buSzTx/>
              <a:buFontTx/>
              <a:buNone/>
            </a:pPr>
            <a:endParaRPr lang="zh-CN" altLang="en-US" sz="2600">
              <a:solidFill>
                <a:srgbClr val="0000FF"/>
              </a:solidFill>
              <a:latin typeface="Times New Roman" pitchFamily="18" charset="0"/>
              <a:ea typeface="楷体_GB2312" pitchFamily="49" charset="-122"/>
            </a:endParaRPr>
          </a:p>
        </p:txBody>
      </p:sp>
      <p:sp>
        <p:nvSpPr>
          <p:cNvPr id="6" name="Rectangle 3"/>
          <p:cNvSpPr>
            <a:spLocks noChangeArrowheads="1"/>
          </p:cNvSpPr>
          <p:nvPr/>
        </p:nvSpPr>
        <p:spPr bwMode="auto">
          <a:xfrm>
            <a:off x="4114800" y="2209800"/>
            <a:ext cx="3611561" cy="93662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kumimoji="1" lang="zh-CN" altLang="en-US" sz="2600" b="1" kern="0" dirty="0">
                <a:solidFill>
                  <a:srgbClr val="FF00FF"/>
                </a:solidFill>
                <a:ea typeface="楷体" pitchFamily="49" charset="-122"/>
                <a:cs typeface="Times New Roman" pitchFamily="18" charset="0"/>
              </a:rPr>
              <a:t>线性表</a:t>
            </a:r>
          </a:p>
          <a:p>
            <a:pPr algn="ctr" fontAlgn="auto">
              <a:spcBef>
                <a:spcPts val="0"/>
              </a:spcBef>
              <a:spcAft>
                <a:spcPts val="0"/>
              </a:spcAft>
              <a:defRPr/>
            </a:pPr>
            <a:r>
              <a:rPr kumimoji="1" lang="en-US" altLang="zh-CN" sz="2600" b="1" kern="0" dirty="0">
                <a:solidFill>
                  <a:srgbClr val="3333FF"/>
                </a:solidFill>
                <a:ea typeface="楷体" pitchFamily="49" charset="-122"/>
                <a:cs typeface="Times New Roman" pitchFamily="18" charset="0"/>
              </a:rPr>
              <a:t>(</a:t>
            </a:r>
            <a:r>
              <a:rPr kumimoji="1" lang="en-US" altLang="zh-CN" sz="2600" b="1" i="1" kern="0" dirty="0">
                <a:solidFill>
                  <a:srgbClr val="3333FF"/>
                </a:solidFill>
                <a:ea typeface="楷体" pitchFamily="49" charset="-122"/>
                <a:cs typeface="Times New Roman" pitchFamily="18" charset="0"/>
              </a:rPr>
              <a:t>a</a:t>
            </a:r>
            <a:r>
              <a:rPr kumimoji="1" lang="en-US" altLang="zh-CN" sz="2600" b="1" kern="0" baseline="-25000" dirty="0">
                <a:solidFill>
                  <a:srgbClr val="3333FF"/>
                </a:solidFill>
                <a:ea typeface="楷体" pitchFamily="49" charset="-122"/>
                <a:cs typeface="Times New Roman" pitchFamily="18" charset="0"/>
              </a:rPr>
              <a:t>1</a:t>
            </a:r>
            <a:r>
              <a:rPr kumimoji="1" lang="zh-CN" altLang="en-US" sz="2600" b="1" kern="0" dirty="0">
                <a:solidFill>
                  <a:srgbClr val="3333FF"/>
                </a:solidFill>
                <a:ea typeface="楷体" pitchFamily="49" charset="-122"/>
                <a:cs typeface="Times New Roman" pitchFamily="18" charset="0"/>
              </a:rPr>
              <a:t>，</a:t>
            </a:r>
            <a:r>
              <a:rPr kumimoji="1" lang="en-US" altLang="zh-CN" sz="2600" b="1" i="1" kern="0" dirty="0">
                <a:solidFill>
                  <a:srgbClr val="3333FF"/>
                </a:solidFill>
                <a:ea typeface="楷体" pitchFamily="49" charset="-122"/>
                <a:cs typeface="Times New Roman" pitchFamily="18" charset="0"/>
              </a:rPr>
              <a:t>a</a:t>
            </a:r>
            <a:r>
              <a:rPr kumimoji="1" lang="en-US" altLang="zh-CN" sz="2600" b="1" kern="0" baseline="-25000" dirty="0">
                <a:solidFill>
                  <a:srgbClr val="3333FF"/>
                </a:solidFill>
                <a:ea typeface="楷体" pitchFamily="49" charset="-122"/>
                <a:cs typeface="Times New Roman" pitchFamily="18" charset="0"/>
              </a:rPr>
              <a:t>2</a:t>
            </a:r>
            <a:r>
              <a:rPr kumimoji="1" lang="zh-CN" altLang="en-US" sz="2600" b="1" kern="0" dirty="0">
                <a:solidFill>
                  <a:srgbClr val="3333FF"/>
                </a:solidFill>
                <a:ea typeface="楷体" pitchFamily="49" charset="-122"/>
                <a:cs typeface="Times New Roman" pitchFamily="18" charset="0"/>
              </a:rPr>
              <a:t>，</a:t>
            </a:r>
            <a:r>
              <a:rPr kumimoji="1" lang="en-US" altLang="zh-CN" sz="2600" b="1" kern="0" dirty="0">
                <a:solidFill>
                  <a:srgbClr val="3333FF"/>
                </a:solidFill>
                <a:ea typeface="楷体" pitchFamily="49" charset="-122"/>
                <a:cs typeface="Times New Roman" pitchFamily="18" charset="0"/>
              </a:rPr>
              <a:t>…</a:t>
            </a:r>
            <a:r>
              <a:rPr kumimoji="1" lang="zh-CN" altLang="en-US" sz="2600" b="1" kern="0" dirty="0">
                <a:solidFill>
                  <a:srgbClr val="3333FF"/>
                </a:solidFill>
                <a:ea typeface="楷体" pitchFamily="49" charset="-122"/>
                <a:cs typeface="Times New Roman" pitchFamily="18" charset="0"/>
              </a:rPr>
              <a:t>，</a:t>
            </a:r>
            <a:r>
              <a:rPr kumimoji="1" lang="en-US" altLang="zh-CN" sz="2600" b="1" i="1" kern="0" dirty="0">
                <a:solidFill>
                  <a:srgbClr val="3333FF"/>
                </a:solidFill>
                <a:ea typeface="楷体" pitchFamily="49" charset="-122"/>
                <a:cs typeface="Times New Roman" pitchFamily="18" charset="0"/>
              </a:rPr>
              <a:t>a</a:t>
            </a:r>
            <a:r>
              <a:rPr kumimoji="1" lang="en-US" altLang="zh-CN" sz="2600" b="1" i="1" kern="0" baseline="-25000" dirty="0">
                <a:solidFill>
                  <a:srgbClr val="3333FF"/>
                </a:solidFill>
                <a:ea typeface="楷体" pitchFamily="49" charset="-122"/>
                <a:cs typeface="Times New Roman" pitchFamily="18" charset="0"/>
              </a:rPr>
              <a:t>i</a:t>
            </a:r>
            <a:r>
              <a:rPr kumimoji="1" lang="zh-CN" altLang="en-US" sz="2600" b="1" kern="0" dirty="0">
                <a:solidFill>
                  <a:srgbClr val="3333FF"/>
                </a:solidFill>
                <a:ea typeface="楷体" pitchFamily="49" charset="-122"/>
                <a:cs typeface="Times New Roman" pitchFamily="18" charset="0"/>
              </a:rPr>
              <a:t>，</a:t>
            </a:r>
            <a:r>
              <a:rPr kumimoji="1" lang="en-US" altLang="zh-CN" sz="2600" b="1" kern="0" dirty="0">
                <a:solidFill>
                  <a:srgbClr val="3333FF"/>
                </a:solidFill>
                <a:ea typeface="楷体" pitchFamily="49" charset="-122"/>
                <a:cs typeface="Times New Roman" pitchFamily="18" charset="0"/>
              </a:rPr>
              <a:t>…</a:t>
            </a:r>
            <a:r>
              <a:rPr kumimoji="1" lang="en-US" altLang="zh-CN" sz="2600" b="1" i="1" kern="0" dirty="0">
                <a:solidFill>
                  <a:srgbClr val="3333FF"/>
                </a:solidFill>
                <a:ea typeface="楷体" pitchFamily="49" charset="-122"/>
                <a:cs typeface="Times New Roman" pitchFamily="18" charset="0"/>
              </a:rPr>
              <a:t>a</a:t>
            </a:r>
            <a:r>
              <a:rPr kumimoji="1" lang="en-US" altLang="zh-CN" sz="2600" b="1" i="1" kern="0" baseline="-25000" dirty="0">
                <a:solidFill>
                  <a:srgbClr val="3333FF"/>
                </a:solidFill>
                <a:ea typeface="楷体" pitchFamily="49" charset="-122"/>
                <a:cs typeface="Times New Roman" pitchFamily="18" charset="0"/>
              </a:rPr>
              <a:t>n </a:t>
            </a:r>
            <a:r>
              <a:rPr kumimoji="1" lang="en-US" altLang="zh-CN" sz="2600" b="1" kern="0" dirty="0">
                <a:solidFill>
                  <a:srgbClr val="3333FF"/>
                </a:solidFill>
                <a:ea typeface="楷体" pitchFamily="49" charset="-122"/>
                <a:cs typeface="Times New Roman" pitchFamily="18" charset="0"/>
              </a:rPr>
              <a:t>)</a:t>
            </a:r>
          </a:p>
        </p:txBody>
      </p:sp>
      <p:sp>
        <p:nvSpPr>
          <p:cNvPr id="7" name="AutoShape 4"/>
          <p:cNvSpPr>
            <a:spLocks noChangeArrowheads="1"/>
          </p:cNvSpPr>
          <p:nvPr/>
        </p:nvSpPr>
        <p:spPr bwMode="auto">
          <a:xfrm>
            <a:off x="5695950" y="3362324"/>
            <a:ext cx="360362" cy="863600"/>
          </a:xfrm>
          <a:prstGeom prst="downArrow">
            <a:avLst>
              <a:gd name="adj1" fmla="val 50000"/>
              <a:gd name="adj2" fmla="val 59912"/>
            </a:avLst>
          </a:prstGeom>
          <a:solidFill>
            <a:srgbClr val="008000"/>
          </a:solidFill>
          <a:ln w="38100" algn="ctr">
            <a:solidFill>
              <a:sysClr val="window" lastClr="FFFFFF"/>
            </a:solidFill>
            <a:miter lim="800000"/>
            <a:headEnd/>
            <a:tailEnd/>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122888" name="Text Box 5"/>
          <p:cNvSpPr txBox="1">
            <a:spLocks noChangeArrowheads="1"/>
          </p:cNvSpPr>
          <p:nvPr/>
        </p:nvSpPr>
        <p:spPr bwMode="auto">
          <a:xfrm>
            <a:off x="6200776" y="3505200"/>
            <a:ext cx="993775"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lang="zh-CN" altLang="en-US" sz="2600">
                <a:solidFill>
                  <a:srgbClr val="3333FF"/>
                </a:solidFill>
                <a:latin typeface="楷体" pitchFamily="49" charset="-122"/>
                <a:ea typeface="楷体" pitchFamily="49" charset="-122"/>
              </a:rPr>
              <a:t>映射</a:t>
            </a:r>
          </a:p>
        </p:txBody>
      </p:sp>
      <p:sp>
        <p:nvSpPr>
          <p:cNvPr id="9" name="Rectangle 6"/>
          <p:cNvSpPr>
            <a:spLocks noChangeArrowheads="1"/>
          </p:cNvSpPr>
          <p:nvPr/>
        </p:nvSpPr>
        <p:spPr bwMode="auto">
          <a:xfrm>
            <a:off x="3033712" y="4568824"/>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0" name="Rectangle 7"/>
          <p:cNvSpPr>
            <a:spLocks noChangeArrowheads="1"/>
          </p:cNvSpPr>
          <p:nvPr/>
        </p:nvSpPr>
        <p:spPr bwMode="auto">
          <a:xfrm>
            <a:off x="3575050" y="4568824"/>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22891" name="Text Box 25"/>
          <p:cNvSpPr txBox="1">
            <a:spLocks noChangeArrowheads="1"/>
          </p:cNvSpPr>
          <p:nvPr/>
        </p:nvSpPr>
        <p:spPr bwMode="auto">
          <a:xfrm>
            <a:off x="1087437" y="2638424"/>
            <a:ext cx="1728788"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zh-CN" altLang="en-US" sz="2600" dirty="0">
                <a:solidFill>
                  <a:srgbClr val="3333FF"/>
                </a:solidFill>
                <a:latin typeface="楷体" pitchFamily="49" charset="-122"/>
                <a:ea typeface="楷体" pitchFamily="49" charset="-122"/>
              </a:rPr>
              <a:t>逻辑结构</a:t>
            </a:r>
          </a:p>
        </p:txBody>
      </p:sp>
      <p:sp>
        <p:nvSpPr>
          <p:cNvPr id="122892" name="Text Box 26"/>
          <p:cNvSpPr txBox="1">
            <a:spLocks noChangeArrowheads="1"/>
          </p:cNvSpPr>
          <p:nvPr/>
        </p:nvSpPr>
        <p:spPr bwMode="auto">
          <a:xfrm>
            <a:off x="1087437" y="4492624"/>
            <a:ext cx="1728788"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zh-CN" altLang="en-US" sz="2600">
                <a:solidFill>
                  <a:srgbClr val="3333FF"/>
                </a:solidFill>
                <a:latin typeface="楷体" pitchFamily="49" charset="-122"/>
                <a:ea typeface="楷体" pitchFamily="49" charset="-122"/>
              </a:rPr>
              <a:t>存储结构</a:t>
            </a:r>
          </a:p>
        </p:txBody>
      </p:sp>
      <p:sp>
        <p:nvSpPr>
          <p:cNvPr id="122893" name="AutoShape 27"/>
          <p:cNvSpPr>
            <a:spLocks noChangeArrowheads="1"/>
          </p:cNvSpPr>
          <p:nvPr/>
        </p:nvSpPr>
        <p:spPr bwMode="auto">
          <a:xfrm>
            <a:off x="1806575" y="3281361"/>
            <a:ext cx="215900" cy="935038"/>
          </a:xfrm>
          <a:prstGeom prst="downArrow">
            <a:avLst>
              <a:gd name="adj1" fmla="val 50000"/>
              <a:gd name="adj2" fmla="val 108272"/>
            </a:avLst>
          </a:prstGeom>
          <a:solidFill>
            <a:srgbClr val="008000"/>
          </a:solidFill>
          <a:ln>
            <a:noFill/>
          </a:ln>
          <a:extLst>
            <a:ext uri="{91240B29-F687-4F45-9708-019B960494DF}">
              <a14:hiddenLine xmlns:a14="http://schemas.microsoft.com/office/drawing/2010/main" xmlns="" w="38100" algn="ctr">
                <a:solidFill>
                  <a:srgbClr val="000000"/>
                </a:solidFill>
                <a:miter lim="800000"/>
                <a:headEnd/>
                <a:tailEnd/>
              </a14:hiddenLine>
            </a:ext>
          </a:extLst>
        </p:spPr>
        <p:txBody>
          <a:bodyPr wrap="none" anchor="ct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0"/>
              </a:spcBef>
              <a:buClrTx/>
              <a:buSzTx/>
              <a:buFontTx/>
              <a:buNone/>
            </a:pPr>
            <a:endParaRPr lang="zh-CN" altLang="zh-CN" sz="2600">
              <a:solidFill>
                <a:srgbClr val="660066"/>
              </a:solidFill>
              <a:latin typeface="Times New Roman" pitchFamily="18" charset="0"/>
              <a:ea typeface="楷体_GB2312" pitchFamily="49" charset="-122"/>
            </a:endParaRPr>
          </a:p>
        </p:txBody>
      </p:sp>
      <p:sp>
        <p:nvSpPr>
          <p:cNvPr id="14" name="Rectangle 28"/>
          <p:cNvSpPr>
            <a:spLocks noChangeArrowheads="1"/>
          </p:cNvSpPr>
          <p:nvPr/>
        </p:nvSpPr>
        <p:spPr bwMode="auto">
          <a:xfrm>
            <a:off x="4402137"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err="1">
                <a:solidFill>
                  <a:srgbClr val="3333FF"/>
                </a:solidFill>
                <a:ea typeface="宋体"/>
                <a:cs typeface="Times New Roman" pitchFamily="18" charset="0"/>
              </a:rPr>
              <a:t>a</a:t>
            </a:r>
            <a:r>
              <a:rPr lang="en-US" altLang="zh-CN" sz="2600" b="1" kern="0" baseline="-25000" dirty="0" err="1">
                <a:solidFill>
                  <a:srgbClr val="3333FF"/>
                </a:solidFill>
                <a:ea typeface="宋体"/>
                <a:cs typeface="Times New Roman" pitchFamily="18" charset="0"/>
              </a:rPr>
              <a:t>1</a:t>
            </a:r>
            <a:endParaRPr lang="en-US" altLang="zh-CN" sz="2600" b="1" kern="0" baseline="-25000" dirty="0">
              <a:solidFill>
                <a:srgbClr val="3333FF"/>
              </a:solidFill>
              <a:ea typeface="宋体"/>
              <a:cs typeface="Times New Roman" pitchFamily="18" charset="0"/>
            </a:endParaRPr>
          </a:p>
        </p:txBody>
      </p:sp>
      <p:sp>
        <p:nvSpPr>
          <p:cNvPr id="15" name="Rectangle 29"/>
          <p:cNvSpPr>
            <a:spLocks noChangeArrowheads="1"/>
          </p:cNvSpPr>
          <p:nvPr/>
        </p:nvSpPr>
        <p:spPr bwMode="auto">
          <a:xfrm>
            <a:off x="4943475"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6" name="Rectangle 30"/>
          <p:cNvSpPr>
            <a:spLocks noChangeArrowheads="1"/>
          </p:cNvSpPr>
          <p:nvPr/>
        </p:nvSpPr>
        <p:spPr bwMode="auto">
          <a:xfrm>
            <a:off x="5840412"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err="1">
                <a:solidFill>
                  <a:srgbClr val="3333FF"/>
                </a:solidFill>
                <a:ea typeface="宋体"/>
                <a:cs typeface="Times New Roman" pitchFamily="18" charset="0"/>
              </a:rPr>
              <a:t>a</a:t>
            </a:r>
            <a:r>
              <a:rPr lang="en-US" altLang="zh-CN" sz="2600" b="1" kern="0" baseline="-25000" dirty="0" err="1">
                <a:solidFill>
                  <a:srgbClr val="3333FF"/>
                </a:solidFill>
                <a:ea typeface="宋体"/>
                <a:cs typeface="Times New Roman" pitchFamily="18" charset="0"/>
              </a:rPr>
              <a:t>2</a:t>
            </a:r>
            <a:endParaRPr lang="en-US" altLang="zh-CN" sz="2600" b="1" kern="0" baseline="-25000" dirty="0">
              <a:solidFill>
                <a:srgbClr val="3333FF"/>
              </a:solidFill>
              <a:ea typeface="宋体"/>
              <a:cs typeface="Times New Roman" pitchFamily="18" charset="0"/>
            </a:endParaRPr>
          </a:p>
        </p:txBody>
      </p:sp>
      <p:sp>
        <p:nvSpPr>
          <p:cNvPr id="17" name="Rectangle 31"/>
          <p:cNvSpPr>
            <a:spLocks noChangeArrowheads="1"/>
          </p:cNvSpPr>
          <p:nvPr/>
        </p:nvSpPr>
        <p:spPr bwMode="auto">
          <a:xfrm>
            <a:off x="6381750"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8" name="Rectangle 32"/>
          <p:cNvSpPr>
            <a:spLocks noChangeArrowheads="1"/>
          </p:cNvSpPr>
          <p:nvPr/>
        </p:nvSpPr>
        <p:spPr bwMode="auto">
          <a:xfrm>
            <a:off x="8721725"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a:solidFill>
                  <a:srgbClr val="3333FF"/>
                </a:solidFill>
                <a:ea typeface="宋体"/>
                <a:cs typeface="Times New Roman" pitchFamily="18" charset="0"/>
              </a:rPr>
              <a:t>a</a:t>
            </a:r>
            <a:r>
              <a:rPr lang="en-US" altLang="zh-CN" sz="2600" b="1" i="1" kern="0" baseline="-25000" dirty="0">
                <a:solidFill>
                  <a:srgbClr val="3333FF"/>
                </a:solidFill>
                <a:ea typeface="宋体"/>
                <a:cs typeface="Times New Roman" pitchFamily="18" charset="0"/>
              </a:rPr>
              <a:t>n</a:t>
            </a:r>
          </a:p>
        </p:txBody>
      </p:sp>
      <p:sp>
        <p:nvSpPr>
          <p:cNvPr id="19" name="Rectangle 33"/>
          <p:cNvSpPr>
            <a:spLocks noChangeArrowheads="1"/>
          </p:cNvSpPr>
          <p:nvPr/>
        </p:nvSpPr>
        <p:spPr bwMode="auto">
          <a:xfrm>
            <a:off x="9263062"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kern="0" dirty="0">
                <a:solidFill>
                  <a:prstClr val="black"/>
                </a:solidFill>
                <a:latin typeface="Calibri"/>
                <a:ea typeface="宋体"/>
              </a:rPr>
              <a:t>∧</a:t>
            </a:r>
          </a:p>
        </p:txBody>
      </p:sp>
      <p:sp>
        <p:nvSpPr>
          <p:cNvPr id="122900" name="Text Box 34"/>
          <p:cNvSpPr txBox="1">
            <a:spLocks noChangeArrowheads="1"/>
          </p:cNvSpPr>
          <p:nvPr/>
        </p:nvSpPr>
        <p:spPr bwMode="auto">
          <a:xfrm>
            <a:off x="7426325" y="4568824"/>
            <a:ext cx="5762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600">
                <a:solidFill>
                  <a:srgbClr val="3333FF"/>
                </a:solidFill>
                <a:latin typeface="宋体" pitchFamily="2" charset="-122"/>
                <a:ea typeface="宋体" pitchFamily="2" charset="-122"/>
                <a:cs typeface="Times New Roman" pitchFamily="18" charset="0"/>
              </a:rPr>
              <a:t>…</a:t>
            </a:r>
            <a:endParaRPr kumimoji="1" lang="en-US" altLang="zh-CN" sz="2600">
              <a:solidFill>
                <a:srgbClr val="3333FF"/>
              </a:solidFill>
              <a:latin typeface="Times New Roman" pitchFamily="18" charset="0"/>
              <a:ea typeface="宋体" pitchFamily="2" charset="-122"/>
              <a:cs typeface="Times New Roman" pitchFamily="18" charset="0"/>
            </a:endParaRPr>
          </a:p>
        </p:txBody>
      </p:sp>
      <p:sp>
        <p:nvSpPr>
          <p:cNvPr id="21" name="Arc 35"/>
          <p:cNvSpPr>
            <a:spLocks/>
          </p:cNvSpPr>
          <p:nvPr/>
        </p:nvSpPr>
        <p:spPr bwMode="auto">
          <a:xfrm>
            <a:off x="2947988" y="42100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122902" name="Text Box 36"/>
          <p:cNvSpPr txBox="1">
            <a:spLocks noChangeArrowheads="1"/>
          </p:cNvSpPr>
          <p:nvPr/>
        </p:nvSpPr>
        <p:spPr bwMode="auto">
          <a:xfrm>
            <a:off x="2587625" y="3895724"/>
            <a:ext cx="43180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a:solidFill>
                  <a:srgbClr val="0000FF"/>
                </a:solidFill>
                <a:latin typeface="Times New Roman" pitchFamily="18" charset="0"/>
                <a:ea typeface="楷体_GB2312" pitchFamily="49" charset="-122"/>
              </a:rPr>
              <a:t>L</a:t>
            </a:r>
          </a:p>
        </p:txBody>
      </p:sp>
      <p:sp>
        <p:nvSpPr>
          <p:cNvPr id="23" name="Line 37"/>
          <p:cNvSpPr>
            <a:spLocks noChangeShapeType="1"/>
          </p:cNvSpPr>
          <p:nvPr/>
        </p:nvSpPr>
        <p:spPr bwMode="auto">
          <a:xfrm>
            <a:off x="3825875" y="4784724"/>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4" name="Line 38"/>
          <p:cNvSpPr>
            <a:spLocks noChangeShapeType="1"/>
          </p:cNvSpPr>
          <p:nvPr/>
        </p:nvSpPr>
        <p:spPr bwMode="auto">
          <a:xfrm>
            <a:off x="5265738" y="4784724"/>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5" name="Line 39"/>
          <p:cNvSpPr>
            <a:spLocks noChangeShapeType="1"/>
          </p:cNvSpPr>
          <p:nvPr/>
        </p:nvSpPr>
        <p:spPr bwMode="auto">
          <a:xfrm>
            <a:off x="6707188" y="4784724"/>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6" name="Line 40"/>
          <p:cNvSpPr>
            <a:spLocks noChangeShapeType="1"/>
          </p:cNvSpPr>
          <p:nvPr/>
        </p:nvSpPr>
        <p:spPr bwMode="auto">
          <a:xfrm>
            <a:off x="8147050" y="4784724"/>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122907" name="Text Box 41"/>
          <p:cNvSpPr txBox="1">
            <a:spLocks noChangeArrowheads="1"/>
          </p:cNvSpPr>
          <p:nvPr/>
        </p:nvSpPr>
        <p:spPr bwMode="auto">
          <a:xfrm>
            <a:off x="3715544" y="5420042"/>
            <a:ext cx="4321174"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zh-CN" altLang="en-US" sz="2600" dirty="0">
                <a:solidFill>
                  <a:srgbClr val="0000FF"/>
                </a:solidFill>
                <a:latin typeface="楷体" pitchFamily="49" charset="-122"/>
                <a:ea typeface="楷体" pitchFamily="49" charset="-122"/>
              </a:rPr>
              <a:t>带头结点</a:t>
            </a:r>
            <a:r>
              <a:rPr kumimoji="1" lang="zh-CN" altLang="en-US" sz="2600" dirty="0">
                <a:solidFill>
                  <a:srgbClr val="FF00FF"/>
                </a:solidFill>
                <a:latin typeface="楷体" pitchFamily="49" charset="-122"/>
                <a:ea typeface="楷体" pitchFamily="49" charset="-122"/>
              </a:rPr>
              <a:t>单链表</a:t>
            </a:r>
            <a:r>
              <a:rPr kumimoji="1" lang="zh-CN" altLang="en-US" sz="2600" dirty="0">
                <a:solidFill>
                  <a:srgbClr val="0000FF"/>
                </a:solidFill>
                <a:latin typeface="楷体" pitchFamily="49" charset="-122"/>
                <a:ea typeface="楷体" pitchFamily="49" charset="-122"/>
              </a:rPr>
              <a:t>示意图</a:t>
            </a:r>
          </a:p>
        </p:txBody>
      </p:sp>
      <p:sp>
        <p:nvSpPr>
          <p:cNvPr id="28" name="Rectangle 2">
            <a:extLst>
              <a:ext uri="{FF2B5EF4-FFF2-40B4-BE49-F238E27FC236}">
                <a16:creationId xmlns:a16="http://schemas.microsoft.com/office/drawing/2014/main" xmlns="" id="{86870FB9-C02E-4EA9-988A-398D20BD3EF9}"/>
              </a:ext>
            </a:extLst>
          </p:cNvPr>
          <p:cNvSpPr>
            <a:spLocks noGrp="1" noChangeArrowheads="1"/>
          </p:cNvSpPr>
          <p:nvPr>
            <p:ph type="title"/>
          </p:nvPr>
        </p:nvSpPr>
        <p:spPr>
          <a:xfrm>
            <a:off x="914400" y="533400"/>
            <a:ext cx="10363200" cy="685800"/>
          </a:xfrm>
        </p:spPr>
        <p:txBody>
          <a:bodyPr/>
          <a:lstStyle/>
          <a:p>
            <a:r>
              <a:rPr lang="en-US" altLang="zh-CN" dirty="0"/>
              <a:t>2.3.1  </a:t>
            </a:r>
            <a:r>
              <a:rPr lang="zh-CN" altLang="en-US" dirty="0"/>
              <a:t>单</a:t>
            </a:r>
            <a:r>
              <a:rPr lang="zh-CN" altLang="en-US" dirty="0">
                <a:latin typeface="宋体" panose="02010600030101010101" pitchFamily="2" charset="-122"/>
              </a:rPr>
              <a:t>链表</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xmlns="" id="{707488C9-F529-4F57-81DF-D348A1729D99}"/>
              </a:ext>
            </a:extLst>
          </p:cNvPr>
          <p:cNvSpPr>
            <a:spLocks noGrp="1" noChangeArrowheads="1"/>
          </p:cNvSpPr>
          <p:nvPr>
            <p:ph type="title"/>
          </p:nvPr>
        </p:nvSpPr>
        <p:spPr/>
        <p:txBody>
          <a:bodyPr/>
          <a:lstStyle/>
          <a:p>
            <a:r>
              <a:rPr lang="zh-CN" altLang="en-US" dirty="0">
                <a:latin typeface="宋体" panose="02010600030101010101" pitchFamily="2" charset="-122"/>
              </a:rPr>
              <a:t>单链表的示例图</a:t>
            </a:r>
          </a:p>
        </p:txBody>
      </p:sp>
      <p:grpSp>
        <p:nvGrpSpPr>
          <p:cNvPr id="110596" name="Group 4">
            <a:extLst>
              <a:ext uri="{FF2B5EF4-FFF2-40B4-BE49-F238E27FC236}">
                <a16:creationId xmlns:a16="http://schemas.microsoft.com/office/drawing/2014/main" xmlns="" id="{3100044B-5608-4B3C-B232-8F8ADE10C5F4}"/>
              </a:ext>
            </a:extLst>
          </p:cNvPr>
          <p:cNvGrpSpPr>
            <a:grpSpLocks/>
          </p:cNvGrpSpPr>
          <p:nvPr/>
        </p:nvGrpSpPr>
        <p:grpSpPr bwMode="auto">
          <a:xfrm>
            <a:off x="1219200" y="2527643"/>
            <a:ext cx="8287185" cy="3883192"/>
            <a:chOff x="1998" y="7310"/>
            <a:chExt cx="6191" cy="3873"/>
          </a:xfrm>
        </p:grpSpPr>
        <p:sp>
          <p:nvSpPr>
            <p:cNvPr id="110597" name="Text Box 5">
              <a:extLst>
                <a:ext uri="{FF2B5EF4-FFF2-40B4-BE49-F238E27FC236}">
                  <a16:creationId xmlns:a16="http://schemas.microsoft.com/office/drawing/2014/main" xmlns="" id="{13A89E6D-4DEC-4858-A7E2-D4D94F3645E2}"/>
                </a:ext>
              </a:extLst>
            </p:cNvPr>
            <p:cNvSpPr txBox="1">
              <a:spLocks noChangeArrowheads="1"/>
            </p:cNvSpPr>
            <p:nvPr/>
          </p:nvSpPr>
          <p:spPr bwMode="auto">
            <a:xfrm>
              <a:off x="1998" y="7694"/>
              <a:ext cx="1200" cy="492"/>
            </a:xfrm>
            <a:prstGeom prst="rect">
              <a:avLst/>
            </a:prstGeom>
            <a:solidFill>
              <a:srgbClr val="FF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defPPr>
                <a:defRPr lang="en-US"/>
              </a:defPPr>
              <a:lvl1pPr algn="ctr">
                <a:defRPr sz="2600" b="1"/>
              </a:lvl1pPr>
            </a:lstStyle>
            <a:p>
              <a:r>
                <a:rPr lang="zh-CN" altLang="en-US" dirty="0"/>
                <a:t>头指针</a:t>
              </a:r>
              <a:r>
                <a:rPr lang="en-US" altLang="zh-CN" dirty="0"/>
                <a:t>H</a:t>
              </a:r>
            </a:p>
          </p:txBody>
        </p:sp>
        <p:sp>
          <p:nvSpPr>
            <p:cNvPr id="110598" name="Text Box 6">
              <a:extLst>
                <a:ext uri="{FF2B5EF4-FFF2-40B4-BE49-F238E27FC236}">
                  <a16:creationId xmlns:a16="http://schemas.microsoft.com/office/drawing/2014/main" xmlns="" id="{CBA16D38-9F96-48DA-8446-1EFEF472BBDF}"/>
                </a:ext>
              </a:extLst>
            </p:cNvPr>
            <p:cNvSpPr txBox="1">
              <a:spLocks noChangeArrowheads="1"/>
            </p:cNvSpPr>
            <p:nvPr/>
          </p:nvSpPr>
          <p:spPr bwMode="auto">
            <a:xfrm>
              <a:off x="3416" y="7316"/>
              <a:ext cx="1200" cy="431"/>
            </a:xfrm>
            <a:prstGeom prst="rect">
              <a:avLst/>
            </a:prstGeom>
            <a:solidFill>
              <a:srgbClr val="FF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zh-CN" altLang="en-US" sz="2600" b="1" dirty="0"/>
                <a:t>存储地址</a:t>
              </a:r>
            </a:p>
          </p:txBody>
        </p:sp>
        <p:sp>
          <p:nvSpPr>
            <p:cNvPr id="110599" name="Text Box 7">
              <a:extLst>
                <a:ext uri="{FF2B5EF4-FFF2-40B4-BE49-F238E27FC236}">
                  <a16:creationId xmlns:a16="http://schemas.microsoft.com/office/drawing/2014/main" xmlns="" id="{ED57D653-2108-4F2E-9734-B9BA6B760DA0}"/>
                </a:ext>
              </a:extLst>
            </p:cNvPr>
            <p:cNvSpPr txBox="1">
              <a:spLocks noChangeArrowheads="1"/>
            </p:cNvSpPr>
            <p:nvPr/>
          </p:nvSpPr>
          <p:spPr bwMode="auto">
            <a:xfrm>
              <a:off x="5313" y="7310"/>
              <a:ext cx="972" cy="441"/>
            </a:xfrm>
            <a:prstGeom prst="rect">
              <a:avLst/>
            </a:prstGeom>
            <a:solidFill>
              <a:srgbClr val="FF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zh-CN" altLang="en-US" sz="2600" b="1" dirty="0"/>
                <a:t>数据域</a:t>
              </a:r>
            </a:p>
          </p:txBody>
        </p:sp>
        <p:sp>
          <p:nvSpPr>
            <p:cNvPr id="110600" name="Text Box 8">
              <a:extLst>
                <a:ext uri="{FF2B5EF4-FFF2-40B4-BE49-F238E27FC236}">
                  <a16:creationId xmlns:a16="http://schemas.microsoft.com/office/drawing/2014/main" xmlns="" id="{83FC73A7-F968-4171-A5FF-FD15AF0868FE}"/>
                </a:ext>
              </a:extLst>
            </p:cNvPr>
            <p:cNvSpPr txBox="1">
              <a:spLocks noChangeArrowheads="1"/>
            </p:cNvSpPr>
            <p:nvPr/>
          </p:nvSpPr>
          <p:spPr bwMode="auto">
            <a:xfrm>
              <a:off x="7217" y="7310"/>
              <a:ext cx="972" cy="442"/>
            </a:xfrm>
            <a:prstGeom prst="rect">
              <a:avLst/>
            </a:prstGeom>
            <a:solidFill>
              <a:srgbClr val="FFFFCC"/>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defPPr>
                <a:defRPr lang="en-US"/>
              </a:defPPr>
              <a:lvl1pPr algn="ctr">
                <a:defRPr sz="2600" b="1"/>
              </a:lvl1pPr>
            </a:lstStyle>
            <a:p>
              <a:r>
                <a:rPr lang="zh-CN" altLang="en-US" dirty="0"/>
                <a:t>指针域</a:t>
              </a:r>
            </a:p>
          </p:txBody>
        </p:sp>
        <p:sp>
          <p:nvSpPr>
            <p:cNvPr id="110601" name="Text Box 9">
              <a:extLst>
                <a:ext uri="{FF2B5EF4-FFF2-40B4-BE49-F238E27FC236}">
                  <a16:creationId xmlns:a16="http://schemas.microsoft.com/office/drawing/2014/main" xmlns="" id="{97F14C8F-5C21-4E32-A663-7DE9CE582314}"/>
                </a:ext>
              </a:extLst>
            </p:cNvPr>
            <p:cNvSpPr txBox="1">
              <a:spLocks noChangeArrowheads="1"/>
            </p:cNvSpPr>
            <p:nvPr/>
          </p:nvSpPr>
          <p:spPr bwMode="auto">
            <a:xfrm>
              <a:off x="3416" y="7849"/>
              <a:ext cx="4773" cy="3334"/>
            </a:xfrm>
            <a:prstGeom prst="rect">
              <a:avLst/>
            </a:prstGeom>
            <a:solidFill>
              <a:srgbClr val="99FFCC"/>
            </a:solidFill>
            <a:ln w="9525">
              <a:no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just" eaLnBrk="0" hangingPunct="0"/>
              <a:r>
                <a:rPr lang="en-US" altLang="zh-CN" sz="2600" b="1" dirty="0"/>
                <a:t>     1                             D                      43</a:t>
              </a:r>
            </a:p>
            <a:p>
              <a:pPr algn="just" eaLnBrk="0" hangingPunct="0"/>
              <a:r>
                <a:rPr lang="en-US" altLang="zh-CN" sz="2600" b="1" dirty="0"/>
                <a:t>     7                             B                      13</a:t>
              </a:r>
            </a:p>
            <a:p>
              <a:pPr algn="just" eaLnBrk="0" hangingPunct="0"/>
              <a:r>
                <a:rPr lang="en-US" altLang="zh-CN" sz="2600" b="1" dirty="0"/>
                <a:t>     13                           C                        1</a:t>
              </a:r>
            </a:p>
            <a:p>
              <a:pPr algn="just" eaLnBrk="0" hangingPunct="0"/>
              <a:r>
                <a:rPr lang="en-US" altLang="zh-CN" sz="2600" b="1" dirty="0"/>
                <a:t>     19                           H                     NULL</a:t>
              </a:r>
            </a:p>
            <a:p>
              <a:pPr algn="just" eaLnBrk="0" hangingPunct="0"/>
              <a:r>
                <a:rPr lang="en-US" altLang="zh-CN" sz="2600" b="1" dirty="0"/>
                <a:t>     25                           F                       37</a:t>
              </a:r>
            </a:p>
            <a:p>
              <a:pPr algn="just" eaLnBrk="0" hangingPunct="0"/>
              <a:r>
                <a:rPr lang="en-US" altLang="zh-CN" sz="2600" b="1" dirty="0"/>
                <a:t>     31                           A                        7</a:t>
              </a:r>
            </a:p>
            <a:p>
              <a:pPr algn="just" eaLnBrk="0" hangingPunct="0"/>
              <a:r>
                <a:rPr lang="en-US" altLang="zh-CN" sz="2600" b="1" dirty="0"/>
                <a:t>     37                           G                      19</a:t>
              </a:r>
            </a:p>
            <a:p>
              <a:pPr algn="just" eaLnBrk="0" hangingPunct="0"/>
              <a:r>
                <a:rPr lang="en-US" altLang="zh-CN" sz="2600" b="1" dirty="0"/>
                <a:t>     43                           E                       25</a:t>
              </a:r>
            </a:p>
          </p:txBody>
        </p:sp>
        <p:sp>
          <p:nvSpPr>
            <p:cNvPr id="110602" name="Text Box 10">
              <a:extLst>
                <a:ext uri="{FF2B5EF4-FFF2-40B4-BE49-F238E27FC236}">
                  <a16:creationId xmlns:a16="http://schemas.microsoft.com/office/drawing/2014/main" xmlns="" id="{F781D580-FB76-47C2-AF20-EFFE3B1F79B8}"/>
                </a:ext>
              </a:extLst>
            </p:cNvPr>
            <p:cNvSpPr txBox="1">
              <a:spLocks noChangeArrowheads="1"/>
            </p:cNvSpPr>
            <p:nvPr/>
          </p:nvSpPr>
          <p:spPr bwMode="auto">
            <a:xfrm>
              <a:off x="2349" y="8192"/>
              <a:ext cx="615" cy="456"/>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algn="ctr" eaLnBrk="0" hangingPunct="0"/>
              <a:r>
                <a:rPr lang="en-US" altLang="zh-CN" sz="2600" b="1"/>
                <a:t>31</a:t>
              </a:r>
            </a:p>
          </p:txBody>
        </p:sp>
      </p:grpSp>
      <p:sp>
        <p:nvSpPr>
          <p:cNvPr id="14" name="Rectangle 2">
            <a:extLst>
              <a:ext uri="{FF2B5EF4-FFF2-40B4-BE49-F238E27FC236}">
                <a16:creationId xmlns:a16="http://schemas.microsoft.com/office/drawing/2014/main" xmlns="" id="{15ECC6BB-8863-47DE-BB8C-8E057CD1D7E9}"/>
              </a:ext>
            </a:extLst>
          </p:cNvPr>
          <p:cNvSpPr>
            <a:spLocks noChangeArrowheads="1"/>
          </p:cNvSpPr>
          <p:nvPr/>
        </p:nvSpPr>
        <p:spPr bwMode="auto">
          <a:xfrm>
            <a:off x="4528847" y="1046017"/>
            <a:ext cx="18473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0"/>
              </a:spcBef>
              <a:buClrTx/>
              <a:buSzTx/>
              <a:buFontTx/>
              <a:buNone/>
            </a:pPr>
            <a:endParaRPr lang="zh-CN" altLang="en-US" sz="2600">
              <a:solidFill>
                <a:srgbClr val="0000FF"/>
              </a:solidFill>
              <a:latin typeface="Times New Roman" pitchFamily="18" charset="0"/>
              <a:ea typeface="楷体_GB2312" pitchFamily="49" charset="-122"/>
            </a:endParaRPr>
          </a:p>
        </p:txBody>
      </p:sp>
      <p:sp>
        <p:nvSpPr>
          <p:cNvPr id="15" name="Rectangle 6">
            <a:extLst>
              <a:ext uri="{FF2B5EF4-FFF2-40B4-BE49-F238E27FC236}">
                <a16:creationId xmlns:a16="http://schemas.microsoft.com/office/drawing/2014/main" xmlns="" id="{F6BAD06E-F8CF-4010-BB26-AC493393C8AC}"/>
              </a:ext>
            </a:extLst>
          </p:cNvPr>
          <p:cNvSpPr>
            <a:spLocks noChangeArrowheads="1"/>
          </p:cNvSpPr>
          <p:nvPr/>
        </p:nvSpPr>
        <p:spPr bwMode="auto">
          <a:xfrm>
            <a:off x="2138362" y="1627200"/>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6" name="Rectangle 7">
            <a:extLst>
              <a:ext uri="{FF2B5EF4-FFF2-40B4-BE49-F238E27FC236}">
                <a16:creationId xmlns:a16="http://schemas.microsoft.com/office/drawing/2014/main" xmlns="" id="{70D3BB1D-088A-4B31-9194-61366B823C35}"/>
              </a:ext>
            </a:extLst>
          </p:cNvPr>
          <p:cNvSpPr>
            <a:spLocks noChangeArrowheads="1"/>
          </p:cNvSpPr>
          <p:nvPr/>
        </p:nvSpPr>
        <p:spPr bwMode="auto">
          <a:xfrm>
            <a:off x="2679700" y="1627200"/>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7" name="Text Box 26">
            <a:extLst>
              <a:ext uri="{FF2B5EF4-FFF2-40B4-BE49-F238E27FC236}">
                <a16:creationId xmlns:a16="http://schemas.microsoft.com/office/drawing/2014/main" xmlns="" id="{CC723156-C225-4557-93CB-43E906EE8E30}"/>
              </a:ext>
            </a:extLst>
          </p:cNvPr>
          <p:cNvSpPr txBox="1">
            <a:spLocks noChangeArrowheads="1"/>
          </p:cNvSpPr>
          <p:nvPr/>
        </p:nvSpPr>
        <p:spPr bwMode="auto">
          <a:xfrm>
            <a:off x="192087" y="1551000"/>
            <a:ext cx="1728788"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zh-CN" altLang="en-US" sz="2600">
                <a:solidFill>
                  <a:srgbClr val="3333FF"/>
                </a:solidFill>
                <a:latin typeface="楷体" pitchFamily="49" charset="-122"/>
                <a:ea typeface="楷体" pitchFamily="49" charset="-122"/>
              </a:rPr>
              <a:t>存储结构</a:t>
            </a:r>
          </a:p>
        </p:txBody>
      </p:sp>
      <p:sp>
        <p:nvSpPr>
          <p:cNvPr id="18" name="Rectangle 28">
            <a:extLst>
              <a:ext uri="{FF2B5EF4-FFF2-40B4-BE49-F238E27FC236}">
                <a16:creationId xmlns:a16="http://schemas.microsoft.com/office/drawing/2014/main" xmlns="" id="{CCEA93C6-CBD2-4269-B045-BDF7CC95DB85}"/>
              </a:ext>
            </a:extLst>
          </p:cNvPr>
          <p:cNvSpPr>
            <a:spLocks noChangeArrowheads="1"/>
          </p:cNvSpPr>
          <p:nvPr/>
        </p:nvSpPr>
        <p:spPr bwMode="auto">
          <a:xfrm>
            <a:off x="3506787"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dirty="0"/>
              <a:t>A</a:t>
            </a:r>
            <a:endParaRPr lang="en-US" altLang="zh-CN" sz="2600" b="1" kern="0" baseline="-25000" dirty="0">
              <a:solidFill>
                <a:srgbClr val="3333FF"/>
              </a:solidFill>
              <a:ea typeface="宋体"/>
              <a:cs typeface="Times New Roman" pitchFamily="18" charset="0"/>
            </a:endParaRPr>
          </a:p>
        </p:txBody>
      </p:sp>
      <p:sp>
        <p:nvSpPr>
          <p:cNvPr id="19" name="Rectangle 29">
            <a:extLst>
              <a:ext uri="{FF2B5EF4-FFF2-40B4-BE49-F238E27FC236}">
                <a16:creationId xmlns:a16="http://schemas.microsoft.com/office/drawing/2014/main" xmlns="" id="{678EC62D-6657-4907-ADD6-9FC26A41874F}"/>
              </a:ext>
            </a:extLst>
          </p:cNvPr>
          <p:cNvSpPr>
            <a:spLocks noChangeArrowheads="1"/>
          </p:cNvSpPr>
          <p:nvPr/>
        </p:nvSpPr>
        <p:spPr bwMode="auto">
          <a:xfrm>
            <a:off x="4048125"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dirty="0">
              <a:solidFill>
                <a:srgbClr val="3333FF"/>
              </a:solidFill>
              <a:latin typeface="Calibri"/>
              <a:ea typeface="宋体"/>
            </a:endParaRPr>
          </a:p>
        </p:txBody>
      </p:sp>
      <p:sp>
        <p:nvSpPr>
          <p:cNvPr id="20" name="Rectangle 30">
            <a:extLst>
              <a:ext uri="{FF2B5EF4-FFF2-40B4-BE49-F238E27FC236}">
                <a16:creationId xmlns:a16="http://schemas.microsoft.com/office/drawing/2014/main" xmlns="" id="{8B7CE200-C6C8-4C1C-8502-FACD12128FA2}"/>
              </a:ext>
            </a:extLst>
          </p:cNvPr>
          <p:cNvSpPr>
            <a:spLocks noChangeArrowheads="1"/>
          </p:cNvSpPr>
          <p:nvPr/>
        </p:nvSpPr>
        <p:spPr bwMode="auto">
          <a:xfrm>
            <a:off x="4945062"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dirty="0"/>
              <a:t>B</a:t>
            </a:r>
            <a:endParaRPr lang="en-US" altLang="zh-CN" sz="2600" b="1" kern="0" baseline="-25000" dirty="0">
              <a:solidFill>
                <a:srgbClr val="3333FF"/>
              </a:solidFill>
              <a:ea typeface="宋体"/>
              <a:cs typeface="Times New Roman" pitchFamily="18" charset="0"/>
            </a:endParaRPr>
          </a:p>
        </p:txBody>
      </p:sp>
      <p:sp>
        <p:nvSpPr>
          <p:cNvPr id="21" name="Rectangle 31">
            <a:extLst>
              <a:ext uri="{FF2B5EF4-FFF2-40B4-BE49-F238E27FC236}">
                <a16:creationId xmlns:a16="http://schemas.microsoft.com/office/drawing/2014/main" xmlns="" id="{338178A9-134F-4919-B133-FA614F2FB799}"/>
              </a:ext>
            </a:extLst>
          </p:cNvPr>
          <p:cNvSpPr>
            <a:spLocks noChangeArrowheads="1"/>
          </p:cNvSpPr>
          <p:nvPr/>
        </p:nvSpPr>
        <p:spPr bwMode="auto">
          <a:xfrm>
            <a:off x="5486400"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22" name="Rectangle 32">
            <a:extLst>
              <a:ext uri="{FF2B5EF4-FFF2-40B4-BE49-F238E27FC236}">
                <a16:creationId xmlns:a16="http://schemas.microsoft.com/office/drawing/2014/main" xmlns="" id="{69A8683E-E35E-46D4-987F-E76DA5BDB9D2}"/>
              </a:ext>
            </a:extLst>
          </p:cNvPr>
          <p:cNvSpPr>
            <a:spLocks noChangeArrowheads="1"/>
          </p:cNvSpPr>
          <p:nvPr/>
        </p:nvSpPr>
        <p:spPr bwMode="auto">
          <a:xfrm>
            <a:off x="7826375"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dirty="0"/>
              <a:t>H</a:t>
            </a:r>
            <a:endParaRPr lang="en-US" altLang="zh-CN" sz="2600" b="1" i="1" kern="0" baseline="-25000" dirty="0">
              <a:solidFill>
                <a:srgbClr val="3333FF"/>
              </a:solidFill>
              <a:ea typeface="宋体"/>
              <a:cs typeface="Times New Roman" pitchFamily="18" charset="0"/>
            </a:endParaRPr>
          </a:p>
        </p:txBody>
      </p:sp>
      <p:sp>
        <p:nvSpPr>
          <p:cNvPr id="23" name="Rectangle 33">
            <a:extLst>
              <a:ext uri="{FF2B5EF4-FFF2-40B4-BE49-F238E27FC236}">
                <a16:creationId xmlns:a16="http://schemas.microsoft.com/office/drawing/2014/main" xmlns="" id="{3C17019D-C43A-49F0-B5EC-CBE8E82F0E03}"/>
              </a:ext>
            </a:extLst>
          </p:cNvPr>
          <p:cNvSpPr>
            <a:spLocks noChangeArrowheads="1"/>
          </p:cNvSpPr>
          <p:nvPr/>
        </p:nvSpPr>
        <p:spPr bwMode="auto">
          <a:xfrm>
            <a:off x="8367712"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kern="0">
                <a:solidFill>
                  <a:prstClr val="black"/>
                </a:solidFill>
                <a:latin typeface="Calibri"/>
                <a:ea typeface="宋体"/>
              </a:rPr>
              <a:t>∧</a:t>
            </a:r>
          </a:p>
        </p:txBody>
      </p:sp>
      <p:sp>
        <p:nvSpPr>
          <p:cNvPr id="24" name="Text Box 34">
            <a:extLst>
              <a:ext uri="{FF2B5EF4-FFF2-40B4-BE49-F238E27FC236}">
                <a16:creationId xmlns:a16="http://schemas.microsoft.com/office/drawing/2014/main" xmlns="" id="{AF98F8DC-D828-4E21-BB6A-D9FBC231AE86}"/>
              </a:ext>
            </a:extLst>
          </p:cNvPr>
          <p:cNvSpPr txBox="1">
            <a:spLocks noChangeArrowheads="1"/>
          </p:cNvSpPr>
          <p:nvPr/>
        </p:nvSpPr>
        <p:spPr bwMode="auto">
          <a:xfrm>
            <a:off x="6530975" y="1627200"/>
            <a:ext cx="5762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600">
                <a:solidFill>
                  <a:srgbClr val="3333FF"/>
                </a:solidFill>
                <a:latin typeface="宋体" pitchFamily="2" charset="-122"/>
                <a:ea typeface="宋体" pitchFamily="2" charset="-122"/>
                <a:cs typeface="Times New Roman" pitchFamily="18" charset="0"/>
              </a:rPr>
              <a:t>…</a:t>
            </a:r>
            <a:endParaRPr kumimoji="1" lang="en-US" altLang="zh-CN" sz="2600">
              <a:solidFill>
                <a:srgbClr val="3333FF"/>
              </a:solidFill>
              <a:latin typeface="Times New Roman" pitchFamily="18" charset="0"/>
              <a:ea typeface="宋体" pitchFamily="2" charset="-122"/>
              <a:cs typeface="Times New Roman" pitchFamily="18" charset="0"/>
            </a:endParaRPr>
          </a:p>
        </p:txBody>
      </p:sp>
      <p:sp>
        <p:nvSpPr>
          <p:cNvPr id="25" name="Arc 35">
            <a:extLst>
              <a:ext uri="{FF2B5EF4-FFF2-40B4-BE49-F238E27FC236}">
                <a16:creationId xmlns:a16="http://schemas.microsoft.com/office/drawing/2014/main" xmlns="" id="{3547B76B-3967-41AA-9FC1-FDD5D6238358}"/>
              </a:ext>
            </a:extLst>
          </p:cNvPr>
          <p:cNvSpPr>
            <a:spLocks/>
          </p:cNvSpPr>
          <p:nvPr/>
        </p:nvSpPr>
        <p:spPr bwMode="auto">
          <a:xfrm>
            <a:off x="2052638" y="1268426"/>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6" name="Line 37">
            <a:extLst>
              <a:ext uri="{FF2B5EF4-FFF2-40B4-BE49-F238E27FC236}">
                <a16:creationId xmlns:a16="http://schemas.microsoft.com/office/drawing/2014/main" xmlns="" id="{3350948C-C8F6-4180-8559-9617F475DCF4}"/>
              </a:ext>
            </a:extLst>
          </p:cNvPr>
          <p:cNvSpPr>
            <a:spLocks noChangeShapeType="1"/>
          </p:cNvSpPr>
          <p:nvPr/>
        </p:nvSpPr>
        <p:spPr bwMode="auto">
          <a:xfrm>
            <a:off x="2930525" y="1843100"/>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7" name="Line 38">
            <a:extLst>
              <a:ext uri="{FF2B5EF4-FFF2-40B4-BE49-F238E27FC236}">
                <a16:creationId xmlns:a16="http://schemas.microsoft.com/office/drawing/2014/main" xmlns="" id="{AA23224B-264C-4315-9EFF-E88BEDBE91E8}"/>
              </a:ext>
            </a:extLst>
          </p:cNvPr>
          <p:cNvSpPr>
            <a:spLocks noChangeShapeType="1"/>
          </p:cNvSpPr>
          <p:nvPr/>
        </p:nvSpPr>
        <p:spPr bwMode="auto">
          <a:xfrm>
            <a:off x="4370388" y="1843100"/>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8" name="Line 39">
            <a:extLst>
              <a:ext uri="{FF2B5EF4-FFF2-40B4-BE49-F238E27FC236}">
                <a16:creationId xmlns:a16="http://schemas.microsoft.com/office/drawing/2014/main" xmlns="" id="{76B3C848-3C10-46CC-B2F9-D8117A9C5A79}"/>
              </a:ext>
            </a:extLst>
          </p:cNvPr>
          <p:cNvSpPr>
            <a:spLocks noChangeShapeType="1"/>
          </p:cNvSpPr>
          <p:nvPr/>
        </p:nvSpPr>
        <p:spPr bwMode="auto">
          <a:xfrm>
            <a:off x="5811838" y="1843100"/>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9" name="Line 40">
            <a:extLst>
              <a:ext uri="{FF2B5EF4-FFF2-40B4-BE49-F238E27FC236}">
                <a16:creationId xmlns:a16="http://schemas.microsoft.com/office/drawing/2014/main" xmlns="" id="{7A2793CC-CE5B-4DCF-A672-E13D526AF50C}"/>
              </a:ext>
            </a:extLst>
          </p:cNvPr>
          <p:cNvSpPr>
            <a:spLocks noChangeShapeType="1"/>
          </p:cNvSpPr>
          <p:nvPr/>
        </p:nvSpPr>
        <p:spPr bwMode="auto">
          <a:xfrm>
            <a:off x="7251700" y="1843100"/>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30" name="Text Box 36">
            <a:extLst>
              <a:ext uri="{FF2B5EF4-FFF2-40B4-BE49-F238E27FC236}">
                <a16:creationId xmlns:a16="http://schemas.microsoft.com/office/drawing/2014/main" xmlns="" id="{4B1BB24D-6CC2-45C1-8444-4CD3C33BC0A0}"/>
              </a:ext>
            </a:extLst>
          </p:cNvPr>
          <p:cNvSpPr txBox="1">
            <a:spLocks noChangeArrowheads="1"/>
          </p:cNvSpPr>
          <p:nvPr/>
        </p:nvSpPr>
        <p:spPr bwMode="auto">
          <a:xfrm>
            <a:off x="1602636" y="949179"/>
            <a:ext cx="683364"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0000FF"/>
                </a:solidFill>
                <a:latin typeface="Times New Roman" pitchFamily="18" charset="0"/>
                <a:ea typeface="楷体_GB2312" pitchFamily="49" charset="-122"/>
              </a:rPr>
              <a:t>H</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7"/>
          <p:cNvSpPr txBox="1">
            <a:spLocks noChangeArrowheads="1"/>
          </p:cNvSpPr>
          <p:nvPr/>
        </p:nvSpPr>
        <p:spPr bwMode="auto">
          <a:xfrm>
            <a:off x="470296" y="3076587"/>
            <a:ext cx="11251407" cy="1137106"/>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square">
            <a:spAutoFit/>
          </a:bodyPr>
          <a:lstStyle/>
          <a:p>
            <a:pPr marL="457200" indent="-457200" fontAlgn="auto">
              <a:lnSpc>
                <a:spcPct val="150000"/>
              </a:lnSpc>
              <a:spcBef>
                <a:spcPts val="0"/>
              </a:spcBef>
              <a:spcAft>
                <a:spcPts val="0"/>
              </a:spcAft>
              <a:buBlip>
                <a:blip r:embed="rId2"/>
              </a:buBlip>
              <a:defRPr/>
            </a:pPr>
            <a:r>
              <a:rPr kumimoji="1" lang="zh-CN" altLang="en-US" b="1" kern="0">
                <a:solidFill>
                  <a:srgbClr val="FF00FF"/>
                </a:solidFill>
                <a:latin typeface="Calibri"/>
                <a:ea typeface="楷体" pitchFamily="49" charset="-122"/>
                <a:cs typeface="Times New Roman" pitchFamily="18" charset="0"/>
              </a:rPr>
              <a:t>第一个结点的</a:t>
            </a:r>
            <a:r>
              <a:rPr kumimoji="1" lang="zh-CN" altLang="en-US" b="1" kern="0" dirty="0">
                <a:solidFill>
                  <a:srgbClr val="FF00FF"/>
                </a:solidFill>
                <a:latin typeface="Calibri"/>
                <a:ea typeface="楷体" pitchFamily="49" charset="-122"/>
                <a:cs typeface="Times New Roman" pitchFamily="18" charset="0"/>
              </a:rPr>
              <a:t>操作和表</a:t>
            </a:r>
            <a:r>
              <a:rPr kumimoji="1" lang="zh-CN" altLang="en-US" b="1" kern="0">
                <a:solidFill>
                  <a:srgbClr val="FF00FF"/>
                </a:solidFill>
                <a:latin typeface="Calibri"/>
                <a:ea typeface="楷体" pitchFamily="49" charset="-122"/>
                <a:cs typeface="Times New Roman" pitchFamily="18" charset="0"/>
              </a:rPr>
              <a:t>中其他结点的</a:t>
            </a:r>
            <a:r>
              <a:rPr kumimoji="1" lang="zh-CN" altLang="en-US" b="1" kern="0" dirty="0">
                <a:solidFill>
                  <a:srgbClr val="FF00FF"/>
                </a:solidFill>
                <a:latin typeface="Calibri"/>
                <a:ea typeface="楷体" pitchFamily="49" charset="-122"/>
                <a:cs typeface="Times New Roman" pitchFamily="18" charset="0"/>
              </a:rPr>
              <a:t>操作</a:t>
            </a:r>
            <a:r>
              <a:rPr kumimoji="1" lang="zh-CN" altLang="en-US" b="1" kern="0">
                <a:solidFill>
                  <a:srgbClr val="FF00FF"/>
                </a:solidFill>
                <a:latin typeface="Calibri"/>
                <a:ea typeface="楷体" pitchFamily="49" charset="-122"/>
                <a:cs typeface="Times New Roman" pitchFamily="18" charset="0"/>
              </a:rPr>
              <a:t>相一致</a:t>
            </a:r>
            <a:r>
              <a:rPr kumimoji="1" lang="zh-CN" altLang="en-US" b="1" kern="0">
                <a:solidFill>
                  <a:prstClr val="black"/>
                </a:solidFill>
                <a:latin typeface="Calibri"/>
                <a:ea typeface="楷体" pitchFamily="49" charset="-122"/>
                <a:cs typeface="Times New Roman" pitchFamily="18" charset="0"/>
              </a:rPr>
              <a:t>，无需</a:t>
            </a:r>
            <a:r>
              <a:rPr kumimoji="1" lang="zh-CN" altLang="en-US" b="1" kern="0" dirty="0">
                <a:solidFill>
                  <a:prstClr val="black"/>
                </a:solidFill>
                <a:latin typeface="Calibri"/>
                <a:ea typeface="楷体" pitchFamily="49" charset="-122"/>
                <a:cs typeface="Times New Roman" pitchFamily="18" charset="0"/>
              </a:rPr>
              <a:t>进行特殊处理；</a:t>
            </a:r>
          </a:p>
          <a:p>
            <a:pPr marL="457200" indent="-457200" fontAlgn="auto">
              <a:lnSpc>
                <a:spcPct val="150000"/>
              </a:lnSpc>
              <a:spcBef>
                <a:spcPts val="0"/>
              </a:spcBef>
              <a:spcAft>
                <a:spcPts val="0"/>
              </a:spcAft>
              <a:buBlip>
                <a:blip r:embed="rId2"/>
              </a:buBlip>
              <a:defRPr/>
            </a:pPr>
            <a:r>
              <a:rPr kumimoji="1" lang="zh-CN" altLang="en-US" b="1" kern="0" dirty="0">
                <a:solidFill>
                  <a:prstClr val="black"/>
                </a:solidFill>
                <a:latin typeface="Calibri"/>
                <a:ea typeface="楷体" pitchFamily="49" charset="-122"/>
                <a:cs typeface="Times New Roman" pitchFamily="18" charset="0"/>
              </a:rPr>
              <a:t>无论链表是否</a:t>
            </a:r>
            <a:r>
              <a:rPr kumimoji="1" lang="zh-CN" altLang="en-US" b="1" kern="0">
                <a:solidFill>
                  <a:prstClr val="black"/>
                </a:solidFill>
                <a:latin typeface="Calibri"/>
                <a:ea typeface="楷体" pitchFamily="49" charset="-122"/>
                <a:cs typeface="Times New Roman" pitchFamily="18" charset="0"/>
              </a:rPr>
              <a:t>为空，都</a:t>
            </a:r>
            <a:r>
              <a:rPr kumimoji="1" lang="zh-CN" altLang="en-US" b="1" kern="0" dirty="0">
                <a:solidFill>
                  <a:prstClr val="black"/>
                </a:solidFill>
                <a:latin typeface="Calibri"/>
                <a:ea typeface="楷体" pitchFamily="49" charset="-122"/>
                <a:cs typeface="Times New Roman" pitchFamily="18" charset="0"/>
              </a:rPr>
              <a:t>有</a:t>
            </a:r>
            <a:r>
              <a:rPr kumimoji="1" lang="zh-CN" altLang="en-US" b="1" kern="0">
                <a:solidFill>
                  <a:prstClr val="black"/>
                </a:solidFill>
                <a:latin typeface="Calibri"/>
                <a:ea typeface="楷体" pitchFamily="49" charset="-122"/>
                <a:cs typeface="Times New Roman" pitchFamily="18" charset="0"/>
              </a:rPr>
              <a:t>一个头结点，因此</a:t>
            </a:r>
            <a:r>
              <a:rPr kumimoji="1" lang="zh-CN" altLang="en-US" b="1" kern="0" dirty="0">
                <a:solidFill>
                  <a:srgbClr val="FF00FF"/>
                </a:solidFill>
                <a:latin typeface="Calibri"/>
                <a:ea typeface="楷体" pitchFamily="49" charset="-122"/>
                <a:cs typeface="Times New Roman" pitchFamily="18" charset="0"/>
              </a:rPr>
              <a:t>空表和非空表的处理也就统一</a:t>
            </a:r>
            <a:r>
              <a:rPr kumimoji="1" lang="zh-CN" altLang="en-US" b="1" kern="0" dirty="0">
                <a:solidFill>
                  <a:prstClr val="black"/>
                </a:solidFill>
                <a:latin typeface="Calibri"/>
                <a:ea typeface="楷体" pitchFamily="49" charset="-122"/>
                <a:cs typeface="Times New Roman" pitchFamily="18" charset="0"/>
              </a:rPr>
              <a:t>了。</a:t>
            </a:r>
          </a:p>
        </p:txBody>
      </p:sp>
      <p:sp>
        <p:nvSpPr>
          <p:cNvPr id="123924" name="Text Box 8"/>
          <p:cNvSpPr txBox="1">
            <a:spLocks noChangeArrowheads="1"/>
          </p:cNvSpPr>
          <p:nvPr/>
        </p:nvSpPr>
        <p:spPr bwMode="auto">
          <a:xfrm>
            <a:off x="1127125" y="2470148"/>
            <a:ext cx="4968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kumimoji="1" lang="zh-CN" altLang="en-US" sz="2400" dirty="0">
                <a:solidFill>
                  <a:srgbClr val="0000FF"/>
                </a:solidFill>
                <a:latin typeface="Times New Roman" pitchFamily="18" charset="0"/>
                <a:ea typeface="楷体" pitchFamily="49" charset="-122"/>
                <a:cs typeface="Times New Roman" pitchFamily="18" charset="0"/>
              </a:rPr>
              <a:t>单链表增加一个头结点的优点如下：</a:t>
            </a:r>
            <a:endParaRPr lang="zh-CN" altLang="en-US" sz="2400" dirty="0">
              <a:solidFill>
                <a:srgbClr val="0000FF"/>
              </a:solidFill>
              <a:latin typeface="Times New Roman" pitchFamily="18" charset="0"/>
              <a:ea typeface="楷体" pitchFamily="49" charset="-122"/>
              <a:cs typeface="Times New Roman" pitchFamily="18" charset="0"/>
            </a:endParaRPr>
          </a:p>
        </p:txBody>
      </p:sp>
      <p:sp>
        <p:nvSpPr>
          <p:cNvPr id="22" name="Rectangle 2">
            <a:extLst>
              <a:ext uri="{FF2B5EF4-FFF2-40B4-BE49-F238E27FC236}">
                <a16:creationId xmlns:a16="http://schemas.microsoft.com/office/drawing/2014/main" xmlns="" id="{BE1079B3-9536-47BE-AB6A-E937B8E15B8C}"/>
              </a:ext>
            </a:extLst>
          </p:cNvPr>
          <p:cNvSpPr>
            <a:spLocks noGrp="1" noChangeArrowheads="1"/>
          </p:cNvSpPr>
          <p:nvPr>
            <p:ph type="title"/>
          </p:nvPr>
        </p:nvSpPr>
        <p:spPr>
          <a:xfrm>
            <a:off x="914400" y="533400"/>
            <a:ext cx="10363200" cy="685800"/>
          </a:xfrm>
        </p:spPr>
        <p:txBody>
          <a:bodyPr/>
          <a:lstStyle/>
          <a:p>
            <a:r>
              <a:rPr lang="zh-CN" altLang="en-US" dirty="0">
                <a:latin typeface="宋体" panose="02010600030101010101" pitchFamily="2" charset="-122"/>
              </a:rPr>
              <a:t>带头结点单链表</a:t>
            </a:r>
          </a:p>
        </p:txBody>
      </p:sp>
      <p:grpSp>
        <p:nvGrpSpPr>
          <p:cNvPr id="4" name="组合 3">
            <a:extLst>
              <a:ext uri="{FF2B5EF4-FFF2-40B4-BE49-F238E27FC236}">
                <a16:creationId xmlns:a16="http://schemas.microsoft.com/office/drawing/2014/main" xmlns="" id="{6D0123B4-9CDA-43D1-B5F9-D62F8539D46D}"/>
              </a:ext>
            </a:extLst>
          </p:cNvPr>
          <p:cNvGrpSpPr/>
          <p:nvPr/>
        </p:nvGrpSpPr>
        <p:grpSpPr>
          <a:xfrm>
            <a:off x="1262062" y="4648924"/>
            <a:ext cx="1527175" cy="1104900"/>
            <a:chOff x="1262062" y="4648924"/>
            <a:chExt cx="1527175" cy="1104900"/>
          </a:xfrm>
        </p:grpSpPr>
        <p:sp>
          <p:nvSpPr>
            <p:cNvPr id="24" name="Rectangle 6">
              <a:extLst>
                <a:ext uri="{FF2B5EF4-FFF2-40B4-BE49-F238E27FC236}">
                  <a16:creationId xmlns:a16="http://schemas.microsoft.com/office/drawing/2014/main" xmlns="" id="{A6FFD469-9928-4E31-BB04-18679B6A8450}"/>
                </a:ext>
              </a:extLst>
            </p:cNvPr>
            <p:cNvSpPr>
              <a:spLocks noChangeArrowheads="1"/>
            </p:cNvSpPr>
            <p:nvPr/>
          </p:nvSpPr>
          <p:spPr bwMode="auto">
            <a:xfrm>
              <a:off x="1708149" y="5322024"/>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25" name="Rectangle 7">
              <a:extLst>
                <a:ext uri="{FF2B5EF4-FFF2-40B4-BE49-F238E27FC236}">
                  <a16:creationId xmlns:a16="http://schemas.microsoft.com/office/drawing/2014/main" xmlns="" id="{E305F41C-F026-4B47-BE8D-9DDFC3012CC1}"/>
                </a:ext>
              </a:extLst>
            </p:cNvPr>
            <p:cNvSpPr>
              <a:spLocks noChangeArrowheads="1"/>
            </p:cNvSpPr>
            <p:nvPr/>
          </p:nvSpPr>
          <p:spPr bwMode="auto">
            <a:xfrm>
              <a:off x="2249487" y="5322024"/>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kern="0" dirty="0">
                  <a:solidFill>
                    <a:prstClr val="black"/>
                  </a:solidFill>
                  <a:latin typeface="Calibri"/>
                  <a:ea typeface="宋体"/>
                </a:rPr>
                <a:t>∧</a:t>
              </a:r>
            </a:p>
          </p:txBody>
        </p:sp>
        <p:sp>
          <p:nvSpPr>
            <p:cNvPr id="26" name="Arc 35">
              <a:extLst>
                <a:ext uri="{FF2B5EF4-FFF2-40B4-BE49-F238E27FC236}">
                  <a16:creationId xmlns:a16="http://schemas.microsoft.com/office/drawing/2014/main" xmlns="" id="{9865012D-AF1D-43C8-8A74-4913E901A517}"/>
                </a:ext>
              </a:extLst>
            </p:cNvPr>
            <p:cNvSpPr>
              <a:spLocks/>
            </p:cNvSpPr>
            <p:nvPr/>
          </p:nvSpPr>
          <p:spPr bwMode="auto">
            <a:xfrm>
              <a:off x="1622425" y="49632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7" name="Text Box 36">
              <a:extLst>
                <a:ext uri="{FF2B5EF4-FFF2-40B4-BE49-F238E27FC236}">
                  <a16:creationId xmlns:a16="http://schemas.microsoft.com/office/drawing/2014/main" xmlns="" id="{87588EE6-357B-4825-AE7C-6D446B11AA90}"/>
                </a:ext>
              </a:extLst>
            </p:cNvPr>
            <p:cNvSpPr txBox="1">
              <a:spLocks noChangeArrowheads="1"/>
            </p:cNvSpPr>
            <p:nvPr/>
          </p:nvSpPr>
          <p:spPr bwMode="auto">
            <a:xfrm>
              <a:off x="1262062" y="4648924"/>
              <a:ext cx="43180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0000FF"/>
                  </a:solidFill>
                  <a:latin typeface="Times New Roman" pitchFamily="18" charset="0"/>
                  <a:ea typeface="楷体_GB2312" pitchFamily="49" charset="-122"/>
                </a:rPr>
                <a:t>H</a:t>
              </a:r>
            </a:p>
          </p:txBody>
        </p:sp>
      </p:grpSp>
      <p:grpSp>
        <p:nvGrpSpPr>
          <p:cNvPr id="3" name="组合 2">
            <a:extLst>
              <a:ext uri="{FF2B5EF4-FFF2-40B4-BE49-F238E27FC236}">
                <a16:creationId xmlns:a16="http://schemas.microsoft.com/office/drawing/2014/main" xmlns="" id="{66FFCFF2-3700-44EB-B663-B1FDF7C5A658}"/>
              </a:ext>
            </a:extLst>
          </p:cNvPr>
          <p:cNvGrpSpPr/>
          <p:nvPr/>
        </p:nvGrpSpPr>
        <p:grpSpPr>
          <a:xfrm>
            <a:off x="1185862" y="1122217"/>
            <a:ext cx="7286625" cy="1087338"/>
            <a:chOff x="1185862" y="1122217"/>
            <a:chExt cx="7286625" cy="1087338"/>
          </a:xfrm>
        </p:grpSpPr>
        <p:grpSp>
          <p:nvGrpSpPr>
            <p:cNvPr id="2" name="组合 1">
              <a:extLst>
                <a:ext uri="{FF2B5EF4-FFF2-40B4-BE49-F238E27FC236}">
                  <a16:creationId xmlns:a16="http://schemas.microsoft.com/office/drawing/2014/main" xmlns="" id="{0E873CDC-A07D-4139-9823-BAD677A67EB0}"/>
                </a:ext>
              </a:extLst>
            </p:cNvPr>
            <p:cNvGrpSpPr/>
            <p:nvPr/>
          </p:nvGrpSpPr>
          <p:grpSpPr>
            <a:xfrm>
              <a:off x="1617662" y="1393581"/>
              <a:ext cx="6854825" cy="815974"/>
              <a:chOff x="1617662" y="1393581"/>
              <a:chExt cx="6854825" cy="815974"/>
            </a:xfrm>
          </p:grpSpPr>
          <p:sp>
            <p:nvSpPr>
              <p:cNvPr id="6" name="Rectangle 6"/>
              <p:cNvSpPr>
                <a:spLocks noChangeArrowheads="1"/>
              </p:cNvSpPr>
              <p:nvPr/>
            </p:nvSpPr>
            <p:spPr bwMode="auto">
              <a:xfrm>
                <a:off x="1703387" y="1752355"/>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7" name="Rectangle 7"/>
              <p:cNvSpPr>
                <a:spLocks noChangeArrowheads="1"/>
              </p:cNvSpPr>
              <p:nvPr/>
            </p:nvSpPr>
            <p:spPr bwMode="auto">
              <a:xfrm>
                <a:off x="2244724" y="1752355"/>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8" name="Rectangle 28"/>
              <p:cNvSpPr>
                <a:spLocks noChangeArrowheads="1"/>
              </p:cNvSpPr>
              <p:nvPr/>
            </p:nvSpPr>
            <p:spPr bwMode="auto">
              <a:xfrm>
                <a:off x="3071812"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err="1">
                    <a:solidFill>
                      <a:srgbClr val="3333FF"/>
                    </a:solidFill>
                    <a:ea typeface="宋体"/>
                    <a:cs typeface="Times New Roman" pitchFamily="18" charset="0"/>
                  </a:rPr>
                  <a:t>a</a:t>
                </a:r>
                <a:r>
                  <a:rPr lang="en-US" altLang="zh-CN" b="1" kern="0" baseline="-25000" dirty="0" err="1">
                    <a:solidFill>
                      <a:srgbClr val="3333FF"/>
                    </a:solidFill>
                    <a:ea typeface="宋体"/>
                    <a:cs typeface="Times New Roman" pitchFamily="18" charset="0"/>
                  </a:rPr>
                  <a:t>1</a:t>
                </a:r>
                <a:endParaRPr lang="en-US" altLang="zh-CN" b="1" kern="0" baseline="-25000" dirty="0">
                  <a:solidFill>
                    <a:srgbClr val="3333FF"/>
                  </a:solidFill>
                  <a:ea typeface="宋体"/>
                  <a:cs typeface="Times New Roman" pitchFamily="18" charset="0"/>
                </a:endParaRPr>
              </a:p>
            </p:txBody>
          </p:sp>
          <p:sp>
            <p:nvSpPr>
              <p:cNvPr id="9" name="Rectangle 29"/>
              <p:cNvSpPr>
                <a:spLocks noChangeArrowheads="1"/>
              </p:cNvSpPr>
              <p:nvPr/>
            </p:nvSpPr>
            <p:spPr bwMode="auto">
              <a:xfrm>
                <a:off x="3613149"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10" name="Rectangle 30"/>
              <p:cNvSpPr>
                <a:spLocks noChangeArrowheads="1"/>
              </p:cNvSpPr>
              <p:nvPr/>
            </p:nvSpPr>
            <p:spPr bwMode="auto">
              <a:xfrm>
                <a:off x="4510087"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err="1">
                    <a:solidFill>
                      <a:srgbClr val="3333FF"/>
                    </a:solidFill>
                    <a:ea typeface="宋体"/>
                    <a:cs typeface="Times New Roman" pitchFamily="18" charset="0"/>
                  </a:rPr>
                  <a:t>a</a:t>
                </a:r>
                <a:r>
                  <a:rPr lang="en-US" altLang="zh-CN" b="1" kern="0" baseline="-25000" dirty="0" err="1">
                    <a:solidFill>
                      <a:srgbClr val="3333FF"/>
                    </a:solidFill>
                    <a:ea typeface="宋体"/>
                    <a:cs typeface="Times New Roman" pitchFamily="18" charset="0"/>
                  </a:rPr>
                  <a:t>2</a:t>
                </a:r>
                <a:endParaRPr lang="en-US" altLang="zh-CN" b="1" kern="0" baseline="-25000" dirty="0">
                  <a:solidFill>
                    <a:srgbClr val="3333FF"/>
                  </a:solidFill>
                  <a:ea typeface="宋体"/>
                  <a:cs typeface="Times New Roman" pitchFamily="18" charset="0"/>
                </a:endParaRPr>
              </a:p>
            </p:txBody>
          </p:sp>
          <p:sp>
            <p:nvSpPr>
              <p:cNvPr id="11" name="Rectangle 31"/>
              <p:cNvSpPr>
                <a:spLocks noChangeArrowheads="1"/>
              </p:cNvSpPr>
              <p:nvPr/>
            </p:nvSpPr>
            <p:spPr bwMode="auto">
              <a:xfrm>
                <a:off x="5051424"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12" name="Rectangle 32"/>
              <p:cNvSpPr>
                <a:spLocks noChangeArrowheads="1"/>
              </p:cNvSpPr>
              <p:nvPr/>
            </p:nvSpPr>
            <p:spPr bwMode="auto">
              <a:xfrm>
                <a:off x="7391399"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3333FF"/>
                    </a:solidFill>
                    <a:ea typeface="宋体"/>
                    <a:cs typeface="Times New Roman" pitchFamily="18" charset="0"/>
                  </a:rPr>
                  <a:t>a</a:t>
                </a:r>
                <a:r>
                  <a:rPr lang="en-US" altLang="zh-CN" b="1" i="1" kern="0" baseline="-25000" dirty="0">
                    <a:solidFill>
                      <a:srgbClr val="3333FF"/>
                    </a:solidFill>
                    <a:ea typeface="宋体"/>
                    <a:cs typeface="Times New Roman" pitchFamily="18" charset="0"/>
                  </a:rPr>
                  <a:t>n</a:t>
                </a:r>
              </a:p>
            </p:txBody>
          </p:sp>
          <p:sp>
            <p:nvSpPr>
              <p:cNvPr id="13" name="Rectangle 33"/>
              <p:cNvSpPr>
                <a:spLocks noChangeArrowheads="1"/>
              </p:cNvSpPr>
              <p:nvPr/>
            </p:nvSpPr>
            <p:spPr bwMode="auto">
              <a:xfrm>
                <a:off x="7932737"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23917" name="Text Box 34"/>
              <p:cNvSpPr txBox="1">
                <a:spLocks noChangeArrowheads="1"/>
              </p:cNvSpPr>
              <p:nvPr/>
            </p:nvSpPr>
            <p:spPr bwMode="auto">
              <a:xfrm>
                <a:off x="6096000" y="1752355"/>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400">
                    <a:solidFill>
                      <a:srgbClr val="3333FF"/>
                    </a:solidFill>
                    <a:latin typeface="宋体" pitchFamily="2" charset="-122"/>
                    <a:ea typeface="宋体" pitchFamily="2" charset="-122"/>
                    <a:cs typeface="Times New Roman" pitchFamily="18" charset="0"/>
                  </a:rPr>
                  <a:t>…</a:t>
                </a:r>
                <a:endParaRPr kumimoji="1" lang="en-US" altLang="zh-CN" sz="2400">
                  <a:solidFill>
                    <a:srgbClr val="3333FF"/>
                  </a:solidFill>
                  <a:latin typeface="Times New Roman" pitchFamily="18" charset="0"/>
                  <a:ea typeface="宋体" pitchFamily="2" charset="-122"/>
                  <a:cs typeface="Times New Roman" pitchFamily="18" charset="0"/>
                </a:endParaRPr>
              </a:p>
            </p:txBody>
          </p:sp>
          <p:sp>
            <p:nvSpPr>
              <p:cNvPr id="15" name="Arc 35"/>
              <p:cNvSpPr>
                <a:spLocks/>
              </p:cNvSpPr>
              <p:nvPr/>
            </p:nvSpPr>
            <p:spPr bwMode="auto">
              <a:xfrm>
                <a:off x="1617662" y="139358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6" name="Line 37"/>
              <p:cNvSpPr>
                <a:spLocks noChangeShapeType="1"/>
              </p:cNvSpPr>
              <p:nvPr/>
            </p:nvSpPr>
            <p:spPr bwMode="auto">
              <a:xfrm>
                <a:off x="2495550" y="1968255"/>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7" name="Line 38"/>
              <p:cNvSpPr>
                <a:spLocks noChangeShapeType="1"/>
              </p:cNvSpPr>
              <p:nvPr/>
            </p:nvSpPr>
            <p:spPr bwMode="auto">
              <a:xfrm>
                <a:off x="3935412" y="1968255"/>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8" name="Line 39"/>
              <p:cNvSpPr>
                <a:spLocks noChangeShapeType="1"/>
              </p:cNvSpPr>
              <p:nvPr/>
            </p:nvSpPr>
            <p:spPr bwMode="auto">
              <a:xfrm>
                <a:off x="5376862" y="1968255"/>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9" name="Line 40"/>
              <p:cNvSpPr>
                <a:spLocks noChangeShapeType="1"/>
              </p:cNvSpPr>
              <p:nvPr/>
            </p:nvSpPr>
            <p:spPr bwMode="auto">
              <a:xfrm>
                <a:off x="6816725" y="1968255"/>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grpSp>
        <p:sp>
          <p:nvSpPr>
            <p:cNvPr id="28" name="Text Box 36">
              <a:extLst>
                <a:ext uri="{FF2B5EF4-FFF2-40B4-BE49-F238E27FC236}">
                  <a16:creationId xmlns:a16="http://schemas.microsoft.com/office/drawing/2014/main" xmlns="" id="{24EF40ED-9817-4A42-A439-196E6766EEC0}"/>
                </a:ext>
              </a:extLst>
            </p:cNvPr>
            <p:cNvSpPr txBox="1">
              <a:spLocks noChangeArrowheads="1"/>
            </p:cNvSpPr>
            <p:nvPr/>
          </p:nvSpPr>
          <p:spPr bwMode="auto">
            <a:xfrm>
              <a:off x="1185862" y="1122217"/>
              <a:ext cx="43180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0000FF"/>
                  </a:solidFill>
                  <a:latin typeface="Times New Roman" pitchFamily="18" charset="0"/>
                  <a:ea typeface="楷体_GB2312" pitchFamily="49" charset="-122"/>
                </a:rPr>
                <a:t>H</a:t>
              </a: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Text Box 2"/>
          <p:cNvSpPr txBox="1">
            <a:spLocks noChangeArrowheads="1"/>
          </p:cNvSpPr>
          <p:nvPr/>
        </p:nvSpPr>
        <p:spPr bwMode="auto">
          <a:xfrm>
            <a:off x="1600200" y="1708289"/>
            <a:ext cx="8229600" cy="1133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just" eaLnBrk="1" hangingPunct="1">
              <a:lnSpc>
                <a:spcPct val="130000"/>
              </a:lnSpc>
              <a:spcBef>
                <a:spcPct val="50000"/>
              </a:spcBef>
              <a:buClrTx/>
              <a:buSzTx/>
              <a:buFontTx/>
              <a:buNone/>
            </a:pPr>
            <a:r>
              <a:rPr kumimoji="1" lang="zh-CN" altLang="en-US" dirty="0">
                <a:solidFill>
                  <a:srgbClr val="0000FF"/>
                </a:solidFill>
                <a:latin typeface="楷体" pitchFamily="49" charset="-122"/>
                <a:ea typeface="楷体" pitchFamily="49" charset="-122"/>
              </a:rPr>
              <a:t>    当访问过一个结点后，只能接着访问它的后继结点，而无法访问它的前驱结点。  </a:t>
            </a:r>
          </a:p>
        </p:txBody>
      </p:sp>
      <p:sp>
        <p:nvSpPr>
          <p:cNvPr id="7" name="Rectangle 7"/>
          <p:cNvSpPr>
            <a:spLocks noChangeArrowheads="1"/>
          </p:cNvSpPr>
          <p:nvPr/>
        </p:nvSpPr>
        <p:spPr bwMode="auto">
          <a:xfrm>
            <a:off x="3862388" y="4367213"/>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i="1" kern="0" dirty="0">
                <a:solidFill>
                  <a:srgbClr val="3333FF"/>
                </a:solidFill>
                <a:ea typeface="宋体"/>
                <a:cs typeface="Times New Roman" pitchFamily="18" charset="0"/>
              </a:rPr>
              <a:t>a</a:t>
            </a:r>
            <a:endParaRPr lang="en-US" altLang="zh-CN" sz="2800" b="1" kern="0" baseline="-25000" dirty="0">
              <a:solidFill>
                <a:srgbClr val="3333FF"/>
              </a:solidFill>
              <a:ea typeface="宋体"/>
              <a:cs typeface="Times New Roman" pitchFamily="18" charset="0"/>
            </a:endParaRPr>
          </a:p>
        </p:txBody>
      </p:sp>
      <p:sp>
        <p:nvSpPr>
          <p:cNvPr id="8" name="Rectangle 8"/>
          <p:cNvSpPr>
            <a:spLocks noChangeArrowheads="1"/>
          </p:cNvSpPr>
          <p:nvPr/>
        </p:nvSpPr>
        <p:spPr bwMode="auto">
          <a:xfrm>
            <a:off x="4403725" y="4367213"/>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800" b="1" kern="0" baseline="-25000">
              <a:solidFill>
                <a:srgbClr val="3333FF"/>
              </a:solidFill>
              <a:latin typeface="Calibri"/>
              <a:ea typeface="宋体"/>
            </a:endParaRPr>
          </a:p>
        </p:txBody>
      </p:sp>
      <p:sp>
        <p:nvSpPr>
          <p:cNvPr id="9" name="Rectangle 9"/>
          <p:cNvSpPr>
            <a:spLocks noChangeArrowheads="1"/>
          </p:cNvSpPr>
          <p:nvPr/>
        </p:nvSpPr>
        <p:spPr bwMode="auto">
          <a:xfrm>
            <a:off x="5843588" y="4367213"/>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i="1" kern="0" dirty="0">
                <a:solidFill>
                  <a:srgbClr val="3333FF"/>
                </a:solidFill>
                <a:ea typeface="宋体"/>
                <a:cs typeface="Times New Roman" pitchFamily="18" charset="0"/>
              </a:rPr>
              <a:t>b</a:t>
            </a:r>
            <a:endParaRPr lang="en-US" altLang="zh-CN" sz="2800" b="1" kern="0" baseline="-25000" dirty="0">
              <a:solidFill>
                <a:srgbClr val="3333FF"/>
              </a:solidFill>
              <a:ea typeface="宋体"/>
              <a:cs typeface="Times New Roman" pitchFamily="18" charset="0"/>
            </a:endParaRPr>
          </a:p>
        </p:txBody>
      </p:sp>
      <p:sp>
        <p:nvSpPr>
          <p:cNvPr id="10" name="Rectangle 10"/>
          <p:cNvSpPr>
            <a:spLocks noChangeArrowheads="1"/>
          </p:cNvSpPr>
          <p:nvPr/>
        </p:nvSpPr>
        <p:spPr bwMode="auto">
          <a:xfrm>
            <a:off x="6384925" y="4367213"/>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800" b="1" kern="0" baseline="-25000">
              <a:solidFill>
                <a:srgbClr val="3333FF"/>
              </a:solidFill>
              <a:latin typeface="Calibri"/>
              <a:ea typeface="宋体"/>
            </a:endParaRPr>
          </a:p>
        </p:txBody>
      </p:sp>
      <p:sp>
        <p:nvSpPr>
          <p:cNvPr id="128011" name="Text Box 13"/>
          <p:cNvSpPr txBox="1">
            <a:spLocks noChangeArrowheads="1"/>
          </p:cNvSpPr>
          <p:nvPr/>
        </p:nvSpPr>
        <p:spPr bwMode="auto">
          <a:xfrm>
            <a:off x="7391401" y="4329113"/>
            <a:ext cx="57626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a:solidFill>
                  <a:srgbClr val="3333FF"/>
                </a:solidFill>
                <a:latin typeface="宋体" pitchFamily="2" charset="-122"/>
                <a:ea typeface="宋体" pitchFamily="2" charset="-122"/>
                <a:cs typeface="Times New Roman" pitchFamily="18" charset="0"/>
              </a:rPr>
              <a:t>…</a:t>
            </a:r>
            <a:endParaRPr kumimoji="1" lang="en-US" altLang="zh-CN">
              <a:solidFill>
                <a:srgbClr val="3333FF"/>
              </a:solidFill>
              <a:latin typeface="Times New Roman" pitchFamily="18" charset="0"/>
              <a:ea typeface="宋体" pitchFamily="2" charset="-122"/>
              <a:cs typeface="Times New Roman" pitchFamily="18" charset="0"/>
            </a:endParaRPr>
          </a:p>
        </p:txBody>
      </p:sp>
      <p:grpSp>
        <p:nvGrpSpPr>
          <p:cNvPr id="12" name="组合 11"/>
          <p:cNvGrpSpPr>
            <a:grpSpLocks/>
          </p:cNvGrpSpPr>
          <p:nvPr/>
        </p:nvGrpSpPr>
        <p:grpSpPr bwMode="auto">
          <a:xfrm>
            <a:off x="3449639" y="3648075"/>
            <a:ext cx="701675" cy="719138"/>
            <a:chOff x="2285984" y="1142984"/>
            <a:chExt cx="701691" cy="719138"/>
          </a:xfrm>
        </p:grpSpPr>
        <p:sp>
          <p:nvSpPr>
            <p:cNvPr id="128017" name="Arc 14"/>
            <p:cNvSpPr>
              <a:spLocks/>
            </p:cNvSpPr>
            <p:nvPr/>
          </p:nvSpPr>
          <p:spPr bwMode="auto">
            <a:xfrm>
              <a:off x="2627313" y="1503347"/>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7030A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800"/>
            </a:p>
          </p:txBody>
        </p:sp>
        <p:sp>
          <p:nvSpPr>
            <p:cNvPr id="128018" name="Text Box 15"/>
            <p:cNvSpPr txBox="1">
              <a:spLocks noChangeArrowheads="1"/>
            </p:cNvSpPr>
            <p:nvPr/>
          </p:nvSpPr>
          <p:spPr bwMode="auto">
            <a:xfrm>
              <a:off x="2285984" y="1142984"/>
              <a:ext cx="4318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dirty="0">
                  <a:solidFill>
                    <a:srgbClr val="0000FF"/>
                  </a:solidFill>
                  <a:latin typeface="Times New Roman" pitchFamily="18" charset="0"/>
                  <a:ea typeface="楷体_GB2312" pitchFamily="49" charset="-122"/>
                </a:rPr>
                <a:t>p</a:t>
              </a:r>
            </a:p>
          </p:txBody>
        </p:sp>
      </p:grpSp>
      <p:sp>
        <p:nvSpPr>
          <p:cNvPr id="128013" name="Freeform 17"/>
          <p:cNvSpPr>
            <a:spLocks/>
          </p:cNvSpPr>
          <p:nvPr/>
        </p:nvSpPr>
        <p:spPr bwMode="auto">
          <a:xfrm>
            <a:off x="4735513" y="4581525"/>
            <a:ext cx="1123950" cy="0"/>
          </a:xfrm>
          <a:custGeom>
            <a:avLst/>
            <a:gdLst>
              <a:gd name="T0" fmla="*/ 0 w 708"/>
              <a:gd name="T1" fmla="*/ 1 h 6"/>
              <a:gd name="T2" fmla="*/ 1123950 w 708"/>
              <a:gd name="T3" fmla="*/ 0 h 6"/>
              <a:gd name="T4" fmla="*/ 0 60000 65536"/>
              <a:gd name="T5" fmla="*/ 0 60000 65536"/>
            </a:gdLst>
            <a:ahLst/>
            <a:cxnLst>
              <a:cxn ang="T4">
                <a:pos x="T0" y="T1"/>
              </a:cxn>
              <a:cxn ang="T5">
                <a:pos x="T2" y="T3"/>
              </a:cxn>
            </a:cxnLst>
            <a:rect l="0" t="0" r="r" b="b"/>
            <a:pathLst>
              <a:path w="708" h="6">
                <a:moveTo>
                  <a:pt x="0" y="6"/>
                </a:moveTo>
                <a:lnTo>
                  <a:pt x="708" y="0"/>
                </a:lnTo>
              </a:path>
            </a:pathLst>
          </a:custGeom>
          <a:noFill/>
          <a:ln w="38100">
            <a:solidFill>
              <a:srgbClr val="7030A0"/>
            </a:solidFill>
            <a:miter lim="800000"/>
            <a:headEn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zh-CN" altLang="en-US" sz="2800"/>
          </a:p>
        </p:txBody>
      </p:sp>
      <p:sp>
        <p:nvSpPr>
          <p:cNvPr id="128014" name="Line 18"/>
          <p:cNvSpPr>
            <a:spLocks noChangeShapeType="1"/>
          </p:cNvSpPr>
          <p:nvPr/>
        </p:nvSpPr>
        <p:spPr bwMode="auto">
          <a:xfrm>
            <a:off x="6710363" y="4583113"/>
            <a:ext cx="576262" cy="0"/>
          </a:xfrm>
          <a:prstGeom prst="line">
            <a:avLst/>
          </a:prstGeom>
          <a:noFill/>
          <a:ln w="38100">
            <a:solidFill>
              <a:srgbClr val="7030A0"/>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sz="2800"/>
          </a:p>
        </p:txBody>
      </p:sp>
      <p:sp>
        <p:nvSpPr>
          <p:cNvPr id="128015" name="Text Box 20"/>
          <p:cNvSpPr txBox="1">
            <a:spLocks noChangeArrowheads="1"/>
          </p:cNvSpPr>
          <p:nvPr/>
        </p:nvSpPr>
        <p:spPr bwMode="auto">
          <a:xfrm>
            <a:off x="2566988" y="4367213"/>
            <a:ext cx="57626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a:solidFill>
                  <a:srgbClr val="3333FF"/>
                </a:solidFill>
                <a:latin typeface="宋体" pitchFamily="2" charset="-122"/>
                <a:ea typeface="宋体" pitchFamily="2" charset="-122"/>
                <a:cs typeface="Times New Roman" pitchFamily="18" charset="0"/>
              </a:rPr>
              <a:t>…</a:t>
            </a:r>
            <a:endParaRPr kumimoji="1" lang="en-US" altLang="zh-CN">
              <a:solidFill>
                <a:srgbClr val="3333FF"/>
              </a:solidFill>
              <a:latin typeface="Times New Roman" pitchFamily="18" charset="0"/>
              <a:ea typeface="宋体" pitchFamily="2" charset="-122"/>
              <a:cs typeface="Times New Roman" pitchFamily="18" charset="0"/>
            </a:endParaRPr>
          </a:p>
        </p:txBody>
      </p:sp>
      <p:sp>
        <p:nvSpPr>
          <p:cNvPr id="128016" name="Line 21"/>
          <p:cNvSpPr>
            <a:spLocks noChangeShapeType="1"/>
          </p:cNvSpPr>
          <p:nvPr/>
        </p:nvSpPr>
        <p:spPr bwMode="auto">
          <a:xfrm>
            <a:off x="3287713" y="4583113"/>
            <a:ext cx="576262" cy="0"/>
          </a:xfrm>
          <a:prstGeom prst="line">
            <a:avLst/>
          </a:prstGeom>
          <a:noFill/>
          <a:ln w="38100">
            <a:solidFill>
              <a:srgbClr val="7030A0"/>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sz="2800"/>
          </a:p>
        </p:txBody>
      </p:sp>
      <p:sp>
        <p:nvSpPr>
          <p:cNvPr id="19" name="Rectangle 2">
            <a:extLst>
              <a:ext uri="{FF2B5EF4-FFF2-40B4-BE49-F238E27FC236}">
                <a16:creationId xmlns:a16="http://schemas.microsoft.com/office/drawing/2014/main" xmlns="" id="{39AB48EB-EE47-4ACE-B93F-382CFED679AE}"/>
              </a:ext>
            </a:extLst>
          </p:cNvPr>
          <p:cNvSpPr>
            <a:spLocks noGrp="1" noChangeArrowheads="1"/>
          </p:cNvSpPr>
          <p:nvPr>
            <p:ph type="title"/>
          </p:nvPr>
        </p:nvSpPr>
        <p:spPr>
          <a:xfrm>
            <a:off x="914400" y="533400"/>
            <a:ext cx="10363200" cy="685800"/>
          </a:xfrm>
        </p:spPr>
        <p:txBody>
          <a:bodyPr/>
          <a:lstStyle/>
          <a:p>
            <a:r>
              <a:rPr lang="zh-CN" altLang="en-US" dirty="0">
                <a:latin typeface="宋体" panose="02010600030101010101" pitchFamily="2" charset="-122"/>
              </a:rPr>
              <a:t>单链表的特点</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8.33333E-7 -7.40741E-7 L 0.16094 -0.00093 " pathEditMode="relative" rAng="0" ptsTypes="AA">
                                      <p:cBhvr>
                                        <p:cTn id="6" dur="2000" fill="hold"/>
                                        <p:tgtEl>
                                          <p:spTgt spid="12"/>
                                        </p:tgtEl>
                                        <p:attrNameLst>
                                          <p:attrName>ppt_x</p:attrName>
                                          <p:attrName>ppt_y</p:attrName>
                                        </p:attrNameLst>
                                      </p:cBhvr>
                                      <p:rCtr x="798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Text Box 4"/>
          <p:cNvSpPr txBox="1">
            <a:spLocks noChangeArrowheads="1"/>
          </p:cNvSpPr>
          <p:nvPr/>
        </p:nvSpPr>
        <p:spPr bwMode="auto">
          <a:xfrm>
            <a:off x="423862" y="652829"/>
            <a:ext cx="11277600" cy="596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3200" dirty="0">
                <a:solidFill>
                  <a:srgbClr val="FF0000"/>
                </a:solidFill>
                <a:latin typeface="微软雅黑" panose="020B0503020204020204" pitchFamily="34" charset="-122"/>
                <a:ea typeface="微软雅黑" panose="020B0503020204020204" pitchFamily="34" charset="-122"/>
                <a:cs typeface="Times New Roman" pitchFamily="18" charset="0"/>
              </a:rPr>
              <a:t>存储密度</a:t>
            </a:r>
            <a:r>
              <a:rPr lang="zh-CN" altLang="en-US" sz="2400" dirty="0">
                <a:solidFill>
                  <a:srgbClr val="0000FF"/>
                </a:solidFill>
                <a:latin typeface="微软雅黑" panose="020B0503020204020204" pitchFamily="34" charset="-122"/>
                <a:ea typeface="微软雅黑" panose="020B0503020204020204" pitchFamily="34" charset="-122"/>
                <a:cs typeface="Times New Roman" pitchFamily="18" charset="0"/>
              </a:rPr>
              <a:t>是指结点数据本身所占的存储量和整个结点结构中所占的存储量之比：</a:t>
            </a:r>
          </a:p>
        </p:txBody>
      </p:sp>
      <p:sp>
        <p:nvSpPr>
          <p:cNvPr id="6" name="Text Box 5"/>
          <p:cNvSpPr txBox="1">
            <a:spLocks noChangeArrowheads="1"/>
          </p:cNvSpPr>
          <p:nvPr/>
        </p:nvSpPr>
        <p:spPr bwMode="auto">
          <a:xfrm>
            <a:off x="1399381" y="5243460"/>
            <a:ext cx="9326563" cy="1137106"/>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square">
            <a:spAutoFit/>
          </a:bodyPr>
          <a:lstStyle/>
          <a:p>
            <a:pPr fontAlgn="auto">
              <a:lnSpc>
                <a:spcPct val="150000"/>
              </a:lnSpc>
              <a:spcBef>
                <a:spcPts val="0"/>
              </a:spcBef>
              <a:spcAft>
                <a:spcPts val="0"/>
              </a:spcAft>
              <a:defRPr/>
            </a:pPr>
            <a:r>
              <a:rPr lang="zh-CN" altLang="en-US" b="1" kern="0" dirty="0">
                <a:solidFill>
                  <a:prstClr val="black"/>
                </a:solidFill>
                <a:latin typeface="Calibri"/>
                <a:ea typeface="楷体" pitchFamily="49" charset="-122"/>
                <a:cs typeface="Times New Roman" pitchFamily="18" charset="0"/>
              </a:rPr>
              <a:t>一般地，存储密度越大，存储空间的利用率就越高。</a:t>
            </a:r>
            <a:endParaRPr lang="en-US" altLang="zh-CN" b="1" kern="0" dirty="0">
              <a:solidFill>
                <a:prstClr val="black"/>
              </a:solidFill>
              <a:latin typeface="Calibri"/>
              <a:ea typeface="楷体" pitchFamily="49" charset="-122"/>
              <a:cs typeface="Times New Roman" pitchFamily="18" charset="0"/>
            </a:endParaRPr>
          </a:p>
          <a:p>
            <a:pPr fontAlgn="auto">
              <a:lnSpc>
                <a:spcPct val="150000"/>
              </a:lnSpc>
              <a:spcBef>
                <a:spcPts val="0"/>
              </a:spcBef>
              <a:spcAft>
                <a:spcPts val="0"/>
              </a:spcAft>
              <a:defRPr/>
            </a:pPr>
            <a:r>
              <a:rPr lang="zh-CN" altLang="en-US" b="1" kern="0" dirty="0">
                <a:solidFill>
                  <a:prstClr val="black"/>
                </a:solidFill>
                <a:latin typeface="Calibri"/>
                <a:ea typeface="楷体" pitchFamily="49" charset="-122"/>
                <a:cs typeface="Times New Roman" pitchFamily="18" charset="0"/>
              </a:rPr>
              <a:t>显然，顺序表的存储密度为</a:t>
            </a:r>
            <a:r>
              <a:rPr lang="en-US" altLang="zh-CN" b="1" kern="0" dirty="0">
                <a:solidFill>
                  <a:prstClr val="black"/>
                </a:solidFill>
                <a:latin typeface="Calibri"/>
                <a:ea typeface="楷体" pitchFamily="49" charset="-122"/>
                <a:cs typeface="Times New Roman" pitchFamily="18" charset="0"/>
              </a:rPr>
              <a:t>1</a:t>
            </a:r>
            <a:r>
              <a:rPr lang="zh-CN" altLang="en-US" b="1" kern="0" dirty="0">
                <a:solidFill>
                  <a:prstClr val="black"/>
                </a:solidFill>
                <a:latin typeface="Calibri"/>
                <a:ea typeface="楷体" pitchFamily="49" charset="-122"/>
                <a:cs typeface="Times New Roman" pitchFamily="18" charset="0"/>
              </a:rPr>
              <a:t>（</a:t>
            </a:r>
            <a:r>
              <a:rPr lang="en-US" altLang="zh-CN" b="1" kern="0" dirty="0">
                <a:solidFill>
                  <a:prstClr val="black"/>
                </a:solidFill>
                <a:latin typeface="Calibri"/>
                <a:ea typeface="楷体" pitchFamily="49" charset="-122"/>
                <a:cs typeface="Times New Roman" pitchFamily="18" charset="0"/>
              </a:rPr>
              <a:t>100%</a:t>
            </a:r>
            <a:r>
              <a:rPr lang="zh-CN" altLang="en-US" b="1" kern="0" dirty="0">
                <a:solidFill>
                  <a:prstClr val="black"/>
                </a:solidFill>
                <a:latin typeface="Calibri"/>
                <a:ea typeface="楷体" pitchFamily="49" charset="-122"/>
                <a:cs typeface="Times New Roman" pitchFamily="18" charset="0"/>
              </a:rPr>
              <a:t>），而链表的存储密度小于</a:t>
            </a:r>
            <a:r>
              <a:rPr lang="en-US" altLang="zh-CN" b="1" kern="0" dirty="0">
                <a:solidFill>
                  <a:prstClr val="black"/>
                </a:solidFill>
                <a:latin typeface="Calibri"/>
                <a:ea typeface="楷体" pitchFamily="49" charset="-122"/>
                <a:cs typeface="Times New Roman" pitchFamily="18" charset="0"/>
              </a:rPr>
              <a:t>1</a:t>
            </a:r>
            <a:r>
              <a:rPr lang="zh-CN" altLang="en-US" b="1" kern="0" dirty="0">
                <a:solidFill>
                  <a:prstClr val="black"/>
                </a:solidFill>
                <a:latin typeface="Calibri"/>
                <a:ea typeface="楷体" pitchFamily="49" charset="-122"/>
                <a:cs typeface="Times New Roman" pitchFamily="18" charset="0"/>
              </a:rPr>
              <a:t>。</a:t>
            </a:r>
          </a:p>
        </p:txBody>
      </p:sp>
      <p:grpSp>
        <p:nvGrpSpPr>
          <p:cNvPr id="16" name="组合 15">
            <a:extLst>
              <a:ext uri="{FF2B5EF4-FFF2-40B4-BE49-F238E27FC236}">
                <a16:creationId xmlns:a16="http://schemas.microsoft.com/office/drawing/2014/main" xmlns="" id="{A62C32AD-A2DD-412D-9E0F-5247041EF33C}"/>
              </a:ext>
            </a:extLst>
          </p:cNvPr>
          <p:cNvGrpSpPr/>
          <p:nvPr/>
        </p:nvGrpSpPr>
        <p:grpSpPr>
          <a:xfrm>
            <a:off x="2537425" y="1497013"/>
            <a:ext cx="5790599" cy="1012527"/>
            <a:chOff x="2537425" y="1497013"/>
            <a:chExt cx="5790599" cy="1012527"/>
          </a:xfrm>
        </p:grpSpPr>
        <p:sp>
          <p:nvSpPr>
            <p:cNvPr id="124935" name="Text Box 6"/>
            <p:cNvSpPr txBox="1">
              <a:spLocks noChangeArrowheads="1"/>
            </p:cNvSpPr>
            <p:nvPr/>
          </p:nvSpPr>
          <p:spPr bwMode="auto">
            <a:xfrm>
              <a:off x="2537425" y="1732775"/>
              <a:ext cx="1944688"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zh-CN" altLang="en-US" sz="2600" dirty="0">
                  <a:solidFill>
                    <a:srgbClr val="0000FF"/>
                  </a:solidFill>
                  <a:latin typeface="Times New Roman" pitchFamily="18" charset="0"/>
                  <a:ea typeface="楷体" pitchFamily="49" charset="-122"/>
                  <a:cs typeface="Times New Roman" pitchFamily="18" charset="0"/>
                </a:rPr>
                <a:t>存储密度  </a:t>
              </a:r>
              <a:r>
                <a:rPr lang="en-US" altLang="zh-CN" sz="2600" dirty="0">
                  <a:solidFill>
                    <a:srgbClr val="0000FF"/>
                  </a:solidFill>
                  <a:latin typeface="Times New Roman" pitchFamily="18" charset="0"/>
                  <a:ea typeface="楷体" pitchFamily="49" charset="-122"/>
                  <a:cs typeface="Times New Roman" pitchFamily="18" charset="0"/>
                </a:rPr>
                <a:t>=</a:t>
              </a:r>
            </a:p>
          </p:txBody>
        </p:sp>
        <p:sp>
          <p:nvSpPr>
            <p:cNvPr id="124936" name="Text Box 7"/>
            <p:cNvSpPr txBox="1">
              <a:spLocks noChangeArrowheads="1"/>
            </p:cNvSpPr>
            <p:nvPr/>
          </p:nvSpPr>
          <p:spPr bwMode="auto">
            <a:xfrm>
              <a:off x="4511674" y="1497013"/>
              <a:ext cx="381635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lang="zh-CN" altLang="en-US" sz="2400" dirty="0">
                  <a:solidFill>
                    <a:srgbClr val="0000FF"/>
                  </a:solidFill>
                  <a:latin typeface="Times New Roman" pitchFamily="18" charset="0"/>
                  <a:ea typeface="楷体" pitchFamily="49" charset="-122"/>
                  <a:cs typeface="Times New Roman" pitchFamily="18" charset="0"/>
                </a:rPr>
                <a:t>结点数据本身占用的空间</a:t>
              </a:r>
            </a:p>
          </p:txBody>
        </p:sp>
        <p:sp>
          <p:nvSpPr>
            <p:cNvPr id="124937" name="Text Box 8"/>
            <p:cNvSpPr txBox="1">
              <a:spLocks noChangeArrowheads="1"/>
            </p:cNvSpPr>
            <p:nvPr/>
          </p:nvSpPr>
          <p:spPr bwMode="auto">
            <a:xfrm>
              <a:off x="4799805" y="2047875"/>
              <a:ext cx="32400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lang="zh-CN" altLang="en-US" sz="2400" dirty="0">
                  <a:solidFill>
                    <a:srgbClr val="0000FF"/>
                  </a:solidFill>
                  <a:latin typeface="Times New Roman" pitchFamily="18" charset="0"/>
                  <a:ea typeface="楷体" pitchFamily="49" charset="-122"/>
                  <a:cs typeface="Times New Roman" pitchFamily="18" charset="0"/>
                </a:rPr>
                <a:t>结点占用的空间总量</a:t>
              </a:r>
            </a:p>
          </p:txBody>
        </p:sp>
        <p:sp>
          <p:nvSpPr>
            <p:cNvPr id="10" name="Line 9"/>
            <p:cNvSpPr>
              <a:spLocks noChangeShapeType="1"/>
            </p:cNvSpPr>
            <p:nvPr/>
          </p:nvSpPr>
          <p:spPr bwMode="auto">
            <a:xfrm>
              <a:off x="4637087" y="2004261"/>
              <a:ext cx="3565525" cy="5560"/>
            </a:xfrm>
            <a:prstGeom prst="line">
              <a:avLst/>
            </a:prstGeom>
            <a:noFill/>
            <a:ln w="38100">
              <a:solidFill>
                <a:sysClr val="windowText" lastClr="000000"/>
              </a:solidFill>
              <a:miter lim="800000"/>
              <a:headEnd/>
              <a:tailEn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grpSp>
      <p:grpSp>
        <p:nvGrpSpPr>
          <p:cNvPr id="3" name="组合 2">
            <a:extLst>
              <a:ext uri="{FF2B5EF4-FFF2-40B4-BE49-F238E27FC236}">
                <a16:creationId xmlns:a16="http://schemas.microsoft.com/office/drawing/2014/main" xmlns="" id="{C7079E60-1BC0-48DF-A930-1E828A9ADC96}"/>
              </a:ext>
            </a:extLst>
          </p:cNvPr>
          <p:cNvGrpSpPr/>
          <p:nvPr/>
        </p:nvGrpSpPr>
        <p:grpSpPr>
          <a:xfrm>
            <a:off x="1905000" y="2989990"/>
            <a:ext cx="8234839" cy="1606868"/>
            <a:chOff x="1747360" y="2863673"/>
            <a:chExt cx="8234839" cy="1606868"/>
          </a:xfrm>
        </p:grpSpPr>
        <p:grpSp>
          <p:nvGrpSpPr>
            <p:cNvPr id="11" name="组合 10"/>
            <p:cNvGrpSpPr>
              <a:grpSpLocks/>
            </p:cNvGrpSpPr>
            <p:nvPr/>
          </p:nvGrpSpPr>
          <p:grpSpPr bwMode="auto">
            <a:xfrm>
              <a:off x="3119561" y="3207973"/>
              <a:ext cx="6862638" cy="1262568"/>
              <a:chOff x="2508435" y="2480750"/>
              <a:chExt cx="6862610" cy="1262577"/>
            </a:xfrm>
          </p:grpSpPr>
          <p:sp>
            <p:nvSpPr>
              <p:cNvPr id="12" name="Rectangle 28"/>
              <p:cNvSpPr>
                <a:spLocks noChangeArrowheads="1"/>
              </p:cNvSpPr>
              <p:nvPr/>
            </p:nvSpPr>
            <p:spPr bwMode="auto">
              <a:xfrm>
                <a:off x="3198871" y="3311524"/>
                <a:ext cx="798470" cy="431803"/>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err="1">
                    <a:solidFill>
                      <a:srgbClr val="3333FF"/>
                    </a:solidFill>
                    <a:ea typeface="宋体"/>
                    <a:cs typeface="Times New Roman" pitchFamily="18" charset="0"/>
                  </a:rPr>
                  <a:t>a</a:t>
                </a:r>
                <a:r>
                  <a:rPr lang="en-US" altLang="zh-CN" sz="2600" b="1" kern="0" baseline="-25000" dirty="0" err="1">
                    <a:solidFill>
                      <a:srgbClr val="3333FF"/>
                    </a:solidFill>
                    <a:ea typeface="宋体"/>
                    <a:cs typeface="Times New Roman" pitchFamily="18" charset="0"/>
                  </a:rPr>
                  <a:t>1</a:t>
                </a:r>
                <a:endParaRPr lang="en-US" altLang="zh-CN" sz="2600" b="1" kern="0" baseline="-25000" dirty="0">
                  <a:solidFill>
                    <a:srgbClr val="3333FF"/>
                  </a:solidFill>
                  <a:ea typeface="宋体"/>
                  <a:cs typeface="Times New Roman" pitchFamily="18" charset="0"/>
                </a:endParaRPr>
              </a:p>
            </p:txBody>
          </p:sp>
          <p:sp>
            <p:nvSpPr>
              <p:cNvPr id="13" name="Rectangle 29"/>
              <p:cNvSpPr>
                <a:spLocks noChangeArrowheads="1"/>
              </p:cNvSpPr>
              <p:nvPr/>
            </p:nvSpPr>
            <p:spPr bwMode="auto">
              <a:xfrm>
                <a:off x="3998928" y="3311524"/>
                <a:ext cx="539748" cy="431803"/>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cxnSp>
            <p:nvCxnSpPr>
              <p:cNvPr id="124942" name="直接箭头连接符 13"/>
              <p:cNvCxnSpPr>
                <a:cxnSpLocks noChangeShapeType="1"/>
                <a:stCxn id="15" idx="2"/>
                <a:endCxn id="12" idx="0"/>
              </p:cNvCxnSpPr>
              <p:nvPr/>
            </p:nvCxnSpPr>
            <p:spPr bwMode="auto">
              <a:xfrm>
                <a:off x="3187088" y="2995729"/>
                <a:ext cx="411018" cy="315795"/>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xmlns="">
                    <a:noFill/>
                  </a14:hiddenFill>
                </a:ext>
              </a:extLst>
            </p:spPr>
          </p:cxnSp>
          <p:sp>
            <p:nvSpPr>
              <p:cNvPr id="15" name="TextBox 14"/>
              <p:cNvSpPr txBox="1"/>
              <p:nvPr/>
            </p:nvSpPr>
            <p:spPr>
              <a:xfrm>
                <a:off x="2508435" y="2503282"/>
                <a:ext cx="1357306" cy="492447"/>
              </a:xfrm>
              <a:prstGeom prst="rect">
                <a:avLst/>
              </a:prstGeom>
              <a:noFill/>
            </p:spPr>
            <p:txBody>
              <a:bodyPr>
                <a:spAutoFit/>
              </a:bodyPr>
              <a:lstStyle/>
              <a:p>
                <a:pPr algn="ctr" fontAlgn="auto">
                  <a:spcBef>
                    <a:spcPts val="0"/>
                  </a:spcBef>
                  <a:spcAft>
                    <a:spcPts val="0"/>
                  </a:spcAft>
                  <a:defRPr/>
                </a:pPr>
                <a:r>
                  <a:rPr lang="en-US" altLang="zh-CN" sz="2600" b="1" kern="0" dirty="0">
                    <a:solidFill>
                      <a:srgbClr val="0000FF"/>
                    </a:solidFill>
                    <a:ea typeface="楷体" pitchFamily="49" charset="-122"/>
                    <a:cs typeface="Times New Roman" pitchFamily="18" charset="0"/>
                  </a:rPr>
                  <a:t>8</a:t>
                </a:r>
                <a:r>
                  <a:rPr lang="zh-CN" altLang="en-US" sz="2600" b="1" kern="0" dirty="0">
                    <a:solidFill>
                      <a:srgbClr val="0000FF"/>
                    </a:solidFill>
                    <a:ea typeface="楷体" pitchFamily="49" charset="-122"/>
                    <a:cs typeface="Times New Roman" pitchFamily="18" charset="0"/>
                  </a:rPr>
                  <a:t>个字节</a:t>
                </a:r>
              </a:p>
            </p:txBody>
          </p:sp>
          <p:cxnSp>
            <p:nvCxnSpPr>
              <p:cNvPr id="124944" name="直接箭头连接符 15"/>
              <p:cNvCxnSpPr>
                <a:cxnSpLocks noChangeShapeType="1"/>
              </p:cNvCxnSpPr>
              <p:nvPr/>
            </p:nvCxnSpPr>
            <p:spPr bwMode="auto">
              <a:xfrm flipH="1">
                <a:off x="4253939" y="3028889"/>
                <a:ext cx="463686" cy="282635"/>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xmlns="">
                    <a:noFill/>
                  </a14:hiddenFill>
                </a:ext>
              </a:extLst>
            </p:spPr>
          </p:cxnSp>
          <p:sp>
            <p:nvSpPr>
              <p:cNvPr id="17" name="TextBox 16"/>
              <p:cNvSpPr txBox="1"/>
              <p:nvPr/>
            </p:nvSpPr>
            <p:spPr>
              <a:xfrm>
                <a:off x="4240728" y="2480750"/>
                <a:ext cx="1357306" cy="492447"/>
              </a:xfrm>
              <a:prstGeom prst="rect">
                <a:avLst/>
              </a:prstGeom>
              <a:noFill/>
            </p:spPr>
            <p:txBody>
              <a:bodyPr>
                <a:spAutoFit/>
              </a:bodyPr>
              <a:lstStyle/>
              <a:p>
                <a:pPr algn="ctr" fontAlgn="auto">
                  <a:spcBef>
                    <a:spcPts val="0"/>
                  </a:spcBef>
                  <a:spcAft>
                    <a:spcPts val="0"/>
                  </a:spcAft>
                  <a:defRPr/>
                </a:pPr>
                <a:r>
                  <a:rPr lang="en-US" altLang="zh-CN" sz="2600" b="1" kern="0" dirty="0">
                    <a:solidFill>
                      <a:srgbClr val="0000FF"/>
                    </a:solidFill>
                    <a:ea typeface="楷体" pitchFamily="49" charset="-122"/>
                    <a:cs typeface="Times New Roman" pitchFamily="18" charset="0"/>
                  </a:rPr>
                  <a:t>4</a:t>
                </a:r>
                <a:r>
                  <a:rPr lang="zh-CN" altLang="en-US" sz="2600" b="1" kern="0" dirty="0">
                    <a:solidFill>
                      <a:srgbClr val="0000FF"/>
                    </a:solidFill>
                    <a:ea typeface="楷体" pitchFamily="49" charset="-122"/>
                    <a:cs typeface="Times New Roman" pitchFamily="18" charset="0"/>
                  </a:rPr>
                  <a:t>个字节</a:t>
                </a:r>
              </a:p>
            </p:txBody>
          </p:sp>
          <p:sp>
            <p:nvSpPr>
              <p:cNvPr id="18" name="Text Box 6"/>
              <p:cNvSpPr txBox="1">
                <a:spLocks noChangeArrowheads="1"/>
              </p:cNvSpPr>
              <p:nvPr/>
            </p:nvSpPr>
            <p:spPr bwMode="auto">
              <a:xfrm>
                <a:off x="6081512" y="3028889"/>
                <a:ext cx="3289533" cy="492447"/>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zh-CN" altLang="en-US" sz="2600" b="1" kern="0" dirty="0">
                    <a:solidFill>
                      <a:srgbClr val="0000FF"/>
                    </a:solidFill>
                    <a:ea typeface="楷体" pitchFamily="49" charset="-122"/>
                    <a:cs typeface="Times New Roman" pitchFamily="18" charset="0"/>
                  </a:rPr>
                  <a:t>存储密 </a:t>
                </a:r>
                <a:r>
                  <a:rPr lang="en-US" altLang="zh-CN" sz="2600" b="1" kern="0" dirty="0">
                    <a:solidFill>
                      <a:srgbClr val="0000FF"/>
                    </a:solidFill>
                    <a:ea typeface="楷体" pitchFamily="49" charset="-122"/>
                    <a:cs typeface="Times New Roman" pitchFamily="18" charset="0"/>
                  </a:rPr>
                  <a:t>= 8/12 = 67%</a:t>
                </a:r>
              </a:p>
            </p:txBody>
          </p:sp>
        </p:grpSp>
        <p:sp>
          <p:nvSpPr>
            <p:cNvPr id="2" name="矩形 1">
              <a:extLst>
                <a:ext uri="{FF2B5EF4-FFF2-40B4-BE49-F238E27FC236}">
                  <a16:creationId xmlns:a16="http://schemas.microsoft.com/office/drawing/2014/main" xmlns="" id="{B1DC3E33-AEDB-4BFA-B909-3A20C5B08E17}"/>
                </a:ext>
              </a:extLst>
            </p:cNvPr>
            <p:cNvSpPr/>
            <p:nvPr/>
          </p:nvSpPr>
          <p:spPr>
            <a:xfrm>
              <a:off x="1747360" y="2863673"/>
              <a:ext cx="854721" cy="492443"/>
            </a:xfrm>
            <a:prstGeom prst="rect">
              <a:avLst/>
            </a:prstGeom>
          </p:spPr>
          <p:txBody>
            <a:bodyPr wrap="none">
              <a:spAutoFit/>
            </a:bodyPr>
            <a:lstStyle/>
            <a:p>
              <a:pPr algn="ctr" fontAlgn="auto">
                <a:spcBef>
                  <a:spcPts val="0"/>
                </a:spcBef>
                <a:spcAft>
                  <a:spcPts val="0"/>
                </a:spcAft>
                <a:defRPr/>
              </a:pPr>
              <a:r>
                <a:rPr lang="zh-CN" altLang="en-US" sz="2600" b="1" kern="0" dirty="0">
                  <a:solidFill>
                    <a:srgbClr val="FF00FF"/>
                  </a:solidFill>
                  <a:latin typeface="楷体" pitchFamily="49" charset="-122"/>
                  <a:ea typeface="楷体" pitchFamily="49" charset="-122"/>
                </a:rPr>
                <a:t>例如</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xmlns="" id="{9C531A8A-52D0-4CC4-8EFC-330C2DD42DBE}"/>
              </a:ext>
            </a:extLst>
          </p:cNvPr>
          <p:cNvSpPr>
            <a:spLocks noGrp="1" noChangeArrowheads="1"/>
          </p:cNvSpPr>
          <p:nvPr>
            <p:ph type="title"/>
          </p:nvPr>
        </p:nvSpPr>
        <p:spPr/>
        <p:txBody>
          <a:bodyPr/>
          <a:lstStyle/>
          <a:p>
            <a:r>
              <a:rPr lang="zh-CN" altLang="en-US" dirty="0">
                <a:latin typeface="宋体" panose="02010600030101010101" pitchFamily="2" charset="-122"/>
              </a:rPr>
              <a:t>单链表的存储结构描述</a:t>
            </a:r>
            <a:endParaRPr lang="zh-CN" altLang="en-US" dirty="0"/>
          </a:p>
        </p:txBody>
      </p:sp>
      <p:sp>
        <p:nvSpPr>
          <p:cNvPr id="113667" name="Rectangle 3">
            <a:extLst>
              <a:ext uri="{FF2B5EF4-FFF2-40B4-BE49-F238E27FC236}">
                <a16:creationId xmlns:a16="http://schemas.microsoft.com/office/drawing/2014/main" xmlns="" id="{79FF6841-BC7C-4992-AF10-35DC17A48A87}"/>
              </a:ext>
            </a:extLst>
          </p:cNvPr>
          <p:cNvSpPr>
            <a:spLocks noGrp="1" noChangeArrowheads="1"/>
          </p:cNvSpPr>
          <p:nvPr>
            <p:ph type="body" idx="1"/>
          </p:nvPr>
        </p:nvSpPr>
        <p:spPr>
          <a:xfrm>
            <a:off x="1069969" y="1383506"/>
            <a:ext cx="11353800" cy="2667000"/>
          </a:xfrm>
        </p:spPr>
        <p:txBody>
          <a:bodyPr/>
          <a:lstStyle/>
          <a:p>
            <a:pPr algn="just">
              <a:lnSpc>
                <a:spcPct val="150000"/>
              </a:lnSpc>
              <a:spcBef>
                <a:spcPts val="600"/>
              </a:spcBef>
              <a:spcAft>
                <a:spcPts val="0"/>
              </a:spcAft>
              <a:buFont typeface="Wingdings" panose="05000000000000000000" pitchFamily="2" charset="2"/>
              <a:buNone/>
            </a:pPr>
            <a:r>
              <a:rPr lang="en-US" altLang="zh-CN" dirty="0"/>
              <a:t>typedef struct Node {      </a:t>
            </a:r>
            <a:r>
              <a:rPr lang="en-US" altLang="zh-CN" dirty="0">
                <a:solidFill>
                  <a:srgbClr val="CC00CC"/>
                </a:solidFill>
              </a:rPr>
              <a:t>/ * </a:t>
            </a:r>
            <a:r>
              <a:rPr lang="zh-CN" altLang="en-US" dirty="0">
                <a:solidFill>
                  <a:srgbClr val="CC00CC"/>
                </a:solidFill>
              </a:rPr>
              <a:t>结点类型定义 * </a:t>
            </a:r>
            <a:r>
              <a:rPr lang="en-US" altLang="zh-CN" dirty="0">
                <a:solidFill>
                  <a:srgbClr val="CC00CC"/>
                </a:solidFill>
              </a:rPr>
              <a:t>/</a:t>
            </a:r>
          </a:p>
          <a:p>
            <a:pPr algn="just">
              <a:lnSpc>
                <a:spcPct val="150000"/>
              </a:lnSpc>
              <a:spcBef>
                <a:spcPts val="600"/>
              </a:spcBef>
              <a:spcAft>
                <a:spcPts val="0"/>
              </a:spcAft>
              <a:buFont typeface="Wingdings" panose="05000000000000000000" pitchFamily="2" charset="2"/>
              <a:buNone/>
            </a:pPr>
            <a:r>
              <a:rPr lang="en-US" altLang="zh-CN" dirty="0"/>
              <a:t>    </a:t>
            </a:r>
            <a:r>
              <a:rPr lang="en-US" altLang="zh-CN" dirty="0" err="1"/>
              <a:t>ElemType</a:t>
            </a:r>
            <a:r>
              <a:rPr lang="en-US" altLang="zh-CN" dirty="0"/>
              <a:t> data</a:t>
            </a:r>
            <a:r>
              <a:rPr lang="zh-CN" altLang="en-US" dirty="0"/>
              <a:t>；</a:t>
            </a:r>
          </a:p>
          <a:p>
            <a:pPr algn="just">
              <a:lnSpc>
                <a:spcPct val="150000"/>
              </a:lnSpc>
              <a:spcBef>
                <a:spcPts val="600"/>
              </a:spcBef>
              <a:spcAft>
                <a:spcPts val="0"/>
              </a:spcAft>
              <a:buFont typeface="Wingdings" panose="05000000000000000000" pitchFamily="2" charset="2"/>
              <a:buNone/>
            </a:pPr>
            <a:r>
              <a:rPr lang="zh-CN" altLang="en-US" dirty="0"/>
              <a:t>    </a:t>
            </a:r>
            <a:r>
              <a:rPr lang="en-US" altLang="zh-CN" dirty="0"/>
              <a:t>struct Node  *next</a:t>
            </a:r>
            <a:r>
              <a:rPr lang="zh-CN" altLang="en-US" dirty="0"/>
              <a:t>；</a:t>
            </a:r>
          </a:p>
          <a:p>
            <a:pPr algn="just">
              <a:lnSpc>
                <a:spcPct val="150000"/>
              </a:lnSpc>
              <a:spcBef>
                <a:spcPts val="600"/>
              </a:spcBef>
              <a:spcAft>
                <a:spcPts val="0"/>
              </a:spcAft>
              <a:buFont typeface="Wingdings" panose="05000000000000000000" pitchFamily="2" charset="2"/>
              <a:buNone/>
            </a:pPr>
            <a:r>
              <a:rPr lang="en-US" altLang="zh-CN" dirty="0"/>
              <a:t>}Node, *</a:t>
            </a:r>
            <a:r>
              <a:rPr lang="en-US" altLang="zh-CN" dirty="0" err="1"/>
              <a:t>LinkList</a:t>
            </a:r>
            <a:r>
              <a:rPr lang="zh-CN" altLang="en-US" dirty="0"/>
              <a:t>；            </a:t>
            </a:r>
            <a:r>
              <a:rPr lang="en-US" altLang="zh-CN" dirty="0">
                <a:solidFill>
                  <a:srgbClr val="CC00CC"/>
                </a:solidFill>
              </a:rPr>
              <a:t>/* </a:t>
            </a:r>
            <a:r>
              <a:rPr lang="en-US" altLang="zh-CN" dirty="0" err="1">
                <a:solidFill>
                  <a:srgbClr val="CC00CC"/>
                </a:solidFill>
              </a:rPr>
              <a:t>LinkList</a:t>
            </a:r>
            <a:r>
              <a:rPr lang="zh-CN" altLang="en-US" dirty="0">
                <a:solidFill>
                  <a:srgbClr val="CC00CC"/>
                </a:solidFill>
              </a:rPr>
              <a:t>为结构指针类型</a:t>
            </a:r>
            <a:r>
              <a:rPr lang="zh-CN" altLang="en-US" sz="2400" dirty="0">
                <a:solidFill>
                  <a:srgbClr val="CC00CC"/>
                </a:solidFill>
              </a:rPr>
              <a:t>*</a:t>
            </a:r>
            <a:r>
              <a:rPr lang="en-US" altLang="zh-CN" sz="2400" dirty="0">
                <a:solidFill>
                  <a:srgbClr val="CC00CC"/>
                </a:solidFill>
              </a:rPr>
              <a:t>/</a:t>
            </a:r>
          </a:p>
          <a:p>
            <a:pPr algn="just">
              <a:lnSpc>
                <a:spcPct val="150000"/>
              </a:lnSpc>
              <a:spcBef>
                <a:spcPts val="600"/>
              </a:spcBef>
              <a:spcAft>
                <a:spcPts val="0"/>
              </a:spcAft>
              <a:buFont typeface="Wingdings" panose="05000000000000000000" pitchFamily="2" charset="2"/>
              <a:buNone/>
            </a:pPr>
            <a:r>
              <a:rPr lang="en-US" altLang="zh-CN" sz="2400" dirty="0"/>
              <a:t>     </a:t>
            </a:r>
          </a:p>
        </p:txBody>
      </p:sp>
      <p:grpSp>
        <p:nvGrpSpPr>
          <p:cNvPr id="9" name="组合 8">
            <a:extLst>
              <a:ext uri="{FF2B5EF4-FFF2-40B4-BE49-F238E27FC236}">
                <a16:creationId xmlns:a16="http://schemas.microsoft.com/office/drawing/2014/main" xmlns="" id="{4EF86883-9946-4ACF-93B9-985FDE98BEC2}"/>
              </a:ext>
            </a:extLst>
          </p:cNvPr>
          <p:cNvGrpSpPr>
            <a:grpSpLocks/>
          </p:cNvGrpSpPr>
          <p:nvPr/>
        </p:nvGrpSpPr>
        <p:grpSpPr bwMode="auto">
          <a:xfrm>
            <a:off x="1143000" y="2590800"/>
            <a:ext cx="3048000" cy="2350295"/>
            <a:chOff x="1162026" y="2624132"/>
            <a:chExt cx="3048021" cy="2350310"/>
          </a:xfrm>
        </p:grpSpPr>
        <p:sp>
          <p:nvSpPr>
            <p:cNvPr id="10" name="Rectangle 7">
              <a:extLst>
                <a:ext uri="{FF2B5EF4-FFF2-40B4-BE49-F238E27FC236}">
                  <a16:creationId xmlns:a16="http://schemas.microsoft.com/office/drawing/2014/main" xmlns="" id="{39B318C6-D43D-47D1-975D-C5BF78BBD378}"/>
                </a:ext>
              </a:extLst>
            </p:cNvPr>
            <p:cNvSpPr>
              <a:spLocks noChangeArrowheads="1"/>
            </p:cNvSpPr>
            <p:nvPr/>
          </p:nvSpPr>
          <p:spPr bwMode="auto">
            <a:xfrm>
              <a:off x="1162026" y="4497395"/>
              <a:ext cx="1600211" cy="477047"/>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a:tailEnd/>
            </a:ln>
            <a:effectLst>
              <a:outerShdw blurRad="40000" dist="20000" dir="5400000" rotWithShape="0">
                <a:srgbClr val="000000">
                  <a:alpha val="38000"/>
                </a:srgbClr>
              </a:outerShdw>
            </a:effectLst>
          </p:spPr>
          <p:txBody>
            <a:bodyPr wrap="none" lIns="0" tIns="0" rIns="0" bIns="0" anchor="t" anchorCtr="0"/>
            <a:lstStyle/>
            <a:p>
              <a:pPr algn="ctr" fontAlgn="auto">
                <a:spcBef>
                  <a:spcPts val="0"/>
                </a:spcBef>
                <a:spcAft>
                  <a:spcPts val="0"/>
                </a:spcAft>
                <a:defRPr/>
              </a:pPr>
              <a:r>
                <a:rPr lang="en-US" altLang="zh-CN" sz="3600" b="1" kern="0" baseline="-25000" dirty="0">
                  <a:solidFill>
                    <a:srgbClr val="3333FF"/>
                  </a:solidFill>
                  <a:latin typeface="微软雅黑" panose="020B0503020204020204" pitchFamily="34" charset="-122"/>
                  <a:ea typeface="微软雅黑" panose="020B0503020204020204" pitchFamily="34" charset="-122"/>
                  <a:cs typeface="Times New Roman" pitchFamily="18" charset="0"/>
                </a:rPr>
                <a:t>data1</a:t>
              </a:r>
            </a:p>
          </p:txBody>
        </p:sp>
        <p:sp>
          <p:nvSpPr>
            <p:cNvPr id="11" name="Rectangle 8">
              <a:extLst>
                <a:ext uri="{FF2B5EF4-FFF2-40B4-BE49-F238E27FC236}">
                  <a16:creationId xmlns:a16="http://schemas.microsoft.com/office/drawing/2014/main" xmlns="" id="{B1C1B28B-3D98-40AB-91E8-CE049C098627}"/>
                </a:ext>
              </a:extLst>
            </p:cNvPr>
            <p:cNvSpPr>
              <a:spLocks noChangeArrowheads="1"/>
            </p:cNvSpPr>
            <p:nvPr/>
          </p:nvSpPr>
          <p:spPr bwMode="auto">
            <a:xfrm>
              <a:off x="2762237" y="4497395"/>
              <a:ext cx="1143008" cy="477047"/>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400" b="1" kern="0" baseline="-25000">
                <a:solidFill>
                  <a:srgbClr val="3333FF"/>
                </a:solidFill>
                <a:latin typeface="Calibri"/>
                <a:ea typeface="宋体"/>
              </a:endParaRPr>
            </a:p>
          </p:txBody>
        </p:sp>
        <p:cxnSp>
          <p:nvCxnSpPr>
            <p:cNvPr id="12" name="直接连接符 10">
              <a:extLst>
                <a:ext uri="{FF2B5EF4-FFF2-40B4-BE49-F238E27FC236}">
                  <a16:creationId xmlns:a16="http://schemas.microsoft.com/office/drawing/2014/main" xmlns="" id="{1643E3A0-82B5-49A5-B478-6905867A7AFA}"/>
                </a:ext>
              </a:extLst>
            </p:cNvPr>
            <p:cNvCxnSpPr>
              <a:cxnSpLocks noChangeShapeType="1"/>
              <a:endCxn id="10" idx="0"/>
            </p:cNvCxnSpPr>
            <p:nvPr/>
          </p:nvCxnSpPr>
          <p:spPr bwMode="auto">
            <a:xfrm flipH="1">
              <a:off x="1962132" y="2624132"/>
              <a:ext cx="1691497" cy="1873263"/>
            </a:xfrm>
            <a:prstGeom prst="line">
              <a:avLst/>
            </a:prstGeom>
            <a:noFill/>
            <a:ln w="28575" algn="ctr">
              <a:solidFill>
                <a:srgbClr val="C00000"/>
              </a:solidFill>
              <a:round/>
              <a:headEnd/>
              <a:tailEnd type="arrow" w="med" len="med"/>
            </a:ln>
            <a:extLst>
              <a:ext uri="{909E8E84-426E-40DD-AFC4-6F175D3DCCD1}">
                <a14:hiddenFill xmlns:a14="http://schemas.microsoft.com/office/drawing/2010/main" xmlns="">
                  <a:noFill/>
                </a14:hiddenFill>
              </a:ext>
            </a:extLst>
          </p:spPr>
        </p:cxnSp>
        <p:cxnSp>
          <p:nvCxnSpPr>
            <p:cNvPr id="13" name="直接箭头连接符 11">
              <a:extLst>
                <a:ext uri="{FF2B5EF4-FFF2-40B4-BE49-F238E27FC236}">
                  <a16:creationId xmlns:a16="http://schemas.microsoft.com/office/drawing/2014/main" xmlns="" id="{F318F201-91F8-493E-B5F9-0A0736671C80}"/>
                </a:ext>
              </a:extLst>
            </p:cNvPr>
            <p:cNvCxnSpPr>
              <a:cxnSpLocks noChangeShapeType="1"/>
            </p:cNvCxnSpPr>
            <p:nvPr/>
          </p:nvCxnSpPr>
          <p:spPr bwMode="auto">
            <a:xfrm flipH="1">
              <a:off x="3219442" y="3386137"/>
              <a:ext cx="990605" cy="1111258"/>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xmlns="">
                  <a:noFill/>
                </a14:hiddenFill>
              </a:ext>
            </a:extLst>
          </p:spPr>
        </p:cxnSp>
      </p:grpSp>
      <p:sp>
        <p:nvSpPr>
          <p:cNvPr id="2" name="文本框 1">
            <a:extLst>
              <a:ext uri="{FF2B5EF4-FFF2-40B4-BE49-F238E27FC236}">
                <a16:creationId xmlns:a16="http://schemas.microsoft.com/office/drawing/2014/main" xmlns="" id="{CC78C632-7E02-4994-BBA8-71C861970E25}"/>
              </a:ext>
            </a:extLst>
          </p:cNvPr>
          <p:cNvSpPr txBox="1"/>
          <p:nvPr/>
        </p:nvSpPr>
        <p:spPr>
          <a:xfrm>
            <a:off x="4507716" y="4343400"/>
            <a:ext cx="6998484" cy="1822102"/>
          </a:xfrm>
          <a:prstGeom prst="rect">
            <a:avLst/>
          </a:prstGeom>
          <a:solidFill>
            <a:srgbClr val="FFFFCC"/>
          </a:solidFill>
          <a:ln>
            <a:solidFill>
              <a:srgbClr val="FFFFCC"/>
            </a:solidFill>
          </a:ln>
        </p:spPr>
        <p:txBody>
          <a:bodyPr wrap="square" rtlCol="0">
            <a:spAutoFit/>
          </a:bodyPr>
          <a:lstStyle/>
          <a:p>
            <a:pPr marL="342900" indent="-342900">
              <a:lnSpc>
                <a:spcPct val="150000"/>
              </a:lnSpc>
              <a:buFont typeface="Wingdings" panose="05000000000000000000" pitchFamily="2" charset="2"/>
              <a:buChar char="Ø"/>
            </a:pPr>
            <a:r>
              <a:rPr lang="en-US" altLang="zh-CN" sz="2600" b="1" dirty="0" err="1">
                <a:solidFill>
                  <a:srgbClr val="FF0000"/>
                </a:solidFill>
                <a:latin typeface="微软雅黑" panose="020B0503020204020204" pitchFamily="34" charset="-122"/>
                <a:ea typeface="微软雅黑" panose="020B0503020204020204" pitchFamily="34" charset="-122"/>
              </a:rPr>
              <a:t>LinkList</a:t>
            </a:r>
            <a:r>
              <a:rPr lang="en-US" altLang="zh-CN" sz="2600" b="1" dirty="0">
                <a:solidFill>
                  <a:srgbClr val="FF0000"/>
                </a:solidFill>
                <a:latin typeface="微软雅黑" panose="020B0503020204020204" pitchFamily="34" charset="-122"/>
                <a:ea typeface="微软雅黑" panose="020B0503020204020204" pitchFamily="34" charset="-122"/>
              </a:rPr>
              <a:t> </a:t>
            </a:r>
            <a:r>
              <a:rPr lang="zh-CN" altLang="en-US" sz="2600" b="1" dirty="0">
                <a:solidFill>
                  <a:schemeClr val="accent2"/>
                </a:solidFill>
                <a:latin typeface="微软雅黑" panose="020B0503020204020204" pitchFamily="34" charset="-122"/>
                <a:ea typeface="微软雅黑" panose="020B0503020204020204" pitchFamily="34" charset="-122"/>
              </a:rPr>
              <a:t>和 </a:t>
            </a:r>
            <a:r>
              <a:rPr lang="en-US" altLang="zh-CN" sz="2600" b="1" dirty="0">
                <a:solidFill>
                  <a:srgbClr val="FF0000"/>
                </a:solidFill>
                <a:latin typeface="微软雅黑" panose="020B0503020204020204" pitchFamily="34" charset="-122"/>
                <a:ea typeface="微软雅黑" panose="020B0503020204020204" pitchFamily="34" charset="-122"/>
              </a:rPr>
              <a:t>Node * </a:t>
            </a:r>
            <a:r>
              <a:rPr lang="zh-CN" altLang="en-US" sz="2600" b="1" dirty="0">
                <a:solidFill>
                  <a:schemeClr val="accent2"/>
                </a:solidFill>
                <a:latin typeface="微软雅黑" panose="020B0503020204020204" pitchFamily="34" charset="-122"/>
                <a:ea typeface="微软雅黑" panose="020B0503020204020204" pitchFamily="34" charset="-122"/>
              </a:rPr>
              <a:t>同为</a:t>
            </a:r>
            <a:r>
              <a:rPr lang="zh-CN" altLang="en-US" sz="2600" b="1" dirty="0">
                <a:solidFill>
                  <a:srgbClr val="FF0000"/>
                </a:solidFill>
                <a:latin typeface="微软雅黑" panose="020B0503020204020204" pitchFamily="34" charset="-122"/>
                <a:ea typeface="微软雅黑" panose="020B0503020204020204" pitchFamily="34" charset="-122"/>
              </a:rPr>
              <a:t>结构指针类型</a:t>
            </a:r>
            <a:endParaRPr lang="en-US" altLang="zh-CN" sz="26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600" b="1" dirty="0" err="1">
                <a:solidFill>
                  <a:srgbClr val="FF0000"/>
                </a:solidFill>
                <a:latin typeface="微软雅黑" panose="020B0503020204020204" pitchFamily="34" charset="-122"/>
                <a:ea typeface="微软雅黑" panose="020B0503020204020204" pitchFamily="34" charset="-122"/>
              </a:rPr>
              <a:t>LinkList</a:t>
            </a:r>
            <a:r>
              <a:rPr lang="en-US" altLang="zh-CN" sz="2600" b="1" dirty="0">
                <a:solidFill>
                  <a:srgbClr val="FF0000"/>
                </a:solidFill>
                <a:latin typeface="微软雅黑" panose="020B0503020204020204" pitchFamily="34" charset="-122"/>
                <a:ea typeface="微软雅黑" panose="020B0503020204020204" pitchFamily="34" charset="-122"/>
              </a:rPr>
              <a:t> </a:t>
            </a:r>
            <a:r>
              <a:rPr lang="zh-CN" altLang="en-US" sz="2600" b="1" dirty="0">
                <a:solidFill>
                  <a:schemeClr val="accent2"/>
                </a:solidFill>
                <a:latin typeface="微软雅黑" panose="020B0503020204020204" pitchFamily="34" charset="-122"/>
                <a:ea typeface="微软雅黑" panose="020B0503020204020204" pitchFamily="34" charset="-122"/>
              </a:rPr>
              <a:t>一般用作单链表的</a:t>
            </a:r>
            <a:r>
              <a:rPr lang="zh-CN" altLang="en-US" sz="2600" b="1" dirty="0">
                <a:solidFill>
                  <a:srgbClr val="FF0000"/>
                </a:solidFill>
                <a:latin typeface="微软雅黑" panose="020B0503020204020204" pitchFamily="34" charset="-122"/>
                <a:ea typeface="微软雅黑" panose="020B0503020204020204" pitchFamily="34" charset="-122"/>
              </a:rPr>
              <a:t>头指针变量</a:t>
            </a:r>
            <a:endParaRPr lang="en-US" altLang="zh-CN" sz="26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600" b="1" dirty="0">
                <a:solidFill>
                  <a:srgbClr val="FF0000"/>
                </a:solidFill>
                <a:latin typeface="微软雅黑" panose="020B0503020204020204" pitchFamily="34" charset="-122"/>
                <a:ea typeface="微软雅黑" panose="020B0503020204020204" pitchFamily="34" charset="-122"/>
              </a:rPr>
              <a:t>Node * </a:t>
            </a:r>
            <a:r>
              <a:rPr lang="zh-CN" altLang="en-US" sz="2600" b="1" dirty="0">
                <a:solidFill>
                  <a:schemeClr val="accent2"/>
                </a:solidFill>
                <a:latin typeface="微软雅黑" panose="020B0503020204020204" pitchFamily="34" charset="-122"/>
                <a:ea typeface="微软雅黑" panose="020B0503020204020204" pitchFamily="34" charset="-122"/>
              </a:rPr>
              <a:t>一般用作</a:t>
            </a:r>
            <a:r>
              <a:rPr lang="zh-CN" altLang="en-US" sz="2600" b="1" dirty="0">
                <a:solidFill>
                  <a:srgbClr val="FF0000"/>
                </a:solidFill>
                <a:latin typeface="微软雅黑" panose="020B0503020204020204" pitchFamily="34" charset="-122"/>
                <a:ea typeface="微软雅黑" panose="020B0503020204020204" pitchFamily="34" charset="-122"/>
              </a:rPr>
              <a:t>指向</a:t>
            </a:r>
            <a:r>
              <a:rPr lang="zh-CN" altLang="en-US" sz="2600" b="1" dirty="0">
                <a:solidFill>
                  <a:schemeClr val="accent2"/>
                </a:solidFill>
                <a:latin typeface="微软雅黑" panose="020B0503020204020204" pitchFamily="34" charset="-122"/>
                <a:ea typeface="微软雅黑" panose="020B0503020204020204" pitchFamily="34" charset="-122"/>
              </a:rPr>
              <a:t>单链表中</a:t>
            </a:r>
            <a:r>
              <a:rPr lang="zh-CN" altLang="en-US" sz="2600" b="1" dirty="0">
                <a:solidFill>
                  <a:srgbClr val="FF0000"/>
                </a:solidFill>
                <a:latin typeface="微软雅黑" panose="020B0503020204020204" pitchFamily="34" charset="-122"/>
                <a:ea typeface="微软雅黑" panose="020B0503020204020204" pitchFamily="34" charset="-122"/>
              </a:rPr>
              <a:t>结点的指针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41826E-4A67-443B-B13D-11977A245741}"/>
              </a:ext>
            </a:extLst>
          </p:cNvPr>
          <p:cNvSpPr>
            <a:spLocks noGrp="1"/>
          </p:cNvSpPr>
          <p:nvPr>
            <p:ph type="title"/>
          </p:nvPr>
        </p:nvSpPr>
        <p:spPr/>
        <p:txBody>
          <a:bodyPr/>
          <a:lstStyle/>
          <a:p>
            <a:r>
              <a:rPr lang="en-US" altLang="zh-CN" dirty="0" err="1"/>
              <a:t>LinkList</a:t>
            </a:r>
            <a:r>
              <a:rPr lang="en-US" altLang="zh-CN" dirty="0"/>
              <a:t> L</a:t>
            </a:r>
            <a:endParaRPr lang="zh-CN" altLang="en-US" dirty="0"/>
          </a:p>
        </p:txBody>
      </p:sp>
      <p:sp>
        <p:nvSpPr>
          <p:cNvPr id="3" name="内容占位符 2">
            <a:extLst>
              <a:ext uri="{FF2B5EF4-FFF2-40B4-BE49-F238E27FC236}">
                <a16:creationId xmlns:a16="http://schemas.microsoft.com/office/drawing/2014/main" xmlns="" id="{7B6C8950-97B9-4DD8-BDD4-1BE88BB52747}"/>
              </a:ext>
            </a:extLst>
          </p:cNvPr>
          <p:cNvSpPr>
            <a:spLocks noGrp="1"/>
          </p:cNvSpPr>
          <p:nvPr>
            <p:ph idx="1"/>
          </p:nvPr>
        </p:nvSpPr>
        <p:spPr/>
        <p:txBody>
          <a:bodyPr/>
          <a:lstStyle/>
          <a:p>
            <a:pPr>
              <a:lnSpc>
                <a:spcPct val="150000"/>
              </a:lnSpc>
              <a:spcBef>
                <a:spcPts val="600"/>
              </a:spcBef>
            </a:pPr>
            <a:r>
              <a:rPr lang="en-US" altLang="zh-CN" dirty="0"/>
              <a:t>L</a:t>
            </a:r>
            <a:r>
              <a:rPr lang="zh-CN" altLang="en-US" dirty="0"/>
              <a:t>指向单链表的</a:t>
            </a:r>
            <a:r>
              <a:rPr lang="zh-CN" altLang="en-US" dirty="0">
                <a:solidFill>
                  <a:srgbClr val="FF0000"/>
                </a:solidFill>
              </a:rPr>
              <a:t>第一个结点</a:t>
            </a:r>
            <a:endParaRPr lang="en-US" altLang="zh-CN" dirty="0">
              <a:solidFill>
                <a:srgbClr val="FF0000"/>
              </a:solidFill>
            </a:endParaRPr>
          </a:p>
          <a:p>
            <a:pPr lvl="1">
              <a:lnSpc>
                <a:spcPct val="150000"/>
              </a:lnSpc>
              <a:spcBef>
                <a:spcPts val="600"/>
              </a:spcBef>
            </a:pPr>
            <a:r>
              <a:rPr lang="zh-CN" altLang="en-US" dirty="0"/>
              <a:t>若 </a:t>
            </a:r>
            <a:r>
              <a:rPr lang="en-US" altLang="zh-CN" dirty="0"/>
              <a:t>L ==NULL</a:t>
            </a:r>
            <a:r>
              <a:rPr lang="zh-CN" altLang="en-US" dirty="0"/>
              <a:t>，表示单链表为一个空表</a:t>
            </a:r>
            <a:endParaRPr lang="en-US" altLang="zh-CN" dirty="0"/>
          </a:p>
          <a:p>
            <a:pPr lvl="1">
              <a:lnSpc>
                <a:spcPct val="150000"/>
              </a:lnSpc>
              <a:spcBef>
                <a:spcPts val="600"/>
              </a:spcBef>
            </a:pPr>
            <a:r>
              <a:rPr lang="zh-CN" altLang="en-US" dirty="0"/>
              <a:t>非空表，则 </a:t>
            </a:r>
            <a:r>
              <a:rPr lang="en-US" altLang="zh-CN" dirty="0"/>
              <a:t>L </a:t>
            </a:r>
            <a:r>
              <a:rPr lang="zh-CN" altLang="en-US" dirty="0"/>
              <a:t>指向</a:t>
            </a:r>
            <a:r>
              <a:rPr lang="zh-CN" altLang="en-US" dirty="0">
                <a:solidFill>
                  <a:srgbClr val="FF0000"/>
                </a:solidFill>
              </a:rPr>
              <a:t>第一个元素结点</a:t>
            </a:r>
            <a:r>
              <a:rPr lang="zh-CN" altLang="en-US" dirty="0"/>
              <a:t>（</a:t>
            </a:r>
            <a:r>
              <a:rPr lang="zh-CN" altLang="en-US" dirty="0">
                <a:solidFill>
                  <a:srgbClr val="FF0000"/>
                </a:solidFill>
              </a:rPr>
              <a:t>首元结点</a:t>
            </a:r>
            <a:r>
              <a:rPr lang="zh-CN" altLang="en-US" dirty="0"/>
              <a:t>）</a:t>
            </a:r>
            <a:endParaRPr lang="en-US" altLang="zh-CN" dirty="0"/>
          </a:p>
          <a:p>
            <a:pPr>
              <a:lnSpc>
                <a:spcPct val="150000"/>
              </a:lnSpc>
              <a:spcBef>
                <a:spcPts val="600"/>
              </a:spcBef>
            </a:pPr>
            <a:r>
              <a:rPr lang="en-US" altLang="zh-CN" dirty="0"/>
              <a:t>L</a:t>
            </a:r>
            <a:r>
              <a:rPr lang="zh-CN" altLang="en-US" dirty="0"/>
              <a:t>指向单链表的</a:t>
            </a:r>
            <a:r>
              <a:rPr lang="zh-CN" altLang="en-US" dirty="0">
                <a:solidFill>
                  <a:srgbClr val="FF0000"/>
                </a:solidFill>
              </a:rPr>
              <a:t>头结点</a:t>
            </a:r>
            <a:endParaRPr lang="en-US" altLang="zh-CN" dirty="0">
              <a:solidFill>
                <a:srgbClr val="FF0000"/>
              </a:solidFill>
            </a:endParaRPr>
          </a:p>
          <a:p>
            <a:pPr lvl="1">
              <a:lnSpc>
                <a:spcPct val="150000"/>
              </a:lnSpc>
              <a:spcBef>
                <a:spcPts val="600"/>
              </a:spcBef>
            </a:pPr>
            <a:r>
              <a:rPr lang="zh-CN" altLang="en-US" dirty="0"/>
              <a:t>若 </a:t>
            </a:r>
            <a:r>
              <a:rPr lang="en-US" altLang="zh-CN" dirty="0"/>
              <a:t>L-&gt;next ==NULL</a:t>
            </a:r>
            <a:r>
              <a:rPr lang="zh-CN" altLang="en-US" dirty="0"/>
              <a:t>，表示单链表为一个空表</a:t>
            </a:r>
            <a:endParaRPr lang="en-US" altLang="zh-CN" dirty="0"/>
          </a:p>
          <a:p>
            <a:pPr lvl="1">
              <a:lnSpc>
                <a:spcPct val="150000"/>
              </a:lnSpc>
              <a:spcBef>
                <a:spcPts val="600"/>
              </a:spcBef>
            </a:pPr>
            <a:r>
              <a:rPr lang="zh-CN" altLang="en-US" dirty="0"/>
              <a:t>非空表，则 </a:t>
            </a:r>
            <a:r>
              <a:rPr lang="en-US" altLang="zh-CN" dirty="0"/>
              <a:t>L-&gt;next </a:t>
            </a:r>
            <a:r>
              <a:rPr lang="zh-CN" altLang="en-US" dirty="0"/>
              <a:t>指向</a:t>
            </a:r>
            <a:r>
              <a:rPr lang="zh-CN" altLang="en-US" dirty="0">
                <a:solidFill>
                  <a:srgbClr val="FF0000"/>
                </a:solidFill>
              </a:rPr>
              <a:t>首元结点</a:t>
            </a:r>
            <a:endParaRPr lang="zh-CN" altLang="en-US" dirty="0"/>
          </a:p>
        </p:txBody>
      </p:sp>
    </p:spTree>
    <p:extLst>
      <p:ext uri="{BB962C8B-B14F-4D97-AF65-F5344CB8AC3E}">
        <p14:creationId xmlns:p14="http://schemas.microsoft.com/office/powerpoint/2010/main" xmlns="" val="26672202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DE0F28-BDDF-4F8D-8E09-E77481899422}"/>
              </a:ext>
            </a:extLst>
          </p:cNvPr>
          <p:cNvSpPr>
            <a:spLocks noGrp="1"/>
          </p:cNvSpPr>
          <p:nvPr>
            <p:ph type="title"/>
          </p:nvPr>
        </p:nvSpPr>
        <p:spPr/>
        <p:txBody>
          <a:bodyPr/>
          <a:lstStyle/>
          <a:p>
            <a:r>
              <a:rPr lang="en-US" altLang="zh-CN" dirty="0"/>
              <a:t>2.3.2 </a:t>
            </a:r>
            <a:r>
              <a:rPr lang="zh-CN" altLang="en-US" dirty="0"/>
              <a:t>初始化单链表</a:t>
            </a:r>
          </a:p>
        </p:txBody>
      </p:sp>
      <p:sp>
        <p:nvSpPr>
          <p:cNvPr id="3" name="内容占位符 2">
            <a:extLst>
              <a:ext uri="{FF2B5EF4-FFF2-40B4-BE49-F238E27FC236}">
                <a16:creationId xmlns:a16="http://schemas.microsoft.com/office/drawing/2014/main" xmlns="" id="{1F5C37A3-F521-4B1D-8293-C0BA0B04D330}"/>
              </a:ext>
            </a:extLst>
          </p:cNvPr>
          <p:cNvSpPr>
            <a:spLocks noGrp="1"/>
          </p:cNvSpPr>
          <p:nvPr>
            <p:ph idx="1"/>
          </p:nvPr>
        </p:nvSpPr>
        <p:spPr>
          <a:xfrm>
            <a:off x="685800" y="1371600"/>
            <a:ext cx="11150600" cy="5181600"/>
          </a:xfrm>
        </p:spPr>
        <p:txBody>
          <a:bodyPr/>
          <a:lstStyle/>
          <a:p>
            <a:pPr marL="0" indent="0">
              <a:lnSpc>
                <a:spcPct val="150000"/>
              </a:lnSpc>
              <a:spcBef>
                <a:spcPts val="600"/>
              </a:spcBef>
              <a:buNone/>
            </a:pPr>
            <a:r>
              <a:rPr lang="en-US" altLang="zh-CN" dirty="0"/>
              <a:t>void </a:t>
            </a:r>
            <a:r>
              <a:rPr lang="en-US" altLang="zh-CN" dirty="0" err="1"/>
              <a:t>init_linklist</a:t>
            </a:r>
            <a:r>
              <a:rPr lang="en-US" altLang="zh-CN" dirty="0"/>
              <a:t>(</a:t>
            </a:r>
            <a:r>
              <a:rPr lang="en-US" altLang="zh-CN" dirty="0" err="1"/>
              <a:t>LinkList</a:t>
            </a:r>
            <a:r>
              <a:rPr lang="en-US" altLang="zh-CN" dirty="0"/>
              <a:t> *L) {          </a:t>
            </a:r>
            <a:r>
              <a:rPr lang="en-US" altLang="zh-CN" dirty="0">
                <a:solidFill>
                  <a:srgbClr val="CC00CC"/>
                </a:solidFill>
              </a:rPr>
              <a:t>/* </a:t>
            </a:r>
            <a:r>
              <a:rPr lang="en-US" altLang="zh-CN" dirty="0">
                <a:solidFill>
                  <a:srgbClr val="FF0000"/>
                </a:solidFill>
              </a:rPr>
              <a:t>L</a:t>
            </a:r>
            <a:r>
              <a:rPr lang="en-US" altLang="zh-CN" dirty="0">
                <a:solidFill>
                  <a:srgbClr val="CC00CC"/>
                </a:solidFill>
              </a:rPr>
              <a:t> </a:t>
            </a:r>
            <a:r>
              <a:rPr lang="zh-CN" altLang="en-US" dirty="0">
                <a:solidFill>
                  <a:srgbClr val="CC00CC"/>
                </a:solidFill>
              </a:rPr>
              <a:t>实际上是双指针 *</a:t>
            </a:r>
            <a:r>
              <a:rPr lang="en-US" altLang="zh-CN" dirty="0">
                <a:solidFill>
                  <a:srgbClr val="CC00CC"/>
                </a:solidFill>
              </a:rPr>
              <a:t>/</a:t>
            </a:r>
          </a:p>
          <a:p>
            <a:pPr marL="0" indent="0">
              <a:lnSpc>
                <a:spcPct val="150000"/>
              </a:lnSpc>
              <a:spcBef>
                <a:spcPts val="600"/>
              </a:spcBef>
              <a:buNone/>
            </a:pPr>
            <a:r>
              <a:rPr lang="en-US" altLang="zh-CN" dirty="0"/>
              <a:t>	*L=(</a:t>
            </a:r>
            <a:r>
              <a:rPr lang="en-US" altLang="zh-CN" dirty="0" err="1"/>
              <a:t>LinkList</a:t>
            </a:r>
            <a:r>
              <a:rPr lang="en-US" altLang="zh-CN" dirty="0"/>
              <a:t>)malloc(</a:t>
            </a:r>
            <a:r>
              <a:rPr lang="en-US" altLang="zh-CN" dirty="0" err="1"/>
              <a:t>sizeof</a:t>
            </a:r>
            <a:r>
              <a:rPr lang="en-US" altLang="zh-CN" dirty="0"/>
              <a:t>(Node));   </a:t>
            </a:r>
          </a:p>
          <a:p>
            <a:pPr marL="0" indent="0">
              <a:lnSpc>
                <a:spcPct val="150000"/>
              </a:lnSpc>
              <a:spcBef>
                <a:spcPts val="600"/>
              </a:spcBef>
              <a:buNone/>
            </a:pPr>
            <a:r>
              <a:rPr lang="en-US" altLang="zh-CN" dirty="0">
                <a:solidFill>
                  <a:srgbClr val="CC00CC"/>
                </a:solidFill>
              </a:rPr>
              <a:t>         /* </a:t>
            </a:r>
            <a:r>
              <a:rPr lang="zh-CN" altLang="en-US" dirty="0">
                <a:solidFill>
                  <a:srgbClr val="CC00CC"/>
                </a:solidFill>
              </a:rPr>
              <a:t>申请结点空间，建立头结点 *</a:t>
            </a:r>
            <a:r>
              <a:rPr lang="en-US" altLang="zh-CN" dirty="0">
                <a:solidFill>
                  <a:srgbClr val="CC00CC"/>
                </a:solidFill>
              </a:rPr>
              <a:t>/</a:t>
            </a:r>
          </a:p>
          <a:p>
            <a:pPr marL="0" indent="0">
              <a:lnSpc>
                <a:spcPct val="150000"/>
              </a:lnSpc>
              <a:spcBef>
                <a:spcPts val="600"/>
              </a:spcBef>
              <a:buNone/>
            </a:pPr>
            <a:r>
              <a:rPr lang="en-US" altLang="zh-CN" dirty="0"/>
              <a:t>	(*L)-&gt;next=NULL;                   </a:t>
            </a:r>
            <a:r>
              <a:rPr lang="en-US" altLang="zh-CN" dirty="0">
                <a:solidFill>
                  <a:srgbClr val="CC00CC"/>
                </a:solidFill>
              </a:rPr>
              <a:t>/* </a:t>
            </a:r>
            <a:r>
              <a:rPr lang="zh-CN" altLang="en-US" dirty="0">
                <a:solidFill>
                  <a:srgbClr val="CC00CC"/>
                </a:solidFill>
              </a:rPr>
              <a:t>建立空的单链表 *</a:t>
            </a:r>
            <a:r>
              <a:rPr lang="en-US" altLang="zh-CN" dirty="0">
                <a:solidFill>
                  <a:srgbClr val="CC00CC"/>
                </a:solidFill>
              </a:rPr>
              <a:t>/</a:t>
            </a:r>
          </a:p>
          <a:p>
            <a:pPr marL="0" indent="0">
              <a:lnSpc>
                <a:spcPct val="150000"/>
              </a:lnSpc>
              <a:spcBef>
                <a:spcPts val="600"/>
              </a:spcBef>
              <a:buNone/>
            </a:pPr>
            <a:r>
              <a:rPr lang="en-US" altLang="zh-CN" dirty="0"/>
              <a:t>}</a:t>
            </a:r>
            <a:endParaRPr lang="zh-CN" altLang="en-US" dirty="0"/>
          </a:p>
        </p:txBody>
      </p:sp>
      <p:grpSp>
        <p:nvGrpSpPr>
          <p:cNvPr id="4" name="组合 3">
            <a:extLst>
              <a:ext uri="{FF2B5EF4-FFF2-40B4-BE49-F238E27FC236}">
                <a16:creationId xmlns:a16="http://schemas.microsoft.com/office/drawing/2014/main" xmlns="" id="{A10BDA10-4576-40E3-B64E-264D989E8946}"/>
              </a:ext>
            </a:extLst>
          </p:cNvPr>
          <p:cNvGrpSpPr>
            <a:grpSpLocks/>
          </p:cNvGrpSpPr>
          <p:nvPr/>
        </p:nvGrpSpPr>
        <p:grpSpPr bwMode="auto">
          <a:xfrm>
            <a:off x="3352800" y="4572000"/>
            <a:ext cx="2089150" cy="1285875"/>
            <a:chOff x="1841494" y="3000372"/>
            <a:chExt cx="2089150" cy="1285884"/>
          </a:xfrm>
        </p:grpSpPr>
        <p:sp>
          <p:nvSpPr>
            <p:cNvPr id="5" name="Rectangle 5">
              <a:extLst>
                <a:ext uri="{FF2B5EF4-FFF2-40B4-BE49-F238E27FC236}">
                  <a16:creationId xmlns:a16="http://schemas.microsoft.com/office/drawing/2014/main" xmlns="" id="{8F651DA0-4BAD-43B4-AD37-381C842AF4AD}"/>
                </a:ext>
              </a:extLst>
            </p:cNvPr>
            <p:cNvSpPr>
              <a:spLocks noChangeArrowheads="1"/>
            </p:cNvSpPr>
            <p:nvPr/>
          </p:nvSpPr>
          <p:spPr bwMode="auto">
            <a:xfrm>
              <a:off x="2562219" y="3925891"/>
              <a:ext cx="792163"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6" name="Rectangle 6">
              <a:extLst>
                <a:ext uri="{FF2B5EF4-FFF2-40B4-BE49-F238E27FC236}">
                  <a16:creationId xmlns:a16="http://schemas.microsoft.com/office/drawing/2014/main" xmlns="" id="{92B2F4D1-92FE-447C-B139-733848A0F6F0}"/>
                </a:ext>
              </a:extLst>
            </p:cNvPr>
            <p:cNvSpPr>
              <a:spLocks noChangeArrowheads="1"/>
            </p:cNvSpPr>
            <p:nvPr/>
          </p:nvSpPr>
          <p:spPr bwMode="auto">
            <a:xfrm>
              <a:off x="3354382" y="3925891"/>
              <a:ext cx="576262"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zh-CN" altLang="en-US" b="1" kern="0" dirty="0">
                  <a:solidFill>
                    <a:srgbClr val="0000FF"/>
                  </a:solidFill>
                  <a:latin typeface="微软雅黑" panose="020B0503020204020204" pitchFamily="34" charset="-122"/>
                  <a:ea typeface="微软雅黑" panose="020B0503020204020204" pitchFamily="34" charset="-122"/>
                  <a:cs typeface="Times New Roman" pitchFamily="18" charset="0"/>
                </a:rPr>
                <a:t>∧</a:t>
              </a:r>
            </a:p>
          </p:txBody>
        </p:sp>
        <p:sp>
          <p:nvSpPr>
            <p:cNvPr id="7" name="Line 7">
              <a:extLst>
                <a:ext uri="{FF2B5EF4-FFF2-40B4-BE49-F238E27FC236}">
                  <a16:creationId xmlns:a16="http://schemas.microsoft.com/office/drawing/2014/main" xmlns="" id="{DDB3B684-FF6B-4245-AC1D-1D7BFF903328}"/>
                </a:ext>
              </a:extLst>
            </p:cNvPr>
            <p:cNvSpPr>
              <a:spLocks noChangeShapeType="1"/>
            </p:cNvSpPr>
            <p:nvPr/>
          </p:nvSpPr>
          <p:spPr bwMode="auto">
            <a:xfrm>
              <a:off x="2273294" y="4068767"/>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微软雅黑" panose="020B0503020204020204" pitchFamily="34" charset="-122"/>
                <a:ea typeface="微软雅黑" panose="020B0503020204020204" pitchFamily="34" charset="-122"/>
              </a:endParaRPr>
            </a:p>
          </p:txBody>
        </p:sp>
        <p:sp>
          <p:nvSpPr>
            <p:cNvPr id="8" name="Text Box 8">
              <a:extLst>
                <a:ext uri="{FF2B5EF4-FFF2-40B4-BE49-F238E27FC236}">
                  <a16:creationId xmlns:a16="http://schemas.microsoft.com/office/drawing/2014/main" xmlns="" id="{43D140D9-0CE1-4932-8335-6166F3914D5D}"/>
                </a:ext>
              </a:extLst>
            </p:cNvPr>
            <p:cNvSpPr txBox="1">
              <a:spLocks noChangeArrowheads="1"/>
            </p:cNvSpPr>
            <p:nvPr/>
          </p:nvSpPr>
          <p:spPr bwMode="auto">
            <a:xfrm>
              <a:off x="1841494" y="3781427"/>
              <a:ext cx="504825" cy="46166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dirty="0">
                  <a:solidFill>
                    <a:srgbClr val="0000FF"/>
                  </a:solidFill>
                  <a:latin typeface="微软雅黑" panose="020B0503020204020204" pitchFamily="34" charset="-122"/>
                  <a:ea typeface="微软雅黑" panose="020B0503020204020204" pitchFamily="34" charset="-122"/>
                </a:rPr>
                <a:t>L</a:t>
              </a:r>
            </a:p>
          </p:txBody>
        </p:sp>
        <p:sp>
          <p:nvSpPr>
            <p:cNvPr id="9" name="下箭头 11">
              <a:extLst>
                <a:ext uri="{FF2B5EF4-FFF2-40B4-BE49-F238E27FC236}">
                  <a16:creationId xmlns:a16="http://schemas.microsoft.com/office/drawing/2014/main" xmlns="" id="{20F22F2D-923F-477C-B986-34C3ED008479}"/>
                </a:ext>
              </a:extLst>
            </p:cNvPr>
            <p:cNvSpPr/>
            <p:nvPr/>
          </p:nvSpPr>
          <p:spPr>
            <a:xfrm>
              <a:off x="2857488" y="3000372"/>
              <a:ext cx="214314" cy="500066"/>
            </a:xfrm>
            <a:prstGeom prst="downArrow">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zh-CN" altLang="en-US" b="1" kern="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205933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D28ADD9B-6448-497C-823D-FE226E86E22D}"/>
              </a:ext>
            </a:extLst>
          </p:cNvPr>
          <p:cNvSpPr>
            <a:spLocks noGrp="1" noChangeArrowheads="1"/>
          </p:cNvSpPr>
          <p:nvPr>
            <p:ph type="title"/>
          </p:nvPr>
        </p:nvSpPr>
        <p:spPr/>
        <p:txBody>
          <a:bodyPr/>
          <a:lstStyle/>
          <a:p>
            <a:r>
              <a:rPr lang="zh-CN" altLang="en-US" dirty="0">
                <a:latin typeface="宋体" panose="02010600030101010101" pitchFamily="2" charset="-122"/>
              </a:rPr>
              <a:t>头插法建表</a:t>
            </a:r>
            <a:endParaRPr lang="zh-CN" altLang="en-US" dirty="0"/>
          </a:p>
        </p:txBody>
      </p:sp>
      <p:sp>
        <p:nvSpPr>
          <p:cNvPr id="54" name="Text Box 4">
            <a:extLst>
              <a:ext uri="{FF2B5EF4-FFF2-40B4-BE49-F238E27FC236}">
                <a16:creationId xmlns:a16="http://schemas.microsoft.com/office/drawing/2014/main" xmlns="" id="{BA6A99E5-56C8-4E74-BFA3-588B745B67DA}"/>
              </a:ext>
            </a:extLst>
          </p:cNvPr>
          <p:cNvSpPr txBox="1">
            <a:spLocks noChangeArrowheads="1"/>
          </p:cNvSpPr>
          <p:nvPr/>
        </p:nvSpPr>
        <p:spPr bwMode="auto">
          <a:xfrm>
            <a:off x="2113756" y="1722438"/>
            <a:ext cx="7964488" cy="1323975"/>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457200" indent="-457200" fontAlgn="auto">
              <a:lnSpc>
                <a:spcPts val="3200"/>
              </a:lnSpc>
              <a:spcBef>
                <a:spcPts val="0"/>
              </a:spcBef>
              <a:spcAft>
                <a:spcPts val="0"/>
              </a:spcAft>
              <a:buBlip>
                <a:blip r:embed="rId2"/>
              </a:buBlip>
              <a:defRPr/>
            </a:pPr>
            <a:r>
              <a:rPr kumimoji="1" lang="zh-CN" altLang="en-US" b="1" kern="0" dirty="0">
                <a:solidFill>
                  <a:prstClr val="black"/>
                </a:solidFill>
                <a:latin typeface="Calibri"/>
                <a:ea typeface="楷体" pitchFamily="49" charset="-122"/>
                <a:cs typeface="Times New Roman" pitchFamily="18" charset="0"/>
              </a:rPr>
              <a:t>从一个空表开始，创建一个头结点。</a:t>
            </a:r>
            <a:endParaRPr kumimoji="1" lang="en-US" altLang="zh-CN" b="1" kern="0" dirty="0">
              <a:solidFill>
                <a:prstClr val="black"/>
              </a:solidFill>
              <a:latin typeface="Calibri"/>
              <a:ea typeface="楷体" pitchFamily="49" charset="-122"/>
              <a:cs typeface="Times New Roman" pitchFamily="18" charset="0"/>
            </a:endParaRPr>
          </a:p>
          <a:p>
            <a:pPr marL="457200" indent="-457200" fontAlgn="auto">
              <a:lnSpc>
                <a:spcPts val="3200"/>
              </a:lnSpc>
              <a:spcBef>
                <a:spcPts val="0"/>
              </a:spcBef>
              <a:spcAft>
                <a:spcPts val="0"/>
              </a:spcAft>
              <a:buBlip>
                <a:blip r:embed="rId2"/>
              </a:buBlip>
              <a:defRPr/>
            </a:pPr>
            <a:r>
              <a:rPr kumimoji="1" lang="zh-CN" altLang="en-US" b="1" kern="0" dirty="0">
                <a:solidFill>
                  <a:prstClr val="black"/>
                </a:solidFill>
                <a:latin typeface="Calibri"/>
                <a:ea typeface="楷体" pitchFamily="49" charset="-122"/>
                <a:cs typeface="Times New Roman" pitchFamily="18" charset="0"/>
              </a:rPr>
              <a:t>依次读取字符数组</a:t>
            </a:r>
            <a:r>
              <a:rPr kumimoji="1" lang="en-US" altLang="zh-CN" b="1" i="1" kern="0" dirty="0">
                <a:solidFill>
                  <a:prstClr val="black"/>
                </a:solidFill>
                <a:latin typeface="Calibri"/>
                <a:ea typeface="楷体" pitchFamily="49" charset="-122"/>
                <a:cs typeface="Times New Roman" pitchFamily="18" charset="0"/>
              </a:rPr>
              <a:t>a</a:t>
            </a:r>
            <a:r>
              <a:rPr kumimoji="1" lang="zh-CN" altLang="en-US" b="1" kern="0" dirty="0">
                <a:solidFill>
                  <a:prstClr val="black"/>
                </a:solidFill>
                <a:latin typeface="Calibri"/>
                <a:ea typeface="楷体" pitchFamily="49" charset="-122"/>
                <a:cs typeface="Times New Roman" pitchFamily="18" charset="0"/>
              </a:rPr>
              <a:t>中的元素，生成新结点</a:t>
            </a:r>
            <a:endParaRPr kumimoji="1" lang="en-US" altLang="zh-CN" b="1" kern="0" dirty="0">
              <a:solidFill>
                <a:prstClr val="black"/>
              </a:solidFill>
              <a:latin typeface="Calibri"/>
              <a:ea typeface="楷体" pitchFamily="49" charset="-122"/>
              <a:cs typeface="Times New Roman" pitchFamily="18" charset="0"/>
            </a:endParaRPr>
          </a:p>
          <a:p>
            <a:pPr marL="457200" indent="-457200" fontAlgn="auto">
              <a:lnSpc>
                <a:spcPts val="3200"/>
              </a:lnSpc>
              <a:spcBef>
                <a:spcPts val="0"/>
              </a:spcBef>
              <a:spcAft>
                <a:spcPts val="0"/>
              </a:spcAft>
              <a:buBlip>
                <a:blip r:embed="rId2"/>
              </a:buBlip>
              <a:defRPr/>
            </a:pPr>
            <a:r>
              <a:rPr kumimoji="1" lang="zh-CN" altLang="en-US" b="1" kern="0" dirty="0">
                <a:solidFill>
                  <a:prstClr val="black"/>
                </a:solidFill>
                <a:latin typeface="Calibri"/>
                <a:ea typeface="楷体" pitchFamily="49" charset="-122"/>
                <a:cs typeface="Times New Roman" pitchFamily="18" charset="0"/>
              </a:rPr>
              <a:t>将新结点插入到当前链表的</a:t>
            </a:r>
            <a:r>
              <a:rPr kumimoji="1" lang="zh-CN" altLang="en-US" b="1" kern="0" dirty="0">
                <a:solidFill>
                  <a:srgbClr val="FF00FF"/>
                </a:solidFill>
                <a:latin typeface="Calibri"/>
                <a:ea typeface="楷体" pitchFamily="49" charset="-122"/>
                <a:cs typeface="Times New Roman" pitchFamily="18" charset="0"/>
              </a:rPr>
              <a:t>表头</a:t>
            </a:r>
            <a:r>
              <a:rPr kumimoji="1" lang="zh-CN" altLang="en-US" b="1" kern="0" dirty="0">
                <a:solidFill>
                  <a:prstClr val="black"/>
                </a:solidFill>
                <a:latin typeface="Calibri"/>
                <a:ea typeface="楷体" pitchFamily="49" charset="-122"/>
                <a:cs typeface="Times New Roman" pitchFamily="18" charset="0"/>
              </a:rPr>
              <a:t>上，直到结束为止。</a:t>
            </a:r>
            <a:endParaRPr lang="zh-CN" altLang="en-US" b="1" kern="0" dirty="0">
              <a:solidFill>
                <a:prstClr val="black"/>
              </a:solidFill>
              <a:latin typeface="Calibri"/>
              <a:ea typeface="楷体" pitchFamily="49" charset="-122"/>
              <a:cs typeface="Times New Roman" pitchFamily="18" charset="0"/>
            </a:endParaRPr>
          </a:p>
        </p:txBody>
      </p:sp>
      <p:grpSp>
        <p:nvGrpSpPr>
          <p:cNvPr id="55" name="组合 54">
            <a:extLst>
              <a:ext uri="{FF2B5EF4-FFF2-40B4-BE49-F238E27FC236}">
                <a16:creationId xmlns:a16="http://schemas.microsoft.com/office/drawing/2014/main" xmlns="" id="{4DDB68AF-AFD1-486B-A021-9719838AC815}"/>
              </a:ext>
            </a:extLst>
          </p:cNvPr>
          <p:cNvGrpSpPr>
            <a:grpSpLocks/>
          </p:cNvGrpSpPr>
          <p:nvPr/>
        </p:nvGrpSpPr>
        <p:grpSpPr bwMode="auto">
          <a:xfrm>
            <a:off x="2186781" y="3716503"/>
            <a:ext cx="7418388" cy="1512888"/>
            <a:chOff x="609600" y="2708275"/>
            <a:chExt cx="7418388" cy="1512888"/>
          </a:xfrm>
        </p:grpSpPr>
        <p:sp>
          <p:nvSpPr>
            <p:cNvPr id="56" name="Oval 22">
              <a:extLst>
                <a:ext uri="{FF2B5EF4-FFF2-40B4-BE49-F238E27FC236}">
                  <a16:creationId xmlns:a16="http://schemas.microsoft.com/office/drawing/2014/main" xmlns="" id="{053B4975-5A05-40AF-8814-9C1ED5BAE010}"/>
                </a:ext>
              </a:extLst>
            </p:cNvPr>
            <p:cNvSpPr>
              <a:spLocks noChangeArrowheads="1"/>
            </p:cNvSpPr>
            <p:nvPr/>
          </p:nvSpPr>
          <p:spPr bwMode="auto">
            <a:xfrm>
              <a:off x="6516688" y="2708275"/>
              <a:ext cx="1511300" cy="1512888"/>
            </a:xfrm>
            <a:prstGeom prst="ellipse">
              <a:avLst/>
            </a:prstGeom>
            <a:solidFill>
              <a:srgbClr val="4F81BD">
                <a:alpha val="0"/>
              </a:srgbClr>
            </a:solidFill>
            <a:ln w="9525">
              <a:solidFill>
                <a:sysClr val="windowText" lastClr="0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57" name="Rectangle 5">
              <a:extLst>
                <a:ext uri="{FF2B5EF4-FFF2-40B4-BE49-F238E27FC236}">
                  <a16:creationId xmlns:a16="http://schemas.microsoft.com/office/drawing/2014/main" xmlns="" id="{DE673D56-550A-43DE-984E-781509EC73C0}"/>
                </a:ext>
              </a:extLst>
            </p:cNvPr>
            <p:cNvSpPr>
              <a:spLocks noChangeArrowheads="1"/>
            </p:cNvSpPr>
            <p:nvPr/>
          </p:nvSpPr>
          <p:spPr bwMode="auto">
            <a:xfrm>
              <a:off x="1330325" y="2997200"/>
              <a:ext cx="576263" cy="36036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58" name="Rectangle 6">
              <a:extLst>
                <a:ext uri="{FF2B5EF4-FFF2-40B4-BE49-F238E27FC236}">
                  <a16:creationId xmlns:a16="http://schemas.microsoft.com/office/drawing/2014/main" xmlns="" id="{2032032E-4AF2-409A-A615-C5692EF69589}"/>
                </a:ext>
              </a:extLst>
            </p:cNvPr>
            <p:cNvSpPr>
              <a:spLocks noChangeArrowheads="1"/>
            </p:cNvSpPr>
            <p:nvPr/>
          </p:nvSpPr>
          <p:spPr bwMode="auto">
            <a:xfrm>
              <a:off x="1906588" y="2997200"/>
              <a:ext cx="576262" cy="36036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59" name="Line 7">
              <a:extLst>
                <a:ext uri="{FF2B5EF4-FFF2-40B4-BE49-F238E27FC236}">
                  <a16:creationId xmlns:a16="http://schemas.microsoft.com/office/drawing/2014/main" xmlns="" id="{422E8C76-E42E-4A8D-B4A2-06A63D3E0D71}"/>
                </a:ext>
              </a:extLst>
            </p:cNvPr>
            <p:cNvSpPr>
              <a:spLocks noChangeShapeType="1"/>
            </p:cNvSpPr>
            <p:nvPr/>
          </p:nvSpPr>
          <p:spPr bwMode="auto">
            <a:xfrm>
              <a:off x="1041400" y="31400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60" name="Text Box 8">
              <a:extLst>
                <a:ext uri="{FF2B5EF4-FFF2-40B4-BE49-F238E27FC236}">
                  <a16:creationId xmlns:a16="http://schemas.microsoft.com/office/drawing/2014/main" xmlns="" id="{30D5AF27-F85F-407C-9C06-BBA8C2E87A5F}"/>
                </a:ext>
              </a:extLst>
            </p:cNvPr>
            <p:cNvSpPr txBox="1">
              <a:spLocks noChangeArrowheads="1"/>
            </p:cNvSpPr>
            <p:nvPr/>
          </p:nvSpPr>
          <p:spPr bwMode="auto">
            <a:xfrm>
              <a:off x="609600" y="2852738"/>
              <a:ext cx="504825" cy="39687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000" b="1" kern="0" dirty="0">
                  <a:solidFill>
                    <a:srgbClr val="0000FF"/>
                  </a:solidFill>
                  <a:ea typeface="楷体_GB2312" pitchFamily="49" charset="-122"/>
                </a:rPr>
                <a:t>L</a:t>
              </a:r>
            </a:p>
          </p:txBody>
        </p:sp>
        <p:sp>
          <p:nvSpPr>
            <p:cNvPr id="61" name="Rectangle 9">
              <a:extLst>
                <a:ext uri="{FF2B5EF4-FFF2-40B4-BE49-F238E27FC236}">
                  <a16:creationId xmlns:a16="http://schemas.microsoft.com/office/drawing/2014/main" xmlns="" id="{526956E9-8F28-44B8-B984-C653E12C6E8E}"/>
                </a:ext>
              </a:extLst>
            </p:cNvPr>
            <p:cNvSpPr>
              <a:spLocks noChangeArrowheads="1"/>
            </p:cNvSpPr>
            <p:nvPr/>
          </p:nvSpPr>
          <p:spPr bwMode="auto">
            <a:xfrm>
              <a:off x="3275013" y="300990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62" name="Rectangle 10">
              <a:extLst>
                <a:ext uri="{FF2B5EF4-FFF2-40B4-BE49-F238E27FC236}">
                  <a16:creationId xmlns:a16="http://schemas.microsoft.com/office/drawing/2014/main" xmlns="" id="{ECE86FA3-A28B-4D32-80EA-BD0F688D799F}"/>
                </a:ext>
              </a:extLst>
            </p:cNvPr>
            <p:cNvSpPr>
              <a:spLocks noChangeArrowheads="1"/>
            </p:cNvSpPr>
            <p:nvPr/>
          </p:nvSpPr>
          <p:spPr bwMode="auto">
            <a:xfrm>
              <a:off x="2693988" y="300990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0000FF"/>
                  </a:solidFill>
                  <a:ea typeface="宋体"/>
                  <a:cs typeface="Times New Roman" pitchFamily="18" charset="0"/>
                </a:rPr>
                <a:t>a</a:t>
              </a:r>
              <a:r>
                <a:rPr lang="en-US" altLang="zh-CN" sz="2000" b="1" i="1" kern="0" baseline="-25000" dirty="0">
                  <a:solidFill>
                    <a:srgbClr val="0000FF"/>
                  </a:solidFill>
                  <a:ea typeface="宋体"/>
                  <a:cs typeface="Times New Roman" pitchFamily="18" charset="0"/>
                </a:rPr>
                <a:t>i</a:t>
              </a:r>
              <a:r>
                <a:rPr lang="en-US" altLang="zh-CN" sz="2000" b="1" kern="0" baseline="-25000" dirty="0">
                  <a:solidFill>
                    <a:srgbClr val="0000FF"/>
                  </a:solidFill>
                  <a:ea typeface="宋体"/>
                  <a:cs typeface="Times New Roman" pitchFamily="18" charset="0"/>
                </a:rPr>
                <a:t>-1</a:t>
              </a:r>
            </a:p>
          </p:txBody>
        </p:sp>
        <p:sp>
          <p:nvSpPr>
            <p:cNvPr id="63" name="Line 11">
              <a:extLst>
                <a:ext uri="{FF2B5EF4-FFF2-40B4-BE49-F238E27FC236}">
                  <a16:creationId xmlns:a16="http://schemas.microsoft.com/office/drawing/2014/main" xmlns="" id="{70985B68-BECF-453D-9E81-D53570D3975D}"/>
                </a:ext>
              </a:extLst>
            </p:cNvPr>
            <p:cNvSpPr>
              <a:spLocks noChangeShapeType="1"/>
            </p:cNvSpPr>
            <p:nvPr/>
          </p:nvSpPr>
          <p:spPr bwMode="auto">
            <a:xfrm>
              <a:off x="2362200" y="31908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64" name="Line 12">
              <a:extLst>
                <a:ext uri="{FF2B5EF4-FFF2-40B4-BE49-F238E27FC236}">
                  <a16:creationId xmlns:a16="http://schemas.microsoft.com/office/drawing/2014/main" xmlns="" id="{2C5047FC-A472-4973-80F0-F727BEE4D00D}"/>
                </a:ext>
              </a:extLst>
            </p:cNvPr>
            <p:cNvSpPr>
              <a:spLocks noChangeShapeType="1"/>
            </p:cNvSpPr>
            <p:nvPr/>
          </p:nvSpPr>
          <p:spPr bwMode="auto">
            <a:xfrm>
              <a:off x="4857750" y="31781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65" name="Line 13">
              <a:extLst>
                <a:ext uri="{FF2B5EF4-FFF2-40B4-BE49-F238E27FC236}">
                  <a16:creationId xmlns:a16="http://schemas.microsoft.com/office/drawing/2014/main" xmlns="" id="{01A32B88-AAE0-4D06-AF78-CEE346FECCE3}"/>
                </a:ext>
              </a:extLst>
            </p:cNvPr>
            <p:cNvSpPr>
              <a:spLocks noChangeShapeType="1"/>
            </p:cNvSpPr>
            <p:nvPr/>
          </p:nvSpPr>
          <p:spPr bwMode="auto">
            <a:xfrm>
              <a:off x="3756025" y="31908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66" name="Rectangle 14">
              <a:extLst>
                <a:ext uri="{FF2B5EF4-FFF2-40B4-BE49-F238E27FC236}">
                  <a16:creationId xmlns:a16="http://schemas.microsoft.com/office/drawing/2014/main" xmlns="" id="{FA3AB93B-CB08-4B25-929F-CD74F79B0984}"/>
                </a:ext>
              </a:extLst>
            </p:cNvPr>
            <p:cNvSpPr>
              <a:spLocks noChangeArrowheads="1"/>
            </p:cNvSpPr>
            <p:nvPr/>
          </p:nvSpPr>
          <p:spPr bwMode="auto">
            <a:xfrm>
              <a:off x="5768975" y="29972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67" name="Rectangle 15">
              <a:extLst>
                <a:ext uri="{FF2B5EF4-FFF2-40B4-BE49-F238E27FC236}">
                  <a16:creationId xmlns:a16="http://schemas.microsoft.com/office/drawing/2014/main" xmlns="" id="{5560B2E9-A8D1-49B1-B313-E2C3C5627DC7}"/>
                </a:ext>
              </a:extLst>
            </p:cNvPr>
            <p:cNvSpPr>
              <a:spLocks noChangeArrowheads="1"/>
            </p:cNvSpPr>
            <p:nvPr/>
          </p:nvSpPr>
          <p:spPr bwMode="auto">
            <a:xfrm>
              <a:off x="5187950" y="29972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a:solidFill>
                    <a:srgbClr val="0000FF"/>
                  </a:solidFill>
                  <a:ea typeface="宋体"/>
                  <a:cs typeface="Times New Roman" pitchFamily="18" charset="0"/>
                </a:rPr>
                <a:t>a</a:t>
              </a:r>
              <a:r>
                <a:rPr lang="en-US" altLang="zh-CN" sz="2000" b="1" kern="0" baseline="-25000">
                  <a:solidFill>
                    <a:srgbClr val="0000FF"/>
                  </a:solidFill>
                  <a:ea typeface="宋体"/>
                  <a:cs typeface="Times New Roman" pitchFamily="18" charset="0"/>
                </a:rPr>
                <a:t>1</a:t>
              </a:r>
            </a:p>
          </p:txBody>
        </p:sp>
        <p:sp>
          <p:nvSpPr>
            <p:cNvPr id="68" name="Text Box 16">
              <a:extLst>
                <a:ext uri="{FF2B5EF4-FFF2-40B4-BE49-F238E27FC236}">
                  <a16:creationId xmlns:a16="http://schemas.microsoft.com/office/drawing/2014/main" xmlns="" id="{EBE9AE9F-64E0-4AD1-B019-D20A441C0188}"/>
                </a:ext>
              </a:extLst>
            </p:cNvPr>
            <p:cNvSpPr txBox="1">
              <a:spLocks noChangeArrowheads="1"/>
            </p:cNvSpPr>
            <p:nvPr/>
          </p:nvSpPr>
          <p:spPr bwMode="auto">
            <a:xfrm>
              <a:off x="4176713" y="2857500"/>
              <a:ext cx="504825"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ea typeface="楷体_GB2312" pitchFamily="49" charset="-122"/>
                  <a:cs typeface="Times New Roman" pitchFamily="18" charset="0"/>
                </a:rPr>
                <a:t>…</a:t>
              </a:r>
            </a:p>
          </p:txBody>
        </p:sp>
        <p:sp>
          <p:nvSpPr>
            <p:cNvPr id="69" name="Rectangle 17">
              <a:extLst>
                <a:ext uri="{FF2B5EF4-FFF2-40B4-BE49-F238E27FC236}">
                  <a16:creationId xmlns:a16="http://schemas.microsoft.com/office/drawing/2014/main" xmlns="" id="{8F09471A-018C-485D-8019-5E468128874B}"/>
                </a:ext>
              </a:extLst>
            </p:cNvPr>
            <p:cNvSpPr>
              <a:spLocks noChangeArrowheads="1"/>
            </p:cNvSpPr>
            <p:nvPr/>
          </p:nvSpPr>
          <p:spPr bwMode="auto">
            <a:xfrm>
              <a:off x="7312025" y="34290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ea typeface="宋体"/>
                <a:cs typeface="Times New Roman" pitchFamily="18" charset="0"/>
              </a:endParaRPr>
            </a:p>
          </p:txBody>
        </p:sp>
        <p:sp>
          <p:nvSpPr>
            <p:cNvPr id="70" name="Rectangle 18">
              <a:extLst>
                <a:ext uri="{FF2B5EF4-FFF2-40B4-BE49-F238E27FC236}">
                  <a16:creationId xmlns:a16="http://schemas.microsoft.com/office/drawing/2014/main" xmlns="" id="{AC562E5B-1805-4B5F-B804-456ED2A6F356}"/>
                </a:ext>
              </a:extLst>
            </p:cNvPr>
            <p:cNvSpPr>
              <a:spLocks noChangeArrowheads="1"/>
            </p:cNvSpPr>
            <p:nvPr/>
          </p:nvSpPr>
          <p:spPr bwMode="auto">
            <a:xfrm>
              <a:off x="6731000" y="34290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0000FF"/>
                  </a:solidFill>
                  <a:ea typeface="宋体"/>
                  <a:cs typeface="Times New Roman" pitchFamily="18" charset="0"/>
                </a:rPr>
                <a:t>a</a:t>
              </a:r>
              <a:r>
                <a:rPr lang="en-US" altLang="zh-CN" sz="2000" b="1" i="1" kern="0" baseline="-25000" dirty="0" err="1">
                  <a:solidFill>
                    <a:srgbClr val="0000FF"/>
                  </a:solidFill>
                  <a:ea typeface="宋体"/>
                  <a:cs typeface="Times New Roman" pitchFamily="18" charset="0"/>
                </a:rPr>
                <a:t>i</a:t>
              </a:r>
              <a:endParaRPr lang="en-US" altLang="zh-CN" sz="2000" b="1" i="1" kern="0" baseline="-25000" dirty="0">
                <a:solidFill>
                  <a:srgbClr val="0000FF"/>
                </a:solidFill>
                <a:ea typeface="宋体"/>
                <a:cs typeface="Times New Roman" pitchFamily="18" charset="0"/>
              </a:endParaRPr>
            </a:p>
          </p:txBody>
        </p:sp>
        <p:sp>
          <p:nvSpPr>
            <p:cNvPr id="71" name="Line 19">
              <a:extLst>
                <a:ext uri="{FF2B5EF4-FFF2-40B4-BE49-F238E27FC236}">
                  <a16:creationId xmlns:a16="http://schemas.microsoft.com/office/drawing/2014/main" xmlns="" id="{4B16E693-903C-44A5-BDC3-478F2F18115D}"/>
                </a:ext>
              </a:extLst>
            </p:cNvPr>
            <p:cNvSpPr>
              <a:spLocks noChangeShapeType="1"/>
            </p:cNvSpPr>
            <p:nvPr/>
          </p:nvSpPr>
          <p:spPr bwMode="auto">
            <a:xfrm>
              <a:off x="7019925" y="3068638"/>
              <a:ext cx="0" cy="360362"/>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72" name="Text Box 20">
              <a:extLst>
                <a:ext uri="{FF2B5EF4-FFF2-40B4-BE49-F238E27FC236}">
                  <a16:creationId xmlns:a16="http://schemas.microsoft.com/office/drawing/2014/main" xmlns="" id="{9B9304B3-3AFC-489D-98F7-F6E292F1E560}"/>
                </a:ext>
              </a:extLst>
            </p:cNvPr>
            <p:cNvSpPr txBox="1">
              <a:spLocks noChangeArrowheads="1"/>
            </p:cNvSpPr>
            <p:nvPr/>
          </p:nvSpPr>
          <p:spPr bwMode="auto">
            <a:xfrm>
              <a:off x="7019925" y="2708275"/>
              <a:ext cx="574675" cy="39687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000" b="1" i="1" kern="0" dirty="0">
                  <a:solidFill>
                    <a:srgbClr val="0000FF"/>
                  </a:solidFill>
                  <a:ea typeface="楷体_GB2312" pitchFamily="49" charset="-122"/>
                </a:rPr>
                <a:t>s</a:t>
              </a:r>
            </a:p>
          </p:txBody>
        </p:sp>
        <p:sp>
          <p:nvSpPr>
            <p:cNvPr id="73" name="Line 21">
              <a:extLst>
                <a:ext uri="{FF2B5EF4-FFF2-40B4-BE49-F238E27FC236}">
                  <a16:creationId xmlns:a16="http://schemas.microsoft.com/office/drawing/2014/main" xmlns="" id="{D07B2B54-34D9-4296-A357-A0421FC68D5F}"/>
                </a:ext>
              </a:extLst>
            </p:cNvPr>
            <p:cNvSpPr>
              <a:spLocks noChangeShapeType="1"/>
            </p:cNvSpPr>
            <p:nvPr/>
          </p:nvSpPr>
          <p:spPr bwMode="auto">
            <a:xfrm flipV="1">
              <a:off x="2627313" y="3429000"/>
              <a:ext cx="0" cy="503238"/>
            </a:xfrm>
            <a:prstGeom prst="line">
              <a:avLst/>
            </a:prstGeom>
            <a:noFill/>
            <a:ln w="28575">
              <a:solidFill>
                <a:srgbClr val="FF33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74" name="Line 23">
              <a:extLst>
                <a:ext uri="{FF2B5EF4-FFF2-40B4-BE49-F238E27FC236}">
                  <a16:creationId xmlns:a16="http://schemas.microsoft.com/office/drawing/2014/main" xmlns="" id="{04083A36-B526-4F21-9F09-88F23969DC05}"/>
                </a:ext>
              </a:extLst>
            </p:cNvPr>
            <p:cNvSpPr>
              <a:spLocks noChangeShapeType="1"/>
            </p:cNvSpPr>
            <p:nvPr/>
          </p:nvSpPr>
          <p:spPr bwMode="auto">
            <a:xfrm>
              <a:off x="2627313" y="3932238"/>
              <a:ext cx="4103687" cy="0"/>
            </a:xfrm>
            <a:prstGeom prst="line">
              <a:avLst/>
            </a:prstGeom>
            <a:noFill/>
            <a:ln w="28575">
              <a:solidFill>
                <a:srgbClr val="FF3300"/>
              </a:solidFill>
              <a:miter lim="800000"/>
              <a:headEnd/>
              <a:tailEn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grpSp>
      <p:sp>
        <p:nvSpPr>
          <p:cNvPr id="75" name="Text Box 25">
            <a:extLst>
              <a:ext uri="{FF2B5EF4-FFF2-40B4-BE49-F238E27FC236}">
                <a16:creationId xmlns:a16="http://schemas.microsoft.com/office/drawing/2014/main" xmlns="" id="{BA278436-1056-4370-A3DD-952448EEB4EA}"/>
              </a:ext>
            </a:extLst>
          </p:cNvPr>
          <p:cNvSpPr txBox="1">
            <a:spLocks noChangeArrowheads="1"/>
          </p:cNvSpPr>
          <p:nvPr/>
        </p:nvSpPr>
        <p:spPr bwMode="auto">
          <a:xfrm>
            <a:off x="3005909" y="5645325"/>
            <a:ext cx="6192838" cy="4572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spcBef>
                <a:spcPct val="50000"/>
              </a:spcBef>
              <a:defRPr/>
            </a:pPr>
            <a:r>
              <a:rPr lang="zh-CN" altLang="en-US" b="1" dirty="0">
                <a:solidFill>
                  <a:srgbClr val="FF0000"/>
                </a:solidFill>
                <a:latin typeface="黑体" pitchFamily="49" charset="-122"/>
                <a:ea typeface="黑体" pitchFamily="49" charset="-122"/>
              </a:rPr>
              <a:t>注意：</a:t>
            </a:r>
            <a:r>
              <a:rPr lang="zh-CN" altLang="en-US" b="1" dirty="0">
                <a:solidFill>
                  <a:srgbClr val="0000FF"/>
                </a:solidFill>
                <a:latin typeface="楷体" pitchFamily="49" charset="-122"/>
                <a:ea typeface="楷体" pitchFamily="49" charset="-122"/>
              </a:rPr>
              <a:t>链表的结点顺序与逻辑次序</a:t>
            </a:r>
            <a:r>
              <a:rPr lang="zh-CN" altLang="en-US" b="1" dirty="0">
                <a:solidFill>
                  <a:srgbClr val="FF00FF"/>
                </a:solidFill>
                <a:latin typeface="楷体" pitchFamily="49" charset="-122"/>
                <a:ea typeface="楷体" pitchFamily="49" charset="-122"/>
              </a:rPr>
              <a:t>相反</a:t>
            </a:r>
            <a:r>
              <a:rPr lang="zh-CN" altLang="en-US" b="1" dirty="0">
                <a:solidFill>
                  <a:srgbClr val="0000FF"/>
                </a:solidFill>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a:extLst>
              <a:ext uri="{FF2B5EF4-FFF2-40B4-BE49-F238E27FC236}">
                <a16:creationId xmlns:a16="http://schemas.microsoft.com/office/drawing/2014/main" xmlns="" id="{FA05E162-72F8-441D-89D1-C480A264C8DC}"/>
              </a:ext>
            </a:extLst>
          </p:cNvPr>
          <p:cNvSpPr>
            <a:spLocks noGrp="1" noChangeArrowheads="1"/>
          </p:cNvSpPr>
          <p:nvPr>
            <p:ph type="body" idx="1"/>
          </p:nvPr>
        </p:nvSpPr>
        <p:spPr>
          <a:xfrm>
            <a:off x="304800" y="533400"/>
            <a:ext cx="11404600" cy="6019800"/>
          </a:xfrm>
        </p:spPr>
        <p:txBody>
          <a:bodyPr/>
          <a:lstStyle/>
          <a:p>
            <a:pPr marL="0" lvl="1" indent="0" algn="just">
              <a:spcBef>
                <a:spcPts val="600"/>
              </a:spcBef>
              <a:spcAft>
                <a:spcPts val="0"/>
              </a:spcAft>
              <a:buNone/>
            </a:pPr>
            <a:r>
              <a:rPr lang="en-US" altLang="zh-CN" sz="2000" dirty="0"/>
              <a:t>void </a:t>
            </a:r>
            <a:r>
              <a:rPr lang="en-US" altLang="zh-CN" sz="2000" dirty="0" err="1"/>
              <a:t>CreateFromHead</a:t>
            </a:r>
            <a:r>
              <a:rPr lang="en-US" altLang="zh-CN" sz="2000" dirty="0"/>
              <a:t>(</a:t>
            </a:r>
            <a:r>
              <a:rPr lang="en-US" altLang="zh-CN" sz="2000" dirty="0" err="1"/>
              <a:t>LinkList</a:t>
            </a:r>
            <a:r>
              <a:rPr lang="en-US" altLang="zh-CN" sz="2000" dirty="0"/>
              <a:t>   L) {</a:t>
            </a:r>
          </a:p>
          <a:p>
            <a:pPr marL="0" lvl="1" indent="0" algn="just">
              <a:spcBef>
                <a:spcPts val="600"/>
              </a:spcBef>
              <a:spcAft>
                <a:spcPts val="0"/>
              </a:spcAft>
              <a:buNone/>
            </a:pPr>
            <a:r>
              <a:rPr lang="en-US" altLang="zh-CN" sz="2000" dirty="0"/>
              <a:t>    Node   *s;</a:t>
            </a:r>
          </a:p>
          <a:p>
            <a:pPr marL="0" lvl="1" indent="0" algn="just">
              <a:spcBef>
                <a:spcPts val="600"/>
              </a:spcBef>
              <a:spcAft>
                <a:spcPts val="0"/>
              </a:spcAft>
              <a:buNone/>
            </a:pPr>
            <a:r>
              <a:rPr lang="en-US" altLang="zh-CN" sz="2000" dirty="0"/>
              <a:t>    char	c;</a:t>
            </a:r>
          </a:p>
          <a:p>
            <a:pPr marL="0" lvl="1" indent="0" algn="just">
              <a:spcBef>
                <a:spcPts val="600"/>
              </a:spcBef>
              <a:spcAft>
                <a:spcPts val="0"/>
              </a:spcAft>
              <a:buNone/>
            </a:pPr>
            <a:r>
              <a:rPr lang="en-US" altLang="zh-CN" sz="2000" dirty="0"/>
              <a:t>    int flag=1;</a:t>
            </a:r>
          </a:p>
          <a:p>
            <a:pPr marL="0" lvl="1" indent="0" algn="just">
              <a:spcBef>
                <a:spcPts val="600"/>
              </a:spcBef>
              <a:spcAft>
                <a:spcPts val="0"/>
              </a:spcAft>
              <a:buNone/>
            </a:pPr>
            <a:r>
              <a:rPr lang="en-US" altLang="zh-CN" sz="2000" dirty="0"/>
              <a:t>    while(flag) {   </a:t>
            </a:r>
            <a:r>
              <a:rPr lang="en-US" altLang="zh-CN" sz="2000" dirty="0">
                <a:solidFill>
                  <a:srgbClr val="CC00CC"/>
                </a:solidFill>
              </a:rPr>
              <a:t>/* flag</a:t>
            </a:r>
            <a:r>
              <a:rPr lang="zh-CN" altLang="en-US" sz="2000" dirty="0">
                <a:solidFill>
                  <a:srgbClr val="CC00CC"/>
                </a:solidFill>
              </a:rPr>
              <a:t>初值为</a:t>
            </a:r>
            <a:r>
              <a:rPr lang="en-US" altLang="zh-CN" sz="2000" dirty="0">
                <a:solidFill>
                  <a:srgbClr val="CC00CC"/>
                </a:solidFill>
              </a:rPr>
              <a:t>1</a:t>
            </a:r>
            <a:r>
              <a:rPr lang="zh-CN" altLang="en-US" sz="2000" dirty="0">
                <a:solidFill>
                  <a:srgbClr val="CC00CC"/>
                </a:solidFill>
              </a:rPr>
              <a:t>，当输入</a:t>
            </a:r>
            <a:r>
              <a:rPr lang="en-US" altLang="zh-CN" sz="2000" dirty="0">
                <a:solidFill>
                  <a:srgbClr val="CC00CC"/>
                </a:solidFill>
              </a:rPr>
              <a:t>"$"</a:t>
            </a:r>
            <a:r>
              <a:rPr lang="zh-CN" altLang="en-US" sz="2000" dirty="0">
                <a:solidFill>
                  <a:srgbClr val="CC00CC"/>
                </a:solidFill>
              </a:rPr>
              <a:t>时，置</a:t>
            </a:r>
            <a:r>
              <a:rPr lang="en-US" altLang="zh-CN" sz="2000" dirty="0">
                <a:solidFill>
                  <a:srgbClr val="CC00CC"/>
                </a:solidFill>
              </a:rPr>
              <a:t>flag</a:t>
            </a:r>
            <a:r>
              <a:rPr lang="zh-CN" altLang="en-US" sz="2000" dirty="0">
                <a:solidFill>
                  <a:srgbClr val="CC00CC"/>
                </a:solidFill>
              </a:rPr>
              <a:t>为</a:t>
            </a:r>
            <a:r>
              <a:rPr lang="en-US" altLang="zh-CN" sz="2000" dirty="0">
                <a:solidFill>
                  <a:srgbClr val="CC00CC"/>
                </a:solidFill>
              </a:rPr>
              <a:t>0</a:t>
            </a:r>
            <a:r>
              <a:rPr lang="zh-CN" altLang="en-US" sz="2000" dirty="0">
                <a:solidFill>
                  <a:srgbClr val="CC00CC"/>
                </a:solidFill>
              </a:rPr>
              <a:t>，建表结束*</a:t>
            </a:r>
            <a:r>
              <a:rPr lang="en-US" altLang="zh-CN" sz="2000" dirty="0">
                <a:solidFill>
                  <a:srgbClr val="CC00CC"/>
                </a:solidFill>
              </a:rPr>
              <a:t>/</a:t>
            </a:r>
          </a:p>
          <a:p>
            <a:pPr marL="0" lvl="1" indent="0" algn="just">
              <a:spcBef>
                <a:spcPts val="600"/>
              </a:spcBef>
              <a:spcAft>
                <a:spcPts val="0"/>
              </a:spcAft>
              <a:buNone/>
            </a:pPr>
            <a:r>
              <a:rPr lang="en-US" altLang="zh-CN" sz="2000" dirty="0"/>
              <a:t>        c=</a:t>
            </a:r>
            <a:r>
              <a:rPr lang="en-US" altLang="zh-CN" sz="2000" dirty="0" err="1"/>
              <a:t>getchar</a:t>
            </a:r>
            <a:r>
              <a:rPr lang="en-US" altLang="zh-CN" sz="2000" dirty="0"/>
              <a:t>();   </a:t>
            </a:r>
          </a:p>
          <a:p>
            <a:pPr marL="0" lvl="1" indent="0" algn="just">
              <a:spcBef>
                <a:spcPts val="600"/>
              </a:spcBef>
              <a:spcAft>
                <a:spcPts val="0"/>
              </a:spcAft>
              <a:buNone/>
            </a:pPr>
            <a:r>
              <a:rPr lang="en-US" altLang="zh-CN" sz="2000" dirty="0"/>
              <a:t>        if(c!='$') {</a:t>
            </a:r>
          </a:p>
          <a:p>
            <a:pPr marL="0" lvl="1" indent="0" algn="just">
              <a:spcBef>
                <a:spcPts val="600"/>
              </a:spcBef>
              <a:spcAft>
                <a:spcPts val="0"/>
              </a:spcAft>
              <a:buNone/>
            </a:pPr>
            <a:r>
              <a:rPr lang="en-US" altLang="zh-CN" sz="2000" dirty="0"/>
              <a:t>	s=(Node*)malloc(</a:t>
            </a:r>
            <a:r>
              <a:rPr lang="en-US" altLang="zh-CN" sz="2000" dirty="0" err="1"/>
              <a:t>sizeof</a:t>
            </a:r>
            <a:r>
              <a:rPr lang="en-US" altLang="zh-CN" sz="2000" dirty="0"/>
              <a:t>(Node)); /*</a:t>
            </a:r>
            <a:r>
              <a:rPr lang="zh-CN" altLang="en-US" sz="2000" dirty="0"/>
              <a:t>建立新结点</a:t>
            </a:r>
            <a:r>
              <a:rPr lang="en-US" altLang="zh-CN" sz="2000" dirty="0"/>
              <a:t>s*/</a:t>
            </a:r>
          </a:p>
          <a:p>
            <a:pPr marL="0" lvl="1" indent="0" algn="just">
              <a:spcBef>
                <a:spcPts val="600"/>
              </a:spcBef>
              <a:spcAft>
                <a:spcPts val="0"/>
              </a:spcAft>
              <a:buNone/>
            </a:pPr>
            <a:r>
              <a:rPr lang="en-US" altLang="zh-CN" sz="2000" dirty="0"/>
              <a:t>	s-&gt;data=c;</a:t>
            </a:r>
          </a:p>
          <a:p>
            <a:pPr marL="0" lvl="1" indent="0" algn="just">
              <a:spcBef>
                <a:spcPts val="600"/>
              </a:spcBef>
              <a:spcAft>
                <a:spcPts val="0"/>
              </a:spcAft>
              <a:buNone/>
            </a:pPr>
            <a:r>
              <a:rPr lang="en-US" altLang="zh-CN" sz="2000" dirty="0"/>
              <a:t>	s-&gt;next=L-&gt;next;       </a:t>
            </a:r>
            <a:r>
              <a:rPr lang="en-US" altLang="zh-CN" sz="2000" dirty="0">
                <a:solidFill>
                  <a:srgbClr val="CC00CC"/>
                </a:solidFill>
              </a:rPr>
              <a:t>/*</a:t>
            </a:r>
            <a:r>
              <a:rPr lang="zh-CN" altLang="en-US" sz="2000" dirty="0">
                <a:solidFill>
                  <a:srgbClr val="CC00CC"/>
                </a:solidFill>
              </a:rPr>
              <a:t>将</a:t>
            </a:r>
            <a:r>
              <a:rPr lang="en-US" altLang="zh-CN" sz="2000" dirty="0">
                <a:solidFill>
                  <a:srgbClr val="CC00CC"/>
                </a:solidFill>
              </a:rPr>
              <a:t>s</a:t>
            </a:r>
            <a:r>
              <a:rPr lang="zh-CN" altLang="en-US" sz="2000" dirty="0">
                <a:solidFill>
                  <a:srgbClr val="CC00CC"/>
                </a:solidFill>
              </a:rPr>
              <a:t>结点插入表头*</a:t>
            </a:r>
            <a:r>
              <a:rPr lang="en-US" altLang="zh-CN" sz="2000" dirty="0">
                <a:solidFill>
                  <a:srgbClr val="CC00CC"/>
                </a:solidFill>
              </a:rPr>
              <a:t>/</a:t>
            </a:r>
          </a:p>
          <a:p>
            <a:pPr marL="0" lvl="1" indent="0" algn="just">
              <a:spcBef>
                <a:spcPts val="600"/>
              </a:spcBef>
              <a:spcAft>
                <a:spcPts val="0"/>
              </a:spcAft>
              <a:buNone/>
            </a:pPr>
            <a:r>
              <a:rPr lang="en-US" altLang="zh-CN" sz="2000" dirty="0"/>
              <a:t>	L-&gt;next=s;</a:t>
            </a:r>
          </a:p>
          <a:p>
            <a:pPr marL="0" lvl="1" indent="0" algn="just">
              <a:spcBef>
                <a:spcPts val="600"/>
              </a:spcBef>
              <a:spcAft>
                <a:spcPts val="0"/>
              </a:spcAft>
              <a:buNone/>
            </a:pPr>
            <a:r>
              <a:rPr lang="en-US" altLang="zh-CN" sz="2000" dirty="0"/>
              <a:t>        }</a:t>
            </a:r>
          </a:p>
          <a:p>
            <a:pPr marL="0" lvl="1" indent="0" algn="just">
              <a:spcBef>
                <a:spcPts val="600"/>
              </a:spcBef>
              <a:spcAft>
                <a:spcPts val="0"/>
              </a:spcAft>
              <a:buNone/>
            </a:pPr>
            <a:r>
              <a:rPr lang="en-US" altLang="zh-CN" sz="2000" dirty="0"/>
              <a:t>        else</a:t>
            </a:r>
          </a:p>
          <a:p>
            <a:pPr marL="0" lvl="1" indent="0" algn="just">
              <a:spcBef>
                <a:spcPts val="600"/>
              </a:spcBef>
              <a:spcAft>
                <a:spcPts val="0"/>
              </a:spcAft>
              <a:buNone/>
            </a:pPr>
            <a:r>
              <a:rPr lang="en-US" altLang="zh-CN" sz="2000" dirty="0"/>
              <a:t>	flag=0;</a:t>
            </a:r>
          </a:p>
          <a:p>
            <a:pPr marL="0" lvl="1" indent="0" algn="just">
              <a:spcBef>
                <a:spcPts val="600"/>
              </a:spcBef>
              <a:spcAft>
                <a:spcPts val="0"/>
              </a:spcAft>
              <a:buNone/>
            </a:pPr>
            <a:r>
              <a:rPr lang="en-US" altLang="zh-CN" sz="2000" dirty="0"/>
              <a:t>    }</a:t>
            </a:r>
          </a:p>
          <a:p>
            <a:pPr marL="0" lvl="1" indent="0" algn="just">
              <a:spcBef>
                <a:spcPts val="600"/>
              </a:spcBef>
              <a:spcAft>
                <a:spcPts val="0"/>
              </a:spcAft>
              <a:buNone/>
            </a:pPr>
            <a:r>
              <a:rPr lang="en-US" altLang="zh-CN" sz="2000" dirty="0"/>
              <a:t>}</a:t>
            </a:r>
          </a:p>
        </p:txBody>
      </p:sp>
      <p:grpSp>
        <p:nvGrpSpPr>
          <p:cNvPr id="7" name="组合 6">
            <a:extLst>
              <a:ext uri="{FF2B5EF4-FFF2-40B4-BE49-F238E27FC236}">
                <a16:creationId xmlns:a16="http://schemas.microsoft.com/office/drawing/2014/main" xmlns="" id="{4CF1CC34-4D91-46DB-A6A6-478D5135FE96}"/>
              </a:ext>
            </a:extLst>
          </p:cNvPr>
          <p:cNvGrpSpPr>
            <a:grpSpLocks/>
          </p:cNvGrpSpPr>
          <p:nvPr/>
        </p:nvGrpSpPr>
        <p:grpSpPr bwMode="auto">
          <a:xfrm>
            <a:off x="3962400" y="4191000"/>
            <a:ext cx="7418387" cy="2286000"/>
            <a:chOff x="500034" y="2643182"/>
            <a:chExt cx="7418388" cy="2286016"/>
          </a:xfrm>
        </p:grpSpPr>
        <p:sp>
          <p:nvSpPr>
            <p:cNvPr id="8" name="Oval 22">
              <a:extLst>
                <a:ext uri="{FF2B5EF4-FFF2-40B4-BE49-F238E27FC236}">
                  <a16:creationId xmlns:a16="http://schemas.microsoft.com/office/drawing/2014/main" xmlns="" id="{097E5CEF-3184-4A5B-A984-0B02E7433812}"/>
                </a:ext>
              </a:extLst>
            </p:cNvPr>
            <p:cNvSpPr>
              <a:spLocks noChangeArrowheads="1"/>
            </p:cNvSpPr>
            <p:nvPr/>
          </p:nvSpPr>
          <p:spPr bwMode="auto">
            <a:xfrm>
              <a:off x="6407122" y="2922584"/>
              <a:ext cx="1511300" cy="1512898"/>
            </a:xfrm>
            <a:prstGeom prst="ellipse">
              <a:avLst/>
            </a:prstGeom>
            <a:solidFill>
              <a:srgbClr val="4F81BD">
                <a:alpha val="0"/>
              </a:srgbClr>
            </a:solidFill>
            <a:ln w="9525">
              <a:solidFill>
                <a:sysClr val="windowText" lastClr="0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9" name="Rectangle 5">
              <a:extLst>
                <a:ext uri="{FF2B5EF4-FFF2-40B4-BE49-F238E27FC236}">
                  <a16:creationId xmlns:a16="http://schemas.microsoft.com/office/drawing/2014/main" xmlns="" id="{0421B229-4C0B-4761-8911-1DF2E39D3EDE}"/>
                </a:ext>
              </a:extLst>
            </p:cNvPr>
            <p:cNvSpPr>
              <a:spLocks noChangeArrowheads="1"/>
            </p:cNvSpPr>
            <p:nvPr/>
          </p:nvSpPr>
          <p:spPr bwMode="auto">
            <a:xfrm>
              <a:off x="1220759" y="3211511"/>
              <a:ext cx="576262"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0" name="Rectangle 6">
              <a:extLst>
                <a:ext uri="{FF2B5EF4-FFF2-40B4-BE49-F238E27FC236}">
                  <a16:creationId xmlns:a16="http://schemas.microsoft.com/office/drawing/2014/main" xmlns="" id="{A48C0B87-FF42-4CF3-9A99-099264BBE5F1}"/>
                </a:ext>
              </a:extLst>
            </p:cNvPr>
            <p:cNvSpPr>
              <a:spLocks noChangeArrowheads="1"/>
            </p:cNvSpPr>
            <p:nvPr/>
          </p:nvSpPr>
          <p:spPr bwMode="auto">
            <a:xfrm>
              <a:off x="1797021" y="3211511"/>
              <a:ext cx="576263"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1" name="Line 7">
              <a:extLst>
                <a:ext uri="{FF2B5EF4-FFF2-40B4-BE49-F238E27FC236}">
                  <a16:creationId xmlns:a16="http://schemas.microsoft.com/office/drawing/2014/main" xmlns="" id="{D921C84E-FD6D-4DF7-98FF-2C68F6951D93}"/>
                </a:ext>
              </a:extLst>
            </p:cNvPr>
            <p:cNvSpPr>
              <a:spLocks noChangeShapeType="1"/>
            </p:cNvSpPr>
            <p:nvPr/>
          </p:nvSpPr>
          <p:spPr bwMode="auto">
            <a:xfrm>
              <a:off x="931834" y="3354387"/>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2" name="Text Box 8">
              <a:extLst>
                <a:ext uri="{FF2B5EF4-FFF2-40B4-BE49-F238E27FC236}">
                  <a16:creationId xmlns:a16="http://schemas.microsoft.com/office/drawing/2014/main" xmlns="" id="{C1777117-75CF-42F9-A956-97A367671F3E}"/>
                </a:ext>
              </a:extLst>
            </p:cNvPr>
            <p:cNvSpPr txBox="1">
              <a:spLocks noChangeArrowheads="1"/>
            </p:cNvSpPr>
            <p:nvPr/>
          </p:nvSpPr>
          <p:spPr bwMode="auto">
            <a:xfrm>
              <a:off x="500034" y="3067047"/>
              <a:ext cx="504825" cy="39687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000" b="1" kern="0" dirty="0">
                  <a:solidFill>
                    <a:srgbClr val="0000FF"/>
                  </a:solidFill>
                  <a:ea typeface="楷体_GB2312" pitchFamily="49" charset="-122"/>
                </a:rPr>
                <a:t>L</a:t>
              </a:r>
            </a:p>
          </p:txBody>
        </p:sp>
        <p:sp>
          <p:nvSpPr>
            <p:cNvPr id="13" name="Rectangle 9">
              <a:extLst>
                <a:ext uri="{FF2B5EF4-FFF2-40B4-BE49-F238E27FC236}">
                  <a16:creationId xmlns:a16="http://schemas.microsoft.com/office/drawing/2014/main" xmlns="" id="{F8B0981B-3EF8-4B24-930D-4FFC9F6275F9}"/>
                </a:ext>
              </a:extLst>
            </p:cNvPr>
            <p:cNvSpPr>
              <a:spLocks noChangeArrowheads="1"/>
            </p:cNvSpPr>
            <p:nvPr/>
          </p:nvSpPr>
          <p:spPr bwMode="auto">
            <a:xfrm>
              <a:off x="3165446" y="3224211"/>
              <a:ext cx="576263"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4" name="Rectangle 10">
              <a:extLst>
                <a:ext uri="{FF2B5EF4-FFF2-40B4-BE49-F238E27FC236}">
                  <a16:creationId xmlns:a16="http://schemas.microsoft.com/office/drawing/2014/main" xmlns="" id="{30B5AB53-7748-435D-93BC-EC4EB34672E4}"/>
                </a:ext>
              </a:extLst>
            </p:cNvPr>
            <p:cNvSpPr>
              <a:spLocks noChangeArrowheads="1"/>
            </p:cNvSpPr>
            <p:nvPr/>
          </p:nvSpPr>
          <p:spPr bwMode="auto">
            <a:xfrm>
              <a:off x="2584421" y="3224211"/>
              <a:ext cx="576263"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0000FF"/>
                  </a:solidFill>
                  <a:ea typeface="宋体"/>
                  <a:cs typeface="Times New Roman" pitchFamily="18" charset="0"/>
                </a:rPr>
                <a:t>c</a:t>
              </a:r>
              <a:r>
                <a:rPr lang="en-US" altLang="zh-CN" sz="2000" b="1" i="1" kern="0" baseline="-25000" dirty="0">
                  <a:solidFill>
                    <a:srgbClr val="0000FF"/>
                  </a:solidFill>
                  <a:ea typeface="宋体"/>
                  <a:cs typeface="Times New Roman" pitchFamily="18" charset="0"/>
                </a:rPr>
                <a:t>i-</a:t>
              </a:r>
              <a:r>
                <a:rPr lang="en-US" altLang="zh-CN" sz="2000" b="1" kern="0" baseline="-25000" dirty="0">
                  <a:solidFill>
                    <a:srgbClr val="0000FF"/>
                  </a:solidFill>
                  <a:ea typeface="宋体"/>
                  <a:cs typeface="Times New Roman" pitchFamily="18" charset="0"/>
                </a:rPr>
                <a:t>1</a:t>
              </a:r>
            </a:p>
          </p:txBody>
        </p:sp>
        <p:sp>
          <p:nvSpPr>
            <p:cNvPr id="15" name="Line 11">
              <a:extLst>
                <a:ext uri="{FF2B5EF4-FFF2-40B4-BE49-F238E27FC236}">
                  <a16:creationId xmlns:a16="http://schemas.microsoft.com/office/drawing/2014/main" xmlns="" id="{BD5AA65C-046D-4DBB-AACD-E17AB6BCF08E}"/>
                </a:ext>
              </a:extLst>
            </p:cNvPr>
            <p:cNvSpPr>
              <a:spLocks noChangeShapeType="1"/>
            </p:cNvSpPr>
            <p:nvPr/>
          </p:nvSpPr>
          <p:spPr bwMode="auto">
            <a:xfrm>
              <a:off x="2252634" y="3405187"/>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6" name="Line 12">
              <a:extLst>
                <a:ext uri="{FF2B5EF4-FFF2-40B4-BE49-F238E27FC236}">
                  <a16:creationId xmlns:a16="http://schemas.microsoft.com/office/drawing/2014/main" xmlns="" id="{EBDA7DEF-3AAB-4967-96CC-A870140498CF}"/>
                </a:ext>
              </a:extLst>
            </p:cNvPr>
            <p:cNvSpPr>
              <a:spLocks noChangeShapeType="1"/>
            </p:cNvSpPr>
            <p:nvPr/>
          </p:nvSpPr>
          <p:spPr bwMode="auto">
            <a:xfrm>
              <a:off x="4748185" y="3392487"/>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7" name="Line 13">
              <a:extLst>
                <a:ext uri="{FF2B5EF4-FFF2-40B4-BE49-F238E27FC236}">
                  <a16:creationId xmlns:a16="http://schemas.microsoft.com/office/drawing/2014/main" xmlns="" id="{E96DC74D-1716-453A-BD9D-9AEB52EAF542}"/>
                </a:ext>
              </a:extLst>
            </p:cNvPr>
            <p:cNvSpPr>
              <a:spLocks noChangeShapeType="1"/>
            </p:cNvSpPr>
            <p:nvPr/>
          </p:nvSpPr>
          <p:spPr bwMode="auto">
            <a:xfrm>
              <a:off x="3646459" y="3405187"/>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8" name="Rectangle 14">
              <a:extLst>
                <a:ext uri="{FF2B5EF4-FFF2-40B4-BE49-F238E27FC236}">
                  <a16:creationId xmlns:a16="http://schemas.microsoft.com/office/drawing/2014/main" xmlns="" id="{6EDA22B5-2788-43D7-819E-FB5FD6F5F760}"/>
                </a:ext>
              </a:extLst>
            </p:cNvPr>
            <p:cNvSpPr>
              <a:spLocks noChangeArrowheads="1"/>
            </p:cNvSpPr>
            <p:nvPr/>
          </p:nvSpPr>
          <p:spPr bwMode="auto">
            <a:xfrm>
              <a:off x="5659410" y="3211511"/>
              <a:ext cx="5762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zh-CN" altLang="en-US" b="1" kern="0" dirty="0">
                  <a:solidFill>
                    <a:prstClr val="black"/>
                  </a:solidFill>
                  <a:latin typeface="宋体" panose="02010600030101010101" pitchFamily="2" charset="-122"/>
                  <a:ea typeface="宋体" panose="02010600030101010101" pitchFamily="2" charset="-122"/>
                </a:rPr>
                <a:t>∧</a:t>
              </a:r>
              <a:endParaRPr lang="zh-CN" altLang="en-US" b="1" kern="0" dirty="0">
                <a:solidFill>
                  <a:prstClr val="black"/>
                </a:solidFill>
                <a:latin typeface="Calibri"/>
                <a:ea typeface="宋体"/>
              </a:endParaRPr>
            </a:p>
          </p:txBody>
        </p:sp>
        <p:sp>
          <p:nvSpPr>
            <p:cNvPr id="19" name="Rectangle 15">
              <a:extLst>
                <a:ext uri="{FF2B5EF4-FFF2-40B4-BE49-F238E27FC236}">
                  <a16:creationId xmlns:a16="http://schemas.microsoft.com/office/drawing/2014/main" xmlns="" id="{C37D97DE-2B21-474F-BD3A-30B6C71232B0}"/>
                </a:ext>
              </a:extLst>
            </p:cNvPr>
            <p:cNvSpPr>
              <a:spLocks noChangeArrowheads="1"/>
            </p:cNvSpPr>
            <p:nvPr/>
          </p:nvSpPr>
          <p:spPr bwMode="auto">
            <a:xfrm>
              <a:off x="5078385" y="3211511"/>
              <a:ext cx="5762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0000FF"/>
                  </a:solidFill>
                  <a:ea typeface="宋体"/>
                  <a:cs typeface="Times New Roman" pitchFamily="18" charset="0"/>
                </a:rPr>
                <a:t>c</a:t>
              </a:r>
              <a:r>
                <a:rPr lang="en-US" altLang="zh-CN" sz="2000" b="1" kern="0" baseline="-25000" dirty="0">
                  <a:solidFill>
                    <a:srgbClr val="0000FF"/>
                  </a:solidFill>
                  <a:ea typeface="宋体"/>
                  <a:cs typeface="Times New Roman" pitchFamily="18" charset="0"/>
                </a:rPr>
                <a:t>1</a:t>
              </a:r>
            </a:p>
          </p:txBody>
        </p:sp>
        <p:sp>
          <p:nvSpPr>
            <p:cNvPr id="20" name="Text Box 16">
              <a:extLst>
                <a:ext uri="{FF2B5EF4-FFF2-40B4-BE49-F238E27FC236}">
                  <a16:creationId xmlns:a16="http://schemas.microsoft.com/office/drawing/2014/main" xmlns="" id="{ADF24807-A6D7-4944-85B6-CED130DF87AE}"/>
                </a:ext>
              </a:extLst>
            </p:cNvPr>
            <p:cNvSpPr txBox="1">
              <a:spLocks noChangeArrowheads="1"/>
            </p:cNvSpPr>
            <p:nvPr/>
          </p:nvSpPr>
          <p:spPr bwMode="auto">
            <a:xfrm>
              <a:off x="4067146" y="3071810"/>
              <a:ext cx="504825" cy="457203"/>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ea typeface="楷体_GB2312" pitchFamily="49" charset="-122"/>
                  <a:cs typeface="Times New Roman" pitchFamily="18" charset="0"/>
                </a:rPr>
                <a:t>…</a:t>
              </a:r>
            </a:p>
          </p:txBody>
        </p:sp>
        <p:sp>
          <p:nvSpPr>
            <p:cNvPr id="21" name="Rectangle 17">
              <a:extLst>
                <a:ext uri="{FF2B5EF4-FFF2-40B4-BE49-F238E27FC236}">
                  <a16:creationId xmlns:a16="http://schemas.microsoft.com/office/drawing/2014/main" xmlns="" id="{8D93875F-28D5-4CFD-ACD5-F821A526C97F}"/>
                </a:ext>
              </a:extLst>
            </p:cNvPr>
            <p:cNvSpPr>
              <a:spLocks noChangeArrowheads="1"/>
            </p:cNvSpPr>
            <p:nvPr/>
          </p:nvSpPr>
          <p:spPr bwMode="auto">
            <a:xfrm>
              <a:off x="7202460" y="3643314"/>
              <a:ext cx="5762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ea typeface="宋体"/>
                <a:cs typeface="Times New Roman" pitchFamily="18" charset="0"/>
              </a:endParaRPr>
            </a:p>
          </p:txBody>
        </p:sp>
        <p:sp>
          <p:nvSpPr>
            <p:cNvPr id="22" name="Rectangle 18">
              <a:extLst>
                <a:ext uri="{FF2B5EF4-FFF2-40B4-BE49-F238E27FC236}">
                  <a16:creationId xmlns:a16="http://schemas.microsoft.com/office/drawing/2014/main" xmlns="" id="{A9A6FF8E-3E87-4875-8FC5-57F612F3BBA4}"/>
                </a:ext>
              </a:extLst>
            </p:cNvPr>
            <p:cNvSpPr>
              <a:spLocks noChangeArrowheads="1"/>
            </p:cNvSpPr>
            <p:nvPr/>
          </p:nvSpPr>
          <p:spPr bwMode="auto">
            <a:xfrm>
              <a:off x="6621435" y="3643314"/>
              <a:ext cx="5762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0000FF"/>
                  </a:solidFill>
                  <a:ea typeface="宋体"/>
                  <a:cs typeface="Times New Roman" pitchFamily="18" charset="0"/>
                </a:rPr>
                <a:t>c</a:t>
              </a:r>
              <a:r>
                <a:rPr lang="en-US" altLang="zh-CN" sz="2000" b="1" i="1" kern="0" baseline="-25000" dirty="0">
                  <a:solidFill>
                    <a:srgbClr val="0000FF"/>
                  </a:solidFill>
                  <a:ea typeface="宋体"/>
                  <a:cs typeface="Times New Roman" pitchFamily="18" charset="0"/>
                </a:rPr>
                <a:t>i</a:t>
              </a:r>
            </a:p>
          </p:txBody>
        </p:sp>
        <p:sp>
          <p:nvSpPr>
            <p:cNvPr id="23" name="Line 19">
              <a:extLst>
                <a:ext uri="{FF2B5EF4-FFF2-40B4-BE49-F238E27FC236}">
                  <a16:creationId xmlns:a16="http://schemas.microsoft.com/office/drawing/2014/main" xmlns="" id="{3C5CC709-8C6A-4EAA-BB20-932FCB5911E8}"/>
                </a:ext>
              </a:extLst>
            </p:cNvPr>
            <p:cNvSpPr>
              <a:spLocks noChangeShapeType="1"/>
            </p:cNvSpPr>
            <p:nvPr/>
          </p:nvSpPr>
          <p:spPr bwMode="auto">
            <a:xfrm>
              <a:off x="6910360" y="3282948"/>
              <a:ext cx="0" cy="360366"/>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4" name="Text Box 20">
              <a:extLst>
                <a:ext uri="{FF2B5EF4-FFF2-40B4-BE49-F238E27FC236}">
                  <a16:creationId xmlns:a16="http://schemas.microsoft.com/office/drawing/2014/main" xmlns="" id="{E4B20DB9-66A8-49D0-B172-0F0793FF1D50}"/>
                </a:ext>
              </a:extLst>
            </p:cNvPr>
            <p:cNvSpPr txBox="1">
              <a:spLocks noChangeArrowheads="1"/>
            </p:cNvSpPr>
            <p:nvPr/>
          </p:nvSpPr>
          <p:spPr bwMode="auto">
            <a:xfrm>
              <a:off x="6910360" y="2922584"/>
              <a:ext cx="574675" cy="39687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000" b="1" i="1" kern="0" dirty="0">
                  <a:solidFill>
                    <a:srgbClr val="0000FF"/>
                  </a:solidFill>
                  <a:ea typeface="楷体_GB2312" pitchFamily="49" charset="-122"/>
                </a:rPr>
                <a:t>s</a:t>
              </a:r>
            </a:p>
          </p:txBody>
        </p:sp>
        <p:sp>
          <p:nvSpPr>
            <p:cNvPr id="25" name="Line 21">
              <a:extLst>
                <a:ext uri="{FF2B5EF4-FFF2-40B4-BE49-F238E27FC236}">
                  <a16:creationId xmlns:a16="http://schemas.microsoft.com/office/drawing/2014/main" xmlns="" id="{C43262E1-29A8-41E5-8CAC-1591EFAABD7E}"/>
                </a:ext>
              </a:extLst>
            </p:cNvPr>
            <p:cNvSpPr>
              <a:spLocks noChangeShapeType="1"/>
            </p:cNvSpPr>
            <p:nvPr/>
          </p:nvSpPr>
          <p:spPr bwMode="auto">
            <a:xfrm flipV="1">
              <a:off x="2517746" y="3643314"/>
              <a:ext cx="0" cy="503241"/>
            </a:xfrm>
            <a:prstGeom prst="line">
              <a:avLst/>
            </a:prstGeom>
            <a:noFill/>
            <a:ln w="28575">
              <a:solidFill>
                <a:srgbClr val="FF33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6" name="Line 23">
              <a:extLst>
                <a:ext uri="{FF2B5EF4-FFF2-40B4-BE49-F238E27FC236}">
                  <a16:creationId xmlns:a16="http://schemas.microsoft.com/office/drawing/2014/main" xmlns="" id="{831C2E0F-7584-4CDC-87DE-80945AA7C590}"/>
                </a:ext>
              </a:extLst>
            </p:cNvPr>
            <p:cNvSpPr>
              <a:spLocks noChangeShapeType="1"/>
            </p:cNvSpPr>
            <p:nvPr/>
          </p:nvSpPr>
          <p:spPr bwMode="auto">
            <a:xfrm>
              <a:off x="2517746" y="4146555"/>
              <a:ext cx="4103689" cy="0"/>
            </a:xfrm>
            <a:prstGeom prst="line">
              <a:avLst/>
            </a:prstGeom>
            <a:noFill/>
            <a:ln w="28575">
              <a:solidFill>
                <a:srgbClr val="FF3300"/>
              </a:solidFill>
              <a:miter lim="800000"/>
              <a:headEnd/>
              <a:tailEn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7" name="下箭头 25">
              <a:extLst>
                <a:ext uri="{FF2B5EF4-FFF2-40B4-BE49-F238E27FC236}">
                  <a16:creationId xmlns:a16="http://schemas.microsoft.com/office/drawing/2014/main" xmlns="" id="{A8DC5610-0804-4791-908A-DE81B675C2E6}"/>
                </a:ext>
              </a:extLst>
            </p:cNvPr>
            <p:cNvSpPr/>
            <p:nvPr/>
          </p:nvSpPr>
          <p:spPr>
            <a:xfrm>
              <a:off x="4143372" y="2643182"/>
              <a:ext cx="285752" cy="500066"/>
            </a:xfrm>
            <a:prstGeom prst="down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zh-CN" altLang="en-US" b="1" kern="0">
                <a:solidFill>
                  <a:prstClr val="white"/>
                </a:solidFill>
                <a:latin typeface="Calibri"/>
                <a:ea typeface="宋体"/>
              </a:endParaRPr>
            </a:p>
          </p:txBody>
        </p:sp>
        <p:sp>
          <p:nvSpPr>
            <p:cNvPr id="28" name="TextBox 26">
              <a:extLst>
                <a:ext uri="{FF2B5EF4-FFF2-40B4-BE49-F238E27FC236}">
                  <a16:creationId xmlns:a16="http://schemas.microsoft.com/office/drawing/2014/main" xmlns="" id="{81DC0800-41D1-4E9C-9872-6F1CB2A5C78B}"/>
                </a:ext>
              </a:extLst>
            </p:cNvPr>
            <p:cNvSpPr txBox="1"/>
            <p:nvPr/>
          </p:nvSpPr>
          <p:spPr>
            <a:xfrm>
              <a:off x="3071784" y="4221168"/>
              <a:ext cx="2928937" cy="708030"/>
            </a:xfrm>
            <a:prstGeom prst="rect">
              <a:avLst/>
            </a:prstGeom>
            <a:noFill/>
          </p:spPr>
          <p:txBody>
            <a:bodyPr>
              <a:spAutoFit/>
            </a:bodyPr>
            <a:lstStyle/>
            <a:p>
              <a:pPr fontAlgn="auto">
                <a:spcBef>
                  <a:spcPts val="0"/>
                </a:spcBef>
                <a:spcAft>
                  <a:spcPts val="0"/>
                </a:spcAft>
                <a:defRPr/>
              </a:pPr>
              <a:r>
                <a:rPr lang="en-US" altLang="zh-CN" sz="2000" b="1" kern="0" dirty="0">
                  <a:solidFill>
                    <a:srgbClr val="0000FF"/>
                  </a:solidFill>
                  <a:ea typeface="楷体_GB2312" pitchFamily="49" charset="-122"/>
                  <a:cs typeface="Times New Roman" pitchFamily="18" charset="0"/>
                </a:rPr>
                <a:t>s</a:t>
              </a:r>
              <a:r>
                <a:rPr lang="en-US" altLang="zh-CN" sz="2000" b="1" kern="0" dirty="0">
                  <a:solidFill>
                    <a:srgbClr val="0000FF"/>
                  </a:solidFill>
                  <a:latin typeface="宋体"/>
                  <a:ea typeface="宋体"/>
                  <a:cs typeface="Times New Roman" pitchFamily="18" charset="0"/>
                </a:rPr>
                <a:t>-</a:t>
              </a:r>
              <a:r>
                <a:rPr lang="en-US" altLang="zh-CN" sz="2000" b="1" kern="0" dirty="0">
                  <a:solidFill>
                    <a:srgbClr val="0000FF"/>
                  </a:solidFill>
                  <a:ea typeface="楷体_GB2312" pitchFamily="49" charset="-122"/>
                  <a:cs typeface="Times New Roman" pitchFamily="18" charset="0"/>
                </a:rPr>
                <a:t>&gt;next=L</a:t>
              </a:r>
              <a:r>
                <a:rPr lang="en-US" altLang="zh-CN" sz="2000" b="1" kern="0" dirty="0">
                  <a:solidFill>
                    <a:srgbClr val="0000FF"/>
                  </a:solidFill>
                  <a:latin typeface="宋体"/>
                  <a:ea typeface="宋体"/>
                  <a:cs typeface="Times New Roman" pitchFamily="18" charset="0"/>
                </a:rPr>
                <a:t>-</a:t>
              </a:r>
              <a:r>
                <a:rPr lang="en-US" altLang="zh-CN" sz="2000" b="1" kern="0" dirty="0">
                  <a:solidFill>
                    <a:srgbClr val="0000FF"/>
                  </a:solidFill>
                  <a:ea typeface="楷体_GB2312" pitchFamily="49" charset="-122"/>
                  <a:cs typeface="Times New Roman" pitchFamily="18" charset="0"/>
                </a:rPr>
                <a:t>&gt;next;</a:t>
              </a:r>
            </a:p>
            <a:p>
              <a:pPr fontAlgn="auto">
                <a:spcBef>
                  <a:spcPts val="0"/>
                </a:spcBef>
                <a:spcAft>
                  <a:spcPts val="0"/>
                </a:spcAft>
                <a:defRPr/>
              </a:pPr>
              <a:r>
                <a:rPr lang="en-US" altLang="zh-CN" sz="2000" b="1" kern="0" dirty="0">
                  <a:solidFill>
                    <a:srgbClr val="0000FF"/>
                  </a:solidFill>
                  <a:ea typeface="楷体_GB2312" pitchFamily="49" charset="-122"/>
                  <a:cs typeface="Times New Roman" pitchFamily="18" charset="0"/>
                </a:rPr>
                <a:t>L</a:t>
              </a:r>
              <a:r>
                <a:rPr lang="en-US" altLang="zh-CN" sz="2000" b="1" kern="0" dirty="0">
                  <a:solidFill>
                    <a:srgbClr val="0000FF"/>
                  </a:solidFill>
                  <a:latin typeface="宋体"/>
                  <a:ea typeface="宋体"/>
                  <a:cs typeface="Times New Roman" pitchFamily="18" charset="0"/>
                </a:rPr>
                <a:t>-</a:t>
              </a:r>
              <a:r>
                <a:rPr lang="en-US" altLang="zh-CN" sz="2000" b="1" kern="0" dirty="0">
                  <a:solidFill>
                    <a:srgbClr val="0000FF"/>
                  </a:solidFill>
                  <a:ea typeface="楷体_GB2312" pitchFamily="49" charset="-122"/>
                  <a:cs typeface="Times New Roman" pitchFamily="18" charset="0"/>
                </a:rPr>
                <a:t>&gt;next=s;</a:t>
              </a:r>
              <a:endParaRPr lang="zh-CN" altLang="en-US" sz="2000" b="1" kern="0" dirty="0">
                <a:solidFill>
                  <a:srgbClr val="0000FF"/>
                </a:solidFill>
                <a:ea typeface="楷体_GB2312" pitchFamily="49" charset="-122"/>
                <a:cs typeface="Times New Roman" pitchFamily="18" charset="0"/>
              </a:endParaRPr>
            </a:p>
          </p:txBody>
        </p:sp>
      </p:grpSp>
      <p:grpSp>
        <p:nvGrpSpPr>
          <p:cNvPr id="29" name="组合 28">
            <a:extLst>
              <a:ext uri="{FF2B5EF4-FFF2-40B4-BE49-F238E27FC236}">
                <a16:creationId xmlns:a16="http://schemas.microsoft.com/office/drawing/2014/main" xmlns="" id="{872C8DBE-3C22-4B11-A55A-5D05C8019E44}"/>
              </a:ext>
            </a:extLst>
          </p:cNvPr>
          <p:cNvGrpSpPr/>
          <p:nvPr/>
        </p:nvGrpSpPr>
        <p:grpSpPr>
          <a:xfrm>
            <a:off x="7376318" y="1341521"/>
            <a:ext cx="1957388" cy="515937"/>
            <a:chOff x="7208828" y="1831974"/>
            <a:chExt cx="1957388" cy="515937"/>
          </a:xfrm>
        </p:grpSpPr>
        <p:sp>
          <p:nvSpPr>
            <p:cNvPr id="30" name="Rectangle 16">
              <a:extLst>
                <a:ext uri="{FF2B5EF4-FFF2-40B4-BE49-F238E27FC236}">
                  <a16:creationId xmlns:a16="http://schemas.microsoft.com/office/drawing/2014/main" xmlns="" id="{DF3CAA2C-7D3D-4817-95AC-FD12A1C9AFB1}"/>
                </a:ext>
              </a:extLst>
            </p:cNvPr>
            <p:cNvSpPr>
              <a:spLocks noChangeArrowheads="1"/>
            </p:cNvSpPr>
            <p:nvPr/>
          </p:nvSpPr>
          <p:spPr bwMode="auto">
            <a:xfrm>
              <a:off x="8626466" y="1916111"/>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zh-CN" altLang="en-US" b="1" kern="0" dirty="0">
                  <a:solidFill>
                    <a:srgbClr val="0000FF"/>
                  </a:solidFill>
                  <a:latin typeface="Times New Roman" pitchFamily="18" charset="0"/>
                  <a:ea typeface="宋体"/>
                  <a:cs typeface="Times New Roman" pitchFamily="18" charset="0"/>
                </a:rPr>
                <a:t>∧</a:t>
              </a:r>
              <a:endParaRPr lang="zh-CN" altLang="zh-CN" b="1" kern="0" dirty="0">
                <a:solidFill>
                  <a:srgbClr val="0000FF"/>
                </a:solidFill>
                <a:latin typeface="Times New Roman" pitchFamily="18" charset="0"/>
                <a:ea typeface="宋体"/>
                <a:cs typeface="Times New Roman" pitchFamily="18" charset="0"/>
              </a:endParaRPr>
            </a:p>
          </p:txBody>
        </p:sp>
        <p:sp>
          <p:nvSpPr>
            <p:cNvPr id="31" name="Rectangle 17">
              <a:extLst>
                <a:ext uri="{FF2B5EF4-FFF2-40B4-BE49-F238E27FC236}">
                  <a16:creationId xmlns:a16="http://schemas.microsoft.com/office/drawing/2014/main" xmlns="" id="{6721B097-8642-485D-A9E3-D7275BDCDCDE}"/>
                </a:ext>
              </a:extLst>
            </p:cNvPr>
            <p:cNvSpPr>
              <a:spLocks noChangeArrowheads="1"/>
            </p:cNvSpPr>
            <p:nvPr/>
          </p:nvSpPr>
          <p:spPr bwMode="auto">
            <a:xfrm>
              <a:off x="8085128" y="1916111"/>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32" name="Line 18">
              <a:extLst>
                <a:ext uri="{FF2B5EF4-FFF2-40B4-BE49-F238E27FC236}">
                  <a16:creationId xmlns:a16="http://schemas.microsoft.com/office/drawing/2014/main" xmlns="" id="{BDBD5416-8C55-4962-B6FF-96836056F05E}"/>
                </a:ext>
              </a:extLst>
            </p:cNvPr>
            <p:cNvSpPr>
              <a:spLocks noChangeShapeType="1"/>
            </p:cNvSpPr>
            <p:nvPr/>
          </p:nvSpPr>
          <p:spPr bwMode="auto">
            <a:xfrm>
              <a:off x="7496166" y="2120899"/>
              <a:ext cx="576262" cy="0"/>
            </a:xfrm>
            <a:prstGeom prst="line">
              <a:avLst/>
            </a:prstGeom>
            <a:noFill/>
            <a:ln w="38100">
              <a:solidFill>
                <a:srgbClr val="7030A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33" name="Text Box 19">
              <a:extLst>
                <a:ext uri="{FF2B5EF4-FFF2-40B4-BE49-F238E27FC236}">
                  <a16:creationId xmlns:a16="http://schemas.microsoft.com/office/drawing/2014/main" xmlns="" id="{68A8114B-00B5-4125-8946-97F7F604A50B}"/>
                </a:ext>
              </a:extLst>
            </p:cNvPr>
            <p:cNvSpPr txBox="1">
              <a:spLocks noChangeArrowheads="1"/>
            </p:cNvSpPr>
            <p:nvPr/>
          </p:nvSpPr>
          <p:spPr bwMode="auto">
            <a:xfrm>
              <a:off x="7208828" y="1831974"/>
              <a:ext cx="431800" cy="369332"/>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altLang="zh-CN" b="1" kern="0">
                  <a:solidFill>
                    <a:srgbClr val="0000FF"/>
                  </a:solidFill>
                  <a:latin typeface="Times New Roman" pitchFamily="18" charset="0"/>
                  <a:ea typeface="楷体_GB2312" pitchFamily="49" charset="-122"/>
                </a:rPr>
                <a:t>L</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5" name="Rectangle 5"/>
          <p:cNvSpPr>
            <a:spLocks noChangeArrowheads="1"/>
          </p:cNvSpPr>
          <p:nvPr/>
        </p:nvSpPr>
        <p:spPr bwMode="auto">
          <a:xfrm>
            <a:off x="2097657" y="2057400"/>
            <a:ext cx="8382000" cy="35052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方正姚体" pitchFamily="2" charset="-122"/>
                <a:ea typeface="微软雅黑" pitchFamily="34" charset="-122"/>
              </a:rPr>
              <a:t>线性表的概念及抽象数据类型</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线性表的顺序存储</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线性表的链式存储</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线性表的应用 </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zh-CN" altLang="en-US" sz="3200" b="1" dirty="0">
              <a:solidFill>
                <a:srgbClr val="000066"/>
              </a:solidFill>
              <a:effectLst>
                <a:outerShdw blurRad="38100" dist="38100" dir="2700000" algn="tl">
                  <a:srgbClr val="C0C0C0"/>
                </a:outerShdw>
              </a:effectLst>
              <a:latin typeface="Arial" charset="0"/>
              <a:ea typeface="微软雅黑" pitchFamily="34" charset="-122"/>
            </a:endParaRPr>
          </a:p>
        </p:txBody>
      </p:sp>
      <p:sp>
        <p:nvSpPr>
          <p:cNvPr id="9218" name="Title 1"/>
          <p:cNvSpPr>
            <a:spLocks/>
          </p:cNvSpPr>
          <p:nvPr/>
        </p:nvSpPr>
        <p:spPr bwMode="auto">
          <a:xfrm>
            <a:off x="2133600" y="762000"/>
            <a:ext cx="7772400" cy="685800"/>
          </a:xfrm>
          <a:prstGeom prst="rect">
            <a:avLst/>
          </a:prstGeom>
          <a:noFill/>
          <a:ln w="9525">
            <a:noFill/>
            <a:miter lim="800000"/>
            <a:headEnd/>
            <a:tailEnd/>
          </a:ln>
        </p:spPr>
        <p:txBody>
          <a:bodyPr lIns="92075" tIns="46038" rIns="92075" bIns="46038" anchor="ctr"/>
          <a:lstStyle/>
          <a:p>
            <a:pPr algn="ctr"/>
            <a:r>
              <a:rPr lang="zh-CN" altLang="en-US" sz="4800" b="1" dirty="0">
                <a:solidFill>
                  <a:srgbClr val="990033"/>
                </a:solidFill>
                <a:latin typeface="微软雅黑" panose="020B0503020204020204" pitchFamily="34" charset="-122"/>
                <a:ea typeface="微软雅黑" panose="020B0503020204020204" pitchFamily="34" charset="-122"/>
                <a:cs typeface="+mj-cs"/>
              </a:rPr>
              <a:t>本章要点</a:t>
            </a:r>
          </a:p>
        </p:txBody>
      </p:sp>
    </p:spTree>
    <p:extLst>
      <p:ext uri="{BB962C8B-B14F-4D97-AF65-F5344CB8AC3E}">
        <p14:creationId xmlns:p14="http://schemas.microsoft.com/office/powerpoint/2010/main" xmlns="" val="34148534"/>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09B28C-E13C-4E92-91E2-FABE0DBCCBB5}"/>
              </a:ext>
            </a:extLst>
          </p:cNvPr>
          <p:cNvSpPr>
            <a:spLocks noGrp="1"/>
          </p:cNvSpPr>
          <p:nvPr>
            <p:ph type="title"/>
          </p:nvPr>
        </p:nvSpPr>
        <p:spPr/>
        <p:txBody>
          <a:bodyPr/>
          <a:lstStyle/>
          <a:p>
            <a:r>
              <a:rPr lang="zh-CN" altLang="en-US" dirty="0"/>
              <a:t>尾插法建表</a:t>
            </a:r>
          </a:p>
        </p:txBody>
      </p:sp>
      <p:grpSp>
        <p:nvGrpSpPr>
          <p:cNvPr id="6" name="组合 5">
            <a:extLst>
              <a:ext uri="{FF2B5EF4-FFF2-40B4-BE49-F238E27FC236}">
                <a16:creationId xmlns:a16="http://schemas.microsoft.com/office/drawing/2014/main" xmlns="" id="{16B8F952-83D0-47B2-8E82-60DAEDA565A5}"/>
              </a:ext>
            </a:extLst>
          </p:cNvPr>
          <p:cNvGrpSpPr>
            <a:grpSpLocks/>
          </p:cNvGrpSpPr>
          <p:nvPr/>
        </p:nvGrpSpPr>
        <p:grpSpPr bwMode="auto">
          <a:xfrm>
            <a:off x="2238375" y="3210212"/>
            <a:ext cx="7488238" cy="1512887"/>
            <a:chOff x="584224" y="2500306"/>
            <a:chExt cx="7488238" cy="1512887"/>
          </a:xfrm>
        </p:grpSpPr>
        <p:sp>
          <p:nvSpPr>
            <p:cNvPr id="7" name="Oval 22">
              <a:extLst>
                <a:ext uri="{FF2B5EF4-FFF2-40B4-BE49-F238E27FC236}">
                  <a16:creationId xmlns:a16="http://schemas.microsoft.com/office/drawing/2014/main" xmlns="" id="{7FAE5208-2535-45C2-8C48-B585AD6AAE91}"/>
                </a:ext>
              </a:extLst>
            </p:cNvPr>
            <p:cNvSpPr>
              <a:spLocks noChangeArrowheads="1"/>
            </p:cNvSpPr>
            <p:nvPr/>
          </p:nvSpPr>
          <p:spPr bwMode="auto">
            <a:xfrm>
              <a:off x="6561162" y="2500306"/>
              <a:ext cx="1511300" cy="1512887"/>
            </a:xfrm>
            <a:prstGeom prst="ellipse">
              <a:avLst/>
            </a:prstGeom>
            <a:solidFill>
              <a:srgbClr val="4F81BD">
                <a:alpha val="0"/>
              </a:srgbClr>
            </a:solidFill>
            <a:ln w="9525">
              <a:solidFill>
                <a:srgbClr val="C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8" name="Rectangle 3">
              <a:extLst>
                <a:ext uri="{FF2B5EF4-FFF2-40B4-BE49-F238E27FC236}">
                  <a16:creationId xmlns:a16="http://schemas.microsoft.com/office/drawing/2014/main" xmlns="" id="{B6F48638-134C-40AF-80A6-E8E041944A34}"/>
                </a:ext>
              </a:extLst>
            </p:cNvPr>
            <p:cNvSpPr>
              <a:spLocks noChangeArrowheads="1"/>
            </p:cNvSpPr>
            <p:nvPr/>
          </p:nvSpPr>
          <p:spPr bwMode="auto">
            <a:xfrm>
              <a:off x="1304949" y="2789231"/>
              <a:ext cx="576263" cy="360362"/>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9" name="Rectangle 4">
              <a:extLst>
                <a:ext uri="{FF2B5EF4-FFF2-40B4-BE49-F238E27FC236}">
                  <a16:creationId xmlns:a16="http://schemas.microsoft.com/office/drawing/2014/main" xmlns="" id="{A21A1EF8-448F-44ED-90E7-FA2407CA598C}"/>
                </a:ext>
              </a:extLst>
            </p:cNvPr>
            <p:cNvSpPr>
              <a:spLocks noChangeArrowheads="1"/>
            </p:cNvSpPr>
            <p:nvPr/>
          </p:nvSpPr>
          <p:spPr bwMode="auto">
            <a:xfrm>
              <a:off x="1881212" y="2789231"/>
              <a:ext cx="576262" cy="360362"/>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0" name="Line 5">
              <a:extLst>
                <a:ext uri="{FF2B5EF4-FFF2-40B4-BE49-F238E27FC236}">
                  <a16:creationId xmlns:a16="http://schemas.microsoft.com/office/drawing/2014/main" xmlns="" id="{2D9C83D1-439F-4C3C-B6E6-BB36506F140A}"/>
                </a:ext>
              </a:extLst>
            </p:cNvPr>
            <p:cNvSpPr>
              <a:spLocks noChangeShapeType="1"/>
            </p:cNvSpPr>
            <p:nvPr/>
          </p:nvSpPr>
          <p:spPr bwMode="auto">
            <a:xfrm>
              <a:off x="1016024" y="29321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1" name="Text Box 6">
              <a:extLst>
                <a:ext uri="{FF2B5EF4-FFF2-40B4-BE49-F238E27FC236}">
                  <a16:creationId xmlns:a16="http://schemas.microsoft.com/office/drawing/2014/main" xmlns="" id="{E8E10978-FA03-4CF8-B7F1-2AE444AB2878}"/>
                </a:ext>
              </a:extLst>
            </p:cNvPr>
            <p:cNvSpPr txBox="1">
              <a:spLocks noChangeArrowheads="1"/>
            </p:cNvSpPr>
            <p:nvPr/>
          </p:nvSpPr>
          <p:spPr bwMode="auto">
            <a:xfrm>
              <a:off x="584224" y="2644768"/>
              <a:ext cx="50482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ea typeface="楷体_GB2312" pitchFamily="49" charset="-122"/>
                </a:rPr>
                <a:t>L</a:t>
              </a:r>
            </a:p>
          </p:txBody>
        </p:sp>
        <p:sp>
          <p:nvSpPr>
            <p:cNvPr id="12" name="Rectangle 7">
              <a:extLst>
                <a:ext uri="{FF2B5EF4-FFF2-40B4-BE49-F238E27FC236}">
                  <a16:creationId xmlns:a16="http://schemas.microsoft.com/office/drawing/2014/main" xmlns="" id="{C04F83F6-7B28-4FEE-B8EC-9B0E7FB7AF6A}"/>
                </a:ext>
              </a:extLst>
            </p:cNvPr>
            <p:cNvSpPr>
              <a:spLocks noChangeArrowheads="1"/>
            </p:cNvSpPr>
            <p:nvPr/>
          </p:nvSpPr>
          <p:spPr bwMode="auto">
            <a:xfrm>
              <a:off x="3249637" y="2801931"/>
              <a:ext cx="5762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3" name="Rectangle 8">
              <a:extLst>
                <a:ext uri="{FF2B5EF4-FFF2-40B4-BE49-F238E27FC236}">
                  <a16:creationId xmlns:a16="http://schemas.microsoft.com/office/drawing/2014/main" xmlns="" id="{DD4EDD01-9569-488D-93CA-4467E1C3F938}"/>
                </a:ext>
              </a:extLst>
            </p:cNvPr>
            <p:cNvSpPr>
              <a:spLocks noChangeArrowheads="1"/>
            </p:cNvSpPr>
            <p:nvPr/>
          </p:nvSpPr>
          <p:spPr bwMode="auto">
            <a:xfrm>
              <a:off x="2668612" y="2801931"/>
              <a:ext cx="5762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err="1">
                  <a:solidFill>
                    <a:srgbClr val="0000FF"/>
                  </a:solidFill>
                  <a:ea typeface="宋体"/>
                  <a:cs typeface="Times New Roman" pitchFamily="18" charset="0"/>
                </a:rPr>
                <a:t>a</a:t>
              </a:r>
              <a:r>
                <a:rPr lang="en-US" altLang="zh-CN" b="1" kern="0" baseline="-25000" dirty="0" err="1">
                  <a:solidFill>
                    <a:srgbClr val="0000FF"/>
                  </a:solidFill>
                  <a:ea typeface="宋体"/>
                  <a:cs typeface="Times New Roman" pitchFamily="18" charset="0"/>
                </a:rPr>
                <a:t>1</a:t>
              </a:r>
              <a:endParaRPr lang="en-US" altLang="zh-CN" b="1" kern="0" baseline="-25000" dirty="0">
                <a:solidFill>
                  <a:srgbClr val="0000FF"/>
                </a:solidFill>
                <a:ea typeface="宋体"/>
                <a:cs typeface="Times New Roman" pitchFamily="18" charset="0"/>
              </a:endParaRPr>
            </a:p>
          </p:txBody>
        </p:sp>
        <p:sp>
          <p:nvSpPr>
            <p:cNvPr id="14" name="Line 9">
              <a:extLst>
                <a:ext uri="{FF2B5EF4-FFF2-40B4-BE49-F238E27FC236}">
                  <a16:creationId xmlns:a16="http://schemas.microsoft.com/office/drawing/2014/main" xmlns="" id="{EDAE08C0-F143-485F-8FC1-8C8CD8C35471}"/>
                </a:ext>
              </a:extLst>
            </p:cNvPr>
            <p:cNvSpPr>
              <a:spLocks noChangeShapeType="1"/>
            </p:cNvSpPr>
            <p:nvPr/>
          </p:nvSpPr>
          <p:spPr bwMode="auto">
            <a:xfrm>
              <a:off x="2336824" y="29829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5" name="Line 10">
              <a:extLst>
                <a:ext uri="{FF2B5EF4-FFF2-40B4-BE49-F238E27FC236}">
                  <a16:creationId xmlns:a16="http://schemas.microsoft.com/office/drawing/2014/main" xmlns="" id="{4552DCFA-2CB9-4BF8-A0CC-37906665B14F}"/>
                </a:ext>
              </a:extLst>
            </p:cNvPr>
            <p:cNvSpPr>
              <a:spLocks noChangeShapeType="1"/>
            </p:cNvSpPr>
            <p:nvPr/>
          </p:nvSpPr>
          <p:spPr bwMode="auto">
            <a:xfrm>
              <a:off x="4832374" y="29702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6" name="Line 11">
              <a:extLst>
                <a:ext uri="{FF2B5EF4-FFF2-40B4-BE49-F238E27FC236}">
                  <a16:creationId xmlns:a16="http://schemas.microsoft.com/office/drawing/2014/main" xmlns="" id="{08619576-416E-4B5B-B1A4-B59A30CA854F}"/>
                </a:ext>
              </a:extLst>
            </p:cNvPr>
            <p:cNvSpPr>
              <a:spLocks noChangeShapeType="1"/>
            </p:cNvSpPr>
            <p:nvPr/>
          </p:nvSpPr>
          <p:spPr bwMode="auto">
            <a:xfrm>
              <a:off x="3730649" y="29829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7" name="Rectangle 12">
              <a:extLst>
                <a:ext uri="{FF2B5EF4-FFF2-40B4-BE49-F238E27FC236}">
                  <a16:creationId xmlns:a16="http://schemas.microsoft.com/office/drawing/2014/main" xmlns="" id="{6FF29C1B-22BD-4469-AEEB-CD42BB730AC9}"/>
                </a:ext>
              </a:extLst>
            </p:cNvPr>
            <p:cNvSpPr>
              <a:spLocks noChangeArrowheads="1"/>
            </p:cNvSpPr>
            <p:nvPr/>
          </p:nvSpPr>
          <p:spPr bwMode="auto">
            <a:xfrm>
              <a:off x="5743599" y="27892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8" name="Rectangle 13">
              <a:extLst>
                <a:ext uri="{FF2B5EF4-FFF2-40B4-BE49-F238E27FC236}">
                  <a16:creationId xmlns:a16="http://schemas.microsoft.com/office/drawing/2014/main" xmlns="" id="{46B3929A-954C-4330-8FE6-4E365819584D}"/>
                </a:ext>
              </a:extLst>
            </p:cNvPr>
            <p:cNvSpPr>
              <a:spLocks noChangeArrowheads="1"/>
            </p:cNvSpPr>
            <p:nvPr/>
          </p:nvSpPr>
          <p:spPr bwMode="auto">
            <a:xfrm>
              <a:off x="5162574" y="27892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ea typeface="宋体"/>
                  <a:cs typeface="Times New Roman" pitchFamily="18" charset="0"/>
                </a:rPr>
                <a:t>a</a:t>
              </a:r>
              <a:r>
                <a:rPr lang="en-US" altLang="zh-CN" b="1" i="1" kern="0" baseline="-25000" dirty="0">
                  <a:solidFill>
                    <a:srgbClr val="0000FF"/>
                  </a:solidFill>
                  <a:ea typeface="宋体"/>
                  <a:cs typeface="Times New Roman" pitchFamily="18" charset="0"/>
                </a:rPr>
                <a:t>i-1</a:t>
              </a:r>
            </a:p>
          </p:txBody>
        </p:sp>
        <p:sp>
          <p:nvSpPr>
            <p:cNvPr id="19" name="Text Box 14">
              <a:extLst>
                <a:ext uri="{FF2B5EF4-FFF2-40B4-BE49-F238E27FC236}">
                  <a16:creationId xmlns:a16="http://schemas.microsoft.com/office/drawing/2014/main" xmlns="" id="{6132DD52-7279-4E6D-8F05-EED402344372}"/>
                </a:ext>
              </a:extLst>
            </p:cNvPr>
            <p:cNvSpPr txBox="1">
              <a:spLocks noChangeArrowheads="1"/>
            </p:cNvSpPr>
            <p:nvPr/>
          </p:nvSpPr>
          <p:spPr bwMode="auto">
            <a:xfrm>
              <a:off x="4151337" y="2649531"/>
              <a:ext cx="504825"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ea typeface="楷体_GB2312" pitchFamily="49" charset="-122"/>
                  <a:cs typeface="Times New Roman" pitchFamily="18" charset="0"/>
                </a:rPr>
                <a:t>…</a:t>
              </a:r>
            </a:p>
          </p:txBody>
        </p:sp>
        <p:sp>
          <p:nvSpPr>
            <p:cNvPr id="20" name="Rectangle 15">
              <a:extLst>
                <a:ext uri="{FF2B5EF4-FFF2-40B4-BE49-F238E27FC236}">
                  <a16:creationId xmlns:a16="http://schemas.microsoft.com/office/drawing/2014/main" xmlns="" id="{D32FA15D-607B-4788-9FF9-12BAB0E00EE0}"/>
                </a:ext>
              </a:extLst>
            </p:cNvPr>
            <p:cNvSpPr>
              <a:spLocks noChangeArrowheads="1"/>
            </p:cNvSpPr>
            <p:nvPr/>
          </p:nvSpPr>
          <p:spPr bwMode="auto">
            <a:xfrm>
              <a:off x="7286649" y="32210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21" name="Rectangle 16">
              <a:extLst>
                <a:ext uri="{FF2B5EF4-FFF2-40B4-BE49-F238E27FC236}">
                  <a16:creationId xmlns:a16="http://schemas.microsoft.com/office/drawing/2014/main" xmlns="" id="{A03477FC-A3C9-491D-8062-11DDDE656953}"/>
                </a:ext>
              </a:extLst>
            </p:cNvPr>
            <p:cNvSpPr>
              <a:spLocks noChangeArrowheads="1"/>
            </p:cNvSpPr>
            <p:nvPr/>
          </p:nvSpPr>
          <p:spPr bwMode="auto">
            <a:xfrm>
              <a:off x="6705624" y="32210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err="1">
                  <a:solidFill>
                    <a:srgbClr val="0000FF"/>
                  </a:solidFill>
                  <a:ea typeface="宋体"/>
                  <a:cs typeface="Times New Roman" pitchFamily="18" charset="0"/>
                </a:rPr>
                <a:t>a</a:t>
              </a:r>
              <a:r>
                <a:rPr lang="en-US" altLang="zh-CN" b="1" i="1" kern="0" baseline="-25000" dirty="0" err="1">
                  <a:solidFill>
                    <a:srgbClr val="0000FF"/>
                  </a:solidFill>
                  <a:ea typeface="宋体"/>
                  <a:cs typeface="Times New Roman" pitchFamily="18" charset="0"/>
                </a:rPr>
                <a:t>i</a:t>
              </a:r>
              <a:endParaRPr lang="en-US" altLang="zh-CN" b="1" i="1" kern="0" baseline="-25000" dirty="0">
                <a:solidFill>
                  <a:srgbClr val="0000FF"/>
                </a:solidFill>
                <a:ea typeface="宋体"/>
                <a:cs typeface="Times New Roman" pitchFamily="18" charset="0"/>
              </a:endParaRPr>
            </a:p>
          </p:txBody>
        </p:sp>
        <p:sp>
          <p:nvSpPr>
            <p:cNvPr id="22" name="Line 17">
              <a:extLst>
                <a:ext uri="{FF2B5EF4-FFF2-40B4-BE49-F238E27FC236}">
                  <a16:creationId xmlns:a16="http://schemas.microsoft.com/office/drawing/2014/main" xmlns="" id="{9E53ECB5-A33B-4455-B2BF-5B4285F2A488}"/>
                </a:ext>
              </a:extLst>
            </p:cNvPr>
            <p:cNvSpPr>
              <a:spLocks noChangeShapeType="1"/>
            </p:cNvSpPr>
            <p:nvPr/>
          </p:nvSpPr>
          <p:spPr bwMode="auto">
            <a:xfrm flipV="1">
              <a:off x="5689624" y="3149593"/>
              <a:ext cx="0" cy="431800"/>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3" name="Line 18">
              <a:extLst>
                <a:ext uri="{FF2B5EF4-FFF2-40B4-BE49-F238E27FC236}">
                  <a16:creationId xmlns:a16="http://schemas.microsoft.com/office/drawing/2014/main" xmlns="" id="{0E12B16C-0D87-467C-8627-847653B2D49D}"/>
                </a:ext>
              </a:extLst>
            </p:cNvPr>
            <p:cNvSpPr>
              <a:spLocks noChangeShapeType="1"/>
            </p:cNvSpPr>
            <p:nvPr/>
          </p:nvSpPr>
          <p:spPr bwMode="auto">
            <a:xfrm>
              <a:off x="6804049" y="2860668"/>
              <a:ext cx="0" cy="360363"/>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4" name="Text Box 19">
              <a:extLst>
                <a:ext uri="{FF2B5EF4-FFF2-40B4-BE49-F238E27FC236}">
                  <a16:creationId xmlns:a16="http://schemas.microsoft.com/office/drawing/2014/main" xmlns="" id="{345CAAA6-1A8B-42B0-B973-46226A0688D1}"/>
                </a:ext>
              </a:extLst>
            </p:cNvPr>
            <p:cNvSpPr txBox="1">
              <a:spLocks noChangeArrowheads="1"/>
            </p:cNvSpPr>
            <p:nvPr/>
          </p:nvSpPr>
          <p:spPr bwMode="auto">
            <a:xfrm>
              <a:off x="6838974" y="2500306"/>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ea typeface="楷体_GB2312" pitchFamily="49" charset="-122"/>
                </a:rPr>
                <a:t>s</a:t>
              </a:r>
            </a:p>
          </p:txBody>
        </p:sp>
        <p:sp>
          <p:nvSpPr>
            <p:cNvPr id="25" name="Text Box 20">
              <a:extLst>
                <a:ext uri="{FF2B5EF4-FFF2-40B4-BE49-F238E27FC236}">
                  <a16:creationId xmlns:a16="http://schemas.microsoft.com/office/drawing/2014/main" xmlns="" id="{3730EFFB-C6B4-4FA3-A9FC-68986ECDEC2D}"/>
                </a:ext>
              </a:extLst>
            </p:cNvPr>
            <p:cNvSpPr txBox="1">
              <a:spLocks noChangeArrowheads="1"/>
            </p:cNvSpPr>
            <p:nvPr/>
          </p:nvSpPr>
          <p:spPr bwMode="auto">
            <a:xfrm>
              <a:off x="5329262" y="3292468"/>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ea typeface="楷体_GB2312" pitchFamily="49" charset="-122"/>
                </a:rPr>
                <a:t>r</a:t>
              </a:r>
            </a:p>
          </p:txBody>
        </p:sp>
      </p:grpSp>
      <p:sp>
        <p:nvSpPr>
          <p:cNvPr id="27" name="Text Box 25">
            <a:extLst>
              <a:ext uri="{FF2B5EF4-FFF2-40B4-BE49-F238E27FC236}">
                <a16:creationId xmlns:a16="http://schemas.microsoft.com/office/drawing/2014/main" xmlns="" id="{533E0D34-E734-4B9B-B390-EC5156EA7DD3}"/>
              </a:ext>
            </a:extLst>
          </p:cNvPr>
          <p:cNvSpPr txBox="1">
            <a:spLocks noChangeArrowheads="1"/>
          </p:cNvSpPr>
          <p:nvPr/>
        </p:nvSpPr>
        <p:spPr bwMode="auto">
          <a:xfrm>
            <a:off x="3024166" y="5638800"/>
            <a:ext cx="6192838" cy="4572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spcBef>
                <a:spcPct val="50000"/>
              </a:spcBef>
              <a:defRPr/>
            </a:pPr>
            <a:r>
              <a:rPr lang="zh-CN" altLang="en-US" b="1" dirty="0">
                <a:solidFill>
                  <a:srgbClr val="FF0000"/>
                </a:solidFill>
                <a:latin typeface="黑体" pitchFamily="49" charset="-122"/>
                <a:ea typeface="黑体" pitchFamily="49" charset="-122"/>
              </a:rPr>
              <a:t>注意：</a:t>
            </a:r>
            <a:r>
              <a:rPr lang="zh-CN" altLang="en-US" b="1" dirty="0">
                <a:solidFill>
                  <a:srgbClr val="0000FF"/>
                </a:solidFill>
                <a:latin typeface="楷体" pitchFamily="49" charset="-122"/>
                <a:ea typeface="楷体" pitchFamily="49" charset="-122"/>
              </a:rPr>
              <a:t>链表的结点顺序与逻辑次序</a:t>
            </a:r>
            <a:r>
              <a:rPr lang="zh-CN" altLang="en-US" b="1" dirty="0">
                <a:solidFill>
                  <a:srgbClr val="FF00FF"/>
                </a:solidFill>
                <a:latin typeface="楷体" pitchFamily="49" charset="-122"/>
                <a:ea typeface="楷体" pitchFamily="49" charset="-122"/>
              </a:rPr>
              <a:t>相同</a:t>
            </a:r>
            <a:r>
              <a:rPr lang="zh-CN" altLang="en-US" b="1" dirty="0">
                <a:solidFill>
                  <a:srgbClr val="0000FF"/>
                </a:solidFill>
                <a:latin typeface="楷体" pitchFamily="49" charset="-122"/>
                <a:ea typeface="楷体" pitchFamily="49" charset="-122"/>
              </a:rPr>
              <a:t>。</a:t>
            </a:r>
          </a:p>
        </p:txBody>
      </p:sp>
      <p:sp>
        <p:nvSpPr>
          <p:cNvPr id="28" name="Text Box 4">
            <a:extLst>
              <a:ext uri="{FF2B5EF4-FFF2-40B4-BE49-F238E27FC236}">
                <a16:creationId xmlns:a16="http://schemas.microsoft.com/office/drawing/2014/main" xmlns="" id="{236436B6-9733-4E80-B5D6-30519E54D4D2}"/>
              </a:ext>
            </a:extLst>
          </p:cNvPr>
          <p:cNvSpPr txBox="1">
            <a:spLocks noChangeArrowheads="1"/>
          </p:cNvSpPr>
          <p:nvPr/>
        </p:nvSpPr>
        <p:spPr bwMode="auto">
          <a:xfrm>
            <a:off x="1981200" y="1400176"/>
            <a:ext cx="8007351" cy="129612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square">
            <a:spAutoFit/>
          </a:bodyPr>
          <a:lstStyle>
            <a:defPPr>
              <a:defRPr lang="en-US"/>
            </a:defPPr>
            <a:lvl1pPr marL="457200" indent="-457200" fontAlgn="auto">
              <a:lnSpc>
                <a:spcPts val="3200"/>
              </a:lnSpc>
              <a:spcBef>
                <a:spcPts val="0"/>
              </a:spcBef>
              <a:spcAft>
                <a:spcPts val="0"/>
              </a:spcAft>
              <a:buBlip>
                <a:blip r:embed="rId2"/>
              </a:buBlip>
              <a:defRPr kumimoji="1" b="1" kern="0">
                <a:solidFill>
                  <a:prstClr val="black"/>
                </a:solidFill>
                <a:latin typeface="Calibri"/>
                <a:ea typeface="楷体" pitchFamily="49" charset="-122"/>
                <a:cs typeface="Times New Roman" pitchFamily="18" charset="0"/>
              </a:defRPr>
            </a:lvl1pPr>
          </a:lstStyle>
          <a:p>
            <a:r>
              <a:rPr lang="zh-CN" altLang="en-US" dirty="0"/>
              <a:t>从一个空表开始，创建一个头结点。</a:t>
            </a:r>
            <a:endParaRPr lang="en-US" altLang="zh-CN" dirty="0"/>
          </a:p>
          <a:p>
            <a:r>
              <a:rPr lang="zh-CN" altLang="en-US" dirty="0"/>
              <a:t>依次读取字符数组</a:t>
            </a:r>
            <a:r>
              <a:rPr lang="en-US" altLang="zh-CN" dirty="0"/>
              <a:t>a</a:t>
            </a:r>
            <a:r>
              <a:rPr lang="zh-CN" altLang="en-US" dirty="0"/>
              <a:t>中的元素，生成新结点</a:t>
            </a:r>
            <a:endParaRPr lang="en-US" altLang="zh-CN" dirty="0"/>
          </a:p>
          <a:p>
            <a:r>
              <a:rPr lang="zh-CN" altLang="en-US" dirty="0"/>
              <a:t>将新结点插入到当前链表的表尾上，直到结束为止。</a:t>
            </a:r>
          </a:p>
        </p:txBody>
      </p:sp>
      <p:grpSp>
        <p:nvGrpSpPr>
          <p:cNvPr id="29" name="组合 28">
            <a:extLst>
              <a:ext uri="{FF2B5EF4-FFF2-40B4-BE49-F238E27FC236}">
                <a16:creationId xmlns:a16="http://schemas.microsoft.com/office/drawing/2014/main" xmlns="" id="{988DB16C-35D1-41ED-9DA3-5719ED7EA722}"/>
              </a:ext>
            </a:extLst>
          </p:cNvPr>
          <p:cNvGrpSpPr>
            <a:grpSpLocks/>
          </p:cNvGrpSpPr>
          <p:nvPr/>
        </p:nvGrpSpPr>
        <p:grpSpPr bwMode="auto">
          <a:xfrm>
            <a:off x="2362206" y="4353213"/>
            <a:ext cx="7467594" cy="825713"/>
            <a:chOff x="1928794" y="3714752"/>
            <a:chExt cx="6341849" cy="826727"/>
          </a:xfrm>
        </p:grpSpPr>
        <p:sp>
          <p:nvSpPr>
            <p:cNvPr id="30" name="Text Box 2">
              <a:extLst>
                <a:ext uri="{FF2B5EF4-FFF2-40B4-BE49-F238E27FC236}">
                  <a16:creationId xmlns:a16="http://schemas.microsoft.com/office/drawing/2014/main" xmlns="" id="{33ABFB9E-D6B3-4090-9EBC-7583B022BC76}"/>
                </a:ext>
              </a:extLst>
            </p:cNvPr>
            <p:cNvSpPr txBox="1">
              <a:spLocks noChangeArrowheads="1"/>
            </p:cNvSpPr>
            <p:nvPr/>
          </p:nvSpPr>
          <p:spPr bwMode="auto">
            <a:xfrm>
              <a:off x="1928794" y="4072378"/>
              <a:ext cx="6341849" cy="469101"/>
            </a:xfrm>
            <a:prstGeom prst="rect">
              <a:avLst/>
            </a:prstGeom>
            <a:noFill/>
            <a:ln w="9525">
              <a:noFill/>
              <a:miter lim="800000"/>
              <a:headEnd/>
              <a:tailEnd/>
            </a:ln>
            <a:effectLst/>
          </p:spPr>
          <p:txBody>
            <a:bodyPr wrap="square">
              <a:spAutoFit/>
            </a:bodyPr>
            <a:lstStyle/>
            <a:p>
              <a:pPr algn="just" fontAlgn="auto">
                <a:lnSpc>
                  <a:spcPts val="3200"/>
                </a:lnSpc>
                <a:spcBef>
                  <a:spcPct val="50000"/>
                </a:spcBef>
                <a:spcAft>
                  <a:spcPts val="0"/>
                </a:spcAft>
                <a:defRPr/>
              </a:pPr>
              <a:r>
                <a:rPr kumimoji="1" lang="zh-CN" altLang="en-US" b="1" kern="0" dirty="0">
                  <a:solidFill>
                    <a:srgbClr val="0000FF"/>
                  </a:solidFill>
                  <a:ea typeface="楷体" pitchFamily="49" charset="-122"/>
                  <a:cs typeface="Times New Roman" pitchFamily="18" charset="0"/>
                </a:rPr>
                <a:t>增加一个尾指针 </a:t>
              </a:r>
              <a:r>
                <a:rPr kumimoji="1" lang="en-US" altLang="zh-CN" b="1" i="1" kern="0" dirty="0">
                  <a:solidFill>
                    <a:srgbClr val="FF00FF"/>
                  </a:solidFill>
                  <a:ea typeface="楷体" pitchFamily="49" charset="-122"/>
                  <a:cs typeface="Times New Roman" pitchFamily="18" charset="0"/>
                </a:rPr>
                <a:t>r</a:t>
              </a:r>
              <a:r>
                <a:rPr kumimoji="1" lang="zh-CN" altLang="en-US" b="1" kern="0" dirty="0">
                  <a:solidFill>
                    <a:srgbClr val="0000FF"/>
                  </a:solidFill>
                  <a:ea typeface="楷体" pitchFamily="49" charset="-122"/>
                  <a:cs typeface="Times New Roman" pitchFamily="18" charset="0"/>
                </a:rPr>
                <a:t>，使其始终指向当前链表的尾结点</a:t>
              </a:r>
            </a:p>
          </p:txBody>
        </p:sp>
        <p:cxnSp>
          <p:nvCxnSpPr>
            <p:cNvPr id="31" name="直接箭头连接符 30">
              <a:extLst>
                <a:ext uri="{FF2B5EF4-FFF2-40B4-BE49-F238E27FC236}">
                  <a16:creationId xmlns:a16="http://schemas.microsoft.com/office/drawing/2014/main" xmlns="" id="{B3588611-874F-46D0-99BB-779142FA8F75}"/>
                </a:ext>
              </a:extLst>
            </p:cNvPr>
            <p:cNvCxnSpPr>
              <a:cxnSpLocks noChangeShapeType="1"/>
            </p:cNvCxnSpPr>
            <p:nvPr/>
          </p:nvCxnSpPr>
          <p:spPr bwMode="auto">
            <a:xfrm flipV="1">
              <a:off x="5000628" y="3714752"/>
              <a:ext cx="428628" cy="357190"/>
            </a:xfrm>
            <a:prstGeom prst="straightConnector1">
              <a:avLst/>
            </a:prstGeom>
            <a:noFill/>
            <a:ln w="28575" algn="ctr">
              <a:solidFill>
                <a:srgbClr val="7030A0"/>
              </a:solidFill>
              <a:round/>
              <a:headEnd/>
              <a:tailEnd type="arrow" w="med" len="med"/>
            </a:ln>
            <a:extLst>
              <a:ext uri="{909E8E84-426E-40DD-AFC4-6F175D3DCCD1}">
                <a14:hiddenFill xmlns:a14="http://schemas.microsoft.com/office/drawing/2010/main" xmlns="">
                  <a:noFill/>
                </a14:hiddenFill>
              </a:ext>
            </a:extLst>
          </p:spPr>
        </p:cxnSp>
      </p:grpSp>
      <p:cxnSp>
        <p:nvCxnSpPr>
          <p:cNvPr id="4" name="直接箭头连接符 3">
            <a:extLst>
              <a:ext uri="{FF2B5EF4-FFF2-40B4-BE49-F238E27FC236}">
                <a16:creationId xmlns:a16="http://schemas.microsoft.com/office/drawing/2014/main" xmlns="" id="{A7E7AA57-B0D6-4702-A61A-FD6ED7709220}"/>
              </a:ext>
            </a:extLst>
          </p:cNvPr>
          <p:cNvCxnSpPr>
            <a:endCxn id="21" idx="1"/>
          </p:cNvCxnSpPr>
          <p:nvPr/>
        </p:nvCxnSpPr>
        <p:spPr bwMode="auto">
          <a:xfrm>
            <a:off x="7696200" y="3671877"/>
            <a:ext cx="663575" cy="439241"/>
          </a:xfrm>
          <a:prstGeom prst="straightConnector1">
            <a:avLst/>
          </a:prstGeom>
          <a:solidFill>
            <a:schemeClr val="accent1"/>
          </a:solidFill>
          <a:ln w="22225"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xmlns="" val="31718466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D2517E38-C31D-4551-BA93-3D91BD5E27D1}"/>
              </a:ext>
            </a:extLst>
          </p:cNvPr>
          <p:cNvSpPr>
            <a:spLocks noGrp="1"/>
          </p:cNvSpPr>
          <p:nvPr>
            <p:ph idx="1"/>
          </p:nvPr>
        </p:nvSpPr>
        <p:spPr>
          <a:xfrm>
            <a:off x="304800" y="457200"/>
            <a:ext cx="11480800" cy="6096000"/>
          </a:xfrm>
        </p:spPr>
        <p:txBody>
          <a:bodyPr/>
          <a:lstStyle/>
          <a:p>
            <a:pPr marL="0" indent="0">
              <a:spcBef>
                <a:spcPts val="300"/>
              </a:spcBef>
              <a:spcAft>
                <a:spcPts val="0"/>
              </a:spcAft>
              <a:buNone/>
            </a:pPr>
            <a:r>
              <a:rPr lang="en-US" altLang="zh-CN" sz="2000" dirty="0"/>
              <a:t>void </a:t>
            </a:r>
            <a:r>
              <a:rPr lang="en-US" altLang="zh-CN" sz="2000" dirty="0" err="1"/>
              <a:t>CreateFromTail</a:t>
            </a:r>
            <a:r>
              <a:rPr lang="en-US" altLang="zh-CN" sz="2000" dirty="0"/>
              <a:t>(</a:t>
            </a:r>
            <a:r>
              <a:rPr lang="en-US" altLang="zh-CN" sz="2000" dirty="0" err="1"/>
              <a:t>LinkList</a:t>
            </a:r>
            <a:r>
              <a:rPr lang="en-US" altLang="zh-CN" sz="2000" dirty="0"/>
              <a:t> L){   </a:t>
            </a:r>
            <a:r>
              <a:rPr lang="en-US" altLang="zh-CN" sz="2000" dirty="0">
                <a:solidFill>
                  <a:srgbClr val="CC00CC"/>
                </a:solidFill>
              </a:rPr>
              <a:t>/* flag</a:t>
            </a:r>
            <a:r>
              <a:rPr lang="zh-CN" altLang="en-US" sz="2000" dirty="0">
                <a:solidFill>
                  <a:srgbClr val="CC00CC"/>
                </a:solidFill>
              </a:rPr>
              <a:t>初值为</a:t>
            </a:r>
            <a:r>
              <a:rPr lang="en-US" altLang="zh-CN" sz="2000" dirty="0">
                <a:solidFill>
                  <a:srgbClr val="CC00CC"/>
                </a:solidFill>
              </a:rPr>
              <a:t>1</a:t>
            </a:r>
            <a:r>
              <a:rPr lang="zh-CN" altLang="en-US" sz="2000" dirty="0">
                <a:solidFill>
                  <a:srgbClr val="CC00CC"/>
                </a:solidFill>
              </a:rPr>
              <a:t>，当输入</a:t>
            </a:r>
            <a:r>
              <a:rPr lang="en-US" altLang="zh-CN" sz="2000" dirty="0">
                <a:solidFill>
                  <a:srgbClr val="CC00CC"/>
                </a:solidFill>
              </a:rPr>
              <a:t>“$”</a:t>
            </a:r>
            <a:r>
              <a:rPr lang="zh-CN" altLang="en-US" sz="2000" dirty="0">
                <a:solidFill>
                  <a:srgbClr val="CC00CC"/>
                </a:solidFill>
              </a:rPr>
              <a:t>时，</a:t>
            </a:r>
            <a:r>
              <a:rPr lang="en-US" altLang="zh-CN" sz="2000" dirty="0">
                <a:solidFill>
                  <a:srgbClr val="CC00CC"/>
                </a:solidFill>
              </a:rPr>
              <a:t>flag</a:t>
            </a:r>
            <a:r>
              <a:rPr lang="zh-CN" altLang="en-US" sz="2000" dirty="0">
                <a:solidFill>
                  <a:srgbClr val="CC00CC"/>
                </a:solidFill>
              </a:rPr>
              <a:t>为</a:t>
            </a:r>
            <a:r>
              <a:rPr lang="en-US" altLang="zh-CN" sz="2000" dirty="0">
                <a:solidFill>
                  <a:srgbClr val="CC00CC"/>
                </a:solidFill>
              </a:rPr>
              <a:t>0</a:t>
            </a:r>
            <a:r>
              <a:rPr lang="zh-CN" altLang="en-US" sz="2000" dirty="0">
                <a:solidFill>
                  <a:srgbClr val="CC00CC"/>
                </a:solidFill>
              </a:rPr>
              <a:t>，建表结束 *</a:t>
            </a:r>
            <a:r>
              <a:rPr lang="en-US" altLang="zh-CN" sz="2000" dirty="0">
                <a:solidFill>
                  <a:srgbClr val="CC00CC"/>
                </a:solidFill>
              </a:rPr>
              <a:t>/</a:t>
            </a:r>
            <a:endParaRPr lang="en-US" altLang="zh-CN" sz="2000" dirty="0"/>
          </a:p>
          <a:p>
            <a:pPr marL="0" indent="0">
              <a:spcBef>
                <a:spcPts val="300"/>
              </a:spcBef>
              <a:spcAft>
                <a:spcPts val="0"/>
              </a:spcAft>
              <a:buNone/>
            </a:pPr>
            <a:r>
              <a:rPr lang="en-US" altLang="zh-CN" sz="2000" dirty="0"/>
              <a:t>    Node *r, *s;</a:t>
            </a:r>
          </a:p>
          <a:p>
            <a:pPr marL="0" indent="0">
              <a:spcBef>
                <a:spcPts val="300"/>
              </a:spcBef>
              <a:spcAft>
                <a:spcPts val="0"/>
              </a:spcAft>
              <a:buNone/>
            </a:pPr>
            <a:r>
              <a:rPr lang="en-US" altLang="zh-CN" sz="2000" dirty="0"/>
              <a:t>    char c;</a:t>
            </a:r>
          </a:p>
          <a:p>
            <a:pPr marL="0" indent="0">
              <a:spcBef>
                <a:spcPts val="300"/>
              </a:spcBef>
              <a:spcAft>
                <a:spcPts val="0"/>
              </a:spcAft>
              <a:buNone/>
            </a:pPr>
            <a:r>
              <a:rPr lang="en-US" altLang="zh-CN" sz="2000" dirty="0"/>
              <a:t>    int   flag =1;    </a:t>
            </a:r>
            <a:endParaRPr lang="en-US" altLang="zh-CN" sz="2000" dirty="0">
              <a:solidFill>
                <a:srgbClr val="CC00CC"/>
              </a:solidFill>
            </a:endParaRPr>
          </a:p>
          <a:p>
            <a:pPr marL="0" indent="0">
              <a:spcBef>
                <a:spcPts val="300"/>
              </a:spcBef>
              <a:spcAft>
                <a:spcPts val="0"/>
              </a:spcAft>
              <a:buNone/>
            </a:pPr>
            <a:r>
              <a:rPr lang="en-US" altLang="zh-CN" sz="2000" dirty="0"/>
              <a:t>    r=L;                  </a:t>
            </a:r>
            <a:r>
              <a:rPr lang="en-US" altLang="zh-CN" sz="2000" dirty="0">
                <a:solidFill>
                  <a:srgbClr val="CC00CC"/>
                </a:solidFill>
              </a:rPr>
              <a:t>/* </a:t>
            </a:r>
            <a:r>
              <a:rPr lang="en-US" altLang="zh-CN" sz="2000" dirty="0">
                <a:solidFill>
                  <a:srgbClr val="FF0000"/>
                </a:solidFill>
              </a:rPr>
              <a:t>r </a:t>
            </a:r>
            <a:r>
              <a:rPr lang="zh-CN" altLang="en-US" sz="2000" dirty="0">
                <a:solidFill>
                  <a:srgbClr val="CC00CC"/>
                </a:solidFill>
              </a:rPr>
              <a:t>指针动态指向链表的当前表尾*</a:t>
            </a:r>
            <a:r>
              <a:rPr lang="en-US" altLang="zh-CN" sz="2000" dirty="0">
                <a:solidFill>
                  <a:srgbClr val="CC00CC"/>
                </a:solidFill>
              </a:rPr>
              <a:t>/</a:t>
            </a:r>
          </a:p>
          <a:p>
            <a:pPr marL="0" indent="0">
              <a:spcBef>
                <a:spcPts val="300"/>
              </a:spcBef>
              <a:spcAft>
                <a:spcPts val="0"/>
              </a:spcAft>
              <a:buNone/>
            </a:pPr>
            <a:r>
              <a:rPr lang="en-US" altLang="zh-CN" sz="2000" dirty="0"/>
              <a:t>    while(flag)</a:t>
            </a:r>
            <a:endParaRPr lang="en-US" altLang="zh-CN" sz="2000" dirty="0">
              <a:solidFill>
                <a:srgbClr val="CC00CC"/>
              </a:solidFill>
            </a:endParaRPr>
          </a:p>
          <a:p>
            <a:pPr marL="0" indent="0">
              <a:spcBef>
                <a:spcPts val="300"/>
              </a:spcBef>
              <a:spcAft>
                <a:spcPts val="0"/>
              </a:spcAft>
              <a:buNone/>
            </a:pPr>
            <a:r>
              <a:rPr lang="en-US" altLang="zh-CN" sz="2000" dirty="0"/>
              <a:t>        c=</a:t>
            </a:r>
            <a:r>
              <a:rPr lang="en-US" altLang="zh-CN" sz="2000" dirty="0" err="1"/>
              <a:t>getchar</a:t>
            </a:r>
            <a:r>
              <a:rPr lang="en-US" altLang="zh-CN" sz="2000" dirty="0"/>
              <a:t>();</a:t>
            </a:r>
          </a:p>
          <a:p>
            <a:pPr marL="0" indent="0">
              <a:spcBef>
                <a:spcPts val="300"/>
              </a:spcBef>
              <a:spcAft>
                <a:spcPts val="0"/>
              </a:spcAft>
              <a:buNone/>
            </a:pPr>
            <a:r>
              <a:rPr lang="en-US" altLang="zh-CN" sz="2000" dirty="0"/>
              <a:t>        if(c!='$') {</a:t>
            </a:r>
          </a:p>
          <a:p>
            <a:pPr marL="0" indent="0">
              <a:spcBef>
                <a:spcPts val="300"/>
              </a:spcBef>
              <a:spcAft>
                <a:spcPts val="0"/>
              </a:spcAft>
              <a:buNone/>
            </a:pPr>
            <a:r>
              <a:rPr lang="en-US" altLang="zh-CN" sz="2000" dirty="0"/>
              <a:t>	s=(Node*)malloc(</a:t>
            </a:r>
            <a:r>
              <a:rPr lang="en-US" altLang="zh-CN" sz="2000" dirty="0" err="1"/>
              <a:t>sizeof</a:t>
            </a:r>
            <a:r>
              <a:rPr lang="en-US" altLang="zh-CN" sz="2000" dirty="0"/>
              <a:t>(Node));</a:t>
            </a:r>
          </a:p>
          <a:p>
            <a:pPr marL="0" indent="0">
              <a:spcBef>
                <a:spcPts val="300"/>
              </a:spcBef>
              <a:spcAft>
                <a:spcPts val="0"/>
              </a:spcAft>
              <a:buNone/>
            </a:pPr>
            <a:r>
              <a:rPr lang="en-US" altLang="zh-CN" sz="2000" dirty="0"/>
              <a:t>	s-&gt;data=c;</a:t>
            </a:r>
          </a:p>
          <a:p>
            <a:pPr marL="0" indent="0">
              <a:spcBef>
                <a:spcPts val="300"/>
              </a:spcBef>
              <a:spcAft>
                <a:spcPts val="0"/>
              </a:spcAft>
              <a:buNone/>
            </a:pPr>
            <a:r>
              <a:rPr lang="en-US" altLang="zh-CN" sz="2000" dirty="0"/>
              <a:t>	r-&gt;next=s;</a:t>
            </a:r>
          </a:p>
          <a:p>
            <a:pPr marL="0" indent="0">
              <a:spcBef>
                <a:spcPts val="300"/>
              </a:spcBef>
              <a:spcAft>
                <a:spcPts val="0"/>
              </a:spcAft>
              <a:buNone/>
            </a:pPr>
            <a:r>
              <a:rPr lang="en-US" altLang="zh-CN" sz="2000" dirty="0"/>
              <a:t>	r=s;</a:t>
            </a:r>
          </a:p>
          <a:p>
            <a:pPr marL="0" indent="0">
              <a:spcBef>
                <a:spcPts val="300"/>
              </a:spcBef>
              <a:spcAft>
                <a:spcPts val="0"/>
              </a:spcAft>
              <a:buNone/>
            </a:pPr>
            <a:r>
              <a:rPr lang="en-US" altLang="zh-CN" sz="2000" dirty="0"/>
              <a:t>        }</a:t>
            </a:r>
          </a:p>
          <a:p>
            <a:pPr marL="0" indent="0">
              <a:spcBef>
                <a:spcPts val="300"/>
              </a:spcBef>
              <a:spcAft>
                <a:spcPts val="0"/>
              </a:spcAft>
              <a:buNone/>
            </a:pPr>
            <a:r>
              <a:rPr lang="en-US" altLang="zh-CN" sz="2000" dirty="0"/>
              <a:t>        else {</a:t>
            </a:r>
          </a:p>
          <a:p>
            <a:pPr marL="0" indent="0">
              <a:spcBef>
                <a:spcPts val="300"/>
              </a:spcBef>
              <a:spcAft>
                <a:spcPts val="0"/>
              </a:spcAft>
              <a:buNone/>
            </a:pPr>
            <a:r>
              <a:rPr lang="en-US" altLang="zh-CN" sz="2000" dirty="0"/>
              <a:t>	flag=0;</a:t>
            </a:r>
          </a:p>
          <a:p>
            <a:pPr marL="0" indent="0">
              <a:spcBef>
                <a:spcPts val="300"/>
              </a:spcBef>
              <a:spcAft>
                <a:spcPts val="0"/>
              </a:spcAft>
              <a:buNone/>
            </a:pPr>
            <a:r>
              <a:rPr lang="en-US" altLang="zh-CN" sz="2000" dirty="0"/>
              <a:t>	r-&gt;next=NULL;   </a:t>
            </a:r>
            <a:r>
              <a:rPr lang="en-US" altLang="zh-CN" sz="2000" dirty="0">
                <a:solidFill>
                  <a:srgbClr val="CC00CC"/>
                </a:solidFill>
              </a:rPr>
              <a:t>/*</a:t>
            </a:r>
            <a:r>
              <a:rPr lang="zh-CN" altLang="en-US" sz="2000" dirty="0">
                <a:solidFill>
                  <a:srgbClr val="CC00CC"/>
                </a:solidFill>
              </a:rPr>
              <a:t>将最后一个结点的</a:t>
            </a:r>
            <a:r>
              <a:rPr lang="en-US" altLang="zh-CN" sz="2000" dirty="0">
                <a:solidFill>
                  <a:srgbClr val="CC00CC"/>
                </a:solidFill>
              </a:rPr>
              <a:t>next</a:t>
            </a:r>
            <a:r>
              <a:rPr lang="zh-CN" altLang="en-US" sz="2000" dirty="0">
                <a:solidFill>
                  <a:srgbClr val="CC00CC"/>
                </a:solidFill>
              </a:rPr>
              <a:t>链域置为空，表示链表的结束*</a:t>
            </a:r>
            <a:r>
              <a:rPr lang="en-US" altLang="zh-CN" sz="2000" dirty="0">
                <a:solidFill>
                  <a:srgbClr val="CC00CC"/>
                </a:solidFill>
              </a:rPr>
              <a:t>/</a:t>
            </a:r>
          </a:p>
          <a:p>
            <a:pPr marL="0" indent="0">
              <a:lnSpc>
                <a:spcPts val="1800"/>
              </a:lnSpc>
              <a:spcBef>
                <a:spcPts val="0"/>
              </a:spcBef>
              <a:spcAft>
                <a:spcPts val="0"/>
              </a:spcAft>
              <a:buNone/>
            </a:pPr>
            <a:r>
              <a:rPr lang="en-US" altLang="zh-CN" sz="2000" dirty="0"/>
              <a:t>        }</a:t>
            </a:r>
          </a:p>
          <a:p>
            <a:pPr marL="0" indent="0">
              <a:lnSpc>
                <a:spcPts val="1800"/>
              </a:lnSpc>
              <a:spcBef>
                <a:spcPts val="0"/>
              </a:spcBef>
              <a:spcAft>
                <a:spcPts val="0"/>
              </a:spcAft>
              <a:buNone/>
            </a:pPr>
            <a:r>
              <a:rPr lang="en-US" altLang="zh-CN" sz="2000" dirty="0"/>
              <a:t>    }   </a:t>
            </a:r>
          </a:p>
          <a:p>
            <a:pPr marL="0" indent="0">
              <a:lnSpc>
                <a:spcPts val="1800"/>
              </a:lnSpc>
              <a:spcBef>
                <a:spcPts val="0"/>
              </a:spcBef>
              <a:spcAft>
                <a:spcPts val="0"/>
              </a:spcAft>
              <a:buNone/>
            </a:pPr>
            <a:r>
              <a:rPr lang="en-US" altLang="zh-CN" sz="2000" dirty="0"/>
              <a:t>}</a:t>
            </a:r>
            <a:endParaRPr lang="zh-CN" altLang="en-US" sz="2000" dirty="0"/>
          </a:p>
        </p:txBody>
      </p:sp>
      <p:grpSp>
        <p:nvGrpSpPr>
          <p:cNvPr id="39" name="组合 38">
            <a:extLst>
              <a:ext uri="{FF2B5EF4-FFF2-40B4-BE49-F238E27FC236}">
                <a16:creationId xmlns:a16="http://schemas.microsoft.com/office/drawing/2014/main" xmlns="" id="{1B5CC3BC-9949-42CC-805D-AC87113B4DCB}"/>
              </a:ext>
            </a:extLst>
          </p:cNvPr>
          <p:cNvGrpSpPr/>
          <p:nvPr/>
        </p:nvGrpSpPr>
        <p:grpSpPr>
          <a:xfrm>
            <a:off x="4226718" y="3665537"/>
            <a:ext cx="7488238" cy="1897063"/>
            <a:chOff x="4246562" y="3581400"/>
            <a:chExt cx="7488238" cy="1897063"/>
          </a:xfrm>
        </p:grpSpPr>
        <p:sp>
          <p:nvSpPr>
            <p:cNvPr id="7" name="Text Box 20">
              <a:extLst>
                <a:ext uri="{FF2B5EF4-FFF2-40B4-BE49-F238E27FC236}">
                  <a16:creationId xmlns:a16="http://schemas.microsoft.com/office/drawing/2014/main" xmlns="" id="{64233E47-0200-4F39-A09E-BD80675AB052}"/>
                </a:ext>
              </a:extLst>
            </p:cNvPr>
            <p:cNvSpPr txBox="1">
              <a:spLocks noChangeArrowheads="1"/>
            </p:cNvSpPr>
            <p:nvPr/>
          </p:nvSpPr>
          <p:spPr bwMode="auto">
            <a:xfrm>
              <a:off x="8877300" y="3581400"/>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r</a:t>
              </a:r>
            </a:p>
          </p:txBody>
        </p:sp>
        <p:sp>
          <p:nvSpPr>
            <p:cNvPr id="9" name="Oval 22">
              <a:extLst>
                <a:ext uri="{FF2B5EF4-FFF2-40B4-BE49-F238E27FC236}">
                  <a16:creationId xmlns:a16="http://schemas.microsoft.com/office/drawing/2014/main" xmlns="" id="{C78136C3-141C-4FD3-B132-57A212012807}"/>
                </a:ext>
              </a:extLst>
            </p:cNvPr>
            <p:cNvSpPr>
              <a:spLocks noChangeArrowheads="1"/>
            </p:cNvSpPr>
            <p:nvPr/>
          </p:nvSpPr>
          <p:spPr bwMode="auto">
            <a:xfrm>
              <a:off x="10223500" y="3965575"/>
              <a:ext cx="1511300" cy="1512888"/>
            </a:xfrm>
            <a:prstGeom prst="ellipse">
              <a:avLst/>
            </a:prstGeom>
            <a:solidFill>
              <a:srgbClr val="4F81BD">
                <a:alpha val="0"/>
              </a:srgbClr>
            </a:solidFill>
            <a:ln w="9525">
              <a:solidFill>
                <a:srgbClr val="C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10" name="Rectangle 3">
              <a:extLst>
                <a:ext uri="{FF2B5EF4-FFF2-40B4-BE49-F238E27FC236}">
                  <a16:creationId xmlns:a16="http://schemas.microsoft.com/office/drawing/2014/main" xmlns="" id="{6EAB4A23-A45C-42B3-8102-758DA8C3E3C5}"/>
                </a:ext>
              </a:extLst>
            </p:cNvPr>
            <p:cNvSpPr>
              <a:spLocks noChangeArrowheads="1"/>
            </p:cNvSpPr>
            <p:nvPr/>
          </p:nvSpPr>
          <p:spPr bwMode="auto">
            <a:xfrm>
              <a:off x="4967287" y="4254500"/>
              <a:ext cx="576263" cy="360363"/>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1" name="Rectangle 4">
              <a:extLst>
                <a:ext uri="{FF2B5EF4-FFF2-40B4-BE49-F238E27FC236}">
                  <a16:creationId xmlns:a16="http://schemas.microsoft.com/office/drawing/2014/main" xmlns="" id="{B10C82CC-BD80-4673-AC4E-515370B57D4F}"/>
                </a:ext>
              </a:extLst>
            </p:cNvPr>
            <p:cNvSpPr>
              <a:spLocks noChangeArrowheads="1"/>
            </p:cNvSpPr>
            <p:nvPr/>
          </p:nvSpPr>
          <p:spPr bwMode="auto">
            <a:xfrm>
              <a:off x="5543550" y="4254500"/>
              <a:ext cx="576262" cy="360363"/>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2" name="Line 5">
              <a:extLst>
                <a:ext uri="{FF2B5EF4-FFF2-40B4-BE49-F238E27FC236}">
                  <a16:creationId xmlns:a16="http://schemas.microsoft.com/office/drawing/2014/main" xmlns="" id="{673135AB-DCBE-462B-BA2F-4A82FECEAC7E}"/>
                </a:ext>
              </a:extLst>
            </p:cNvPr>
            <p:cNvSpPr>
              <a:spLocks noChangeShapeType="1"/>
            </p:cNvSpPr>
            <p:nvPr/>
          </p:nvSpPr>
          <p:spPr bwMode="auto">
            <a:xfrm>
              <a:off x="4678362" y="4397375"/>
              <a:ext cx="288925" cy="0"/>
            </a:xfrm>
            <a:prstGeom prst="line">
              <a:avLst/>
            </a:prstGeom>
            <a:noFill/>
            <a:ln w="28575">
              <a:solidFill>
                <a:srgbClr val="7030A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13" name="Text Box 6">
              <a:extLst>
                <a:ext uri="{FF2B5EF4-FFF2-40B4-BE49-F238E27FC236}">
                  <a16:creationId xmlns:a16="http://schemas.microsoft.com/office/drawing/2014/main" xmlns="" id="{BAFAAAF9-2E56-446B-A692-B427F0134ADF}"/>
                </a:ext>
              </a:extLst>
            </p:cNvPr>
            <p:cNvSpPr txBox="1">
              <a:spLocks noChangeArrowheads="1"/>
            </p:cNvSpPr>
            <p:nvPr/>
          </p:nvSpPr>
          <p:spPr bwMode="auto">
            <a:xfrm>
              <a:off x="4246562" y="4110038"/>
              <a:ext cx="50482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ea typeface="楷体_GB2312" pitchFamily="49" charset="-122"/>
                </a:rPr>
                <a:t>L</a:t>
              </a:r>
            </a:p>
          </p:txBody>
        </p:sp>
        <p:sp>
          <p:nvSpPr>
            <p:cNvPr id="14" name="Rectangle 7">
              <a:extLst>
                <a:ext uri="{FF2B5EF4-FFF2-40B4-BE49-F238E27FC236}">
                  <a16:creationId xmlns:a16="http://schemas.microsoft.com/office/drawing/2014/main" xmlns="" id="{74D0780C-CF09-4D0A-9E75-0D2D98FC3622}"/>
                </a:ext>
              </a:extLst>
            </p:cNvPr>
            <p:cNvSpPr>
              <a:spLocks noChangeArrowheads="1"/>
            </p:cNvSpPr>
            <p:nvPr/>
          </p:nvSpPr>
          <p:spPr bwMode="auto">
            <a:xfrm>
              <a:off x="6911975" y="426720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5" name="Rectangle 8">
              <a:extLst>
                <a:ext uri="{FF2B5EF4-FFF2-40B4-BE49-F238E27FC236}">
                  <a16:creationId xmlns:a16="http://schemas.microsoft.com/office/drawing/2014/main" xmlns="" id="{154082C7-54F2-4668-95AC-40F4F3362755}"/>
                </a:ext>
              </a:extLst>
            </p:cNvPr>
            <p:cNvSpPr>
              <a:spLocks noChangeArrowheads="1"/>
            </p:cNvSpPr>
            <p:nvPr/>
          </p:nvSpPr>
          <p:spPr bwMode="auto">
            <a:xfrm>
              <a:off x="6330950" y="426720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kern="0" baseline="-25000" dirty="0">
                  <a:solidFill>
                    <a:srgbClr val="0000FF"/>
                  </a:solidFill>
                  <a:latin typeface="Times New Roman" pitchFamily="18" charset="0"/>
                  <a:ea typeface="宋体"/>
                  <a:cs typeface="Times New Roman" pitchFamily="18" charset="0"/>
                </a:rPr>
                <a:t>1</a:t>
              </a:r>
            </a:p>
          </p:txBody>
        </p:sp>
        <p:sp>
          <p:nvSpPr>
            <p:cNvPr id="16" name="Line 9">
              <a:extLst>
                <a:ext uri="{FF2B5EF4-FFF2-40B4-BE49-F238E27FC236}">
                  <a16:creationId xmlns:a16="http://schemas.microsoft.com/office/drawing/2014/main" xmlns="" id="{9E294D22-3A0A-492B-9D6F-FB283819DCB0}"/>
                </a:ext>
              </a:extLst>
            </p:cNvPr>
            <p:cNvSpPr>
              <a:spLocks noChangeShapeType="1"/>
            </p:cNvSpPr>
            <p:nvPr/>
          </p:nvSpPr>
          <p:spPr bwMode="auto">
            <a:xfrm>
              <a:off x="5999162" y="44481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17" name="Line 10">
              <a:extLst>
                <a:ext uri="{FF2B5EF4-FFF2-40B4-BE49-F238E27FC236}">
                  <a16:creationId xmlns:a16="http://schemas.microsoft.com/office/drawing/2014/main" xmlns="" id="{64BA0813-8EC3-4D3F-80D7-D92F2C78D4B8}"/>
                </a:ext>
              </a:extLst>
            </p:cNvPr>
            <p:cNvSpPr>
              <a:spLocks noChangeShapeType="1"/>
            </p:cNvSpPr>
            <p:nvPr/>
          </p:nvSpPr>
          <p:spPr bwMode="auto">
            <a:xfrm>
              <a:off x="8494712" y="44354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18" name="Line 11">
              <a:extLst>
                <a:ext uri="{FF2B5EF4-FFF2-40B4-BE49-F238E27FC236}">
                  <a16:creationId xmlns:a16="http://schemas.microsoft.com/office/drawing/2014/main" xmlns="" id="{B831FB10-65E8-46D3-BF6C-0E2171A5BC06}"/>
                </a:ext>
              </a:extLst>
            </p:cNvPr>
            <p:cNvSpPr>
              <a:spLocks noChangeShapeType="1"/>
            </p:cNvSpPr>
            <p:nvPr/>
          </p:nvSpPr>
          <p:spPr bwMode="auto">
            <a:xfrm>
              <a:off x="7392987" y="44481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19" name="Rectangle 12">
              <a:extLst>
                <a:ext uri="{FF2B5EF4-FFF2-40B4-BE49-F238E27FC236}">
                  <a16:creationId xmlns:a16="http://schemas.microsoft.com/office/drawing/2014/main" xmlns="" id="{F04D9D34-0F2B-48F7-A032-25E7D4A610AA}"/>
                </a:ext>
              </a:extLst>
            </p:cNvPr>
            <p:cNvSpPr>
              <a:spLocks noChangeArrowheads="1"/>
            </p:cNvSpPr>
            <p:nvPr/>
          </p:nvSpPr>
          <p:spPr bwMode="auto">
            <a:xfrm>
              <a:off x="9405937" y="42545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20" name="Rectangle 13">
              <a:extLst>
                <a:ext uri="{FF2B5EF4-FFF2-40B4-BE49-F238E27FC236}">
                  <a16:creationId xmlns:a16="http://schemas.microsoft.com/office/drawing/2014/main" xmlns="" id="{73797200-175E-42AD-8E3D-E7A9F05C91E4}"/>
                </a:ext>
              </a:extLst>
            </p:cNvPr>
            <p:cNvSpPr>
              <a:spLocks noChangeArrowheads="1"/>
            </p:cNvSpPr>
            <p:nvPr/>
          </p:nvSpPr>
          <p:spPr bwMode="auto">
            <a:xfrm>
              <a:off x="8824912" y="42545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i="1" kern="0" baseline="-25000" dirty="0">
                  <a:solidFill>
                    <a:srgbClr val="0000FF"/>
                  </a:solidFill>
                  <a:latin typeface="Times New Roman" pitchFamily="18" charset="0"/>
                  <a:ea typeface="宋体"/>
                  <a:cs typeface="Times New Roman" pitchFamily="18" charset="0"/>
                </a:rPr>
                <a:t>i</a:t>
              </a:r>
              <a:r>
                <a:rPr lang="en-US" altLang="zh-CN" b="1" kern="0" baseline="-25000" dirty="0">
                  <a:solidFill>
                    <a:srgbClr val="0000FF"/>
                  </a:solidFill>
                  <a:latin typeface="Times New Roman" pitchFamily="18" charset="0"/>
                  <a:ea typeface="宋体"/>
                  <a:cs typeface="Times New Roman" pitchFamily="18" charset="0"/>
                </a:rPr>
                <a:t>-1</a:t>
              </a:r>
            </a:p>
          </p:txBody>
        </p:sp>
        <p:sp>
          <p:nvSpPr>
            <p:cNvPr id="21" name="Text Box 14">
              <a:extLst>
                <a:ext uri="{FF2B5EF4-FFF2-40B4-BE49-F238E27FC236}">
                  <a16:creationId xmlns:a16="http://schemas.microsoft.com/office/drawing/2014/main" xmlns="" id="{690E8123-A38E-4B22-AF00-6A35A6D11AD0}"/>
                </a:ext>
              </a:extLst>
            </p:cNvPr>
            <p:cNvSpPr txBox="1">
              <a:spLocks noChangeArrowheads="1"/>
            </p:cNvSpPr>
            <p:nvPr/>
          </p:nvSpPr>
          <p:spPr bwMode="auto">
            <a:xfrm>
              <a:off x="7813675" y="4114800"/>
              <a:ext cx="504825"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ea typeface="楷体_GB2312" pitchFamily="49" charset="-122"/>
                  <a:cs typeface="Times New Roman" pitchFamily="18" charset="0"/>
                </a:rPr>
                <a:t>…</a:t>
              </a:r>
            </a:p>
          </p:txBody>
        </p:sp>
        <p:sp>
          <p:nvSpPr>
            <p:cNvPr id="22" name="Rectangle 15">
              <a:extLst>
                <a:ext uri="{FF2B5EF4-FFF2-40B4-BE49-F238E27FC236}">
                  <a16:creationId xmlns:a16="http://schemas.microsoft.com/office/drawing/2014/main" xmlns="" id="{991E26F8-7AA0-4E4E-A579-35E1EC88D753}"/>
                </a:ext>
              </a:extLst>
            </p:cNvPr>
            <p:cNvSpPr>
              <a:spLocks noChangeArrowheads="1"/>
            </p:cNvSpPr>
            <p:nvPr/>
          </p:nvSpPr>
          <p:spPr bwMode="auto">
            <a:xfrm>
              <a:off x="10948987" y="46863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23" name="Rectangle 16">
              <a:extLst>
                <a:ext uri="{FF2B5EF4-FFF2-40B4-BE49-F238E27FC236}">
                  <a16:creationId xmlns:a16="http://schemas.microsoft.com/office/drawing/2014/main" xmlns="" id="{1549E809-6C48-48AD-B31F-BC73D8E2975F}"/>
                </a:ext>
              </a:extLst>
            </p:cNvPr>
            <p:cNvSpPr>
              <a:spLocks noChangeArrowheads="1"/>
            </p:cNvSpPr>
            <p:nvPr/>
          </p:nvSpPr>
          <p:spPr bwMode="auto">
            <a:xfrm>
              <a:off x="10367962" y="46863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i="1" kern="0" baseline="-25000" dirty="0">
                  <a:solidFill>
                    <a:srgbClr val="0000FF"/>
                  </a:solidFill>
                  <a:latin typeface="Times New Roman" pitchFamily="18" charset="0"/>
                  <a:ea typeface="宋体"/>
                  <a:cs typeface="Times New Roman" pitchFamily="18" charset="0"/>
                </a:rPr>
                <a:t>i</a:t>
              </a:r>
            </a:p>
          </p:txBody>
        </p:sp>
        <p:sp>
          <p:nvSpPr>
            <p:cNvPr id="24" name="Line 17">
              <a:extLst>
                <a:ext uri="{FF2B5EF4-FFF2-40B4-BE49-F238E27FC236}">
                  <a16:creationId xmlns:a16="http://schemas.microsoft.com/office/drawing/2014/main" xmlns="" id="{6F9221DA-74F2-44D1-B1BE-46A69C613333}"/>
                </a:ext>
              </a:extLst>
            </p:cNvPr>
            <p:cNvSpPr>
              <a:spLocks noChangeShapeType="1"/>
            </p:cNvSpPr>
            <p:nvPr/>
          </p:nvSpPr>
          <p:spPr bwMode="auto">
            <a:xfrm flipV="1">
              <a:off x="9220200" y="3808413"/>
              <a:ext cx="0" cy="431800"/>
            </a:xfrm>
            <a:prstGeom prst="line">
              <a:avLst/>
            </a:prstGeom>
            <a:noFill/>
            <a:ln w="28575">
              <a:solidFill>
                <a:srgbClr val="0000FF"/>
              </a:solidFill>
              <a:miter lim="800000"/>
              <a:headEnd type="triangle"/>
              <a:tailEnd type="non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25" name="Line 18">
              <a:extLst>
                <a:ext uri="{FF2B5EF4-FFF2-40B4-BE49-F238E27FC236}">
                  <a16:creationId xmlns:a16="http://schemas.microsoft.com/office/drawing/2014/main" xmlns="" id="{CD176C30-414C-4A4E-AF23-379598170937}"/>
                </a:ext>
              </a:extLst>
            </p:cNvPr>
            <p:cNvSpPr>
              <a:spLocks noChangeShapeType="1"/>
            </p:cNvSpPr>
            <p:nvPr/>
          </p:nvSpPr>
          <p:spPr bwMode="auto">
            <a:xfrm>
              <a:off x="10535444" y="4325938"/>
              <a:ext cx="0" cy="360362"/>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26" name="Text Box 19">
              <a:extLst>
                <a:ext uri="{FF2B5EF4-FFF2-40B4-BE49-F238E27FC236}">
                  <a16:creationId xmlns:a16="http://schemas.microsoft.com/office/drawing/2014/main" xmlns="" id="{E95D9139-69FC-4F8E-922D-7B6378AE7AC8}"/>
                </a:ext>
              </a:extLst>
            </p:cNvPr>
            <p:cNvSpPr txBox="1">
              <a:spLocks noChangeArrowheads="1"/>
            </p:cNvSpPr>
            <p:nvPr/>
          </p:nvSpPr>
          <p:spPr bwMode="auto">
            <a:xfrm>
              <a:off x="10494169" y="3922476"/>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s</a:t>
              </a:r>
            </a:p>
          </p:txBody>
        </p:sp>
        <p:sp>
          <p:nvSpPr>
            <p:cNvPr id="28" name="TextBox 27">
              <a:extLst>
                <a:ext uri="{FF2B5EF4-FFF2-40B4-BE49-F238E27FC236}">
                  <a16:creationId xmlns:a16="http://schemas.microsoft.com/office/drawing/2014/main" xmlns="" id="{81105396-C975-4CB0-AF82-1D9AE849EDE1}"/>
                </a:ext>
              </a:extLst>
            </p:cNvPr>
            <p:cNvSpPr txBox="1"/>
            <p:nvPr/>
          </p:nvSpPr>
          <p:spPr bwMode="auto">
            <a:xfrm>
              <a:off x="8091462" y="4959499"/>
              <a:ext cx="2292375" cy="461665"/>
            </a:xfrm>
            <a:prstGeom prst="rect">
              <a:avLst/>
            </a:prstGeom>
            <a:noFill/>
          </p:spPr>
          <p:txBody>
            <a:bodyPr wrap="square">
              <a:spAutoFit/>
            </a:bodyPr>
            <a:lstStyle/>
            <a:p>
              <a:pPr fontAlgn="auto">
                <a:spcBef>
                  <a:spcPts val="0"/>
                </a:spcBef>
                <a:spcAft>
                  <a:spcPts val="0"/>
                </a:spcAft>
                <a:defRPr/>
              </a:pPr>
              <a:r>
                <a:rPr lang="en-US" altLang="zh-CN" b="1" kern="0" dirty="0">
                  <a:solidFill>
                    <a:srgbClr val="0000FF"/>
                  </a:solidFill>
                  <a:latin typeface="Times New Roman" pitchFamily="18" charset="0"/>
                  <a:ea typeface="楷体_GB2312" pitchFamily="49" charset="-122"/>
                  <a:cs typeface="Times New Roman" pitchFamily="18" charset="0"/>
                </a:rPr>
                <a:t>r</a:t>
              </a:r>
              <a:r>
                <a:rPr lang="en-US" altLang="zh-CN" b="1" kern="0" dirty="0">
                  <a:solidFill>
                    <a:srgbClr val="0000FF"/>
                  </a:solidFill>
                  <a:latin typeface="宋体"/>
                  <a:ea typeface="宋体"/>
                  <a:cs typeface="Times New Roman" pitchFamily="18" charset="0"/>
                </a:rPr>
                <a:t>-</a:t>
              </a:r>
              <a:r>
                <a:rPr lang="en-US" altLang="zh-CN" b="1" kern="0" dirty="0">
                  <a:solidFill>
                    <a:srgbClr val="0000FF"/>
                  </a:solidFill>
                  <a:latin typeface="Times New Roman" pitchFamily="18" charset="0"/>
                  <a:ea typeface="楷体_GB2312" pitchFamily="49" charset="-122"/>
                  <a:cs typeface="Times New Roman" pitchFamily="18" charset="0"/>
                </a:rPr>
                <a:t>&gt;next = s</a:t>
              </a:r>
              <a:endParaRPr lang="zh-CN" altLang="en-US" b="1" kern="0" dirty="0">
                <a:solidFill>
                  <a:srgbClr val="0000FF"/>
                </a:solidFill>
                <a:latin typeface="Times New Roman" pitchFamily="18" charset="0"/>
                <a:ea typeface="楷体_GB2312" pitchFamily="49" charset="-122"/>
                <a:cs typeface="Times New Roman" pitchFamily="18" charset="0"/>
              </a:endParaRPr>
            </a:p>
          </p:txBody>
        </p:sp>
      </p:grpSp>
      <p:grpSp>
        <p:nvGrpSpPr>
          <p:cNvPr id="40" name="组合 39">
            <a:extLst>
              <a:ext uri="{FF2B5EF4-FFF2-40B4-BE49-F238E27FC236}">
                <a16:creationId xmlns:a16="http://schemas.microsoft.com/office/drawing/2014/main" xmlns="" id="{8DC0456A-B1C1-4757-99AA-4C7DB7AB443C}"/>
              </a:ext>
            </a:extLst>
          </p:cNvPr>
          <p:cNvGrpSpPr/>
          <p:nvPr/>
        </p:nvGrpSpPr>
        <p:grpSpPr>
          <a:xfrm>
            <a:off x="7208828" y="1263654"/>
            <a:ext cx="1957388" cy="1084257"/>
            <a:chOff x="7208828" y="1263654"/>
            <a:chExt cx="1957388" cy="1084257"/>
          </a:xfrm>
        </p:grpSpPr>
        <p:sp>
          <p:nvSpPr>
            <p:cNvPr id="30" name="Rectangle 16">
              <a:extLst>
                <a:ext uri="{FF2B5EF4-FFF2-40B4-BE49-F238E27FC236}">
                  <a16:creationId xmlns:a16="http://schemas.microsoft.com/office/drawing/2014/main" xmlns="" id="{D427AE8F-1A62-4D3E-8307-8AB6121A12EA}"/>
                </a:ext>
              </a:extLst>
            </p:cNvPr>
            <p:cNvSpPr>
              <a:spLocks noChangeArrowheads="1"/>
            </p:cNvSpPr>
            <p:nvPr/>
          </p:nvSpPr>
          <p:spPr bwMode="auto">
            <a:xfrm>
              <a:off x="8626466" y="1916111"/>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zh-CN" altLang="en-US" b="1" kern="0" dirty="0">
                  <a:solidFill>
                    <a:srgbClr val="0000FF"/>
                  </a:solidFill>
                  <a:latin typeface="Times New Roman" pitchFamily="18" charset="0"/>
                  <a:ea typeface="宋体"/>
                  <a:cs typeface="Times New Roman" pitchFamily="18" charset="0"/>
                </a:rPr>
                <a:t>∧</a:t>
              </a:r>
              <a:endParaRPr lang="zh-CN" altLang="zh-CN" b="1" kern="0" dirty="0">
                <a:solidFill>
                  <a:srgbClr val="0000FF"/>
                </a:solidFill>
                <a:latin typeface="Times New Roman" pitchFamily="18" charset="0"/>
                <a:ea typeface="宋体"/>
                <a:cs typeface="Times New Roman" pitchFamily="18" charset="0"/>
              </a:endParaRPr>
            </a:p>
          </p:txBody>
        </p:sp>
        <p:sp>
          <p:nvSpPr>
            <p:cNvPr id="31" name="Rectangle 17">
              <a:extLst>
                <a:ext uri="{FF2B5EF4-FFF2-40B4-BE49-F238E27FC236}">
                  <a16:creationId xmlns:a16="http://schemas.microsoft.com/office/drawing/2014/main" xmlns="" id="{84B7C50A-5517-4543-BCD0-BBF46282995A}"/>
                </a:ext>
              </a:extLst>
            </p:cNvPr>
            <p:cNvSpPr>
              <a:spLocks noChangeArrowheads="1"/>
            </p:cNvSpPr>
            <p:nvPr/>
          </p:nvSpPr>
          <p:spPr bwMode="auto">
            <a:xfrm>
              <a:off x="8085128" y="1916111"/>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32" name="Line 18">
              <a:extLst>
                <a:ext uri="{FF2B5EF4-FFF2-40B4-BE49-F238E27FC236}">
                  <a16:creationId xmlns:a16="http://schemas.microsoft.com/office/drawing/2014/main" xmlns="" id="{185C67DF-8CA2-4914-99DC-C73A0191CAC2}"/>
                </a:ext>
              </a:extLst>
            </p:cNvPr>
            <p:cNvSpPr>
              <a:spLocks noChangeShapeType="1"/>
            </p:cNvSpPr>
            <p:nvPr/>
          </p:nvSpPr>
          <p:spPr bwMode="auto">
            <a:xfrm>
              <a:off x="7496166" y="2120899"/>
              <a:ext cx="576262" cy="0"/>
            </a:xfrm>
            <a:prstGeom prst="line">
              <a:avLst/>
            </a:prstGeom>
            <a:noFill/>
            <a:ln w="38100">
              <a:solidFill>
                <a:srgbClr val="7030A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33" name="Text Box 19">
              <a:extLst>
                <a:ext uri="{FF2B5EF4-FFF2-40B4-BE49-F238E27FC236}">
                  <a16:creationId xmlns:a16="http://schemas.microsoft.com/office/drawing/2014/main" xmlns="" id="{47663D91-2348-40FB-9D4C-BD12D87731A2}"/>
                </a:ext>
              </a:extLst>
            </p:cNvPr>
            <p:cNvSpPr txBox="1">
              <a:spLocks noChangeArrowheads="1"/>
            </p:cNvSpPr>
            <p:nvPr/>
          </p:nvSpPr>
          <p:spPr bwMode="auto">
            <a:xfrm>
              <a:off x="7208828" y="1831974"/>
              <a:ext cx="431800" cy="369332"/>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altLang="zh-CN" b="1" kern="0">
                  <a:solidFill>
                    <a:srgbClr val="0000FF"/>
                  </a:solidFill>
                  <a:latin typeface="Times New Roman" pitchFamily="18" charset="0"/>
                  <a:ea typeface="楷体_GB2312" pitchFamily="49" charset="-122"/>
                </a:rPr>
                <a:t>L</a:t>
              </a:r>
            </a:p>
          </p:txBody>
        </p:sp>
        <p:grpSp>
          <p:nvGrpSpPr>
            <p:cNvPr id="34" name="Group 31">
              <a:extLst>
                <a:ext uri="{FF2B5EF4-FFF2-40B4-BE49-F238E27FC236}">
                  <a16:creationId xmlns:a16="http://schemas.microsoft.com/office/drawing/2014/main" xmlns="" id="{0207D382-B4FC-4EDA-B5B5-A68A4A108A7B}"/>
                </a:ext>
              </a:extLst>
            </p:cNvPr>
            <p:cNvGrpSpPr>
              <a:grpSpLocks/>
            </p:cNvGrpSpPr>
            <p:nvPr/>
          </p:nvGrpSpPr>
          <p:grpSpPr bwMode="auto">
            <a:xfrm>
              <a:off x="7705725" y="1263654"/>
              <a:ext cx="523875" cy="639760"/>
              <a:chOff x="2015" y="845"/>
              <a:chExt cx="330" cy="403"/>
            </a:xfrm>
          </p:grpSpPr>
          <p:sp>
            <p:nvSpPr>
              <p:cNvPr id="36" name="Arc 32">
                <a:extLst>
                  <a:ext uri="{FF2B5EF4-FFF2-40B4-BE49-F238E27FC236}">
                    <a16:creationId xmlns:a16="http://schemas.microsoft.com/office/drawing/2014/main" xmlns="" id="{FA836DCD-98B2-4AEA-B89F-64C6163D2CDA}"/>
                  </a:ext>
                </a:extLst>
              </p:cNvPr>
              <p:cNvSpPr>
                <a:spLocks/>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triangle" w="med" len="med"/>
              </a:ln>
              <a:effectLst/>
            </p:spPr>
            <p:txBody>
              <a:bodyPr wrap="none" anchor="ctr"/>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37" name="Text Box 33">
                <a:extLst>
                  <a:ext uri="{FF2B5EF4-FFF2-40B4-BE49-F238E27FC236}">
                    <a16:creationId xmlns:a16="http://schemas.microsoft.com/office/drawing/2014/main" xmlns="" id="{8181F7F8-04FA-4190-9C2C-4F85079C9622}"/>
                  </a:ext>
                </a:extLst>
              </p:cNvPr>
              <p:cNvSpPr txBox="1">
                <a:spLocks noChangeArrowheads="1"/>
              </p:cNvSpPr>
              <p:nvPr/>
            </p:nvSpPr>
            <p:spPr bwMode="auto">
              <a:xfrm>
                <a:off x="2015" y="845"/>
                <a:ext cx="272" cy="233"/>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altLang="zh-CN" b="1" kern="0" dirty="0">
                    <a:solidFill>
                      <a:srgbClr val="0000FF"/>
                    </a:solidFill>
                    <a:latin typeface="Times New Roman" pitchFamily="18" charset="0"/>
                    <a:ea typeface="楷体_GB2312" pitchFamily="49" charset="-122"/>
                  </a:rPr>
                  <a:t>r</a:t>
                </a:r>
              </a:p>
            </p:txBody>
          </p:sp>
        </p:grpSp>
      </p:grpSp>
      <p:cxnSp>
        <p:nvCxnSpPr>
          <p:cNvPr id="4" name="直接箭头连接符 3">
            <a:extLst>
              <a:ext uri="{FF2B5EF4-FFF2-40B4-BE49-F238E27FC236}">
                <a16:creationId xmlns:a16="http://schemas.microsoft.com/office/drawing/2014/main" xmlns="" id="{D0A4849B-3780-4B45-B0BC-2B93DFC936A8}"/>
              </a:ext>
            </a:extLst>
          </p:cNvPr>
          <p:cNvCxnSpPr>
            <a:endCxn id="23" idx="1"/>
          </p:cNvCxnSpPr>
          <p:nvPr/>
        </p:nvCxnSpPr>
        <p:spPr bwMode="auto">
          <a:xfrm>
            <a:off x="9677400" y="4519612"/>
            <a:ext cx="670718" cy="431007"/>
          </a:xfrm>
          <a:prstGeom prst="straightConnector1">
            <a:avLst/>
          </a:prstGeom>
          <a:solidFill>
            <a:schemeClr val="accent1"/>
          </a:solidFill>
          <a:ln w="22225"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xmlns="" val="15052934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xmlns="" id="{9027A1D4-7459-4063-A6C6-BCAD2C393713}"/>
              </a:ext>
            </a:extLst>
          </p:cNvPr>
          <p:cNvSpPr>
            <a:spLocks noGrp="1" noChangeArrowheads="1"/>
          </p:cNvSpPr>
          <p:nvPr>
            <p:ph type="title"/>
          </p:nvPr>
        </p:nvSpPr>
        <p:spPr>
          <a:xfrm>
            <a:off x="914400" y="457200"/>
            <a:ext cx="10363200" cy="457200"/>
          </a:xfrm>
        </p:spPr>
        <p:txBody>
          <a:bodyPr/>
          <a:lstStyle/>
          <a:p>
            <a:pPr marL="685800" indent="-685800"/>
            <a:r>
              <a:rPr lang="zh-CN" altLang="en-US" sz="2800" dirty="0">
                <a:latin typeface="宋体" panose="02010600030101010101" pitchFamily="2" charset="-122"/>
              </a:rPr>
              <a:t>单链表查找：按序号</a:t>
            </a:r>
            <a:endParaRPr lang="zh-CN" altLang="en-US" sz="2800" dirty="0"/>
          </a:p>
        </p:txBody>
      </p:sp>
      <p:sp>
        <p:nvSpPr>
          <p:cNvPr id="8" name="内容占位符 2">
            <a:extLst>
              <a:ext uri="{FF2B5EF4-FFF2-40B4-BE49-F238E27FC236}">
                <a16:creationId xmlns:a16="http://schemas.microsoft.com/office/drawing/2014/main" xmlns="" id="{1D8EBE4E-6F8B-4278-9E6B-5CC0FD814416}"/>
              </a:ext>
            </a:extLst>
          </p:cNvPr>
          <p:cNvSpPr>
            <a:spLocks noGrp="1"/>
          </p:cNvSpPr>
          <p:nvPr>
            <p:ph idx="1"/>
          </p:nvPr>
        </p:nvSpPr>
        <p:spPr>
          <a:xfrm>
            <a:off x="304800" y="990600"/>
            <a:ext cx="11480800" cy="5334000"/>
          </a:xfrm>
        </p:spPr>
        <p:txBody>
          <a:bodyPr/>
          <a:lstStyle/>
          <a:p>
            <a:pPr marL="0" indent="0">
              <a:spcBef>
                <a:spcPts val="600"/>
              </a:spcBef>
              <a:spcAft>
                <a:spcPts val="0"/>
              </a:spcAft>
              <a:buNone/>
            </a:pPr>
            <a:r>
              <a:rPr lang="en-US" altLang="zh-CN" sz="2000" dirty="0"/>
              <a:t>Node * Get (</a:t>
            </a:r>
            <a:r>
              <a:rPr lang="en-US" altLang="zh-CN" sz="2000" dirty="0" err="1"/>
              <a:t>LinkList</a:t>
            </a:r>
            <a:r>
              <a:rPr lang="en-US" altLang="zh-CN" sz="2000" dirty="0"/>
              <a:t>  L, int </a:t>
            </a:r>
            <a:r>
              <a:rPr lang="en-US" altLang="zh-CN" sz="2000" dirty="0" err="1"/>
              <a:t>i</a:t>
            </a:r>
            <a:r>
              <a:rPr lang="en-US" altLang="zh-CN" sz="2000" dirty="0"/>
              <a:t>) {   </a:t>
            </a:r>
            <a:r>
              <a:rPr lang="en-US" altLang="zh-CN" sz="2000" dirty="0">
                <a:solidFill>
                  <a:srgbClr val="CC00CC"/>
                </a:solidFill>
              </a:rPr>
              <a:t>/* </a:t>
            </a:r>
            <a:r>
              <a:rPr lang="zh-CN" altLang="en-US" sz="2000" dirty="0">
                <a:solidFill>
                  <a:srgbClr val="CC00CC"/>
                </a:solidFill>
              </a:rPr>
              <a:t>在带头结点的单链表</a:t>
            </a:r>
            <a:r>
              <a:rPr lang="en-US" altLang="zh-CN" sz="2000" dirty="0">
                <a:solidFill>
                  <a:srgbClr val="CC00CC"/>
                </a:solidFill>
              </a:rPr>
              <a:t>L</a:t>
            </a:r>
            <a:r>
              <a:rPr lang="zh-CN" altLang="en-US" sz="2000" dirty="0">
                <a:solidFill>
                  <a:srgbClr val="CC00CC"/>
                </a:solidFill>
              </a:rPr>
              <a:t>中查找第</a:t>
            </a:r>
            <a:r>
              <a:rPr lang="en-US" altLang="zh-CN" sz="2000" dirty="0" err="1">
                <a:solidFill>
                  <a:srgbClr val="CC00CC"/>
                </a:solidFill>
              </a:rPr>
              <a:t>i</a:t>
            </a:r>
            <a:r>
              <a:rPr lang="zh-CN" altLang="en-US" sz="2000" dirty="0">
                <a:solidFill>
                  <a:srgbClr val="CC00CC"/>
                </a:solidFill>
              </a:rPr>
              <a:t>个结点 </a:t>
            </a:r>
            <a:r>
              <a:rPr lang="en-US" altLang="zh-CN" sz="2000" dirty="0">
                <a:solidFill>
                  <a:srgbClr val="CC00CC"/>
                </a:solidFill>
              </a:rPr>
              <a:t>*/</a:t>
            </a:r>
          </a:p>
          <a:p>
            <a:pPr marL="0" indent="0">
              <a:spcBef>
                <a:spcPts val="600"/>
              </a:spcBef>
              <a:spcAft>
                <a:spcPts val="0"/>
              </a:spcAft>
              <a:buNone/>
            </a:pPr>
            <a:r>
              <a:rPr lang="en-US" altLang="zh-CN" sz="2000" dirty="0">
                <a:solidFill>
                  <a:srgbClr val="CC00CC"/>
                </a:solidFill>
              </a:rPr>
              <a:t>    /* </a:t>
            </a:r>
            <a:r>
              <a:rPr lang="zh-CN" altLang="en-US" sz="2000" dirty="0">
                <a:solidFill>
                  <a:srgbClr val="CC00CC"/>
                </a:solidFill>
              </a:rPr>
              <a:t>若找到</a:t>
            </a:r>
            <a:r>
              <a:rPr lang="en-US" altLang="zh-CN" sz="2000" dirty="0">
                <a:solidFill>
                  <a:srgbClr val="CC00CC"/>
                </a:solidFill>
              </a:rPr>
              <a:t>(1≤i≤n)</a:t>
            </a:r>
            <a:r>
              <a:rPr lang="zh-CN" altLang="en-US" sz="2000" dirty="0">
                <a:solidFill>
                  <a:srgbClr val="CC00CC"/>
                </a:solidFill>
              </a:rPr>
              <a:t>，则返回该结点的</a:t>
            </a:r>
            <a:r>
              <a:rPr lang="zh-CN" altLang="en-US" sz="2000" dirty="0">
                <a:solidFill>
                  <a:srgbClr val="FF0000"/>
                </a:solidFill>
              </a:rPr>
              <a:t>存储位置</a:t>
            </a:r>
            <a:r>
              <a:rPr lang="en-US" altLang="zh-CN" sz="2000" dirty="0">
                <a:solidFill>
                  <a:srgbClr val="CC00CC"/>
                </a:solidFill>
              </a:rPr>
              <a:t>; </a:t>
            </a:r>
            <a:r>
              <a:rPr lang="zh-CN" altLang="en-US" sz="2000" dirty="0">
                <a:solidFill>
                  <a:srgbClr val="CC00CC"/>
                </a:solidFill>
              </a:rPr>
              <a:t>否则返回</a:t>
            </a:r>
            <a:r>
              <a:rPr lang="en-US" altLang="zh-CN" sz="2000" dirty="0">
                <a:solidFill>
                  <a:srgbClr val="CC00CC"/>
                </a:solidFill>
              </a:rPr>
              <a:t>NULL */</a:t>
            </a:r>
          </a:p>
          <a:p>
            <a:pPr marL="0" indent="0">
              <a:spcBef>
                <a:spcPts val="600"/>
              </a:spcBef>
              <a:spcAft>
                <a:spcPts val="0"/>
              </a:spcAft>
              <a:buNone/>
            </a:pPr>
            <a:r>
              <a:rPr lang="en-US" altLang="zh-CN" sz="2000" dirty="0"/>
              <a:t>    int j;</a:t>
            </a:r>
          </a:p>
          <a:p>
            <a:pPr marL="0" indent="0">
              <a:spcBef>
                <a:spcPts val="600"/>
              </a:spcBef>
              <a:spcAft>
                <a:spcPts val="0"/>
              </a:spcAft>
              <a:buNone/>
            </a:pPr>
            <a:r>
              <a:rPr lang="en-US" altLang="zh-CN" sz="2000" dirty="0"/>
              <a:t>    Node  *p;</a:t>
            </a:r>
          </a:p>
          <a:p>
            <a:pPr marL="0" indent="0">
              <a:spcBef>
                <a:spcPts val="600"/>
              </a:spcBef>
              <a:spcAft>
                <a:spcPts val="0"/>
              </a:spcAft>
              <a:buNone/>
            </a:pPr>
            <a:r>
              <a:rPr lang="en-US" altLang="zh-CN" sz="2000" dirty="0"/>
              <a:t>    p=L;</a:t>
            </a:r>
          </a:p>
          <a:p>
            <a:pPr marL="0" indent="0">
              <a:spcBef>
                <a:spcPts val="600"/>
              </a:spcBef>
              <a:spcAft>
                <a:spcPts val="0"/>
              </a:spcAft>
              <a:buNone/>
            </a:pPr>
            <a:r>
              <a:rPr lang="en-US" altLang="zh-CN" sz="2000" dirty="0"/>
              <a:t>    j=0;   </a:t>
            </a:r>
            <a:r>
              <a:rPr lang="en-US" altLang="zh-CN" sz="2000" dirty="0">
                <a:solidFill>
                  <a:srgbClr val="CC00CC"/>
                </a:solidFill>
              </a:rPr>
              <a:t>/*</a:t>
            </a:r>
            <a:r>
              <a:rPr lang="zh-CN" altLang="en-US" sz="2000" dirty="0">
                <a:solidFill>
                  <a:srgbClr val="CC00CC"/>
                </a:solidFill>
              </a:rPr>
              <a:t>从头结点开始扫描*</a:t>
            </a:r>
            <a:r>
              <a:rPr lang="en-US" altLang="zh-CN" sz="2000" dirty="0">
                <a:solidFill>
                  <a:srgbClr val="CC00CC"/>
                </a:solidFill>
              </a:rPr>
              <a:t>/ </a:t>
            </a:r>
          </a:p>
          <a:p>
            <a:pPr marL="0" indent="0">
              <a:spcBef>
                <a:spcPts val="600"/>
              </a:spcBef>
              <a:spcAft>
                <a:spcPts val="0"/>
              </a:spcAft>
              <a:buNone/>
            </a:pPr>
            <a:r>
              <a:rPr lang="en-US" altLang="zh-CN" sz="2000" dirty="0"/>
              <a:t>    while (( p-&gt;next!=NULL) &amp;&amp; (j&lt;</a:t>
            </a:r>
            <a:r>
              <a:rPr lang="en-US" altLang="zh-CN" sz="2000" dirty="0" err="1"/>
              <a:t>i</a:t>
            </a:r>
            <a:r>
              <a:rPr lang="en-US" altLang="zh-CN" sz="2000" dirty="0"/>
              <a:t>) ) { </a:t>
            </a:r>
          </a:p>
          <a:p>
            <a:pPr marL="0" indent="0">
              <a:spcBef>
                <a:spcPts val="600"/>
              </a:spcBef>
              <a:spcAft>
                <a:spcPts val="0"/>
              </a:spcAft>
              <a:buNone/>
            </a:pPr>
            <a:r>
              <a:rPr lang="en-US" altLang="zh-CN" sz="2000" dirty="0"/>
              <a:t>        p=p-&gt;next;      </a:t>
            </a:r>
            <a:r>
              <a:rPr lang="en-US" altLang="zh-CN" sz="2000" dirty="0">
                <a:solidFill>
                  <a:srgbClr val="CC00CC"/>
                </a:solidFill>
              </a:rPr>
              <a:t>/* </a:t>
            </a:r>
            <a:r>
              <a:rPr lang="zh-CN" altLang="en-US" sz="2000" dirty="0">
                <a:solidFill>
                  <a:srgbClr val="CC00CC"/>
                </a:solidFill>
              </a:rPr>
              <a:t>扫描下一结点*</a:t>
            </a:r>
            <a:r>
              <a:rPr lang="en-US" altLang="zh-CN" sz="2000" dirty="0">
                <a:solidFill>
                  <a:srgbClr val="CC00CC"/>
                </a:solidFill>
              </a:rPr>
              <a:t>/</a:t>
            </a:r>
          </a:p>
          <a:p>
            <a:pPr marL="0" indent="0">
              <a:spcBef>
                <a:spcPts val="600"/>
              </a:spcBef>
              <a:spcAft>
                <a:spcPts val="0"/>
              </a:spcAft>
              <a:buNone/>
            </a:pPr>
            <a:r>
              <a:rPr lang="en-US" altLang="zh-CN" sz="2000" dirty="0"/>
              <a:t>        </a:t>
            </a:r>
            <a:r>
              <a:rPr lang="en-US" altLang="zh-CN" sz="2000" dirty="0" err="1"/>
              <a:t>j++</a:t>
            </a:r>
            <a:r>
              <a:rPr lang="en-US" altLang="zh-CN" sz="2000" dirty="0"/>
              <a:t>;                  </a:t>
            </a:r>
            <a:r>
              <a:rPr lang="en-US" altLang="zh-CN" sz="2000" dirty="0">
                <a:solidFill>
                  <a:srgbClr val="CC00CC"/>
                </a:solidFill>
              </a:rPr>
              <a:t>/* </a:t>
            </a:r>
            <a:r>
              <a:rPr lang="zh-CN" altLang="en-US" sz="2000" dirty="0">
                <a:solidFill>
                  <a:srgbClr val="CC00CC"/>
                </a:solidFill>
              </a:rPr>
              <a:t>已扫描结点计数器 *</a:t>
            </a:r>
            <a:r>
              <a:rPr lang="en-US" altLang="zh-CN" sz="2000" dirty="0">
                <a:solidFill>
                  <a:srgbClr val="CC00CC"/>
                </a:solidFill>
              </a:rPr>
              <a:t>/</a:t>
            </a:r>
          </a:p>
          <a:p>
            <a:pPr marL="0" indent="0">
              <a:spcBef>
                <a:spcPts val="600"/>
              </a:spcBef>
              <a:spcAft>
                <a:spcPts val="0"/>
              </a:spcAft>
              <a:buNone/>
            </a:pPr>
            <a:r>
              <a:rPr lang="en-US" altLang="zh-CN" sz="2000" dirty="0"/>
              <a:t>    }</a:t>
            </a:r>
          </a:p>
          <a:p>
            <a:pPr marL="0" indent="0">
              <a:spcBef>
                <a:spcPts val="600"/>
              </a:spcBef>
              <a:spcAft>
                <a:spcPts val="0"/>
              </a:spcAft>
              <a:buNone/>
            </a:pPr>
            <a:r>
              <a:rPr lang="en-US" altLang="zh-CN" sz="2000" dirty="0"/>
              <a:t>    if(</a:t>
            </a:r>
            <a:r>
              <a:rPr lang="en-US" altLang="zh-CN" sz="2000" dirty="0" err="1"/>
              <a:t>i</a:t>
            </a:r>
            <a:r>
              <a:rPr lang="en-US" altLang="zh-CN" sz="2000" dirty="0"/>
              <a:t> == j)</a:t>
            </a:r>
          </a:p>
          <a:p>
            <a:pPr marL="0" indent="0">
              <a:spcBef>
                <a:spcPts val="600"/>
              </a:spcBef>
              <a:spcAft>
                <a:spcPts val="0"/>
              </a:spcAft>
              <a:buNone/>
            </a:pPr>
            <a:r>
              <a:rPr lang="en-US" altLang="zh-CN" sz="2000" dirty="0"/>
              <a:t>        return p;          </a:t>
            </a:r>
            <a:r>
              <a:rPr lang="en-US" altLang="zh-CN" sz="2000" dirty="0">
                <a:solidFill>
                  <a:srgbClr val="CC00CC"/>
                </a:solidFill>
              </a:rPr>
              <a:t>/* </a:t>
            </a:r>
            <a:r>
              <a:rPr lang="zh-CN" altLang="en-US" sz="2000" dirty="0">
                <a:solidFill>
                  <a:srgbClr val="CC00CC"/>
                </a:solidFill>
              </a:rPr>
              <a:t>找到了第</a:t>
            </a:r>
            <a:r>
              <a:rPr lang="en-US" altLang="zh-CN" sz="2000" dirty="0" err="1">
                <a:solidFill>
                  <a:srgbClr val="CC00CC"/>
                </a:solidFill>
              </a:rPr>
              <a:t>i</a:t>
            </a:r>
            <a:r>
              <a:rPr lang="zh-CN" altLang="en-US" sz="2000" dirty="0">
                <a:solidFill>
                  <a:srgbClr val="CC00CC"/>
                </a:solidFill>
              </a:rPr>
              <a:t>个结点 *</a:t>
            </a:r>
            <a:r>
              <a:rPr lang="en-US" altLang="zh-CN" sz="2000" dirty="0">
                <a:solidFill>
                  <a:srgbClr val="CC00CC"/>
                </a:solidFill>
              </a:rPr>
              <a:t>/</a:t>
            </a:r>
          </a:p>
          <a:p>
            <a:pPr marL="0" indent="0">
              <a:spcBef>
                <a:spcPts val="600"/>
              </a:spcBef>
              <a:spcAft>
                <a:spcPts val="0"/>
              </a:spcAft>
              <a:buNone/>
            </a:pPr>
            <a:r>
              <a:rPr lang="en-US" altLang="zh-CN" sz="2000" dirty="0"/>
              <a:t>    else </a:t>
            </a:r>
          </a:p>
          <a:p>
            <a:pPr marL="0" indent="0">
              <a:spcBef>
                <a:spcPts val="600"/>
              </a:spcBef>
              <a:spcAft>
                <a:spcPts val="0"/>
              </a:spcAft>
              <a:buNone/>
            </a:pPr>
            <a:r>
              <a:rPr lang="en-US" altLang="zh-CN" sz="2000" dirty="0"/>
              <a:t>        return NULL;   </a:t>
            </a:r>
            <a:r>
              <a:rPr lang="en-US" altLang="zh-CN" sz="2000" dirty="0">
                <a:solidFill>
                  <a:srgbClr val="CC00CC"/>
                </a:solidFill>
              </a:rPr>
              <a:t>/* </a:t>
            </a:r>
            <a:r>
              <a:rPr lang="zh-CN" altLang="en-US" sz="2000" dirty="0">
                <a:solidFill>
                  <a:srgbClr val="CC00CC"/>
                </a:solidFill>
              </a:rPr>
              <a:t>找不到，</a:t>
            </a:r>
            <a:r>
              <a:rPr lang="en-US" altLang="zh-CN" sz="2000" dirty="0">
                <a:solidFill>
                  <a:srgbClr val="CC00CC"/>
                </a:solidFill>
              </a:rPr>
              <a:t>i≤0</a:t>
            </a:r>
            <a:r>
              <a:rPr lang="zh-CN" altLang="en-US" sz="2000" dirty="0">
                <a:solidFill>
                  <a:srgbClr val="CC00CC"/>
                </a:solidFill>
              </a:rPr>
              <a:t>或</a:t>
            </a:r>
            <a:r>
              <a:rPr lang="en-US" altLang="zh-CN" sz="2000" dirty="0" err="1">
                <a:solidFill>
                  <a:srgbClr val="CC00CC"/>
                </a:solidFill>
              </a:rPr>
              <a:t>i</a:t>
            </a:r>
            <a:r>
              <a:rPr lang="en-US" altLang="zh-CN" sz="2000" dirty="0">
                <a:solidFill>
                  <a:srgbClr val="CC00CC"/>
                </a:solidFill>
              </a:rPr>
              <a:t>&gt;n */</a:t>
            </a:r>
          </a:p>
          <a:p>
            <a:pPr marL="0" indent="0">
              <a:spcBef>
                <a:spcPts val="600"/>
              </a:spcBef>
              <a:spcAft>
                <a:spcPts val="0"/>
              </a:spcAft>
              <a:buNone/>
            </a:pPr>
            <a:r>
              <a:rPr lang="en-US" altLang="zh-CN" sz="2000" dirty="0"/>
              <a:t>}</a:t>
            </a:r>
            <a:endParaRPr lang="zh-CN" altLang="en-US" sz="2000" dirty="0"/>
          </a:p>
        </p:txBody>
      </p:sp>
      <p:grpSp>
        <p:nvGrpSpPr>
          <p:cNvPr id="10" name="组合 9">
            <a:extLst>
              <a:ext uri="{FF2B5EF4-FFF2-40B4-BE49-F238E27FC236}">
                <a16:creationId xmlns:a16="http://schemas.microsoft.com/office/drawing/2014/main" xmlns="" id="{7500E920-EE22-4193-B03B-57ED0A8356EA}"/>
              </a:ext>
            </a:extLst>
          </p:cNvPr>
          <p:cNvGrpSpPr>
            <a:grpSpLocks/>
          </p:cNvGrpSpPr>
          <p:nvPr/>
        </p:nvGrpSpPr>
        <p:grpSpPr bwMode="auto">
          <a:xfrm>
            <a:off x="4419600" y="1700213"/>
            <a:ext cx="7037388" cy="1652587"/>
            <a:chOff x="1711325" y="3929066"/>
            <a:chExt cx="7037388" cy="1652596"/>
          </a:xfrm>
        </p:grpSpPr>
        <p:sp>
          <p:nvSpPr>
            <p:cNvPr id="12" name="Rectangle 4">
              <a:extLst>
                <a:ext uri="{FF2B5EF4-FFF2-40B4-BE49-F238E27FC236}">
                  <a16:creationId xmlns:a16="http://schemas.microsoft.com/office/drawing/2014/main" xmlns="" id="{1B0F966E-9787-4C15-B7F3-BAB1192460AC}"/>
                </a:ext>
              </a:extLst>
            </p:cNvPr>
            <p:cNvSpPr>
              <a:spLocks noChangeArrowheads="1"/>
            </p:cNvSpPr>
            <p:nvPr/>
          </p:nvSpPr>
          <p:spPr bwMode="auto">
            <a:xfrm>
              <a:off x="2338388" y="4503744"/>
              <a:ext cx="360362" cy="36036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13" name="Rectangle 5">
              <a:extLst>
                <a:ext uri="{FF2B5EF4-FFF2-40B4-BE49-F238E27FC236}">
                  <a16:creationId xmlns:a16="http://schemas.microsoft.com/office/drawing/2014/main" xmlns="" id="{E2E47BD7-3B65-4FD2-82D5-07935C26BD83}"/>
                </a:ext>
              </a:extLst>
            </p:cNvPr>
            <p:cNvSpPr>
              <a:spLocks noChangeArrowheads="1"/>
            </p:cNvSpPr>
            <p:nvPr/>
          </p:nvSpPr>
          <p:spPr bwMode="auto">
            <a:xfrm>
              <a:off x="2698750" y="4503744"/>
              <a:ext cx="360363" cy="36036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4" name="Line 6">
              <a:extLst>
                <a:ext uri="{FF2B5EF4-FFF2-40B4-BE49-F238E27FC236}">
                  <a16:creationId xmlns:a16="http://schemas.microsoft.com/office/drawing/2014/main" xmlns="" id="{3A02A6D5-A658-44D0-BE97-4A876E30B5F7}"/>
                </a:ext>
              </a:extLst>
            </p:cNvPr>
            <p:cNvSpPr>
              <a:spLocks noChangeShapeType="1"/>
            </p:cNvSpPr>
            <p:nvPr/>
          </p:nvSpPr>
          <p:spPr bwMode="auto">
            <a:xfrm>
              <a:off x="1990725" y="4683132"/>
              <a:ext cx="360363"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5" name="Text Box 7">
              <a:extLst>
                <a:ext uri="{FF2B5EF4-FFF2-40B4-BE49-F238E27FC236}">
                  <a16:creationId xmlns:a16="http://schemas.microsoft.com/office/drawing/2014/main" xmlns="" id="{E819774D-A1A6-4A5A-9009-6B9039D4F68F}"/>
                </a:ext>
              </a:extLst>
            </p:cNvPr>
            <p:cNvSpPr txBox="1">
              <a:spLocks noChangeArrowheads="1"/>
            </p:cNvSpPr>
            <p:nvPr/>
          </p:nvSpPr>
          <p:spPr bwMode="auto">
            <a:xfrm>
              <a:off x="1711325" y="4503744"/>
              <a:ext cx="268288" cy="366714"/>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cs typeface="Times New Roman" pitchFamily="18" charset="0"/>
                </a:rPr>
                <a:t>L</a:t>
              </a:r>
              <a:endParaRPr lang="en-US" altLang="zh-CN" b="1" kern="0" dirty="0">
                <a:solidFill>
                  <a:srgbClr val="0000FF"/>
                </a:solidFill>
                <a:latin typeface="Times New Roman" pitchFamily="18" charset="0"/>
                <a:cs typeface="Times New Roman" pitchFamily="18" charset="0"/>
              </a:endParaRPr>
            </a:p>
          </p:txBody>
        </p:sp>
        <p:sp>
          <p:nvSpPr>
            <p:cNvPr id="16" name="Rectangle 8">
              <a:extLst>
                <a:ext uri="{FF2B5EF4-FFF2-40B4-BE49-F238E27FC236}">
                  <a16:creationId xmlns:a16="http://schemas.microsoft.com/office/drawing/2014/main" xmlns="" id="{C5A06D55-44A7-40F3-A8F6-CAC7F74B038D}"/>
                </a:ext>
              </a:extLst>
            </p:cNvPr>
            <p:cNvSpPr>
              <a:spLocks noChangeArrowheads="1"/>
            </p:cNvSpPr>
            <p:nvPr/>
          </p:nvSpPr>
          <p:spPr bwMode="auto">
            <a:xfrm>
              <a:off x="454660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7" name="Rectangle 9">
              <a:extLst>
                <a:ext uri="{FF2B5EF4-FFF2-40B4-BE49-F238E27FC236}">
                  <a16:creationId xmlns:a16="http://schemas.microsoft.com/office/drawing/2014/main" xmlns="" id="{6C087ADF-483A-4C8E-A9D7-2A6FBD5824F0}"/>
                </a:ext>
              </a:extLst>
            </p:cNvPr>
            <p:cNvSpPr>
              <a:spLocks noChangeArrowheads="1"/>
            </p:cNvSpPr>
            <p:nvPr/>
          </p:nvSpPr>
          <p:spPr bwMode="auto">
            <a:xfrm>
              <a:off x="4906963"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8" name="Freeform 10">
              <a:extLst>
                <a:ext uri="{FF2B5EF4-FFF2-40B4-BE49-F238E27FC236}">
                  <a16:creationId xmlns:a16="http://schemas.microsoft.com/office/drawing/2014/main" xmlns="" id="{06F4DCF3-D3BD-4B11-9736-2948DC9FFF19}"/>
                </a:ext>
              </a:extLst>
            </p:cNvPr>
            <p:cNvSpPr>
              <a:spLocks/>
            </p:cNvSpPr>
            <p:nvPr/>
          </p:nvSpPr>
          <p:spPr bwMode="auto">
            <a:xfrm>
              <a:off x="2878138" y="4681545"/>
              <a:ext cx="552450" cy="3175"/>
            </a:xfrm>
            <a:custGeom>
              <a:avLst/>
              <a:gdLst/>
              <a:ahLst/>
              <a:cxnLst>
                <a:cxn ang="0">
                  <a:pos x="0" y="0"/>
                </a:cxn>
                <a:cxn ang="0">
                  <a:pos x="348" y="2"/>
                </a:cxn>
              </a:cxnLst>
              <a:rect l="0" t="0" r="r" b="b"/>
              <a:pathLst>
                <a:path w="348" h="2">
                  <a:moveTo>
                    <a:pt x="0" y="0"/>
                  </a:moveTo>
                  <a:lnTo>
                    <a:pt x="348" y="2"/>
                  </a:lnTo>
                </a:path>
              </a:pathLst>
            </a:cu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stealth" w="med" len="med"/>
            </a:ln>
            <a:effectLst>
              <a:outerShdw blurRad="40000" dist="20000" dir="5400000" rotWithShape="0">
                <a:srgbClr val="000000">
                  <a:alpha val="38000"/>
                </a:srgbClr>
              </a:outerShdw>
            </a:effectLst>
          </p:spPr>
          <p:txBody>
            <a:bodyPr wrap="none"/>
            <a:lstStyle/>
            <a:p>
              <a:pPr algn="ctr" fontAlgn="auto">
                <a:spcBef>
                  <a:spcPts val="0"/>
                </a:spcBef>
                <a:spcAft>
                  <a:spcPts val="0"/>
                </a:spcAft>
                <a:defRPr/>
              </a:pPr>
              <a:endParaRPr lang="zh-CN" altLang="en-US" sz="2400" b="1" kern="0">
                <a:solidFill>
                  <a:prstClr val="black"/>
                </a:solidFill>
                <a:latin typeface="Calibri"/>
                <a:ea typeface="宋体"/>
              </a:endParaRPr>
            </a:p>
          </p:txBody>
        </p:sp>
        <p:sp>
          <p:nvSpPr>
            <p:cNvPr id="19" name="Rectangle 11">
              <a:extLst>
                <a:ext uri="{FF2B5EF4-FFF2-40B4-BE49-F238E27FC236}">
                  <a16:creationId xmlns:a16="http://schemas.microsoft.com/office/drawing/2014/main" xmlns="" id="{4E6F62CC-CE22-4C41-B535-C09CB560A239}"/>
                </a:ext>
              </a:extLst>
            </p:cNvPr>
            <p:cNvSpPr>
              <a:spLocks noChangeArrowheads="1"/>
            </p:cNvSpPr>
            <p:nvPr/>
          </p:nvSpPr>
          <p:spPr bwMode="auto">
            <a:xfrm>
              <a:off x="5614988"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e</a:t>
              </a:r>
            </a:p>
          </p:txBody>
        </p:sp>
        <p:sp>
          <p:nvSpPr>
            <p:cNvPr id="20" name="Rectangle 12">
              <a:extLst>
                <a:ext uri="{FF2B5EF4-FFF2-40B4-BE49-F238E27FC236}">
                  <a16:creationId xmlns:a16="http://schemas.microsoft.com/office/drawing/2014/main" xmlns="" id="{4BAF7AF2-D17B-4CBA-A7F4-F7AC06F246C2}"/>
                </a:ext>
              </a:extLst>
            </p:cNvPr>
            <p:cNvSpPr>
              <a:spLocks noChangeArrowheads="1"/>
            </p:cNvSpPr>
            <p:nvPr/>
          </p:nvSpPr>
          <p:spPr bwMode="auto">
            <a:xfrm>
              <a:off x="597535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21" name="Line 13">
              <a:extLst>
                <a:ext uri="{FF2B5EF4-FFF2-40B4-BE49-F238E27FC236}">
                  <a16:creationId xmlns:a16="http://schemas.microsoft.com/office/drawing/2014/main" xmlns="" id="{C902972A-5B05-4423-B7ED-CBA7E63E326C}"/>
                </a:ext>
              </a:extLst>
            </p:cNvPr>
            <p:cNvSpPr>
              <a:spLocks noChangeShapeType="1"/>
            </p:cNvSpPr>
            <p:nvPr/>
          </p:nvSpPr>
          <p:spPr bwMode="auto">
            <a:xfrm>
              <a:off x="5267325" y="4683132"/>
              <a:ext cx="360363"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2" name="Rectangle 14">
              <a:extLst>
                <a:ext uri="{FF2B5EF4-FFF2-40B4-BE49-F238E27FC236}">
                  <a16:creationId xmlns:a16="http://schemas.microsoft.com/office/drawing/2014/main" xmlns="" id="{8753C953-0767-466F-8FFA-AF1FDE418FD8}"/>
                </a:ext>
              </a:extLst>
            </p:cNvPr>
            <p:cNvSpPr>
              <a:spLocks noChangeArrowheads="1"/>
            </p:cNvSpPr>
            <p:nvPr/>
          </p:nvSpPr>
          <p:spPr bwMode="auto">
            <a:xfrm>
              <a:off x="8027988"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a</a:t>
              </a:r>
              <a:r>
                <a:rPr lang="en-US" altLang="zh-CN" b="1" i="1" kern="0" baseline="-25000" dirty="0">
                  <a:solidFill>
                    <a:srgbClr val="0000FF"/>
                  </a:solidFill>
                  <a:latin typeface="Times New Roman" pitchFamily="18" charset="0"/>
                  <a:cs typeface="Times New Roman" pitchFamily="18" charset="0"/>
                </a:rPr>
                <a:t>n</a:t>
              </a:r>
            </a:p>
          </p:txBody>
        </p:sp>
        <p:sp>
          <p:nvSpPr>
            <p:cNvPr id="23" name="Rectangle 15">
              <a:extLst>
                <a:ext uri="{FF2B5EF4-FFF2-40B4-BE49-F238E27FC236}">
                  <a16:creationId xmlns:a16="http://schemas.microsoft.com/office/drawing/2014/main" xmlns="" id="{4E9C7422-F826-4FF5-9604-0ABA75E667AF}"/>
                </a:ext>
              </a:extLst>
            </p:cNvPr>
            <p:cNvSpPr>
              <a:spLocks noChangeArrowheads="1"/>
            </p:cNvSpPr>
            <p:nvPr/>
          </p:nvSpPr>
          <p:spPr bwMode="auto">
            <a:xfrm>
              <a:off x="838835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kern="0">
                  <a:solidFill>
                    <a:srgbClr val="0000FF"/>
                  </a:solidFill>
                  <a:latin typeface="Verdana" pitchFamily="34" charset="0"/>
                </a:rPr>
                <a:t>∧</a:t>
              </a:r>
            </a:p>
          </p:txBody>
        </p:sp>
        <p:sp>
          <p:nvSpPr>
            <p:cNvPr id="24" name="Freeform 16">
              <a:extLst>
                <a:ext uri="{FF2B5EF4-FFF2-40B4-BE49-F238E27FC236}">
                  <a16:creationId xmlns:a16="http://schemas.microsoft.com/office/drawing/2014/main" xmlns="" id="{7F84ACDA-C445-42D2-B0CC-58D29657D9E7}"/>
                </a:ext>
              </a:extLst>
            </p:cNvPr>
            <p:cNvSpPr>
              <a:spLocks/>
            </p:cNvSpPr>
            <p:nvPr/>
          </p:nvSpPr>
          <p:spPr bwMode="auto">
            <a:xfrm>
              <a:off x="7553325" y="4681545"/>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5" name="Freeform 17">
              <a:extLst>
                <a:ext uri="{FF2B5EF4-FFF2-40B4-BE49-F238E27FC236}">
                  <a16:creationId xmlns:a16="http://schemas.microsoft.com/office/drawing/2014/main" xmlns="" id="{6D3C6048-F8BD-43EB-B62D-D46B981F6FF4}"/>
                </a:ext>
              </a:extLst>
            </p:cNvPr>
            <p:cNvSpPr>
              <a:spLocks/>
            </p:cNvSpPr>
            <p:nvPr/>
          </p:nvSpPr>
          <p:spPr bwMode="auto">
            <a:xfrm>
              <a:off x="3946525" y="4679957"/>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6" name="Text Box 20">
              <a:extLst>
                <a:ext uri="{FF2B5EF4-FFF2-40B4-BE49-F238E27FC236}">
                  <a16:creationId xmlns:a16="http://schemas.microsoft.com/office/drawing/2014/main" xmlns="" id="{4A86CD7D-8CD8-41CE-813D-8D53E0EFF76E}"/>
                </a:ext>
              </a:extLst>
            </p:cNvPr>
            <p:cNvSpPr txBox="1">
              <a:spLocks noChangeArrowheads="1"/>
            </p:cNvSpPr>
            <p:nvPr/>
          </p:nvSpPr>
          <p:spPr bwMode="auto">
            <a:xfrm>
              <a:off x="3386138" y="4254505"/>
              <a:ext cx="720725" cy="579441"/>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3200" kern="0">
                  <a:solidFill>
                    <a:prstClr val="black"/>
                  </a:solidFill>
                  <a:latin typeface="Arial"/>
                </a:rPr>
                <a:t>…</a:t>
              </a:r>
              <a:endParaRPr lang="en-US" altLang="zh-CN" sz="3200" kern="0">
                <a:solidFill>
                  <a:prstClr val="black"/>
                </a:solidFill>
                <a:latin typeface="Verdana" pitchFamily="34" charset="0"/>
              </a:endParaRPr>
            </a:p>
          </p:txBody>
        </p:sp>
        <p:sp>
          <p:nvSpPr>
            <p:cNvPr id="27" name="Line 21">
              <a:extLst>
                <a:ext uri="{FF2B5EF4-FFF2-40B4-BE49-F238E27FC236}">
                  <a16:creationId xmlns:a16="http://schemas.microsoft.com/office/drawing/2014/main" xmlns="" id="{F2227B7D-8027-48D4-A035-4DC2211E2FAF}"/>
                </a:ext>
              </a:extLst>
            </p:cNvPr>
            <p:cNvSpPr>
              <a:spLocks noChangeShapeType="1"/>
            </p:cNvSpPr>
            <p:nvPr/>
          </p:nvSpPr>
          <p:spPr bwMode="auto">
            <a:xfrm>
              <a:off x="5724525" y="4144967"/>
              <a:ext cx="0" cy="358777"/>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8" name="Text Box 22">
              <a:extLst>
                <a:ext uri="{FF2B5EF4-FFF2-40B4-BE49-F238E27FC236}">
                  <a16:creationId xmlns:a16="http://schemas.microsoft.com/office/drawing/2014/main" xmlns="" id="{B9A2BF62-76F8-434C-BCA4-529AA046C107}"/>
                </a:ext>
              </a:extLst>
            </p:cNvPr>
            <p:cNvSpPr txBox="1">
              <a:spLocks noChangeArrowheads="1"/>
            </p:cNvSpPr>
            <p:nvPr/>
          </p:nvSpPr>
          <p:spPr bwMode="auto">
            <a:xfrm>
              <a:off x="5724525" y="3929066"/>
              <a:ext cx="360363" cy="366714"/>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err="1">
                  <a:solidFill>
                    <a:srgbClr val="0000FF"/>
                  </a:solidFill>
                  <a:latin typeface="Times New Roman" pitchFamily="18" charset="0"/>
                  <a:ea typeface="楷体_GB2312" pitchFamily="49" charset="-122"/>
                </a:rPr>
                <a:t>i</a:t>
              </a:r>
              <a:endParaRPr lang="en-US" altLang="zh-CN" b="1" i="1" kern="0" dirty="0">
                <a:solidFill>
                  <a:srgbClr val="0000FF"/>
                </a:solidFill>
                <a:latin typeface="Times New Roman" pitchFamily="18" charset="0"/>
                <a:ea typeface="楷体_GB2312" pitchFamily="49" charset="-122"/>
              </a:endParaRPr>
            </a:p>
          </p:txBody>
        </p:sp>
        <p:sp>
          <p:nvSpPr>
            <p:cNvPr id="29" name="Freeform 23">
              <a:extLst>
                <a:ext uri="{FF2B5EF4-FFF2-40B4-BE49-F238E27FC236}">
                  <a16:creationId xmlns:a16="http://schemas.microsoft.com/office/drawing/2014/main" xmlns="" id="{11D2EFD0-219A-43ED-91AA-5FB7261E7C88}"/>
                </a:ext>
              </a:extLst>
            </p:cNvPr>
            <p:cNvSpPr>
              <a:spLocks/>
            </p:cNvSpPr>
            <p:nvPr/>
          </p:nvSpPr>
          <p:spPr bwMode="auto">
            <a:xfrm>
              <a:off x="6084888" y="4683132"/>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0" name="Text Box 24">
              <a:extLst>
                <a:ext uri="{FF2B5EF4-FFF2-40B4-BE49-F238E27FC236}">
                  <a16:creationId xmlns:a16="http://schemas.microsoft.com/office/drawing/2014/main" xmlns="" id="{CDDF57D1-4609-460A-88C1-039D4B1DBD72}"/>
                </a:ext>
              </a:extLst>
            </p:cNvPr>
            <p:cNvSpPr txBox="1">
              <a:spLocks noChangeArrowheads="1"/>
            </p:cNvSpPr>
            <p:nvPr/>
          </p:nvSpPr>
          <p:spPr bwMode="auto">
            <a:xfrm>
              <a:off x="6732588" y="4262443"/>
              <a:ext cx="720725" cy="57944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3200" kern="0" dirty="0">
                  <a:solidFill>
                    <a:prstClr val="black"/>
                  </a:solidFill>
                  <a:latin typeface="Arial"/>
                </a:rPr>
                <a:t>…</a:t>
              </a:r>
              <a:endParaRPr lang="en-US" altLang="zh-CN" sz="3200" kern="0" dirty="0">
                <a:solidFill>
                  <a:prstClr val="black"/>
                </a:solidFill>
                <a:latin typeface="Verdana" pitchFamily="34" charset="0"/>
              </a:endParaRPr>
            </a:p>
          </p:txBody>
        </p:sp>
        <p:sp>
          <p:nvSpPr>
            <p:cNvPr id="31" name="Line 25">
              <a:extLst>
                <a:ext uri="{FF2B5EF4-FFF2-40B4-BE49-F238E27FC236}">
                  <a16:creationId xmlns:a16="http://schemas.microsoft.com/office/drawing/2014/main" xmlns="" id="{858E50F6-4ACF-4448-A749-3A4EC642889D}"/>
                </a:ext>
              </a:extLst>
            </p:cNvPr>
            <p:cNvSpPr>
              <a:spLocks noChangeShapeType="1"/>
            </p:cNvSpPr>
            <p:nvPr/>
          </p:nvSpPr>
          <p:spPr bwMode="auto">
            <a:xfrm flipV="1">
              <a:off x="5724525" y="4864108"/>
              <a:ext cx="0" cy="288927"/>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2" name="Text Box 26">
              <a:extLst>
                <a:ext uri="{FF2B5EF4-FFF2-40B4-BE49-F238E27FC236}">
                  <a16:creationId xmlns:a16="http://schemas.microsoft.com/office/drawing/2014/main" xmlns="" id="{E86CF555-D0A6-43B6-9F87-0BD5F41B4181}"/>
                </a:ext>
              </a:extLst>
            </p:cNvPr>
            <p:cNvSpPr txBox="1">
              <a:spLocks noChangeArrowheads="1"/>
            </p:cNvSpPr>
            <p:nvPr/>
          </p:nvSpPr>
          <p:spPr bwMode="auto">
            <a:xfrm>
              <a:off x="5572125" y="5214948"/>
              <a:ext cx="360363" cy="366714"/>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a:t>
              </a:r>
            </a:p>
          </p:txBody>
        </p:sp>
      </p:grpSp>
      <p:sp>
        <p:nvSpPr>
          <p:cNvPr id="4" name="文本框 3">
            <a:extLst>
              <a:ext uri="{FF2B5EF4-FFF2-40B4-BE49-F238E27FC236}">
                <a16:creationId xmlns:a16="http://schemas.microsoft.com/office/drawing/2014/main" xmlns="" id="{11604F29-604F-441F-9B41-9DA8D26DC2E6}"/>
              </a:ext>
            </a:extLst>
          </p:cNvPr>
          <p:cNvSpPr txBox="1"/>
          <p:nvPr/>
        </p:nvSpPr>
        <p:spPr>
          <a:xfrm>
            <a:off x="6965157" y="4264184"/>
            <a:ext cx="4157662" cy="492443"/>
          </a:xfrm>
          <a:prstGeom prst="rect">
            <a:avLst/>
          </a:prstGeom>
          <a:solidFill>
            <a:srgbClr val="FFFFCC"/>
          </a:solidFill>
        </p:spPr>
        <p:txBody>
          <a:bodyPr wrap="square" rtlCol="0">
            <a:spAutoFit/>
          </a:bodyPr>
          <a:lstStyle/>
          <a:p>
            <a:r>
              <a:rPr lang="zh-CN" altLang="en-US" sz="2600" b="1" dirty="0">
                <a:latin typeface="微软雅黑" panose="020B0503020204020204" pitchFamily="34" charset="-122"/>
                <a:ea typeface="微软雅黑" panose="020B0503020204020204" pitchFamily="34" charset="-122"/>
              </a:rPr>
              <a:t>算法的时间复杂度为 </a:t>
            </a:r>
            <a:r>
              <a:rPr lang="en-US" altLang="zh-CN" sz="2600" b="1" dirty="0">
                <a:solidFill>
                  <a:srgbClr val="FF0000"/>
                </a:solidFill>
                <a:latin typeface="微软雅黑" panose="020B0503020204020204" pitchFamily="34" charset="-122"/>
                <a:ea typeface="微软雅黑" panose="020B0503020204020204" pitchFamily="34" charset="-122"/>
              </a:rPr>
              <a:t>O(n)</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a:extLst>
              <a:ext uri="{FF2B5EF4-FFF2-40B4-BE49-F238E27FC236}">
                <a16:creationId xmlns:a16="http://schemas.microsoft.com/office/drawing/2014/main" xmlns="" id="{95C80CAF-9923-4E34-9ADF-701B3DA8D715}"/>
              </a:ext>
            </a:extLst>
          </p:cNvPr>
          <p:cNvSpPr>
            <a:spLocks noGrp="1" noChangeArrowheads="1"/>
          </p:cNvSpPr>
          <p:nvPr>
            <p:ph type="body" idx="1"/>
          </p:nvPr>
        </p:nvSpPr>
        <p:spPr>
          <a:xfrm>
            <a:off x="304800" y="1295400"/>
            <a:ext cx="11582400" cy="525780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spcBef>
                <a:spcPts val="600"/>
              </a:spcBef>
              <a:buNone/>
            </a:pPr>
            <a:r>
              <a:rPr lang="en-US" altLang="zh-CN" sz="2000" dirty="0">
                <a:solidFill>
                  <a:srgbClr val="CC00CC"/>
                </a:solidFill>
              </a:rPr>
              <a:t>/* </a:t>
            </a:r>
            <a:r>
              <a:rPr lang="zh-CN" altLang="en-US" sz="2000" dirty="0">
                <a:solidFill>
                  <a:srgbClr val="CC00CC"/>
                </a:solidFill>
              </a:rPr>
              <a:t>在带头结点的单链表</a:t>
            </a:r>
            <a:r>
              <a:rPr lang="en-US" altLang="zh-CN" sz="2000" dirty="0">
                <a:solidFill>
                  <a:srgbClr val="CC00CC"/>
                </a:solidFill>
              </a:rPr>
              <a:t>L</a:t>
            </a:r>
            <a:r>
              <a:rPr lang="zh-CN" altLang="en-US" sz="2000" dirty="0">
                <a:solidFill>
                  <a:srgbClr val="CC00CC"/>
                </a:solidFill>
              </a:rPr>
              <a:t>中查找其结点值等于</a:t>
            </a:r>
            <a:r>
              <a:rPr lang="en-US" altLang="zh-CN" sz="2000" dirty="0">
                <a:solidFill>
                  <a:srgbClr val="CC00CC"/>
                </a:solidFill>
              </a:rPr>
              <a:t>key</a:t>
            </a:r>
            <a:r>
              <a:rPr lang="zh-CN" altLang="en-US" sz="2000" dirty="0">
                <a:solidFill>
                  <a:srgbClr val="CC00CC"/>
                </a:solidFill>
              </a:rPr>
              <a:t>的结点 </a:t>
            </a:r>
            <a:r>
              <a:rPr lang="en-US" altLang="zh-CN" sz="2000" dirty="0">
                <a:solidFill>
                  <a:srgbClr val="CC00CC"/>
                </a:solidFill>
              </a:rPr>
              <a:t>*/</a:t>
            </a:r>
          </a:p>
          <a:p>
            <a:pPr marL="0" indent="0">
              <a:spcBef>
                <a:spcPts val="600"/>
              </a:spcBef>
              <a:buNone/>
            </a:pPr>
            <a:r>
              <a:rPr lang="en-US" altLang="zh-CN" sz="2000" dirty="0"/>
              <a:t>Node *Locate( </a:t>
            </a:r>
            <a:r>
              <a:rPr lang="en-US" altLang="zh-CN" sz="2000" dirty="0" err="1"/>
              <a:t>LinkList</a:t>
            </a:r>
            <a:r>
              <a:rPr lang="en-US" altLang="zh-CN" sz="2000" dirty="0"/>
              <a:t> </a:t>
            </a:r>
            <a:r>
              <a:rPr lang="en-US" altLang="zh-CN" sz="2000" dirty="0" err="1"/>
              <a:t>L,ElemType</a:t>
            </a:r>
            <a:r>
              <a:rPr lang="en-US" altLang="zh-CN" sz="2000" dirty="0"/>
              <a:t> key) { </a:t>
            </a:r>
            <a:r>
              <a:rPr lang="en-US" altLang="zh-CN" sz="2000" dirty="0">
                <a:solidFill>
                  <a:srgbClr val="CC00CC"/>
                </a:solidFill>
              </a:rPr>
              <a:t>/* </a:t>
            </a:r>
            <a:r>
              <a:rPr lang="zh-CN" altLang="en-US" sz="2000" dirty="0">
                <a:solidFill>
                  <a:srgbClr val="CC00CC"/>
                </a:solidFill>
              </a:rPr>
              <a:t>若找到则返回该结点的位置</a:t>
            </a:r>
            <a:r>
              <a:rPr lang="en-US" altLang="zh-CN" sz="2000" dirty="0">
                <a:solidFill>
                  <a:srgbClr val="CC00CC"/>
                </a:solidFill>
              </a:rPr>
              <a:t>p</a:t>
            </a:r>
            <a:r>
              <a:rPr lang="zh-CN" altLang="en-US" sz="2000" dirty="0">
                <a:solidFill>
                  <a:srgbClr val="CC00CC"/>
                </a:solidFill>
              </a:rPr>
              <a:t>，否则返回</a:t>
            </a:r>
            <a:r>
              <a:rPr lang="en-US" altLang="zh-CN" sz="2000" dirty="0">
                <a:solidFill>
                  <a:srgbClr val="CC00CC"/>
                </a:solidFill>
              </a:rPr>
              <a:t>NULL */</a:t>
            </a:r>
            <a:endParaRPr lang="en-US" altLang="zh-CN" sz="2000" dirty="0"/>
          </a:p>
          <a:p>
            <a:pPr marL="0" indent="0">
              <a:spcBef>
                <a:spcPts val="600"/>
              </a:spcBef>
              <a:buNone/>
            </a:pPr>
            <a:r>
              <a:rPr lang="en-US" altLang="zh-CN" sz="2000" dirty="0"/>
              <a:t>    Node *p;</a:t>
            </a:r>
          </a:p>
          <a:p>
            <a:pPr marL="0" indent="0">
              <a:spcBef>
                <a:spcPts val="600"/>
              </a:spcBef>
              <a:buNone/>
            </a:pPr>
            <a:r>
              <a:rPr lang="en-US" altLang="zh-CN" sz="2000" dirty="0"/>
              <a:t>    p=L-&gt;next;      </a:t>
            </a:r>
            <a:r>
              <a:rPr lang="en-US" altLang="zh-CN" sz="2000" dirty="0">
                <a:solidFill>
                  <a:srgbClr val="CC00CC"/>
                </a:solidFill>
              </a:rPr>
              <a:t>/* </a:t>
            </a:r>
            <a:r>
              <a:rPr lang="zh-CN" altLang="en-US" sz="2000" dirty="0">
                <a:solidFill>
                  <a:srgbClr val="CC00CC"/>
                </a:solidFill>
              </a:rPr>
              <a:t>从表中第一个结点比较 *</a:t>
            </a:r>
            <a:r>
              <a:rPr lang="en-US" altLang="zh-CN" sz="2000" dirty="0">
                <a:solidFill>
                  <a:srgbClr val="CC00CC"/>
                </a:solidFill>
              </a:rPr>
              <a:t>/</a:t>
            </a:r>
          </a:p>
          <a:p>
            <a:pPr marL="0" indent="0">
              <a:spcBef>
                <a:spcPts val="600"/>
              </a:spcBef>
              <a:buNone/>
            </a:pPr>
            <a:r>
              <a:rPr lang="en-US" altLang="zh-CN" sz="2000" dirty="0"/>
              <a:t>    while (p!=NULL)</a:t>
            </a:r>
          </a:p>
          <a:p>
            <a:pPr marL="0" indent="0">
              <a:spcBef>
                <a:spcPts val="600"/>
              </a:spcBef>
              <a:buNone/>
            </a:pPr>
            <a:r>
              <a:rPr lang="en-US" altLang="zh-CN" sz="2000" dirty="0"/>
              <a:t>        if (p-&gt;data!=key)</a:t>
            </a:r>
          </a:p>
          <a:p>
            <a:pPr marL="0" indent="0">
              <a:spcBef>
                <a:spcPts val="600"/>
              </a:spcBef>
              <a:buNone/>
            </a:pPr>
            <a:r>
              <a:rPr lang="en-US" altLang="zh-CN" sz="2000" dirty="0"/>
              <a:t>             p=p-&gt;next;     </a:t>
            </a:r>
          </a:p>
          <a:p>
            <a:pPr marL="0" indent="0">
              <a:spcBef>
                <a:spcPts val="600"/>
              </a:spcBef>
              <a:buNone/>
            </a:pPr>
            <a:r>
              <a:rPr lang="en-US" altLang="zh-CN" sz="2000" dirty="0"/>
              <a:t>        else  </a:t>
            </a:r>
          </a:p>
          <a:p>
            <a:pPr marL="0" indent="0">
              <a:spcBef>
                <a:spcPts val="600"/>
              </a:spcBef>
              <a:buNone/>
            </a:pPr>
            <a:r>
              <a:rPr lang="en-US" altLang="zh-CN" sz="2000" dirty="0"/>
              <a:t>             break;     </a:t>
            </a:r>
            <a:r>
              <a:rPr lang="en-US" altLang="zh-CN" sz="2000" dirty="0">
                <a:solidFill>
                  <a:srgbClr val="CC00CC"/>
                </a:solidFill>
              </a:rPr>
              <a:t>/* </a:t>
            </a:r>
            <a:r>
              <a:rPr lang="zh-CN" altLang="en-US" sz="2000" dirty="0">
                <a:solidFill>
                  <a:srgbClr val="CC00CC"/>
                </a:solidFill>
              </a:rPr>
              <a:t>找到结点</a:t>
            </a:r>
            <a:r>
              <a:rPr lang="en-US" altLang="zh-CN" sz="2000" dirty="0">
                <a:solidFill>
                  <a:srgbClr val="CC00CC"/>
                </a:solidFill>
              </a:rPr>
              <a:t>key</a:t>
            </a:r>
            <a:r>
              <a:rPr lang="zh-CN" altLang="en-US" sz="2000" dirty="0">
                <a:solidFill>
                  <a:srgbClr val="CC00CC"/>
                </a:solidFill>
              </a:rPr>
              <a:t>，退出循环 *</a:t>
            </a:r>
            <a:r>
              <a:rPr lang="en-US" altLang="zh-CN" sz="2000" dirty="0">
                <a:solidFill>
                  <a:srgbClr val="CC00CC"/>
                </a:solidFill>
              </a:rPr>
              <a:t>/</a:t>
            </a:r>
          </a:p>
          <a:p>
            <a:pPr marL="0" indent="0">
              <a:spcBef>
                <a:spcPts val="600"/>
              </a:spcBef>
              <a:buNone/>
            </a:pPr>
            <a:r>
              <a:rPr lang="en-US" altLang="zh-CN" sz="2000" dirty="0"/>
              <a:t>    return p;</a:t>
            </a:r>
          </a:p>
          <a:p>
            <a:pPr marL="0" indent="0">
              <a:spcBef>
                <a:spcPts val="600"/>
              </a:spcBef>
              <a:buNone/>
            </a:pPr>
            <a:r>
              <a:rPr lang="en-US" altLang="zh-CN" sz="2000" dirty="0"/>
              <a:t>}</a:t>
            </a:r>
          </a:p>
        </p:txBody>
      </p:sp>
      <p:sp>
        <p:nvSpPr>
          <p:cNvPr id="7" name="Rectangle 2">
            <a:extLst>
              <a:ext uri="{FF2B5EF4-FFF2-40B4-BE49-F238E27FC236}">
                <a16:creationId xmlns:a16="http://schemas.microsoft.com/office/drawing/2014/main" xmlns="" id="{B155FF7C-3348-4D94-8293-7A1B3FE2C80D}"/>
              </a:ext>
            </a:extLst>
          </p:cNvPr>
          <p:cNvSpPr txBox="1">
            <a:spLocks noChangeArrowheads="1"/>
          </p:cNvSpPr>
          <p:nvPr/>
        </p:nvSpPr>
        <p:spPr bwMode="auto">
          <a:xfrm>
            <a:off x="914400" y="457199"/>
            <a:ext cx="10363200" cy="687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pPr marL="685800" indent="-685800"/>
            <a:r>
              <a:rPr lang="zh-CN" altLang="en-US" sz="2800" kern="0" dirty="0">
                <a:latin typeface="宋体" panose="02010600030101010101" pitchFamily="2" charset="-122"/>
              </a:rPr>
              <a:t>单链表查找：按值</a:t>
            </a:r>
            <a:endParaRPr lang="zh-CN" altLang="en-US" sz="2800" kern="0" dirty="0"/>
          </a:p>
        </p:txBody>
      </p:sp>
      <p:grpSp>
        <p:nvGrpSpPr>
          <p:cNvPr id="9" name="组合 8">
            <a:extLst>
              <a:ext uri="{FF2B5EF4-FFF2-40B4-BE49-F238E27FC236}">
                <a16:creationId xmlns:a16="http://schemas.microsoft.com/office/drawing/2014/main" xmlns="" id="{CE0904D0-9806-4B5A-917F-95BDDEE88D30}"/>
              </a:ext>
            </a:extLst>
          </p:cNvPr>
          <p:cNvGrpSpPr>
            <a:grpSpLocks/>
          </p:cNvGrpSpPr>
          <p:nvPr/>
        </p:nvGrpSpPr>
        <p:grpSpPr bwMode="auto">
          <a:xfrm>
            <a:off x="4249737" y="3200400"/>
            <a:ext cx="7037388" cy="1327150"/>
            <a:chOff x="1711325" y="4254505"/>
            <a:chExt cx="7037388" cy="1327157"/>
          </a:xfrm>
        </p:grpSpPr>
        <p:sp>
          <p:nvSpPr>
            <p:cNvPr id="10" name="Rectangle 4">
              <a:extLst>
                <a:ext uri="{FF2B5EF4-FFF2-40B4-BE49-F238E27FC236}">
                  <a16:creationId xmlns:a16="http://schemas.microsoft.com/office/drawing/2014/main" xmlns="" id="{0AF9BDBB-2A28-481D-8BFA-0FFB601BC28C}"/>
                </a:ext>
              </a:extLst>
            </p:cNvPr>
            <p:cNvSpPr>
              <a:spLocks noChangeArrowheads="1"/>
            </p:cNvSpPr>
            <p:nvPr/>
          </p:nvSpPr>
          <p:spPr bwMode="auto">
            <a:xfrm>
              <a:off x="2338388" y="4503744"/>
              <a:ext cx="360362" cy="36036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11" name="Rectangle 5">
              <a:extLst>
                <a:ext uri="{FF2B5EF4-FFF2-40B4-BE49-F238E27FC236}">
                  <a16:creationId xmlns:a16="http://schemas.microsoft.com/office/drawing/2014/main" xmlns="" id="{AAE0E88B-3697-4ED3-8EF3-EFD273762894}"/>
                </a:ext>
              </a:extLst>
            </p:cNvPr>
            <p:cNvSpPr>
              <a:spLocks noChangeArrowheads="1"/>
            </p:cNvSpPr>
            <p:nvPr/>
          </p:nvSpPr>
          <p:spPr bwMode="auto">
            <a:xfrm>
              <a:off x="2698750" y="4503744"/>
              <a:ext cx="360363" cy="36036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2" name="Line 6">
              <a:extLst>
                <a:ext uri="{FF2B5EF4-FFF2-40B4-BE49-F238E27FC236}">
                  <a16:creationId xmlns:a16="http://schemas.microsoft.com/office/drawing/2014/main" xmlns="" id="{CB6D5D83-946B-442F-AEE8-77AF962403EE}"/>
                </a:ext>
              </a:extLst>
            </p:cNvPr>
            <p:cNvSpPr>
              <a:spLocks noChangeShapeType="1"/>
            </p:cNvSpPr>
            <p:nvPr/>
          </p:nvSpPr>
          <p:spPr bwMode="auto">
            <a:xfrm>
              <a:off x="1990725" y="4683132"/>
              <a:ext cx="360363"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3" name="Text Box 7">
              <a:extLst>
                <a:ext uri="{FF2B5EF4-FFF2-40B4-BE49-F238E27FC236}">
                  <a16:creationId xmlns:a16="http://schemas.microsoft.com/office/drawing/2014/main" xmlns="" id="{F15249DD-F078-4A5D-8A57-9601C747CF75}"/>
                </a:ext>
              </a:extLst>
            </p:cNvPr>
            <p:cNvSpPr txBox="1">
              <a:spLocks noChangeArrowheads="1"/>
            </p:cNvSpPr>
            <p:nvPr/>
          </p:nvSpPr>
          <p:spPr bwMode="auto">
            <a:xfrm>
              <a:off x="1711325" y="4503744"/>
              <a:ext cx="268288" cy="366714"/>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cs typeface="Times New Roman" pitchFamily="18" charset="0"/>
                </a:rPr>
                <a:t>L</a:t>
              </a:r>
              <a:endParaRPr lang="en-US" altLang="zh-CN" b="1" kern="0" dirty="0">
                <a:solidFill>
                  <a:srgbClr val="0000FF"/>
                </a:solidFill>
                <a:latin typeface="Times New Roman" pitchFamily="18" charset="0"/>
                <a:cs typeface="Times New Roman" pitchFamily="18" charset="0"/>
              </a:endParaRPr>
            </a:p>
          </p:txBody>
        </p:sp>
        <p:sp>
          <p:nvSpPr>
            <p:cNvPr id="14" name="Rectangle 8">
              <a:extLst>
                <a:ext uri="{FF2B5EF4-FFF2-40B4-BE49-F238E27FC236}">
                  <a16:creationId xmlns:a16="http://schemas.microsoft.com/office/drawing/2014/main" xmlns="" id="{08BC007B-522B-42D4-9C48-B4B6E649F970}"/>
                </a:ext>
              </a:extLst>
            </p:cNvPr>
            <p:cNvSpPr>
              <a:spLocks noChangeArrowheads="1"/>
            </p:cNvSpPr>
            <p:nvPr/>
          </p:nvSpPr>
          <p:spPr bwMode="auto">
            <a:xfrm>
              <a:off x="454660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5" name="Rectangle 9">
              <a:extLst>
                <a:ext uri="{FF2B5EF4-FFF2-40B4-BE49-F238E27FC236}">
                  <a16:creationId xmlns:a16="http://schemas.microsoft.com/office/drawing/2014/main" xmlns="" id="{158FDE31-5D41-4390-9852-D50EED4C96DE}"/>
                </a:ext>
              </a:extLst>
            </p:cNvPr>
            <p:cNvSpPr>
              <a:spLocks noChangeArrowheads="1"/>
            </p:cNvSpPr>
            <p:nvPr/>
          </p:nvSpPr>
          <p:spPr bwMode="auto">
            <a:xfrm>
              <a:off x="4906963"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6" name="Freeform 10">
              <a:extLst>
                <a:ext uri="{FF2B5EF4-FFF2-40B4-BE49-F238E27FC236}">
                  <a16:creationId xmlns:a16="http://schemas.microsoft.com/office/drawing/2014/main" xmlns="" id="{CE735A0E-6A5B-40FF-922E-689A0B9313E1}"/>
                </a:ext>
              </a:extLst>
            </p:cNvPr>
            <p:cNvSpPr>
              <a:spLocks/>
            </p:cNvSpPr>
            <p:nvPr/>
          </p:nvSpPr>
          <p:spPr bwMode="auto">
            <a:xfrm>
              <a:off x="2878138" y="4681545"/>
              <a:ext cx="552450" cy="3175"/>
            </a:xfrm>
            <a:custGeom>
              <a:avLst/>
              <a:gdLst/>
              <a:ahLst/>
              <a:cxnLst>
                <a:cxn ang="0">
                  <a:pos x="0" y="0"/>
                </a:cxn>
                <a:cxn ang="0">
                  <a:pos x="348" y="2"/>
                </a:cxn>
              </a:cxnLst>
              <a:rect l="0" t="0" r="r" b="b"/>
              <a:pathLst>
                <a:path w="348" h="2">
                  <a:moveTo>
                    <a:pt x="0" y="0"/>
                  </a:moveTo>
                  <a:lnTo>
                    <a:pt x="348" y="2"/>
                  </a:lnTo>
                </a:path>
              </a:pathLst>
            </a:cu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stealth" w="med" len="med"/>
            </a:ln>
            <a:effectLst>
              <a:outerShdw blurRad="40000" dist="20000" dir="5400000" rotWithShape="0">
                <a:srgbClr val="000000">
                  <a:alpha val="38000"/>
                </a:srgbClr>
              </a:outerShdw>
            </a:effectLst>
          </p:spPr>
          <p:txBody>
            <a:bodyPr wrap="none"/>
            <a:lstStyle/>
            <a:p>
              <a:pPr algn="ctr" fontAlgn="auto">
                <a:spcBef>
                  <a:spcPts val="0"/>
                </a:spcBef>
                <a:spcAft>
                  <a:spcPts val="0"/>
                </a:spcAft>
                <a:defRPr/>
              </a:pPr>
              <a:endParaRPr lang="zh-CN" altLang="en-US" sz="2400" b="1" kern="0">
                <a:solidFill>
                  <a:prstClr val="black"/>
                </a:solidFill>
                <a:latin typeface="Calibri"/>
                <a:ea typeface="宋体"/>
              </a:endParaRPr>
            </a:p>
          </p:txBody>
        </p:sp>
        <p:sp>
          <p:nvSpPr>
            <p:cNvPr id="17" name="Rectangle 11">
              <a:extLst>
                <a:ext uri="{FF2B5EF4-FFF2-40B4-BE49-F238E27FC236}">
                  <a16:creationId xmlns:a16="http://schemas.microsoft.com/office/drawing/2014/main" xmlns="" id="{651E7D48-CC51-4693-8C92-7E409A16C7DF}"/>
                </a:ext>
              </a:extLst>
            </p:cNvPr>
            <p:cNvSpPr>
              <a:spLocks noChangeArrowheads="1"/>
            </p:cNvSpPr>
            <p:nvPr/>
          </p:nvSpPr>
          <p:spPr bwMode="auto">
            <a:xfrm>
              <a:off x="5614988"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e</a:t>
              </a:r>
            </a:p>
          </p:txBody>
        </p:sp>
        <p:sp>
          <p:nvSpPr>
            <p:cNvPr id="18" name="Rectangle 12">
              <a:extLst>
                <a:ext uri="{FF2B5EF4-FFF2-40B4-BE49-F238E27FC236}">
                  <a16:creationId xmlns:a16="http://schemas.microsoft.com/office/drawing/2014/main" xmlns="" id="{16B8EE21-FDBB-48AB-BBA6-C297699F2B1F}"/>
                </a:ext>
              </a:extLst>
            </p:cNvPr>
            <p:cNvSpPr>
              <a:spLocks noChangeArrowheads="1"/>
            </p:cNvSpPr>
            <p:nvPr/>
          </p:nvSpPr>
          <p:spPr bwMode="auto">
            <a:xfrm>
              <a:off x="597535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9" name="Line 13">
              <a:extLst>
                <a:ext uri="{FF2B5EF4-FFF2-40B4-BE49-F238E27FC236}">
                  <a16:creationId xmlns:a16="http://schemas.microsoft.com/office/drawing/2014/main" xmlns="" id="{EE5A04DB-5F26-49F8-BD3C-05E7EBE03114}"/>
                </a:ext>
              </a:extLst>
            </p:cNvPr>
            <p:cNvSpPr>
              <a:spLocks noChangeShapeType="1"/>
            </p:cNvSpPr>
            <p:nvPr/>
          </p:nvSpPr>
          <p:spPr bwMode="auto">
            <a:xfrm>
              <a:off x="5267325" y="4683132"/>
              <a:ext cx="360363"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0" name="Rectangle 14">
              <a:extLst>
                <a:ext uri="{FF2B5EF4-FFF2-40B4-BE49-F238E27FC236}">
                  <a16:creationId xmlns:a16="http://schemas.microsoft.com/office/drawing/2014/main" xmlns="" id="{6B99C4C6-9D8A-4FC3-9DE7-B34909815B8D}"/>
                </a:ext>
              </a:extLst>
            </p:cNvPr>
            <p:cNvSpPr>
              <a:spLocks noChangeArrowheads="1"/>
            </p:cNvSpPr>
            <p:nvPr/>
          </p:nvSpPr>
          <p:spPr bwMode="auto">
            <a:xfrm>
              <a:off x="8027988"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a</a:t>
              </a:r>
              <a:r>
                <a:rPr lang="en-US" altLang="zh-CN" b="1" i="1" kern="0" baseline="-25000" dirty="0">
                  <a:solidFill>
                    <a:srgbClr val="0000FF"/>
                  </a:solidFill>
                  <a:latin typeface="Times New Roman" pitchFamily="18" charset="0"/>
                  <a:cs typeface="Times New Roman" pitchFamily="18" charset="0"/>
                </a:rPr>
                <a:t>n</a:t>
              </a:r>
            </a:p>
          </p:txBody>
        </p:sp>
        <p:sp>
          <p:nvSpPr>
            <p:cNvPr id="21" name="Rectangle 15">
              <a:extLst>
                <a:ext uri="{FF2B5EF4-FFF2-40B4-BE49-F238E27FC236}">
                  <a16:creationId xmlns:a16="http://schemas.microsoft.com/office/drawing/2014/main" xmlns="" id="{1023DA5E-6DAE-4ABF-995D-D1BC1478900C}"/>
                </a:ext>
              </a:extLst>
            </p:cNvPr>
            <p:cNvSpPr>
              <a:spLocks noChangeArrowheads="1"/>
            </p:cNvSpPr>
            <p:nvPr/>
          </p:nvSpPr>
          <p:spPr bwMode="auto">
            <a:xfrm>
              <a:off x="838835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kern="0">
                  <a:solidFill>
                    <a:srgbClr val="0000FF"/>
                  </a:solidFill>
                  <a:latin typeface="Verdana" pitchFamily="34" charset="0"/>
                </a:rPr>
                <a:t>∧</a:t>
              </a:r>
            </a:p>
          </p:txBody>
        </p:sp>
        <p:sp>
          <p:nvSpPr>
            <p:cNvPr id="22" name="Freeform 16">
              <a:extLst>
                <a:ext uri="{FF2B5EF4-FFF2-40B4-BE49-F238E27FC236}">
                  <a16:creationId xmlns:a16="http://schemas.microsoft.com/office/drawing/2014/main" xmlns="" id="{DD1ECC38-BDDA-4846-8D25-FA6838D6292D}"/>
                </a:ext>
              </a:extLst>
            </p:cNvPr>
            <p:cNvSpPr>
              <a:spLocks/>
            </p:cNvSpPr>
            <p:nvPr/>
          </p:nvSpPr>
          <p:spPr bwMode="auto">
            <a:xfrm>
              <a:off x="7553325" y="4681545"/>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3" name="Freeform 17">
              <a:extLst>
                <a:ext uri="{FF2B5EF4-FFF2-40B4-BE49-F238E27FC236}">
                  <a16:creationId xmlns:a16="http://schemas.microsoft.com/office/drawing/2014/main" xmlns="" id="{A20DC113-8346-43DF-A254-3EA7494C6B73}"/>
                </a:ext>
              </a:extLst>
            </p:cNvPr>
            <p:cNvSpPr>
              <a:spLocks/>
            </p:cNvSpPr>
            <p:nvPr/>
          </p:nvSpPr>
          <p:spPr bwMode="auto">
            <a:xfrm>
              <a:off x="3946525" y="4679957"/>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4" name="Text Box 20">
              <a:extLst>
                <a:ext uri="{FF2B5EF4-FFF2-40B4-BE49-F238E27FC236}">
                  <a16:creationId xmlns:a16="http://schemas.microsoft.com/office/drawing/2014/main" xmlns="" id="{428C895B-9F10-4A21-9CDA-FCA5FE56799C}"/>
                </a:ext>
              </a:extLst>
            </p:cNvPr>
            <p:cNvSpPr txBox="1">
              <a:spLocks noChangeArrowheads="1"/>
            </p:cNvSpPr>
            <p:nvPr/>
          </p:nvSpPr>
          <p:spPr bwMode="auto">
            <a:xfrm>
              <a:off x="3386138" y="4254505"/>
              <a:ext cx="720725" cy="579441"/>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3200" kern="0">
                  <a:solidFill>
                    <a:prstClr val="black"/>
                  </a:solidFill>
                  <a:latin typeface="Arial"/>
                </a:rPr>
                <a:t>…</a:t>
              </a:r>
              <a:endParaRPr lang="en-US" altLang="zh-CN" sz="3200" kern="0">
                <a:solidFill>
                  <a:prstClr val="black"/>
                </a:solidFill>
                <a:latin typeface="Verdana" pitchFamily="34" charset="0"/>
              </a:endParaRPr>
            </a:p>
          </p:txBody>
        </p:sp>
        <p:sp>
          <p:nvSpPr>
            <p:cNvPr id="27" name="Freeform 23">
              <a:extLst>
                <a:ext uri="{FF2B5EF4-FFF2-40B4-BE49-F238E27FC236}">
                  <a16:creationId xmlns:a16="http://schemas.microsoft.com/office/drawing/2014/main" xmlns="" id="{CAB164D0-5180-4F3B-A636-2D322214D56D}"/>
                </a:ext>
              </a:extLst>
            </p:cNvPr>
            <p:cNvSpPr>
              <a:spLocks/>
            </p:cNvSpPr>
            <p:nvPr/>
          </p:nvSpPr>
          <p:spPr bwMode="auto">
            <a:xfrm>
              <a:off x="6084888" y="4683132"/>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8" name="Text Box 24">
              <a:extLst>
                <a:ext uri="{FF2B5EF4-FFF2-40B4-BE49-F238E27FC236}">
                  <a16:creationId xmlns:a16="http://schemas.microsoft.com/office/drawing/2014/main" xmlns="" id="{CB58FD9E-7EE4-413D-9954-B615C968DB53}"/>
                </a:ext>
              </a:extLst>
            </p:cNvPr>
            <p:cNvSpPr txBox="1">
              <a:spLocks noChangeArrowheads="1"/>
            </p:cNvSpPr>
            <p:nvPr/>
          </p:nvSpPr>
          <p:spPr bwMode="auto">
            <a:xfrm>
              <a:off x="6732588" y="4262443"/>
              <a:ext cx="720725" cy="57944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3200" kern="0" dirty="0">
                  <a:solidFill>
                    <a:prstClr val="black"/>
                  </a:solidFill>
                  <a:latin typeface="Arial"/>
                </a:rPr>
                <a:t>…</a:t>
              </a:r>
              <a:endParaRPr lang="en-US" altLang="zh-CN" sz="3200" kern="0" dirty="0">
                <a:solidFill>
                  <a:prstClr val="black"/>
                </a:solidFill>
                <a:latin typeface="Verdana" pitchFamily="34" charset="0"/>
              </a:endParaRPr>
            </a:p>
          </p:txBody>
        </p:sp>
        <p:sp>
          <p:nvSpPr>
            <p:cNvPr id="29" name="Line 25">
              <a:extLst>
                <a:ext uri="{FF2B5EF4-FFF2-40B4-BE49-F238E27FC236}">
                  <a16:creationId xmlns:a16="http://schemas.microsoft.com/office/drawing/2014/main" xmlns="" id="{870076D1-6F3A-4755-9345-D60D8D8B30E4}"/>
                </a:ext>
              </a:extLst>
            </p:cNvPr>
            <p:cNvSpPr>
              <a:spLocks noChangeShapeType="1"/>
            </p:cNvSpPr>
            <p:nvPr/>
          </p:nvSpPr>
          <p:spPr bwMode="auto">
            <a:xfrm flipV="1">
              <a:off x="5724525" y="4864108"/>
              <a:ext cx="0" cy="288927"/>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0" name="Text Box 26">
              <a:extLst>
                <a:ext uri="{FF2B5EF4-FFF2-40B4-BE49-F238E27FC236}">
                  <a16:creationId xmlns:a16="http://schemas.microsoft.com/office/drawing/2014/main" xmlns="" id="{110DFBC4-4E81-4DB0-9727-64A38C6AAF8E}"/>
                </a:ext>
              </a:extLst>
            </p:cNvPr>
            <p:cNvSpPr txBox="1">
              <a:spLocks noChangeArrowheads="1"/>
            </p:cNvSpPr>
            <p:nvPr/>
          </p:nvSpPr>
          <p:spPr bwMode="auto">
            <a:xfrm>
              <a:off x="5572125" y="5214948"/>
              <a:ext cx="360363" cy="366714"/>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a:t>
              </a:r>
            </a:p>
          </p:txBody>
        </p:sp>
      </p:grpSp>
      <p:sp>
        <p:nvSpPr>
          <p:cNvPr id="31" name="文本框 30">
            <a:extLst>
              <a:ext uri="{FF2B5EF4-FFF2-40B4-BE49-F238E27FC236}">
                <a16:creationId xmlns:a16="http://schemas.microsoft.com/office/drawing/2014/main" xmlns="" id="{5B90F13A-DF56-4773-970C-04DCF24CD7D1}"/>
              </a:ext>
            </a:extLst>
          </p:cNvPr>
          <p:cNvSpPr txBox="1"/>
          <p:nvPr/>
        </p:nvSpPr>
        <p:spPr>
          <a:xfrm>
            <a:off x="6519069" y="5508625"/>
            <a:ext cx="4157662" cy="492443"/>
          </a:xfrm>
          <a:prstGeom prst="rect">
            <a:avLst/>
          </a:prstGeom>
          <a:solidFill>
            <a:srgbClr val="FFFFCC"/>
          </a:solidFill>
        </p:spPr>
        <p:txBody>
          <a:bodyPr wrap="square" rtlCol="0">
            <a:spAutoFit/>
          </a:bodyPr>
          <a:lstStyle/>
          <a:p>
            <a:r>
              <a:rPr lang="zh-CN" altLang="en-US" sz="2600" b="1" dirty="0">
                <a:latin typeface="微软雅黑" panose="020B0503020204020204" pitchFamily="34" charset="-122"/>
                <a:ea typeface="微软雅黑" panose="020B0503020204020204" pitchFamily="34" charset="-122"/>
              </a:rPr>
              <a:t>算法的时间复杂度为 </a:t>
            </a:r>
            <a:r>
              <a:rPr lang="en-US" altLang="zh-CN" sz="2600" b="1" dirty="0">
                <a:solidFill>
                  <a:srgbClr val="FF0000"/>
                </a:solidFill>
                <a:latin typeface="微软雅黑" panose="020B0503020204020204" pitchFamily="34" charset="-122"/>
                <a:ea typeface="微软雅黑" panose="020B0503020204020204" pitchFamily="34" charset="-122"/>
              </a:rPr>
              <a:t>O(n)</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a:extLst>
              <a:ext uri="{FF2B5EF4-FFF2-40B4-BE49-F238E27FC236}">
                <a16:creationId xmlns:a16="http://schemas.microsoft.com/office/drawing/2014/main" xmlns="" id="{95C80CAF-9923-4E34-9ADF-701B3DA8D715}"/>
              </a:ext>
            </a:extLst>
          </p:cNvPr>
          <p:cNvSpPr>
            <a:spLocks noGrp="1" noChangeArrowheads="1"/>
          </p:cNvSpPr>
          <p:nvPr>
            <p:ph type="body" idx="1"/>
          </p:nvPr>
        </p:nvSpPr>
        <p:spPr>
          <a:xfrm>
            <a:off x="304800" y="1295400"/>
            <a:ext cx="11582400" cy="525780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spcBef>
                <a:spcPts val="600"/>
              </a:spcBef>
              <a:buNone/>
            </a:pPr>
            <a:r>
              <a:rPr lang="en-US" altLang="zh-CN" sz="2000" dirty="0"/>
              <a:t>int </a:t>
            </a:r>
            <a:r>
              <a:rPr lang="en-US" altLang="zh-CN" sz="2000" dirty="0" err="1"/>
              <a:t>ListLength</a:t>
            </a:r>
            <a:r>
              <a:rPr lang="en-US" altLang="zh-CN" sz="2000" dirty="0"/>
              <a:t>(</a:t>
            </a:r>
            <a:r>
              <a:rPr lang="en-US" altLang="zh-CN" sz="2000" dirty="0" err="1"/>
              <a:t>LinkList</a:t>
            </a:r>
            <a:r>
              <a:rPr lang="en-US" altLang="zh-CN" sz="2000" dirty="0"/>
              <a:t> L) {   </a:t>
            </a:r>
            <a:r>
              <a:rPr lang="en-US" altLang="zh-CN" sz="2000" dirty="0">
                <a:solidFill>
                  <a:srgbClr val="CC00CC"/>
                </a:solidFill>
              </a:rPr>
              <a:t>/* </a:t>
            </a:r>
            <a:r>
              <a:rPr lang="zh-CN" altLang="en-US" sz="2000" dirty="0">
                <a:solidFill>
                  <a:srgbClr val="CC00CC"/>
                </a:solidFill>
              </a:rPr>
              <a:t>求带头结点的单链表</a:t>
            </a:r>
            <a:r>
              <a:rPr lang="en-US" altLang="zh-CN" sz="2000" dirty="0">
                <a:solidFill>
                  <a:srgbClr val="CC00CC"/>
                </a:solidFill>
              </a:rPr>
              <a:t>L</a:t>
            </a:r>
            <a:r>
              <a:rPr lang="zh-CN" altLang="en-US" sz="2000" dirty="0">
                <a:solidFill>
                  <a:srgbClr val="CC00CC"/>
                </a:solidFill>
              </a:rPr>
              <a:t>的长度 *</a:t>
            </a:r>
            <a:r>
              <a:rPr lang="en-US" altLang="zh-CN" sz="2000" dirty="0">
                <a:solidFill>
                  <a:srgbClr val="CC00CC"/>
                </a:solidFill>
              </a:rPr>
              <a:t>/</a:t>
            </a:r>
          </a:p>
          <a:p>
            <a:pPr marL="0" indent="0">
              <a:spcBef>
                <a:spcPts val="600"/>
              </a:spcBef>
              <a:buNone/>
            </a:pPr>
            <a:r>
              <a:rPr lang="en-US" altLang="zh-CN" sz="2000" dirty="0"/>
              <a:t>    Node *p;</a:t>
            </a:r>
          </a:p>
          <a:p>
            <a:pPr marL="0" indent="0">
              <a:spcBef>
                <a:spcPts val="600"/>
              </a:spcBef>
              <a:buNone/>
            </a:pPr>
            <a:r>
              <a:rPr lang="en-US" altLang="zh-CN" sz="2000" dirty="0"/>
              <a:t>    int j;</a:t>
            </a:r>
          </a:p>
          <a:p>
            <a:pPr marL="0" indent="0">
              <a:spcBef>
                <a:spcPts val="600"/>
              </a:spcBef>
              <a:buNone/>
            </a:pPr>
            <a:r>
              <a:rPr lang="en-US" altLang="zh-CN" sz="2000" dirty="0"/>
              <a:t>    p=L-&gt;next;</a:t>
            </a:r>
          </a:p>
          <a:p>
            <a:pPr marL="0" indent="0">
              <a:spcBef>
                <a:spcPts val="600"/>
              </a:spcBef>
              <a:buNone/>
            </a:pPr>
            <a:r>
              <a:rPr lang="en-US" altLang="zh-CN" sz="2000" dirty="0"/>
              <a:t>    j=0;           </a:t>
            </a:r>
            <a:r>
              <a:rPr lang="en-US" altLang="zh-CN" sz="2000" dirty="0">
                <a:solidFill>
                  <a:srgbClr val="CC00CC"/>
                </a:solidFill>
              </a:rPr>
              <a:t>/* </a:t>
            </a:r>
            <a:r>
              <a:rPr lang="zh-CN" altLang="en-US" sz="2000" dirty="0">
                <a:solidFill>
                  <a:srgbClr val="CC00CC"/>
                </a:solidFill>
              </a:rPr>
              <a:t>用来存放单链表的长度 *</a:t>
            </a:r>
            <a:r>
              <a:rPr lang="en-US" altLang="zh-CN" sz="2000" dirty="0">
                <a:solidFill>
                  <a:srgbClr val="CC00CC"/>
                </a:solidFill>
              </a:rPr>
              <a:t>/</a:t>
            </a:r>
          </a:p>
          <a:p>
            <a:pPr marL="0" indent="0">
              <a:spcBef>
                <a:spcPts val="600"/>
              </a:spcBef>
              <a:buNone/>
            </a:pPr>
            <a:r>
              <a:rPr lang="en-US" altLang="zh-CN" sz="2000" dirty="0"/>
              <a:t>    while(p!=NULL) {</a:t>
            </a:r>
          </a:p>
          <a:p>
            <a:pPr marL="0" indent="0">
              <a:spcBef>
                <a:spcPts val="600"/>
              </a:spcBef>
              <a:buNone/>
            </a:pPr>
            <a:r>
              <a:rPr lang="en-US" altLang="zh-CN" sz="2000" dirty="0"/>
              <a:t>	p=p-&gt;next;</a:t>
            </a:r>
          </a:p>
          <a:p>
            <a:pPr marL="0" indent="0">
              <a:spcBef>
                <a:spcPts val="600"/>
              </a:spcBef>
              <a:buNone/>
            </a:pPr>
            <a:r>
              <a:rPr lang="en-US" altLang="zh-CN" sz="2000" dirty="0"/>
              <a:t>	</a:t>
            </a:r>
            <a:r>
              <a:rPr lang="en-US" altLang="zh-CN" sz="2000" dirty="0" err="1"/>
              <a:t>j++</a:t>
            </a:r>
            <a:r>
              <a:rPr lang="en-US" altLang="zh-CN" sz="2000" dirty="0"/>
              <a:t>;</a:t>
            </a:r>
          </a:p>
          <a:p>
            <a:pPr marL="0" indent="0">
              <a:spcBef>
                <a:spcPts val="600"/>
              </a:spcBef>
              <a:buNone/>
            </a:pPr>
            <a:r>
              <a:rPr lang="en-US" altLang="zh-CN" sz="2000" dirty="0"/>
              <a:t>    }</a:t>
            </a:r>
          </a:p>
          <a:p>
            <a:pPr marL="0" indent="0">
              <a:spcBef>
                <a:spcPts val="600"/>
              </a:spcBef>
              <a:buNone/>
            </a:pPr>
            <a:r>
              <a:rPr lang="en-US" altLang="zh-CN" sz="2000" dirty="0"/>
              <a:t>    return j;   </a:t>
            </a:r>
            <a:r>
              <a:rPr lang="en-US" altLang="zh-CN" sz="2000" dirty="0">
                <a:solidFill>
                  <a:srgbClr val="CC00CC"/>
                </a:solidFill>
              </a:rPr>
              <a:t>/*j</a:t>
            </a:r>
            <a:r>
              <a:rPr lang="zh-CN" altLang="en-US" sz="2000" dirty="0">
                <a:solidFill>
                  <a:srgbClr val="CC00CC"/>
                </a:solidFill>
              </a:rPr>
              <a:t>为求得的单链表长度*</a:t>
            </a:r>
            <a:r>
              <a:rPr lang="en-US" altLang="zh-CN" sz="2000" dirty="0">
                <a:solidFill>
                  <a:srgbClr val="CC00CC"/>
                </a:solidFill>
              </a:rPr>
              <a:t>/</a:t>
            </a:r>
          </a:p>
          <a:p>
            <a:pPr marL="0" indent="0">
              <a:spcBef>
                <a:spcPts val="600"/>
              </a:spcBef>
              <a:buNone/>
            </a:pPr>
            <a:r>
              <a:rPr lang="en-US" altLang="zh-CN" sz="2000" dirty="0"/>
              <a:t>} </a:t>
            </a:r>
          </a:p>
        </p:txBody>
      </p:sp>
      <p:sp>
        <p:nvSpPr>
          <p:cNvPr id="7" name="Rectangle 2">
            <a:extLst>
              <a:ext uri="{FF2B5EF4-FFF2-40B4-BE49-F238E27FC236}">
                <a16:creationId xmlns:a16="http://schemas.microsoft.com/office/drawing/2014/main" xmlns="" id="{B155FF7C-3348-4D94-8293-7A1B3FE2C80D}"/>
              </a:ext>
            </a:extLst>
          </p:cNvPr>
          <p:cNvSpPr txBox="1">
            <a:spLocks noChangeArrowheads="1"/>
          </p:cNvSpPr>
          <p:nvPr/>
        </p:nvSpPr>
        <p:spPr bwMode="auto">
          <a:xfrm>
            <a:off x="914400" y="457199"/>
            <a:ext cx="10363200" cy="687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pPr marL="685800" indent="-685800"/>
            <a:r>
              <a:rPr lang="zh-CN" altLang="en-US" sz="3200" kern="0" dirty="0">
                <a:latin typeface="宋体" panose="02010600030101010101" pitchFamily="2" charset="-122"/>
              </a:rPr>
              <a:t>求单链表的长度</a:t>
            </a:r>
            <a:endParaRPr lang="zh-CN" altLang="en-US" sz="3200" kern="0" dirty="0"/>
          </a:p>
        </p:txBody>
      </p:sp>
      <p:sp>
        <p:nvSpPr>
          <p:cNvPr id="31" name="文本框 30">
            <a:extLst>
              <a:ext uri="{FF2B5EF4-FFF2-40B4-BE49-F238E27FC236}">
                <a16:creationId xmlns:a16="http://schemas.microsoft.com/office/drawing/2014/main" xmlns="" id="{5B90F13A-DF56-4773-970C-04DCF24CD7D1}"/>
              </a:ext>
            </a:extLst>
          </p:cNvPr>
          <p:cNvSpPr txBox="1"/>
          <p:nvPr/>
        </p:nvSpPr>
        <p:spPr>
          <a:xfrm>
            <a:off x="6519069" y="5508625"/>
            <a:ext cx="4157662" cy="492443"/>
          </a:xfrm>
          <a:prstGeom prst="rect">
            <a:avLst/>
          </a:prstGeom>
          <a:solidFill>
            <a:srgbClr val="FFFFCC"/>
          </a:solidFill>
        </p:spPr>
        <p:txBody>
          <a:bodyPr wrap="square" rtlCol="0">
            <a:spAutoFit/>
          </a:bodyPr>
          <a:lstStyle/>
          <a:p>
            <a:r>
              <a:rPr lang="zh-CN" altLang="en-US" sz="2600" b="1" dirty="0">
                <a:latin typeface="微软雅黑" panose="020B0503020204020204" pitchFamily="34" charset="-122"/>
                <a:ea typeface="微软雅黑" panose="020B0503020204020204" pitchFamily="34" charset="-122"/>
              </a:rPr>
              <a:t>算法的时间复杂度为 </a:t>
            </a:r>
            <a:r>
              <a:rPr lang="en-US" altLang="zh-CN" sz="2600" b="1" dirty="0">
                <a:solidFill>
                  <a:srgbClr val="FF0000"/>
                </a:solidFill>
                <a:latin typeface="微软雅黑" panose="020B0503020204020204" pitchFamily="34" charset="-122"/>
                <a:ea typeface="微软雅黑" panose="020B0503020204020204" pitchFamily="34" charset="-122"/>
              </a:rPr>
              <a:t>O(n)</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xmlns="" id="{3B0B3B22-7DB2-4C91-BC17-28DB9D0EB9F7}"/>
              </a:ext>
            </a:extLst>
          </p:cNvPr>
          <p:cNvGrpSpPr/>
          <p:nvPr/>
        </p:nvGrpSpPr>
        <p:grpSpPr>
          <a:xfrm>
            <a:off x="5801518" y="2590800"/>
            <a:ext cx="5468144" cy="366712"/>
            <a:chOff x="4240212" y="2230439"/>
            <a:chExt cx="5468144" cy="366712"/>
          </a:xfrm>
        </p:grpSpPr>
        <p:sp>
          <p:nvSpPr>
            <p:cNvPr id="10" name="Rectangle 4">
              <a:extLst>
                <a:ext uri="{FF2B5EF4-FFF2-40B4-BE49-F238E27FC236}">
                  <a16:creationId xmlns:a16="http://schemas.microsoft.com/office/drawing/2014/main" xmlns="" id="{0AF9BDBB-2A28-481D-8BFA-0FFB601BC28C}"/>
                </a:ext>
              </a:extLst>
            </p:cNvPr>
            <p:cNvSpPr>
              <a:spLocks noChangeArrowheads="1"/>
            </p:cNvSpPr>
            <p:nvPr/>
          </p:nvSpPr>
          <p:spPr bwMode="auto">
            <a:xfrm>
              <a:off x="4867275" y="2233614"/>
              <a:ext cx="360362" cy="360362"/>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11" name="Rectangle 5">
              <a:extLst>
                <a:ext uri="{FF2B5EF4-FFF2-40B4-BE49-F238E27FC236}">
                  <a16:creationId xmlns:a16="http://schemas.microsoft.com/office/drawing/2014/main" xmlns="" id="{AAE0E88B-3697-4ED3-8EF3-EFD273762894}"/>
                </a:ext>
              </a:extLst>
            </p:cNvPr>
            <p:cNvSpPr>
              <a:spLocks noChangeArrowheads="1"/>
            </p:cNvSpPr>
            <p:nvPr/>
          </p:nvSpPr>
          <p:spPr bwMode="auto">
            <a:xfrm>
              <a:off x="5227637" y="2233614"/>
              <a:ext cx="360363" cy="360362"/>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2" name="Line 6">
              <a:extLst>
                <a:ext uri="{FF2B5EF4-FFF2-40B4-BE49-F238E27FC236}">
                  <a16:creationId xmlns:a16="http://schemas.microsoft.com/office/drawing/2014/main" xmlns="" id="{CB6D5D83-946B-442F-AEE8-77AF962403EE}"/>
                </a:ext>
              </a:extLst>
            </p:cNvPr>
            <p:cNvSpPr>
              <a:spLocks noChangeShapeType="1"/>
            </p:cNvSpPr>
            <p:nvPr/>
          </p:nvSpPr>
          <p:spPr bwMode="auto">
            <a:xfrm>
              <a:off x="4519612" y="2413795"/>
              <a:ext cx="360363"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3" name="Text Box 7">
              <a:extLst>
                <a:ext uri="{FF2B5EF4-FFF2-40B4-BE49-F238E27FC236}">
                  <a16:creationId xmlns:a16="http://schemas.microsoft.com/office/drawing/2014/main" xmlns="" id="{F15249DD-F078-4A5D-8A57-9601C747CF75}"/>
                </a:ext>
              </a:extLst>
            </p:cNvPr>
            <p:cNvSpPr txBox="1">
              <a:spLocks noChangeArrowheads="1"/>
            </p:cNvSpPr>
            <p:nvPr/>
          </p:nvSpPr>
          <p:spPr bwMode="auto">
            <a:xfrm>
              <a:off x="4240212" y="2230439"/>
              <a:ext cx="268288" cy="366712"/>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cs typeface="Times New Roman" pitchFamily="18" charset="0"/>
                </a:rPr>
                <a:t>L</a:t>
              </a:r>
              <a:endParaRPr lang="en-US" altLang="zh-CN" b="1" kern="0" dirty="0">
                <a:solidFill>
                  <a:srgbClr val="0000FF"/>
                </a:solidFill>
                <a:latin typeface="Times New Roman" pitchFamily="18" charset="0"/>
                <a:cs typeface="Times New Roman" pitchFamily="18" charset="0"/>
              </a:endParaRPr>
            </a:p>
          </p:txBody>
        </p:sp>
        <p:sp>
          <p:nvSpPr>
            <p:cNvPr id="14" name="Rectangle 8">
              <a:extLst>
                <a:ext uri="{FF2B5EF4-FFF2-40B4-BE49-F238E27FC236}">
                  <a16:creationId xmlns:a16="http://schemas.microsoft.com/office/drawing/2014/main" xmlns="" id="{08BC007B-522B-42D4-9C48-B4B6E649F970}"/>
                </a:ext>
              </a:extLst>
            </p:cNvPr>
            <p:cNvSpPr>
              <a:spLocks noChangeArrowheads="1"/>
            </p:cNvSpPr>
            <p:nvPr/>
          </p:nvSpPr>
          <p:spPr bwMode="auto">
            <a:xfrm>
              <a:off x="5970587" y="2233614"/>
              <a:ext cx="3603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latin typeface="+mn-lt"/>
                  <a:cs typeface="Times New Roman" pitchFamily="18" charset="0"/>
                </a:rPr>
                <a:t>1</a:t>
              </a:r>
            </a:p>
          </p:txBody>
        </p:sp>
        <p:sp>
          <p:nvSpPr>
            <p:cNvPr id="15" name="Rectangle 9">
              <a:extLst>
                <a:ext uri="{FF2B5EF4-FFF2-40B4-BE49-F238E27FC236}">
                  <a16:creationId xmlns:a16="http://schemas.microsoft.com/office/drawing/2014/main" xmlns="" id="{158FDE31-5D41-4390-9852-D50EED4C96DE}"/>
                </a:ext>
              </a:extLst>
            </p:cNvPr>
            <p:cNvSpPr>
              <a:spLocks noChangeArrowheads="1"/>
            </p:cNvSpPr>
            <p:nvPr/>
          </p:nvSpPr>
          <p:spPr bwMode="auto">
            <a:xfrm>
              <a:off x="6330950" y="2233614"/>
              <a:ext cx="3603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6" name="Freeform 10">
              <a:extLst>
                <a:ext uri="{FF2B5EF4-FFF2-40B4-BE49-F238E27FC236}">
                  <a16:creationId xmlns:a16="http://schemas.microsoft.com/office/drawing/2014/main" xmlns="" id="{CE735A0E-6A5B-40FF-922E-689A0B9313E1}"/>
                </a:ext>
              </a:extLst>
            </p:cNvPr>
            <p:cNvSpPr>
              <a:spLocks/>
            </p:cNvSpPr>
            <p:nvPr/>
          </p:nvSpPr>
          <p:spPr bwMode="auto">
            <a:xfrm>
              <a:off x="5407025" y="2412208"/>
              <a:ext cx="552450" cy="3175"/>
            </a:xfrm>
            <a:custGeom>
              <a:avLst/>
              <a:gdLst/>
              <a:ahLst/>
              <a:cxnLst>
                <a:cxn ang="0">
                  <a:pos x="0" y="0"/>
                </a:cxn>
                <a:cxn ang="0">
                  <a:pos x="348" y="2"/>
                </a:cxn>
              </a:cxnLst>
              <a:rect l="0" t="0" r="r" b="b"/>
              <a:pathLst>
                <a:path w="348" h="2">
                  <a:moveTo>
                    <a:pt x="0" y="0"/>
                  </a:moveTo>
                  <a:lnTo>
                    <a:pt x="348" y="2"/>
                  </a:lnTo>
                </a:path>
              </a:pathLst>
            </a:cu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stealth" w="med" len="med"/>
            </a:ln>
            <a:effectLst>
              <a:outerShdw blurRad="40000" dist="20000" dir="5400000" rotWithShape="0">
                <a:srgbClr val="000000">
                  <a:alpha val="38000"/>
                </a:srgbClr>
              </a:outerShdw>
            </a:effectLst>
          </p:spPr>
          <p:txBody>
            <a:bodyPr wrap="none"/>
            <a:lstStyle/>
            <a:p>
              <a:pPr algn="ctr" fontAlgn="auto">
                <a:spcBef>
                  <a:spcPts val="0"/>
                </a:spcBef>
                <a:spcAft>
                  <a:spcPts val="0"/>
                </a:spcAft>
                <a:defRPr/>
              </a:pPr>
              <a:endParaRPr lang="zh-CN" altLang="en-US" sz="2400" b="1" kern="0">
                <a:solidFill>
                  <a:prstClr val="black"/>
                </a:solidFill>
                <a:latin typeface="Calibri"/>
                <a:ea typeface="宋体"/>
              </a:endParaRPr>
            </a:p>
          </p:txBody>
        </p:sp>
        <p:sp>
          <p:nvSpPr>
            <p:cNvPr id="17" name="Rectangle 11">
              <a:extLst>
                <a:ext uri="{FF2B5EF4-FFF2-40B4-BE49-F238E27FC236}">
                  <a16:creationId xmlns:a16="http://schemas.microsoft.com/office/drawing/2014/main" xmlns="" id="{651E7D48-CC51-4693-8C92-7E409A16C7DF}"/>
                </a:ext>
              </a:extLst>
            </p:cNvPr>
            <p:cNvSpPr>
              <a:spLocks noChangeArrowheads="1"/>
            </p:cNvSpPr>
            <p:nvPr/>
          </p:nvSpPr>
          <p:spPr bwMode="auto">
            <a:xfrm>
              <a:off x="7027862" y="2233614"/>
              <a:ext cx="3603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cs typeface="Times New Roman" pitchFamily="18" charset="0"/>
                </a:rPr>
                <a:t>2</a:t>
              </a:r>
            </a:p>
          </p:txBody>
        </p:sp>
        <p:sp>
          <p:nvSpPr>
            <p:cNvPr id="18" name="Rectangle 12">
              <a:extLst>
                <a:ext uri="{FF2B5EF4-FFF2-40B4-BE49-F238E27FC236}">
                  <a16:creationId xmlns:a16="http://schemas.microsoft.com/office/drawing/2014/main" xmlns="" id="{16B8EE21-FDBB-48AB-BBA6-C297699F2B1F}"/>
                </a:ext>
              </a:extLst>
            </p:cNvPr>
            <p:cNvSpPr>
              <a:spLocks noChangeArrowheads="1"/>
            </p:cNvSpPr>
            <p:nvPr/>
          </p:nvSpPr>
          <p:spPr bwMode="auto">
            <a:xfrm>
              <a:off x="7388224" y="2233614"/>
              <a:ext cx="3603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23" name="Freeform 17">
              <a:extLst>
                <a:ext uri="{FF2B5EF4-FFF2-40B4-BE49-F238E27FC236}">
                  <a16:creationId xmlns:a16="http://schemas.microsoft.com/office/drawing/2014/main" xmlns="" id="{A20DC113-8346-43DF-A254-3EA7494C6B73}"/>
                </a:ext>
              </a:extLst>
            </p:cNvPr>
            <p:cNvSpPr>
              <a:spLocks/>
            </p:cNvSpPr>
            <p:nvPr/>
          </p:nvSpPr>
          <p:spPr bwMode="auto">
            <a:xfrm>
              <a:off x="6475412" y="241220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7" name="Freeform 23">
              <a:extLst>
                <a:ext uri="{FF2B5EF4-FFF2-40B4-BE49-F238E27FC236}">
                  <a16:creationId xmlns:a16="http://schemas.microsoft.com/office/drawing/2014/main" xmlns="" id="{CAB164D0-5180-4F3B-A636-2D322214D56D}"/>
                </a:ext>
              </a:extLst>
            </p:cNvPr>
            <p:cNvSpPr>
              <a:spLocks/>
            </p:cNvSpPr>
            <p:nvPr/>
          </p:nvSpPr>
          <p:spPr bwMode="auto">
            <a:xfrm>
              <a:off x="7497762" y="24122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5" name="Rectangle 11">
              <a:extLst>
                <a:ext uri="{FF2B5EF4-FFF2-40B4-BE49-F238E27FC236}">
                  <a16:creationId xmlns:a16="http://schemas.microsoft.com/office/drawing/2014/main" xmlns="" id="{D856B96D-9E27-4534-9954-79D9FC5CD297}"/>
                </a:ext>
              </a:extLst>
            </p:cNvPr>
            <p:cNvSpPr>
              <a:spLocks noChangeArrowheads="1"/>
            </p:cNvSpPr>
            <p:nvPr/>
          </p:nvSpPr>
          <p:spPr bwMode="auto">
            <a:xfrm>
              <a:off x="8002587" y="2233614"/>
              <a:ext cx="3603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cs typeface="Times New Roman" pitchFamily="18" charset="0"/>
                </a:rPr>
                <a:t>3</a:t>
              </a:r>
            </a:p>
          </p:txBody>
        </p:sp>
        <p:sp>
          <p:nvSpPr>
            <p:cNvPr id="36" name="Rectangle 12">
              <a:extLst>
                <a:ext uri="{FF2B5EF4-FFF2-40B4-BE49-F238E27FC236}">
                  <a16:creationId xmlns:a16="http://schemas.microsoft.com/office/drawing/2014/main" xmlns="" id="{44698F6B-5644-4D80-986F-91FE998A1614}"/>
                </a:ext>
              </a:extLst>
            </p:cNvPr>
            <p:cNvSpPr>
              <a:spLocks noChangeArrowheads="1"/>
            </p:cNvSpPr>
            <p:nvPr/>
          </p:nvSpPr>
          <p:spPr bwMode="auto">
            <a:xfrm>
              <a:off x="8362949" y="2233614"/>
              <a:ext cx="3603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37" name="Freeform 23">
              <a:extLst>
                <a:ext uri="{FF2B5EF4-FFF2-40B4-BE49-F238E27FC236}">
                  <a16:creationId xmlns:a16="http://schemas.microsoft.com/office/drawing/2014/main" xmlns="" id="{30AAB2CD-DE35-4D21-B860-FA7C53D47C08}"/>
                </a:ext>
              </a:extLst>
            </p:cNvPr>
            <p:cNvSpPr>
              <a:spLocks/>
            </p:cNvSpPr>
            <p:nvPr/>
          </p:nvSpPr>
          <p:spPr bwMode="auto">
            <a:xfrm>
              <a:off x="8472487" y="24122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8" name="Rectangle 14">
              <a:extLst>
                <a:ext uri="{FF2B5EF4-FFF2-40B4-BE49-F238E27FC236}">
                  <a16:creationId xmlns:a16="http://schemas.microsoft.com/office/drawing/2014/main" xmlns="" id="{B1CD3535-BA93-4D53-88B0-8A5F113A932C}"/>
                </a:ext>
              </a:extLst>
            </p:cNvPr>
            <p:cNvSpPr>
              <a:spLocks noChangeArrowheads="1"/>
            </p:cNvSpPr>
            <p:nvPr/>
          </p:nvSpPr>
          <p:spPr bwMode="auto">
            <a:xfrm>
              <a:off x="8987631" y="2233614"/>
              <a:ext cx="3603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a</a:t>
              </a:r>
              <a:r>
                <a:rPr lang="en-US" altLang="zh-CN" b="1" i="1" kern="0" baseline="-25000" dirty="0">
                  <a:solidFill>
                    <a:srgbClr val="0000FF"/>
                  </a:solidFill>
                  <a:cs typeface="Times New Roman" pitchFamily="18" charset="0"/>
                </a:rPr>
                <a:t>4</a:t>
              </a:r>
              <a:endParaRPr lang="en-US" altLang="zh-CN" b="1" i="1" kern="0" baseline="-25000" dirty="0">
                <a:solidFill>
                  <a:srgbClr val="0000FF"/>
                </a:solidFill>
                <a:latin typeface="Times New Roman" pitchFamily="18" charset="0"/>
                <a:cs typeface="Times New Roman" pitchFamily="18" charset="0"/>
              </a:endParaRPr>
            </a:p>
          </p:txBody>
        </p:sp>
        <p:sp>
          <p:nvSpPr>
            <p:cNvPr id="39" name="Rectangle 15">
              <a:extLst>
                <a:ext uri="{FF2B5EF4-FFF2-40B4-BE49-F238E27FC236}">
                  <a16:creationId xmlns:a16="http://schemas.microsoft.com/office/drawing/2014/main" xmlns="" id="{8D2E141A-8867-4785-B569-2EB3CDD76F84}"/>
                </a:ext>
              </a:extLst>
            </p:cNvPr>
            <p:cNvSpPr>
              <a:spLocks noChangeArrowheads="1"/>
            </p:cNvSpPr>
            <p:nvPr/>
          </p:nvSpPr>
          <p:spPr bwMode="auto">
            <a:xfrm>
              <a:off x="9347993" y="2233614"/>
              <a:ext cx="3603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kern="0">
                  <a:solidFill>
                    <a:srgbClr val="0000FF"/>
                  </a:solidFill>
                  <a:latin typeface="Verdana" pitchFamily="34" charset="0"/>
                </a:rPr>
                <a:t>∧</a:t>
              </a:r>
            </a:p>
          </p:txBody>
        </p:sp>
      </p:grpSp>
    </p:spTree>
    <p:extLst>
      <p:ext uri="{BB962C8B-B14F-4D97-AF65-F5344CB8AC3E}">
        <p14:creationId xmlns:p14="http://schemas.microsoft.com/office/powerpoint/2010/main" xmlns="" val="2183835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xmlns="" id="{2380F339-315B-4BD4-AD86-F533B5656CAD}"/>
              </a:ext>
            </a:extLst>
          </p:cNvPr>
          <p:cNvSpPr>
            <a:spLocks noGrp="1"/>
          </p:cNvSpPr>
          <p:nvPr>
            <p:ph idx="1"/>
          </p:nvPr>
        </p:nvSpPr>
        <p:spPr>
          <a:xfrm>
            <a:off x="254000" y="457200"/>
            <a:ext cx="11480800" cy="6019800"/>
          </a:xfrm>
        </p:spPr>
        <p:txBody>
          <a:bodyPr/>
          <a:lstStyle/>
          <a:p>
            <a:pPr marL="0" indent="0">
              <a:spcBef>
                <a:spcPts val="200"/>
              </a:spcBef>
              <a:spcAft>
                <a:spcPts val="0"/>
              </a:spcAft>
              <a:buNone/>
            </a:pPr>
            <a:r>
              <a:rPr lang="en-US" altLang="zh-CN" sz="1900" dirty="0"/>
              <a:t>int </a:t>
            </a:r>
            <a:r>
              <a:rPr lang="en-US" altLang="zh-CN" sz="1900" dirty="0" err="1"/>
              <a:t>InsList</a:t>
            </a:r>
            <a:r>
              <a:rPr lang="en-US" altLang="zh-CN" sz="1900" dirty="0"/>
              <a:t>(</a:t>
            </a:r>
            <a:r>
              <a:rPr lang="en-US" altLang="zh-CN" sz="1900" dirty="0" err="1"/>
              <a:t>LinkList</a:t>
            </a:r>
            <a:r>
              <a:rPr lang="en-US" altLang="zh-CN" sz="1900" dirty="0"/>
              <a:t> </a:t>
            </a:r>
            <a:r>
              <a:rPr lang="en-US" altLang="zh-CN" sz="1900" dirty="0" err="1"/>
              <a:t>L,int</a:t>
            </a:r>
            <a:r>
              <a:rPr lang="en-US" altLang="zh-CN" sz="1900" dirty="0"/>
              <a:t> </a:t>
            </a:r>
            <a:r>
              <a:rPr lang="en-US" altLang="zh-CN" sz="1900" dirty="0" err="1"/>
              <a:t>i,ElemType</a:t>
            </a:r>
            <a:r>
              <a:rPr lang="en-US" altLang="zh-CN" sz="1900" dirty="0"/>
              <a:t> e)</a:t>
            </a:r>
            <a:r>
              <a:rPr lang="zh-CN" altLang="en-US" sz="1900" dirty="0"/>
              <a:t>｛</a:t>
            </a:r>
            <a:endParaRPr lang="en-US" altLang="zh-CN" sz="1900" dirty="0"/>
          </a:p>
          <a:p>
            <a:pPr marL="0" indent="0">
              <a:spcBef>
                <a:spcPts val="200"/>
              </a:spcBef>
              <a:spcAft>
                <a:spcPts val="0"/>
              </a:spcAft>
              <a:buNone/>
            </a:pPr>
            <a:r>
              <a:rPr lang="en-US" altLang="zh-CN" sz="1900" dirty="0">
                <a:solidFill>
                  <a:srgbClr val="CC00CC"/>
                </a:solidFill>
              </a:rPr>
              <a:t>    /* </a:t>
            </a:r>
            <a:r>
              <a:rPr lang="zh-CN" altLang="en-US" sz="1900" dirty="0">
                <a:solidFill>
                  <a:srgbClr val="CC00CC"/>
                </a:solidFill>
              </a:rPr>
              <a:t>在带头结点的单链表</a:t>
            </a:r>
            <a:r>
              <a:rPr lang="en-US" altLang="zh-CN" sz="1900" dirty="0">
                <a:solidFill>
                  <a:srgbClr val="CC00CC"/>
                </a:solidFill>
              </a:rPr>
              <a:t>L</a:t>
            </a:r>
            <a:r>
              <a:rPr lang="zh-CN" altLang="en-US" sz="1900" dirty="0">
                <a:solidFill>
                  <a:srgbClr val="CC00CC"/>
                </a:solidFill>
              </a:rPr>
              <a:t>中第</a:t>
            </a:r>
            <a:r>
              <a:rPr lang="en-US" altLang="zh-CN" sz="1900" dirty="0" err="1">
                <a:solidFill>
                  <a:srgbClr val="CC00CC"/>
                </a:solidFill>
              </a:rPr>
              <a:t>i</a:t>
            </a:r>
            <a:r>
              <a:rPr lang="zh-CN" altLang="en-US" sz="1900" dirty="0">
                <a:solidFill>
                  <a:srgbClr val="CC00CC"/>
                </a:solidFill>
              </a:rPr>
              <a:t>个位置插入值为</a:t>
            </a:r>
            <a:r>
              <a:rPr lang="en-US" altLang="zh-CN" sz="1900" dirty="0">
                <a:solidFill>
                  <a:srgbClr val="CC00CC"/>
                </a:solidFill>
              </a:rPr>
              <a:t>e</a:t>
            </a:r>
            <a:r>
              <a:rPr lang="zh-CN" altLang="en-US" sz="1900" dirty="0">
                <a:solidFill>
                  <a:srgbClr val="CC00CC"/>
                </a:solidFill>
              </a:rPr>
              <a:t>的新结点</a:t>
            </a:r>
            <a:r>
              <a:rPr lang="en-US" altLang="zh-CN" sz="1900" dirty="0">
                <a:solidFill>
                  <a:srgbClr val="CC00CC"/>
                </a:solidFill>
              </a:rPr>
              <a:t> */</a:t>
            </a:r>
          </a:p>
          <a:p>
            <a:pPr marL="0" indent="0">
              <a:spcBef>
                <a:spcPts val="200"/>
              </a:spcBef>
              <a:spcAft>
                <a:spcPts val="0"/>
              </a:spcAft>
              <a:buNone/>
            </a:pPr>
            <a:r>
              <a:rPr lang="en-US" altLang="zh-CN" sz="1900" dirty="0"/>
              <a:t>    Node *pre,*s;</a:t>
            </a:r>
          </a:p>
          <a:p>
            <a:pPr marL="0" indent="0">
              <a:spcBef>
                <a:spcPts val="200"/>
              </a:spcBef>
              <a:spcAft>
                <a:spcPts val="0"/>
              </a:spcAft>
              <a:buNone/>
            </a:pPr>
            <a:r>
              <a:rPr lang="en-US" altLang="zh-CN" sz="1900" dirty="0"/>
              <a:t>    int k;</a:t>
            </a:r>
          </a:p>
          <a:p>
            <a:pPr marL="0" indent="0">
              <a:spcBef>
                <a:spcPts val="200"/>
              </a:spcBef>
              <a:spcAft>
                <a:spcPts val="0"/>
              </a:spcAft>
              <a:buNone/>
            </a:pPr>
            <a:r>
              <a:rPr lang="en-US" altLang="zh-CN" sz="1900" dirty="0"/>
              <a:t>    pre=L;  </a:t>
            </a:r>
          </a:p>
          <a:p>
            <a:pPr marL="0" indent="0">
              <a:spcBef>
                <a:spcPts val="200"/>
              </a:spcBef>
              <a:spcAft>
                <a:spcPts val="0"/>
              </a:spcAft>
              <a:buNone/>
            </a:pPr>
            <a:r>
              <a:rPr lang="en-US" altLang="zh-CN" sz="1900" dirty="0"/>
              <a:t>    k=0;    </a:t>
            </a:r>
            <a:r>
              <a:rPr lang="en-US" altLang="zh-CN" sz="1900" dirty="0">
                <a:solidFill>
                  <a:srgbClr val="CC00CC"/>
                </a:solidFill>
              </a:rPr>
              <a:t>/* </a:t>
            </a:r>
            <a:r>
              <a:rPr lang="zh-CN" altLang="en-US" sz="1900" dirty="0">
                <a:solidFill>
                  <a:srgbClr val="CC00CC"/>
                </a:solidFill>
              </a:rPr>
              <a:t>从头开始，查找第</a:t>
            </a:r>
            <a:r>
              <a:rPr lang="en-US" altLang="zh-CN" sz="1900" dirty="0">
                <a:solidFill>
                  <a:srgbClr val="CC00CC"/>
                </a:solidFill>
              </a:rPr>
              <a:t>i-1</a:t>
            </a:r>
            <a:r>
              <a:rPr lang="zh-CN" altLang="en-US" sz="1900" dirty="0">
                <a:solidFill>
                  <a:srgbClr val="CC00CC"/>
                </a:solidFill>
              </a:rPr>
              <a:t>个结点 *</a:t>
            </a:r>
            <a:r>
              <a:rPr lang="en-US" altLang="zh-CN" sz="1900" dirty="0">
                <a:solidFill>
                  <a:srgbClr val="CC00CC"/>
                </a:solidFill>
              </a:rPr>
              <a:t>/</a:t>
            </a:r>
          </a:p>
          <a:p>
            <a:pPr marL="0" indent="0">
              <a:spcBef>
                <a:spcPts val="200"/>
              </a:spcBef>
              <a:spcAft>
                <a:spcPts val="0"/>
              </a:spcAft>
              <a:buNone/>
            </a:pPr>
            <a:r>
              <a:rPr lang="en-US" altLang="zh-CN" sz="1900" dirty="0"/>
              <a:t>    while(pre!=NULL&amp;&amp;k&lt;(i-1)) { </a:t>
            </a:r>
          </a:p>
          <a:p>
            <a:pPr marL="0" indent="0">
              <a:spcBef>
                <a:spcPts val="200"/>
              </a:spcBef>
              <a:spcAft>
                <a:spcPts val="0"/>
              </a:spcAft>
              <a:buNone/>
            </a:pPr>
            <a:r>
              <a:rPr lang="en-US" altLang="zh-CN" sz="1900" dirty="0"/>
              <a:t>        pre=pre-&gt;next;</a:t>
            </a:r>
          </a:p>
          <a:p>
            <a:pPr marL="0" indent="0">
              <a:spcBef>
                <a:spcPts val="200"/>
              </a:spcBef>
              <a:spcAft>
                <a:spcPts val="0"/>
              </a:spcAft>
              <a:buNone/>
            </a:pPr>
            <a:r>
              <a:rPr lang="en-US" altLang="zh-CN" sz="1900" dirty="0"/>
              <a:t>        k++; </a:t>
            </a:r>
            <a:r>
              <a:rPr lang="en-US" altLang="zh-CN" sz="1900" dirty="0">
                <a:solidFill>
                  <a:srgbClr val="CC00CC"/>
                </a:solidFill>
              </a:rPr>
              <a:t>//k=i-2</a:t>
            </a:r>
            <a:r>
              <a:rPr lang="zh-CN" altLang="en-US" sz="1900" dirty="0">
                <a:solidFill>
                  <a:srgbClr val="CC00CC"/>
                </a:solidFill>
              </a:rPr>
              <a:t>时，</a:t>
            </a:r>
            <a:r>
              <a:rPr lang="en-US" altLang="zh-CN" sz="1900" dirty="0">
                <a:solidFill>
                  <a:srgbClr val="CC00CC"/>
                </a:solidFill>
              </a:rPr>
              <a:t>pre</a:t>
            </a:r>
            <a:r>
              <a:rPr lang="zh-CN" altLang="en-US" sz="1900" dirty="0">
                <a:solidFill>
                  <a:srgbClr val="CC00CC"/>
                </a:solidFill>
              </a:rPr>
              <a:t>指向</a:t>
            </a:r>
            <a:r>
              <a:rPr lang="en-US" altLang="zh-CN" sz="1900" dirty="0">
                <a:solidFill>
                  <a:srgbClr val="CC00CC"/>
                </a:solidFill>
              </a:rPr>
              <a:t>i-1</a:t>
            </a:r>
          </a:p>
          <a:p>
            <a:pPr marL="0" indent="0">
              <a:spcBef>
                <a:spcPts val="200"/>
              </a:spcBef>
              <a:spcAft>
                <a:spcPts val="0"/>
              </a:spcAft>
              <a:buNone/>
            </a:pPr>
            <a:r>
              <a:rPr lang="en-US" altLang="zh-CN" sz="1900" dirty="0"/>
              <a:t>    }  </a:t>
            </a:r>
            <a:r>
              <a:rPr lang="en-US" altLang="zh-CN" sz="1900" dirty="0">
                <a:solidFill>
                  <a:srgbClr val="CC00CC"/>
                </a:solidFill>
              </a:rPr>
              <a:t>/* </a:t>
            </a:r>
            <a:r>
              <a:rPr lang="zh-CN" altLang="en-US" sz="1900" dirty="0">
                <a:solidFill>
                  <a:srgbClr val="CC00CC"/>
                </a:solidFill>
              </a:rPr>
              <a:t>查找第</a:t>
            </a:r>
            <a:r>
              <a:rPr lang="en-US" altLang="zh-CN" sz="1900" dirty="0">
                <a:solidFill>
                  <a:srgbClr val="CC00CC"/>
                </a:solidFill>
              </a:rPr>
              <a:t>i-1</a:t>
            </a:r>
            <a:r>
              <a:rPr lang="zh-CN" altLang="en-US" sz="1900" dirty="0">
                <a:solidFill>
                  <a:srgbClr val="CC00CC"/>
                </a:solidFill>
              </a:rPr>
              <a:t>结点 *</a:t>
            </a:r>
            <a:r>
              <a:rPr lang="en-US" altLang="zh-CN" sz="1900" dirty="0">
                <a:solidFill>
                  <a:srgbClr val="CC00CC"/>
                </a:solidFill>
              </a:rPr>
              <a:t>/</a:t>
            </a:r>
          </a:p>
          <a:p>
            <a:pPr marL="0" indent="0">
              <a:spcBef>
                <a:spcPts val="200"/>
              </a:spcBef>
              <a:spcAft>
                <a:spcPts val="0"/>
              </a:spcAft>
              <a:buNone/>
            </a:pPr>
            <a:r>
              <a:rPr lang="en-US" altLang="zh-CN" sz="1900" dirty="0"/>
              <a:t>    if(pre==NULL) </a:t>
            </a:r>
          </a:p>
          <a:p>
            <a:pPr marL="0" indent="0">
              <a:spcBef>
                <a:spcPts val="200"/>
              </a:spcBef>
              <a:spcAft>
                <a:spcPts val="0"/>
              </a:spcAft>
              <a:buNone/>
            </a:pPr>
            <a:r>
              <a:rPr lang="en-US" altLang="zh-CN" sz="1900" dirty="0"/>
              <a:t>        </a:t>
            </a:r>
            <a:r>
              <a:rPr lang="en-US" altLang="zh-CN" sz="1900" dirty="0" err="1"/>
              <a:t>printf</a:t>
            </a:r>
            <a:r>
              <a:rPr lang="en-US" altLang="zh-CN" sz="1900" dirty="0"/>
              <a:t>("</a:t>
            </a:r>
            <a:r>
              <a:rPr lang="zh-CN" altLang="en-US" sz="1900" dirty="0"/>
              <a:t>插入位置不合理</a:t>
            </a:r>
            <a:r>
              <a:rPr lang="en-US" altLang="zh-CN" sz="1900" dirty="0"/>
              <a:t>!");</a:t>
            </a:r>
          </a:p>
          <a:p>
            <a:pPr marL="0" indent="0">
              <a:spcBef>
                <a:spcPts val="200"/>
              </a:spcBef>
              <a:spcAft>
                <a:spcPts val="0"/>
              </a:spcAft>
              <a:buNone/>
            </a:pPr>
            <a:r>
              <a:rPr lang="en-US" altLang="zh-CN" sz="1900" dirty="0"/>
              <a:t>        return ERROR;</a:t>
            </a:r>
          </a:p>
          <a:p>
            <a:pPr marL="0" indent="0">
              <a:spcBef>
                <a:spcPts val="200"/>
              </a:spcBef>
              <a:spcAft>
                <a:spcPts val="0"/>
              </a:spcAft>
              <a:buNone/>
            </a:pPr>
            <a:r>
              <a:rPr lang="en-US" altLang="zh-CN" sz="1900" dirty="0"/>
              <a:t>    }</a:t>
            </a:r>
          </a:p>
          <a:p>
            <a:pPr marL="0" indent="0">
              <a:spcBef>
                <a:spcPts val="200"/>
              </a:spcBef>
              <a:spcAft>
                <a:spcPts val="0"/>
              </a:spcAft>
              <a:buNone/>
            </a:pPr>
            <a:r>
              <a:rPr lang="en-US" altLang="zh-CN" sz="1900" dirty="0"/>
              <a:t>    s=(Node*)malloc(</a:t>
            </a:r>
            <a:r>
              <a:rPr lang="en-US" altLang="zh-CN" sz="1900" dirty="0" err="1"/>
              <a:t>sizeof</a:t>
            </a:r>
            <a:r>
              <a:rPr lang="en-US" altLang="zh-CN" sz="1900" dirty="0"/>
              <a:t>(Node));   </a:t>
            </a:r>
          </a:p>
          <a:p>
            <a:pPr marL="0" indent="0">
              <a:spcBef>
                <a:spcPts val="200"/>
              </a:spcBef>
              <a:spcAft>
                <a:spcPts val="0"/>
              </a:spcAft>
              <a:buNone/>
            </a:pPr>
            <a:r>
              <a:rPr lang="en-US" altLang="zh-CN" sz="1900" dirty="0"/>
              <a:t>    s-&gt;data=e; </a:t>
            </a:r>
          </a:p>
          <a:p>
            <a:pPr marL="0" indent="0">
              <a:spcBef>
                <a:spcPts val="200"/>
              </a:spcBef>
              <a:spcAft>
                <a:spcPts val="0"/>
              </a:spcAft>
              <a:buNone/>
            </a:pPr>
            <a:r>
              <a:rPr lang="en-US" altLang="zh-CN" sz="1900" dirty="0"/>
              <a:t>    s-&gt;next=pre-&gt;next;</a:t>
            </a:r>
          </a:p>
          <a:p>
            <a:pPr marL="0" indent="0">
              <a:spcBef>
                <a:spcPts val="200"/>
              </a:spcBef>
              <a:spcAft>
                <a:spcPts val="0"/>
              </a:spcAft>
              <a:buNone/>
            </a:pPr>
            <a:r>
              <a:rPr lang="en-US" altLang="zh-CN" sz="1900" dirty="0"/>
              <a:t>    pre-&gt;next=s;</a:t>
            </a:r>
          </a:p>
          <a:p>
            <a:pPr marL="0" indent="0">
              <a:spcBef>
                <a:spcPts val="200"/>
              </a:spcBef>
              <a:spcAft>
                <a:spcPts val="0"/>
              </a:spcAft>
              <a:buNone/>
            </a:pPr>
            <a:r>
              <a:rPr lang="en-US" altLang="zh-CN" sz="1900" dirty="0"/>
              <a:t>    return OK;</a:t>
            </a:r>
          </a:p>
          <a:p>
            <a:pPr marL="0" indent="0">
              <a:spcBef>
                <a:spcPts val="200"/>
              </a:spcBef>
              <a:spcAft>
                <a:spcPts val="0"/>
              </a:spcAft>
              <a:buNone/>
            </a:pPr>
            <a:r>
              <a:rPr lang="en-US" altLang="zh-CN" sz="1900" dirty="0"/>
              <a:t>}</a:t>
            </a:r>
            <a:endParaRPr lang="zh-CN" altLang="en-US" sz="1900" dirty="0"/>
          </a:p>
        </p:txBody>
      </p:sp>
      <p:sp>
        <p:nvSpPr>
          <p:cNvPr id="5" name="Rectangle 2">
            <a:extLst>
              <a:ext uri="{FF2B5EF4-FFF2-40B4-BE49-F238E27FC236}">
                <a16:creationId xmlns:a16="http://schemas.microsoft.com/office/drawing/2014/main" xmlns="" id="{0233AA59-FA96-443F-83C3-AF389BB0E279}"/>
              </a:ext>
            </a:extLst>
          </p:cNvPr>
          <p:cNvSpPr>
            <a:spLocks noGrp="1" noChangeArrowheads="1"/>
          </p:cNvSpPr>
          <p:nvPr>
            <p:ph type="title"/>
          </p:nvPr>
        </p:nvSpPr>
        <p:spPr>
          <a:xfrm>
            <a:off x="7997824" y="529384"/>
            <a:ext cx="2687639" cy="457200"/>
          </a:xfrm>
        </p:spPr>
        <p:txBody>
          <a:bodyPr/>
          <a:lstStyle/>
          <a:p>
            <a:pPr marL="685800" indent="-685800" algn="r"/>
            <a:r>
              <a:rPr lang="zh-CN" altLang="en-US" sz="2800" dirty="0">
                <a:latin typeface="宋体" panose="02010600030101010101" pitchFamily="2" charset="-122"/>
              </a:rPr>
              <a:t>单链表插入操作</a:t>
            </a:r>
            <a:endParaRPr lang="zh-CN" altLang="en-US" sz="2800" dirty="0"/>
          </a:p>
        </p:txBody>
      </p:sp>
      <p:grpSp>
        <p:nvGrpSpPr>
          <p:cNvPr id="6" name="组合 5">
            <a:extLst>
              <a:ext uri="{FF2B5EF4-FFF2-40B4-BE49-F238E27FC236}">
                <a16:creationId xmlns:a16="http://schemas.microsoft.com/office/drawing/2014/main" xmlns="" id="{C6DBB273-CF57-405D-890E-1BF9CEBEE243}"/>
              </a:ext>
            </a:extLst>
          </p:cNvPr>
          <p:cNvGrpSpPr>
            <a:grpSpLocks/>
          </p:cNvGrpSpPr>
          <p:nvPr/>
        </p:nvGrpSpPr>
        <p:grpSpPr bwMode="auto">
          <a:xfrm>
            <a:off x="4697412" y="1727107"/>
            <a:ext cx="7037388" cy="1441152"/>
            <a:chOff x="749322" y="4857760"/>
            <a:chExt cx="7037389" cy="1441162"/>
          </a:xfrm>
        </p:grpSpPr>
        <p:sp>
          <p:nvSpPr>
            <p:cNvPr id="7" name="TextBox 7">
              <a:extLst>
                <a:ext uri="{FF2B5EF4-FFF2-40B4-BE49-F238E27FC236}">
                  <a16:creationId xmlns:a16="http://schemas.microsoft.com/office/drawing/2014/main" xmlns="" id="{81C97380-1635-442E-9A41-66DF68DB0AAF}"/>
                </a:ext>
              </a:extLst>
            </p:cNvPr>
            <p:cNvSpPr txBox="1"/>
            <p:nvPr/>
          </p:nvSpPr>
          <p:spPr>
            <a:xfrm>
              <a:off x="4429148" y="4857760"/>
              <a:ext cx="2571750" cy="400053"/>
            </a:xfrm>
            <a:prstGeom prst="rect">
              <a:avLst/>
            </a:prstGeom>
            <a:noFill/>
          </p:spPr>
          <p:txBody>
            <a:bodyPr>
              <a:spAutoFit/>
            </a:bodyPr>
            <a:lstStyle/>
            <a:p>
              <a:pPr fontAlgn="auto">
                <a:spcBef>
                  <a:spcPts val="0"/>
                </a:spcBef>
                <a:spcAft>
                  <a:spcPts val="0"/>
                </a:spcAft>
                <a:defRPr/>
              </a:pPr>
              <a:r>
                <a:rPr lang="zh-CN" altLang="en-US" sz="2000" b="1" kern="0" dirty="0">
                  <a:solidFill>
                    <a:srgbClr val="0000FF"/>
                  </a:solidFill>
                  <a:latin typeface="Times New Roman" pitchFamily="18" charset="0"/>
                  <a:ea typeface="楷体" pitchFamily="49" charset="-122"/>
                  <a:cs typeface="Times New Roman" pitchFamily="18" charset="0"/>
                </a:rPr>
                <a:t>查找第</a:t>
              </a:r>
              <a:r>
                <a:rPr lang="en-US" altLang="zh-CN" sz="2000" b="1" i="1" kern="0" dirty="0">
                  <a:solidFill>
                    <a:srgbClr val="0000FF"/>
                  </a:solidFill>
                  <a:latin typeface="Times New Roman" pitchFamily="18" charset="0"/>
                  <a:ea typeface="楷体" pitchFamily="49" charset="-122"/>
                  <a:cs typeface="Times New Roman" pitchFamily="18" charset="0"/>
                </a:rPr>
                <a:t>i</a:t>
              </a:r>
              <a:r>
                <a:rPr lang="en-US" altLang="zh-CN" sz="2000" b="1" kern="0" dirty="0">
                  <a:solidFill>
                    <a:srgbClr val="0000FF"/>
                  </a:solidFill>
                  <a:latin typeface="宋体"/>
                  <a:ea typeface="楷体_GB2312" pitchFamily="49" charset="-122"/>
                  <a:cs typeface="Times New Roman" pitchFamily="18" charset="0"/>
                </a:rPr>
                <a:t>-</a:t>
              </a:r>
              <a:r>
                <a:rPr lang="en-US" altLang="zh-CN" sz="2000" b="1" kern="0" dirty="0">
                  <a:solidFill>
                    <a:srgbClr val="0000FF"/>
                  </a:solidFill>
                  <a:latin typeface="Times New Roman" pitchFamily="18" charset="0"/>
                  <a:ea typeface="楷体" pitchFamily="49" charset="-122"/>
                  <a:cs typeface="Times New Roman" pitchFamily="18" charset="0"/>
                </a:rPr>
                <a:t>1</a:t>
              </a:r>
              <a:r>
                <a:rPr lang="zh-CN" altLang="en-US" sz="2000" b="1" kern="0" dirty="0">
                  <a:solidFill>
                    <a:srgbClr val="0000FF"/>
                  </a:solidFill>
                  <a:latin typeface="Times New Roman" pitchFamily="18" charset="0"/>
                  <a:ea typeface="楷体" pitchFamily="49" charset="-122"/>
                  <a:cs typeface="Times New Roman" pitchFamily="18" charset="0"/>
                </a:rPr>
                <a:t>个结点</a:t>
              </a:r>
              <a:endParaRPr lang="zh-CN" altLang="en-US" sz="2000" b="1" kern="0" dirty="0">
                <a:solidFill>
                  <a:srgbClr val="0000FF"/>
                </a:solidFill>
                <a:latin typeface="Times New Roman" pitchFamily="18" charset="0"/>
                <a:ea typeface="楷体_GB2312" pitchFamily="49" charset="-122"/>
              </a:endParaRPr>
            </a:p>
          </p:txBody>
        </p:sp>
        <p:sp>
          <p:nvSpPr>
            <p:cNvPr id="8" name="Rectangle 32">
              <a:extLst>
                <a:ext uri="{FF2B5EF4-FFF2-40B4-BE49-F238E27FC236}">
                  <a16:creationId xmlns:a16="http://schemas.microsoft.com/office/drawing/2014/main" xmlns="" id="{0247FF02-5FDA-4AFA-BB6F-485E7EBFCD09}"/>
                </a:ext>
              </a:extLst>
            </p:cNvPr>
            <p:cNvSpPr>
              <a:spLocks noChangeArrowheads="1"/>
            </p:cNvSpPr>
            <p:nvPr/>
          </p:nvSpPr>
          <p:spPr bwMode="auto">
            <a:xfrm>
              <a:off x="1376385" y="5562615"/>
              <a:ext cx="360362"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9" name="Rectangle 33">
              <a:extLst>
                <a:ext uri="{FF2B5EF4-FFF2-40B4-BE49-F238E27FC236}">
                  <a16:creationId xmlns:a16="http://schemas.microsoft.com/office/drawing/2014/main" xmlns="" id="{52243FF1-48A6-495A-85B9-80435375D91F}"/>
                </a:ext>
              </a:extLst>
            </p:cNvPr>
            <p:cNvSpPr>
              <a:spLocks noChangeArrowheads="1"/>
            </p:cNvSpPr>
            <p:nvPr/>
          </p:nvSpPr>
          <p:spPr bwMode="auto">
            <a:xfrm>
              <a:off x="1736747" y="5562615"/>
              <a:ext cx="360363"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0" name="Line 34">
              <a:extLst>
                <a:ext uri="{FF2B5EF4-FFF2-40B4-BE49-F238E27FC236}">
                  <a16:creationId xmlns:a16="http://schemas.microsoft.com/office/drawing/2014/main" xmlns="" id="{C53E5771-8749-47BB-A2F7-3671467B7D9B}"/>
                </a:ext>
              </a:extLst>
            </p:cNvPr>
            <p:cNvSpPr>
              <a:spLocks noChangeShapeType="1"/>
            </p:cNvSpPr>
            <p:nvPr/>
          </p:nvSpPr>
          <p:spPr bwMode="auto">
            <a:xfrm>
              <a:off x="1028722" y="5742003"/>
              <a:ext cx="360363" cy="0"/>
            </a:xfrm>
            <a:prstGeom prst="line">
              <a:avLst/>
            </a:prstGeom>
            <a:noFill/>
            <a:ln w="28575">
              <a:solidFill>
                <a:srgbClr val="7030A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1" name="Text Box 35">
              <a:extLst>
                <a:ext uri="{FF2B5EF4-FFF2-40B4-BE49-F238E27FC236}">
                  <a16:creationId xmlns:a16="http://schemas.microsoft.com/office/drawing/2014/main" xmlns="" id="{D8A1CAD9-F49D-4AE4-90D4-823B851714EA}"/>
                </a:ext>
              </a:extLst>
            </p:cNvPr>
            <p:cNvSpPr txBox="1">
              <a:spLocks noChangeArrowheads="1"/>
            </p:cNvSpPr>
            <p:nvPr/>
          </p:nvSpPr>
          <p:spPr bwMode="auto">
            <a:xfrm>
              <a:off x="749322" y="5562615"/>
              <a:ext cx="268288" cy="36671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dirty="0">
                  <a:solidFill>
                    <a:srgbClr val="0000FF"/>
                  </a:solidFill>
                  <a:latin typeface="Times New Roman" pitchFamily="18" charset="0"/>
                  <a:cs typeface="Times New Roman" pitchFamily="18" charset="0"/>
                </a:rPr>
                <a:t>L</a:t>
              </a:r>
            </a:p>
          </p:txBody>
        </p:sp>
        <p:sp>
          <p:nvSpPr>
            <p:cNvPr id="12" name="Rectangle 36">
              <a:extLst>
                <a:ext uri="{FF2B5EF4-FFF2-40B4-BE49-F238E27FC236}">
                  <a16:creationId xmlns:a16="http://schemas.microsoft.com/office/drawing/2014/main" xmlns="" id="{61C69D3F-9C5C-4D20-BC7E-50E87414F367}"/>
                </a:ext>
              </a:extLst>
            </p:cNvPr>
            <p:cNvSpPr>
              <a:spLocks noChangeArrowheads="1"/>
            </p:cNvSpPr>
            <p:nvPr/>
          </p:nvSpPr>
          <p:spPr bwMode="auto">
            <a:xfrm>
              <a:off x="3584597" y="5562615"/>
              <a:ext cx="360363"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13" name="Rectangle 37">
              <a:extLst>
                <a:ext uri="{FF2B5EF4-FFF2-40B4-BE49-F238E27FC236}">
                  <a16:creationId xmlns:a16="http://schemas.microsoft.com/office/drawing/2014/main" xmlns="" id="{F00061E8-0810-45FA-AB09-B33FF81FB7C8}"/>
                </a:ext>
              </a:extLst>
            </p:cNvPr>
            <p:cNvSpPr>
              <a:spLocks noChangeArrowheads="1"/>
            </p:cNvSpPr>
            <p:nvPr/>
          </p:nvSpPr>
          <p:spPr bwMode="auto">
            <a:xfrm>
              <a:off x="3944960" y="5562615"/>
              <a:ext cx="3603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4" name="Freeform 38">
              <a:extLst>
                <a:ext uri="{FF2B5EF4-FFF2-40B4-BE49-F238E27FC236}">
                  <a16:creationId xmlns:a16="http://schemas.microsoft.com/office/drawing/2014/main" xmlns="" id="{7EE8A5DD-FDB2-40B4-B157-5369081AB89B}"/>
                </a:ext>
              </a:extLst>
            </p:cNvPr>
            <p:cNvSpPr>
              <a:spLocks/>
            </p:cNvSpPr>
            <p:nvPr/>
          </p:nvSpPr>
          <p:spPr bwMode="auto">
            <a:xfrm>
              <a:off x="1916135" y="574041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5" name="Rectangle 39">
              <a:extLst>
                <a:ext uri="{FF2B5EF4-FFF2-40B4-BE49-F238E27FC236}">
                  <a16:creationId xmlns:a16="http://schemas.microsoft.com/office/drawing/2014/main" xmlns="" id="{0FAFA7E4-AFD8-49EF-B05B-7067EECBF464}"/>
                </a:ext>
              </a:extLst>
            </p:cNvPr>
            <p:cNvSpPr>
              <a:spLocks noChangeArrowheads="1"/>
            </p:cNvSpPr>
            <p:nvPr/>
          </p:nvSpPr>
          <p:spPr bwMode="auto">
            <a:xfrm>
              <a:off x="4652986" y="5562615"/>
              <a:ext cx="3603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b="1" i="1" kern="0" dirty="0">
                <a:solidFill>
                  <a:srgbClr val="0000FF"/>
                </a:solidFill>
                <a:latin typeface="Times New Roman" pitchFamily="18" charset="0"/>
                <a:cs typeface="Times New Roman" pitchFamily="18" charset="0"/>
              </a:endParaRPr>
            </a:p>
          </p:txBody>
        </p:sp>
        <p:sp>
          <p:nvSpPr>
            <p:cNvPr id="16" name="Rectangle 40">
              <a:extLst>
                <a:ext uri="{FF2B5EF4-FFF2-40B4-BE49-F238E27FC236}">
                  <a16:creationId xmlns:a16="http://schemas.microsoft.com/office/drawing/2014/main" xmlns="" id="{C942168F-AC0C-482D-8620-57B9B4424838}"/>
                </a:ext>
              </a:extLst>
            </p:cNvPr>
            <p:cNvSpPr>
              <a:spLocks noChangeArrowheads="1"/>
            </p:cNvSpPr>
            <p:nvPr/>
          </p:nvSpPr>
          <p:spPr bwMode="auto">
            <a:xfrm>
              <a:off x="5013348" y="5562615"/>
              <a:ext cx="360363"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7" name="Line 41">
              <a:extLst>
                <a:ext uri="{FF2B5EF4-FFF2-40B4-BE49-F238E27FC236}">
                  <a16:creationId xmlns:a16="http://schemas.microsoft.com/office/drawing/2014/main" xmlns="" id="{25FA5FB3-C6F5-4A30-88AD-9D786A645DD4}"/>
                </a:ext>
              </a:extLst>
            </p:cNvPr>
            <p:cNvSpPr>
              <a:spLocks noChangeShapeType="1"/>
            </p:cNvSpPr>
            <p:nvPr/>
          </p:nvSpPr>
          <p:spPr bwMode="auto">
            <a:xfrm>
              <a:off x="4151335" y="5742003"/>
              <a:ext cx="468312"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8" name="Rectangle 42">
              <a:extLst>
                <a:ext uri="{FF2B5EF4-FFF2-40B4-BE49-F238E27FC236}">
                  <a16:creationId xmlns:a16="http://schemas.microsoft.com/office/drawing/2014/main" xmlns="" id="{BA3B0ED8-F731-4481-A417-4118863A38B1}"/>
                </a:ext>
              </a:extLst>
            </p:cNvPr>
            <p:cNvSpPr>
              <a:spLocks noChangeArrowheads="1"/>
            </p:cNvSpPr>
            <p:nvPr/>
          </p:nvSpPr>
          <p:spPr bwMode="auto">
            <a:xfrm>
              <a:off x="7065986" y="5562615"/>
              <a:ext cx="3603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19" name="Rectangle 43">
              <a:extLst>
                <a:ext uri="{FF2B5EF4-FFF2-40B4-BE49-F238E27FC236}">
                  <a16:creationId xmlns:a16="http://schemas.microsoft.com/office/drawing/2014/main" xmlns="" id="{BC61F632-5DC2-4A87-9BA0-1F68ADDB815C}"/>
                </a:ext>
              </a:extLst>
            </p:cNvPr>
            <p:cNvSpPr>
              <a:spLocks noChangeArrowheads="1"/>
            </p:cNvSpPr>
            <p:nvPr/>
          </p:nvSpPr>
          <p:spPr bwMode="auto">
            <a:xfrm>
              <a:off x="7426348" y="5562615"/>
              <a:ext cx="360363"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kern="0" dirty="0">
                  <a:solidFill>
                    <a:srgbClr val="0000FF"/>
                  </a:solidFill>
                  <a:latin typeface="Verdana" pitchFamily="34" charset="0"/>
                </a:rPr>
                <a:t>∧</a:t>
              </a:r>
            </a:p>
          </p:txBody>
        </p:sp>
        <p:sp>
          <p:nvSpPr>
            <p:cNvPr id="20" name="Freeform 44">
              <a:extLst>
                <a:ext uri="{FF2B5EF4-FFF2-40B4-BE49-F238E27FC236}">
                  <a16:creationId xmlns:a16="http://schemas.microsoft.com/office/drawing/2014/main" xmlns="" id="{FE602F3A-1527-4F1A-8F4C-07B765B5D69B}"/>
                </a:ext>
              </a:extLst>
            </p:cNvPr>
            <p:cNvSpPr>
              <a:spLocks/>
            </p:cNvSpPr>
            <p:nvPr/>
          </p:nvSpPr>
          <p:spPr bwMode="auto">
            <a:xfrm>
              <a:off x="6591323" y="574041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1" name="Freeform 45">
              <a:extLst>
                <a:ext uri="{FF2B5EF4-FFF2-40B4-BE49-F238E27FC236}">
                  <a16:creationId xmlns:a16="http://schemas.microsoft.com/office/drawing/2014/main" xmlns="" id="{587CEFD7-48C8-407A-9239-427595C54A8C}"/>
                </a:ext>
              </a:extLst>
            </p:cNvPr>
            <p:cNvSpPr>
              <a:spLocks/>
            </p:cNvSpPr>
            <p:nvPr/>
          </p:nvSpPr>
          <p:spPr bwMode="auto">
            <a:xfrm>
              <a:off x="2984522" y="573882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2" name="Text Box 46">
              <a:extLst>
                <a:ext uri="{FF2B5EF4-FFF2-40B4-BE49-F238E27FC236}">
                  <a16:creationId xmlns:a16="http://schemas.microsoft.com/office/drawing/2014/main" xmlns="" id="{6F0F201D-6C31-45AC-8883-0FA4739D7D21}"/>
                </a:ext>
              </a:extLst>
            </p:cNvPr>
            <p:cNvSpPr txBox="1">
              <a:spLocks noChangeArrowheads="1"/>
            </p:cNvSpPr>
            <p:nvPr/>
          </p:nvSpPr>
          <p:spPr bwMode="auto">
            <a:xfrm>
              <a:off x="2513035" y="5424501"/>
              <a:ext cx="720725" cy="461966"/>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kern="0">
                  <a:solidFill>
                    <a:srgbClr val="0000FF"/>
                  </a:solidFill>
                  <a:latin typeface="Times New Roman" pitchFamily="18" charset="0"/>
                  <a:cs typeface="Times New Roman" pitchFamily="18" charset="0"/>
                </a:rPr>
                <a:t>…</a:t>
              </a:r>
            </a:p>
          </p:txBody>
        </p:sp>
        <p:sp>
          <p:nvSpPr>
            <p:cNvPr id="23" name="Line 47">
              <a:extLst>
                <a:ext uri="{FF2B5EF4-FFF2-40B4-BE49-F238E27FC236}">
                  <a16:creationId xmlns:a16="http://schemas.microsoft.com/office/drawing/2014/main" xmlns="" id="{E5C6A645-FAE0-4B4E-8BD9-13CE4FBEA3F5}"/>
                </a:ext>
              </a:extLst>
            </p:cNvPr>
            <p:cNvSpPr>
              <a:spLocks noChangeShapeType="1"/>
            </p:cNvSpPr>
            <p:nvPr/>
          </p:nvSpPr>
          <p:spPr bwMode="auto">
            <a:xfrm>
              <a:off x="3714772" y="5200662"/>
              <a:ext cx="0" cy="358778"/>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4" name="Text Box 48">
              <a:extLst>
                <a:ext uri="{FF2B5EF4-FFF2-40B4-BE49-F238E27FC236}">
                  <a16:creationId xmlns:a16="http://schemas.microsoft.com/office/drawing/2014/main" xmlns="" id="{2C7CE4EC-9C01-423E-B9A0-A89A99342ECE}"/>
                </a:ext>
              </a:extLst>
            </p:cNvPr>
            <p:cNvSpPr txBox="1">
              <a:spLocks noChangeArrowheads="1"/>
            </p:cNvSpPr>
            <p:nvPr/>
          </p:nvSpPr>
          <p:spPr bwMode="auto">
            <a:xfrm>
              <a:off x="3773510" y="5103823"/>
              <a:ext cx="584200" cy="366716"/>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err="1">
                  <a:solidFill>
                    <a:srgbClr val="0000FF"/>
                  </a:solidFill>
                  <a:latin typeface="Times New Roman" pitchFamily="18" charset="0"/>
                </a:rPr>
                <a:t>i</a:t>
              </a:r>
              <a:r>
                <a:rPr lang="en-US" altLang="zh-CN" b="1" kern="0" dirty="0">
                  <a:solidFill>
                    <a:srgbClr val="0000FF"/>
                  </a:solidFill>
                  <a:latin typeface="宋体"/>
                  <a:ea typeface="宋体"/>
                </a:rPr>
                <a:t>-</a:t>
              </a:r>
              <a:r>
                <a:rPr lang="en-US" altLang="zh-CN" b="1" kern="0" dirty="0">
                  <a:solidFill>
                    <a:srgbClr val="0000FF"/>
                  </a:solidFill>
                  <a:latin typeface="Times New Roman" pitchFamily="18" charset="0"/>
                </a:rPr>
                <a:t>1</a:t>
              </a:r>
            </a:p>
          </p:txBody>
        </p:sp>
        <p:sp>
          <p:nvSpPr>
            <p:cNvPr id="25" name="Freeform 49">
              <a:extLst>
                <a:ext uri="{FF2B5EF4-FFF2-40B4-BE49-F238E27FC236}">
                  <a16:creationId xmlns:a16="http://schemas.microsoft.com/office/drawing/2014/main" xmlns="" id="{49A8A195-6A4C-4F22-A1DF-F1844EDAB7B9}"/>
                </a:ext>
              </a:extLst>
            </p:cNvPr>
            <p:cNvSpPr>
              <a:spLocks/>
            </p:cNvSpPr>
            <p:nvPr/>
          </p:nvSpPr>
          <p:spPr bwMode="auto">
            <a:xfrm>
              <a:off x="5122886" y="574200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6" name="Text Box 50">
              <a:extLst>
                <a:ext uri="{FF2B5EF4-FFF2-40B4-BE49-F238E27FC236}">
                  <a16:creationId xmlns:a16="http://schemas.microsoft.com/office/drawing/2014/main" xmlns="" id="{C5E01600-B702-4B74-A3E6-321D4C1C66F0}"/>
                </a:ext>
              </a:extLst>
            </p:cNvPr>
            <p:cNvSpPr txBox="1">
              <a:spLocks noChangeArrowheads="1"/>
            </p:cNvSpPr>
            <p:nvPr/>
          </p:nvSpPr>
          <p:spPr bwMode="auto">
            <a:xfrm>
              <a:off x="5859486" y="5394338"/>
              <a:ext cx="720725" cy="4619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kern="0" dirty="0">
                  <a:solidFill>
                    <a:srgbClr val="0000FF"/>
                  </a:solidFill>
                  <a:latin typeface="Times New Roman" pitchFamily="18" charset="0"/>
                  <a:cs typeface="Times New Roman" pitchFamily="18" charset="0"/>
                </a:rPr>
                <a:t>…</a:t>
              </a:r>
            </a:p>
          </p:txBody>
        </p:sp>
        <p:sp>
          <p:nvSpPr>
            <p:cNvPr id="27" name="Line 25">
              <a:extLst>
                <a:ext uri="{FF2B5EF4-FFF2-40B4-BE49-F238E27FC236}">
                  <a16:creationId xmlns:a16="http://schemas.microsoft.com/office/drawing/2014/main" xmlns="" id="{97341F6A-4CBF-46C2-BEBF-9701180C879D}"/>
                </a:ext>
              </a:extLst>
            </p:cNvPr>
            <p:cNvSpPr>
              <a:spLocks noChangeShapeType="1"/>
            </p:cNvSpPr>
            <p:nvPr/>
          </p:nvSpPr>
          <p:spPr bwMode="auto">
            <a:xfrm flipV="1">
              <a:off x="3724297" y="5948379"/>
              <a:ext cx="0" cy="288927"/>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8" name="Text Box 26">
              <a:extLst>
                <a:ext uri="{FF2B5EF4-FFF2-40B4-BE49-F238E27FC236}">
                  <a16:creationId xmlns:a16="http://schemas.microsoft.com/office/drawing/2014/main" xmlns="" id="{8DF040F9-85B8-4AF4-BC00-4FEEC0D4273C}"/>
                </a:ext>
              </a:extLst>
            </p:cNvPr>
            <p:cNvSpPr txBox="1">
              <a:spLocks noChangeArrowheads="1"/>
            </p:cNvSpPr>
            <p:nvPr/>
          </p:nvSpPr>
          <p:spPr bwMode="auto">
            <a:xfrm>
              <a:off x="3074216" y="5837254"/>
              <a:ext cx="595313" cy="461668"/>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pre</a:t>
              </a:r>
            </a:p>
          </p:txBody>
        </p:sp>
      </p:grpSp>
      <p:grpSp>
        <p:nvGrpSpPr>
          <p:cNvPr id="31" name="组合 30">
            <a:extLst>
              <a:ext uri="{FF2B5EF4-FFF2-40B4-BE49-F238E27FC236}">
                <a16:creationId xmlns:a16="http://schemas.microsoft.com/office/drawing/2014/main" xmlns="" id="{2C4D6E75-0D58-437F-BCE9-430DA05C776D}"/>
              </a:ext>
            </a:extLst>
          </p:cNvPr>
          <p:cNvGrpSpPr>
            <a:grpSpLocks/>
          </p:cNvGrpSpPr>
          <p:nvPr/>
        </p:nvGrpSpPr>
        <p:grpSpPr bwMode="auto">
          <a:xfrm>
            <a:off x="4734717" y="3347266"/>
            <a:ext cx="7037389" cy="2226318"/>
            <a:chOff x="428596" y="3857627"/>
            <a:chExt cx="7037438" cy="2226334"/>
          </a:xfrm>
        </p:grpSpPr>
        <p:sp>
          <p:nvSpPr>
            <p:cNvPr id="32" name="TextBox 6">
              <a:extLst>
                <a:ext uri="{FF2B5EF4-FFF2-40B4-BE49-F238E27FC236}">
                  <a16:creationId xmlns:a16="http://schemas.microsoft.com/office/drawing/2014/main" xmlns="" id="{57264C72-D999-4CB9-B55B-59808E5B5CFE}"/>
                </a:ext>
              </a:extLst>
            </p:cNvPr>
            <p:cNvSpPr txBox="1"/>
            <p:nvPr/>
          </p:nvSpPr>
          <p:spPr>
            <a:xfrm>
              <a:off x="5541970" y="4295084"/>
              <a:ext cx="785819" cy="400053"/>
            </a:xfrm>
            <a:prstGeom prst="rect">
              <a:avLst/>
            </a:prstGeom>
            <a:noFill/>
          </p:spPr>
          <p:txBody>
            <a:bodyPr>
              <a:spAutoFit/>
            </a:bodyPr>
            <a:lstStyle/>
            <a:p>
              <a:pPr fontAlgn="auto">
                <a:spcBef>
                  <a:spcPts val="0"/>
                </a:spcBef>
                <a:spcAft>
                  <a:spcPts val="0"/>
                </a:spcAft>
                <a:defRPr/>
              </a:pPr>
              <a:r>
                <a:rPr lang="zh-CN" altLang="en-US" sz="2000" b="1" kern="0" dirty="0">
                  <a:solidFill>
                    <a:srgbClr val="0000FF"/>
                  </a:solidFill>
                  <a:latin typeface="Times New Roman" pitchFamily="18" charset="0"/>
                  <a:ea typeface="楷体" pitchFamily="49" charset="-122"/>
                  <a:cs typeface="Times New Roman" pitchFamily="18" charset="0"/>
                </a:rPr>
                <a:t>插入</a:t>
              </a:r>
              <a:endParaRPr lang="zh-CN" altLang="en-US" sz="2000" b="1" kern="0" dirty="0">
                <a:solidFill>
                  <a:srgbClr val="0000FF"/>
                </a:solidFill>
                <a:latin typeface="Times New Roman" pitchFamily="18" charset="0"/>
                <a:ea typeface="楷体_GB2312" pitchFamily="49" charset="-122"/>
              </a:endParaRPr>
            </a:p>
          </p:txBody>
        </p:sp>
        <p:sp>
          <p:nvSpPr>
            <p:cNvPr id="33" name="Rectangle 32">
              <a:extLst>
                <a:ext uri="{FF2B5EF4-FFF2-40B4-BE49-F238E27FC236}">
                  <a16:creationId xmlns:a16="http://schemas.microsoft.com/office/drawing/2014/main" xmlns="" id="{99B12B84-4A9C-4AE6-8F45-89DD8A524036}"/>
                </a:ext>
              </a:extLst>
            </p:cNvPr>
            <p:cNvSpPr>
              <a:spLocks noChangeArrowheads="1"/>
            </p:cNvSpPr>
            <p:nvPr/>
          </p:nvSpPr>
          <p:spPr bwMode="auto">
            <a:xfrm>
              <a:off x="1055663" y="5322901"/>
              <a:ext cx="360365"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34" name="Rectangle 33">
              <a:extLst>
                <a:ext uri="{FF2B5EF4-FFF2-40B4-BE49-F238E27FC236}">
                  <a16:creationId xmlns:a16="http://schemas.microsoft.com/office/drawing/2014/main" xmlns="" id="{F1378F9C-46C6-4442-B3C5-F09D7025F537}"/>
                </a:ext>
              </a:extLst>
            </p:cNvPr>
            <p:cNvSpPr>
              <a:spLocks noChangeArrowheads="1"/>
            </p:cNvSpPr>
            <p:nvPr/>
          </p:nvSpPr>
          <p:spPr bwMode="auto">
            <a:xfrm>
              <a:off x="1416028" y="5322901"/>
              <a:ext cx="360366"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35" name="Line 34">
              <a:extLst>
                <a:ext uri="{FF2B5EF4-FFF2-40B4-BE49-F238E27FC236}">
                  <a16:creationId xmlns:a16="http://schemas.microsoft.com/office/drawing/2014/main" xmlns="" id="{D254E22D-7A97-4622-B72E-E802A6E1E363}"/>
                </a:ext>
              </a:extLst>
            </p:cNvPr>
            <p:cNvSpPr>
              <a:spLocks noChangeShapeType="1"/>
            </p:cNvSpPr>
            <p:nvPr/>
          </p:nvSpPr>
          <p:spPr bwMode="auto">
            <a:xfrm>
              <a:off x="707998" y="5502289"/>
              <a:ext cx="360366"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6" name="Text Box 35">
              <a:extLst>
                <a:ext uri="{FF2B5EF4-FFF2-40B4-BE49-F238E27FC236}">
                  <a16:creationId xmlns:a16="http://schemas.microsoft.com/office/drawing/2014/main" xmlns="" id="{E91CEBF0-C102-473B-96E0-E213E96440D4}"/>
                </a:ext>
              </a:extLst>
            </p:cNvPr>
            <p:cNvSpPr txBox="1">
              <a:spLocks noChangeArrowheads="1"/>
            </p:cNvSpPr>
            <p:nvPr/>
          </p:nvSpPr>
          <p:spPr bwMode="auto">
            <a:xfrm>
              <a:off x="428596" y="5322901"/>
              <a:ext cx="268290" cy="36671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dirty="0">
                  <a:solidFill>
                    <a:srgbClr val="0000FF"/>
                  </a:solidFill>
                  <a:latin typeface="Times New Roman" pitchFamily="18" charset="0"/>
                  <a:cs typeface="Times New Roman" pitchFamily="18" charset="0"/>
                </a:rPr>
                <a:t>L</a:t>
              </a:r>
            </a:p>
          </p:txBody>
        </p:sp>
        <p:sp>
          <p:nvSpPr>
            <p:cNvPr id="37" name="Rectangle 36">
              <a:extLst>
                <a:ext uri="{FF2B5EF4-FFF2-40B4-BE49-F238E27FC236}">
                  <a16:creationId xmlns:a16="http://schemas.microsoft.com/office/drawing/2014/main" xmlns="" id="{3C1BE961-4175-46F1-A87D-3588EEE21FFD}"/>
                </a:ext>
              </a:extLst>
            </p:cNvPr>
            <p:cNvSpPr>
              <a:spLocks noChangeArrowheads="1"/>
            </p:cNvSpPr>
            <p:nvPr/>
          </p:nvSpPr>
          <p:spPr bwMode="auto">
            <a:xfrm>
              <a:off x="3263891" y="5322901"/>
              <a:ext cx="360366"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38" name="Rectangle 37">
              <a:extLst>
                <a:ext uri="{FF2B5EF4-FFF2-40B4-BE49-F238E27FC236}">
                  <a16:creationId xmlns:a16="http://schemas.microsoft.com/office/drawing/2014/main" xmlns="" id="{7D49C574-1123-4D3E-8777-F9E4514C25DC}"/>
                </a:ext>
              </a:extLst>
            </p:cNvPr>
            <p:cNvSpPr>
              <a:spLocks noChangeArrowheads="1"/>
            </p:cNvSpPr>
            <p:nvPr/>
          </p:nvSpPr>
          <p:spPr bwMode="auto">
            <a:xfrm>
              <a:off x="3624256" y="5322901"/>
              <a:ext cx="360365"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39" name="Freeform 38">
              <a:extLst>
                <a:ext uri="{FF2B5EF4-FFF2-40B4-BE49-F238E27FC236}">
                  <a16:creationId xmlns:a16="http://schemas.microsoft.com/office/drawing/2014/main" xmlns="" id="{B45EE7DC-F4C5-4C14-87E6-9E7F73B55BDF}"/>
                </a:ext>
              </a:extLst>
            </p:cNvPr>
            <p:cNvSpPr>
              <a:spLocks/>
            </p:cNvSpPr>
            <p:nvPr/>
          </p:nvSpPr>
          <p:spPr bwMode="auto">
            <a:xfrm>
              <a:off x="1595417" y="5500702"/>
              <a:ext cx="552454"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0" name="Rectangle 39">
              <a:extLst>
                <a:ext uri="{FF2B5EF4-FFF2-40B4-BE49-F238E27FC236}">
                  <a16:creationId xmlns:a16="http://schemas.microsoft.com/office/drawing/2014/main" xmlns="" id="{0B146678-6950-4CC8-BBD1-DE34D592529C}"/>
                </a:ext>
              </a:extLst>
            </p:cNvPr>
            <p:cNvSpPr>
              <a:spLocks noChangeArrowheads="1"/>
            </p:cNvSpPr>
            <p:nvPr/>
          </p:nvSpPr>
          <p:spPr bwMode="auto">
            <a:xfrm>
              <a:off x="4332286" y="5322901"/>
              <a:ext cx="360365"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b="1" i="1" kern="0" dirty="0">
                <a:solidFill>
                  <a:srgbClr val="0000FF"/>
                </a:solidFill>
                <a:latin typeface="Times New Roman" pitchFamily="18" charset="0"/>
                <a:cs typeface="Times New Roman" pitchFamily="18" charset="0"/>
              </a:endParaRPr>
            </a:p>
          </p:txBody>
        </p:sp>
        <p:sp>
          <p:nvSpPr>
            <p:cNvPr id="41" name="Rectangle 40">
              <a:extLst>
                <a:ext uri="{FF2B5EF4-FFF2-40B4-BE49-F238E27FC236}">
                  <a16:creationId xmlns:a16="http://schemas.microsoft.com/office/drawing/2014/main" xmlns="" id="{8EEEC246-C49E-4015-97CF-77C00F826B28}"/>
                </a:ext>
              </a:extLst>
            </p:cNvPr>
            <p:cNvSpPr>
              <a:spLocks noChangeArrowheads="1"/>
            </p:cNvSpPr>
            <p:nvPr/>
          </p:nvSpPr>
          <p:spPr bwMode="auto">
            <a:xfrm>
              <a:off x="4692651" y="5322901"/>
              <a:ext cx="360366"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42" name="Line 41">
              <a:extLst>
                <a:ext uri="{FF2B5EF4-FFF2-40B4-BE49-F238E27FC236}">
                  <a16:creationId xmlns:a16="http://schemas.microsoft.com/office/drawing/2014/main" xmlns="" id="{62BB1E5D-6DF6-42BE-97DE-5195D3F1BFA0}"/>
                </a:ext>
              </a:extLst>
            </p:cNvPr>
            <p:cNvSpPr>
              <a:spLocks noChangeShapeType="1"/>
            </p:cNvSpPr>
            <p:nvPr/>
          </p:nvSpPr>
          <p:spPr bwMode="auto">
            <a:xfrm flipV="1">
              <a:off x="3844920" y="4486283"/>
              <a:ext cx="773118" cy="1016005"/>
            </a:xfrm>
            <a:prstGeom prst="line">
              <a:avLst/>
            </a:prstGeom>
            <a:noFill/>
            <a:ln w="28575">
              <a:solidFill>
                <a:srgbClr val="FF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3" name="Rectangle 42">
              <a:extLst>
                <a:ext uri="{FF2B5EF4-FFF2-40B4-BE49-F238E27FC236}">
                  <a16:creationId xmlns:a16="http://schemas.microsoft.com/office/drawing/2014/main" xmlns="" id="{F90DC361-AF0A-4637-B63C-CA323862DA41}"/>
                </a:ext>
              </a:extLst>
            </p:cNvPr>
            <p:cNvSpPr>
              <a:spLocks noChangeArrowheads="1"/>
            </p:cNvSpPr>
            <p:nvPr/>
          </p:nvSpPr>
          <p:spPr bwMode="auto">
            <a:xfrm>
              <a:off x="6745303" y="5322901"/>
              <a:ext cx="360365"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44" name="Rectangle 43">
              <a:extLst>
                <a:ext uri="{FF2B5EF4-FFF2-40B4-BE49-F238E27FC236}">
                  <a16:creationId xmlns:a16="http://schemas.microsoft.com/office/drawing/2014/main" xmlns="" id="{3AEF7AC6-96A5-4818-B814-A3BFFB66EDC9}"/>
                </a:ext>
              </a:extLst>
            </p:cNvPr>
            <p:cNvSpPr>
              <a:spLocks noChangeArrowheads="1"/>
            </p:cNvSpPr>
            <p:nvPr/>
          </p:nvSpPr>
          <p:spPr bwMode="auto">
            <a:xfrm>
              <a:off x="7105668" y="5322901"/>
              <a:ext cx="360366"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kern="0" dirty="0">
                  <a:solidFill>
                    <a:srgbClr val="0000FF"/>
                  </a:solidFill>
                  <a:latin typeface="Verdana" pitchFamily="34" charset="0"/>
                </a:rPr>
                <a:t>∧</a:t>
              </a:r>
            </a:p>
          </p:txBody>
        </p:sp>
        <p:sp>
          <p:nvSpPr>
            <p:cNvPr id="45" name="Freeform 44">
              <a:extLst>
                <a:ext uri="{FF2B5EF4-FFF2-40B4-BE49-F238E27FC236}">
                  <a16:creationId xmlns:a16="http://schemas.microsoft.com/office/drawing/2014/main" xmlns="" id="{32CEEC31-6A98-41B7-B1D8-932E35166CD1}"/>
                </a:ext>
              </a:extLst>
            </p:cNvPr>
            <p:cNvSpPr>
              <a:spLocks/>
            </p:cNvSpPr>
            <p:nvPr/>
          </p:nvSpPr>
          <p:spPr bwMode="auto">
            <a:xfrm>
              <a:off x="6270637" y="5500702"/>
              <a:ext cx="487366"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6" name="Freeform 45">
              <a:extLst>
                <a:ext uri="{FF2B5EF4-FFF2-40B4-BE49-F238E27FC236}">
                  <a16:creationId xmlns:a16="http://schemas.microsoft.com/office/drawing/2014/main" xmlns="" id="{8E6758D6-CCF2-44A0-BA45-97B7771DF7A1}"/>
                </a:ext>
              </a:extLst>
            </p:cNvPr>
            <p:cNvSpPr>
              <a:spLocks/>
            </p:cNvSpPr>
            <p:nvPr/>
          </p:nvSpPr>
          <p:spPr bwMode="auto">
            <a:xfrm>
              <a:off x="2663812" y="5499114"/>
              <a:ext cx="552454"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7" name="Text Box 46">
              <a:extLst>
                <a:ext uri="{FF2B5EF4-FFF2-40B4-BE49-F238E27FC236}">
                  <a16:creationId xmlns:a16="http://schemas.microsoft.com/office/drawing/2014/main" xmlns="" id="{239F37E1-CF75-41E2-A582-04A0D52851E2}"/>
                </a:ext>
              </a:extLst>
            </p:cNvPr>
            <p:cNvSpPr txBox="1">
              <a:spLocks noChangeArrowheads="1"/>
            </p:cNvSpPr>
            <p:nvPr/>
          </p:nvSpPr>
          <p:spPr bwMode="auto">
            <a:xfrm>
              <a:off x="2128821" y="5173675"/>
              <a:ext cx="682630" cy="4619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kern="0">
                  <a:solidFill>
                    <a:srgbClr val="0000FF"/>
                  </a:solidFill>
                  <a:latin typeface="Arial"/>
                </a:rPr>
                <a:t>…</a:t>
              </a:r>
              <a:endParaRPr lang="en-US" altLang="zh-CN" sz="2400" kern="0">
                <a:solidFill>
                  <a:srgbClr val="0000FF"/>
                </a:solidFill>
                <a:latin typeface="Verdana" pitchFamily="34" charset="0"/>
              </a:endParaRPr>
            </a:p>
          </p:txBody>
        </p:sp>
        <p:sp>
          <p:nvSpPr>
            <p:cNvPr id="48" name="Line 47">
              <a:extLst>
                <a:ext uri="{FF2B5EF4-FFF2-40B4-BE49-F238E27FC236}">
                  <a16:creationId xmlns:a16="http://schemas.microsoft.com/office/drawing/2014/main" xmlns="" id="{CBA6AAF7-A7B6-487E-A31A-110F33A26A5F}"/>
                </a:ext>
              </a:extLst>
            </p:cNvPr>
            <p:cNvSpPr>
              <a:spLocks noChangeShapeType="1"/>
            </p:cNvSpPr>
            <p:nvPr/>
          </p:nvSpPr>
          <p:spPr bwMode="auto">
            <a:xfrm>
              <a:off x="3394067" y="4960948"/>
              <a:ext cx="0" cy="358778"/>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9" name="Text Box 48">
              <a:extLst>
                <a:ext uri="{FF2B5EF4-FFF2-40B4-BE49-F238E27FC236}">
                  <a16:creationId xmlns:a16="http://schemas.microsoft.com/office/drawing/2014/main" xmlns="" id="{979CF80D-7B87-42B0-A0D3-FDFE4475C22E}"/>
                </a:ext>
              </a:extLst>
            </p:cNvPr>
            <p:cNvSpPr txBox="1">
              <a:spLocks noChangeArrowheads="1"/>
            </p:cNvSpPr>
            <p:nvPr/>
          </p:nvSpPr>
          <p:spPr bwMode="auto">
            <a:xfrm>
              <a:off x="3452805" y="4864110"/>
              <a:ext cx="584204" cy="366716"/>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err="1">
                  <a:solidFill>
                    <a:srgbClr val="0000FF"/>
                  </a:solidFill>
                  <a:latin typeface="Times New Roman" pitchFamily="18" charset="0"/>
                </a:rPr>
                <a:t>i</a:t>
              </a:r>
              <a:r>
                <a:rPr lang="en-US" altLang="zh-CN" b="1" kern="0" dirty="0">
                  <a:solidFill>
                    <a:srgbClr val="0000FF"/>
                  </a:solidFill>
                  <a:latin typeface="宋体"/>
                  <a:ea typeface="宋体"/>
                </a:rPr>
                <a:t>-</a:t>
              </a:r>
              <a:r>
                <a:rPr lang="en-US" altLang="zh-CN" b="1" kern="0" dirty="0">
                  <a:solidFill>
                    <a:srgbClr val="0000FF"/>
                  </a:solidFill>
                  <a:latin typeface="Times New Roman" pitchFamily="18" charset="0"/>
                </a:rPr>
                <a:t>1</a:t>
              </a:r>
            </a:p>
          </p:txBody>
        </p:sp>
        <p:sp>
          <p:nvSpPr>
            <p:cNvPr id="50" name="Freeform 49">
              <a:extLst>
                <a:ext uri="{FF2B5EF4-FFF2-40B4-BE49-F238E27FC236}">
                  <a16:creationId xmlns:a16="http://schemas.microsoft.com/office/drawing/2014/main" xmlns="" id="{4A5EA9AA-B7BA-4499-8CCF-31CD84FE2F15}"/>
                </a:ext>
              </a:extLst>
            </p:cNvPr>
            <p:cNvSpPr>
              <a:spLocks/>
            </p:cNvSpPr>
            <p:nvPr/>
          </p:nvSpPr>
          <p:spPr bwMode="auto">
            <a:xfrm>
              <a:off x="4802190" y="5502289"/>
              <a:ext cx="487365"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51" name="Text Box 50">
              <a:extLst>
                <a:ext uri="{FF2B5EF4-FFF2-40B4-BE49-F238E27FC236}">
                  <a16:creationId xmlns:a16="http://schemas.microsoft.com/office/drawing/2014/main" xmlns="" id="{67862F40-8B39-47CC-93D5-FC04A51A0924}"/>
                </a:ext>
              </a:extLst>
            </p:cNvPr>
            <p:cNvSpPr txBox="1">
              <a:spLocks noChangeArrowheads="1"/>
            </p:cNvSpPr>
            <p:nvPr/>
          </p:nvSpPr>
          <p:spPr bwMode="auto">
            <a:xfrm>
              <a:off x="5627695" y="5192725"/>
              <a:ext cx="720730" cy="4619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kern="0" dirty="0">
                  <a:solidFill>
                    <a:srgbClr val="0000FF"/>
                  </a:solidFill>
                  <a:latin typeface="Arial"/>
                </a:rPr>
                <a:t>…</a:t>
              </a:r>
              <a:endParaRPr lang="en-US" altLang="zh-CN" sz="2400" kern="0" dirty="0">
                <a:solidFill>
                  <a:srgbClr val="0000FF"/>
                </a:solidFill>
                <a:latin typeface="Verdana" pitchFamily="34" charset="0"/>
              </a:endParaRPr>
            </a:p>
          </p:txBody>
        </p:sp>
        <p:sp>
          <p:nvSpPr>
            <p:cNvPr id="52" name="Line 25">
              <a:extLst>
                <a:ext uri="{FF2B5EF4-FFF2-40B4-BE49-F238E27FC236}">
                  <a16:creationId xmlns:a16="http://schemas.microsoft.com/office/drawing/2014/main" xmlns="" id="{1A18A217-A3D5-4E0D-BFD1-8392ADADE322}"/>
                </a:ext>
              </a:extLst>
            </p:cNvPr>
            <p:cNvSpPr>
              <a:spLocks noChangeShapeType="1"/>
            </p:cNvSpPr>
            <p:nvPr/>
          </p:nvSpPr>
          <p:spPr bwMode="auto">
            <a:xfrm flipV="1">
              <a:off x="3403592" y="5708665"/>
              <a:ext cx="0" cy="288927"/>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53" name="Text Box 26">
              <a:extLst>
                <a:ext uri="{FF2B5EF4-FFF2-40B4-BE49-F238E27FC236}">
                  <a16:creationId xmlns:a16="http://schemas.microsoft.com/office/drawing/2014/main" xmlns="" id="{E5B71300-B82C-46B1-95D5-2B276713312A}"/>
                </a:ext>
              </a:extLst>
            </p:cNvPr>
            <p:cNvSpPr txBox="1">
              <a:spLocks noChangeArrowheads="1"/>
            </p:cNvSpPr>
            <p:nvPr/>
          </p:nvSpPr>
          <p:spPr bwMode="auto">
            <a:xfrm>
              <a:off x="2743981" y="5622293"/>
              <a:ext cx="947745" cy="461668"/>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pre</a:t>
              </a:r>
            </a:p>
          </p:txBody>
        </p:sp>
        <p:sp>
          <p:nvSpPr>
            <p:cNvPr id="54" name="Rectangle 39">
              <a:extLst>
                <a:ext uri="{FF2B5EF4-FFF2-40B4-BE49-F238E27FC236}">
                  <a16:creationId xmlns:a16="http://schemas.microsoft.com/office/drawing/2014/main" xmlns="" id="{CE6E17D5-BCB3-4D12-97CD-3982236AF92B}"/>
                </a:ext>
              </a:extLst>
            </p:cNvPr>
            <p:cNvSpPr>
              <a:spLocks noChangeArrowheads="1"/>
            </p:cNvSpPr>
            <p:nvPr/>
          </p:nvSpPr>
          <p:spPr bwMode="auto">
            <a:xfrm>
              <a:off x="4708526" y="4286255"/>
              <a:ext cx="360366" cy="360366"/>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e</a:t>
              </a:r>
            </a:p>
          </p:txBody>
        </p:sp>
        <p:sp>
          <p:nvSpPr>
            <p:cNvPr id="55" name="Rectangle 40">
              <a:extLst>
                <a:ext uri="{FF2B5EF4-FFF2-40B4-BE49-F238E27FC236}">
                  <a16:creationId xmlns:a16="http://schemas.microsoft.com/office/drawing/2014/main" xmlns="" id="{4B65F383-0014-45BD-96B8-D2E4BB905F18}"/>
                </a:ext>
              </a:extLst>
            </p:cNvPr>
            <p:cNvSpPr>
              <a:spLocks noChangeArrowheads="1"/>
            </p:cNvSpPr>
            <p:nvPr/>
          </p:nvSpPr>
          <p:spPr bwMode="auto">
            <a:xfrm>
              <a:off x="5068891" y="4286255"/>
              <a:ext cx="360365" cy="360366"/>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57" name="任意多边形 31">
              <a:extLst>
                <a:ext uri="{FF2B5EF4-FFF2-40B4-BE49-F238E27FC236}">
                  <a16:creationId xmlns:a16="http://schemas.microsoft.com/office/drawing/2014/main" xmlns="" id="{0BBAD218-DF05-4740-9081-D6085CD6981A}"/>
                </a:ext>
              </a:extLst>
            </p:cNvPr>
            <p:cNvSpPr/>
            <p:nvPr/>
          </p:nvSpPr>
          <p:spPr>
            <a:xfrm>
              <a:off x="4357687" y="4064004"/>
              <a:ext cx="355602" cy="215902"/>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noFill/>
            <a:ln w="28575" cap="flat" cmpd="sng" algn="ctr">
              <a:solidFill>
                <a:srgbClr val="0000FF"/>
              </a:solidFill>
              <a:prstDash val="solid"/>
              <a:tailEnd type="arrow"/>
            </a:ln>
            <a:effectLst/>
          </p:spPr>
          <p:txBody>
            <a:bodyPr anchor="ctr"/>
            <a:lstStyle/>
            <a:p>
              <a:pPr algn="ctr" fontAlgn="auto">
                <a:spcBef>
                  <a:spcPts val="0"/>
                </a:spcBef>
                <a:spcAft>
                  <a:spcPts val="0"/>
                </a:spcAft>
                <a:defRPr/>
              </a:pPr>
              <a:endParaRPr lang="zh-CN" altLang="en-US" sz="2400" b="1" kern="0">
                <a:solidFill>
                  <a:prstClr val="black"/>
                </a:solidFill>
                <a:latin typeface="Calibri"/>
                <a:ea typeface="宋体"/>
              </a:endParaRPr>
            </a:p>
          </p:txBody>
        </p:sp>
        <p:sp>
          <p:nvSpPr>
            <p:cNvPr id="58" name="Text Box 26">
              <a:extLst>
                <a:ext uri="{FF2B5EF4-FFF2-40B4-BE49-F238E27FC236}">
                  <a16:creationId xmlns:a16="http://schemas.microsoft.com/office/drawing/2014/main" xmlns="" id="{C663EC3E-0F77-4F08-9D80-F0C60D718EC1}"/>
                </a:ext>
              </a:extLst>
            </p:cNvPr>
            <p:cNvSpPr txBox="1">
              <a:spLocks noChangeArrowheads="1"/>
            </p:cNvSpPr>
            <p:nvPr/>
          </p:nvSpPr>
          <p:spPr bwMode="auto">
            <a:xfrm>
              <a:off x="4071935" y="3857627"/>
              <a:ext cx="360365" cy="369891"/>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s</a:t>
              </a:r>
            </a:p>
          </p:txBody>
        </p:sp>
      </p:grpSp>
      <p:cxnSp>
        <p:nvCxnSpPr>
          <p:cNvPr id="62" name="直接箭头连接符 61">
            <a:extLst>
              <a:ext uri="{FF2B5EF4-FFF2-40B4-BE49-F238E27FC236}">
                <a16:creationId xmlns:a16="http://schemas.microsoft.com/office/drawing/2014/main" xmlns="" id="{A3B79AEF-2C18-4745-87B6-140DA789F18B}"/>
              </a:ext>
            </a:extLst>
          </p:cNvPr>
          <p:cNvCxnSpPr>
            <a:endCxn id="40" idx="0"/>
          </p:cNvCxnSpPr>
          <p:nvPr/>
        </p:nvCxnSpPr>
        <p:spPr bwMode="auto">
          <a:xfrm flipH="1">
            <a:off x="8818561" y="3975918"/>
            <a:ext cx="804069" cy="836612"/>
          </a:xfrm>
          <a:prstGeom prst="straightConnector1">
            <a:avLst/>
          </a:prstGeom>
          <a:solidFill>
            <a:schemeClr val="accent1"/>
          </a:solidFill>
          <a:ln w="28575" cap="flat" cmpd="sng" algn="ctr">
            <a:solidFill>
              <a:srgbClr val="FF0000"/>
            </a:solidFill>
            <a:prstDash val="solid"/>
            <a:round/>
            <a:headEnd type="none" w="sm" len="sm"/>
            <a:tailEnd type="triangle"/>
          </a:ln>
          <a:effectLst/>
        </p:spPr>
      </p:cxnSp>
      <p:sp>
        <p:nvSpPr>
          <p:cNvPr id="56" name="文本框 55">
            <a:extLst>
              <a:ext uri="{FF2B5EF4-FFF2-40B4-BE49-F238E27FC236}">
                <a16:creationId xmlns:a16="http://schemas.microsoft.com/office/drawing/2014/main" xmlns="" id="{A3F042B3-7B40-4622-AAFD-C00D06D20D05}"/>
              </a:ext>
            </a:extLst>
          </p:cNvPr>
          <p:cNvSpPr txBox="1"/>
          <p:nvPr/>
        </p:nvSpPr>
        <p:spPr>
          <a:xfrm>
            <a:off x="3557587" y="5897345"/>
            <a:ext cx="8229600" cy="430887"/>
          </a:xfrm>
          <a:prstGeom prst="rect">
            <a:avLst/>
          </a:prstGeom>
          <a:solidFill>
            <a:srgbClr val="FFFFCC"/>
          </a:solidFill>
        </p:spPr>
        <p:txBody>
          <a:bodyPr wrap="square" rtlCol="0">
            <a:spAutoFit/>
          </a:bodyPr>
          <a:lstStyle/>
          <a:p>
            <a:pPr algn="ctr"/>
            <a:r>
              <a:rPr lang="zh-CN" altLang="en-US" sz="2200" b="1" dirty="0">
                <a:solidFill>
                  <a:schemeClr val="accent6"/>
                </a:solidFill>
                <a:latin typeface="微软雅黑" panose="020B0503020204020204" pitchFamily="34" charset="-122"/>
                <a:ea typeface="微软雅黑" panose="020B0503020204020204" pitchFamily="34" charset="-122"/>
              </a:rPr>
              <a:t>若单链表有</a:t>
            </a:r>
            <a:r>
              <a:rPr lang="en-US" altLang="zh-CN" sz="2200" b="1" dirty="0">
                <a:solidFill>
                  <a:srgbClr val="FF0000"/>
                </a:solidFill>
                <a:latin typeface="微软雅黑" panose="020B0503020204020204" pitchFamily="34" charset="-122"/>
                <a:ea typeface="微软雅黑" panose="020B0503020204020204" pitchFamily="34" charset="-122"/>
              </a:rPr>
              <a:t>m</a:t>
            </a:r>
            <a:r>
              <a:rPr lang="zh-CN" altLang="en-US" sz="2200" b="1" dirty="0">
                <a:solidFill>
                  <a:schemeClr val="accent6"/>
                </a:solidFill>
                <a:latin typeface="微软雅黑" panose="020B0503020204020204" pitchFamily="34" charset="-122"/>
                <a:ea typeface="微软雅黑" panose="020B0503020204020204" pitchFamily="34" charset="-122"/>
              </a:rPr>
              <a:t>个结点，插入位置为</a:t>
            </a:r>
            <a:r>
              <a:rPr lang="en-US" altLang="zh-CN" sz="2200" b="1" dirty="0">
                <a:solidFill>
                  <a:srgbClr val="FF0000"/>
                </a:solidFill>
                <a:latin typeface="微软雅黑" panose="020B0503020204020204" pitchFamily="34" charset="-122"/>
                <a:ea typeface="微软雅黑" panose="020B0503020204020204" pitchFamily="34" charset="-122"/>
              </a:rPr>
              <a:t>m+1</a:t>
            </a:r>
            <a:r>
              <a:rPr lang="zh-CN" altLang="en-US" sz="2200" b="1" dirty="0">
                <a:solidFill>
                  <a:schemeClr val="accent6"/>
                </a:solidFill>
                <a:latin typeface="微软雅黑" panose="020B0503020204020204" pitchFamily="34" charset="-122"/>
                <a:ea typeface="微软雅黑" panose="020B0503020204020204" pitchFamily="34" charset="-122"/>
              </a:rPr>
              <a:t>时，则是在尾部插入结点</a:t>
            </a:r>
          </a:p>
        </p:txBody>
      </p:sp>
      <p:sp>
        <p:nvSpPr>
          <p:cNvPr id="2" name="箭头: 右 1">
            <a:extLst>
              <a:ext uri="{FF2B5EF4-FFF2-40B4-BE49-F238E27FC236}">
                <a16:creationId xmlns:a16="http://schemas.microsoft.com/office/drawing/2014/main" xmlns="" id="{4FDA47BB-EB50-45B0-A5C3-A61A2D2FDFA5}"/>
              </a:ext>
            </a:extLst>
          </p:cNvPr>
          <p:cNvSpPr/>
          <p:nvPr/>
        </p:nvSpPr>
        <p:spPr bwMode="auto">
          <a:xfrm>
            <a:off x="9735341" y="845488"/>
            <a:ext cx="2165935" cy="679356"/>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hlinkClick r:id="rId2" action="ppaction://hlinksldjump"/>
              </a:rPr>
              <a:t>双向链表前插</a:t>
            </a:r>
            <a:endParaRPr lang="zh-CN" altLang="en-US" sz="2000" b="1" dirty="0"/>
          </a:p>
        </p:txBody>
      </p:sp>
    </p:spTree>
    <p:extLst>
      <p:ext uri="{BB962C8B-B14F-4D97-AF65-F5344CB8AC3E}">
        <p14:creationId xmlns:p14="http://schemas.microsoft.com/office/powerpoint/2010/main" xmlns="" val="43457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1C9D18-21C0-4456-899F-614A4311358E}"/>
              </a:ext>
            </a:extLst>
          </p:cNvPr>
          <p:cNvSpPr>
            <a:spLocks noGrp="1"/>
          </p:cNvSpPr>
          <p:nvPr>
            <p:ph type="title"/>
          </p:nvPr>
        </p:nvSpPr>
        <p:spPr>
          <a:xfrm>
            <a:off x="9423400" y="437147"/>
            <a:ext cx="2362200" cy="553453"/>
          </a:xfrm>
        </p:spPr>
        <p:txBody>
          <a:bodyPr/>
          <a:lstStyle/>
          <a:p>
            <a:pPr algn="r"/>
            <a:r>
              <a:rPr lang="zh-CN" altLang="en-US" sz="2800" dirty="0">
                <a:latin typeface="宋体" panose="02010600030101010101" pitchFamily="2" charset="-122"/>
              </a:rPr>
              <a:t>单链表删除</a:t>
            </a:r>
            <a:endParaRPr lang="zh-CN" altLang="en-US" sz="2800" dirty="0"/>
          </a:p>
        </p:txBody>
      </p:sp>
      <p:sp>
        <p:nvSpPr>
          <p:cNvPr id="3" name="内容占位符 2">
            <a:extLst>
              <a:ext uri="{FF2B5EF4-FFF2-40B4-BE49-F238E27FC236}">
                <a16:creationId xmlns:a16="http://schemas.microsoft.com/office/drawing/2014/main" xmlns="" id="{01DDC4E8-49C0-4DAF-9896-B4DC9767FB51}"/>
              </a:ext>
            </a:extLst>
          </p:cNvPr>
          <p:cNvSpPr>
            <a:spLocks noGrp="1"/>
          </p:cNvSpPr>
          <p:nvPr>
            <p:ph idx="1"/>
          </p:nvPr>
        </p:nvSpPr>
        <p:spPr>
          <a:xfrm>
            <a:off x="378164" y="533400"/>
            <a:ext cx="11480800" cy="6096000"/>
          </a:xfrm>
        </p:spPr>
        <p:txBody>
          <a:bodyPr/>
          <a:lstStyle/>
          <a:p>
            <a:pPr marL="0" indent="0">
              <a:spcBef>
                <a:spcPts val="200"/>
              </a:spcBef>
              <a:spcAft>
                <a:spcPts val="0"/>
              </a:spcAft>
              <a:buNone/>
            </a:pPr>
            <a:r>
              <a:rPr lang="en-US" altLang="zh-CN" sz="1800" dirty="0"/>
              <a:t>int </a:t>
            </a:r>
            <a:r>
              <a:rPr lang="en-US" altLang="zh-CN" sz="1800" dirty="0" err="1"/>
              <a:t>DelList</a:t>
            </a:r>
            <a:r>
              <a:rPr lang="en-US" altLang="zh-CN" sz="1800" dirty="0"/>
              <a:t>(</a:t>
            </a:r>
            <a:r>
              <a:rPr lang="en-US" altLang="zh-CN" sz="1800" dirty="0" err="1"/>
              <a:t>LinkList</a:t>
            </a:r>
            <a:r>
              <a:rPr lang="en-US" altLang="zh-CN" sz="1800" dirty="0"/>
              <a:t> </a:t>
            </a:r>
            <a:r>
              <a:rPr lang="en-US" altLang="zh-CN" sz="1800" dirty="0" err="1"/>
              <a:t>L,int</a:t>
            </a:r>
            <a:r>
              <a:rPr lang="en-US" altLang="zh-CN" sz="1800" dirty="0"/>
              <a:t> </a:t>
            </a:r>
            <a:r>
              <a:rPr lang="en-US" altLang="zh-CN" sz="1800" dirty="0" err="1"/>
              <a:t>i,ElemType</a:t>
            </a:r>
            <a:r>
              <a:rPr lang="en-US" altLang="zh-CN" sz="1800" dirty="0"/>
              <a:t> *e) {</a:t>
            </a:r>
          </a:p>
          <a:p>
            <a:pPr marL="0" indent="0">
              <a:spcBef>
                <a:spcPts val="200"/>
              </a:spcBef>
              <a:spcAft>
                <a:spcPts val="0"/>
              </a:spcAft>
              <a:buNone/>
            </a:pPr>
            <a:r>
              <a:rPr lang="en-US" altLang="zh-CN" sz="1800" dirty="0">
                <a:solidFill>
                  <a:srgbClr val="CC00CC"/>
                </a:solidFill>
              </a:rPr>
              <a:t>/* </a:t>
            </a:r>
            <a:r>
              <a:rPr lang="zh-CN" altLang="en-US" sz="1800" dirty="0">
                <a:solidFill>
                  <a:srgbClr val="CC00CC"/>
                </a:solidFill>
              </a:rPr>
              <a:t>在带头结点的单链表</a:t>
            </a:r>
            <a:r>
              <a:rPr lang="en-US" altLang="zh-CN" sz="1800" dirty="0">
                <a:solidFill>
                  <a:srgbClr val="CC00CC"/>
                </a:solidFill>
              </a:rPr>
              <a:t>L</a:t>
            </a:r>
            <a:r>
              <a:rPr lang="zh-CN" altLang="en-US" sz="1800" dirty="0">
                <a:solidFill>
                  <a:srgbClr val="CC00CC"/>
                </a:solidFill>
              </a:rPr>
              <a:t>中删除第</a:t>
            </a:r>
            <a:r>
              <a:rPr lang="en-US" altLang="zh-CN" sz="1800" dirty="0" err="1">
                <a:solidFill>
                  <a:srgbClr val="FF0000"/>
                </a:solidFill>
              </a:rPr>
              <a:t>i</a:t>
            </a:r>
            <a:r>
              <a:rPr lang="zh-CN" altLang="en-US" sz="1800" dirty="0">
                <a:solidFill>
                  <a:srgbClr val="CC00CC"/>
                </a:solidFill>
              </a:rPr>
              <a:t>个元素，并将删除的元素保存到变量*</a:t>
            </a:r>
            <a:r>
              <a:rPr lang="en-US" altLang="zh-CN" sz="1800" dirty="0">
                <a:solidFill>
                  <a:srgbClr val="CC00CC"/>
                </a:solidFill>
              </a:rPr>
              <a:t>e</a:t>
            </a:r>
            <a:r>
              <a:rPr lang="zh-CN" altLang="en-US" sz="1800" dirty="0">
                <a:solidFill>
                  <a:srgbClr val="CC00CC"/>
                </a:solidFill>
              </a:rPr>
              <a:t>中 *</a:t>
            </a:r>
            <a:r>
              <a:rPr lang="en-US" altLang="zh-CN" sz="1800" dirty="0">
                <a:solidFill>
                  <a:srgbClr val="CC00CC"/>
                </a:solidFill>
              </a:rPr>
              <a:t>/</a:t>
            </a:r>
          </a:p>
          <a:p>
            <a:pPr marL="0" indent="0">
              <a:spcBef>
                <a:spcPts val="200"/>
              </a:spcBef>
              <a:spcAft>
                <a:spcPts val="0"/>
              </a:spcAft>
              <a:buNone/>
            </a:pPr>
            <a:r>
              <a:rPr lang="en-US" altLang="zh-CN" sz="1800" dirty="0"/>
              <a:t>    Node *pre,*r;</a:t>
            </a:r>
          </a:p>
          <a:p>
            <a:pPr marL="0" indent="0">
              <a:spcBef>
                <a:spcPts val="200"/>
              </a:spcBef>
              <a:spcAft>
                <a:spcPts val="0"/>
              </a:spcAft>
              <a:buNone/>
            </a:pPr>
            <a:r>
              <a:rPr lang="en-US" altLang="zh-CN" sz="1800" dirty="0"/>
              <a:t>    int k;</a:t>
            </a:r>
          </a:p>
          <a:p>
            <a:pPr marL="0" indent="0">
              <a:spcBef>
                <a:spcPts val="200"/>
              </a:spcBef>
              <a:spcAft>
                <a:spcPts val="0"/>
              </a:spcAft>
              <a:buNone/>
            </a:pPr>
            <a:r>
              <a:rPr lang="en-US" altLang="zh-CN" sz="1800" dirty="0"/>
              <a:t>    pre=L;</a:t>
            </a:r>
          </a:p>
          <a:p>
            <a:pPr marL="0" indent="0">
              <a:spcBef>
                <a:spcPts val="200"/>
              </a:spcBef>
              <a:spcAft>
                <a:spcPts val="0"/>
              </a:spcAft>
              <a:buNone/>
            </a:pPr>
            <a:r>
              <a:rPr lang="en-US" altLang="zh-CN" sz="1800" dirty="0"/>
              <a:t>    k=0;</a:t>
            </a:r>
          </a:p>
          <a:p>
            <a:pPr marL="0" indent="0">
              <a:spcBef>
                <a:spcPts val="200"/>
              </a:spcBef>
              <a:spcAft>
                <a:spcPts val="0"/>
              </a:spcAft>
              <a:buNone/>
            </a:pPr>
            <a:r>
              <a:rPr lang="en-US" altLang="zh-CN" sz="1800" dirty="0"/>
              <a:t>    while(pre-&gt;next!=NULL &amp;&amp; k&lt;i-1) { </a:t>
            </a:r>
          </a:p>
          <a:p>
            <a:pPr marL="0" indent="0">
              <a:spcBef>
                <a:spcPts val="200"/>
              </a:spcBef>
              <a:spcAft>
                <a:spcPts val="0"/>
              </a:spcAft>
              <a:buNone/>
            </a:pPr>
            <a:r>
              <a:rPr lang="en-US" altLang="zh-CN" sz="1800" dirty="0"/>
              <a:t>        pre=pre-&gt;next; </a:t>
            </a:r>
          </a:p>
          <a:p>
            <a:pPr marL="0" indent="0">
              <a:spcBef>
                <a:spcPts val="200"/>
              </a:spcBef>
              <a:spcAft>
                <a:spcPts val="0"/>
              </a:spcAft>
              <a:buNone/>
            </a:pPr>
            <a:r>
              <a:rPr lang="en-US" altLang="zh-CN" sz="1800" dirty="0"/>
              <a:t>        k=k+1;</a:t>
            </a:r>
          </a:p>
          <a:p>
            <a:pPr marL="0" indent="0">
              <a:spcBef>
                <a:spcPts val="200"/>
              </a:spcBef>
              <a:spcAft>
                <a:spcPts val="0"/>
              </a:spcAft>
              <a:buNone/>
            </a:pPr>
            <a:r>
              <a:rPr lang="en-US" altLang="zh-CN" sz="1800" dirty="0"/>
              <a:t>    }</a:t>
            </a:r>
            <a:r>
              <a:rPr lang="en-US" altLang="zh-CN" sz="1800" dirty="0">
                <a:solidFill>
                  <a:srgbClr val="CC00CC"/>
                </a:solidFill>
              </a:rPr>
              <a:t> /* </a:t>
            </a:r>
            <a:r>
              <a:rPr lang="zh-CN" altLang="en-US" sz="1800" dirty="0">
                <a:solidFill>
                  <a:srgbClr val="CC00CC"/>
                </a:solidFill>
              </a:rPr>
              <a:t>查找第</a:t>
            </a:r>
            <a:r>
              <a:rPr lang="en-US" altLang="zh-CN" sz="1800" dirty="0">
                <a:solidFill>
                  <a:srgbClr val="CC00CC"/>
                </a:solidFill>
              </a:rPr>
              <a:t>i-1</a:t>
            </a:r>
            <a:r>
              <a:rPr lang="zh-CN" altLang="en-US" sz="1800" dirty="0">
                <a:solidFill>
                  <a:srgbClr val="CC00CC"/>
                </a:solidFill>
              </a:rPr>
              <a:t>结点 *</a:t>
            </a:r>
            <a:r>
              <a:rPr lang="en-US" altLang="zh-CN" sz="1800" dirty="0">
                <a:solidFill>
                  <a:srgbClr val="CC00CC"/>
                </a:solidFill>
              </a:rPr>
              <a:t>/</a:t>
            </a:r>
            <a:endParaRPr lang="en-US" altLang="zh-CN" sz="1800" dirty="0"/>
          </a:p>
          <a:p>
            <a:pPr marL="0" indent="0">
              <a:spcBef>
                <a:spcPts val="200"/>
              </a:spcBef>
              <a:spcAft>
                <a:spcPts val="0"/>
              </a:spcAft>
              <a:buNone/>
            </a:pPr>
            <a:r>
              <a:rPr lang="en-US" altLang="zh-CN" sz="1800" dirty="0"/>
              <a:t>    if((pre-&gt;next) ==NULL) {</a:t>
            </a:r>
          </a:p>
          <a:p>
            <a:pPr marL="0" indent="0">
              <a:spcBef>
                <a:spcPts val="200"/>
              </a:spcBef>
              <a:spcAft>
                <a:spcPts val="0"/>
              </a:spcAft>
              <a:buNone/>
            </a:pPr>
            <a:r>
              <a:rPr lang="en-US" altLang="zh-CN" sz="1800" dirty="0"/>
              <a:t>        </a:t>
            </a:r>
            <a:r>
              <a:rPr lang="en-US" altLang="zh-CN" sz="1800" dirty="0" err="1"/>
              <a:t>printf</a:t>
            </a:r>
            <a:r>
              <a:rPr lang="en-US" altLang="zh-CN" sz="1800" dirty="0"/>
              <a:t>("</a:t>
            </a:r>
            <a:r>
              <a:rPr lang="zh-CN" altLang="en-US" sz="1800" dirty="0"/>
              <a:t>删除结点的位置</a:t>
            </a:r>
            <a:r>
              <a:rPr lang="en-US" altLang="zh-CN" sz="1800" dirty="0" err="1"/>
              <a:t>i</a:t>
            </a:r>
            <a:r>
              <a:rPr lang="zh-CN" altLang="en-US" sz="1800" dirty="0"/>
              <a:t>不合理</a:t>
            </a:r>
            <a:r>
              <a:rPr lang="en-US" altLang="zh-CN" sz="1800" dirty="0"/>
              <a:t>!");</a:t>
            </a:r>
          </a:p>
          <a:p>
            <a:pPr marL="0" indent="0">
              <a:spcBef>
                <a:spcPts val="200"/>
              </a:spcBef>
              <a:spcAft>
                <a:spcPts val="0"/>
              </a:spcAft>
              <a:buNone/>
            </a:pPr>
            <a:r>
              <a:rPr lang="en-US" altLang="zh-CN" sz="1800" dirty="0"/>
              <a:t>        return ERROR;</a:t>
            </a:r>
          </a:p>
          <a:p>
            <a:pPr marL="0" indent="0">
              <a:spcBef>
                <a:spcPts val="200"/>
              </a:spcBef>
              <a:spcAft>
                <a:spcPts val="0"/>
              </a:spcAft>
              <a:buNone/>
            </a:pPr>
            <a:r>
              <a:rPr lang="en-US" altLang="zh-CN" sz="1800" dirty="0"/>
              <a:t>    }</a:t>
            </a:r>
          </a:p>
          <a:p>
            <a:pPr marL="0" indent="0">
              <a:spcBef>
                <a:spcPts val="200"/>
              </a:spcBef>
              <a:spcAft>
                <a:spcPts val="0"/>
              </a:spcAft>
              <a:buNone/>
            </a:pPr>
            <a:r>
              <a:rPr lang="en-US" altLang="zh-CN" sz="1800" dirty="0"/>
              <a:t>    r=pre-&gt;next;</a:t>
            </a:r>
          </a:p>
          <a:p>
            <a:pPr marL="0" indent="0">
              <a:spcBef>
                <a:spcPts val="200"/>
              </a:spcBef>
              <a:spcAft>
                <a:spcPts val="0"/>
              </a:spcAft>
              <a:buNone/>
            </a:pPr>
            <a:r>
              <a:rPr lang="en-US" altLang="zh-CN" sz="1800" dirty="0"/>
              <a:t>    pre-&gt;next=pre-&gt;next-&gt;next;  </a:t>
            </a:r>
            <a:r>
              <a:rPr lang="en-US" altLang="zh-CN" sz="1800" dirty="0">
                <a:solidFill>
                  <a:srgbClr val="CC00CC"/>
                </a:solidFill>
              </a:rPr>
              <a:t>/*</a:t>
            </a:r>
            <a:r>
              <a:rPr lang="zh-CN" altLang="en-US" sz="1800" dirty="0">
                <a:solidFill>
                  <a:srgbClr val="CC00CC"/>
                </a:solidFill>
              </a:rPr>
              <a:t>修改指针，删除结点</a:t>
            </a:r>
            <a:r>
              <a:rPr lang="en-US" altLang="zh-CN" sz="1800" dirty="0">
                <a:solidFill>
                  <a:srgbClr val="CC00CC"/>
                </a:solidFill>
              </a:rPr>
              <a:t>r*/</a:t>
            </a:r>
          </a:p>
          <a:p>
            <a:pPr marL="0" indent="0">
              <a:spcBef>
                <a:spcPts val="200"/>
              </a:spcBef>
              <a:spcAft>
                <a:spcPts val="0"/>
              </a:spcAft>
              <a:buNone/>
            </a:pPr>
            <a:r>
              <a:rPr lang="en-US" altLang="zh-CN" sz="1800" dirty="0"/>
              <a:t>    *e = r-&gt;data;</a:t>
            </a:r>
          </a:p>
          <a:p>
            <a:pPr marL="0" indent="0">
              <a:spcBef>
                <a:spcPts val="200"/>
              </a:spcBef>
              <a:spcAft>
                <a:spcPts val="0"/>
              </a:spcAft>
              <a:buNone/>
            </a:pPr>
            <a:r>
              <a:rPr lang="en-US" altLang="zh-CN" sz="1800" dirty="0"/>
              <a:t>    free(r);    </a:t>
            </a:r>
            <a:r>
              <a:rPr lang="en-US" altLang="zh-CN" sz="1800" dirty="0">
                <a:solidFill>
                  <a:srgbClr val="CC00CC"/>
                </a:solidFill>
              </a:rPr>
              <a:t>/*</a:t>
            </a:r>
            <a:r>
              <a:rPr lang="zh-CN" altLang="en-US" sz="1800" dirty="0">
                <a:solidFill>
                  <a:srgbClr val="CC00CC"/>
                </a:solidFill>
              </a:rPr>
              <a:t>释放被删除的结点所占的内存空间*</a:t>
            </a:r>
            <a:r>
              <a:rPr lang="en-US" altLang="zh-CN" sz="1800" dirty="0">
                <a:solidFill>
                  <a:srgbClr val="CC00CC"/>
                </a:solidFill>
              </a:rPr>
              <a:t>/</a:t>
            </a:r>
          </a:p>
          <a:p>
            <a:pPr marL="0" indent="0">
              <a:spcBef>
                <a:spcPts val="200"/>
              </a:spcBef>
              <a:spcAft>
                <a:spcPts val="0"/>
              </a:spcAft>
              <a:buNone/>
            </a:pPr>
            <a:r>
              <a:rPr lang="en-US" altLang="zh-CN" sz="1800" dirty="0"/>
              <a:t>    </a:t>
            </a:r>
            <a:r>
              <a:rPr lang="en-US" altLang="zh-CN" sz="1800" dirty="0" err="1"/>
              <a:t>printf</a:t>
            </a:r>
            <a:r>
              <a:rPr lang="en-US" altLang="zh-CN" sz="1800" dirty="0"/>
              <a:t>("</a:t>
            </a:r>
            <a:r>
              <a:rPr lang="zh-CN" altLang="en-US" sz="1800" dirty="0"/>
              <a:t>成功删除结点</a:t>
            </a:r>
            <a:r>
              <a:rPr lang="en-US" altLang="zh-CN" sz="1800" dirty="0"/>
              <a:t>!");</a:t>
            </a:r>
          </a:p>
          <a:p>
            <a:pPr marL="0" indent="0">
              <a:spcBef>
                <a:spcPts val="200"/>
              </a:spcBef>
              <a:spcAft>
                <a:spcPts val="0"/>
              </a:spcAft>
              <a:buNone/>
            </a:pPr>
            <a:r>
              <a:rPr lang="en-US" altLang="zh-CN" sz="1800" dirty="0"/>
              <a:t>    return OK;</a:t>
            </a:r>
          </a:p>
          <a:p>
            <a:pPr marL="0" indent="0">
              <a:spcBef>
                <a:spcPts val="200"/>
              </a:spcBef>
              <a:spcAft>
                <a:spcPts val="0"/>
              </a:spcAft>
              <a:buNone/>
            </a:pPr>
            <a:r>
              <a:rPr lang="en-US" altLang="zh-CN" sz="1800" dirty="0"/>
              <a:t>}</a:t>
            </a:r>
            <a:endParaRPr lang="zh-CN" altLang="en-US" sz="1800" dirty="0"/>
          </a:p>
        </p:txBody>
      </p:sp>
      <p:grpSp>
        <p:nvGrpSpPr>
          <p:cNvPr id="91" name="组合 90">
            <a:extLst>
              <a:ext uri="{FF2B5EF4-FFF2-40B4-BE49-F238E27FC236}">
                <a16:creationId xmlns:a16="http://schemas.microsoft.com/office/drawing/2014/main" xmlns="" id="{DB8A32D5-8A39-4C65-97EC-F64B851D32B7}"/>
              </a:ext>
            </a:extLst>
          </p:cNvPr>
          <p:cNvGrpSpPr/>
          <p:nvPr/>
        </p:nvGrpSpPr>
        <p:grpSpPr>
          <a:xfrm>
            <a:off x="4262328" y="2438400"/>
            <a:ext cx="7551508" cy="1495126"/>
            <a:chOff x="4022725" y="2453143"/>
            <a:chExt cx="7551508" cy="1495126"/>
          </a:xfrm>
        </p:grpSpPr>
        <p:sp>
          <p:nvSpPr>
            <p:cNvPr id="33" name="Rectangle 32">
              <a:extLst>
                <a:ext uri="{FF2B5EF4-FFF2-40B4-BE49-F238E27FC236}">
                  <a16:creationId xmlns:a16="http://schemas.microsoft.com/office/drawing/2014/main" xmlns="" id="{B2BBB75A-EEED-4DFE-ADC3-B81295BE871A}"/>
                </a:ext>
              </a:extLst>
            </p:cNvPr>
            <p:cNvSpPr>
              <a:spLocks noChangeArrowheads="1"/>
            </p:cNvSpPr>
            <p:nvPr/>
          </p:nvSpPr>
          <p:spPr bwMode="auto">
            <a:xfrm>
              <a:off x="4649788" y="3092450"/>
              <a:ext cx="360362" cy="36036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34" name="Rectangle 33">
              <a:extLst>
                <a:ext uri="{FF2B5EF4-FFF2-40B4-BE49-F238E27FC236}">
                  <a16:creationId xmlns:a16="http://schemas.microsoft.com/office/drawing/2014/main" xmlns="" id="{AE8F568B-8362-4F59-99CF-B9D3034D365D}"/>
                </a:ext>
              </a:extLst>
            </p:cNvPr>
            <p:cNvSpPr>
              <a:spLocks noChangeArrowheads="1"/>
            </p:cNvSpPr>
            <p:nvPr/>
          </p:nvSpPr>
          <p:spPr bwMode="auto">
            <a:xfrm>
              <a:off x="5010150" y="3092450"/>
              <a:ext cx="360363" cy="36036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35" name="Line 34">
              <a:extLst>
                <a:ext uri="{FF2B5EF4-FFF2-40B4-BE49-F238E27FC236}">
                  <a16:creationId xmlns:a16="http://schemas.microsoft.com/office/drawing/2014/main" xmlns="" id="{52D66640-9942-4A31-A3DA-D0619636E579}"/>
                </a:ext>
              </a:extLst>
            </p:cNvPr>
            <p:cNvSpPr>
              <a:spLocks noChangeShapeType="1"/>
            </p:cNvSpPr>
            <p:nvPr/>
          </p:nvSpPr>
          <p:spPr bwMode="auto">
            <a:xfrm>
              <a:off x="4302125" y="3271838"/>
              <a:ext cx="360363" cy="0"/>
            </a:xfrm>
            <a:prstGeom prst="line">
              <a:avLst/>
            </a:prstGeom>
            <a:noFill/>
            <a:ln w="28575">
              <a:solidFill>
                <a:srgbClr val="7030A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6" name="Text Box 35">
              <a:extLst>
                <a:ext uri="{FF2B5EF4-FFF2-40B4-BE49-F238E27FC236}">
                  <a16:creationId xmlns:a16="http://schemas.microsoft.com/office/drawing/2014/main" xmlns="" id="{BA59C76E-1ED8-47AB-9AEE-D1EA911F2EDD}"/>
                </a:ext>
              </a:extLst>
            </p:cNvPr>
            <p:cNvSpPr txBox="1">
              <a:spLocks noChangeArrowheads="1"/>
            </p:cNvSpPr>
            <p:nvPr/>
          </p:nvSpPr>
          <p:spPr bwMode="auto">
            <a:xfrm>
              <a:off x="4022725" y="3092450"/>
              <a:ext cx="268288" cy="366713"/>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dirty="0">
                  <a:solidFill>
                    <a:srgbClr val="0000FF"/>
                  </a:solidFill>
                  <a:latin typeface="Times New Roman" pitchFamily="18" charset="0"/>
                  <a:cs typeface="Times New Roman" pitchFamily="18" charset="0"/>
                </a:rPr>
                <a:t>L</a:t>
              </a:r>
            </a:p>
          </p:txBody>
        </p:sp>
        <p:sp>
          <p:nvSpPr>
            <p:cNvPr id="37" name="Rectangle 36">
              <a:extLst>
                <a:ext uri="{FF2B5EF4-FFF2-40B4-BE49-F238E27FC236}">
                  <a16:creationId xmlns:a16="http://schemas.microsoft.com/office/drawing/2014/main" xmlns="" id="{B858269B-128A-40A2-9FEA-6EE4E3E6A2B1}"/>
                </a:ext>
              </a:extLst>
            </p:cNvPr>
            <p:cNvSpPr>
              <a:spLocks noChangeArrowheads="1"/>
            </p:cNvSpPr>
            <p:nvPr/>
          </p:nvSpPr>
          <p:spPr bwMode="auto">
            <a:xfrm>
              <a:off x="6750390" y="3092450"/>
              <a:ext cx="449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cs typeface="Times New Roman" pitchFamily="18" charset="0"/>
                </a:rPr>
                <a:t>i-1</a:t>
              </a:r>
            </a:p>
          </p:txBody>
        </p:sp>
        <p:sp>
          <p:nvSpPr>
            <p:cNvPr id="38" name="Rectangle 37">
              <a:extLst>
                <a:ext uri="{FF2B5EF4-FFF2-40B4-BE49-F238E27FC236}">
                  <a16:creationId xmlns:a16="http://schemas.microsoft.com/office/drawing/2014/main" xmlns="" id="{BA383582-D240-4482-AAA9-3ABF0117CAE2}"/>
                </a:ext>
              </a:extLst>
            </p:cNvPr>
            <p:cNvSpPr>
              <a:spLocks noChangeArrowheads="1"/>
            </p:cNvSpPr>
            <p:nvPr/>
          </p:nvSpPr>
          <p:spPr bwMode="auto">
            <a:xfrm>
              <a:off x="7199651" y="3092450"/>
              <a:ext cx="3603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40" name="Rectangle 39">
              <a:extLst>
                <a:ext uri="{FF2B5EF4-FFF2-40B4-BE49-F238E27FC236}">
                  <a16:creationId xmlns:a16="http://schemas.microsoft.com/office/drawing/2014/main" xmlns="" id="{578A2762-E8B4-457F-870E-EC2781DA26C1}"/>
                </a:ext>
              </a:extLst>
            </p:cNvPr>
            <p:cNvSpPr>
              <a:spLocks noChangeArrowheads="1"/>
            </p:cNvSpPr>
            <p:nvPr/>
          </p:nvSpPr>
          <p:spPr bwMode="auto">
            <a:xfrm>
              <a:off x="7848600" y="3092450"/>
              <a:ext cx="411618"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cs typeface="Times New Roman" pitchFamily="18" charset="0"/>
                </a:rPr>
                <a:t>i</a:t>
              </a:r>
            </a:p>
          </p:txBody>
        </p:sp>
        <p:sp>
          <p:nvSpPr>
            <p:cNvPr id="41" name="Rectangle 40">
              <a:extLst>
                <a:ext uri="{FF2B5EF4-FFF2-40B4-BE49-F238E27FC236}">
                  <a16:creationId xmlns:a16="http://schemas.microsoft.com/office/drawing/2014/main" xmlns="" id="{50A308EE-960E-4AE5-950F-5D378E959779}"/>
                </a:ext>
              </a:extLst>
            </p:cNvPr>
            <p:cNvSpPr>
              <a:spLocks noChangeArrowheads="1"/>
            </p:cNvSpPr>
            <p:nvPr/>
          </p:nvSpPr>
          <p:spPr bwMode="auto">
            <a:xfrm>
              <a:off x="8260218" y="3092450"/>
              <a:ext cx="3603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42" name="Line 41">
              <a:extLst>
                <a:ext uri="{FF2B5EF4-FFF2-40B4-BE49-F238E27FC236}">
                  <a16:creationId xmlns:a16="http://schemas.microsoft.com/office/drawing/2014/main" xmlns="" id="{2E6B1E2D-1C57-4B40-9FB5-D89FE2DC2438}"/>
                </a:ext>
              </a:extLst>
            </p:cNvPr>
            <p:cNvSpPr>
              <a:spLocks noChangeShapeType="1"/>
            </p:cNvSpPr>
            <p:nvPr/>
          </p:nvSpPr>
          <p:spPr bwMode="auto">
            <a:xfrm>
              <a:off x="7379832" y="3291312"/>
              <a:ext cx="468312"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3" name="Rectangle 42">
              <a:extLst>
                <a:ext uri="{FF2B5EF4-FFF2-40B4-BE49-F238E27FC236}">
                  <a16:creationId xmlns:a16="http://schemas.microsoft.com/office/drawing/2014/main" xmlns="" id="{1946B084-7B24-4A61-AF51-70D3EBAC1CC6}"/>
                </a:ext>
              </a:extLst>
            </p:cNvPr>
            <p:cNvSpPr>
              <a:spLocks noChangeArrowheads="1"/>
            </p:cNvSpPr>
            <p:nvPr/>
          </p:nvSpPr>
          <p:spPr bwMode="auto">
            <a:xfrm>
              <a:off x="10853508" y="3107191"/>
              <a:ext cx="3603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cs typeface="Times New Roman" pitchFamily="18" charset="0"/>
                </a:rPr>
                <a:t>n</a:t>
              </a:r>
            </a:p>
          </p:txBody>
        </p:sp>
        <p:sp>
          <p:nvSpPr>
            <p:cNvPr id="44" name="Rectangle 43">
              <a:extLst>
                <a:ext uri="{FF2B5EF4-FFF2-40B4-BE49-F238E27FC236}">
                  <a16:creationId xmlns:a16="http://schemas.microsoft.com/office/drawing/2014/main" xmlns="" id="{C00E291F-B67C-406D-86B3-1FD8BD05DD69}"/>
                </a:ext>
              </a:extLst>
            </p:cNvPr>
            <p:cNvSpPr>
              <a:spLocks noChangeArrowheads="1"/>
            </p:cNvSpPr>
            <p:nvPr/>
          </p:nvSpPr>
          <p:spPr bwMode="auto">
            <a:xfrm>
              <a:off x="11213870" y="3107191"/>
              <a:ext cx="3603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kern="0" dirty="0">
                  <a:solidFill>
                    <a:srgbClr val="0000FF"/>
                  </a:solidFill>
                  <a:latin typeface="Verdana" pitchFamily="34" charset="0"/>
                </a:rPr>
                <a:t>∧</a:t>
              </a:r>
            </a:p>
          </p:txBody>
        </p:sp>
        <p:sp>
          <p:nvSpPr>
            <p:cNvPr id="45" name="Freeform 44">
              <a:extLst>
                <a:ext uri="{FF2B5EF4-FFF2-40B4-BE49-F238E27FC236}">
                  <a16:creationId xmlns:a16="http://schemas.microsoft.com/office/drawing/2014/main" xmlns="" id="{70DB584B-1B8C-4342-9E84-0F371CD2C5E9}"/>
                </a:ext>
              </a:extLst>
            </p:cNvPr>
            <p:cNvSpPr>
              <a:spLocks/>
            </p:cNvSpPr>
            <p:nvPr/>
          </p:nvSpPr>
          <p:spPr bwMode="auto">
            <a:xfrm>
              <a:off x="10378845" y="3284991"/>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6" name="Freeform 45">
              <a:extLst>
                <a:ext uri="{FF2B5EF4-FFF2-40B4-BE49-F238E27FC236}">
                  <a16:creationId xmlns:a16="http://schemas.microsoft.com/office/drawing/2014/main" xmlns="" id="{6B917FA1-55B5-4BC1-B445-5937458F97DE}"/>
                </a:ext>
              </a:extLst>
            </p:cNvPr>
            <p:cNvSpPr>
              <a:spLocks/>
            </p:cNvSpPr>
            <p:nvPr/>
          </p:nvSpPr>
          <p:spPr bwMode="auto">
            <a:xfrm>
              <a:off x="6183313" y="3289725"/>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7" name="Text Box 46">
              <a:extLst>
                <a:ext uri="{FF2B5EF4-FFF2-40B4-BE49-F238E27FC236}">
                  <a16:creationId xmlns:a16="http://schemas.microsoft.com/office/drawing/2014/main" xmlns="" id="{A850E507-D2E8-4F57-901F-BED5EDB6259B}"/>
                </a:ext>
              </a:extLst>
            </p:cNvPr>
            <p:cNvSpPr txBox="1">
              <a:spLocks noChangeArrowheads="1"/>
            </p:cNvSpPr>
            <p:nvPr/>
          </p:nvSpPr>
          <p:spPr bwMode="auto">
            <a:xfrm>
              <a:off x="5758202" y="2975201"/>
              <a:ext cx="720725" cy="461962"/>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kern="0" dirty="0">
                  <a:solidFill>
                    <a:srgbClr val="0000FF"/>
                  </a:solidFill>
                  <a:latin typeface="Arial"/>
                </a:rPr>
                <a:t>…</a:t>
              </a:r>
              <a:endParaRPr lang="en-US" altLang="zh-CN" sz="2400" kern="0" dirty="0">
                <a:solidFill>
                  <a:srgbClr val="0000FF"/>
                </a:solidFill>
                <a:latin typeface="Verdana" pitchFamily="34" charset="0"/>
              </a:endParaRPr>
            </a:p>
          </p:txBody>
        </p:sp>
        <p:sp>
          <p:nvSpPr>
            <p:cNvPr id="50" name="Freeform 49">
              <a:extLst>
                <a:ext uri="{FF2B5EF4-FFF2-40B4-BE49-F238E27FC236}">
                  <a16:creationId xmlns:a16="http://schemas.microsoft.com/office/drawing/2014/main" xmlns="" id="{110A447D-ADE5-4084-B16D-E2B57434844B}"/>
                </a:ext>
              </a:extLst>
            </p:cNvPr>
            <p:cNvSpPr>
              <a:spLocks/>
            </p:cNvSpPr>
            <p:nvPr/>
          </p:nvSpPr>
          <p:spPr bwMode="auto">
            <a:xfrm>
              <a:off x="8428155" y="3291312"/>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51" name="Text Box 50">
              <a:extLst>
                <a:ext uri="{FF2B5EF4-FFF2-40B4-BE49-F238E27FC236}">
                  <a16:creationId xmlns:a16="http://schemas.microsoft.com/office/drawing/2014/main" xmlns="" id="{D59D5634-65A0-4F0E-810F-6212A3CE899D}"/>
                </a:ext>
              </a:extLst>
            </p:cNvPr>
            <p:cNvSpPr txBox="1">
              <a:spLocks noChangeArrowheads="1"/>
            </p:cNvSpPr>
            <p:nvPr/>
          </p:nvSpPr>
          <p:spPr bwMode="auto">
            <a:xfrm>
              <a:off x="9974938" y="2990170"/>
              <a:ext cx="518208" cy="461963"/>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sz="2400" kern="0" dirty="0">
                  <a:solidFill>
                    <a:srgbClr val="0000FF"/>
                  </a:solidFill>
                  <a:latin typeface="Arial"/>
                </a:rPr>
                <a:t>…</a:t>
              </a:r>
              <a:endParaRPr lang="en-US" altLang="zh-CN" sz="2400" kern="0" dirty="0">
                <a:solidFill>
                  <a:srgbClr val="0000FF"/>
                </a:solidFill>
                <a:latin typeface="Verdana" pitchFamily="34" charset="0"/>
              </a:endParaRPr>
            </a:p>
          </p:txBody>
        </p:sp>
        <p:sp>
          <p:nvSpPr>
            <p:cNvPr id="52" name="Line 25">
              <a:extLst>
                <a:ext uri="{FF2B5EF4-FFF2-40B4-BE49-F238E27FC236}">
                  <a16:creationId xmlns:a16="http://schemas.microsoft.com/office/drawing/2014/main" xmlns="" id="{02F5FBC6-2CBC-4E84-8614-F9C476FB7D45}"/>
                </a:ext>
              </a:extLst>
            </p:cNvPr>
            <p:cNvSpPr>
              <a:spLocks noChangeShapeType="1"/>
            </p:cNvSpPr>
            <p:nvPr/>
          </p:nvSpPr>
          <p:spPr bwMode="auto">
            <a:xfrm flipV="1">
              <a:off x="6978988" y="3478212"/>
              <a:ext cx="0" cy="288925"/>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53" name="Text Box 26">
              <a:extLst>
                <a:ext uri="{FF2B5EF4-FFF2-40B4-BE49-F238E27FC236}">
                  <a16:creationId xmlns:a16="http://schemas.microsoft.com/office/drawing/2014/main" xmlns="" id="{B2597AC4-C6C5-4198-9A78-3EC57B37327D}"/>
                </a:ext>
              </a:extLst>
            </p:cNvPr>
            <p:cNvSpPr txBox="1">
              <a:spLocks noChangeArrowheads="1"/>
            </p:cNvSpPr>
            <p:nvPr/>
          </p:nvSpPr>
          <p:spPr bwMode="auto">
            <a:xfrm>
              <a:off x="6434029" y="3486604"/>
              <a:ext cx="633744"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pre</a:t>
              </a:r>
            </a:p>
          </p:txBody>
        </p:sp>
        <p:sp>
          <p:nvSpPr>
            <p:cNvPr id="70" name="Rectangle 14">
              <a:extLst>
                <a:ext uri="{FF2B5EF4-FFF2-40B4-BE49-F238E27FC236}">
                  <a16:creationId xmlns:a16="http://schemas.microsoft.com/office/drawing/2014/main" xmlns="" id="{65651AD5-7EAA-4C13-858A-682F811AACE0}"/>
                </a:ext>
              </a:extLst>
            </p:cNvPr>
            <p:cNvSpPr>
              <a:spLocks noChangeArrowheads="1"/>
            </p:cNvSpPr>
            <p:nvPr/>
          </p:nvSpPr>
          <p:spPr bwMode="auto">
            <a:xfrm>
              <a:off x="8929116" y="3098801"/>
              <a:ext cx="487361"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a</a:t>
              </a:r>
              <a:r>
                <a:rPr lang="en-US" altLang="zh-CN" b="1" i="1" kern="0" baseline="-25000" dirty="0">
                  <a:solidFill>
                    <a:srgbClr val="0000FF"/>
                  </a:solidFill>
                  <a:cs typeface="Times New Roman" pitchFamily="18" charset="0"/>
                </a:rPr>
                <a:t>i+1</a:t>
              </a:r>
              <a:endParaRPr lang="en-US" altLang="zh-CN" b="1" i="1" kern="0" baseline="-25000" dirty="0">
                <a:solidFill>
                  <a:srgbClr val="0000FF"/>
                </a:solidFill>
                <a:latin typeface="Times New Roman" pitchFamily="18" charset="0"/>
                <a:cs typeface="Times New Roman" pitchFamily="18" charset="0"/>
              </a:endParaRPr>
            </a:p>
          </p:txBody>
        </p:sp>
        <p:sp>
          <p:nvSpPr>
            <p:cNvPr id="71" name="Rectangle 15">
              <a:extLst>
                <a:ext uri="{FF2B5EF4-FFF2-40B4-BE49-F238E27FC236}">
                  <a16:creationId xmlns:a16="http://schemas.microsoft.com/office/drawing/2014/main" xmlns="" id="{8D32A9D0-85D2-4158-9207-C583AE94948B}"/>
                </a:ext>
              </a:extLst>
            </p:cNvPr>
            <p:cNvSpPr>
              <a:spLocks noChangeArrowheads="1"/>
            </p:cNvSpPr>
            <p:nvPr/>
          </p:nvSpPr>
          <p:spPr bwMode="auto">
            <a:xfrm>
              <a:off x="9393237" y="3098801"/>
              <a:ext cx="3603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kern="0" dirty="0">
                <a:solidFill>
                  <a:srgbClr val="0000FF"/>
                </a:solidFill>
                <a:latin typeface="Verdana" pitchFamily="34" charset="0"/>
              </a:endParaRPr>
            </a:p>
          </p:txBody>
        </p:sp>
        <p:sp>
          <p:nvSpPr>
            <p:cNvPr id="82" name="Freeform 10">
              <a:extLst>
                <a:ext uri="{FF2B5EF4-FFF2-40B4-BE49-F238E27FC236}">
                  <a16:creationId xmlns:a16="http://schemas.microsoft.com/office/drawing/2014/main" xmlns="" id="{112DF11E-28DA-4E4B-AA2B-9ED435185832}"/>
                </a:ext>
              </a:extLst>
            </p:cNvPr>
            <p:cNvSpPr>
              <a:spLocks/>
            </p:cNvSpPr>
            <p:nvPr/>
          </p:nvSpPr>
          <p:spPr bwMode="auto">
            <a:xfrm>
              <a:off x="5238750" y="3283489"/>
              <a:ext cx="552450" cy="3175"/>
            </a:xfrm>
            <a:custGeom>
              <a:avLst/>
              <a:gdLst/>
              <a:ahLst/>
              <a:cxnLst>
                <a:cxn ang="0">
                  <a:pos x="0" y="0"/>
                </a:cxn>
                <a:cxn ang="0">
                  <a:pos x="348" y="2"/>
                </a:cxn>
              </a:cxnLst>
              <a:rect l="0" t="0" r="r" b="b"/>
              <a:pathLst>
                <a:path w="348" h="2">
                  <a:moveTo>
                    <a:pt x="0" y="0"/>
                  </a:moveTo>
                  <a:lnTo>
                    <a:pt x="348" y="2"/>
                  </a:lnTo>
                </a:path>
              </a:pathLst>
            </a:cu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stealth" w="med" len="med"/>
            </a:ln>
            <a:effectLst>
              <a:outerShdw blurRad="40000" dist="20000" dir="5400000" rotWithShape="0">
                <a:srgbClr val="000000">
                  <a:alpha val="38000"/>
                </a:srgbClr>
              </a:outerShdw>
            </a:effectLst>
          </p:spPr>
          <p:txBody>
            <a:bodyPr wrap="none"/>
            <a:lstStyle/>
            <a:p>
              <a:pPr algn="ctr" fontAlgn="auto">
                <a:spcBef>
                  <a:spcPts val="0"/>
                </a:spcBef>
                <a:spcAft>
                  <a:spcPts val="0"/>
                </a:spcAft>
                <a:defRPr/>
              </a:pPr>
              <a:endParaRPr lang="zh-CN" altLang="en-US" sz="2400" b="1" kern="0">
                <a:solidFill>
                  <a:prstClr val="black"/>
                </a:solidFill>
                <a:latin typeface="Calibri"/>
                <a:ea typeface="宋体"/>
              </a:endParaRPr>
            </a:p>
          </p:txBody>
        </p:sp>
        <p:sp>
          <p:nvSpPr>
            <p:cNvPr id="39" name="Freeform 38">
              <a:extLst>
                <a:ext uri="{FF2B5EF4-FFF2-40B4-BE49-F238E27FC236}">
                  <a16:creationId xmlns:a16="http://schemas.microsoft.com/office/drawing/2014/main" xmlns="" id="{314E4194-F88A-405D-887B-B70205354F63}"/>
                </a:ext>
              </a:extLst>
            </p:cNvPr>
            <p:cNvSpPr>
              <a:spLocks/>
            </p:cNvSpPr>
            <p:nvPr/>
          </p:nvSpPr>
          <p:spPr bwMode="auto">
            <a:xfrm>
              <a:off x="9498235" y="329179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90" name="箭头: 手杖形 89">
              <a:extLst>
                <a:ext uri="{FF2B5EF4-FFF2-40B4-BE49-F238E27FC236}">
                  <a16:creationId xmlns:a16="http://schemas.microsoft.com/office/drawing/2014/main" xmlns="" id="{340EDAA9-9F8D-4D4B-BB2D-F5C0994E3DE2}"/>
                </a:ext>
              </a:extLst>
            </p:cNvPr>
            <p:cNvSpPr/>
            <p:nvPr/>
          </p:nvSpPr>
          <p:spPr bwMode="auto">
            <a:xfrm>
              <a:off x="7379832" y="2453143"/>
              <a:ext cx="1837415" cy="833435"/>
            </a:xfrm>
            <a:prstGeom prst="uturnArrow">
              <a:avLst>
                <a:gd name="adj1" fmla="val 2469"/>
                <a:gd name="adj2" fmla="val 8837"/>
                <a:gd name="adj3" fmla="val 13245"/>
                <a:gd name="adj4" fmla="val 43750"/>
                <a:gd name="adj5" fmla="val 75000"/>
              </a:avLst>
            </a:prstGeom>
            <a:solidFill>
              <a:srgbClr val="FF0000"/>
            </a:solidFill>
            <a:ln w="22225" cap="flat" cmpd="sng" algn="ctr">
              <a:solidFill>
                <a:srgbClr val="FF00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Tree>
    <p:extLst>
      <p:ext uri="{BB962C8B-B14F-4D97-AF65-F5344CB8AC3E}">
        <p14:creationId xmlns:p14="http://schemas.microsoft.com/office/powerpoint/2010/main" xmlns="" val="12310444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CC8DF03-B23B-46EA-B585-3357E24DE58D}"/>
              </a:ext>
            </a:extLst>
          </p:cNvPr>
          <p:cNvSpPr>
            <a:spLocks noGrp="1"/>
          </p:cNvSpPr>
          <p:nvPr>
            <p:ph type="title"/>
          </p:nvPr>
        </p:nvSpPr>
        <p:spPr/>
        <p:txBody>
          <a:bodyPr/>
          <a:lstStyle/>
          <a:p>
            <a:r>
              <a:rPr lang="zh-CN" altLang="en-US" dirty="0"/>
              <a:t>两个有序单链表的合并</a:t>
            </a:r>
          </a:p>
        </p:txBody>
      </p:sp>
      <p:sp>
        <p:nvSpPr>
          <p:cNvPr id="3" name="内容占位符 2">
            <a:extLst>
              <a:ext uri="{FF2B5EF4-FFF2-40B4-BE49-F238E27FC236}">
                <a16:creationId xmlns:a16="http://schemas.microsoft.com/office/drawing/2014/main" xmlns="" id="{DF6ED7DB-E9BC-4080-B87A-67F2753DB134}"/>
              </a:ext>
            </a:extLst>
          </p:cNvPr>
          <p:cNvSpPr>
            <a:spLocks noGrp="1"/>
          </p:cNvSpPr>
          <p:nvPr>
            <p:ph idx="1"/>
          </p:nvPr>
        </p:nvSpPr>
        <p:spPr/>
        <p:txBody>
          <a:bodyPr/>
          <a:lstStyle/>
          <a:p>
            <a:pPr>
              <a:lnSpc>
                <a:spcPct val="150000"/>
              </a:lnSpc>
              <a:spcBef>
                <a:spcPts val="600"/>
              </a:spcBef>
            </a:pPr>
            <a:r>
              <a:rPr lang="zh-CN" altLang="en-US" sz="2400" dirty="0"/>
              <a:t>有两个单链表</a:t>
            </a:r>
            <a:r>
              <a:rPr lang="en-US" altLang="zh-CN" sz="2400" dirty="0"/>
              <a:t>LA</a:t>
            </a:r>
            <a:r>
              <a:rPr lang="zh-CN" altLang="en-US" sz="2400" dirty="0"/>
              <a:t>和</a:t>
            </a:r>
            <a:r>
              <a:rPr lang="en-US" altLang="zh-CN" sz="2400" dirty="0"/>
              <a:t>LB</a:t>
            </a:r>
            <a:r>
              <a:rPr lang="zh-CN" altLang="en-US" sz="2400" dirty="0"/>
              <a:t>，其元素均为非递减有序排列，编写一个算法，将它们合并成一个单链表</a:t>
            </a:r>
            <a:r>
              <a:rPr lang="en-US" altLang="zh-CN" sz="2400" dirty="0"/>
              <a:t>LC</a:t>
            </a:r>
            <a:r>
              <a:rPr lang="zh-CN" altLang="en-US" sz="2400" dirty="0"/>
              <a:t>，要求</a:t>
            </a:r>
            <a:r>
              <a:rPr lang="en-US" altLang="zh-CN" sz="2400" dirty="0"/>
              <a:t>LC</a:t>
            </a:r>
            <a:r>
              <a:rPr lang="zh-CN" altLang="en-US" sz="2400" dirty="0"/>
              <a:t>也是非递减有序排列。</a:t>
            </a:r>
            <a:endParaRPr lang="en-US" altLang="zh-CN" sz="2400" dirty="0"/>
          </a:p>
          <a:p>
            <a:pPr lvl="1">
              <a:lnSpc>
                <a:spcPct val="150000"/>
              </a:lnSpc>
              <a:spcBef>
                <a:spcPts val="600"/>
              </a:spcBef>
            </a:pPr>
            <a:r>
              <a:rPr lang="zh-CN" altLang="en-US" sz="2200" dirty="0"/>
              <a:t>要求：新表</a:t>
            </a:r>
            <a:r>
              <a:rPr lang="en-US" altLang="zh-CN" sz="2200" dirty="0"/>
              <a:t>LC</a:t>
            </a:r>
            <a:r>
              <a:rPr lang="zh-CN" altLang="en-US" sz="2200" dirty="0"/>
              <a:t>利用现有的表</a:t>
            </a:r>
            <a:r>
              <a:rPr lang="en-US" altLang="zh-CN" sz="2200" dirty="0"/>
              <a:t>LA</a:t>
            </a:r>
            <a:r>
              <a:rPr lang="zh-CN" altLang="en-US" sz="2200" dirty="0"/>
              <a:t>和</a:t>
            </a:r>
            <a:r>
              <a:rPr lang="en-US" altLang="zh-CN" sz="2200" dirty="0"/>
              <a:t>LB</a:t>
            </a:r>
            <a:r>
              <a:rPr lang="zh-CN" altLang="en-US" sz="2200" dirty="0"/>
              <a:t>中的元素结点空间，而不需要额外申请结点空间。</a:t>
            </a:r>
            <a:endParaRPr lang="en-US" altLang="zh-CN" sz="2200" dirty="0"/>
          </a:p>
          <a:p>
            <a:pPr lvl="1">
              <a:lnSpc>
                <a:spcPct val="150000"/>
              </a:lnSpc>
              <a:spcBef>
                <a:spcPts val="600"/>
              </a:spcBef>
            </a:pPr>
            <a:r>
              <a:rPr lang="zh-CN" altLang="en-US" sz="2200" dirty="0"/>
              <a:t>例如</a:t>
            </a:r>
            <a:r>
              <a:rPr lang="en-US" altLang="zh-CN" sz="2200" dirty="0"/>
              <a:t>LA=(2, 2, 3), LB=(1, 3, 3, 4), </a:t>
            </a:r>
            <a:r>
              <a:rPr lang="zh-CN" altLang="en-US" sz="2200" dirty="0"/>
              <a:t>则</a:t>
            </a:r>
            <a:r>
              <a:rPr lang="en-US" altLang="zh-CN" sz="2200" dirty="0"/>
              <a:t>LC=(1, 2, 2, 3, 3, 3, 4)</a:t>
            </a:r>
          </a:p>
          <a:p>
            <a:pPr>
              <a:lnSpc>
                <a:spcPct val="150000"/>
              </a:lnSpc>
              <a:spcBef>
                <a:spcPts val="600"/>
              </a:spcBef>
            </a:pPr>
            <a:r>
              <a:rPr lang="zh-CN" altLang="en-US" sz="2400" dirty="0"/>
              <a:t>算法描述：要求利用现有的表</a:t>
            </a:r>
            <a:r>
              <a:rPr lang="en-US" altLang="zh-CN" sz="2400" dirty="0"/>
              <a:t>LA</a:t>
            </a:r>
            <a:r>
              <a:rPr lang="zh-CN" altLang="en-US" sz="2400" dirty="0"/>
              <a:t>和</a:t>
            </a:r>
            <a:r>
              <a:rPr lang="en-US" altLang="zh-CN" sz="2400" dirty="0"/>
              <a:t>LB</a:t>
            </a:r>
            <a:r>
              <a:rPr lang="zh-CN" altLang="en-US" sz="2400" dirty="0"/>
              <a:t>中的结点空间来建立新表</a:t>
            </a:r>
            <a:r>
              <a:rPr lang="en-US" altLang="zh-CN" sz="2400" dirty="0"/>
              <a:t>LC</a:t>
            </a:r>
          </a:p>
          <a:p>
            <a:pPr lvl="1">
              <a:lnSpc>
                <a:spcPct val="150000"/>
              </a:lnSpc>
              <a:spcBef>
                <a:spcPts val="600"/>
              </a:spcBef>
            </a:pPr>
            <a:r>
              <a:rPr lang="zh-CN" altLang="en-US" sz="2200" dirty="0"/>
              <a:t>可通过更改结点的</a:t>
            </a:r>
            <a:r>
              <a:rPr lang="en-US" altLang="zh-CN" sz="2200" dirty="0"/>
              <a:t>next</a:t>
            </a:r>
            <a:r>
              <a:rPr lang="zh-CN" altLang="en-US" sz="2200" dirty="0"/>
              <a:t>域来重建新的元素之间的线性关系，为保证新表仍然递增有序</a:t>
            </a:r>
            <a:endParaRPr lang="en-US" altLang="zh-CN" sz="2200" dirty="0"/>
          </a:p>
          <a:p>
            <a:pPr lvl="1">
              <a:lnSpc>
                <a:spcPct val="150000"/>
              </a:lnSpc>
              <a:spcBef>
                <a:spcPts val="600"/>
              </a:spcBef>
            </a:pPr>
            <a:r>
              <a:rPr lang="zh-CN" altLang="en-US" sz="2200" dirty="0"/>
              <a:t>可以利用尾插入法建立单链表的方法，只是新建表中的结点不用</a:t>
            </a:r>
            <a:r>
              <a:rPr lang="en-US" altLang="zh-CN" sz="2200" dirty="0"/>
              <a:t>malloc</a:t>
            </a:r>
          </a:p>
          <a:p>
            <a:pPr lvl="1">
              <a:lnSpc>
                <a:spcPct val="150000"/>
              </a:lnSpc>
              <a:spcBef>
                <a:spcPts val="600"/>
              </a:spcBef>
            </a:pPr>
            <a:r>
              <a:rPr lang="zh-CN" altLang="en-US" sz="2200" dirty="0"/>
              <a:t>只需要从表</a:t>
            </a:r>
            <a:r>
              <a:rPr lang="en-US" altLang="zh-CN" sz="2200" dirty="0"/>
              <a:t>LA</a:t>
            </a:r>
            <a:r>
              <a:rPr lang="zh-CN" altLang="en-US" sz="2200" dirty="0"/>
              <a:t>和</a:t>
            </a:r>
            <a:r>
              <a:rPr lang="en-US" altLang="zh-CN" sz="2200" dirty="0"/>
              <a:t>LB</a:t>
            </a:r>
            <a:r>
              <a:rPr lang="zh-CN" altLang="en-US" sz="2200" dirty="0"/>
              <a:t>中选择合适的点插入到新表</a:t>
            </a:r>
            <a:r>
              <a:rPr lang="en-US" altLang="zh-CN" sz="2200" dirty="0"/>
              <a:t>LC</a:t>
            </a:r>
            <a:r>
              <a:rPr lang="zh-CN" altLang="en-US" sz="2200" dirty="0"/>
              <a:t>中即可</a:t>
            </a:r>
          </a:p>
        </p:txBody>
      </p:sp>
    </p:spTree>
    <p:extLst>
      <p:ext uri="{BB962C8B-B14F-4D97-AF65-F5344CB8AC3E}">
        <p14:creationId xmlns:p14="http://schemas.microsoft.com/office/powerpoint/2010/main" xmlns="" val="91673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a:extLst>
              <a:ext uri="{FF2B5EF4-FFF2-40B4-BE49-F238E27FC236}">
                <a16:creationId xmlns:a16="http://schemas.microsoft.com/office/drawing/2014/main" xmlns="" id="{6CFDC344-E2AD-42F7-9CD3-E1002BF26DC8}"/>
              </a:ext>
            </a:extLst>
          </p:cNvPr>
          <p:cNvSpPr>
            <a:spLocks noGrp="1" noChangeArrowheads="1"/>
          </p:cNvSpPr>
          <p:nvPr>
            <p:ph type="body" idx="1"/>
          </p:nvPr>
        </p:nvSpPr>
        <p:spPr>
          <a:xfrm>
            <a:off x="609600" y="381000"/>
            <a:ext cx="11176000" cy="6172200"/>
          </a:xfrm>
        </p:spPr>
        <p:txBody>
          <a:bodyPr/>
          <a:lstStyle/>
          <a:p>
            <a:pPr>
              <a:spcBef>
                <a:spcPts val="100"/>
              </a:spcBef>
              <a:spcAft>
                <a:spcPts val="0"/>
              </a:spcAft>
              <a:buFont typeface="Wingdings" panose="05000000000000000000" pitchFamily="2" charset="2"/>
              <a:buNone/>
            </a:pPr>
            <a:r>
              <a:rPr lang="en-US" altLang="zh-CN" sz="1800" dirty="0" err="1"/>
              <a:t>LinkList</a:t>
            </a:r>
            <a:r>
              <a:rPr lang="en-US" altLang="zh-CN" sz="1800" dirty="0"/>
              <a:t>  </a:t>
            </a:r>
            <a:r>
              <a:rPr lang="en-US" altLang="zh-CN" sz="1800" dirty="0" err="1"/>
              <a:t>MergeLinkList</a:t>
            </a:r>
            <a:r>
              <a:rPr lang="en-US" altLang="zh-CN" sz="1800" dirty="0"/>
              <a:t>(</a:t>
            </a:r>
            <a:r>
              <a:rPr lang="en-US" altLang="zh-CN" sz="1800" dirty="0" err="1"/>
              <a:t>LinkList</a:t>
            </a:r>
            <a:r>
              <a:rPr lang="en-US" altLang="zh-CN" sz="1800" dirty="0"/>
              <a:t> LA, </a:t>
            </a:r>
            <a:r>
              <a:rPr lang="en-US" altLang="zh-CN" sz="1800" dirty="0" err="1"/>
              <a:t>LinkList</a:t>
            </a:r>
            <a:r>
              <a:rPr lang="en-US" altLang="zh-CN" sz="1800" dirty="0"/>
              <a:t> LB) {   </a:t>
            </a:r>
            <a:r>
              <a:rPr lang="en-US" altLang="zh-CN" sz="1800" dirty="0">
                <a:solidFill>
                  <a:srgbClr val="CC00CC"/>
                </a:solidFill>
              </a:rPr>
              <a:t>/* </a:t>
            </a:r>
            <a:r>
              <a:rPr lang="en-US" altLang="zh-CN" sz="1800" dirty="0" err="1">
                <a:solidFill>
                  <a:srgbClr val="CC00CC"/>
                </a:solidFill>
              </a:rPr>
              <a:t>MergeLinkList</a:t>
            </a:r>
            <a:r>
              <a:rPr lang="en-US" altLang="zh-CN" sz="1800" dirty="0">
                <a:solidFill>
                  <a:srgbClr val="CC00CC"/>
                </a:solidFill>
              </a:rPr>
              <a:t> */</a:t>
            </a:r>
          </a:p>
          <a:p>
            <a:pPr>
              <a:spcBef>
                <a:spcPts val="100"/>
              </a:spcBef>
              <a:spcAft>
                <a:spcPts val="0"/>
              </a:spcAft>
              <a:buFont typeface="Wingdings" panose="05000000000000000000" pitchFamily="2" charset="2"/>
              <a:buNone/>
            </a:pPr>
            <a:r>
              <a:rPr lang="en-US" altLang="zh-CN" sz="1800" dirty="0"/>
              <a:t>    Node *pa,*pb;</a:t>
            </a:r>
          </a:p>
          <a:p>
            <a:pPr>
              <a:spcBef>
                <a:spcPts val="100"/>
              </a:spcBef>
              <a:spcAft>
                <a:spcPts val="0"/>
              </a:spcAft>
              <a:buFont typeface="Wingdings" panose="05000000000000000000" pitchFamily="2" charset="2"/>
              <a:buNone/>
            </a:pPr>
            <a:r>
              <a:rPr lang="en-US" altLang="zh-CN" sz="1800" dirty="0"/>
              <a:t>    </a:t>
            </a:r>
            <a:r>
              <a:rPr lang="en-US" altLang="zh-CN" sz="1800" dirty="0" err="1"/>
              <a:t>LinkList</a:t>
            </a:r>
            <a:r>
              <a:rPr lang="en-US" altLang="zh-CN" sz="1800" dirty="0"/>
              <a:t> LC</a:t>
            </a:r>
            <a:r>
              <a:rPr lang="zh-CN" altLang="en-US" sz="1800" dirty="0"/>
              <a:t>；</a:t>
            </a:r>
          </a:p>
          <a:p>
            <a:pPr>
              <a:spcBef>
                <a:spcPts val="100"/>
              </a:spcBef>
              <a:spcAft>
                <a:spcPts val="0"/>
              </a:spcAft>
              <a:buFont typeface="Wingdings" panose="05000000000000000000" pitchFamily="2" charset="2"/>
              <a:buNone/>
            </a:pPr>
            <a:r>
              <a:rPr lang="en-US" altLang="zh-CN" sz="1800" dirty="0"/>
              <a:t>    pa=LA-&gt;next;</a:t>
            </a:r>
          </a:p>
          <a:p>
            <a:pPr>
              <a:spcBef>
                <a:spcPts val="100"/>
              </a:spcBef>
              <a:spcAft>
                <a:spcPts val="0"/>
              </a:spcAft>
              <a:buFont typeface="Wingdings" panose="05000000000000000000" pitchFamily="2" charset="2"/>
              <a:buNone/>
            </a:pPr>
            <a:r>
              <a:rPr lang="en-US" altLang="zh-CN" sz="1800" dirty="0"/>
              <a:t>    pb=LB-&gt;next;</a:t>
            </a:r>
          </a:p>
          <a:p>
            <a:pPr>
              <a:spcBef>
                <a:spcPts val="100"/>
              </a:spcBef>
              <a:spcAft>
                <a:spcPts val="0"/>
              </a:spcAft>
              <a:buFont typeface="Wingdings" panose="05000000000000000000" pitchFamily="2" charset="2"/>
              <a:buNone/>
            </a:pPr>
            <a:r>
              <a:rPr lang="en-US" altLang="zh-CN" sz="1800" dirty="0"/>
              <a:t>    LC=LA;                  </a:t>
            </a:r>
            <a:r>
              <a:rPr lang="en-US" altLang="zh-CN" sz="1800" dirty="0">
                <a:solidFill>
                  <a:srgbClr val="CC00CC"/>
                </a:solidFill>
              </a:rPr>
              <a:t>/* LA</a:t>
            </a:r>
            <a:r>
              <a:rPr lang="zh-CN" altLang="en-US" sz="1800" dirty="0">
                <a:solidFill>
                  <a:srgbClr val="CC00CC"/>
                </a:solidFill>
              </a:rPr>
              <a:t>的表头赋给</a:t>
            </a:r>
            <a:r>
              <a:rPr lang="en-US" altLang="zh-CN" sz="1800" dirty="0">
                <a:solidFill>
                  <a:srgbClr val="CC00CC"/>
                </a:solidFill>
              </a:rPr>
              <a:t>LC </a:t>
            </a:r>
            <a:r>
              <a:rPr lang="zh-CN" altLang="en-US" sz="1800" dirty="0">
                <a:solidFill>
                  <a:srgbClr val="CC00CC"/>
                </a:solidFill>
              </a:rPr>
              <a:t>*</a:t>
            </a:r>
            <a:r>
              <a:rPr lang="en-US" altLang="zh-CN" sz="1800" dirty="0">
                <a:solidFill>
                  <a:srgbClr val="CC00CC"/>
                </a:solidFill>
              </a:rPr>
              <a:t>/</a:t>
            </a:r>
            <a:r>
              <a:rPr lang="en-US" altLang="zh-CN" sz="1800" dirty="0"/>
              <a:t>   </a:t>
            </a:r>
          </a:p>
          <a:p>
            <a:pPr>
              <a:spcBef>
                <a:spcPts val="100"/>
              </a:spcBef>
              <a:spcAft>
                <a:spcPts val="0"/>
              </a:spcAft>
              <a:buFont typeface="Wingdings" panose="05000000000000000000" pitchFamily="2" charset="2"/>
              <a:buNone/>
            </a:pPr>
            <a:r>
              <a:rPr lang="en-US" altLang="zh-CN" sz="1800" dirty="0"/>
              <a:t>    LC-&gt;next=NULL;  </a:t>
            </a:r>
            <a:r>
              <a:rPr lang="en-US" altLang="zh-CN" sz="1800" dirty="0">
                <a:solidFill>
                  <a:srgbClr val="CC00CC"/>
                </a:solidFill>
              </a:rPr>
              <a:t>/*LC</a:t>
            </a:r>
            <a:r>
              <a:rPr lang="zh-CN" altLang="en-US" sz="1800" dirty="0">
                <a:solidFill>
                  <a:srgbClr val="CC00CC"/>
                </a:solidFill>
              </a:rPr>
              <a:t>初始化为空表*</a:t>
            </a:r>
            <a:r>
              <a:rPr lang="en-US" altLang="zh-CN" sz="1800" dirty="0">
                <a:solidFill>
                  <a:srgbClr val="CC00CC"/>
                </a:solidFill>
              </a:rPr>
              <a:t>/</a:t>
            </a:r>
            <a:endParaRPr lang="en-US" altLang="zh-CN" sz="1800" dirty="0"/>
          </a:p>
          <a:p>
            <a:pPr>
              <a:spcBef>
                <a:spcPts val="100"/>
              </a:spcBef>
              <a:spcAft>
                <a:spcPts val="0"/>
              </a:spcAft>
              <a:buFont typeface="Wingdings" panose="05000000000000000000" pitchFamily="2" charset="2"/>
              <a:buNone/>
            </a:pPr>
            <a:r>
              <a:rPr lang="en-US" altLang="zh-CN" sz="1800" dirty="0"/>
              <a:t>    r=LC;                     </a:t>
            </a:r>
            <a:r>
              <a:rPr lang="en-US" altLang="zh-CN" sz="1800" dirty="0">
                <a:solidFill>
                  <a:srgbClr val="CC00CC"/>
                </a:solidFill>
              </a:rPr>
              <a:t>/*r</a:t>
            </a:r>
            <a:r>
              <a:rPr lang="zh-CN" altLang="en-US" sz="1800" dirty="0">
                <a:solidFill>
                  <a:srgbClr val="CC00CC"/>
                </a:solidFill>
              </a:rPr>
              <a:t>始终指向</a:t>
            </a:r>
            <a:r>
              <a:rPr lang="en-US" altLang="zh-CN" sz="1800" dirty="0">
                <a:solidFill>
                  <a:srgbClr val="CC00CC"/>
                </a:solidFill>
              </a:rPr>
              <a:t>LC</a:t>
            </a:r>
            <a:r>
              <a:rPr lang="zh-CN" altLang="en-US" sz="1800" dirty="0">
                <a:solidFill>
                  <a:srgbClr val="CC00CC"/>
                </a:solidFill>
              </a:rPr>
              <a:t>的表尾*</a:t>
            </a:r>
            <a:r>
              <a:rPr lang="en-US" altLang="zh-CN" sz="1800" dirty="0">
                <a:solidFill>
                  <a:srgbClr val="CC00CC"/>
                </a:solidFill>
              </a:rPr>
              <a:t>/</a:t>
            </a:r>
          </a:p>
          <a:p>
            <a:pPr>
              <a:spcBef>
                <a:spcPts val="100"/>
              </a:spcBef>
              <a:spcAft>
                <a:spcPts val="0"/>
              </a:spcAft>
              <a:buFont typeface="Wingdings" panose="05000000000000000000" pitchFamily="2" charset="2"/>
              <a:buNone/>
            </a:pPr>
            <a:r>
              <a:rPr lang="en-US" altLang="zh-CN" sz="1800" dirty="0"/>
              <a:t>    </a:t>
            </a:r>
            <a:r>
              <a:rPr lang="en-US" altLang="zh-CN" sz="1800" dirty="0">
                <a:solidFill>
                  <a:srgbClr val="CC00CC"/>
                </a:solidFill>
              </a:rPr>
              <a:t>/*</a:t>
            </a:r>
            <a:r>
              <a:rPr lang="zh-CN" altLang="en-US" sz="1800" dirty="0">
                <a:solidFill>
                  <a:srgbClr val="CC00CC"/>
                </a:solidFill>
              </a:rPr>
              <a:t>当两个表中均未处理完时，比较选择将较小值结点插入到新表</a:t>
            </a:r>
            <a:r>
              <a:rPr lang="en-US" altLang="zh-CN" sz="1800" dirty="0">
                <a:solidFill>
                  <a:srgbClr val="CC00CC"/>
                </a:solidFill>
              </a:rPr>
              <a:t>LC</a:t>
            </a:r>
            <a:r>
              <a:rPr lang="zh-CN" altLang="en-US" sz="1800" dirty="0">
                <a:solidFill>
                  <a:srgbClr val="CC00CC"/>
                </a:solidFill>
              </a:rPr>
              <a:t>中 *</a:t>
            </a:r>
            <a:r>
              <a:rPr lang="en-US" altLang="zh-CN" sz="1800" dirty="0">
                <a:solidFill>
                  <a:srgbClr val="CC00CC"/>
                </a:solidFill>
              </a:rPr>
              <a:t>/</a:t>
            </a:r>
          </a:p>
          <a:p>
            <a:pPr>
              <a:spcBef>
                <a:spcPts val="100"/>
              </a:spcBef>
              <a:spcAft>
                <a:spcPts val="0"/>
              </a:spcAft>
              <a:buFont typeface="Wingdings" panose="05000000000000000000" pitchFamily="2" charset="2"/>
              <a:buNone/>
            </a:pPr>
            <a:r>
              <a:rPr lang="en-US" altLang="zh-CN" sz="1800" dirty="0"/>
              <a:t>    while( pa!=NULL &amp;&amp; pb!=NULL ) {</a:t>
            </a:r>
          </a:p>
          <a:p>
            <a:pPr>
              <a:spcBef>
                <a:spcPts val="100"/>
              </a:spcBef>
              <a:spcAft>
                <a:spcPts val="0"/>
              </a:spcAft>
              <a:buFont typeface="Wingdings" panose="05000000000000000000" pitchFamily="2" charset="2"/>
              <a:buNone/>
            </a:pPr>
            <a:r>
              <a:rPr lang="en-US" altLang="zh-CN" sz="1800" dirty="0"/>
              <a:t>          if(pa-&gt;data&lt;=pb-&gt;data){</a:t>
            </a:r>
          </a:p>
          <a:p>
            <a:pPr>
              <a:spcBef>
                <a:spcPts val="100"/>
              </a:spcBef>
              <a:spcAft>
                <a:spcPts val="0"/>
              </a:spcAft>
              <a:buFont typeface="Wingdings" panose="05000000000000000000" pitchFamily="2" charset="2"/>
              <a:buNone/>
            </a:pPr>
            <a:r>
              <a:rPr lang="en-US" altLang="zh-CN" sz="1800" dirty="0"/>
              <a:t>                r-&gt;next=pa;  r=pa;  pa=pa-&gt;next;   } </a:t>
            </a:r>
          </a:p>
          <a:p>
            <a:pPr>
              <a:spcBef>
                <a:spcPts val="100"/>
              </a:spcBef>
              <a:spcAft>
                <a:spcPts val="0"/>
              </a:spcAft>
              <a:buFont typeface="Wingdings" panose="05000000000000000000" pitchFamily="2" charset="2"/>
              <a:buNone/>
            </a:pPr>
            <a:r>
              <a:rPr lang="en-US" altLang="zh-CN" sz="1800" dirty="0"/>
              <a:t>         else{</a:t>
            </a:r>
          </a:p>
          <a:p>
            <a:pPr>
              <a:spcBef>
                <a:spcPts val="100"/>
              </a:spcBef>
              <a:spcAft>
                <a:spcPts val="0"/>
              </a:spcAft>
              <a:buFont typeface="Wingdings" panose="05000000000000000000" pitchFamily="2" charset="2"/>
              <a:buNone/>
            </a:pPr>
            <a:r>
              <a:rPr lang="en-US" altLang="zh-CN" sz="1800" dirty="0"/>
              <a:t>                r-&gt;next=pb;  r=pb; pb=pb-&gt;next;  }</a:t>
            </a:r>
          </a:p>
          <a:p>
            <a:pPr>
              <a:spcBef>
                <a:spcPts val="100"/>
              </a:spcBef>
              <a:spcAft>
                <a:spcPts val="0"/>
              </a:spcAft>
              <a:buFont typeface="Wingdings" panose="05000000000000000000" pitchFamily="2" charset="2"/>
              <a:buNone/>
            </a:pPr>
            <a:r>
              <a:rPr lang="en-US" altLang="zh-CN" sz="1800" dirty="0"/>
              <a:t>    }</a:t>
            </a:r>
          </a:p>
          <a:p>
            <a:pPr>
              <a:spcBef>
                <a:spcPts val="100"/>
              </a:spcBef>
              <a:spcAft>
                <a:spcPts val="0"/>
              </a:spcAft>
              <a:buFont typeface="Wingdings" panose="05000000000000000000" pitchFamily="2" charset="2"/>
              <a:buNone/>
            </a:pPr>
            <a:r>
              <a:rPr lang="en-US" altLang="zh-CN" sz="1800" dirty="0"/>
              <a:t>    if(pa)  </a:t>
            </a:r>
            <a:r>
              <a:rPr lang="en-US" altLang="zh-CN" sz="1800" dirty="0">
                <a:solidFill>
                  <a:srgbClr val="CC00CC"/>
                </a:solidFill>
              </a:rPr>
              <a:t>/* </a:t>
            </a:r>
            <a:r>
              <a:rPr lang="zh-CN" altLang="en-US" sz="1800" dirty="0">
                <a:solidFill>
                  <a:srgbClr val="CC00CC"/>
                </a:solidFill>
              </a:rPr>
              <a:t>若表</a:t>
            </a:r>
            <a:r>
              <a:rPr lang="en-US" altLang="zh-CN" sz="1800" dirty="0">
                <a:solidFill>
                  <a:srgbClr val="CC00CC"/>
                </a:solidFill>
              </a:rPr>
              <a:t>LA</a:t>
            </a:r>
            <a:r>
              <a:rPr lang="zh-CN" altLang="en-US" sz="1800" dirty="0">
                <a:solidFill>
                  <a:srgbClr val="CC00CC"/>
                </a:solidFill>
              </a:rPr>
              <a:t>未完，将表</a:t>
            </a:r>
            <a:r>
              <a:rPr lang="en-US" altLang="zh-CN" sz="1800" dirty="0">
                <a:solidFill>
                  <a:srgbClr val="CC00CC"/>
                </a:solidFill>
              </a:rPr>
              <a:t>LA</a:t>
            </a:r>
            <a:r>
              <a:rPr lang="zh-CN" altLang="en-US" sz="1800" dirty="0">
                <a:solidFill>
                  <a:srgbClr val="CC00CC"/>
                </a:solidFill>
              </a:rPr>
              <a:t>中后续元素链到新表</a:t>
            </a:r>
            <a:r>
              <a:rPr lang="en-US" altLang="zh-CN" sz="1800" dirty="0">
                <a:solidFill>
                  <a:srgbClr val="CC00CC"/>
                </a:solidFill>
              </a:rPr>
              <a:t>LC</a:t>
            </a:r>
            <a:r>
              <a:rPr lang="zh-CN" altLang="en-US" sz="1800" dirty="0">
                <a:solidFill>
                  <a:srgbClr val="CC00CC"/>
                </a:solidFill>
              </a:rPr>
              <a:t>表尾 *</a:t>
            </a:r>
            <a:r>
              <a:rPr lang="en-US" altLang="zh-CN" sz="1800" dirty="0">
                <a:solidFill>
                  <a:srgbClr val="CC00CC"/>
                </a:solidFill>
              </a:rPr>
              <a:t>/</a:t>
            </a:r>
          </a:p>
          <a:p>
            <a:pPr>
              <a:spcBef>
                <a:spcPts val="100"/>
              </a:spcBef>
              <a:spcAft>
                <a:spcPts val="0"/>
              </a:spcAft>
              <a:buFont typeface="Wingdings" panose="05000000000000000000" pitchFamily="2" charset="2"/>
              <a:buNone/>
            </a:pPr>
            <a:r>
              <a:rPr lang="en-US" altLang="zh-CN" sz="1800" dirty="0"/>
              <a:t>          r-&gt;next=pa;</a:t>
            </a:r>
          </a:p>
          <a:p>
            <a:pPr>
              <a:spcBef>
                <a:spcPts val="100"/>
              </a:spcBef>
              <a:spcAft>
                <a:spcPts val="0"/>
              </a:spcAft>
              <a:buFont typeface="Wingdings" panose="05000000000000000000" pitchFamily="2" charset="2"/>
              <a:buNone/>
            </a:pPr>
            <a:r>
              <a:rPr lang="en-US" altLang="zh-CN" sz="1800" dirty="0"/>
              <a:t>    else	 </a:t>
            </a:r>
            <a:r>
              <a:rPr lang="en-US" altLang="zh-CN" sz="1800" dirty="0">
                <a:solidFill>
                  <a:srgbClr val="CC00CC"/>
                </a:solidFill>
              </a:rPr>
              <a:t>/* </a:t>
            </a:r>
            <a:r>
              <a:rPr lang="zh-CN" altLang="en-US" sz="1800" dirty="0">
                <a:solidFill>
                  <a:srgbClr val="CC00CC"/>
                </a:solidFill>
              </a:rPr>
              <a:t>否则将表</a:t>
            </a:r>
            <a:r>
              <a:rPr lang="en-US" altLang="zh-CN" sz="1800" dirty="0">
                <a:solidFill>
                  <a:srgbClr val="CC00CC"/>
                </a:solidFill>
              </a:rPr>
              <a:t>LB</a:t>
            </a:r>
            <a:r>
              <a:rPr lang="zh-CN" altLang="en-US" sz="1800" dirty="0">
                <a:solidFill>
                  <a:srgbClr val="CC00CC"/>
                </a:solidFill>
              </a:rPr>
              <a:t>中后续元素链到新表</a:t>
            </a:r>
            <a:r>
              <a:rPr lang="en-US" altLang="zh-CN" sz="1800" dirty="0">
                <a:solidFill>
                  <a:srgbClr val="CC00CC"/>
                </a:solidFill>
              </a:rPr>
              <a:t>LC</a:t>
            </a:r>
            <a:r>
              <a:rPr lang="zh-CN" altLang="en-US" sz="1800" dirty="0">
                <a:solidFill>
                  <a:srgbClr val="CC00CC"/>
                </a:solidFill>
              </a:rPr>
              <a:t>表尾 *</a:t>
            </a:r>
            <a:r>
              <a:rPr lang="en-US" altLang="zh-CN" sz="1800" dirty="0">
                <a:solidFill>
                  <a:srgbClr val="CC00CC"/>
                </a:solidFill>
              </a:rPr>
              <a:t>/</a:t>
            </a:r>
          </a:p>
          <a:p>
            <a:pPr>
              <a:spcBef>
                <a:spcPts val="100"/>
              </a:spcBef>
              <a:spcAft>
                <a:spcPts val="0"/>
              </a:spcAft>
              <a:buFont typeface="Wingdings" panose="05000000000000000000" pitchFamily="2" charset="2"/>
              <a:buNone/>
            </a:pPr>
            <a:r>
              <a:rPr lang="en-US" altLang="zh-CN" sz="1800" dirty="0"/>
              <a:t>          r-&gt;next=pb;</a:t>
            </a:r>
          </a:p>
          <a:p>
            <a:pPr>
              <a:spcBef>
                <a:spcPts val="100"/>
              </a:spcBef>
              <a:spcAft>
                <a:spcPts val="0"/>
              </a:spcAft>
              <a:buFont typeface="Wingdings" panose="05000000000000000000" pitchFamily="2" charset="2"/>
              <a:buNone/>
            </a:pPr>
            <a:r>
              <a:rPr lang="en-US" altLang="zh-CN" sz="1800" dirty="0"/>
              <a:t>    free(LB);</a:t>
            </a:r>
          </a:p>
          <a:p>
            <a:pPr>
              <a:spcBef>
                <a:spcPts val="100"/>
              </a:spcBef>
              <a:spcAft>
                <a:spcPts val="0"/>
              </a:spcAft>
              <a:buFont typeface="Wingdings" panose="05000000000000000000" pitchFamily="2" charset="2"/>
              <a:buNone/>
            </a:pPr>
            <a:r>
              <a:rPr lang="en-US" altLang="zh-CN" sz="1800" dirty="0"/>
              <a:t>    return(LC);</a:t>
            </a:r>
          </a:p>
          <a:p>
            <a:pPr>
              <a:spcBef>
                <a:spcPts val="100"/>
              </a:spcBef>
              <a:spcAft>
                <a:spcPts val="0"/>
              </a:spcAft>
              <a:buFont typeface="Wingdings" panose="05000000000000000000" pitchFamily="2" charset="2"/>
              <a:buNone/>
            </a:pPr>
            <a:r>
              <a:rPr lang="en-US" altLang="zh-CN" sz="1800" dirty="0"/>
              <a:t>}</a:t>
            </a:r>
          </a:p>
        </p:txBody>
      </p:sp>
      <p:grpSp>
        <p:nvGrpSpPr>
          <p:cNvPr id="8" name="组合 7">
            <a:extLst>
              <a:ext uri="{FF2B5EF4-FFF2-40B4-BE49-F238E27FC236}">
                <a16:creationId xmlns:a16="http://schemas.microsoft.com/office/drawing/2014/main" xmlns="" id="{BD492236-1E27-4346-B4A8-CBFCCE194D09}"/>
              </a:ext>
            </a:extLst>
          </p:cNvPr>
          <p:cNvGrpSpPr>
            <a:grpSpLocks/>
          </p:cNvGrpSpPr>
          <p:nvPr/>
        </p:nvGrpSpPr>
        <p:grpSpPr bwMode="auto">
          <a:xfrm>
            <a:off x="3725861" y="838200"/>
            <a:ext cx="7648577" cy="1512887"/>
            <a:chOff x="423885" y="2500306"/>
            <a:chExt cx="7648577" cy="1512887"/>
          </a:xfrm>
        </p:grpSpPr>
        <p:sp>
          <p:nvSpPr>
            <p:cNvPr id="9" name="Oval 22">
              <a:extLst>
                <a:ext uri="{FF2B5EF4-FFF2-40B4-BE49-F238E27FC236}">
                  <a16:creationId xmlns:a16="http://schemas.microsoft.com/office/drawing/2014/main" xmlns="" id="{DC1BCE41-E12F-4EBC-8345-7CFCFF51138F}"/>
                </a:ext>
              </a:extLst>
            </p:cNvPr>
            <p:cNvSpPr>
              <a:spLocks noChangeArrowheads="1"/>
            </p:cNvSpPr>
            <p:nvPr/>
          </p:nvSpPr>
          <p:spPr bwMode="auto">
            <a:xfrm>
              <a:off x="6561162" y="2500306"/>
              <a:ext cx="1511300" cy="1512887"/>
            </a:xfrm>
            <a:prstGeom prst="ellipse">
              <a:avLst/>
            </a:prstGeom>
            <a:solidFill>
              <a:srgbClr val="4F81BD">
                <a:alpha val="0"/>
              </a:srgbClr>
            </a:solidFill>
            <a:ln w="9525">
              <a:solidFill>
                <a:srgbClr val="C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0" name="Rectangle 3">
              <a:extLst>
                <a:ext uri="{FF2B5EF4-FFF2-40B4-BE49-F238E27FC236}">
                  <a16:creationId xmlns:a16="http://schemas.microsoft.com/office/drawing/2014/main" xmlns="" id="{38512000-FEF6-4EEA-9B5D-3E768CC0F4CA}"/>
                </a:ext>
              </a:extLst>
            </p:cNvPr>
            <p:cNvSpPr>
              <a:spLocks noChangeArrowheads="1"/>
            </p:cNvSpPr>
            <p:nvPr/>
          </p:nvSpPr>
          <p:spPr bwMode="auto">
            <a:xfrm>
              <a:off x="1304949" y="2789231"/>
              <a:ext cx="576263" cy="360362"/>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1" name="Rectangle 4">
              <a:extLst>
                <a:ext uri="{FF2B5EF4-FFF2-40B4-BE49-F238E27FC236}">
                  <a16:creationId xmlns:a16="http://schemas.microsoft.com/office/drawing/2014/main" xmlns="" id="{07A60D95-4B38-4FCB-BA90-801A9ABE3A19}"/>
                </a:ext>
              </a:extLst>
            </p:cNvPr>
            <p:cNvSpPr>
              <a:spLocks noChangeArrowheads="1"/>
            </p:cNvSpPr>
            <p:nvPr/>
          </p:nvSpPr>
          <p:spPr bwMode="auto">
            <a:xfrm>
              <a:off x="1881212" y="2789231"/>
              <a:ext cx="576262" cy="360362"/>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2" name="Line 5">
              <a:extLst>
                <a:ext uri="{FF2B5EF4-FFF2-40B4-BE49-F238E27FC236}">
                  <a16:creationId xmlns:a16="http://schemas.microsoft.com/office/drawing/2014/main" xmlns="" id="{9064A9FB-E8FC-4E37-88E0-DDFDB915BAF3}"/>
                </a:ext>
              </a:extLst>
            </p:cNvPr>
            <p:cNvSpPr>
              <a:spLocks noChangeShapeType="1"/>
            </p:cNvSpPr>
            <p:nvPr/>
          </p:nvSpPr>
          <p:spPr bwMode="auto">
            <a:xfrm>
              <a:off x="1016024" y="29321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3" name="Text Box 6">
              <a:extLst>
                <a:ext uri="{FF2B5EF4-FFF2-40B4-BE49-F238E27FC236}">
                  <a16:creationId xmlns:a16="http://schemas.microsoft.com/office/drawing/2014/main" xmlns="" id="{FF20EDA9-7F7B-46C8-80EB-F12E626A62C5}"/>
                </a:ext>
              </a:extLst>
            </p:cNvPr>
            <p:cNvSpPr txBox="1">
              <a:spLocks noChangeArrowheads="1"/>
            </p:cNvSpPr>
            <p:nvPr/>
          </p:nvSpPr>
          <p:spPr bwMode="auto">
            <a:xfrm>
              <a:off x="423885" y="2649531"/>
              <a:ext cx="731838"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kern="0" dirty="0">
                  <a:solidFill>
                    <a:srgbClr val="0000FF"/>
                  </a:solidFill>
                  <a:ea typeface="楷体_GB2312" pitchFamily="49" charset="-122"/>
                </a:rPr>
                <a:t>LC</a:t>
              </a:r>
            </a:p>
          </p:txBody>
        </p:sp>
        <p:sp>
          <p:nvSpPr>
            <p:cNvPr id="14" name="Rectangle 7">
              <a:extLst>
                <a:ext uri="{FF2B5EF4-FFF2-40B4-BE49-F238E27FC236}">
                  <a16:creationId xmlns:a16="http://schemas.microsoft.com/office/drawing/2014/main" xmlns="" id="{159FFBC4-EA56-44BE-A22A-6E4E0D416E70}"/>
                </a:ext>
              </a:extLst>
            </p:cNvPr>
            <p:cNvSpPr>
              <a:spLocks noChangeArrowheads="1"/>
            </p:cNvSpPr>
            <p:nvPr/>
          </p:nvSpPr>
          <p:spPr bwMode="auto">
            <a:xfrm>
              <a:off x="3249637" y="2801931"/>
              <a:ext cx="5762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5" name="Rectangle 8">
              <a:extLst>
                <a:ext uri="{FF2B5EF4-FFF2-40B4-BE49-F238E27FC236}">
                  <a16:creationId xmlns:a16="http://schemas.microsoft.com/office/drawing/2014/main" xmlns="" id="{82A77657-2D73-4B96-A2D5-8875F3A17AA8}"/>
                </a:ext>
              </a:extLst>
            </p:cNvPr>
            <p:cNvSpPr>
              <a:spLocks noChangeArrowheads="1"/>
            </p:cNvSpPr>
            <p:nvPr/>
          </p:nvSpPr>
          <p:spPr bwMode="auto">
            <a:xfrm>
              <a:off x="2668612" y="2801931"/>
              <a:ext cx="5762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ea typeface="宋体"/>
                  <a:cs typeface="Times New Roman" pitchFamily="18" charset="0"/>
                </a:rPr>
                <a:t>c</a:t>
              </a:r>
              <a:r>
                <a:rPr lang="en-US" altLang="zh-CN" b="1" kern="0" baseline="-25000" dirty="0">
                  <a:solidFill>
                    <a:srgbClr val="0000FF"/>
                  </a:solidFill>
                  <a:ea typeface="宋体"/>
                  <a:cs typeface="Times New Roman" pitchFamily="18" charset="0"/>
                </a:rPr>
                <a:t>1</a:t>
              </a:r>
            </a:p>
          </p:txBody>
        </p:sp>
        <p:sp>
          <p:nvSpPr>
            <p:cNvPr id="16" name="Line 9">
              <a:extLst>
                <a:ext uri="{FF2B5EF4-FFF2-40B4-BE49-F238E27FC236}">
                  <a16:creationId xmlns:a16="http://schemas.microsoft.com/office/drawing/2014/main" xmlns="" id="{926C3CDB-D797-4567-9180-9A08D3877140}"/>
                </a:ext>
              </a:extLst>
            </p:cNvPr>
            <p:cNvSpPr>
              <a:spLocks noChangeShapeType="1"/>
            </p:cNvSpPr>
            <p:nvPr/>
          </p:nvSpPr>
          <p:spPr bwMode="auto">
            <a:xfrm>
              <a:off x="2336824" y="29829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7" name="Line 10">
              <a:extLst>
                <a:ext uri="{FF2B5EF4-FFF2-40B4-BE49-F238E27FC236}">
                  <a16:creationId xmlns:a16="http://schemas.microsoft.com/office/drawing/2014/main" xmlns="" id="{932761A6-D068-434D-85A8-B1C61763D39C}"/>
                </a:ext>
              </a:extLst>
            </p:cNvPr>
            <p:cNvSpPr>
              <a:spLocks noChangeShapeType="1"/>
            </p:cNvSpPr>
            <p:nvPr/>
          </p:nvSpPr>
          <p:spPr bwMode="auto">
            <a:xfrm>
              <a:off x="4832374" y="29702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8" name="Line 11">
              <a:extLst>
                <a:ext uri="{FF2B5EF4-FFF2-40B4-BE49-F238E27FC236}">
                  <a16:creationId xmlns:a16="http://schemas.microsoft.com/office/drawing/2014/main" xmlns="" id="{EDE49912-29C8-455E-BC36-22CF3F0CCF93}"/>
                </a:ext>
              </a:extLst>
            </p:cNvPr>
            <p:cNvSpPr>
              <a:spLocks noChangeShapeType="1"/>
            </p:cNvSpPr>
            <p:nvPr/>
          </p:nvSpPr>
          <p:spPr bwMode="auto">
            <a:xfrm>
              <a:off x="3730649" y="29829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9" name="Rectangle 12">
              <a:extLst>
                <a:ext uri="{FF2B5EF4-FFF2-40B4-BE49-F238E27FC236}">
                  <a16:creationId xmlns:a16="http://schemas.microsoft.com/office/drawing/2014/main" xmlns="" id="{1C6EE1E8-A516-4726-B7FC-4FA1B89CED93}"/>
                </a:ext>
              </a:extLst>
            </p:cNvPr>
            <p:cNvSpPr>
              <a:spLocks noChangeArrowheads="1"/>
            </p:cNvSpPr>
            <p:nvPr/>
          </p:nvSpPr>
          <p:spPr bwMode="auto">
            <a:xfrm>
              <a:off x="5743599" y="27892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dirty="0">
                <a:solidFill>
                  <a:srgbClr val="0000FF"/>
                </a:solidFill>
                <a:ea typeface="宋体"/>
                <a:cs typeface="Times New Roman" pitchFamily="18" charset="0"/>
              </a:endParaRPr>
            </a:p>
          </p:txBody>
        </p:sp>
        <p:sp>
          <p:nvSpPr>
            <p:cNvPr id="20" name="Rectangle 13">
              <a:extLst>
                <a:ext uri="{FF2B5EF4-FFF2-40B4-BE49-F238E27FC236}">
                  <a16:creationId xmlns:a16="http://schemas.microsoft.com/office/drawing/2014/main" xmlns="" id="{983341A0-9B0A-4E6A-8629-7EB4C91596C9}"/>
                </a:ext>
              </a:extLst>
            </p:cNvPr>
            <p:cNvSpPr>
              <a:spLocks noChangeArrowheads="1"/>
            </p:cNvSpPr>
            <p:nvPr/>
          </p:nvSpPr>
          <p:spPr bwMode="auto">
            <a:xfrm>
              <a:off x="5162574" y="27892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ea typeface="宋体"/>
                  <a:cs typeface="Times New Roman" pitchFamily="18" charset="0"/>
                </a:rPr>
                <a:t>c</a:t>
              </a:r>
              <a:r>
                <a:rPr lang="en-US" altLang="zh-CN" b="1" i="1" kern="0" baseline="-25000" dirty="0">
                  <a:solidFill>
                    <a:srgbClr val="0000FF"/>
                  </a:solidFill>
                  <a:ea typeface="宋体"/>
                  <a:cs typeface="Times New Roman" pitchFamily="18" charset="0"/>
                </a:rPr>
                <a:t>i</a:t>
              </a:r>
            </a:p>
          </p:txBody>
        </p:sp>
        <p:sp>
          <p:nvSpPr>
            <p:cNvPr id="21" name="Text Box 14">
              <a:extLst>
                <a:ext uri="{FF2B5EF4-FFF2-40B4-BE49-F238E27FC236}">
                  <a16:creationId xmlns:a16="http://schemas.microsoft.com/office/drawing/2014/main" xmlns="" id="{0851BB34-31B7-4250-B11D-BD45ABDED2F9}"/>
                </a:ext>
              </a:extLst>
            </p:cNvPr>
            <p:cNvSpPr txBox="1">
              <a:spLocks noChangeArrowheads="1"/>
            </p:cNvSpPr>
            <p:nvPr/>
          </p:nvSpPr>
          <p:spPr bwMode="auto">
            <a:xfrm>
              <a:off x="4151337" y="2649531"/>
              <a:ext cx="504825"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ea typeface="楷体_GB2312" pitchFamily="49" charset="-122"/>
                  <a:cs typeface="Times New Roman" pitchFamily="18" charset="0"/>
                </a:rPr>
                <a:t>…</a:t>
              </a:r>
            </a:p>
          </p:txBody>
        </p:sp>
        <p:sp>
          <p:nvSpPr>
            <p:cNvPr id="22" name="Rectangle 15">
              <a:extLst>
                <a:ext uri="{FF2B5EF4-FFF2-40B4-BE49-F238E27FC236}">
                  <a16:creationId xmlns:a16="http://schemas.microsoft.com/office/drawing/2014/main" xmlns="" id="{18A781D2-1FC7-49F0-B155-2C83A96D4E5E}"/>
                </a:ext>
              </a:extLst>
            </p:cNvPr>
            <p:cNvSpPr>
              <a:spLocks noChangeArrowheads="1"/>
            </p:cNvSpPr>
            <p:nvPr/>
          </p:nvSpPr>
          <p:spPr bwMode="auto">
            <a:xfrm>
              <a:off x="7286649" y="32210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23" name="Rectangle 16">
              <a:extLst>
                <a:ext uri="{FF2B5EF4-FFF2-40B4-BE49-F238E27FC236}">
                  <a16:creationId xmlns:a16="http://schemas.microsoft.com/office/drawing/2014/main" xmlns="" id="{C1F4639A-F08E-4353-8BE4-248C1DE5DE81}"/>
                </a:ext>
              </a:extLst>
            </p:cNvPr>
            <p:cNvSpPr>
              <a:spLocks noChangeArrowheads="1"/>
            </p:cNvSpPr>
            <p:nvPr/>
          </p:nvSpPr>
          <p:spPr bwMode="auto">
            <a:xfrm>
              <a:off x="6705624" y="32210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ea typeface="宋体"/>
                  <a:cs typeface="Times New Roman" pitchFamily="18" charset="0"/>
                </a:rPr>
                <a:t>c</a:t>
              </a:r>
              <a:r>
                <a:rPr lang="en-US" altLang="zh-CN" b="1" i="1" kern="0" baseline="-25000" dirty="0">
                  <a:solidFill>
                    <a:srgbClr val="0000FF"/>
                  </a:solidFill>
                  <a:ea typeface="宋体"/>
                  <a:cs typeface="Times New Roman" pitchFamily="18" charset="0"/>
                </a:rPr>
                <a:t>i+1</a:t>
              </a:r>
            </a:p>
          </p:txBody>
        </p:sp>
        <p:sp>
          <p:nvSpPr>
            <p:cNvPr id="24" name="Line 17">
              <a:extLst>
                <a:ext uri="{FF2B5EF4-FFF2-40B4-BE49-F238E27FC236}">
                  <a16:creationId xmlns:a16="http://schemas.microsoft.com/office/drawing/2014/main" xmlns="" id="{5C681B4B-A0EB-41E2-B9D0-8A8E93D5DC88}"/>
                </a:ext>
              </a:extLst>
            </p:cNvPr>
            <p:cNvSpPr>
              <a:spLocks noChangeShapeType="1"/>
            </p:cNvSpPr>
            <p:nvPr/>
          </p:nvSpPr>
          <p:spPr bwMode="auto">
            <a:xfrm flipV="1">
              <a:off x="5689624" y="3149593"/>
              <a:ext cx="0" cy="431800"/>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5" name="Line 18">
              <a:extLst>
                <a:ext uri="{FF2B5EF4-FFF2-40B4-BE49-F238E27FC236}">
                  <a16:creationId xmlns:a16="http://schemas.microsoft.com/office/drawing/2014/main" xmlns="" id="{B59FD793-CA83-4E79-B5C6-8BC2DAD1713A}"/>
                </a:ext>
              </a:extLst>
            </p:cNvPr>
            <p:cNvSpPr>
              <a:spLocks noChangeShapeType="1"/>
            </p:cNvSpPr>
            <p:nvPr/>
          </p:nvSpPr>
          <p:spPr bwMode="auto">
            <a:xfrm>
              <a:off x="6804049" y="2860668"/>
              <a:ext cx="0" cy="360363"/>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6" name="Text Box 19">
              <a:extLst>
                <a:ext uri="{FF2B5EF4-FFF2-40B4-BE49-F238E27FC236}">
                  <a16:creationId xmlns:a16="http://schemas.microsoft.com/office/drawing/2014/main" xmlns="" id="{1966DE5B-3560-43EB-9295-0520FE2BC9D9}"/>
                </a:ext>
              </a:extLst>
            </p:cNvPr>
            <p:cNvSpPr txBox="1">
              <a:spLocks noChangeArrowheads="1"/>
            </p:cNvSpPr>
            <p:nvPr/>
          </p:nvSpPr>
          <p:spPr bwMode="auto">
            <a:xfrm>
              <a:off x="6838977" y="2701273"/>
              <a:ext cx="1192211"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i="1" kern="0" dirty="0">
                  <a:solidFill>
                    <a:srgbClr val="0000FF"/>
                  </a:solidFill>
                  <a:ea typeface="楷体_GB2312" pitchFamily="49" charset="-122"/>
                </a:rPr>
                <a:t>pa</a:t>
              </a:r>
              <a:r>
                <a:rPr lang="zh-CN" altLang="en-US" b="1" i="1" kern="0" dirty="0">
                  <a:solidFill>
                    <a:srgbClr val="0000FF"/>
                  </a:solidFill>
                  <a:ea typeface="楷体_GB2312" pitchFamily="49" charset="-122"/>
                </a:rPr>
                <a:t>或</a:t>
              </a:r>
              <a:r>
                <a:rPr lang="en-US" altLang="zh-CN" b="1" i="1" kern="0" dirty="0">
                  <a:solidFill>
                    <a:srgbClr val="0000FF"/>
                  </a:solidFill>
                  <a:ea typeface="楷体_GB2312" pitchFamily="49" charset="-122"/>
                </a:rPr>
                <a:t>pb</a:t>
              </a:r>
            </a:p>
          </p:txBody>
        </p:sp>
        <p:sp>
          <p:nvSpPr>
            <p:cNvPr id="27" name="Text Box 20">
              <a:extLst>
                <a:ext uri="{FF2B5EF4-FFF2-40B4-BE49-F238E27FC236}">
                  <a16:creationId xmlns:a16="http://schemas.microsoft.com/office/drawing/2014/main" xmlns="" id="{29A8CC66-3B67-48A7-9348-C3081B212976}"/>
                </a:ext>
              </a:extLst>
            </p:cNvPr>
            <p:cNvSpPr txBox="1">
              <a:spLocks noChangeArrowheads="1"/>
            </p:cNvSpPr>
            <p:nvPr/>
          </p:nvSpPr>
          <p:spPr bwMode="auto">
            <a:xfrm>
              <a:off x="5329262" y="3292468"/>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ea typeface="楷体_GB2312" pitchFamily="49" charset="-122"/>
                </a:rPr>
                <a:t>r</a:t>
              </a:r>
            </a:p>
          </p:txBody>
        </p:sp>
      </p:grpSp>
      <p:sp>
        <p:nvSpPr>
          <p:cNvPr id="3" name="箭头: 右 2">
            <a:extLst>
              <a:ext uri="{FF2B5EF4-FFF2-40B4-BE49-F238E27FC236}">
                <a16:creationId xmlns:a16="http://schemas.microsoft.com/office/drawing/2014/main" xmlns="" id="{C56642C1-AFD0-423E-AFD1-69AA8FBAA817}"/>
              </a:ext>
            </a:extLst>
          </p:cNvPr>
          <p:cNvSpPr/>
          <p:nvPr/>
        </p:nvSpPr>
        <p:spPr bwMode="auto">
          <a:xfrm>
            <a:off x="8932072" y="5582624"/>
            <a:ext cx="2417761" cy="647699"/>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b="1" dirty="0">
                <a:hlinkClick r:id="rId2" action="ppaction://hlinksldjump"/>
              </a:rPr>
              <a:t>顺序表的合并算法</a:t>
            </a:r>
            <a:endParaRPr lang="zh-CN" altLang="en-US" sz="1800" b="1" dirty="0"/>
          </a:p>
        </p:txBody>
      </p:sp>
      <p:cxnSp>
        <p:nvCxnSpPr>
          <p:cNvPr id="4" name="直接箭头连接符 3">
            <a:extLst>
              <a:ext uri="{FF2B5EF4-FFF2-40B4-BE49-F238E27FC236}">
                <a16:creationId xmlns:a16="http://schemas.microsoft.com/office/drawing/2014/main" xmlns="" id="{4141CEA6-DA9C-4997-B3CC-48E0C48C2741}"/>
              </a:ext>
            </a:extLst>
          </p:cNvPr>
          <p:cNvCxnSpPr/>
          <p:nvPr/>
        </p:nvCxnSpPr>
        <p:spPr bwMode="auto">
          <a:xfrm>
            <a:off x="9372600" y="1308100"/>
            <a:ext cx="635000" cy="444500"/>
          </a:xfrm>
          <a:prstGeom prst="straightConnector1">
            <a:avLst/>
          </a:prstGeom>
          <a:solidFill>
            <a:schemeClr val="accent1"/>
          </a:solidFill>
          <a:ln w="22225" cap="flat" cmpd="sng" algn="ctr">
            <a:solidFill>
              <a:srgbClr val="FF0000"/>
            </a:solidFill>
            <a:prstDash val="solid"/>
            <a:round/>
            <a:headEnd type="none" w="sm" len="sm"/>
            <a:tailEnd type="triangle"/>
          </a:ln>
          <a:effectLst/>
        </p:spPr>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FDAFB4-E5DC-4D84-8036-454E6CC2D96B}"/>
              </a:ext>
            </a:extLst>
          </p:cNvPr>
          <p:cNvSpPr>
            <a:spLocks noGrp="1"/>
          </p:cNvSpPr>
          <p:nvPr>
            <p:ph type="title"/>
          </p:nvPr>
        </p:nvSpPr>
        <p:spPr/>
        <p:txBody>
          <a:bodyPr/>
          <a:lstStyle/>
          <a:p>
            <a:r>
              <a:rPr lang="en-US" altLang="zh-CN" dirty="0"/>
              <a:t>2.3.3  </a:t>
            </a:r>
            <a:r>
              <a:rPr lang="zh-CN" altLang="en-US" dirty="0"/>
              <a:t>循环链表</a:t>
            </a:r>
          </a:p>
        </p:txBody>
      </p:sp>
      <p:sp>
        <p:nvSpPr>
          <p:cNvPr id="3" name="内容占位符 2">
            <a:extLst>
              <a:ext uri="{FF2B5EF4-FFF2-40B4-BE49-F238E27FC236}">
                <a16:creationId xmlns:a16="http://schemas.microsoft.com/office/drawing/2014/main" xmlns="" id="{D33D44AB-9C6C-47FD-A943-7B380AC3A0D0}"/>
              </a:ext>
            </a:extLst>
          </p:cNvPr>
          <p:cNvSpPr>
            <a:spLocks noGrp="1"/>
          </p:cNvSpPr>
          <p:nvPr>
            <p:ph idx="1"/>
          </p:nvPr>
        </p:nvSpPr>
        <p:spPr>
          <a:xfrm>
            <a:off x="304800" y="1371600"/>
            <a:ext cx="11480800" cy="533400"/>
          </a:xfrm>
        </p:spPr>
        <p:txBody>
          <a:bodyPr/>
          <a:lstStyle/>
          <a:p>
            <a:r>
              <a:rPr lang="zh-CN" altLang="en-US" dirty="0"/>
              <a:t>循环链表</a:t>
            </a:r>
            <a:r>
              <a:rPr lang="en-US" altLang="zh-CN" dirty="0"/>
              <a:t>(Circular Linked List) </a:t>
            </a:r>
            <a:r>
              <a:rPr lang="zh-CN" altLang="en-US" dirty="0"/>
              <a:t>是一个首尾相接的链表。</a:t>
            </a:r>
          </a:p>
          <a:p>
            <a:endParaRPr lang="zh-CN" altLang="en-US" dirty="0"/>
          </a:p>
        </p:txBody>
      </p:sp>
      <p:sp>
        <p:nvSpPr>
          <p:cNvPr id="4" name="Rectangle 2">
            <a:extLst>
              <a:ext uri="{FF2B5EF4-FFF2-40B4-BE49-F238E27FC236}">
                <a16:creationId xmlns:a16="http://schemas.microsoft.com/office/drawing/2014/main" xmlns="" id="{886D1409-F338-4463-85DF-C58BD6E51DEF}"/>
              </a:ext>
            </a:extLst>
          </p:cNvPr>
          <p:cNvSpPr>
            <a:spLocks noChangeArrowheads="1"/>
          </p:cNvSpPr>
          <p:nvPr/>
        </p:nvSpPr>
        <p:spPr bwMode="auto">
          <a:xfrm>
            <a:off x="5271213" y="4250682"/>
            <a:ext cx="1847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5" name="Rectangle 3">
            <a:extLst>
              <a:ext uri="{FF2B5EF4-FFF2-40B4-BE49-F238E27FC236}">
                <a16:creationId xmlns:a16="http://schemas.microsoft.com/office/drawing/2014/main" xmlns="" id="{9FD1AEE5-4FFE-4580-A7C1-1ACCC7CB9602}"/>
              </a:ext>
            </a:extLst>
          </p:cNvPr>
          <p:cNvSpPr>
            <a:spLocks noChangeArrowheads="1"/>
          </p:cNvSpPr>
          <p:nvPr/>
        </p:nvSpPr>
        <p:spPr bwMode="auto">
          <a:xfrm>
            <a:off x="4249153" y="2314577"/>
            <a:ext cx="3600449"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kumimoji="1" lang="zh-CN" altLang="en-US" b="1" dirty="0">
                <a:solidFill>
                  <a:srgbClr val="3333FF"/>
                </a:solidFill>
                <a:latin typeface="Times New Roman" pitchFamily="18" charset="0"/>
                <a:ea typeface="楷体" pitchFamily="49" charset="-122"/>
                <a:cs typeface="Times New Roman" pitchFamily="18" charset="0"/>
              </a:rPr>
              <a:t>线性表</a:t>
            </a:r>
          </a:p>
          <a:p>
            <a:pPr algn="ctr">
              <a:defRPr/>
            </a:pP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1</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2</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i="1" baseline="-25000">
                <a:solidFill>
                  <a:srgbClr val="3333FF"/>
                </a:solidFill>
                <a:latin typeface="Times New Roman" pitchFamily="18" charset="0"/>
                <a:ea typeface="楷体" pitchFamily="49" charset="-122"/>
                <a:cs typeface="Times New Roman" pitchFamily="18" charset="0"/>
              </a:rPr>
              <a:t>i</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dirty="0">
                <a:solidFill>
                  <a:srgbClr val="3333FF"/>
                </a:solidFill>
                <a:latin typeface="Times New Roman" pitchFamily="18" charset="0"/>
                <a:ea typeface="楷体" pitchFamily="49" charset="-122"/>
                <a:cs typeface="Times New Roman" pitchFamily="18" charset="0"/>
              </a:rPr>
              <a:t>a</a:t>
            </a:r>
            <a:r>
              <a:rPr kumimoji="1" lang="en-US" altLang="zh-CN" b="1" i="1" baseline="-25000" dirty="0">
                <a:solidFill>
                  <a:srgbClr val="3333FF"/>
                </a:solidFill>
                <a:latin typeface="Times New Roman" pitchFamily="18" charset="0"/>
                <a:ea typeface="楷体" pitchFamily="49" charset="-122"/>
                <a:cs typeface="Times New Roman" pitchFamily="18" charset="0"/>
              </a:rPr>
              <a:t>n</a:t>
            </a:r>
            <a:r>
              <a:rPr kumimoji="1" lang="en-US" altLang="zh-CN" b="1" dirty="0">
                <a:solidFill>
                  <a:srgbClr val="3333FF"/>
                </a:solidFill>
                <a:latin typeface="Times New Roman" pitchFamily="18" charset="0"/>
                <a:ea typeface="楷体" pitchFamily="49" charset="-122"/>
                <a:cs typeface="Times New Roman" pitchFamily="18" charset="0"/>
              </a:rPr>
              <a:t>)</a:t>
            </a:r>
          </a:p>
        </p:txBody>
      </p:sp>
      <p:sp>
        <p:nvSpPr>
          <p:cNvPr id="6" name="AutoShape 4">
            <a:extLst>
              <a:ext uri="{FF2B5EF4-FFF2-40B4-BE49-F238E27FC236}">
                <a16:creationId xmlns:a16="http://schemas.microsoft.com/office/drawing/2014/main" xmlns="" id="{DE99EC06-64BE-4FCD-A6F6-E5066759A74E}"/>
              </a:ext>
            </a:extLst>
          </p:cNvPr>
          <p:cNvSpPr>
            <a:spLocks noChangeArrowheads="1"/>
          </p:cNvSpPr>
          <p:nvPr/>
        </p:nvSpPr>
        <p:spPr bwMode="auto">
          <a:xfrm>
            <a:off x="5542966" y="3467101"/>
            <a:ext cx="360362" cy="863600"/>
          </a:xfrm>
          <a:prstGeom prst="downArrow">
            <a:avLst>
              <a:gd name="adj1" fmla="val 50000"/>
              <a:gd name="adj2" fmla="val 59912"/>
            </a:avLst>
          </a:prstGeom>
          <a:solidFill>
            <a:srgbClr val="008000"/>
          </a:solidFill>
          <a:ln w="38100" algn="ctr">
            <a:solidFill>
              <a:schemeClr val="bg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7" name="Text Box 5">
            <a:extLst>
              <a:ext uri="{FF2B5EF4-FFF2-40B4-BE49-F238E27FC236}">
                <a16:creationId xmlns:a16="http://schemas.microsoft.com/office/drawing/2014/main" xmlns="" id="{9FDA40E1-9FCE-4598-9A70-C90853E6348B}"/>
              </a:ext>
            </a:extLst>
          </p:cNvPr>
          <p:cNvSpPr txBox="1">
            <a:spLocks noChangeArrowheads="1"/>
          </p:cNvSpPr>
          <p:nvPr/>
        </p:nvSpPr>
        <p:spPr bwMode="auto">
          <a:xfrm>
            <a:off x="6006516" y="3671889"/>
            <a:ext cx="9588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zh-CN" altLang="en-US" sz="2000" b="1">
                <a:solidFill>
                  <a:srgbClr val="3333FF"/>
                </a:solidFill>
                <a:latin typeface="楷体" pitchFamily="49" charset="-122"/>
                <a:ea typeface="楷体" pitchFamily="49" charset="-122"/>
              </a:rPr>
              <a:t>映射</a:t>
            </a:r>
          </a:p>
        </p:txBody>
      </p:sp>
      <p:sp>
        <p:nvSpPr>
          <p:cNvPr id="8" name="Rectangle 6">
            <a:extLst>
              <a:ext uri="{FF2B5EF4-FFF2-40B4-BE49-F238E27FC236}">
                <a16:creationId xmlns:a16="http://schemas.microsoft.com/office/drawing/2014/main" xmlns="" id="{DAF35D38-8429-4736-A7EE-CBB5ABFD1214}"/>
              </a:ext>
            </a:extLst>
          </p:cNvPr>
          <p:cNvSpPr>
            <a:spLocks noChangeArrowheads="1"/>
          </p:cNvSpPr>
          <p:nvPr/>
        </p:nvSpPr>
        <p:spPr bwMode="auto">
          <a:xfrm>
            <a:off x="2880728" y="4676776"/>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7">
            <a:extLst>
              <a:ext uri="{FF2B5EF4-FFF2-40B4-BE49-F238E27FC236}">
                <a16:creationId xmlns:a16="http://schemas.microsoft.com/office/drawing/2014/main" xmlns="" id="{472F40B8-793C-413D-9511-4C80BE180A49}"/>
              </a:ext>
            </a:extLst>
          </p:cNvPr>
          <p:cNvSpPr>
            <a:spLocks noChangeArrowheads="1"/>
          </p:cNvSpPr>
          <p:nvPr/>
        </p:nvSpPr>
        <p:spPr bwMode="auto">
          <a:xfrm>
            <a:off x="3422066" y="4676776"/>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10" name="Text Box 8">
            <a:extLst>
              <a:ext uri="{FF2B5EF4-FFF2-40B4-BE49-F238E27FC236}">
                <a16:creationId xmlns:a16="http://schemas.microsoft.com/office/drawing/2014/main" xmlns="" id="{825EC321-2B37-457B-9F3E-F21D95E62B10}"/>
              </a:ext>
            </a:extLst>
          </p:cNvPr>
          <p:cNvSpPr txBox="1">
            <a:spLocks noChangeArrowheads="1"/>
          </p:cNvSpPr>
          <p:nvPr/>
        </p:nvSpPr>
        <p:spPr bwMode="auto">
          <a:xfrm>
            <a:off x="892384" y="2649835"/>
            <a:ext cx="17287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400" b="1" dirty="0">
                <a:solidFill>
                  <a:srgbClr val="3333FF"/>
                </a:solidFill>
                <a:latin typeface="楷体" pitchFamily="49" charset="-122"/>
                <a:ea typeface="楷体" pitchFamily="49" charset="-122"/>
              </a:rPr>
              <a:t>逻辑结构</a:t>
            </a:r>
          </a:p>
        </p:txBody>
      </p:sp>
      <p:sp>
        <p:nvSpPr>
          <p:cNvPr id="11" name="Text Box 9">
            <a:extLst>
              <a:ext uri="{FF2B5EF4-FFF2-40B4-BE49-F238E27FC236}">
                <a16:creationId xmlns:a16="http://schemas.microsoft.com/office/drawing/2014/main" xmlns="" id="{6D38B6E2-3007-4AA9-81E4-BE9294DB148A}"/>
              </a:ext>
            </a:extLst>
          </p:cNvPr>
          <p:cNvSpPr txBox="1">
            <a:spLocks noChangeArrowheads="1"/>
          </p:cNvSpPr>
          <p:nvPr/>
        </p:nvSpPr>
        <p:spPr bwMode="auto">
          <a:xfrm>
            <a:off x="903662" y="4661843"/>
            <a:ext cx="17287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400" b="1" dirty="0">
                <a:solidFill>
                  <a:srgbClr val="3333FF"/>
                </a:solidFill>
                <a:latin typeface="楷体" pitchFamily="49" charset="-122"/>
                <a:ea typeface="楷体" pitchFamily="49" charset="-122"/>
              </a:rPr>
              <a:t>存储结构</a:t>
            </a:r>
          </a:p>
        </p:txBody>
      </p:sp>
      <p:sp>
        <p:nvSpPr>
          <p:cNvPr id="12" name="AutoShape 10">
            <a:extLst>
              <a:ext uri="{FF2B5EF4-FFF2-40B4-BE49-F238E27FC236}">
                <a16:creationId xmlns:a16="http://schemas.microsoft.com/office/drawing/2014/main" xmlns="" id="{1D9F3729-07C7-4E9E-9BC5-677E53833D22}"/>
              </a:ext>
            </a:extLst>
          </p:cNvPr>
          <p:cNvSpPr>
            <a:spLocks noChangeArrowheads="1"/>
          </p:cNvSpPr>
          <p:nvPr/>
        </p:nvSpPr>
        <p:spPr bwMode="auto">
          <a:xfrm>
            <a:off x="1648828" y="3386138"/>
            <a:ext cx="215900" cy="935038"/>
          </a:xfrm>
          <a:prstGeom prst="downArrow">
            <a:avLst>
              <a:gd name="adj1" fmla="val 50000"/>
              <a:gd name="adj2" fmla="val 108272"/>
            </a:avLst>
          </a:prstGeom>
          <a:solidFill>
            <a:srgbClr val="008000"/>
          </a:solidFill>
          <a:ln>
            <a:noFill/>
          </a:ln>
          <a:extLst>
            <a:ext uri="{91240B29-F687-4F45-9708-019B960494DF}">
              <a14:hiddenLine xmlns:a14="http://schemas.microsoft.com/office/drawing/2010/main" xmlns="" w="38100" algn="ctr">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zh-CN" sz="2400" b="1">
              <a:solidFill>
                <a:srgbClr val="660066"/>
              </a:solidFill>
              <a:latin typeface="Times New Roman" pitchFamily="18" charset="0"/>
              <a:ea typeface="楷体_GB2312" pitchFamily="49" charset="-122"/>
            </a:endParaRPr>
          </a:p>
        </p:txBody>
      </p:sp>
      <p:sp>
        <p:nvSpPr>
          <p:cNvPr id="13" name="Rectangle 11">
            <a:extLst>
              <a:ext uri="{FF2B5EF4-FFF2-40B4-BE49-F238E27FC236}">
                <a16:creationId xmlns:a16="http://schemas.microsoft.com/office/drawing/2014/main" xmlns="" id="{F4EFEC67-745B-4987-A27D-BD20E06B7D62}"/>
              </a:ext>
            </a:extLst>
          </p:cNvPr>
          <p:cNvSpPr>
            <a:spLocks noChangeArrowheads="1"/>
          </p:cNvSpPr>
          <p:nvPr/>
        </p:nvSpPr>
        <p:spPr bwMode="auto">
          <a:xfrm>
            <a:off x="4249153"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14" name="Rectangle 12">
            <a:extLst>
              <a:ext uri="{FF2B5EF4-FFF2-40B4-BE49-F238E27FC236}">
                <a16:creationId xmlns:a16="http://schemas.microsoft.com/office/drawing/2014/main" xmlns="" id="{66E2B953-BE96-48C7-B52C-30083D8C30CC}"/>
              </a:ext>
            </a:extLst>
          </p:cNvPr>
          <p:cNvSpPr>
            <a:spLocks noChangeArrowheads="1"/>
          </p:cNvSpPr>
          <p:nvPr/>
        </p:nvSpPr>
        <p:spPr bwMode="auto">
          <a:xfrm>
            <a:off x="4790491"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5" name="Rectangle 13">
            <a:extLst>
              <a:ext uri="{FF2B5EF4-FFF2-40B4-BE49-F238E27FC236}">
                <a16:creationId xmlns:a16="http://schemas.microsoft.com/office/drawing/2014/main" xmlns="" id="{612261D5-8A2A-4251-A29A-E98FD8421A41}"/>
              </a:ext>
            </a:extLst>
          </p:cNvPr>
          <p:cNvSpPr>
            <a:spLocks noChangeArrowheads="1"/>
          </p:cNvSpPr>
          <p:nvPr/>
        </p:nvSpPr>
        <p:spPr bwMode="auto">
          <a:xfrm>
            <a:off x="5687428"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latin typeface="Times New Roman" pitchFamily="18" charset="0"/>
                <a:cs typeface="Times New Roman" pitchFamily="18" charset="0"/>
              </a:rPr>
              <a:t>2</a:t>
            </a:r>
            <a:endParaRPr lang="en-US" altLang="zh-CN" sz="2000" b="1" baseline="-25000" dirty="0">
              <a:solidFill>
                <a:srgbClr val="3333FF"/>
              </a:solidFill>
              <a:latin typeface="Times New Roman" pitchFamily="18" charset="0"/>
              <a:cs typeface="Times New Roman" pitchFamily="18" charset="0"/>
            </a:endParaRPr>
          </a:p>
        </p:txBody>
      </p:sp>
      <p:sp>
        <p:nvSpPr>
          <p:cNvPr id="16" name="Rectangle 14">
            <a:extLst>
              <a:ext uri="{FF2B5EF4-FFF2-40B4-BE49-F238E27FC236}">
                <a16:creationId xmlns:a16="http://schemas.microsoft.com/office/drawing/2014/main" xmlns="" id="{F077B0F9-DFE7-4E0E-AC9E-2C78E7744809}"/>
              </a:ext>
            </a:extLst>
          </p:cNvPr>
          <p:cNvSpPr>
            <a:spLocks noChangeArrowheads="1"/>
          </p:cNvSpPr>
          <p:nvPr/>
        </p:nvSpPr>
        <p:spPr bwMode="auto">
          <a:xfrm>
            <a:off x="6228766"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7" name="Rectangle 15">
            <a:extLst>
              <a:ext uri="{FF2B5EF4-FFF2-40B4-BE49-F238E27FC236}">
                <a16:creationId xmlns:a16="http://schemas.microsoft.com/office/drawing/2014/main" xmlns="" id="{71CE4D0A-F4C0-423D-B632-B50F35744429}"/>
              </a:ext>
            </a:extLst>
          </p:cNvPr>
          <p:cNvSpPr>
            <a:spLocks noChangeArrowheads="1"/>
          </p:cNvSpPr>
          <p:nvPr/>
        </p:nvSpPr>
        <p:spPr bwMode="auto">
          <a:xfrm>
            <a:off x="8568741"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i="1" baseline="-25000" dirty="0">
                <a:solidFill>
                  <a:srgbClr val="3333FF"/>
                </a:solidFill>
                <a:latin typeface="Times New Roman" pitchFamily="18" charset="0"/>
                <a:cs typeface="Times New Roman" pitchFamily="18" charset="0"/>
              </a:rPr>
              <a:t>n</a:t>
            </a:r>
          </a:p>
        </p:txBody>
      </p:sp>
      <p:sp>
        <p:nvSpPr>
          <p:cNvPr id="18" name="Rectangle 16">
            <a:extLst>
              <a:ext uri="{FF2B5EF4-FFF2-40B4-BE49-F238E27FC236}">
                <a16:creationId xmlns:a16="http://schemas.microsoft.com/office/drawing/2014/main" xmlns="" id="{D01B4D76-C67C-4227-894C-7BF679AC3F48}"/>
              </a:ext>
            </a:extLst>
          </p:cNvPr>
          <p:cNvSpPr>
            <a:spLocks noChangeArrowheads="1"/>
          </p:cNvSpPr>
          <p:nvPr/>
        </p:nvSpPr>
        <p:spPr bwMode="auto">
          <a:xfrm>
            <a:off x="9110078"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9" name="Text Box 17">
            <a:extLst>
              <a:ext uri="{FF2B5EF4-FFF2-40B4-BE49-F238E27FC236}">
                <a16:creationId xmlns:a16="http://schemas.microsoft.com/office/drawing/2014/main" xmlns="" id="{8A4996B4-4659-4AF5-BA0F-CC82DB5863EF}"/>
              </a:ext>
            </a:extLst>
          </p:cNvPr>
          <p:cNvSpPr txBox="1">
            <a:spLocks noChangeArrowheads="1"/>
          </p:cNvSpPr>
          <p:nvPr/>
        </p:nvSpPr>
        <p:spPr bwMode="auto">
          <a:xfrm>
            <a:off x="7273341" y="4676776"/>
            <a:ext cx="5762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20" name="Arc 18">
            <a:extLst>
              <a:ext uri="{FF2B5EF4-FFF2-40B4-BE49-F238E27FC236}">
                <a16:creationId xmlns:a16="http://schemas.microsoft.com/office/drawing/2014/main" xmlns="" id="{AC0FC01C-7FD9-4DA4-B085-CC5625890819}"/>
              </a:ext>
            </a:extLst>
          </p:cNvPr>
          <p:cNvSpPr>
            <a:spLocks/>
          </p:cNvSpPr>
          <p:nvPr/>
        </p:nvSpPr>
        <p:spPr bwMode="auto">
          <a:xfrm>
            <a:off x="2723566" y="4318002"/>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1" name="Text Box 19">
            <a:extLst>
              <a:ext uri="{FF2B5EF4-FFF2-40B4-BE49-F238E27FC236}">
                <a16:creationId xmlns:a16="http://schemas.microsoft.com/office/drawing/2014/main" xmlns="" id="{F72B578A-670B-4A82-8CDC-3C4C19F93D21}"/>
              </a:ext>
            </a:extLst>
          </p:cNvPr>
          <p:cNvSpPr txBox="1">
            <a:spLocks noChangeArrowheads="1"/>
          </p:cNvSpPr>
          <p:nvPr/>
        </p:nvSpPr>
        <p:spPr bwMode="auto">
          <a:xfrm>
            <a:off x="2158416" y="3957638"/>
            <a:ext cx="6365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CL</a:t>
            </a:r>
          </a:p>
        </p:txBody>
      </p:sp>
      <p:sp>
        <p:nvSpPr>
          <p:cNvPr id="22" name="Line 20">
            <a:extLst>
              <a:ext uri="{FF2B5EF4-FFF2-40B4-BE49-F238E27FC236}">
                <a16:creationId xmlns:a16="http://schemas.microsoft.com/office/drawing/2014/main" xmlns="" id="{42CFCF39-65EB-468E-BE01-BBACF077BD07}"/>
              </a:ext>
            </a:extLst>
          </p:cNvPr>
          <p:cNvSpPr>
            <a:spLocks noChangeShapeType="1"/>
          </p:cNvSpPr>
          <p:nvPr/>
        </p:nvSpPr>
        <p:spPr bwMode="auto">
          <a:xfrm>
            <a:off x="3672891" y="4892676"/>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3" name="Line 21">
            <a:extLst>
              <a:ext uri="{FF2B5EF4-FFF2-40B4-BE49-F238E27FC236}">
                <a16:creationId xmlns:a16="http://schemas.microsoft.com/office/drawing/2014/main" xmlns="" id="{53A227BD-884E-4E9B-8AE0-5951BB5B09A8}"/>
              </a:ext>
            </a:extLst>
          </p:cNvPr>
          <p:cNvSpPr>
            <a:spLocks noChangeShapeType="1"/>
          </p:cNvSpPr>
          <p:nvPr/>
        </p:nvSpPr>
        <p:spPr bwMode="auto">
          <a:xfrm>
            <a:off x="5112754" y="4892676"/>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4" name="Line 22">
            <a:extLst>
              <a:ext uri="{FF2B5EF4-FFF2-40B4-BE49-F238E27FC236}">
                <a16:creationId xmlns:a16="http://schemas.microsoft.com/office/drawing/2014/main" xmlns="" id="{00880487-15A1-493F-9389-E2047D23C1C2}"/>
              </a:ext>
            </a:extLst>
          </p:cNvPr>
          <p:cNvSpPr>
            <a:spLocks noChangeShapeType="1"/>
          </p:cNvSpPr>
          <p:nvPr/>
        </p:nvSpPr>
        <p:spPr bwMode="auto">
          <a:xfrm>
            <a:off x="6554204" y="4892676"/>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5" name="Line 23">
            <a:extLst>
              <a:ext uri="{FF2B5EF4-FFF2-40B4-BE49-F238E27FC236}">
                <a16:creationId xmlns:a16="http://schemas.microsoft.com/office/drawing/2014/main" xmlns="" id="{35CBE236-BB6F-4C0B-8ABB-B56BA525F618}"/>
              </a:ext>
            </a:extLst>
          </p:cNvPr>
          <p:cNvSpPr>
            <a:spLocks noChangeShapeType="1"/>
          </p:cNvSpPr>
          <p:nvPr/>
        </p:nvSpPr>
        <p:spPr bwMode="auto">
          <a:xfrm>
            <a:off x="7994066" y="4892676"/>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6" name="Text Box 24">
            <a:extLst>
              <a:ext uri="{FF2B5EF4-FFF2-40B4-BE49-F238E27FC236}">
                <a16:creationId xmlns:a16="http://schemas.microsoft.com/office/drawing/2014/main" xmlns="" id="{87BBD532-99DB-49D9-B530-849EA741B826}"/>
              </a:ext>
            </a:extLst>
          </p:cNvPr>
          <p:cNvSpPr txBox="1">
            <a:spLocks noChangeArrowheads="1"/>
          </p:cNvSpPr>
          <p:nvPr/>
        </p:nvSpPr>
        <p:spPr bwMode="auto">
          <a:xfrm>
            <a:off x="4006267" y="5743576"/>
            <a:ext cx="35718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kumimoji="1" lang="zh-CN" altLang="en-US" sz="2000" b="1">
                <a:solidFill>
                  <a:srgbClr val="0000FF"/>
                </a:solidFill>
                <a:latin typeface="楷体" pitchFamily="49" charset="-122"/>
                <a:ea typeface="楷体" pitchFamily="49" charset="-122"/>
              </a:rPr>
              <a:t>带头结点</a:t>
            </a:r>
            <a:r>
              <a:rPr kumimoji="1" lang="zh-CN" altLang="en-US" sz="2000" b="1">
                <a:solidFill>
                  <a:srgbClr val="FF00FF"/>
                </a:solidFill>
                <a:latin typeface="楷体" pitchFamily="49" charset="-122"/>
                <a:ea typeface="楷体" pitchFamily="49" charset="-122"/>
              </a:rPr>
              <a:t>循环单链表</a:t>
            </a:r>
            <a:r>
              <a:rPr kumimoji="1" lang="zh-CN" altLang="en-US" sz="2000" b="1">
                <a:solidFill>
                  <a:srgbClr val="0000FF"/>
                </a:solidFill>
                <a:latin typeface="楷体" pitchFamily="49" charset="-122"/>
                <a:ea typeface="楷体" pitchFamily="49" charset="-122"/>
              </a:rPr>
              <a:t>示意图</a:t>
            </a:r>
          </a:p>
        </p:txBody>
      </p:sp>
      <p:sp>
        <p:nvSpPr>
          <p:cNvPr id="27" name="任意多边形 35">
            <a:extLst>
              <a:ext uri="{FF2B5EF4-FFF2-40B4-BE49-F238E27FC236}">
                <a16:creationId xmlns:a16="http://schemas.microsoft.com/office/drawing/2014/main" xmlns="" id="{64EBE053-91D2-4253-B745-FA7FB08D01D4}"/>
              </a:ext>
            </a:extLst>
          </p:cNvPr>
          <p:cNvSpPr/>
          <p:nvPr/>
        </p:nvSpPr>
        <p:spPr>
          <a:xfrm>
            <a:off x="3209342" y="4953001"/>
            <a:ext cx="6745287" cy="506412"/>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Tree>
    <p:extLst>
      <p:ext uri="{BB962C8B-B14F-4D97-AF65-F5344CB8AC3E}">
        <p14:creationId xmlns:p14="http://schemas.microsoft.com/office/powerpoint/2010/main" xmlns="" val="1513779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线性表的定义</a:t>
            </a:r>
          </a:p>
        </p:txBody>
      </p:sp>
      <p:sp>
        <p:nvSpPr>
          <p:cNvPr id="3" name="内容占位符 2"/>
          <p:cNvSpPr>
            <a:spLocks noGrp="1"/>
          </p:cNvSpPr>
          <p:nvPr>
            <p:ph idx="1"/>
          </p:nvPr>
        </p:nvSpPr>
        <p:spPr>
          <a:xfrm>
            <a:off x="304800" y="1371600"/>
            <a:ext cx="11430000" cy="3581400"/>
          </a:xfrm>
        </p:spPr>
        <p:txBody>
          <a:bodyPr/>
          <a:lstStyle/>
          <a:p>
            <a:r>
              <a:rPr lang="zh-CN" altLang="en-US" dirty="0"/>
              <a:t>线性表（</a:t>
            </a:r>
            <a:r>
              <a:rPr lang="en-US" altLang="zh-CN" dirty="0"/>
              <a:t>Linear List</a:t>
            </a:r>
            <a:r>
              <a:rPr lang="zh-CN" altLang="en-US" dirty="0"/>
              <a:t>）是由</a:t>
            </a:r>
            <a:r>
              <a:rPr lang="en-US" altLang="zh-CN" dirty="0"/>
              <a:t>n (n≥0)</a:t>
            </a:r>
            <a:r>
              <a:rPr lang="zh-CN" altLang="en-US" dirty="0"/>
              <a:t>个类型相同的数据元素</a:t>
            </a:r>
            <a:r>
              <a:rPr lang="en-US" altLang="zh-CN" dirty="0"/>
              <a:t>a</a:t>
            </a:r>
            <a:r>
              <a:rPr lang="en-US" altLang="zh-CN" baseline="-25000" dirty="0"/>
              <a:t>1</a:t>
            </a:r>
            <a:r>
              <a:rPr lang="en-US" altLang="zh-CN" dirty="0"/>
              <a:t>,a</a:t>
            </a:r>
            <a:r>
              <a:rPr lang="en-US" altLang="zh-CN" baseline="-25000" dirty="0"/>
              <a:t>2</a:t>
            </a:r>
            <a:r>
              <a:rPr lang="en-US" altLang="zh-CN" dirty="0"/>
              <a:t>,…</a:t>
            </a:r>
            <a:r>
              <a:rPr lang="zh-CN" altLang="en-US" dirty="0"/>
              <a:t>，</a:t>
            </a:r>
            <a:r>
              <a:rPr lang="en-US" altLang="zh-CN" dirty="0"/>
              <a:t>a</a:t>
            </a:r>
            <a:r>
              <a:rPr lang="en-US" altLang="zh-CN" baseline="-25000" dirty="0"/>
              <a:t>n</a:t>
            </a:r>
            <a:r>
              <a:rPr lang="zh-CN" altLang="en-US" dirty="0"/>
              <a:t>组成的有限序列，记做（</a:t>
            </a:r>
            <a:r>
              <a:rPr lang="en-US" altLang="zh-CN" dirty="0"/>
              <a:t>a</a:t>
            </a:r>
            <a:r>
              <a:rPr lang="en-US" altLang="zh-CN" baseline="-25000" dirty="0"/>
              <a:t>1</a:t>
            </a:r>
            <a:r>
              <a:rPr lang="en-US" altLang="zh-CN" dirty="0"/>
              <a:t>,a</a:t>
            </a:r>
            <a:r>
              <a:rPr lang="en-US" altLang="zh-CN" baseline="-25000" dirty="0"/>
              <a:t>2</a:t>
            </a:r>
            <a:r>
              <a:rPr lang="en-US" altLang="zh-CN" dirty="0"/>
              <a:t>,…</a:t>
            </a:r>
            <a:r>
              <a:rPr lang="zh-CN" altLang="en-US" dirty="0"/>
              <a:t>，</a:t>
            </a:r>
            <a:r>
              <a:rPr lang="en-US" altLang="zh-CN" dirty="0"/>
              <a:t>a</a:t>
            </a:r>
            <a:r>
              <a:rPr lang="en-US" altLang="zh-CN" baseline="-25000" dirty="0"/>
              <a:t>i-1</a:t>
            </a:r>
            <a:r>
              <a:rPr lang="zh-CN" altLang="en-US" dirty="0"/>
              <a:t>，</a:t>
            </a:r>
            <a:r>
              <a:rPr lang="en-US" altLang="zh-CN" dirty="0"/>
              <a:t>a</a:t>
            </a:r>
            <a:r>
              <a:rPr lang="en-US" altLang="zh-CN" baseline="-25000" dirty="0"/>
              <a:t>i</a:t>
            </a:r>
            <a:r>
              <a:rPr lang="zh-CN" altLang="en-US" dirty="0"/>
              <a:t>，</a:t>
            </a:r>
            <a:r>
              <a:rPr lang="en-US" altLang="zh-CN" dirty="0"/>
              <a:t>a</a:t>
            </a:r>
            <a:r>
              <a:rPr lang="en-US" altLang="zh-CN" baseline="-25000" dirty="0"/>
              <a:t>i+1</a:t>
            </a:r>
            <a:r>
              <a:rPr lang="zh-CN" altLang="en-US" dirty="0"/>
              <a:t>， </a:t>
            </a:r>
            <a:r>
              <a:rPr lang="en-US" altLang="zh-CN" dirty="0"/>
              <a:t>…</a:t>
            </a:r>
            <a:r>
              <a:rPr lang="zh-CN" altLang="en-US" dirty="0"/>
              <a:t>，</a:t>
            </a:r>
            <a:r>
              <a:rPr lang="en-US" altLang="zh-CN" dirty="0"/>
              <a:t>a</a:t>
            </a:r>
            <a:r>
              <a:rPr lang="en-US" altLang="zh-CN" baseline="-25000" dirty="0"/>
              <a:t>n</a:t>
            </a:r>
            <a:r>
              <a:rPr lang="zh-CN" altLang="en-US" dirty="0"/>
              <a:t>）。 </a:t>
            </a:r>
          </a:p>
          <a:p>
            <a:r>
              <a:rPr lang="zh-CN" altLang="en-US" dirty="0"/>
              <a:t>数据元素之间是一对一的关系，即每个数据元素最多有一个</a:t>
            </a:r>
            <a:r>
              <a:rPr lang="zh-CN" altLang="en-US" dirty="0">
                <a:solidFill>
                  <a:srgbClr val="C00000"/>
                </a:solidFill>
              </a:rPr>
              <a:t>直接前驱</a:t>
            </a:r>
            <a:r>
              <a:rPr lang="zh-CN" altLang="en-US" dirty="0"/>
              <a:t>和一个</a:t>
            </a:r>
            <a:r>
              <a:rPr lang="zh-CN" altLang="en-US" dirty="0">
                <a:solidFill>
                  <a:srgbClr val="C00000"/>
                </a:solidFill>
              </a:rPr>
              <a:t>直接后继</a:t>
            </a:r>
            <a:r>
              <a:rPr lang="zh-CN" altLang="en-US" dirty="0"/>
              <a:t>。</a:t>
            </a:r>
          </a:p>
          <a:p>
            <a:r>
              <a:rPr lang="zh-CN" altLang="en-US" dirty="0"/>
              <a:t>线性表的逻辑结构图为：</a:t>
            </a:r>
          </a:p>
        </p:txBody>
      </p:sp>
      <p:grpSp>
        <p:nvGrpSpPr>
          <p:cNvPr id="32" name="组合 31">
            <a:extLst>
              <a:ext uri="{FF2B5EF4-FFF2-40B4-BE49-F238E27FC236}">
                <a16:creationId xmlns:a16="http://schemas.microsoft.com/office/drawing/2014/main" xmlns="" id="{07D51665-7FBF-4D04-B253-1364B76CDC71}"/>
              </a:ext>
            </a:extLst>
          </p:cNvPr>
          <p:cNvGrpSpPr/>
          <p:nvPr/>
        </p:nvGrpSpPr>
        <p:grpSpPr>
          <a:xfrm>
            <a:off x="838200" y="5181600"/>
            <a:ext cx="10363200" cy="457200"/>
            <a:chOff x="609600" y="5100145"/>
            <a:chExt cx="10363200" cy="457200"/>
          </a:xfrm>
        </p:grpSpPr>
        <p:sp>
          <p:nvSpPr>
            <p:cNvPr id="18" name="椭圆 17">
              <a:extLst>
                <a:ext uri="{FF2B5EF4-FFF2-40B4-BE49-F238E27FC236}">
                  <a16:creationId xmlns:a16="http://schemas.microsoft.com/office/drawing/2014/main" xmlns="" id="{79A2B90D-E7E1-4E98-A817-BF4382FF8B48}"/>
                </a:ext>
              </a:extLst>
            </p:cNvPr>
            <p:cNvSpPr/>
            <p:nvPr/>
          </p:nvSpPr>
          <p:spPr bwMode="auto">
            <a:xfrm>
              <a:off x="6096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0" name="直接连接符 19">
              <a:extLst>
                <a:ext uri="{FF2B5EF4-FFF2-40B4-BE49-F238E27FC236}">
                  <a16:creationId xmlns:a16="http://schemas.microsoft.com/office/drawing/2014/main" xmlns="" id="{BA7A5F48-CCFC-4C77-8268-C3F97C683641}"/>
                </a:ext>
              </a:extLst>
            </p:cNvPr>
            <p:cNvCxnSpPr>
              <a:stCxn id="18" idx="6"/>
            </p:cNvCxnSpPr>
            <p:nvPr/>
          </p:nvCxnSpPr>
          <p:spPr bwMode="auto">
            <a:xfrm>
              <a:off x="1066800" y="5328745"/>
              <a:ext cx="1524000" cy="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sp>
          <p:nvSpPr>
            <p:cNvPr id="22" name="椭圆 21">
              <a:extLst>
                <a:ext uri="{FF2B5EF4-FFF2-40B4-BE49-F238E27FC236}">
                  <a16:creationId xmlns:a16="http://schemas.microsoft.com/office/drawing/2014/main" xmlns="" id="{B5DB5B50-E639-40D2-9D31-4B6C2B65F218}"/>
                </a:ext>
              </a:extLst>
            </p:cNvPr>
            <p:cNvSpPr/>
            <p:nvPr/>
          </p:nvSpPr>
          <p:spPr bwMode="auto">
            <a:xfrm>
              <a:off x="25908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3" name="直接连接符 22">
              <a:extLst>
                <a:ext uri="{FF2B5EF4-FFF2-40B4-BE49-F238E27FC236}">
                  <a16:creationId xmlns:a16="http://schemas.microsoft.com/office/drawing/2014/main" xmlns="" id="{06AD14DF-CF1B-4206-89D7-5BE60E3DB63D}"/>
                </a:ext>
              </a:extLst>
            </p:cNvPr>
            <p:cNvCxnSpPr>
              <a:stCxn id="22" idx="6"/>
            </p:cNvCxnSpPr>
            <p:nvPr/>
          </p:nvCxnSpPr>
          <p:spPr bwMode="auto">
            <a:xfrm>
              <a:off x="3048000" y="5328745"/>
              <a:ext cx="1524000" cy="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sp>
          <p:nvSpPr>
            <p:cNvPr id="24" name="椭圆 23">
              <a:extLst>
                <a:ext uri="{FF2B5EF4-FFF2-40B4-BE49-F238E27FC236}">
                  <a16:creationId xmlns:a16="http://schemas.microsoft.com/office/drawing/2014/main" xmlns="" id="{80CCB79B-27E0-43C4-B561-54D97012CFDD}"/>
                </a:ext>
              </a:extLst>
            </p:cNvPr>
            <p:cNvSpPr/>
            <p:nvPr/>
          </p:nvSpPr>
          <p:spPr bwMode="auto">
            <a:xfrm>
              <a:off x="45720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5" name="直接连接符 24">
              <a:extLst>
                <a:ext uri="{FF2B5EF4-FFF2-40B4-BE49-F238E27FC236}">
                  <a16:creationId xmlns:a16="http://schemas.microsoft.com/office/drawing/2014/main" xmlns="" id="{FD0F78EA-1DE8-4881-A0C6-371F6478F37A}"/>
                </a:ext>
              </a:extLst>
            </p:cNvPr>
            <p:cNvCxnSpPr>
              <a:stCxn id="24" idx="6"/>
            </p:cNvCxnSpPr>
            <p:nvPr/>
          </p:nvCxnSpPr>
          <p:spPr bwMode="auto">
            <a:xfrm>
              <a:off x="5029200" y="5328745"/>
              <a:ext cx="1524000" cy="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sp>
          <p:nvSpPr>
            <p:cNvPr id="26" name="椭圆 25">
              <a:extLst>
                <a:ext uri="{FF2B5EF4-FFF2-40B4-BE49-F238E27FC236}">
                  <a16:creationId xmlns:a16="http://schemas.microsoft.com/office/drawing/2014/main" xmlns="" id="{97B60641-8726-47E1-96D1-271AA2DC2BC0}"/>
                </a:ext>
              </a:extLst>
            </p:cNvPr>
            <p:cNvSpPr/>
            <p:nvPr/>
          </p:nvSpPr>
          <p:spPr bwMode="auto">
            <a:xfrm>
              <a:off x="65532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7" name="直接连接符 26">
              <a:extLst>
                <a:ext uri="{FF2B5EF4-FFF2-40B4-BE49-F238E27FC236}">
                  <a16:creationId xmlns:a16="http://schemas.microsoft.com/office/drawing/2014/main" xmlns="" id="{75F9C273-0F96-4753-BA8F-B45B6E9A397B}"/>
                </a:ext>
              </a:extLst>
            </p:cNvPr>
            <p:cNvCxnSpPr>
              <a:stCxn id="26" idx="6"/>
            </p:cNvCxnSpPr>
            <p:nvPr/>
          </p:nvCxnSpPr>
          <p:spPr bwMode="auto">
            <a:xfrm>
              <a:off x="7010400" y="5328745"/>
              <a:ext cx="1524000" cy="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sp>
          <p:nvSpPr>
            <p:cNvPr id="28" name="椭圆 27">
              <a:extLst>
                <a:ext uri="{FF2B5EF4-FFF2-40B4-BE49-F238E27FC236}">
                  <a16:creationId xmlns:a16="http://schemas.microsoft.com/office/drawing/2014/main" xmlns="" id="{5E448968-9C4B-48E0-9588-970AB69075CE}"/>
                </a:ext>
              </a:extLst>
            </p:cNvPr>
            <p:cNvSpPr/>
            <p:nvPr/>
          </p:nvSpPr>
          <p:spPr bwMode="auto">
            <a:xfrm>
              <a:off x="85344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9" name="直接连接符 28">
              <a:extLst>
                <a:ext uri="{FF2B5EF4-FFF2-40B4-BE49-F238E27FC236}">
                  <a16:creationId xmlns:a16="http://schemas.microsoft.com/office/drawing/2014/main" xmlns="" id="{BCCD2216-72A2-4E35-A7AB-22D2258A31CE}"/>
                </a:ext>
              </a:extLst>
            </p:cNvPr>
            <p:cNvCxnSpPr>
              <a:stCxn id="28" idx="6"/>
            </p:cNvCxnSpPr>
            <p:nvPr/>
          </p:nvCxnSpPr>
          <p:spPr bwMode="auto">
            <a:xfrm>
              <a:off x="8991600" y="5328745"/>
              <a:ext cx="1524000" cy="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sp>
          <p:nvSpPr>
            <p:cNvPr id="30" name="椭圆 29">
              <a:extLst>
                <a:ext uri="{FF2B5EF4-FFF2-40B4-BE49-F238E27FC236}">
                  <a16:creationId xmlns:a16="http://schemas.microsoft.com/office/drawing/2014/main" xmlns="" id="{BFC16569-B6D8-4740-8999-E4536FC14511}"/>
                </a:ext>
              </a:extLst>
            </p:cNvPr>
            <p:cNvSpPr/>
            <p:nvPr/>
          </p:nvSpPr>
          <p:spPr bwMode="auto">
            <a:xfrm>
              <a:off x="105156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Tree>
    <p:extLst>
      <p:ext uri="{BB962C8B-B14F-4D97-AF65-F5344CB8AC3E}">
        <p14:creationId xmlns:p14="http://schemas.microsoft.com/office/powerpoint/2010/main" xmlns="" val="28095494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5898859" y="3293418"/>
            <a:ext cx="1847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191491" name="TextBox 27"/>
          <p:cNvSpPr txBox="1">
            <a:spLocks noChangeArrowheads="1"/>
          </p:cNvSpPr>
          <p:nvPr/>
        </p:nvSpPr>
        <p:spPr bwMode="auto">
          <a:xfrm>
            <a:off x="1706761" y="2162109"/>
            <a:ext cx="7090579" cy="1130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50000"/>
              </a:lnSpc>
              <a:spcBef>
                <a:spcPct val="0"/>
              </a:spcBef>
              <a:buFontTx/>
              <a:buBlip>
                <a:blip r:embed="rId2"/>
              </a:buBlip>
            </a:pPr>
            <a:r>
              <a:rPr lang="zh-CN" altLang="en-US" sz="2400" b="1" dirty="0">
                <a:solidFill>
                  <a:srgbClr val="0000FF"/>
                </a:solidFill>
                <a:latin typeface="Times New Roman" pitchFamily="18" charset="0"/>
                <a:ea typeface="楷体" pitchFamily="49" charset="-122"/>
                <a:cs typeface="Times New Roman" pitchFamily="18" charset="0"/>
              </a:rPr>
              <a:t>链表中没有空指针域</a:t>
            </a:r>
            <a:endParaRPr lang="en-US" altLang="zh-CN" sz="2400" b="1" dirty="0">
              <a:solidFill>
                <a:srgbClr val="0000FF"/>
              </a:solidFill>
              <a:latin typeface="Times New Roman" pitchFamily="18" charset="0"/>
              <a:ea typeface="楷体" pitchFamily="49" charset="-122"/>
              <a:cs typeface="Times New Roman" pitchFamily="18" charset="0"/>
            </a:endParaRPr>
          </a:p>
          <a:p>
            <a:pPr eaLnBrk="1" hangingPunct="1">
              <a:lnSpc>
                <a:spcPct val="150000"/>
              </a:lnSpc>
              <a:spcBef>
                <a:spcPct val="0"/>
              </a:spcBef>
              <a:buFontTx/>
              <a:buBlip>
                <a:blip r:embed="rId2"/>
              </a:buBlip>
            </a:pPr>
            <a:r>
              <a:rPr lang="en-US" altLang="zh-CN" sz="2400" b="1" dirty="0">
                <a:solidFill>
                  <a:srgbClr val="0000FF"/>
                </a:solidFill>
                <a:latin typeface="Times New Roman" pitchFamily="18" charset="0"/>
                <a:ea typeface="楷体" pitchFamily="49" charset="-122"/>
                <a:cs typeface="Times New Roman" pitchFamily="18" charset="0"/>
              </a:rPr>
              <a:t>p</a:t>
            </a:r>
            <a:r>
              <a:rPr lang="zh-CN" altLang="en-US" sz="2400" b="1" dirty="0">
                <a:solidFill>
                  <a:srgbClr val="0000FF"/>
                </a:solidFill>
                <a:latin typeface="Times New Roman" pitchFamily="18" charset="0"/>
                <a:ea typeface="楷体" pitchFamily="49" charset="-122"/>
                <a:cs typeface="Times New Roman" pitchFamily="18" charset="0"/>
              </a:rPr>
              <a:t>所指结点为尾结点的条件：</a:t>
            </a:r>
            <a:r>
              <a:rPr lang="en-US" altLang="zh-CN" sz="2400" b="1" dirty="0">
                <a:solidFill>
                  <a:srgbClr val="C00000"/>
                </a:solidFill>
                <a:latin typeface="Times New Roman" pitchFamily="18" charset="0"/>
                <a:ea typeface="楷体_GB2312" pitchFamily="49" charset="-122"/>
                <a:cs typeface="Times New Roman" pitchFamily="18" charset="0"/>
              </a:rPr>
              <a:t>p</a:t>
            </a:r>
            <a:r>
              <a:rPr lang="en-US" altLang="zh-CN" sz="2400" b="1" dirty="0">
                <a:solidFill>
                  <a:srgbClr val="C00000"/>
                </a:solidFill>
                <a:latin typeface="宋体" pitchFamily="2" charset="-122"/>
                <a:ea typeface="楷体_GB2312" pitchFamily="49" charset="-122"/>
                <a:cs typeface="Times New Roman" pitchFamily="18" charset="0"/>
              </a:rPr>
              <a:t>-</a:t>
            </a:r>
            <a:r>
              <a:rPr lang="en-US" altLang="zh-CN" sz="2400" b="1" dirty="0">
                <a:solidFill>
                  <a:srgbClr val="C00000"/>
                </a:solidFill>
                <a:latin typeface="Times New Roman" pitchFamily="18" charset="0"/>
                <a:ea typeface="楷体_GB2312" pitchFamily="49" charset="-122"/>
                <a:cs typeface="Times New Roman" pitchFamily="18" charset="0"/>
              </a:rPr>
              <a:t>&gt;next==L</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191492" name="TextBox 30"/>
          <p:cNvSpPr txBox="1">
            <a:spLocks noChangeArrowheads="1"/>
          </p:cNvSpPr>
          <p:nvPr/>
        </p:nvSpPr>
        <p:spPr bwMode="auto">
          <a:xfrm>
            <a:off x="2097505" y="1563504"/>
            <a:ext cx="6072188"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zh-CN" altLang="en-US" sz="2400" b="1" dirty="0">
                <a:solidFill>
                  <a:schemeClr val="accent6">
                    <a:lumMod val="75000"/>
                  </a:schemeClr>
                </a:solidFill>
                <a:latin typeface="楷体" pitchFamily="49" charset="-122"/>
                <a:ea typeface="楷体" pitchFamily="49" charset="-122"/>
              </a:rPr>
              <a:t>与非循环单链表相比，循环单链表：</a:t>
            </a:r>
          </a:p>
        </p:txBody>
      </p:sp>
      <p:grpSp>
        <p:nvGrpSpPr>
          <p:cNvPr id="191493" name="组合 29"/>
          <p:cNvGrpSpPr>
            <a:grpSpLocks/>
          </p:cNvGrpSpPr>
          <p:nvPr/>
        </p:nvGrpSpPr>
        <p:grpSpPr bwMode="auto">
          <a:xfrm>
            <a:off x="1846548" y="3429000"/>
            <a:ext cx="7878477" cy="1930399"/>
            <a:chOff x="427275" y="2643183"/>
            <a:chExt cx="7879048" cy="1929884"/>
          </a:xfrm>
        </p:grpSpPr>
        <p:sp>
          <p:nvSpPr>
            <p:cNvPr id="8" name="Rectangle 6"/>
            <p:cNvSpPr>
              <a:spLocks noChangeArrowheads="1"/>
            </p:cNvSpPr>
            <p:nvPr/>
          </p:nvSpPr>
          <p:spPr bwMode="auto">
            <a:xfrm>
              <a:off x="1231910" y="3790638"/>
              <a:ext cx="539789" cy="43168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7"/>
            <p:cNvSpPr>
              <a:spLocks noChangeArrowheads="1"/>
            </p:cNvSpPr>
            <p:nvPr/>
          </p:nvSpPr>
          <p:spPr bwMode="auto">
            <a:xfrm>
              <a:off x="1773288" y="3790638"/>
              <a:ext cx="539789" cy="43168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10" name="Rectangle 11"/>
            <p:cNvSpPr>
              <a:spLocks noChangeArrowheads="1"/>
            </p:cNvSpPr>
            <p:nvPr/>
          </p:nvSpPr>
          <p:spPr bwMode="auto">
            <a:xfrm>
              <a:off x="2600435"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11" name="Rectangle 12"/>
            <p:cNvSpPr>
              <a:spLocks noChangeArrowheads="1"/>
            </p:cNvSpPr>
            <p:nvPr/>
          </p:nvSpPr>
          <p:spPr bwMode="auto">
            <a:xfrm>
              <a:off x="3141812"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2" name="Rectangle 13"/>
            <p:cNvSpPr>
              <a:spLocks noChangeArrowheads="1"/>
            </p:cNvSpPr>
            <p:nvPr/>
          </p:nvSpPr>
          <p:spPr bwMode="auto">
            <a:xfrm>
              <a:off x="4038814"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latin typeface="Times New Roman" pitchFamily="18" charset="0"/>
                  <a:cs typeface="Times New Roman" pitchFamily="18" charset="0"/>
                </a:rPr>
                <a:t>2</a:t>
              </a:r>
              <a:endParaRPr lang="en-US" altLang="zh-CN" sz="2000" b="1" baseline="-25000" dirty="0">
                <a:solidFill>
                  <a:srgbClr val="3333FF"/>
                </a:solidFill>
                <a:latin typeface="Times New Roman" pitchFamily="18" charset="0"/>
                <a:cs typeface="Times New Roman" pitchFamily="18" charset="0"/>
              </a:endParaRPr>
            </a:p>
          </p:txBody>
        </p:sp>
        <p:sp>
          <p:nvSpPr>
            <p:cNvPr id="13" name="Rectangle 14"/>
            <p:cNvSpPr>
              <a:spLocks noChangeArrowheads="1"/>
            </p:cNvSpPr>
            <p:nvPr/>
          </p:nvSpPr>
          <p:spPr bwMode="auto">
            <a:xfrm>
              <a:off x="4580191"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4" name="Rectangle 15"/>
            <p:cNvSpPr>
              <a:spLocks noChangeArrowheads="1"/>
            </p:cNvSpPr>
            <p:nvPr/>
          </p:nvSpPr>
          <p:spPr bwMode="auto">
            <a:xfrm>
              <a:off x="6920336"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i="1" baseline="-25000" dirty="0">
                  <a:solidFill>
                    <a:srgbClr val="3333FF"/>
                  </a:solidFill>
                  <a:latin typeface="Times New Roman" pitchFamily="18" charset="0"/>
                  <a:cs typeface="Times New Roman" pitchFamily="18" charset="0"/>
                </a:rPr>
                <a:t>n</a:t>
              </a:r>
            </a:p>
          </p:txBody>
        </p:sp>
        <p:sp>
          <p:nvSpPr>
            <p:cNvPr id="15" name="Rectangle 16"/>
            <p:cNvSpPr>
              <a:spLocks noChangeArrowheads="1"/>
            </p:cNvSpPr>
            <p:nvPr/>
          </p:nvSpPr>
          <p:spPr bwMode="auto">
            <a:xfrm>
              <a:off x="7461712"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91505" name="Text Box 17"/>
            <p:cNvSpPr txBox="1">
              <a:spLocks noChangeArrowheads="1"/>
            </p:cNvSpPr>
            <p:nvPr/>
          </p:nvSpPr>
          <p:spPr bwMode="auto">
            <a:xfrm>
              <a:off x="5624475" y="3790948"/>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91506" name="Arc 18"/>
            <p:cNvSpPr>
              <a:spLocks/>
            </p:cNvSpPr>
            <p:nvPr/>
          </p:nvSpPr>
          <p:spPr bwMode="auto">
            <a:xfrm>
              <a:off x="1074711" y="3432173"/>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91507" name="Text Box 19"/>
            <p:cNvSpPr txBox="1">
              <a:spLocks noChangeArrowheads="1"/>
            </p:cNvSpPr>
            <p:nvPr/>
          </p:nvSpPr>
          <p:spPr bwMode="auto">
            <a:xfrm>
              <a:off x="427275" y="3071810"/>
              <a:ext cx="718873" cy="4615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CL</a:t>
              </a:r>
            </a:p>
          </p:txBody>
        </p:sp>
        <p:sp>
          <p:nvSpPr>
            <p:cNvPr id="191508" name="Line 20"/>
            <p:cNvSpPr>
              <a:spLocks noChangeShapeType="1"/>
            </p:cNvSpPr>
            <p:nvPr/>
          </p:nvSpPr>
          <p:spPr bwMode="auto">
            <a:xfrm>
              <a:off x="2024025" y="400684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1509" name="Line 21"/>
            <p:cNvSpPr>
              <a:spLocks noChangeShapeType="1"/>
            </p:cNvSpPr>
            <p:nvPr/>
          </p:nvSpPr>
          <p:spPr bwMode="auto">
            <a:xfrm>
              <a:off x="3463888" y="400684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1510" name="Line 22"/>
            <p:cNvSpPr>
              <a:spLocks noChangeShapeType="1"/>
            </p:cNvSpPr>
            <p:nvPr/>
          </p:nvSpPr>
          <p:spPr bwMode="auto">
            <a:xfrm>
              <a:off x="4905338" y="400684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1511" name="Line 23"/>
            <p:cNvSpPr>
              <a:spLocks noChangeShapeType="1"/>
            </p:cNvSpPr>
            <p:nvPr/>
          </p:nvSpPr>
          <p:spPr bwMode="auto">
            <a:xfrm>
              <a:off x="6345200" y="400684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3" name="任意多边形 22"/>
            <p:cNvSpPr/>
            <p:nvPr/>
          </p:nvSpPr>
          <p:spPr>
            <a:xfrm>
              <a:off x="1560547" y="4066789"/>
              <a:ext cx="6745776" cy="506278"/>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cxnSp>
          <p:nvCxnSpPr>
            <p:cNvPr id="25" name="直接箭头连接符 24"/>
            <p:cNvCxnSpPr>
              <a:cxnSpLocks/>
              <a:stCxn id="191514" idx="1"/>
              <a:endCxn id="14" idx="0"/>
            </p:cNvCxnSpPr>
            <p:nvPr/>
          </p:nvCxnSpPr>
          <p:spPr>
            <a:xfrm>
              <a:off x="7179921" y="3293518"/>
              <a:ext cx="10309" cy="49711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1514" name="TextBox 25"/>
            <p:cNvSpPr txBox="1">
              <a:spLocks noChangeArrowheads="1"/>
            </p:cNvSpPr>
            <p:nvPr/>
          </p:nvSpPr>
          <p:spPr bwMode="auto">
            <a:xfrm>
              <a:off x="7179921" y="3078075"/>
              <a:ext cx="35719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p</a:t>
              </a:r>
              <a:endParaRPr lang="zh-CN" altLang="en-US" sz="2200" b="1" dirty="0">
                <a:solidFill>
                  <a:srgbClr val="0000FF"/>
                </a:solidFill>
                <a:latin typeface="Times New Roman" pitchFamily="18" charset="0"/>
                <a:ea typeface="楷体_GB2312" pitchFamily="49" charset="-122"/>
              </a:endParaRPr>
            </a:p>
          </p:txBody>
        </p:sp>
        <p:cxnSp>
          <p:nvCxnSpPr>
            <p:cNvPr id="29" name="直接连接符 28"/>
            <p:cNvCxnSpPr>
              <a:cxnSpLocks/>
            </p:cNvCxnSpPr>
            <p:nvPr/>
          </p:nvCxnSpPr>
          <p:spPr>
            <a:xfrm rot="16200000" flipH="1">
              <a:off x="6215568" y="2643049"/>
              <a:ext cx="785602" cy="785869"/>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
        <p:nvSpPr>
          <p:cNvPr id="31" name="标题 1">
            <a:extLst>
              <a:ext uri="{FF2B5EF4-FFF2-40B4-BE49-F238E27FC236}">
                <a16:creationId xmlns:a16="http://schemas.microsoft.com/office/drawing/2014/main" xmlns="" id="{3CA6247E-5642-4317-83B5-CB2C20B9C6A4}"/>
              </a:ext>
            </a:extLst>
          </p:cNvPr>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kern="0" dirty="0"/>
              <a:t>循环链表</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内容占位符 2">
            <a:extLst>
              <a:ext uri="{FF2B5EF4-FFF2-40B4-BE49-F238E27FC236}">
                <a16:creationId xmlns:a16="http://schemas.microsoft.com/office/drawing/2014/main" xmlns="" id="{59845643-479A-487C-94EF-15E43190F59B}"/>
              </a:ext>
            </a:extLst>
          </p:cNvPr>
          <p:cNvSpPr txBox="1">
            <a:spLocks/>
          </p:cNvSpPr>
          <p:nvPr/>
        </p:nvSpPr>
        <p:spPr>
          <a:xfrm>
            <a:off x="326690" y="1207168"/>
            <a:ext cx="11480800" cy="5181600"/>
          </a:xfrm>
          <a:prstGeom prst="rect">
            <a:avLst/>
          </a:prstGeom>
        </p:spPr>
        <p:txBody>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lnSpc>
                <a:spcPct val="150000"/>
              </a:lnSpc>
              <a:spcBef>
                <a:spcPts val="600"/>
              </a:spcBef>
              <a:spcAft>
                <a:spcPts val="0"/>
              </a:spcAft>
            </a:pPr>
            <a:r>
              <a:rPr lang="zh-CN" altLang="en-US" sz="2200" kern="0" dirty="0"/>
              <a:t>在用头指针表示的循环链表中</a:t>
            </a:r>
            <a:endParaRPr lang="en-US" altLang="zh-CN" sz="2200" kern="0" dirty="0"/>
          </a:p>
          <a:p>
            <a:pPr lvl="1">
              <a:lnSpc>
                <a:spcPct val="150000"/>
              </a:lnSpc>
              <a:spcBef>
                <a:spcPts val="600"/>
              </a:spcBef>
              <a:spcAft>
                <a:spcPts val="0"/>
              </a:spcAft>
            </a:pPr>
            <a:r>
              <a:rPr lang="zh-CN" altLang="en-US" sz="2000" kern="0" dirty="0"/>
              <a:t>找 </a:t>
            </a:r>
            <a:r>
              <a:rPr lang="zh-CN" altLang="en-US" sz="2000" kern="0" dirty="0">
                <a:solidFill>
                  <a:srgbClr val="FF0000"/>
                </a:solidFill>
              </a:rPr>
              <a:t>开始结点</a:t>
            </a:r>
            <a:r>
              <a:rPr lang="en-US" altLang="zh-CN" sz="2000" kern="0" dirty="0">
                <a:solidFill>
                  <a:srgbClr val="FF0000"/>
                </a:solidFill>
              </a:rPr>
              <a:t>a</a:t>
            </a:r>
            <a:r>
              <a:rPr lang="en-US" altLang="zh-CN" sz="2000" kern="0" baseline="-25000" dirty="0">
                <a:solidFill>
                  <a:srgbClr val="FF0000"/>
                </a:solidFill>
              </a:rPr>
              <a:t>1 </a:t>
            </a:r>
            <a:r>
              <a:rPr lang="zh-CN" altLang="en-US" sz="2000" kern="0" dirty="0"/>
              <a:t>的时间复杂度是 </a:t>
            </a:r>
            <a:r>
              <a:rPr lang="en-US" altLang="zh-CN" sz="2000" kern="0" dirty="0">
                <a:solidFill>
                  <a:srgbClr val="FF0000"/>
                </a:solidFill>
              </a:rPr>
              <a:t>O(1)</a:t>
            </a:r>
          </a:p>
          <a:p>
            <a:pPr lvl="1">
              <a:lnSpc>
                <a:spcPct val="150000"/>
              </a:lnSpc>
              <a:spcBef>
                <a:spcPts val="600"/>
              </a:spcBef>
              <a:spcAft>
                <a:spcPts val="0"/>
              </a:spcAft>
            </a:pPr>
            <a:r>
              <a:rPr lang="zh-CN" altLang="en-US" sz="2000" kern="0" dirty="0"/>
              <a:t>找 </a:t>
            </a:r>
            <a:r>
              <a:rPr lang="zh-CN" altLang="en-US" sz="2000" kern="0" dirty="0">
                <a:solidFill>
                  <a:srgbClr val="FF0000"/>
                </a:solidFill>
              </a:rPr>
              <a:t>终端结点</a:t>
            </a:r>
            <a:r>
              <a:rPr lang="en-US" altLang="zh-CN" sz="2000" kern="0" dirty="0">
                <a:solidFill>
                  <a:srgbClr val="FF0000"/>
                </a:solidFill>
              </a:rPr>
              <a:t>a</a:t>
            </a:r>
            <a:r>
              <a:rPr lang="en-US" altLang="zh-CN" sz="2000" kern="0" baseline="-25000" dirty="0">
                <a:solidFill>
                  <a:srgbClr val="FF0000"/>
                </a:solidFill>
              </a:rPr>
              <a:t>n </a:t>
            </a:r>
            <a:r>
              <a:rPr lang="zh-CN" altLang="en-US" sz="2000" kern="0" dirty="0"/>
              <a:t>的时间复杂度是 </a:t>
            </a:r>
            <a:r>
              <a:rPr lang="en-US" altLang="zh-CN" sz="2000" kern="0" dirty="0">
                <a:solidFill>
                  <a:srgbClr val="FF0000"/>
                </a:solidFill>
              </a:rPr>
              <a:t>O(n)</a:t>
            </a:r>
            <a:endParaRPr lang="en-US" altLang="zh-CN" sz="2200" kern="0" dirty="0"/>
          </a:p>
          <a:p>
            <a:pPr>
              <a:lnSpc>
                <a:spcPct val="150000"/>
              </a:lnSpc>
              <a:spcBef>
                <a:spcPts val="600"/>
              </a:spcBef>
              <a:spcAft>
                <a:spcPts val="0"/>
              </a:spcAft>
            </a:pPr>
            <a:endParaRPr lang="en-US" altLang="zh-CN" sz="2200" kern="0" dirty="0"/>
          </a:p>
          <a:p>
            <a:pPr>
              <a:lnSpc>
                <a:spcPct val="150000"/>
              </a:lnSpc>
              <a:spcBef>
                <a:spcPts val="600"/>
              </a:spcBef>
              <a:spcAft>
                <a:spcPts val="0"/>
              </a:spcAft>
            </a:pPr>
            <a:r>
              <a:rPr lang="zh-CN" altLang="en-US" sz="2200" kern="0" dirty="0"/>
              <a:t>在用尾指针表示的循环链表中</a:t>
            </a:r>
            <a:endParaRPr lang="en-US" altLang="zh-CN" sz="2200" kern="0" dirty="0"/>
          </a:p>
          <a:p>
            <a:pPr lvl="1">
              <a:lnSpc>
                <a:spcPct val="150000"/>
              </a:lnSpc>
              <a:spcBef>
                <a:spcPts val="600"/>
              </a:spcBef>
              <a:spcAft>
                <a:spcPts val="0"/>
              </a:spcAft>
            </a:pPr>
            <a:r>
              <a:rPr lang="zh-CN" altLang="en-US" sz="2000" kern="0" dirty="0"/>
              <a:t>找 </a:t>
            </a:r>
            <a:r>
              <a:rPr lang="zh-CN" altLang="en-US" sz="2000" kern="0" dirty="0">
                <a:solidFill>
                  <a:srgbClr val="FF0000"/>
                </a:solidFill>
              </a:rPr>
              <a:t>开始结点</a:t>
            </a:r>
            <a:r>
              <a:rPr lang="en-US" altLang="zh-CN" sz="2000" kern="0" dirty="0">
                <a:solidFill>
                  <a:srgbClr val="FF0000"/>
                </a:solidFill>
              </a:rPr>
              <a:t>a</a:t>
            </a:r>
            <a:r>
              <a:rPr lang="en-US" altLang="zh-CN" sz="2000" kern="0" baseline="-25000" dirty="0">
                <a:solidFill>
                  <a:srgbClr val="FF0000"/>
                </a:solidFill>
              </a:rPr>
              <a:t>1 </a:t>
            </a:r>
            <a:r>
              <a:rPr lang="zh-CN" altLang="en-US" sz="2000" kern="0" dirty="0"/>
              <a:t>的时间复杂度是 </a:t>
            </a:r>
            <a:r>
              <a:rPr lang="en-US" altLang="zh-CN" sz="2000" kern="0" dirty="0">
                <a:solidFill>
                  <a:srgbClr val="FF0000"/>
                </a:solidFill>
              </a:rPr>
              <a:t>O(1)</a:t>
            </a:r>
          </a:p>
          <a:p>
            <a:pPr marL="457200" lvl="1" indent="0">
              <a:lnSpc>
                <a:spcPct val="150000"/>
              </a:lnSpc>
              <a:spcBef>
                <a:spcPts val="600"/>
              </a:spcBef>
              <a:spcAft>
                <a:spcPts val="0"/>
              </a:spcAft>
              <a:buNone/>
            </a:pPr>
            <a:r>
              <a:rPr lang="en-US" altLang="zh-CN" sz="2000" kern="0" dirty="0">
                <a:solidFill>
                  <a:srgbClr val="FF0000"/>
                </a:solidFill>
              </a:rPr>
              <a:t>    </a:t>
            </a:r>
            <a:r>
              <a:rPr lang="en-US" altLang="zh-CN" sz="2000" kern="0" dirty="0">
                <a:solidFill>
                  <a:schemeClr val="accent6"/>
                </a:solidFill>
              </a:rPr>
              <a:t>rear -&gt;next -&gt;next</a:t>
            </a:r>
          </a:p>
          <a:p>
            <a:pPr lvl="1">
              <a:lnSpc>
                <a:spcPct val="150000"/>
              </a:lnSpc>
              <a:spcBef>
                <a:spcPts val="600"/>
              </a:spcBef>
              <a:spcAft>
                <a:spcPts val="0"/>
              </a:spcAft>
            </a:pPr>
            <a:r>
              <a:rPr lang="zh-CN" altLang="en-US" sz="2000" kern="0" dirty="0"/>
              <a:t>找 </a:t>
            </a:r>
            <a:r>
              <a:rPr lang="zh-CN" altLang="en-US" sz="2000" kern="0" dirty="0">
                <a:solidFill>
                  <a:srgbClr val="FF0000"/>
                </a:solidFill>
              </a:rPr>
              <a:t>终端结点</a:t>
            </a:r>
            <a:r>
              <a:rPr lang="en-US" altLang="zh-CN" sz="2000" kern="0" dirty="0">
                <a:solidFill>
                  <a:srgbClr val="FF0000"/>
                </a:solidFill>
              </a:rPr>
              <a:t>a</a:t>
            </a:r>
            <a:r>
              <a:rPr lang="en-US" altLang="zh-CN" sz="2000" kern="0" baseline="-25000" dirty="0">
                <a:solidFill>
                  <a:srgbClr val="FF0000"/>
                </a:solidFill>
              </a:rPr>
              <a:t>n </a:t>
            </a:r>
            <a:r>
              <a:rPr lang="zh-CN" altLang="en-US" sz="2000" kern="0" dirty="0"/>
              <a:t>的时间复杂度是 </a:t>
            </a:r>
            <a:r>
              <a:rPr lang="en-US" altLang="zh-CN" sz="2000" kern="0" dirty="0">
                <a:solidFill>
                  <a:srgbClr val="FF0000"/>
                </a:solidFill>
              </a:rPr>
              <a:t>O(1)</a:t>
            </a:r>
          </a:p>
          <a:p>
            <a:pPr marL="457200" lvl="1" indent="0">
              <a:lnSpc>
                <a:spcPct val="150000"/>
              </a:lnSpc>
              <a:spcBef>
                <a:spcPts val="600"/>
              </a:spcBef>
              <a:spcAft>
                <a:spcPts val="0"/>
              </a:spcAft>
              <a:buNone/>
            </a:pPr>
            <a:r>
              <a:rPr lang="en-US" altLang="zh-CN" sz="2000" kern="0" dirty="0">
                <a:solidFill>
                  <a:srgbClr val="FF0000"/>
                </a:solidFill>
              </a:rPr>
              <a:t>    </a:t>
            </a:r>
            <a:r>
              <a:rPr lang="en-US" altLang="zh-CN" sz="2000" kern="0" dirty="0">
                <a:solidFill>
                  <a:schemeClr val="accent6"/>
                </a:solidFill>
              </a:rPr>
              <a:t>rear</a:t>
            </a:r>
            <a:endParaRPr lang="zh-CN" altLang="en-US" sz="2000" kern="0" dirty="0">
              <a:solidFill>
                <a:schemeClr val="accent6"/>
              </a:solidFill>
            </a:endParaRPr>
          </a:p>
        </p:txBody>
      </p:sp>
      <p:grpSp>
        <p:nvGrpSpPr>
          <p:cNvPr id="191493" name="组合 29"/>
          <p:cNvGrpSpPr>
            <a:grpSpLocks/>
          </p:cNvGrpSpPr>
          <p:nvPr/>
        </p:nvGrpSpPr>
        <p:grpSpPr bwMode="auto">
          <a:xfrm>
            <a:off x="4962191" y="4918091"/>
            <a:ext cx="7073900" cy="1495391"/>
            <a:chOff x="1231910" y="3078075"/>
            <a:chExt cx="7074413" cy="1494992"/>
          </a:xfrm>
        </p:grpSpPr>
        <p:sp>
          <p:nvSpPr>
            <p:cNvPr id="8" name="Rectangle 6"/>
            <p:cNvSpPr>
              <a:spLocks noChangeArrowheads="1"/>
            </p:cNvSpPr>
            <p:nvPr/>
          </p:nvSpPr>
          <p:spPr bwMode="auto">
            <a:xfrm>
              <a:off x="1231910" y="3790638"/>
              <a:ext cx="539789" cy="43168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7"/>
            <p:cNvSpPr>
              <a:spLocks noChangeArrowheads="1"/>
            </p:cNvSpPr>
            <p:nvPr/>
          </p:nvSpPr>
          <p:spPr bwMode="auto">
            <a:xfrm>
              <a:off x="1773288" y="3790638"/>
              <a:ext cx="539789" cy="43168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10" name="Rectangle 11"/>
            <p:cNvSpPr>
              <a:spLocks noChangeArrowheads="1"/>
            </p:cNvSpPr>
            <p:nvPr/>
          </p:nvSpPr>
          <p:spPr bwMode="auto">
            <a:xfrm>
              <a:off x="2600435"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11" name="Rectangle 12"/>
            <p:cNvSpPr>
              <a:spLocks noChangeArrowheads="1"/>
            </p:cNvSpPr>
            <p:nvPr/>
          </p:nvSpPr>
          <p:spPr bwMode="auto">
            <a:xfrm>
              <a:off x="3141812"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2" name="Rectangle 13"/>
            <p:cNvSpPr>
              <a:spLocks noChangeArrowheads="1"/>
            </p:cNvSpPr>
            <p:nvPr/>
          </p:nvSpPr>
          <p:spPr bwMode="auto">
            <a:xfrm>
              <a:off x="4038814"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latin typeface="Times New Roman" pitchFamily="18" charset="0"/>
                  <a:cs typeface="Times New Roman" pitchFamily="18" charset="0"/>
                </a:rPr>
                <a:t>2</a:t>
              </a:r>
              <a:endParaRPr lang="en-US" altLang="zh-CN" sz="2000" b="1" baseline="-25000" dirty="0">
                <a:solidFill>
                  <a:srgbClr val="3333FF"/>
                </a:solidFill>
                <a:latin typeface="Times New Roman" pitchFamily="18" charset="0"/>
                <a:cs typeface="Times New Roman" pitchFamily="18" charset="0"/>
              </a:endParaRPr>
            </a:p>
          </p:txBody>
        </p:sp>
        <p:sp>
          <p:nvSpPr>
            <p:cNvPr id="13" name="Rectangle 14"/>
            <p:cNvSpPr>
              <a:spLocks noChangeArrowheads="1"/>
            </p:cNvSpPr>
            <p:nvPr/>
          </p:nvSpPr>
          <p:spPr bwMode="auto">
            <a:xfrm>
              <a:off x="4580191"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4" name="Rectangle 15"/>
            <p:cNvSpPr>
              <a:spLocks noChangeArrowheads="1"/>
            </p:cNvSpPr>
            <p:nvPr/>
          </p:nvSpPr>
          <p:spPr bwMode="auto">
            <a:xfrm>
              <a:off x="6920336"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i="1" baseline="-25000" dirty="0">
                  <a:solidFill>
                    <a:srgbClr val="3333FF"/>
                  </a:solidFill>
                  <a:latin typeface="Times New Roman" pitchFamily="18" charset="0"/>
                  <a:cs typeface="Times New Roman" pitchFamily="18" charset="0"/>
                </a:rPr>
                <a:t>n</a:t>
              </a:r>
            </a:p>
          </p:txBody>
        </p:sp>
        <p:sp>
          <p:nvSpPr>
            <p:cNvPr id="15" name="Rectangle 16"/>
            <p:cNvSpPr>
              <a:spLocks noChangeArrowheads="1"/>
            </p:cNvSpPr>
            <p:nvPr/>
          </p:nvSpPr>
          <p:spPr bwMode="auto">
            <a:xfrm>
              <a:off x="7461712"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91505" name="Text Box 17"/>
            <p:cNvSpPr txBox="1">
              <a:spLocks noChangeArrowheads="1"/>
            </p:cNvSpPr>
            <p:nvPr/>
          </p:nvSpPr>
          <p:spPr bwMode="auto">
            <a:xfrm>
              <a:off x="5624475" y="3790948"/>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91508" name="Line 20"/>
            <p:cNvSpPr>
              <a:spLocks noChangeShapeType="1"/>
            </p:cNvSpPr>
            <p:nvPr/>
          </p:nvSpPr>
          <p:spPr bwMode="auto">
            <a:xfrm>
              <a:off x="2024025" y="400684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1509" name="Line 21"/>
            <p:cNvSpPr>
              <a:spLocks noChangeShapeType="1"/>
            </p:cNvSpPr>
            <p:nvPr/>
          </p:nvSpPr>
          <p:spPr bwMode="auto">
            <a:xfrm>
              <a:off x="3463888" y="400684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1510" name="Line 22"/>
            <p:cNvSpPr>
              <a:spLocks noChangeShapeType="1"/>
            </p:cNvSpPr>
            <p:nvPr/>
          </p:nvSpPr>
          <p:spPr bwMode="auto">
            <a:xfrm>
              <a:off x="4905338" y="400684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1511" name="Line 23"/>
            <p:cNvSpPr>
              <a:spLocks noChangeShapeType="1"/>
            </p:cNvSpPr>
            <p:nvPr/>
          </p:nvSpPr>
          <p:spPr bwMode="auto">
            <a:xfrm>
              <a:off x="6345200" y="400684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3" name="任意多边形 22"/>
            <p:cNvSpPr/>
            <p:nvPr/>
          </p:nvSpPr>
          <p:spPr>
            <a:xfrm>
              <a:off x="1560547" y="4066789"/>
              <a:ext cx="6745776" cy="506278"/>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cxnSp>
          <p:nvCxnSpPr>
            <p:cNvPr id="25" name="直接箭头连接符 24"/>
            <p:cNvCxnSpPr>
              <a:cxnSpLocks/>
              <a:stCxn id="191514" idx="1"/>
              <a:endCxn id="14" idx="0"/>
            </p:cNvCxnSpPr>
            <p:nvPr/>
          </p:nvCxnSpPr>
          <p:spPr>
            <a:xfrm>
              <a:off x="7179921" y="3293461"/>
              <a:ext cx="10310" cy="49717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1514" name="TextBox 25"/>
            <p:cNvSpPr txBox="1">
              <a:spLocks noChangeArrowheads="1"/>
            </p:cNvSpPr>
            <p:nvPr/>
          </p:nvSpPr>
          <p:spPr bwMode="auto">
            <a:xfrm>
              <a:off x="7179921" y="3078075"/>
              <a:ext cx="897784" cy="4307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rear</a:t>
              </a:r>
              <a:endParaRPr lang="zh-CN" altLang="en-US" sz="2200" b="1" dirty="0">
                <a:solidFill>
                  <a:srgbClr val="0000FF"/>
                </a:solidFill>
                <a:latin typeface="Times New Roman" pitchFamily="18" charset="0"/>
                <a:ea typeface="楷体_GB2312" pitchFamily="49" charset="-122"/>
              </a:endParaRPr>
            </a:p>
          </p:txBody>
        </p:sp>
      </p:grpSp>
      <p:sp>
        <p:nvSpPr>
          <p:cNvPr id="27" name="标题 1">
            <a:extLst>
              <a:ext uri="{FF2B5EF4-FFF2-40B4-BE49-F238E27FC236}">
                <a16:creationId xmlns:a16="http://schemas.microsoft.com/office/drawing/2014/main" xmlns="" id="{936F1426-4EB4-4AC9-AB9C-E12B3EED0B52}"/>
              </a:ext>
            </a:extLst>
          </p:cNvPr>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kern="0" dirty="0"/>
              <a:t>带尾结点的循环链表</a:t>
            </a:r>
          </a:p>
        </p:txBody>
      </p:sp>
      <p:grpSp>
        <p:nvGrpSpPr>
          <p:cNvPr id="28" name="组合 27">
            <a:extLst>
              <a:ext uri="{FF2B5EF4-FFF2-40B4-BE49-F238E27FC236}">
                <a16:creationId xmlns:a16="http://schemas.microsoft.com/office/drawing/2014/main" xmlns="" id="{C0136677-E8C0-4350-A2E5-926ECF9CAD1A}"/>
              </a:ext>
            </a:extLst>
          </p:cNvPr>
          <p:cNvGrpSpPr/>
          <p:nvPr/>
        </p:nvGrpSpPr>
        <p:grpSpPr>
          <a:xfrm>
            <a:off x="4257631" y="2958472"/>
            <a:ext cx="7846723" cy="1208731"/>
            <a:chOff x="1842040" y="5295169"/>
            <a:chExt cx="7846723" cy="1208731"/>
          </a:xfrm>
        </p:grpSpPr>
        <p:sp>
          <p:nvSpPr>
            <p:cNvPr id="30" name="Rectangle 2">
              <a:extLst>
                <a:ext uri="{FF2B5EF4-FFF2-40B4-BE49-F238E27FC236}">
                  <a16:creationId xmlns:a16="http://schemas.microsoft.com/office/drawing/2014/main" xmlns="" id="{BF07E7C3-31F7-4905-A10C-798D2FB7D860}"/>
                </a:ext>
              </a:extLst>
            </p:cNvPr>
            <p:cNvSpPr>
              <a:spLocks noChangeArrowheads="1"/>
            </p:cNvSpPr>
            <p:nvPr/>
          </p:nvSpPr>
          <p:spPr bwMode="auto">
            <a:xfrm>
              <a:off x="5005347" y="5295169"/>
              <a:ext cx="18473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31" name="Rectangle 6">
              <a:extLst>
                <a:ext uri="{FF2B5EF4-FFF2-40B4-BE49-F238E27FC236}">
                  <a16:creationId xmlns:a16="http://schemas.microsoft.com/office/drawing/2014/main" xmlns="" id="{D4B990B1-58A9-40B4-A365-33073CA78A59}"/>
                </a:ext>
              </a:extLst>
            </p:cNvPr>
            <p:cNvSpPr>
              <a:spLocks noChangeArrowheads="1"/>
            </p:cNvSpPr>
            <p:nvPr/>
          </p:nvSpPr>
          <p:spPr bwMode="auto">
            <a:xfrm>
              <a:off x="2614862" y="572126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32" name="Rectangle 7">
              <a:extLst>
                <a:ext uri="{FF2B5EF4-FFF2-40B4-BE49-F238E27FC236}">
                  <a16:creationId xmlns:a16="http://schemas.microsoft.com/office/drawing/2014/main" xmlns="" id="{73870BBE-6510-4C35-9B5B-F6CFB2C16E32}"/>
                </a:ext>
              </a:extLst>
            </p:cNvPr>
            <p:cNvSpPr>
              <a:spLocks noChangeArrowheads="1"/>
            </p:cNvSpPr>
            <p:nvPr/>
          </p:nvSpPr>
          <p:spPr bwMode="auto">
            <a:xfrm>
              <a:off x="3156200" y="572126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33" name="Rectangle 11">
              <a:extLst>
                <a:ext uri="{FF2B5EF4-FFF2-40B4-BE49-F238E27FC236}">
                  <a16:creationId xmlns:a16="http://schemas.microsoft.com/office/drawing/2014/main" xmlns="" id="{E4402CD8-6901-4281-BF59-F4A58E07B25E}"/>
                </a:ext>
              </a:extLst>
            </p:cNvPr>
            <p:cNvSpPr>
              <a:spLocks noChangeArrowheads="1"/>
            </p:cNvSpPr>
            <p:nvPr/>
          </p:nvSpPr>
          <p:spPr bwMode="auto">
            <a:xfrm>
              <a:off x="3983287"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34" name="Rectangle 12">
              <a:extLst>
                <a:ext uri="{FF2B5EF4-FFF2-40B4-BE49-F238E27FC236}">
                  <a16:creationId xmlns:a16="http://schemas.microsoft.com/office/drawing/2014/main" xmlns="" id="{01FCE1C1-E44C-4FE2-89E5-B0319A4973E2}"/>
                </a:ext>
              </a:extLst>
            </p:cNvPr>
            <p:cNvSpPr>
              <a:spLocks noChangeArrowheads="1"/>
            </p:cNvSpPr>
            <p:nvPr/>
          </p:nvSpPr>
          <p:spPr bwMode="auto">
            <a:xfrm>
              <a:off x="4524625"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35" name="Rectangle 13">
              <a:extLst>
                <a:ext uri="{FF2B5EF4-FFF2-40B4-BE49-F238E27FC236}">
                  <a16:creationId xmlns:a16="http://schemas.microsoft.com/office/drawing/2014/main" xmlns="" id="{AFEF22AB-C3D9-4CE2-83E9-764B4F256A3D}"/>
                </a:ext>
              </a:extLst>
            </p:cNvPr>
            <p:cNvSpPr>
              <a:spLocks noChangeArrowheads="1"/>
            </p:cNvSpPr>
            <p:nvPr/>
          </p:nvSpPr>
          <p:spPr bwMode="auto">
            <a:xfrm>
              <a:off x="5421562"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latin typeface="Times New Roman" pitchFamily="18" charset="0"/>
                  <a:cs typeface="Times New Roman" pitchFamily="18" charset="0"/>
                </a:rPr>
                <a:t>2</a:t>
              </a:r>
              <a:endParaRPr lang="en-US" altLang="zh-CN" sz="2000" b="1" baseline="-25000" dirty="0">
                <a:solidFill>
                  <a:srgbClr val="3333FF"/>
                </a:solidFill>
                <a:latin typeface="Times New Roman" pitchFamily="18" charset="0"/>
                <a:cs typeface="Times New Roman" pitchFamily="18" charset="0"/>
              </a:endParaRPr>
            </a:p>
          </p:txBody>
        </p:sp>
        <p:sp>
          <p:nvSpPr>
            <p:cNvPr id="36" name="Rectangle 14">
              <a:extLst>
                <a:ext uri="{FF2B5EF4-FFF2-40B4-BE49-F238E27FC236}">
                  <a16:creationId xmlns:a16="http://schemas.microsoft.com/office/drawing/2014/main" xmlns="" id="{91BD3E1F-0956-4C5A-B988-46DEE0F0944D}"/>
                </a:ext>
              </a:extLst>
            </p:cNvPr>
            <p:cNvSpPr>
              <a:spLocks noChangeArrowheads="1"/>
            </p:cNvSpPr>
            <p:nvPr/>
          </p:nvSpPr>
          <p:spPr bwMode="auto">
            <a:xfrm>
              <a:off x="5962900"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37" name="Rectangle 15">
              <a:extLst>
                <a:ext uri="{FF2B5EF4-FFF2-40B4-BE49-F238E27FC236}">
                  <a16:creationId xmlns:a16="http://schemas.microsoft.com/office/drawing/2014/main" xmlns="" id="{9F085E9E-6D99-4E4E-8E0F-9A7B9EF8F5F2}"/>
                </a:ext>
              </a:extLst>
            </p:cNvPr>
            <p:cNvSpPr>
              <a:spLocks noChangeArrowheads="1"/>
            </p:cNvSpPr>
            <p:nvPr/>
          </p:nvSpPr>
          <p:spPr bwMode="auto">
            <a:xfrm>
              <a:off x="8302875"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i="1" baseline="-25000" dirty="0">
                  <a:solidFill>
                    <a:srgbClr val="3333FF"/>
                  </a:solidFill>
                  <a:latin typeface="Times New Roman" pitchFamily="18" charset="0"/>
                  <a:cs typeface="Times New Roman" pitchFamily="18" charset="0"/>
                </a:rPr>
                <a:t>n</a:t>
              </a:r>
            </a:p>
          </p:txBody>
        </p:sp>
        <p:sp>
          <p:nvSpPr>
            <p:cNvPr id="38" name="Rectangle 16">
              <a:extLst>
                <a:ext uri="{FF2B5EF4-FFF2-40B4-BE49-F238E27FC236}">
                  <a16:creationId xmlns:a16="http://schemas.microsoft.com/office/drawing/2014/main" xmlns="" id="{3B92BE56-F121-4F48-9001-C4428231BFDE}"/>
                </a:ext>
              </a:extLst>
            </p:cNvPr>
            <p:cNvSpPr>
              <a:spLocks noChangeArrowheads="1"/>
            </p:cNvSpPr>
            <p:nvPr/>
          </p:nvSpPr>
          <p:spPr bwMode="auto">
            <a:xfrm>
              <a:off x="8844212"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39" name="Text Box 17">
              <a:extLst>
                <a:ext uri="{FF2B5EF4-FFF2-40B4-BE49-F238E27FC236}">
                  <a16:creationId xmlns:a16="http://schemas.microsoft.com/office/drawing/2014/main" xmlns="" id="{20025453-912E-48FC-9235-2AC605627A8F}"/>
                </a:ext>
              </a:extLst>
            </p:cNvPr>
            <p:cNvSpPr txBox="1">
              <a:spLocks noChangeArrowheads="1"/>
            </p:cNvSpPr>
            <p:nvPr/>
          </p:nvSpPr>
          <p:spPr bwMode="auto">
            <a:xfrm>
              <a:off x="7007475" y="5721263"/>
              <a:ext cx="5762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40" name="Arc 18">
              <a:extLst>
                <a:ext uri="{FF2B5EF4-FFF2-40B4-BE49-F238E27FC236}">
                  <a16:creationId xmlns:a16="http://schemas.microsoft.com/office/drawing/2014/main" xmlns="" id="{79777BCB-BAB1-456B-9302-4BB240E874F8}"/>
                </a:ext>
              </a:extLst>
            </p:cNvPr>
            <p:cNvSpPr>
              <a:spLocks/>
            </p:cNvSpPr>
            <p:nvPr/>
          </p:nvSpPr>
          <p:spPr bwMode="auto">
            <a:xfrm>
              <a:off x="2457700" y="5362489"/>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41" name="Text Box 19">
              <a:extLst>
                <a:ext uri="{FF2B5EF4-FFF2-40B4-BE49-F238E27FC236}">
                  <a16:creationId xmlns:a16="http://schemas.microsoft.com/office/drawing/2014/main" xmlns="" id="{32F4564A-F5AB-49E1-906E-92E259F26158}"/>
                </a:ext>
              </a:extLst>
            </p:cNvPr>
            <p:cNvSpPr txBox="1">
              <a:spLocks noChangeArrowheads="1"/>
            </p:cNvSpPr>
            <p:nvPr/>
          </p:nvSpPr>
          <p:spPr bwMode="auto">
            <a:xfrm>
              <a:off x="1842040" y="5295169"/>
              <a:ext cx="7026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CL</a:t>
              </a:r>
            </a:p>
          </p:txBody>
        </p:sp>
        <p:sp>
          <p:nvSpPr>
            <p:cNvPr id="42" name="Line 20">
              <a:extLst>
                <a:ext uri="{FF2B5EF4-FFF2-40B4-BE49-F238E27FC236}">
                  <a16:creationId xmlns:a16="http://schemas.microsoft.com/office/drawing/2014/main" xmlns="" id="{55FC5711-F980-4DCF-958D-C43E076038A6}"/>
                </a:ext>
              </a:extLst>
            </p:cNvPr>
            <p:cNvSpPr>
              <a:spLocks noChangeShapeType="1"/>
            </p:cNvSpPr>
            <p:nvPr/>
          </p:nvSpPr>
          <p:spPr bwMode="auto">
            <a:xfrm>
              <a:off x="3407025" y="5937163"/>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3" name="Line 21">
              <a:extLst>
                <a:ext uri="{FF2B5EF4-FFF2-40B4-BE49-F238E27FC236}">
                  <a16:creationId xmlns:a16="http://schemas.microsoft.com/office/drawing/2014/main" xmlns="" id="{B2C9B8C8-1905-43B8-82BD-69439CF93F49}"/>
                </a:ext>
              </a:extLst>
            </p:cNvPr>
            <p:cNvSpPr>
              <a:spLocks noChangeShapeType="1"/>
            </p:cNvSpPr>
            <p:nvPr/>
          </p:nvSpPr>
          <p:spPr bwMode="auto">
            <a:xfrm>
              <a:off x="4846888" y="5937163"/>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4" name="Line 22">
              <a:extLst>
                <a:ext uri="{FF2B5EF4-FFF2-40B4-BE49-F238E27FC236}">
                  <a16:creationId xmlns:a16="http://schemas.microsoft.com/office/drawing/2014/main" xmlns="" id="{42B38225-5631-4A2D-A6FF-FC4FCA5A286D}"/>
                </a:ext>
              </a:extLst>
            </p:cNvPr>
            <p:cNvSpPr>
              <a:spLocks noChangeShapeType="1"/>
            </p:cNvSpPr>
            <p:nvPr/>
          </p:nvSpPr>
          <p:spPr bwMode="auto">
            <a:xfrm>
              <a:off x="6288338" y="5937163"/>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5" name="Line 23">
              <a:extLst>
                <a:ext uri="{FF2B5EF4-FFF2-40B4-BE49-F238E27FC236}">
                  <a16:creationId xmlns:a16="http://schemas.microsoft.com/office/drawing/2014/main" xmlns="" id="{C788B1C0-5CA7-4BAE-B75E-C02C4592B59F}"/>
                </a:ext>
              </a:extLst>
            </p:cNvPr>
            <p:cNvSpPr>
              <a:spLocks noChangeShapeType="1"/>
            </p:cNvSpPr>
            <p:nvPr/>
          </p:nvSpPr>
          <p:spPr bwMode="auto">
            <a:xfrm>
              <a:off x="7728200" y="5937163"/>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6" name="任意多边形 35">
              <a:extLst>
                <a:ext uri="{FF2B5EF4-FFF2-40B4-BE49-F238E27FC236}">
                  <a16:creationId xmlns:a16="http://schemas.microsoft.com/office/drawing/2014/main" xmlns="" id="{DBBAA87B-4FA4-4147-8213-0C5978978D6D}"/>
                </a:ext>
              </a:extLst>
            </p:cNvPr>
            <p:cNvSpPr/>
            <p:nvPr/>
          </p:nvSpPr>
          <p:spPr>
            <a:xfrm>
              <a:off x="2943476" y="5997488"/>
              <a:ext cx="6745287" cy="506412"/>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grpSp>
    </p:spTree>
    <p:extLst>
      <p:ext uri="{BB962C8B-B14F-4D97-AF65-F5344CB8AC3E}">
        <p14:creationId xmlns:p14="http://schemas.microsoft.com/office/powerpoint/2010/main" xmlns="" val="38019356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BE9605-ABFD-4E4C-B630-81F927887392}"/>
              </a:ext>
            </a:extLst>
          </p:cNvPr>
          <p:cNvSpPr>
            <a:spLocks noGrp="1"/>
          </p:cNvSpPr>
          <p:nvPr>
            <p:ph type="title"/>
          </p:nvPr>
        </p:nvSpPr>
        <p:spPr/>
        <p:txBody>
          <a:bodyPr/>
          <a:lstStyle/>
          <a:p>
            <a:r>
              <a:rPr lang="zh-CN" altLang="en-US" dirty="0"/>
              <a:t>初始化循环单链表</a:t>
            </a:r>
          </a:p>
        </p:txBody>
      </p:sp>
      <p:sp>
        <p:nvSpPr>
          <p:cNvPr id="3" name="内容占位符 2">
            <a:extLst>
              <a:ext uri="{FF2B5EF4-FFF2-40B4-BE49-F238E27FC236}">
                <a16:creationId xmlns:a16="http://schemas.microsoft.com/office/drawing/2014/main" xmlns="" id="{C55BAAE8-C83E-4656-A97A-0909A34D4E32}"/>
              </a:ext>
            </a:extLst>
          </p:cNvPr>
          <p:cNvSpPr>
            <a:spLocks noGrp="1"/>
          </p:cNvSpPr>
          <p:nvPr>
            <p:ph idx="1"/>
          </p:nvPr>
        </p:nvSpPr>
        <p:spPr/>
        <p:txBody>
          <a:bodyPr/>
          <a:lstStyle/>
          <a:p>
            <a:pPr marL="0" indent="0">
              <a:buNone/>
            </a:pPr>
            <a:r>
              <a:rPr lang="en-US" altLang="zh-CN" sz="2400" dirty="0"/>
              <a:t>void </a:t>
            </a:r>
            <a:r>
              <a:rPr lang="en-US" altLang="zh-CN" sz="2400" dirty="0" err="1"/>
              <a:t>initClinklist</a:t>
            </a:r>
            <a:r>
              <a:rPr lang="en-US" altLang="zh-CN" sz="2400" dirty="0"/>
              <a:t>(</a:t>
            </a:r>
            <a:r>
              <a:rPr lang="en-US" altLang="zh-CN" sz="2400" dirty="0" err="1"/>
              <a:t>LinkList</a:t>
            </a:r>
            <a:r>
              <a:rPr lang="en-US" altLang="zh-CN" sz="2400" dirty="0"/>
              <a:t> *CL) {  </a:t>
            </a:r>
            <a:r>
              <a:rPr lang="en-US" altLang="zh-CN" sz="2400" dirty="0">
                <a:solidFill>
                  <a:srgbClr val="CC00CC"/>
                </a:solidFill>
              </a:rPr>
              <a:t>/* CL</a:t>
            </a:r>
            <a:r>
              <a:rPr lang="zh-CN" altLang="en-US" sz="2400" dirty="0">
                <a:solidFill>
                  <a:srgbClr val="CC00CC"/>
                </a:solidFill>
              </a:rPr>
              <a:t>是循环单链表的头指针变量 *</a:t>
            </a:r>
            <a:r>
              <a:rPr lang="en-US" altLang="zh-CN" sz="2400" dirty="0">
                <a:solidFill>
                  <a:srgbClr val="CC00CC"/>
                </a:solidFill>
              </a:rPr>
              <a:t>/</a:t>
            </a:r>
          </a:p>
          <a:p>
            <a:pPr marL="0" indent="0">
              <a:buNone/>
            </a:pPr>
            <a:r>
              <a:rPr lang="en-US" altLang="zh-CN" sz="2400" dirty="0"/>
              <a:t>    *CL = (</a:t>
            </a:r>
            <a:r>
              <a:rPr lang="en-US" altLang="zh-CN" sz="2400" dirty="0" err="1"/>
              <a:t>LinkList</a:t>
            </a:r>
            <a:r>
              <a:rPr lang="en-US" altLang="zh-CN" sz="2400" dirty="0"/>
              <a:t>)malloc(</a:t>
            </a:r>
            <a:r>
              <a:rPr lang="en-US" altLang="zh-CN" sz="2400" dirty="0" err="1"/>
              <a:t>sizeof</a:t>
            </a:r>
            <a:r>
              <a:rPr lang="en-US" altLang="zh-CN" sz="2400" dirty="0"/>
              <a:t>(Node));   </a:t>
            </a:r>
            <a:r>
              <a:rPr lang="en-US" altLang="zh-CN" sz="2400" dirty="0">
                <a:solidFill>
                  <a:srgbClr val="CC00CC"/>
                </a:solidFill>
              </a:rPr>
              <a:t>/* </a:t>
            </a:r>
            <a:r>
              <a:rPr lang="zh-CN" altLang="en-US" sz="2400" dirty="0">
                <a:solidFill>
                  <a:srgbClr val="CC00CC"/>
                </a:solidFill>
              </a:rPr>
              <a:t>建立头结点 *</a:t>
            </a:r>
            <a:r>
              <a:rPr lang="en-US" altLang="zh-CN" sz="2400" dirty="0">
                <a:solidFill>
                  <a:srgbClr val="CC00CC"/>
                </a:solidFill>
              </a:rPr>
              <a:t>/</a:t>
            </a:r>
          </a:p>
          <a:p>
            <a:pPr marL="0" indent="0">
              <a:buNone/>
            </a:pPr>
            <a:r>
              <a:rPr lang="en-US" altLang="zh-CN" sz="2400" dirty="0"/>
              <a:t>    (*CL) -&gt; next = *CL ;                   /*</a:t>
            </a:r>
            <a:r>
              <a:rPr lang="zh-CN" altLang="en-US" sz="2400" dirty="0"/>
              <a:t>置为空表*</a:t>
            </a:r>
            <a:r>
              <a:rPr lang="en-US" altLang="zh-CN" sz="2400" dirty="0"/>
              <a:t>/</a:t>
            </a:r>
          </a:p>
          <a:p>
            <a:pPr marL="0" indent="0">
              <a:buNone/>
            </a:pPr>
            <a:r>
              <a:rPr lang="en-US" altLang="zh-CN" sz="2400" dirty="0"/>
              <a:t>}</a:t>
            </a:r>
            <a:endParaRPr lang="zh-CN" altLang="en-US" sz="2400" dirty="0"/>
          </a:p>
        </p:txBody>
      </p:sp>
      <p:sp>
        <p:nvSpPr>
          <p:cNvPr id="6" name="Rectangle 6">
            <a:extLst>
              <a:ext uri="{FF2B5EF4-FFF2-40B4-BE49-F238E27FC236}">
                <a16:creationId xmlns:a16="http://schemas.microsoft.com/office/drawing/2014/main" xmlns="" id="{04D8F738-0555-4BFB-BDAA-F39F812CFDF6}"/>
              </a:ext>
            </a:extLst>
          </p:cNvPr>
          <p:cNvSpPr>
            <a:spLocks noChangeArrowheads="1"/>
          </p:cNvSpPr>
          <p:nvPr/>
        </p:nvSpPr>
        <p:spPr bwMode="auto">
          <a:xfrm>
            <a:off x="3287422" y="441255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7" name="Rectangle 7">
            <a:extLst>
              <a:ext uri="{FF2B5EF4-FFF2-40B4-BE49-F238E27FC236}">
                <a16:creationId xmlns:a16="http://schemas.microsoft.com/office/drawing/2014/main" xmlns="" id="{A665A0D4-3D98-46F2-AD13-E075ED54253E}"/>
              </a:ext>
            </a:extLst>
          </p:cNvPr>
          <p:cNvSpPr>
            <a:spLocks noChangeArrowheads="1"/>
          </p:cNvSpPr>
          <p:nvPr/>
        </p:nvSpPr>
        <p:spPr bwMode="auto">
          <a:xfrm>
            <a:off x="3828760" y="441255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15" name="Arc 18">
            <a:extLst>
              <a:ext uri="{FF2B5EF4-FFF2-40B4-BE49-F238E27FC236}">
                <a16:creationId xmlns:a16="http://schemas.microsoft.com/office/drawing/2014/main" xmlns="" id="{EBAC0444-202B-43F7-B63F-84575CD8BDCD}"/>
              </a:ext>
            </a:extLst>
          </p:cNvPr>
          <p:cNvSpPr>
            <a:spLocks/>
          </p:cNvSpPr>
          <p:nvPr/>
        </p:nvSpPr>
        <p:spPr bwMode="auto">
          <a:xfrm>
            <a:off x="3130260" y="4053783"/>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 name="Text Box 19">
            <a:extLst>
              <a:ext uri="{FF2B5EF4-FFF2-40B4-BE49-F238E27FC236}">
                <a16:creationId xmlns:a16="http://schemas.microsoft.com/office/drawing/2014/main" xmlns="" id="{75104286-049B-4612-80EE-E5C05F0BC7DA}"/>
              </a:ext>
            </a:extLst>
          </p:cNvPr>
          <p:cNvSpPr txBox="1">
            <a:spLocks noChangeArrowheads="1"/>
          </p:cNvSpPr>
          <p:nvPr/>
        </p:nvSpPr>
        <p:spPr bwMode="auto">
          <a:xfrm>
            <a:off x="2514600" y="3986463"/>
            <a:ext cx="7026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CL</a:t>
            </a:r>
          </a:p>
        </p:txBody>
      </p:sp>
      <p:sp>
        <p:nvSpPr>
          <p:cNvPr id="21" name="任意多边形 35">
            <a:extLst>
              <a:ext uri="{FF2B5EF4-FFF2-40B4-BE49-F238E27FC236}">
                <a16:creationId xmlns:a16="http://schemas.microsoft.com/office/drawing/2014/main" xmlns="" id="{F3A7F018-2489-4D81-903F-DEB14DA3B0DB}"/>
              </a:ext>
            </a:extLst>
          </p:cNvPr>
          <p:cNvSpPr/>
          <p:nvPr/>
        </p:nvSpPr>
        <p:spPr>
          <a:xfrm>
            <a:off x="3505200" y="4648200"/>
            <a:ext cx="776579" cy="685800"/>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Tree>
    <p:extLst>
      <p:ext uri="{BB962C8B-B14F-4D97-AF65-F5344CB8AC3E}">
        <p14:creationId xmlns:p14="http://schemas.microsoft.com/office/powerpoint/2010/main" xmlns="" val="674342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D2517E38-C31D-4551-BA93-3D91BD5E27D1}"/>
              </a:ext>
            </a:extLst>
          </p:cNvPr>
          <p:cNvSpPr>
            <a:spLocks noGrp="1"/>
          </p:cNvSpPr>
          <p:nvPr>
            <p:ph idx="1"/>
          </p:nvPr>
        </p:nvSpPr>
        <p:spPr>
          <a:xfrm>
            <a:off x="254000" y="1297608"/>
            <a:ext cx="11480800" cy="5257800"/>
          </a:xfrm>
        </p:spPr>
        <p:txBody>
          <a:bodyPr/>
          <a:lstStyle/>
          <a:p>
            <a:pPr marL="0" indent="0">
              <a:spcBef>
                <a:spcPts val="600"/>
              </a:spcBef>
              <a:spcAft>
                <a:spcPts val="0"/>
              </a:spcAft>
              <a:buNone/>
            </a:pPr>
            <a:r>
              <a:rPr lang="en-US" altLang="zh-CN" sz="2000" dirty="0"/>
              <a:t>void </a:t>
            </a:r>
            <a:r>
              <a:rPr lang="en-US" altLang="zh-CN" sz="2000" dirty="0" err="1"/>
              <a:t>CreateClinklist</a:t>
            </a:r>
            <a:r>
              <a:rPr lang="en-US" altLang="zh-CN" sz="2000" dirty="0"/>
              <a:t> (</a:t>
            </a:r>
            <a:r>
              <a:rPr lang="en-US" altLang="zh-CN" sz="2000" dirty="0" err="1"/>
              <a:t>LinkList</a:t>
            </a:r>
            <a:r>
              <a:rPr lang="en-US" altLang="zh-CN" sz="2000" dirty="0"/>
              <a:t> CL){   </a:t>
            </a:r>
            <a:r>
              <a:rPr lang="en-US" altLang="zh-CN" sz="2000" dirty="0">
                <a:solidFill>
                  <a:srgbClr val="CC00CC"/>
                </a:solidFill>
              </a:rPr>
              <a:t>/* CL</a:t>
            </a:r>
            <a:r>
              <a:rPr lang="zh-CN" altLang="en-US" sz="2000" dirty="0">
                <a:solidFill>
                  <a:srgbClr val="CC00CC"/>
                </a:solidFill>
              </a:rPr>
              <a:t>已经初始化，当输入 </a:t>
            </a:r>
            <a:r>
              <a:rPr lang="en-US" altLang="zh-CN" sz="2000" dirty="0">
                <a:solidFill>
                  <a:srgbClr val="FF0000"/>
                </a:solidFill>
              </a:rPr>
              <a:t>$</a:t>
            </a:r>
            <a:r>
              <a:rPr lang="en-US" altLang="zh-CN" sz="2000" dirty="0">
                <a:solidFill>
                  <a:srgbClr val="CC00CC"/>
                </a:solidFill>
              </a:rPr>
              <a:t> </a:t>
            </a:r>
            <a:r>
              <a:rPr lang="zh-CN" altLang="en-US" sz="2000" dirty="0">
                <a:solidFill>
                  <a:srgbClr val="CC00CC"/>
                </a:solidFill>
              </a:rPr>
              <a:t>时，建表结束 *</a:t>
            </a:r>
            <a:r>
              <a:rPr lang="en-US" altLang="zh-CN" sz="2000" dirty="0">
                <a:solidFill>
                  <a:srgbClr val="CC00CC"/>
                </a:solidFill>
              </a:rPr>
              <a:t>/</a:t>
            </a:r>
          </a:p>
          <a:p>
            <a:pPr marL="0" indent="0">
              <a:spcBef>
                <a:spcPts val="600"/>
              </a:spcBef>
              <a:spcAft>
                <a:spcPts val="0"/>
              </a:spcAft>
              <a:buNone/>
            </a:pPr>
            <a:r>
              <a:rPr lang="en-US" altLang="zh-CN" sz="2000" dirty="0"/>
              <a:t>    Node *rear, *s;</a:t>
            </a:r>
          </a:p>
          <a:p>
            <a:pPr marL="0" indent="0">
              <a:spcBef>
                <a:spcPts val="600"/>
              </a:spcBef>
              <a:spcAft>
                <a:spcPts val="0"/>
              </a:spcAft>
              <a:buNone/>
            </a:pPr>
            <a:r>
              <a:rPr lang="en-US" altLang="zh-CN" sz="2000" dirty="0"/>
              <a:t>    char c;</a:t>
            </a:r>
          </a:p>
          <a:p>
            <a:pPr marL="0" indent="0">
              <a:spcBef>
                <a:spcPts val="600"/>
              </a:spcBef>
              <a:spcAft>
                <a:spcPts val="0"/>
              </a:spcAft>
              <a:buNone/>
            </a:pPr>
            <a:r>
              <a:rPr lang="en-US" altLang="zh-CN" sz="2000" dirty="0"/>
              <a:t>    rear = CL;           </a:t>
            </a:r>
            <a:r>
              <a:rPr lang="en-US" altLang="zh-CN" sz="2000" dirty="0">
                <a:solidFill>
                  <a:srgbClr val="CC00CC"/>
                </a:solidFill>
              </a:rPr>
              <a:t>/* </a:t>
            </a:r>
            <a:r>
              <a:rPr lang="en-US" altLang="zh-CN" sz="2000" dirty="0">
                <a:solidFill>
                  <a:srgbClr val="FF0000"/>
                </a:solidFill>
              </a:rPr>
              <a:t>rear </a:t>
            </a:r>
            <a:r>
              <a:rPr lang="zh-CN" altLang="en-US" sz="2000" dirty="0">
                <a:solidFill>
                  <a:srgbClr val="CC00CC"/>
                </a:solidFill>
              </a:rPr>
              <a:t>指针动态指向链表的当前表尾 *</a:t>
            </a:r>
            <a:r>
              <a:rPr lang="en-US" altLang="zh-CN" sz="2000" dirty="0">
                <a:solidFill>
                  <a:srgbClr val="CC00CC"/>
                </a:solidFill>
              </a:rPr>
              <a:t>/</a:t>
            </a:r>
          </a:p>
          <a:p>
            <a:pPr marL="0" indent="0">
              <a:spcBef>
                <a:spcPts val="600"/>
              </a:spcBef>
              <a:spcAft>
                <a:spcPts val="0"/>
              </a:spcAft>
              <a:buNone/>
            </a:pPr>
            <a:r>
              <a:rPr lang="en-US" altLang="zh-CN" sz="2000" dirty="0"/>
              <a:t>    c=</a:t>
            </a:r>
            <a:r>
              <a:rPr lang="en-US" altLang="zh-CN" sz="2000" dirty="0" err="1"/>
              <a:t>getchar</a:t>
            </a:r>
            <a:r>
              <a:rPr lang="en-US" altLang="zh-CN" sz="2000" dirty="0"/>
              <a:t>();       </a:t>
            </a:r>
            <a:r>
              <a:rPr lang="en-US" altLang="zh-CN" sz="2000" dirty="0">
                <a:solidFill>
                  <a:srgbClr val="CC00CC"/>
                </a:solidFill>
              </a:rPr>
              <a:t>/* </a:t>
            </a:r>
            <a:r>
              <a:rPr lang="zh-CN" altLang="en-US" sz="2000" dirty="0">
                <a:solidFill>
                  <a:srgbClr val="CC00CC"/>
                </a:solidFill>
              </a:rPr>
              <a:t>读入第一个元素 *</a:t>
            </a:r>
            <a:r>
              <a:rPr lang="en-US" altLang="zh-CN" sz="2000" dirty="0">
                <a:solidFill>
                  <a:srgbClr val="CC00CC"/>
                </a:solidFill>
              </a:rPr>
              <a:t>/</a:t>
            </a:r>
            <a:endParaRPr lang="en-US" altLang="zh-CN" sz="2000" dirty="0"/>
          </a:p>
          <a:p>
            <a:pPr marL="0" indent="0">
              <a:spcBef>
                <a:spcPts val="600"/>
              </a:spcBef>
              <a:spcAft>
                <a:spcPts val="0"/>
              </a:spcAft>
              <a:buNone/>
            </a:pPr>
            <a:r>
              <a:rPr lang="en-US" altLang="zh-CN" sz="2000" dirty="0"/>
              <a:t>    while(c!='$’) {</a:t>
            </a:r>
            <a:endParaRPr lang="en-US" altLang="zh-CN" sz="2000" dirty="0">
              <a:solidFill>
                <a:srgbClr val="CC00CC"/>
              </a:solidFill>
            </a:endParaRPr>
          </a:p>
          <a:p>
            <a:pPr marL="0" indent="0">
              <a:spcBef>
                <a:spcPts val="600"/>
              </a:spcBef>
              <a:spcAft>
                <a:spcPts val="0"/>
              </a:spcAft>
              <a:buNone/>
            </a:pPr>
            <a:r>
              <a:rPr lang="en-US" altLang="zh-CN" sz="2000" dirty="0"/>
              <a:t>        s = (Node*)malloc(</a:t>
            </a:r>
            <a:r>
              <a:rPr lang="en-US" altLang="zh-CN" sz="2000" dirty="0" err="1"/>
              <a:t>sizeof</a:t>
            </a:r>
            <a:r>
              <a:rPr lang="en-US" altLang="zh-CN" sz="2000" dirty="0"/>
              <a:t>(Node));</a:t>
            </a:r>
          </a:p>
          <a:p>
            <a:pPr marL="0" indent="0">
              <a:spcBef>
                <a:spcPts val="600"/>
              </a:spcBef>
              <a:spcAft>
                <a:spcPts val="0"/>
              </a:spcAft>
              <a:buNone/>
            </a:pPr>
            <a:r>
              <a:rPr lang="en-US" altLang="zh-CN" sz="2000" dirty="0"/>
              <a:t>        s-&gt;data = c;</a:t>
            </a:r>
          </a:p>
          <a:p>
            <a:pPr marL="0" indent="0">
              <a:spcBef>
                <a:spcPts val="600"/>
              </a:spcBef>
              <a:spcAft>
                <a:spcPts val="0"/>
              </a:spcAft>
              <a:buNone/>
            </a:pPr>
            <a:r>
              <a:rPr lang="en-US" altLang="zh-CN" sz="2000" dirty="0"/>
              <a:t>        rear-&gt;next = s;</a:t>
            </a:r>
          </a:p>
          <a:p>
            <a:pPr marL="0" indent="0">
              <a:spcBef>
                <a:spcPts val="600"/>
              </a:spcBef>
              <a:spcAft>
                <a:spcPts val="0"/>
              </a:spcAft>
              <a:buNone/>
            </a:pPr>
            <a:r>
              <a:rPr lang="en-US" altLang="zh-CN" sz="2000" dirty="0"/>
              <a:t>        rear = s;</a:t>
            </a:r>
          </a:p>
          <a:p>
            <a:pPr marL="0" indent="0">
              <a:spcBef>
                <a:spcPts val="600"/>
              </a:spcBef>
              <a:spcAft>
                <a:spcPts val="0"/>
              </a:spcAft>
              <a:buNone/>
            </a:pPr>
            <a:r>
              <a:rPr lang="en-US" altLang="zh-CN" sz="2000" dirty="0"/>
              <a:t>        c=</a:t>
            </a:r>
            <a:r>
              <a:rPr lang="en-US" altLang="zh-CN" sz="2000" dirty="0" err="1"/>
              <a:t>getchar</a:t>
            </a:r>
            <a:r>
              <a:rPr lang="en-US" altLang="zh-CN" sz="2000" dirty="0"/>
              <a:t>();</a:t>
            </a:r>
          </a:p>
          <a:p>
            <a:pPr marL="0" indent="0">
              <a:spcBef>
                <a:spcPts val="600"/>
              </a:spcBef>
              <a:spcAft>
                <a:spcPts val="0"/>
              </a:spcAft>
              <a:buNone/>
            </a:pPr>
            <a:r>
              <a:rPr lang="en-US" altLang="zh-CN" sz="2000" dirty="0"/>
              <a:t>    }</a:t>
            </a:r>
          </a:p>
          <a:p>
            <a:pPr marL="0" indent="0">
              <a:spcBef>
                <a:spcPts val="600"/>
              </a:spcBef>
              <a:spcAft>
                <a:spcPts val="0"/>
              </a:spcAft>
              <a:buNone/>
            </a:pPr>
            <a:r>
              <a:rPr lang="en-US" altLang="zh-CN" sz="2000" dirty="0"/>
              <a:t>    rear-&gt;next = CL;   </a:t>
            </a:r>
            <a:r>
              <a:rPr lang="en-US" altLang="zh-CN" sz="2000" dirty="0">
                <a:solidFill>
                  <a:srgbClr val="CC00CC"/>
                </a:solidFill>
              </a:rPr>
              <a:t>/*</a:t>
            </a:r>
            <a:r>
              <a:rPr lang="zh-CN" altLang="en-US" sz="2000" dirty="0">
                <a:solidFill>
                  <a:srgbClr val="CC00CC"/>
                </a:solidFill>
              </a:rPr>
              <a:t>将最后一个结点的</a:t>
            </a:r>
            <a:r>
              <a:rPr lang="en-US" altLang="zh-CN" sz="2000" dirty="0">
                <a:solidFill>
                  <a:srgbClr val="CC00CC"/>
                </a:solidFill>
              </a:rPr>
              <a:t>next</a:t>
            </a:r>
            <a:r>
              <a:rPr lang="zh-CN" altLang="en-US" sz="2000" dirty="0">
                <a:solidFill>
                  <a:srgbClr val="CC00CC"/>
                </a:solidFill>
              </a:rPr>
              <a:t>链域置为空，表示链表的结束*</a:t>
            </a:r>
            <a:r>
              <a:rPr lang="en-US" altLang="zh-CN" sz="2000" dirty="0">
                <a:solidFill>
                  <a:srgbClr val="CC00CC"/>
                </a:solidFill>
              </a:rPr>
              <a:t>/</a:t>
            </a:r>
          </a:p>
          <a:p>
            <a:pPr marL="0" indent="0">
              <a:spcBef>
                <a:spcPts val="600"/>
              </a:spcBef>
              <a:spcAft>
                <a:spcPts val="0"/>
              </a:spcAft>
              <a:buNone/>
            </a:pPr>
            <a:r>
              <a:rPr lang="en-US" altLang="zh-CN" sz="2000" dirty="0"/>
              <a:t>}</a:t>
            </a:r>
            <a:endParaRPr lang="zh-CN" altLang="en-US" sz="2000" dirty="0"/>
          </a:p>
        </p:txBody>
      </p:sp>
      <p:sp>
        <p:nvSpPr>
          <p:cNvPr id="35" name="标题 1">
            <a:extLst>
              <a:ext uri="{FF2B5EF4-FFF2-40B4-BE49-F238E27FC236}">
                <a16:creationId xmlns:a16="http://schemas.microsoft.com/office/drawing/2014/main" xmlns="" id="{28BEAA01-4C4D-48A7-A5A5-46A7547A56A2}"/>
              </a:ext>
            </a:extLst>
          </p:cNvPr>
          <p:cNvSpPr>
            <a:spLocks noGrp="1"/>
          </p:cNvSpPr>
          <p:nvPr>
            <p:ph type="title"/>
          </p:nvPr>
        </p:nvSpPr>
        <p:spPr>
          <a:xfrm>
            <a:off x="914400" y="533400"/>
            <a:ext cx="10363200" cy="685800"/>
          </a:xfrm>
        </p:spPr>
        <p:txBody>
          <a:bodyPr/>
          <a:lstStyle/>
          <a:p>
            <a:r>
              <a:rPr lang="zh-CN" altLang="en-US" sz="3200" dirty="0"/>
              <a:t>建立循环单链表</a:t>
            </a:r>
          </a:p>
        </p:txBody>
      </p:sp>
      <p:sp>
        <p:nvSpPr>
          <p:cNvPr id="59" name="Text Box 20">
            <a:extLst>
              <a:ext uri="{FF2B5EF4-FFF2-40B4-BE49-F238E27FC236}">
                <a16:creationId xmlns:a16="http://schemas.microsoft.com/office/drawing/2014/main" xmlns="" id="{06B551A2-6382-4E11-BAF1-5AAB8D83B6B6}"/>
              </a:ext>
            </a:extLst>
          </p:cNvPr>
          <p:cNvSpPr txBox="1">
            <a:spLocks noChangeArrowheads="1"/>
          </p:cNvSpPr>
          <p:nvPr/>
        </p:nvSpPr>
        <p:spPr bwMode="auto">
          <a:xfrm>
            <a:off x="8255606" y="4109580"/>
            <a:ext cx="957263"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kern="0" dirty="0">
                <a:solidFill>
                  <a:srgbClr val="0000FF"/>
                </a:solidFill>
                <a:latin typeface="Times New Roman" pitchFamily="18" charset="0"/>
                <a:ea typeface="楷体_GB2312" pitchFamily="49" charset="-122"/>
              </a:rPr>
              <a:t>rear</a:t>
            </a:r>
          </a:p>
        </p:txBody>
      </p:sp>
      <p:sp>
        <p:nvSpPr>
          <p:cNvPr id="60" name="Oval 22">
            <a:extLst>
              <a:ext uri="{FF2B5EF4-FFF2-40B4-BE49-F238E27FC236}">
                <a16:creationId xmlns:a16="http://schemas.microsoft.com/office/drawing/2014/main" xmlns="" id="{53C6397B-2336-4E37-ADB1-CFB7F75710B4}"/>
              </a:ext>
            </a:extLst>
          </p:cNvPr>
          <p:cNvSpPr>
            <a:spLocks noChangeArrowheads="1"/>
          </p:cNvSpPr>
          <p:nvPr/>
        </p:nvSpPr>
        <p:spPr bwMode="auto">
          <a:xfrm>
            <a:off x="9984394" y="4055525"/>
            <a:ext cx="1511300" cy="1512888"/>
          </a:xfrm>
          <a:prstGeom prst="ellipse">
            <a:avLst/>
          </a:prstGeom>
          <a:solidFill>
            <a:srgbClr val="4F81BD">
              <a:alpha val="0"/>
            </a:srgbClr>
          </a:solidFill>
          <a:ln w="9525">
            <a:solidFill>
              <a:srgbClr val="C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61" name="Rectangle 3">
            <a:extLst>
              <a:ext uri="{FF2B5EF4-FFF2-40B4-BE49-F238E27FC236}">
                <a16:creationId xmlns:a16="http://schemas.microsoft.com/office/drawing/2014/main" xmlns="" id="{AF3343D1-4886-4CD0-88AE-A8FAA4D6D5F2}"/>
              </a:ext>
            </a:extLst>
          </p:cNvPr>
          <p:cNvSpPr>
            <a:spLocks noChangeArrowheads="1"/>
          </p:cNvSpPr>
          <p:nvPr/>
        </p:nvSpPr>
        <p:spPr bwMode="auto">
          <a:xfrm>
            <a:off x="4728181" y="4782680"/>
            <a:ext cx="576263" cy="360363"/>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62" name="Rectangle 4">
            <a:extLst>
              <a:ext uri="{FF2B5EF4-FFF2-40B4-BE49-F238E27FC236}">
                <a16:creationId xmlns:a16="http://schemas.microsoft.com/office/drawing/2014/main" xmlns="" id="{CE931B04-D156-4D75-8934-DFCAA8C78520}"/>
              </a:ext>
            </a:extLst>
          </p:cNvPr>
          <p:cNvSpPr>
            <a:spLocks noChangeArrowheads="1"/>
          </p:cNvSpPr>
          <p:nvPr/>
        </p:nvSpPr>
        <p:spPr bwMode="auto">
          <a:xfrm>
            <a:off x="5304444" y="4782680"/>
            <a:ext cx="576262" cy="360363"/>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63" name="Line 5">
            <a:extLst>
              <a:ext uri="{FF2B5EF4-FFF2-40B4-BE49-F238E27FC236}">
                <a16:creationId xmlns:a16="http://schemas.microsoft.com/office/drawing/2014/main" xmlns="" id="{A299A1B8-B532-4AAE-AEA0-A698B1FFCCC9}"/>
              </a:ext>
            </a:extLst>
          </p:cNvPr>
          <p:cNvSpPr>
            <a:spLocks noChangeShapeType="1"/>
          </p:cNvSpPr>
          <p:nvPr/>
        </p:nvSpPr>
        <p:spPr bwMode="auto">
          <a:xfrm>
            <a:off x="4439256" y="4925555"/>
            <a:ext cx="288925" cy="0"/>
          </a:xfrm>
          <a:prstGeom prst="line">
            <a:avLst/>
          </a:prstGeom>
          <a:noFill/>
          <a:ln w="28575">
            <a:solidFill>
              <a:srgbClr val="7030A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64" name="Text Box 6">
            <a:extLst>
              <a:ext uri="{FF2B5EF4-FFF2-40B4-BE49-F238E27FC236}">
                <a16:creationId xmlns:a16="http://schemas.microsoft.com/office/drawing/2014/main" xmlns="" id="{095FDEC3-BA01-4BA9-9AD5-4471312A761A}"/>
              </a:ext>
            </a:extLst>
          </p:cNvPr>
          <p:cNvSpPr txBox="1">
            <a:spLocks noChangeArrowheads="1"/>
          </p:cNvSpPr>
          <p:nvPr/>
        </p:nvSpPr>
        <p:spPr bwMode="auto">
          <a:xfrm>
            <a:off x="3773300" y="4638218"/>
            <a:ext cx="738981"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kern="0" dirty="0">
                <a:solidFill>
                  <a:srgbClr val="0000FF"/>
                </a:solidFill>
                <a:latin typeface="Times New Roman" pitchFamily="18" charset="0"/>
                <a:ea typeface="楷体_GB2312" pitchFamily="49" charset="-122"/>
              </a:rPr>
              <a:t>CL</a:t>
            </a:r>
          </a:p>
        </p:txBody>
      </p:sp>
      <p:sp>
        <p:nvSpPr>
          <p:cNvPr id="65" name="Rectangle 7">
            <a:extLst>
              <a:ext uri="{FF2B5EF4-FFF2-40B4-BE49-F238E27FC236}">
                <a16:creationId xmlns:a16="http://schemas.microsoft.com/office/drawing/2014/main" xmlns="" id="{95A482E4-ABE0-477A-956A-B51C5E3AA84A}"/>
              </a:ext>
            </a:extLst>
          </p:cNvPr>
          <p:cNvSpPr>
            <a:spLocks noChangeArrowheads="1"/>
          </p:cNvSpPr>
          <p:nvPr/>
        </p:nvSpPr>
        <p:spPr bwMode="auto">
          <a:xfrm>
            <a:off x="6672869" y="479538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66" name="Rectangle 8">
            <a:extLst>
              <a:ext uri="{FF2B5EF4-FFF2-40B4-BE49-F238E27FC236}">
                <a16:creationId xmlns:a16="http://schemas.microsoft.com/office/drawing/2014/main" xmlns="" id="{C413326B-E31C-4522-A08D-FA6FB08F5718}"/>
              </a:ext>
            </a:extLst>
          </p:cNvPr>
          <p:cNvSpPr>
            <a:spLocks noChangeArrowheads="1"/>
          </p:cNvSpPr>
          <p:nvPr/>
        </p:nvSpPr>
        <p:spPr bwMode="auto">
          <a:xfrm>
            <a:off x="6091844" y="479538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kern="0" baseline="-25000" dirty="0">
                <a:solidFill>
                  <a:srgbClr val="0000FF"/>
                </a:solidFill>
                <a:latin typeface="Times New Roman" pitchFamily="18" charset="0"/>
                <a:ea typeface="宋体"/>
                <a:cs typeface="Times New Roman" pitchFamily="18" charset="0"/>
              </a:rPr>
              <a:t>1</a:t>
            </a:r>
          </a:p>
        </p:txBody>
      </p:sp>
      <p:sp>
        <p:nvSpPr>
          <p:cNvPr id="67" name="Line 9">
            <a:extLst>
              <a:ext uri="{FF2B5EF4-FFF2-40B4-BE49-F238E27FC236}">
                <a16:creationId xmlns:a16="http://schemas.microsoft.com/office/drawing/2014/main" xmlns="" id="{CE3B1A64-18F6-479F-826B-BEED3D5E8557}"/>
              </a:ext>
            </a:extLst>
          </p:cNvPr>
          <p:cNvSpPr>
            <a:spLocks noChangeShapeType="1"/>
          </p:cNvSpPr>
          <p:nvPr/>
        </p:nvSpPr>
        <p:spPr bwMode="auto">
          <a:xfrm>
            <a:off x="5760056" y="497635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68" name="Line 10">
            <a:extLst>
              <a:ext uri="{FF2B5EF4-FFF2-40B4-BE49-F238E27FC236}">
                <a16:creationId xmlns:a16="http://schemas.microsoft.com/office/drawing/2014/main" xmlns="" id="{B6AED042-5CE7-4CFA-9353-E0C1BDB9E5E8}"/>
              </a:ext>
            </a:extLst>
          </p:cNvPr>
          <p:cNvSpPr>
            <a:spLocks noChangeShapeType="1"/>
          </p:cNvSpPr>
          <p:nvPr/>
        </p:nvSpPr>
        <p:spPr bwMode="auto">
          <a:xfrm>
            <a:off x="8255606" y="496365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69" name="Line 11">
            <a:extLst>
              <a:ext uri="{FF2B5EF4-FFF2-40B4-BE49-F238E27FC236}">
                <a16:creationId xmlns:a16="http://schemas.microsoft.com/office/drawing/2014/main" xmlns="" id="{6C04EE91-E7CA-42E9-88EF-A3E83153FA12}"/>
              </a:ext>
            </a:extLst>
          </p:cNvPr>
          <p:cNvSpPr>
            <a:spLocks noChangeShapeType="1"/>
          </p:cNvSpPr>
          <p:nvPr/>
        </p:nvSpPr>
        <p:spPr bwMode="auto">
          <a:xfrm>
            <a:off x="7153881" y="497635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70" name="Rectangle 12">
            <a:extLst>
              <a:ext uri="{FF2B5EF4-FFF2-40B4-BE49-F238E27FC236}">
                <a16:creationId xmlns:a16="http://schemas.microsoft.com/office/drawing/2014/main" xmlns="" id="{4BD2808C-2FA7-41F2-8A05-E11E6B06F1B9}"/>
              </a:ext>
            </a:extLst>
          </p:cNvPr>
          <p:cNvSpPr>
            <a:spLocks noChangeArrowheads="1"/>
          </p:cNvSpPr>
          <p:nvPr/>
        </p:nvSpPr>
        <p:spPr bwMode="auto">
          <a:xfrm>
            <a:off x="9166831" y="478268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71" name="Rectangle 13">
            <a:extLst>
              <a:ext uri="{FF2B5EF4-FFF2-40B4-BE49-F238E27FC236}">
                <a16:creationId xmlns:a16="http://schemas.microsoft.com/office/drawing/2014/main" xmlns="" id="{ADF18362-95D9-4E25-AF4B-EF1D90FB292F}"/>
              </a:ext>
            </a:extLst>
          </p:cNvPr>
          <p:cNvSpPr>
            <a:spLocks noChangeArrowheads="1"/>
          </p:cNvSpPr>
          <p:nvPr/>
        </p:nvSpPr>
        <p:spPr bwMode="auto">
          <a:xfrm>
            <a:off x="8585806" y="478268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i="1" kern="0" baseline="-25000" dirty="0">
                <a:solidFill>
                  <a:srgbClr val="0000FF"/>
                </a:solidFill>
                <a:latin typeface="Times New Roman" pitchFamily="18" charset="0"/>
                <a:ea typeface="宋体"/>
                <a:cs typeface="Times New Roman" pitchFamily="18" charset="0"/>
              </a:rPr>
              <a:t>i</a:t>
            </a:r>
            <a:r>
              <a:rPr lang="en-US" altLang="zh-CN" b="1" kern="0" baseline="-25000" dirty="0">
                <a:solidFill>
                  <a:srgbClr val="0000FF"/>
                </a:solidFill>
                <a:latin typeface="Times New Roman" pitchFamily="18" charset="0"/>
                <a:ea typeface="宋体"/>
                <a:cs typeface="Times New Roman" pitchFamily="18" charset="0"/>
              </a:rPr>
              <a:t>-1</a:t>
            </a:r>
          </a:p>
        </p:txBody>
      </p:sp>
      <p:sp>
        <p:nvSpPr>
          <p:cNvPr id="72" name="Text Box 14">
            <a:extLst>
              <a:ext uri="{FF2B5EF4-FFF2-40B4-BE49-F238E27FC236}">
                <a16:creationId xmlns:a16="http://schemas.microsoft.com/office/drawing/2014/main" xmlns="" id="{682483FB-8DFE-43A1-8602-6AD59A031AFE}"/>
              </a:ext>
            </a:extLst>
          </p:cNvPr>
          <p:cNvSpPr txBox="1">
            <a:spLocks noChangeArrowheads="1"/>
          </p:cNvSpPr>
          <p:nvPr/>
        </p:nvSpPr>
        <p:spPr bwMode="auto">
          <a:xfrm>
            <a:off x="7574569" y="4642980"/>
            <a:ext cx="504825"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ea typeface="楷体_GB2312" pitchFamily="49" charset="-122"/>
                <a:cs typeface="Times New Roman" pitchFamily="18" charset="0"/>
              </a:rPr>
              <a:t>…</a:t>
            </a:r>
          </a:p>
        </p:txBody>
      </p:sp>
      <p:sp>
        <p:nvSpPr>
          <p:cNvPr id="73" name="Rectangle 15">
            <a:extLst>
              <a:ext uri="{FF2B5EF4-FFF2-40B4-BE49-F238E27FC236}">
                <a16:creationId xmlns:a16="http://schemas.microsoft.com/office/drawing/2014/main" xmlns="" id="{E3AE3C1F-70D3-4F00-832E-4F01FA7B91A4}"/>
              </a:ext>
            </a:extLst>
          </p:cNvPr>
          <p:cNvSpPr>
            <a:spLocks noChangeArrowheads="1"/>
          </p:cNvSpPr>
          <p:nvPr/>
        </p:nvSpPr>
        <p:spPr bwMode="auto">
          <a:xfrm>
            <a:off x="10709881" y="477625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74" name="Rectangle 16">
            <a:extLst>
              <a:ext uri="{FF2B5EF4-FFF2-40B4-BE49-F238E27FC236}">
                <a16:creationId xmlns:a16="http://schemas.microsoft.com/office/drawing/2014/main" xmlns="" id="{055B9DBB-588C-4264-98C8-E999596A2C1E}"/>
              </a:ext>
            </a:extLst>
          </p:cNvPr>
          <p:cNvSpPr>
            <a:spLocks noChangeArrowheads="1"/>
          </p:cNvSpPr>
          <p:nvPr/>
        </p:nvSpPr>
        <p:spPr bwMode="auto">
          <a:xfrm>
            <a:off x="10128856" y="477625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i="1" kern="0" baseline="-25000" dirty="0">
                <a:solidFill>
                  <a:srgbClr val="0000FF"/>
                </a:solidFill>
                <a:latin typeface="Times New Roman" pitchFamily="18" charset="0"/>
                <a:ea typeface="宋体"/>
                <a:cs typeface="Times New Roman" pitchFamily="18" charset="0"/>
              </a:rPr>
              <a:t>i</a:t>
            </a:r>
          </a:p>
        </p:txBody>
      </p:sp>
      <p:sp>
        <p:nvSpPr>
          <p:cNvPr id="75" name="Line 17">
            <a:extLst>
              <a:ext uri="{FF2B5EF4-FFF2-40B4-BE49-F238E27FC236}">
                <a16:creationId xmlns:a16="http://schemas.microsoft.com/office/drawing/2014/main" xmlns="" id="{A6D1B9D0-3063-4056-94AA-019EA6A365EA}"/>
              </a:ext>
            </a:extLst>
          </p:cNvPr>
          <p:cNvSpPr>
            <a:spLocks noChangeShapeType="1"/>
          </p:cNvSpPr>
          <p:nvPr/>
        </p:nvSpPr>
        <p:spPr bwMode="auto">
          <a:xfrm flipV="1">
            <a:off x="8981094" y="4336593"/>
            <a:ext cx="0" cy="431800"/>
          </a:xfrm>
          <a:prstGeom prst="line">
            <a:avLst/>
          </a:prstGeom>
          <a:noFill/>
          <a:ln w="28575">
            <a:solidFill>
              <a:srgbClr val="0000FF"/>
            </a:solidFill>
            <a:miter lim="800000"/>
            <a:headEnd type="triangle"/>
            <a:tailEnd type="non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76" name="Line 18">
            <a:extLst>
              <a:ext uri="{FF2B5EF4-FFF2-40B4-BE49-F238E27FC236}">
                <a16:creationId xmlns:a16="http://schemas.microsoft.com/office/drawing/2014/main" xmlns="" id="{77D713F0-C05B-406B-BF73-60272403B4B6}"/>
              </a:ext>
            </a:extLst>
          </p:cNvPr>
          <p:cNvSpPr>
            <a:spLocks noChangeShapeType="1"/>
          </p:cNvSpPr>
          <p:nvPr/>
        </p:nvSpPr>
        <p:spPr bwMode="auto">
          <a:xfrm>
            <a:off x="10296338" y="4415888"/>
            <a:ext cx="0" cy="360362"/>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77" name="Text Box 19">
            <a:extLst>
              <a:ext uri="{FF2B5EF4-FFF2-40B4-BE49-F238E27FC236}">
                <a16:creationId xmlns:a16="http://schemas.microsoft.com/office/drawing/2014/main" xmlns="" id="{9671645C-C4F6-4AD8-AF68-301069690B02}"/>
              </a:ext>
            </a:extLst>
          </p:cNvPr>
          <p:cNvSpPr txBox="1">
            <a:spLocks noChangeArrowheads="1"/>
          </p:cNvSpPr>
          <p:nvPr/>
        </p:nvSpPr>
        <p:spPr bwMode="auto">
          <a:xfrm>
            <a:off x="10255063" y="4012426"/>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s</a:t>
            </a:r>
          </a:p>
        </p:txBody>
      </p:sp>
      <p:sp>
        <p:nvSpPr>
          <p:cNvPr id="57" name="任意多边形 35">
            <a:extLst>
              <a:ext uri="{FF2B5EF4-FFF2-40B4-BE49-F238E27FC236}">
                <a16:creationId xmlns:a16="http://schemas.microsoft.com/office/drawing/2014/main" xmlns="" id="{D4E7B8BE-FBB2-4F62-88A6-64DA61E91DEA}"/>
              </a:ext>
            </a:extLst>
          </p:cNvPr>
          <p:cNvSpPr/>
          <p:nvPr/>
        </p:nvSpPr>
        <p:spPr>
          <a:xfrm>
            <a:off x="4989513" y="4980265"/>
            <a:ext cx="6745287" cy="658535"/>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56" name="Line 23">
            <a:extLst>
              <a:ext uri="{FF2B5EF4-FFF2-40B4-BE49-F238E27FC236}">
                <a16:creationId xmlns:a16="http://schemas.microsoft.com/office/drawing/2014/main" xmlns="" id="{9A8FDD95-001A-4412-A83C-9DBBB63ADC1A}"/>
              </a:ext>
            </a:extLst>
          </p:cNvPr>
          <p:cNvSpPr>
            <a:spLocks noChangeShapeType="1"/>
          </p:cNvSpPr>
          <p:nvPr/>
        </p:nvSpPr>
        <p:spPr bwMode="auto">
          <a:xfrm>
            <a:off x="9552594" y="4975561"/>
            <a:ext cx="576262" cy="0"/>
          </a:xfrm>
          <a:prstGeom prst="line">
            <a:avLst/>
          </a:prstGeom>
          <a:noFill/>
          <a:ln w="38100">
            <a:solidFill>
              <a:srgbClr val="C00000"/>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Tree>
    <p:extLst>
      <p:ext uri="{BB962C8B-B14F-4D97-AF65-F5344CB8AC3E}">
        <p14:creationId xmlns:p14="http://schemas.microsoft.com/office/powerpoint/2010/main" xmlns="" val="11979691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BE9605-ABFD-4E4C-B630-81F927887392}"/>
              </a:ext>
            </a:extLst>
          </p:cNvPr>
          <p:cNvSpPr>
            <a:spLocks noGrp="1"/>
          </p:cNvSpPr>
          <p:nvPr>
            <p:ph type="title"/>
          </p:nvPr>
        </p:nvSpPr>
        <p:spPr/>
        <p:txBody>
          <a:bodyPr/>
          <a:lstStyle/>
          <a:p>
            <a:r>
              <a:rPr lang="zh-CN" altLang="en-US" dirty="0">
                <a:latin typeface="宋体" panose="02010600030101010101" pitchFamily="2" charset="-122"/>
              </a:rPr>
              <a:t>循环单链表合并为一个循环单链表</a:t>
            </a:r>
            <a:endParaRPr lang="zh-CN" altLang="en-US" dirty="0"/>
          </a:p>
        </p:txBody>
      </p:sp>
      <p:sp>
        <p:nvSpPr>
          <p:cNvPr id="3" name="内容占位符 2">
            <a:extLst>
              <a:ext uri="{FF2B5EF4-FFF2-40B4-BE49-F238E27FC236}">
                <a16:creationId xmlns:a16="http://schemas.microsoft.com/office/drawing/2014/main" xmlns="" id="{C55BAAE8-C83E-4656-A97A-0909A34D4E32}"/>
              </a:ext>
            </a:extLst>
          </p:cNvPr>
          <p:cNvSpPr>
            <a:spLocks noGrp="1"/>
          </p:cNvSpPr>
          <p:nvPr>
            <p:ph idx="1"/>
          </p:nvPr>
        </p:nvSpPr>
        <p:spPr/>
        <p:txBody>
          <a:bodyPr/>
          <a:lstStyle/>
          <a:p>
            <a:pPr>
              <a:lnSpc>
                <a:spcPct val="150000"/>
              </a:lnSpc>
              <a:spcBef>
                <a:spcPts val="600"/>
              </a:spcBef>
            </a:pPr>
            <a:r>
              <a:rPr lang="zh-CN" altLang="en-US" sz="2400" dirty="0"/>
              <a:t>已知：有两个带头结点的循环单链表</a:t>
            </a:r>
            <a:r>
              <a:rPr lang="en-US" altLang="zh-CN" sz="2400" dirty="0"/>
              <a:t>LA</a:t>
            </a:r>
            <a:r>
              <a:rPr lang="zh-CN" altLang="en-US" sz="2400" dirty="0"/>
              <a:t>、</a:t>
            </a:r>
            <a:r>
              <a:rPr lang="en-US" altLang="zh-CN" sz="2400" dirty="0"/>
              <a:t>LB</a:t>
            </a:r>
            <a:r>
              <a:rPr lang="zh-CN" altLang="en-US" sz="2400" dirty="0"/>
              <a:t>，编写一个算法，将两个循环单链表合并为一个循环单链表，其头指针为</a:t>
            </a:r>
            <a:r>
              <a:rPr lang="en-US" altLang="zh-CN" sz="2400" dirty="0"/>
              <a:t>LA</a:t>
            </a:r>
            <a:r>
              <a:rPr lang="zh-CN" altLang="en-US" sz="2400" dirty="0"/>
              <a:t>。</a:t>
            </a:r>
          </a:p>
          <a:p>
            <a:pPr>
              <a:lnSpc>
                <a:spcPct val="150000"/>
              </a:lnSpc>
              <a:spcBef>
                <a:spcPts val="600"/>
              </a:spcBef>
            </a:pPr>
            <a:r>
              <a:rPr lang="zh-CN" altLang="en-US" sz="2400" dirty="0"/>
              <a:t>算法思想：</a:t>
            </a:r>
            <a:endParaRPr lang="en-US" altLang="zh-CN" sz="2400" dirty="0"/>
          </a:p>
          <a:p>
            <a:pPr lvl="1">
              <a:lnSpc>
                <a:spcPct val="150000"/>
              </a:lnSpc>
              <a:spcBef>
                <a:spcPts val="600"/>
              </a:spcBef>
            </a:pPr>
            <a:r>
              <a:rPr lang="zh-CN" altLang="en-US" sz="2200" dirty="0"/>
              <a:t>先找到两个链表的尾，并分别由指针</a:t>
            </a:r>
            <a:r>
              <a:rPr lang="en-US" altLang="zh-CN" sz="2200" dirty="0"/>
              <a:t>p</a:t>
            </a:r>
            <a:r>
              <a:rPr lang="zh-CN" altLang="en-US" sz="2200" dirty="0"/>
              <a:t>、</a:t>
            </a:r>
            <a:r>
              <a:rPr lang="en-US" altLang="zh-CN" sz="2200" dirty="0"/>
              <a:t>q</a:t>
            </a:r>
            <a:r>
              <a:rPr lang="zh-CN" altLang="en-US" sz="2200" dirty="0"/>
              <a:t>指向它们</a:t>
            </a:r>
            <a:endParaRPr lang="en-US" altLang="zh-CN" sz="2200" dirty="0"/>
          </a:p>
          <a:p>
            <a:pPr lvl="1">
              <a:lnSpc>
                <a:spcPct val="150000"/>
              </a:lnSpc>
              <a:spcBef>
                <a:spcPts val="600"/>
              </a:spcBef>
            </a:pPr>
            <a:r>
              <a:rPr lang="zh-CN" altLang="en-US" sz="2200" dirty="0"/>
              <a:t>然后将第一个链表的尾与第二个表的第一个结点链接起来</a:t>
            </a:r>
            <a:endParaRPr lang="en-US" altLang="zh-CN" sz="2200" dirty="0"/>
          </a:p>
          <a:p>
            <a:pPr lvl="1">
              <a:lnSpc>
                <a:spcPct val="150000"/>
              </a:lnSpc>
              <a:spcBef>
                <a:spcPts val="600"/>
              </a:spcBef>
            </a:pPr>
            <a:r>
              <a:rPr lang="zh-CN" altLang="en-US" sz="2200" dirty="0"/>
              <a:t>修改第二个表的尾</a:t>
            </a:r>
            <a:r>
              <a:rPr lang="en-US" altLang="zh-CN" sz="2200" dirty="0"/>
              <a:t>q</a:t>
            </a:r>
            <a:r>
              <a:rPr lang="zh-CN" altLang="en-US" sz="2200" dirty="0"/>
              <a:t>，使它的链域指向第一个表的头结点</a:t>
            </a:r>
          </a:p>
          <a:p>
            <a:pPr>
              <a:lnSpc>
                <a:spcPct val="150000"/>
              </a:lnSpc>
              <a:spcBef>
                <a:spcPts val="600"/>
              </a:spcBef>
            </a:pPr>
            <a:endParaRPr lang="zh-CN" altLang="en-US" sz="2400" dirty="0"/>
          </a:p>
        </p:txBody>
      </p:sp>
    </p:spTree>
    <p:extLst>
      <p:ext uri="{BB962C8B-B14F-4D97-AF65-F5344CB8AC3E}">
        <p14:creationId xmlns:p14="http://schemas.microsoft.com/office/powerpoint/2010/main" xmlns="" val="10549983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BDD2C731-91F7-4028-B459-E3A9817A2F1E}"/>
              </a:ext>
            </a:extLst>
          </p:cNvPr>
          <p:cNvSpPr>
            <a:spLocks noGrp="1"/>
          </p:cNvSpPr>
          <p:nvPr>
            <p:ph idx="1"/>
          </p:nvPr>
        </p:nvSpPr>
        <p:spPr>
          <a:xfrm>
            <a:off x="609600" y="1066800"/>
            <a:ext cx="11404600" cy="5334000"/>
          </a:xfrm>
        </p:spPr>
        <p:txBody>
          <a:bodyPr/>
          <a:lstStyle/>
          <a:p>
            <a:pPr marL="0" indent="0">
              <a:spcBef>
                <a:spcPts val="600"/>
              </a:spcBef>
              <a:spcAft>
                <a:spcPts val="0"/>
              </a:spcAft>
              <a:buNone/>
            </a:pPr>
            <a:r>
              <a:rPr lang="en-US" altLang="zh-CN" sz="2000" dirty="0" err="1"/>
              <a:t>LinkList</a:t>
            </a:r>
            <a:r>
              <a:rPr lang="en-US" altLang="zh-CN" sz="2000" dirty="0"/>
              <a:t>   merge_1(</a:t>
            </a:r>
            <a:r>
              <a:rPr lang="en-US" altLang="zh-CN" sz="2000" dirty="0" err="1"/>
              <a:t>LinkList</a:t>
            </a:r>
            <a:r>
              <a:rPr lang="en-US" altLang="zh-CN" sz="2000" dirty="0"/>
              <a:t> </a:t>
            </a:r>
            <a:r>
              <a:rPr lang="en-US" altLang="zh-CN" sz="2000" dirty="0" err="1"/>
              <a:t>LA,LinkList</a:t>
            </a:r>
            <a:r>
              <a:rPr lang="en-US" altLang="zh-CN" sz="2000" dirty="0"/>
              <a:t> LB) {</a:t>
            </a:r>
          </a:p>
          <a:p>
            <a:pPr marL="0" indent="0">
              <a:spcBef>
                <a:spcPts val="600"/>
              </a:spcBef>
              <a:spcAft>
                <a:spcPts val="0"/>
              </a:spcAft>
              <a:buNone/>
            </a:pPr>
            <a:r>
              <a:rPr lang="en-US" altLang="zh-CN" sz="2000" dirty="0"/>
              <a:t>    Node *p, *q;</a:t>
            </a:r>
          </a:p>
          <a:p>
            <a:pPr marL="0" indent="0">
              <a:spcBef>
                <a:spcPts val="600"/>
              </a:spcBef>
              <a:spcAft>
                <a:spcPts val="0"/>
              </a:spcAft>
              <a:buNone/>
            </a:pPr>
            <a:r>
              <a:rPr lang="en-US" altLang="zh-CN" sz="2000" dirty="0"/>
              <a:t>    p=LA;</a:t>
            </a:r>
          </a:p>
          <a:p>
            <a:pPr marL="0" indent="0">
              <a:spcBef>
                <a:spcPts val="600"/>
              </a:spcBef>
              <a:spcAft>
                <a:spcPts val="0"/>
              </a:spcAft>
              <a:buNone/>
            </a:pPr>
            <a:r>
              <a:rPr lang="en-US" altLang="zh-CN" sz="2000" dirty="0"/>
              <a:t>    q=LB;</a:t>
            </a:r>
          </a:p>
          <a:p>
            <a:pPr marL="0" indent="0">
              <a:spcBef>
                <a:spcPts val="600"/>
              </a:spcBef>
              <a:spcAft>
                <a:spcPts val="0"/>
              </a:spcAft>
              <a:buNone/>
            </a:pPr>
            <a:r>
              <a:rPr lang="en-US" altLang="zh-CN" sz="2000" dirty="0"/>
              <a:t>    while (p-&gt;next!=LA)</a:t>
            </a:r>
          </a:p>
          <a:p>
            <a:pPr marL="0" indent="0">
              <a:spcBef>
                <a:spcPts val="600"/>
              </a:spcBef>
              <a:spcAft>
                <a:spcPts val="0"/>
              </a:spcAft>
              <a:buNone/>
            </a:pPr>
            <a:r>
              <a:rPr lang="en-US" altLang="zh-CN" sz="2000" dirty="0"/>
              <a:t>        p=p-&gt;next;	   </a:t>
            </a:r>
            <a:r>
              <a:rPr lang="en-US" altLang="zh-CN" sz="2000" dirty="0">
                <a:solidFill>
                  <a:srgbClr val="CC00CC"/>
                </a:solidFill>
              </a:rPr>
              <a:t>/*</a:t>
            </a:r>
            <a:r>
              <a:rPr lang="zh-CN" altLang="en-US" sz="2000" dirty="0">
                <a:solidFill>
                  <a:srgbClr val="CC00CC"/>
                </a:solidFill>
              </a:rPr>
              <a:t>找到表</a:t>
            </a:r>
            <a:r>
              <a:rPr lang="en-US" altLang="zh-CN" sz="2000" dirty="0">
                <a:solidFill>
                  <a:srgbClr val="CC00CC"/>
                </a:solidFill>
              </a:rPr>
              <a:t>LA</a:t>
            </a:r>
            <a:r>
              <a:rPr lang="zh-CN" altLang="en-US" sz="2000" dirty="0">
                <a:solidFill>
                  <a:srgbClr val="CC00CC"/>
                </a:solidFill>
              </a:rPr>
              <a:t>的表尾，用</a:t>
            </a:r>
            <a:r>
              <a:rPr lang="en-US" altLang="zh-CN" sz="2000" dirty="0">
                <a:solidFill>
                  <a:srgbClr val="CC00CC"/>
                </a:solidFill>
              </a:rPr>
              <a:t>p</a:t>
            </a:r>
            <a:r>
              <a:rPr lang="zh-CN" altLang="en-US" sz="2000" dirty="0">
                <a:solidFill>
                  <a:srgbClr val="CC00CC"/>
                </a:solidFill>
              </a:rPr>
              <a:t>指向它*</a:t>
            </a:r>
            <a:r>
              <a:rPr lang="en-US" altLang="zh-CN" sz="2000" dirty="0">
                <a:solidFill>
                  <a:srgbClr val="CC00CC"/>
                </a:solidFill>
              </a:rPr>
              <a:t>/</a:t>
            </a:r>
          </a:p>
          <a:p>
            <a:pPr marL="0" indent="0">
              <a:spcBef>
                <a:spcPts val="600"/>
              </a:spcBef>
              <a:spcAft>
                <a:spcPts val="0"/>
              </a:spcAft>
              <a:buNone/>
            </a:pPr>
            <a:r>
              <a:rPr lang="en-US" altLang="zh-CN" sz="2000" dirty="0"/>
              <a:t>    while (q-&gt;next!=LB)</a:t>
            </a:r>
          </a:p>
          <a:p>
            <a:pPr marL="0" indent="0">
              <a:spcBef>
                <a:spcPts val="600"/>
              </a:spcBef>
              <a:spcAft>
                <a:spcPts val="0"/>
              </a:spcAft>
              <a:buNone/>
            </a:pPr>
            <a:r>
              <a:rPr lang="en-US" altLang="zh-CN" sz="2000" dirty="0"/>
              <a:t>        q=q-&gt;next;	   </a:t>
            </a:r>
            <a:r>
              <a:rPr lang="en-US" altLang="zh-CN" sz="2000" dirty="0">
                <a:solidFill>
                  <a:srgbClr val="CC00CC"/>
                </a:solidFill>
              </a:rPr>
              <a:t>/*</a:t>
            </a:r>
            <a:r>
              <a:rPr lang="zh-CN" altLang="en-US" sz="2000" dirty="0">
                <a:solidFill>
                  <a:srgbClr val="CC00CC"/>
                </a:solidFill>
              </a:rPr>
              <a:t>找到表</a:t>
            </a:r>
            <a:r>
              <a:rPr lang="en-US" altLang="zh-CN" sz="2000" dirty="0">
                <a:solidFill>
                  <a:srgbClr val="CC00CC"/>
                </a:solidFill>
              </a:rPr>
              <a:t>LB</a:t>
            </a:r>
            <a:r>
              <a:rPr lang="zh-CN" altLang="en-US" sz="2000" dirty="0">
                <a:solidFill>
                  <a:srgbClr val="CC00CC"/>
                </a:solidFill>
              </a:rPr>
              <a:t>的表尾，用</a:t>
            </a:r>
            <a:r>
              <a:rPr lang="en-US" altLang="zh-CN" sz="2000" dirty="0">
                <a:solidFill>
                  <a:srgbClr val="CC00CC"/>
                </a:solidFill>
              </a:rPr>
              <a:t>q</a:t>
            </a:r>
            <a:r>
              <a:rPr lang="zh-CN" altLang="en-US" sz="2000" dirty="0">
                <a:solidFill>
                  <a:srgbClr val="CC00CC"/>
                </a:solidFill>
              </a:rPr>
              <a:t>指向它*</a:t>
            </a:r>
            <a:r>
              <a:rPr lang="en-US" altLang="zh-CN" sz="2000" dirty="0">
                <a:solidFill>
                  <a:srgbClr val="CC00CC"/>
                </a:solidFill>
              </a:rPr>
              <a:t>/</a:t>
            </a:r>
          </a:p>
          <a:p>
            <a:pPr marL="0" indent="0">
              <a:spcBef>
                <a:spcPts val="600"/>
              </a:spcBef>
              <a:spcAft>
                <a:spcPts val="0"/>
              </a:spcAft>
              <a:buNone/>
            </a:pPr>
            <a:r>
              <a:rPr lang="en-US" altLang="zh-CN" sz="2000" dirty="0"/>
              <a:t>    q-&gt;next=LA;	   </a:t>
            </a:r>
            <a:r>
              <a:rPr lang="en-US" altLang="zh-CN" sz="2000" dirty="0">
                <a:solidFill>
                  <a:srgbClr val="CC00CC"/>
                </a:solidFill>
              </a:rPr>
              <a:t>/*</a:t>
            </a:r>
            <a:r>
              <a:rPr lang="zh-CN" altLang="en-US" sz="2000" dirty="0">
                <a:solidFill>
                  <a:srgbClr val="CC00CC"/>
                </a:solidFill>
              </a:rPr>
              <a:t>修改表</a:t>
            </a:r>
            <a:r>
              <a:rPr lang="en-US" altLang="zh-CN" sz="2000" dirty="0">
                <a:solidFill>
                  <a:srgbClr val="CC00CC"/>
                </a:solidFill>
              </a:rPr>
              <a:t>LB </a:t>
            </a:r>
            <a:r>
              <a:rPr lang="zh-CN" altLang="en-US" sz="2000" dirty="0">
                <a:solidFill>
                  <a:srgbClr val="CC00CC"/>
                </a:solidFill>
              </a:rPr>
              <a:t>的尾指针，使之指向表</a:t>
            </a:r>
            <a:r>
              <a:rPr lang="en-US" altLang="zh-CN" sz="2000" dirty="0">
                <a:solidFill>
                  <a:srgbClr val="CC00CC"/>
                </a:solidFill>
              </a:rPr>
              <a:t>LA </a:t>
            </a:r>
            <a:r>
              <a:rPr lang="zh-CN" altLang="en-US" sz="2000" dirty="0">
                <a:solidFill>
                  <a:srgbClr val="CC00CC"/>
                </a:solidFill>
              </a:rPr>
              <a:t>的头结点*</a:t>
            </a:r>
            <a:r>
              <a:rPr lang="en-US" altLang="zh-CN" sz="2000" dirty="0">
                <a:solidFill>
                  <a:srgbClr val="CC00CC"/>
                </a:solidFill>
              </a:rPr>
              <a:t>/</a:t>
            </a:r>
          </a:p>
          <a:p>
            <a:pPr marL="0" indent="0">
              <a:spcBef>
                <a:spcPts val="600"/>
              </a:spcBef>
              <a:spcAft>
                <a:spcPts val="0"/>
              </a:spcAft>
              <a:buNone/>
            </a:pPr>
            <a:r>
              <a:rPr lang="en-US" altLang="zh-CN" sz="2000" dirty="0"/>
              <a:t>    p-&gt;next=LB-&gt;next;  </a:t>
            </a:r>
            <a:r>
              <a:rPr lang="en-US" altLang="zh-CN" sz="2000" dirty="0">
                <a:solidFill>
                  <a:srgbClr val="CC00CC"/>
                </a:solidFill>
              </a:rPr>
              <a:t>/*</a:t>
            </a:r>
            <a:r>
              <a:rPr lang="zh-CN" altLang="en-US" sz="2000" dirty="0">
                <a:solidFill>
                  <a:srgbClr val="CC00CC"/>
                </a:solidFill>
              </a:rPr>
              <a:t>修改表</a:t>
            </a:r>
            <a:r>
              <a:rPr lang="en-US" altLang="zh-CN" sz="2000" dirty="0">
                <a:solidFill>
                  <a:srgbClr val="CC00CC"/>
                </a:solidFill>
              </a:rPr>
              <a:t>LA</a:t>
            </a:r>
            <a:r>
              <a:rPr lang="zh-CN" altLang="en-US" sz="2000" dirty="0">
                <a:solidFill>
                  <a:srgbClr val="CC00CC"/>
                </a:solidFill>
              </a:rPr>
              <a:t>的尾指针，使之指向表</a:t>
            </a:r>
            <a:r>
              <a:rPr lang="en-US" altLang="zh-CN" sz="2000" dirty="0">
                <a:solidFill>
                  <a:srgbClr val="CC00CC"/>
                </a:solidFill>
              </a:rPr>
              <a:t>LB </a:t>
            </a:r>
            <a:r>
              <a:rPr lang="zh-CN" altLang="en-US" sz="2000" dirty="0">
                <a:solidFill>
                  <a:srgbClr val="CC00CC"/>
                </a:solidFill>
              </a:rPr>
              <a:t>中的第一个结点*</a:t>
            </a:r>
            <a:r>
              <a:rPr lang="en-US" altLang="zh-CN" sz="2000" dirty="0">
                <a:solidFill>
                  <a:srgbClr val="CC00CC"/>
                </a:solidFill>
              </a:rPr>
              <a:t>/</a:t>
            </a:r>
          </a:p>
          <a:p>
            <a:pPr marL="0" indent="0">
              <a:spcBef>
                <a:spcPts val="600"/>
              </a:spcBef>
              <a:spcAft>
                <a:spcPts val="0"/>
              </a:spcAft>
              <a:buNone/>
            </a:pPr>
            <a:r>
              <a:rPr lang="en-US" altLang="zh-CN" sz="2000" dirty="0"/>
              <a:t>    free(LB);</a:t>
            </a:r>
          </a:p>
          <a:p>
            <a:pPr marL="0" indent="0">
              <a:spcBef>
                <a:spcPts val="600"/>
              </a:spcBef>
              <a:spcAft>
                <a:spcPts val="0"/>
              </a:spcAft>
              <a:buNone/>
            </a:pPr>
            <a:r>
              <a:rPr lang="en-US" altLang="zh-CN" sz="2000" dirty="0"/>
              <a:t>    return(LA);</a:t>
            </a:r>
          </a:p>
          <a:p>
            <a:pPr marL="0" indent="0">
              <a:spcBef>
                <a:spcPts val="600"/>
              </a:spcBef>
              <a:spcAft>
                <a:spcPts val="0"/>
              </a:spcAft>
              <a:buNone/>
            </a:pPr>
            <a:r>
              <a:rPr lang="en-US" altLang="zh-CN" sz="2000" dirty="0"/>
              <a:t>}</a:t>
            </a:r>
            <a:endParaRPr lang="zh-CN" altLang="en-US" sz="2000" dirty="0"/>
          </a:p>
        </p:txBody>
      </p:sp>
      <p:sp>
        <p:nvSpPr>
          <p:cNvPr id="2" name="标题 1">
            <a:extLst>
              <a:ext uri="{FF2B5EF4-FFF2-40B4-BE49-F238E27FC236}">
                <a16:creationId xmlns:a16="http://schemas.microsoft.com/office/drawing/2014/main" xmlns="" id="{9431B5CA-0AE3-4C2B-B632-8C20209F7521}"/>
              </a:ext>
            </a:extLst>
          </p:cNvPr>
          <p:cNvSpPr>
            <a:spLocks noGrp="1"/>
          </p:cNvSpPr>
          <p:nvPr>
            <p:ph type="title"/>
          </p:nvPr>
        </p:nvSpPr>
        <p:spPr>
          <a:xfrm>
            <a:off x="914400" y="457199"/>
            <a:ext cx="10363200" cy="505399"/>
          </a:xfrm>
        </p:spPr>
        <p:txBody>
          <a:bodyPr/>
          <a:lstStyle/>
          <a:p>
            <a:r>
              <a:rPr lang="zh-CN" altLang="en-US" sz="3200" dirty="0"/>
              <a:t>采用头指针合并</a:t>
            </a:r>
          </a:p>
        </p:txBody>
      </p:sp>
      <p:sp>
        <p:nvSpPr>
          <p:cNvPr id="4" name="Rectangle 6">
            <a:extLst>
              <a:ext uri="{FF2B5EF4-FFF2-40B4-BE49-F238E27FC236}">
                <a16:creationId xmlns:a16="http://schemas.microsoft.com/office/drawing/2014/main" xmlns="" id="{0986344B-3C25-4389-8860-0D1FF04B3EF2}"/>
              </a:ext>
            </a:extLst>
          </p:cNvPr>
          <p:cNvSpPr>
            <a:spLocks noChangeArrowheads="1"/>
          </p:cNvSpPr>
          <p:nvPr/>
        </p:nvSpPr>
        <p:spPr bwMode="auto">
          <a:xfrm>
            <a:off x="3723251" y="5562600"/>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5" name="Rectangle 7">
            <a:extLst>
              <a:ext uri="{FF2B5EF4-FFF2-40B4-BE49-F238E27FC236}">
                <a16:creationId xmlns:a16="http://schemas.microsoft.com/office/drawing/2014/main" xmlns="" id="{49F0B1FD-875D-4B48-8EFC-8687CD72A246}"/>
              </a:ext>
            </a:extLst>
          </p:cNvPr>
          <p:cNvSpPr>
            <a:spLocks noChangeArrowheads="1"/>
          </p:cNvSpPr>
          <p:nvPr/>
        </p:nvSpPr>
        <p:spPr bwMode="auto">
          <a:xfrm>
            <a:off x="4264590" y="5562600"/>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6" name="Rectangle 11">
            <a:extLst>
              <a:ext uri="{FF2B5EF4-FFF2-40B4-BE49-F238E27FC236}">
                <a16:creationId xmlns:a16="http://schemas.microsoft.com/office/drawing/2014/main" xmlns="" id="{C9B6F029-1AD4-4910-9649-6C098267B2AE}"/>
              </a:ext>
            </a:extLst>
          </p:cNvPr>
          <p:cNvSpPr>
            <a:spLocks noChangeArrowheads="1"/>
          </p:cNvSpPr>
          <p:nvPr/>
        </p:nvSpPr>
        <p:spPr bwMode="auto">
          <a:xfrm>
            <a:off x="5091677"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7" name="Rectangle 12">
            <a:extLst>
              <a:ext uri="{FF2B5EF4-FFF2-40B4-BE49-F238E27FC236}">
                <a16:creationId xmlns:a16="http://schemas.microsoft.com/office/drawing/2014/main" xmlns="" id="{D00DC316-AC75-4842-B7DD-429A958528BF}"/>
              </a:ext>
            </a:extLst>
          </p:cNvPr>
          <p:cNvSpPr>
            <a:spLocks noChangeArrowheads="1"/>
          </p:cNvSpPr>
          <p:nvPr/>
        </p:nvSpPr>
        <p:spPr bwMode="auto">
          <a:xfrm>
            <a:off x="5633015"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8" name="Rectangle 13">
            <a:extLst>
              <a:ext uri="{FF2B5EF4-FFF2-40B4-BE49-F238E27FC236}">
                <a16:creationId xmlns:a16="http://schemas.microsoft.com/office/drawing/2014/main" xmlns="" id="{01DB8607-73CB-456E-9296-18F820800846}"/>
              </a:ext>
            </a:extLst>
          </p:cNvPr>
          <p:cNvSpPr>
            <a:spLocks noChangeArrowheads="1"/>
          </p:cNvSpPr>
          <p:nvPr/>
        </p:nvSpPr>
        <p:spPr bwMode="auto">
          <a:xfrm>
            <a:off x="6935589"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baseline="-25000" dirty="0">
                <a:solidFill>
                  <a:srgbClr val="3333FF"/>
                </a:solidFill>
                <a:latin typeface="Times New Roman" pitchFamily="18" charset="0"/>
                <a:cs typeface="Times New Roman" pitchFamily="18" charset="0"/>
              </a:rPr>
              <a:t>n</a:t>
            </a:r>
          </a:p>
        </p:txBody>
      </p:sp>
      <p:sp>
        <p:nvSpPr>
          <p:cNvPr id="9" name="Rectangle 14">
            <a:extLst>
              <a:ext uri="{FF2B5EF4-FFF2-40B4-BE49-F238E27FC236}">
                <a16:creationId xmlns:a16="http://schemas.microsoft.com/office/drawing/2014/main" xmlns="" id="{43A63672-DD1A-4951-9E98-7D3CFC76AD6C}"/>
              </a:ext>
            </a:extLst>
          </p:cNvPr>
          <p:cNvSpPr>
            <a:spLocks noChangeArrowheads="1"/>
          </p:cNvSpPr>
          <p:nvPr/>
        </p:nvSpPr>
        <p:spPr bwMode="auto">
          <a:xfrm>
            <a:off x="7476927"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0" name="Text Box 17">
            <a:extLst>
              <a:ext uri="{FF2B5EF4-FFF2-40B4-BE49-F238E27FC236}">
                <a16:creationId xmlns:a16="http://schemas.microsoft.com/office/drawing/2014/main" xmlns="" id="{2BEC04D3-93A7-4DE4-A3CF-78B423A7DD55}"/>
              </a:ext>
            </a:extLst>
          </p:cNvPr>
          <p:cNvSpPr txBox="1">
            <a:spLocks noChangeArrowheads="1"/>
          </p:cNvSpPr>
          <p:nvPr/>
        </p:nvSpPr>
        <p:spPr bwMode="auto">
          <a:xfrm>
            <a:off x="6425704" y="5562231"/>
            <a:ext cx="576221" cy="457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dirty="0">
                <a:solidFill>
                  <a:srgbClr val="3333FF"/>
                </a:solidFill>
                <a:latin typeface="宋体" pitchFamily="2" charset="-122"/>
                <a:cs typeface="Times New Roman" pitchFamily="18" charset="0"/>
              </a:rPr>
              <a:t>…</a:t>
            </a:r>
            <a:endParaRPr kumimoji="1" lang="en-US" altLang="zh-CN" sz="2400" b="1" dirty="0">
              <a:solidFill>
                <a:srgbClr val="3333FF"/>
              </a:solidFill>
              <a:latin typeface="Times New Roman" pitchFamily="18" charset="0"/>
              <a:cs typeface="Times New Roman" pitchFamily="18" charset="0"/>
            </a:endParaRPr>
          </a:p>
        </p:txBody>
      </p:sp>
      <p:sp>
        <p:nvSpPr>
          <p:cNvPr id="11" name="Line 20">
            <a:extLst>
              <a:ext uri="{FF2B5EF4-FFF2-40B4-BE49-F238E27FC236}">
                <a16:creationId xmlns:a16="http://schemas.microsoft.com/office/drawing/2014/main" xmlns="" id="{E4D972AB-D951-4F9B-BD4E-0023627CEE2C}"/>
              </a:ext>
            </a:extLst>
          </p:cNvPr>
          <p:cNvSpPr>
            <a:spLocks noChangeShapeType="1"/>
          </p:cNvSpPr>
          <p:nvPr/>
        </p:nvSpPr>
        <p:spPr bwMode="auto">
          <a:xfrm>
            <a:off x="4515309" y="5778868"/>
            <a:ext cx="576221"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2" name="Line 21">
            <a:extLst>
              <a:ext uri="{FF2B5EF4-FFF2-40B4-BE49-F238E27FC236}">
                <a16:creationId xmlns:a16="http://schemas.microsoft.com/office/drawing/2014/main" xmlns="" id="{587214A0-FE1D-4AE0-B3B9-F866FF28C242}"/>
              </a:ext>
            </a:extLst>
          </p:cNvPr>
          <p:cNvSpPr>
            <a:spLocks noChangeShapeType="1"/>
          </p:cNvSpPr>
          <p:nvPr/>
        </p:nvSpPr>
        <p:spPr bwMode="auto">
          <a:xfrm>
            <a:off x="5902890" y="5778132"/>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3" name="Line 22">
            <a:extLst>
              <a:ext uri="{FF2B5EF4-FFF2-40B4-BE49-F238E27FC236}">
                <a16:creationId xmlns:a16="http://schemas.microsoft.com/office/drawing/2014/main" xmlns="" id="{5F26B50F-24D9-4085-95D6-10E41BE78F85}"/>
              </a:ext>
            </a:extLst>
          </p:cNvPr>
          <p:cNvSpPr>
            <a:spLocks noChangeShapeType="1"/>
          </p:cNvSpPr>
          <p:nvPr/>
        </p:nvSpPr>
        <p:spPr bwMode="auto">
          <a:xfrm>
            <a:off x="7728567" y="5790892"/>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6" name="Rectangle 11">
            <a:extLst>
              <a:ext uri="{FF2B5EF4-FFF2-40B4-BE49-F238E27FC236}">
                <a16:creationId xmlns:a16="http://schemas.microsoft.com/office/drawing/2014/main" xmlns="" id="{737FFF2D-1D22-4357-B8BE-25318BC3085C}"/>
              </a:ext>
            </a:extLst>
          </p:cNvPr>
          <p:cNvSpPr>
            <a:spLocks noChangeArrowheads="1"/>
          </p:cNvSpPr>
          <p:nvPr/>
        </p:nvSpPr>
        <p:spPr bwMode="auto">
          <a:xfrm>
            <a:off x="8297862"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r>
              <a:rPr lang="en-US" altLang="zh-CN" sz="2000" b="1" baseline="-25000" dirty="0">
                <a:solidFill>
                  <a:srgbClr val="3333FF"/>
                </a:solidFill>
              </a:rPr>
              <a:t>1</a:t>
            </a:r>
          </a:p>
        </p:txBody>
      </p:sp>
      <p:sp>
        <p:nvSpPr>
          <p:cNvPr id="17" name="Rectangle 12">
            <a:extLst>
              <a:ext uri="{FF2B5EF4-FFF2-40B4-BE49-F238E27FC236}">
                <a16:creationId xmlns:a16="http://schemas.microsoft.com/office/drawing/2014/main" xmlns="" id="{7E9CC099-B5C2-4DBB-A24F-D5725ED3D002}"/>
              </a:ext>
            </a:extLst>
          </p:cNvPr>
          <p:cNvSpPr>
            <a:spLocks noChangeArrowheads="1"/>
          </p:cNvSpPr>
          <p:nvPr/>
        </p:nvSpPr>
        <p:spPr bwMode="auto">
          <a:xfrm>
            <a:off x="8839200"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8" name="Rectangle 13">
            <a:extLst>
              <a:ext uri="{FF2B5EF4-FFF2-40B4-BE49-F238E27FC236}">
                <a16:creationId xmlns:a16="http://schemas.microsoft.com/office/drawing/2014/main" xmlns="" id="{39019242-9680-48CB-BD74-8FE696C67513}"/>
              </a:ext>
            </a:extLst>
          </p:cNvPr>
          <p:cNvSpPr>
            <a:spLocks noChangeArrowheads="1"/>
          </p:cNvSpPr>
          <p:nvPr/>
        </p:nvSpPr>
        <p:spPr bwMode="auto">
          <a:xfrm>
            <a:off x="10141774"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b</a:t>
            </a:r>
            <a:r>
              <a:rPr lang="en-US" altLang="zh-CN" sz="2000" b="1" baseline="-25000" dirty="0" err="1">
                <a:solidFill>
                  <a:srgbClr val="3333FF"/>
                </a:solidFill>
                <a:latin typeface="Times New Roman" pitchFamily="18" charset="0"/>
                <a:cs typeface="Times New Roman" pitchFamily="18" charset="0"/>
              </a:rPr>
              <a:t>m</a:t>
            </a:r>
            <a:endParaRPr lang="en-US" altLang="zh-CN" sz="2000" b="1" baseline="-25000" dirty="0">
              <a:solidFill>
                <a:srgbClr val="3333FF"/>
              </a:solidFill>
              <a:latin typeface="Times New Roman" pitchFamily="18" charset="0"/>
              <a:cs typeface="Times New Roman" pitchFamily="18" charset="0"/>
            </a:endParaRPr>
          </a:p>
        </p:txBody>
      </p:sp>
      <p:sp>
        <p:nvSpPr>
          <p:cNvPr id="19" name="Rectangle 14">
            <a:extLst>
              <a:ext uri="{FF2B5EF4-FFF2-40B4-BE49-F238E27FC236}">
                <a16:creationId xmlns:a16="http://schemas.microsoft.com/office/drawing/2014/main" xmlns="" id="{C5E637D6-DC59-498D-B064-7310F3644228}"/>
              </a:ext>
            </a:extLst>
          </p:cNvPr>
          <p:cNvSpPr>
            <a:spLocks noChangeArrowheads="1"/>
          </p:cNvSpPr>
          <p:nvPr/>
        </p:nvSpPr>
        <p:spPr bwMode="auto">
          <a:xfrm>
            <a:off x="10683112"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0" name="Text Box 17">
            <a:extLst>
              <a:ext uri="{FF2B5EF4-FFF2-40B4-BE49-F238E27FC236}">
                <a16:creationId xmlns:a16="http://schemas.microsoft.com/office/drawing/2014/main" xmlns="" id="{959D13BD-B1C7-4104-97BA-AFD3BDB85EA8}"/>
              </a:ext>
            </a:extLst>
          </p:cNvPr>
          <p:cNvSpPr txBox="1">
            <a:spLocks noChangeArrowheads="1"/>
          </p:cNvSpPr>
          <p:nvPr/>
        </p:nvSpPr>
        <p:spPr bwMode="auto">
          <a:xfrm>
            <a:off x="9631889" y="5562231"/>
            <a:ext cx="576221" cy="457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dirty="0">
                <a:solidFill>
                  <a:srgbClr val="3333FF"/>
                </a:solidFill>
                <a:latin typeface="宋体" pitchFamily="2" charset="-122"/>
                <a:cs typeface="Times New Roman" pitchFamily="18" charset="0"/>
              </a:rPr>
              <a:t>…</a:t>
            </a:r>
            <a:endParaRPr kumimoji="1" lang="en-US" altLang="zh-CN" sz="2400" b="1" dirty="0">
              <a:solidFill>
                <a:srgbClr val="3333FF"/>
              </a:solidFill>
              <a:latin typeface="Times New Roman" pitchFamily="18" charset="0"/>
              <a:cs typeface="Times New Roman" pitchFamily="18" charset="0"/>
            </a:endParaRPr>
          </a:p>
        </p:txBody>
      </p:sp>
      <p:sp>
        <p:nvSpPr>
          <p:cNvPr id="21" name="Line 21">
            <a:extLst>
              <a:ext uri="{FF2B5EF4-FFF2-40B4-BE49-F238E27FC236}">
                <a16:creationId xmlns:a16="http://schemas.microsoft.com/office/drawing/2014/main" xmlns="" id="{92EF6D3D-6413-4A9E-8EF0-FFA44BE180E4}"/>
              </a:ext>
            </a:extLst>
          </p:cNvPr>
          <p:cNvSpPr>
            <a:spLocks noChangeShapeType="1"/>
          </p:cNvSpPr>
          <p:nvPr/>
        </p:nvSpPr>
        <p:spPr bwMode="auto">
          <a:xfrm>
            <a:off x="9109075" y="5778132"/>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2" name="任意多边形 22">
            <a:extLst>
              <a:ext uri="{FF2B5EF4-FFF2-40B4-BE49-F238E27FC236}">
                <a16:creationId xmlns:a16="http://schemas.microsoft.com/office/drawing/2014/main" xmlns="" id="{77E7F338-DFEC-4A10-905C-B03E5168A404}"/>
              </a:ext>
            </a:extLst>
          </p:cNvPr>
          <p:cNvSpPr/>
          <p:nvPr/>
        </p:nvSpPr>
        <p:spPr bwMode="auto">
          <a:xfrm>
            <a:off x="3966391" y="5788354"/>
            <a:ext cx="7538809" cy="681004"/>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24" name="Arc 18">
            <a:extLst>
              <a:ext uri="{FF2B5EF4-FFF2-40B4-BE49-F238E27FC236}">
                <a16:creationId xmlns:a16="http://schemas.microsoft.com/office/drawing/2014/main" xmlns="" id="{72516C40-1557-4A2F-B731-DB086BD1F453}"/>
              </a:ext>
            </a:extLst>
          </p:cNvPr>
          <p:cNvSpPr>
            <a:spLocks/>
          </p:cNvSpPr>
          <p:nvPr/>
        </p:nvSpPr>
        <p:spPr bwMode="auto">
          <a:xfrm>
            <a:off x="3501659" y="5205152"/>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5" name="Text Box 19">
            <a:extLst>
              <a:ext uri="{FF2B5EF4-FFF2-40B4-BE49-F238E27FC236}">
                <a16:creationId xmlns:a16="http://schemas.microsoft.com/office/drawing/2014/main" xmlns="" id="{D748E3C6-A2B8-47F7-95D9-246EA6F5BE96}"/>
              </a:ext>
            </a:extLst>
          </p:cNvPr>
          <p:cNvSpPr txBox="1">
            <a:spLocks noChangeArrowheads="1"/>
          </p:cNvSpPr>
          <p:nvPr/>
        </p:nvSpPr>
        <p:spPr bwMode="auto">
          <a:xfrm>
            <a:off x="2799049" y="4974319"/>
            <a:ext cx="7026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LA</a:t>
            </a:r>
          </a:p>
        </p:txBody>
      </p:sp>
      <p:sp>
        <p:nvSpPr>
          <p:cNvPr id="26" name="Line 18">
            <a:extLst>
              <a:ext uri="{FF2B5EF4-FFF2-40B4-BE49-F238E27FC236}">
                <a16:creationId xmlns:a16="http://schemas.microsoft.com/office/drawing/2014/main" xmlns="" id="{5ACA2E6D-5E80-4C5E-A1C1-8F91F1643343}"/>
              </a:ext>
            </a:extLst>
          </p:cNvPr>
          <p:cNvSpPr>
            <a:spLocks noChangeShapeType="1"/>
          </p:cNvSpPr>
          <p:nvPr/>
        </p:nvSpPr>
        <p:spPr bwMode="auto">
          <a:xfrm>
            <a:off x="7086600" y="5160503"/>
            <a:ext cx="0" cy="360362"/>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27" name="Text Box 19">
            <a:extLst>
              <a:ext uri="{FF2B5EF4-FFF2-40B4-BE49-F238E27FC236}">
                <a16:creationId xmlns:a16="http://schemas.microsoft.com/office/drawing/2014/main" xmlns="" id="{7407EDF7-A020-4775-A48A-C167E15CF91D}"/>
              </a:ext>
            </a:extLst>
          </p:cNvPr>
          <p:cNvSpPr txBox="1">
            <a:spLocks noChangeArrowheads="1"/>
          </p:cNvSpPr>
          <p:nvPr/>
        </p:nvSpPr>
        <p:spPr bwMode="auto">
          <a:xfrm>
            <a:off x="7103248" y="4757041"/>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a:t>
            </a:r>
          </a:p>
        </p:txBody>
      </p:sp>
      <p:sp>
        <p:nvSpPr>
          <p:cNvPr id="28" name="Line 18">
            <a:extLst>
              <a:ext uri="{FF2B5EF4-FFF2-40B4-BE49-F238E27FC236}">
                <a16:creationId xmlns:a16="http://schemas.microsoft.com/office/drawing/2014/main" xmlns="" id="{0EF64F71-97E1-4590-984E-6A071EABBFA6}"/>
              </a:ext>
            </a:extLst>
          </p:cNvPr>
          <p:cNvSpPr>
            <a:spLocks noChangeShapeType="1"/>
          </p:cNvSpPr>
          <p:nvPr/>
        </p:nvSpPr>
        <p:spPr bwMode="auto">
          <a:xfrm>
            <a:off x="10328275" y="5160503"/>
            <a:ext cx="0" cy="360362"/>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29" name="Text Box 19">
            <a:extLst>
              <a:ext uri="{FF2B5EF4-FFF2-40B4-BE49-F238E27FC236}">
                <a16:creationId xmlns:a16="http://schemas.microsoft.com/office/drawing/2014/main" xmlns="" id="{69E729E1-B7DD-4AAA-A801-F032CE3B1D97}"/>
              </a:ext>
            </a:extLst>
          </p:cNvPr>
          <p:cNvSpPr txBox="1">
            <a:spLocks noChangeArrowheads="1"/>
          </p:cNvSpPr>
          <p:nvPr/>
        </p:nvSpPr>
        <p:spPr bwMode="auto">
          <a:xfrm>
            <a:off x="10287000" y="4757041"/>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q</a:t>
            </a:r>
          </a:p>
        </p:txBody>
      </p:sp>
      <p:sp>
        <p:nvSpPr>
          <p:cNvPr id="30" name="文本框 29">
            <a:extLst>
              <a:ext uri="{FF2B5EF4-FFF2-40B4-BE49-F238E27FC236}">
                <a16:creationId xmlns:a16="http://schemas.microsoft.com/office/drawing/2014/main" xmlns="" id="{CB00D51F-12C2-4C04-9869-8D87EBD7FB90}"/>
              </a:ext>
            </a:extLst>
          </p:cNvPr>
          <p:cNvSpPr txBox="1"/>
          <p:nvPr/>
        </p:nvSpPr>
        <p:spPr>
          <a:xfrm>
            <a:off x="7162800" y="1393072"/>
            <a:ext cx="4363723" cy="892552"/>
          </a:xfrm>
          <a:prstGeom prst="rect">
            <a:avLst/>
          </a:prstGeom>
          <a:solidFill>
            <a:srgbClr val="FFFFCC"/>
          </a:solidFill>
        </p:spPr>
        <p:txBody>
          <a:bodyPr wrap="square" rtlCol="0">
            <a:spAutoFit/>
          </a:bodyPr>
          <a:lstStyle/>
          <a:p>
            <a:r>
              <a:rPr lang="zh-CN" altLang="en-US" sz="2600" b="1" dirty="0">
                <a:latin typeface="微软雅黑" panose="020B0503020204020204" pitchFamily="34" charset="-122"/>
                <a:ea typeface="微软雅黑" panose="020B0503020204020204" pitchFamily="34" charset="-122"/>
              </a:rPr>
              <a:t>需要遍历链表，找到表尾</a:t>
            </a:r>
            <a:endParaRPr lang="en-US" altLang="zh-CN" sz="2600" b="1" dirty="0">
              <a:latin typeface="微软雅黑" panose="020B0503020204020204" pitchFamily="34" charset="-122"/>
              <a:ea typeface="微软雅黑" panose="020B0503020204020204" pitchFamily="34" charset="-122"/>
            </a:endParaRPr>
          </a:p>
          <a:p>
            <a:r>
              <a:rPr lang="zh-CN" altLang="en-US" sz="2600" b="1" dirty="0">
                <a:latin typeface="微软雅黑" panose="020B0503020204020204" pitchFamily="34" charset="-122"/>
                <a:ea typeface="微软雅黑" panose="020B0503020204020204" pitchFamily="34" charset="-122"/>
              </a:rPr>
              <a:t>算法的时间复杂度为 </a:t>
            </a:r>
            <a:r>
              <a:rPr lang="en-US" altLang="zh-CN" sz="2600" b="1" dirty="0">
                <a:solidFill>
                  <a:srgbClr val="FF0000"/>
                </a:solidFill>
                <a:latin typeface="微软雅黑" panose="020B0503020204020204" pitchFamily="34" charset="-122"/>
                <a:ea typeface="微软雅黑" panose="020B0503020204020204" pitchFamily="34" charset="-122"/>
              </a:rPr>
              <a:t>O(n)</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217436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4323ED-2F41-456C-86E1-606731C7853F}"/>
              </a:ext>
            </a:extLst>
          </p:cNvPr>
          <p:cNvSpPr>
            <a:spLocks noGrp="1"/>
          </p:cNvSpPr>
          <p:nvPr>
            <p:ph type="title"/>
          </p:nvPr>
        </p:nvSpPr>
        <p:spPr>
          <a:xfrm>
            <a:off x="914400" y="533400"/>
            <a:ext cx="10363200" cy="482293"/>
          </a:xfrm>
        </p:spPr>
        <p:txBody>
          <a:bodyPr/>
          <a:lstStyle/>
          <a:p>
            <a:r>
              <a:rPr lang="zh-CN" altLang="en-US" sz="3200" dirty="0"/>
              <a:t>采用尾指针合并</a:t>
            </a:r>
          </a:p>
        </p:txBody>
      </p:sp>
      <p:sp>
        <p:nvSpPr>
          <p:cNvPr id="3" name="内容占位符 2">
            <a:extLst>
              <a:ext uri="{FF2B5EF4-FFF2-40B4-BE49-F238E27FC236}">
                <a16:creationId xmlns:a16="http://schemas.microsoft.com/office/drawing/2014/main" xmlns="" id="{A3CD7351-7E8D-4213-B970-B92F0D3D73D2}"/>
              </a:ext>
            </a:extLst>
          </p:cNvPr>
          <p:cNvSpPr>
            <a:spLocks noGrp="1"/>
          </p:cNvSpPr>
          <p:nvPr>
            <p:ph idx="1"/>
          </p:nvPr>
        </p:nvSpPr>
        <p:spPr>
          <a:xfrm>
            <a:off x="355435" y="1138694"/>
            <a:ext cx="11480800" cy="4144199"/>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lnSpc>
                <a:spcPct val="150000"/>
              </a:lnSpc>
              <a:spcBef>
                <a:spcPts val="0"/>
              </a:spcBef>
              <a:spcAft>
                <a:spcPts val="0"/>
              </a:spcAft>
              <a:buNone/>
            </a:pPr>
            <a:r>
              <a:rPr lang="en-US" altLang="zh-CN" sz="2000" dirty="0">
                <a:solidFill>
                  <a:srgbClr val="CC00CC"/>
                </a:solidFill>
              </a:rPr>
              <a:t>/*</a:t>
            </a:r>
            <a:r>
              <a:rPr lang="zh-CN" altLang="en-US" sz="2000" dirty="0">
                <a:solidFill>
                  <a:srgbClr val="CC00CC"/>
                </a:solidFill>
              </a:rPr>
              <a:t>此算法将两个采用尾指针的循环链表首尾连接起来*</a:t>
            </a:r>
            <a:r>
              <a:rPr lang="en-US" altLang="zh-CN" sz="2000" dirty="0">
                <a:solidFill>
                  <a:srgbClr val="CC00CC"/>
                </a:solidFill>
              </a:rPr>
              <a:t>/</a:t>
            </a:r>
          </a:p>
          <a:p>
            <a:pPr marL="0" indent="0">
              <a:lnSpc>
                <a:spcPct val="150000"/>
              </a:lnSpc>
              <a:spcBef>
                <a:spcPts val="0"/>
              </a:spcBef>
              <a:spcAft>
                <a:spcPts val="0"/>
              </a:spcAft>
              <a:buNone/>
            </a:pPr>
            <a:r>
              <a:rPr lang="en-US" altLang="zh-CN" sz="2000" dirty="0" err="1"/>
              <a:t>LinkList</a:t>
            </a:r>
            <a:r>
              <a:rPr lang="en-US" altLang="zh-CN" sz="2000" dirty="0"/>
              <a:t>  merge_2(</a:t>
            </a:r>
            <a:r>
              <a:rPr lang="en-US" altLang="zh-CN" sz="2000" dirty="0" err="1"/>
              <a:t>LinkList</a:t>
            </a:r>
            <a:r>
              <a:rPr lang="en-US" altLang="zh-CN" sz="2000" dirty="0"/>
              <a:t> </a:t>
            </a:r>
            <a:r>
              <a:rPr lang="en-US" altLang="zh-CN" sz="2000" dirty="0" err="1"/>
              <a:t>RA,LinkList</a:t>
            </a:r>
            <a:r>
              <a:rPr lang="en-US" altLang="zh-CN" sz="2000" dirty="0"/>
              <a:t> RB) {</a:t>
            </a:r>
          </a:p>
          <a:p>
            <a:pPr marL="0" indent="0">
              <a:lnSpc>
                <a:spcPct val="150000"/>
              </a:lnSpc>
              <a:spcBef>
                <a:spcPts val="0"/>
              </a:spcBef>
              <a:spcAft>
                <a:spcPts val="0"/>
              </a:spcAft>
              <a:buNone/>
            </a:pPr>
            <a:r>
              <a:rPr lang="en-US" altLang="zh-CN" sz="2000" dirty="0"/>
              <a:t>    Node *p;</a:t>
            </a:r>
          </a:p>
          <a:p>
            <a:pPr marL="0" indent="0">
              <a:lnSpc>
                <a:spcPct val="150000"/>
              </a:lnSpc>
              <a:spcBef>
                <a:spcPts val="0"/>
              </a:spcBef>
              <a:spcAft>
                <a:spcPts val="0"/>
              </a:spcAft>
              <a:buNone/>
            </a:pPr>
            <a:r>
              <a:rPr lang="en-US" altLang="zh-CN" sz="2000" dirty="0"/>
              <a:t>    p=RA-&gt;next;        </a:t>
            </a:r>
            <a:r>
              <a:rPr lang="en-US" altLang="zh-CN" sz="2000" dirty="0">
                <a:solidFill>
                  <a:srgbClr val="CC00CC"/>
                </a:solidFill>
              </a:rPr>
              <a:t>/* </a:t>
            </a:r>
            <a:r>
              <a:rPr lang="zh-CN" altLang="en-US" sz="2000" dirty="0">
                <a:solidFill>
                  <a:srgbClr val="CC00CC"/>
                </a:solidFill>
              </a:rPr>
              <a:t>保存链表</a:t>
            </a:r>
            <a:r>
              <a:rPr lang="en-US" altLang="zh-CN" sz="2000" dirty="0">
                <a:solidFill>
                  <a:srgbClr val="CC00CC"/>
                </a:solidFill>
              </a:rPr>
              <a:t>RA</a:t>
            </a:r>
            <a:r>
              <a:rPr lang="zh-CN" altLang="en-US" sz="2000" dirty="0">
                <a:solidFill>
                  <a:srgbClr val="CC00CC"/>
                </a:solidFill>
              </a:rPr>
              <a:t>的头结点地址 *</a:t>
            </a:r>
            <a:r>
              <a:rPr lang="en-US" altLang="zh-CN" sz="2000" dirty="0">
                <a:solidFill>
                  <a:srgbClr val="CC00CC"/>
                </a:solidFill>
              </a:rPr>
              <a:t>/</a:t>
            </a:r>
          </a:p>
          <a:p>
            <a:pPr marL="0" indent="0">
              <a:lnSpc>
                <a:spcPct val="150000"/>
              </a:lnSpc>
              <a:spcBef>
                <a:spcPts val="0"/>
              </a:spcBef>
              <a:spcAft>
                <a:spcPts val="0"/>
              </a:spcAft>
              <a:buNone/>
            </a:pPr>
            <a:r>
              <a:rPr lang="en-US" altLang="zh-CN" sz="2000" dirty="0"/>
              <a:t>    RA-&gt;next=RB-&gt;next-&gt;next;   </a:t>
            </a:r>
            <a:r>
              <a:rPr lang="en-US" altLang="zh-CN" sz="2000" dirty="0">
                <a:solidFill>
                  <a:srgbClr val="CC00CC"/>
                </a:solidFill>
              </a:rPr>
              <a:t>/* </a:t>
            </a:r>
            <a:r>
              <a:rPr lang="zh-CN" altLang="en-US" sz="2000" dirty="0">
                <a:solidFill>
                  <a:srgbClr val="CC00CC"/>
                </a:solidFill>
              </a:rPr>
              <a:t>链表</a:t>
            </a:r>
            <a:r>
              <a:rPr lang="en-US" altLang="zh-CN" sz="2000" dirty="0">
                <a:solidFill>
                  <a:srgbClr val="CC00CC"/>
                </a:solidFill>
              </a:rPr>
              <a:t>RB</a:t>
            </a:r>
            <a:r>
              <a:rPr lang="zh-CN" altLang="en-US" sz="2000" dirty="0">
                <a:solidFill>
                  <a:srgbClr val="CC00CC"/>
                </a:solidFill>
              </a:rPr>
              <a:t>的</a:t>
            </a:r>
            <a:r>
              <a:rPr lang="zh-CN" altLang="en-US" sz="2000" dirty="0">
                <a:solidFill>
                  <a:srgbClr val="FF0000"/>
                </a:solidFill>
              </a:rPr>
              <a:t>开始结点</a:t>
            </a:r>
            <a:r>
              <a:rPr lang="zh-CN" altLang="en-US" sz="2000" dirty="0">
                <a:solidFill>
                  <a:srgbClr val="CC00CC"/>
                </a:solidFill>
              </a:rPr>
              <a:t>链到链表</a:t>
            </a:r>
            <a:r>
              <a:rPr lang="en-US" altLang="zh-CN" sz="2000" dirty="0">
                <a:solidFill>
                  <a:srgbClr val="CC00CC"/>
                </a:solidFill>
              </a:rPr>
              <a:t>RA</a:t>
            </a:r>
            <a:r>
              <a:rPr lang="zh-CN" altLang="en-US" sz="2000" dirty="0">
                <a:solidFill>
                  <a:srgbClr val="CC00CC"/>
                </a:solidFill>
              </a:rPr>
              <a:t>的终端结点之后*</a:t>
            </a:r>
            <a:r>
              <a:rPr lang="en-US" altLang="zh-CN" sz="2000" dirty="0">
                <a:solidFill>
                  <a:srgbClr val="CC00CC"/>
                </a:solidFill>
              </a:rPr>
              <a:t>/</a:t>
            </a:r>
          </a:p>
          <a:p>
            <a:pPr marL="0" indent="0">
              <a:lnSpc>
                <a:spcPct val="150000"/>
              </a:lnSpc>
              <a:spcBef>
                <a:spcPts val="0"/>
              </a:spcBef>
              <a:spcAft>
                <a:spcPts val="0"/>
              </a:spcAft>
              <a:buNone/>
            </a:pPr>
            <a:r>
              <a:rPr lang="en-US" altLang="zh-CN" sz="2000" dirty="0"/>
              <a:t>    free(RB-&gt;next);    </a:t>
            </a:r>
            <a:r>
              <a:rPr lang="en-US" altLang="zh-CN" sz="2000" dirty="0">
                <a:solidFill>
                  <a:srgbClr val="CC00CC"/>
                </a:solidFill>
              </a:rPr>
              <a:t>/* </a:t>
            </a:r>
            <a:r>
              <a:rPr lang="zh-CN" altLang="en-US" sz="2000" dirty="0">
                <a:solidFill>
                  <a:srgbClr val="CC00CC"/>
                </a:solidFill>
              </a:rPr>
              <a:t>释放链表</a:t>
            </a:r>
            <a:r>
              <a:rPr lang="en-US" altLang="zh-CN" sz="2000" dirty="0">
                <a:solidFill>
                  <a:srgbClr val="CC00CC"/>
                </a:solidFill>
              </a:rPr>
              <a:t>RB</a:t>
            </a:r>
            <a:r>
              <a:rPr lang="zh-CN" altLang="en-US" sz="2000" dirty="0">
                <a:solidFill>
                  <a:srgbClr val="CC00CC"/>
                </a:solidFill>
              </a:rPr>
              <a:t>的</a:t>
            </a:r>
            <a:r>
              <a:rPr lang="zh-CN" altLang="en-US" sz="2000" dirty="0">
                <a:solidFill>
                  <a:srgbClr val="FF0000"/>
                </a:solidFill>
              </a:rPr>
              <a:t>头结点 </a:t>
            </a:r>
            <a:r>
              <a:rPr lang="zh-CN" altLang="en-US" sz="2000" dirty="0">
                <a:solidFill>
                  <a:srgbClr val="CC00CC"/>
                </a:solidFill>
              </a:rPr>
              <a:t>*</a:t>
            </a:r>
            <a:r>
              <a:rPr lang="en-US" altLang="zh-CN" sz="2000" dirty="0">
                <a:solidFill>
                  <a:srgbClr val="CC00CC"/>
                </a:solidFill>
              </a:rPr>
              <a:t>/</a:t>
            </a:r>
          </a:p>
          <a:p>
            <a:pPr marL="0" indent="0">
              <a:lnSpc>
                <a:spcPct val="150000"/>
              </a:lnSpc>
              <a:spcBef>
                <a:spcPts val="0"/>
              </a:spcBef>
              <a:spcAft>
                <a:spcPts val="0"/>
              </a:spcAft>
              <a:buNone/>
            </a:pPr>
            <a:r>
              <a:rPr lang="en-US" altLang="zh-CN" sz="2000" dirty="0"/>
              <a:t>    RB-&gt;next=p;         </a:t>
            </a:r>
            <a:r>
              <a:rPr lang="en-US" altLang="zh-CN" sz="2000" dirty="0">
                <a:solidFill>
                  <a:srgbClr val="CC00CC"/>
                </a:solidFill>
              </a:rPr>
              <a:t>/* </a:t>
            </a:r>
            <a:r>
              <a:rPr lang="zh-CN" altLang="en-US" sz="2000" dirty="0">
                <a:solidFill>
                  <a:srgbClr val="CC00CC"/>
                </a:solidFill>
              </a:rPr>
              <a:t>链表</a:t>
            </a:r>
            <a:r>
              <a:rPr lang="en-US" altLang="zh-CN" sz="2000" dirty="0">
                <a:solidFill>
                  <a:srgbClr val="CC00CC"/>
                </a:solidFill>
              </a:rPr>
              <a:t>RA</a:t>
            </a:r>
            <a:r>
              <a:rPr lang="zh-CN" altLang="en-US" sz="2000" dirty="0">
                <a:solidFill>
                  <a:srgbClr val="CC00CC"/>
                </a:solidFill>
              </a:rPr>
              <a:t>的头结点链到链表</a:t>
            </a:r>
            <a:r>
              <a:rPr lang="en-US" altLang="zh-CN" sz="2000" dirty="0">
                <a:solidFill>
                  <a:srgbClr val="CC00CC"/>
                </a:solidFill>
              </a:rPr>
              <a:t>RB</a:t>
            </a:r>
            <a:r>
              <a:rPr lang="zh-CN" altLang="en-US" sz="2000" dirty="0">
                <a:solidFill>
                  <a:srgbClr val="CC00CC"/>
                </a:solidFill>
              </a:rPr>
              <a:t>的终端结点之后 *</a:t>
            </a:r>
            <a:r>
              <a:rPr lang="en-US" altLang="zh-CN" sz="2000" dirty="0">
                <a:solidFill>
                  <a:srgbClr val="CC00CC"/>
                </a:solidFill>
              </a:rPr>
              <a:t>/</a:t>
            </a:r>
          </a:p>
          <a:p>
            <a:pPr marL="0" indent="0">
              <a:lnSpc>
                <a:spcPct val="150000"/>
              </a:lnSpc>
              <a:spcBef>
                <a:spcPts val="0"/>
              </a:spcBef>
              <a:spcAft>
                <a:spcPts val="0"/>
              </a:spcAft>
              <a:buNone/>
            </a:pPr>
            <a:r>
              <a:rPr lang="en-US" altLang="zh-CN" sz="2000" dirty="0"/>
              <a:t>    return  RB;             </a:t>
            </a:r>
            <a:r>
              <a:rPr lang="en-US" altLang="zh-CN" sz="2000" dirty="0">
                <a:solidFill>
                  <a:srgbClr val="CC00CC"/>
                </a:solidFill>
              </a:rPr>
              <a:t>/* </a:t>
            </a:r>
            <a:r>
              <a:rPr lang="zh-CN" altLang="en-US" sz="2000" dirty="0">
                <a:solidFill>
                  <a:srgbClr val="CC00CC"/>
                </a:solidFill>
              </a:rPr>
              <a:t>返回新循环链表的尾指针 *</a:t>
            </a:r>
            <a:r>
              <a:rPr lang="en-US" altLang="zh-CN" sz="2000" dirty="0">
                <a:solidFill>
                  <a:srgbClr val="CC00CC"/>
                </a:solidFill>
              </a:rPr>
              <a:t>/</a:t>
            </a:r>
          </a:p>
          <a:p>
            <a:pPr marL="0" indent="0">
              <a:lnSpc>
                <a:spcPct val="150000"/>
              </a:lnSpc>
              <a:spcBef>
                <a:spcPts val="0"/>
              </a:spcBef>
              <a:spcAft>
                <a:spcPts val="0"/>
              </a:spcAft>
              <a:buNone/>
            </a:pPr>
            <a:r>
              <a:rPr lang="en-US" altLang="zh-CN" sz="2000" dirty="0"/>
              <a:t>}</a:t>
            </a:r>
            <a:endParaRPr lang="zh-CN" altLang="en-US" sz="2000" dirty="0"/>
          </a:p>
        </p:txBody>
      </p:sp>
      <p:grpSp>
        <p:nvGrpSpPr>
          <p:cNvPr id="30" name="组合 29">
            <a:extLst>
              <a:ext uri="{FF2B5EF4-FFF2-40B4-BE49-F238E27FC236}">
                <a16:creationId xmlns:a16="http://schemas.microsoft.com/office/drawing/2014/main" xmlns="" id="{83BD9102-757C-42A5-B983-43DEA32A092A}"/>
              </a:ext>
            </a:extLst>
          </p:cNvPr>
          <p:cNvGrpSpPr/>
          <p:nvPr/>
        </p:nvGrpSpPr>
        <p:grpSpPr>
          <a:xfrm>
            <a:off x="2244762" y="4778569"/>
            <a:ext cx="7781949" cy="1614958"/>
            <a:chOff x="2244762" y="4778569"/>
            <a:chExt cx="7781949" cy="1614958"/>
          </a:xfrm>
        </p:grpSpPr>
        <p:sp>
          <p:nvSpPr>
            <p:cNvPr id="5" name="Rectangle 6">
              <a:extLst>
                <a:ext uri="{FF2B5EF4-FFF2-40B4-BE49-F238E27FC236}">
                  <a16:creationId xmlns:a16="http://schemas.microsoft.com/office/drawing/2014/main" xmlns="" id="{1F3E64C6-5E74-4A24-A0E4-29A3D1DD39B7}"/>
                </a:ext>
              </a:extLst>
            </p:cNvPr>
            <p:cNvSpPr>
              <a:spLocks noChangeArrowheads="1"/>
            </p:cNvSpPr>
            <p:nvPr/>
          </p:nvSpPr>
          <p:spPr bwMode="auto">
            <a:xfrm>
              <a:off x="2244762" y="548676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6" name="Rectangle 7">
              <a:extLst>
                <a:ext uri="{FF2B5EF4-FFF2-40B4-BE49-F238E27FC236}">
                  <a16:creationId xmlns:a16="http://schemas.microsoft.com/office/drawing/2014/main" xmlns="" id="{BA664887-439D-4C57-A077-BEEC059D24D5}"/>
                </a:ext>
              </a:extLst>
            </p:cNvPr>
            <p:cNvSpPr>
              <a:spLocks noChangeArrowheads="1"/>
            </p:cNvSpPr>
            <p:nvPr/>
          </p:nvSpPr>
          <p:spPr bwMode="auto">
            <a:xfrm>
              <a:off x="2786101" y="548676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7" name="Rectangle 11">
              <a:extLst>
                <a:ext uri="{FF2B5EF4-FFF2-40B4-BE49-F238E27FC236}">
                  <a16:creationId xmlns:a16="http://schemas.microsoft.com/office/drawing/2014/main" xmlns="" id="{DCB02CF5-F9BE-4EFF-9503-A9FD9FFC836A}"/>
                </a:ext>
              </a:extLst>
            </p:cNvPr>
            <p:cNvSpPr>
              <a:spLocks noChangeArrowheads="1"/>
            </p:cNvSpPr>
            <p:nvPr/>
          </p:nvSpPr>
          <p:spPr bwMode="auto">
            <a:xfrm>
              <a:off x="3613188"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8" name="Rectangle 12">
              <a:extLst>
                <a:ext uri="{FF2B5EF4-FFF2-40B4-BE49-F238E27FC236}">
                  <a16:creationId xmlns:a16="http://schemas.microsoft.com/office/drawing/2014/main" xmlns="" id="{633F6318-B3E9-466B-AA79-D8BF1EF2D2B7}"/>
                </a:ext>
              </a:extLst>
            </p:cNvPr>
            <p:cNvSpPr>
              <a:spLocks noChangeArrowheads="1"/>
            </p:cNvSpPr>
            <p:nvPr/>
          </p:nvSpPr>
          <p:spPr bwMode="auto">
            <a:xfrm>
              <a:off x="4154526"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13">
              <a:extLst>
                <a:ext uri="{FF2B5EF4-FFF2-40B4-BE49-F238E27FC236}">
                  <a16:creationId xmlns:a16="http://schemas.microsoft.com/office/drawing/2014/main" xmlns="" id="{F8642760-7730-4E34-AE03-451720F2778F}"/>
                </a:ext>
              </a:extLst>
            </p:cNvPr>
            <p:cNvSpPr>
              <a:spLocks noChangeArrowheads="1"/>
            </p:cNvSpPr>
            <p:nvPr/>
          </p:nvSpPr>
          <p:spPr bwMode="auto">
            <a:xfrm>
              <a:off x="5457100"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baseline="-25000" dirty="0">
                  <a:solidFill>
                    <a:srgbClr val="3333FF"/>
                  </a:solidFill>
                  <a:latin typeface="Times New Roman" pitchFamily="18" charset="0"/>
                  <a:cs typeface="Times New Roman" pitchFamily="18" charset="0"/>
                </a:rPr>
                <a:t>n</a:t>
              </a:r>
            </a:p>
          </p:txBody>
        </p:sp>
        <p:sp>
          <p:nvSpPr>
            <p:cNvPr id="10" name="Rectangle 14">
              <a:extLst>
                <a:ext uri="{FF2B5EF4-FFF2-40B4-BE49-F238E27FC236}">
                  <a16:creationId xmlns:a16="http://schemas.microsoft.com/office/drawing/2014/main" xmlns="" id="{FF997DC1-A706-49DD-BB3B-B34FF757C10F}"/>
                </a:ext>
              </a:extLst>
            </p:cNvPr>
            <p:cNvSpPr>
              <a:spLocks noChangeArrowheads="1"/>
            </p:cNvSpPr>
            <p:nvPr/>
          </p:nvSpPr>
          <p:spPr bwMode="auto">
            <a:xfrm>
              <a:off x="5998438"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3" name="Text Box 17">
              <a:extLst>
                <a:ext uri="{FF2B5EF4-FFF2-40B4-BE49-F238E27FC236}">
                  <a16:creationId xmlns:a16="http://schemas.microsoft.com/office/drawing/2014/main" xmlns="" id="{FE0283B5-0228-4998-9235-E07E2CD5C36C}"/>
                </a:ext>
              </a:extLst>
            </p:cNvPr>
            <p:cNvSpPr txBox="1">
              <a:spLocks noChangeArrowheads="1"/>
            </p:cNvSpPr>
            <p:nvPr/>
          </p:nvSpPr>
          <p:spPr bwMode="auto">
            <a:xfrm>
              <a:off x="4947215" y="5486400"/>
              <a:ext cx="576221" cy="457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dirty="0">
                  <a:solidFill>
                    <a:srgbClr val="3333FF"/>
                  </a:solidFill>
                  <a:latin typeface="宋体" pitchFamily="2" charset="-122"/>
                  <a:cs typeface="Times New Roman" pitchFamily="18" charset="0"/>
                </a:rPr>
                <a:t>…</a:t>
              </a:r>
              <a:endParaRPr kumimoji="1" lang="en-US" altLang="zh-CN" sz="2400" b="1" dirty="0">
                <a:solidFill>
                  <a:srgbClr val="3333FF"/>
                </a:solidFill>
                <a:latin typeface="Times New Roman" pitchFamily="18" charset="0"/>
                <a:cs typeface="Times New Roman" pitchFamily="18" charset="0"/>
              </a:endParaRPr>
            </a:p>
          </p:txBody>
        </p:sp>
        <p:sp>
          <p:nvSpPr>
            <p:cNvPr id="14" name="Line 20">
              <a:extLst>
                <a:ext uri="{FF2B5EF4-FFF2-40B4-BE49-F238E27FC236}">
                  <a16:creationId xmlns:a16="http://schemas.microsoft.com/office/drawing/2014/main" xmlns="" id="{194202D3-8167-4C5F-B198-A9400616B06A}"/>
                </a:ext>
              </a:extLst>
            </p:cNvPr>
            <p:cNvSpPr>
              <a:spLocks noChangeShapeType="1"/>
            </p:cNvSpPr>
            <p:nvPr/>
          </p:nvSpPr>
          <p:spPr bwMode="auto">
            <a:xfrm>
              <a:off x="3036820" y="5703037"/>
              <a:ext cx="576221"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5" name="Line 21">
              <a:extLst>
                <a:ext uri="{FF2B5EF4-FFF2-40B4-BE49-F238E27FC236}">
                  <a16:creationId xmlns:a16="http://schemas.microsoft.com/office/drawing/2014/main" xmlns="" id="{5EA02636-E654-4413-B78E-6517DD10619D}"/>
                </a:ext>
              </a:extLst>
            </p:cNvPr>
            <p:cNvSpPr>
              <a:spLocks noChangeShapeType="1"/>
            </p:cNvSpPr>
            <p:nvPr/>
          </p:nvSpPr>
          <p:spPr bwMode="auto">
            <a:xfrm>
              <a:off x="4424401" y="5702301"/>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6" name="Line 22">
              <a:extLst>
                <a:ext uri="{FF2B5EF4-FFF2-40B4-BE49-F238E27FC236}">
                  <a16:creationId xmlns:a16="http://schemas.microsoft.com/office/drawing/2014/main" xmlns="" id="{F99C18D7-698F-4074-BE8C-D30CAB26F9AF}"/>
                </a:ext>
              </a:extLst>
            </p:cNvPr>
            <p:cNvSpPr>
              <a:spLocks noChangeShapeType="1"/>
            </p:cNvSpPr>
            <p:nvPr/>
          </p:nvSpPr>
          <p:spPr bwMode="auto">
            <a:xfrm>
              <a:off x="6250078" y="5715061"/>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cxnSp>
          <p:nvCxnSpPr>
            <p:cNvPr id="19" name="直接箭头连接符 18">
              <a:extLst>
                <a:ext uri="{FF2B5EF4-FFF2-40B4-BE49-F238E27FC236}">
                  <a16:creationId xmlns:a16="http://schemas.microsoft.com/office/drawing/2014/main" xmlns="" id="{8FA08476-7A37-4968-915D-4D4ECEE94EE6}"/>
                </a:ext>
              </a:extLst>
            </p:cNvPr>
            <p:cNvCxnSpPr>
              <a:cxnSpLocks/>
              <a:stCxn id="20" idx="1"/>
            </p:cNvCxnSpPr>
            <p:nvPr/>
          </p:nvCxnSpPr>
          <p:spPr bwMode="auto">
            <a:xfrm>
              <a:off x="8915400" y="4994013"/>
              <a:ext cx="0" cy="4927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25">
              <a:extLst>
                <a:ext uri="{FF2B5EF4-FFF2-40B4-BE49-F238E27FC236}">
                  <a16:creationId xmlns:a16="http://schemas.microsoft.com/office/drawing/2014/main" xmlns="" id="{139544AE-D8A9-4602-90CE-395575B65B47}"/>
                </a:ext>
              </a:extLst>
            </p:cNvPr>
            <p:cNvSpPr txBox="1">
              <a:spLocks noChangeArrowheads="1"/>
            </p:cNvSpPr>
            <p:nvPr/>
          </p:nvSpPr>
          <p:spPr bwMode="auto">
            <a:xfrm>
              <a:off x="8915400" y="4778569"/>
              <a:ext cx="89771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RB</a:t>
              </a:r>
            </a:p>
          </p:txBody>
        </p:sp>
        <p:sp>
          <p:nvSpPr>
            <p:cNvPr id="23" name="Rectangle 11">
              <a:extLst>
                <a:ext uri="{FF2B5EF4-FFF2-40B4-BE49-F238E27FC236}">
                  <a16:creationId xmlns:a16="http://schemas.microsoft.com/office/drawing/2014/main" xmlns="" id="{87D9A01F-AD5E-45C2-8162-4E1DF10BB338}"/>
                </a:ext>
              </a:extLst>
            </p:cNvPr>
            <p:cNvSpPr>
              <a:spLocks noChangeArrowheads="1"/>
            </p:cNvSpPr>
            <p:nvPr/>
          </p:nvSpPr>
          <p:spPr bwMode="auto">
            <a:xfrm>
              <a:off x="6819373"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r>
                <a:rPr lang="en-US" altLang="zh-CN" sz="2000" b="1" baseline="-25000" dirty="0">
                  <a:solidFill>
                    <a:srgbClr val="3333FF"/>
                  </a:solidFill>
                </a:rPr>
                <a:t>1</a:t>
              </a:r>
            </a:p>
          </p:txBody>
        </p:sp>
        <p:sp>
          <p:nvSpPr>
            <p:cNvPr id="24" name="Rectangle 12">
              <a:extLst>
                <a:ext uri="{FF2B5EF4-FFF2-40B4-BE49-F238E27FC236}">
                  <a16:creationId xmlns:a16="http://schemas.microsoft.com/office/drawing/2014/main" xmlns="" id="{487D9847-4701-403B-8D96-A96454063293}"/>
                </a:ext>
              </a:extLst>
            </p:cNvPr>
            <p:cNvSpPr>
              <a:spLocks noChangeArrowheads="1"/>
            </p:cNvSpPr>
            <p:nvPr/>
          </p:nvSpPr>
          <p:spPr bwMode="auto">
            <a:xfrm>
              <a:off x="7360711"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5" name="Rectangle 13">
              <a:extLst>
                <a:ext uri="{FF2B5EF4-FFF2-40B4-BE49-F238E27FC236}">
                  <a16:creationId xmlns:a16="http://schemas.microsoft.com/office/drawing/2014/main" xmlns="" id="{E4423AFA-92D1-49D5-9E83-B885CF2CC072}"/>
                </a:ext>
              </a:extLst>
            </p:cNvPr>
            <p:cNvSpPr>
              <a:spLocks noChangeArrowheads="1"/>
            </p:cNvSpPr>
            <p:nvPr/>
          </p:nvSpPr>
          <p:spPr bwMode="auto">
            <a:xfrm>
              <a:off x="8663285"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b</a:t>
              </a:r>
              <a:r>
                <a:rPr lang="en-US" altLang="zh-CN" sz="2000" b="1" baseline="-25000" dirty="0" err="1">
                  <a:solidFill>
                    <a:srgbClr val="3333FF"/>
                  </a:solidFill>
                  <a:latin typeface="Times New Roman" pitchFamily="18" charset="0"/>
                  <a:cs typeface="Times New Roman" pitchFamily="18" charset="0"/>
                </a:rPr>
                <a:t>m</a:t>
              </a:r>
              <a:endParaRPr lang="en-US" altLang="zh-CN" sz="2000" b="1" baseline="-25000" dirty="0">
                <a:solidFill>
                  <a:srgbClr val="3333FF"/>
                </a:solidFill>
                <a:latin typeface="Times New Roman" pitchFamily="18" charset="0"/>
                <a:cs typeface="Times New Roman" pitchFamily="18" charset="0"/>
              </a:endParaRPr>
            </a:p>
          </p:txBody>
        </p:sp>
        <p:sp>
          <p:nvSpPr>
            <p:cNvPr id="26" name="Rectangle 14">
              <a:extLst>
                <a:ext uri="{FF2B5EF4-FFF2-40B4-BE49-F238E27FC236}">
                  <a16:creationId xmlns:a16="http://schemas.microsoft.com/office/drawing/2014/main" xmlns="" id="{8A49C0F5-F9A2-4F5F-8467-87079D474AD6}"/>
                </a:ext>
              </a:extLst>
            </p:cNvPr>
            <p:cNvSpPr>
              <a:spLocks noChangeArrowheads="1"/>
            </p:cNvSpPr>
            <p:nvPr/>
          </p:nvSpPr>
          <p:spPr bwMode="auto">
            <a:xfrm>
              <a:off x="9204623"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7" name="Text Box 17">
              <a:extLst>
                <a:ext uri="{FF2B5EF4-FFF2-40B4-BE49-F238E27FC236}">
                  <a16:creationId xmlns:a16="http://schemas.microsoft.com/office/drawing/2014/main" xmlns="" id="{9955E123-FAB8-4079-AD3B-73C203179BE4}"/>
                </a:ext>
              </a:extLst>
            </p:cNvPr>
            <p:cNvSpPr txBox="1">
              <a:spLocks noChangeArrowheads="1"/>
            </p:cNvSpPr>
            <p:nvPr/>
          </p:nvSpPr>
          <p:spPr bwMode="auto">
            <a:xfrm>
              <a:off x="8153400" y="5486400"/>
              <a:ext cx="576221" cy="457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dirty="0">
                  <a:solidFill>
                    <a:srgbClr val="3333FF"/>
                  </a:solidFill>
                  <a:latin typeface="宋体" pitchFamily="2" charset="-122"/>
                  <a:cs typeface="Times New Roman" pitchFamily="18" charset="0"/>
                </a:rPr>
                <a:t>…</a:t>
              </a:r>
              <a:endParaRPr kumimoji="1" lang="en-US" altLang="zh-CN" sz="2400" b="1" dirty="0">
                <a:solidFill>
                  <a:srgbClr val="3333FF"/>
                </a:solidFill>
                <a:latin typeface="Times New Roman" pitchFamily="18" charset="0"/>
                <a:cs typeface="Times New Roman" pitchFamily="18" charset="0"/>
              </a:endParaRPr>
            </a:p>
          </p:txBody>
        </p:sp>
        <p:sp>
          <p:nvSpPr>
            <p:cNvPr id="28" name="Line 21">
              <a:extLst>
                <a:ext uri="{FF2B5EF4-FFF2-40B4-BE49-F238E27FC236}">
                  <a16:creationId xmlns:a16="http://schemas.microsoft.com/office/drawing/2014/main" xmlns="" id="{1376AF0E-2E31-405B-895F-4909F3F60C6F}"/>
                </a:ext>
              </a:extLst>
            </p:cNvPr>
            <p:cNvSpPr>
              <a:spLocks noChangeShapeType="1"/>
            </p:cNvSpPr>
            <p:nvPr/>
          </p:nvSpPr>
          <p:spPr bwMode="auto">
            <a:xfrm>
              <a:off x="7630586" y="5702301"/>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8" name="任意多边形 22">
              <a:extLst>
                <a:ext uri="{FF2B5EF4-FFF2-40B4-BE49-F238E27FC236}">
                  <a16:creationId xmlns:a16="http://schemas.microsoft.com/office/drawing/2014/main" xmlns="" id="{7C7F7235-3755-4525-B3A5-A15BA53F71A9}"/>
                </a:ext>
              </a:extLst>
            </p:cNvPr>
            <p:cNvSpPr/>
            <p:nvPr/>
          </p:nvSpPr>
          <p:spPr bwMode="auto">
            <a:xfrm>
              <a:off x="2487902" y="5712523"/>
              <a:ext cx="7538809" cy="681004"/>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grpSp>
      <p:sp>
        <p:nvSpPr>
          <p:cNvPr id="33" name="文本框 32">
            <a:extLst>
              <a:ext uri="{FF2B5EF4-FFF2-40B4-BE49-F238E27FC236}">
                <a16:creationId xmlns:a16="http://schemas.microsoft.com/office/drawing/2014/main" xmlns="" id="{32C0672D-4D36-4829-96BD-699F65C3F3C7}"/>
              </a:ext>
            </a:extLst>
          </p:cNvPr>
          <p:cNvSpPr txBox="1"/>
          <p:nvPr/>
        </p:nvSpPr>
        <p:spPr>
          <a:xfrm>
            <a:off x="7162800" y="1393072"/>
            <a:ext cx="4363723" cy="492443"/>
          </a:xfrm>
          <a:prstGeom prst="rect">
            <a:avLst/>
          </a:prstGeom>
          <a:solidFill>
            <a:srgbClr val="FFFFCC"/>
          </a:solidFill>
        </p:spPr>
        <p:txBody>
          <a:bodyPr wrap="square" rtlCol="0">
            <a:spAutoFit/>
          </a:bodyPr>
          <a:lstStyle/>
          <a:p>
            <a:r>
              <a:rPr lang="zh-CN" altLang="en-US" sz="2600" b="1" dirty="0">
                <a:latin typeface="微软雅黑" panose="020B0503020204020204" pitchFamily="34" charset="-122"/>
                <a:ea typeface="微软雅黑" panose="020B0503020204020204" pitchFamily="34" charset="-122"/>
              </a:rPr>
              <a:t>算法的时间复杂度为 </a:t>
            </a:r>
            <a:r>
              <a:rPr lang="en-US" altLang="zh-CN" sz="2600" b="1" dirty="0">
                <a:solidFill>
                  <a:srgbClr val="FF0000"/>
                </a:solidFill>
                <a:latin typeface="微软雅黑" panose="020B0503020204020204" pitchFamily="34" charset="-122"/>
                <a:ea typeface="微软雅黑" panose="020B0503020204020204" pitchFamily="34" charset="-122"/>
              </a:rPr>
              <a:t>O(1)</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154917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E66F0DE-7CEE-4323-8A18-9CFDE9B6171D}"/>
              </a:ext>
            </a:extLst>
          </p:cNvPr>
          <p:cNvSpPr>
            <a:spLocks noGrp="1"/>
          </p:cNvSpPr>
          <p:nvPr>
            <p:ph type="title"/>
          </p:nvPr>
        </p:nvSpPr>
        <p:spPr/>
        <p:txBody>
          <a:bodyPr/>
          <a:lstStyle/>
          <a:p>
            <a:r>
              <a:rPr lang="en-US" altLang="zh-CN" dirty="0"/>
              <a:t>2.3.4  </a:t>
            </a:r>
            <a:r>
              <a:rPr lang="zh-CN" altLang="en-US" dirty="0"/>
              <a:t>双向链表</a:t>
            </a:r>
          </a:p>
        </p:txBody>
      </p:sp>
      <p:sp>
        <p:nvSpPr>
          <p:cNvPr id="4" name="Rectangle 3">
            <a:extLst>
              <a:ext uri="{FF2B5EF4-FFF2-40B4-BE49-F238E27FC236}">
                <a16:creationId xmlns:a16="http://schemas.microsoft.com/office/drawing/2014/main" xmlns="" id="{8B23FD7A-2EE9-4C67-9AB9-BDF920AF6939}"/>
              </a:ext>
            </a:extLst>
          </p:cNvPr>
          <p:cNvSpPr>
            <a:spLocks noChangeArrowheads="1"/>
          </p:cNvSpPr>
          <p:nvPr/>
        </p:nvSpPr>
        <p:spPr bwMode="auto">
          <a:xfrm>
            <a:off x="4076700" y="2209800"/>
            <a:ext cx="4038600" cy="9366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1" lang="zh-CN" altLang="en-US" b="1" dirty="0">
                <a:solidFill>
                  <a:srgbClr val="FF00FF"/>
                </a:solidFill>
                <a:latin typeface="Times New Roman" pitchFamily="18" charset="0"/>
                <a:ea typeface="楷体" pitchFamily="49" charset="-122"/>
                <a:cs typeface="Times New Roman" pitchFamily="18" charset="0"/>
              </a:rPr>
              <a:t>线性表</a:t>
            </a:r>
          </a:p>
          <a:p>
            <a:pPr algn="ctr">
              <a:defRPr/>
            </a:pP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1</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2</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i="1" baseline="-25000">
                <a:solidFill>
                  <a:srgbClr val="3333FF"/>
                </a:solidFill>
                <a:latin typeface="Times New Roman" pitchFamily="18" charset="0"/>
                <a:ea typeface="楷体" pitchFamily="49" charset="-122"/>
                <a:cs typeface="Times New Roman" pitchFamily="18" charset="0"/>
              </a:rPr>
              <a:t>i</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dirty="0">
                <a:solidFill>
                  <a:srgbClr val="3333FF"/>
                </a:solidFill>
                <a:latin typeface="Times New Roman" pitchFamily="18" charset="0"/>
                <a:ea typeface="楷体" pitchFamily="49" charset="-122"/>
                <a:cs typeface="Times New Roman" pitchFamily="18" charset="0"/>
              </a:rPr>
              <a:t>a</a:t>
            </a:r>
            <a:r>
              <a:rPr kumimoji="1" lang="en-US" altLang="zh-CN" b="1" i="1" baseline="-25000" dirty="0">
                <a:solidFill>
                  <a:srgbClr val="3333FF"/>
                </a:solidFill>
                <a:latin typeface="Times New Roman" pitchFamily="18" charset="0"/>
                <a:ea typeface="楷体" pitchFamily="49" charset="-122"/>
                <a:cs typeface="Times New Roman" pitchFamily="18" charset="0"/>
              </a:rPr>
              <a:t>n </a:t>
            </a:r>
            <a:r>
              <a:rPr kumimoji="1" lang="en-US" altLang="zh-CN" b="1" dirty="0">
                <a:solidFill>
                  <a:srgbClr val="3333FF"/>
                </a:solidFill>
                <a:latin typeface="Times New Roman" pitchFamily="18" charset="0"/>
                <a:ea typeface="楷体" pitchFamily="49" charset="-122"/>
                <a:cs typeface="Times New Roman" pitchFamily="18" charset="0"/>
              </a:rPr>
              <a:t>)</a:t>
            </a:r>
          </a:p>
        </p:txBody>
      </p:sp>
      <p:sp>
        <p:nvSpPr>
          <p:cNvPr id="5" name="AutoShape 4">
            <a:extLst>
              <a:ext uri="{FF2B5EF4-FFF2-40B4-BE49-F238E27FC236}">
                <a16:creationId xmlns:a16="http://schemas.microsoft.com/office/drawing/2014/main" xmlns="" id="{F0A4112C-AEFC-49B2-8DD5-F2AB5F0EA10B}"/>
              </a:ext>
            </a:extLst>
          </p:cNvPr>
          <p:cNvSpPr>
            <a:spLocks noChangeArrowheads="1"/>
          </p:cNvSpPr>
          <p:nvPr/>
        </p:nvSpPr>
        <p:spPr bwMode="auto">
          <a:xfrm>
            <a:off x="5507038" y="3362325"/>
            <a:ext cx="360362" cy="863600"/>
          </a:xfrm>
          <a:prstGeom prst="downArrow">
            <a:avLst>
              <a:gd name="adj1" fmla="val 50000"/>
              <a:gd name="adj2" fmla="val 59912"/>
            </a:avLst>
          </a:prstGeom>
          <a:solidFill>
            <a:srgbClr val="008000"/>
          </a:solidFill>
          <a:ln w="38100" algn="ctr">
            <a:solidFill>
              <a:schemeClr val="bg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6" name="Text Box 5">
            <a:extLst>
              <a:ext uri="{FF2B5EF4-FFF2-40B4-BE49-F238E27FC236}">
                <a16:creationId xmlns:a16="http://schemas.microsoft.com/office/drawing/2014/main" xmlns="" id="{5CFAFD3D-53DE-4156-8E87-6596DE8DEB7A}"/>
              </a:ext>
            </a:extLst>
          </p:cNvPr>
          <p:cNvSpPr txBox="1">
            <a:spLocks noChangeArrowheads="1"/>
          </p:cNvSpPr>
          <p:nvPr/>
        </p:nvSpPr>
        <p:spPr bwMode="auto">
          <a:xfrm>
            <a:off x="5722938" y="3505200"/>
            <a:ext cx="99377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zh-CN" altLang="en-US" sz="2400" b="1">
                <a:solidFill>
                  <a:srgbClr val="3333FF"/>
                </a:solidFill>
                <a:latin typeface="楷体" pitchFamily="49" charset="-122"/>
                <a:ea typeface="楷体" pitchFamily="49" charset="-122"/>
              </a:rPr>
              <a:t>映射</a:t>
            </a:r>
          </a:p>
        </p:txBody>
      </p:sp>
      <p:sp>
        <p:nvSpPr>
          <p:cNvPr id="7" name="Rectangle 6">
            <a:extLst>
              <a:ext uri="{FF2B5EF4-FFF2-40B4-BE49-F238E27FC236}">
                <a16:creationId xmlns:a16="http://schemas.microsoft.com/office/drawing/2014/main" xmlns="" id="{682FA608-06CF-4FA9-8342-2750C6A0C52D}"/>
              </a:ext>
            </a:extLst>
          </p:cNvPr>
          <p:cNvSpPr>
            <a:spLocks noChangeArrowheads="1"/>
          </p:cNvSpPr>
          <p:nvPr/>
        </p:nvSpPr>
        <p:spPr bwMode="auto">
          <a:xfrm>
            <a:off x="2555875" y="456406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8" name="Rectangle 7">
            <a:extLst>
              <a:ext uri="{FF2B5EF4-FFF2-40B4-BE49-F238E27FC236}">
                <a16:creationId xmlns:a16="http://schemas.microsoft.com/office/drawing/2014/main" xmlns="" id="{E2781444-1771-4105-B586-397E31AF42D6}"/>
              </a:ext>
            </a:extLst>
          </p:cNvPr>
          <p:cNvSpPr>
            <a:spLocks noChangeArrowheads="1"/>
          </p:cNvSpPr>
          <p:nvPr/>
        </p:nvSpPr>
        <p:spPr bwMode="auto">
          <a:xfrm>
            <a:off x="3097213" y="456406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Text Box 25">
            <a:extLst>
              <a:ext uri="{FF2B5EF4-FFF2-40B4-BE49-F238E27FC236}">
                <a16:creationId xmlns:a16="http://schemas.microsoft.com/office/drawing/2014/main" xmlns="" id="{A5BFA9E0-A6E5-4423-933B-0221E4482222}"/>
              </a:ext>
            </a:extLst>
          </p:cNvPr>
          <p:cNvSpPr txBox="1">
            <a:spLocks noChangeArrowheads="1"/>
          </p:cNvSpPr>
          <p:nvPr/>
        </p:nvSpPr>
        <p:spPr bwMode="auto">
          <a:xfrm>
            <a:off x="589129" y="2425233"/>
            <a:ext cx="172878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800" b="1" dirty="0">
                <a:solidFill>
                  <a:srgbClr val="CC00CC"/>
                </a:solidFill>
                <a:latin typeface="楷体" pitchFamily="49" charset="-122"/>
                <a:ea typeface="楷体" pitchFamily="49" charset="-122"/>
              </a:rPr>
              <a:t>逻辑结构</a:t>
            </a:r>
          </a:p>
        </p:txBody>
      </p:sp>
      <p:sp>
        <p:nvSpPr>
          <p:cNvPr id="10" name="Text Box 26">
            <a:extLst>
              <a:ext uri="{FF2B5EF4-FFF2-40B4-BE49-F238E27FC236}">
                <a16:creationId xmlns:a16="http://schemas.microsoft.com/office/drawing/2014/main" xmlns="" id="{AA7E08D3-8444-4219-AB03-A5B49296E36B}"/>
              </a:ext>
            </a:extLst>
          </p:cNvPr>
          <p:cNvSpPr txBox="1">
            <a:spLocks noChangeArrowheads="1"/>
          </p:cNvSpPr>
          <p:nvPr/>
        </p:nvSpPr>
        <p:spPr bwMode="auto">
          <a:xfrm>
            <a:off x="483289" y="4518352"/>
            <a:ext cx="172878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800" b="1" dirty="0">
                <a:solidFill>
                  <a:srgbClr val="CC00CC"/>
                </a:solidFill>
                <a:latin typeface="楷体" pitchFamily="49" charset="-122"/>
                <a:ea typeface="楷体" pitchFamily="49" charset="-122"/>
              </a:rPr>
              <a:t>存储结构</a:t>
            </a:r>
          </a:p>
        </p:txBody>
      </p:sp>
      <p:sp>
        <p:nvSpPr>
          <p:cNvPr id="11" name="AutoShape 27">
            <a:extLst>
              <a:ext uri="{FF2B5EF4-FFF2-40B4-BE49-F238E27FC236}">
                <a16:creationId xmlns:a16="http://schemas.microsoft.com/office/drawing/2014/main" xmlns="" id="{C7961AFD-1E67-4ED5-BFCC-AA49912DF8B4}"/>
              </a:ext>
            </a:extLst>
          </p:cNvPr>
          <p:cNvSpPr>
            <a:spLocks noChangeArrowheads="1"/>
          </p:cNvSpPr>
          <p:nvPr/>
        </p:nvSpPr>
        <p:spPr bwMode="auto">
          <a:xfrm>
            <a:off x="1219117" y="3201044"/>
            <a:ext cx="420687" cy="1069975"/>
          </a:xfrm>
          <a:prstGeom prst="downArrow">
            <a:avLst>
              <a:gd name="adj1" fmla="val 50000"/>
              <a:gd name="adj2" fmla="val 108272"/>
            </a:avLst>
          </a:prstGeom>
          <a:solidFill>
            <a:srgbClr val="008000"/>
          </a:solidFill>
          <a:ln>
            <a:noFill/>
          </a:ln>
          <a:extLst>
            <a:ext uri="{91240B29-F687-4F45-9708-019B960494DF}">
              <a14:hiddenLine xmlns:a14="http://schemas.microsoft.com/office/drawing/2010/main" xmlns="" w="38100" algn="ctr">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zh-CN" sz="2400" b="1">
              <a:solidFill>
                <a:srgbClr val="660066"/>
              </a:solidFill>
              <a:latin typeface="Times New Roman" pitchFamily="18" charset="0"/>
              <a:ea typeface="楷体_GB2312" pitchFamily="49" charset="-122"/>
            </a:endParaRPr>
          </a:p>
        </p:txBody>
      </p:sp>
      <p:sp>
        <p:nvSpPr>
          <p:cNvPr id="12" name="Rectangle 28">
            <a:extLst>
              <a:ext uri="{FF2B5EF4-FFF2-40B4-BE49-F238E27FC236}">
                <a16:creationId xmlns:a16="http://schemas.microsoft.com/office/drawing/2014/main" xmlns="" id="{390386B6-E1EB-41CE-B263-03BC0497BF63}"/>
              </a:ext>
            </a:extLst>
          </p:cNvPr>
          <p:cNvSpPr>
            <a:spLocks noChangeArrowheads="1"/>
          </p:cNvSpPr>
          <p:nvPr/>
        </p:nvSpPr>
        <p:spPr bwMode="auto">
          <a:xfrm>
            <a:off x="5064125"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i="1" dirty="0" err="1">
                <a:solidFill>
                  <a:srgbClr val="3333FF"/>
                </a:solidFill>
                <a:latin typeface="Times New Roman" pitchFamily="18" charset="0"/>
                <a:cs typeface="Times New Roman" pitchFamily="18" charset="0"/>
              </a:rPr>
              <a:t>a</a:t>
            </a:r>
            <a:r>
              <a:rPr lang="en-US" altLang="zh-CN" b="1" baseline="-25000" dirty="0" err="1">
                <a:solidFill>
                  <a:srgbClr val="3333FF"/>
                </a:solidFill>
                <a:latin typeface="Times New Roman" pitchFamily="18" charset="0"/>
                <a:cs typeface="Times New Roman" pitchFamily="18" charset="0"/>
              </a:rPr>
              <a:t>1</a:t>
            </a:r>
            <a:endParaRPr lang="en-US" altLang="zh-CN" b="1" baseline="-25000" dirty="0">
              <a:solidFill>
                <a:srgbClr val="3333FF"/>
              </a:solidFill>
              <a:latin typeface="Times New Roman" pitchFamily="18" charset="0"/>
              <a:cs typeface="Times New Roman" pitchFamily="18" charset="0"/>
            </a:endParaRPr>
          </a:p>
        </p:txBody>
      </p:sp>
      <p:sp>
        <p:nvSpPr>
          <p:cNvPr id="13" name="Rectangle 29">
            <a:extLst>
              <a:ext uri="{FF2B5EF4-FFF2-40B4-BE49-F238E27FC236}">
                <a16:creationId xmlns:a16="http://schemas.microsoft.com/office/drawing/2014/main" xmlns="" id="{756CDCEB-222E-44AB-8FDE-789965A3C808}"/>
              </a:ext>
            </a:extLst>
          </p:cNvPr>
          <p:cNvSpPr>
            <a:spLocks noChangeArrowheads="1"/>
          </p:cNvSpPr>
          <p:nvPr/>
        </p:nvSpPr>
        <p:spPr bwMode="auto">
          <a:xfrm>
            <a:off x="5605463"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b="1" baseline="-25000">
              <a:solidFill>
                <a:srgbClr val="3333FF"/>
              </a:solidFill>
            </a:endParaRPr>
          </a:p>
        </p:txBody>
      </p:sp>
      <p:sp>
        <p:nvSpPr>
          <p:cNvPr id="14" name="Rectangle 32">
            <a:extLst>
              <a:ext uri="{FF2B5EF4-FFF2-40B4-BE49-F238E27FC236}">
                <a16:creationId xmlns:a16="http://schemas.microsoft.com/office/drawing/2014/main" xmlns="" id="{84E3715C-F32B-476C-B674-08D88278BE9F}"/>
              </a:ext>
            </a:extLst>
          </p:cNvPr>
          <p:cNvSpPr>
            <a:spLocks noChangeArrowheads="1"/>
          </p:cNvSpPr>
          <p:nvPr/>
        </p:nvSpPr>
        <p:spPr bwMode="auto">
          <a:xfrm>
            <a:off x="10515600"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i="1" dirty="0">
                <a:solidFill>
                  <a:srgbClr val="3333FF"/>
                </a:solidFill>
                <a:latin typeface="Times New Roman" pitchFamily="18" charset="0"/>
                <a:cs typeface="Times New Roman" pitchFamily="18" charset="0"/>
              </a:rPr>
              <a:t>a</a:t>
            </a:r>
            <a:r>
              <a:rPr lang="en-US" altLang="zh-CN" b="1" i="1" baseline="-25000" dirty="0">
                <a:solidFill>
                  <a:srgbClr val="3333FF"/>
                </a:solidFill>
                <a:latin typeface="Times New Roman" pitchFamily="18" charset="0"/>
                <a:cs typeface="Times New Roman" pitchFamily="18" charset="0"/>
              </a:rPr>
              <a:t>n</a:t>
            </a:r>
          </a:p>
        </p:txBody>
      </p:sp>
      <p:sp>
        <p:nvSpPr>
          <p:cNvPr id="15" name="Rectangle 33">
            <a:extLst>
              <a:ext uri="{FF2B5EF4-FFF2-40B4-BE49-F238E27FC236}">
                <a16:creationId xmlns:a16="http://schemas.microsoft.com/office/drawing/2014/main" xmlns="" id="{755F6BDD-33B7-4E30-A702-FDD50BDFD179}"/>
              </a:ext>
            </a:extLst>
          </p:cNvPr>
          <p:cNvSpPr>
            <a:spLocks noChangeArrowheads="1"/>
          </p:cNvSpPr>
          <p:nvPr/>
        </p:nvSpPr>
        <p:spPr bwMode="auto">
          <a:xfrm>
            <a:off x="11056938"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dirty="0">
                <a:solidFill>
                  <a:srgbClr val="0000FF"/>
                </a:solidFill>
                <a:latin typeface="Times New Roman" pitchFamily="18" charset="0"/>
                <a:cs typeface="Times New Roman" pitchFamily="18" charset="0"/>
              </a:rPr>
              <a:t>∧</a:t>
            </a:r>
          </a:p>
        </p:txBody>
      </p:sp>
      <p:sp>
        <p:nvSpPr>
          <p:cNvPr id="16" name="Text Box 34">
            <a:extLst>
              <a:ext uri="{FF2B5EF4-FFF2-40B4-BE49-F238E27FC236}">
                <a16:creationId xmlns:a16="http://schemas.microsoft.com/office/drawing/2014/main" xmlns="" id="{C0560EA8-B725-4475-AE3D-776B186B54E6}"/>
              </a:ext>
            </a:extLst>
          </p:cNvPr>
          <p:cNvSpPr txBox="1">
            <a:spLocks noChangeArrowheads="1"/>
          </p:cNvSpPr>
          <p:nvPr/>
        </p:nvSpPr>
        <p:spPr bwMode="auto">
          <a:xfrm>
            <a:off x="8808246" y="4564062"/>
            <a:ext cx="5762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dirty="0">
                <a:solidFill>
                  <a:srgbClr val="3333FF"/>
                </a:solidFill>
                <a:latin typeface="宋体" pitchFamily="2" charset="-122"/>
                <a:cs typeface="Times New Roman" pitchFamily="18" charset="0"/>
              </a:rPr>
              <a:t>…</a:t>
            </a:r>
            <a:endParaRPr kumimoji="1" lang="en-US" altLang="zh-CN" sz="2400" b="1" dirty="0">
              <a:solidFill>
                <a:srgbClr val="3333FF"/>
              </a:solidFill>
              <a:latin typeface="Times New Roman" pitchFamily="18" charset="0"/>
              <a:cs typeface="Times New Roman" pitchFamily="18" charset="0"/>
            </a:endParaRPr>
          </a:p>
        </p:txBody>
      </p:sp>
      <p:sp>
        <p:nvSpPr>
          <p:cNvPr id="17" name="Arc 35">
            <a:extLst>
              <a:ext uri="{FF2B5EF4-FFF2-40B4-BE49-F238E27FC236}">
                <a16:creationId xmlns:a16="http://schemas.microsoft.com/office/drawing/2014/main" xmlns="" id="{31004E60-4DF3-4795-BA18-BB22282CE615}"/>
              </a:ext>
            </a:extLst>
          </p:cNvPr>
          <p:cNvSpPr>
            <a:spLocks/>
          </p:cNvSpPr>
          <p:nvPr/>
        </p:nvSpPr>
        <p:spPr bwMode="auto">
          <a:xfrm>
            <a:off x="2398713" y="4210050"/>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8" name="Text Box 36">
            <a:extLst>
              <a:ext uri="{FF2B5EF4-FFF2-40B4-BE49-F238E27FC236}">
                <a16:creationId xmlns:a16="http://schemas.microsoft.com/office/drawing/2014/main" xmlns="" id="{0CC529EA-5A07-4B9E-AD4C-74FAAE5B994A}"/>
              </a:ext>
            </a:extLst>
          </p:cNvPr>
          <p:cNvSpPr txBox="1">
            <a:spLocks noChangeArrowheads="1"/>
          </p:cNvSpPr>
          <p:nvPr/>
        </p:nvSpPr>
        <p:spPr bwMode="auto">
          <a:xfrm>
            <a:off x="2038350" y="4154487"/>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L</a:t>
            </a:r>
          </a:p>
        </p:txBody>
      </p:sp>
      <p:sp>
        <p:nvSpPr>
          <p:cNvPr id="19" name="Text Box 41">
            <a:extLst>
              <a:ext uri="{FF2B5EF4-FFF2-40B4-BE49-F238E27FC236}">
                <a16:creationId xmlns:a16="http://schemas.microsoft.com/office/drawing/2014/main" xmlns="" id="{8BFAB05D-5C85-4530-86D1-182136A5FE7C}"/>
              </a:ext>
            </a:extLst>
          </p:cNvPr>
          <p:cNvSpPr txBox="1">
            <a:spLocks noChangeArrowheads="1"/>
          </p:cNvSpPr>
          <p:nvPr/>
        </p:nvSpPr>
        <p:spPr bwMode="auto">
          <a:xfrm>
            <a:off x="4450556" y="5284787"/>
            <a:ext cx="3352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400" b="1">
                <a:solidFill>
                  <a:srgbClr val="0000FF"/>
                </a:solidFill>
                <a:latin typeface="楷体" pitchFamily="49" charset="-122"/>
                <a:ea typeface="楷体" pitchFamily="49" charset="-122"/>
              </a:rPr>
              <a:t>带头结点</a:t>
            </a:r>
            <a:r>
              <a:rPr kumimoji="1" lang="zh-CN" altLang="en-US" sz="2400" b="1">
                <a:solidFill>
                  <a:srgbClr val="FF00FF"/>
                </a:solidFill>
                <a:latin typeface="楷体" pitchFamily="49" charset="-122"/>
                <a:ea typeface="楷体" pitchFamily="49" charset="-122"/>
              </a:rPr>
              <a:t>双链表</a:t>
            </a:r>
            <a:r>
              <a:rPr kumimoji="1" lang="zh-CN" altLang="en-US" sz="2400" b="1">
                <a:solidFill>
                  <a:srgbClr val="0000FF"/>
                </a:solidFill>
                <a:latin typeface="楷体" pitchFamily="49" charset="-122"/>
                <a:ea typeface="楷体" pitchFamily="49" charset="-122"/>
              </a:rPr>
              <a:t>示意图</a:t>
            </a:r>
          </a:p>
        </p:txBody>
      </p:sp>
      <p:sp>
        <p:nvSpPr>
          <p:cNvPr id="20" name="Rectangle 6">
            <a:extLst>
              <a:ext uri="{FF2B5EF4-FFF2-40B4-BE49-F238E27FC236}">
                <a16:creationId xmlns:a16="http://schemas.microsoft.com/office/drawing/2014/main" xmlns="" id="{1081522C-F1F4-4A8F-A1FA-4A9587A5583D}"/>
              </a:ext>
            </a:extLst>
          </p:cNvPr>
          <p:cNvSpPr>
            <a:spLocks noChangeArrowheads="1"/>
          </p:cNvSpPr>
          <p:nvPr/>
        </p:nvSpPr>
        <p:spPr bwMode="auto">
          <a:xfrm>
            <a:off x="3609975" y="456406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dirty="0">
              <a:solidFill>
                <a:srgbClr val="3333FF"/>
              </a:solidFill>
            </a:endParaRPr>
          </a:p>
        </p:txBody>
      </p:sp>
      <p:sp>
        <p:nvSpPr>
          <p:cNvPr id="21" name="Rectangle 6">
            <a:extLst>
              <a:ext uri="{FF2B5EF4-FFF2-40B4-BE49-F238E27FC236}">
                <a16:creationId xmlns:a16="http://schemas.microsoft.com/office/drawing/2014/main" xmlns="" id="{4ECECBBC-1834-4CA5-8296-562F0601F506}"/>
              </a:ext>
            </a:extLst>
          </p:cNvPr>
          <p:cNvSpPr>
            <a:spLocks noChangeArrowheads="1"/>
          </p:cNvSpPr>
          <p:nvPr/>
        </p:nvSpPr>
        <p:spPr bwMode="auto">
          <a:xfrm>
            <a:off x="4533900" y="4564062"/>
            <a:ext cx="539750" cy="4349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b="1" baseline="-25000" dirty="0">
              <a:solidFill>
                <a:srgbClr val="3333FF"/>
              </a:solidFill>
            </a:endParaRPr>
          </a:p>
        </p:txBody>
      </p:sp>
      <p:sp>
        <p:nvSpPr>
          <p:cNvPr id="22" name="Line 37">
            <a:extLst>
              <a:ext uri="{FF2B5EF4-FFF2-40B4-BE49-F238E27FC236}">
                <a16:creationId xmlns:a16="http://schemas.microsoft.com/office/drawing/2014/main" xmlns="" id="{CA36373F-4AC9-44E2-9BD0-6EC76AC1837A}"/>
              </a:ext>
            </a:extLst>
          </p:cNvPr>
          <p:cNvSpPr>
            <a:spLocks noChangeShapeType="1"/>
          </p:cNvSpPr>
          <p:nvPr/>
        </p:nvSpPr>
        <p:spPr bwMode="auto">
          <a:xfrm>
            <a:off x="3967163" y="485298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3" name="Line 37">
            <a:extLst>
              <a:ext uri="{FF2B5EF4-FFF2-40B4-BE49-F238E27FC236}">
                <a16:creationId xmlns:a16="http://schemas.microsoft.com/office/drawing/2014/main" xmlns="" id="{4986AC1D-9BB2-4223-BD03-EA0919E28824}"/>
              </a:ext>
            </a:extLst>
          </p:cNvPr>
          <p:cNvSpPr>
            <a:spLocks noChangeShapeType="1"/>
          </p:cNvSpPr>
          <p:nvPr/>
        </p:nvSpPr>
        <p:spPr bwMode="auto">
          <a:xfrm>
            <a:off x="4151313" y="4710112"/>
            <a:ext cx="576262"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4" name="Line 37">
            <a:extLst>
              <a:ext uri="{FF2B5EF4-FFF2-40B4-BE49-F238E27FC236}">
                <a16:creationId xmlns:a16="http://schemas.microsoft.com/office/drawing/2014/main" xmlns="" id="{7627436C-E0ED-43A0-ACA4-651DB46D0C89}"/>
              </a:ext>
            </a:extLst>
          </p:cNvPr>
          <p:cNvSpPr>
            <a:spLocks noChangeShapeType="1"/>
          </p:cNvSpPr>
          <p:nvPr/>
        </p:nvSpPr>
        <p:spPr bwMode="auto">
          <a:xfrm>
            <a:off x="5980113" y="485298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5" name="Line 37">
            <a:extLst>
              <a:ext uri="{FF2B5EF4-FFF2-40B4-BE49-F238E27FC236}">
                <a16:creationId xmlns:a16="http://schemas.microsoft.com/office/drawing/2014/main" xmlns="" id="{76CFFB51-900D-4332-B797-3E2DC83AB27F}"/>
              </a:ext>
            </a:extLst>
          </p:cNvPr>
          <p:cNvSpPr>
            <a:spLocks noChangeShapeType="1"/>
          </p:cNvSpPr>
          <p:nvPr/>
        </p:nvSpPr>
        <p:spPr bwMode="auto">
          <a:xfrm>
            <a:off x="6164263" y="4710112"/>
            <a:ext cx="576262"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6" name="Rectangle 29">
            <a:extLst>
              <a:ext uri="{FF2B5EF4-FFF2-40B4-BE49-F238E27FC236}">
                <a16:creationId xmlns:a16="http://schemas.microsoft.com/office/drawing/2014/main" xmlns="" id="{D11007A9-66AA-43E7-81F3-9F34CB9FBC28}"/>
              </a:ext>
            </a:extLst>
          </p:cNvPr>
          <p:cNvSpPr>
            <a:spLocks noChangeArrowheads="1"/>
          </p:cNvSpPr>
          <p:nvPr/>
        </p:nvSpPr>
        <p:spPr bwMode="auto">
          <a:xfrm>
            <a:off x="9985375" y="4564062"/>
            <a:ext cx="539750" cy="4349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b="1" baseline="-25000">
              <a:solidFill>
                <a:srgbClr val="3333FF"/>
              </a:solidFill>
            </a:endParaRPr>
          </a:p>
        </p:txBody>
      </p:sp>
      <p:sp>
        <p:nvSpPr>
          <p:cNvPr id="27" name="Line 37">
            <a:extLst>
              <a:ext uri="{FF2B5EF4-FFF2-40B4-BE49-F238E27FC236}">
                <a16:creationId xmlns:a16="http://schemas.microsoft.com/office/drawing/2014/main" xmlns="" id="{00B0C7D7-0B33-4722-BD3B-042755A44456}"/>
              </a:ext>
            </a:extLst>
          </p:cNvPr>
          <p:cNvSpPr>
            <a:spLocks noChangeShapeType="1"/>
          </p:cNvSpPr>
          <p:nvPr/>
        </p:nvSpPr>
        <p:spPr bwMode="auto">
          <a:xfrm>
            <a:off x="9402763" y="485298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8" name="Line 37">
            <a:extLst>
              <a:ext uri="{FF2B5EF4-FFF2-40B4-BE49-F238E27FC236}">
                <a16:creationId xmlns:a16="http://schemas.microsoft.com/office/drawing/2014/main" xmlns="" id="{A51129F1-A7F6-4C47-8611-40176098774E}"/>
              </a:ext>
            </a:extLst>
          </p:cNvPr>
          <p:cNvSpPr>
            <a:spLocks noChangeShapeType="1"/>
          </p:cNvSpPr>
          <p:nvPr/>
        </p:nvSpPr>
        <p:spPr bwMode="auto">
          <a:xfrm>
            <a:off x="9586913" y="4710112"/>
            <a:ext cx="576262"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 name="Rectangle 28">
            <a:extLst>
              <a:ext uri="{FF2B5EF4-FFF2-40B4-BE49-F238E27FC236}">
                <a16:creationId xmlns:a16="http://schemas.microsoft.com/office/drawing/2014/main" xmlns="" id="{E6849B0C-B325-4DF9-BE5B-0BE1FA2CCC47}"/>
              </a:ext>
            </a:extLst>
          </p:cNvPr>
          <p:cNvSpPr>
            <a:spLocks noChangeArrowheads="1"/>
          </p:cNvSpPr>
          <p:nvPr/>
        </p:nvSpPr>
        <p:spPr bwMode="auto">
          <a:xfrm>
            <a:off x="7092366"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i="1" dirty="0">
                <a:solidFill>
                  <a:srgbClr val="3333FF"/>
                </a:solidFill>
                <a:latin typeface="Times New Roman" pitchFamily="18" charset="0"/>
                <a:cs typeface="Times New Roman" pitchFamily="18" charset="0"/>
              </a:rPr>
              <a:t>a</a:t>
            </a:r>
            <a:r>
              <a:rPr lang="en-US" altLang="zh-CN" b="1" baseline="-25000" dirty="0">
                <a:solidFill>
                  <a:srgbClr val="3333FF"/>
                </a:solidFill>
                <a:latin typeface="Times New Roman" pitchFamily="18" charset="0"/>
                <a:cs typeface="Times New Roman" pitchFamily="18" charset="0"/>
              </a:rPr>
              <a:t>2</a:t>
            </a:r>
          </a:p>
        </p:txBody>
      </p:sp>
      <p:sp>
        <p:nvSpPr>
          <p:cNvPr id="30" name="Rectangle 29">
            <a:extLst>
              <a:ext uri="{FF2B5EF4-FFF2-40B4-BE49-F238E27FC236}">
                <a16:creationId xmlns:a16="http://schemas.microsoft.com/office/drawing/2014/main" xmlns="" id="{2979495A-6BED-4A0D-B61C-F798B4D9EAE3}"/>
              </a:ext>
            </a:extLst>
          </p:cNvPr>
          <p:cNvSpPr>
            <a:spLocks noChangeArrowheads="1"/>
          </p:cNvSpPr>
          <p:nvPr/>
        </p:nvSpPr>
        <p:spPr bwMode="auto">
          <a:xfrm>
            <a:off x="7633704"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b="1" baseline="-25000">
              <a:solidFill>
                <a:srgbClr val="3333FF"/>
              </a:solidFill>
            </a:endParaRPr>
          </a:p>
        </p:txBody>
      </p:sp>
      <p:sp>
        <p:nvSpPr>
          <p:cNvPr id="31" name="Rectangle 6">
            <a:extLst>
              <a:ext uri="{FF2B5EF4-FFF2-40B4-BE49-F238E27FC236}">
                <a16:creationId xmlns:a16="http://schemas.microsoft.com/office/drawing/2014/main" xmlns="" id="{EA760CA7-EC8B-4503-8725-0A79417078B5}"/>
              </a:ext>
            </a:extLst>
          </p:cNvPr>
          <p:cNvSpPr>
            <a:spLocks noChangeArrowheads="1"/>
          </p:cNvSpPr>
          <p:nvPr/>
        </p:nvSpPr>
        <p:spPr bwMode="auto">
          <a:xfrm>
            <a:off x="6562141" y="4564062"/>
            <a:ext cx="539750" cy="4349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b="1" baseline="-25000" dirty="0">
              <a:solidFill>
                <a:srgbClr val="3333FF"/>
              </a:solidFill>
            </a:endParaRPr>
          </a:p>
        </p:txBody>
      </p:sp>
      <p:sp>
        <p:nvSpPr>
          <p:cNvPr id="32" name="Line 37">
            <a:extLst>
              <a:ext uri="{FF2B5EF4-FFF2-40B4-BE49-F238E27FC236}">
                <a16:creationId xmlns:a16="http://schemas.microsoft.com/office/drawing/2014/main" xmlns="" id="{1B7FEC73-803E-411B-96F2-69232E47BA8B}"/>
              </a:ext>
            </a:extLst>
          </p:cNvPr>
          <p:cNvSpPr>
            <a:spLocks noChangeShapeType="1"/>
          </p:cNvSpPr>
          <p:nvPr/>
        </p:nvSpPr>
        <p:spPr bwMode="auto">
          <a:xfrm>
            <a:off x="8008354" y="485298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3" name="Line 37">
            <a:extLst>
              <a:ext uri="{FF2B5EF4-FFF2-40B4-BE49-F238E27FC236}">
                <a16:creationId xmlns:a16="http://schemas.microsoft.com/office/drawing/2014/main" xmlns="" id="{792DFB63-1BC3-4290-83AA-A65652F6FDF9}"/>
              </a:ext>
            </a:extLst>
          </p:cNvPr>
          <p:cNvSpPr>
            <a:spLocks noChangeShapeType="1"/>
          </p:cNvSpPr>
          <p:nvPr/>
        </p:nvSpPr>
        <p:spPr bwMode="auto">
          <a:xfrm>
            <a:off x="8192504" y="4710112"/>
            <a:ext cx="576262"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xmlns="">
                <a:noFill/>
              </a14:hiddenFill>
            </a:ext>
          </a:extLst>
        </p:spPr>
        <p:txBody>
          <a:bodyPr wrap="none"/>
          <a:lstStyle/>
          <a:p>
            <a:endParaRPr lang="zh-CN" altLang="en-US"/>
          </a:p>
        </p:txBody>
      </p:sp>
    </p:spTree>
    <p:extLst>
      <p:ext uri="{BB962C8B-B14F-4D97-AF65-F5344CB8AC3E}">
        <p14:creationId xmlns:p14="http://schemas.microsoft.com/office/powerpoint/2010/main" xmlns="" val="1197252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E66F0DE-7CEE-4323-8A18-9CFDE9B6171D}"/>
              </a:ext>
            </a:extLst>
          </p:cNvPr>
          <p:cNvSpPr>
            <a:spLocks noGrp="1"/>
          </p:cNvSpPr>
          <p:nvPr>
            <p:ph type="title"/>
          </p:nvPr>
        </p:nvSpPr>
        <p:spPr/>
        <p:txBody>
          <a:bodyPr/>
          <a:lstStyle/>
          <a:p>
            <a:r>
              <a:rPr lang="zh-CN" altLang="en-US" dirty="0"/>
              <a:t>双向链表</a:t>
            </a:r>
          </a:p>
        </p:txBody>
      </p:sp>
      <p:sp>
        <p:nvSpPr>
          <p:cNvPr id="3" name="内容占位符 2">
            <a:extLst>
              <a:ext uri="{FF2B5EF4-FFF2-40B4-BE49-F238E27FC236}">
                <a16:creationId xmlns:a16="http://schemas.microsoft.com/office/drawing/2014/main" xmlns="" id="{90ED1D64-9E12-4217-A568-CECC2EEB57FB}"/>
              </a:ext>
            </a:extLst>
          </p:cNvPr>
          <p:cNvSpPr>
            <a:spLocks noGrp="1"/>
          </p:cNvSpPr>
          <p:nvPr>
            <p:ph idx="1"/>
          </p:nvPr>
        </p:nvSpPr>
        <p:spPr>
          <a:xfrm>
            <a:off x="685800" y="1203158"/>
            <a:ext cx="10947400" cy="3124200"/>
          </a:xfrm>
        </p:spPr>
        <p:txBody>
          <a:bodyPr/>
          <a:lstStyle/>
          <a:p>
            <a:pPr marL="0" indent="0">
              <a:lnSpc>
                <a:spcPct val="150000"/>
              </a:lnSpc>
              <a:spcBef>
                <a:spcPts val="600"/>
              </a:spcBef>
              <a:spcAft>
                <a:spcPts val="0"/>
              </a:spcAft>
              <a:buNone/>
            </a:pPr>
            <a:r>
              <a:rPr lang="zh-CN" altLang="en-US" sz="2400" dirty="0"/>
              <a:t>双向链表的结构定义：</a:t>
            </a:r>
          </a:p>
          <a:p>
            <a:pPr marL="0" indent="0">
              <a:lnSpc>
                <a:spcPct val="150000"/>
              </a:lnSpc>
              <a:spcBef>
                <a:spcPts val="600"/>
              </a:spcBef>
              <a:spcAft>
                <a:spcPts val="0"/>
              </a:spcAft>
              <a:buNone/>
            </a:pPr>
            <a:r>
              <a:rPr lang="en-US" altLang="zh-CN" sz="2400" dirty="0"/>
              <a:t>typedef struct </a:t>
            </a:r>
            <a:r>
              <a:rPr lang="en-US" altLang="zh-CN" sz="2400" dirty="0" err="1"/>
              <a:t>Dnode</a:t>
            </a:r>
            <a:r>
              <a:rPr lang="en-US" altLang="zh-CN" sz="2400" dirty="0"/>
              <a:t>  { </a:t>
            </a:r>
          </a:p>
          <a:p>
            <a:pPr marL="0" indent="0">
              <a:lnSpc>
                <a:spcPct val="150000"/>
              </a:lnSpc>
              <a:spcBef>
                <a:spcPts val="600"/>
              </a:spcBef>
              <a:spcAft>
                <a:spcPts val="0"/>
              </a:spcAft>
              <a:buNone/>
            </a:pPr>
            <a:r>
              <a:rPr lang="en-US" altLang="zh-CN" sz="2400" dirty="0"/>
              <a:t>	</a:t>
            </a:r>
            <a:r>
              <a:rPr lang="en-US" altLang="zh-CN" sz="2400" dirty="0" err="1"/>
              <a:t>ElemType</a:t>
            </a:r>
            <a:r>
              <a:rPr lang="en-US" altLang="zh-CN" sz="2400" dirty="0"/>
              <a:t> data</a:t>
            </a:r>
            <a:r>
              <a:rPr lang="zh-CN" altLang="en-US" sz="2400" dirty="0"/>
              <a:t>；</a:t>
            </a:r>
          </a:p>
          <a:p>
            <a:pPr marL="0" indent="0">
              <a:lnSpc>
                <a:spcPct val="150000"/>
              </a:lnSpc>
              <a:spcBef>
                <a:spcPts val="600"/>
              </a:spcBef>
              <a:spcAft>
                <a:spcPts val="0"/>
              </a:spcAft>
              <a:buNone/>
            </a:pPr>
            <a:r>
              <a:rPr lang="zh-CN" altLang="en-US" sz="2400" dirty="0"/>
              <a:t>	</a:t>
            </a:r>
            <a:r>
              <a:rPr lang="en-US" altLang="zh-CN" sz="2400" dirty="0"/>
              <a:t>struct </a:t>
            </a:r>
            <a:r>
              <a:rPr lang="en-US" altLang="zh-CN" sz="2400" dirty="0" err="1"/>
              <a:t>DNode</a:t>
            </a:r>
            <a:r>
              <a:rPr lang="en-US" altLang="zh-CN" sz="2400" dirty="0"/>
              <a:t>  *prior</a:t>
            </a:r>
            <a:r>
              <a:rPr lang="zh-CN" altLang="en-US" sz="2400" dirty="0"/>
              <a:t>，*</a:t>
            </a:r>
            <a:r>
              <a:rPr lang="en-US" altLang="zh-CN" sz="2400" dirty="0"/>
              <a:t>next</a:t>
            </a:r>
            <a:r>
              <a:rPr lang="zh-CN" altLang="en-US" sz="2400" dirty="0"/>
              <a:t>；</a:t>
            </a:r>
          </a:p>
          <a:p>
            <a:pPr marL="0" indent="0">
              <a:lnSpc>
                <a:spcPct val="150000"/>
              </a:lnSpc>
              <a:spcBef>
                <a:spcPts val="600"/>
              </a:spcBef>
              <a:spcAft>
                <a:spcPts val="0"/>
              </a:spcAft>
              <a:buNone/>
            </a:pPr>
            <a:r>
              <a:rPr lang="en-US" altLang="zh-CN" sz="2400" dirty="0"/>
              <a:t>} </a:t>
            </a:r>
            <a:r>
              <a:rPr lang="en-US" altLang="zh-CN" sz="2400" dirty="0" err="1"/>
              <a:t>DNode</a:t>
            </a:r>
            <a:r>
              <a:rPr lang="en-US" altLang="zh-CN" sz="2400" dirty="0"/>
              <a:t>,	* </a:t>
            </a:r>
            <a:r>
              <a:rPr lang="en-US" altLang="zh-CN" sz="2400" dirty="0" err="1"/>
              <a:t>DoubleList</a:t>
            </a:r>
            <a:r>
              <a:rPr lang="zh-CN" altLang="en-US" sz="2400" dirty="0"/>
              <a:t>；</a:t>
            </a:r>
          </a:p>
          <a:p>
            <a:pPr marL="0" indent="0">
              <a:lnSpc>
                <a:spcPct val="150000"/>
              </a:lnSpc>
              <a:spcBef>
                <a:spcPts val="600"/>
              </a:spcBef>
              <a:spcAft>
                <a:spcPts val="0"/>
              </a:spcAft>
              <a:buNone/>
            </a:pPr>
            <a:endParaRPr lang="zh-CN" altLang="en-US" sz="2400" dirty="0"/>
          </a:p>
        </p:txBody>
      </p:sp>
      <p:sp>
        <p:nvSpPr>
          <p:cNvPr id="4" name="Text Box 7">
            <a:extLst>
              <a:ext uri="{FF2B5EF4-FFF2-40B4-BE49-F238E27FC236}">
                <a16:creationId xmlns:a16="http://schemas.microsoft.com/office/drawing/2014/main" xmlns="" id="{484DB17B-FD5F-41B2-B7A3-543FE23D730A}"/>
              </a:ext>
            </a:extLst>
          </p:cNvPr>
          <p:cNvSpPr txBox="1">
            <a:spLocks noChangeArrowheads="1"/>
          </p:cNvSpPr>
          <p:nvPr/>
        </p:nvSpPr>
        <p:spPr bwMode="auto">
          <a:xfrm>
            <a:off x="3851278" y="4997116"/>
            <a:ext cx="7975764" cy="1130246"/>
          </a:xfrm>
          <a:prstGeom prst="rect">
            <a:avLst/>
          </a:prstGeom>
          <a:noFill/>
          <a:ln>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nSpc>
                <a:spcPct val="150000"/>
              </a:lnSpc>
              <a:buFontTx/>
              <a:buBlip>
                <a:blip r:embed="rId2"/>
              </a:buBlip>
              <a:defRPr/>
            </a:pPr>
            <a:r>
              <a:rPr kumimoji="1" lang="zh-CN" altLang="en-US" b="1" dirty="0">
                <a:solidFill>
                  <a:srgbClr val="CC0066"/>
                </a:solidFill>
                <a:latin typeface="微软雅黑" panose="020B0503020204020204" pitchFamily="34" charset="-122"/>
                <a:ea typeface="微软雅黑" panose="020B0503020204020204" pitchFamily="34" charset="-122"/>
                <a:cs typeface="Times New Roman" pitchFamily="18" charset="0"/>
              </a:rPr>
              <a:t>从任一结点出发可以快速找到其前驱结点和后继结点；</a:t>
            </a:r>
            <a:endParaRPr kumimoji="1" lang="en-US" altLang="zh-CN" b="1" dirty="0">
              <a:solidFill>
                <a:srgbClr val="CC0066"/>
              </a:solidFill>
              <a:latin typeface="微软雅黑" panose="020B0503020204020204" pitchFamily="34" charset="-122"/>
              <a:ea typeface="微软雅黑" panose="020B0503020204020204" pitchFamily="34" charset="-122"/>
              <a:cs typeface="Times New Roman" pitchFamily="18" charset="0"/>
            </a:endParaRPr>
          </a:p>
          <a:p>
            <a:pPr marL="457200" indent="-457200">
              <a:lnSpc>
                <a:spcPct val="150000"/>
              </a:lnSpc>
              <a:buFontTx/>
              <a:buBlip>
                <a:blip r:embed="rId2"/>
              </a:buBlip>
              <a:defRPr/>
            </a:pPr>
            <a:r>
              <a:rPr kumimoji="1" lang="zh-CN" altLang="en-US" b="1" dirty="0">
                <a:solidFill>
                  <a:srgbClr val="CC0066"/>
                </a:solidFill>
                <a:latin typeface="微软雅黑" panose="020B0503020204020204" pitchFamily="34" charset="-122"/>
                <a:ea typeface="微软雅黑" panose="020B0503020204020204" pitchFamily="34" charset="-122"/>
                <a:cs typeface="Times New Roman" pitchFamily="18" charset="0"/>
              </a:rPr>
              <a:t>从任一结点出发可以访问其他结点。</a:t>
            </a:r>
            <a:endParaRPr kumimoji="1" lang="en-US" altLang="zh-CN" b="1" dirty="0">
              <a:solidFill>
                <a:srgbClr val="CC0066"/>
              </a:solidFill>
              <a:latin typeface="微软雅黑" panose="020B0503020204020204" pitchFamily="34" charset="-122"/>
              <a:ea typeface="微软雅黑" panose="020B0503020204020204" pitchFamily="34" charset="-122"/>
              <a:cs typeface="Times New Roman" pitchFamily="18" charset="0"/>
            </a:endParaRPr>
          </a:p>
        </p:txBody>
      </p:sp>
      <p:grpSp>
        <p:nvGrpSpPr>
          <p:cNvPr id="5" name="组合 4">
            <a:extLst>
              <a:ext uri="{FF2B5EF4-FFF2-40B4-BE49-F238E27FC236}">
                <a16:creationId xmlns:a16="http://schemas.microsoft.com/office/drawing/2014/main" xmlns="" id="{04CA0779-7CD8-42C3-B610-A1D5DBA6ABCD}"/>
              </a:ext>
            </a:extLst>
          </p:cNvPr>
          <p:cNvGrpSpPr>
            <a:grpSpLocks/>
          </p:cNvGrpSpPr>
          <p:nvPr/>
        </p:nvGrpSpPr>
        <p:grpSpPr bwMode="auto">
          <a:xfrm>
            <a:off x="1447801" y="3048000"/>
            <a:ext cx="4267201" cy="2598821"/>
            <a:chOff x="2562211" y="2257332"/>
            <a:chExt cx="4267217" cy="2598843"/>
          </a:xfrm>
        </p:grpSpPr>
        <p:sp>
          <p:nvSpPr>
            <p:cNvPr id="6" name="Rectangle 28">
              <a:extLst>
                <a:ext uri="{FF2B5EF4-FFF2-40B4-BE49-F238E27FC236}">
                  <a16:creationId xmlns:a16="http://schemas.microsoft.com/office/drawing/2014/main" xmlns="" id="{2F4CA6F3-71CF-4E3C-B52C-ADD18AD657A9}"/>
                </a:ext>
              </a:extLst>
            </p:cNvPr>
            <p:cNvSpPr>
              <a:spLocks noChangeArrowheads="1"/>
            </p:cNvSpPr>
            <p:nvPr/>
          </p:nvSpPr>
          <p:spPr bwMode="auto">
            <a:xfrm>
              <a:off x="3101963" y="4424371"/>
              <a:ext cx="755652" cy="43180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endParaRPr lang="en-US" altLang="zh-CN" sz="2400" b="1" baseline="-25000" dirty="0">
                <a:solidFill>
                  <a:srgbClr val="3333FF"/>
                </a:solidFill>
                <a:latin typeface="Times New Roman" pitchFamily="18" charset="0"/>
                <a:cs typeface="Times New Roman" pitchFamily="18" charset="0"/>
              </a:endParaRPr>
            </a:p>
          </p:txBody>
        </p:sp>
        <p:sp>
          <p:nvSpPr>
            <p:cNvPr id="7" name="Rectangle 29">
              <a:extLst>
                <a:ext uri="{FF2B5EF4-FFF2-40B4-BE49-F238E27FC236}">
                  <a16:creationId xmlns:a16="http://schemas.microsoft.com/office/drawing/2014/main" xmlns="" id="{5E26E799-DC85-4985-98FC-3F7654275EBB}"/>
                </a:ext>
              </a:extLst>
            </p:cNvPr>
            <p:cNvSpPr>
              <a:spLocks noChangeArrowheads="1"/>
            </p:cNvSpPr>
            <p:nvPr/>
          </p:nvSpPr>
          <p:spPr bwMode="auto">
            <a:xfrm>
              <a:off x="3857615" y="4424371"/>
              <a:ext cx="539752" cy="4318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8" name="Rectangle 6">
              <a:extLst>
                <a:ext uri="{FF2B5EF4-FFF2-40B4-BE49-F238E27FC236}">
                  <a16:creationId xmlns:a16="http://schemas.microsoft.com/office/drawing/2014/main" xmlns="" id="{81F01EA5-53CB-4BE8-AB4C-ACBD7BAC5A6B}"/>
                </a:ext>
              </a:extLst>
            </p:cNvPr>
            <p:cNvSpPr>
              <a:spLocks noChangeArrowheads="1"/>
            </p:cNvSpPr>
            <p:nvPr/>
          </p:nvSpPr>
          <p:spPr bwMode="auto">
            <a:xfrm>
              <a:off x="2562211" y="4424371"/>
              <a:ext cx="539752" cy="4318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sz="2400" b="1" baseline="-25000" dirty="0">
                <a:solidFill>
                  <a:srgbClr val="3333FF"/>
                </a:solidFill>
              </a:endParaRPr>
            </a:p>
          </p:txBody>
        </p:sp>
        <p:cxnSp>
          <p:nvCxnSpPr>
            <p:cNvPr id="9" name="直接箭头连接符 8">
              <a:extLst>
                <a:ext uri="{FF2B5EF4-FFF2-40B4-BE49-F238E27FC236}">
                  <a16:creationId xmlns:a16="http://schemas.microsoft.com/office/drawing/2014/main" xmlns="" id="{EC407C39-0137-4CCF-9E80-C6FD50F10E83}"/>
                </a:ext>
              </a:extLst>
            </p:cNvPr>
            <p:cNvCxnSpPr>
              <a:cxnSpLocks/>
              <a:endCxn id="6" idx="0"/>
            </p:cNvCxnSpPr>
            <p:nvPr/>
          </p:nvCxnSpPr>
          <p:spPr>
            <a:xfrm flipH="1">
              <a:off x="3479789" y="2257332"/>
              <a:ext cx="1216031" cy="216703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2F34E42D-2988-4D64-8CFE-6E2D2310845D}"/>
                </a:ext>
              </a:extLst>
            </p:cNvPr>
            <p:cNvCxnSpPr>
              <a:cxnSpLocks/>
            </p:cNvCxnSpPr>
            <p:nvPr/>
          </p:nvCxnSpPr>
          <p:spPr>
            <a:xfrm flipH="1">
              <a:off x="2832087" y="2928936"/>
              <a:ext cx="2809889" cy="149543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xmlns="" id="{502995C2-59D2-4735-B948-7F4C57A03CA7}"/>
                </a:ext>
              </a:extLst>
            </p:cNvPr>
            <p:cNvCxnSpPr>
              <a:cxnSpLocks/>
            </p:cNvCxnSpPr>
            <p:nvPr/>
          </p:nvCxnSpPr>
          <p:spPr>
            <a:xfrm flipH="1">
              <a:off x="4127492" y="2928934"/>
              <a:ext cx="2701936" cy="149543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94425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4729163" y="1290639"/>
            <a:ext cx="3563938"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kumimoji="1" lang="zh-CN" altLang="en-US" b="1" dirty="0">
                <a:solidFill>
                  <a:srgbClr val="3333FF"/>
                </a:solidFill>
                <a:latin typeface="Times New Roman" pitchFamily="18" charset="0"/>
                <a:ea typeface="楷体" pitchFamily="49" charset="-122"/>
                <a:cs typeface="Times New Roman" pitchFamily="18" charset="0"/>
              </a:rPr>
              <a:t>线性表</a:t>
            </a:r>
          </a:p>
          <a:p>
            <a:pPr algn="ctr">
              <a:defRPr/>
            </a:pP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1</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2</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i="1" baseline="-25000">
                <a:solidFill>
                  <a:srgbClr val="3333FF"/>
                </a:solidFill>
                <a:latin typeface="Times New Roman" pitchFamily="18" charset="0"/>
                <a:ea typeface="楷体" pitchFamily="49" charset="-122"/>
                <a:cs typeface="Times New Roman" pitchFamily="18" charset="0"/>
              </a:rPr>
              <a:t>i</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dirty="0">
                <a:solidFill>
                  <a:srgbClr val="3333FF"/>
                </a:solidFill>
                <a:latin typeface="Times New Roman" pitchFamily="18" charset="0"/>
                <a:ea typeface="楷体" pitchFamily="49" charset="-122"/>
                <a:cs typeface="Times New Roman" pitchFamily="18" charset="0"/>
              </a:rPr>
              <a:t>a</a:t>
            </a:r>
            <a:r>
              <a:rPr kumimoji="1" lang="en-US" altLang="zh-CN" b="1" i="1" baseline="-25000" dirty="0">
                <a:solidFill>
                  <a:srgbClr val="3333FF"/>
                </a:solidFill>
                <a:latin typeface="Times New Roman" pitchFamily="18" charset="0"/>
                <a:ea typeface="楷体" pitchFamily="49" charset="-122"/>
                <a:cs typeface="Times New Roman" pitchFamily="18" charset="0"/>
              </a:rPr>
              <a:t>n</a:t>
            </a:r>
            <a:r>
              <a:rPr kumimoji="1" lang="en-US" altLang="zh-CN" b="1" dirty="0">
                <a:solidFill>
                  <a:srgbClr val="3333FF"/>
                </a:solidFill>
                <a:latin typeface="Times New Roman" pitchFamily="18" charset="0"/>
                <a:ea typeface="楷体" pitchFamily="49" charset="-122"/>
                <a:cs typeface="Times New Roman" pitchFamily="18" charset="0"/>
              </a:rPr>
              <a:t>)</a:t>
            </a:r>
          </a:p>
        </p:txBody>
      </p:sp>
      <p:sp>
        <p:nvSpPr>
          <p:cNvPr id="194563" name="AutoShape 3"/>
          <p:cNvSpPr>
            <a:spLocks noChangeArrowheads="1"/>
          </p:cNvSpPr>
          <p:nvPr/>
        </p:nvSpPr>
        <p:spPr bwMode="auto">
          <a:xfrm>
            <a:off x="5881689" y="2443163"/>
            <a:ext cx="357187" cy="1371600"/>
          </a:xfrm>
          <a:prstGeom prst="downArrow">
            <a:avLst>
              <a:gd name="adj1" fmla="val 50000"/>
              <a:gd name="adj2" fmla="val 124889"/>
            </a:avLst>
          </a:prstGeom>
          <a:solidFill>
            <a:srgbClr val="008000"/>
          </a:solidFill>
          <a:ln w="38100" algn="ctr">
            <a:solidFill>
              <a:schemeClr val="bg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194564" name="Text Box 4"/>
          <p:cNvSpPr txBox="1">
            <a:spLocks noChangeArrowheads="1"/>
          </p:cNvSpPr>
          <p:nvPr/>
        </p:nvSpPr>
        <p:spPr bwMode="auto">
          <a:xfrm>
            <a:off x="6238876" y="2886076"/>
            <a:ext cx="9366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zh-CN" altLang="en-US" sz="2000" b="1">
                <a:solidFill>
                  <a:srgbClr val="3333FF"/>
                </a:solidFill>
                <a:latin typeface="楷体" pitchFamily="49" charset="-122"/>
                <a:ea typeface="楷体" pitchFamily="49" charset="-122"/>
              </a:rPr>
              <a:t>映射</a:t>
            </a:r>
          </a:p>
        </p:txBody>
      </p:sp>
      <p:sp>
        <p:nvSpPr>
          <p:cNvPr id="266245" name="Rectangle 5"/>
          <p:cNvSpPr>
            <a:spLocks noChangeArrowheads="1"/>
          </p:cNvSpPr>
          <p:nvPr/>
        </p:nvSpPr>
        <p:spPr bwMode="auto">
          <a:xfrm>
            <a:off x="2070894" y="454590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46" name="Rectangle 6"/>
          <p:cNvSpPr>
            <a:spLocks noChangeArrowheads="1"/>
          </p:cNvSpPr>
          <p:nvPr/>
        </p:nvSpPr>
        <p:spPr bwMode="auto">
          <a:xfrm>
            <a:off x="2612232" y="454590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194567" name="Text Box 7"/>
          <p:cNvSpPr txBox="1">
            <a:spLocks noChangeArrowheads="1"/>
          </p:cNvSpPr>
          <p:nvPr/>
        </p:nvSpPr>
        <p:spPr bwMode="auto">
          <a:xfrm>
            <a:off x="1773614" y="1500105"/>
            <a:ext cx="172878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800" b="1" dirty="0">
                <a:solidFill>
                  <a:srgbClr val="CC00CC"/>
                </a:solidFill>
                <a:latin typeface="Times New Roman" pitchFamily="18" charset="0"/>
                <a:ea typeface="楷体" pitchFamily="49" charset="-122"/>
                <a:cs typeface="Times New Roman" pitchFamily="18" charset="0"/>
              </a:rPr>
              <a:t>逻辑结构</a:t>
            </a:r>
          </a:p>
        </p:txBody>
      </p:sp>
      <p:sp>
        <p:nvSpPr>
          <p:cNvPr id="194568" name="Text Box 8"/>
          <p:cNvSpPr txBox="1">
            <a:spLocks noChangeArrowheads="1"/>
          </p:cNvSpPr>
          <p:nvPr/>
        </p:nvSpPr>
        <p:spPr bwMode="auto">
          <a:xfrm>
            <a:off x="1737519" y="3007709"/>
            <a:ext cx="172878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800" b="1" dirty="0">
                <a:solidFill>
                  <a:srgbClr val="CC00CC"/>
                </a:solidFill>
                <a:latin typeface="Times New Roman" pitchFamily="18" charset="0"/>
                <a:ea typeface="楷体" pitchFamily="49" charset="-122"/>
                <a:cs typeface="Times New Roman" pitchFamily="18" charset="0"/>
              </a:rPr>
              <a:t>存储结构</a:t>
            </a:r>
          </a:p>
        </p:txBody>
      </p:sp>
      <p:sp>
        <p:nvSpPr>
          <p:cNvPr id="194569" name="AutoShape 9"/>
          <p:cNvSpPr>
            <a:spLocks noChangeArrowheads="1"/>
          </p:cNvSpPr>
          <p:nvPr/>
        </p:nvSpPr>
        <p:spPr bwMode="auto">
          <a:xfrm>
            <a:off x="2493963" y="2076450"/>
            <a:ext cx="215900" cy="935038"/>
          </a:xfrm>
          <a:prstGeom prst="downArrow">
            <a:avLst>
              <a:gd name="adj1" fmla="val 50000"/>
              <a:gd name="adj2" fmla="val 108272"/>
            </a:avLst>
          </a:prstGeom>
          <a:solidFill>
            <a:srgbClr val="008000"/>
          </a:solidFill>
          <a:ln>
            <a:noFill/>
          </a:ln>
          <a:extLst>
            <a:ext uri="{91240B29-F687-4F45-9708-019B960494DF}">
              <a14:hiddenLine xmlns:a14="http://schemas.microsoft.com/office/drawing/2010/main" xmlns="" w="38100" algn="ctr">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zh-CN" sz="2400" b="1">
              <a:solidFill>
                <a:srgbClr val="660066"/>
              </a:solidFill>
              <a:latin typeface="Times New Roman" pitchFamily="18" charset="0"/>
              <a:ea typeface="楷体_GB2312" pitchFamily="49" charset="-122"/>
            </a:endParaRPr>
          </a:p>
        </p:txBody>
      </p:sp>
      <p:sp>
        <p:nvSpPr>
          <p:cNvPr id="266250" name="Rectangle 10"/>
          <p:cNvSpPr>
            <a:spLocks noChangeArrowheads="1"/>
          </p:cNvSpPr>
          <p:nvPr/>
        </p:nvSpPr>
        <p:spPr bwMode="auto">
          <a:xfrm>
            <a:off x="3944144"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i="1" dirty="0" err="1">
                <a:solidFill>
                  <a:srgbClr val="3333FF"/>
                </a:solidFill>
                <a:latin typeface="Times New Roman" pitchFamily="18" charset="0"/>
                <a:cs typeface="Times New Roman" pitchFamily="18" charset="0"/>
              </a:rPr>
              <a:t>a</a:t>
            </a:r>
            <a:r>
              <a:rPr lang="en-US" altLang="zh-CN" b="1" baseline="-25000" dirty="0" err="1">
                <a:solidFill>
                  <a:srgbClr val="3333FF"/>
                </a:solidFill>
              </a:rPr>
              <a:t>1</a:t>
            </a:r>
            <a:endParaRPr lang="en-US" altLang="zh-CN" b="1" baseline="-25000" dirty="0">
              <a:solidFill>
                <a:srgbClr val="3333FF"/>
              </a:solidFill>
            </a:endParaRPr>
          </a:p>
        </p:txBody>
      </p:sp>
      <p:sp>
        <p:nvSpPr>
          <p:cNvPr id="266251" name="Rectangle 11"/>
          <p:cNvSpPr>
            <a:spLocks noChangeArrowheads="1"/>
          </p:cNvSpPr>
          <p:nvPr/>
        </p:nvSpPr>
        <p:spPr bwMode="auto">
          <a:xfrm>
            <a:off x="4485482"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52" name="Rectangle 12"/>
          <p:cNvSpPr>
            <a:spLocks noChangeArrowheads="1"/>
          </p:cNvSpPr>
          <p:nvPr/>
        </p:nvSpPr>
        <p:spPr bwMode="auto">
          <a:xfrm>
            <a:off x="5957094"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i="1" dirty="0" err="1">
                <a:solidFill>
                  <a:srgbClr val="3333FF"/>
                </a:solidFill>
                <a:latin typeface="Times New Roman" pitchFamily="18" charset="0"/>
                <a:cs typeface="Times New Roman" pitchFamily="18" charset="0"/>
              </a:rPr>
              <a:t>a</a:t>
            </a:r>
            <a:r>
              <a:rPr lang="en-US" altLang="zh-CN" b="1" baseline="-25000" dirty="0" err="1">
                <a:solidFill>
                  <a:srgbClr val="3333FF"/>
                </a:solidFill>
                <a:latin typeface="Times New Roman" pitchFamily="18" charset="0"/>
                <a:cs typeface="Times New Roman" pitchFamily="18" charset="0"/>
              </a:rPr>
              <a:t>2</a:t>
            </a:r>
            <a:endParaRPr lang="en-US" altLang="zh-CN" b="1" baseline="-25000" dirty="0">
              <a:solidFill>
                <a:srgbClr val="3333FF"/>
              </a:solidFill>
              <a:latin typeface="Times New Roman" pitchFamily="18" charset="0"/>
              <a:cs typeface="Times New Roman" pitchFamily="18" charset="0"/>
            </a:endParaRPr>
          </a:p>
        </p:txBody>
      </p:sp>
      <p:sp>
        <p:nvSpPr>
          <p:cNvPr id="266253" name="Rectangle 13"/>
          <p:cNvSpPr>
            <a:spLocks noChangeArrowheads="1"/>
          </p:cNvSpPr>
          <p:nvPr/>
        </p:nvSpPr>
        <p:spPr bwMode="auto">
          <a:xfrm>
            <a:off x="6498432"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54" name="Rectangle 14"/>
          <p:cNvSpPr>
            <a:spLocks noChangeArrowheads="1"/>
          </p:cNvSpPr>
          <p:nvPr/>
        </p:nvSpPr>
        <p:spPr bwMode="auto">
          <a:xfrm>
            <a:off x="8944769"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i="1" dirty="0">
                <a:solidFill>
                  <a:srgbClr val="3333FF"/>
                </a:solidFill>
                <a:latin typeface="Times New Roman" pitchFamily="18" charset="0"/>
                <a:cs typeface="Times New Roman" pitchFamily="18" charset="0"/>
              </a:rPr>
              <a:t>a</a:t>
            </a:r>
            <a:r>
              <a:rPr lang="en-US" altLang="zh-CN" b="1" i="1" baseline="-25000" dirty="0">
                <a:solidFill>
                  <a:srgbClr val="3333FF"/>
                </a:solidFill>
                <a:latin typeface="Times New Roman" pitchFamily="18" charset="0"/>
                <a:cs typeface="Times New Roman" pitchFamily="18" charset="0"/>
              </a:rPr>
              <a:t>n</a:t>
            </a:r>
          </a:p>
        </p:txBody>
      </p:sp>
      <p:sp>
        <p:nvSpPr>
          <p:cNvPr id="266255" name="Rectangle 15"/>
          <p:cNvSpPr>
            <a:spLocks noChangeArrowheads="1"/>
          </p:cNvSpPr>
          <p:nvPr/>
        </p:nvSpPr>
        <p:spPr bwMode="auto">
          <a:xfrm>
            <a:off x="9486107"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94576" name="Text Box 16"/>
          <p:cNvSpPr txBox="1">
            <a:spLocks noChangeArrowheads="1"/>
          </p:cNvSpPr>
          <p:nvPr/>
        </p:nvSpPr>
        <p:spPr bwMode="auto">
          <a:xfrm>
            <a:off x="7333457" y="4545907"/>
            <a:ext cx="5762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94577" name="Arc 17"/>
          <p:cNvSpPr>
            <a:spLocks/>
          </p:cNvSpPr>
          <p:nvPr/>
        </p:nvSpPr>
        <p:spPr bwMode="auto">
          <a:xfrm>
            <a:off x="1204120" y="4187133"/>
            <a:ext cx="360363" cy="358775"/>
          </a:xfrm>
          <a:custGeom>
            <a:avLst/>
            <a:gdLst>
              <a:gd name="T0" fmla="*/ 0 w 21600"/>
              <a:gd name="T1" fmla="*/ 0 h 21600"/>
              <a:gd name="T2" fmla="*/ 6012089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94578" name="Text Box 18"/>
          <p:cNvSpPr txBox="1">
            <a:spLocks noChangeArrowheads="1"/>
          </p:cNvSpPr>
          <p:nvPr/>
        </p:nvSpPr>
        <p:spPr bwMode="auto">
          <a:xfrm>
            <a:off x="721520" y="3893193"/>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L</a:t>
            </a:r>
          </a:p>
        </p:txBody>
      </p:sp>
      <p:sp>
        <p:nvSpPr>
          <p:cNvPr id="194579" name="Line 19"/>
          <p:cNvSpPr>
            <a:spLocks noChangeShapeType="1"/>
          </p:cNvSpPr>
          <p:nvPr/>
        </p:nvSpPr>
        <p:spPr bwMode="auto">
          <a:xfrm>
            <a:off x="2863057" y="4677670"/>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4580" name="Line 20"/>
          <p:cNvSpPr>
            <a:spLocks noChangeShapeType="1"/>
          </p:cNvSpPr>
          <p:nvPr/>
        </p:nvSpPr>
        <p:spPr bwMode="auto">
          <a:xfrm>
            <a:off x="4820445" y="470307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4581" name="Line 21"/>
          <p:cNvSpPr>
            <a:spLocks noChangeShapeType="1"/>
          </p:cNvSpPr>
          <p:nvPr/>
        </p:nvSpPr>
        <p:spPr bwMode="auto">
          <a:xfrm>
            <a:off x="6750845" y="470307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4582" name="Line 22"/>
          <p:cNvSpPr>
            <a:spLocks noChangeShapeType="1"/>
          </p:cNvSpPr>
          <p:nvPr/>
        </p:nvSpPr>
        <p:spPr bwMode="auto">
          <a:xfrm>
            <a:off x="7830345" y="470307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4583" name="Text Box 23"/>
          <p:cNvSpPr txBox="1">
            <a:spLocks noChangeArrowheads="1"/>
          </p:cNvSpPr>
          <p:nvPr/>
        </p:nvSpPr>
        <p:spPr bwMode="auto">
          <a:xfrm>
            <a:off x="3733800" y="5736616"/>
            <a:ext cx="390683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kumimoji="1" lang="zh-CN" altLang="en-US" sz="2400" b="1" dirty="0">
                <a:solidFill>
                  <a:srgbClr val="0000FF"/>
                </a:solidFill>
                <a:latin typeface="Times New Roman" pitchFamily="18" charset="0"/>
                <a:ea typeface="楷体" pitchFamily="49" charset="-122"/>
                <a:cs typeface="Times New Roman" pitchFamily="18" charset="0"/>
              </a:rPr>
              <a:t>带头结点</a:t>
            </a:r>
            <a:r>
              <a:rPr kumimoji="1" lang="zh-CN" altLang="en-US" sz="2400" b="1" dirty="0">
                <a:solidFill>
                  <a:srgbClr val="FF00FF"/>
                </a:solidFill>
                <a:latin typeface="Times New Roman" pitchFamily="18" charset="0"/>
                <a:ea typeface="楷体" pitchFamily="49" charset="-122"/>
                <a:cs typeface="Times New Roman" pitchFamily="18" charset="0"/>
              </a:rPr>
              <a:t>双向循环链表</a:t>
            </a:r>
            <a:endParaRPr kumimoji="1" lang="zh-CN" altLang="en-US" sz="2400" b="1" dirty="0">
              <a:solidFill>
                <a:srgbClr val="0000FF"/>
              </a:solidFill>
              <a:latin typeface="Times New Roman" pitchFamily="18" charset="0"/>
              <a:ea typeface="楷体" pitchFamily="49" charset="-122"/>
              <a:cs typeface="Times New Roman" pitchFamily="18" charset="0"/>
            </a:endParaRPr>
          </a:p>
        </p:txBody>
      </p:sp>
      <p:sp>
        <p:nvSpPr>
          <p:cNvPr id="266264" name="Rectangle 24"/>
          <p:cNvSpPr>
            <a:spLocks noChangeArrowheads="1"/>
          </p:cNvSpPr>
          <p:nvPr/>
        </p:nvSpPr>
        <p:spPr bwMode="auto">
          <a:xfrm>
            <a:off x="8406607"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65" name="Rectangle 25"/>
          <p:cNvSpPr>
            <a:spLocks noChangeArrowheads="1"/>
          </p:cNvSpPr>
          <p:nvPr/>
        </p:nvSpPr>
        <p:spPr bwMode="auto">
          <a:xfrm>
            <a:off x="5417344"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66" name="Rectangle 26"/>
          <p:cNvSpPr>
            <a:spLocks noChangeArrowheads="1"/>
          </p:cNvSpPr>
          <p:nvPr/>
        </p:nvSpPr>
        <p:spPr bwMode="auto">
          <a:xfrm>
            <a:off x="1531144" y="454590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67" name="Rectangle 27"/>
          <p:cNvSpPr>
            <a:spLocks noChangeArrowheads="1"/>
          </p:cNvSpPr>
          <p:nvPr/>
        </p:nvSpPr>
        <p:spPr bwMode="auto">
          <a:xfrm>
            <a:off x="3439319"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94588" name="Line 28"/>
          <p:cNvSpPr>
            <a:spLocks noChangeShapeType="1"/>
          </p:cNvSpPr>
          <p:nvPr/>
        </p:nvSpPr>
        <p:spPr bwMode="auto">
          <a:xfrm flipH="1">
            <a:off x="3150395" y="4834832"/>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4589" name="Line 29"/>
          <p:cNvSpPr>
            <a:spLocks noChangeShapeType="1"/>
          </p:cNvSpPr>
          <p:nvPr/>
        </p:nvSpPr>
        <p:spPr bwMode="auto">
          <a:xfrm flipH="1">
            <a:off x="5022057" y="483483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4590" name="Line 30"/>
          <p:cNvSpPr>
            <a:spLocks noChangeShapeType="1"/>
          </p:cNvSpPr>
          <p:nvPr/>
        </p:nvSpPr>
        <p:spPr bwMode="auto">
          <a:xfrm flipH="1">
            <a:off x="7038182" y="4860232"/>
            <a:ext cx="3603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4591" name="Line 31"/>
          <p:cNvSpPr>
            <a:spLocks noChangeShapeType="1"/>
          </p:cNvSpPr>
          <p:nvPr/>
        </p:nvSpPr>
        <p:spPr bwMode="auto">
          <a:xfrm flipH="1">
            <a:off x="8046245" y="484277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4" name="任意多边形 43"/>
          <p:cNvSpPr/>
          <p:nvPr/>
        </p:nvSpPr>
        <p:spPr>
          <a:xfrm>
            <a:off x="1635920" y="4763395"/>
            <a:ext cx="8845549" cy="769937"/>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38" name="标题 1">
            <a:extLst>
              <a:ext uri="{FF2B5EF4-FFF2-40B4-BE49-F238E27FC236}">
                <a16:creationId xmlns:a16="http://schemas.microsoft.com/office/drawing/2014/main" xmlns="" id="{5A113053-5EC6-4939-97C9-57690FD2254A}"/>
              </a:ext>
            </a:extLst>
          </p:cNvPr>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kern="0" dirty="0"/>
              <a:t>双向循环链表</a:t>
            </a:r>
          </a:p>
        </p:txBody>
      </p:sp>
      <p:sp>
        <p:nvSpPr>
          <p:cNvPr id="2" name="矩形 1">
            <a:extLst>
              <a:ext uri="{FF2B5EF4-FFF2-40B4-BE49-F238E27FC236}">
                <a16:creationId xmlns:a16="http://schemas.microsoft.com/office/drawing/2014/main" xmlns="" id="{794EBDEA-2F98-4EEB-825F-F3EB2D865039}"/>
              </a:ext>
            </a:extLst>
          </p:cNvPr>
          <p:cNvSpPr/>
          <p:nvPr/>
        </p:nvSpPr>
        <p:spPr>
          <a:xfrm>
            <a:off x="9151618" y="3546737"/>
            <a:ext cx="2659702" cy="461665"/>
          </a:xfrm>
          <a:prstGeom prst="rect">
            <a:avLst/>
          </a:prstGeom>
        </p:spPr>
        <p:txBody>
          <a:bodyPr wrap="none">
            <a:spAutoFit/>
          </a:bodyPr>
          <a:lstStyle/>
          <a:p>
            <a:pPr eaLnBrk="1" hangingPunct="1">
              <a:spcBef>
                <a:spcPct val="50000"/>
              </a:spcBef>
              <a:buFontTx/>
              <a:buNone/>
            </a:pPr>
            <a:r>
              <a:rPr kumimoji="1" lang="zh-CN" altLang="en-US" b="1" dirty="0">
                <a:solidFill>
                  <a:schemeClr val="accent2"/>
                </a:solidFill>
                <a:ea typeface="楷体" pitchFamily="49" charset="-122"/>
                <a:cs typeface="Times New Roman" pitchFamily="18" charset="0"/>
              </a:rPr>
              <a:t>空的</a:t>
            </a:r>
            <a:r>
              <a:rPr kumimoji="1" lang="zh-CN" altLang="en-US" b="1" dirty="0">
                <a:solidFill>
                  <a:srgbClr val="FF00FF"/>
                </a:solidFill>
                <a:ea typeface="楷体" pitchFamily="49" charset="-122"/>
                <a:cs typeface="Times New Roman" pitchFamily="18" charset="0"/>
              </a:rPr>
              <a:t>双向循环链表</a:t>
            </a:r>
            <a:endParaRPr kumimoji="1" lang="zh-CN" altLang="en-US" b="1" dirty="0">
              <a:solidFill>
                <a:srgbClr val="0000FF"/>
              </a:solidFill>
              <a:ea typeface="楷体" pitchFamily="49" charset="-122"/>
              <a:cs typeface="Times New Roman" pitchFamily="18" charset="0"/>
            </a:endParaRPr>
          </a:p>
        </p:txBody>
      </p:sp>
      <p:sp>
        <p:nvSpPr>
          <p:cNvPr id="47" name="任意多边形 44">
            <a:extLst>
              <a:ext uri="{FF2B5EF4-FFF2-40B4-BE49-F238E27FC236}">
                <a16:creationId xmlns:a16="http://schemas.microsoft.com/office/drawing/2014/main" xmlns="" id="{8972A35B-DD90-45A3-A8AD-E97388874881}"/>
              </a:ext>
            </a:extLst>
          </p:cNvPr>
          <p:cNvSpPr/>
          <p:nvPr/>
        </p:nvSpPr>
        <p:spPr>
          <a:xfrm>
            <a:off x="1877219" y="4171257"/>
            <a:ext cx="6764338" cy="844551"/>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grpSp>
        <p:nvGrpSpPr>
          <p:cNvPr id="3" name="组合 2">
            <a:extLst>
              <a:ext uri="{FF2B5EF4-FFF2-40B4-BE49-F238E27FC236}">
                <a16:creationId xmlns:a16="http://schemas.microsoft.com/office/drawing/2014/main" xmlns="" id="{CCA9DBD1-0B2E-4B64-877A-7CB1142C9506}"/>
              </a:ext>
            </a:extLst>
          </p:cNvPr>
          <p:cNvGrpSpPr/>
          <p:nvPr/>
        </p:nvGrpSpPr>
        <p:grpSpPr>
          <a:xfrm>
            <a:off x="8984874" y="1893743"/>
            <a:ext cx="2349675" cy="1570730"/>
            <a:chOff x="8759693" y="1866207"/>
            <a:chExt cx="2349675" cy="1570730"/>
          </a:xfrm>
        </p:grpSpPr>
        <p:sp>
          <p:nvSpPr>
            <p:cNvPr id="39" name="Rectangle 5">
              <a:extLst>
                <a:ext uri="{FF2B5EF4-FFF2-40B4-BE49-F238E27FC236}">
                  <a16:creationId xmlns:a16="http://schemas.microsoft.com/office/drawing/2014/main" xmlns="" id="{7161759F-4389-4930-8064-9AFDEC66F2E1}"/>
                </a:ext>
              </a:extLst>
            </p:cNvPr>
            <p:cNvSpPr>
              <a:spLocks noChangeArrowheads="1"/>
            </p:cNvSpPr>
            <p:nvPr/>
          </p:nvSpPr>
          <p:spPr bwMode="auto">
            <a:xfrm>
              <a:off x="10028280" y="24676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40" name="Rectangle 6">
              <a:extLst>
                <a:ext uri="{FF2B5EF4-FFF2-40B4-BE49-F238E27FC236}">
                  <a16:creationId xmlns:a16="http://schemas.microsoft.com/office/drawing/2014/main" xmlns="" id="{68BD5E9C-7A0B-4DDF-A76F-C7EA9D810523}"/>
                </a:ext>
              </a:extLst>
            </p:cNvPr>
            <p:cNvSpPr>
              <a:spLocks noChangeArrowheads="1"/>
            </p:cNvSpPr>
            <p:nvPr/>
          </p:nvSpPr>
          <p:spPr bwMode="auto">
            <a:xfrm>
              <a:off x="10569618" y="24676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41" name="Text Box 18">
              <a:extLst>
                <a:ext uri="{FF2B5EF4-FFF2-40B4-BE49-F238E27FC236}">
                  <a16:creationId xmlns:a16="http://schemas.microsoft.com/office/drawing/2014/main" xmlns="" id="{0EF18D13-7724-4841-8A85-32B041DE7FC3}"/>
                </a:ext>
              </a:extLst>
            </p:cNvPr>
            <p:cNvSpPr txBox="1">
              <a:spLocks noChangeArrowheads="1"/>
            </p:cNvSpPr>
            <p:nvPr/>
          </p:nvSpPr>
          <p:spPr bwMode="auto">
            <a:xfrm>
              <a:off x="8759693" y="1866207"/>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L</a:t>
              </a:r>
            </a:p>
          </p:txBody>
        </p:sp>
        <p:sp>
          <p:nvSpPr>
            <p:cNvPr id="42" name="Rectangle 26">
              <a:extLst>
                <a:ext uri="{FF2B5EF4-FFF2-40B4-BE49-F238E27FC236}">
                  <a16:creationId xmlns:a16="http://schemas.microsoft.com/office/drawing/2014/main" xmlns="" id="{B23ADAE8-D46F-4D8C-8C56-B1FC6DC9565B}"/>
                </a:ext>
              </a:extLst>
            </p:cNvPr>
            <p:cNvSpPr>
              <a:spLocks noChangeArrowheads="1"/>
            </p:cNvSpPr>
            <p:nvPr/>
          </p:nvSpPr>
          <p:spPr bwMode="auto">
            <a:xfrm>
              <a:off x="9488530" y="24676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46" name="任意多边形 43">
              <a:extLst>
                <a:ext uri="{FF2B5EF4-FFF2-40B4-BE49-F238E27FC236}">
                  <a16:creationId xmlns:a16="http://schemas.microsoft.com/office/drawing/2014/main" xmlns="" id="{CC4BFB25-58D7-4EFC-BAB0-25ECB9E5DADF}"/>
                </a:ext>
              </a:extLst>
            </p:cNvPr>
            <p:cNvSpPr/>
            <p:nvPr/>
          </p:nvSpPr>
          <p:spPr>
            <a:xfrm>
              <a:off x="9602787" y="2667000"/>
              <a:ext cx="1494339" cy="769937"/>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45" name="任意多边形 44"/>
            <p:cNvSpPr/>
            <p:nvPr/>
          </p:nvSpPr>
          <p:spPr>
            <a:xfrm>
              <a:off x="9615030" y="2111375"/>
              <a:ext cx="215900" cy="618528"/>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48" name="Arc 17">
              <a:extLst>
                <a:ext uri="{FF2B5EF4-FFF2-40B4-BE49-F238E27FC236}">
                  <a16:creationId xmlns:a16="http://schemas.microsoft.com/office/drawing/2014/main" xmlns="" id="{E4FDDEE5-6D37-4A7B-8DB8-160DD2412D6D}"/>
                </a:ext>
              </a:extLst>
            </p:cNvPr>
            <p:cNvSpPr>
              <a:spLocks/>
            </p:cNvSpPr>
            <p:nvPr/>
          </p:nvSpPr>
          <p:spPr bwMode="auto">
            <a:xfrm>
              <a:off x="9115130" y="2108857"/>
              <a:ext cx="360363" cy="358775"/>
            </a:xfrm>
            <a:custGeom>
              <a:avLst/>
              <a:gdLst>
                <a:gd name="T0" fmla="*/ 0 w 21600"/>
                <a:gd name="T1" fmla="*/ 0 h 21600"/>
                <a:gd name="T2" fmla="*/ 6012089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6ACBAFF4-8D7A-443C-99C2-CD8BC2639885}"/>
              </a:ext>
            </a:extLst>
          </p:cNvPr>
          <p:cNvSpPr>
            <a:spLocks noGrp="1" noChangeArrowheads="1"/>
          </p:cNvSpPr>
          <p:nvPr>
            <p:ph type="title"/>
          </p:nvPr>
        </p:nvSpPr>
        <p:spPr/>
        <p:txBody>
          <a:bodyPr/>
          <a:lstStyle/>
          <a:p>
            <a:r>
              <a:rPr lang="zh-CN" altLang="en-US">
                <a:latin typeface="宋体" panose="02010600030101010101" pitchFamily="2" charset="-122"/>
              </a:rPr>
              <a:t>线性表的特点</a:t>
            </a:r>
          </a:p>
        </p:txBody>
      </p:sp>
      <p:sp>
        <p:nvSpPr>
          <p:cNvPr id="47107" name="Rectangle 3">
            <a:extLst>
              <a:ext uri="{FF2B5EF4-FFF2-40B4-BE49-F238E27FC236}">
                <a16:creationId xmlns:a16="http://schemas.microsoft.com/office/drawing/2014/main" xmlns="" id="{0F3A5C4F-C988-419A-B45D-306BB5DD828A}"/>
              </a:ext>
            </a:extLst>
          </p:cNvPr>
          <p:cNvSpPr>
            <a:spLocks noGrp="1" noChangeArrowheads="1"/>
          </p:cNvSpPr>
          <p:nvPr>
            <p:ph type="body" idx="1"/>
          </p:nvPr>
        </p:nvSpPr>
        <p:spPr>
          <a:xfrm>
            <a:off x="355600" y="1676400"/>
            <a:ext cx="11480800" cy="4876800"/>
          </a:xfrm>
        </p:spPr>
        <p:txBody>
          <a:bodyPr/>
          <a:lstStyle/>
          <a:p>
            <a:pPr marL="342900" lvl="1" indent="-342900">
              <a:lnSpc>
                <a:spcPct val="150000"/>
              </a:lnSpc>
              <a:spcBef>
                <a:spcPts val="600"/>
              </a:spcBef>
              <a:buFont typeface="Times New Roman" panose="02020603050405020304" pitchFamily="18" charset="0"/>
              <a:buChar char="☺"/>
            </a:pPr>
            <a:r>
              <a:rPr lang="zh-CN" altLang="en-US" sz="2600" dirty="0">
                <a:cs typeface="+mn-cs"/>
              </a:rPr>
              <a:t>同一性：线性表由同类数据元素组成，每一个</a:t>
            </a:r>
            <a:r>
              <a:rPr lang="en-US" altLang="zh-CN" sz="2600" dirty="0">
                <a:cs typeface="+mn-cs"/>
              </a:rPr>
              <a:t>ai</a:t>
            </a:r>
            <a:r>
              <a:rPr lang="zh-CN" altLang="en-US" sz="2600" dirty="0">
                <a:cs typeface="+mn-cs"/>
              </a:rPr>
              <a:t>必须属于同一数据对象。</a:t>
            </a:r>
          </a:p>
          <a:p>
            <a:pPr marL="342900" lvl="1" indent="-342900">
              <a:lnSpc>
                <a:spcPct val="150000"/>
              </a:lnSpc>
              <a:spcBef>
                <a:spcPts val="600"/>
              </a:spcBef>
              <a:buFont typeface="Times New Roman" panose="02020603050405020304" pitchFamily="18" charset="0"/>
              <a:buChar char="☺"/>
            </a:pPr>
            <a:r>
              <a:rPr lang="zh-CN" altLang="en-US" sz="2600" dirty="0">
                <a:cs typeface="+mn-cs"/>
              </a:rPr>
              <a:t>有穷性：线性表由有限个数据元素组成，表长度就是表中数据元素的个数。</a:t>
            </a:r>
            <a:endParaRPr lang="en-US" altLang="zh-CN" sz="2600" dirty="0">
              <a:cs typeface="+mn-cs"/>
            </a:endParaRPr>
          </a:p>
          <a:p>
            <a:pPr marL="342900" lvl="1" indent="-342900">
              <a:lnSpc>
                <a:spcPct val="150000"/>
              </a:lnSpc>
              <a:spcBef>
                <a:spcPts val="600"/>
              </a:spcBef>
              <a:buFont typeface="Times New Roman" panose="02020603050405020304" pitchFamily="18" charset="0"/>
              <a:buChar char="☺"/>
            </a:pPr>
            <a:r>
              <a:rPr lang="zh-CN" altLang="en-US" sz="2800" dirty="0">
                <a:latin typeface="宋体" panose="02010600030101010101" pitchFamily="2" charset="-122"/>
                <a:cs typeface="Times New Roman" panose="02020603050405020304" pitchFamily="18" charset="0"/>
              </a:rPr>
              <a:t>有序性：线性表中相邻数据元素之间存在着 </a:t>
            </a:r>
            <a:r>
              <a:rPr lang="zh-CN" altLang="en-US" sz="2800" dirty="0">
                <a:solidFill>
                  <a:srgbClr val="C00000"/>
                </a:solidFill>
                <a:latin typeface="宋体" panose="02010600030101010101" pitchFamily="2" charset="-122"/>
                <a:cs typeface="Times New Roman" panose="02020603050405020304" pitchFamily="18" charset="0"/>
              </a:rPr>
              <a:t>序偶关系</a:t>
            </a:r>
            <a:r>
              <a:rPr lang="en-US" altLang="zh-CN" sz="2800" dirty="0">
                <a:solidFill>
                  <a:srgbClr val="C00000"/>
                </a:solidFill>
                <a:latin typeface="宋体" panose="02010600030101010101" pitchFamily="2" charset="-122"/>
                <a:cs typeface="Times New Roman" panose="02020603050405020304" pitchFamily="18" charset="0"/>
              </a:rPr>
              <a:t>&lt;a</a:t>
            </a:r>
            <a:r>
              <a:rPr lang="en-US" altLang="zh-CN" sz="2800" baseline="-30000" dirty="0">
                <a:solidFill>
                  <a:srgbClr val="C00000"/>
                </a:solidFill>
                <a:latin typeface="宋体" panose="02010600030101010101" pitchFamily="2" charset="-122"/>
                <a:cs typeface="Times New Roman" panose="02020603050405020304" pitchFamily="18" charset="0"/>
              </a:rPr>
              <a:t>i</a:t>
            </a:r>
            <a:r>
              <a:rPr lang="en-US" altLang="zh-CN" sz="2800" dirty="0">
                <a:solidFill>
                  <a:srgbClr val="C00000"/>
                </a:solidFill>
                <a:latin typeface="宋体" panose="02010600030101010101" pitchFamily="2" charset="-122"/>
                <a:cs typeface="Times New Roman" panose="02020603050405020304" pitchFamily="18" charset="0"/>
              </a:rPr>
              <a:t>,a</a:t>
            </a:r>
            <a:r>
              <a:rPr lang="en-US" altLang="zh-CN" sz="2800" baseline="-30000" dirty="0">
                <a:solidFill>
                  <a:srgbClr val="C00000"/>
                </a:solidFill>
                <a:latin typeface="宋体" panose="02010600030101010101" pitchFamily="2" charset="-122"/>
                <a:cs typeface="Times New Roman" panose="02020603050405020304" pitchFamily="18" charset="0"/>
              </a:rPr>
              <a:t>i+1</a:t>
            </a:r>
            <a:r>
              <a:rPr lang="en-US" altLang="zh-CN" sz="2800" dirty="0">
                <a:solidFill>
                  <a:srgbClr val="C00000"/>
                </a:solidFill>
                <a:latin typeface="宋体" panose="02010600030101010101" pitchFamily="2" charset="-122"/>
                <a:cs typeface="Times New Roman" panose="02020603050405020304" pitchFamily="18" charset="0"/>
              </a:rPr>
              <a:t>&gt;</a:t>
            </a:r>
            <a:r>
              <a:rPr lang="zh-CN" altLang="en-US" sz="2800" dirty="0">
                <a:latin typeface="宋体" panose="02010600030101010101" pitchFamily="2" charset="-122"/>
                <a:cs typeface="Times New Roman" panose="02020603050405020304" pitchFamily="18" charset="0"/>
              </a:rPr>
              <a:t>。</a:t>
            </a:r>
          </a:p>
          <a:p>
            <a:pPr>
              <a:lnSpc>
                <a:spcPct val="90000"/>
              </a:lnSpc>
              <a:buFont typeface="Wingdings" panose="05000000000000000000" pitchFamily="2" charset="2"/>
              <a:buNone/>
            </a:pPr>
            <a:r>
              <a:rPr lang="zh-CN" altLang="en-US" dirty="0">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Box 41"/>
          <p:cNvSpPr txBox="1">
            <a:spLocks noChangeArrowheads="1"/>
          </p:cNvSpPr>
          <p:nvPr/>
        </p:nvSpPr>
        <p:spPr bwMode="auto">
          <a:xfrm>
            <a:off x="1558131" y="2009017"/>
            <a:ext cx="6442869" cy="18381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50000"/>
              </a:lnSpc>
              <a:spcBef>
                <a:spcPts val="600"/>
              </a:spcBef>
              <a:buFontTx/>
              <a:buBlip>
                <a:blip r:embed="rId2"/>
              </a:buBlip>
            </a:pPr>
            <a:r>
              <a:rPr lang="zh-CN" altLang="en-US" sz="2400" b="1" dirty="0">
                <a:solidFill>
                  <a:srgbClr val="0000CC"/>
                </a:solidFill>
                <a:latin typeface="Times New Roman" pitchFamily="18" charset="0"/>
                <a:ea typeface="楷体" pitchFamily="49" charset="-122"/>
                <a:cs typeface="Times New Roman" pitchFamily="18" charset="0"/>
              </a:rPr>
              <a:t>链表中没有空指针域</a:t>
            </a:r>
            <a:endParaRPr lang="en-US" altLang="zh-CN" sz="2400" b="1" dirty="0">
              <a:solidFill>
                <a:srgbClr val="0000CC"/>
              </a:solidFill>
              <a:latin typeface="Times New Roman" pitchFamily="18" charset="0"/>
              <a:ea typeface="楷体" pitchFamily="49" charset="-122"/>
              <a:cs typeface="Times New Roman" pitchFamily="18" charset="0"/>
            </a:endParaRPr>
          </a:p>
          <a:p>
            <a:pPr eaLnBrk="1" hangingPunct="1">
              <a:lnSpc>
                <a:spcPct val="150000"/>
              </a:lnSpc>
              <a:spcBef>
                <a:spcPts val="600"/>
              </a:spcBef>
              <a:buFontTx/>
              <a:buBlip>
                <a:blip r:embed="rId2"/>
              </a:buBlip>
            </a:pPr>
            <a:r>
              <a:rPr lang="en-US" altLang="zh-CN" sz="2400" b="1" dirty="0">
                <a:solidFill>
                  <a:srgbClr val="0000CC"/>
                </a:solidFill>
                <a:latin typeface="Times New Roman" pitchFamily="18" charset="0"/>
                <a:ea typeface="楷体" pitchFamily="49" charset="-122"/>
                <a:cs typeface="Times New Roman" pitchFamily="18" charset="0"/>
              </a:rPr>
              <a:t>p</a:t>
            </a:r>
            <a:r>
              <a:rPr lang="zh-CN" altLang="en-US" sz="2400" b="1" dirty="0">
                <a:solidFill>
                  <a:srgbClr val="0000CC"/>
                </a:solidFill>
                <a:latin typeface="Times New Roman" pitchFamily="18" charset="0"/>
                <a:ea typeface="楷体" pitchFamily="49" charset="-122"/>
                <a:cs typeface="Times New Roman" pitchFamily="18" charset="0"/>
              </a:rPr>
              <a:t>所指结点为尾结点的条件：</a:t>
            </a:r>
            <a:r>
              <a:rPr lang="en-US" altLang="zh-CN" sz="2400" b="1" dirty="0">
                <a:solidFill>
                  <a:srgbClr val="FF0000"/>
                </a:solidFill>
                <a:latin typeface="Times New Roman" pitchFamily="18" charset="0"/>
                <a:ea typeface="楷体_GB2312" pitchFamily="49" charset="-122"/>
                <a:cs typeface="Times New Roman" pitchFamily="18" charset="0"/>
              </a:rPr>
              <a:t>p</a:t>
            </a:r>
            <a:r>
              <a:rPr lang="en-US" altLang="zh-CN" sz="2400" b="1" dirty="0">
                <a:solidFill>
                  <a:srgbClr val="FF0000"/>
                </a:solidFill>
                <a:latin typeface="宋体" pitchFamily="2" charset="-122"/>
                <a:ea typeface="楷体_GB2312" pitchFamily="49" charset="-122"/>
                <a:cs typeface="Times New Roman" pitchFamily="18" charset="0"/>
              </a:rPr>
              <a:t>-</a:t>
            </a:r>
            <a:r>
              <a:rPr lang="en-US" altLang="zh-CN" sz="2400" b="1" dirty="0">
                <a:solidFill>
                  <a:srgbClr val="FF0000"/>
                </a:solidFill>
                <a:latin typeface="Times New Roman" pitchFamily="18" charset="0"/>
                <a:ea typeface="楷体_GB2312" pitchFamily="49" charset="-122"/>
                <a:cs typeface="Times New Roman" pitchFamily="18" charset="0"/>
              </a:rPr>
              <a:t>&gt;next == L</a:t>
            </a:r>
          </a:p>
          <a:p>
            <a:pPr eaLnBrk="1" hangingPunct="1">
              <a:lnSpc>
                <a:spcPct val="150000"/>
              </a:lnSpc>
              <a:spcBef>
                <a:spcPts val="600"/>
              </a:spcBef>
              <a:buFontTx/>
              <a:buBlip>
                <a:blip r:embed="rId2"/>
              </a:buBlip>
            </a:pPr>
            <a:r>
              <a:rPr lang="zh-CN" altLang="en-US" sz="2400" b="1" dirty="0">
                <a:solidFill>
                  <a:srgbClr val="0000CC"/>
                </a:solidFill>
                <a:latin typeface="Times New Roman" pitchFamily="18" charset="0"/>
                <a:ea typeface="楷体" pitchFamily="49" charset="-122"/>
                <a:cs typeface="Times New Roman" pitchFamily="18" charset="0"/>
              </a:rPr>
              <a:t>一步操作即 </a:t>
            </a:r>
            <a:r>
              <a:rPr lang="en-US" altLang="zh-CN" sz="2400" b="1" dirty="0">
                <a:solidFill>
                  <a:srgbClr val="FF0000"/>
                </a:solidFill>
                <a:latin typeface="Times New Roman" pitchFamily="18" charset="0"/>
                <a:cs typeface="Times New Roman" pitchFamily="18" charset="0"/>
              </a:rPr>
              <a:t>L</a:t>
            </a:r>
            <a:r>
              <a:rPr lang="en-US" altLang="zh-CN" sz="2400" b="1" dirty="0">
                <a:solidFill>
                  <a:srgbClr val="FF0000"/>
                </a:solidFill>
                <a:latin typeface="宋体" pitchFamily="2" charset="-122"/>
                <a:cs typeface="Times New Roman" pitchFamily="18" charset="0"/>
              </a:rPr>
              <a:t>-</a:t>
            </a:r>
            <a:r>
              <a:rPr lang="en-US" altLang="zh-CN" sz="2400" b="1" dirty="0">
                <a:solidFill>
                  <a:srgbClr val="FF0000"/>
                </a:solidFill>
                <a:latin typeface="Times New Roman" pitchFamily="18" charset="0"/>
                <a:ea typeface="楷体" pitchFamily="49" charset="-122"/>
              </a:rPr>
              <a:t>&gt;prior </a:t>
            </a:r>
            <a:r>
              <a:rPr lang="zh-CN" altLang="en-US" sz="2400" b="1" dirty="0">
                <a:solidFill>
                  <a:srgbClr val="0000CC"/>
                </a:solidFill>
                <a:latin typeface="Times New Roman" pitchFamily="18" charset="0"/>
                <a:ea typeface="楷体" pitchFamily="49" charset="-122"/>
              </a:rPr>
              <a:t>可以找到尾结点</a:t>
            </a:r>
          </a:p>
        </p:txBody>
      </p:sp>
      <p:sp>
        <p:nvSpPr>
          <p:cNvPr id="195587" name="TextBox 42"/>
          <p:cNvSpPr txBox="1">
            <a:spLocks noChangeArrowheads="1"/>
          </p:cNvSpPr>
          <p:nvPr/>
        </p:nvSpPr>
        <p:spPr bwMode="auto">
          <a:xfrm>
            <a:off x="1743075" y="1378521"/>
            <a:ext cx="635793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zh-CN" altLang="en-US" sz="2800" b="1" dirty="0">
                <a:solidFill>
                  <a:srgbClr val="0000CC"/>
                </a:solidFill>
                <a:latin typeface="楷体" pitchFamily="49" charset="-122"/>
                <a:ea typeface="楷体" pitchFamily="49" charset="-122"/>
              </a:rPr>
              <a:t>与非循环双链表相比，循环双链表：</a:t>
            </a:r>
          </a:p>
        </p:txBody>
      </p:sp>
      <p:sp>
        <p:nvSpPr>
          <p:cNvPr id="195588" name="Text Box 18"/>
          <p:cNvSpPr txBox="1">
            <a:spLocks noChangeArrowheads="1"/>
          </p:cNvSpPr>
          <p:nvPr/>
        </p:nvSpPr>
        <p:spPr bwMode="auto">
          <a:xfrm>
            <a:off x="1311275" y="4052888"/>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L</a:t>
            </a:r>
          </a:p>
        </p:txBody>
      </p:sp>
      <p:grpSp>
        <p:nvGrpSpPr>
          <p:cNvPr id="195589" name="组合 34"/>
          <p:cNvGrpSpPr>
            <a:grpSpLocks/>
          </p:cNvGrpSpPr>
          <p:nvPr/>
        </p:nvGrpSpPr>
        <p:grpSpPr bwMode="auto">
          <a:xfrm>
            <a:off x="1457325" y="4267199"/>
            <a:ext cx="9277350" cy="1676402"/>
            <a:chOff x="152933" y="3000370"/>
            <a:chExt cx="9276851" cy="1676413"/>
          </a:xfrm>
        </p:grpSpPr>
        <p:sp>
          <p:nvSpPr>
            <p:cNvPr id="5" name="Rectangle 5"/>
            <p:cNvSpPr>
              <a:spLocks noChangeArrowheads="1"/>
            </p:cNvSpPr>
            <p:nvPr/>
          </p:nvSpPr>
          <p:spPr bwMode="auto">
            <a:xfrm>
              <a:off x="1019661" y="3687765"/>
              <a:ext cx="539721" cy="43180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7" name="Rectangle 6"/>
            <p:cNvSpPr>
              <a:spLocks noChangeArrowheads="1"/>
            </p:cNvSpPr>
            <p:nvPr/>
          </p:nvSpPr>
          <p:spPr bwMode="auto">
            <a:xfrm>
              <a:off x="1560970" y="3687765"/>
              <a:ext cx="539721" cy="43180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8" name="Rectangle 10"/>
            <p:cNvSpPr>
              <a:spLocks noChangeArrowheads="1"/>
            </p:cNvSpPr>
            <p:nvPr/>
          </p:nvSpPr>
          <p:spPr bwMode="auto">
            <a:xfrm>
              <a:off x="2892811"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9" name="Rectangle 11"/>
            <p:cNvSpPr>
              <a:spLocks noChangeArrowheads="1"/>
            </p:cNvSpPr>
            <p:nvPr/>
          </p:nvSpPr>
          <p:spPr bwMode="auto">
            <a:xfrm>
              <a:off x="3434120"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0" name="Rectangle 12"/>
            <p:cNvSpPr>
              <a:spLocks noChangeArrowheads="1"/>
            </p:cNvSpPr>
            <p:nvPr/>
          </p:nvSpPr>
          <p:spPr bwMode="auto">
            <a:xfrm>
              <a:off x="4905652"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latin typeface="Times New Roman" pitchFamily="18" charset="0"/>
                  <a:cs typeface="Times New Roman" pitchFamily="18" charset="0"/>
                </a:rPr>
                <a:t>2</a:t>
              </a:r>
              <a:endParaRPr lang="en-US" altLang="zh-CN" sz="2000" b="1" baseline="-25000" dirty="0">
                <a:solidFill>
                  <a:srgbClr val="3333FF"/>
                </a:solidFill>
                <a:latin typeface="Times New Roman" pitchFamily="18" charset="0"/>
                <a:cs typeface="Times New Roman" pitchFamily="18" charset="0"/>
              </a:endParaRPr>
            </a:p>
          </p:txBody>
        </p:sp>
        <p:sp>
          <p:nvSpPr>
            <p:cNvPr id="11" name="Rectangle 13"/>
            <p:cNvSpPr>
              <a:spLocks noChangeArrowheads="1"/>
            </p:cNvSpPr>
            <p:nvPr/>
          </p:nvSpPr>
          <p:spPr bwMode="auto">
            <a:xfrm>
              <a:off x="5446961"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2" name="Rectangle 14"/>
            <p:cNvSpPr>
              <a:spLocks noChangeArrowheads="1"/>
            </p:cNvSpPr>
            <p:nvPr/>
          </p:nvSpPr>
          <p:spPr bwMode="auto">
            <a:xfrm>
              <a:off x="7893167"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i="1" baseline="-25000" dirty="0">
                  <a:solidFill>
                    <a:srgbClr val="3333FF"/>
                  </a:solidFill>
                  <a:latin typeface="Times New Roman" pitchFamily="18" charset="0"/>
                  <a:cs typeface="Times New Roman" pitchFamily="18" charset="0"/>
                </a:rPr>
                <a:t>n</a:t>
              </a:r>
            </a:p>
          </p:txBody>
        </p:sp>
        <p:sp>
          <p:nvSpPr>
            <p:cNvPr id="13" name="Rectangle 15"/>
            <p:cNvSpPr>
              <a:spLocks noChangeArrowheads="1"/>
            </p:cNvSpPr>
            <p:nvPr/>
          </p:nvSpPr>
          <p:spPr bwMode="auto">
            <a:xfrm>
              <a:off x="8434476"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95604" name="Text Box 16"/>
            <p:cNvSpPr txBox="1">
              <a:spLocks noChangeArrowheads="1"/>
            </p:cNvSpPr>
            <p:nvPr/>
          </p:nvSpPr>
          <p:spPr bwMode="auto">
            <a:xfrm>
              <a:off x="6282301" y="3688273"/>
              <a:ext cx="576263" cy="461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95605" name="Arc 17"/>
            <p:cNvSpPr>
              <a:spLocks/>
            </p:cNvSpPr>
            <p:nvPr/>
          </p:nvSpPr>
          <p:spPr bwMode="auto">
            <a:xfrm>
              <a:off x="152933" y="3329498"/>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95606" name="Line 19"/>
            <p:cNvSpPr>
              <a:spLocks noChangeShapeType="1"/>
            </p:cNvSpPr>
            <p:nvPr/>
          </p:nvSpPr>
          <p:spPr bwMode="auto">
            <a:xfrm>
              <a:off x="1811901" y="3820035"/>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5607" name="Line 20"/>
            <p:cNvSpPr>
              <a:spLocks noChangeShapeType="1"/>
            </p:cNvSpPr>
            <p:nvPr/>
          </p:nvSpPr>
          <p:spPr bwMode="auto">
            <a:xfrm>
              <a:off x="3769289" y="384543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5608" name="Line 21"/>
            <p:cNvSpPr>
              <a:spLocks noChangeShapeType="1"/>
            </p:cNvSpPr>
            <p:nvPr/>
          </p:nvSpPr>
          <p:spPr bwMode="auto">
            <a:xfrm>
              <a:off x="5699689" y="384543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5609" name="Line 22"/>
            <p:cNvSpPr>
              <a:spLocks noChangeShapeType="1"/>
            </p:cNvSpPr>
            <p:nvPr/>
          </p:nvSpPr>
          <p:spPr bwMode="auto">
            <a:xfrm>
              <a:off x="6779189" y="384543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2" name="Rectangle 24"/>
            <p:cNvSpPr>
              <a:spLocks noChangeArrowheads="1"/>
            </p:cNvSpPr>
            <p:nvPr/>
          </p:nvSpPr>
          <p:spPr bwMode="auto">
            <a:xfrm>
              <a:off x="7355034"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3" name="Rectangle 25"/>
            <p:cNvSpPr>
              <a:spLocks noChangeArrowheads="1"/>
            </p:cNvSpPr>
            <p:nvPr/>
          </p:nvSpPr>
          <p:spPr bwMode="auto">
            <a:xfrm>
              <a:off x="4365931"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4" name="Rectangle 26"/>
            <p:cNvSpPr>
              <a:spLocks noChangeArrowheads="1"/>
            </p:cNvSpPr>
            <p:nvPr/>
          </p:nvSpPr>
          <p:spPr bwMode="auto">
            <a:xfrm>
              <a:off x="479940" y="3687765"/>
              <a:ext cx="539721" cy="43180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25" name="Rectangle 27"/>
            <p:cNvSpPr>
              <a:spLocks noChangeArrowheads="1"/>
            </p:cNvSpPr>
            <p:nvPr/>
          </p:nvSpPr>
          <p:spPr bwMode="auto">
            <a:xfrm>
              <a:off x="2388013"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95614" name="Line 28"/>
            <p:cNvSpPr>
              <a:spLocks noChangeShapeType="1"/>
            </p:cNvSpPr>
            <p:nvPr/>
          </p:nvSpPr>
          <p:spPr bwMode="auto">
            <a:xfrm flipH="1">
              <a:off x="2099239" y="397719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5615" name="Line 29"/>
            <p:cNvSpPr>
              <a:spLocks noChangeShapeType="1"/>
            </p:cNvSpPr>
            <p:nvPr/>
          </p:nvSpPr>
          <p:spPr bwMode="auto">
            <a:xfrm flipH="1">
              <a:off x="3970901" y="397719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5616" name="Line 30"/>
            <p:cNvSpPr>
              <a:spLocks noChangeShapeType="1"/>
            </p:cNvSpPr>
            <p:nvPr/>
          </p:nvSpPr>
          <p:spPr bwMode="auto">
            <a:xfrm flipH="1">
              <a:off x="5987026" y="4002598"/>
              <a:ext cx="3603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5617" name="Line 31"/>
            <p:cNvSpPr>
              <a:spLocks noChangeShapeType="1"/>
            </p:cNvSpPr>
            <p:nvPr/>
          </p:nvSpPr>
          <p:spPr bwMode="auto">
            <a:xfrm flipH="1">
              <a:off x="6995089" y="398513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0" name="任意多边形 29"/>
            <p:cNvSpPr/>
            <p:nvPr/>
          </p:nvSpPr>
          <p:spPr>
            <a:xfrm>
              <a:off x="673605" y="3886839"/>
              <a:ext cx="8756179" cy="789944"/>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31" name="任意多边形 30"/>
            <p:cNvSpPr/>
            <p:nvPr/>
          </p:nvSpPr>
          <p:spPr>
            <a:xfrm>
              <a:off x="673605" y="3287711"/>
              <a:ext cx="6808417" cy="70326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cxnSp>
          <p:nvCxnSpPr>
            <p:cNvPr id="32" name="直接箭头连接符 31"/>
            <p:cNvCxnSpPr>
              <a:cxnSpLocks/>
            </p:cNvCxnSpPr>
            <p:nvPr/>
          </p:nvCxnSpPr>
          <p:spPr>
            <a:xfrm>
              <a:off x="8286845" y="3214686"/>
              <a:ext cx="2" cy="43088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621" name="TextBox 32"/>
            <p:cNvSpPr txBox="1">
              <a:spLocks noChangeArrowheads="1"/>
            </p:cNvSpPr>
            <p:nvPr/>
          </p:nvSpPr>
          <p:spPr bwMode="auto">
            <a:xfrm>
              <a:off x="8193787" y="3000370"/>
              <a:ext cx="539721"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p</a:t>
              </a:r>
              <a:endParaRPr lang="zh-CN" altLang="en-US" sz="2200" b="1" dirty="0">
                <a:solidFill>
                  <a:srgbClr val="0000FF"/>
                </a:solidFill>
                <a:latin typeface="Times New Roman" pitchFamily="18" charset="0"/>
                <a:ea typeface="楷体_GB2312" pitchFamily="49" charset="-122"/>
              </a:endParaRPr>
            </a:p>
          </p:txBody>
        </p:sp>
      </p:grpSp>
      <p:sp>
        <p:nvSpPr>
          <p:cNvPr id="34" name="直角双向箭头 33"/>
          <p:cNvSpPr/>
          <p:nvPr/>
        </p:nvSpPr>
        <p:spPr>
          <a:xfrm rot="16200000">
            <a:off x="8191526" y="2476523"/>
            <a:ext cx="1447799" cy="2133550"/>
          </a:xfrm>
          <a:prstGeom prst="leftUpArrow">
            <a:avLst>
              <a:gd name="adj1" fmla="val 10360"/>
              <a:gd name="adj2" fmla="val 13647"/>
              <a:gd name="adj3" fmla="val 23954"/>
            </a:avLst>
          </a:prstGeom>
          <a:solidFill>
            <a:srgbClr val="FFC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b="1">
              <a:solidFill>
                <a:prstClr val="white"/>
              </a:solidFill>
            </a:endParaRPr>
          </a:p>
        </p:txBody>
      </p:sp>
      <p:sp>
        <p:nvSpPr>
          <p:cNvPr id="36" name="标题 1">
            <a:extLst>
              <a:ext uri="{FF2B5EF4-FFF2-40B4-BE49-F238E27FC236}">
                <a16:creationId xmlns:a16="http://schemas.microsoft.com/office/drawing/2014/main" xmlns="" id="{B6F9CE6F-8B34-41EF-A143-9ABD7B5C2256}"/>
              </a:ext>
            </a:extLst>
          </p:cNvPr>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kern="0" dirty="0"/>
              <a:t>双向循环链表</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AF32FC-F9F3-45F1-B16A-5D8A965E574B}"/>
              </a:ext>
            </a:extLst>
          </p:cNvPr>
          <p:cNvSpPr>
            <a:spLocks noGrp="1"/>
          </p:cNvSpPr>
          <p:nvPr>
            <p:ph type="title"/>
          </p:nvPr>
        </p:nvSpPr>
        <p:spPr/>
        <p:txBody>
          <a:bodyPr/>
          <a:lstStyle/>
          <a:p>
            <a:r>
              <a:rPr lang="zh-CN" altLang="en-US" dirty="0"/>
              <a:t>双向链表的前插操作</a:t>
            </a:r>
          </a:p>
        </p:txBody>
      </p:sp>
      <p:sp>
        <p:nvSpPr>
          <p:cNvPr id="4" name="Text Box 33">
            <a:extLst>
              <a:ext uri="{FF2B5EF4-FFF2-40B4-BE49-F238E27FC236}">
                <a16:creationId xmlns:a16="http://schemas.microsoft.com/office/drawing/2014/main" xmlns="" id="{BC9F1F95-23E6-40D4-B75C-3F503A50E768}"/>
              </a:ext>
            </a:extLst>
          </p:cNvPr>
          <p:cNvSpPr txBox="1">
            <a:spLocks noChangeArrowheads="1"/>
          </p:cNvSpPr>
          <p:nvPr/>
        </p:nvSpPr>
        <p:spPr bwMode="auto">
          <a:xfrm>
            <a:off x="7673975" y="1739386"/>
            <a:ext cx="3846177" cy="3101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50000"/>
              </a:lnSpc>
              <a:spcBef>
                <a:spcPts val="600"/>
              </a:spcBef>
              <a:buNone/>
            </a:pPr>
            <a:r>
              <a:rPr lang="zh-CN" altLang="en-US" sz="2400" b="1" dirty="0">
                <a:solidFill>
                  <a:srgbClr val="0000FF"/>
                </a:solidFill>
                <a:latin typeface="Times New Roman" pitchFamily="18" charset="0"/>
                <a:ea typeface="楷体" pitchFamily="49" charset="-122"/>
                <a:cs typeface="Times New Roman" pitchFamily="18" charset="0"/>
              </a:rPr>
              <a:t>操作语句：</a:t>
            </a:r>
          </a:p>
          <a:p>
            <a:pPr eaLnBrk="1" hangingPunct="1">
              <a:lnSpc>
                <a:spcPct val="150000"/>
              </a:lnSpc>
              <a:spcBef>
                <a:spcPts val="600"/>
              </a:spcBef>
              <a:buNone/>
            </a:pPr>
            <a:r>
              <a:rPr lang="zh-CN" altLang="en-US" sz="2400" b="1" dirty="0">
                <a:solidFill>
                  <a:srgbClr val="0000FF"/>
                </a:solidFill>
                <a:latin typeface="Times New Roman" pitchFamily="18" charset="0"/>
                <a:ea typeface="楷体" pitchFamily="49" charset="-122"/>
                <a:cs typeface="Times New Roman" pitchFamily="18" charset="0"/>
                <a:sym typeface="Wingdings 2" pitchFamily="18" charset="2"/>
              </a:rPr>
              <a:t></a:t>
            </a: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rPr>
              <a:t>s</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 p</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a:t>
            </a:r>
          </a:p>
          <a:p>
            <a:pPr eaLnBrk="1" hangingPunct="1">
              <a:lnSpc>
                <a:spcPct val="150000"/>
              </a:lnSpc>
              <a:spcBef>
                <a:spcPts val="600"/>
              </a:spcBef>
              <a:buNone/>
            </a:pPr>
            <a:r>
              <a:rPr lang="en-US" altLang="zh-CN" sz="2400" b="1" dirty="0">
                <a:solidFill>
                  <a:srgbClr val="0000FF"/>
                </a:solidFill>
                <a:latin typeface="Times New Roman" pitchFamily="18" charset="0"/>
                <a:ea typeface="楷体" pitchFamily="49" charset="-122"/>
                <a:sym typeface="Wingdings 2" pitchFamily="18" charset="2"/>
              </a:rPr>
              <a:t></a:t>
            </a:r>
            <a:r>
              <a:rPr lang="en-US" altLang="zh-CN" sz="2400" b="1" dirty="0">
                <a:solidFill>
                  <a:srgbClr val="0000FF"/>
                </a:solidFill>
                <a:latin typeface="Times New Roman" pitchFamily="18" charset="0"/>
                <a:ea typeface="楷体" pitchFamily="49" charset="-122"/>
              </a:rPr>
              <a:t> p</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&gt;next = s</a:t>
            </a:r>
          </a:p>
          <a:p>
            <a:pPr eaLnBrk="1" hangingPunct="1">
              <a:lnSpc>
                <a:spcPct val="150000"/>
              </a:lnSpc>
              <a:spcBef>
                <a:spcPts val="600"/>
              </a:spcBef>
              <a:buNone/>
            </a:pPr>
            <a:r>
              <a:rPr lang="en-US" altLang="zh-CN" sz="2400" b="1" dirty="0">
                <a:solidFill>
                  <a:srgbClr val="0000FF"/>
                </a:solidFill>
                <a:latin typeface="Times New Roman" pitchFamily="18" charset="0"/>
                <a:ea typeface="楷体" pitchFamily="49" charset="-122"/>
                <a:sym typeface="Wingdings 2" pitchFamily="18" charset="2"/>
              </a:rPr>
              <a:t></a:t>
            </a:r>
            <a:r>
              <a:rPr lang="en-US" altLang="zh-CN" sz="2400" b="1" dirty="0">
                <a:solidFill>
                  <a:srgbClr val="0000FF"/>
                </a:solidFill>
                <a:latin typeface="Times New Roman" pitchFamily="18" charset="0"/>
                <a:ea typeface="楷体" pitchFamily="49" charset="-122"/>
              </a:rPr>
              <a:t> </a:t>
            </a:r>
            <a:r>
              <a:rPr lang="en-US" altLang="zh-CN" sz="2400" b="1" dirty="0">
                <a:solidFill>
                  <a:srgbClr val="0000FF"/>
                </a:solidFill>
                <a:latin typeface="Times New Roman" pitchFamily="18" charset="0"/>
                <a:ea typeface="楷体" pitchFamily="49" charset="-122"/>
                <a:cs typeface="Times New Roman" pitchFamily="18" charset="0"/>
              </a:rPr>
              <a:t>s</a:t>
            </a:r>
            <a:r>
              <a:rPr lang="en-US" altLang="zh-CN" sz="2400" b="1" dirty="0">
                <a:solidFill>
                  <a:srgbClr val="0000FF"/>
                </a:solidFill>
                <a:latin typeface="宋体" pitchFamily="2" charset="-122"/>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&gt;next = p</a:t>
            </a:r>
            <a:endParaRPr lang="en-US" altLang="zh-CN" sz="2400" b="1" dirty="0">
              <a:solidFill>
                <a:srgbClr val="0000FF"/>
              </a:solidFill>
              <a:latin typeface="Times New Roman" pitchFamily="18" charset="0"/>
              <a:ea typeface="楷体" pitchFamily="49" charset="-122"/>
            </a:endParaRPr>
          </a:p>
          <a:p>
            <a:pPr eaLnBrk="1" hangingPunct="1">
              <a:lnSpc>
                <a:spcPct val="150000"/>
              </a:lnSpc>
              <a:spcBef>
                <a:spcPts val="600"/>
              </a:spcBef>
              <a:buNone/>
            </a:pPr>
            <a:r>
              <a:rPr lang="en-US" altLang="zh-CN" sz="2400" b="1" dirty="0">
                <a:solidFill>
                  <a:srgbClr val="0000FF"/>
                </a:solidFill>
                <a:latin typeface="Times New Roman" pitchFamily="18" charset="0"/>
                <a:ea typeface="楷体" pitchFamily="49" charset="-122"/>
                <a:sym typeface="Wingdings 2" pitchFamily="18" charset="2"/>
              </a:rPr>
              <a:t></a:t>
            </a:r>
            <a:r>
              <a:rPr lang="en-US" altLang="zh-CN" sz="2400" b="1" dirty="0">
                <a:solidFill>
                  <a:srgbClr val="0000FF"/>
                </a:solidFill>
                <a:latin typeface="Times New Roman" pitchFamily="18" charset="0"/>
                <a:ea typeface="楷体" pitchFamily="49" charset="-122"/>
              </a:rPr>
              <a:t> p</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 s</a:t>
            </a:r>
          </a:p>
        </p:txBody>
      </p:sp>
      <p:sp>
        <p:nvSpPr>
          <p:cNvPr id="5" name="Rectangle 6">
            <a:extLst>
              <a:ext uri="{FF2B5EF4-FFF2-40B4-BE49-F238E27FC236}">
                <a16:creationId xmlns:a16="http://schemas.microsoft.com/office/drawing/2014/main" xmlns="" id="{A815CE6F-C060-4625-9D88-1C416566B409}"/>
              </a:ext>
            </a:extLst>
          </p:cNvPr>
          <p:cNvSpPr>
            <a:spLocks noChangeArrowheads="1"/>
          </p:cNvSpPr>
          <p:nvPr/>
        </p:nvSpPr>
        <p:spPr bwMode="auto">
          <a:xfrm>
            <a:off x="2535238" y="267273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p>
        </p:txBody>
      </p:sp>
      <p:sp>
        <p:nvSpPr>
          <p:cNvPr id="6" name="Rectangle 7">
            <a:extLst>
              <a:ext uri="{FF2B5EF4-FFF2-40B4-BE49-F238E27FC236}">
                <a16:creationId xmlns:a16="http://schemas.microsoft.com/office/drawing/2014/main" xmlns="" id="{D958692E-4964-4BDE-826A-7E718E08963F}"/>
              </a:ext>
            </a:extLst>
          </p:cNvPr>
          <p:cNvSpPr>
            <a:spLocks noChangeArrowheads="1"/>
          </p:cNvSpPr>
          <p:nvPr/>
        </p:nvSpPr>
        <p:spPr bwMode="auto">
          <a:xfrm>
            <a:off x="3076575"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7" name="Rectangle 8">
            <a:extLst>
              <a:ext uri="{FF2B5EF4-FFF2-40B4-BE49-F238E27FC236}">
                <a16:creationId xmlns:a16="http://schemas.microsoft.com/office/drawing/2014/main" xmlns="" id="{35258B86-57FB-48C9-8259-D63435EDDB0F}"/>
              </a:ext>
            </a:extLst>
          </p:cNvPr>
          <p:cNvSpPr>
            <a:spLocks noChangeArrowheads="1"/>
          </p:cNvSpPr>
          <p:nvPr/>
        </p:nvSpPr>
        <p:spPr bwMode="auto">
          <a:xfrm>
            <a:off x="5216525" y="267273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p>
        </p:txBody>
      </p:sp>
      <p:sp>
        <p:nvSpPr>
          <p:cNvPr id="8" name="Rectangle 9">
            <a:extLst>
              <a:ext uri="{FF2B5EF4-FFF2-40B4-BE49-F238E27FC236}">
                <a16:creationId xmlns:a16="http://schemas.microsoft.com/office/drawing/2014/main" xmlns="" id="{3522A000-C29D-4DCB-A3EA-C25C502130D3}"/>
              </a:ext>
            </a:extLst>
          </p:cNvPr>
          <p:cNvSpPr>
            <a:spLocks noChangeArrowheads="1"/>
          </p:cNvSpPr>
          <p:nvPr/>
        </p:nvSpPr>
        <p:spPr bwMode="auto">
          <a:xfrm>
            <a:off x="5757862"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10">
            <a:extLst>
              <a:ext uri="{FF2B5EF4-FFF2-40B4-BE49-F238E27FC236}">
                <a16:creationId xmlns:a16="http://schemas.microsoft.com/office/drawing/2014/main" xmlns="" id="{85F83FFD-DB7A-4A98-AD52-12F14087C5D7}"/>
              </a:ext>
            </a:extLst>
          </p:cNvPr>
          <p:cNvSpPr>
            <a:spLocks noChangeArrowheads="1"/>
          </p:cNvSpPr>
          <p:nvPr/>
        </p:nvSpPr>
        <p:spPr bwMode="auto">
          <a:xfrm>
            <a:off x="3802064" y="4257062"/>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c</a:t>
            </a:r>
          </a:p>
        </p:txBody>
      </p:sp>
      <p:sp>
        <p:nvSpPr>
          <p:cNvPr id="10" name="Rectangle 11">
            <a:extLst>
              <a:ext uri="{FF2B5EF4-FFF2-40B4-BE49-F238E27FC236}">
                <a16:creationId xmlns:a16="http://schemas.microsoft.com/office/drawing/2014/main" xmlns="" id="{515B3BE6-5F03-40DF-B985-E286901FCE1E}"/>
              </a:ext>
            </a:extLst>
          </p:cNvPr>
          <p:cNvSpPr>
            <a:spLocks noChangeArrowheads="1"/>
          </p:cNvSpPr>
          <p:nvPr/>
        </p:nvSpPr>
        <p:spPr bwMode="auto">
          <a:xfrm>
            <a:off x="4343401" y="425706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1" name="Text Box 12">
            <a:extLst>
              <a:ext uri="{FF2B5EF4-FFF2-40B4-BE49-F238E27FC236}">
                <a16:creationId xmlns:a16="http://schemas.microsoft.com/office/drawing/2014/main" xmlns="" id="{BE59B172-EF1A-4EF1-8A2A-E7369A4D0882}"/>
              </a:ext>
            </a:extLst>
          </p:cNvPr>
          <p:cNvSpPr txBox="1">
            <a:spLocks noChangeArrowheads="1"/>
          </p:cNvSpPr>
          <p:nvPr/>
        </p:nvSpPr>
        <p:spPr bwMode="auto">
          <a:xfrm>
            <a:off x="6592888" y="2672737"/>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2" name="Line 15">
            <a:extLst>
              <a:ext uri="{FF2B5EF4-FFF2-40B4-BE49-F238E27FC236}">
                <a16:creationId xmlns:a16="http://schemas.microsoft.com/office/drawing/2014/main" xmlns="" id="{BDF74D77-5FA1-4707-A43D-7472BA80B990}"/>
              </a:ext>
            </a:extLst>
          </p:cNvPr>
          <p:cNvSpPr>
            <a:spLocks noChangeShapeType="1"/>
          </p:cNvSpPr>
          <p:nvPr/>
        </p:nvSpPr>
        <p:spPr bwMode="auto">
          <a:xfrm>
            <a:off x="1454151" y="280450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3" name="Line 16">
            <a:extLst>
              <a:ext uri="{FF2B5EF4-FFF2-40B4-BE49-F238E27FC236}">
                <a16:creationId xmlns:a16="http://schemas.microsoft.com/office/drawing/2014/main" xmlns="" id="{4B699658-08CC-4812-9E4D-2AD9DF0597AE}"/>
              </a:ext>
            </a:extLst>
          </p:cNvPr>
          <p:cNvSpPr>
            <a:spLocks noChangeShapeType="1"/>
          </p:cNvSpPr>
          <p:nvPr/>
        </p:nvSpPr>
        <p:spPr bwMode="auto">
          <a:xfrm>
            <a:off x="3411538" y="2829900"/>
            <a:ext cx="1235244"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4" name="Line 17">
            <a:extLst>
              <a:ext uri="{FF2B5EF4-FFF2-40B4-BE49-F238E27FC236}">
                <a16:creationId xmlns:a16="http://schemas.microsoft.com/office/drawing/2014/main" xmlns="" id="{2E361779-F285-4037-B332-4FE0E5EE1DEA}"/>
              </a:ext>
            </a:extLst>
          </p:cNvPr>
          <p:cNvSpPr>
            <a:spLocks noChangeShapeType="1"/>
          </p:cNvSpPr>
          <p:nvPr/>
        </p:nvSpPr>
        <p:spPr bwMode="auto">
          <a:xfrm>
            <a:off x="6010275" y="2829900"/>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5" name="Rectangle 19">
            <a:extLst>
              <a:ext uri="{FF2B5EF4-FFF2-40B4-BE49-F238E27FC236}">
                <a16:creationId xmlns:a16="http://schemas.microsoft.com/office/drawing/2014/main" xmlns="" id="{79B9B100-BB65-47C1-95E8-CA796D6F2C93}"/>
              </a:ext>
            </a:extLst>
          </p:cNvPr>
          <p:cNvSpPr>
            <a:spLocks noChangeArrowheads="1"/>
          </p:cNvSpPr>
          <p:nvPr/>
        </p:nvSpPr>
        <p:spPr bwMode="auto">
          <a:xfrm>
            <a:off x="3263901" y="425706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6" name="Rectangle 20">
            <a:extLst>
              <a:ext uri="{FF2B5EF4-FFF2-40B4-BE49-F238E27FC236}">
                <a16:creationId xmlns:a16="http://schemas.microsoft.com/office/drawing/2014/main" xmlns="" id="{37FD0397-AFDE-41B5-A8DD-A731F908CB91}"/>
              </a:ext>
            </a:extLst>
          </p:cNvPr>
          <p:cNvSpPr>
            <a:spLocks noChangeArrowheads="1"/>
          </p:cNvSpPr>
          <p:nvPr/>
        </p:nvSpPr>
        <p:spPr bwMode="auto">
          <a:xfrm>
            <a:off x="4676775"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7" name="Rectangle 22">
            <a:extLst>
              <a:ext uri="{FF2B5EF4-FFF2-40B4-BE49-F238E27FC236}">
                <a16:creationId xmlns:a16="http://schemas.microsoft.com/office/drawing/2014/main" xmlns="" id="{4B779FB1-FF72-42E2-A4BF-EBAA87973EA3}"/>
              </a:ext>
            </a:extLst>
          </p:cNvPr>
          <p:cNvSpPr>
            <a:spLocks noChangeArrowheads="1"/>
          </p:cNvSpPr>
          <p:nvPr/>
        </p:nvSpPr>
        <p:spPr bwMode="auto">
          <a:xfrm>
            <a:off x="2030413"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8" name="Line 23">
            <a:extLst>
              <a:ext uri="{FF2B5EF4-FFF2-40B4-BE49-F238E27FC236}">
                <a16:creationId xmlns:a16="http://schemas.microsoft.com/office/drawing/2014/main" xmlns="" id="{9EDCBB79-06B7-4D77-BE3E-3FBC422F23DB}"/>
              </a:ext>
            </a:extLst>
          </p:cNvPr>
          <p:cNvSpPr>
            <a:spLocks noChangeShapeType="1"/>
          </p:cNvSpPr>
          <p:nvPr/>
        </p:nvSpPr>
        <p:spPr bwMode="auto">
          <a:xfrm flipH="1">
            <a:off x="1741488" y="29616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 name="Line 24">
            <a:extLst>
              <a:ext uri="{FF2B5EF4-FFF2-40B4-BE49-F238E27FC236}">
                <a16:creationId xmlns:a16="http://schemas.microsoft.com/office/drawing/2014/main" xmlns="" id="{15243233-D62B-492F-8F67-99FC7E009F43}"/>
              </a:ext>
            </a:extLst>
          </p:cNvPr>
          <p:cNvSpPr>
            <a:spLocks noChangeShapeType="1"/>
          </p:cNvSpPr>
          <p:nvPr/>
        </p:nvSpPr>
        <p:spPr bwMode="auto">
          <a:xfrm flipH="1" flipV="1">
            <a:off x="3630613" y="2960075"/>
            <a:ext cx="1227138" cy="1587"/>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0" name="Line 25">
            <a:extLst>
              <a:ext uri="{FF2B5EF4-FFF2-40B4-BE49-F238E27FC236}">
                <a16:creationId xmlns:a16="http://schemas.microsoft.com/office/drawing/2014/main" xmlns="" id="{6C779259-76AD-486A-9E73-2CB7959BFF5D}"/>
              </a:ext>
            </a:extLst>
          </p:cNvPr>
          <p:cNvSpPr>
            <a:spLocks noChangeShapeType="1"/>
          </p:cNvSpPr>
          <p:nvPr/>
        </p:nvSpPr>
        <p:spPr bwMode="auto">
          <a:xfrm flipH="1">
            <a:off x="6297613" y="2987062"/>
            <a:ext cx="3603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1" name="Arc 27">
            <a:extLst>
              <a:ext uri="{FF2B5EF4-FFF2-40B4-BE49-F238E27FC236}">
                <a16:creationId xmlns:a16="http://schemas.microsoft.com/office/drawing/2014/main" xmlns="" id="{26E343B6-AE74-4C7F-96AF-8E1836B479CE}"/>
              </a:ext>
            </a:extLst>
          </p:cNvPr>
          <p:cNvSpPr>
            <a:spLocks/>
          </p:cNvSpPr>
          <p:nvPr/>
        </p:nvSpPr>
        <p:spPr bwMode="auto">
          <a:xfrm>
            <a:off x="4536408" y="2290943"/>
            <a:ext cx="360363" cy="358775"/>
          </a:xfrm>
          <a:custGeom>
            <a:avLst/>
            <a:gdLst>
              <a:gd name="T0" fmla="*/ 0 w 21600"/>
              <a:gd name="T1" fmla="*/ 0 h 21600"/>
              <a:gd name="T2" fmla="*/ 6012106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2" name="Text Box 28">
            <a:extLst>
              <a:ext uri="{FF2B5EF4-FFF2-40B4-BE49-F238E27FC236}">
                <a16:creationId xmlns:a16="http://schemas.microsoft.com/office/drawing/2014/main" xmlns="" id="{AA90AF66-EFD1-4DE7-A5EC-B42D914D5417}"/>
              </a:ext>
            </a:extLst>
          </p:cNvPr>
          <p:cNvSpPr txBox="1">
            <a:spLocks noChangeArrowheads="1"/>
          </p:cNvSpPr>
          <p:nvPr/>
        </p:nvSpPr>
        <p:spPr bwMode="auto">
          <a:xfrm>
            <a:off x="4176045" y="1930580"/>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p</a:t>
            </a:r>
          </a:p>
        </p:txBody>
      </p:sp>
      <p:sp>
        <p:nvSpPr>
          <p:cNvPr id="23" name="Line 29">
            <a:extLst>
              <a:ext uri="{FF2B5EF4-FFF2-40B4-BE49-F238E27FC236}">
                <a16:creationId xmlns:a16="http://schemas.microsoft.com/office/drawing/2014/main" xmlns="" id="{51709193-61EA-4897-B8A7-2B90851D7508}"/>
              </a:ext>
            </a:extLst>
          </p:cNvPr>
          <p:cNvSpPr>
            <a:spLocks noChangeShapeType="1"/>
          </p:cNvSpPr>
          <p:nvPr/>
        </p:nvSpPr>
        <p:spPr bwMode="auto">
          <a:xfrm>
            <a:off x="2649539" y="44729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4" name="Text Box 30">
            <a:extLst>
              <a:ext uri="{FF2B5EF4-FFF2-40B4-BE49-F238E27FC236}">
                <a16:creationId xmlns:a16="http://schemas.microsoft.com/office/drawing/2014/main" xmlns="" id="{4E3DE54D-060A-4F98-91D0-12554E6849C4}"/>
              </a:ext>
            </a:extLst>
          </p:cNvPr>
          <p:cNvSpPr txBox="1">
            <a:spLocks noChangeArrowheads="1"/>
          </p:cNvSpPr>
          <p:nvPr/>
        </p:nvSpPr>
        <p:spPr bwMode="auto">
          <a:xfrm>
            <a:off x="2217739" y="4231662"/>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s</a:t>
            </a:r>
          </a:p>
        </p:txBody>
      </p:sp>
      <p:sp>
        <p:nvSpPr>
          <p:cNvPr id="26" name="Freeform 32">
            <a:extLst>
              <a:ext uri="{FF2B5EF4-FFF2-40B4-BE49-F238E27FC236}">
                <a16:creationId xmlns:a16="http://schemas.microsoft.com/office/drawing/2014/main" xmlns="" id="{FFF83F90-98BB-40CF-A94E-E87D1DB8C8CE}"/>
              </a:ext>
            </a:extLst>
          </p:cNvPr>
          <p:cNvSpPr>
            <a:spLocks/>
          </p:cNvSpPr>
          <p:nvPr/>
        </p:nvSpPr>
        <p:spPr bwMode="auto">
          <a:xfrm>
            <a:off x="4641760" y="3091836"/>
            <a:ext cx="335224" cy="1435103"/>
          </a:xfrm>
          <a:custGeom>
            <a:avLst/>
            <a:gdLst>
              <a:gd name="T0" fmla="*/ 0 w 416"/>
              <a:gd name="T1" fmla="*/ 848 h 848"/>
              <a:gd name="T2" fmla="*/ 416 w 416"/>
              <a:gd name="T3" fmla="*/ 0 h 848"/>
              <a:gd name="T4" fmla="*/ 0 60000 65536"/>
              <a:gd name="T5" fmla="*/ 0 60000 65536"/>
            </a:gdLst>
            <a:ahLst/>
            <a:cxnLst>
              <a:cxn ang="T4">
                <a:pos x="T0" y="T1"/>
              </a:cxn>
              <a:cxn ang="T5">
                <a:pos x="T2" y="T3"/>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sp>
        <p:nvSpPr>
          <p:cNvPr id="27" name="Text Box 38">
            <a:extLst>
              <a:ext uri="{FF2B5EF4-FFF2-40B4-BE49-F238E27FC236}">
                <a16:creationId xmlns:a16="http://schemas.microsoft.com/office/drawing/2014/main" xmlns="" id="{1E49C71F-AC67-4F82-A384-35F74A8E0DEC}"/>
              </a:ext>
            </a:extLst>
          </p:cNvPr>
          <p:cNvSpPr txBox="1">
            <a:spLocks noChangeArrowheads="1"/>
          </p:cNvSpPr>
          <p:nvPr/>
        </p:nvSpPr>
        <p:spPr bwMode="auto">
          <a:xfrm>
            <a:off x="2441405" y="3655402"/>
            <a:ext cx="537442" cy="460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endParaRPr lang="en-US" altLang="zh-CN" sz="2400" b="1" dirty="0">
              <a:solidFill>
                <a:srgbClr val="0000FF"/>
              </a:solidFill>
              <a:latin typeface="Courier New" pitchFamily="49" charset="0"/>
              <a:ea typeface="楷体_GB2312" pitchFamily="49" charset="-122"/>
              <a:sym typeface="Wingdings 2" pitchFamily="18" charset="2"/>
            </a:endParaRPr>
          </a:p>
        </p:txBody>
      </p:sp>
      <p:sp>
        <p:nvSpPr>
          <p:cNvPr id="29" name="Line 35">
            <a:extLst>
              <a:ext uri="{FF2B5EF4-FFF2-40B4-BE49-F238E27FC236}">
                <a16:creationId xmlns:a16="http://schemas.microsoft.com/office/drawing/2014/main" xmlns="" id="{6D23531A-E189-41E6-A725-A2F924086826}"/>
              </a:ext>
            </a:extLst>
          </p:cNvPr>
          <p:cNvSpPr>
            <a:spLocks noChangeShapeType="1"/>
          </p:cNvSpPr>
          <p:nvPr/>
        </p:nvSpPr>
        <p:spPr bwMode="auto">
          <a:xfrm flipH="1">
            <a:off x="3644900" y="2883081"/>
            <a:ext cx="1304928" cy="1343824"/>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0" name="Text Box 39">
            <a:extLst>
              <a:ext uri="{FF2B5EF4-FFF2-40B4-BE49-F238E27FC236}">
                <a16:creationId xmlns:a16="http://schemas.microsoft.com/office/drawing/2014/main" xmlns="" id="{E837FE64-B59A-4301-AEAC-58B30FBFB6C9}"/>
              </a:ext>
            </a:extLst>
          </p:cNvPr>
          <p:cNvSpPr txBox="1">
            <a:spLocks noChangeArrowheads="1"/>
          </p:cNvSpPr>
          <p:nvPr/>
        </p:nvSpPr>
        <p:spPr bwMode="auto">
          <a:xfrm>
            <a:off x="3005140" y="3328376"/>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2" name="Freeform 37">
            <a:extLst>
              <a:ext uri="{FF2B5EF4-FFF2-40B4-BE49-F238E27FC236}">
                <a16:creationId xmlns:a16="http://schemas.microsoft.com/office/drawing/2014/main" xmlns="" id="{045B7C42-1D0B-4940-BECE-13152D42BE01}"/>
              </a:ext>
            </a:extLst>
          </p:cNvPr>
          <p:cNvSpPr>
            <a:spLocks/>
          </p:cNvSpPr>
          <p:nvPr/>
        </p:nvSpPr>
        <p:spPr bwMode="auto">
          <a:xfrm>
            <a:off x="2181227" y="3129939"/>
            <a:ext cx="1357313" cy="1370041"/>
          </a:xfrm>
          <a:custGeom>
            <a:avLst/>
            <a:gdLst>
              <a:gd name="T0" fmla="*/ 725 w 725"/>
              <a:gd name="T1" fmla="*/ 885 h 885"/>
              <a:gd name="T2" fmla="*/ 0 w 725"/>
              <a:gd name="T3" fmla="*/ 0 h 885"/>
              <a:gd name="T4" fmla="*/ 0 60000 65536"/>
              <a:gd name="T5" fmla="*/ 0 60000 65536"/>
            </a:gdLst>
            <a:ahLst/>
            <a:cxnLst>
              <a:cxn ang="T4">
                <a:pos x="T0" y="T1"/>
              </a:cxn>
              <a:cxn ang="T5">
                <a:pos x="T2" y="T3"/>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sp>
        <p:nvSpPr>
          <p:cNvPr id="33" name="Text Box 40">
            <a:extLst>
              <a:ext uri="{FF2B5EF4-FFF2-40B4-BE49-F238E27FC236}">
                <a16:creationId xmlns:a16="http://schemas.microsoft.com/office/drawing/2014/main" xmlns="" id="{AAAF1D5E-CF5D-46DE-9C3C-727D2437AC41}"/>
              </a:ext>
            </a:extLst>
          </p:cNvPr>
          <p:cNvSpPr txBox="1">
            <a:spLocks noChangeArrowheads="1"/>
          </p:cNvSpPr>
          <p:nvPr/>
        </p:nvSpPr>
        <p:spPr bwMode="auto">
          <a:xfrm>
            <a:off x="4809372" y="3683181"/>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5" name="Line 36">
            <a:extLst>
              <a:ext uri="{FF2B5EF4-FFF2-40B4-BE49-F238E27FC236}">
                <a16:creationId xmlns:a16="http://schemas.microsoft.com/office/drawing/2014/main" xmlns="" id="{A91638D1-883D-413C-8D16-543CF2D0D9C3}"/>
              </a:ext>
            </a:extLst>
          </p:cNvPr>
          <p:cNvSpPr>
            <a:spLocks noChangeShapeType="1"/>
          </p:cNvSpPr>
          <p:nvPr/>
        </p:nvSpPr>
        <p:spPr bwMode="auto">
          <a:xfrm>
            <a:off x="3255964" y="2875938"/>
            <a:ext cx="288927" cy="1377939"/>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6" name="Text Box 41">
            <a:extLst>
              <a:ext uri="{FF2B5EF4-FFF2-40B4-BE49-F238E27FC236}">
                <a16:creationId xmlns:a16="http://schemas.microsoft.com/office/drawing/2014/main" xmlns="" id="{F9BEF9FB-E49B-4E9B-B066-12A13664794A}"/>
              </a:ext>
            </a:extLst>
          </p:cNvPr>
          <p:cNvSpPr txBox="1">
            <a:spLocks noChangeArrowheads="1"/>
          </p:cNvSpPr>
          <p:nvPr/>
        </p:nvSpPr>
        <p:spPr bwMode="auto">
          <a:xfrm>
            <a:off x="4167100" y="3454581"/>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7" name="Text Box 47">
            <a:extLst>
              <a:ext uri="{FF2B5EF4-FFF2-40B4-BE49-F238E27FC236}">
                <a16:creationId xmlns:a16="http://schemas.microsoft.com/office/drawing/2014/main" xmlns="" id="{8927A658-15BC-4D8B-BAC6-3E8BF5B13014}"/>
              </a:ext>
            </a:extLst>
          </p:cNvPr>
          <p:cNvSpPr txBox="1">
            <a:spLocks noChangeArrowheads="1"/>
          </p:cNvSpPr>
          <p:nvPr/>
        </p:nvSpPr>
        <p:spPr bwMode="auto">
          <a:xfrm>
            <a:off x="768351" y="2672737"/>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38" name="箭头: 右 37">
            <a:extLst>
              <a:ext uri="{FF2B5EF4-FFF2-40B4-BE49-F238E27FC236}">
                <a16:creationId xmlns:a16="http://schemas.microsoft.com/office/drawing/2014/main" xmlns="" id="{42995E66-BF42-4294-A407-9BE7895F71FF}"/>
              </a:ext>
            </a:extLst>
          </p:cNvPr>
          <p:cNvSpPr/>
          <p:nvPr/>
        </p:nvSpPr>
        <p:spPr bwMode="auto">
          <a:xfrm>
            <a:off x="9296400" y="5430091"/>
            <a:ext cx="1905000" cy="679490"/>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hlinkClick r:id="rId2" action="ppaction://hlinksldjump"/>
              </a:rPr>
              <a:t>单链表插入</a:t>
            </a:r>
            <a:endParaRPr lang="zh-CN" altLang="en-US" sz="2000" b="1" dirty="0"/>
          </a:p>
        </p:txBody>
      </p:sp>
    </p:spTree>
    <p:extLst>
      <p:ext uri="{BB962C8B-B14F-4D97-AF65-F5344CB8AC3E}">
        <p14:creationId xmlns:p14="http://schemas.microsoft.com/office/powerpoint/2010/main" xmlns="" val="31175192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8AF32FC-F9F3-45F1-B16A-5D8A965E574B}"/>
              </a:ext>
            </a:extLst>
          </p:cNvPr>
          <p:cNvSpPr>
            <a:spLocks noGrp="1"/>
          </p:cNvSpPr>
          <p:nvPr>
            <p:ph type="title"/>
          </p:nvPr>
        </p:nvSpPr>
        <p:spPr/>
        <p:txBody>
          <a:bodyPr/>
          <a:lstStyle/>
          <a:p>
            <a:r>
              <a:rPr lang="zh-CN" altLang="en-US" dirty="0"/>
              <a:t>双向链表的前插操作</a:t>
            </a:r>
          </a:p>
        </p:txBody>
      </p:sp>
      <p:sp>
        <p:nvSpPr>
          <p:cNvPr id="5" name="Rectangle 6">
            <a:extLst>
              <a:ext uri="{FF2B5EF4-FFF2-40B4-BE49-F238E27FC236}">
                <a16:creationId xmlns:a16="http://schemas.microsoft.com/office/drawing/2014/main" xmlns="" id="{A815CE6F-C060-4625-9D88-1C416566B409}"/>
              </a:ext>
            </a:extLst>
          </p:cNvPr>
          <p:cNvSpPr>
            <a:spLocks noChangeArrowheads="1"/>
          </p:cNvSpPr>
          <p:nvPr/>
        </p:nvSpPr>
        <p:spPr bwMode="auto">
          <a:xfrm>
            <a:off x="2535238" y="267273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p>
        </p:txBody>
      </p:sp>
      <p:sp>
        <p:nvSpPr>
          <p:cNvPr id="6" name="Rectangle 7">
            <a:extLst>
              <a:ext uri="{FF2B5EF4-FFF2-40B4-BE49-F238E27FC236}">
                <a16:creationId xmlns:a16="http://schemas.microsoft.com/office/drawing/2014/main" xmlns="" id="{D958692E-4964-4BDE-826A-7E718E08963F}"/>
              </a:ext>
            </a:extLst>
          </p:cNvPr>
          <p:cNvSpPr>
            <a:spLocks noChangeArrowheads="1"/>
          </p:cNvSpPr>
          <p:nvPr/>
        </p:nvSpPr>
        <p:spPr bwMode="auto">
          <a:xfrm>
            <a:off x="3076575"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7" name="Rectangle 8">
            <a:extLst>
              <a:ext uri="{FF2B5EF4-FFF2-40B4-BE49-F238E27FC236}">
                <a16:creationId xmlns:a16="http://schemas.microsoft.com/office/drawing/2014/main" xmlns="" id="{35258B86-57FB-48C9-8259-D63435EDDB0F}"/>
              </a:ext>
            </a:extLst>
          </p:cNvPr>
          <p:cNvSpPr>
            <a:spLocks noChangeArrowheads="1"/>
          </p:cNvSpPr>
          <p:nvPr/>
        </p:nvSpPr>
        <p:spPr bwMode="auto">
          <a:xfrm>
            <a:off x="5216525" y="267273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p>
        </p:txBody>
      </p:sp>
      <p:sp>
        <p:nvSpPr>
          <p:cNvPr id="8" name="Rectangle 9">
            <a:extLst>
              <a:ext uri="{FF2B5EF4-FFF2-40B4-BE49-F238E27FC236}">
                <a16:creationId xmlns:a16="http://schemas.microsoft.com/office/drawing/2014/main" xmlns="" id="{3522A000-C29D-4DCB-A3EA-C25C502130D3}"/>
              </a:ext>
            </a:extLst>
          </p:cNvPr>
          <p:cNvSpPr>
            <a:spLocks noChangeArrowheads="1"/>
          </p:cNvSpPr>
          <p:nvPr/>
        </p:nvSpPr>
        <p:spPr bwMode="auto">
          <a:xfrm>
            <a:off x="5757862"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10">
            <a:extLst>
              <a:ext uri="{FF2B5EF4-FFF2-40B4-BE49-F238E27FC236}">
                <a16:creationId xmlns:a16="http://schemas.microsoft.com/office/drawing/2014/main" xmlns="" id="{85F83FFD-DB7A-4A98-AD52-12F14087C5D7}"/>
              </a:ext>
            </a:extLst>
          </p:cNvPr>
          <p:cNvSpPr>
            <a:spLocks noChangeArrowheads="1"/>
          </p:cNvSpPr>
          <p:nvPr/>
        </p:nvSpPr>
        <p:spPr bwMode="auto">
          <a:xfrm>
            <a:off x="3802064" y="4257062"/>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c</a:t>
            </a:r>
          </a:p>
        </p:txBody>
      </p:sp>
      <p:sp>
        <p:nvSpPr>
          <p:cNvPr id="10" name="Rectangle 11">
            <a:extLst>
              <a:ext uri="{FF2B5EF4-FFF2-40B4-BE49-F238E27FC236}">
                <a16:creationId xmlns:a16="http://schemas.microsoft.com/office/drawing/2014/main" xmlns="" id="{515B3BE6-5F03-40DF-B985-E286901FCE1E}"/>
              </a:ext>
            </a:extLst>
          </p:cNvPr>
          <p:cNvSpPr>
            <a:spLocks noChangeArrowheads="1"/>
          </p:cNvSpPr>
          <p:nvPr/>
        </p:nvSpPr>
        <p:spPr bwMode="auto">
          <a:xfrm>
            <a:off x="4343401" y="425706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1" name="Text Box 12">
            <a:extLst>
              <a:ext uri="{FF2B5EF4-FFF2-40B4-BE49-F238E27FC236}">
                <a16:creationId xmlns:a16="http://schemas.microsoft.com/office/drawing/2014/main" xmlns="" id="{BE59B172-EF1A-4EF1-8A2A-E7369A4D0882}"/>
              </a:ext>
            </a:extLst>
          </p:cNvPr>
          <p:cNvSpPr txBox="1">
            <a:spLocks noChangeArrowheads="1"/>
          </p:cNvSpPr>
          <p:nvPr/>
        </p:nvSpPr>
        <p:spPr bwMode="auto">
          <a:xfrm>
            <a:off x="6592888" y="2672737"/>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2" name="Line 15">
            <a:extLst>
              <a:ext uri="{FF2B5EF4-FFF2-40B4-BE49-F238E27FC236}">
                <a16:creationId xmlns:a16="http://schemas.microsoft.com/office/drawing/2014/main" xmlns="" id="{BDF74D77-5FA1-4707-A43D-7472BA80B990}"/>
              </a:ext>
            </a:extLst>
          </p:cNvPr>
          <p:cNvSpPr>
            <a:spLocks noChangeShapeType="1"/>
          </p:cNvSpPr>
          <p:nvPr/>
        </p:nvSpPr>
        <p:spPr bwMode="auto">
          <a:xfrm>
            <a:off x="1454151" y="280450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3" name="Line 16">
            <a:extLst>
              <a:ext uri="{FF2B5EF4-FFF2-40B4-BE49-F238E27FC236}">
                <a16:creationId xmlns:a16="http://schemas.microsoft.com/office/drawing/2014/main" xmlns="" id="{4B699658-08CC-4812-9E4D-2AD9DF0597AE}"/>
              </a:ext>
            </a:extLst>
          </p:cNvPr>
          <p:cNvSpPr>
            <a:spLocks noChangeShapeType="1"/>
          </p:cNvSpPr>
          <p:nvPr/>
        </p:nvSpPr>
        <p:spPr bwMode="auto">
          <a:xfrm>
            <a:off x="3411538" y="2829900"/>
            <a:ext cx="1235244"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4" name="Line 17">
            <a:extLst>
              <a:ext uri="{FF2B5EF4-FFF2-40B4-BE49-F238E27FC236}">
                <a16:creationId xmlns:a16="http://schemas.microsoft.com/office/drawing/2014/main" xmlns="" id="{2E361779-F285-4037-B332-4FE0E5EE1DEA}"/>
              </a:ext>
            </a:extLst>
          </p:cNvPr>
          <p:cNvSpPr>
            <a:spLocks noChangeShapeType="1"/>
          </p:cNvSpPr>
          <p:nvPr/>
        </p:nvSpPr>
        <p:spPr bwMode="auto">
          <a:xfrm>
            <a:off x="6010275" y="2829900"/>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5" name="Rectangle 19">
            <a:extLst>
              <a:ext uri="{FF2B5EF4-FFF2-40B4-BE49-F238E27FC236}">
                <a16:creationId xmlns:a16="http://schemas.microsoft.com/office/drawing/2014/main" xmlns="" id="{79B9B100-BB65-47C1-95E8-CA796D6F2C93}"/>
              </a:ext>
            </a:extLst>
          </p:cNvPr>
          <p:cNvSpPr>
            <a:spLocks noChangeArrowheads="1"/>
          </p:cNvSpPr>
          <p:nvPr/>
        </p:nvSpPr>
        <p:spPr bwMode="auto">
          <a:xfrm>
            <a:off x="3263901" y="425706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6" name="Rectangle 20">
            <a:extLst>
              <a:ext uri="{FF2B5EF4-FFF2-40B4-BE49-F238E27FC236}">
                <a16:creationId xmlns:a16="http://schemas.microsoft.com/office/drawing/2014/main" xmlns="" id="{37FD0397-AFDE-41B5-A8DD-A731F908CB91}"/>
              </a:ext>
            </a:extLst>
          </p:cNvPr>
          <p:cNvSpPr>
            <a:spLocks noChangeArrowheads="1"/>
          </p:cNvSpPr>
          <p:nvPr/>
        </p:nvSpPr>
        <p:spPr bwMode="auto">
          <a:xfrm>
            <a:off x="4676775"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7" name="Rectangle 22">
            <a:extLst>
              <a:ext uri="{FF2B5EF4-FFF2-40B4-BE49-F238E27FC236}">
                <a16:creationId xmlns:a16="http://schemas.microsoft.com/office/drawing/2014/main" xmlns="" id="{4B779FB1-FF72-42E2-A4BF-EBAA87973EA3}"/>
              </a:ext>
            </a:extLst>
          </p:cNvPr>
          <p:cNvSpPr>
            <a:spLocks noChangeArrowheads="1"/>
          </p:cNvSpPr>
          <p:nvPr/>
        </p:nvSpPr>
        <p:spPr bwMode="auto">
          <a:xfrm>
            <a:off x="2030413"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8" name="Line 23">
            <a:extLst>
              <a:ext uri="{FF2B5EF4-FFF2-40B4-BE49-F238E27FC236}">
                <a16:creationId xmlns:a16="http://schemas.microsoft.com/office/drawing/2014/main" xmlns="" id="{9EDCBB79-06B7-4D77-BE3E-3FBC422F23DB}"/>
              </a:ext>
            </a:extLst>
          </p:cNvPr>
          <p:cNvSpPr>
            <a:spLocks noChangeShapeType="1"/>
          </p:cNvSpPr>
          <p:nvPr/>
        </p:nvSpPr>
        <p:spPr bwMode="auto">
          <a:xfrm flipH="1">
            <a:off x="1741488" y="29616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 name="Line 24">
            <a:extLst>
              <a:ext uri="{FF2B5EF4-FFF2-40B4-BE49-F238E27FC236}">
                <a16:creationId xmlns:a16="http://schemas.microsoft.com/office/drawing/2014/main" xmlns="" id="{15243233-D62B-492F-8F67-99FC7E009F43}"/>
              </a:ext>
            </a:extLst>
          </p:cNvPr>
          <p:cNvSpPr>
            <a:spLocks noChangeShapeType="1"/>
          </p:cNvSpPr>
          <p:nvPr/>
        </p:nvSpPr>
        <p:spPr bwMode="auto">
          <a:xfrm flipH="1" flipV="1">
            <a:off x="3630613" y="2960075"/>
            <a:ext cx="1227138" cy="1587"/>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0" name="Line 25">
            <a:extLst>
              <a:ext uri="{FF2B5EF4-FFF2-40B4-BE49-F238E27FC236}">
                <a16:creationId xmlns:a16="http://schemas.microsoft.com/office/drawing/2014/main" xmlns="" id="{6C779259-76AD-486A-9E73-2CB7959BFF5D}"/>
              </a:ext>
            </a:extLst>
          </p:cNvPr>
          <p:cNvSpPr>
            <a:spLocks noChangeShapeType="1"/>
          </p:cNvSpPr>
          <p:nvPr/>
        </p:nvSpPr>
        <p:spPr bwMode="auto">
          <a:xfrm flipH="1">
            <a:off x="6297613" y="2987062"/>
            <a:ext cx="3603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1" name="Arc 27">
            <a:extLst>
              <a:ext uri="{FF2B5EF4-FFF2-40B4-BE49-F238E27FC236}">
                <a16:creationId xmlns:a16="http://schemas.microsoft.com/office/drawing/2014/main" xmlns="" id="{26E343B6-AE74-4C7F-96AF-8E1836B479CE}"/>
              </a:ext>
            </a:extLst>
          </p:cNvPr>
          <p:cNvSpPr>
            <a:spLocks/>
          </p:cNvSpPr>
          <p:nvPr/>
        </p:nvSpPr>
        <p:spPr bwMode="auto">
          <a:xfrm>
            <a:off x="1878432" y="2300467"/>
            <a:ext cx="360363" cy="358775"/>
          </a:xfrm>
          <a:custGeom>
            <a:avLst/>
            <a:gdLst>
              <a:gd name="T0" fmla="*/ 0 w 21600"/>
              <a:gd name="T1" fmla="*/ 0 h 21600"/>
              <a:gd name="T2" fmla="*/ 6012106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2" name="Text Box 28">
            <a:extLst>
              <a:ext uri="{FF2B5EF4-FFF2-40B4-BE49-F238E27FC236}">
                <a16:creationId xmlns:a16="http://schemas.microsoft.com/office/drawing/2014/main" xmlns="" id="{AA90AF66-EFD1-4DE7-A5EC-B42D914D5417}"/>
              </a:ext>
            </a:extLst>
          </p:cNvPr>
          <p:cNvSpPr txBox="1">
            <a:spLocks noChangeArrowheads="1"/>
          </p:cNvSpPr>
          <p:nvPr/>
        </p:nvSpPr>
        <p:spPr bwMode="auto">
          <a:xfrm>
            <a:off x="1518069" y="1940104"/>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p</a:t>
            </a:r>
          </a:p>
        </p:txBody>
      </p:sp>
      <p:sp>
        <p:nvSpPr>
          <p:cNvPr id="23" name="Line 29">
            <a:extLst>
              <a:ext uri="{FF2B5EF4-FFF2-40B4-BE49-F238E27FC236}">
                <a16:creationId xmlns:a16="http://schemas.microsoft.com/office/drawing/2014/main" xmlns="" id="{51709193-61EA-4897-B8A7-2B90851D7508}"/>
              </a:ext>
            </a:extLst>
          </p:cNvPr>
          <p:cNvSpPr>
            <a:spLocks noChangeShapeType="1"/>
          </p:cNvSpPr>
          <p:nvPr/>
        </p:nvSpPr>
        <p:spPr bwMode="auto">
          <a:xfrm>
            <a:off x="2649539" y="44729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4" name="Text Box 30">
            <a:extLst>
              <a:ext uri="{FF2B5EF4-FFF2-40B4-BE49-F238E27FC236}">
                <a16:creationId xmlns:a16="http://schemas.microsoft.com/office/drawing/2014/main" xmlns="" id="{4E3DE54D-060A-4F98-91D0-12554E6849C4}"/>
              </a:ext>
            </a:extLst>
          </p:cNvPr>
          <p:cNvSpPr txBox="1">
            <a:spLocks noChangeArrowheads="1"/>
          </p:cNvSpPr>
          <p:nvPr/>
        </p:nvSpPr>
        <p:spPr bwMode="auto">
          <a:xfrm>
            <a:off x="2217739" y="4231662"/>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s</a:t>
            </a:r>
          </a:p>
        </p:txBody>
      </p:sp>
      <p:sp>
        <p:nvSpPr>
          <p:cNvPr id="26" name="Freeform 32">
            <a:extLst>
              <a:ext uri="{FF2B5EF4-FFF2-40B4-BE49-F238E27FC236}">
                <a16:creationId xmlns:a16="http://schemas.microsoft.com/office/drawing/2014/main" xmlns="" id="{FFF83F90-98BB-40CF-A94E-E87D1DB8C8CE}"/>
              </a:ext>
            </a:extLst>
          </p:cNvPr>
          <p:cNvSpPr>
            <a:spLocks/>
          </p:cNvSpPr>
          <p:nvPr/>
        </p:nvSpPr>
        <p:spPr bwMode="auto">
          <a:xfrm>
            <a:off x="4641760" y="3091836"/>
            <a:ext cx="335224" cy="1435103"/>
          </a:xfrm>
          <a:custGeom>
            <a:avLst/>
            <a:gdLst>
              <a:gd name="T0" fmla="*/ 0 w 416"/>
              <a:gd name="T1" fmla="*/ 848 h 848"/>
              <a:gd name="T2" fmla="*/ 416 w 416"/>
              <a:gd name="T3" fmla="*/ 0 h 848"/>
              <a:gd name="T4" fmla="*/ 0 60000 65536"/>
              <a:gd name="T5" fmla="*/ 0 60000 65536"/>
            </a:gdLst>
            <a:ahLst/>
            <a:cxnLst>
              <a:cxn ang="T4">
                <a:pos x="T0" y="T1"/>
              </a:cxn>
              <a:cxn ang="T5">
                <a:pos x="T2" y="T3"/>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sp>
        <p:nvSpPr>
          <p:cNvPr id="27" name="Text Box 38">
            <a:extLst>
              <a:ext uri="{FF2B5EF4-FFF2-40B4-BE49-F238E27FC236}">
                <a16:creationId xmlns:a16="http://schemas.microsoft.com/office/drawing/2014/main" xmlns="" id="{1E49C71F-AC67-4F82-A384-35F74A8E0DEC}"/>
              </a:ext>
            </a:extLst>
          </p:cNvPr>
          <p:cNvSpPr txBox="1">
            <a:spLocks noChangeArrowheads="1"/>
          </p:cNvSpPr>
          <p:nvPr/>
        </p:nvSpPr>
        <p:spPr bwMode="auto">
          <a:xfrm>
            <a:off x="4883151" y="3626753"/>
            <a:ext cx="537442" cy="460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endParaRPr lang="en-US" altLang="zh-CN" sz="2400" b="1" dirty="0">
              <a:solidFill>
                <a:srgbClr val="0000FF"/>
              </a:solidFill>
              <a:latin typeface="Courier New" pitchFamily="49" charset="0"/>
              <a:ea typeface="楷体_GB2312" pitchFamily="49" charset="-122"/>
              <a:sym typeface="Wingdings 2" pitchFamily="18" charset="2"/>
            </a:endParaRPr>
          </a:p>
        </p:txBody>
      </p:sp>
      <p:sp>
        <p:nvSpPr>
          <p:cNvPr id="29" name="Line 35">
            <a:extLst>
              <a:ext uri="{FF2B5EF4-FFF2-40B4-BE49-F238E27FC236}">
                <a16:creationId xmlns:a16="http://schemas.microsoft.com/office/drawing/2014/main" xmlns="" id="{6D23531A-E189-41E6-A725-A2F924086826}"/>
              </a:ext>
            </a:extLst>
          </p:cNvPr>
          <p:cNvSpPr>
            <a:spLocks noChangeShapeType="1"/>
          </p:cNvSpPr>
          <p:nvPr/>
        </p:nvSpPr>
        <p:spPr bwMode="auto">
          <a:xfrm flipH="1">
            <a:off x="3644900" y="2883081"/>
            <a:ext cx="1304928" cy="1343824"/>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0" name="Text Box 39">
            <a:extLst>
              <a:ext uri="{FF2B5EF4-FFF2-40B4-BE49-F238E27FC236}">
                <a16:creationId xmlns:a16="http://schemas.microsoft.com/office/drawing/2014/main" xmlns="" id="{E837FE64-B59A-4301-AEAC-58B30FBFB6C9}"/>
              </a:ext>
            </a:extLst>
          </p:cNvPr>
          <p:cNvSpPr txBox="1">
            <a:spLocks noChangeArrowheads="1"/>
          </p:cNvSpPr>
          <p:nvPr/>
        </p:nvSpPr>
        <p:spPr bwMode="auto">
          <a:xfrm>
            <a:off x="4151316" y="3470043"/>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2" name="Freeform 37">
            <a:extLst>
              <a:ext uri="{FF2B5EF4-FFF2-40B4-BE49-F238E27FC236}">
                <a16:creationId xmlns:a16="http://schemas.microsoft.com/office/drawing/2014/main" xmlns="" id="{045B7C42-1D0B-4940-BECE-13152D42BE01}"/>
              </a:ext>
            </a:extLst>
          </p:cNvPr>
          <p:cNvSpPr>
            <a:spLocks/>
          </p:cNvSpPr>
          <p:nvPr/>
        </p:nvSpPr>
        <p:spPr bwMode="auto">
          <a:xfrm>
            <a:off x="2181227" y="3129939"/>
            <a:ext cx="1357313" cy="1370041"/>
          </a:xfrm>
          <a:custGeom>
            <a:avLst/>
            <a:gdLst>
              <a:gd name="T0" fmla="*/ 725 w 725"/>
              <a:gd name="T1" fmla="*/ 885 h 885"/>
              <a:gd name="T2" fmla="*/ 0 w 725"/>
              <a:gd name="T3" fmla="*/ 0 h 885"/>
              <a:gd name="T4" fmla="*/ 0 60000 65536"/>
              <a:gd name="T5" fmla="*/ 0 60000 65536"/>
            </a:gdLst>
            <a:ahLst/>
            <a:cxnLst>
              <a:cxn ang="T4">
                <a:pos x="T0" y="T1"/>
              </a:cxn>
              <a:cxn ang="T5">
                <a:pos x="T2" y="T3"/>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sp>
        <p:nvSpPr>
          <p:cNvPr id="33" name="Text Box 40">
            <a:extLst>
              <a:ext uri="{FF2B5EF4-FFF2-40B4-BE49-F238E27FC236}">
                <a16:creationId xmlns:a16="http://schemas.microsoft.com/office/drawing/2014/main" xmlns="" id="{AAAF1D5E-CF5D-46DE-9C3C-727D2437AC41}"/>
              </a:ext>
            </a:extLst>
          </p:cNvPr>
          <p:cNvSpPr txBox="1">
            <a:spLocks noChangeArrowheads="1"/>
          </p:cNvSpPr>
          <p:nvPr/>
        </p:nvSpPr>
        <p:spPr bwMode="auto">
          <a:xfrm>
            <a:off x="2309816" y="3683181"/>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5" name="Line 36">
            <a:extLst>
              <a:ext uri="{FF2B5EF4-FFF2-40B4-BE49-F238E27FC236}">
                <a16:creationId xmlns:a16="http://schemas.microsoft.com/office/drawing/2014/main" xmlns="" id="{A91638D1-883D-413C-8D16-543CF2D0D9C3}"/>
              </a:ext>
            </a:extLst>
          </p:cNvPr>
          <p:cNvSpPr>
            <a:spLocks noChangeShapeType="1"/>
          </p:cNvSpPr>
          <p:nvPr/>
        </p:nvSpPr>
        <p:spPr bwMode="auto">
          <a:xfrm>
            <a:off x="3255964" y="2875938"/>
            <a:ext cx="288927" cy="1377939"/>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6" name="Text Box 41">
            <a:extLst>
              <a:ext uri="{FF2B5EF4-FFF2-40B4-BE49-F238E27FC236}">
                <a16:creationId xmlns:a16="http://schemas.microsoft.com/office/drawing/2014/main" xmlns="" id="{F9BEF9FB-E49B-4E9B-B066-12A13664794A}"/>
              </a:ext>
            </a:extLst>
          </p:cNvPr>
          <p:cNvSpPr txBox="1">
            <a:spLocks noChangeArrowheads="1"/>
          </p:cNvSpPr>
          <p:nvPr/>
        </p:nvSpPr>
        <p:spPr bwMode="auto">
          <a:xfrm>
            <a:off x="2932908" y="3373611"/>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7" name="Text Box 47">
            <a:extLst>
              <a:ext uri="{FF2B5EF4-FFF2-40B4-BE49-F238E27FC236}">
                <a16:creationId xmlns:a16="http://schemas.microsoft.com/office/drawing/2014/main" xmlns="" id="{8927A658-15BC-4D8B-BAC6-3E8BF5B13014}"/>
              </a:ext>
            </a:extLst>
          </p:cNvPr>
          <p:cNvSpPr txBox="1">
            <a:spLocks noChangeArrowheads="1"/>
          </p:cNvSpPr>
          <p:nvPr/>
        </p:nvSpPr>
        <p:spPr bwMode="auto">
          <a:xfrm>
            <a:off x="768351" y="2672737"/>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38" name="箭头: 右 37">
            <a:extLst>
              <a:ext uri="{FF2B5EF4-FFF2-40B4-BE49-F238E27FC236}">
                <a16:creationId xmlns:a16="http://schemas.microsoft.com/office/drawing/2014/main" xmlns="" id="{42995E66-BF42-4294-A407-9BE7895F71FF}"/>
              </a:ext>
            </a:extLst>
          </p:cNvPr>
          <p:cNvSpPr/>
          <p:nvPr/>
        </p:nvSpPr>
        <p:spPr bwMode="auto">
          <a:xfrm>
            <a:off x="9296400" y="5430091"/>
            <a:ext cx="1905000" cy="679490"/>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hlinkClick r:id="rId2" action="ppaction://hlinksldjump"/>
              </a:rPr>
              <a:t>单链表插入</a:t>
            </a:r>
            <a:endParaRPr lang="zh-CN" altLang="en-US" sz="2000" b="1" dirty="0"/>
          </a:p>
        </p:txBody>
      </p:sp>
      <p:sp>
        <p:nvSpPr>
          <p:cNvPr id="34" name="Text Box 33">
            <a:extLst>
              <a:ext uri="{FF2B5EF4-FFF2-40B4-BE49-F238E27FC236}">
                <a16:creationId xmlns:a16="http://schemas.microsoft.com/office/drawing/2014/main" xmlns="" id="{D88E164F-0A15-414A-91A3-79A830F56F16}"/>
              </a:ext>
            </a:extLst>
          </p:cNvPr>
          <p:cNvSpPr txBox="1">
            <a:spLocks noChangeArrowheads="1"/>
          </p:cNvSpPr>
          <p:nvPr/>
        </p:nvSpPr>
        <p:spPr bwMode="auto">
          <a:xfrm>
            <a:off x="7870824" y="1940104"/>
            <a:ext cx="3571875" cy="3105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en-US"/>
            </a:defPPr>
            <a:lvl1pPr eaLnBrk="1" hangingPunct="1">
              <a:lnSpc>
                <a:spcPct val="150000"/>
              </a:lnSpc>
              <a:spcBef>
                <a:spcPts val="600"/>
              </a:spcBef>
              <a:buFont typeface="Arial" charset="0"/>
              <a:buNone/>
              <a:defRPr b="1">
                <a:solidFill>
                  <a:srgbClr val="0000FF"/>
                </a:solidFill>
                <a:ea typeface="楷体" pitchFamily="49" charset="-122"/>
                <a:cs typeface="Times New Roman" pitchFamily="18" charset="0"/>
              </a:defRPr>
            </a:lvl1pPr>
            <a:lvl2pPr marL="742950" indent="-285750">
              <a:spcBef>
                <a:spcPct val="20000"/>
              </a:spcBef>
              <a:buFont typeface="Arial" charset="0"/>
              <a:buChar char="–"/>
              <a:defRPr sz="2800">
                <a:latin typeface="Calibri" pitchFamily="34" charset="0"/>
              </a:defRPr>
            </a:lvl2pPr>
            <a:lvl3pPr marL="1143000" indent="-228600">
              <a:spcBef>
                <a:spcPct val="20000"/>
              </a:spcBef>
              <a:buFont typeface="Arial" charset="0"/>
              <a:buChar char="•"/>
              <a:defRPr>
                <a:latin typeface="Calibri" pitchFamily="34" charset="0"/>
              </a:defRPr>
            </a:lvl3pPr>
            <a:lvl4pPr marL="1600200" indent="-228600">
              <a:spcBef>
                <a:spcPct val="20000"/>
              </a:spcBef>
              <a:buFont typeface="Arial" charset="0"/>
              <a:buChar char="–"/>
              <a:defRPr sz="2000">
                <a:latin typeface="Calibri" pitchFamily="34" charset="0"/>
              </a:defRPr>
            </a:lvl4pPr>
            <a:lvl5pPr marL="2057400" indent="-22860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r>
              <a:rPr lang="zh-CN" altLang="en-US" dirty="0"/>
              <a:t>操作语句：</a:t>
            </a:r>
          </a:p>
          <a:p>
            <a:r>
              <a:rPr lang="zh-CN" altLang="en-US" dirty="0">
                <a:sym typeface="Wingdings 2" pitchFamily="18" charset="2"/>
              </a:rPr>
              <a:t></a:t>
            </a:r>
            <a:r>
              <a:rPr lang="zh-CN" altLang="en-US" dirty="0"/>
              <a:t> </a:t>
            </a:r>
            <a:r>
              <a:rPr lang="en-US" altLang="zh-CN" dirty="0"/>
              <a:t>s-&gt;next = p-&gt;next</a:t>
            </a:r>
          </a:p>
          <a:p>
            <a:r>
              <a:rPr lang="en-US" altLang="zh-CN" dirty="0">
                <a:sym typeface="Wingdings 2" pitchFamily="18" charset="2"/>
              </a:rPr>
              <a:t></a:t>
            </a:r>
            <a:r>
              <a:rPr lang="en-US" altLang="zh-CN" dirty="0"/>
              <a:t> p-&gt;next-&gt;prior = s</a:t>
            </a:r>
          </a:p>
          <a:p>
            <a:r>
              <a:rPr lang="en-US" altLang="zh-CN" dirty="0">
                <a:sym typeface="Wingdings 2" pitchFamily="18" charset="2"/>
              </a:rPr>
              <a:t></a:t>
            </a:r>
            <a:r>
              <a:rPr lang="en-US" altLang="zh-CN" dirty="0"/>
              <a:t> s-&gt;prior = p</a:t>
            </a:r>
          </a:p>
          <a:p>
            <a:r>
              <a:rPr lang="en-US" altLang="zh-CN" dirty="0">
                <a:sym typeface="Wingdings 2" pitchFamily="18" charset="2"/>
              </a:rPr>
              <a:t></a:t>
            </a:r>
            <a:r>
              <a:rPr lang="en-US" altLang="zh-CN" dirty="0"/>
              <a:t> p-&gt;next = s</a:t>
            </a:r>
          </a:p>
        </p:txBody>
      </p:sp>
    </p:spTree>
    <p:extLst>
      <p:ext uri="{BB962C8B-B14F-4D97-AF65-F5344CB8AC3E}">
        <p14:creationId xmlns:p14="http://schemas.microsoft.com/office/powerpoint/2010/main" xmlns="" val="5867720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40CC625F-80EB-4C37-AA3D-49FAD507FFF0}"/>
              </a:ext>
            </a:extLst>
          </p:cNvPr>
          <p:cNvSpPr>
            <a:spLocks noGrp="1"/>
          </p:cNvSpPr>
          <p:nvPr>
            <p:ph idx="1"/>
          </p:nvPr>
        </p:nvSpPr>
        <p:spPr>
          <a:xfrm>
            <a:off x="304800" y="457200"/>
            <a:ext cx="11480800" cy="6096000"/>
          </a:xfrm>
        </p:spPr>
        <p:txBody>
          <a:bodyPr/>
          <a:lstStyle/>
          <a:p>
            <a:pPr marL="0" indent="0">
              <a:spcBef>
                <a:spcPts val="0"/>
              </a:spcBef>
              <a:spcAft>
                <a:spcPts val="0"/>
              </a:spcAft>
              <a:buNone/>
            </a:pPr>
            <a:r>
              <a:rPr lang="en-US" altLang="zh-CN" sz="1600" dirty="0"/>
              <a:t>int </a:t>
            </a:r>
            <a:r>
              <a:rPr lang="en-US" altLang="zh-CN" sz="1600" dirty="0" err="1"/>
              <a:t>DlinkIns</a:t>
            </a:r>
            <a:r>
              <a:rPr lang="en-US" altLang="zh-CN" sz="1600" dirty="0"/>
              <a:t>(</a:t>
            </a:r>
            <a:r>
              <a:rPr lang="en-US" altLang="zh-CN" sz="1600" dirty="0" err="1"/>
              <a:t>DoubleList</a:t>
            </a:r>
            <a:r>
              <a:rPr lang="en-US" altLang="zh-CN" sz="1600" dirty="0"/>
              <a:t> </a:t>
            </a:r>
            <a:r>
              <a:rPr lang="en-US" altLang="zh-CN" sz="1600" dirty="0" err="1"/>
              <a:t>L,int</a:t>
            </a:r>
            <a:r>
              <a:rPr lang="en-US" altLang="zh-CN" sz="1600" dirty="0"/>
              <a:t> </a:t>
            </a:r>
            <a:r>
              <a:rPr lang="en-US" altLang="zh-CN" sz="1600" dirty="0" err="1"/>
              <a:t>i,ElemType</a:t>
            </a:r>
            <a:r>
              <a:rPr lang="en-US" altLang="zh-CN" sz="1600" dirty="0"/>
              <a:t> e) {</a:t>
            </a:r>
          </a:p>
          <a:p>
            <a:pPr marL="0" indent="0">
              <a:spcBef>
                <a:spcPts val="0"/>
              </a:spcBef>
              <a:spcAft>
                <a:spcPts val="0"/>
              </a:spcAft>
              <a:buNone/>
            </a:pPr>
            <a:r>
              <a:rPr lang="en-US" altLang="zh-CN" sz="1600" dirty="0"/>
              <a:t>    </a:t>
            </a:r>
            <a:r>
              <a:rPr lang="en-US" altLang="zh-CN" sz="1600" dirty="0" err="1"/>
              <a:t>DNode</a:t>
            </a:r>
            <a:r>
              <a:rPr lang="en-US" altLang="zh-CN" sz="1600" dirty="0"/>
              <a:t>  *s,*p;</a:t>
            </a:r>
          </a:p>
          <a:p>
            <a:pPr marL="0" indent="0">
              <a:spcBef>
                <a:spcPts val="0"/>
              </a:spcBef>
              <a:spcAft>
                <a:spcPts val="0"/>
              </a:spcAft>
              <a:buNone/>
            </a:pPr>
            <a:r>
              <a:rPr lang="en-US" altLang="zh-CN" sz="1600" dirty="0"/>
              <a:t>    int k;</a:t>
            </a:r>
          </a:p>
          <a:p>
            <a:pPr marL="0" indent="0">
              <a:spcBef>
                <a:spcPts val="0"/>
              </a:spcBef>
              <a:spcAft>
                <a:spcPts val="0"/>
              </a:spcAft>
              <a:buNone/>
            </a:pPr>
            <a:r>
              <a:rPr lang="en-US" altLang="zh-CN" sz="1600" dirty="0"/>
              <a:t>    p=L;  </a:t>
            </a:r>
          </a:p>
          <a:p>
            <a:pPr marL="0" indent="0">
              <a:spcBef>
                <a:spcPts val="0"/>
              </a:spcBef>
              <a:spcAft>
                <a:spcPts val="0"/>
              </a:spcAft>
              <a:buNone/>
            </a:pPr>
            <a:r>
              <a:rPr lang="en-US" altLang="zh-CN" sz="1600" dirty="0"/>
              <a:t>    k=0;                     </a:t>
            </a:r>
            <a:r>
              <a:rPr lang="en-US" altLang="zh-CN" sz="1600" dirty="0">
                <a:solidFill>
                  <a:srgbClr val="CC00CC"/>
                </a:solidFill>
              </a:rPr>
              <a:t>/*</a:t>
            </a:r>
            <a:r>
              <a:rPr lang="zh-CN" altLang="en-US" sz="1600" dirty="0">
                <a:solidFill>
                  <a:srgbClr val="CC00CC"/>
                </a:solidFill>
              </a:rPr>
              <a:t>从</a:t>
            </a:r>
            <a:r>
              <a:rPr lang="en-US" altLang="zh-CN" sz="1600" dirty="0">
                <a:solidFill>
                  <a:srgbClr val="CC00CC"/>
                </a:solidFill>
              </a:rPr>
              <a:t>"</a:t>
            </a:r>
            <a:r>
              <a:rPr lang="zh-CN" altLang="en-US" sz="1600" dirty="0">
                <a:solidFill>
                  <a:srgbClr val="CC00CC"/>
                </a:solidFill>
              </a:rPr>
              <a:t>头</a:t>
            </a:r>
            <a:r>
              <a:rPr lang="en-US" altLang="zh-CN" sz="1600" dirty="0">
                <a:solidFill>
                  <a:srgbClr val="CC00CC"/>
                </a:solidFill>
              </a:rPr>
              <a:t>"</a:t>
            </a:r>
            <a:r>
              <a:rPr lang="zh-CN" altLang="en-US" sz="1600" dirty="0">
                <a:solidFill>
                  <a:srgbClr val="CC00CC"/>
                </a:solidFill>
              </a:rPr>
              <a:t>开始，查找第</a:t>
            </a:r>
            <a:r>
              <a:rPr lang="en-US" altLang="zh-CN" sz="1600" dirty="0" err="1">
                <a:solidFill>
                  <a:srgbClr val="CC00CC"/>
                </a:solidFill>
              </a:rPr>
              <a:t>i</a:t>
            </a:r>
            <a:r>
              <a:rPr lang="zh-CN" altLang="en-US" sz="1600" dirty="0">
                <a:solidFill>
                  <a:srgbClr val="CC00CC"/>
                </a:solidFill>
              </a:rPr>
              <a:t>个结点*</a:t>
            </a:r>
            <a:r>
              <a:rPr lang="en-US" altLang="zh-CN" sz="1600" dirty="0">
                <a:solidFill>
                  <a:srgbClr val="CC00CC"/>
                </a:solidFill>
              </a:rPr>
              <a:t>/</a:t>
            </a:r>
          </a:p>
          <a:p>
            <a:pPr marL="0" indent="0">
              <a:spcBef>
                <a:spcPts val="0"/>
              </a:spcBef>
              <a:spcAft>
                <a:spcPts val="0"/>
              </a:spcAft>
              <a:buNone/>
            </a:pPr>
            <a:r>
              <a:rPr lang="en-US" altLang="zh-CN" sz="1600" dirty="0"/>
              <a:t>    while(p-&gt;next!=L&amp;&amp;k&lt;</a:t>
            </a:r>
            <a:r>
              <a:rPr lang="en-US" altLang="zh-CN" sz="1600" dirty="0" err="1"/>
              <a:t>i</a:t>
            </a:r>
            <a:r>
              <a:rPr lang="en-US" altLang="zh-CN" sz="1600" dirty="0"/>
              <a:t>) {     </a:t>
            </a:r>
            <a:r>
              <a:rPr lang="en-US" altLang="zh-CN" sz="1600" dirty="0">
                <a:solidFill>
                  <a:srgbClr val="CC00CC"/>
                </a:solidFill>
              </a:rPr>
              <a:t>/*</a:t>
            </a:r>
            <a:r>
              <a:rPr lang="zh-CN" altLang="en-US" sz="1600" dirty="0">
                <a:solidFill>
                  <a:srgbClr val="CC00CC"/>
                </a:solidFill>
              </a:rPr>
              <a:t>找到</a:t>
            </a:r>
            <a:r>
              <a:rPr lang="en-US" altLang="zh-CN" sz="1600" dirty="0">
                <a:solidFill>
                  <a:srgbClr val="CC00CC"/>
                </a:solidFill>
              </a:rPr>
              <a:t>p</a:t>
            </a:r>
            <a:r>
              <a:rPr lang="zh-CN" altLang="en-US" sz="1600" dirty="0">
                <a:solidFill>
                  <a:srgbClr val="CC00CC"/>
                </a:solidFill>
              </a:rPr>
              <a:t>指向第</a:t>
            </a:r>
            <a:r>
              <a:rPr lang="en-US" altLang="zh-CN" sz="1600" dirty="0" err="1">
                <a:solidFill>
                  <a:srgbClr val="CC00CC"/>
                </a:solidFill>
              </a:rPr>
              <a:t>i</a:t>
            </a:r>
            <a:r>
              <a:rPr lang="zh-CN" altLang="en-US" sz="1600" dirty="0">
                <a:solidFill>
                  <a:srgbClr val="CC00CC"/>
                </a:solidFill>
              </a:rPr>
              <a:t>个结点*</a:t>
            </a:r>
            <a:r>
              <a:rPr lang="en-US" altLang="zh-CN" sz="1600" dirty="0">
                <a:solidFill>
                  <a:srgbClr val="CC00CC"/>
                </a:solidFill>
              </a:rPr>
              <a:t>/ </a:t>
            </a:r>
          </a:p>
          <a:p>
            <a:pPr marL="0" indent="0">
              <a:spcBef>
                <a:spcPts val="0"/>
              </a:spcBef>
              <a:spcAft>
                <a:spcPts val="0"/>
              </a:spcAft>
              <a:buNone/>
            </a:pPr>
            <a:r>
              <a:rPr lang="en-US" altLang="zh-CN" sz="1600" dirty="0"/>
              <a:t>        p=p-&gt;next;</a:t>
            </a:r>
          </a:p>
          <a:p>
            <a:pPr marL="0" indent="0">
              <a:spcBef>
                <a:spcPts val="0"/>
              </a:spcBef>
              <a:spcAft>
                <a:spcPts val="0"/>
              </a:spcAft>
              <a:buNone/>
            </a:pPr>
            <a:r>
              <a:rPr lang="en-US" altLang="zh-CN" sz="1600" dirty="0"/>
              <a:t>        k++; </a:t>
            </a:r>
          </a:p>
          <a:p>
            <a:pPr marL="0" indent="0">
              <a:spcBef>
                <a:spcPts val="0"/>
              </a:spcBef>
              <a:spcAft>
                <a:spcPts val="0"/>
              </a:spcAft>
              <a:buNone/>
            </a:pPr>
            <a:r>
              <a:rPr lang="en-US" altLang="zh-CN" sz="1600" dirty="0"/>
              <a:t>    }				</a:t>
            </a:r>
          </a:p>
          <a:p>
            <a:pPr marL="0" indent="0">
              <a:spcBef>
                <a:spcPts val="0"/>
              </a:spcBef>
              <a:spcAft>
                <a:spcPts val="0"/>
              </a:spcAft>
              <a:buNone/>
            </a:pPr>
            <a:r>
              <a:rPr lang="en-US" altLang="zh-CN" sz="1600" dirty="0"/>
              <a:t>    if(p-&gt;next == L) {      </a:t>
            </a:r>
            <a:r>
              <a:rPr lang="en-US" altLang="zh-CN" sz="1600" dirty="0">
                <a:solidFill>
                  <a:srgbClr val="CC00CC"/>
                </a:solidFill>
              </a:rPr>
              <a:t>/*</a:t>
            </a:r>
            <a:r>
              <a:rPr lang="zh-CN" altLang="en-US" sz="1600" dirty="0">
                <a:solidFill>
                  <a:srgbClr val="CC00CC"/>
                </a:solidFill>
              </a:rPr>
              <a:t>如当前位置</a:t>
            </a:r>
            <a:r>
              <a:rPr lang="en-US" altLang="zh-CN" sz="1600" dirty="0">
                <a:solidFill>
                  <a:srgbClr val="CC00CC"/>
                </a:solidFill>
              </a:rPr>
              <a:t>p</a:t>
            </a:r>
            <a:r>
              <a:rPr lang="zh-CN" altLang="en-US" sz="1600" dirty="0">
                <a:solidFill>
                  <a:srgbClr val="CC00CC"/>
                </a:solidFill>
              </a:rPr>
              <a:t>为空表已找完还未数到第</a:t>
            </a:r>
            <a:r>
              <a:rPr lang="en-US" altLang="zh-CN" sz="1600" dirty="0" err="1">
                <a:solidFill>
                  <a:srgbClr val="CC00CC"/>
                </a:solidFill>
              </a:rPr>
              <a:t>i</a:t>
            </a:r>
            <a:r>
              <a:rPr lang="zh-CN" altLang="en-US" sz="1600" dirty="0">
                <a:solidFill>
                  <a:srgbClr val="CC00CC"/>
                </a:solidFill>
              </a:rPr>
              <a:t>个，说明插入位置不合理*</a:t>
            </a:r>
            <a:r>
              <a:rPr lang="en-US" altLang="zh-CN" sz="1600" dirty="0">
                <a:solidFill>
                  <a:srgbClr val="CC00CC"/>
                </a:solidFill>
              </a:rPr>
              <a:t>/ </a:t>
            </a:r>
          </a:p>
          <a:p>
            <a:pPr marL="0" indent="0">
              <a:spcBef>
                <a:spcPts val="0"/>
              </a:spcBef>
              <a:spcAft>
                <a:spcPts val="0"/>
              </a:spcAft>
              <a:buNone/>
            </a:pPr>
            <a:r>
              <a:rPr lang="en-US" altLang="zh-CN" sz="1600" dirty="0"/>
              <a:t>        </a:t>
            </a:r>
            <a:r>
              <a:rPr lang="en-US" altLang="zh-CN" sz="1600" dirty="0" err="1"/>
              <a:t>printf</a:t>
            </a:r>
            <a:r>
              <a:rPr lang="en-US" altLang="zh-CN" sz="1600" dirty="0"/>
              <a:t>("</a:t>
            </a:r>
            <a:r>
              <a:rPr lang="zh-CN" altLang="en-US" sz="1600" dirty="0"/>
              <a:t>插入位置不合理</a:t>
            </a:r>
            <a:r>
              <a:rPr lang="en-US" altLang="zh-CN" sz="1600" dirty="0"/>
              <a:t>!");</a:t>
            </a:r>
          </a:p>
          <a:p>
            <a:pPr marL="0" indent="0">
              <a:spcBef>
                <a:spcPts val="0"/>
              </a:spcBef>
              <a:spcAft>
                <a:spcPts val="0"/>
              </a:spcAft>
              <a:buNone/>
            </a:pPr>
            <a:r>
              <a:rPr lang="en-US" altLang="zh-CN" sz="1600" dirty="0"/>
              <a:t>        return ERROR;</a:t>
            </a:r>
          </a:p>
          <a:p>
            <a:pPr marL="0" indent="0">
              <a:spcBef>
                <a:spcPts val="0"/>
              </a:spcBef>
              <a:spcAft>
                <a:spcPts val="0"/>
              </a:spcAft>
              <a:buNone/>
            </a:pPr>
            <a:r>
              <a:rPr lang="en-US" altLang="zh-CN" sz="1600" dirty="0"/>
              <a:t>    }</a:t>
            </a:r>
          </a:p>
          <a:p>
            <a:pPr marL="0" indent="0">
              <a:spcBef>
                <a:spcPts val="0"/>
              </a:spcBef>
              <a:spcAft>
                <a:spcPts val="0"/>
              </a:spcAft>
              <a:buNone/>
            </a:pPr>
            <a:r>
              <a:rPr lang="en-US" altLang="zh-CN" sz="1600" dirty="0"/>
              <a:t>    s=(</a:t>
            </a:r>
            <a:r>
              <a:rPr lang="en-US" altLang="zh-CN" sz="1600" dirty="0" err="1"/>
              <a:t>DNode</a:t>
            </a:r>
            <a:r>
              <a:rPr lang="en-US" altLang="zh-CN" sz="1600" dirty="0"/>
              <a:t>*)malloc(</a:t>
            </a:r>
            <a:r>
              <a:rPr lang="en-US" altLang="zh-CN" sz="1600" dirty="0" err="1"/>
              <a:t>sizeof</a:t>
            </a:r>
            <a:r>
              <a:rPr lang="en-US" altLang="zh-CN" sz="1600" dirty="0"/>
              <a:t>(</a:t>
            </a:r>
            <a:r>
              <a:rPr lang="en-US" altLang="zh-CN" sz="1600" dirty="0" err="1"/>
              <a:t>DNode</a:t>
            </a:r>
            <a:r>
              <a:rPr lang="en-US" altLang="zh-CN" sz="1600" dirty="0"/>
              <a:t>));</a:t>
            </a:r>
          </a:p>
          <a:p>
            <a:pPr marL="0" indent="0">
              <a:spcBef>
                <a:spcPts val="0"/>
              </a:spcBef>
              <a:spcAft>
                <a:spcPts val="0"/>
              </a:spcAft>
              <a:buNone/>
            </a:pPr>
            <a:r>
              <a:rPr lang="en-US" altLang="zh-CN" sz="1600" dirty="0"/>
              <a:t>    if (s)	{</a:t>
            </a:r>
          </a:p>
          <a:p>
            <a:pPr marL="0" indent="0">
              <a:spcBef>
                <a:spcPts val="0"/>
              </a:spcBef>
              <a:spcAft>
                <a:spcPts val="0"/>
              </a:spcAft>
              <a:buNone/>
            </a:pPr>
            <a:r>
              <a:rPr lang="en-US" altLang="zh-CN" sz="1600" dirty="0"/>
              <a:t>        s-&gt;data=e;</a:t>
            </a:r>
          </a:p>
          <a:p>
            <a:pPr marL="0" indent="0">
              <a:spcBef>
                <a:spcPts val="0"/>
              </a:spcBef>
              <a:spcAft>
                <a:spcPts val="0"/>
              </a:spcAft>
              <a:buNone/>
            </a:pPr>
            <a:r>
              <a:rPr lang="en-US" altLang="zh-CN" sz="1600" dirty="0"/>
              <a:t>        s-&gt;prior=p-&gt;prior;		</a:t>
            </a:r>
          </a:p>
          <a:p>
            <a:pPr marL="0" indent="0">
              <a:spcBef>
                <a:spcPts val="0"/>
              </a:spcBef>
              <a:spcAft>
                <a:spcPts val="0"/>
              </a:spcAft>
              <a:buNone/>
            </a:pPr>
            <a:r>
              <a:rPr lang="en-US" altLang="zh-CN" sz="1600" dirty="0"/>
              <a:t>        p-&gt;prior-&gt;next=s;	</a:t>
            </a:r>
          </a:p>
          <a:p>
            <a:pPr marL="0" indent="0">
              <a:spcBef>
                <a:spcPts val="0"/>
              </a:spcBef>
              <a:spcAft>
                <a:spcPts val="0"/>
              </a:spcAft>
              <a:buNone/>
            </a:pPr>
            <a:r>
              <a:rPr lang="en-US" altLang="zh-CN" sz="1600" dirty="0"/>
              <a:t>        s-&gt;next=p;			</a:t>
            </a:r>
          </a:p>
          <a:p>
            <a:pPr marL="0" indent="0">
              <a:spcBef>
                <a:spcPts val="0"/>
              </a:spcBef>
              <a:spcAft>
                <a:spcPts val="0"/>
              </a:spcAft>
              <a:buNone/>
            </a:pPr>
            <a:r>
              <a:rPr lang="en-US" altLang="zh-CN" sz="1600" dirty="0"/>
              <a:t>        p-&gt;prior=s;			</a:t>
            </a:r>
          </a:p>
          <a:p>
            <a:pPr marL="0" indent="0">
              <a:spcBef>
                <a:spcPts val="0"/>
              </a:spcBef>
              <a:spcAft>
                <a:spcPts val="0"/>
              </a:spcAft>
              <a:buNone/>
            </a:pPr>
            <a:r>
              <a:rPr lang="en-US" altLang="zh-CN" sz="1600" dirty="0"/>
              <a:t>        return OK;</a:t>
            </a:r>
          </a:p>
          <a:p>
            <a:pPr marL="0" indent="0">
              <a:spcBef>
                <a:spcPts val="0"/>
              </a:spcBef>
              <a:spcAft>
                <a:spcPts val="0"/>
              </a:spcAft>
              <a:buNone/>
            </a:pPr>
            <a:r>
              <a:rPr lang="en-US" altLang="zh-CN" sz="1600" dirty="0"/>
              <a:t>    }</a:t>
            </a:r>
          </a:p>
          <a:p>
            <a:pPr marL="0" indent="0">
              <a:spcBef>
                <a:spcPts val="0"/>
              </a:spcBef>
              <a:spcAft>
                <a:spcPts val="0"/>
              </a:spcAft>
              <a:buNone/>
            </a:pPr>
            <a:r>
              <a:rPr lang="en-US" altLang="zh-CN" sz="1600" dirty="0"/>
              <a:t>    else </a:t>
            </a:r>
          </a:p>
          <a:p>
            <a:pPr marL="0" indent="0">
              <a:spcBef>
                <a:spcPts val="0"/>
              </a:spcBef>
              <a:spcAft>
                <a:spcPts val="0"/>
              </a:spcAft>
              <a:buNone/>
            </a:pPr>
            <a:r>
              <a:rPr lang="en-US" altLang="zh-CN" sz="1600" dirty="0"/>
              <a:t>        return ERROR;</a:t>
            </a:r>
          </a:p>
          <a:p>
            <a:pPr marL="0" indent="0">
              <a:spcBef>
                <a:spcPts val="0"/>
              </a:spcBef>
              <a:spcAft>
                <a:spcPts val="0"/>
              </a:spcAft>
              <a:buNone/>
            </a:pPr>
            <a:r>
              <a:rPr lang="en-US" altLang="zh-CN" sz="1600" dirty="0"/>
              <a:t>}</a:t>
            </a:r>
            <a:endParaRPr lang="zh-CN" altLang="en-US" sz="1600" dirty="0"/>
          </a:p>
        </p:txBody>
      </p:sp>
      <p:sp>
        <p:nvSpPr>
          <p:cNvPr id="4" name="Rectangle 6">
            <a:extLst>
              <a:ext uri="{FF2B5EF4-FFF2-40B4-BE49-F238E27FC236}">
                <a16:creationId xmlns:a16="http://schemas.microsoft.com/office/drawing/2014/main" xmlns="" id="{3F2AB9B8-0196-4888-9EAE-C53BF4932B1E}"/>
              </a:ext>
            </a:extLst>
          </p:cNvPr>
          <p:cNvSpPr>
            <a:spLocks noChangeArrowheads="1"/>
          </p:cNvSpPr>
          <p:nvPr/>
        </p:nvSpPr>
        <p:spPr bwMode="auto">
          <a:xfrm>
            <a:off x="6996113" y="403860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i-1</a:t>
            </a:r>
          </a:p>
        </p:txBody>
      </p:sp>
      <p:sp>
        <p:nvSpPr>
          <p:cNvPr id="5" name="Rectangle 7">
            <a:extLst>
              <a:ext uri="{FF2B5EF4-FFF2-40B4-BE49-F238E27FC236}">
                <a16:creationId xmlns:a16="http://schemas.microsoft.com/office/drawing/2014/main" xmlns="" id="{C976932E-EF84-4E73-8672-1338A4AE0786}"/>
              </a:ext>
            </a:extLst>
          </p:cNvPr>
          <p:cNvSpPr>
            <a:spLocks noChangeArrowheads="1"/>
          </p:cNvSpPr>
          <p:nvPr/>
        </p:nvSpPr>
        <p:spPr bwMode="auto">
          <a:xfrm>
            <a:off x="7537450" y="4038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6" name="Rectangle 8">
            <a:extLst>
              <a:ext uri="{FF2B5EF4-FFF2-40B4-BE49-F238E27FC236}">
                <a16:creationId xmlns:a16="http://schemas.microsoft.com/office/drawing/2014/main" xmlns="" id="{541345AA-9C56-480E-9821-CF8D30F1E366}"/>
              </a:ext>
            </a:extLst>
          </p:cNvPr>
          <p:cNvSpPr>
            <a:spLocks noChangeArrowheads="1"/>
          </p:cNvSpPr>
          <p:nvPr/>
        </p:nvSpPr>
        <p:spPr bwMode="auto">
          <a:xfrm>
            <a:off x="9677400" y="403860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i</a:t>
            </a:r>
            <a:endParaRPr lang="en-US" altLang="zh-CN" sz="2000" b="1" i="1" dirty="0">
              <a:solidFill>
                <a:srgbClr val="3333FF"/>
              </a:solidFill>
              <a:latin typeface="Times New Roman" pitchFamily="18" charset="0"/>
              <a:cs typeface="Times New Roman" pitchFamily="18" charset="0"/>
            </a:endParaRPr>
          </a:p>
        </p:txBody>
      </p:sp>
      <p:sp>
        <p:nvSpPr>
          <p:cNvPr id="7" name="Rectangle 9">
            <a:extLst>
              <a:ext uri="{FF2B5EF4-FFF2-40B4-BE49-F238E27FC236}">
                <a16:creationId xmlns:a16="http://schemas.microsoft.com/office/drawing/2014/main" xmlns="" id="{DF050096-773F-417A-990E-A3F576FC031F}"/>
              </a:ext>
            </a:extLst>
          </p:cNvPr>
          <p:cNvSpPr>
            <a:spLocks noChangeArrowheads="1"/>
          </p:cNvSpPr>
          <p:nvPr/>
        </p:nvSpPr>
        <p:spPr bwMode="auto">
          <a:xfrm>
            <a:off x="10218737" y="4038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8" name="Rectangle 10">
            <a:extLst>
              <a:ext uri="{FF2B5EF4-FFF2-40B4-BE49-F238E27FC236}">
                <a16:creationId xmlns:a16="http://schemas.microsoft.com/office/drawing/2014/main" xmlns="" id="{D1D4A19B-B5C3-4574-9108-D8D92F26FEE3}"/>
              </a:ext>
            </a:extLst>
          </p:cNvPr>
          <p:cNvSpPr>
            <a:spLocks noChangeArrowheads="1"/>
          </p:cNvSpPr>
          <p:nvPr/>
        </p:nvSpPr>
        <p:spPr bwMode="auto">
          <a:xfrm>
            <a:off x="8262939" y="56229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e</a:t>
            </a:r>
          </a:p>
        </p:txBody>
      </p:sp>
      <p:sp>
        <p:nvSpPr>
          <p:cNvPr id="9" name="Rectangle 11">
            <a:extLst>
              <a:ext uri="{FF2B5EF4-FFF2-40B4-BE49-F238E27FC236}">
                <a16:creationId xmlns:a16="http://schemas.microsoft.com/office/drawing/2014/main" xmlns="" id="{1055CFFE-0EC7-4671-9823-CE293FB7B085}"/>
              </a:ext>
            </a:extLst>
          </p:cNvPr>
          <p:cNvSpPr>
            <a:spLocks noChangeArrowheads="1"/>
          </p:cNvSpPr>
          <p:nvPr/>
        </p:nvSpPr>
        <p:spPr bwMode="auto">
          <a:xfrm>
            <a:off x="8804276" y="562292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0" name="Text Box 12">
            <a:extLst>
              <a:ext uri="{FF2B5EF4-FFF2-40B4-BE49-F238E27FC236}">
                <a16:creationId xmlns:a16="http://schemas.microsoft.com/office/drawing/2014/main" xmlns="" id="{FE1058FE-AB95-4AFD-8D07-8704DB713F8C}"/>
              </a:ext>
            </a:extLst>
          </p:cNvPr>
          <p:cNvSpPr txBox="1">
            <a:spLocks noChangeArrowheads="1"/>
          </p:cNvSpPr>
          <p:nvPr/>
        </p:nvSpPr>
        <p:spPr bwMode="auto">
          <a:xfrm>
            <a:off x="11053763" y="4038600"/>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1" name="Line 15">
            <a:extLst>
              <a:ext uri="{FF2B5EF4-FFF2-40B4-BE49-F238E27FC236}">
                <a16:creationId xmlns:a16="http://schemas.microsoft.com/office/drawing/2014/main" xmlns="" id="{46994D81-874B-4475-9FE1-ECA948823A34}"/>
              </a:ext>
            </a:extLst>
          </p:cNvPr>
          <p:cNvSpPr>
            <a:spLocks noChangeShapeType="1"/>
          </p:cNvSpPr>
          <p:nvPr/>
        </p:nvSpPr>
        <p:spPr bwMode="auto">
          <a:xfrm>
            <a:off x="5915026" y="4170363"/>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2" name="Line 16">
            <a:extLst>
              <a:ext uri="{FF2B5EF4-FFF2-40B4-BE49-F238E27FC236}">
                <a16:creationId xmlns:a16="http://schemas.microsoft.com/office/drawing/2014/main" xmlns="" id="{100FC443-DF3F-4386-BFDD-3D72E0551CB9}"/>
              </a:ext>
            </a:extLst>
          </p:cNvPr>
          <p:cNvSpPr>
            <a:spLocks noChangeShapeType="1"/>
          </p:cNvSpPr>
          <p:nvPr/>
        </p:nvSpPr>
        <p:spPr bwMode="auto">
          <a:xfrm>
            <a:off x="7872413" y="4195763"/>
            <a:ext cx="1235244"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3" name="Line 17">
            <a:extLst>
              <a:ext uri="{FF2B5EF4-FFF2-40B4-BE49-F238E27FC236}">
                <a16:creationId xmlns:a16="http://schemas.microsoft.com/office/drawing/2014/main" xmlns="" id="{5E815925-B7D0-418D-8F4C-4D8892F53C69}"/>
              </a:ext>
            </a:extLst>
          </p:cNvPr>
          <p:cNvSpPr>
            <a:spLocks noChangeShapeType="1"/>
          </p:cNvSpPr>
          <p:nvPr/>
        </p:nvSpPr>
        <p:spPr bwMode="auto">
          <a:xfrm>
            <a:off x="10471150" y="4195763"/>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4" name="Rectangle 19">
            <a:extLst>
              <a:ext uri="{FF2B5EF4-FFF2-40B4-BE49-F238E27FC236}">
                <a16:creationId xmlns:a16="http://schemas.microsoft.com/office/drawing/2014/main" xmlns="" id="{F86CA90D-275A-459F-BE12-F0ED4E4F83C5}"/>
              </a:ext>
            </a:extLst>
          </p:cNvPr>
          <p:cNvSpPr>
            <a:spLocks noChangeArrowheads="1"/>
          </p:cNvSpPr>
          <p:nvPr/>
        </p:nvSpPr>
        <p:spPr bwMode="auto">
          <a:xfrm>
            <a:off x="7724776" y="562292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5" name="Rectangle 20">
            <a:extLst>
              <a:ext uri="{FF2B5EF4-FFF2-40B4-BE49-F238E27FC236}">
                <a16:creationId xmlns:a16="http://schemas.microsoft.com/office/drawing/2014/main" xmlns="" id="{15A18A3C-42D2-4ED4-9A00-41C28C42371A}"/>
              </a:ext>
            </a:extLst>
          </p:cNvPr>
          <p:cNvSpPr>
            <a:spLocks noChangeArrowheads="1"/>
          </p:cNvSpPr>
          <p:nvPr/>
        </p:nvSpPr>
        <p:spPr bwMode="auto">
          <a:xfrm>
            <a:off x="9137650" y="4038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6" name="Rectangle 22">
            <a:extLst>
              <a:ext uri="{FF2B5EF4-FFF2-40B4-BE49-F238E27FC236}">
                <a16:creationId xmlns:a16="http://schemas.microsoft.com/office/drawing/2014/main" xmlns="" id="{2EF22819-9F47-4FBA-8B1E-89211CC0C39A}"/>
              </a:ext>
            </a:extLst>
          </p:cNvPr>
          <p:cNvSpPr>
            <a:spLocks noChangeArrowheads="1"/>
          </p:cNvSpPr>
          <p:nvPr/>
        </p:nvSpPr>
        <p:spPr bwMode="auto">
          <a:xfrm>
            <a:off x="6491288" y="4038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7" name="Line 23">
            <a:extLst>
              <a:ext uri="{FF2B5EF4-FFF2-40B4-BE49-F238E27FC236}">
                <a16:creationId xmlns:a16="http://schemas.microsoft.com/office/drawing/2014/main" xmlns="" id="{0EA847F1-86AE-414A-8C1D-F061FE93097D}"/>
              </a:ext>
            </a:extLst>
          </p:cNvPr>
          <p:cNvSpPr>
            <a:spLocks noChangeShapeType="1"/>
          </p:cNvSpPr>
          <p:nvPr/>
        </p:nvSpPr>
        <p:spPr bwMode="auto">
          <a:xfrm flipH="1">
            <a:off x="6202363" y="432752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8" name="Line 24">
            <a:extLst>
              <a:ext uri="{FF2B5EF4-FFF2-40B4-BE49-F238E27FC236}">
                <a16:creationId xmlns:a16="http://schemas.microsoft.com/office/drawing/2014/main" xmlns="" id="{64BF7C8A-4530-41DC-AAF2-FBD8B3CEFF83}"/>
              </a:ext>
            </a:extLst>
          </p:cNvPr>
          <p:cNvSpPr>
            <a:spLocks noChangeShapeType="1"/>
          </p:cNvSpPr>
          <p:nvPr/>
        </p:nvSpPr>
        <p:spPr bwMode="auto">
          <a:xfrm flipH="1" flipV="1">
            <a:off x="8091488" y="4325938"/>
            <a:ext cx="1227138" cy="1587"/>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9" name="Line 25">
            <a:extLst>
              <a:ext uri="{FF2B5EF4-FFF2-40B4-BE49-F238E27FC236}">
                <a16:creationId xmlns:a16="http://schemas.microsoft.com/office/drawing/2014/main" xmlns="" id="{80A16C15-E52E-4DAD-9B7C-4B05C71657BB}"/>
              </a:ext>
            </a:extLst>
          </p:cNvPr>
          <p:cNvSpPr>
            <a:spLocks noChangeShapeType="1"/>
          </p:cNvSpPr>
          <p:nvPr/>
        </p:nvSpPr>
        <p:spPr bwMode="auto">
          <a:xfrm flipH="1">
            <a:off x="10758488" y="4352925"/>
            <a:ext cx="3603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0" name="Arc 27">
            <a:extLst>
              <a:ext uri="{FF2B5EF4-FFF2-40B4-BE49-F238E27FC236}">
                <a16:creationId xmlns:a16="http://schemas.microsoft.com/office/drawing/2014/main" xmlns="" id="{DE7685C9-6C91-4AB6-935A-11076B20EC31}"/>
              </a:ext>
            </a:extLst>
          </p:cNvPr>
          <p:cNvSpPr>
            <a:spLocks/>
          </p:cNvSpPr>
          <p:nvPr/>
        </p:nvSpPr>
        <p:spPr bwMode="auto">
          <a:xfrm>
            <a:off x="8997283" y="3656806"/>
            <a:ext cx="360363" cy="358775"/>
          </a:xfrm>
          <a:custGeom>
            <a:avLst/>
            <a:gdLst>
              <a:gd name="T0" fmla="*/ 0 w 21600"/>
              <a:gd name="T1" fmla="*/ 0 h 21600"/>
              <a:gd name="T2" fmla="*/ 6012106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1" name="Text Box 28">
            <a:extLst>
              <a:ext uri="{FF2B5EF4-FFF2-40B4-BE49-F238E27FC236}">
                <a16:creationId xmlns:a16="http://schemas.microsoft.com/office/drawing/2014/main" xmlns="" id="{5B63253C-D28A-4644-9310-C8A859B598AD}"/>
              </a:ext>
            </a:extLst>
          </p:cNvPr>
          <p:cNvSpPr txBox="1">
            <a:spLocks noChangeArrowheads="1"/>
          </p:cNvSpPr>
          <p:nvPr/>
        </p:nvSpPr>
        <p:spPr bwMode="auto">
          <a:xfrm>
            <a:off x="8636920" y="3296443"/>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p</a:t>
            </a:r>
          </a:p>
        </p:txBody>
      </p:sp>
      <p:sp>
        <p:nvSpPr>
          <p:cNvPr id="22" name="Line 29">
            <a:extLst>
              <a:ext uri="{FF2B5EF4-FFF2-40B4-BE49-F238E27FC236}">
                <a16:creationId xmlns:a16="http://schemas.microsoft.com/office/drawing/2014/main" xmlns="" id="{371141BA-4EF8-417D-8916-E8B6C0657F8D}"/>
              </a:ext>
            </a:extLst>
          </p:cNvPr>
          <p:cNvSpPr>
            <a:spLocks noChangeShapeType="1"/>
          </p:cNvSpPr>
          <p:nvPr/>
        </p:nvSpPr>
        <p:spPr bwMode="auto">
          <a:xfrm>
            <a:off x="7110414" y="583882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3" name="Text Box 30">
            <a:extLst>
              <a:ext uri="{FF2B5EF4-FFF2-40B4-BE49-F238E27FC236}">
                <a16:creationId xmlns:a16="http://schemas.microsoft.com/office/drawing/2014/main" xmlns="" id="{5E8C980E-E4E8-404F-A541-7C2F3F56DE8C}"/>
              </a:ext>
            </a:extLst>
          </p:cNvPr>
          <p:cNvSpPr txBox="1">
            <a:spLocks noChangeArrowheads="1"/>
          </p:cNvSpPr>
          <p:nvPr/>
        </p:nvSpPr>
        <p:spPr bwMode="auto">
          <a:xfrm>
            <a:off x="6678614" y="5597525"/>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s</a:t>
            </a:r>
          </a:p>
        </p:txBody>
      </p:sp>
      <p:sp>
        <p:nvSpPr>
          <p:cNvPr id="24" name="Freeform 32">
            <a:extLst>
              <a:ext uri="{FF2B5EF4-FFF2-40B4-BE49-F238E27FC236}">
                <a16:creationId xmlns:a16="http://schemas.microsoft.com/office/drawing/2014/main" xmlns="" id="{7C0B1E49-3E30-463F-9D34-2AE3C8CD82E1}"/>
              </a:ext>
            </a:extLst>
          </p:cNvPr>
          <p:cNvSpPr>
            <a:spLocks/>
          </p:cNvSpPr>
          <p:nvPr/>
        </p:nvSpPr>
        <p:spPr bwMode="auto">
          <a:xfrm>
            <a:off x="9102635" y="4457699"/>
            <a:ext cx="335224" cy="1435103"/>
          </a:xfrm>
          <a:custGeom>
            <a:avLst/>
            <a:gdLst>
              <a:gd name="T0" fmla="*/ 0 w 416"/>
              <a:gd name="T1" fmla="*/ 848 h 848"/>
              <a:gd name="T2" fmla="*/ 416 w 416"/>
              <a:gd name="T3" fmla="*/ 0 h 848"/>
              <a:gd name="T4" fmla="*/ 0 60000 65536"/>
              <a:gd name="T5" fmla="*/ 0 60000 65536"/>
            </a:gdLst>
            <a:ahLst/>
            <a:cxnLst>
              <a:cxn ang="T4">
                <a:pos x="T0" y="T1"/>
              </a:cxn>
              <a:cxn ang="T5">
                <a:pos x="T2" y="T3"/>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sp>
        <p:nvSpPr>
          <p:cNvPr id="25" name="Text Box 38">
            <a:extLst>
              <a:ext uri="{FF2B5EF4-FFF2-40B4-BE49-F238E27FC236}">
                <a16:creationId xmlns:a16="http://schemas.microsoft.com/office/drawing/2014/main" xmlns="" id="{168BBE20-4431-4A88-BF5B-1AA32B6D9C13}"/>
              </a:ext>
            </a:extLst>
          </p:cNvPr>
          <p:cNvSpPr txBox="1">
            <a:spLocks noChangeArrowheads="1"/>
          </p:cNvSpPr>
          <p:nvPr/>
        </p:nvSpPr>
        <p:spPr bwMode="auto">
          <a:xfrm>
            <a:off x="6902280" y="5021265"/>
            <a:ext cx="537442" cy="4604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endParaRPr lang="en-US" altLang="zh-CN" sz="2400" b="1" dirty="0">
              <a:solidFill>
                <a:srgbClr val="0000FF"/>
              </a:solidFill>
              <a:latin typeface="Courier New" pitchFamily="49" charset="0"/>
              <a:ea typeface="楷体_GB2312" pitchFamily="49" charset="-122"/>
              <a:sym typeface="Wingdings 2" pitchFamily="18" charset="2"/>
            </a:endParaRPr>
          </a:p>
        </p:txBody>
      </p:sp>
      <p:sp>
        <p:nvSpPr>
          <p:cNvPr id="26" name="Line 35">
            <a:extLst>
              <a:ext uri="{FF2B5EF4-FFF2-40B4-BE49-F238E27FC236}">
                <a16:creationId xmlns:a16="http://schemas.microsoft.com/office/drawing/2014/main" xmlns="" id="{A3B1E3BF-2C18-45D9-A787-4BFCF21581AE}"/>
              </a:ext>
            </a:extLst>
          </p:cNvPr>
          <p:cNvSpPr>
            <a:spLocks noChangeShapeType="1"/>
          </p:cNvSpPr>
          <p:nvPr/>
        </p:nvSpPr>
        <p:spPr bwMode="auto">
          <a:xfrm flipH="1">
            <a:off x="8105775" y="4248944"/>
            <a:ext cx="1304928" cy="1343824"/>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7" name="Text Box 39">
            <a:extLst>
              <a:ext uri="{FF2B5EF4-FFF2-40B4-BE49-F238E27FC236}">
                <a16:creationId xmlns:a16="http://schemas.microsoft.com/office/drawing/2014/main" xmlns="" id="{F36CB9B2-A10E-4039-9EC2-9635191D7C21}"/>
              </a:ext>
            </a:extLst>
          </p:cNvPr>
          <p:cNvSpPr txBox="1">
            <a:spLocks noChangeArrowheads="1"/>
          </p:cNvSpPr>
          <p:nvPr/>
        </p:nvSpPr>
        <p:spPr bwMode="auto">
          <a:xfrm>
            <a:off x="7466015" y="4694239"/>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28" name="Freeform 37">
            <a:extLst>
              <a:ext uri="{FF2B5EF4-FFF2-40B4-BE49-F238E27FC236}">
                <a16:creationId xmlns:a16="http://schemas.microsoft.com/office/drawing/2014/main" xmlns="" id="{3BEEBFCD-DCEB-46E2-9C32-F3EB7137EFB9}"/>
              </a:ext>
            </a:extLst>
          </p:cNvPr>
          <p:cNvSpPr>
            <a:spLocks/>
          </p:cNvSpPr>
          <p:nvPr/>
        </p:nvSpPr>
        <p:spPr bwMode="auto">
          <a:xfrm>
            <a:off x="6642102" y="4495802"/>
            <a:ext cx="1357313" cy="1370041"/>
          </a:xfrm>
          <a:custGeom>
            <a:avLst/>
            <a:gdLst>
              <a:gd name="T0" fmla="*/ 725 w 725"/>
              <a:gd name="T1" fmla="*/ 885 h 885"/>
              <a:gd name="T2" fmla="*/ 0 w 725"/>
              <a:gd name="T3" fmla="*/ 0 h 885"/>
              <a:gd name="T4" fmla="*/ 0 60000 65536"/>
              <a:gd name="T5" fmla="*/ 0 60000 65536"/>
            </a:gdLst>
            <a:ahLst/>
            <a:cxnLst>
              <a:cxn ang="T4">
                <a:pos x="T0" y="T1"/>
              </a:cxn>
              <a:cxn ang="T5">
                <a:pos x="T2" y="T3"/>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zh-CN" altLang="en-US"/>
          </a:p>
        </p:txBody>
      </p:sp>
      <p:sp>
        <p:nvSpPr>
          <p:cNvPr id="29" name="Text Box 40">
            <a:extLst>
              <a:ext uri="{FF2B5EF4-FFF2-40B4-BE49-F238E27FC236}">
                <a16:creationId xmlns:a16="http://schemas.microsoft.com/office/drawing/2014/main" xmlns="" id="{C4EFF642-2DE1-42BE-B2C8-D910F531507A}"/>
              </a:ext>
            </a:extLst>
          </p:cNvPr>
          <p:cNvSpPr txBox="1">
            <a:spLocks noChangeArrowheads="1"/>
          </p:cNvSpPr>
          <p:nvPr/>
        </p:nvSpPr>
        <p:spPr bwMode="auto">
          <a:xfrm>
            <a:off x="9270247" y="5049044"/>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0" name="Line 36">
            <a:extLst>
              <a:ext uri="{FF2B5EF4-FFF2-40B4-BE49-F238E27FC236}">
                <a16:creationId xmlns:a16="http://schemas.microsoft.com/office/drawing/2014/main" xmlns="" id="{D4EA0DFD-AD7F-419E-AAB7-AC1501D64C7A}"/>
              </a:ext>
            </a:extLst>
          </p:cNvPr>
          <p:cNvSpPr>
            <a:spLocks noChangeShapeType="1"/>
          </p:cNvSpPr>
          <p:nvPr/>
        </p:nvSpPr>
        <p:spPr bwMode="auto">
          <a:xfrm>
            <a:off x="7716839" y="4241801"/>
            <a:ext cx="288927" cy="1377939"/>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31" name="Text Box 41">
            <a:extLst>
              <a:ext uri="{FF2B5EF4-FFF2-40B4-BE49-F238E27FC236}">
                <a16:creationId xmlns:a16="http://schemas.microsoft.com/office/drawing/2014/main" xmlns="" id="{5CCAB611-2016-4AAA-BA8C-368298436725}"/>
              </a:ext>
            </a:extLst>
          </p:cNvPr>
          <p:cNvSpPr txBox="1">
            <a:spLocks noChangeArrowheads="1"/>
          </p:cNvSpPr>
          <p:nvPr/>
        </p:nvSpPr>
        <p:spPr bwMode="auto">
          <a:xfrm>
            <a:off x="8627975" y="4820444"/>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2" name="Text Box 47">
            <a:extLst>
              <a:ext uri="{FF2B5EF4-FFF2-40B4-BE49-F238E27FC236}">
                <a16:creationId xmlns:a16="http://schemas.microsoft.com/office/drawing/2014/main" xmlns="" id="{D4522E3C-BA56-4C4E-A627-951C72767B60}"/>
              </a:ext>
            </a:extLst>
          </p:cNvPr>
          <p:cNvSpPr txBox="1">
            <a:spLocks noChangeArrowheads="1"/>
          </p:cNvSpPr>
          <p:nvPr/>
        </p:nvSpPr>
        <p:spPr bwMode="auto">
          <a:xfrm>
            <a:off x="5229226" y="4038600"/>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3169163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xmlns="" id="{038C9214-B2C8-417D-B112-C19DAFDEA086}"/>
              </a:ext>
            </a:extLst>
          </p:cNvPr>
          <p:cNvSpPr>
            <a:spLocks noGrp="1" noChangeArrowheads="1"/>
          </p:cNvSpPr>
          <p:nvPr>
            <p:ph type="title"/>
          </p:nvPr>
        </p:nvSpPr>
        <p:spPr/>
        <p:txBody>
          <a:bodyPr/>
          <a:lstStyle/>
          <a:p>
            <a:r>
              <a:rPr lang="zh-CN" altLang="en-US" sz="3200">
                <a:latin typeface="宋体" panose="02010600030101010101" pitchFamily="2" charset="-122"/>
              </a:rPr>
              <a:t>双向链表的删除操作</a:t>
            </a:r>
            <a:endParaRPr lang="zh-CN" altLang="en-US"/>
          </a:p>
        </p:txBody>
      </p:sp>
      <p:sp>
        <p:nvSpPr>
          <p:cNvPr id="137219" name="Rectangle 3">
            <a:extLst>
              <a:ext uri="{FF2B5EF4-FFF2-40B4-BE49-F238E27FC236}">
                <a16:creationId xmlns:a16="http://schemas.microsoft.com/office/drawing/2014/main" xmlns="" id="{DFE9EC8D-AD1D-42EF-B112-16C733395C2B}"/>
              </a:ext>
            </a:extLst>
          </p:cNvPr>
          <p:cNvSpPr>
            <a:spLocks noGrp="1" noChangeArrowheads="1"/>
          </p:cNvSpPr>
          <p:nvPr>
            <p:ph type="body" idx="1"/>
          </p:nvPr>
        </p:nvSpPr>
        <p:spPr>
          <a:xfrm>
            <a:off x="304800" y="1371600"/>
            <a:ext cx="11429951" cy="723108"/>
          </a:xfrm>
        </p:spPr>
        <p:txBody>
          <a:bodyPr/>
          <a:lstStyle/>
          <a:p>
            <a:r>
              <a:rPr lang="zh-CN" altLang="en-US" sz="2400" dirty="0"/>
              <a:t>算法描述：</a:t>
            </a:r>
            <a:r>
              <a:rPr lang="zh-CN" altLang="en-US" sz="2400" dirty="0">
                <a:latin typeface="宋体" panose="02010600030101010101" pitchFamily="2" charset="-122"/>
              </a:rPr>
              <a:t>欲删除双向链表中的第</a:t>
            </a:r>
            <a:r>
              <a:rPr lang="en-US" altLang="zh-CN" sz="2400" dirty="0" err="1"/>
              <a:t>i</a:t>
            </a:r>
            <a:r>
              <a:rPr lang="zh-CN" altLang="en-US" sz="2400" dirty="0">
                <a:latin typeface="宋体" panose="02010600030101010101" pitchFamily="2" charset="-122"/>
              </a:rPr>
              <a:t>个结点，则指针的变化情况如图所示。</a:t>
            </a:r>
            <a:endParaRPr lang="zh-CN" altLang="en-US" dirty="0"/>
          </a:p>
        </p:txBody>
      </p:sp>
      <p:sp>
        <p:nvSpPr>
          <p:cNvPr id="39" name="Rectangle 2">
            <a:extLst>
              <a:ext uri="{FF2B5EF4-FFF2-40B4-BE49-F238E27FC236}">
                <a16:creationId xmlns:a16="http://schemas.microsoft.com/office/drawing/2014/main" xmlns="" id="{39030F0F-70E6-4405-82C2-765A1D6C308B}"/>
              </a:ext>
            </a:extLst>
          </p:cNvPr>
          <p:cNvSpPr>
            <a:spLocks noChangeArrowheads="1"/>
          </p:cNvSpPr>
          <p:nvPr/>
        </p:nvSpPr>
        <p:spPr bwMode="auto">
          <a:xfrm>
            <a:off x="4303713" y="335280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endParaRPr lang="en-US" altLang="zh-CN" sz="2000" b="1" baseline="-25000" dirty="0">
              <a:solidFill>
                <a:srgbClr val="3333FF"/>
              </a:solidFill>
              <a:latin typeface="Times New Roman" pitchFamily="18" charset="0"/>
              <a:cs typeface="Times New Roman" pitchFamily="18" charset="0"/>
            </a:endParaRPr>
          </a:p>
        </p:txBody>
      </p:sp>
      <p:sp>
        <p:nvSpPr>
          <p:cNvPr id="40" name="Rectangle 3">
            <a:extLst>
              <a:ext uri="{FF2B5EF4-FFF2-40B4-BE49-F238E27FC236}">
                <a16:creationId xmlns:a16="http://schemas.microsoft.com/office/drawing/2014/main" xmlns="" id="{ECA0E6C7-8A0B-45DB-A5DA-C40655210822}"/>
              </a:ext>
            </a:extLst>
          </p:cNvPr>
          <p:cNvSpPr>
            <a:spLocks noChangeArrowheads="1"/>
          </p:cNvSpPr>
          <p:nvPr/>
        </p:nvSpPr>
        <p:spPr bwMode="auto">
          <a:xfrm>
            <a:off x="4845050"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41" name="Rectangle 4">
            <a:extLst>
              <a:ext uri="{FF2B5EF4-FFF2-40B4-BE49-F238E27FC236}">
                <a16:creationId xmlns:a16="http://schemas.microsoft.com/office/drawing/2014/main" xmlns="" id="{6FB8B868-354E-4D48-8A9F-A88F6C161D50}"/>
              </a:ext>
            </a:extLst>
          </p:cNvPr>
          <p:cNvSpPr>
            <a:spLocks noChangeArrowheads="1"/>
          </p:cNvSpPr>
          <p:nvPr/>
        </p:nvSpPr>
        <p:spPr bwMode="auto">
          <a:xfrm>
            <a:off x="6316663" y="335280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p>
        </p:txBody>
      </p:sp>
      <p:sp>
        <p:nvSpPr>
          <p:cNvPr id="42" name="Rectangle 5">
            <a:extLst>
              <a:ext uri="{FF2B5EF4-FFF2-40B4-BE49-F238E27FC236}">
                <a16:creationId xmlns:a16="http://schemas.microsoft.com/office/drawing/2014/main" xmlns="" id="{FDF4B48F-A111-417A-9898-5392F8E37F4F}"/>
              </a:ext>
            </a:extLst>
          </p:cNvPr>
          <p:cNvSpPr>
            <a:spLocks noChangeArrowheads="1"/>
          </p:cNvSpPr>
          <p:nvPr/>
        </p:nvSpPr>
        <p:spPr bwMode="auto">
          <a:xfrm>
            <a:off x="6858000"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43" name="Rectangle 6">
            <a:extLst>
              <a:ext uri="{FF2B5EF4-FFF2-40B4-BE49-F238E27FC236}">
                <a16:creationId xmlns:a16="http://schemas.microsoft.com/office/drawing/2014/main" xmlns="" id="{1FE8EE1B-1D4B-46A9-9BC5-B1DC2140CA9C}"/>
              </a:ext>
            </a:extLst>
          </p:cNvPr>
          <p:cNvSpPr>
            <a:spLocks noChangeArrowheads="1"/>
          </p:cNvSpPr>
          <p:nvPr/>
        </p:nvSpPr>
        <p:spPr bwMode="auto">
          <a:xfrm>
            <a:off x="8280400" y="335280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c</a:t>
            </a:r>
          </a:p>
        </p:txBody>
      </p:sp>
      <p:sp>
        <p:nvSpPr>
          <p:cNvPr id="44" name="Rectangle 7">
            <a:extLst>
              <a:ext uri="{FF2B5EF4-FFF2-40B4-BE49-F238E27FC236}">
                <a16:creationId xmlns:a16="http://schemas.microsoft.com/office/drawing/2014/main" xmlns="" id="{9E37E5DE-6770-4DE1-86DC-8092AB7FA595}"/>
              </a:ext>
            </a:extLst>
          </p:cNvPr>
          <p:cNvSpPr>
            <a:spLocks noChangeArrowheads="1"/>
          </p:cNvSpPr>
          <p:nvPr/>
        </p:nvSpPr>
        <p:spPr bwMode="auto">
          <a:xfrm>
            <a:off x="8821738"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a:solidFill>
                <a:prstClr val="black"/>
              </a:solidFill>
            </a:endParaRPr>
          </a:p>
        </p:txBody>
      </p:sp>
      <p:sp>
        <p:nvSpPr>
          <p:cNvPr id="45" name="Line 9">
            <a:extLst>
              <a:ext uri="{FF2B5EF4-FFF2-40B4-BE49-F238E27FC236}">
                <a16:creationId xmlns:a16="http://schemas.microsoft.com/office/drawing/2014/main" xmlns="" id="{FA9802E4-68BA-4060-A23B-7F8BFC2B7BE9}"/>
              </a:ext>
            </a:extLst>
          </p:cNvPr>
          <p:cNvSpPr>
            <a:spLocks noChangeShapeType="1"/>
          </p:cNvSpPr>
          <p:nvPr/>
        </p:nvSpPr>
        <p:spPr bwMode="auto">
          <a:xfrm>
            <a:off x="3222625" y="3484563"/>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6" name="Line 10">
            <a:extLst>
              <a:ext uri="{FF2B5EF4-FFF2-40B4-BE49-F238E27FC236}">
                <a16:creationId xmlns:a16="http://schemas.microsoft.com/office/drawing/2014/main" xmlns="" id="{831D2DD9-0A8A-4958-B3A7-2BFAE417880D}"/>
              </a:ext>
            </a:extLst>
          </p:cNvPr>
          <p:cNvSpPr>
            <a:spLocks noChangeShapeType="1"/>
          </p:cNvSpPr>
          <p:nvPr/>
        </p:nvSpPr>
        <p:spPr bwMode="auto">
          <a:xfrm>
            <a:off x="5180013" y="3509963"/>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7" name="Line 11">
            <a:extLst>
              <a:ext uri="{FF2B5EF4-FFF2-40B4-BE49-F238E27FC236}">
                <a16:creationId xmlns:a16="http://schemas.microsoft.com/office/drawing/2014/main" xmlns="" id="{06D57B18-9366-4959-965C-D3ACE17631C1}"/>
              </a:ext>
            </a:extLst>
          </p:cNvPr>
          <p:cNvSpPr>
            <a:spLocks noChangeShapeType="1"/>
          </p:cNvSpPr>
          <p:nvPr/>
        </p:nvSpPr>
        <p:spPr bwMode="auto">
          <a:xfrm>
            <a:off x="7110413" y="3509963"/>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48" name="Rectangle 12">
            <a:extLst>
              <a:ext uri="{FF2B5EF4-FFF2-40B4-BE49-F238E27FC236}">
                <a16:creationId xmlns:a16="http://schemas.microsoft.com/office/drawing/2014/main" xmlns="" id="{ED396299-C85F-406C-BD0B-EAB4E3039D87}"/>
              </a:ext>
            </a:extLst>
          </p:cNvPr>
          <p:cNvSpPr>
            <a:spLocks noChangeArrowheads="1"/>
          </p:cNvSpPr>
          <p:nvPr/>
        </p:nvSpPr>
        <p:spPr bwMode="auto">
          <a:xfrm>
            <a:off x="7742238"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49" name="Rectangle 13">
            <a:extLst>
              <a:ext uri="{FF2B5EF4-FFF2-40B4-BE49-F238E27FC236}">
                <a16:creationId xmlns:a16="http://schemas.microsoft.com/office/drawing/2014/main" xmlns="" id="{6B0890D6-164F-4212-A9D0-78FF9B8039F7}"/>
              </a:ext>
            </a:extLst>
          </p:cNvPr>
          <p:cNvSpPr>
            <a:spLocks noChangeArrowheads="1"/>
          </p:cNvSpPr>
          <p:nvPr/>
        </p:nvSpPr>
        <p:spPr bwMode="auto">
          <a:xfrm>
            <a:off x="5776913"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50" name="Rectangle 14">
            <a:extLst>
              <a:ext uri="{FF2B5EF4-FFF2-40B4-BE49-F238E27FC236}">
                <a16:creationId xmlns:a16="http://schemas.microsoft.com/office/drawing/2014/main" xmlns="" id="{DFD2CDEE-8A11-489D-A77F-8FA6661BF64D}"/>
              </a:ext>
            </a:extLst>
          </p:cNvPr>
          <p:cNvSpPr>
            <a:spLocks noChangeArrowheads="1"/>
          </p:cNvSpPr>
          <p:nvPr/>
        </p:nvSpPr>
        <p:spPr bwMode="auto">
          <a:xfrm>
            <a:off x="3798888"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51" name="Line 15">
            <a:extLst>
              <a:ext uri="{FF2B5EF4-FFF2-40B4-BE49-F238E27FC236}">
                <a16:creationId xmlns:a16="http://schemas.microsoft.com/office/drawing/2014/main" xmlns="" id="{3D0C4DBF-190D-4A37-A680-3100D4D93041}"/>
              </a:ext>
            </a:extLst>
          </p:cNvPr>
          <p:cNvSpPr>
            <a:spLocks noChangeShapeType="1"/>
          </p:cNvSpPr>
          <p:nvPr/>
        </p:nvSpPr>
        <p:spPr bwMode="auto">
          <a:xfrm flipH="1">
            <a:off x="3328988" y="364013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52" name="Arc 18">
            <a:extLst>
              <a:ext uri="{FF2B5EF4-FFF2-40B4-BE49-F238E27FC236}">
                <a16:creationId xmlns:a16="http://schemas.microsoft.com/office/drawing/2014/main" xmlns="" id="{389C9BB2-3055-4277-A275-FDD957EC1898}"/>
              </a:ext>
            </a:extLst>
          </p:cNvPr>
          <p:cNvSpPr>
            <a:spLocks/>
          </p:cNvSpPr>
          <p:nvPr/>
        </p:nvSpPr>
        <p:spPr bwMode="auto">
          <a:xfrm>
            <a:off x="5487988" y="3074988"/>
            <a:ext cx="448219" cy="273049"/>
          </a:xfrm>
          <a:custGeom>
            <a:avLst/>
            <a:gdLst>
              <a:gd name="T0" fmla="*/ 0 w 21600"/>
              <a:gd name="T1" fmla="*/ 0 h 21600"/>
              <a:gd name="T2" fmla="*/ 6012106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3" name="Text Box 19">
            <a:extLst>
              <a:ext uri="{FF2B5EF4-FFF2-40B4-BE49-F238E27FC236}">
                <a16:creationId xmlns:a16="http://schemas.microsoft.com/office/drawing/2014/main" xmlns="" id="{9711BF75-6156-499D-A652-CE2426911138}"/>
              </a:ext>
            </a:extLst>
          </p:cNvPr>
          <p:cNvSpPr txBox="1">
            <a:spLocks noChangeArrowheads="1"/>
          </p:cNvSpPr>
          <p:nvPr/>
        </p:nvSpPr>
        <p:spPr bwMode="auto">
          <a:xfrm>
            <a:off x="5189120" y="2877367"/>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p</a:t>
            </a:r>
          </a:p>
        </p:txBody>
      </p:sp>
      <p:sp>
        <p:nvSpPr>
          <p:cNvPr id="54" name="Text Box 38">
            <a:extLst>
              <a:ext uri="{FF2B5EF4-FFF2-40B4-BE49-F238E27FC236}">
                <a16:creationId xmlns:a16="http://schemas.microsoft.com/office/drawing/2014/main" xmlns="" id="{2CCD3C30-9BF7-481C-9D1E-DFA794005007}"/>
              </a:ext>
            </a:extLst>
          </p:cNvPr>
          <p:cNvSpPr txBox="1">
            <a:spLocks noChangeArrowheads="1"/>
          </p:cNvSpPr>
          <p:nvPr/>
        </p:nvSpPr>
        <p:spPr bwMode="auto">
          <a:xfrm>
            <a:off x="2536825" y="3281363"/>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55" name="Line 39">
            <a:extLst>
              <a:ext uri="{FF2B5EF4-FFF2-40B4-BE49-F238E27FC236}">
                <a16:creationId xmlns:a16="http://schemas.microsoft.com/office/drawing/2014/main" xmlns="" id="{2CBA92D3-19DF-47C3-BD10-EE106E473722}"/>
              </a:ext>
            </a:extLst>
          </p:cNvPr>
          <p:cNvSpPr>
            <a:spLocks noChangeShapeType="1"/>
          </p:cNvSpPr>
          <p:nvPr/>
        </p:nvSpPr>
        <p:spPr bwMode="auto">
          <a:xfrm flipH="1">
            <a:off x="5345113" y="364013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56" name="Line 40">
            <a:extLst>
              <a:ext uri="{FF2B5EF4-FFF2-40B4-BE49-F238E27FC236}">
                <a16:creationId xmlns:a16="http://schemas.microsoft.com/office/drawing/2014/main" xmlns="" id="{20322643-67B0-4C33-9A3F-DCDFDE1E532A}"/>
              </a:ext>
            </a:extLst>
          </p:cNvPr>
          <p:cNvSpPr>
            <a:spLocks noChangeShapeType="1"/>
          </p:cNvSpPr>
          <p:nvPr/>
        </p:nvSpPr>
        <p:spPr bwMode="auto">
          <a:xfrm flipH="1">
            <a:off x="7407275" y="364013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grpSp>
        <p:nvGrpSpPr>
          <p:cNvPr id="57" name="Group 55">
            <a:extLst>
              <a:ext uri="{FF2B5EF4-FFF2-40B4-BE49-F238E27FC236}">
                <a16:creationId xmlns:a16="http://schemas.microsoft.com/office/drawing/2014/main" xmlns="" id="{D98BCD53-589C-4D36-A9AC-91C8B3FE9E44}"/>
              </a:ext>
            </a:extLst>
          </p:cNvPr>
          <p:cNvGrpSpPr>
            <a:grpSpLocks/>
          </p:cNvGrpSpPr>
          <p:nvPr/>
        </p:nvGrpSpPr>
        <p:grpSpPr bwMode="auto">
          <a:xfrm>
            <a:off x="5056189" y="2944813"/>
            <a:ext cx="2982912" cy="1704974"/>
            <a:chOff x="1791" y="1333"/>
            <a:chExt cx="2042" cy="1074"/>
          </a:xfrm>
        </p:grpSpPr>
        <p:sp>
          <p:nvSpPr>
            <p:cNvPr id="58" name="Line 42">
              <a:extLst>
                <a:ext uri="{FF2B5EF4-FFF2-40B4-BE49-F238E27FC236}">
                  <a16:creationId xmlns:a16="http://schemas.microsoft.com/office/drawing/2014/main" xmlns="" id="{9E0C55EE-A9F3-43AE-8AB8-89B2AC4258F5}"/>
                </a:ext>
              </a:extLst>
            </p:cNvPr>
            <p:cNvSpPr>
              <a:spLocks noChangeShapeType="1"/>
            </p:cNvSpPr>
            <p:nvPr/>
          </p:nvSpPr>
          <p:spPr bwMode="auto">
            <a:xfrm flipV="1">
              <a:off x="1791" y="1333"/>
              <a:ext cx="0" cy="363"/>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59" name="Line 43">
              <a:extLst>
                <a:ext uri="{FF2B5EF4-FFF2-40B4-BE49-F238E27FC236}">
                  <a16:creationId xmlns:a16="http://schemas.microsoft.com/office/drawing/2014/main" xmlns="" id="{AEF4132F-7478-4DFD-BCC0-D623DD9F92D8}"/>
                </a:ext>
              </a:extLst>
            </p:cNvPr>
            <p:cNvSpPr>
              <a:spLocks noChangeShapeType="1"/>
            </p:cNvSpPr>
            <p:nvPr/>
          </p:nvSpPr>
          <p:spPr bwMode="auto">
            <a:xfrm>
              <a:off x="1791" y="1333"/>
              <a:ext cx="2042"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0" name="Line 44">
              <a:extLst>
                <a:ext uri="{FF2B5EF4-FFF2-40B4-BE49-F238E27FC236}">
                  <a16:creationId xmlns:a16="http://schemas.microsoft.com/office/drawing/2014/main" xmlns="" id="{114DFE8E-A1C9-4864-8E4C-B372AE569E1F}"/>
                </a:ext>
              </a:extLst>
            </p:cNvPr>
            <p:cNvSpPr>
              <a:spLocks noChangeShapeType="1"/>
            </p:cNvSpPr>
            <p:nvPr/>
          </p:nvSpPr>
          <p:spPr bwMode="auto">
            <a:xfrm>
              <a:off x="3833" y="1333"/>
              <a:ext cx="0" cy="249"/>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61" name="Text Box 48">
              <a:extLst>
                <a:ext uri="{FF2B5EF4-FFF2-40B4-BE49-F238E27FC236}">
                  <a16:creationId xmlns:a16="http://schemas.microsoft.com/office/drawing/2014/main" xmlns="" id="{03603B52-7823-40BE-AD7E-EDC9E5E4D683}"/>
                </a:ext>
              </a:extLst>
            </p:cNvPr>
            <p:cNvSpPr txBox="1">
              <a:spLocks noChangeArrowheads="1"/>
            </p:cNvSpPr>
            <p:nvPr/>
          </p:nvSpPr>
          <p:spPr bwMode="auto">
            <a:xfrm>
              <a:off x="2399" y="2119"/>
              <a:ext cx="27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grpSp>
      <p:grpSp>
        <p:nvGrpSpPr>
          <p:cNvPr id="62" name="Group 54">
            <a:extLst>
              <a:ext uri="{FF2B5EF4-FFF2-40B4-BE49-F238E27FC236}">
                <a16:creationId xmlns:a16="http://schemas.microsoft.com/office/drawing/2014/main" xmlns="" id="{33F26CAE-667E-4E55-BF91-E35D5C3261C9}"/>
              </a:ext>
            </a:extLst>
          </p:cNvPr>
          <p:cNvGrpSpPr>
            <a:grpSpLocks/>
          </p:cNvGrpSpPr>
          <p:nvPr/>
        </p:nvGrpSpPr>
        <p:grpSpPr bwMode="auto">
          <a:xfrm>
            <a:off x="4049713" y="2502695"/>
            <a:ext cx="3933825" cy="1725612"/>
            <a:chOff x="1610" y="1017"/>
            <a:chExt cx="2045" cy="1087"/>
          </a:xfrm>
        </p:grpSpPr>
        <p:sp>
          <p:nvSpPr>
            <p:cNvPr id="63" name="Text Box 29">
              <a:extLst>
                <a:ext uri="{FF2B5EF4-FFF2-40B4-BE49-F238E27FC236}">
                  <a16:creationId xmlns:a16="http://schemas.microsoft.com/office/drawing/2014/main" xmlns="" id="{6E52A5D4-DE03-45FA-B122-93F848F81FFE}"/>
                </a:ext>
              </a:extLst>
            </p:cNvPr>
            <p:cNvSpPr txBox="1">
              <a:spLocks noChangeArrowheads="1"/>
            </p:cNvSpPr>
            <p:nvPr/>
          </p:nvSpPr>
          <p:spPr bwMode="auto">
            <a:xfrm>
              <a:off x="2611" y="1017"/>
              <a:ext cx="27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64" name="Line 45">
              <a:extLst>
                <a:ext uri="{FF2B5EF4-FFF2-40B4-BE49-F238E27FC236}">
                  <a16:creationId xmlns:a16="http://schemas.microsoft.com/office/drawing/2014/main" xmlns="" id="{C7BB5F99-8AA9-47CA-9B52-F3CEFCA7358C}"/>
                </a:ext>
              </a:extLst>
            </p:cNvPr>
            <p:cNvSpPr>
              <a:spLocks noChangeShapeType="1"/>
            </p:cNvSpPr>
            <p:nvPr/>
          </p:nvSpPr>
          <p:spPr bwMode="auto">
            <a:xfrm>
              <a:off x="3651" y="1741"/>
              <a:ext cx="0" cy="363"/>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5" name="Line 46">
              <a:extLst>
                <a:ext uri="{FF2B5EF4-FFF2-40B4-BE49-F238E27FC236}">
                  <a16:creationId xmlns:a16="http://schemas.microsoft.com/office/drawing/2014/main" xmlns="" id="{31EDF943-D17D-4192-885F-355D2C29C48D}"/>
                </a:ext>
              </a:extLst>
            </p:cNvPr>
            <p:cNvSpPr>
              <a:spLocks noChangeShapeType="1"/>
            </p:cNvSpPr>
            <p:nvPr/>
          </p:nvSpPr>
          <p:spPr bwMode="auto">
            <a:xfrm flipV="1">
              <a:off x="1615" y="2104"/>
              <a:ext cx="204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66" name="Line 47">
              <a:extLst>
                <a:ext uri="{FF2B5EF4-FFF2-40B4-BE49-F238E27FC236}">
                  <a16:creationId xmlns:a16="http://schemas.microsoft.com/office/drawing/2014/main" xmlns="" id="{BD96A0DB-3DF2-4892-96A3-87743309246D}"/>
                </a:ext>
              </a:extLst>
            </p:cNvPr>
            <p:cNvSpPr>
              <a:spLocks noChangeShapeType="1"/>
            </p:cNvSpPr>
            <p:nvPr/>
          </p:nvSpPr>
          <p:spPr bwMode="auto">
            <a:xfrm flipV="1">
              <a:off x="1610" y="1832"/>
              <a:ext cx="0" cy="272"/>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6"/>
                                        </p:tgtEl>
                                      </p:cBhvr>
                                    </p:animEffect>
                                    <p:set>
                                      <p:cBhvr>
                                        <p:cTn id="7" dur="1" fill="hold">
                                          <p:stCondLst>
                                            <p:cond delay="499"/>
                                          </p:stCondLst>
                                        </p:cTn>
                                        <p:tgtEl>
                                          <p:spTgt spid="5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46"/>
                                        </p:tgtEl>
                                      </p:cBhvr>
                                    </p:animEffect>
                                    <p:set>
                                      <p:cBhvr>
                                        <p:cTn id="12" dur="1" fill="hold">
                                          <p:stCondLst>
                                            <p:cond delay="499"/>
                                          </p:stCondLst>
                                        </p:cTn>
                                        <p:tgtEl>
                                          <p:spTgt spid="46"/>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right)">
                                      <p:cBhvr>
                                        <p:cTn id="2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4A5C71D9-20DE-4ACB-9F39-7F96B6DAEF3C}"/>
              </a:ext>
            </a:extLst>
          </p:cNvPr>
          <p:cNvSpPr/>
          <p:nvPr/>
        </p:nvSpPr>
        <p:spPr>
          <a:xfrm>
            <a:off x="685800" y="457200"/>
            <a:ext cx="11125200" cy="6769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int DlinkDel(DoubleList L,int i,ElemType *e)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DNode  *p;</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int k;</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p=L;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k=0;                     </a:t>
            </a:r>
            <a:r>
              <a:rPr lang="zh-CN" altLang="en-US" sz="1900" b="1" dirty="0">
                <a:solidFill>
                  <a:srgbClr val="CC00CC"/>
                </a:solidFill>
                <a:latin typeface="微软雅黑" panose="020B0503020204020204" pitchFamily="34" charset="-122"/>
                <a:ea typeface="微软雅黑" panose="020B0503020204020204" pitchFamily="34" charset="-122"/>
              </a:rPr>
              <a:t>/*从"头"开始，查找第i个结点*/</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while(p-&gt;next!=L &amp;&amp; k&lt;i) {  </a:t>
            </a:r>
            <a:r>
              <a:rPr lang="zh-CN" altLang="en-US" sz="1900" b="1" dirty="0">
                <a:solidFill>
                  <a:srgbClr val="CC00CC"/>
                </a:solidFill>
                <a:latin typeface="微软雅黑" panose="020B0503020204020204" pitchFamily="34" charset="-122"/>
                <a:ea typeface="微软雅黑" panose="020B0503020204020204" pitchFamily="34" charset="-122"/>
              </a:rPr>
              <a:t>/* 找到p指向第i个结点 */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p=p-&gt;next;</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k+</a:t>
            </a:r>
            <a:r>
              <a:rPr lang="en-US" altLang="zh-CN" sz="1900" b="1" dirty="0">
                <a:solidFill>
                  <a:srgbClr val="000066"/>
                </a:solidFill>
                <a:latin typeface="微软雅黑" panose="020B0503020204020204" pitchFamily="34" charset="-122"/>
                <a:ea typeface="微软雅黑" panose="020B0503020204020204" pitchFamily="34" charset="-122"/>
              </a:rPr>
              <a:t>+</a:t>
            </a:r>
            <a:r>
              <a:rPr lang="zh-CN" altLang="en-US" sz="1900" b="1" dirty="0">
                <a:solidFill>
                  <a:srgbClr val="000066"/>
                </a:solidFill>
                <a:latin typeface="微软雅黑" panose="020B0503020204020204" pitchFamily="34" charset="-122"/>
                <a:ea typeface="微软雅黑" panose="020B0503020204020204" pitchFamily="34" charset="-122"/>
              </a:rPr>
              <a:t>;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if(p-&gt;next == L)  {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return ERROR;</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else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*e=p-&gt;data;</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p-&gt;prior-&gt;next=p-&gt;next;</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p-&gt;next-&gt;prior=p-&gt;prior;</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free(p);</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return OK;</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a:t>
            </a:r>
          </a:p>
        </p:txBody>
      </p:sp>
      <p:sp>
        <p:nvSpPr>
          <p:cNvPr id="3" name="Rectangle 2">
            <a:extLst>
              <a:ext uri="{FF2B5EF4-FFF2-40B4-BE49-F238E27FC236}">
                <a16:creationId xmlns:a16="http://schemas.microsoft.com/office/drawing/2014/main" xmlns="" id="{2D533D9E-BD76-4E9A-9380-FBDE64ABA10F}"/>
              </a:ext>
            </a:extLst>
          </p:cNvPr>
          <p:cNvSpPr>
            <a:spLocks noChangeArrowheads="1"/>
          </p:cNvSpPr>
          <p:nvPr/>
        </p:nvSpPr>
        <p:spPr bwMode="auto">
          <a:xfrm>
            <a:off x="6197600" y="3416299"/>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endParaRPr lang="en-US" altLang="zh-CN" sz="2000" b="1" baseline="-25000" dirty="0">
              <a:solidFill>
                <a:srgbClr val="3333FF"/>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xmlns="" id="{57C67F4D-2A1C-4E64-A515-FD8B131F4E36}"/>
              </a:ext>
            </a:extLst>
          </p:cNvPr>
          <p:cNvSpPr>
            <a:spLocks noChangeArrowheads="1"/>
          </p:cNvSpPr>
          <p:nvPr/>
        </p:nvSpPr>
        <p:spPr bwMode="auto">
          <a:xfrm>
            <a:off x="6738937"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5" name="Rectangle 4">
            <a:extLst>
              <a:ext uri="{FF2B5EF4-FFF2-40B4-BE49-F238E27FC236}">
                <a16:creationId xmlns:a16="http://schemas.microsoft.com/office/drawing/2014/main" xmlns="" id="{8F6D82B4-1E27-4526-839D-8DDD55D618FF}"/>
              </a:ext>
            </a:extLst>
          </p:cNvPr>
          <p:cNvSpPr>
            <a:spLocks noChangeArrowheads="1"/>
          </p:cNvSpPr>
          <p:nvPr/>
        </p:nvSpPr>
        <p:spPr bwMode="auto">
          <a:xfrm>
            <a:off x="8210550" y="3416299"/>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p>
        </p:txBody>
      </p:sp>
      <p:sp>
        <p:nvSpPr>
          <p:cNvPr id="6" name="Rectangle 5">
            <a:extLst>
              <a:ext uri="{FF2B5EF4-FFF2-40B4-BE49-F238E27FC236}">
                <a16:creationId xmlns:a16="http://schemas.microsoft.com/office/drawing/2014/main" xmlns="" id="{9E544769-299F-4AAB-83B0-2BD2F5076A03}"/>
              </a:ext>
            </a:extLst>
          </p:cNvPr>
          <p:cNvSpPr>
            <a:spLocks noChangeArrowheads="1"/>
          </p:cNvSpPr>
          <p:nvPr/>
        </p:nvSpPr>
        <p:spPr bwMode="auto">
          <a:xfrm>
            <a:off x="8751887"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7" name="Rectangle 6">
            <a:extLst>
              <a:ext uri="{FF2B5EF4-FFF2-40B4-BE49-F238E27FC236}">
                <a16:creationId xmlns:a16="http://schemas.microsoft.com/office/drawing/2014/main" xmlns="" id="{2AA47055-810E-4176-B370-29EF9CA284C4}"/>
              </a:ext>
            </a:extLst>
          </p:cNvPr>
          <p:cNvSpPr>
            <a:spLocks noChangeArrowheads="1"/>
          </p:cNvSpPr>
          <p:nvPr/>
        </p:nvSpPr>
        <p:spPr bwMode="auto">
          <a:xfrm>
            <a:off x="10174287" y="3416299"/>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c</a:t>
            </a:r>
          </a:p>
        </p:txBody>
      </p:sp>
      <p:sp>
        <p:nvSpPr>
          <p:cNvPr id="8" name="Rectangle 7">
            <a:extLst>
              <a:ext uri="{FF2B5EF4-FFF2-40B4-BE49-F238E27FC236}">
                <a16:creationId xmlns:a16="http://schemas.microsoft.com/office/drawing/2014/main" xmlns="" id="{262BA1EE-D3C0-4421-9BFF-614374471114}"/>
              </a:ext>
            </a:extLst>
          </p:cNvPr>
          <p:cNvSpPr>
            <a:spLocks noChangeArrowheads="1"/>
          </p:cNvSpPr>
          <p:nvPr/>
        </p:nvSpPr>
        <p:spPr bwMode="auto">
          <a:xfrm>
            <a:off x="10715625"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a:solidFill>
                <a:prstClr val="black"/>
              </a:solidFill>
            </a:endParaRPr>
          </a:p>
        </p:txBody>
      </p:sp>
      <p:sp>
        <p:nvSpPr>
          <p:cNvPr id="9" name="Line 9">
            <a:extLst>
              <a:ext uri="{FF2B5EF4-FFF2-40B4-BE49-F238E27FC236}">
                <a16:creationId xmlns:a16="http://schemas.microsoft.com/office/drawing/2014/main" xmlns="" id="{B31E44B9-15DC-47A0-8730-BB6D340F8F06}"/>
              </a:ext>
            </a:extLst>
          </p:cNvPr>
          <p:cNvSpPr>
            <a:spLocks noChangeShapeType="1"/>
          </p:cNvSpPr>
          <p:nvPr/>
        </p:nvSpPr>
        <p:spPr bwMode="auto">
          <a:xfrm>
            <a:off x="5116512" y="3548062"/>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0" name="Line 10">
            <a:extLst>
              <a:ext uri="{FF2B5EF4-FFF2-40B4-BE49-F238E27FC236}">
                <a16:creationId xmlns:a16="http://schemas.microsoft.com/office/drawing/2014/main" xmlns="" id="{C3B3A2EC-D5D7-46A3-9EBC-649C41C0EB03}"/>
              </a:ext>
            </a:extLst>
          </p:cNvPr>
          <p:cNvSpPr>
            <a:spLocks noChangeShapeType="1"/>
          </p:cNvSpPr>
          <p:nvPr/>
        </p:nvSpPr>
        <p:spPr bwMode="auto">
          <a:xfrm>
            <a:off x="7073900" y="35734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1" name="Line 11">
            <a:extLst>
              <a:ext uri="{FF2B5EF4-FFF2-40B4-BE49-F238E27FC236}">
                <a16:creationId xmlns:a16="http://schemas.microsoft.com/office/drawing/2014/main" xmlns="" id="{A3672F55-1074-4D1F-A958-15134421BD6D}"/>
              </a:ext>
            </a:extLst>
          </p:cNvPr>
          <p:cNvSpPr>
            <a:spLocks noChangeShapeType="1"/>
          </p:cNvSpPr>
          <p:nvPr/>
        </p:nvSpPr>
        <p:spPr bwMode="auto">
          <a:xfrm>
            <a:off x="9004300" y="35734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2" name="Rectangle 12">
            <a:extLst>
              <a:ext uri="{FF2B5EF4-FFF2-40B4-BE49-F238E27FC236}">
                <a16:creationId xmlns:a16="http://schemas.microsoft.com/office/drawing/2014/main" xmlns="" id="{95C4AAB6-F432-4AE4-B397-BDDE2A9B376A}"/>
              </a:ext>
            </a:extLst>
          </p:cNvPr>
          <p:cNvSpPr>
            <a:spLocks noChangeArrowheads="1"/>
          </p:cNvSpPr>
          <p:nvPr/>
        </p:nvSpPr>
        <p:spPr bwMode="auto">
          <a:xfrm>
            <a:off x="9636125"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13" name="Rectangle 13">
            <a:extLst>
              <a:ext uri="{FF2B5EF4-FFF2-40B4-BE49-F238E27FC236}">
                <a16:creationId xmlns:a16="http://schemas.microsoft.com/office/drawing/2014/main" xmlns="" id="{3E963A93-31FF-4E57-A6A4-3B2F31D9F4DF}"/>
              </a:ext>
            </a:extLst>
          </p:cNvPr>
          <p:cNvSpPr>
            <a:spLocks noChangeArrowheads="1"/>
          </p:cNvSpPr>
          <p:nvPr/>
        </p:nvSpPr>
        <p:spPr bwMode="auto">
          <a:xfrm>
            <a:off x="7670800"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14" name="Rectangle 14">
            <a:extLst>
              <a:ext uri="{FF2B5EF4-FFF2-40B4-BE49-F238E27FC236}">
                <a16:creationId xmlns:a16="http://schemas.microsoft.com/office/drawing/2014/main" xmlns="" id="{B121D472-B942-4898-8BA2-1DE349C9B820}"/>
              </a:ext>
            </a:extLst>
          </p:cNvPr>
          <p:cNvSpPr>
            <a:spLocks noChangeArrowheads="1"/>
          </p:cNvSpPr>
          <p:nvPr/>
        </p:nvSpPr>
        <p:spPr bwMode="auto">
          <a:xfrm>
            <a:off x="5692775"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15" name="Line 15">
            <a:extLst>
              <a:ext uri="{FF2B5EF4-FFF2-40B4-BE49-F238E27FC236}">
                <a16:creationId xmlns:a16="http://schemas.microsoft.com/office/drawing/2014/main" xmlns="" id="{F045D852-7FF9-4401-B42A-0C39303F1571}"/>
              </a:ext>
            </a:extLst>
          </p:cNvPr>
          <p:cNvSpPr>
            <a:spLocks noChangeShapeType="1"/>
          </p:cNvSpPr>
          <p:nvPr/>
        </p:nvSpPr>
        <p:spPr bwMode="auto">
          <a:xfrm flipH="1">
            <a:off x="5222875" y="370363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16" name="Arc 18">
            <a:extLst>
              <a:ext uri="{FF2B5EF4-FFF2-40B4-BE49-F238E27FC236}">
                <a16:creationId xmlns:a16="http://schemas.microsoft.com/office/drawing/2014/main" xmlns="" id="{3736BED8-26B5-4265-A0FE-26876828F9A1}"/>
              </a:ext>
            </a:extLst>
          </p:cNvPr>
          <p:cNvSpPr>
            <a:spLocks/>
          </p:cNvSpPr>
          <p:nvPr/>
        </p:nvSpPr>
        <p:spPr bwMode="auto">
          <a:xfrm>
            <a:off x="7381875" y="3138487"/>
            <a:ext cx="448219" cy="273049"/>
          </a:xfrm>
          <a:custGeom>
            <a:avLst/>
            <a:gdLst>
              <a:gd name="T0" fmla="*/ 0 w 21600"/>
              <a:gd name="T1" fmla="*/ 0 h 21600"/>
              <a:gd name="T2" fmla="*/ 6012106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 name="Text Box 19">
            <a:extLst>
              <a:ext uri="{FF2B5EF4-FFF2-40B4-BE49-F238E27FC236}">
                <a16:creationId xmlns:a16="http://schemas.microsoft.com/office/drawing/2014/main" xmlns="" id="{6405CB2D-87ED-48B4-B0BC-AFDB5D0750C1}"/>
              </a:ext>
            </a:extLst>
          </p:cNvPr>
          <p:cNvSpPr txBox="1">
            <a:spLocks noChangeArrowheads="1"/>
          </p:cNvSpPr>
          <p:nvPr/>
        </p:nvSpPr>
        <p:spPr bwMode="auto">
          <a:xfrm>
            <a:off x="7083007" y="2940866"/>
            <a:ext cx="43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p</a:t>
            </a:r>
          </a:p>
        </p:txBody>
      </p:sp>
      <p:sp>
        <p:nvSpPr>
          <p:cNvPr id="18" name="Text Box 38">
            <a:extLst>
              <a:ext uri="{FF2B5EF4-FFF2-40B4-BE49-F238E27FC236}">
                <a16:creationId xmlns:a16="http://schemas.microsoft.com/office/drawing/2014/main" xmlns="" id="{5D6237BF-CEDE-4F43-B178-80D72F6D8337}"/>
              </a:ext>
            </a:extLst>
          </p:cNvPr>
          <p:cNvSpPr txBox="1">
            <a:spLocks noChangeArrowheads="1"/>
          </p:cNvSpPr>
          <p:nvPr/>
        </p:nvSpPr>
        <p:spPr bwMode="auto">
          <a:xfrm>
            <a:off x="4430712" y="3344862"/>
            <a:ext cx="5762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9" name="Line 39">
            <a:extLst>
              <a:ext uri="{FF2B5EF4-FFF2-40B4-BE49-F238E27FC236}">
                <a16:creationId xmlns:a16="http://schemas.microsoft.com/office/drawing/2014/main" xmlns="" id="{79676C34-6DBE-4D0C-94AB-588334C768DE}"/>
              </a:ext>
            </a:extLst>
          </p:cNvPr>
          <p:cNvSpPr>
            <a:spLocks noChangeShapeType="1"/>
          </p:cNvSpPr>
          <p:nvPr/>
        </p:nvSpPr>
        <p:spPr bwMode="auto">
          <a:xfrm flipH="1">
            <a:off x="7239000" y="370363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0" name="Line 40">
            <a:extLst>
              <a:ext uri="{FF2B5EF4-FFF2-40B4-BE49-F238E27FC236}">
                <a16:creationId xmlns:a16="http://schemas.microsoft.com/office/drawing/2014/main" xmlns="" id="{920616A2-40EF-47C0-A44B-C1CB49AF7D09}"/>
              </a:ext>
            </a:extLst>
          </p:cNvPr>
          <p:cNvSpPr>
            <a:spLocks noChangeShapeType="1"/>
          </p:cNvSpPr>
          <p:nvPr/>
        </p:nvSpPr>
        <p:spPr bwMode="auto">
          <a:xfrm flipH="1">
            <a:off x="9301162" y="3703637"/>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grpSp>
        <p:nvGrpSpPr>
          <p:cNvPr id="21" name="Group 55">
            <a:extLst>
              <a:ext uri="{FF2B5EF4-FFF2-40B4-BE49-F238E27FC236}">
                <a16:creationId xmlns:a16="http://schemas.microsoft.com/office/drawing/2014/main" xmlns="" id="{B8A2C612-1445-404A-B302-AF97CCD45743}"/>
              </a:ext>
            </a:extLst>
          </p:cNvPr>
          <p:cNvGrpSpPr>
            <a:grpSpLocks/>
          </p:cNvGrpSpPr>
          <p:nvPr/>
        </p:nvGrpSpPr>
        <p:grpSpPr bwMode="auto">
          <a:xfrm>
            <a:off x="6950075" y="3008312"/>
            <a:ext cx="3241675" cy="1704974"/>
            <a:chOff x="1791" y="1333"/>
            <a:chExt cx="2042" cy="1074"/>
          </a:xfrm>
        </p:grpSpPr>
        <p:sp>
          <p:nvSpPr>
            <p:cNvPr id="22" name="Line 42">
              <a:extLst>
                <a:ext uri="{FF2B5EF4-FFF2-40B4-BE49-F238E27FC236}">
                  <a16:creationId xmlns:a16="http://schemas.microsoft.com/office/drawing/2014/main" xmlns="" id="{450B677D-6B31-441E-A5EA-1F460FCA5447}"/>
                </a:ext>
              </a:extLst>
            </p:cNvPr>
            <p:cNvSpPr>
              <a:spLocks noChangeShapeType="1"/>
            </p:cNvSpPr>
            <p:nvPr/>
          </p:nvSpPr>
          <p:spPr bwMode="auto">
            <a:xfrm flipV="1">
              <a:off x="1791" y="1333"/>
              <a:ext cx="0" cy="363"/>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3" name="Line 43">
              <a:extLst>
                <a:ext uri="{FF2B5EF4-FFF2-40B4-BE49-F238E27FC236}">
                  <a16:creationId xmlns:a16="http://schemas.microsoft.com/office/drawing/2014/main" xmlns="" id="{8272D112-4128-4E5E-9EA5-3AE8335A6B85}"/>
                </a:ext>
              </a:extLst>
            </p:cNvPr>
            <p:cNvSpPr>
              <a:spLocks noChangeShapeType="1"/>
            </p:cNvSpPr>
            <p:nvPr/>
          </p:nvSpPr>
          <p:spPr bwMode="auto">
            <a:xfrm>
              <a:off x="1791" y="1333"/>
              <a:ext cx="2042"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4" name="Line 44">
              <a:extLst>
                <a:ext uri="{FF2B5EF4-FFF2-40B4-BE49-F238E27FC236}">
                  <a16:creationId xmlns:a16="http://schemas.microsoft.com/office/drawing/2014/main" xmlns="" id="{98B889E5-9DE2-4996-994E-60B1C6DC1562}"/>
                </a:ext>
              </a:extLst>
            </p:cNvPr>
            <p:cNvSpPr>
              <a:spLocks noChangeShapeType="1"/>
            </p:cNvSpPr>
            <p:nvPr/>
          </p:nvSpPr>
          <p:spPr bwMode="auto">
            <a:xfrm>
              <a:off x="3833" y="1333"/>
              <a:ext cx="0" cy="249"/>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sp>
          <p:nvSpPr>
            <p:cNvPr id="25" name="Text Box 48">
              <a:extLst>
                <a:ext uri="{FF2B5EF4-FFF2-40B4-BE49-F238E27FC236}">
                  <a16:creationId xmlns:a16="http://schemas.microsoft.com/office/drawing/2014/main" xmlns="" id="{2AB12B52-2C08-4519-9311-E001A408186A}"/>
                </a:ext>
              </a:extLst>
            </p:cNvPr>
            <p:cNvSpPr txBox="1">
              <a:spLocks noChangeArrowheads="1"/>
            </p:cNvSpPr>
            <p:nvPr/>
          </p:nvSpPr>
          <p:spPr bwMode="auto">
            <a:xfrm>
              <a:off x="2399" y="2119"/>
              <a:ext cx="27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grpSp>
      <p:grpSp>
        <p:nvGrpSpPr>
          <p:cNvPr id="26" name="Group 54">
            <a:extLst>
              <a:ext uri="{FF2B5EF4-FFF2-40B4-BE49-F238E27FC236}">
                <a16:creationId xmlns:a16="http://schemas.microsoft.com/office/drawing/2014/main" xmlns="" id="{03FF4015-6E1B-4308-845F-9D8266953AA0}"/>
              </a:ext>
            </a:extLst>
          </p:cNvPr>
          <p:cNvGrpSpPr>
            <a:grpSpLocks/>
          </p:cNvGrpSpPr>
          <p:nvPr/>
        </p:nvGrpSpPr>
        <p:grpSpPr bwMode="auto">
          <a:xfrm>
            <a:off x="5943600" y="2566194"/>
            <a:ext cx="3933825" cy="1725612"/>
            <a:chOff x="1610" y="1017"/>
            <a:chExt cx="2045" cy="1087"/>
          </a:xfrm>
        </p:grpSpPr>
        <p:sp>
          <p:nvSpPr>
            <p:cNvPr id="27" name="Text Box 29">
              <a:extLst>
                <a:ext uri="{FF2B5EF4-FFF2-40B4-BE49-F238E27FC236}">
                  <a16:creationId xmlns:a16="http://schemas.microsoft.com/office/drawing/2014/main" xmlns="" id="{D0AC657D-F1D0-44B4-8674-113839A5D643}"/>
                </a:ext>
              </a:extLst>
            </p:cNvPr>
            <p:cNvSpPr txBox="1">
              <a:spLocks noChangeArrowheads="1"/>
            </p:cNvSpPr>
            <p:nvPr/>
          </p:nvSpPr>
          <p:spPr bwMode="auto">
            <a:xfrm>
              <a:off x="2611" y="1017"/>
              <a:ext cx="27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28" name="Line 45">
              <a:extLst>
                <a:ext uri="{FF2B5EF4-FFF2-40B4-BE49-F238E27FC236}">
                  <a16:creationId xmlns:a16="http://schemas.microsoft.com/office/drawing/2014/main" xmlns="" id="{D405BE0C-E658-4683-94FD-5E1AEDBE2AAF}"/>
                </a:ext>
              </a:extLst>
            </p:cNvPr>
            <p:cNvSpPr>
              <a:spLocks noChangeShapeType="1"/>
            </p:cNvSpPr>
            <p:nvPr/>
          </p:nvSpPr>
          <p:spPr bwMode="auto">
            <a:xfrm>
              <a:off x="3651" y="1741"/>
              <a:ext cx="0" cy="363"/>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29" name="Line 46">
              <a:extLst>
                <a:ext uri="{FF2B5EF4-FFF2-40B4-BE49-F238E27FC236}">
                  <a16:creationId xmlns:a16="http://schemas.microsoft.com/office/drawing/2014/main" xmlns="" id="{E556D09E-73FE-4439-88A4-013A1A4FF796}"/>
                </a:ext>
              </a:extLst>
            </p:cNvPr>
            <p:cNvSpPr>
              <a:spLocks noChangeShapeType="1"/>
            </p:cNvSpPr>
            <p:nvPr/>
          </p:nvSpPr>
          <p:spPr bwMode="auto">
            <a:xfrm flipV="1">
              <a:off x="1615" y="2104"/>
              <a:ext cx="2040" cy="0"/>
            </a:xfrm>
            <a:prstGeom prst="line">
              <a:avLst/>
            </a:prstGeom>
            <a:noFill/>
            <a:ln w="38100">
              <a:solidFill>
                <a:srgbClr val="FF00FF"/>
              </a:solidFill>
              <a:round/>
              <a:headEnd/>
              <a:tailEnd/>
            </a:ln>
            <a:extLst>
              <a:ext uri="{909E8E84-426E-40DD-AFC4-6F175D3DCCD1}">
                <a14:hiddenFill xmlns:a14="http://schemas.microsoft.com/office/drawing/2010/main" xmlns="">
                  <a:noFill/>
                </a14:hiddenFill>
              </a:ext>
            </a:extLst>
          </p:spPr>
          <p:txBody>
            <a:bodyPr wrap="none"/>
            <a:lstStyle/>
            <a:p>
              <a:endParaRPr lang="zh-CN" altLang="en-US"/>
            </a:p>
          </p:txBody>
        </p:sp>
        <p:sp>
          <p:nvSpPr>
            <p:cNvPr id="30" name="Line 47">
              <a:extLst>
                <a:ext uri="{FF2B5EF4-FFF2-40B4-BE49-F238E27FC236}">
                  <a16:creationId xmlns:a16="http://schemas.microsoft.com/office/drawing/2014/main" xmlns="" id="{E90BC070-E0DD-45C7-A571-1BDA0C41E74A}"/>
                </a:ext>
              </a:extLst>
            </p:cNvPr>
            <p:cNvSpPr>
              <a:spLocks noChangeShapeType="1"/>
            </p:cNvSpPr>
            <p:nvPr/>
          </p:nvSpPr>
          <p:spPr bwMode="auto">
            <a:xfrm flipV="1">
              <a:off x="1610" y="1832"/>
              <a:ext cx="0" cy="272"/>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p>
          </p:txBody>
        </p:sp>
      </p:grpSp>
    </p:spTree>
    <p:extLst>
      <p:ext uri="{BB962C8B-B14F-4D97-AF65-F5344CB8AC3E}">
        <p14:creationId xmlns:p14="http://schemas.microsoft.com/office/powerpoint/2010/main" xmlns="" val="137510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right)">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D9ECD0-B60D-4ABA-84FF-6BDCC55FEE50}"/>
              </a:ext>
            </a:extLst>
          </p:cNvPr>
          <p:cNvSpPr>
            <a:spLocks noGrp="1"/>
          </p:cNvSpPr>
          <p:nvPr>
            <p:ph type="title"/>
          </p:nvPr>
        </p:nvSpPr>
        <p:spPr/>
        <p:txBody>
          <a:bodyPr/>
          <a:lstStyle/>
          <a:p>
            <a:r>
              <a:rPr lang="en-US" altLang="zh-CN" dirty="0"/>
              <a:t>2.4  </a:t>
            </a:r>
            <a:r>
              <a:rPr lang="zh-CN" altLang="en-US" dirty="0"/>
              <a:t>一元多项式的表示及相加</a:t>
            </a:r>
          </a:p>
        </p:txBody>
      </p:sp>
      <p:sp>
        <p:nvSpPr>
          <p:cNvPr id="3" name="内容占位符 2">
            <a:extLst>
              <a:ext uri="{FF2B5EF4-FFF2-40B4-BE49-F238E27FC236}">
                <a16:creationId xmlns:a16="http://schemas.microsoft.com/office/drawing/2014/main" xmlns="" id="{C33EF219-4A41-4F9E-9969-7BA05EF6BA4B}"/>
              </a:ext>
            </a:extLst>
          </p:cNvPr>
          <p:cNvSpPr>
            <a:spLocks noGrp="1"/>
          </p:cNvSpPr>
          <p:nvPr>
            <p:ph idx="1"/>
          </p:nvPr>
        </p:nvSpPr>
        <p:spPr>
          <a:xfrm>
            <a:off x="304800" y="1219200"/>
            <a:ext cx="11480800" cy="5334000"/>
          </a:xfrm>
        </p:spPr>
        <p:txBody>
          <a:bodyPr/>
          <a:lstStyle/>
          <a:p>
            <a:pPr marL="360000" indent="-360000">
              <a:lnSpc>
                <a:spcPct val="150000"/>
              </a:lnSpc>
              <a:spcBef>
                <a:spcPts val="600"/>
              </a:spcBef>
              <a:spcAft>
                <a:spcPts val="0"/>
              </a:spcAft>
            </a:pPr>
            <a:r>
              <a:rPr lang="zh-CN" altLang="en-US" dirty="0"/>
              <a:t>一元多项式可按升幂的形式写成：</a:t>
            </a:r>
          </a:p>
          <a:p>
            <a:pPr marL="933450" lvl="1" indent="-533400">
              <a:lnSpc>
                <a:spcPct val="150000"/>
              </a:lnSpc>
              <a:spcBef>
                <a:spcPts val="600"/>
              </a:spcBef>
              <a:spcAft>
                <a:spcPts val="0"/>
              </a:spcAft>
            </a:pPr>
            <a:r>
              <a:rPr lang="en-US" altLang="zh-CN" dirty="0" err="1"/>
              <a:t>P</a:t>
            </a:r>
            <a:r>
              <a:rPr lang="en-US" altLang="zh-CN" baseline="-25000" dirty="0" err="1"/>
              <a:t>n</a:t>
            </a:r>
            <a:r>
              <a:rPr lang="en-US" altLang="zh-CN" dirty="0"/>
              <a:t>(x) = p</a:t>
            </a:r>
            <a:r>
              <a:rPr lang="en-US" altLang="zh-CN" baseline="-25000" dirty="0"/>
              <a:t>0</a:t>
            </a:r>
            <a:r>
              <a:rPr lang="en-US" altLang="zh-CN" dirty="0"/>
              <a:t>+p</a:t>
            </a:r>
            <a:r>
              <a:rPr lang="en-US" altLang="zh-CN" baseline="-25000" dirty="0"/>
              <a:t>1</a:t>
            </a:r>
            <a:r>
              <a:rPr lang="en-US" altLang="zh-CN" dirty="0"/>
              <a:t>x</a:t>
            </a:r>
            <a:r>
              <a:rPr lang="en-US" altLang="zh-CN" baseline="30000" dirty="0"/>
              <a:t>1</a:t>
            </a:r>
            <a:r>
              <a:rPr lang="en-US" altLang="zh-CN" dirty="0"/>
              <a:t>+p</a:t>
            </a:r>
            <a:r>
              <a:rPr lang="en-US" altLang="zh-CN" baseline="-25000" dirty="0"/>
              <a:t>2</a:t>
            </a:r>
            <a:r>
              <a:rPr lang="en-US" altLang="zh-CN" dirty="0"/>
              <a:t>x</a:t>
            </a:r>
            <a:r>
              <a:rPr lang="en-US" altLang="zh-CN" baseline="30000" dirty="0"/>
              <a:t>2</a:t>
            </a:r>
            <a:r>
              <a:rPr lang="en-US" altLang="zh-CN" dirty="0"/>
              <a:t>+</a:t>
            </a:r>
            <a:r>
              <a:rPr lang="en-US" altLang="zh-CN" dirty="0">
                <a:latin typeface="Times New Roman" panose="02020603050405020304" pitchFamily="18" charset="0"/>
              </a:rPr>
              <a:t>…</a:t>
            </a:r>
            <a:r>
              <a:rPr lang="en-US" altLang="zh-CN" dirty="0"/>
              <a:t>+</a:t>
            </a:r>
            <a:r>
              <a:rPr lang="en-US" altLang="zh-CN" dirty="0" err="1"/>
              <a:t>p</a:t>
            </a:r>
            <a:r>
              <a:rPr lang="en-US" altLang="zh-CN" baseline="-25000" dirty="0" err="1"/>
              <a:t>n</a:t>
            </a:r>
            <a:r>
              <a:rPr lang="en-US" altLang="zh-CN" dirty="0" err="1"/>
              <a:t>x</a:t>
            </a:r>
            <a:r>
              <a:rPr lang="en-US" altLang="zh-CN" baseline="30000" dirty="0" err="1"/>
              <a:t>n</a:t>
            </a:r>
            <a:endParaRPr lang="zh-CN" altLang="en-US" dirty="0"/>
          </a:p>
          <a:p>
            <a:pPr marL="933450" lvl="1" indent="-533400">
              <a:lnSpc>
                <a:spcPct val="150000"/>
              </a:lnSpc>
              <a:spcBef>
                <a:spcPts val="600"/>
              </a:spcBef>
              <a:spcAft>
                <a:spcPts val="0"/>
              </a:spcAft>
            </a:pPr>
            <a:r>
              <a:rPr lang="zh-CN" altLang="en-US" dirty="0"/>
              <a:t>其中 </a:t>
            </a:r>
            <a:r>
              <a:rPr lang="en-US" altLang="zh-CN" dirty="0">
                <a:solidFill>
                  <a:srgbClr val="FF0000"/>
                </a:solidFill>
              </a:rPr>
              <a:t>p</a:t>
            </a:r>
            <a:r>
              <a:rPr lang="en-US" altLang="zh-CN" baseline="-25000" dirty="0">
                <a:solidFill>
                  <a:srgbClr val="FF0000"/>
                </a:solidFill>
              </a:rPr>
              <a:t>i</a:t>
            </a:r>
            <a:r>
              <a:rPr lang="en-US" altLang="zh-CN" dirty="0"/>
              <a:t> </a:t>
            </a:r>
            <a:r>
              <a:rPr lang="zh-CN" altLang="en-US" dirty="0"/>
              <a:t>是指数 </a:t>
            </a:r>
            <a:r>
              <a:rPr lang="en-US" altLang="zh-CN" dirty="0" err="1">
                <a:solidFill>
                  <a:srgbClr val="FF0000"/>
                </a:solidFill>
              </a:rPr>
              <a:t>i</a:t>
            </a:r>
            <a:r>
              <a:rPr lang="en-US" altLang="zh-CN" dirty="0">
                <a:solidFill>
                  <a:srgbClr val="FF0000"/>
                </a:solidFill>
              </a:rPr>
              <a:t> </a:t>
            </a:r>
            <a:r>
              <a:rPr lang="zh-CN" altLang="en-US" dirty="0"/>
              <a:t>的项的系数</a:t>
            </a:r>
            <a:endParaRPr lang="en-US" altLang="zh-CN" dirty="0"/>
          </a:p>
          <a:p>
            <a:pPr marL="360000" indent="-360000">
              <a:lnSpc>
                <a:spcPct val="150000"/>
              </a:lnSpc>
              <a:spcBef>
                <a:spcPts val="600"/>
              </a:spcBef>
              <a:spcAft>
                <a:spcPts val="0"/>
              </a:spcAft>
            </a:pPr>
            <a:r>
              <a:rPr lang="zh-CN" altLang="en-US" dirty="0"/>
              <a:t>假设 </a:t>
            </a:r>
            <a:r>
              <a:rPr lang="en-US" altLang="zh-CN" dirty="0" err="1"/>
              <a:t>Q</a:t>
            </a:r>
            <a:r>
              <a:rPr lang="en-US" altLang="zh-CN" sz="2400" baseline="-25000" dirty="0" err="1"/>
              <a:t>m</a:t>
            </a:r>
            <a:r>
              <a:rPr lang="en-US" altLang="zh-CN" dirty="0"/>
              <a:t>(x) </a:t>
            </a:r>
            <a:r>
              <a:rPr lang="zh-CN" altLang="en-US" dirty="0"/>
              <a:t>是一个一元多项式，则它也可以用一个线性表</a:t>
            </a:r>
            <a:r>
              <a:rPr lang="en-US" altLang="zh-CN" dirty="0"/>
              <a:t>Q</a:t>
            </a:r>
            <a:r>
              <a:rPr lang="zh-CN" altLang="en-US" dirty="0"/>
              <a:t>来表示。即：</a:t>
            </a:r>
          </a:p>
          <a:p>
            <a:pPr marL="933450" lvl="1" indent="-533400">
              <a:lnSpc>
                <a:spcPct val="150000"/>
              </a:lnSpc>
              <a:spcBef>
                <a:spcPts val="600"/>
              </a:spcBef>
              <a:spcAft>
                <a:spcPts val="0"/>
              </a:spcAft>
            </a:pPr>
            <a:r>
              <a:rPr lang="en-US" altLang="zh-CN" dirty="0"/>
              <a:t>Q= (q</a:t>
            </a:r>
            <a:r>
              <a:rPr lang="en-US" altLang="zh-CN" baseline="-25000" dirty="0"/>
              <a:t>0</a:t>
            </a:r>
            <a:r>
              <a:rPr lang="zh-CN" altLang="en-US" dirty="0"/>
              <a:t>，</a:t>
            </a:r>
            <a:r>
              <a:rPr lang="en-US" altLang="zh-CN" dirty="0"/>
              <a:t>q</a:t>
            </a:r>
            <a:r>
              <a:rPr lang="en-US" altLang="zh-CN" baseline="-25000" dirty="0"/>
              <a:t>1</a:t>
            </a:r>
            <a:r>
              <a:rPr lang="zh-CN" altLang="en-US" dirty="0"/>
              <a:t>，</a:t>
            </a:r>
            <a:r>
              <a:rPr lang="en-US" altLang="zh-CN" dirty="0"/>
              <a:t>q</a:t>
            </a:r>
            <a:r>
              <a:rPr lang="en-US" altLang="zh-CN" baseline="-25000" dirty="0"/>
              <a:t>2</a:t>
            </a:r>
            <a:r>
              <a:rPr lang="zh-CN" altLang="en-US" dirty="0"/>
              <a:t>， </a:t>
            </a:r>
            <a:r>
              <a:rPr lang="en-US" altLang="zh-CN" dirty="0">
                <a:latin typeface="Times New Roman" panose="02020603050405020304" pitchFamily="18" charset="0"/>
              </a:rPr>
              <a:t>…</a:t>
            </a:r>
            <a:r>
              <a:rPr lang="zh-CN" altLang="en-US" dirty="0"/>
              <a:t>，</a:t>
            </a:r>
            <a:r>
              <a:rPr lang="en-US" altLang="zh-CN" dirty="0" err="1"/>
              <a:t>q</a:t>
            </a:r>
            <a:r>
              <a:rPr lang="en-US" altLang="zh-CN" baseline="-25000" dirty="0" err="1"/>
              <a:t>m</a:t>
            </a:r>
            <a:r>
              <a:rPr lang="en-US" altLang="zh-CN" dirty="0"/>
              <a:t> )</a:t>
            </a:r>
          </a:p>
          <a:p>
            <a:pPr marL="360000" indent="-360000">
              <a:lnSpc>
                <a:spcPct val="150000"/>
              </a:lnSpc>
              <a:spcBef>
                <a:spcPts val="600"/>
              </a:spcBef>
              <a:spcAft>
                <a:spcPts val="0"/>
              </a:spcAft>
            </a:pPr>
            <a:r>
              <a:rPr lang="zh-CN" altLang="en-US" dirty="0"/>
              <a:t>若假设</a:t>
            </a:r>
            <a:r>
              <a:rPr lang="en-US" altLang="zh-CN" dirty="0"/>
              <a:t>m&lt;n</a:t>
            </a:r>
            <a:r>
              <a:rPr lang="zh-CN" altLang="en-US" dirty="0"/>
              <a:t>，则两个多项式相加的结果</a:t>
            </a:r>
            <a:endParaRPr lang="en-US" altLang="zh-CN" dirty="0"/>
          </a:p>
          <a:p>
            <a:pPr marL="933450" lvl="1" indent="-533400">
              <a:lnSpc>
                <a:spcPct val="150000"/>
              </a:lnSpc>
              <a:spcBef>
                <a:spcPts val="600"/>
              </a:spcBef>
              <a:spcAft>
                <a:spcPts val="0"/>
              </a:spcAft>
            </a:pPr>
            <a:r>
              <a:rPr lang="en-US" altLang="zh-CN" dirty="0"/>
              <a:t>R</a:t>
            </a:r>
            <a:r>
              <a:rPr lang="en-US" altLang="zh-CN" baseline="-25000" dirty="0"/>
              <a:t>n</a:t>
            </a:r>
            <a:r>
              <a:rPr lang="en-US" altLang="zh-CN" dirty="0"/>
              <a:t>(x)= </a:t>
            </a:r>
            <a:r>
              <a:rPr lang="en-US" altLang="zh-CN" dirty="0" err="1"/>
              <a:t>P</a:t>
            </a:r>
            <a:r>
              <a:rPr lang="en-US" altLang="zh-CN" baseline="-25000" dirty="0" err="1"/>
              <a:t>n</a:t>
            </a:r>
            <a:r>
              <a:rPr lang="en-US" altLang="zh-CN" dirty="0"/>
              <a:t>(x) + </a:t>
            </a:r>
            <a:r>
              <a:rPr lang="en-US" altLang="zh-CN" dirty="0" err="1"/>
              <a:t>Q</a:t>
            </a:r>
            <a:r>
              <a:rPr lang="en-US" altLang="zh-CN" baseline="-25000" dirty="0" err="1"/>
              <a:t>m</a:t>
            </a:r>
            <a:r>
              <a:rPr lang="en-US" altLang="zh-CN" dirty="0"/>
              <a:t>(x)</a:t>
            </a:r>
            <a:r>
              <a:rPr lang="zh-CN" altLang="en-US" dirty="0"/>
              <a:t>，也可以用线性表</a:t>
            </a:r>
            <a:r>
              <a:rPr lang="en-US" altLang="zh-CN" dirty="0"/>
              <a:t>R</a:t>
            </a:r>
            <a:r>
              <a:rPr lang="zh-CN" altLang="en-US" dirty="0"/>
              <a:t>来表示：</a:t>
            </a:r>
          </a:p>
          <a:p>
            <a:pPr marL="933450" lvl="1" indent="-533400">
              <a:lnSpc>
                <a:spcPct val="150000"/>
              </a:lnSpc>
              <a:spcBef>
                <a:spcPts val="600"/>
              </a:spcBef>
              <a:spcAft>
                <a:spcPts val="0"/>
              </a:spcAft>
            </a:pPr>
            <a:r>
              <a:rPr lang="en-US" altLang="zh-CN" dirty="0"/>
              <a:t>R=(p</a:t>
            </a:r>
            <a:r>
              <a:rPr lang="en-US" altLang="zh-CN" baseline="-25000" dirty="0"/>
              <a:t>0</a:t>
            </a:r>
            <a:r>
              <a:rPr lang="en-US" altLang="zh-CN" dirty="0"/>
              <a:t>+q</a:t>
            </a:r>
            <a:r>
              <a:rPr lang="en-US" altLang="zh-CN" baseline="-25000" dirty="0"/>
              <a:t>0</a:t>
            </a:r>
            <a:r>
              <a:rPr lang="zh-CN" altLang="en-US" dirty="0"/>
              <a:t>，</a:t>
            </a:r>
            <a:r>
              <a:rPr lang="en-US" altLang="zh-CN" dirty="0"/>
              <a:t>p</a:t>
            </a:r>
            <a:r>
              <a:rPr lang="en-US" altLang="zh-CN" baseline="-25000" dirty="0"/>
              <a:t>1</a:t>
            </a:r>
            <a:r>
              <a:rPr lang="en-US" altLang="zh-CN" dirty="0"/>
              <a:t>+ q</a:t>
            </a:r>
            <a:r>
              <a:rPr lang="en-US" altLang="zh-CN" baseline="-25000" dirty="0"/>
              <a:t>1</a:t>
            </a:r>
            <a:r>
              <a:rPr lang="en-US" altLang="zh-CN" dirty="0"/>
              <a:t>,</a:t>
            </a:r>
            <a:r>
              <a:rPr lang="zh-CN" altLang="en-US" dirty="0"/>
              <a:t>，</a:t>
            </a:r>
            <a:r>
              <a:rPr lang="en-US" altLang="zh-CN" dirty="0"/>
              <a:t>p</a:t>
            </a:r>
            <a:r>
              <a:rPr lang="en-US" altLang="zh-CN" baseline="-25000" dirty="0"/>
              <a:t>2</a:t>
            </a:r>
            <a:r>
              <a:rPr lang="en-US" altLang="zh-CN" dirty="0"/>
              <a:t>+ q</a:t>
            </a:r>
            <a:r>
              <a:rPr lang="en-US" altLang="zh-CN" baseline="-25000" dirty="0"/>
              <a:t>2</a:t>
            </a:r>
            <a:r>
              <a:rPr lang="zh-CN" altLang="en-US" dirty="0"/>
              <a:t>，</a:t>
            </a:r>
            <a:r>
              <a:rPr lang="en-US" altLang="zh-CN" dirty="0">
                <a:latin typeface="Times New Roman" panose="02020603050405020304" pitchFamily="18" charset="0"/>
              </a:rPr>
              <a:t>…</a:t>
            </a:r>
            <a:r>
              <a:rPr lang="zh-CN" altLang="en-US" dirty="0"/>
              <a:t>，</a:t>
            </a:r>
            <a:r>
              <a:rPr lang="en-US" altLang="zh-CN" dirty="0"/>
              <a:t>p</a:t>
            </a:r>
            <a:r>
              <a:rPr lang="en-US" altLang="zh-CN" baseline="-25000" dirty="0"/>
              <a:t>m</a:t>
            </a:r>
            <a:r>
              <a:rPr lang="en-US" altLang="zh-CN" dirty="0"/>
              <a:t>+ </a:t>
            </a:r>
            <a:r>
              <a:rPr lang="en-US" altLang="zh-CN" dirty="0" err="1"/>
              <a:t>q</a:t>
            </a:r>
            <a:r>
              <a:rPr lang="en-US" altLang="zh-CN" baseline="-25000" dirty="0" err="1"/>
              <a:t>m</a:t>
            </a:r>
            <a:r>
              <a:rPr lang="en-US" altLang="zh-CN" dirty="0"/>
              <a:t> </a:t>
            </a:r>
            <a:r>
              <a:rPr lang="zh-CN" altLang="en-US" dirty="0"/>
              <a:t>，</a:t>
            </a:r>
            <a:r>
              <a:rPr lang="en-US" altLang="zh-CN" dirty="0"/>
              <a:t>p</a:t>
            </a:r>
            <a:r>
              <a:rPr lang="en-US" altLang="zh-CN" baseline="-25000" dirty="0"/>
              <a:t>m+1</a:t>
            </a:r>
            <a:r>
              <a:rPr lang="zh-CN" altLang="en-US" dirty="0"/>
              <a:t>，</a:t>
            </a:r>
            <a:r>
              <a:rPr lang="en-US" altLang="zh-CN" dirty="0">
                <a:latin typeface="Times New Roman" panose="02020603050405020304" pitchFamily="18" charset="0"/>
              </a:rPr>
              <a:t>…</a:t>
            </a:r>
            <a:r>
              <a:rPr lang="zh-CN" altLang="en-US" dirty="0"/>
              <a:t>，</a:t>
            </a:r>
            <a:r>
              <a:rPr lang="en-US" altLang="zh-CN" dirty="0" err="1"/>
              <a:t>p</a:t>
            </a:r>
            <a:r>
              <a:rPr lang="en-US" altLang="zh-CN" baseline="-25000" dirty="0" err="1"/>
              <a:t>n</a:t>
            </a:r>
            <a:r>
              <a:rPr lang="en-US" altLang="zh-CN" dirty="0"/>
              <a:t>)</a:t>
            </a:r>
          </a:p>
          <a:p>
            <a:pPr>
              <a:lnSpc>
                <a:spcPct val="150000"/>
              </a:lnSpc>
              <a:spcBef>
                <a:spcPts val="600"/>
              </a:spcBef>
              <a:spcAft>
                <a:spcPts val="0"/>
              </a:spcAft>
            </a:pPr>
            <a:endParaRPr lang="zh-CN" altLang="en-US" dirty="0"/>
          </a:p>
        </p:txBody>
      </p:sp>
    </p:spTree>
    <p:extLst>
      <p:ext uri="{BB962C8B-B14F-4D97-AF65-F5344CB8AC3E}">
        <p14:creationId xmlns:p14="http://schemas.microsoft.com/office/powerpoint/2010/main" xmlns="" val="9810064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99F3C4-0C0A-4471-8337-2EA5E53AE8AA}"/>
              </a:ext>
            </a:extLst>
          </p:cNvPr>
          <p:cNvSpPr>
            <a:spLocks noGrp="1"/>
          </p:cNvSpPr>
          <p:nvPr>
            <p:ph type="title"/>
          </p:nvPr>
        </p:nvSpPr>
        <p:spPr/>
        <p:txBody>
          <a:bodyPr/>
          <a:lstStyle/>
          <a:p>
            <a:r>
              <a:rPr lang="zh-CN" altLang="en-US" dirty="0"/>
              <a:t>一元多项式的存储 </a:t>
            </a:r>
          </a:p>
        </p:txBody>
      </p:sp>
      <p:sp>
        <p:nvSpPr>
          <p:cNvPr id="3" name="内容占位符 2">
            <a:extLst>
              <a:ext uri="{FF2B5EF4-FFF2-40B4-BE49-F238E27FC236}">
                <a16:creationId xmlns:a16="http://schemas.microsoft.com/office/drawing/2014/main" xmlns="" id="{5BF5AEBA-F159-411E-B3C8-1759C7B77556}"/>
              </a:ext>
            </a:extLst>
          </p:cNvPr>
          <p:cNvSpPr>
            <a:spLocks noGrp="1"/>
          </p:cNvSpPr>
          <p:nvPr>
            <p:ph idx="1"/>
          </p:nvPr>
        </p:nvSpPr>
        <p:spPr>
          <a:xfrm>
            <a:off x="304800" y="1600200"/>
            <a:ext cx="11480800" cy="4953000"/>
          </a:xfrm>
        </p:spPr>
        <p:txBody>
          <a:bodyPr/>
          <a:lstStyle/>
          <a:p>
            <a:pPr>
              <a:lnSpc>
                <a:spcPct val="150000"/>
              </a:lnSpc>
              <a:spcBef>
                <a:spcPts val="1200"/>
              </a:spcBef>
            </a:pPr>
            <a:r>
              <a:rPr lang="zh-CN" altLang="en-US" sz="2800" dirty="0"/>
              <a:t>一元多项式可以利用顺序表来处理，其存储方式：</a:t>
            </a:r>
            <a:endParaRPr lang="en-US" altLang="zh-CN" sz="2800" dirty="0"/>
          </a:p>
          <a:p>
            <a:pPr lvl="1">
              <a:lnSpc>
                <a:spcPct val="150000"/>
              </a:lnSpc>
              <a:spcBef>
                <a:spcPts val="1200"/>
              </a:spcBef>
            </a:pPr>
            <a:r>
              <a:rPr lang="zh-CN" altLang="en-US" sz="2800" dirty="0"/>
              <a:t>顺序存储 </a:t>
            </a:r>
          </a:p>
          <a:p>
            <a:pPr lvl="1">
              <a:lnSpc>
                <a:spcPct val="150000"/>
              </a:lnSpc>
              <a:spcBef>
                <a:spcPts val="1200"/>
              </a:spcBef>
            </a:pPr>
            <a:r>
              <a:rPr lang="zh-CN" altLang="en-US" sz="2800" dirty="0"/>
              <a:t>链式存储 </a:t>
            </a:r>
          </a:p>
          <a:p>
            <a:pPr>
              <a:lnSpc>
                <a:spcPct val="150000"/>
              </a:lnSpc>
              <a:spcBef>
                <a:spcPts val="1200"/>
              </a:spcBef>
            </a:pPr>
            <a:endParaRPr lang="zh-CN" altLang="en-US" sz="2800" dirty="0"/>
          </a:p>
        </p:txBody>
      </p:sp>
    </p:spTree>
    <p:extLst>
      <p:ext uri="{BB962C8B-B14F-4D97-AF65-F5344CB8AC3E}">
        <p14:creationId xmlns:p14="http://schemas.microsoft.com/office/powerpoint/2010/main" xmlns="" val="4839371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0A41F272-6B70-4113-8425-587FD2AA1BCC}"/>
              </a:ext>
            </a:extLst>
          </p:cNvPr>
          <p:cNvSpPr>
            <a:spLocks noGrp="1"/>
          </p:cNvSpPr>
          <p:nvPr>
            <p:ph type="dt" sz="half" idx="4294967295"/>
          </p:nvPr>
        </p:nvSpPr>
        <p:spPr/>
        <p:txBody>
          <a:bodyPr/>
          <a:lstStyle/>
          <a:p>
            <a:fld id="{B831B9A2-E7DE-4749-9229-6F22DEC68A18}" type="datetime1">
              <a:rPr lang="zh-CN" altLang="en-US"/>
              <a:pPr/>
              <a:t>2023/3/15</a:t>
            </a:fld>
            <a:endParaRPr lang="en-US" altLang="zh-CN"/>
          </a:p>
        </p:txBody>
      </p:sp>
      <p:sp>
        <p:nvSpPr>
          <p:cNvPr id="5" name="灯片编号占位符 5">
            <a:extLst>
              <a:ext uri="{FF2B5EF4-FFF2-40B4-BE49-F238E27FC236}">
                <a16:creationId xmlns:a16="http://schemas.microsoft.com/office/drawing/2014/main" xmlns="" id="{0AC28006-9D31-4541-B0F3-B46396D33491}"/>
              </a:ext>
            </a:extLst>
          </p:cNvPr>
          <p:cNvSpPr>
            <a:spLocks noGrp="1"/>
          </p:cNvSpPr>
          <p:nvPr>
            <p:ph type="sldNum" sz="quarter" idx="4294967295"/>
          </p:nvPr>
        </p:nvSpPr>
        <p:spPr/>
        <p:txBody>
          <a:bodyPr/>
          <a:lstStyle/>
          <a:p>
            <a:fld id="{5CCF246E-BF74-4DBE-99FC-6DBF9DD359E3}" type="slidenum">
              <a:rPr lang="en-US" altLang="zh-CN"/>
              <a:pPr/>
              <a:t>68</a:t>
            </a:fld>
            <a:endParaRPr lang="en-US" altLang="zh-CN"/>
          </a:p>
        </p:txBody>
      </p:sp>
      <p:sp>
        <p:nvSpPr>
          <p:cNvPr id="156674" name="Rectangle 2">
            <a:extLst>
              <a:ext uri="{FF2B5EF4-FFF2-40B4-BE49-F238E27FC236}">
                <a16:creationId xmlns:a16="http://schemas.microsoft.com/office/drawing/2014/main" xmlns="" id="{44E2A088-647F-47AB-9519-129A4F11710A}"/>
              </a:ext>
            </a:extLst>
          </p:cNvPr>
          <p:cNvSpPr>
            <a:spLocks noGrp="1" noChangeArrowheads="1"/>
          </p:cNvSpPr>
          <p:nvPr>
            <p:ph type="title"/>
          </p:nvPr>
        </p:nvSpPr>
        <p:spPr/>
        <p:txBody>
          <a:bodyPr/>
          <a:lstStyle/>
          <a:p>
            <a:r>
              <a:rPr lang="zh-CN" altLang="en-US" dirty="0"/>
              <a:t>一元多项式的顺序存储</a:t>
            </a:r>
            <a:r>
              <a:rPr lang="en-US" altLang="zh-CN" dirty="0"/>
              <a:t>-</a:t>
            </a:r>
            <a:r>
              <a:rPr lang="zh-CN" altLang="en-US" dirty="0"/>
              <a:t>方法</a:t>
            </a:r>
            <a:r>
              <a:rPr lang="en-US" altLang="zh-CN" dirty="0"/>
              <a:t>1</a:t>
            </a:r>
            <a:endParaRPr lang="zh-CN" altLang="en-US" dirty="0"/>
          </a:p>
        </p:txBody>
      </p:sp>
      <p:sp>
        <p:nvSpPr>
          <p:cNvPr id="156675" name="Rectangle 3">
            <a:extLst>
              <a:ext uri="{FF2B5EF4-FFF2-40B4-BE49-F238E27FC236}">
                <a16:creationId xmlns:a16="http://schemas.microsoft.com/office/drawing/2014/main" xmlns="" id="{3970D0A7-7247-427E-9CFF-1FFA94DCEB09}"/>
              </a:ext>
            </a:extLst>
          </p:cNvPr>
          <p:cNvSpPr>
            <a:spLocks noGrp="1" noChangeArrowheads="1"/>
          </p:cNvSpPr>
          <p:nvPr>
            <p:ph type="body" idx="1"/>
          </p:nvPr>
        </p:nvSpPr>
        <p:spPr>
          <a:xfrm>
            <a:off x="304800" y="1219200"/>
            <a:ext cx="11506200" cy="3200400"/>
          </a:xfrm>
        </p:spPr>
        <p:txBody>
          <a:bodyPr/>
          <a:lstStyle/>
          <a:p>
            <a:pPr>
              <a:lnSpc>
                <a:spcPct val="150000"/>
              </a:lnSpc>
              <a:spcBef>
                <a:spcPts val="0"/>
              </a:spcBef>
              <a:spcAft>
                <a:spcPts val="0"/>
              </a:spcAft>
            </a:pPr>
            <a:r>
              <a:rPr lang="zh-CN" altLang="en-US" sz="2300" dirty="0"/>
              <a:t>一元多项式</a:t>
            </a:r>
            <a:r>
              <a:rPr lang="en-US" altLang="zh-CN" sz="2300" dirty="0" err="1"/>
              <a:t>Pn</a:t>
            </a:r>
            <a:r>
              <a:rPr lang="en-US" altLang="zh-CN" sz="2300" dirty="0"/>
              <a:t>(x)</a:t>
            </a:r>
            <a:r>
              <a:rPr lang="zh-CN" altLang="en-US" sz="2300" dirty="0"/>
              <a:t>的顺序表示有两种：</a:t>
            </a:r>
          </a:p>
          <a:p>
            <a:pPr>
              <a:lnSpc>
                <a:spcPct val="150000"/>
              </a:lnSpc>
              <a:spcBef>
                <a:spcPts val="0"/>
              </a:spcBef>
              <a:spcAft>
                <a:spcPts val="0"/>
              </a:spcAft>
            </a:pPr>
            <a:r>
              <a:rPr lang="zh-CN" altLang="en-US" sz="2300" dirty="0"/>
              <a:t>方法</a:t>
            </a:r>
            <a:r>
              <a:rPr lang="en-US" altLang="zh-CN" sz="2300" dirty="0"/>
              <a:t>1</a:t>
            </a:r>
            <a:r>
              <a:rPr lang="zh-CN" altLang="en-US" sz="2300" dirty="0"/>
              <a:t>：只存储该一元多项式各项的系数，每个系数所对应的指数项则隐含在存储系数的顺序表的下标中。</a:t>
            </a:r>
            <a:endParaRPr lang="en-US" altLang="zh-CN" sz="2300" dirty="0"/>
          </a:p>
          <a:p>
            <a:pPr>
              <a:lnSpc>
                <a:spcPct val="150000"/>
              </a:lnSpc>
              <a:spcBef>
                <a:spcPts val="0"/>
              </a:spcBef>
              <a:spcAft>
                <a:spcPts val="0"/>
              </a:spcAft>
            </a:pPr>
            <a:r>
              <a:rPr lang="zh-CN" altLang="en-US" sz="2300" dirty="0"/>
              <a:t>采用这种存储方法使得多项式的</a:t>
            </a:r>
            <a:r>
              <a:rPr lang="zh-CN" altLang="en-US" sz="2300" dirty="0">
                <a:solidFill>
                  <a:srgbClr val="FF0000"/>
                </a:solidFill>
              </a:rPr>
              <a:t>相加运算</a:t>
            </a:r>
            <a:r>
              <a:rPr lang="zh-CN" altLang="en-US" sz="2300" dirty="0"/>
              <a:t>的算法定义十分</a:t>
            </a:r>
            <a:r>
              <a:rPr lang="zh-CN" altLang="en-US" sz="2300" dirty="0">
                <a:solidFill>
                  <a:srgbClr val="FF0000"/>
                </a:solidFill>
              </a:rPr>
              <a:t>简单</a:t>
            </a:r>
            <a:r>
              <a:rPr lang="zh-CN" altLang="en-US" sz="2300" dirty="0"/>
              <a:t>，只需将下标相同的单元的内容相加即可。</a:t>
            </a:r>
            <a:endParaRPr lang="en-US" altLang="zh-CN" sz="2300" dirty="0"/>
          </a:p>
          <a:p>
            <a:pPr>
              <a:lnSpc>
                <a:spcPct val="150000"/>
              </a:lnSpc>
              <a:spcBef>
                <a:spcPts val="0"/>
              </a:spcBef>
              <a:spcAft>
                <a:spcPts val="0"/>
              </a:spcAft>
            </a:pPr>
            <a:r>
              <a:rPr lang="zh-CN" altLang="en-US" sz="2300" dirty="0"/>
              <a:t>适合于存储表示</a:t>
            </a:r>
            <a:r>
              <a:rPr lang="zh-CN" altLang="en-US" sz="2300" dirty="0">
                <a:solidFill>
                  <a:srgbClr val="FF0000"/>
                </a:solidFill>
              </a:rPr>
              <a:t>非零系数多</a:t>
            </a:r>
            <a:r>
              <a:rPr lang="zh-CN" altLang="en-US" sz="2300" dirty="0"/>
              <a:t>的多项式。</a:t>
            </a:r>
          </a:p>
          <a:p>
            <a:pPr>
              <a:lnSpc>
                <a:spcPct val="150000"/>
              </a:lnSpc>
              <a:spcBef>
                <a:spcPts val="0"/>
              </a:spcBef>
              <a:spcAft>
                <a:spcPts val="0"/>
              </a:spcAft>
            </a:pPr>
            <a:endParaRPr lang="zh-CN" altLang="en-US" sz="2300" dirty="0"/>
          </a:p>
        </p:txBody>
      </p:sp>
      <p:sp>
        <p:nvSpPr>
          <p:cNvPr id="6" name="Rectangle 6">
            <a:extLst>
              <a:ext uri="{FF2B5EF4-FFF2-40B4-BE49-F238E27FC236}">
                <a16:creationId xmlns:a16="http://schemas.microsoft.com/office/drawing/2014/main" xmlns="" id="{9114C913-DEF6-400A-8F02-C868C4CC30EF}"/>
              </a:ext>
            </a:extLst>
          </p:cNvPr>
          <p:cNvSpPr>
            <a:spLocks noChangeArrowheads="1"/>
          </p:cNvSpPr>
          <p:nvPr/>
        </p:nvSpPr>
        <p:spPr bwMode="auto">
          <a:xfrm>
            <a:off x="3665538"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i="1" kern="0" dirty="0">
                <a:solidFill>
                  <a:srgbClr val="3333FF"/>
                </a:solidFill>
                <a:latin typeface="微软雅黑" panose="020B0503020204020204" pitchFamily="34" charset="-122"/>
                <a:ea typeface="微软雅黑" panose="020B0503020204020204" pitchFamily="34" charset="-122"/>
                <a:cs typeface="Times New Roman" pitchFamily="18" charset="0"/>
              </a:rPr>
              <a:t>p</a:t>
            </a:r>
            <a:r>
              <a:rPr lang="en-US" altLang="zh-CN" b="1" kern="0" baseline="-25000" dirty="0">
                <a:solidFill>
                  <a:srgbClr val="3333FF"/>
                </a:solidFill>
                <a:latin typeface="微软雅黑" panose="020B0503020204020204" pitchFamily="34" charset="-122"/>
                <a:ea typeface="微软雅黑" panose="020B0503020204020204" pitchFamily="34" charset="-122"/>
                <a:cs typeface="Times New Roman" pitchFamily="18" charset="0"/>
              </a:rPr>
              <a:t>0</a:t>
            </a:r>
          </a:p>
        </p:txBody>
      </p:sp>
      <p:sp>
        <p:nvSpPr>
          <p:cNvPr id="7" name="Rectangle 7">
            <a:extLst>
              <a:ext uri="{FF2B5EF4-FFF2-40B4-BE49-F238E27FC236}">
                <a16:creationId xmlns:a16="http://schemas.microsoft.com/office/drawing/2014/main" xmlns="" id="{03EB7401-9EE4-4A13-AA0A-68008D052815}"/>
              </a:ext>
            </a:extLst>
          </p:cNvPr>
          <p:cNvSpPr>
            <a:spLocks noChangeArrowheads="1"/>
          </p:cNvSpPr>
          <p:nvPr/>
        </p:nvSpPr>
        <p:spPr bwMode="auto">
          <a:xfrm>
            <a:off x="4206875"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i="1" kern="0" dirty="0">
                <a:solidFill>
                  <a:srgbClr val="3333FF"/>
                </a:solidFill>
                <a:latin typeface="微软雅黑" panose="020B0503020204020204" pitchFamily="34" charset="-122"/>
                <a:ea typeface="微软雅黑" panose="020B0503020204020204" pitchFamily="34" charset="-122"/>
                <a:cs typeface="Times New Roman" pitchFamily="18" charset="0"/>
              </a:rPr>
              <a:t>p</a:t>
            </a:r>
            <a:r>
              <a:rPr lang="en-US" altLang="zh-CN" b="1" kern="0" baseline="-25000" dirty="0">
                <a:solidFill>
                  <a:srgbClr val="3333FF"/>
                </a:solidFill>
                <a:latin typeface="微软雅黑" panose="020B0503020204020204" pitchFamily="34" charset="-122"/>
                <a:ea typeface="微软雅黑" panose="020B0503020204020204" pitchFamily="34" charset="-122"/>
                <a:cs typeface="Times New Roman" pitchFamily="18" charset="0"/>
              </a:rPr>
              <a:t>1</a:t>
            </a:r>
          </a:p>
        </p:txBody>
      </p:sp>
      <p:sp>
        <p:nvSpPr>
          <p:cNvPr id="8" name="Rectangle 8">
            <a:extLst>
              <a:ext uri="{FF2B5EF4-FFF2-40B4-BE49-F238E27FC236}">
                <a16:creationId xmlns:a16="http://schemas.microsoft.com/office/drawing/2014/main" xmlns="" id="{6F84BA5F-D2FA-4738-A6A6-FD577C93633D}"/>
              </a:ext>
            </a:extLst>
          </p:cNvPr>
          <p:cNvSpPr>
            <a:spLocks noChangeArrowheads="1"/>
          </p:cNvSpPr>
          <p:nvPr/>
        </p:nvSpPr>
        <p:spPr bwMode="auto">
          <a:xfrm>
            <a:off x="4746625"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kern="0" baseline="-25000">
                <a:solidFill>
                  <a:srgbClr val="660066"/>
                </a:solidFill>
                <a:latin typeface="微软雅黑" panose="020B0503020204020204" pitchFamily="34" charset="-122"/>
                <a:ea typeface="微软雅黑" panose="020B0503020204020204" pitchFamily="34" charset="-122"/>
                <a:cs typeface="Times New Roman" pitchFamily="18" charset="0"/>
              </a:rPr>
              <a:t>…</a:t>
            </a:r>
          </a:p>
        </p:txBody>
      </p:sp>
      <p:sp>
        <p:nvSpPr>
          <p:cNvPr id="9" name="Rectangle 9">
            <a:extLst>
              <a:ext uri="{FF2B5EF4-FFF2-40B4-BE49-F238E27FC236}">
                <a16:creationId xmlns:a16="http://schemas.microsoft.com/office/drawing/2014/main" xmlns="" id="{B244A7D1-CB0F-4C99-A4DE-CA2AFDA36326}"/>
              </a:ext>
            </a:extLst>
          </p:cNvPr>
          <p:cNvSpPr>
            <a:spLocks noChangeArrowheads="1"/>
          </p:cNvSpPr>
          <p:nvPr/>
        </p:nvSpPr>
        <p:spPr bwMode="auto">
          <a:xfrm>
            <a:off x="5287963"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i="1" kern="0" dirty="0">
                <a:solidFill>
                  <a:srgbClr val="3333FF"/>
                </a:solidFill>
                <a:latin typeface="微软雅黑" panose="020B0503020204020204" pitchFamily="34" charset="-122"/>
                <a:ea typeface="微软雅黑" panose="020B0503020204020204" pitchFamily="34" charset="-122"/>
                <a:cs typeface="Times New Roman" pitchFamily="18" charset="0"/>
              </a:rPr>
              <a:t>p</a:t>
            </a:r>
            <a:r>
              <a:rPr lang="en-US" altLang="zh-CN" b="1" i="1" kern="0" baseline="-25000"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10" name="Rectangle 10">
            <a:extLst>
              <a:ext uri="{FF2B5EF4-FFF2-40B4-BE49-F238E27FC236}">
                <a16:creationId xmlns:a16="http://schemas.microsoft.com/office/drawing/2014/main" xmlns="" id="{BCFFA3FE-6C0C-4DBB-867D-BBF8CF0E15F0}"/>
              </a:ext>
            </a:extLst>
          </p:cNvPr>
          <p:cNvSpPr>
            <a:spLocks noChangeArrowheads="1"/>
          </p:cNvSpPr>
          <p:nvPr/>
        </p:nvSpPr>
        <p:spPr bwMode="auto">
          <a:xfrm>
            <a:off x="5826125"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kern="0" baseline="-25000">
                <a:solidFill>
                  <a:srgbClr val="660066"/>
                </a:solidFill>
                <a:latin typeface="微软雅黑" panose="020B0503020204020204" pitchFamily="34" charset="-122"/>
                <a:ea typeface="微软雅黑" panose="020B0503020204020204" pitchFamily="34" charset="-122"/>
                <a:cs typeface="Times New Roman" pitchFamily="18" charset="0"/>
              </a:rPr>
              <a:t>…</a:t>
            </a:r>
          </a:p>
        </p:txBody>
      </p:sp>
      <p:sp>
        <p:nvSpPr>
          <p:cNvPr id="11" name="Rectangle 11">
            <a:extLst>
              <a:ext uri="{FF2B5EF4-FFF2-40B4-BE49-F238E27FC236}">
                <a16:creationId xmlns:a16="http://schemas.microsoft.com/office/drawing/2014/main" xmlns="" id="{72F15BD1-62D9-4838-9435-CCAA4A0B24BB}"/>
              </a:ext>
            </a:extLst>
          </p:cNvPr>
          <p:cNvSpPr>
            <a:spLocks noChangeArrowheads="1"/>
          </p:cNvSpPr>
          <p:nvPr/>
        </p:nvSpPr>
        <p:spPr bwMode="auto">
          <a:xfrm>
            <a:off x="6367463"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i="1" kern="0" dirty="0" err="1">
                <a:solidFill>
                  <a:srgbClr val="3333FF"/>
                </a:solidFill>
                <a:latin typeface="微软雅黑" panose="020B0503020204020204" pitchFamily="34" charset="-122"/>
                <a:ea typeface="微软雅黑" panose="020B0503020204020204" pitchFamily="34" charset="-122"/>
                <a:cs typeface="Times New Roman" pitchFamily="18" charset="0"/>
              </a:rPr>
              <a:t>p</a:t>
            </a:r>
            <a:r>
              <a:rPr lang="en-US" altLang="zh-CN" b="1" i="1" kern="0" baseline="-25000" dirty="0" err="1">
                <a:solidFill>
                  <a:srgbClr val="3333FF"/>
                </a:solidFill>
                <a:latin typeface="微软雅黑" panose="020B0503020204020204" pitchFamily="34" charset="-122"/>
                <a:ea typeface="微软雅黑" panose="020B0503020204020204" pitchFamily="34" charset="-122"/>
                <a:cs typeface="Times New Roman" pitchFamily="18" charset="0"/>
              </a:rPr>
              <a:t>n</a:t>
            </a:r>
            <a:endParaRPr lang="en-US" altLang="zh-CN" b="1" i="1" kern="0"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12" name="Text Box 16">
            <a:extLst>
              <a:ext uri="{FF2B5EF4-FFF2-40B4-BE49-F238E27FC236}">
                <a16:creationId xmlns:a16="http://schemas.microsoft.com/office/drawing/2014/main" xmlns="" id="{363E20C3-D7F7-4A7F-A41B-FDCEE6C680C4}"/>
              </a:ext>
            </a:extLst>
          </p:cNvPr>
          <p:cNvSpPr txBox="1">
            <a:spLocks noChangeArrowheads="1"/>
          </p:cNvSpPr>
          <p:nvPr/>
        </p:nvSpPr>
        <p:spPr bwMode="auto">
          <a:xfrm>
            <a:off x="2362201" y="5513304"/>
            <a:ext cx="101520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lang="zh-CN" altLang="en-US" sz="2400" dirty="0">
                <a:solidFill>
                  <a:srgbClr val="3333FF"/>
                </a:solidFill>
                <a:latin typeface="微软雅黑" panose="020B0503020204020204" pitchFamily="34" charset="-122"/>
                <a:ea typeface="微软雅黑" panose="020B0503020204020204" pitchFamily="34" charset="-122"/>
              </a:rPr>
              <a:t>数组</a:t>
            </a:r>
            <a:r>
              <a:rPr lang="en-US" altLang="zh-CN" sz="2400" dirty="0">
                <a:solidFill>
                  <a:srgbClr val="3333FF"/>
                </a:solidFill>
                <a:latin typeface="微软雅黑" panose="020B0503020204020204" pitchFamily="34" charset="-122"/>
                <a:ea typeface="微软雅黑" panose="020B0503020204020204" pitchFamily="34" charset="-122"/>
              </a:rPr>
              <a:t>p</a:t>
            </a:r>
          </a:p>
        </p:txBody>
      </p:sp>
      <p:sp>
        <p:nvSpPr>
          <p:cNvPr id="2" name="矩形 1">
            <a:extLst>
              <a:ext uri="{FF2B5EF4-FFF2-40B4-BE49-F238E27FC236}">
                <a16:creationId xmlns:a16="http://schemas.microsoft.com/office/drawing/2014/main" xmlns="" id="{DB6521D4-F5D0-4618-A067-AE181BDE1E89}"/>
              </a:ext>
            </a:extLst>
          </p:cNvPr>
          <p:cNvSpPr/>
          <p:nvPr/>
        </p:nvSpPr>
        <p:spPr>
          <a:xfrm>
            <a:off x="2514600" y="4866873"/>
            <a:ext cx="4642618" cy="477054"/>
          </a:xfrm>
          <a:prstGeom prst="rect">
            <a:avLst/>
          </a:prstGeom>
        </p:spPr>
        <p:txBody>
          <a:bodyPr wrap="none">
            <a:spAutoFit/>
          </a:bodyPr>
          <a:lstStyle/>
          <a:p>
            <a:r>
              <a:rPr lang="en-US" altLang="zh-CN" sz="2500" b="1" dirty="0" err="1">
                <a:latin typeface="+mn-lt"/>
                <a:ea typeface="微软雅黑" panose="020B0503020204020204" pitchFamily="34" charset="-122"/>
              </a:rPr>
              <a:t>P</a:t>
            </a:r>
            <a:r>
              <a:rPr lang="en-US" altLang="zh-CN" sz="2500" b="1" baseline="-25000" dirty="0" err="1">
                <a:latin typeface="+mn-lt"/>
                <a:ea typeface="微软雅黑" panose="020B0503020204020204" pitchFamily="34" charset="-122"/>
              </a:rPr>
              <a:t>n</a:t>
            </a:r>
            <a:r>
              <a:rPr lang="en-US" altLang="zh-CN" sz="2500" b="1" dirty="0">
                <a:latin typeface="+mn-lt"/>
                <a:ea typeface="微软雅黑" panose="020B0503020204020204" pitchFamily="34" charset="-122"/>
              </a:rPr>
              <a:t>(x) = p</a:t>
            </a:r>
            <a:r>
              <a:rPr lang="en-US" altLang="zh-CN" sz="2500" b="1" baseline="-25000" dirty="0">
                <a:latin typeface="+mn-lt"/>
                <a:ea typeface="微软雅黑" panose="020B0503020204020204" pitchFamily="34" charset="-122"/>
              </a:rPr>
              <a:t>0</a:t>
            </a:r>
            <a:r>
              <a:rPr lang="en-US" altLang="zh-CN" sz="2500" b="1" dirty="0">
                <a:latin typeface="+mn-lt"/>
                <a:ea typeface="微软雅黑" panose="020B0503020204020204" pitchFamily="34" charset="-122"/>
              </a:rPr>
              <a:t>+p</a:t>
            </a:r>
            <a:r>
              <a:rPr lang="en-US" altLang="zh-CN" sz="2500" b="1" baseline="-25000" dirty="0">
                <a:latin typeface="+mn-lt"/>
                <a:ea typeface="微软雅黑" panose="020B0503020204020204" pitchFamily="34" charset="-122"/>
              </a:rPr>
              <a:t>1</a:t>
            </a:r>
            <a:r>
              <a:rPr lang="en-US" altLang="zh-CN" sz="2500" b="1" dirty="0">
                <a:latin typeface="+mn-lt"/>
                <a:ea typeface="微软雅黑" panose="020B0503020204020204" pitchFamily="34" charset="-122"/>
              </a:rPr>
              <a:t>x</a:t>
            </a:r>
            <a:r>
              <a:rPr lang="en-US" altLang="zh-CN" sz="2500" b="1" baseline="30000" dirty="0">
                <a:latin typeface="+mn-lt"/>
                <a:ea typeface="微软雅黑" panose="020B0503020204020204" pitchFamily="34" charset="-122"/>
              </a:rPr>
              <a:t>1</a:t>
            </a:r>
            <a:r>
              <a:rPr lang="en-US" altLang="zh-CN" sz="2500" b="1" dirty="0">
                <a:latin typeface="+mn-lt"/>
                <a:ea typeface="微软雅黑" panose="020B0503020204020204" pitchFamily="34" charset="-122"/>
              </a:rPr>
              <a:t>+…+</a:t>
            </a:r>
            <a:r>
              <a:rPr lang="en-US" altLang="zh-CN" sz="2500" b="1" dirty="0" err="1">
                <a:latin typeface="+mn-lt"/>
                <a:ea typeface="微软雅黑" panose="020B0503020204020204" pitchFamily="34" charset="-122"/>
              </a:rPr>
              <a:t>p</a:t>
            </a:r>
            <a:r>
              <a:rPr lang="en-US" altLang="zh-CN" sz="2500" b="1" baseline="-25000" dirty="0" err="1">
                <a:latin typeface="+mn-lt"/>
                <a:ea typeface="微软雅黑" panose="020B0503020204020204" pitchFamily="34" charset="-122"/>
              </a:rPr>
              <a:t>i</a:t>
            </a:r>
            <a:r>
              <a:rPr lang="en-US" altLang="zh-CN" sz="2500" b="1" dirty="0" err="1">
                <a:latin typeface="+mn-lt"/>
                <a:ea typeface="微软雅黑" panose="020B0503020204020204" pitchFamily="34" charset="-122"/>
              </a:rPr>
              <a:t>x</a:t>
            </a:r>
            <a:r>
              <a:rPr lang="en-US" altLang="zh-CN" sz="2500" b="1" baseline="30000" dirty="0" err="1">
                <a:latin typeface="+mn-lt"/>
                <a:ea typeface="微软雅黑" panose="020B0503020204020204" pitchFamily="34" charset="-122"/>
              </a:rPr>
              <a:t>i</a:t>
            </a:r>
            <a:r>
              <a:rPr lang="en-US" altLang="zh-CN" sz="2500" b="1" dirty="0">
                <a:latin typeface="+mn-lt"/>
                <a:ea typeface="微软雅黑" panose="020B0503020204020204" pitchFamily="34" charset="-122"/>
              </a:rPr>
              <a:t>+…+</a:t>
            </a:r>
            <a:r>
              <a:rPr lang="en-US" altLang="zh-CN" sz="2500" b="1" dirty="0" err="1">
                <a:latin typeface="+mn-lt"/>
                <a:ea typeface="微软雅黑" panose="020B0503020204020204" pitchFamily="34" charset="-122"/>
              </a:rPr>
              <a:t>p</a:t>
            </a:r>
            <a:r>
              <a:rPr lang="en-US" altLang="zh-CN" sz="2500" b="1" baseline="-25000" dirty="0" err="1">
                <a:latin typeface="+mn-lt"/>
                <a:ea typeface="微软雅黑" panose="020B0503020204020204" pitchFamily="34" charset="-122"/>
              </a:rPr>
              <a:t>n</a:t>
            </a:r>
            <a:r>
              <a:rPr lang="en-US" altLang="zh-CN" sz="2500" b="1" dirty="0" err="1">
                <a:latin typeface="+mn-lt"/>
                <a:ea typeface="微软雅黑" panose="020B0503020204020204" pitchFamily="34" charset="-122"/>
              </a:rPr>
              <a:t>x</a:t>
            </a:r>
            <a:r>
              <a:rPr lang="en-US" altLang="zh-CN" sz="2500" b="1" baseline="30000" dirty="0" err="1">
                <a:latin typeface="+mn-lt"/>
                <a:ea typeface="微软雅黑" panose="020B0503020204020204" pitchFamily="34" charset="-122"/>
              </a:rPr>
              <a:t>n</a:t>
            </a:r>
            <a:endParaRPr lang="zh-CN" altLang="en-US" sz="2500" b="1" dirty="0">
              <a:latin typeface="+mn-lt"/>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0A41F272-6B70-4113-8425-587FD2AA1BCC}"/>
              </a:ext>
            </a:extLst>
          </p:cNvPr>
          <p:cNvSpPr>
            <a:spLocks noGrp="1"/>
          </p:cNvSpPr>
          <p:nvPr>
            <p:ph type="dt" sz="half" idx="4294967295"/>
          </p:nvPr>
        </p:nvSpPr>
        <p:spPr/>
        <p:txBody>
          <a:bodyPr/>
          <a:lstStyle/>
          <a:p>
            <a:fld id="{B831B9A2-E7DE-4749-9229-6F22DEC68A18}" type="datetime1">
              <a:rPr lang="zh-CN" altLang="en-US"/>
              <a:pPr/>
              <a:t>2023/3/15</a:t>
            </a:fld>
            <a:endParaRPr lang="en-US" altLang="zh-CN"/>
          </a:p>
        </p:txBody>
      </p:sp>
      <p:sp>
        <p:nvSpPr>
          <p:cNvPr id="5" name="灯片编号占位符 5">
            <a:extLst>
              <a:ext uri="{FF2B5EF4-FFF2-40B4-BE49-F238E27FC236}">
                <a16:creationId xmlns:a16="http://schemas.microsoft.com/office/drawing/2014/main" xmlns="" id="{0AC28006-9D31-4541-B0F3-B46396D33491}"/>
              </a:ext>
            </a:extLst>
          </p:cNvPr>
          <p:cNvSpPr>
            <a:spLocks noGrp="1"/>
          </p:cNvSpPr>
          <p:nvPr>
            <p:ph type="sldNum" sz="quarter" idx="4294967295"/>
          </p:nvPr>
        </p:nvSpPr>
        <p:spPr/>
        <p:txBody>
          <a:bodyPr/>
          <a:lstStyle/>
          <a:p>
            <a:fld id="{5CCF246E-BF74-4DBE-99FC-6DBF9DD359E3}" type="slidenum">
              <a:rPr lang="en-US" altLang="zh-CN"/>
              <a:pPr/>
              <a:t>69</a:t>
            </a:fld>
            <a:endParaRPr lang="en-US" altLang="zh-CN"/>
          </a:p>
        </p:txBody>
      </p:sp>
      <p:sp>
        <p:nvSpPr>
          <p:cNvPr id="156674" name="Rectangle 2">
            <a:extLst>
              <a:ext uri="{FF2B5EF4-FFF2-40B4-BE49-F238E27FC236}">
                <a16:creationId xmlns:a16="http://schemas.microsoft.com/office/drawing/2014/main" xmlns="" id="{44E2A088-647F-47AB-9519-129A4F11710A}"/>
              </a:ext>
            </a:extLst>
          </p:cNvPr>
          <p:cNvSpPr>
            <a:spLocks noGrp="1" noChangeArrowheads="1"/>
          </p:cNvSpPr>
          <p:nvPr>
            <p:ph type="title"/>
          </p:nvPr>
        </p:nvSpPr>
        <p:spPr/>
        <p:txBody>
          <a:bodyPr/>
          <a:lstStyle/>
          <a:p>
            <a:r>
              <a:rPr lang="zh-CN" altLang="en-US" dirty="0"/>
              <a:t>一元多项式的顺序存储</a:t>
            </a:r>
            <a:r>
              <a:rPr lang="en-US" altLang="zh-CN" dirty="0"/>
              <a:t>-</a:t>
            </a:r>
            <a:r>
              <a:rPr lang="zh-CN" altLang="en-US" dirty="0"/>
              <a:t>方法</a:t>
            </a:r>
            <a:r>
              <a:rPr lang="en-US" altLang="zh-CN" dirty="0"/>
              <a:t>2</a:t>
            </a:r>
            <a:endParaRPr lang="zh-CN" altLang="en-US" dirty="0"/>
          </a:p>
        </p:txBody>
      </p:sp>
      <p:sp>
        <p:nvSpPr>
          <p:cNvPr id="156675" name="Rectangle 3">
            <a:extLst>
              <a:ext uri="{FF2B5EF4-FFF2-40B4-BE49-F238E27FC236}">
                <a16:creationId xmlns:a16="http://schemas.microsoft.com/office/drawing/2014/main" xmlns="" id="{3970D0A7-7247-427E-9CFF-1FFA94DCEB09}"/>
              </a:ext>
            </a:extLst>
          </p:cNvPr>
          <p:cNvSpPr>
            <a:spLocks noGrp="1" noChangeArrowheads="1"/>
          </p:cNvSpPr>
          <p:nvPr>
            <p:ph type="body" idx="1"/>
          </p:nvPr>
        </p:nvSpPr>
        <p:spPr>
          <a:xfrm>
            <a:off x="304800" y="1371600"/>
            <a:ext cx="11480800" cy="1752600"/>
          </a:xfrm>
        </p:spPr>
        <p:txBody>
          <a:bodyPr/>
          <a:lstStyle/>
          <a:p>
            <a:pPr>
              <a:lnSpc>
                <a:spcPct val="150000"/>
              </a:lnSpc>
              <a:spcBef>
                <a:spcPts val="600"/>
              </a:spcBef>
              <a:spcAft>
                <a:spcPts val="0"/>
              </a:spcAft>
            </a:pPr>
            <a:r>
              <a:rPr lang="zh-CN" altLang="en-US" sz="2400" dirty="0"/>
              <a:t>方法</a:t>
            </a:r>
            <a:r>
              <a:rPr lang="en-US" altLang="zh-CN" sz="2400" dirty="0"/>
              <a:t>2</a:t>
            </a:r>
            <a:r>
              <a:rPr lang="zh-CN" altLang="en-US" sz="2400" dirty="0"/>
              <a:t>：采用只存储非零项的方法，此时每个</a:t>
            </a:r>
            <a:r>
              <a:rPr lang="zh-CN" altLang="en-US" sz="2400" dirty="0">
                <a:solidFill>
                  <a:srgbClr val="FF0000"/>
                </a:solidFill>
              </a:rPr>
              <a:t>非零项</a:t>
            </a:r>
            <a:r>
              <a:rPr lang="zh-CN" altLang="en-US" sz="2400" dirty="0"/>
              <a:t>需要存储：</a:t>
            </a:r>
            <a:r>
              <a:rPr lang="zh-CN" altLang="en-US" sz="2400" dirty="0">
                <a:solidFill>
                  <a:srgbClr val="FF0000"/>
                </a:solidFill>
              </a:rPr>
              <a:t>非零项系数</a:t>
            </a:r>
            <a:r>
              <a:rPr lang="zh-CN" altLang="en-US" sz="2400" dirty="0"/>
              <a:t>和</a:t>
            </a:r>
            <a:r>
              <a:rPr lang="zh-CN" altLang="en-US" sz="2400" dirty="0">
                <a:solidFill>
                  <a:srgbClr val="FF0000"/>
                </a:solidFill>
              </a:rPr>
              <a:t>非零项指数</a:t>
            </a:r>
            <a:r>
              <a:rPr lang="zh-CN" altLang="en-US" sz="2400" dirty="0"/>
              <a:t>。</a:t>
            </a:r>
            <a:endParaRPr lang="en-US" altLang="zh-CN" sz="2400" dirty="0"/>
          </a:p>
          <a:p>
            <a:pPr>
              <a:lnSpc>
                <a:spcPct val="150000"/>
              </a:lnSpc>
              <a:spcBef>
                <a:spcPts val="600"/>
              </a:spcBef>
              <a:spcAft>
                <a:spcPts val="0"/>
              </a:spcAft>
            </a:pPr>
            <a:r>
              <a:rPr lang="zh-CN" altLang="en-US" sz="2400" dirty="0"/>
              <a:t>适合存储表示</a:t>
            </a:r>
            <a:r>
              <a:rPr lang="zh-CN" altLang="en-US" sz="2400" dirty="0">
                <a:solidFill>
                  <a:srgbClr val="FF0000"/>
                </a:solidFill>
              </a:rPr>
              <a:t>非零项少</a:t>
            </a:r>
            <a:r>
              <a:rPr lang="zh-CN" altLang="en-US" sz="2400" dirty="0"/>
              <a:t>的多项式。</a:t>
            </a:r>
          </a:p>
          <a:p>
            <a:pPr>
              <a:lnSpc>
                <a:spcPct val="150000"/>
              </a:lnSpc>
              <a:spcBef>
                <a:spcPts val="600"/>
              </a:spcBef>
              <a:spcAft>
                <a:spcPts val="0"/>
              </a:spcAft>
            </a:pPr>
            <a:endParaRPr lang="zh-CN" altLang="en-US" sz="2400" dirty="0"/>
          </a:p>
        </p:txBody>
      </p:sp>
      <p:sp>
        <p:nvSpPr>
          <p:cNvPr id="6" name="矩形 5">
            <a:extLst>
              <a:ext uri="{FF2B5EF4-FFF2-40B4-BE49-F238E27FC236}">
                <a16:creationId xmlns:a16="http://schemas.microsoft.com/office/drawing/2014/main" xmlns="" id="{D1AC6387-B0EB-4CDE-B06C-EDA4D562EAFC}"/>
              </a:ext>
            </a:extLst>
          </p:cNvPr>
          <p:cNvSpPr/>
          <p:nvPr/>
        </p:nvSpPr>
        <p:spPr>
          <a:xfrm>
            <a:off x="6500573" y="2820061"/>
            <a:ext cx="3948517" cy="477054"/>
          </a:xfrm>
          <a:prstGeom prst="rect">
            <a:avLst/>
          </a:prstGeom>
          <a:solidFill>
            <a:srgbClr val="FFFFCC"/>
          </a:solidFill>
        </p:spPr>
        <p:txBody>
          <a:bodyPr wrap="none">
            <a:spAutoFit/>
          </a:bodyPr>
          <a:lstStyle/>
          <a:p>
            <a:r>
              <a:rPr lang="en-US" altLang="zh-CN" sz="2500" b="1" dirty="0" err="1">
                <a:latin typeface="+mn-lt"/>
                <a:ea typeface="微软雅黑" panose="020B0503020204020204" pitchFamily="34" charset="-122"/>
              </a:rPr>
              <a:t>P</a:t>
            </a:r>
            <a:r>
              <a:rPr lang="en-US" altLang="zh-CN" sz="2500" b="1" baseline="-25000" dirty="0" err="1">
                <a:latin typeface="+mn-lt"/>
                <a:ea typeface="微软雅黑" panose="020B0503020204020204" pitchFamily="34" charset="-122"/>
              </a:rPr>
              <a:t>n</a:t>
            </a:r>
            <a:r>
              <a:rPr lang="en-US" altLang="zh-CN" sz="2500" b="1" dirty="0">
                <a:latin typeface="+mn-lt"/>
                <a:ea typeface="微软雅黑" panose="020B0503020204020204" pitchFamily="34" charset="-122"/>
              </a:rPr>
              <a:t>(x) = p</a:t>
            </a:r>
            <a:r>
              <a:rPr lang="en-US" altLang="zh-CN" sz="2500" b="1" baseline="-25000" dirty="0">
                <a:latin typeface="+mn-lt"/>
                <a:ea typeface="微软雅黑" panose="020B0503020204020204" pitchFamily="34" charset="-122"/>
              </a:rPr>
              <a:t>1</a:t>
            </a:r>
            <a:r>
              <a:rPr lang="en-US" altLang="zh-CN" sz="2500" b="1" dirty="0">
                <a:latin typeface="+mn-lt"/>
                <a:ea typeface="微软雅黑" panose="020B0503020204020204" pitchFamily="34" charset="-122"/>
              </a:rPr>
              <a:t>x</a:t>
            </a:r>
            <a:r>
              <a:rPr lang="en-US" altLang="zh-CN" sz="2500" b="1" baseline="30000" dirty="0">
                <a:latin typeface="+mn-lt"/>
                <a:ea typeface="微软雅黑" panose="020B0503020204020204" pitchFamily="34" charset="-122"/>
              </a:rPr>
              <a:t>1</a:t>
            </a:r>
            <a:r>
              <a:rPr lang="en-US" altLang="zh-CN" sz="2500" b="1" dirty="0">
                <a:latin typeface="+mn-lt"/>
                <a:ea typeface="微软雅黑" panose="020B0503020204020204" pitchFamily="34" charset="-122"/>
              </a:rPr>
              <a:t>+p</a:t>
            </a:r>
            <a:r>
              <a:rPr lang="en-US" altLang="zh-CN" sz="2500" b="1" baseline="-25000" dirty="0">
                <a:latin typeface="+mn-lt"/>
                <a:ea typeface="微软雅黑" panose="020B0503020204020204" pitchFamily="34" charset="-122"/>
              </a:rPr>
              <a:t>i</a:t>
            </a:r>
            <a:r>
              <a:rPr lang="en-US" altLang="zh-CN" sz="2500" b="1" dirty="0">
                <a:latin typeface="+mn-lt"/>
                <a:ea typeface="微软雅黑" panose="020B0503020204020204" pitchFamily="34" charset="-122"/>
              </a:rPr>
              <a:t>x</a:t>
            </a:r>
            <a:r>
              <a:rPr lang="en-US" altLang="zh-CN" sz="2500" b="1" baseline="30000" dirty="0">
                <a:latin typeface="+mn-lt"/>
                <a:ea typeface="微软雅黑" panose="020B0503020204020204" pitchFamily="34" charset="-122"/>
              </a:rPr>
              <a:t>i</a:t>
            </a:r>
            <a:r>
              <a:rPr lang="en-US" altLang="zh-CN" sz="2500" b="1" dirty="0">
                <a:latin typeface="+mn-lt"/>
                <a:ea typeface="微软雅黑" panose="020B0503020204020204" pitchFamily="34" charset="-122"/>
              </a:rPr>
              <a:t>+</a:t>
            </a:r>
            <a:r>
              <a:rPr lang="en-US" altLang="zh-CN" sz="2500" b="1" dirty="0">
                <a:ea typeface="微软雅黑" panose="020B0503020204020204" pitchFamily="34" charset="-122"/>
              </a:rPr>
              <a:t>p</a:t>
            </a:r>
            <a:r>
              <a:rPr lang="en-US" altLang="zh-CN" sz="2500" b="1" baseline="-25000" dirty="0">
                <a:ea typeface="微软雅黑" panose="020B0503020204020204" pitchFamily="34" charset="-122"/>
              </a:rPr>
              <a:t>j</a:t>
            </a:r>
            <a:r>
              <a:rPr lang="en-US" altLang="zh-CN" sz="2500" b="1" dirty="0">
                <a:ea typeface="微软雅黑" panose="020B0503020204020204" pitchFamily="34" charset="-122"/>
              </a:rPr>
              <a:t>x</a:t>
            </a:r>
            <a:r>
              <a:rPr lang="en-US" altLang="zh-CN" sz="2500" b="1" baseline="30000" dirty="0">
                <a:ea typeface="微软雅黑" panose="020B0503020204020204" pitchFamily="34" charset="-122"/>
              </a:rPr>
              <a:t>j</a:t>
            </a:r>
            <a:r>
              <a:rPr lang="en-US" altLang="zh-CN" sz="2500" b="1" dirty="0">
                <a:ea typeface="微软雅黑" panose="020B0503020204020204" pitchFamily="34" charset="-122"/>
              </a:rPr>
              <a:t>+</a:t>
            </a:r>
            <a:r>
              <a:rPr lang="en-US" altLang="zh-CN" sz="2500" b="1" dirty="0">
                <a:latin typeface="+mn-lt"/>
                <a:ea typeface="微软雅黑" panose="020B0503020204020204" pitchFamily="34" charset="-122"/>
              </a:rPr>
              <a:t>p</a:t>
            </a:r>
            <a:r>
              <a:rPr lang="en-US" altLang="zh-CN" sz="2500" b="1" baseline="-25000" dirty="0">
                <a:latin typeface="+mn-lt"/>
                <a:ea typeface="微软雅黑" panose="020B0503020204020204" pitchFamily="34" charset="-122"/>
              </a:rPr>
              <a:t>k</a:t>
            </a:r>
            <a:r>
              <a:rPr lang="en-US" altLang="zh-CN" sz="2500" b="1" dirty="0">
                <a:latin typeface="+mn-lt"/>
                <a:ea typeface="微软雅黑" panose="020B0503020204020204" pitchFamily="34" charset="-122"/>
              </a:rPr>
              <a:t>x</a:t>
            </a:r>
            <a:r>
              <a:rPr lang="en-US" altLang="zh-CN" sz="2500" b="1" baseline="30000" dirty="0">
                <a:latin typeface="+mn-lt"/>
                <a:ea typeface="微软雅黑" panose="020B0503020204020204" pitchFamily="34" charset="-122"/>
              </a:rPr>
              <a:t>k</a:t>
            </a:r>
            <a:endParaRPr lang="zh-CN" altLang="en-US" sz="2500" b="1" dirty="0">
              <a:latin typeface="+mn-lt"/>
              <a:ea typeface="微软雅黑" panose="020B0503020204020204" pitchFamily="34" charset="-122"/>
            </a:endParaRPr>
          </a:p>
        </p:txBody>
      </p:sp>
      <p:graphicFrame>
        <p:nvGraphicFramePr>
          <p:cNvPr id="2" name="表格 2">
            <a:extLst>
              <a:ext uri="{FF2B5EF4-FFF2-40B4-BE49-F238E27FC236}">
                <a16:creationId xmlns:a16="http://schemas.microsoft.com/office/drawing/2014/main" xmlns="" id="{0A8D79F9-B770-4353-A17A-8EF828F122CC}"/>
              </a:ext>
            </a:extLst>
          </p:cNvPr>
          <p:cNvGraphicFramePr>
            <a:graphicFrameLocks noGrp="1"/>
          </p:cNvGraphicFramePr>
          <p:nvPr>
            <p:extLst>
              <p:ext uri="{D42A27DB-BD31-4B8C-83A1-F6EECF244321}">
                <p14:modId xmlns:p14="http://schemas.microsoft.com/office/powerpoint/2010/main" xmlns="" val="2722072015"/>
              </p:ext>
            </p:extLst>
          </p:nvPr>
        </p:nvGraphicFramePr>
        <p:xfrm>
          <a:off x="6248400" y="3952473"/>
          <a:ext cx="4390550" cy="1828800"/>
        </p:xfrm>
        <a:graphic>
          <a:graphicData uri="http://schemas.openxmlformats.org/drawingml/2006/table">
            <a:tbl>
              <a:tblPr firstRow="1" bandRow="1">
                <a:tableStyleId>{F5AB1C69-6EDB-4FF4-983F-18BD219EF322}</a:tableStyleId>
              </a:tblPr>
              <a:tblGrid>
                <a:gridCol w="2195275">
                  <a:extLst>
                    <a:ext uri="{9D8B030D-6E8A-4147-A177-3AD203B41FA5}">
                      <a16:colId xmlns:a16="http://schemas.microsoft.com/office/drawing/2014/main" xmlns="" val="55944399"/>
                    </a:ext>
                  </a:extLst>
                </a:gridCol>
                <a:gridCol w="2195275">
                  <a:extLst>
                    <a:ext uri="{9D8B030D-6E8A-4147-A177-3AD203B41FA5}">
                      <a16:colId xmlns:a16="http://schemas.microsoft.com/office/drawing/2014/main" xmlns="" val="3316454556"/>
                    </a:ext>
                  </a:extLst>
                </a:gridCol>
              </a:tblGrid>
              <a:tr h="370840">
                <a:tc>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p</a:t>
                      </a:r>
                      <a:r>
                        <a:rPr lang="en-US" altLang="zh-CN" sz="2400" b="1" baseline="-25000" dirty="0">
                          <a:solidFill>
                            <a:schemeClr val="tx1"/>
                          </a:solidFill>
                          <a:latin typeface="微软雅黑" panose="020B0503020204020204" pitchFamily="34" charset="-122"/>
                          <a:ea typeface="微软雅黑" panose="020B0503020204020204" pitchFamily="34" charset="-122"/>
                        </a:rPr>
                        <a:t>1</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1</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581283509"/>
                  </a:ext>
                </a:extLst>
              </a:tr>
              <a:tr h="370840">
                <a:tc>
                  <a:txBody>
                    <a:bodyPr/>
                    <a:lstStyle/>
                    <a:p>
                      <a:pPr algn="ctr"/>
                      <a:r>
                        <a:rPr lang="en-US" altLang="zh-CN" sz="2400" b="1" dirty="0">
                          <a:latin typeface="微软雅黑" panose="020B0503020204020204" pitchFamily="34" charset="-122"/>
                          <a:ea typeface="微软雅黑" panose="020B0503020204020204" pitchFamily="34" charset="-122"/>
                        </a:rPr>
                        <a:t>p</a:t>
                      </a:r>
                      <a:r>
                        <a:rPr lang="en-US" altLang="zh-CN" sz="2400" b="1" baseline="-25000" dirty="0">
                          <a:latin typeface="微软雅黑" panose="020B0503020204020204" pitchFamily="34" charset="-122"/>
                          <a:ea typeface="微软雅黑" panose="020B0503020204020204" pitchFamily="34" charset="-122"/>
                        </a:rPr>
                        <a:t>i</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a:r>
                        <a:rPr lang="en-US" altLang="zh-CN" sz="2400" b="1" dirty="0" err="1">
                          <a:solidFill>
                            <a:schemeClr val="tx1"/>
                          </a:solidFill>
                          <a:latin typeface="微软雅黑" panose="020B0503020204020204" pitchFamily="34" charset="-122"/>
                          <a:ea typeface="微软雅黑" panose="020B0503020204020204" pitchFamily="34" charset="-122"/>
                        </a:rPr>
                        <a:t>i</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3876418440"/>
                  </a:ext>
                </a:extLst>
              </a:tr>
              <a:tr h="370840">
                <a:tc>
                  <a:txBody>
                    <a:bodyPr/>
                    <a:lstStyle/>
                    <a:p>
                      <a:pPr algn="ctr"/>
                      <a:r>
                        <a:rPr lang="en-US" altLang="zh-CN" sz="2400" b="1" dirty="0" err="1">
                          <a:latin typeface="微软雅黑" panose="020B0503020204020204" pitchFamily="34" charset="-122"/>
                          <a:ea typeface="微软雅黑" panose="020B0503020204020204" pitchFamily="34" charset="-122"/>
                        </a:rPr>
                        <a:t>p</a:t>
                      </a:r>
                      <a:r>
                        <a:rPr lang="en-US" altLang="zh-CN" sz="2400" b="1" baseline="-25000" dirty="0" err="1">
                          <a:latin typeface="微软雅黑" panose="020B0503020204020204" pitchFamily="34" charset="-122"/>
                          <a:ea typeface="微软雅黑" panose="020B0503020204020204" pitchFamily="34" charset="-122"/>
                        </a:rPr>
                        <a:t>j</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j</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3024249246"/>
                  </a:ext>
                </a:extLst>
              </a:tr>
              <a:tr h="370840">
                <a:tc>
                  <a:txBody>
                    <a:bodyPr/>
                    <a:lstStyle/>
                    <a:p>
                      <a:pPr algn="ctr"/>
                      <a:r>
                        <a:rPr lang="en-US" altLang="zh-CN" sz="2400" b="1" dirty="0">
                          <a:latin typeface="微软雅黑" panose="020B0503020204020204" pitchFamily="34" charset="-122"/>
                          <a:ea typeface="微软雅黑" panose="020B0503020204020204" pitchFamily="34" charset="-122"/>
                        </a:rPr>
                        <a:t>p</a:t>
                      </a:r>
                      <a:r>
                        <a:rPr lang="en-US" altLang="zh-CN" sz="2400" b="1" baseline="-25000" dirty="0">
                          <a:latin typeface="微软雅黑" panose="020B0503020204020204" pitchFamily="34" charset="-122"/>
                          <a:ea typeface="微软雅黑" panose="020B0503020204020204" pitchFamily="34" charset="-122"/>
                        </a:rPr>
                        <a:t>k</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k</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xmlns="" val="1485678257"/>
                  </a:ext>
                </a:extLst>
              </a:tr>
            </a:tbl>
          </a:graphicData>
        </a:graphic>
      </p:graphicFrame>
      <p:sp>
        <p:nvSpPr>
          <p:cNvPr id="7" name="矩形 6">
            <a:extLst>
              <a:ext uri="{FF2B5EF4-FFF2-40B4-BE49-F238E27FC236}">
                <a16:creationId xmlns:a16="http://schemas.microsoft.com/office/drawing/2014/main" xmlns="" id="{74B53062-A320-4DA0-A0DB-75E7ED0D8361}"/>
              </a:ext>
            </a:extLst>
          </p:cNvPr>
          <p:cNvSpPr/>
          <p:nvPr/>
        </p:nvSpPr>
        <p:spPr>
          <a:xfrm>
            <a:off x="6631225" y="3502967"/>
            <a:ext cx="172354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wrap="square">
            <a:spAutoFit/>
          </a:bodyPr>
          <a:lstStyle/>
          <a:p>
            <a:pPr algn="ctr" eaLnBrk="1" hangingPunct="1">
              <a:spcBef>
                <a:spcPct val="50000"/>
              </a:spcBef>
            </a:pPr>
            <a:r>
              <a:rPr lang="zh-CN" altLang="en-US" b="1" dirty="0">
                <a:solidFill>
                  <a:srgbClr val="3333FF"/>
                </a:solidFill>
                <a:latin typeface="微软雅黑" panose="020B0503020204020204" pitchFamily="34" charset="-122"/>
                <a:ea typeface="微软雅黑" panose="020B0503020204020204" pitchFamily="34" charset="-122"/>
              </a:rPr>
              <a:t>非零项系数</a:t>
            </a:r>
          </a:p>
        </p:txBody>
      </p:sp>
      <p:sp>
        <p:nvSpPr>
          <p:cNvPr id="8" name="矩形 7">
            <a:extLst>
              <a:ext uri="{FF2B5EF4-FFF2-40B4-BE49-F238E27FC236}">
                <a16:creationId xmlns:a16="http://schemas.microsoft.com/office/drawing/2014/main" xmlns="" id="{2143FAD1-8615-4115-B997-E0C9DD169F30}"/>
              </a:ext>
            </a:extLst>
          </p:cNvPr>
          <p:cNvSpPr/>
          <p:nvPr/>
        </p:nvSpPr>
        <p:spPr>
          <a:xfrm>
            <a:off x="8663161" y="3490808"/>
            <a:ext cx="172354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wrap="square">
            <a:spAutoFit/>
          </a:bodyPr>
          <a:lstStyle/>
          <a:p>
            <a:pPr algn="ctr" eaLnBrk="1" hangingPunct="1">
              <a:spcBef>
                <a:spcPct val="50000"/>
              </a:spcBef>
            </a:pPr>
            <a:r>
              <a:rPr lang="zh-CN" altLang="en-US" b="1" dirty="0">
                <a:solidFill>
                  <a:srgbClr val="3333FF"/>
                </a:solidFill>
                <a:latin typeface="微软雅黑" panose="020B0503020204020204" pitchFamily="34" charset="-122"/>
                <a:ea typeface="微软雅黑" panose="020B0503020204020204" pitchFamily="34" charset="-122"/>
              </a:rPr>
              <a:t>非零项指数</a:t>
            </a:r>
          </a:p>
        </p:txBody>
      </p:sp>
      <p:sp>
        <p:nvSpPr>
          <p:cNvPr id="11" name="Text Box 16">
            <a:extLst>
              <a:ext uri="{FF2B5EF4-FFF2-40B4-BE49-F238E27FC236}">
                <a16:creationId xmlns:a16="http://schemas.microsoft.com/office/drawing/2014/main" xmlns="" id="{D00FD67B-3A09-4C60-97B1-B5B739BC4460}"/>
              </a:ext>
            </a:extLst>
          </p:cNvPr>
          <p:cNvSpPr txBox="1">
            <a:spLocks noChangeArrowheads="1"/>
          </p:cNvSpPr>
          <p:nvPr/>
        </p:nvSpPr>
        <p:spPr bwMode="auto">
          <a:xfrm>
            <a:off x="5080794" y="4000854"/>
            <a:ext cx="101520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lang="zh-CN" altLang="en-US" sz="2400" dirty="0">
                <a:solidFill>
                  <a:srgbClr val="3333FF"/>
                </a:solidFill>
                <a:latin typeface="微软雅黑" panose="020B0503020204020204" pitchFamily="34" charset="-122"/>
                <a:ea typeface="微软雅黑" panose="020B0503020204020204" pitchFamily="34" charset="-122"/>
              </a:rPr>
              <a:t>数组</a:t>
            </a:r>
            <a:r>
              <a:rPr lang="en-US" altLang="zh-CN" sz="2400" dirty="0">
                <a:solidFill>
                  <a:srgbClr val="3333FF"/>
                </a:solidFill>
                <a:latin typeface="微软雅黑" panose="020B0503020204020204" pitchFamily="34" charset="-122"/>
                <a:ea typeface="微软雅黑" panose="020B0503020204020204" pitchFamily="34" charset="-122"/>
              </a:rPr>
              <a:t>p</a:t>
            </a:r>
          </a:p>
        </p:txBody>
      </p:sp>
      <p:sp>
        <p:nvSpPr>
          <p:cNvPr id="12" name="矩形 11">
            <a:extLst>
              <a:ext uri="{FF2B5EF4-FFF2-40B4-BE49-F238E27FC236}">
                <a16:creationId xmlns:a16="http://schemas.microsoft.com/office/drawing/2014/main" xmlns="" id="{C835E00A-4BE7-4EC5-8CF1-0A5FEBBAC224}"/>
              </a:ext>
            </a:extLst>
          </p:cNvPr>
          <p:cNvSpPr/>
          <p:nvPr/>
        </p:nvSpPr>
        <p:spPr>
          <a:xfrm>
            <a:off x="7613058" y="5685219"/>
            <a:ext cx="172354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wrap="square">
            <a:spAutoFit/>
          </a:bodyPr>
          <a:lstStyle/>
          <a:p>
            <a:pPr algn="ctr" eaLnBrk="1" hangingPunct="1">
              <a:spcBef>
                <a:spcPct val="50000"/>
              </a:spcBef>
            </a:pPr>
            <a:r>
              <a:rPr lang="en-US" altLang="zh-CN" b="1" dirty="0">
                <a:solidFill>
                  <a:srgbClr val="3333FF"/>
                </a:solidFill>
                <a:latin typeface="微软雅黑" panose="020B0503020204020204" pitchFamily="34" charset="-122"/>
                <a:ea typeface="微软雅黑" panose="020B0503020204020204" pitchFamily="34" charset="-122"/>
              </a:rPr>
              <a:t>……</a:t>
            </a:r>
            <a:endParaRPr lang="zh-CN" altLang="en-US" b="1" dirty="0">
              <a:solidFill>
                <a:srgbClr val="3333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441160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extBox 11"/>
          <p:cNvSpPr txBox="1">
            <a:spLocks noChangeArrowheads="1"/>
          </p:cNvSpPr>
          <p:nvPr/>
        </p:nvSpPr>
        <p:spPr bwMode="auto">
          <a:xfrm>
            <a:off x="952502" y="1607645"/>
            <a:ext cx="357187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kumimoji="1" lang="zh-CN" altLang="en-US" dirty="0">
                <a:solidFill>
                  <a:srgbClr val="002060"/>
                </a:solidFill>
                <a:latin typeface="Times New Roman" pitchFamily="18" charset="0"/>
                <a:ea typeface="楷体" pitchFamily="49" charset="-122"/>
                <a:cs typeface="Times New Roman" pitchFamily="18" charset="0"/>
              </a:rPr>
              <a:t>线性表的逻辑表示为：</a:t>
            </a:r>
            <a:r>
              <a:rPr kumimoji="1" lang="en-US" altLang="zh-CN" dirty="0">
                <a:solidFill>
                  <a:srgbClr val="002060"/>
                </a:solidFill>
                <a:latin typeface="Times New Roman" pitchFamily="18" charset="0"/>
                <a:ea typeface="楷体" pitchFamily="49" charset="-122"/>
                <a:cs typeface="Times New Roman" pitchFamily="18" charset="0"/>
              </a:rPr>
              <a:t>    </a:t>
            </a:r>
            <a:endParaRPr lang="zh-CN" altLang="en-US" dirty="0">
              <a:solidFill>
                <a:srgbClr val="002060"/>
              </a:solidFill>
              <a:latin typeface="Times New Roman" pitchFamily="18" charset="0"/>
              <a:ea typeface="楷体_GB2312" pitchFamily="49" charset="-122"/>
              <a:cs typeface="Times New Roman" pitchFamily="18" charset="0"/>
            </a:endParaRPr>
          </a:p>
        </p:txBody>
      </p:sp>
      <p:sp>
        <p:nvSpPr>
          <p:cNvPr id="14" name="TextBox 13"/>
          <p:cNvSpPr txBox="1"/>
          <p:nvPr/>
        </p:nvSpPr>
        <p:spPr>
          <a:xfrm>
            <a:off x="5253035" y="2206781"/>
            <a:ext cx="4905376" cy="612645"/>
          </a:xfrm>
          <a:prstGeom prst="rect">
            <a:avLst/>
          </a:prstGeom>
          <a:solidFill>
            <a:schemeClr val="bg1"/>
          </a:soli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square" lIns="144000" tIns="72000" rIns="144000" bIns="10800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en-US" altLang="zh-CN" sz="2800" b="1">
                <a:solidFill>
                  <a:srgbClr val="0000FF"/>
                </a:solidFill>
                <a:latin typeface="Times New Roman" pitchFamily="18" charset="0"/>
                <a:ea typeface="楷体" pitchFamily="49" charset="-122"/>
                <a:cs typeface="Times New Roman" pitchFamily="18" charset="0"/>
              </a:rPr>
              <a:t>(</a:t>
            </a:r>
            <a:r>
              <a:rPr kumimoji="1" lang="en-US" altLang="zh-CN" sz="2800" b="1" i="1">
                <a:solidFill>
                  <a:srgbClr val="0000FF"/>
                </a:solidFill>
                <a:latin typeface="Times New Roman" pitchFamily="18" charset="0"/>
                <a:ea typeface="楷体" pitchFamily="49" charset="-122"/>
                <a:cs typeface="Times New Roman" pitchFamily="18" charset="0"/>
              </a:rPr>
              <a:t>a</a:t>
            </a:r>
            <a:r>
              <a:rPr kumimoji="1" lang="en-US" altLang="zh-CN" sz="2800" b="1" baseline="-30000">
                <a:solidFill>
                  <a:srgbClr val="0000FF"/>
                </a:solidFill>
                <a:latin typeface="Times New Roman" pitchFamily="18" charset="0"/>
                <a:ea typeface="楷体" pitchFamily="49" charset="-122"/>
                <a:cs typeface="Times New Roman" pitchFamily="18" charset="0"/>
              </a:rPr>
              <a:t>1</a:t>
            </a:r>
            <a:r>
              <a:rPr kumimoji="1" lang="zh-CN" altLang="en-US" sz="2800" b="1" baseline="-30000">
                <a:solidFill>
                  <a:srgbClr val="0000FF"/>
                </a:solidFill>
                <a:latin typeface="Times New Roman" pitchFamily="18" charset="0"/>
                <a:ea typeface="楷体" pitchFamily="49" charset="-122"/>
                <a:cs typeface="Times New Roman" pitchFamily="18" charset="0"/>
              </a:rPr>
              <a:t>，</a:t>
            </a:r>
            <a:r>
              <a:rPr kumimoji="1" lang="en-US" altLang="zh-CN" sz="2800" b="1" i="1">
                <a:solidFill>
                  <a:srgbClr val="0000FF"/>
                </a:solidFill>
                <a:latin typeface="Times New Roman" pitchFamily="18" charset="0"/>
                <a:ea typeface="楷体" pitchFamily="49" charset="-122"/>
                <a:cs typeface="Times New Roman" pitchFamily="18" charset="0"/>
              </a:rPr>
              <a:t>a</a:t>
            </a:r>
            <a:r>
              <a:rPr kumimoji="1" lang="en-US" altLang="zh-CN" sz="2800" b="1" baseline="-30000">
                <a:solidFill>
                  <a:srgbClr val="0000FF"/>
                </a:solidFill>
                <a:latin typeface="Times New Roman" pitchFamily="18" charset="0"/>
                <a:ea typeface="楷体" pitchFamily="49" charset="-122"/>
                <a:cs typeface="Times New Roman" pitchFamily="18" charset="0"/>
              </a:rPr>
              <a:t>2</a:t>
            </a:r>
            <a:r>
              <a:rPr kumimoji="1" lang="zh-CN" altLang="en-US" sz="2800" b="1" baseline="-30000">
                <a:solidFill>
                  <a:srgbClr val="0000FF"/>
                </a:solidFill>
                <a:latin typeface="Times New Roman" pitchFamily="18" charset="0"/>
                <a:ea typeface="楷体" pitchFamily="49" charset="-122"/>
                <a:cs typeface="Times New Roman" pitchFamily="18" charset="0"/>
              </a:rPr>
              <a:t>，</a:t>
            </a:r>
            <a:r>
              <a:rPr kumimoji="1" lang="en-US" altLang="zh-CN" sz="2800" b="1">
                <a:solidFill>
                  <a:srgbClr val="0000FF"/>
                </a:solidFill>
                <a:latin typeface="Times New Roman" pitchFamily="18" charset="0"/>
                <a:ea typeface="楷体" pitchFamily="49" charset="-122"/>
                <a:cs typeface="Times New Roman" pitchFamily="18" charset="0"/>
              </a:rPr>
              <a:t>…</a:t>
            </a:r>
            <a:r>
              <a:rPr kumimoji="1" lang="zh-CN" altLang="en-US" sz="2800" b="1">
                <a:solidFill>
                  <a:srgbClr val="0000FF"/>
                </a:solidFill>
                <a:latin typeface="Times New Roman" pitchFamily="18" charset="0"/>
                <a:ea typeface="楷体" pitchFamily="49" charset="-122"/>
                <a:cs typeface="Times New Roman" pitchFamily="18" charset="0"/>
              </a:rPr>
              <a:t>，</a:t>
            </a:r>
            <a:r>
              <a:rPr kumimoji="1" lang="en-US" altLang="zh-CN" sz="2800" b="1" i="1">
                <a:solidFill>
                  <a:srgbClr val="FF0000"/>
                </a:solidFill>
                <a:latin typeface="Times New Roman" pitchFamily="18" charset="0"/>
                <a:ea typeface="楷体" pitchFamily="49" charset="-122"/>
                <a:cs typeface="Times New Roman" pitchFamily="18" charset="0"/>
              </a:rPr>
              <a:t>a</a:t>
            </a:r>
            <a:r>
              <a:rPr kumimoji="1" lang="en-US" altLang="zh-CN" sz="2800" b="1" i="1" baseline="-30000">
                <a:solidFill>
                  <a:srgbClr val="FF0000"/>
                </a:solidFill>
                <a:latin typeface="Times New Roman" pitchFamily="18" charset="0"/>
                <a:ea typeface="楷体" pitchFamily="49" charset="-122"/>
                <a:cs typeface="Times New Roman" pitchFamily="18" charset="0"/>
              </a:rPr>
              <a:t>i</a:t>
            </a:r>
            <a:r>
              <a:rPr kumimoji="1" lang="zh-CN" altLang="en-US" sz="2800" b="1" i="1" baseline="-30000">
                <a:solidFill>
                  <a:srgbClr val="0000FF"/>
                </a:solidFill>
                <a:latin typeface="Times New Roman" pitchFamily="18" charset="0"/>
                <a:ea typeface="楷体" pitchFamily="49" charset="-122"/>
                <a:cs typeface="Times New Roman" pitchFamily="18" charset="0"/>
              </a:rPr>
              <a:t>，</a:t>
            </a:r>
            <a:r>
              <a:rPr kumimoji="1" lang="en-US" altLang="zh-CN" sz="2800" b="1" i="1">
                <a:solidFill>
                  <a:srgbClr val="0000FF"/>
                </a:solidFill>
                <a:latin typeface="Times New Roman" pitchFamily="18" charset="0"/>
                <a:ea typeface="楷体" pitchFamily="49" charset="-122"/>
                <a:cs typeface="Times New Roman" pitchFamily="18" charset="0"/>
              </a:rPr>
              <a:t>a</a:t>
            </a:r>
            <a:r>
              <a:rPr kumimoji="1" lang="en-US" altLang="zh-CN" sz="2800" b="1" i="1" baseline="-30000">
                <a:solidFill>
                  <a:srgbClr val="0000FF"/>
                </a:solidFill>
                <a:latin typeface="Times New Roman" pitchFamily="18" charset="0"/>
                <a:ea typeface="楷体" pitchFamily="49" charset="-122"/>
                <a:cs typeface="Times New Roman" pitchFamily="18" charset="0"/>
              </a:rPr>
              <a:t>i</a:t>
            </a:r>
            <a:r>
              <a:rPr kumimoji="1" lang="en-US" altLang="zh-CN" sz="2800" b="1" baseline="-30000">
                <a:solidFill>
                  <a:srgbClr val="0000FF"/>
                </a:solidFill>
                <a:latin typeface="Times New Roman" pitchFamily="18" charset="0"/>
                <a:ea typeface="楷体" pitchFamily="49" charset="-122"/>
                <a:cs typeface="Times New Roman" pitchFamily="18" charset="0"/>
              </a:rPr>
              <a:t>+1</a:t>
            </a:r>
            <a:r>
              <a:rPr kumimoji="1" lang="zh-CN" altLang="en-US" sz="2800" b="1" baseline="-30000">
                <a:solidFill>
                  <a:srgbClr val="0000FF"/>
                </a:solidFill>
                <a:latin typeface="Times New Roman" pitchFamily="18" charset="0"/>
                <a:ea typeface="楷体" pitchFamily="49" charset="-122"/>
                <a:cs typeface="Times New Roman" pitchFamily="18" charset="0"/>
              </a:rPr>
              <a:t>，</a:t>
            </a:r>
            <a:r>
              <a:rPr kumimoji="1" lang="en-US" altLang="zh-CN" sz="2800" b="1">
                <a:solidFill>
                  <a:srgbClr val="0000FF"/>
                </a:solidFill>
                <a:latin typeface="Times New Roman" pitchFamily="18" charset="0"/>
                <a:ea typeface="楷体" pitchFamily="49" charset="-122"/>
                <a:cs typeface="Times New Roman" pitchFamily="18" charset="0"/>
              </a:rPr>
              <a:t>…</a:t>
            </a:r>
            <a:r>
              <a:rPr kumimoji="1" lang="zh-CN" altLang="en-US" sz="2800" b="1">
                <a:solidFill>
                  <a:srgbClr val="0000FF"/>
                </a:solidFill>
                <a:latin typeface="Times New Roman" pitchFamily="18" charset="0"/>
                <a:ea typeface="楷体" pitchFamily="49" charset="-122"/>
                <a:cs typeface="Times New Roman" pitchFamily="18" charset="0"/>
              </a:rPr>
              <a:t>，</a:t>
            </a:r>
            <a:r>
              <a:rPr kumimoji="1" lang="en-US" altLang="zh-CN" sz="2800" b="1" i="1">
                <a:solidFill>
                  <a:srgbClr val="0000FF"/>
                </a:solidFill>
                <a:latin typeface="Times New Roman" pitchFamily="18" charset="0"/>
                <a:ea typeface="楷体" pitchFamily="49" charset="-122"/>
                <a:cs typeface="Times New Roman" pitchFamily="18" charset="0"/>
              </a:rPr>
              <a:t>a</a:t>
            </a:r>
            <a:r>
              <a:rPr kumimoji="1" lang="en-US" altLang="zh-CN" sz="2800" b="1" i="1" baseline="-30000">
                <a:solidFill>
                  <a:srgbClr val="0000FF"/>
                </a:solidFill>
                <a:latin typeface="Times New Roman" pitchFamily="18" charset="0"/>
                <a:ea typeface="楷体" pitchFamily="49" charset="-122"/>
                <a:cs typeface="Times New Roman" pitchFamily="18" charset="0"/>
              </a:rPr>
              <a:t>n</a:t>
            </a:r>
            <a:r>
              <a:rPr kumimoji="1" lang="en-US" altLang="zh-CN" sz="2800" b="1">
                <a:solidFill>
                  <a:srgbClr val="0000FF"/>
                </a:solidFill>
                <a:latin typeface="Times New Roman" pitchFamily="18" charset="0"/>
                <a:ea typeface="楷体" pitchFamily="49" charset="-122"/>
                <a:cs typeface="Times New Roman" pitchFamily="18" charset="0"/>
              </a:rPr>
              <a:t>)</a:t>
            </a:r>
            <a:endParaRPr lang="zh-CN" altLang="en-US" sz="2800" b="1">
              <a:solidFill>
                <a:srgbClr val="0000FF"/>
              </a:solidFill>
              <a:latin typeface="Times New Roman" pitchFamily="18" charset="0"/>
              <a:ea typeface="楷体" pitchFamily="49" charset="-122"/>
              <a:cs typeface="Times New Roman" pitchFamily="18" charset="0"/>
            </a:endParaRPr>
          </a:p>
        </p:txBody>
      </p:sp>
      <p:sp>
        <p:nvSpPr>
          <p:cNvPr id="80903" name="TextBox 14"/>
          <p:cNvSpPr txBox="1">
            <a:spLocks noChangeArrowheads="1"/>
          </p:cNvSpPr>
          <p:nvPr/>
        </p:nvSpPr>
        <p:spPr bwMode="auto">
          <a:xfrm>
            <a:off x="1524000" y="3224715"/>
            <a:ext cx="8229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kumimoji="1" lang="en-US" altLang="zh-CN" i="1" dirty="0">
                <a:solidFill>
                  <a:srgbClr val="FF0000"/>
                </a:solidFill>
                <a:latin typeface="Times New Roman" pitchFamily="18" charset="0"/>
                <a:ea typeface="楷体" pitchFamily="49" charset="-122"/>
                <a:cs typeface="Times New Roman" pitchFamily="18" charset="0"/>
              </a:rPr>
              <a:t>a</a:t>
            </a:r>
            <a:r>
              <a:rPr kumimoji="1" lang="en-US" altLang="zh-CN" i="1" baseline="-30000" dirty="0">
                <a:solidFill>
                  <a:srgbClr val="FF0000"/>
                </a:solidFill>
                <a:latin typeface="Times New Roman" pitchFamily="18" charset="0"/>
                <a:ea typeface="楷体" pitchFamily="49" charset="-122"/>
                <a:cs typeface="Times New Roman" pitchFamily="18" charset="0"/>
              </a:rPr>
              <a:t>i</a:t>
            </a:r>
            <a:r>
              <a:rPr kumimoji="1" lang="zh-CN" altLang="en-US" dirty="0">
                <a:solidFill>
                  <a:srgbClr val="0000FF"/>
                </a:solidFill>
                <a:latin typeface="Times New Roman" pitchFamily="18" charset="0"/>
                <a:ea typeface="楷体" pitchFamily="49" charset="-122"/>
                <a:cs typeface="Times New Roman" pitchFamily="18" charset="0"/>
              </a:rPr>
              <a:t>（</a:t>
            </a:r>
            <a:r>
              <a:rPr kumimoji="1" lang="en-US" altLang="zh-CN" dirty="0">
                <a:solidFill>
                  <a:srgbClr val="0000FF"/>
                </a:solidFill>
                <a:latin typeface="Times New Roman" pitchFamily="18" charset="0"/>
                <a:ea typeface="楷体" pitchFamily="49" charset="-122"/>
                <a:cs typeface="Times New Roman" pitchFamily="18" charset="0"/>
              </a:rPr>
              <a:t>1</a:t>
            </a:r>
            <a:r>
              <a:rPr kumimoji="1" lang="en-US" altLang="zh-CN" dirty="0">
                <a:solidFill>
                  <a:srgbClr val="0000FF"/>
                </a:solidFill>
                <a:latin typeface="宋体" pitchFamily="2" charset="-122"/>
                <a:ea typeface="楷体_GB2312" pitchFamily="49" charset="-122"/>
                <a:cs typeface="Times New Roman" pitchFamily="18" charset="0"/>
              </a:rPr>
              <a:t>≤</a:t>
            </a:r>
            <a:r>
              <a:rPr kumimoji="1" lang="en-US" altLang="zh-CN" i="1" dirty="0">
                <a:solidFill>
                  <a:srgbClr val="0000FF"/>
                </a:solidFill>
                <a:latin typeface="Times New Roman" pitchFamily="18" charset="0"/>
                <a:ea typeface="楷体" pitchFamily="49" charset="-122"/>
                <a:cs typeface="Times New Roman" pitchFamily="18" charset="0"/>
              </a:rPr>
              <a:t>i</a:t>
            </a:r>
            <a:r>
              <a:rPr kumimoji="1" lang="en-US" altLang="zh-CN" dirty="0">
                <a:solidFill>
                  <a:srgbClr val="0000FF"/>
                </a:solidFill>
                <a:latin typeface="宋体" pitchFamily="2" charset="-122"/>
                <a:ea typeface="楷体_GB2312" pitchFamily="49" charset="-122"/>
                <a:cs typeface="Times New Roman" pitchFamily="18" charset="0"/>
              </a:rPr>
              <a:t>≤</a:t>
            </a:r>
            <a:r>
              <a:rPr kumimoji="1" lang="en-US" altLang="zh-CN" i="1" dirty="0">
                <a:solidFill>
                  <a:srgbClr val="0000FF"/>
                </a:solidFill>
                <a:latin typeface="Times New Roman" pitchFamily="18" charset="0"/>
                <a:ea typeface="楷体" pitchFamily="49" charset="-122"/>
                <a:cs typeface="Times New Roman" pitchFamily="18" charset="0"/>
              </a:rPr>
              <a:t>n</a:t>
            </a:r>
            <a:r>
              <a:rPr kumimoji="1" lang="zh-CN" altLang="en-US" dirty="0">
                <a:solidFill>
                  <a:srgbClr val="0000FF"/>
                </a:solidFill>
                <a:latin typeface="Times New Roman" pitchFamily="18" charset="0"/>
                <a:ea typeface="楷体" pitchFamily="49" charset="-122"/>
                <a:cs typeface="Times New Roman" pitchFamily="18" charset="0"/>
              </a:rPr>
              <a:t>）表示第</a:t>
            </a:r>
            <a:r>
              <a:rPr kumimoji="1" lang="en-US" altLang="zh-CN" i="1" dirty="0" err="1">
                <a:solidFill>
                  <a:srgbClr val="0000FF"/>
                </a:solidFill>
                <a:latin typeface="Times New Roman" pitchFamily="18" charset="0"/>
                <a:ea typeface="楷体" pitchFamily="49" charset="-122"/>
                <a:cs typeface="Times New Roman" pitchFamily="18" charset="0"/>
              </a:rPr>
              <a:t>i</a:t>
            </a:r>
            <a:r>
              <a:rPr kumimoji="1" lang="zh-CN" altLang="en-US" dirty="0">
                <a:solidFill>
                  <a:srgbClr val="0000FF"/>
                </a:solidFill>
                <a:latin typeface="Times New Roman" pitchFamily="18" charset="0"/>
                <a:ea typeface="楷体" pitchFamily="49" charset="-122"/>
                <a:cs typeface="Times New Roman" pitchFamily="18" charset="0"/>
              </a:rPr>
              <a:t>（</a:t>
            </a:r>
            <a:r>
              <a:rPr kumimoji="1" lang="en-US" altLang="zh-CN" i="1" dirty="0" err="1">
                <a:solidFill>
                  <a:srgbClr val="0000FF"/>
                </a:solidFill>
                <a:latin typeface="Times New Roman" pitchFamily="18" charset="0"/>
                <a:ea typeface="楷体" pitchFamily="49" charset="-122"/>
                <a:cs typeface="Times New Roman" pitchFamily="18" charset="0"/>
              </a:rPr>
              <a:t>i</a:t>
            </a:r>
            <a:r>
              <a:rPr kumimoji="1" lang="zh-CN" altLang="en-US" dirty="0">
                <a:solidFill>
                  <a:srgbClr val="0000FF"/>
                </a:solidFill>
                <a:latin typeface="Times New Roman" pitchFamily="18" charset="0"/>
                <a:ea typeface="楷体" pitchFamily="49" charset="-122"/>
                <a:cs typeface="Times New Roman" pitchFamily="18" charset="0"/>
              </a:rPr>
              <a:t>表示</a:t>
            </a:r>
            <a:r>
              <a:rPr kumimoji="1" lang="zh-CN" altLang="en-US" dirty="0">
                <a:solidFill>
                  <a:srgbClr val="FF00FF"/>
                </a:solidFill>
                <a:latin typeface="Times New Roman" pitchFamily="18" charset="0"/>
                <a:ea typeface="楷体" pitchFamily="49" charset="-122"/>
                <a:cs typeface="Times New Roman" pitchFamily="18" charset="0"/>
              </a:rPr>
              <a:t>逻辑位序</a:t>
            </a:r>
            <a:r>
              <a:rPr kumimoji="1" lang="zh-CN" altLang="en-US" dirty="0">
                <a:solidFill>
                  <a:srgbClr val="0000FF"/>
                </a:solidFill>
                <a:latin typeface="Times New Roman" pitchFamily="18" charset="0"/>
                <a:ea typeface="楷体" pitchFamily="49" charset="-122"/>
                <a:cs typeface="Times New Roman" pitchFamily="18" charset="0"/>
              </a:rPr>
              <a:t>）个元素。</a:t>
            </a:r>
            <a:endParaRPr lang="zh-CN" altLang="en-US" dirty="0">
              <a:solidFill>
                <a:srgbClr val="0000FF"/>
              </a:solidFill>
              <a:latin typeface="Times New Roman" pitchFamily="18" charset="0"/>
              <a:ea typeface="楷体_GB2312" pitchFamily="49" charset="-122"/>
            </a:endParaRPr>
          </a:p>
        </p:txBody>
      </p:sp>
      <p:grpSp>
        <p:nvGrpSpPr>
          <p:cNvPr id="16" name="组合 15"/>
          <p:cNvGrpSpPr>
            <a:grpSpLocks/>
          </p:cNvGrpSpPr>
          <p:nvPr/>
        </p:nvGrpSpPr>
        <p:grpSpPr bwMode="auto">
          <a:xfrm>
            <a:off x="2738439" y="4267200"/>
            <a:ext cx="5262560" cy="1590249"/>
            <a:chOff x="1419201" y="2834991"/>
            <a:chExt cx="5262599" cy="1590566"/>
          </a:xfrm>
        </p:grpSpPr>
        <p:grpSp>
          <p:nvGrpSpPr>
            <p:cNvPr id="80905" name="组合 16"/>
            <p:cNvGrpSpPr>
              <a:grpSpLocks/>
            </p:cNvGrpSpPr>
            <p:nvPr/>
          </p:nvGrpSpPr>
          <p:grpSpPr bwMode="auto">
            <a:xfrm>
              <a:off x="1419201" y="2834991"/>
              <a:ext cx="5262599" cy="928694"/>
              <a:chOff x="1419201" y="2071678"/>
              <a:chExt cx="5262599" cy="928694"/>
            </a:xfrm>
          </p:grpSpPr>
          <p:sp>
            <p:nvSpPr>
              <p:cNvPr id="20" name="TextBox 19"/>
              <p:cNvSpPr txBox="1"/>
              <p:nvPr/>
            </p:nvSpPr>
            <p:spPr>
              <a:xfrm>
                <a:off x="1419201" y="2071678"/>
                <a:ext cx="1714512" cy="523324"/>
              </a:xfrm>
              <a:prstGeom prst="rect">
                <a:avLst/>
              </a:prstGeom>
              <a:noFill/>
            </p:spPr>
            <p:txBody>
              <a:bodyPr>
                <a:spAutoFit/>
              </a:bodyPr>
              <a:lstStyle/>
              <a:p>
                <a:pPr algn="ctr" fontAlgn="auto">
                  <a:spcBef>
                    <a:spcPct val="50000"/>
                  </a:spcBef>
                  <a:spcAft>
                    <a:spcPts val="0"/>
                  </a:spcAft>
                  <a:defRPr/>
                </a:pPr>
                <a:r>
                  <a:rPr kumimoji="1" lang="zh-CN" altLang="en-US" sz="2800" b="1" kern="0" dirty="0">
                    <a:solidFill>
                      <a:srgbClr val="FF00FF"/>
                    </a:solidFill>
                    <a:ea typeface="楷体" pitchFamily="49" charset="-122"/>
                    <a:cs typeface="Times New Roman" pitchFamily="18" charset="0"/>
                  </a:rPr>
                  <a:t>表头元素</a:t>
                </a:r>
                <a:endParaRPr lang="zh-CN" altLang="en-US" sz="2800" b="1" kern="0" dirty="0">
                  <a:solidFill>
                    <a:srgbClr val="0000FF"/>
                  </a:solidFill>
                  <a:ea typeface="楷体_GB2312" pitchFamily="49" charset="-122"/>
                </a:endParaRPr>
              </a:p>
            </p:txBody>
          </p:sp>
          <p:sp>
            <p:nvSpPr>
              <p:cNvPr id="21" name="TextBox 20"/>
              <p:cNvSpPr txBox="1"/>
              <p:nvPr/>
            </p:nvSpPr>
            <p:spPr>
              <a:xfrm>
                <a:off x="4895849" y="2071678"/>
                <a:ext cx="1785951" cy="523324"/>
              </a:xfrm>
              <a:prstGeom prst="rect">
                <a:avLst/>
              </a:prstGeom>
              <a:noFill/>
            </p:spPr>
            <p:txBody>
              <a:bodyPr>
                <a:spAutoFit/>
              </a:bodyPr>
              <a:lstStyle/>
              <a:p>
                <a:pPr algn="ctr" fontAlgn="auto">
                  <a:spcBef>
                    <a:spcPct val="50000"/>
                  </a:spcBef>
                  <a:spcAft>
                    <a:spcPts val="0"/>
                  </a:spcAft>
                  <a:defRPr/>
                </a:pPr>
                <a:r>
                  <a:rPr kumimoji="1" lang="zh-CN" altLang="en-US" sz="2800" b="1" kern="0" dirty="0">
                    <a:solidFill>
                      <a:srgbClr val="FF00FF"/>
                    </a:solidFill>
                    <a:ea typeface="楷体" pitchFamily="49" charset="-122"/>
                    <a:cs typeface="Times New Roman" pitchFamily="18" charset="0"/>
                  </a:rPr>
                  <a:t>表尾元素</a:t>
                </a:r>
                <a:endParaRPr lang="zh-CN" altLang="en-US" sz="2800" b="1" kern="0" dirty="0">
                  <a:solidFill>
                    <a:srgbClr val="0000FF"/>
                  </a:solidFill>
                  <a:ea typeface="楷体_GB2312" pitchFamily="49" charset="-122"/>
                </a:endParaRPr>
              </a:p>
            </p:txBody>
          </p:sp>
          <p:cxnSp>
            <p:nvCxnSpPr>
              <p:cNvPr id="80909" name="直接箭头连接符 21"/>
              <p:cNvCxnSpPr>
                <a:cxnSpLocks noChangeShapeType="1"/>
                <a:stCxn id="20" idx="2"/>
              </p:cNvCxnSpPr>
              <p:nvPr/>
            </p:nvCxnSpPr>
            <p:spPr bwMode="auto">
              <a:xfrm flipH="1">
                <a:off x="2205021" y="2595002"/>
                <a:ext cx="71439" cy="405370"/>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xmlns="">
                    <a:noFill/>
                  </a14:hiddenFill>
                </a:ext>
              </a:extLst>
            </p:spPr>
          </p:cxnSp>
          <p:cxnSp>
            <p:nvCxnSpPr>
              <p:cNvPr id="80910" name="直接箭头连接符 22"/>
              <p:cNvCxnSpPr>
                <a:cxnSpLocks noChangeShapeType="1"/>
              </p:cNvCxnSpPr>
              <p:nvPr/>
            </p:nvCxnSpPr>
            <p:spPr bwMode="auto">
              <a:xfrm>
                <a:off x="5865025" y="2595002"/>
                <a:ext cx="54770" cy="405370"/>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xmlns="">
                    <a:noFill/>
                  </a14:hiddenFill>
                </a:ext>
              </a:extLst>
            </p:spPr>
          </p:cxnSp>
        </p:grpSp>
        <p:sp>
          <p:nvSpPr>
            <p:cNvPr id="19" name="TextBox 18"/>
            <p:cNvSpPr txBox="1"/>
            <p:nvPr/>
          </p:nvSpPr>
          <p:spPr>
            <a:xfrm>
              <a:off x="1785916" y="3812790"/>
              <a:ext cx="4600606" cy="612767"/>
            </a:xfrm>
            <a:prstGeom prst="rect">
              <a:avLst/>
            </a:prstGeom>
            <a:solidFill>
              <a:schemeClr val="bg1"/>
            </a:soli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square" lIns="144000" tIns="72000" rIns="144000" bIns="10800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en-US" altLang="zh-CN" sz="2800" b="1" dirty="0">
                  <a:solidFill>
                    <a:srgbClr val="0000FF"/>
                  </a:solidFill>
                  <a:latin typeface="Times New Roman" pitchFamily="18" charset="0"/>
                  <a:ea typeface="楷体" pitchFamily="49" charset="-122"/>
                  <a:cs typeface="Times New Roman" pitchFamily="18" charset="0"/>
                </a:rPr>
                <a:t>(</a:t>
              </a:r>
              <a:r>
                <a:rPr kumimoji="1" lang="en-US" altLang="zh-CN" sz="2800" b="1" i="1" dirty="0">
                  <a:solidFill>
                    <a:srgbClr val="0000FF"/>
                  </a:solidFill>
                  <a:latin typeface="Times New Roman" pitchFamily="18" charset="0"/>
                  <a:ea typeface="楷体" pitchFamily="49" charset="-122"/>
                  <a:cs typeface="Times New Roman" pitchFamily="18" charset="0"/>
                </a:rPr>
                <a:t>a</a:t>
              </a:r>
              <a:r>
                <a:rPr kumimoji="1" lang="en-US" altLang="zh-CN" sz="2800" b="1" baseline="-30000" dirty="0">
                  <a:solidFill>
                    <a:srgbClr val="0000FF"/>
                  </a:solidFill>
                  <a:latin typeface="Times New Roman" pitchFamily="18" charset="0"/>
                  <a:ea typeface="楷体" pitchFamily="49" charset="-122"/>
                  <a:cs typeface="Times New Roman" pitchFamily="18" charset="0"/>
                </a:rPr>
                <a:t>1</a:t>
              </a:r>
              <a:r>
                <a:rPr kumimoji="1" lang="zh-CN" altLang="en-US" sz="2800" b="1" baseline="-30000" dirty="0">
                  <a:solidFill>
                    <a:srgbClr val="0000FF"/>
                  </a:solidFill>
                  <a:latin typeface="Times New Roman" pitchFamily="18" charset="0"/>
                  <a:ea typeface="楷体" pitchFamily="49" charset="-122"/>
                  <a:cs typeface="Times New Roman" pitchFamily="18" charset="0"/>
                </a:rPr>
                <a:t>，</a:t>
              </a:r>
              <a:r>
                <a:rPr kumimoji="1" lang="en-US" altLang="zh-CN" sz="2800" b="1" i="1" dirty="0">
                  <a:solidFill>
                    <a:srgbClr val="0000FF"/>
                  </a:solidFill>
                  <a:latin typeface="Times New Roman" pitchFamily="18" charset="0"/>
                  <a:ea typeface="楷体" pitchFamily="49" charset="-122"/>
                  <a:cs typeface="Times New Roman" pitchFamily="18" charset="0"/>
                </a:rPr>
                <a:t>a</a:t>
              </a:r>
              <a:r>
                <a:rPr kumimoji="1" lang="en-US" altLang="zh-CN" sz="2800" b="1" baseline="-30000" dirty="0">
                  <a:solidFill>
                    <a:srgbClr val="0000FF"/>
                  </a:solidFill>
                  <a:latin typeface="Times New Roman" pitchFamily="18" charset="0"/>
                  <a:ea typeface="楷体" pitchFamily="49" charset="-122"/>
                  <a:cs typeface="Times New Roman" pitchFamily="18" charset="0"/>
                </a:rPr>
                <a:t>2</a:t>
              </a:r>
              <a:r>
                <a:rPr kumimoji="1" lang="zh-CN" altLang="en-US" sz="2800" b="1" baseline="-30000" dirty="0">
                  <a:solidFill>
                    <a:srgbClr val="0000FF"/>
                  </a:solidFill>
                  <a:latin typeface="Times New Roman" pitchFamily="18" charset="0"/>
                  <a:ea typeface="楷体" pitchFamily="49" charset="-122"/>
                  <a:cs typeface="Times New Roman" pitchFamily="18" charset="0"/>
                </a:rPr>
                <a:t>，</a:t>
              </a:r>
              <a:r>
                <a:rPr kumimoji="1" lang="en-US" altLang="zh-CN" sz="2800" b="1" dirty="0">
                  <a:solidFill>
                    <a:srgbClr val="0000FF"/>
                  </a:solidFill>
                  <a:latin typeface="Times New Roman" pitchFamily="18" charset="0"/>
                  <a:ea typeface="楷体" pitchFamily="49" charset="-122"/>
                  <a:cs typeface="Times New Roman" pitchFamily="18" charset="0"/>
                </a:rPr>
                <a:t>…</a:t>
              </a:r>
              <a:r>
                <a:rPr kumimoji="1" lang="zh-CN" altLang="en-US" sz="2800" b="1" dirty="0">
                  <a:solidFill>
                    <a:srgbClr val="0000FF"/>
                  </a:solidFill>
                  <a:latin typeface="Times New Roman" pitchFamily="18" charset="0"/>
                  <a:ea typeface="楷体" pitchFamily="49" charset="-122"/>
                  <a:cs typeface="Times New Roman" pitchFamily="18" charset="0"/>
                </a:rPr>
                <a:t>，</a:t>
              </a:r>
              <a:r>
                <a:rPr kumimoji="1" lang="en-US" altLang="zh-CN" sz="2800" b="1" i="1" dirty="0" err="1">
                  <a:solidFill>
                    <a:srgbClr val="FF0000"/>
                  </a:solidFill>
                  <a:latin typeface="Times New Roman" pitchFamily="18" charset="0"/>
                  <a:ea typeface="楷体" pitchFamily="49" charset="-122"/>
                  <a:cs typeface="Times New Roman" pitchFamily="18" charset="0"/>
                </a:rPr>
                <a:t>a</a:t>
              </a:r>
              <a:r>
                <a:rPr kumimoji="1" lang="en-US" altLang="zh-CN" sz="2800" b="1" i="1" baseline="-30000" dirty="0" err="1">
                  <a:solidFill>
                    <a:srgbClr val="FF0000"/>
                  </a:solidFill>
                  <a:latin typeface="Times New Roman" pitchFamily="18" charset="0"/>
                  <a:ea typeface="楷体" pitchFamily="49" charset="-122"/>
                  <a:cs typeface="Times New Roman" pitchFamily="18" charset="0"/>
                </a:rPr>
                <a:t>i</a:t>
              </a:r>
              <a:r>
                <a:rPr kumimoji="1" lang="zh-CN" altLang="en-US" sz="2800" b="1" i="1" baseline="-30000" dirty="0">
                  <a:solidFill>
                    <a:srgbClr val="0000FF"/>
                  </a:solidFill>
                  <a:latin typeface="Times New Roman" pitchFamily="18" charset="0"/>
                  <a:ea typeface="楷体" pitchFamily="49" charset="-122"/>
                  <a:cs typeface="Times New Roman" pitchFamily="18" charset="0"/>
                </a:rPr>
                <a:t>，</a:t>
              </a:r>
              <a:r>
                <a:rPr kumimoji="1" lang="en-US" altLang="zh-CN" sz="2800" b="1" i="1" dirty="0">
                  <a:solidFill>
                    <a:srgbClr val="0000FF"/>
                  </a:solidFill>
                  <a:latin typeface="Times New Roman" pitchFamily="18" charset="0"/>
                  <a:ea typeface="楷体" pitchFamily="49" charset="-122"/>
                  <a:cs typeface="Times New Roman" pitchFamily="18" charset="0"/>
                </a:rPr>
                <a:t>a</a:t>
              </a:r>
              <a:r>
                <a:rPr kumimoji="1" lang="en-US" altLang="zh-CN" sz="2800" b="1" i="1" baseline="-30000" dirty="0">
                  <a:solidFill>
                    <a:srgbClr val="0000FF"/>
                  </a:solidFill>
                  <a:latin typeface="Times New Roman" pitchFamily="18" charset="0"/>
                  <a:ea typeface="楷体" pitchFamily="49" charset="-122"/>
                  <a:cs typeface="Times New Roman" pitchFamily="18" charset="0"/>
                </a:rPr>
                <a:t>i</a:t>
              </a:r>
              <a:r>
                <a:rPr kumimoji="1" lang="en-US" altLang="zh-CN" sz="2800" b="1" baseline="-30000" dirty="0">
                  <a:solidFill>
                    <a:srgbClr val="0000FF"/>
                  </a:solidFill>
                  <a:latin typeface="Times New Roman" pitchFamily="18" charset="0"/>
                  <a:ea typeface="楷体" pitchFamily="49" charset="-122"/>
                  <a:cs typeface="Times New Roman" pitchFamily="18" charset="0"/>
                </a:rPr>
                <a:t>+1</a:t>
              </a:r>
              <a:r>
                <a:rPr kumimoji="1" lang="zh-CN" altLang="en-US" sz="2800" b="1" baseline="-30000" dirty="0">
                  <a:solidFill>
                    <a:srgbClr val="0000FF"/>
                  </a:solidFill>
                  <a:latin typeface="Times New Roman" pitchFamily="18" charset="0"/>
                  <a:ea typeface="楷体" pitchFamily="49" charset="-122"/>
                  <a:cs typeface="Times New Roman" pitchFamily="18" charset="0"/>
                </a:rPr>
                <a:t>，</a:t>
              </a:r>
              <a:r>
                <a:rPr kumimoji="1" lang="en-US" altLang="zh-CN" sz="2800" b="1" dirty="0">
                  <a:solidFill>
                    <a:srgbClr val="0000FF"/>
                  </a:solidFill>
                  <a:latin typeface="Times New Roman" pitchFamily="18" charset="0"/>
                  <a:ea typeface="楷体" pitchFamily="49" charset="-122"/>
                  <a:cs typeface="Times New Roman" pitchFamily="18" charset="0"/>
                </a:rPr>
                <a:t>…</a:t>
              </a:r>
              <a:r>
                <a:rPr kumimoji="1" lang="zh-CN" altLang="en-US" sz="2800" b="1" dirty="0">
                  <a:solidFill>
                    <a:srgbClr val="0000FF"/>
                  </a:solidFill>
                  <a:latin typeface="Times New Roman" pitchFamily="18" charset="0"/>
                  <a:ea typeface="楷体" pitchFamily="49" charset="-122"/>
                  <a:cs typeface="Times New Roman" pitchFamily="18" charset="0"/>
                </a:rPr>
                <a:t>，</a:t>
              </a:r>
              <a:r>
                <a:rPr kumimoji="1" lang="en-US" altLang="zh-CN" sz="2800" b="1" i="1" dirty="0">
                  <a:solidFill>
                    <a:srgbClr val="0000FF"/>
                  </a:solidFill>
                  <a:latin typeface="Times New Roman" pitchFamily="18" charset="0"/>
                  <a:ea typeface="楷体" pitchFamily="49" charset="-122"/>
                  <a:cs typeface="Times New Roman" pitchFamily="18" charset="0"/>
                </a:rPr>
                <a:t>a</a:t>
              </a:r>
              <a:r>
                <a:rPr kumimoji="1" lang="en-US" altLang="zh-CN" sz="2800" b="1" i="1" baseline="-30000" dirty="0">
                  <a:solidFill>
                    <a:srgbClr val="0000FF"/>
                  </a:solidFill>
                  <a:latin typeface="Times New Roman" pitchFamily="18" charset="0"/>
                  <a:ea typeface="楷体" pitchFamily="49" charset="-122"/>
                  <a:cs typeface="Times New Roman" pitchFamily="18" charset="0"/>
                </a:rPr>
                <a:t>n</a:t>
              </a:r>
              <a:r>
                <a:rPr kumimoji="1" lang="en-US" altLang="zh-CN" sz="2800" b="1" dirty="0">
                  <a:solidFill>
                    <a:srgbClr val="0000FF"/>
                  </a:solidFill>
                  <a:latin typeface="Times New Roman" pitchFamily="18" charset="0"/>
                  <a:ea typeface="楷体" pitchFamily="49" charset="-122"/>
                  <a:cs typeface="Times New Roman" pitchFamily="18" charset="0"/>
                </a:rPr>
                <a:t>)</a:t>
              </a:r>
              <a:endParaRPr lang="zh-CN" altLang="en-US" sz="2800" b="1" dirty="0">
                <a:solidFill>
                  <a:srgbClr val="0000FF"/>
                </a:solidFill>
                <a:latin typeface="Times New Roman" pitchFamily="18" charset="0"/>
                <a:ea typeface="楷体" pitchFamily="49" charset="-122"/>
                <a:cs typeface="Times New Roman" pitchFamily="18" charset="0"/>
              </a:endParaRPr>
            </a:p>
          </p:txBody>
        </p:sp>
      </p:grpSp>
      <p:sp>
        <p:nvSpPr>
          <p:cNvPr id="15" name="Rectangle 2">
            <a:extLst>
              <a:ext uri="{FF2B5EF4-FFF2-40B4-BE49-F238E27FC236}">
                <a16:creationId xmlns:a16="http://schemas.microsoft.com/office/drawing/2014/main" xmlns="" id="{D756AEFB-B28A-49CC-BBCC-A34B7BBED2E7}"/>
              </a:ext>
            </a:extLst>
          </p:cNvPr>
          <p:cNvSpPr txBox="1">
            <a:spLocks noChangeArrowheads="1"/>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a:latin typeface="Times New Roman" panose="02020603050405020304" pitchFamily="18" charset="0"/>
              </a:rPr>
              <a:t>2.1 </a:t>
            </a:r>
            <a:r>
              <a:rPr lang="zh-CN" altLang="en-US" kern="0" dirty="0">
                <a:latin typeface="Times New Roman" panose="02020603050405020304" pitchFamily="18" charset="0"/>
              </a:rPr>
              <a:t>线性表的逻辑结构</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8096FAFB-62CE-46FF-822C-1AAFF145EAB1}"/>
              </a:ext>
            </a:extLst>
          </p:cNvPr>
          <p:cNvSpPr>
            <a:spLocks noGrp="1"/>
          </p:cNvSpPr>
          <p:nvPr>
            <p:ph type="dt" sz="half" idx="4294967295"/>
          </p:nvPr>
        </p:nvSpPr>
        <p:spPr/>
        <p:txBody>
          <a:bodyPr/>
          <a:lstStyle/>
          <a:p>
            <a:fld id="{DC652D2B-BD6F-4E7F-AC72-EC9828B049C6}" type="datetime1">
              <a:rPr lang="zh-CN" altLang="en-US"/>
              <a:pPr/>
              <a:t>2023/3/15</a:t>
            </a:fld>
            <a:endParaRPr lang="en-US" altLang="zh-CN"/>
          </a:p>
        </p:txBody>
      </p:sp>
      <p:sp>
        <p:nvSpPr>
          <p:cNvPr id="5" name="灯片编号占位符 5">
            <a:extLst>
              <a:ext uri="{FF2B5EF4-FFF2-40B4-BE49-F238E27FC236}">
                <a16:creationId xmlns:a16="http://schemas.microsoft.com/office/drawing/2014/main" xmlns="" id="{B4CA7346-4954-4009-B8D0-6F6C7E1260DF}"/>
              </a:ext>
            </a:extLst>
          </p:cNvPr>
          <p:cNvSpPr>
            <a:spLocks noGrp="1"/>
          </p:cNvSpPr>
          <p:nvPr>
            <p:ph type="sldNum" sz="quarter" idx="4294967295"/>
          </p:nvPr>
        </p:nvSpPr>
        <p:spPr/>
        <p:txBody>
          <a:bodyPr/>
          <a:lstStyle/>
          <a:p>
            <a:fld id="{446AEA8F-85DC-433C-8A81-C216DE6FDFC2}" type="slidenum">
              <a:rPr lang="en-US" altLang="zh-CN"/>
              <a:pPr/>
              <a:t>70</a:t>
            </a:fld>
            <a:endParaRPr lang="en-US" altLang="zh-CN"/>
          </a:p>
        </p:txBody>
      </p:sp>
      <p:sp>
        <p:nvSpPr>
          <p:cNvPr id="157698" name="Rectangle 2">
            <a:extLst>
              <a:ext uri="{FF2B5EF4-FFF2-40B4-BE49-F238E27FC236}">
                <a16:creationId xmlns:a16="http://schemas.microsoft.com/office/drawing/2014/main" xmlns="" id="{47F79DC0-978B-4C5C-8D0B-E162883DB70A}"/>
              </a:ext>
            </a:extLst>
          </p:cNvPr>
          <p:cNvSpPr>
            <a:spLocks noGrp="1" noChangeArrowheads="1"/>
          </p:cNvSpPr>
          <p:nvPr>
            <p:ph type="title"/>
          </p:nvPr>
        </p:nvSpPr>
        <p:spPr/>
        <p:txBody>
          <a:bodyPr/>
          <a:lstStyle/>
          <a:p>
            <a:r>
              <a:rPr lang="zh-CN" altLang="en-US" dirty="0"/>
              <a:t>一元多项式的链式存储表示 </a:t>
            </a:r>
            <a:endParaRPr lang="en-US" altLang="zh-CN" dirty="0"/>
          </a:p>
        </p:txBody>
      </p:sp>
      <p:sp>
        <p:nvSpPr>
          <p:cNvPr id="157699" name="Rectangle 3">
            <a:extLst>
              <a:ext uri="{FF2B5EF4-FFF2-40B4-BE49-F238E27FC236}">
                <a16:creationId xmlns:a16="http://schemas.microsoft.com/office/drawing/2014/main" xmlns="" id="{B3ABEEC8-C217-431D-B189-9DAACA7858FD}"/>
              </a:ext>
            </a:extLst>
          </p:cNvPr>
          <p:cNvSpPr>
            <a:spLocks noGrp="1" noChangeArrowheads="1"/>
          </p:cNvSpPr>
          <p:nvPr>
            <p:ph type="body" idx="1"/>
          </p:nvPr>
        </p:nvSpPr>
        <p:spPr>
          <a:xfrm>
            <a:off x="304800" y="1371600"/>
            <a:ext cx="11480800" cy="1219200"/>
          </a:xfrm>
        </p:spPr>
        <p:txBody>
          <a:bodyPr/>
          <a:lstStyle/>
          <a:p>
            <a:pPr>
              <a:lnSpc>
                <a:spcPct val="150000"/>
              </a:lnSpc>
              <a:spcBef>
                <a:spcPts val="600"/>
              </a:spcBef>
            </a:pPr>
            <a:r>
              <a:rPr lang="zh-CN" altLang="en-US" sz="2400" dirty="0"/>
              <a:t>在链式存储中，对一元多项式只存非零项，则该多项式中每一非零项由两部分构成（指数项和系数项），用单链表存储表示的结点结构为：</a:t>
            </a:r>
          </a:p>
          <a:p>
            <a:pPr>
              <a:lnSpc>
                <a:spcPct val="150000"/>
              </a:lnSpc>
              <a:spcBef>
                <a:spcPts val="600"/>
              </a:spcBef>
            </a:pPr>
            <a:endParaRPr lang="zh-CN" altLang="en-US" sz="2400" dirty="0"/>
          </a:p>
        </p:txBody>
      </p:sp>
      <p:sp>
        <p:nvSpPr>
          <p:cNvPr id="2" name="矩形 1">
            <a:extLst>
              <a:ext uri="{FF2B5EF4-FFF2-40B4-BE49-F238E27FC236}">
                <a16:creationId xmlns:a16="http://schemas.microsoft.com/office/drawing/2014/main" xmlns="" id="{17423F3F-4E07-4010-A0E0-45C61C6F7DB0}"/>
              </a:ext>
            </a:extLst>
          </p:cNvPr>
          <p:cNvSpPr/>
          <p:nvPr/>
        </p:nvSpPr>
        <p:spPr>
          <a:xfrm>
            <a:off x="1083414" y="3189481"/>
            <a:ext cx="6096000" cy="29065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struct </a:t>
            </a:r>
            <a:r>
              <a:rPr lang="en-US" altLang="zh-CN" b="1" dirty="0" err="1">
                <a:solidFill>
                  <a:srgbClr val="000066"/>
                </a:solidFill>
                <a:latin typeface="微软雅黑" panose="020B0503020204020204" pitchFamily="34" charset="-122"/>
                <a:ea typeface="微软雅黑" panose="020B0503020204020204" pitchFamily="34" charset="-122"/>
              </a:rPr>
              <a:t>Polynode</a:t>
            </a:r>
            <a:r>
              <a:rPr lang="en-US" altLang="zh-CN" b="1" dirty="0">
                <a:solidFill>
                  <a:srgbClr val="000066"/>
                </a:solidFill>
                <a:latin typeface="微软雅黑" panose="020B0503020204020204" pitchFamily="34" charset="-122"/>
                <a:ea typeface="微软雅黑" panose="020B0503020204020204" pitchFamily="34" charset="-122"/>
              </a:rPr>
              <a:t> 	{</a:t>
            </a:r>
          </a:p>
          <a:p>
            <a:pPr>
              <a:lnSpc>
                <a:spcPct val="150000"/>
              </a:lnSpc>
              <a:spcBef>
                <a:spcPts val="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    int </a:t>
            </a:r>
            <a:r>
              <a:rPr lang="en-US" altLang="zh-CN" b="1" dirty="0" err="1">
                <a:solidFill>
                  <a:srgbClr val="000066"/>
                </a:solidFill>
                <a:latin typeface="微软雅黑" panose="020B0503020204020204" pitchFamily="34" charset="-122"/>
                <a:ea typeface="微软雅黑" panose="020B0503020204020204" pitchFamily="34" charset="-122"/>
              </a:rPr>
              <a:t>coef</a:t>
            </a:r>
            <a:r>
              <a:rPr lang="en-US" altLang="zh-CN" b="1" dirty="0">
                <a:solidFill>
                  <a:srgbClr val="000066"/>
                </a:solidFill>
                <a:latin typeface="微软雅黑" panose="020B0503020204020204" pitchFamily="34" charset="-122"/>
                <a:ea typeface="微软雅黑" panose="020B0503020204020204" pitchFamily="34" charset="-122"/>
              </a:rPr>
              <a:t>;</a:t>
            </a:r>
          </a:p>
          <a:p>
            <a:pPr>
              <a:lnSpc>
                <a:spcPct val="150000"/>
              </a:lnSpc>
              <a:spcBef>
                <a:spcPts val="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    int exp;</a:t>
            </a:r>
          </a:p>
          <a:p>
            <a:pPr>
              <a:lnSpc>
                <a:spcPct val="150000"/>
              </a:lnSpc>
              <a:spcBef>
                <a:spcPts val="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    </a:t>
            </a:r>
            <a:r>
              <a:rPr lang="en-US" altLang="zh-CN" b="1" dirty="0" err="1">
                <a:solidFill>
                  <a:srgbClr val="000066"/>
                </a:solidFill>
                <a:latin typeface="微软雅黑" panose="020B0503020204020204" pitchFamily="34" charset="-122"/>
                <a:ea typeface="微软雅黑" panose="020B0503020204020204" pitchFamily="34" charset="-122"/>
              </a:rPr>
              <a:t>Polynode</a:t>
            </a:r>
            <a:r>
              <a:rPr lang="en-US" altLang="zh-CN" b="1" dirty="0">
                <a:solidFill>
                  <a:srgbClr val="000066"/>
                </a:solidFill>
                <a:latin typeface="微软雅黑" panose="020B0503020204020204" pitchFamily="34" charset="-122"/>
                <a:ea typeface="微软雅黑" panose="020B0503020204020204" pitchFamily="34" charset="-122"/>
              </a:rPr>
              <a:t> *next;</a:t>
            </a:r>
          </a:p>
          <a:p>
            <a:pPr>
              <a:lnSpc>
                <a:spcPct val="150000"/>
              </a:lnSpc>
              <a:spcBef>
                <a:spcPts val="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 </a:t>
            </a:r>
            <a:r>
              <a:rPr lang="en-US" altLang="zh-CN" b="1" dirty="0" err="1">
                <a:solidFill>
                  <a:srgbClr val="000066"/>
                </a:solidFill>
                <a:latin typeface="微软雅黑" panose="020B0503020204020204" pitchFamily="34" charset="-122"/>
                <a:ea typeface="微软雅黑" panose="020B0503020204020204" pitchFamily="34" charset="-122"/>
              </a:rPr>
              <a:t>Polynode</a:t>
            </a:r>
            <a:r>
              <a:rPr lang="en-US" altLang="zh-CN" b="1" dirty="0">
                <a:solidFill>
                  <a:srgbClr val="000066"/>
                </a:solidFill>
                <a:latin typeface="微软雅黑" panose="020B0503020204020204" pitchFamily="34" charset="-122"/>
                <a:ea typeface="微软雅黑" panose="020B0503020204020204" pitchFamily="34" charset="-122"/>
              </a:rPr>
              <a:t> , * </a:t>
            </a:r>
            <a:r>
              <a:rPr lang="en-US" altLang="zh-CN" b="1" dirty="0" err="1">
                <a:solidFill>
                  <a:srgbClr val="000066"/>
                </a:solidFill>
                <a:latin typeface="微软雅黑" panose="020B0503020204020204" pitchFamily="34" charset="-122"/>
                <a:ea typeface="微软雅黑" panose="020B0503020204020204" pitchFamily="34" charset="-122"/>
              </a:rPr>
              <a:t>Polylist</a:t>
            </a:r>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b="1" dirty="0">
              <a:solidFill>
                <a:srgbClr val="000066"/>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xmlns="" id="{BF055358-A604-48D2-AB26-76608155E504}"/>
              </a:ext>
            </a:extLst>
          </p:cNvPr>
          <p:cNvGrpSpPr/>
          <p:nvPr/>
        </p:nvGrpSpPr>
        <p:grpSpPr>
          <a:xfrm>
            <a:off x="5459483" y="2818965"/>
            <a:ext cx="5056116" cy="533835"/>
            <a:chOff x="5459483" y="2818965"/>
            <a:chExt cx="5056116" cy="533835"/>
          </a:xfrm>
        </p:grpSpPr>
        <p:sp>
          <p:nvSpPr>
            <p:cNvPr id="7" name="Text Box 5">
              <a:extLst>
                <a:ext uri="{FF2B5EF4-FFF2-40B4-BE49-F238E27FC236}">
                  <a16:creationId xmlns:a16="http://schemas.microsoft.com/office/drawing/2014/main" xmlns="" id="{CCEF641B-43C0-48DC-B0DF-6D73866A82B4}"/>
                </a:ext>
              </a:extLst>
            </p:cNvPr>
            <p:cNvSpPr txBox="1">
              <a:spLocks noChangeArrowheads="1"/>
            </p:cNvSpPr>
            <p:nvPr/>
          </p:nvSpPr>
          <p:spPr bwMode="auto">
            <a:xfrm>
              <a:off x="5459483" y="2819212"/>
              <a:ext cx="5056116" cy="533153"/>
            </a:xfrm>
            <a:prstGeom prst="rect">
              <a:avLst/>
            </a:prstGeom>
            <a:gradFill>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15875">
              <a:solidFill>
                <a:schemeClr val="accent6"/>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0" tIns="0" rIns="0" bIns="0" anchor="ctr" anchorCtr="0"/>
            <a:lstStyle/>
            <a:p>
              <a:pPr algn="just"/>
              <a:r>
                <a:rPr lang="zh-CN" altLang="en-US" b="1" dirty="0">
                  <a:solidFill>
                    <a:srgbClr val="C00000"/>
                  </a:solidFill>
                  <a:latin typeface="微软雅黑" panose="020B0503020204020204" pitchFamily="34" charset="-122"/>
                  <a:ea typeface="微软雅黑" panose="020B0503020204020204" pitchFamily="34" charset="-122"/>
                </a:rPr>
                <a:t>  系数 </a:t>
              </a:r>
              <a:r>
                <a:rPr lang="en-US" altLang="zh-CN" b="1" dirty="0" err="1">
                  <a:solidFill>
                    <a:srgbClr val="C00000"/>
                  </a:solidFill>
                  <a:latin typeface="微软雅黑" panose="020B0503020204020204" pitchFamily="34" charset="-122"/>
                  <a:ea typeface="微软雅黑" panose="020B0503020204020204" pitchFamily="34" charset="-122"/>
                </a:rPr>
                <a:t>coef</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指数</a:t>
              </a:r>
              <a:r>
                <a:rPr lang="en-US" altLang="zh-CN" b="1" dirty="0">
                  <a:solidFill>
                    <a:srgbClr val="C00000"/>
                  </a:solidFill>
                  <a:latin typeface="微软雅黑" panose="020B0503020204020204" pitchFamily="34" charset="-122"/>
                  <a:ea typeface="微软雅黑" panose="020B0503020204020204" pitchFamily="34" charset="-122"/>
                </a:rPr>
                <a:t>exp    </a:t>
              </a:r>
              <a:r>
                <a:rPr lang="zh-CN" altLang="en-US" b="1" dirty="0">
                  <a:solidFill>
                    <a:srgbClr val="C00000"/>
                  </a:solidFill>
                  <a:latin typeface="微软雅黑" panose="020B0503020204020204" pitchFamily="34" charset="-122"/>
                  <a:ea typeface="微软雅黑" panose="020B0503020204020204" pitchFamily="34" charset="-122"/>
                </a:rPr>
                <a:t>指针</a:t>
              </a:r>
              <a:r>
                <a:rPr lang="en-US" altLang="zh-CN" b="1" dirty="0">
                  <a:solidFill>
                    <a:srgbClr val="C00000"/>
                  </a:solidFill>
                  <a:latin typeface="微软雅黑" panose="020B0503020204020204" pitchFamily="34" charset="-122"/>
                  <a:ea typeface="微软雅黑" panose="020B0503020204020204" pitchFamily="34" charset="-122"/>
                </a:rPr>
                <a:t>next</a:t>
              </a:r>
            </a:p>
          </p:txBody>
        </p:sp>
        <p:cxnSp>
          <p:nvCxnSpPr>
            <p:cNvPr id="10" name="直接连接符 9">
              <a:extLst>
                <a:ext uri="{FF2B5EF4-FFF2-40B4-BE49-F238E27FC236}">
                  <a16:creationId xmlns:a16="http://schemas.microsoft.com/office/drawing/2014/main" xmlns="" id="{660C0EFA-E3F5-4ADA-A973-FB12945A3A1A}"/>
                </a:ext>
              </a:extLst>
            </p:cNvPr>
            <p:cNvCxnSpPr/>
            <p:nvPr/>
          </p:nvCxnSpPr>
          <p:spPr bwMode="auto">
            <a:xfrm>
              <a:off x="7179414" y="2819400"/>
              <a:ext cx="0" cy="53340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cxnSp>
          <p:nvCxnSpPr>
            <p:cNvPr id="13" name="直接连接符 12">
              <a:extLst>
                <a:ext uri="{FF2B5EF4-FFF2-40B4-BE49-F238E27FC236}">
                  <a16:creationId xmlns:a16="http://schemas.microsoft.com/office/drawing/2014/main" xmlns="" id="{A9A4D68D-9000-4631-8503-D2FAF1AF5868}"/>
                </a:ext>
              </a:extLst>
            </p:cNvPr>
            <p:cNvCxnSpPr/>
            <p:nvPr/>
          </p:nvCxnSpPr>
          <p:spPr bwMode="auto">
            <a:xfrm>
              <a:off x="8763000" y="2818965"/>
              <a:ext cx="0" cy="53340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gr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18EEFF6-0A83-4A2E-B1E3-5AA63256F6F6}"/>
              </a:ext>
            </a:extLst>
          </p:cNvPr>
          <p:cNvSpPr>
            <a:spLocks noGrp="1"/>
          </p:cNvSpPr>
          <p:nvPr>
            <p:ph type="title"/>
          </p:nvPr>
        </p:nvSpPr>
        <p:spPr/>
        <p:txBody>
          <a:bodyPr/>
          <a:lstStyle/>
          <a:p>
            <a:r>
              <a:rPr lang="zh-CN" altLang="en-US" dirty="0"/>
              <a:t>建立一元多项式链式存储的算法</a:t>
            </a:r>
          </a:p>
        </p:txBody>
      </p:sp>
      <p:sp>
        <p:nvSpPr>
          <p:cNvPr id="3" name="内容占位符 2">
            <a:extLst>
              <a:ext uri="{FF2B5EF4-FFF2-40B4-BE49-F238E27FC236}">
                <a16:creationId xmlns:a16="http://schemas.microsoft.com/office/drawing/2014/main" xmlns="" id="{79C22E05-77B6-498A-90E0-DAD5FA1A590F}"/>
              </a:ext>
            </a:extLst>
          </p:cNvPr>
          <p:cNvSpPr>
            <a:spLocks noGrp="1"/>
          </p:cNvSpPr>
          <p:nvPr>
            <p:ph idx="1"/>
          </p:nvPr>
        </p:nvSpPr>
        <p:spPr/>
        <p:txBody>
          <a:bodyPr/>
          <a:lstStyle/>
          <a:p>
            <a:pPr>
              <a:lnSpc>
                <a:spcPct val="150000"/>
              </a:lnSpc>
              <a:spcBef>
                <a:spcPts val="600"/>
              </a:spcBef>
            </a:pPr>
            <a:r>
              <a:rPr lang="en-US" altLang="zh-CN" sz="2400" dirty="0"/>
              <a:t>【</a:t>
            </a:r>
            <a:r>
              <a:rPr lang="zh-CN" altLang="en-US" sz="2400" dirty="0"/>
              <a:t>算法思想</a:t>
            </a:r>
            <a:r>
              <a:rPr lang="en-US" altLang="zh-CN" sz="2400" dirty="0"/>
              <a:t>】</a:t>
            </a:r>
          </a:p>
          <a:p>
            <a:pPr lvl="1">
              <a:lnSpc>
                <a:spcPct val="150000"/>
              </a:lnSpc>
              <a:spcBef>
                <a:spcPts val="600"/>
              </a:spcBef>
            </a:pPr>
            <a:r>
              <a:rPr lang="zh-CN" altLang="en-US" dirty="0"/>
              <a:t>通过键盘输入一组多项式的</a:t>
            </a:r>
            <a:r>
              <a:rPr lang="zh-CN" altLang="en-US" dirty="0">
                <a:solidFill>
                  <a:srgbClr val="C00000"/>
                </a:solidFill>
              </a:rPr>
              <a:t>系数</a:t>
            </a:r>
            <a:r>
              <a:rPr lang="zh-CN" altLang="en-US" dirty="0"/>
              <a:t>和</a:t>
            </a:r>
            <a:r>
              <a:rPr lang="zh-CN" altLang="en-US" dirty="0">
                <a:solidFill>
                  <a:srgbClr val="C00000"/>
                </a:solidFill>
              </a:rPr>
              <a:t>指数</a:t>
            </a:r>
            <a:endParaRPr lang="en-US" altLang="zh-CN" dirty="0">
              <a:solidFill>
                <a:srgbClr val="C00000"/>
              </a:solidFill>
            </a:endParaRPr>
          </a:p>
          <a:p>
            <a:pPr lvl="1">
              <a:lnSpc>
                <a:spcPct val="150000"/>
              </a:lnSpc>
              <a:spcBef>
                <a:spcPts val="600"/>
              </a:spcBef>
            </a:pPr>
            <a:r>
              <a:rPr lang="zh-CN" altLang="en-US" dirty="0"/>
              <a:t>用尾插法建立一元多项式的链表</a:t>
            </a:r>
            <a:endParaRPr lang="en-US" altLang="zh-CN" dirty="0"/>
          </a:p>
          <a:p>
            <a:pPr lvl="1">
              <a:lnSpc>
                <a:spcPct val="150000"/>
              </a:lnSpc>
              <a:spcBef>
                <a:spcPts val="600"/>
              </a:spcBef>
            </a:pPr>
            <a:r>
              <a:rPr lang="zh-CN" altLang="en-US" dirty="0"/>
              <a:t>以输入系数</a:t>
            </a:r>
            <a:r>
              <a:rPr lang="en-US" altLang="zh-CN" dirty="0"/>
              <a:t>0</a:t>
            </a:r>
            <a:r>
              <a:rPr lang="zh-CN" altLang="en-US" dirty="0"/>
              <a:t>为结束标志，并约定建立多项式链表时，总是按指数从小到大的顺序排列。</a:t>
            </a:r>
          </a:p>
          <a:p>
            <a:pPr>
              <a:lnSpc>
                <a:spcPct val="150000"/>
              </a:lnSpc>
              <a:spcBef>
                <a:spcPts val="600"/>
              </a:spcBef>
            </a:pPr>
            <a:endParaRPr lang="zh-CN" altLang="en-US" sz="2400" dirty="0"/>
          </a:p>
        </p:txBody>
      </p:sp>
    </p:spTree>
    <p:extLst>
      <p:ext uri="{BB962C8B-B14F-4D97-AF65-F5344CB8AC3E}">
        <p14:creationId xmlns:p14="http://schemas.microsoft.com/office/powerpoint/2010/main" xmlns="" val="3163262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xmlns="" id="{86D3773F-BC98-42F5-BF6B-04B6876E89EE}"/>
              </a:ext>
            </a:extLst>
          </p:cNvPr>
          <p:cNvSpPr>
            <a:spLocks noGrp="1"/>
          </p:cNvSpPr>
          <p:nvPr>
            <p:ph type="sldNum" sz="quarter" idx="12"/>
          </p:nvPr>
        </p:nvSpPr>
        <p:spPr bwMode="auto">
          <a:xfrm>
            <a:off x="84138" y="6343650"/>
            <a:ext cx="587375" cy="48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defPPr>
              <a:defRPr lang="zh-CN"/>
            </a:defPPr>
            <a:lvl1pPr algn="l" rtl="0" fontAlgn="base">
              <a:spcBef>
                <a:spcPct val="0"/>
              </a:spcBef>
              <a:spcAft>
                <a:spcPct val="0"/>
              </a:spcAft>
              <a:defRPr kumimoji="0" sz="2600" b="1" kern="1200">
                <a:solidFill>
                  <a:schemeClr val="bg1"/>
                </a:solidFill>
                <a:latin typeface="+mn-lt"/>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9A59D74B-95A6-46B4-92ED-CDFD054D998B}" type="slidenum">
              <a:rPr lang="en-US" altLang="zh-CN" smtClean="0"/>
              <a:pPr/>
              <a:t>72</a:t>
            </a:fld>
            <a:endParaRPr lang="en-US" altLang="zh-CN"/>
          </a:p>
        </p:txBody>
      </p:sp>
      <p:sp>
        <p:nvSpPr>
          <p:cNvPr id="153603" name="Rectangle 3">
            <a:extLst>
              <a:ext uri="{FF2B5EF4-FFF2-40B4-BE49-F238E27FC236}">
                <a16:creationId xmlns:a16="http://schemas.microsoft.com/office/drawing/2014/main" xmlns="" id="{53E3BE5A-B110-4D9D-8C74-AA6464FEC2B4}"/>
              </a:ext>
            </a:extLst>
          </p:cNvPr>
          <p:cNvSpPr>
            <a:spLocks noChangeArrowheads="1"/>
          </p:cNvSpPr>
          <p:nvPr/>
        </p:nvSpPr>
        <p:spPr bwMode="auto">
          <a:xfrm>
            <a:off x="671513" y="457200"/>
            <a:ext cx="11277600" cy="563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spcBef>
                <a:spcPts val="600"/>
              </a:spcBef>
              <a:spcAft>
                <a:spcPts val="0"/>
              </a:spcAft>
              <a:buClr>
                <a:srgbClr val="FF0000"/>
              </a:buClr>
              <a:buSzPct val="80000"/>
            </a:pPr>
            <a:r>
              <a:rPr lang="en-US" altLang="zh-CN" sz="2000" b="1" dirty="0" err="1">
                <a:solidFill>
                  <a:srgbClr val="000066"/>
                </a:solidFill>
                <a:latin typeface="微软雅黑" panose="020B0503020204020204" pitchFamily="34" charset="-122"/>
                <a:ea typeface="微软雅黑" panose="020B0503020204020204" pitchFamily="34" charset="-122"/>
              </a:rPr>
              <a:t>Polylist</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err="1">
                <a:solidFill>
                  <a:srgbClr val="000066"/>
                </a:solidFill>
                <a:latin typeface="微软雅黑" panose="020B0503020204020204" pitchFamily="34" charset="-122"/>
                <a:ea typeface="微软雅黑" panose="020B0503020204020204" pitchFamily="34" charset="-122"/>
              </a:rPr>
              <a:t>PolyCreate</a:t>
            </a:r>
            <a:r>
              <a:rPr lang="en-US" altLang="zh-CN" sz="2000" b="1" dirty="0">
                <a:solidFill>
                  <a:srgbClr val="000066"/>
                </a:solidFill>
                <a:latin typeface="微软雅黑" panose="020B0503020204020204" pitchFamily="34" charset="-122"/>
                <a:ea typeface="微软雅黑" panose="020B0503020204020204" pitchFamily="34" charset="-122"/>
              </a:rPr>
              <a:t>() { </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err="1">
                <a:solidFill>
                  <a:srgbClr val="000066"/>
                </a:solidFill>
                <a:latin typeface="微软雅黑" panose="020B0503020204020204" pitchFamily="34" charset="-122"/>
                <a:ea typeface="微软雅黑" panose="020B0503020204020204" pitchFamily="34" charset="-122"/>
              </a:rPr>
              <a:t>Polynode</a:t>
            </a:r>
            <a:r>
              <a:rPr lang="en-US" altLang="zh-CN" sz="2000" b="1" dirty="0">
                <a:solidFill>
                  <a:srgbClr val="000066"/>
                </a:solidFill>
                <a:latin typeface="微软雅黑" panose="020B0503020204020204" pitchFamily="34" charset="-122"/>
                <a:ea typeface="微软雅黑" panose="020B0503020204020204" pitchFamily="34" charset="-122"/>
              </a:rPr>
              <a:t> *head, *rear, *s; 	 </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int </a:t>
            </a:r>
            <a:r>
              <a:rPr lang="en-US" altLang="zh-CN" sz="2000" b="1" dirty="0" err="1">
                <a:solidFill>
                  <a:srgbClr val="000066"/>
                </a:solidFill>
                <a:latin typeface="微软雅黑" panose="020B0503020204020204" pitchFamily="34" charset="-122"/>
                <a:ea typeface="微软雅黑" panose="020B0503020204020204" pitchFamily="34" charset="-122"/>
              </a:rPr>
              <a:t>c,e</a:t>
            </a:r>
            <a:r>
              <a:rPr lang="en-US" altLang="zh-CN" sz="2000" b="1" dirty="0">
                <a:solidFill>
                  <a:srgbClr val="000066"/>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head =(</a:t>
            </a:r>
            <a:r>
              <a:rPr lang="en-US" altLang="zh-CN" sz="2000" b="1" dirty="0" err="1">
                <a:solidFill>
                  <a:srgbClr val="000066"/>
                </a:solidFill>
                <a:latin typeface="微软雅黑" panose="020B0503020204020204" pitchFamily="34" charset="-122"/>
                <a:ea typeface="微软雅黑" panose="020B0503020204020204" pitchFamily="34" charset="-122"/>
              </a:rPr>
              <a:t>Polynode</a:t>
            </a:r>
            <a:r>
              <a:rPr lang="en-US" altLang="zh-CN" sz="2000" b="1" dirty="0">
                <a:solidFill>
                  <a:srgbClr val="000066"/>
                </a:solidFill>
                <a:latin typeface="微软雅黑" panose="020B0503020204020204" pitchFamily="34" charset="-122"/>
                <a:ea typeface="微软雅黑" panose="020B0503020204020204" pitchFamily="34" charset="-122"/>
              </a:rPr>
              <a:t> *)malloc(</a:t>
            </a:r>
            <a:r>
              <a:rPr lang="en-US" altLang="zh-CN" sz="2000" b="1" dirty="0" err="1">
                <a:solidFill>
                  <a:srgbClr val="000066"/>
                </a:solidFill>
                <a:latin typeface="微软雅黑" panose="020B0503020204020204" pitchFamily="34" charset="-122"/>
                <a:ea typeface="微软雅黑" panose="020B0503020204020204" pitchFamily="34" charset="-122"/>
              </a:rPr>
              <a:t>sizeof</a:t>
            </a:r>
            <a:r>
              <a:rPr lang="en-US" altLang="zh-CN" sz="2000" b="1" dirty="0">
                <a:solidFill>
                  <a:srgbClr val="000066"/>
                </a:solidFill>
                <a:latin typeface="微软雅黑" panose="020B0503020204020204" pitchFamily="34" charset="-122"/>
                <a:ea typeface="微软雅黑" panose="020B0503020204020204" pitchFamily="34" charset="-122"/>
              </a:rPr>
              <a:t>(</a:t>
            </a:r>
            <a:r>
              <a:rPr lang="en-US" altLang="zh-CN" sz="2000" b="1" dirty="0" err="1">
                <a:solidFill>
                  <a:srgbClr val="000066"/>
                </a:solidFill>
                <a:latin typeface="微软雅黑" panose="020B0503020204020204" pitchFamily="34" charset="-122"/>
                <a:ea typeface="微软雅黑" panose="020B0503020204020204" pitchFamily="34" charset="-122"/>
              </a:rPr>
              <a:t>Polynode</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solidFill>
                  <a:srgbClr val="CC00CC"/>
                </a:solidFill>
                <a:latin typeface="微软雅黑" panose="020B0503020204020204" pitchFamily="34" charset="-122"/>
                <a:ea typeface="微软雅黑" panose="020B0503020204020204" pitchFamily="34" charset="-122"/>
              </a:rPr>
              <a:t>建立多项式的头结点 *</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rear=head;   	             </a:t>
            </a:r>
            <a:r>
              <a:rPr lang="en-US" altLang="zh-CN" sz="2000" b="1" dirty="0">
                <a:solidFill>
                  <a:srgbClr val="CC00CC"/>
                </a:solidFill>
                <a:latin typeface="微软雅黑" panose="020B0503020204020204" pitchFamily="34" charset="-122"/>
                <a:ea typeface="微软雅黑" panose="020B0503020204020204" pitchFamily="34" charset="-122"/>
              </a:rPr>
              <a:t>/* rear </a:t>
            </a:r>
            <a:r>
              <a:rPr lang="zh-CN" altLang="en-US" sz="2000" b="1" dirty="0">
                <a:solidFill>
                  <a:srgbClr val="CC00CC"/>
                </a:solidFill>
                <a:latin typeface="微软雅黑" panose="020B0503020204020204" pitchFamily="34" charset="-122"/>
                <a:ea typeface="微软雅黑" panose="020B0503020204020204" pitchFamily="34" charset="-122"/>
              </a:rPr>
              <a:t>始终指向单链表的尾 *</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err="1">
                <a:solidFill>
                  <a:srgbClr val="000066"/>
                </a:solidFill>
                <a:latin typeface="微软雅黑" panose="020B0503020204020204" pitchFamily="34" charset="-122"/>
                <a:ea typeface="微软雅黑" panose="020B0503020204020204" pitchFamily="34" charset="-122"/>
              </a:rPr>
              <a:t>scanf</a:t>
            </a:r>
            <a:r>
              <a:rPr lang="en-US" altLang="zh-CN" sz="2000" b="1" dirty="0">
                <a:solidFill>
                  <a:srgbClr val="000066"/>
                </a:solidFill>
                <a:latin typeface="微软雅黑" panose="020B0503020204020204" pitchFamily="34" charset="-122"/>
                <a:ea typeface="微软雅黑" panose="020B0503020204020204" pitchFamily="34" charset="-122"/>
              </a:rPr>
              <a:t>(“%</a:t>
            </a:r>
            <a:r>
              <a:rPr lang="en-US" altLang="zh-CN" sz="2000" b="1" dirty="0" err="1">
                <a:solidFill>
                  <a:srgbClr val="000066"/>
                </a:solidFill>
                <a:latin typeface="微软雅黑" panose="020B0503020204020204" pitchFamily="34" charset="-122"/>
                <a:ea typeface="微软雅黑" panose="020B0503020204020204" pitchFamily="34" charset="-122"/>
              </a:rPr>
              <a:t>d,%d”,&amp;c,&amp;e</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CC00CC"/>
                </a:solidFill>
                <a:latin typeface="微软雅黑" panose="020B0503020204020204" pitchFamily="34" charset="-122"/>
                <a:ea typeface="微软雅黑" panose="020B0503020204020204" pitchFamily="34" charset="-122"/>
              </a:rPr>
              <a:t>/*</a:t>
            </a:r>
            <a:r>
              <a:rPr lang="zh-CN" altLang="en-US" sz="2000" b="1" dirty="0">
                <a:solidFill>
                  <a:srgbClr val="CC00CC"/>
                </a:solidFill>
                <a:latin typeface="微软雅黑" panose="020B0503020204020204" pitchFamily="34" charset="-122"/>
                <a:ea typeface="微软雅黑" panose="020B0503020204020204" pitchFamily="34" charset="-122"/>
              </a:rPr>
              <a:t>键入多项式的系数和指数项*</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while(c!=0) {	            </a:t>
            </a:r>
            <a:r>
              <a:rPr lang="en-US" altLang="zh-CN" sz="2000" b="1" dirty="0">
                <a:solidFill>
                  <a:srgbClr val="CC00CC"/>
                </a:solidFill>
                <a:latin typeface="微软雅黑" panose="020B0503020204020204" pitchFamily="34" charset="-122"/>
                <a:ea typeface="微软雅黑" panose="020B0503020204020204" pitchFamily="34" charset="-122"/>
              </a:rPr>
              <a:t>/*</a:t>
            </a:r>
            <a:r>
              <a:rPr lang="zh-CN" altLang="en-US" sz="2000" b="1" dirty="0">
                <a:solidFill>
                  <a:srgbClr val="CC00CC"/>
                </a:solidFill>
                <a:latin typeface="微软雅黑" panose="020B0503020204020204" pitchFamily="34" charset="-122"/>
                <a:ea typeface="微软雅黑" panose="020B0503020204020204" pitchFamily="34" charset="-122"/>
              </a:rPr>
              <a:t>若</a:t>
            </a:r>
            <a:r>
              <a:rPr lang="en-US" altLang="zh-CN" sz="2000" b="1" dirty="0">
                <a:solidFill>
                  <a:srgbClr val="CC00CC"/>
                </a:solidFill>
                <a:latin typeface="微软雅黑" panose="020B0503020204020204" pitchFamily="34" charset="-122"/>
                <a:ea typeface="微软雅黑" panose="020B0503020204020204" pitchFamily="34" charset="-122"/>
              </a:rPr>
              <a:t>c=0</a:t>
            </a:r>
            <a:r>
              <a:rPr lang="zh-CN" altLang="en-US" sz="2000" b="1" dirty="0">
                <a:solidFill>
                  <a:srgbClr val="CC00CC"/>
                </a:solidFill>
                <a:latin typeface="微软雅黑" panose="020B0503020204020204" pitchFamily="34" charset="-122"/>
                <a:ea typeface="微软雅黑" panose="020B0503020204020204" pitchFamily="34" charset="-122"/>
              </a:rPr>
              <a:t>，则代表多项式的输入结束*</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s=(</a:t>
            </a:r>
            <a:r>
              <a:rPr lang="en-US" altLang="zh-CN" sz="2000" b="1" dirty="0" err="1">
                <a:solidFill>
                  <a:srgbClr val="000066"/>
                </a:solidFill>
                <a:latin typeface="微软雅黑" panose="020B0503020204020204" pitchFamily="34" charset="-122"/>
                <a:ea typeface="微软雅黑" panose="020B0503020204020204" pitchFamily="34" charset="-122"/>
              </a:rPr>
              <a:t>Polynode</a:t>
            </a:r>
            <a:r>
              <a:rPr lang="en-US" altLang="zh-CN" sz="2000" b="1" dirty="0">
                <a:solidFill>
                  <a:srgbClr val="000066"/>
                </a:solidFill>
                <a:latin typeface="微软雅黑" panose="020B0503020204020204" pitchFamily="34" charset="-122"/>
                <a:ea typeface="微软雅黑" panose="020B0503020204020204" pitchFamily="34" charset="-122"/>
              </a:rPr>
              <a:t>*)malloc(</a:t>
            </a:r>
            <a:r>
              <a:rPr lang="en-US" altLang="zh-CN" sz="2000" b="1" dirty="0" err="1">
                <a:solidFill>
                  <a:srgbClr val="000066"/>
                </a:solidFill>
                <a:latin typeface="微软雅黑" panose="020B0503020204020204" pitchFamily="34" charset="-122"/>
                <a:ea typeface="微软雅黑" panose="020B0503020204020204" pitchFamily="34" charset="-122"/>
              </a:rPr>
              <a:t>sizeof</a:t>
            </a:r>
            <a:r>
              <a:rPr lang="en-US" altLang="zh-CN" sz="2000" b="1" dirty="0">
                <a:solidFill>
                  <a:srgbClr val="000066"/>
                </a:solidFill>
                <a:latin typeface="微软雅黑" panose="020B0503020204020204" pitchFamily="34" charset="-122"/>
                <a:ea typeface="微软雅黑" panose="020B0503020204020204" pitchFamily="34" charset="-122"/>
              </a:rPr>
              <a:t>(</a:t>
            </a:r>
            <a:r>
              <a:rPr lang="en-US" altLang="zh-CN" sz="2000" b="1" dirty="0" err="1">
                <a:solidFill>
                  <a:srgbClr val="000066"/>
                </a:solidFill>
                <a:latin typeface="微软雅黑" panose="020B0503020204020204" pitchFamily="34" charset="-122"/>
                <a:ea typeface="微软雅黑" panose="020B0503020204020204" pitchFamily="34" charset="-122"/>
              </a:rPr>
              <a:t>Polynode</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CC00CC"/>
                </a:solidFill>
                <a:latin typeface="微软雅黑" panose="020B0503020204020204" pitchFamily="34" charset="-122"/>
                <a:ea typeface="微软雅黑" panose="020B0503020204020204" pitchFamily="34" charset="-122"/>
              </a:rPr>
              <a:t>/*</a:t>
            </a:r>
            <a:r>
              <a:rPr lang="zh-CN" altLang="en-US" sz="2000" b="1" dirty="0">
                <a:solidFill>
                  <a:srgbClr val="CC00CC"/>
                </a:solidFill>
                <a:latin typeface="微软雅黑" panose="020B0503020204020204" pitchFamily="34" charset="-122"/>
                <a:ea typeface="微软雅黑" panose="020B0503020204020204" pitchFamily="34" charset="-122"/>
              </a:rPr>
              <a:t>申请新的结点*</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s-&gt;</a:t>
            </a:r>
            <a:r>
              <a:rPr lang="en-US" altLang="zh-CN" sz="2000" b="1" dirty="0" err="1">
                <a:solidFill>
                  <a:srgbClr val="000066"/>
                </a:solidFill>
                <a:latin typeface="微软雅黑" panose="020B0503020204020204" pitchFamily="34" charset="-122"/>
                <a:ea typeface="微软雅黑" panose="020B0503020204020204" pitchFamily="34" charset="-122"/>
              </a:rPr>
              <a:t>coef</a:t>
            </a:r>
            <a:r>
              <a:rPr lang="en-US" altLang="zh-CN" sz="2000" b="1" dirty="0">
                <a:solidFill>
                  <a:srgbClr val="000066"/>
                </a:solidFill>
                <a:latin typeface="微软雅黑" panose="020B0503020204020204" pitchFamily="34" charset="-122"/>
                <a:ea typeface="微软雅黑" panose="020B0503020204020204" pitchFamily="34" charset="-122"/>
              </a:rPr>
              <a:t>=c ; </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s-&gt;exp=e ;</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rear-&gt;next=s ;	                 </a:t>
            </a:r>
            <a:r>
              <a:rPr lang="en-US" altLang="zh-CN" sz="2000" b="1" dirty="0">
                <a:solidFill>
                  <a:srgbClr val="CC00CC"/>
                </a:solidFill>
                <a:latin typeface="微软雅黑" panose="020B0503020204020204" pitchFamily="34" charset="-122"/>
                <a:ea typeface="微软雅黑" panose="020B0503020204020204" pitchFamily="34" charset="-122"/>
              </a:rPr>
              <a:t>/*</a:t>
            </a:r>
            <a:r>
              <a:rPr lang="zh-CN" altLang="en-US" sz="2000" b="1" dirty="0">
                <a:solidFill>
                  <a:srgbClr val="CC00CC"/>
                </a:solidFill>
                <a:latin typeface="微软雅黑" panose="020B0503020204020204" pitchFamily="34" charset="-122"/>
                <a:ea typeface="微软雅黑" panose="020B0503020204020204" pitchFamily="34" charset="-122"/>
              </a:rPr>
              <a:t>在当前表尾做插入*</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rear=s;</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err="1">
                <a:solidFill>
                  <a:srgbClr val="000066"/>
                </a:solidFill>
                <a:latin typeface="微软雅黑" panose="020B0503020204020204" pitchFamily="34" charset="-122"/>
                <a:ea typeface="微软雅黑" panose="020B0503020204020204" pitchFamily="34" charset="-122"/>
              </a:rPr>
              <a:t>scanf</a:t>
            </a:r>
            <a:r>
              <a:rPr lang="en-US" altLang="zh-CN" sz="2000" b="1" dirty="0">
                <a:solidFill>
                  <a:srgbClr val="000066"/>
                </a:solidFill>
                <a:latin typeface="微软雅黑" panose="020B0503020204020204" pitchFamily="34" charset="-122"/>
                <a:ea typeface="微软雅黑" panose="020B0503020204020204" pitchFamily="34" charset="-122"/>
              </a:rPr>
              <a:t>(“%</a:t>
            </a:r>
            <a:r>
              <a:rPr lang="en-US" altLang="zh-CN" sz="2000" b="1" dirty="0" err="1">
                <a:solidFill>
                  <a:srgbClr val="000066"/>
                </a:solidFill>
                <a:latin typeface="微软雅黑" panose="020B0503020204020204" pitchFamily="34" charset="-122"/>
                <a:ea typeface="微软雅黑" panose="020B0503020204020204" pitchFamily="34" charset="-122"/>
              </a:rPr>
              <a:t>d,%d”,&amp;c,&amp;e</a:t>
            </a:r>
            <a:r>
              <a:rPr lang="en-US" altLang="zh-CN" sz="2000" b="1" dirty="0">
                <a:solidFill>
                  <a:srgbClr val="000066"/>
                </a:solidFill>
                <a:latin typeface="微软雅黑" panose="020B0503020204020204" pitchFamily="34" charset="-122"/>
                <a:ea typeface="微软雅黑" panose="020B0503020204020204" pitchFamily="34" charset="-122"/>
              </a:rPr>
              <a:t>); </a:t>
            </a:r>
          </a:p>
          <a:p>
            <a:pPr>
              <a:spcBef>
                <a:spcPts val="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rear-&gt;next=NULL;/*</a:t>
            </a:r>
            <a:r>
              <a:rPr lang="zh-CN" altLang="en-US" sz="2000" b="1" dirty="0">
                <a:solidFill>
                  <a:srgbClr val="000066"/>
                </a:solidFill>
                <a:latin typeface="微软雅黑" panose="020B0503020204020204" pitchFamily="34" charset="-122"/>
                <a:ea typeface="微软雅黑" panose="020B0503020204020204" pitchFamily="34" charset="-122"/>
              </a:rPr>
              <a:t>将表的最后一个结点的</a:t>
            </a:r>
            <a:r>
              <a:rPr lang="en-US" altLang="zh-CN" sz="2000" b="1" dirty="0">
                <a:solidFill>
                  <a:srgbClr val="000066"/>
                </a:solidFill>
                <a:latin typeface="微软雅黑" panose="020B0503020204020204" pitchFamily="34" charset="-122"/>
                <a:ea typeface="微软雅黑" panose="020B0503020204020204" pitchFamily="34" charset="-122"/>
              </a:rPr>
              <a:t>next</a:t>
            </a:r>
            <a:r>
              <a:rPr lang="zh-CN" altLang="en-US" sz="2000" b="1" dirty="0">
                <a:solidFill>
                  <a:srgbClr val="000066"/>
                </a:solidFill>
                <a:latin typeface="微软雅黑" panose="020B0503020204020204" pitchFamily="34" charset="-122"/>
                <a:ea typeface="微软雅黑" panose="020B0503020204020204" pitchFamily="34" charset="-122"/>
              </a:rPr>
              <a:t>置</a:t>
            </a:r>
            <a:r>
              <a:rPr lang="en-US" altLang="zh-CN" sz="2000" b="1" dirty="0">
                <a:solidFill>
                  <a:srgbClr val="000066"/>
                </a:solidFill>
                <a:latin typeface="微软雅黑" panose="020B0503020204020204" pitchFamily="34" charset="-122"/>
                <a:ea typeface="微软雅黑" panose="020B0503020204020204" pitchFamily="34" charset="-122"/>
              </a:rPr>
              <a:t>NULL</a:t>
            </a:r>
            <a:r>
              <a:rPr lang="zh-CN" altLang="en-US" sz="2000" b="1" dirty="0">
                <a:solidFill>
                  <a:srgbClr val="000066"/>
                </a:solidFill>
                <a:latin typeface="微软雅黑" panose="020B0503020204020204" pitchFamily="34" charset="-122"/>
                <a:ea typeface="微软雅黑" panose="020B0503020204020204" pitchFamily="34" charset="-122"/>
              </a:rPr>
              <a:t>，以示表结束*</a:t>
            </a:r>
            <a:r>
              <a:rPr lang="en-US" altLang="zh-CN" sz="2000" b="1" dirty="0">
                <a:solidFill>
                  <a:srgbClr val="000066"/>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return(head);</a:t>
            </a:r>
          </a:p>
          <a:p>
            <a:pPr>
              <a:spcBef>
                <a:spcPts val="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5">
            <a:extLst>
              <a:ext uri="{FF2B5EF4-FFF2-40B4-BE49-F238E27FC236}">
                <a16:creationId xmlns:a16="http://schemas.microsoft.com/office/drawing/2014/main" xmlns="" id="{5A00B8FA-1FD5-4066-A972-294B38C5BC6F}"/>
              </a:ext>
            </a:extLst>
          </p:cNvPr>
          <p:cNvSpPr>
            <a:spLocks noChangeArrowheads="1"/>
          </p:cNvSpPr>
          <p:nvPr/>
        </p:nvSpPr>
        <p:spPr bwMode="auto">
          <a:xfrm>
            <a:off x="2133600" y="496568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32" name="Rectangle 6">
            <a:extLst>
              <a:ext uri="{FF2B5EF4-FFF2-40B4-BE49-F238E27FC236}">
                <a16:creationId xmlns:a16="http://schemas.microsoft.com/office/drawing/2014/main" xmlns="" id="{E5BE6333-2827-4D51-A48B-D0CBC6760FC8}"/>
              </a:ext>
            </a:extLst>
          </p:cNvPr>
          <p:cNvSpPr>
            <a:spLocks noChangeArrowheads="1"/>
          </p:cNvSpPr>
          <p:nvPr/>
        </p:nvSpPr>
        <p:spPr bwMode="auto">
          <a:xfrm>
            <a:off x="2674938" y="496568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33" name="Rectangle 10">
            <a:extLst>
              <a:ext uri="{FF2B5EF4-FFF2-40B4-BE49-F238E27FC236}">
                <a16:creationId xmlns:a16="http://schemas.microsoft.com/office/drawing/2014/main" xmlns="" id="{F71B6D0F-6029-4113-894C-6483F2B0EBF1}"/>
              </a:ext>
            </a:extLst>
          </p:cNvPr>
          <p:cNvSpPr>
            <a:spLocks noChangeArrowheads="1"/>
          </p:cNvSpPr>
          <p:nvPr/>
        </p:nvSpPr>
        <p:spPr bwMode="auto">
          <a:xfrm>
            <a:off x="4006849" y="4965685"/>
            <a:ext cx="570583"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1</a:t>
            </a:r>
            <a:endParaRPr lang="en-US" altLang="zh-CN" b="1" baseline="-25000" dirty="0">
              <a:solidFill>
                <a:srgbClr val="3333FF"/>
              </a:solidFill>
              <a:latin typeface="微软雅黑" panose="020B0503020204020204" pitchFamily="34" charset="-122"/>
              <a:ea typeface="微软雅黑" panose="020B0503020204020204" pitchFamily="34" charset="-122"/>
            </a:endParaRPr>
          </a:p>
        </p:txBody>
      </p:sp>
      <p:sp>
        <p:nvSpPr>
          <p:cNvPr id="34" name="Rectangle 11">
            <a:extLst>
              <a:ext uri="{FF2B5EF4-FFF2-40B4-BE49-F238E27FC236}">
                <a16:creationId xmlns:a16="http://schemas.microsoft.com/office/drawing/2014/main" xmlns="" id="{B3D3D8FE-F043-405C-BD93-D0C4F59401CD}"/>
              </a:ext>
            </a:extLst>
          </p:cNvPr>
          <p:cNvSpPr>
            <a:spLocks noChangeArrowheads="1"/>
          </p:cNvSpPr>
          <p:nvPr/>
        </p:nvSpPr>
        <p:spPr bwMode="auto">
          <a:xfrm>
            <a:off x="4577433" y="4965685"/>
            <a:ext cx="510506"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35" name="Rectangle 12">
            <a:extLst>
              <a:ext uri="{FF2B5EF4-FFF2-40B4-BE49-F238E27FC236}">
                <a16:creationId xmlns:a16="http://schemas.microsoft.com/office/drawing/2014/main" xmlns="" id="{3AE2310F-D52B-44FC-AF1B-3896B145A843}"/>
              </a:ext>
            </a:extLst>
          </p:cNvPr>
          <p:cNvSpPr>
            <a:spLocks noChangeArrowheads="1"/>
          </p:cNvSpPr>
          <p:nvPr/>
        </p:nvSpPr>
        <p:spPr bwMode="auto">
          <a:xfrm>
            <a:off x="6019800" y="496568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7</a:t>
            </a:r>
            <a:endParaRPr lang="en-US" altLang="zh-CN" b="1"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36" name="Rectangle 13">
            <a:extLst>
              <a:ext uri="{FF2B5EF4-FFF2-40B4-BE49-F238E27FC236}">
                <a16:creationId xmlns:a16="http://schemas.microsoft.com/office/drawing/2014/main" xmlns="" id="{CA1C871E-85C2-48BE-9C33-C674A20C76B9}"/>
              </a:ext>
            </a:extLst>
          </p:cNvPr>
          <p:cNvSpPr>
            <a:spLocks noChangeArrowheads="1"/>
          </p:cNvSpPr>
          <p:nvPr/>
        </p:nvSpPr>
        <p:spPr bwMode="auto">
          <a:xfrm>
            <a:off x="6561138" y="496568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37" name="Arc 17">
            <a:extLst>
              <a:ext uri="{FF2B5EF4-FFF2-40B4-BE49-F238E27FC236}">
                <a16:creationId xmlns:a16="http://schemas.microsoft.com/office/drawing/2014/main" xmlns="" id="{3F8BE524-AA99-4BB3-963D-5E7763271830}"/>
              </a:ext>
            </a:extLst>
          </p:cNvPr>
          <p:cNvSpPr>
            <a:spLocks/>
          </p:cNvSpPr>
          <p:nvPr/>
        </p:nvSpPr>
        <p:spPr bwMode="auto">
          <a:xfrm>
            <a:off x="1266826" y="4606911"/>
            <a:ext cx="360363" cy="358775"/>
          </a:xfrm>
          <a:custGeom>
            <a:avLst/>
            <a:gdLst>
              <a:gd name="T0" fmla="*/ 0 w 21600"/>
              <a:gd name="T1" fmla="*/ 0 h 21600"/>
              <a:gd name="T2" fmla="*/ 6012089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9" name="Line 19">
            <a:extLst>
              <a:ext uri="{FF2B5EF4-FFF2-40B4-BE49-F238E27FC236}">
                <a16:creationId xmlns:a16="http://schemas.microsoft.com/office/drawing/2014/main" xmlns="" id="{91853595-F482-4B60-8FC1-7038A3871AD3}"/>
              </a:ext>
            </a:extLst>
          </p:cNvPr>
          <p:cNvSpPr>
            <a:spLocks noChangeShapeType="1"/>
          </p:cNvSpPr>
          <p:nvPr/>
        </p:nvSpPr>
        <p:spPr bwMode="auto">
          <a:xfrm>
            <a:off x="2925763" y="517607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40" name="Line 20">
            <a:extLst>
              <a:ext uri="{FF2B5EF4-FFF2-40B4-BE49-F238E27FC236}">
                <a16:creationId xmlns:a16="http://schemas.microsoft.com/office/drawing/2014/main" xmlns="" id="{34C98CDC-B587-4793-8BAE-BA0AA9765160}"/>
              </a:ext>
            </a:extLst>
          </p:cNvPr>
          <p:cNvSpPr>
            <a:spLocks noChangeShapeType="1"/>
          </p:cNvSpPr>
          <p:nvPr/>
        </p:nvSpPr>
        <p:spPr bwMode="auto">
          <a:xfrm>
            <a:off x="4903787" y="5176072"/>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41" name="Line 21">
            <a:extLst>
              <a:ext uri="{FF2B5EF4-FFF2-40B4-BE49-F238E27FC236}">
                <a16:creationId xmlns:a16="http://schemas.microsoft.com/office/drawing/2014/main" xmlns="" id="{0E286A75-8754-442B-81FF-604B5A99B251}"/>
              </a:ext>
            </a:extLst>
          </p:cNvPr>
          <p:cNvSpPr>
            <a:spLocks noChangeShapeType="1"/>
          </p:cNvSpPr>
          <p:nvPr/>
        </p:nvSpPr>
        <p:spPr bwMode="auto">
          <a:xfrm>
            <a:off x="6772861" y="5190527"/>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42" name="Rectangle 25">
            <a:extLst>
              <a:ext uri="{FF2B5EF4-FFF2-40B4-BE49-F238E27FC236}">
                <a16:creationId xmlns:a16="http://schemas.microsoft.com/office/drawing/2014/main" xmlns="" id="{9B64C2F3-B42E-4F06-8E1E-A547FEF2D8CA}"/>
              </a:ext>
            </a:extLst>
          </p:cNvPr>
          <p:cNvSpPr>
            <a:spLocks noChangeArrowheads="1"/>
          </p:cNvSpPr>
          <p:nvPr/>
        </p:nvSpPr>
        <p:spPr bwMode="auto">
          <a:xfrm>
            <a:off x="5479008" y="496017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22</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43" name="Rectangle 26">
            <a:extLst>
              <a:ext uri="{FF2B5EF4-FFF2-40B4-BE49-F238E27FC236}">
                <a16:creationId xmlns:a16="http://schemas.microsoft.com/office/drawing/2014/main" xmlns="" id="{8A46A271-8B77-470E-9FE7-4A0EECFA45D0}"/>
              </a:ext>
            </a:extLst>
          </p:cNvPr>
          <p:cNvSpPr>
            <a:spLocks noChangeArrowheads="1"/>
          </p:cNvSpPr>
          <p:nvPr/>
        </p:nvSpPr>
        <p:spPr bwMode="auto">
          <a:xfrm>
            <a:off x="1593850" y="496568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44" name="Rectangle 27">
            <a:extLst>
              <a:ext uri="{FF2B5EF4-FFF2-40B4-BE49-F238E27FC236}">
                <a16:creationId xmlns:a16="http://schemas.microsoft.com/office/drawing/2014/main" xmlns="" id="{177ECA1E-700E-4F82-AF26-A10B01894EAF}"/>
              </a:ext>
            </a:extLst>
          </p:cNvPr>
          <p:cNvSpPr>
            <a:spLocks noChangeArrowheads="1"/>
          </p:cNvSpPr>
          <p:nvPr/>
        </p:nvSpPr>
        <p:spPr bwMode="auto">
          <a:xfrm>
            <a:off x="3502025" y="4965685"/>
            <a:ext cx="53407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8</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45" name="Rectangle 12">
            <a:extLst>
              <a:ext uri="{FF2B5EF4-FFF2-40B4-BE49-F238E27FC236}">
                <a16:creationId xmlns:a16="http://schemas.microsoft.com/office/drawing/2014/main" xmlns="" id="{85A215AF-C210-4112-9CA8-407E1F5D2CBB}"/>
              </a:ext>
            </a:extLst>
          </p:cNvPr>
          <p:cNvSpPr>
            <a:spLocks noChangeArrowheads="1"/>
          </p:cNvSpPr>
          <p:nvPr/>
        </p:nvSpPr>
        <p:spPr bwMode="auto">
          <a:xfrm>
            <a:off x="7922295" y="496017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8</a:t>
            </a:r>
            <a:endParaRPr lang="en-US" altLang="zh-CN" b="1"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46" name="Rectangle 13">
            <a:extLst>
              <a:ext uri="{FF2B5EF4-FFF2-40B4-BE49-F238E27FC236}">
                <a16:creationId xmlns:a16="http://schemas.microsoft.com/office/drawing/2014/main" xmlns="" id="{D2E21D44-0ADA-4301-AD38-11E7F4CFC600}"/>
              </a:ext>
            </a:extLst>
          </p:cNvPr>
          <p:cNvSpPr>
            <a:spLocks noChangeArrowheads="1"/>
          </p:cNvSpPr>
          <p:nvPr/>
        </p:nvSpPr>
        <p:spPr bwMode="auto">
          <a:xfrm>
            <a:off x="8463633" y="496017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sz="3200" b="1" dirty="0">
                <a:solidFill>
                  <a:srgbClr val="3333FF"/>
                </a:solidFill>
                <a:latin typeface="微软雅黑" panose="020B0503020204020204" pitchFamily="34" charset="-122"/>
                <a:ea typeface="微软雅黑" panose="020B0503020204020204" pitchFamily="34" charset="-122"/>
                <a:cs typeface="Times New Roman" pitchFamily="18" charset="0"/>
              </a:rPr>
              <a:t>∧</a:t>
            </a:r>
            <a:endParaRPr lang="zh-CN" altLang="zh-CN" sz="3200"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48" name="Rectangle 25">
            <a:extLst>
              <a:ext uri="{FF2B5EF4-FFF2-40B4-BE49-F238E27FC236}">
                <a16:creationId xmlns:a16="http://schemas.microsoft.com/office/drawing/2014/main" xmlns="" id="{23386DE0-DF3A-4F3E-A9FD-EED0BFA878EE}"/>
              </a:ext>
            </a:extLst>
          </p:cNvPr>
          <p:cNvSpPr>
            <a:spLocks noChangeArrowheads="1"/>
          </p:cNvSpPr>
          <p:nvPr/>
        </p:nvSpPr>
        <p:spPr bwMode="auto">
          <a:xfrm>
            <a:off x="7381503" y="495465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9</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49" name="Text Box 18">
            <a:extLst>
              <a:ext uri="{FF2B5EF4-FFF2-40B4-BE49-F238E27FC236}">
                <a16:creationId xmlns:a16="http://schemas.microsoft.com/office/drawing/2014/main" xmlns="" id="{7E970C34-DBA5-41AF-ADA0-31182D7FE633}"/>
              </a:ext>
            </a:extLst>
          </p:cNvPr>
          <p:cNvSpPr txBox="1">
            <a:spLocks noChangeArrowheads="1"/>
          </p:cNvSpPr>
          <p:nvPr/>
        </p:nvSpPr>
        <p:spPr bwMode="auto">
          <a:xfrm>
            <a:off x="355600" y="4269350"/>
            <a:ext cx="91122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err="1">
                <a:solidFill>
                  <a:srgbClr val="0000FF"/>
                </a:solidFill>
                <a:latin typeface="+mn-ea"/>
              </a:rPr>
              <a:t>polyb</a:t>
            </a:r>
            <a:endParaRPr lang="en-US" altLang="zh-CN" sz="2400" b="1" dirty="0">
              <a:solidFill>
                <a:srgbClr val="0000FF"/>
              </a:solidFill>
              <a:latin typeface="+mn-ea"/>
            </a:endParaRPr>
          </a:p>
        </p:txBody>
      </p:sp>
      <p:grpSp>
        <p:nvGrpSpPr>
          <p:cNvPr id="55" name="组合 54">
            <a:extLst>
              <a:ext uri="{FF2B5EF4-FFF2-40B4-BE49-F238E27FC236}">
                <a16:creationId xmlns:a16="http://schemas.microsoft.com/office/drawing/2014/main" xmlns="" id="{24E42573-02E4-40AB-B36E-A1212D2E622D}"/>
              </a:ext>
            </a:extLst>
          </p:cNvPr>
          <p:cNvGrpSpPr/>
          <p:nvPr/>
        </p:nvGrpSpPr>
        <p:grpSpPr>
          <a:xfrm>
            <a:off x="355600" y="2024317"/>
            <a:ext cx="10562394" cy="1088894"/>
            <a:chOff x="355600" y="2024317"/>
            <a:chExt cx="10562394" cy="1088894"/>
          </a:xfrm>
        </p:grpSpPr>
        <p:sp>
          <p:nvSpPr>
            <p:cNvPr id="2" name="Rectangle 5">
              <a:extLst>
                <a:ext uri="{FF2B5EF4-FFF2-40B4-BE49-F238E27FC236}">
                  <a16:creationId xmlns:a16="http://schemas.microsoft.com/office/drawing/2014/main" xmlns="" id="{9C6627A6-A58D-465C-9586-F8F8F7B972D4}"/>
                </a:ext>
              </a:extLst>
            </p:cNvPr>
            <p:cNvSpPr>
              <a:spLocks noChangeArrowheads="1"/>
            </p:cNvSpPr>
            <p:nvPr/>
          </p:nvSpPr>
          <p:spPr bwMode="auto">
            <a:xfrm>
              <a:off x="2133600" y="268141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3" name="Rectangle 6">
              <a:extLst>
                <a:ext uri="{FF2B5EF4-FFF2-40B4-BE49-F238E27FC236}">
                  <a16:creationId xmlns:a16="http://schemas.microsoft.com/office/drawing/2014/main" xmlns="" id="{4A68ED2C-28FD-462E-83D0-ED73BFD54EB4}"/>
                </a:ext>
              </a:extLst>
            </p:cNvPr>
            <p:cNvSpPr>
              <a:spLocks noChangeArrowheads="1"/>
            </p:cNvSpPr>
            <p:nvPr/>
          </p:nvSpPr>
          <p:spPr bwMode="auto">
            <a:xfrm>
              <a:off x="2674938" y="268141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4" name="Rectangle 10">
              <a:extLst>
                <a:ext uri="{FF2B5EF4-FFF2-40B4-BE49-F238E27FC236}">
                  <a16:creationId xmlns:a16="http://schemas.microsoft.com/office/drawing/2014/main" xmlns="" id="{9F4E13E8-7E25-4ACE-95A7-8039572D6C8C}"/>
                </a:ext>
              </a:extLst>
            </p:cNvPr>
            <p:cNvSpPr>
              <a:spLocks noChangeArrowheads="1"/>
            </p:cNvSpPr>
            <p:nvPr/>
          </p:nvSpPr>
          <p:spPr bwMode="auto">
            <a:xfrm>
              <a:off x="4006850" y="2681411"/>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0</a:t>
              </a:r>
              <a:endParaRPr lang="en-US" altLang="zh-CN" b="1" baseline="-25000" dirty="0">
                <a:solidFill>
                  <a:srgbClr val="3333FF"/>
                </a:solidFill>
                <a:latin typeface="微软雅黑" panose="020B0503020204020204" pitchFamily="34" charset="-122"/>
                <a:ea typeface="微软雅黑" panose="020B0503020204020204" pitchFamily="34" charset="-122"/>
              </a:endParaRPr>
            </a:p>
          </p:txBody>
        </p:sp>
        <p:sp>
          <p:nvSpPr>
            <p:cNvPr id="5" name="Rectangle 11">
              <a:extLst>
                <a:ext uri="{FF2B5EF4-FFF2-40B4-BE49-F238E27FC236}">
                  <a16:creationId xmlns:a16="http://schemas.microsoft.com/office/drawing/2014/main" xmlns="" id="{9AE83655-267C-4DEC-800C-20C0837B76D2}"/>
                </a:ext>
              </a:extLst>
            </p:cNvPr>
            <p:cNvSpPr>
              <a:spLocks noChangeArrowheads="1"/>
            </p:cNvSpPr>
            <p:nvPr/>
          </p:nvSpPr>
          <p:spPr bwMode="auto">
            <a:xfrm>
              <a:off x="4548188" y="2681411"/>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6" name="Rectangle 12">
              <a:extLst>
                <a:ext uri="{FF2B5EF4-FFF2-40B4-BE49-F238E27FC236}">
                  <a16:creationId xmlns:a16="http://schemas.microsoft.com/office/drawing/2014/main" xmlns="" id="{E1AE6738-6C9E-45DA-BD14-DCC399B9E601}"/>
                </a:ext>
              </a:extLst>
            </p:cNvPr>
            <p:cNvSpPr>
              <a:spLocks noChangeArrowheads="1"/>
            </p:cNvSpPr>
            <p:nvPr/>
          </p:nvSpPr>
          <p:spPr bwMode="auto">
            <a:xfrm>
              <a:off x="6019800" y="2681411"/>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1</a:t>
              </a:r>
              <a:endParaRPr lang="en-US" altLang="zh-CN" b="1"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7" name="Rectangle 13">
              <a:extLst>
                <a:ext uri="{FF2B5EF4-FFF2-40B4-BE49-F238E27FC236}">
                  <a16:creationId xmlns:a16="http://schemas.microsoft.com/office/drawing/2014/main" xmlns="" id="{A27959C7-B4B0-464C-AD13-137F26073E7E}"/>
                </a:ext>
              </a:extLst>
            </p:cNvPr>
            <p:cNvSpPr>
              <a:spLocks noChangeArrowheads="1"/>
            </p:cNvSpPr>
            <p:nvPr/>
          </p:nvSpPr>
          <p:spPr bwMode="auto">
            <a:xfrm>
              <a:off x="6561138" y="2681411"/>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11" name="Arc 17">
              <a:extLst>
                <a:ext uri="{FF2B5EF4-FFF2-40B4-BE49-F238E27FC236}">
                  <a16:creationId xmlns:a16="http://schemas.microsoft.com/office/drawing/2014/main" xmlns="" id="{3C2DF0C6-340B-4625-928F-C4B34274999D}"/>
                </a:ext>
              </a:extLst>
            </p:cNvPr>
            <p:cNvSpPr>
              <a:spLocks/>
            </p:cNvSpPr>
            <p:nvPr/>
          </p:nvSpPr>
          <p:spPr bwMode="auto">
            <a:xfrm>
              <a:off x="1266826" y="2322637"/>
              <a:ext cx="360363" cy="358775"/>
            </a:xfrm>
            <a:custGeom>
              <a:avLst/>
              <a:gdLst>
                <a:gd name="T0" fmla="*/ 0 w 21600"/>
                <a:gd name="T1" fmla="*/ 0 h 21600"/>
                <a:gd name="T2" fmla="*/ 6012089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 name="Text Box 18">
              <a:extLst>
                <a:ext uri="{FF2B5EF4-FFF2-40B4-BE49-F238E27FC236}">
                  <a16:creationId xmlns:a16="http://schemas.microsoft.com/office/drawing/2014/main" xmlns="" id="{4839EE3B-D9C7-4884-8447-5B1B1BA5BE18}"/>
                </a:ext>
              </a:extLst>
            </p:cNvPr>
            <p:cNvSpPr txBox="1">
              <a:spLocks noChangeArrowheads="1"/>
            </p:cNvSpPr>
            <p:nvPr/>
          </p:nvSpPr>
          <p:spPr bwMode="auto">
            <a:xfrm>
              <a:off x="355600" y="2024317"/>
              <a:ext cx="91122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err="1">
                  <a:solidFill>
                    <a:srgbClr val="0000FF"/>
                  </a:solidFill>
                  <a:latin typeface="+mn-ea"/>
                </a:rPr>
                <a:t>polya</a:t>
              </a:r>
              <a:endParaRPr lang="en-US" altLang="zh-CN" sz="2400" b="1" dirty="0">
                <a:solidFill>
                  <a:srgbClr val="0000FF"/>
                </a:solidFill>
                <a:latin typeface="+mn-ea"/>
              </a:endParaRPr>
            </a:p>
          </p:txBody>
        </p:sp>
        <p:sp>
          <p:nvSpPr>
            <p:cNvPr id="13" name="Line 19">
              <a:extLst>
                <a:ext uri="{FF2B5EF4-FFF2-40B4-BE49-F238E27FC236}">
                  <a16:creationId xmlns:a16="http://schemas.microsoft.com/office/drawing/2014/main" xmlns="" id="{0C20CF2B-2C97-49D6-86EE-0617CD8F71F0}"/>
                </a:ext>
              </a:extLst>
            </p:cNvPr>
            <p:cNvSpPr>
              <a:spLocks noChangeShapeType="1"/>
            </p:cNvSpPr>
            <p:nvPr/>
          </p:nvSpPr>
          <p:spPr bwMode="auto">
            <a:xfrm>
              <a:off x="2925763" y="289179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4" name="Line 20">
              <a:extLst>
                <a:ext uri="{FF2B5EF4-FFF2-40B4-BE49-F238E27FC236}">
                  <a16:creationId xmlns:a16="http://schemas.microsoft.com/office/drawing/2014/main" xmlns="" id="{221B249A-FAE3-41D9-8936-BAA1D147A345}"/>
                </a:ext>
              </a:extLst>
            </p:cNvPr>
            <p:cNvSpPr>
              <a:spLocks noChangeShapeType="1"/>
            </p:cNvSpPr>
            <p:nvPr/>
          </p:nvSpPr>
          <p:spPr bwMode="auto">
            <a:xfrm>
              <a:off x="4903787" y="289179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5" name="Line 21">
              <a:extLst>
                <a:ext uri="{FF2B5EF4-FFF2-40B4-BE49-F238E27FC236}">
                  <a16:creationId xmlns:a16="http://schemas.microsoft.com/office/drawing/2014/main" xmlns="" id="{73CF2FDD-6A5D-41C9-AD4B-6A157DE52CCA}"/>
                </a:ext>
              </a:extLst>
            </p:cNvPr>
            <p:cNvSpPr>
              <a:spLocks noChangeShapeType="1"/>
            </p:cNvSpPr>
            <p:nvPr/>
          </p:nvSpPr>
          <p:spPr bwMode="auto">
            <a:xfrm>
              <a:off x="6772861" y="2906253"/>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8" name="Rectangle 25">
              <a:extLst>
                <a:ext uri="{FF2B5EF4-FFF2-40B4-BE49-F238E27FC236}">
                  <a16:creationId xmlns:a16="http://schemas.microsoft.com/office/drawing/2014/main" xmlns="" id="{733D0243-8155-4DF6-B98A-4189AFC0F69B}"/>
                </a:ext>
              </a:extLst>
            </p:cNvPr>
            <p:cNvSpPr>
              <a:spLocks noChangeArrowheads="1"/>
            </p:cNvSpPr>
            <p:nvPr/>
          </p:nvSpPr>
          <p:spPr bwMode="auto">
            <a:xfrm>
              <a:off x="5479008" y="2675898"/>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3</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19" name="Rectangle 26">
              <a:extLst>
                <a:ext uri="{FF2B5EF4-FFF2-40B4-BE49-F238E27FC236}">
                  <a16:creationId xmlns:a16="http://schemas.microsoft.com/office/drawing/2014/main" xmlns="" id="{B9D20352-5FE7-4FBE-A2DC-EDA74AEAF82A}"/>
                </a:ext>
              </a:extLst>
            </p:cNvPr>
            <p:cNvSpPr>
              <a:spLocks noChangeArrowheads="1"/>
            </p:cNvSpPr>
            <p:nvPr/>
          </p:nvSpPr>
          <p:spPr bwMode="auto">
            <a:xfrm>
              <a:off x="1593850" y="268141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20" name="Rectangle 27">
              <a:extLst>
                <a:ext uri="{FF2B5EF4-FFF2-40B4-BE49-F238E27FC236}">
                  <a16:creationId xmlns:a16="http://schemas.microsoft.com/office/drawing/2014/main" xmlns="" id="{35446C2E-D4E6-437D-8603-873A4F792558}"/>
                </a:ext>
              </a:extLst>
            </p:cNvPr>
            <p:cNvSpPr>
              <a:spLocks noChangeArrowheads="1"/>
            </p:cNvSpPr>
            <p:nvPr/>
          </p:nvSpPr>
          <p:spPr bwMode="auto">
            <a:xfrm>
              <a:off x="3502025" y="2681411"/>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7</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27" name="Rectangle 12">
              <a:extLst>
                <a:ext uri="{FF2B5EF4-FFF2-40B4-BE49-F238E27FC236}">
                  <a16:creationId xmlns:a16="http://schemas.microsoft.com/office/drawing/2014/main" xmlns="" id="{2C916DBB-8DCE-48AA-9E0E-A4E6A2A331E8}"/>
                </a:ext>
              </a:extLst>
            </p:cNvPr>
            <p:cNvSpPr>
              <a:spLocks noChangeArrowheads="1"/>
            </p:cNvSpPr>
            <p:nvPr/>
          </p:nvSpPr>
          <p:spPr bwMode="auto">
            <a:xfrm>
              <a:off x="7922295" y="2675898"/>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8</a:t>
              </a:r>
              <a:endParaRPr lang="en-US" altLang="zh-CN" b="1"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28" name="Rectangle 13">
              <a:extLst>
                <a:ext uri="{FF2B5EF4-FFF2-40B4-BE49-F238E27FC236}">
                  <a16:creationId xmlns:a16="http://schemas.microsoft.com/office/drawing/2014/main" xmlns="" id="{93F05E2F-A771-49F5-85E9-938EFB3BF928}"/>
                </a:ext>
              </a:extLst>
            </p:cNvPr>
            <p:cNvSpPr>
              <a:spLocks noChangeArrowheads="1"/>
            </p:cNvSpPr>
            <p:nvPr/>
          </p:nvSpPr>
          <p:spPr bwMode="auto">
            <a:xfrm>
              <a:off x="8463633" y="2675898"/>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29" name="Line 21">
              <a:extLst>
                <a:ext uri="{FF2B5EF4-FFF2-40B4-BE49-F238E27FC236}">
                  <a16:creationId xmlns:a16="http://schemas.microsoft.com/office/drawing/2014/main" xmlns="" id="{DEBF9F2D-6E82-4C1B-A141-7542B36D6FA1}"/>
                </a:ext>
              </a:extLst>
            </p:cNvPr>
            <p:cNvSpPr>
              <a:spLocks noChangeShapeType="1"/>
            </p:cNvSpPr>
            <p:nvPr/>
          </p:nvSpPr>
          <p:spPr bwMode="auto">
            <a:xfrm>
              <a:off x="8675356" y="290074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30" name="Rectangle 25">
              <a:extLst>
                <a:ext uri="{FF2B5EF4-FFF2-40B4-BE49-F238E27FC236}">
                  <a16:creationId xmlns:a16="http://schemas.microsoft.com/office/drawing/2014/main" xmlns="" id="{7433E17B-7C82-4B12-9F92-013893B7D3DB}"/>
                </a:ext>
              </a:extLst>
            </p:cNvPr>
            <p:cNvSpPr>
              <a:spLocks noChangeArrowheads="1"/>
            </p:cNvSpPr>
            <p:nvPr/>
          </p:nvSpPr>
          <p:spPr bwMode="auto">
            <a:xfrm>
              <a:off x="7381503" y="267038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9</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50" name="Rectangle 12">
              <a:extLst>
                <a:ext uri="{FF2B5EF4-FFF2-40B4-BE49-F238E27FC236}">
                  <a16:creationId xmlns:a16="http://schemas.microsoft.com/office/drawing/2014/main" xmlns="" id="{B69238FD-4E46-4281-BF85-44A8ACA72BCF}"/>
                </a:ext>
              </a:extLst>
            </p:cNvPr>
            <p:cNvSpPr>
              <a:spLocks noChangeArrowheads="1"/>
            </p:cNvSpPr>
            <p:nvPr/>
          </p:nvSpPr>
          <p:spPr bwMode="auto">
            <a:xfrm>
              <a:off x="9836906" y="267038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17</a:t>
              </a:r>
              <a:endParaRPr lang="en-US" altLang="zh-CN" b="1"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51" name="Rectangle 13">
              <a:extLst>
                <a:ext uri="{FF2B5EF4-FFF2-40B4-BE49-F238E27FC236}">
                  <a16:creationId xmlns:a16="http://schemas.microsoft.com/office/drawing/2014/main" xmlns="" id="{BDEB99D5-E9CE-4574-A7AB-7EF2CBCF01E9}"/>
                </a:ext>
              </a:extLst>
            </p:cNvPr>
            <p:cNvSpPr>
              <a:spLocks noChangeArrowheads="1"/>
            </p:cNvSpPr>
            <p:nvPr/>
          </p:nvSpPr>
          <p:spPr bwMode="auto">
            <a:xfrm>
              <a:off x="10378244" y="267038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zh-CN" altLang="en-US" sz="3200" b="1" dirty="0">
                  <a:solidFill>
                    <a:srgbClr val="3333FF"/>
                  </a:solidFill>
                  <a:latin typeface="微软雅黑" panose="020B0503020204020204" pitchFamily="34" charset="-122"/>
                  <a:ea typeface="微软雅黑" panose="020B0503020204020204" pitchFamily="34" charset="-122"/>
                  <a:cs typeface="Times New Roman" pitchFamily="18" charset="0"/>
                </a:rPr>
                <a:t>∧</a:t>
              </a:r>
              <a:endParaRPr lang="zh-CN" altLang="zh-CN" sz="3200"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52" name="Rectangle 25">
              <a:extLst>
                <a:ext uri="{FF2B5EF4-FFF2-40B4-BE49-F238E27FC236}">
                  <a16:creationId xmlns:a16="http://schemas.microsoft.com/office/drawing/2014/main" xmlns="" id="{F04FBD5A-CA3A-494A-ADA9-2D7F806CBF6F}"/>
                </a:ext>
              </a:extLst>
            </p:cNvPr>
            <p:cNvSpPr>
              <a:spLocks noChangeArrowheads="1"/>
            </p:cNvSpPr>
            <p:nvPr/>
          </p:nvSpPr>
          <p:spPr bwMode="auto">
            <a:xfrm>
              <a:off x="9296114" y="266487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5</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grpSp>
      <p:sp>
        <p:nvSpPr>
          <p:cNvPr id="53" name="Rectangle 2">
            <a:extLst>
              <a:ext uri="{FF2B5EF4-FFF2-40B4-BE49-F238E27FC236}">
                <a16:creationId xmlns:a16="http://schemas.microsoft.com/office/drawing/2014/main" xmlns="" id="{ACC8BDA1-1E77-4695-A2FD-5F159366876E}"/>
              </a:ext>
            </a:extLst>
          </p:cNvPr>
          <p:cNvSpPr txBox="1">
            <a:spLocks noChangeArrowheads="1"/>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sz="3200" kern="0" dirty="0">
                <a:latin typeface="宋体" panose="02010600030101010101" pitchFamily="2" charset="-122"/>
              </a:rPr>
              <a:t>一元多项式的相加（单链表）</a:t>
            </a:r>
            <a:endParaRPr lang="zh-CN" altLang="en-US" kern="0" dirty="0">
              <a:ea typeface="黑体" panose="02010609060101010101" pitchFamily="49" charset="-122"/>
            </a:endParaRPr>
          </a:p>
        </p:txBody>
      </p:sp>
      <p:sp>
        <p:nvSpPr>
          <p:cNvPr id="54" name="矩形 53">
            <a:extLst>
              <a:ext uri="{FF2B5EF4-FFF2-40B4-BE49-F238E27FC236}">
                <a16:creationId xmlns:a16="http://schemas.microsoft.com/office/drawing/2014/main" xmlns="" id="{1B10C0DE-87E3-49C4-9BB4-A1123A789BBD}"/>
              </a:ext>
            </a:extLst>
          </p:cNvPr>
          <p:cNvSpPr/>
          <p:nvPr/>
        </p:nvSpPr>
        <p:spPr>
          <a:xfrm>
            <a:off x="3989137" y="1681928"/>
            <a:ext cx="3990195" cy="523220"/>
          </a:xfrm>
          <a:prstGeom prst="rect">
            <a:avLst/>
          </a:prstGeom>
        </p:spPr>
        <p:txBody>
          <a:bodyPr wrap="none">
            <a:spAutoFit/>
          </a:bodyPr>
          <a:lstStyle/>
          <a:p>
            <a:r>
              <a:rPr lang="en-US" altLang="zh-CN" sz="2800" b="1" dirty="0"/>
              <a:t>A(x) = 7 + 3x + 9x</a:t>
            </a:r>
            <a:r>
              <a:rPr lang="en-US" altLang="zh-CN" sz="2800" b="1" baseline="30000" dirty="0"/>
              <a:t>8 </a:t>
            </a:r>
            <a:r>
              <a:rPr lang="en-US" altLang="zh-CN" sz="2800" b="1" dirty="0"/>
              <a:t>+ 5x</a:t>
            </a:r>
            <a:r>
              <a:rPr lang="en-US" altLang="zh-CN" sz="2800" b="1" baseline="30000" dirty="0"/>
              <a:t>17</a:t>
            </a:r>
            <a:endParaRPr lang="zh-CN" altLang="en-US" sz="2800" b="1" dirty="0"/>
          </a:p>
        </p:txBody>
      </p:sp>
      <p:sp>
        <p:nvSpPr>
          <p:cNvPr id="56" name="矩形 55">
            <a:extLst>
              <a:ext uri="{FF2B5EF4-FFF2-40B4-BE49-F238E27FC236}">
                <a16:creationId xmlns:a16="http://schemas.microsoft.com/office/drawing/2014/main" xmlns="" id="{BA3F176D-A27D-40B3-9587-FA34215CA2BD}"/>
              </a:ext>
            </a:extLst>
          </p:cNvPr>
          <p:cNvSpPr/>
          <p:nvPr/>
        </p:nvSpPr>
        <p:spPr>
          <a:xfrm>
            <a:off x="3966804" y="4020854"/>
            <a:ext cx="3438762" cy="523220"/>
          </a:xfrm>
          <a:prstGeom prst="rect">
            <a:avLst/>
          </a:prstGeom>
        </p:spPr>
        <p:txBody>
          <a:bodyPr wrap="none">
            <a:spAutoFit/>
          </a:bodyPr>
          <a:lstStyle/>
          <a:p>
            <a:r>
              <a:rPr lang="en-US" altLang="zh-CN" sz="2800" b="1" dirty="0"/>
              <a:t>B(x) = 8x +22x</a:t>
            </a:r>
            <a:r>
              <a:rPr lang="en-US" altLang="zh-CN" sz="2800" b="1" baseline="30000" dirty="0"/>
              <a:t>7 </a:t>
            </a:r>
            <a:r>
              <a:rPr lang="en-US" altLang="zh-CN" sz="2800" b="1" dirty="0"/>
              <a:t>- 9x</a:t>
            </a:r>
            <a:r>
              <a:rPr lang="en-US" altLang="zh-CN" sz="2800" b="1" baseline="30000" dirty="0"/>
              <a:t>8</a:t>
            </a:r>
            <a:r>
              <a:rPr lang="en-US" altLang="zh-CN" sz="2800" b="1" dirty="0"/>
              <a:t> </a:t>
            </a:r>
            <a:endParaRPr lang="zh-CN" altLang="en-US" sz="2800" b="1" dirty="0"/>
          </a:p>
        </p:txBody>
      </p:sp>
    </p:spTree>
    <p:extLst>
      <p:ext uri="{BB962C8B-B14F-4D97-AF65-F5344CB8AC3E}">
        <p14:creationId xmlns:p14="http://schemas.microsoft.com/office/powerpoint/2010/main" xmlns="" val="2370267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12C23A-FB39-4DF9-BB0A-68E2628BF01E}"/>
              </a:ext>
            </a:extLst>
          </p:cNvPr>
          <p:cNvSpPr>
            <a:spLocks noGrp="1"/>
          </p:cNvSpPr>
          <p:nvPr>
            <p:ph type="title"/>
          </p:nvPr>
        </p:nvSpPr>
        <p:spPr/>
        <p:txBody>
          <a:bodyPr/>
          <a:lstStyle/>
          <a:p>
            <a:r>
              <a:rPr lang="zh-CN" altLang="en-US" dirty="0"/>
              <a:t>一元多项式的相加（单链表）</a:t>
            </a:r>
          </a:p>
        </p:txBody>
      </p:sp>
      <p:sp>
        <p:nvSpPr>
          <p:cNvPr id="3" name="内容占位符 2">
            <a:extLst>
              <a:ext uri="{FF2B5EF4-FFF2-40B4-BE49-F238E27FC236}">
                <a16:creationId xmlns:a16="http://schemas.microsoft.com/office/drawing/2014/main" xmlns="" id="{999BE534-6F4F-4F8D-89C4-4559609EDCAA}"/>
              </a:ext>
            </a:extLst>
          </p:cNvPr>
          <p:cNvSpPr>
            <a:spLocks noGrp="1"/>
          </p:cNvSpPr>
          <p:nvPr>
            <p:ph idx="1"/>
          </p:nvPr>
        </p:nvSpPr>
        <p:spPr>
          <a:xfrm>
            <a:off x="304800" y="1219200"/>
            <a:ext cx="11480800" cy="5334000"/>
          </a:xfrm>
        </p:spPr>
        <p:txBody>
          <a:bodyPr/>
          <a:lstStyle/>
          <a:p>
            <a:pPr>
              <a:lnSpc>
                <a:spcPts val="3400"/>
              </a:lnSpc>
              <a:spcBef>
                <a:spcPts val="600"/>
              </a:spcBef>
              <a:spcAft>
                <a:spcPts val="0"/>
              </a:spcAft>
            </a:pPr>
            <a:r>
              <a:rPr lang="zh-CN" altLang="en-US" sz="2300" dirty="0"/>
              <a:t>运算规则：</a:t>
            </a:r>
            <a:endParaRPr lang="en-US" altLang="zh-CN" sz="2300" dirty="0"/>
          </a:p>
          <a:p>
            <a:pPr marL="576000" lvl="1">
              <a:lnSpc>
                <a:spcPts val="3400"/>
              </a:lnSpc>
              <a:spcBef>
                <a:spcPts val="600"/>
              </a:spcBef>
              <a:spcAft>
                <a:spcPts val="0"/>
              </a:spcAft>
            </a:pPr>
            <a:r>
              <a:rPr lang="zh-CN" altLang="en-US" sz="2200" dirty="0"/>
              <a:t>两个多项式中所有</a:t>
            </a:r>
            <a:r>
              <a:rPr lang="zh-CN" altLang="en-US" sz="2200" dirty="0">
                <a:solidFill>
                  <a:srgbClr val="FF0000"/>
                </a:solidFill>
              </a:rPr>
              <a:t>指数相同</a:t>
            </a:r>
            <a:r>
              <a:rPr lang="zh-CN" altLang="en-US" sz="2200" dirty="0"/>
              <a:t>的项的对应</a:t>
            </a:r>
            <a:r>
              <a:rPr lang="zh-CN" altLang="en-US" sz="2200" dirty="0">
                <a:solidFill>
                  <a:srgbClr val="FF0000"/>
                </a:solidFill>
              </a:rPr>
              <a:t>系数相加</a:t>
            </a:r>
            <a:r>
              <a:rPr lang="zh-CN" altLang="en-US" sz="2200" dirty="0"/>
              <a:t>，若</a:t>
            </a:r>
            <a:r>
              <a:rPr lang="zh-CN" altLang="en-US" sz="2200" dirty="0">
                <a:solidFill>
                  <a:srgbClr val="FF0000"/>
                </a:solidFill>
              </a:rPr>
              <a:t>和不为零</a:t>
            </a:r>
            <a:r>
              <a:rPr lang="zh-CN" altLang="en-US" sz="2200" dirty="0"/>
              <a:t>，则构成“和多项式”中的一项；</a:t>
            </a:r>
            <a:endParaRPr lang="en-US" altLang="zh-CN" sz="2200" dirty="0"/>
          </a:p>
          <a:p>
            <a:pPr marL="576000" lvl="1">
              <a:lnSpc>
                <a:spcPts val="3400"/>
              </a:lnSpc>
              <a:spcBef>
                <a:spcPts val="600"/>
              </a:spcBef>
              <a:spcAft>
                <a:spcPts val="0"/>
              </a:spcAft>
            </a:pPr>
            <a:r>
              <a:rPr lang="zh-CN" altLang="en-US" sz="2200" dirty="0"/>
              <a:t>所有指数不相同的项均复抄到“和多项式”中。</a:t>
            </a:r>
            <a:endParaRPr lang="en-US" altLang="zh-CN" sz="2200" dirty="0"/>
          </a:p>
          <a:p>
            <a:pPr>
              <a:lnSpc>
                <a:spcPts val="3400"/>
              </a:lnSpc>
              <a:spcBef>
                <a:spcPts val="600"/>
              </a:spcBef>
              <a:spcAft>
                <a:spcPts val="0"/>
              </a:spcAft>
            </a:pPr>
            <a:r>
              <a:rPr lang="zh-CN" altLang="en-US" sz="2300" dirty="0"/>
              <a:t>算法实现</a:t>
            </a:r>
          </a:p>
          <a:p>
            <a:pPr marL="576000" lvl="1">
              <a:lnSpc>
                <a:spcPts val="3400"/>
              </a:lnSpc>
              <a:spcBef>
                <a:spcPts val="600"/>
              </a:spcBef>
              <a:spcAft>
                <a:spcPts val="0"/>
              </a:spcAft>
            </a:pPr>
            <a:r>
              <a:rPr lang="zh-CN" altLang="en-US" sz="2200" dirty="0"/>
              <a:t>若</a:t>
            </a:r>
            <a:r>
              <a:rPr lang="en-US" altLang="zh-CN" sz="2200" dirty="0"/>
              <a:t>p-&gt;exp&lt;q-&gt;exp</a:t>
            </a:r>
            <a:r>
              <a:rPr lang="zh-CN" altLang="en-US" sz="2200" dirty="0"/>
              <a:t>，则</a:t>
            </a:r>
            <a:r>
              <a:rPr lang="en-US" altLang="zh-CN" sz="2200" dirty="0"/>
              <a:t>p</a:t>
            </a:r>
            <a:r>
              <a:rPr lang="zh-CN" altLang="en-US" sz="2200" dirty="0"/>
              <a:t>所指的结点应是“和多项式”中的一项，令指针</a:t>
            </a:r>
            <a:r>
              <a:rPr lang="en-US" altLang="zh-CN" sz="2200" dirty="0"/>
              <a:t>p</a:t>
            </a:r>
            <a:r>
              <a:rPr lang="zh-CN" altLang="en-US" sz="2200" dirty="0"/>
              <a:t>后移</a:t>
            </a:r>
          </a:p>
          <a:p>
            <a:pPr marL="576000" lvl="1">
              <a:lnSpc>
                <a:spcPts val="3400"/>
              </a:lnSpc>
              <a:spcBef>
                <a:spcPts val="600"/>
              </a:spcBef>
              <a:spcAft>
                <a:spcPts val="0"/>
              </a:spcAft>
            </a:pPr>
            <a:r>
              <a:rPr lang="zh-CN" altLang="en-US" sz="2200" dirty="0"/>
              <a:t>若</a:t>
            </a:r>
            <a:r>
              <a:rPr lang="en-US" altLang="zh-CN" sz="2200" dirty="0"/>
              <a:t>p-&gt;exp&gt;q-&gt;exp</a:t>
            </a:r>
            <a:r>
              <a:rPr lang="zh-CN" altLang="en-US" sz="2200" dirty="0"/>
              <a:t>，则</a:t>
            </a:r>
            <a:r>
              <a:rPr lang="en-US" altLang="zh-CN" sz="2200" dirty="0"/>
              <a:t>q</a:t>
            </a:r>
            <a:r>
              <a:rPr lang="zh-CN" altLang="en-US" sz="2200" dirty="0"/>
              <a:t>所指的结点应是“和多项式”中的一项，将结点</a:t>
            </a:r>
            <a:r>
              <a:rPr lang="en-US" altLang="zh-CN" sz="2200" dirty="0"/>
              <a:t>q</a:t>
            </a:r>
            <a:r>
              <a:rPr lang="zh-CN" altLang="en-US" sz="2200" dirty="0"/>
              <a:t>插入在结点</a:t>
            </a:r>
            <a:r>
              <a:rPr lang="en-US" altLang="zh-CN" sz="2200" dirty="0"/>
              <a:t>p</a:t>
            </a:r>
            <a:r>
              <a:rPr lang="zh-CN" altLang="en-US" sz="2200" dirty="0"/>
              <a:t>之前，且令指针</a:t>
            </a:r>
            <a:r>
              <a:rPr lang="en-US" altLang="zh-CN" sz="2200" dirty="0"/>
              <a:t>q</a:t>
            </a:r>
            <a:r>
              <a:rPr lang="zh-CN" altLang="en-US" sz="2200" dirty="0"/>
              <a:t>在原来的链表上后移；</a:t>
            </a:r>
            <a:endParaRPr lang="en-US" altLang="zh-CN" sz="2200" dirty="0"/>
          </a:p>
          <a:p>
            <a:pPr marL="576000" lvl="1">
              <a:lnSpc>
                <a:spcPts val="3400"/>
              </a:lnSpc>
              <a:spcBef>
                <a:spcPts val="600"/>
              </a:spcBef>
              <a:spcAft>
                <a:spcPts val="0"/>
              </a:spcAft>
            </a:pPr>
            <a:r>
              <a:rPr lang="zh-CN" altLang="en-US" sz="2200" dirty="0"/>
              <a:t>若</a:t>
            </a:r>
            <a:r>
              <a:rPr lang="en-US" altLang="zh-CN" sz="2200" dirty="0"/>
              <a:t>p-&gt;exp=q-&gt;exp</a:t>
            </a:r>
            <a:r>
              <a:rPr lang="zh-CN" altLang="en-US" sz="2200" dirty="0"/>
              <a:t>，则将两个结点中的系数</a:t>
            </a:r>
            <a:r>
              <a:rPr lang="zh-CN" altLang="en-US" sz="2200" dirty="0">
                <a:solidFill>
                  <a:srgbClr val="FF0000"/>
                </a:solidFill>
              </a:rPr>
              <a:t>相加</a:t>
            </a:r>
            <a:endParaRPr lang="en-US" altLang="zh-CN" sz="2200" dirty="0">
              <a:solidFill>
                <a:srgbClr val="FF0000"/>
              </a:solidFill>
            </a:endParaRPr>
          </a:p>
          <a:p>
            <a:pPr marL="918900" lvl="2">
              <a:lnSpc>
                <a:spcPts val="3400"/>
              </a:lnSpc>
              <a:spcBef>
                <a:spcPts val="600"/>
              </a:spcBef>
              <a:spcAft>
                <a:spcPts val="0"/>
              </a:spcAft>
            </a:pPr>
            <a:r>
              <a:rPr lang="zh-CN" altLang="en-US" sz="2000" dirty="0"/>
              <a:t>当</a:t>
            </a:r>
            <a:r>
              <a:rPr lang="zh-CN" altLang="en-US" sz="2000" dirty="0">
                <a:solidFill>
                  <a:srgbClr val="FF0000"/>
                </a:solidFill>
              </a:rPr>
              <a:t>和不为零</a:t>
            </a:r>
            <a:r>
              <a:rPr lang="zh-CN" altLang="en-US" sz="2000" dirty="0"/>
              <a:t>时修改结点</a:t>
            </a:r>
            <a:r>
              <a:rPr lang="en-US" altLang="zh-CN" sz="2000" dirty="0"/>
              <a:t>p</a:t>
            </a:r>
            <a:r>
              <a:rPr lang="zh-CN" altLang="en-US" sz="2000" dirty="0"/>
              <a:t>的系数域，释放</a:t>
            </a:r>
            <a:r>
              <a:rPr lang="en-US" altLang="zh-CN" sz="2000" dirty="0"/>
              <a:t>q</a:t>
            </a:r>
            <a:r>
              <a:rPr lang="zh-CN" altLang="en-US" sz="2000" dirty="0"/>
              <a:t>结点；</a:t>
            </a:r>
            <a:endParaRPr lang="en-US" altLang="zh-CN" sz="2000" dirty="0"/>
          </a:p>
          <a:p>
            <a:pPr marL="918900" lvl="2">
              <a:lnSpc>
                <a:spcPts val="3400"/>
              </a:lnSpc>
              <a:spcBef>
                <a:spcPts val="600"/>
              </a:spcBef>
              <a:spcAft>
                <a:spcPts val="0"/>
              </a:spcAft>
            </a:pPr>
            <a:r>
              <a:rPr lang="zh-CN" altLang="en-US" sz="2000" dirty="0"/>
              <a:t>若</a:t>
            </a:r>
            <a:r>
              <a:rPr lang="zh-CN" altLang="en-US" sz="2000" dirty="0">
                <a:solidFill>
                  <a:srgbClr val="FF0000"/>
                </a:solidFill>
              </a:rPr>
              <a:t>和为零</a:t>
            </a:r>
            <a:r>
              <a:rPr lang="zh-CN" altLang="en-US" sz="2000" dirty="0"/>
              <a:t>，则和多项式中无此项，从</a:t>
            </a:r>
            <a:r>
              <a:rPr lang="en-US" altLang="zh-CN" sz="2000" dirty="0"/>
              <a:t>A</a:t>
            </a:r>
            <a:r>
              <a:rPr lang="zh-CN" altLang="en-US" sz="2000" dirty="0"/>
              <a:t>中删去</a:t>
            </a:r>
            <a:r>
              <a:rPr lang="en-US" altLang="zh-CN" sz="2000" dirty="0"/>
              <a:t>p</a:t>
            </a:r>
            <a:r>
              <a:rPr lang="zh-CN" altLang="en-US" sz="2000" dirty="0"/>
              <a:t>结点，同时释放</a:t>
            </a:r>
            <a:r>
              <a:rPr lang="en-US" altLang="zh-CN" sz="2000" dirty="0"/>
              <a:t>p</a:t>
            </a:r>
            <a:r>
              <a:rPr lang="zh-CN" altLang="en-US" sz="2000" dirty="0"/>
              <a:t>和</a:t>
            </a:r>
            <a:r>
              <a:rPr lang="en-US" altLang="zh-CN" sz="2000" dirty="0"/>
              <a:t>q</a:t>
            </a:r>
            <a:r>
              <a:rPr lang="zh-CN" altLang="en-US" sz="2000" dirty="0"/>
              <a:t>结点。</a:t>
            </a:r>
          </a:p>
          <a:p>
            <a:pPr>
              <a:lnSpc>
                <a:spcPts val="3400"/>
              </a:lnSpc>
              <a:spcBef>
                <a:spcPts val="600"/>
              </a:spcBef>
              <a:spcAft>
                <a:spcPts val="0"/>
              </a:spcAft>
            </a:pPr>
            <a:endParaRPr lang="zh-CN" altLang="en-US" sz="2300" dirty="0"/>
          </a:p>
        </p:txBody>
      </p:sp>
    </p:spTree>
    <p:extLst>
      <p:ext uri="{BB962C8B-B14F-4D97-AF65-F5344CB8AC3E}">
        <p14:creationId xmlns:p14="http://schemas.microsoft.com/office/powerpoint/2010/main" xmlns="" val="4936070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E5CAD5B5-AFB0-4D8C-825E-88AE54D2B10D}"/>
              </a:ext>
            </a:extLst>
          </p:cNvPr>
          <p:cNvSpPr>
            <a:spLocks noGrp="1"/>
          </p:cNvSpPr>
          <p:nvPr>
            <p:ph idx="1"/>
          </p:nvPr>
        </p:nvSpPr>
        <p:spPr>
          <a:xfrm>
            <a:off x="355600" y="457200"/>
            <a:ext cx="11480800" cy="6096000"/>
          </a:xfrm>
        </p:spPr>
        <p:txBody>
          <a:bodyPr/>
          <a:lstStyle/>
          <a:p>
            <a:pPr marL="0" indent="0">
              <a:spcBef>
                <a:spcPts val="200"/>
              </a:spcBef>
              <a:spcAft>
                <a:spcPts val="0"/>
              </a:spcAft>
              <a:buNone/>
            </a:pPr>
            <a:r>
              <a:rPr lang="en-US" altLang="zh-CN" sz="1800" dirty="0">
                <a:solidFill>
                  <a:srgbClr val="CC00CC"/>
                </a:solidFill>
              </a:rPr>
              <a:t>/*</a:t>
            </a:r>
            <a:r>
              <a:rPr lang="zh-CN" altLang="en-US" sz="1800" dirty="0">
                <a:solidFill>
                  <a:srgbClr val="CC00CC"/>
                </a:solidFill>
              </a:rPr>
              <a:t>此函数用于将两个多项式相加，然后将和多项式存放在多项式</a:t>
            </a:r>
            <a:r>
              <a:rPr lang="en-US" altLang="zh-CN" sz="1800" dirty="0" err="1">
                <a:solidFill>
                  <a:srgbClr val="CC00CC"/>
                </a:solidFill>
              </a:rPr>
              <a:t>polya</a:t>
            </a:r>
            <a:r>
              <a:rPr lang="zh-CN" altLang="en-US" sz="1800" dirty="0">
                <a:solidFill>
                  <a:srgbClr val="CC00CC"/>
                </a:solidFill>
              </a:rPr>
              <a:t>中，并将多项式</a:t>
            </a:r>
            <a:r>
              <a:rPr lang="en-US" altLang="zh-CN" sz="1800" dirty="0" err="1">
                <a:solidFill>
                  <a:srgbClr val="CC00CC"/>
                </a:solidFill>
              </a:rPr>
              <a:t>ployb</a:t>
            </a:r>
            <a:r>
              <a:rPr lang="zh-CN" altLang="en-US" sz="1800" dirty="0">
                <a:solidFill>
                  <a:srgbClr val="CC00CC"/>
                </a:solidFill>
              </a:rPr>
              <a:t>删除*</a:t>
            </a:r>
            <a:r>
              <a:rPr lang="en-US" altLang="zh-CN" sz="1800" dirty="0">
                <a:solidFill>
                  <a:srgbClr val="CC00CC"/>
                </a:solidFill>
              </a:rPr>
              <a:t>/</a:t>
            </a:r>
          </a:p>
          <a:p>
            <a:pPr marL="0" indent="0">
              <a:spcBef>
                <a:spcPts val="200"/>
              </a:spcBef>
              <a:spcAft>
                <a:spcPts val="0"/>
              </a:spcAft>
              <a:buNone/>
            </a:pPr>
            <a:r>
              <a:rPr lang="en-US" altLang="zh-CN" sz="1800" dirty="0"/>
              <a:t>void  </a:t>
            </a:r>
            <a:r>
              <a:rPr lang="en-US" altLang="zh-CN" sz="1800" dirty="0" err="1"/>
              <a:t>PolyAdd</a:t>
            </a:r>
            <a:r>
              <a:rPr lang="en-US" altLang="zh-CN" sz="1800" dirty="0"/>
              <a:t>(</a:t>
            </a:r>
            <a:r>
              <a:rPr lang="en-US" altLang="zh-CN" sz="1800" dirty="0" err="1"/>
              <a:t>Polylist</a:t>
            </a:r>
            <a:r>
              <a:rPr lang="en-US" altLang="zh-CN" sz="1800" dirty="0"/>
              <a:t> </a:t>
            </a:r>
            <a:r>
              <a:rPr lang="en-US" altLang="zh-CN" sz="1800" dirty="0" err="1"/>
              <a:t>polya</a:t>
            </a:r>
            <a:r>
              <a:rPr lang="en-US" altLang="zh-CN" sz="1800" dirty="0"/>
              <a:t>, </a:t>
            </a:r>
            <a:r>
              <a:rPr lang="en-US" altLang="zh-CN" sz="1800" dirty="0" err="1"/>
              <a:t>Polylist</a:t>
            </a:r>
            <a:r>
              <a:rPr lang="en-US" altLang="zh-CN" sz="1800" dirty="0"/>
              <a:t> </a:t>
            </a:r>
            <a:r>
              <a:rPr lang="en-US" altLang="zh-CN" sz="1800" dirty="0" err="1"/>
              <a:t>polyb</a:t>
            </a:r>
            <a:r>
              <a:rPr lang="en-US" altLang="zh-CN" sz="1800" dirty="0"/>
              <a:t>) {</a:t>
            </a:r>
          </a:p>
          <a:p>
            <a:pPr marL="0" indent="0">
              <a:spcBef>
                <a:spcPts val="200"/>
              </a:spcBef>
              <a:spcAft>
                <a:spcPts val="0"/>
              </a:spcAft>
              <a:buNone/>
            </a:pPr>
            <a:r>
              <a:rPr lang="en-US" altLang="zh-CN" sz="1800" dirty="0"/>
              <a:t>    </a:t>
            </a:r>
            <a:r>
              <a:rPr lang="en-US" altLang="zh-CN" sz="1800" dirty="0" err="1"/>
              <a:t>Polynode</a:t>
            </a:r>
            <a:r>
              <a:rPr lang="en-US" altLang="zh-CN" sz="1800" dirty="0"/>
              <a:t>  *p, *q, *tail, *temp;</a:t>
            </a:r>
          </a:p>
          <a:p>
            <a:pPr marL="0" indent="0">
              <a:spcBef>
                <a:spcPts val="200"/>
              </a:spcBef>
              <a:spcAft>
                <a:spcPts val="0"/>
              </a:spcAft>
              <a:buNone/>
            </a:pPr>
            <a:r>
              <a:rPr lang="en-US" altLang="zh-CN" sz="1800" dirty="0"/>
              <a:t>    int sum;</a:t>
            </a:r>
          </a:p>
          <a:p>
            <a:pPr marL="0" indent="0">
              <a:spcBef>
                <a:spcPts val="200"/>
              </a:spcBef>
              <a:spcAft>
                <a:spcPts val="0"/>
              </a:spcAft>
              <a:buNone/>
            </a:pPr>
            <a:r>
              <a:rPr lang="en-US" altLang="zh-CN" sz="1800" dirty="0"/>
              <a:t>    p=</a:t>
            </a:r>
            <a:r>
              <a:rPr lang="en-US" altLang="zh-CN" sz="1800" dirty="0" err="1"/>
              <a:t>polya</a:t>
            </a:r>
            <a:r>
              <a:rPr lang="en-US" altLang="zh-CN" sz="1800" dirty="0"/>
              <a:t>-&gt;next;  </a:t>
            </a:r>
            <a:r>
              <a:rPr lang="en-US" altLang="zh-CN" sz="1800" dirty="0">
                <a:solidFill>
                  <a:srgbClr val="CC00CC"/>
                </a:solidFill>
              </a:rPr>
              <a:t>/*</a:t>
            </a:r>
            <a:r>
              <a:rPr lang="zh-CN" altLang="en-US" sz="1800" dirty="0">
                <a:solidFill>
                  <a:srgbClr val="CC00CC"/>
                </a:solidFill>
              </a:rPr>
              <a:t>令 </a:t>
            </a:r>
            <a:r>
              <a:rPr lang="en-US" altLang="zh-CN" sz="1800" dirty="0">
                <a:solidFill>
                  <a:srgbClr val="CC00CC"/>
                </a:solidFill>
              </a:rPr>
              <a:t>p </a:t>
            </a:r>
            <a:r>
              <a:rPr lang="zh-CN" altLang="en-US" sz="1800" dirty="0">
                <a:solidFill>
                  <a:srgbClr val="CC00CC"/>
                </a:solidFill>
              </a:rPr>
              <a:t>指向</a:t>
            </a:r>
            <a:r>
              <a:rPr lang="en-US" altLang="zh-CN" sz="1800" dirty="0" err="1">
                <a:solidFill>
                  <a:srgbClr val="CC00CC"/>
                </a:solidFill>
              </a:rPr>
              <a:t>polya</a:t>
            </a:r>
            <a:r>
              <a:rPr lang="zh-CN" altLang="en-US" sz="1800" dirty="0">
                <a:solidFill>
                  <a:srgbClr val="CC00CC"/>
                </a:solidFill>
              </a:rPr>
              <a:t>多项式链表中的第一个结点*</a:t>
            </a:r>
            <a:r>
              <a:rPr lang="en-US" altLang="zh-CN" sz="1800" dirty="0">
                <a:solidFill>
                  <a:srgbClr val="CC00CC"/>
                </a:solidFill>
              </a:rPr>
              <a:t>/</a:t>
            </a:r>
          </a:p>
          <a:p>
            <a:pPr marL="0" indent="0">
              <a:spcBef>
                <a:spcPts val="200"/>
              </a:spcBef>
              <a:spcAft>
                <a:spcPts val="0"/>
              </a:spcAft>
              <a:buNone/>
            </a:pPr>
            <a:r>
              <a:rPr lang="en-US" altLang="zh-CN" sz="1800" dirty="0"/>
              <a:t>    q=</a:t>
            </a:r>
            <a:r>
              <a:rPr lang="en-US" altLang="zh-CN" sz="1800" dirty="0" err="1"/>
              <a:t>polyb</a:t>
            </a:r>
            <a:r>
              <a:rPr lang="en-US" altLang="zh-CN" sz="1800" dirty="0"/>
              <a:t>-&gt;next;  </a:t>
            </a:r>
            <a:r>
              <a:rPr lang="en-US" altLang="zh-CN" sz="1800" dirty="0">
                <a:solidFill>
                  <a:srgbClr val="CC00CC"/>
                </a:solidFill>
              </a:rPr>
              <a:t>/*</a:t>
            </a:r>
            <a:r>
              <a:rPr lang="zh-CN" altLang="en-US" sz="1800" dirty="0">
                <a:solidFill>
                  <a:srgbClr val="CC00CC"/>
                </a:solidFill>
              </a:rPr>
              <a:t>令 </a:t>
            </a:r>
            <a:r>
              <a:rPr lang="en-US" altLang="zh-CN" sz="1800" dirty="0">
                <a:solidFill>
                  <a:srgbClr val="CC00CC"/>
                </a:solidFill>
              </a:rPr>
              <a:t>q </a:t>
            </a:r>
            <a:r>
              <a:rPr lang="zh-CN" altLang="en-US" sz="1800" dirty="0">
                <a:solidFill>
                  <a:srgbClr val="CC00CC"/>
                </a:solidFill>
              </a:rPr>
              <a:t>指向</a:t>
            </a:r>
            <a:r>
              <a:rPr lang="en-US" altLang="zh-CN" sz="1800" dirty="0" err="1">
                <a:solidFill>
                  <a:srgbClr val="CC00CC"/>
                </a:solidFill>
              </a:rPr>
              <a:t>polyb</a:t>
            </a:r>
            <a:r>
              <a:rPr lang="zh-CN" altLang="en-US" sz="1800" dirty="0">
                <a:solidFill>
                  <a:srgbClr val="CC00CC"/>
                </a:solidFill>
              </a:rPr>
              <a:t>多项式链表中的第一个结点*</a:t>
            </a:r>
            <a:r>
              <a:rPr lang="en-US" altLang="zh-CN" sz="1800" dirty="0">
                <a:solidFill>
                  <a:srgbClr val="CC00CC"/>
                </a:solidFill>
              </a:rPr>
              <a:t>/</a:t>
            </a:r>
            <a:r>
              <a:rPr lang="en-US" altLang="zh-CN" sz="1800" dirty="0"/>
              <a:t>      </a:t>
            </a:r>
          </a:p>
          <a:p>
            <a:pPr marL="0" indent="0">
              <a:spcBef>
                <a:spcPts val="200"/>
              </a:spcBef>
              <a:spcAft>
                <a:spcPts val="0"/>
              </a:spcAft>
              <a:buNone/>
            </a:pPr>
            <a:r>
              <a:rPr lang="en-US" altLang="zh-CN" sz="1800" dirty="0"/>
              <a:t>    tail=</a:t>
            </a:r>
            <a:r>
              <a:rPr lang="en-US" altLang="zh-CN" sz="1800" dirty="0" err="1"/>
              <a:t>polya</a:t>
            </a:r>
            <a:r>
              <a:rPr lang="en-US" altLang="zh-CN" sz="1800" dirty="0"/>
              <a:t>;           </a:t>
            </a:r>
            <a:r>
              <a:rPr lang="en-US" altLang="zh-CN" sz="1800" dirty="0">
                <a:solidFill>
                  <a:srgbClr val="CC00CC"/>
                </a:solidFill>
              </a:rPr>
              <a:t>/* tail</a:t>
            </a:r>
            <a:r>
              <a:rPr lang="zh-CN" altLang="en-US" sz="1800" dirty="0">
                <a:solidFill>
                  <a:srgbClr val="CC00CC"/>
                </a:solidFill>
              </a:rPr>
              <a:t>指向和多项式的尾结点*</a:t>
            </a:r>
            <a:r>
              <a:rPr lang="en-US" altLang="zh-CN" sz="1800" dirty="0">
                <a:solidFill>
                  <a:srgbClr val="CC00CC"/>
                </a:solidFill>
              </a:rPr>
              <a:t>/</a:t>
            </a:r>
          </a:p>
          <a:p>
            <a:pPr marL="0" indent="0">
              <a:spcBef>
                <a:spcPts val="200"/>
              </a:spcBef>
              <a:spcAft>
                <a:spcPts val="0"/>
              </a:spcAft>
              <a:buNone/>
            </a:pPr>
            <a:r>
              <a:rPr lang="en-US" altLang="zh-CN" sz="1800" dirty="0"/>
              <a:t>    while (p!=NULL &amp;&amp; q!=NULL) {   </a:t>
            </a:r>
            <a:r>
              <a:rPr lang="en-US" altLang="zh-CN" sz="1800" dirty="0">
                <a:solidFill>
                  <a:srgbClr val="CC00CC"/>
                </a:solidFill>
              </a:rPr>
              <a:t>/*</a:t>
            </a:r>
            <a:r>
              <a:rPr lang="zh-CN" altLang="en-US" sz="1800" dirty="0">
                <a:solidFill>
                  <a:srgbClr val="CC00CC"/>
                </a:solidFill>
              </a:rPr>
              <a:t>当两个多项式均未扫描结束时*</a:t>
            </a:r>
            <a:r>
              <a:rPr lang="en-US" altLang="zh-CN" sz="1800" dirty="0">
                <a:solidFill>
                  <a:srgbClr val="CC00CC"/>
                </a:solidFill>
              </a:rPr>
              <a:t>/</a:t>
            </a:r>
          </a:p>
          <a:p>
            <a:pPr marL="0" indent="0">
              <a:spcBef>
                <a:spcPts val="200"/>
              </a:spcBef>
              <a:spcAft>
                <a:spcPts val="0"/>
              </a:spcAft>
              <a:buNone/>
            </a:pPr>
            <a:r>
              <a:rPr lang="en-US" altLang="zh-CN" sz="1800" dirty="0"/>
              <a:t>        </a:t>
            </a:r>
            <a:r>
              <a:rPr lang="en-US" altLang="zh-CN" sz="1800" dirty="0">
                <a:solidFill>
                  <a:srgbClr val="C00000"/>
                </a:solidFill>
              </a:rPr>
              <a:t>if</a:t>
            </a:r>
            <a:r>
              <a:rPr lang="en-US" altLang="zh-CN" sz="1800" dirty="0"/>
              <a:t>  (p-&gt;exp &lt; q-&gt;exp) </a:t>
            </a:r>
            <a:r>
              <a:rPr lang="en-US" altLang="zh-CN" sz="1800" dirty="0">
                <a:solidFill>
                  <a:srgbClr val="C00000"/>
                </a:solidFill>
              </a:rPr>
              <a:t>{</a:t>
            </a:r>
            <a:r>
              <a:rPr lang="en-US" altLang="zh-CN" sz="1800" dirty="0"/>
              <a:t>   </a:t>
            </a:r>
            <a:r>
              <a:rPr lang="en-US" altLang="zh-CN" sz="1800" dirty="0">
                <a:solidFill>
                  <a:srgbClr val="CC00CC"/>
                </a:solidFill>
              </a:rPr>
              <a:t>/*</a:t>
            </a:r>
            <a:r>
              <a:rPr lang="zh-CN" altLang="en-US" sz="1800" dirty="0">
                <a:solidFill>
                  <a:srgbClr val="CC00CC"/>
                </a:solidFill>
              </a:rPr>
              <a:t>则</a:t>
            </a:r>
            <a:r>
              <a:rPr lang="en-US" altLang="zh-CN" sz="1800" dirty="0">
                <a:solidFill>
                  <a:srgbClr val="CC00CC"/>
                </a:solidFill>
              </a:rPr>
              <a:t>p</a:t>
            </a:r>
            <a:r>
              <a:rPr lang="zh-CN" altLang="en-US" sz="1800" dirty="0">
                <a:solidFill>
                  <a:srgbClr val="CC00CC"/>
                </a:solidFill>
              </a:rPr>
              <a:t>所指的结点放入和多项式*</a:t>
            </a:r>
            <a:r>
              <a:rPr lang="en-US" altLang="zh-CN" sz="1800" dirty="0">
                <a:solidFill>
                  <a:srgbClr val="CC00CC"/>
                </a:solidFill>
              </a:rPr>
              <a:t>/</a:t>
            </a:r>
            <a:endParaRPr lang="en-US" altLang="zh-CN" sz="1800" dirty="0"/>
          </a:p>
          <a:p>
            <a:pPr marL="0" indent="0">
              <a:spcBef>
                <a:spcPts val="200"/>
              </a:spcBef>
              <a:spcAft>
                <a:spcPts val="0"/>
              </a:spcAft>
              <a:buNone/>
            </a:pPr>
            <a:r>
              <a:rPr lang="en-US" altLang="zh-CN" sz="1800" dirty="0"/>
              <a:t>            tail-&gt;next=p;  </a:t>
            </a:r>
          </a:p>
          <a:p>
            <a:pPr marL="0" indent="0">
              <a:spcBef>
                <a:spcPts val="200"/>
              </a:spcBef>
              <a:spcAft>
                <a:spcPts val="0"/>
              </a:spcAft>
              <a:buNone/>
            </a:pPr>
            <a:r>
              <a:rPr lang="en-US" altLang="zh-CN" sz="1800" dirty="0"/>
              <a:t>	tail=p; </a:t>
            </a:r>
          </a:p>
          <a:p>
            <a:pPr marL="0" indent="0">
              <a:spcBef>
                <a:spcPts val="200"/>
              </a:spcBef>
              <a:spcAft>
                <a:spcPts val="0"/>
              </a:spcAft>
              <a:buNone/>
            </a:pPr>
            <a:r>
              <a:rPr lang="en-US" altLang="zh-CN" sz="1800" dirty="0"/>
              <a:t>	p=p-&gt;next;</a:t>
            </a:r>
          </a:p>
          <a:p>
            <a:pPr marL="0" indent="0">
              <a:spcBef>
                <a:spcPts val="200"/>
              </a:spcBef>
              <a:spcAft>
                <a:spcPts val="0"/>
              </a:spcAft>
              <a:buNone/>
            </a:pPr>
            <a:r>
              <a:rPr lang="en-US" altLang="zh-CN" sz="1800" dirty="0"/>
              <a:t>        </a:t>
            </a:r>
            <a:r>
              <a:rPr lang="en-US" altLang="zh-CN" sz="1800" dirty="0">
                <a:solidFill>
                  <a:srgbClr val="C00000"/>
                </a:solidFill>
              </a:rPr>
              <a:t>}</a:t>
            </a:r>
          </a:p>
          <a:p>
            <a:pPr marL="0" indent="0">
              <a:spcBef>
                <a:spcPts val="200"/>
              </a:spcBef>
              <a:spcAft>
                <a:spcPts val="0"/>
              </a:spcAft>
              <a:buNone/>
            </a:pPr>
            <a:r>
              <a:rPr lang="en-US" altLang="zh-CN" sz="1800" dirty="0"/>
              <a:t>        </a:t>
            </a:r>
            <a:r>
              <a:rPr lang="en-US" altLang="zh-CN" sz="1800" dirty="0">
                <a:solidFill>
                  <a:srgbClr val="C00000"/>
                </a:solidFill>
              </a:rPr>
              <a:t>else</a:t>
            </a:r>
            <a:r>
              <a:rPr lang="en-US" altLang="zh-CN" sz="1800" dirty="0"/>
              <a:t> </a:t>
            </a:r>
            <a:r>
              <a:rPr lang="en-US" altLang="zh-CN" sz="1800" dirty="0">
                <a:solidFill>
                  <a:srgbClr val="C00000"/>
                </a:solidFill>
              </a:rPr>
              <a:t>if</a:t>
            </a:r>
            <a:r>
              <a:rPr lang="en-US" altLang="zh-CN" sz="1800" dirty="0"/>
              <a:t> ( p-&gt;exp == q-&gt;exp) </a:t>
            </a:r>
            <a:r>
              <a:rPr lang="en-US" altLang="zh-CN" sz="1800" dirty="0">
                <a:solidFill>
                  <a:srgbClr val="C00000"/>
                </a:solidFill>
              </a:rPr>
              <a:t>{</a:t>
            </a:r>
            <a:r>
              <a:rPr lang="en-US" altLang="zh-CN" sz="1800" dirty="0">
                <a:solidFill>
                  <a:srgbClr val="008000"/>
                </a:solidFill>
              </a:rPr>
              <a:t> </a:t>
            </a:r>
            <a:r>
              <a:rPr lang="en-US" altLang="zh-CN" sz="1800" dirty="0"/>
              <a:t> </a:t>
            </a:r>
            <a:r>
              <a:rPr lang="en-US" altLang="zh-CN" sz="1800" dirty="0">
                <a:solidFill>
                  <a:srgbClr val="CC00CC"/>
                </a:solidFill>
              </a:rPr>
              <a:t>/*</a:t>
            </a:r>
            <a:r>
              <a:rPr lang="zh-CN" altLang="en-US" sz="1800" dirty="0">
                <a:solidFill>
                  <a:srgbClr val="CC00CC"/>
                </a:solidFill>
              </a:rPr>
              <a:t>若指数相等，则相应的系数相加*</a:t>
            </a:r>
            <a:r>
              <a:rPr lang="en-US" altLang="zh-CN" sz="1800" dirty="0">
                <a:solidFill>
                  <a:srgbClr val="CC00CC"/>
                </a:solidFill>
              </a:rPr>
              <a:t>/</a:t>
            </a:r>
          </a:p>
          <a:p>
            <a:pPr marL="0" indent="0">
              <a:spcBef>
                <a:spcPts val="200"/>
              </a:spcBef>
              <a:spcAft>
                <a:spcPts val="0"/>
              </a:spcAft>
              <a:buNone/>
            </a:pPr>
            <a:r>
              <a:rPr lang="en-US" altLang="zh-CN" sz="1800" dirty="0"/>
              <a:t>	sum=p-&gt;</a:t>
            </a:r>
            <a:r>
              <a:rPr lang="en-US" altLang="zh-CN" sz="1800" dirty="0" err="1"/>
              <a:t>coef</a:t>
            </a:r>
            <a:r>
              <a:rPr lang="en-US" altLang="zh-CN" sz="1800" dirty="0"/>
              <a:t> + q-&gt;</a:t>
            </a:r>
            <a:r>
              <a:rPr lang="en-US" altLang="zh-CN" sz="1800" dirty="0" err="1"/>
              <a:t>coef</a:t>
            </a:r>
            <a:r>
              <a:rPr lang="en-US" altLang="zh-CN" sz="1800" dirty="0"/>
              <a:t>;</a:t>
            </a:r>
          </a:p>
          <a:p>
            <a:pPr marL="0" indent="0">
              <a:spcBef>
                <a:spcPts val="200"/>
              </a:spcBef>
              <a:spcAft>
                <a:spcPts val="0"/>
              </a:spcAft>
              <a:buNone/>
            </a:pPr>
            <a:r>
              <a:rPr lang="en-US" altLang="zh-CN" sz="1800" dirty="0"/>
              <a:t>	</a:t>
            </a:r>
            <a:r>
              <a:rPr lang="en-US" altLang="zh-CN" sz="1800" dirty="0">
                <a:solidFill>
                  <a:srgbClr val="008000"/>
                </a:solidFill>
              </a:rPr>
              <a:t>if</a:t>
            </a:r>
            <a:r>
              <a:rPr lang="en-US" altLang="zh-CN" sz="1800" dirty="0"/>
              <a:t> (sum != 0) </a:t>
            </a:r>
            <a:r>
              <a:rPr lang="en-US" altLang="zh-CN" sz="1800" dirty="0">
                <a:solidFill>
                  <a:srgbClr val="008000"/>
                </a:solidFill>
              </a:rPr>
              <a:t>{</a:t>
            </a:r>
            <a:r>
              <a:rPr lang="en-US" altLang="zh-CN" sz="1800" dirty="0"/>
              <a:t> </a:t>
            </a:r>
          </a:p>
          <a:p>
            <a:pPr marL="0" indent="0">
              <a:spcBef>
                <a:spcPts val="200"/>
              </a:spcBef>
              <a:spcAft>
                <a:spcPts val="0"/>
              </a:spcAft>
              <a:buNone/>
            </a:pPr>
            <a:r>
              <a:rPr lang="en-US" altLang="zh-CN" sz="1800" dirty="0"/>
              <a:t>	    p-&gt;</a:t>
            </a:r>
            <a:r>
              <a:rPr lang="en-US" altLang="zh-CN" sz="1800" dirty="0" err="1"/>
              <a:t>coef</a:t>
            </a:r>
            <a:r>
              <a:rPr lang="en-US" altLang="zh-CN" sz="1800" dirty="0"/>
              <a:t>=sum;</a:t>
            </a:r>
          </a:p>
          <a:p>
            <a:pPr marL="0" indent="0">
              <a:spcBef>
                <a:spcPts val="200"/>
              </a:spcBef>
              <a:spcAft>
                <a:spcPts val="0"/>
              </a:spcAft>
              <a:buNone/>
            </a:pPr>
            <a:r>
              <a:rPr lang="en-US" altLang="zh-CN" sz="1800" dirty="0"/>
              <a:t>	    tail-&gt;next=p; </a:t>
            </a:r>
          </a:p>
          <a:p>
            <a:pPr marL="0" indent="0">
              <a:spcBef>
                <a:spcPts val="200"/>
              </a:spcBef>
              <a:spcAft>
                <a:spcPts val="0"/>
              </a:spcAft>
              <a:buNone/>
            </a:pPr>
            <a:r>
              <a:rPr lang="en-US" altLang="zh-CN" sz="1800" dirty="0"/>
              <a:t>	    tail=p;</a:t>
            </a:r>
          </a:p>
          <a:p>
            <a:pPr marL="0" indent="0">
              <a:spcBef>
                <a:spcPts val="200"/>
              </a:spcBef>
              <a:spcAft>
                <a:spcPts val="0"/>
              </a:spcAft>
              <a:buNone/>
            </a:pPr>
            <a:r>
              <a:rPr lang="en-US" altLang="zh-CN" sz="1800" dirty="0"/>
              <a:t>	    p=p-&gt;next;</a:t>
            </a:r>
          </a:p>
          <a:p>
            <a:pPr marL="0" indent="0">
              <a:spcBef>
                <a:spcPts val="200"/>
              </a:spcBef>
              <a:spcAft>
                <a:spcPts val="0"/>
              </a:spcAft>
              <a:buNone/>
            </a:pPr>
            <a:r>
              <a:rPr lang="en-US" altLang="zh-CN" sz="1800" dirty="0"/>
              <a:t>					</a:t>
            </a:r>
            <a:endParaRPr lang="zh-CN" altLang="en-US" sz="1800" dirty="0"/>
          </a:p>
        </p:txBody>
      </p:sp>
    </p:spTree>
    <p:extLst>
      <p:ext uri="{BB962C8B-B14F-4D97-AF65-F5344CB8AC3E}">
        <p14:creationId xmlns:p14="http://schemas.microsoft.com/office/powerpoint/2010/main" xmlns="" val="28930628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E5CAD5B5-AFB0-4D8C-825E-88AE54D2B10D}"/>
              </a:ext>
            </a:extLst>
          </p:cNvPr>
          <p:cNvSpPr>
            <a:spLocks noGrp="1"/>
          </p:cNvSpPr>
          <p:nvPr>
            <p:ph idx="1"/>
          </p:nvPr>
        </p:nvSpPr>
        <p:spPr>
          <a:xfrm>
            <a:off x="355600" y="457200"/>
            <a:ext cx="11480800" cy="6096000"/>
          </a:xfrm>
        </p:spPr>
        <p:txBody>
          <a:bodyPr/>
          <a:lstStyle/>
          <a:p>
            <a:pPr marL="0" indent="0">
              <a:spcBef>
                <a:spcPts val="0"/>
              </a:spcBef>
              <a:spcAft>
                <a:spcPts val="0"/>
              </a:spcAft>
              <a:buNone/>
            </a:pPr>
            <a:r>
              <a:rPr lang="en-US" altLang="zh-CN" sz="1700" dirty="0"/>
              <a:t>                temp=q; </a:t>
            </a:r>
          </a:p>
          <a:p>
            <a:pPr marL="0" indent="0">
              <a:spcBef>
                <a:spcPts val="0"/>
              </a:spcBef>
              <a:spcAft>
                <a:spcPts val="0"/>
              </a:spcAft>
              <a:buNone/>
            </a:pPr>
            <a:r>
              <a:rPr lang="en-US" altLang="zh-CN" sz="1700" dirty="0"/>
              <a:t>                q=q-&gt;next; </a:t>
            </a:r>
          </a:p>
          <a:p>
            <a:pPr marL="0" indent="0">
              <a:spcBef>
                <a:spcPts val="0"/>
              </a:spcBef>
              <a:spcAft>
                <a:spcPts val="0"/>
              </a:spcAft>
              <a:buNone/>
            </a:pPr>
            <a:r>
              <a:rPr lang="en-US" altLang="zh-CN" sz="1700" dirty="0"/>
              <a:t>                free(temp);   </a:t>
            </a:r>
            <a:r>
              <a:rPr lang="en-US" altLang="zh-CN" sz="1700" dirty="0">
                <a:solidFill>
                  <a:srgbClr val="CC00CC"/>
                </a:solidFill>
              </a:rPr>
              <a:t>/*</a:t>
            </a:r>
            <a:r>
              <a:rPr lang="zh-CN" altLang="en-US" sz="1700" dirty="0">
                <a:solidFill>
                  <a:srgbClr val="CC00CC"/>
                </a:solidFill>
              </a:rPr>
              <a:t>删除结点</a:t>
            </a:r>
            <a:r>
              <a:rPr lang="en-US" altLang="zh-CN" sz="1700" dirty="0">
                <a:solidFill>
                  <a:srgbClr val="CC00CC"/>
                </a:solidFill>
              </a:rPr>
              <a:t>q</a:t>
            </a:r>
            <a:r>
              <a:rPr lang="zh-CN" altLang="en-US" sz="1700" dirty="0">
                <a:solidFill>
                  <a:srgbClr val="CC00CC"/>
                </a:solidFill>
              </a:rPr>
              <a:t>的同一指数结点*</a:t>
            </a:r>
            <a:r>
              <a:rPr lang="en-US" altLang="zh-CN" sz="1700" dirty="0">
                <a:solidFill>
                  <a:srgbClr val="CC00CC"/>
                </a:solidFill>
              </a:rPr>
              <a:t>/</a:t>
            </a:r>
          </a:p>
          <a:p>
            <a:pPr marL="0" indent="0">
              <a:spcBef>
                <a:spcPts val="0"/>
              </a:spcBef>
              <a:spcAft>
                <a:spcPts val="0"/>
              </a:spcAft>
              <a:buNone/>
            </a:pPr>
            <a:r>
              <a:rPr lang="en-US" altLang="zh-CN" sz="1700" dirty="0"/>
              <a:t>            </a:t>
            </a:r>
            <a:r>
              <a:rPr lang="en-US" altLang="zh-CN" sz="1700" dirty="0">
                <a:solidFill>
                  <a:srgbClr val="008000"/>
                </a:solidFill>
              </a:rPr>
              <a:t>}</a:t>
            </a:r>
          </a:p>
          <a:p>
            <a:pPr marL="0" indent="0">
              <a:spcBef>
                <a:spcPts val="0"/>
              </a:spcBef>
              <a:spcAft>
                <a:spcPts val="0"/>
              </a:spcAft>
              <a:buNone/>
            </a:pPr>
            <a:r>
              <a:rPr lang="en-US" altLang="zh-CN" sz="1700" dirty="0">
                <a:solidFill>
                  <a:srgbClr val="008000"/>
                </a:solidFill>
              </a:rPr>
              <a:t>            else {</a:t>
            </a:r>
            <a:r>
              <a:rPr lang="en-US" altLang="zh-CN" sz="1700" dirty="0"/>
              <a:t>       </a:t>
            </a:r>
            <a:r>
              <a:rPr lang="en-US" altLang="zh-CN" sz="1700" dirty="0">
                <a:solidFill>
                  <a:srgbClr val="CC00CC"/>
                </a:solidFill>
              </a:rPr>
              <a:t>/*</a:t>
            </a:r>
            <a:r>
              <a:rPr lang="zh-CN" altLang="en-US" sz="1700" dirty="0">
                <a:solidFill>
                  <a:srgbClr val="CC00CC"/>
                </a:solidFill>
              </a:rPr>
              <a:t>若系数和为零，则删除结点</a:t>
            </a:r>
            <a:r>
              <a:rPr lang="en-US" altLang="zh-CN" sz="1700" dirty="0">
                <a:solidFill>
                  <a:srgbClr val="CC00CC"/>
                </a:solidFill>
              </a:rPr>
              <a:t>p</a:t>
            </a:r>
            <a:r>
              <a:rPr lang="zh-CN" altLang="en-US" sz="1700" dirty="0">
                <a:solidFill>
                  <a:srgbClr val="CC00CC"/>
                </a:solidFill>
              </a:rPr>
              <a:t>与</a:t>
            </a:r>
            <a:r>
              <a:rPr lang="en-US" altLang="zh-CN" sz="1700" dirty="0">
                <a:solidFill>
                  <a:srgbClr val="CC00CC"/>
                </a:solidFill>
              </a:rPr>
              <a:t>q</a:t>
            </a:r>
            <a:r>
              <a:rPr lang="zh-CN" altLang="en-US" sz="1700" dirty="0">
                <a:solidFill>
                  <a:srgbClr val="CC00CC"/>
                </a:solidFill>
              </a:rPr>
              <a:t>，并将指针指向下一个结点*</a:t>
            </a:r>
            <a:r>
              <a:rPr lang="en-US" altLang="zh-CN" sz="1700" dirty="0">
                <a:solidFill>
                  <a:srgbClr val="CC00CC"/>
                </a:solidFill>
              </a:rPr>
              <a:t>/</a:t>
            </a:r>
          </a:p>
          <a:p>
            <a:pPr marL="0" indent="0">
              <a:spcBef>
                <a:spcPts val="0"/>
              </a:spcBef>
              <a:spcAft>
                <a:spcPts val="0"/>
              </a:spcAft>
              <a:buNone/>
            </a:pPr>
            <a:r>
              <a:rPr lang="en-US" altLang="zh-CN" sz="1700" dirty="0"/>
              <a:t>                temp=p;</a:t>
            </a:r>
          </a:p>
          <a:p>
            <a:pPr marL="0" indent="0">
              <a:spcBef>
                <a:spcPts val="0"/>
              </a:spcBef>
              <a:spcAft>
                <a:spcPts val="0"/>
              </a:spcAft>
              <a:buNone/>
            </a:pPr>
            <a:r>
              <a:rPr lang="en-US" altLang="zh-CN" sz="1700" dirty="0"/>
              <a:t>	   p=p-&gt;next;</a:t>
            </a:r>
          </a:p>
          <a:p>
            <a:pPr marL="0" indent="0">
              <a:spcBef>
                <a:spcPts val="0"/>
              </a:spcBef>
              <a:spcAft>
                <a:spcPts val="0"/>
              </a:spcAft>
              <a:buNone/>
            </a:pPr>
            <a:r>
              <a:rPr lang="en-US" altLang="zh-CN" sz="1700" dirty="0"/>
              <a:t>                free(temp); </a:t>
            </a:r>
          </a:p>
          <a:p>
            <a:pPr marL="0" indent="0">
              <a:spcBef>
                <a:spcPts val="0"/>
              </a:spcBef>
              <a:spcAft>
                <a:spcPts val="0"/>
              </a:spcAft>
              <a:buNone/>
            </a:pPr>
            <a:r>
              <a:rPr lang="en-US" altLang="zh-CN" sz="1700" dirty="0"/>
              <a:t>                temp=q; </a:t>
            </a:r>
          </a:p>
          <a:p>
            <a:pPr marL="0" indent="0">
              <a:spcBef>
                <a:spcPts val="0"/>
              </a:spcBef>
              <a:spcAft>
                <a:spcPts val="0"/>
              </a:spcAft>
              <a:buNone/>
            </a:pPr>
            <a:r>
              <a:rPr lang="en-US" altLang="zh-CN" sz="1700" dirty="0"/>
              <a:t>                q=q-&gt;next;</a:t>
            </a:r>
          </a:p>
          <a:p>
            <a:pPr marL="0" indent="0">
              <a:spcBef>
                <a:spcPts val="0"/>
              </a:spcBef>
              <a:spcAft>
                <a:spcPts val="0"/>
              </a:spcAft>
              <a:buNone/>
            </a:pPr>
            <a:r>
              <a:rPr lang="en-US" altLang="zh-CN" sz="1700" dirty="0"/>
              <a:t>                free(temp);</a:t>
            </a:r>
          </a:p>
          <a:p>
            <a:pPr marL="0" indent="0">
              <a:spcBef>
                <a:spcPts val="0"/>
              </a:spcBef>
              <a:spcAft>
                <a:spcPts val="0"/>
              </a:spcAft>
              <a:buNone/>
            </a:pPr>
            <a:r>
              <a:rPr lang="en-US" altLang="zh-CN" sz="1700" dirty="0"/>
              <a:t>            </a:t>
            </a:r>
            <a:r>
              <a:rPr lang="en-US" altLang="zh-CN" sz="1700" dirty="0">
                <a:solidFill>
                  <a:srgbClr val="008000"/>
                </a:solidFill>
              </a:rPr>
              <a:t>}</a:t>
            </a:r>
          </a:p>
          <a:p>
            <a:pPr marL="0" indent="0">
              <a:spcBef>
                <a:spcPts val="0"/>
              </a:spcBef>
              <a:spcAft>
                <a:spcPts val="0"/>
              </a:spcAft>
              <a:buNone/>
            </a:pPr>
            <a:r>
              <a:rPr lang="en-US" altLang="zh-CN" sz="1700" dirty="0"/>
              <a:t>        </a:t>
            </a:r>
            <a:r>
              <a:rPr lang="en-US" altLang="zh-CN" sz="1700" dirty="0">
                <a:solidFill>
                  <a:srgbClr val="C00000"/>
                </a:solidFill>
              </a:rPr>
              <a:t>}</a:t>
            </a:r>
          </a:p>
          <a:p>
            <a:pPr marL="0" indent="0">
              <a:spcBef>
                <a:spcPts val="0"/>
              </a:spcBef>
              <a:spcAft>
                <a:spcPts val="0"/>
              </a:spcAft>
              <a:buNone/>
            </a:pPr>
            <a:r>
              <a:rPr lang="en-US" altLang="zh-CN" sz="1700" dirty="0">
                <a:solidFill>
                  <a:srgbClr val="C00000"/>
                </a:solidFill>
              </a:rPr>
              <a:t>        else {   </a:t>
            </a:r>
            <a:r>
              <a:rPr lang="en-US" altLang="zh-CN" sz="1700" dirty="0">
                <a:solidFill>
                  <a:srgbClr val="CC00CC"/>
                </a:solidFill>
              </a:rPr>
              <a:t>/*</a:t>
            </a:r>
            <a:r>
              <a:rPr lang="zh-CN" altLang="en-US" sz="1700" dirty="0">
                <a:solidFill>
                  <a:srgbClr val="CC00CC"/>
                </a:solidFill>
              </a:rPr>
              <a:t>则</a:t>
            </a:r>
            <a:r>
              <a:rPr lang="en-US" altLang="zh-CN" sz="1700" dirty="0">
                <a:solidFill>
                  <a:srgbClr val="CC00CC"/>
                </a:solidFill>
              </a:rPr>
              <a:t>q</a:t>
            </a:r>
            <a:r>
              <a:rPr lang="zh-CN" altLang="en-US" sz="1700" dirty="0">
                <a:solidFill>
                  <a:srgbClr val="CC00CC"/>
                </a:solidFill>
              </a:rPr>
              <a:t>所指的结点放入和多项式*</a:t>
            </a:r>
            <a:r>
              <a:rPr lang="en-US" altLang="zh-CN" sz="1700" dirty="0">
                <a:solidFill>
                  <a:srgbClr val="CC00CC"/>
                </a:solidFill>
              </a:rPr>
              <a:t>/</a:t>
            </a:r>
            <a:endParaRPr lang="en-US" altLang="zh-CN" sz="1700" dirty="0"/>
          </a:p>
          <a:p>
            <a:pPr marL="0" indent="0">
              <a:spcBef>
                <a:spcPts val="0"/>
              </a:spcBef>
              <a:spcAft>
                <a:spcPts val="0"/>
              </a:spcAft>
              <a:buNone/>
            </a:pPr>
            <a:r>
              <a:rPr lang="en-US" altLang="zh-CN" sz="1700" dirty="0"/>
              <a:t>            tail-&gt;next=q;</a:t>
            </a:r>
          </a:p>
          <a:p>
            <a:pPr marL="0" indent="0">
              <a:spcBef>
                <a:spcPts val="0"/>
              </a:spcBef>
              <a:spcAft>
                <a:spcPts val="0"/>
              </a:spcAft>
              <a:buNone/>
            </a:pPr>
            <a:r>
              <a:rPr lang="en-US" altLang="zh-CN" sz="1700" dirty="0"/>
              <a:t>            tail=q; </a:t>
            </a:r>
          </a:p>
          <a:p>
            <a:pPr marL="0" indent="0">
              <a:spcBef>
                <a:spcPts val="0"/>
              </a:spcBef>
              <a:spcAft>
                <a:spcPts val="0"/>
              </a:spcAft>
              <a:buNone/>
            </a:pPr>
            <a:r>
              <a:rPr lang="en-US" altLang="zh-CN" sz="1700" dirty="0"/>
              <a:t>            q = q-&gt;next; </a:t>
            </a:r>
          </a:p>
          <a:p>
            <a:pPr marL="0" indent="0">
              <a:spcBef>
                <a:spcPts val="0"/>
              </a:spcBef>
              <a:spcAft>
                <a:spcPts val="0"/>
              </a:spcAft>
              <a:buNone/>
            </a:pPr>
            <a:r>
              <a:rPr lang="en-US" altLang="zh-CN" sz="1700" dirty="0"/>
              <a:t>        </a:t>
            </a:r>
            <a:r>
              <a:rPr lang="en-US" altLang="zh-CN" sz="1700" dirty="0">
                <a:solidFill>
                  <a:srgbClr val="C00000"/>
                </a:solidFill>
              </a:rPr>
              <a:t>}</a:t>
            </a:r>
          </a:p>
          <a:p>
            <a:pPr marL="0" indent="0">
              <a:spcBef>
                <a:spcPts val="0"/>
              </a:spcBef>
              <a:spcAft>
                <a:spcPts val="0"/>
              </a:spcAft>
              <a:buNone/>
            </a:pPr>
            <a:r>
              <a:rPr lang="en-US" altLang="zh-CN" sz="1700" dirty="0"/>
              <a:t>    }</a:t>
            </a:r>
          </a:p>
          <a:p>
            <a:pPr marL="0" indent="0">
              <a:spcBef>
                <a:spcPts val="0"/>
              </a:spcBef>
              <a:spcAft>
                <a:spcPts val="0"/>
              </a:spcAft>
              <a:buNone/>
            </a:pPr>
            <a:r>
              <a:rPr lang="en-US" altLang="zh-CN" sz="1700" dirty="0"/>
              <a:t>    if(p!=NULL)  </a:t>
            </a:r>
            <a:r>
              <a:rPr lang="en-US" altLang="zh-CN" sz="1700" dirty="0">
                <a:solidFill>
                  <a:srgbClr val="CC00CC"/>
                </a:solidFill>
              </a:rPr>
              <a:t>/*</a:t>
            </a:r>
            <a:r>
              <a:rPr lang="zh-CN" altLang="en-US" sz="1700" dirty="0">
                <a:solidFill>
                  <a:srgbClr val="CC00CC"/>
                </a:solidFill>
              </a:rPr>
              <a:t>多项式</a:t>
            </a:r>
            <a:r>
              <a:rPr lang="en-US" altLang="zh-CN" sz="1700" dirty="0">
                <a:solidFill>
                  <a:srgbClr val="CC00CC"/>
                </a:solidFill>
              </a:rPr>
              <a:t>A</a:t>
            </a:r>
            <a:r>
              <a:rPr lang="zh-CN" altLang="en-US" sz="1700" dirty="0">
                <a:solidFill>
                  <a:srgbClr val="CC00CC"/>
                </a:solidFill>
              </a:rPr>
              <a:t>中还有剩余，则将剩余的结点加入到和多项式中*</a:t>
            </a:r>
            <a:r>
              <a:rPr lang="en-US" altLang="zh-CN" sz="1700" dirty="0">
                <a:solidFill>
                  <a:srgbClr val="CC00CC"/>
                </a:solidFill>
              </a:rPr>
              <a:t>/</a:t>
            </a:r>
          </a:p>
          <a:p>
            <a:pPr marL="0" indent="0">
              <a:spcBef>
                <a:spcPts val="0"/>
              </a:spcBef>
              <a:spcAft>
                <a:spcPts val="0"/>
              </a:spcAft>
              <a:buNone/>
            </a:pPr>
            <a:r>
              <a:rPr lang="en-US" altLang="zh-CN" sz="1700" dirty="0"/>
              <a:t>        tail-&gt;next=p;</a:t>
            </a:r>
          </a:p>
          <a:p>
            <a:pPr marL="0" indent="0">
              <a:spcBef>
                <a:spcPts val="0"/>
              </a:spcBef>
              <a:spcAft>
                <a:spcPts val="0"/>
              </a:spcAft>
              <a:buNone/>
            </a:pPr>
            <a:r>
              <a:rPr lang="en-US" altLang="zh-CN" sz="1700" dirty="0"/>
              <a:t>    else               </a:t>
            </a:r>
            <a:r>
              <a:rPr lang="en-US" altLang="zh-CN" sz="1700" dirty="0">
                <a:solidFill>
                  <a:srgbClr val="CC00CC"/>
                </a:solidFill>
              </a:rPr>
              <a:t>/*</a:t>
            </a:r>
            <a:r>
              <a:rPr lang="zh-CN" altLang="en-US" sz="1700" dirty="0">
                <a:solidFill>
                  <a:srgbClr val="CC00CC"/>
                </a:solidFill>
              </a:rPr>
              <a:t>否则，将</a:t>
            </a:r>
            <a:r>
              <a:rPr lang="en-US" altLang="zh-CN" sz="1700" dirty="0">
                <a:solidFill>
                  <a:srgbClr val="CC00CC"/>
                </a:solidFill>
              </a:rPr>
              <a:t>B</a:t>
            </a:r>
            <a:r>
              <a:rPr lang="zh-CN" altLang="en-US" sz="1700" dirty="0">
                <a:solidFill>
                  <a:srgbClr val="CC00CC"/>
                </a:solidFill>
              </a:rPr>
              <a:t>中的结点加入到和多项式中*</a:t>
            </a:r>
            <a:r>
              <a:rPr lang="en-US" altLang="zh-CN" sz="1700" dirty="0">
                <a:solidFill>
                  <a:srgbClr val="CC00CC"/>
                </a:solidFill>
              </a:rPr>
              <a:t>/</a:t>
            </a:r>
          </a:p>
          <a:p>
            <a:pPr marL="0" indent="0">
              <a:spcBef>
                <a:spcPts val="0"/>
              </a:spcBef>
              <a:spcAft>
                <a:spcPts val="0"/>
              </a:spcAft>
              <a:buNone/>
            </a:pPr>
            <a:r>
              <a:rPr lang="en-US" altLang="zh-CN" sz="1700" dirty="0"/>
              <a:t>        tail-&gt;next=q;</a:t>
            </a:r>
          </a:p>
          <a:p>
            <a:pPr marL="0" indent="0">
              <a:spcBef>
                <a:spcPts val="0"/>
              </a:spcBef>
              <a:spcAft>
                <a:spcPts val="0"/>
              </a:spcAft>
              <a:buNone/>
            </a:pPr>
            <a:r>
              <a:rPr lang="en-US" altLang="zh-CN" sz="1700" dirty="0"/>
              <a:t>}</a:t>
            </a:r>
            <a:endParaRPr lang="zh-CN" altLang="en-US" sz="1700" dirty="0"/>
          </a:p>
        </p:txBody>
      </p:sp>
    </p:spTree>
    <p:extLst>
      <p:ext uri="{BB962C8B-B14F-4D97-AF65-F5344CB8AC3E}">
        <p14:creationId xmlns:p14="http://schemas.microsoft.com/office/powerpoint/2010/main" xmlns="" val="183280704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xmlns="" id="{B0CBF988-0B33-4958-8BFA-1FDAC07A4B63}"/>
              </a:ext>
            </a:extLst>
          </p:cNvPr>
          <p:cNvSpPr>
            <a:spLocks noGrp="1" noChangeArrowheads="1"/>
          </p:cNvSpPr>
          <p:nvPr>
            <p:ph type="title"/>
          </p:nvPr>
        </p:nvSpPr>
        <p:spPr>
          <a:xfrm>
            <a:off x="1066800" y="533400"/>
            <a:ext cx="10668000" cy="609600"/>
          </a:xfrm>
        </p:spPr>
        <p:txBody>
          <a:bodyPr/>
          <a:lstStyle/>
          <a:p>
            <a:r>
              <a:rPr lang="zh-CN" altLang="en-US" dirty="0"/>
              <a:t>线性表链式存储方式的比较 </a:t>
            </a:r>
          </a:p>
        </p:txBody>
      </p:sp>
      <p:graphicFrame>
        <p:nvGraphicFramePr>
          <p:cNvPr id="170116" name="Group 132">
            <a:extLst>
              <a:ext uri="{FF2B5EF4-FFF2-40B4-BE49-F238E27FC236}">
                <a16:creationId xmlns:a16="http://schemas.microsoft.com/office/drawing/2014/main" xmlns="" id="{1F191C40-9F8D-4001-80DA-9BC88F70751F}"/>
              </a:ext>
            </a:extLst>
          </p:cNvPr>
          <p:cNvGraphicFramePr>
            <a:graphicFrameLocks noGrp="1"/>
          </p:cNvGraphicFramePr>
          <p:nvPr>
            <p:ph idx="1"/>
            <p:extLst>
              <p:ext uri="{D42A27DB-BD31-4B8C-83A1-F6EECF244321}">
                <p14:modId xmlns:p14="http://schemas.microsoft.com/office/powerpoint/2010/main" xmlns="" val="3662104755"/>
              </p:ext>
            </p:extLst>
          </p:nvPr>
        </p:nvGraphicFramePr>
        <p:xfrm>
          <a:off x="685800" y="1227840"/>
          <a:ext cx="10359016" cy="5112000"/>
        </p:xfrm>
        <a:graphic>
          <a:graphicData uri="http://schemas.openxmlformats.org/drawingml/2006/table">
            <a:tbl>
              <a:tblPr/>
              <a:tblGrid>
                <a:gridCol w="2542910">
                  <a:extLst>
                    <a:ext uri="{9D8B030D-6E8A-4147-A177-3AD203B41FA5}">
                      <a16:colId xmlns:a16="http://schemas.microsoft.com/office/drawing/2014/main" xmlns="" val="2823644791"/>
                    </a:ext>
                  </a:extLst>
                </a:gridCol>
                <a:gridCol w="1866015">
                  <a:extLst>
                    <a:ext uri="{9D8B030D-6E8A-4147-A177-3AD203B41FA5}">
                      <a16:colId xmlns:a16="http://schemas.microsoft.com/office/drawing/2014/main" xmlns="" val="4252953490"/>
                    </a:ext>
                  </a:extLst>
                </a:gridCol>
                <a:gridCol w="1866015">
                  <a:extLst>
                    <a:ext uri="{9D8B030D-6E8A-4147-A177-3AD203B41FA5}">
                      <a16:colId xmlns:a16="http://schemas.microsoft.com/office/drawing/2014/main" xmlns="" val="3734625441"/>
                    </a:ext>
                  </a:extLst>
                </a:gridCol>
                <a:gridCol w="4084076">
                  <a:extLst>
                    <a:ext uri="{9D8B030D-6E8A-4147-A177-3AD203B41FA5}">
                      <a16:colId xmlns:a16="http://schemas.microsoft.com/office/drawing/2014/main" xmlns="" val="3629070652"/>
                    </a:ext>
                  </a:extLst>
                </a:gridCol>
              </a:tblGrid>
              <a:tr h="792000">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找表头结点</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找表尾结点</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找</a:t>
                      </a:r>
                      <a:r>
                        <a:rPr kumimoji="1"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结点前驱结点</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339216934"/>
                  </a:ext>
                </a:extLst>
              </a:tr>
              <a:tr h="1080000">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带头结点</a:t>
                      </a:r>
                      <a:r>
                        <a:rPr kumimoji="1" lang="zh-CN" altLang="en-US" sz="2000" b="1" i="0" u="none" strike="noStrike" cap="none" normalizeH="0" baseline="0" dirty="0">
                          <a:ln>
                            <a:noFill/>
                          </a:ln>
                          <a:solidFill>
                            <a:srgbClr val="CC00CC"/>
                          </a:solidFill>
                          <a:effectLst/>
                          <a:latin typeface="微软雅黑" panose="020B0503020204020204" pitchFamily="34" charset="-122"/>
                          <a:ea typeface="微软雅黑" panose="020B0503020204020204" pitchFamily="34" charset="-122"/>
                        </a:rPr>
                        <a:t>单</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链表</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L-&gt;next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一重循环</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顺</a:t>
                      </a:r>
                      <a:r>
                        <a:rPr kumimoji="1" lang="en-US" altLang="zh-CN"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P</a:t>
                      </a: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结点的</a:t>
                      </a:r>
                      <a:r>
                        <a:rPr kumimoji="1" lang="en-US" altLang="zh-CN"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next</a:t>
                      </a: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域无法找到</a:t>
                      </a:r>
                      <a:endParaRPr kumimoji="1" lang="en-US" altLang="zh-CN"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p>
                      <a:pPr marL="342900" marR="0" lvl="0" indent="-762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P</a:t>
                      </a: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结点的前驱</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23097871"/>
                  </a:ext>
                </a:extLst>
              </a:tr>
              <a:tr h="1080000">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带头结点</a:t>
                      </a:r>
                      <a:r>
                        <a:rPr kumimoji="1" lang="zh-CN" altLang="en-US" sz="2000" b="1" i="0" u="none" strike="noStrike" cap="none" normalizeH="0" baseline="0" dirty="0">
                          <a:ln>
                            <a:noFill/>
                          </a:ln>
                          <a:solidFill>
                            <a:srgbClr val="CC00CC"/>
                          </a:solidFill>
                          <a:effectLst/>
                          <a:latin typeface="微软雅黑" panose="020B0503020204020204" pitchFamily="34" charset="-122"/>
                          <a:ea typeface="微软雅黑" panose="020B0503020204020204" pitchFamily="34" charset="-122"/>
                        </a:rPr>
                        <a:t>循环单</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链表（头指针）</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L-&gt;next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一重循环</a:t>
                      </a:r>
                      <a:endPar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顺</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结点的</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next</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域可以找到</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762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结点的前驱时间</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94722715"/>
                  </a:ext>
                </a:extLst>
              </a:tr>
              <a:tr h="1080000">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带</a:t>
                      </a:r>
                      <a:r>
                        <a:rPr kumimoji="1" lang="zh-CN" altLang="en-US" sz="2000" b="1" i="0" u="none" strike="noStrike" cap="none" normalizeH="0" baseline="0" dirty="0">
                          <a:ln>
                            <a:noFill/>
                          </a:ln>
                          <a:solidFill>
                            <a:srgbClr val="CC00CC"/>
                          </a:solidFill>
                          <a:effectLst/>
                          <a:latin typeface="微软雅黑" panose="020B0503020204020204" pitchFamily="34" charset="-122"/>
                          <a:ea typeface="微软雅黑" panose="020B0503020204020204" pitchFamily="34" charset="-122"/>
                        </a:rPr>
                        <a:t>尾指针</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的</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CC00CC"/>
                          </a:solidFill>
                          <a:effectLst/>
                          <a:latin typeface="微软雅黑" panose="020B0503020204020204" pitchFamily="34" charset="-122"/>
                          <a:ea typeface="微软雅黑" panose="020B0503020204020204" pitchFamily="34" charset="-122"/>
                        </a:rPr>
                        <a:t>循环单</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链表</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R-&gt;next  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R</a:t>
                      </a:r>
                      <a:endParaRPr kumimoji="1"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顺</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结点的</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next</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域可以找到</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762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结点的前驱时间</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O(n)</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764884452"/>
                  </a:ext>
                </a:extLst>
              </a:tr>
              <a:tr h="1080000">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带头结点</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CC00CC"/>
                          </a:solidFill>
                          <a:effectLst/>
                          <a:latin typeface="微软雅黑" panose="020B0503020204020204" pitchFamily="34" charset="-122"/>
                          <a:ea typeface="微软雅黑" panose="020B0503020204020204" pitchFamily="34" charset="-122"/>
                        </a:rPr>
                        <a:t>双向</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循环链表</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L-&gt;next  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L-&gt;prior</a:t>
                      </a:r>
                      <a:endParaRPr kumimoji="1"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P-&gt;prior</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720798190"/>
                  </a:ext>
                </a:extLst>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xmlns="" id="{DAB29A6E-8A0E-4C6A-9F38-984193148B22}"/>
              </a:ext>
            </a:extLst>
          </p:cNvPr>
          <p:cNvSpPr>
            <a:spLocks noGrp="1" noChangeArrowheads="1"/>
          </p:cNvSpPr>
          <p:nvPr>
            <p:ph type="title"/>
          </p:nvPr>
        </p:nvSpPr>
        <p:spPr/>
        <p:txBody>
          <a:bodyPr/>
          <a:lstStyle/>
          <a:p>
            <a:r>
              <a:rPr lang="zh-CN" altLang="en-US" dirty="0"/>
              <a:t>例</a:t>
            </a:r>
            <a:r>
              <a:rPr lang="en-US" altLang="zh-CN" dirty="0"/>
              <a:t>2.6</a:t>
            </a:r>
            <a:endParaRPr lang="zh-CN" altLang="en-US" b="0" dirty="0"/>
          </a:p>
        </p:txBody>
      </p:sp>
      <p:sp>
        <p:nvSpPr>
          <p:cNvPr id="175107" name="Rectangle 3">
            <a:extLst>
              <a:ext uri="{FF2B5EF4-FFF2-40B4-BE49-F238E27FC236}">
                <a16:creationId xmlns:a16="http://schemas.microsoft.com/office/drawing/2014/main" xmlns="" id="{41C86D0B-F69D-40BD-AC71-F8E5F30DF117}"/>
              </a:ext>
            </a:extLst>
          </p:cNvPr>
          <p:cNvSpPr>
            <a:spLocks noGrp="1" noChangeArrowheads="1"/>
          </p:cNvSpPr>
          <p:nvPr>
            <p:ph type="body" idx="1"/>
          </p:nvPr>
        </p:nvSpPr>
        <p:spPr>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zh-CN" altLang="en-US" sz="2400" dirty="0"/>
              <a:t>设计一个高效的算法，从顺序表</a:t>
            </a:r>
            <a:r>
              <a:rPr lang="en-US" altLang="zh-CN" sz="2400" dirty="0"/>
              <a:t>L</a:t>
            </a:r>
            <a:r>
              <a:rPr lang="zh-CN" altLang="en-US" sz="2400" dirty="0"/>
              <a:t>中删除所有值为</a:t>
            </a:r>
            <a:r>
              <a:rPr lang="en-US" altLang="zh-CN" sz="2400" dirty="0"/>
              <a:t>x</a:t>
            </a:r>
            <a:r>
              <a:rPr lang="zh-CN" altLang="en-US" sz="2400" dirty="0"/>
              <a:t>的元素，并要求算法的时间复杂度为</a:t>
            </a:r>
            <a:r>
              <a:rPr lang="en-US" altLang="zh-CN" sz="2400" dirty="0"/>
              <a:t>O(n)</a:t>
            </a:r>
            <a:r>
              <a:rPr lang="zh-CN" altLang="en-US" sz="2400" dirty="0"/>
              <a:t>，空间复杂度为</a:t>
            </a:r>
            <a:r>
              <a:rPr lang="en-US" altLang="zh-CN" sz="2400" dirty="0"/>
              <a:t>O</a:t>
            </a:r>
            <a:r>
              <a:rPr lang="zh-CN" altLang="en-US" sz="2400" dirty="0"/>
              <a:t>（</a:t>
            </a:r>
            <a:r>
              <a:rPr lang="en-US" altLang="zh-CN" sz="2400" dirty="0"/>
              <a:t>1</a:t>
            </a:r>
            <a:r>
              <a:rPr lang="zh-CN" altLang="en-US" sz="2400" dirty="0"/>
              <a:t>）。</a:t>
            </a:r>
            <a:endParaRPr lang="en-US" altLang="zh-CN" sz="2400" dirty="0"/>
          </a:p>
          <a:p>
            <a:pPr marL="576000" lvl="1">
              <a:lnSpc>
                <a:spcPct val="150000"/>
              </a:lnSpc>
              <a:spcBef>
                <a:spcPts val="600"/>
              </a:spcBef>
              <a:spcAft>
                <a:spcPts val="0"/>
              </a:spcAft>
            </a:pPr>
            <a:r>
              <a:rPr lang="en-US" altLang="zh-CN" dirty="0" err="1">
                <a:solidFill>
                  <a:srgbClr val="FF0000"/>
                </a:solidFill>
              </a:rPr>
              <a:t>i</a:t>
            </a:r>
            <a:r>
              <a:rPr lang="en-US" altLang="zh-CN" dirty="0">
                <a:solidFill>
                  <a:srgbClr val="FF0000"/>
                </a:solidFill>
              </a:rPr>
              <a:t> </a:t>
            </a:r>
            <a:r>
              <a:rPr lang="zh-CN" altLang="en-US" dirty="0"/>
              <a:t>记录原表的位置；</a:t>
            </a:r>
            <a:endParaRPr lang="en-US" altLang="zh-CN" dirty="0"/>
          </a:p>
          <a:p>
            <a:pPr marL="576000" lvl="1">
              <a:lnSpc>
                <a:spcPct val="150000"/>
              </a:lnSpc>
              <a:spcBef>
                <a:spcPts val="600"/>
              </a:spcBef>
              <a:spcAft>
                <a:spcPts val="0"/>
              </a:spcAft>
            </a:pPr>
            <a:r>
              <a:rPr lang="en-US" altLang="zh-CN" dirty="0">
                <a:solidFill>
                  <a:srgbClr val="FF0000"/>
                </a:solidFill>
              </a:rPr>
              <a:t>j</a:t>
            </a:r>
            <a:r>
              <a:rPr lang="en-US" altLang="zh-CN" dirty="0"/>
              <a:t> </a:t>
            </a:r>
            <a:r>
              <a:rPr lang="zh-CN" altLang="en-US" dirty="0"/>
              <a:t>记录新表</a:t>
            </a:r>
            <a:r>
              <a:rPr lang="zh-CN" altLang="en-US" dirty="0">
                <a:solidFill>
                  <a:srgbClr val="FF0000"/>
                </a:solidFill>
              </a:rPr>
              <a:t>将</a:t>
            </a:r>
            <a:r>
              <a:rPr lang="zh-CN" altLang="en-US" dirty="0"/>
              <a:t>要放数据的位置</a:t>
            </a:r>
            <a:endParaRPr lang="en-US" altLang="zh-CN" dirty="0"/>
          </a:p>
          <a:p>
            <a:pPr marL="576000" lvl="1">
              <a:lnSpc>
                <a:spcPct val="150000"/>
              </a:lnSpc>
              <a:spcBef>
                <a:spcPts val="600"/>
              </a:spcBef>
              <a:spcAft>
                <a:spcPts val="0"/>
              </a:spcAft>
            </a:pPr>
            <a:r>
              <a:rPr lang="zh-CN" altLang="en-US" sz="2300" dirty="0"/>
              <a:t>若</a:t>
            </a:r>
            <a:r>
              <a:rPr lang="en-US" altLang="zh-CN" sz="2300" dirty="0"/>
              <a:t>L-&gt;</a:t>
            </a:r>
            <a:r>
              <a:rPr lang="en-US" altLang="zh-CN" sz="2300" dirty="0" err="1"/>
              <a:t>elem</a:t>
            </a:r>
            <a:r>
              <a:rPr lang="en-US" altLang="zh-CN" sz="2300" dirty="0"/>
              <a:t>[</a:t>
            </a:r>
            <a:r>
              <a:rPr lang="en-US" altLang="zh-CN" sz="2300" dirty="0" err="1"/>
              <a:t>i</a:t>
            </a:r>
            <a:r>
              <a:rPr lang="en-US" altLang="zh-CN" sz="2300" dirty="0"/>
              <a:t>] != x</a:t>
            </a:r>
            <a:r>
              <a:rPr lang="zh-CN" altLang="en-US" sz="2300" dirty="0"/>
              <a:t>，</a:t>
            </a:r>
            <a:r>
              <a:rPr lang="en-US" altLang="zh-CN" sz="2300" dirty="0"/>
              <a:t>L-&gt;</a:t>
            </a:r>
            <a:r>
              <a:rPr lang="en-US" altLang="zh-CN" sz="2300" dirty="0" err="1"/>
              <a:t>elem</a:t>
            </a:r>
            <a:r>
              <a:rPr lang="en-US" altLang="zh-CN" sz="2300" dirty="0"/>
              <a:t>[j]=L-&gt;</a:t>
            </a:r>
            <a:r>
              <a:rPr lang="en-US" altLang="zh-CN" sz="2300" dirty="0" err="1"/>
              <a:t>elem</a:t>
            </a:r>
            <a:r>
              <a:rPr lang="en-US" altLang="zh-CN" sz="2300" dirty="0"/>
              <a:t>[</a:t>
            </a:r>
            <a:r>
              <a:rPr lang="en-US" altLang="zh-CN" sz="2300" dirty="0" err="1"/>
              <a:t>i</a:t>
            </a:r>
            <a:r>
              <a:rPr lang="en-US" altLang="zh-CN" sz="2300" dirty="0"/>
              <a:t>]</a:t>
            </a:r>
            <a:r>
              <a:rPr lang="zh-CN" altLang="en-US" sz="2300" dirty="0"/>
              <a:t>，然后</a:t>
            </a:r>
            <a:r>
              <a:rPr lang="en-US" altLang="zh-CN" sz="2300" dirty="0" err="1"/>
              <a:t>i</a:t>
            </a:r>
            <a:r>
              <a:rPr lang="en-US" altLang="zh-CN" sz="2300" dirty="0"/>
              <a:t>++</a:t>
            </a:r>
            <a:r>
              <a:rPr lang="zh-CN" altLang="en-US" sz="2300" dirty="0"/>
              <a:t>，</a:t>
            </a:r>
            <a:r>
              <a:rPr lang="en-US" altLang="zh-CN" sz="2300" dirty="0" err="1"/>
              <a:t>j++</a:t>
            </a:r>
            <a:r>
              <a:rPr lang="zh-CN" altLang="en-US" sz="2300" dirty="0"/>
              <a:t>；</a:t>
            </a:r>
            <a:endParaRPr lang="en-US" altLang="zh-CN" sz="2300" dirty="0"/>
          </a:p>
          <a:p>
            <a:pPr marL="918900" lvl="2">
              <a:lnSpc>
                <a:spcPct val="150000"/>
              </a:lnSpc>
              <a:spcBef>
                <a:spcPts val="600"/>
              </a:spcBef>
              <a:spcAft>
                <a:spcPts val="0"/>
              </a:spcAft>
            </a:pPr>
            <a:r>
              <a:rPr lang="zh-CN" altLang="en-US" sz="2300" dirty="0"/>
              <a:t>若</a:t>
            </a:r>
            <a:r>
              <a:rPr lang="en-US" altLang="zh-CN" sz="2300" dirty="0"/>
              <a:t>L-&gt;</a:t>
            </a:r>
            <a:r>
              <a:rPr lang="en-US" altLang="zh-CN" sz="2300" dirty="0" err="1"/>
              <a:t>elem</a:t>
            </a:r>
            <a:r>
              <a:rPr lang="en-US" altLang="zh-CN" sz="2300" dirty="0"/>
              <a:t>[j] == x</a:t>
            </a:r>
            <a:r>
              <a:rPr lang="zh-CN" altLang="en-US" sz="2300" dirty="0"/>
              <a:t>，则</a:t>
            </a:r>
            <a:r>
              <a:rPr lang="en-US" altLang="zh-CN" sz="2300" dirty="0" err="1"/>
              <a:t>j++</a:t>
            </a:r>
            <a:r>
              <a:rPr lang="zh-CN" altLang="en-US" sz="2300" dirty="0"/>
              <a:t>，继续向后找，直到找到值非</a:t>
            </a:r>
            <a:r>
              <a:rPr lang="en-US" altLang="zh-CN" sz="2300" dirty="0"/>
              <a:t>x</a:t>
            </a:r>
            <a:r>
              <a:rPr lang="zh-CN" altLang="en-US" sz="2300" dirty="0"/>
              <a:t>的元素并将其移入到</a:t>
            </a:r>
            <a:r>
              <a:rPr lang="en-US" altLang="zh-CN" sz="2300" dirty="0"/>
              <a:t>L-&gt;</a:t>
            </a:r>
            <a:r>
              <a:rPr lang="en-US" altLang="zh-CN" sz="2300" dirty="0" err="1"/>
              <a:t>elem</a:t>
            </a:r>
            <a:r>
              <a:rPr lang="en-US" altLang="zh-CN" sz="2300" dirty="0"/>
              <a:t>[</a:t>
            </a:r>
            <a:r>
              <a:rPr lang="en-US" altLang="zh-CN" sz="2300" dirty="0" err="1"/>
              <a:t>i</a:t>
            </a:r>
            <a:r>
              <a:rPr lang="en-US" altLang="zh-CN" sz="2300" dirty="0"/>
              <a:t>]</a:t>
            </a:r>
            <a:r>
              <a:rPr lang="zh-CN" altLang="en-US" sz="2300" dirty="0"/>
              <a:t>，然后</a:t>
            </a:r>
            <a:r>
              <a:rPr lang="en-US" altLang="zh-CN" sz="2300" dirty="0" err="1"/>
              <a:t>i</a:t>
            </a:r>
            <a:r>
              <a:rPr lang="en-US" altLang="zh-CN" sz="2300" dirty="0"/>
              <a:t>++</a:t>
            </a:r>
            <a:r>
              <a:rPr lang="zh-CN" altLang="en-US" sz="2300" dirty="0"/>
              <a:t>，</a:t>
            </a:r>
            <a:r>
              <a:rPr lang="en-US" altLang="zh-CN" sz="2300" dirty="0" err="1"/>
              <a:t>j++</a:t>
            </a:r>
            <a:r>
              <a:rPr lang="zh-CN" altLang="en-US" sz="2300" dirty="0"/>
              <a:t>；</a:t>
            </a:r>
          </a:p>
          <a:p>
            <a:pPr marL="576000" lvl="1">
              <a:lnSpc>
                <a:spcPct val="150000"/>
              </a:lnSpc>
              <a:spcBef>
                <a:spcPts val="600"/>
              </a:spcBef>
              <a:spcAft>
                <a:spcPts val="0"/>
              </a:spcAft>
            </a:pPr>
            <a:r>
              <a:rPr lang="zh-CN" altLang="en-US" dirty="0"/>
              <a:t>直到表末尾。</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a:extLst>
              <a:ext uri="{FF2B5EF4-FFF2-40B4-BE49-F238E27FC236}">
                <a16:creationId xmlns:a16="http://schemas.microsoft.com/office/drawing/2014/main" xmlns="" id="{1D33725D-4B5A-4801-8137-5617F8471985}"/>
              </a:ext>
            </a:extLst>
          </p:cNvPr>
          <p:cNvSpPr>
            <a:spLocks noGrp="1" noChangeArrowheads="1"/>
          </p:cNvSpPr>
          <p:nvPr>
            <p:ph type="body" idx="1"/>
          </p:nvPr>
        </p:nvSpPr>
        <p:spPr>
          <a:xfrm>
            <a:off x="838200" y="457200"/>
            <a:ext cx="9074150" cy="6096000"/>
          </a:xfrm>
        </p:spPr>
        <p:txBody>
          <a:bodyPr/>
          <a:lstStyle/>
          <a:p>
            <a:pPr>
              <a:spcBef>
                <a:spcPts val="600"/>
              </a:spcBef>
              <a:spcAft>
                <a:spcPts val="300"/>
              </a:spcAft>
              <a:buFont typeface="Wingdings" panose="05000000000000000000" pitchFamily="2" charset="2"/>
              <a:buNone/>
            </a:pPr>
            <a:r>
              <a:rPr lang="en-US" altLang="zh-CN" sz="2300" dirty="0"/>
              <a:t>void   </a:t>
            </a:r>
            <a:r>
              <a:rPr lang="en-US" altLang="zh-CN" sz="2300" dirty="0" err="1"/>
              <a:t>delx</a:t>
            </a:r>
            <a:r>
              <a:rPr lang="en-US" altLang="zh-CN" sz="2300" dirty="0"/>
              <a:t>(</a:t>
            </a:r>
            <a:r>
              <a:rPr lang="en-US" altLang="zh-CN" sz="2300" dirty="0" err="1"/>
              <a:t>SeqList</a:t>
            </a:r>
            <a:r>
              <a:rPr lang="en-US" altLang="zh-CN" sz="2300" dirty="0"/>
              <a:t>  *L, </a:t>
            </a:r>
            <a:r>
              <a:rPr lang="en-US" altLang="zh-CN" sz="2300" dirty="0" err="1"/>
              <a:t>ElemType</a:t>
            </a:r>
            <a:r>
              <a:rPr lang="en-US" altLang="zh-CN" sz="2300" dirty="0"/>
              <a:t> x) {</a:t>
            </a:r>
          </a:p>
          <a:p>
            <a:pPr>
              <a:spcBef>
                <a:spcPts val="600"/>
              </a:spcBef>
              <a:spcAft>
                <a:spcPts val="300"/>
              </a:spcAft>
              <a:buFont typeface="Wingdings" panose="05000000000000000000" pitchFamily="2" charset="2"/>
              <a:buNone/>
            </a:pPr>
            <a:r>
              <a:rPr lang="en-US" altLang="zh-CN" sz="2300" dirty="0"/>
              <a:t>    int </a:t>
            </a:r>
            <a:r>
              <a:rPr lang="en-US" altLang="zh-CN" sz="2300" dirty="0" err="1"/>
              <a:t>i</a:t>
            </a:r>
            <a:r>
              <a:rPr lang="en-US" altLang="zh-CN" sz="2300" dirty="0"/>
              <a:t>, j ;    </a:t>
            </a:r>
          </a:p>
          <a:p>
            <a:pPr>
              <a:spcBef>
                <a:spcPts val="600"/>
              </a:spcBef>
              <a:spcAft>
                <a:spcPts val="300"/>
              </a:spcAft>
              <a:buFont typeface="Wingdings" panose="05000000000000000000" pitchFamily="2" charset="2"/>
              <a:buNone/>
            </a:pPr>
            <a:r>
              <a:rPr lang="en-US" altLang="zh-CN" sz="2300" dirty="0"/>
              <a:t>    </a:t>
            </a:r>
            <a:r>
              <a:rPr lang="en-US" altLang="zh-CN" sz="2300" dirty="0" err="1"/>
              <a:t>i</a:t>
            </a:r>
            <a:r>
              <a:rPr lang="en-US" altLang="zh-CN" sz="2300" dirty="0"/>
              <a:t>=0;</a:t>
            </a:r>
          </a:p>
          <a:p>
            <a:pPr>
              <a:spcBef>
                <a:spcPts val="600"/>
              </a:spcBef>
              <a:spcAft>
                <a:spcPts val="300"/>
              </a:spcAft>
              <a:buFont typeface="Wingdings" panose="05000000000000000000" pitchFamily="2" charset="2"/>
              <a:buNone/>
            </a:pPr>
            <a:r>
              <a:rPr lang="en-US" altLang="zh-CN" sz="2300" dirty="0"/>
              <a:t>    j=0;</a:t>
            </a:r>
          </a:p>
          <a:p>
            <a:pPr>
              <a:spcBef>
                <a:spcPts val="600"/>
              </a:spcBef>
              <a:spcAft>
                <a:spcPts val="300"/>
              </a:spcAft>
              <a:buFont typeface="Wingdings" panose="05000000000000000000" pitchFamily="2" charset="2"/>
              <a:buNone/>
            </a:pPr>
            <a:r>
              <a:rPr lang="en-US" altLang="zh-CN" sz="2300" dirty="0"/>
              <a:t>    </a:t>
            </a:r>
            <a:r>
              <a:rPr lang="en-US" altLang="zh-CN" sz="2300" dirty="0">
                <a:solidFill>
                  <a:schemeClr val="accent2"/>
                </a:solidFill>
              </a:rPr>
              <a:t>while(</a:t>
            </a:r>
            <a:r>
              <a:rPr lang="en-US" altLang="zh-CN" sz="2300" dirty="0" err="1">
                <a:solidFill>
                  <a:schemeClr val="accent2"/>
                </a:solidFill>
              </a:rPr>
              <a:t>i</a:t>
            </a:r>
            <a:r>
              <a:rPr lang="en-US" altLang="zh-CN" sz="2300" dirty="0">
                <a:solidFill>
                  <a:schemeClr val="accent2"/>
                </a:solidFill>
              </a:rPr>
              <a:t>&lt;=L-&gt;last)</a:t>
            </a:r>
          </a:p>
          <a:p>
            <a:pPr>
              <a:spcBef>
                <a:spcPts val="600"/>
              </a:spcBef>
              <a:spcAft>
                <a:spcPts val="300"/>
              </a:spcAft>
              <a:buFont typeface="Wingdings" panose="05000000000000000000" pitchFamily="2" charset="2"/>
              <a:buNone/>
            </a:pPr>
            <a:r>
              <a:rPr lang="en-US" altLang="zh-CN" sz="2300" dirty="0"/>
              <a:t>        </a:t>
            </a:r>
            <a:r>
              <a:rPr lang="en-US" altLang="zh-CN" sz="2300" dirty="0">
                <a:solidFill>
                  <a:schemeClr val="accent6"/>
                </a:solidFill>
              </a:rPr>
              <a:t>if(L-&gt;</a:t>
            </a:r>
            <a:r>
              <a:rPr lang="en-US" altLang="zh-CN" sz="2300" dirty="0" err="1">
                <a:solidFill>
                  <a:schemeClr val="accent6"/>
                </a:solidFill>
              </a:rPr>
              <a:t>elem</a:t>
            </a:r>
            <a:r>
              <a:rPr lang="en-US" altLang="zh-CN" sz="2300" dirty="0">
                <a:solidFill>
                  <a:schemeClr val="accent6"/>
                </a:solidFill>
              </a:rPr>
              <a:t>[</a:t>
            </a:r>
            <a:r>
              <a:rPr lang="en-US" altLang="zh-CN" sz="2300" dirty="0" err="1">
                <a:solidFill>
                  <a:schemeClr val="accent6"/>
                </a:solidFill>
              </a:rPr>
              <a:t>i</a:t>
            </a:r>
            <a:r>
              <a:rPr lang="en-US" altLang="zh-CN" sz="2300" dirty="0">
                <a:solidFill>
                  <a:schemeClr val="accent6"/>
                </a:solidFill>
              </a:rPr>
              <a:t>]!=x){ </a:t>
            </a:r>
          </a:p>
          <a:p>
            <a:pPr>
              <a:spcBef>
                <a:spcPts val="600"/>
              </a:spcBef>
              <a:spcAft>
                <a:spcPts val="300"/>
              </a:spcAft>
              <a:buFont typeface="Wingdings" panose="05000000000000000000" pitchFamily="2" charset="2"/>
              <a:buNone/>
            </a:pPr>
            <a:r>
              <a:rPr lang="en-US" altLang="zh-CN" sz="2300" dirty="0">
                <a:solidFill>
                  <a:schemeClr val="accent6"/>
                </a:solidFill>
              </a:rPr>
              <a:t>            L-&gt;</a:t>
            </a:r>
            <a:r>
              <a:rPr lang="en-US" altLang="zh-CN" sz="2300" dirty="0" err="1">
                <a:solidFill>
                  <a:schemeClr val="accent6"/>
                </a:solidFill>
              </a:rPr>
              <a:t>elem</a:t>
            </a:r>
            <a:r>
              <a:rPr lang="en-US" altLang="zh-CN" sz="2300" dirty="0">
                <a:solidFill>
                  <a:schemeClr val="accent6"/>
                </a:solidFill>
              </a:rPr>
              <a:t>[j]=L-&gt;</a:t>
            </a:r>
            <a:r>
              <a:rPr lang="en-US" altLang="zh-CN" sz="2300" dirty="0" err="1">
                <a:solidFill>
                  <a:schemeClr val="accent6"/>
                </a:solidFill>
              </a:rPr>
              <a:t>elem</a:t>
            </a:r>
            <a:r>
              <a:rPr lang="en-US" altLang="zh-CN" sz="2300" dirty="0">
                <a:solidFill>
                  <a:schemeClr val="accent6"/>
                </a:solidFill>
              </a:rPr>
              <a:t>[</a:t>
            </a:r>
            <a:r>
              <a:rPr lang="en-US" altLang="zh-CN" sz="2300" dirty="0" err="1">
                <a:solidFill>
                  <a:schemeClr val="accent6"/>
                </a:solidFill>
              </a:rPr>
              <a:t>i</a:t>
            </a:r>
            <a:r>
              <a:rPr lang="en-US" altLang="zh-CN" sz="2300" dirty="0">
                <a:solidFill>
                  <a:schemeClr val="accent6"/>
                </a:solidFill>
              </a:rPr>
              <a:t>]; </a:t>
            </a:r>
            <a:r>
              <a:rPr lang="en-US" altLang="zh-CN" sz="2300" dirty="0">
                <a:solidFill>
                  <a:srgbClr val="CC00CC"/>
                </a:solidFill>
              </a:rPr>
              <a:t>/* </a:t>
            </a:r>
            <a:r>
              <a:rPr lang="zh-CN" altLang="en-US" sz="2300" dirty="0">
                <a:solidFill>
                  <a:srgbClr val="CC00CC"/>
                </a:solidFill>
              </a:rPr>
              <a:t>建立没有 </a:t>
            </a:r>
            <a:r>
              <a:rPr lang="en-US" altLang="zh-CN" sz="2300" dirty="0">
                <a:solidFill>
                  <a:srgbClr val="CC00CC"/>
                </a:solidFill>
              </a:rPr>
              <a:t>x </a:t>
            </a:r>
            <a:r>
              <a:rPr lang="zh-CN" altLang="en-US" sz="2300" dirty="0">
                <a:solidFill>
                  <a:srgbClr val="CC00CC"/>
                </a:solidFill>
              </a:rPr>
              <a:t>的新表 *</a:t>
            </a:r>
            <a:r>
              <a:rPr lang="en-US" altLang="zh-CN" sz="2300" dirty="0">
                <a:solidFill>
                  <a:srgbClr val="CC00CC"/>
                </a:solidFill>
              </a:rPr>
              <a:t>/</a:t>
            </a:r>
          </a:p>
          <a:p>
            <a:pPr>
              <a:spcBef>
                <a:spcPts val="600"/>
              </a:spcBef>
              <a:spcAft>
                <a:spcPts val="300"/>
              </a:spcAft>
              <a:buFont typeface="Wingdings" panose="05000000000000000000" pitchFamily="2" charset="2"/>
              <a:buNone/>
            </a:pPr>
            <a:r>
              <a:rPr lang="en-US" altLang="zh-CN" sz="2300" dirty="0">
                <a:solidFill>
                  <a:schemeClr val="accent6"/>
                </a:solidFill>
              </a:rPr>
              <a:t>            </a:t>
            </a:r>
            <a:r>
              <a:rPr lang="en-US" altLang="zh-CN" sz="2300" dirty="0" err="1">
                <a:solidFill>
                  <a:schemeClr val="accent6"/>
                </a:solidFill>
              </a:rPr>
              <a:t>i</a:t>
            </a:r>
            <a:r>
              <a:rPr lang="en-US" altLang="zh-CN" sz="2300" dirty="0">
                <a:solidFill>
                  <a:schemeClr val="accent6"/>
                </a:solidFill>
              </a:rPr>
              <a:t>++;</a:t>
            </a:r>
          </a:p>
          <a:p>
            <a:pPr>
              <a:spcBef>
                <a:spcPts val="600"/>
              </a:spcBef>
              <a:spcAft>
                <a:spcPts val="300"/>
              </a:spcAft>
              <a:buFont typeface="Wingdings" panose="05000000000000000000" pitchFamily="2" charset="2"/>
              <a:buNone/>
            </a:pPr>
            <a:r>
              <a:rPr lang="en-US" altLang="zh-CN" sz="2300" dirty="0">
                <a:solidFill>
                  <a:schemeClr val="accent6"/>
                </a:solidFill>
              </a:rPr>
              <a:t>            </a:t>
            </a:r>
            <a:r>
              <a:rPr lang="en-US" altLang="zh-CN" sz="2300" dirty="0" err="1">
                <a:solidFill>
                  <a:schemeClr val="accent6"/>
                </a:solidFill>
              </a:rPr>
              <a:t>j++</a:t>
            </a:r>
            <a:r>
              <a:rPr lang="en-US" altLang="zh-CN" sz="2300" dirty="0">
                <a:solidFill>
                  <a:schemeClr val="accent6"/>
                </a:solidFill>
              </a:rPr>
              <a:t>;</a:t>
            </a:r>
          </a:p>
          <a:p>
            <a:pPr>
              <a:spcBef>
                <a:spcPts val="600"/>
              </a:spcBef>
              <a:spcAft>
                <a:spcPts val="300"/>
              </a:spcAft>
              <a:buFont typeface="Wingdings" panose="05000000000000000000" pitchFamily="2" charset="2"/>
              <a:buNone/>
            </a:pPr>
            <a:r>
              <a:rPr lang="en-US" altLang="zh-CN" sz="2300" dirty="0">
                <a:solidFill>
                  <a:schemeClr val="accent6"/>
                </a:solidFill>
              </a:rPr>
              <a:t>        }</a:t>
            </a:r>
          </a:p>
          <a:p>
            <a:pPr>
              <a:spcBef>
                <a:spcPts val="600"/>
              </a:spcBef>
              <a:spcAft>
                <a:spcPts val="300"/>
              </a:spcAft>
              <a:buFont typeface="Wingdings" panose="05000000000000000000" pitchFamily="2" charset="2"/>
              <a:buNone/>
            </a:pPr>
            <a:r>
              <a:rPr lang="en-US" altLang="zh-CN" sz="2300" dirty="0">
                <a:solidFill>
                  <a:schemeClr val="accent6"/>
                </a:solidFill>
              </a:rPr>
              <a:t>        else </a:t>
            </a:r>
            <a:r>
              <a:rPr lang="en-US" altLang="zh-CN" sz="2300" dirty="0" err="1">
                <a:solidFill>
                  <a:schemeClr val="accent6"/>
                </a:solidFill>
              </a:rPr>
              <a:t>i</a:t>
            </a:r>
            <a:r>
              <a:rPr lang="en-US" altLang="zh-CN" sz="2300" dirty="0">
                <a:solidFill>
                  <a:schemeClr val="accent6"/>
                </a:solidFill>
              </a:rPr>
              <a:t>++; </a:t>
            </a:r>
            <a:r>
              <a:rPr lang="en-US" altLang="zh-CN" sz="2300" dirty="0">
                <a:solidFill>
                  <a:srgbClr val="CC00CC"/>
                </a:solidFill>
              </a:rPr>
              <a:t>/* </a:t>
            </a:r>
            <a:r>
              <a:rPr lang="zh-CN" altLang="en-US" sz="2300" dirty="0">
                <a:solidFill>
                  <a:srgbClr val="CC00CC"/>
                </a:solidFill>
              </a:rPr>
              <a:t>过滤掉 </a:t>
            </a:r>
            <a:r>
              <a:rPr lang="en-US" altLang="zh-CN" sz="2300" dirty="0">
                <a:solidFill>
                  <a:srgbClr val="CC00CC"/>
                </a:solidFill>
              </a:rPr>
              <a:t>x </a:t>
            </a:r>
            <a:r>
              <a:rPr lang="zh-CN" altLang="en-US" sz="2300" dirty="0">
                <a:solidFill>
                  <a:srgbClr val="CC00CC"/>
                </a:solidFill>
              </a:rPr>
              <a:t>的数据项 *</a:t>
            </a:r>
            <a:r>
              <a:rPr lang="en-US" altLang="zh-CN" sz="2300" dirty="0">
                <a:solidFill>
                  <a:srgbClr val="CC00CC"/>
                </a:solidFill>
              </a:rPr>
              <a:t>/</a:t>
            </a:r>
            <a:r>
              <a:rPr lang="en-US" altLang="zh-CN" sz="2300" dirty="0">
                <a:solidFill>
                  <a:schemeClr val="accent6"/>
                </a:solidFill>
              </a:rPr>
              <a:t>   </a:t>
            </a:r>
          </a:p>
          <a:p>
            <a:pPr>
              <a:spcBef>
                <a:spcPts val="600"/>
              </a:spcBef>
              <a:spcAft>
                <a:spcPts val="300"/>
              </a:spcAft>
              <a:buFont typeface="Wingdings" panose="05000000000000000000" pitchFamily="2" charset="2"/>
              <a:buNone/>
            </a:pPr>
            <a:r>
              <a:rPr lang="en-US" altLang="zh-CN" sz="2300" dirty="0"/>
              <a:t>    L-&gt;</a:t>
            </a:r>
            <a:r>
              <a:rPr lang="en-US" altLang="zh-CN" sz="2300"/>
              <a:t>last=j-1</a:t>
            </a:r>
            <a:r>
              <a:rPr lang="en-US" altLang="zh-CN" sz="2300" dirty="0"/>
              <a:t>;</a:t>
            </a:r>
          </a:p>
          <a:p>
            <a:pPr>
              <a:spcBef>
                <a:spcPts val="600"/>
              </a:spcBef>
              <a:spcAft>
                <a:spcPts val="300"/>
              </a:spcAft>
              <a:buFont typeface="Wingdings" panose="05000000000000000000" pitchFamily="2" charset="2"/>
              <a:buNone/>
            </a:pPr>
            <a:r>
              <a:rPr lang="en-US" altLang="zh-CN" sz="2300" dirty="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A177436-C0A2-422D-88B2-B5280EE1CE1D}"/>
              </a:ext>
            </a:extLst>
          </p:cNvPr>
          <p:cNvSpPr>
            <a:spLocks noGrp="1"/>
          </p:cNvSpPr>
          <p:nvPr>
            <p:ph type="title"/>
          </p:nvPr>
        </p:nvSpPr>
        <p:spPr/>
        <p:txBody>
          <a:bodyPr/>
          <a:lstStyle/>
          <a:p>
            <a:r>
              <a:rPr lang="en-US" altLang="zh-CN" dirty="0"/>
              <a:t>2.1.2 </a:t>
            </a:r>
            <a:r>
              <a:rPr lang="zh-CN" altLang="en-US" dirty="0"/>
              <a:t>抽象数据类型定义 </a:t>
            </a:r>
          </a:p>
        </p:txBody>
      </p:sp>
      <p:sp>
        <p:nvSpPr>
          <p:cNvPr id="6" name="Rectangle 3">
            <a:extLst>
              <a:ext uri="{FF2B5EF4-FFF2-40B4-BE49-F238E27FC236}">
                <a16:creationId xmlns:a16="http://schemas.microsoft.com/office/drawing/2014/main" xmlns="" id="{9AE34139-D83C-497C-BAD8-B82950CFB86E}"/>
              </a:ext>
            </a:extLst>
          </p:cNvPr>
          <p:cNvSpPr txBox="1">
            <a:spLocks noChangeArrowheads="1"/>
          </p:cNvSpPr>
          <p:nvPr/>
        </p:nvSpPr>
        <p:spPr bwMode="auto">
          <a:xfrm>
            <a:off x="228600" y="1219200"/>
            <a:ext cx="118110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marL="0" lvl="1" indent="0">
              <a:lnSpc>
                <a:spcPct val="150000"/>
              </a:lnSpc>
              <a:spcBef>
                <a:spcPts val="0"/>
              </a:spcBef>
              <a:spcAft>
                <a:spcPts val="0"/>
              </a:spcAft>
              <a:buFontTx/>
              <a:buNone/>
            </a:pPr>
            <a:r>
              <a:rPr lang="en-US" kern="0" dirty="0"/>
              <a:t>ADT  </a:t>
            </a:r>
            <a:r>
              <a:rPr lang="en-US" kern="0" dirty="0" err="1"/>
              <a:t>LinearList</a:t>
            </a:r>
            <a:r>
              <a:rPr lang="en-US" kern="0" dirty="0"/>
              <a:t>{</a:t>
            </a:r>
          </a:p>
          <a:p>
            <a:pPr marL="0" lvl="1" indent="0">
              <a:lnSpc>
                <a:spcPct val="150000"/>
              </a:lnSpc>
              <a:spcBef>
                <a:spcPts val="0"/>
              </a:spcBef>
              <a:spcAft>
                <a:spcPts val="0"/>
              </a:spcAft>
              <a:buFontTx/>
              <a:buNone/>
            </a:pPr>
            <a:r>
              <a:rPr lang="en-US" altLang="zh-CN" kern="0" dirty="0">
                <a:latin typeface="Times New Roman" panose="02020603050405020304" pitchFamily="18" charset="0"/>
              </a:rPr>
              <a:t>     </a:t>
            </a:r>
            <a:r>
              <a:rPr lang="zh-CN" altLang="en-US" kern="0" dirty="0">
                <a:latin typeface="Times New Roman" panose="02020603050405020304" pitchFamily="18" charset="0"/>
              </a:rPr>
              <a:t>数据元素：</a:t>
            </a:r>
            <a:r>
              <a:rPr lang="en-US" kern="0" dirty="0"/>
              <a:t>D = { a</a:t>
            </a:r>
            <a:r>
              <a:rPr lang="en-US" kern="0" baseline="-30000" dirty="0"/>
              <a:t>i </a:t>
            </a:r>
            <a:r>
              <a:rPr lang="en-US" kern="0" dirty="0"/>
              <a:t>| a</a:t>
            </a:r>
            <a:r>
              <a:rPr lang="en-US" kern="0" baseline="-30000" dirty="0"/>
              <a:t>i</a:t>
            </a:r>
            <a:r>
              <a:rPr lang="en-US" kern="0" dirty="0">
                <a:latin typeface="Times New Roman" panose="02020603050405020304" pitchFamily="18" charset="0"/>
              </a:rPr>
              <a:t>∈</a:t>
            </a:r>
            <a:r>
              <a:rPr lang="en-US" kern="0" dirty="0"/>
              <a:t>D</a:t>
            </a:r>
            <a:r>
              <a:rPr lang="en-US" kern="0" baseline="-30000" dirty="0"/>
              <a:t>0</a:t>
            </a:r>
            <a:r>
              <a:rPr lang="en-US" kern="0" dirty="0"/>
              <a:t>, </a:t>
            </a:r>
            <a:r>
              <a:rPr lang="en-US" kern="0" dirty="0" err="1"/>
              <a:t>i</a:t>
            </a:r>
            <a:r>
              <a:rPr lang="en-US" kern="0" dirty="0"/>
              <a:t>=1,2,</a:t>
            </a:r>
            <a:r>
              <a:rPr lang="en-US" kern="0" dirty="0">
                <a:latin typeface="Times New Roman" panose="02020603050405020304" pitchFamily="18" charset="0"/>
              </a:rPr>
              <a:t>…</a:t>
            </a:r>
            <a:r>
              <a:rPr lang="zh-CN" altLang="en-US" kern="0" dirty="0"/>
              <a:t>，</a:t>
            </a:r>
            <a:r>
              <a:rPr lang="en-US" kern="0" dirty="0"/>
              <a:t>n </a:t>
            </a:r>
            <a:r>
              <a:rPr lang="en-US" kern="0" dirty="0">
                <a:ea typeface="PMingLiU" panose="02020500000000000000" pitchFamily="18" charset="-120"/>
              </a:rPr>
              <a:t>	</a:t>
            </a:r>
            <a:r>
              <a:rPr lang="en-US" kern="0" dirty="0"/>
              <a:t>n</a:t>
            </a:r>
            <a:r>
              <a:rPr lang="en-US" kern="0" dirty="0">
                <a:latin typeface="Times New Roman" panose="02020603050405020304" pitchFamily="18" charset="0"/>
              </a:rPr>
              <a:t>≥</a:t>
            </a:r>
            <a:r>
              <a:rPr lang="en-US" kern="0" dirty="0"/>
              <a:t>0 </a:t>
            </a:r>
            <a:r>
              <a:rPr lang="zh-CN" altLang="en-US" kern="0" dirty="0">
                <a:latin typeface="Times New Roman" panose="02020603050405020304" pitchFamily="18" charset="0"/>
              </a:rPr>
              <a:t>，</a:t>
            </a:r>
            <a:r>
              <a:rPr lang="en-US" kern="0" dirty="0"/>
              <a:t>D</a:t>
            </a:r>
            <a:r>
              <a:rPr lang="en-US" kern="0" baseline="-30000" dirty="0"/>
              <a:t>0</a:t>
            </a:r>
            <a:r>
              <a:rPr lang="zh-CN" altLang="en-US" kern="0" dirty="0">
                <a:latin typeface="Times New Roman" panose="02020603050405020304" pitchFamily="18" charset="0"/>
              </a:rPr>
              <a:t>为某一数据对象 </a:t>
            </a:r>
            <a:r>
              <a:rPr lang="en-US" altLang="zh-CN" kern="0" dirty="0"/>
              <a:t>}</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关系：        Ｓ＝</a:t>
            </a:r>
            <a:r>
              <a:rPr lang="en-US" altLang="zh-CN" kern="0" dirty="0"/>
              <a:t> { </a:t>
            </a:r>
            <a:r>
              <a:rPr lang="en-US" kern="0" dirty="0"/>
              <a:t>&lt;a</a:t>
            </a:r>
            <a:r>
              <a:rPr lang="en-US" kern="0" baseline="-30000" dirty="0"/>
              <a:t>i</a:t>
            </a:r>
            <a:r>
              <a:rPr lang="en-US" kern="0" dirty="0"/>
              <a:t>,a</a:t>
            </a:r>
            <a:r>
              <a:rPr lang="en-US" kern="0" baseline="-30000" dirty="0"/>
              <a:t>i+1</a:t>
            </a:r>
            <a:r>
              <a:rPr lang="en-US" kern="0" dirty="0"/>
              <a:t>&gt; | a</a:t>
            </a:r>
            <a:r>
              <a:rPr lang="en-US" kern="0" baseline="-30000" dirty="0"/>
              <a:t>i</a:t>
            </a:r>
            <a:r>
              <a:rPr lang="en-US" kern="0" dirty="0"/>
              <a:t>, a</a:t>
            </a:r>
            <a:r>
              <a:rPr lang="en-US" kern="0" baseline="-30000" dirty="0"/>
              <a:t>i+1</a:t>
            </a:r>
            <a:r>
              <a:rPr lang="en-US" kern="0" dirty="0">
                <a:latin typeface="Times New Roman" panose="02020603050405020304" pitchFamily="18" charset="0"/>
              </a:rPr>
              <a:t>∈</a:t>
            </a:r>
            <a:r>
              <a:rPr lang="en-US" kern="0" dirty="0"/>
              <a:t>D</a:t>
            </a:r>
            <a:r>
              <a:rPr lang="en-US" kern="0" baseline="-30000" dirty="0"/>
              <a:t>0</a:t>
            </a:r>
            <a:r>
              <a:rPr lang="zh-CN" altLang="en-US" kern="0" dirty="0">
                <a:latin typeface="Times New Roman" panose="02020603050405020304" pitchFamily="18" charset="0"/>
              </a:rPr>
              <a:t>，</a:t>
            </a:r>
            <a:r>
              <a:rPr lang="en-US" kern="0" dirty="0" err="1"/>
              <a:t>i</a:t>
            </a:r>
            <a:r>
              <a:rPr lang="en-US" kern="0" dirty="0"/>
              <a:t>=1,2, </a:t>
            </a:r>
            <a:r>
              <a:rPr lang="en-US" kern="0" dirty="0">
                <a:latin typeface="Times New Roman" panose="02020603050405020304" pitchFamily="18" charset="0"/>
              </a:rPr>
              <a:t>…</a:t>
            </a:r>
            <a:r>
              <a:rPr lang="en-US" kern="0" dirty="0"/>
              <a:t>,n-1 </a:t>
            </a:r>
            <a:r>
              <a:rPr lang="zh-CN" altLang="en-US" kern="0" dirty="0">
                <a:latin typeface="Times New Roman" panose="02020603050405020304" pitchFamily="18" charset="0"/>
              </a:rPr>
              <a:t>｝</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基本操作：</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a:t>
            </a:r>
            <a:r>
              <a:rPr lang="en-US" altLang="zh-CN" kern="0" dirty="0"/>
              <a:t>1</a:t>
            </a:r>
            <a:r>
              <a:rPr lang="zh-CN" altLang="en-US" kern="0" dirty="0">
                <a:latin typeface="Times New Roman" panose="02020603050405020304" pitchFamily="18" charset="0"/>
              </a:rPr>
              <a:t>）</a:t>
            </a:r>
            <a:r>
              <a:rPr lang="en-US" kern="0" dirty="0" err="1"/>
              <a:t>InitList</a:t>
            </a:r>
            <a:r>
              <a:rPr lang="zh-CN" altLang="en-US" kern="0" dirty="0">
                <a:latin typeface="Times New Roman" panose="02020603050405020304" pitchFamily="18" charset="0"/>
              </a:rPr>
              <a:t>（</a:t>
            </a:r>
            <a:r>
              <a:rPr lang="en-US" kern="0" dirty="0"/>
              <a:t>L</a:t>
            </a:r>
            <a:r>
              <a:rPr lang="zh-CN" altLang="en-US" kern="0" dirty="0">
                <a:latin typeface="Times New Roman" panose="02020603050405020304" pitchFamily="18" charset="0"/>
              </a:rPr>
              <a:t>）     操作前提：</a:t>
            </a:r>
            <a:r>
              <a:rPr lang="en-US" kern="0" dirty="0"/>
              <a:t>L</a:t>
            </a:r>
            <a:r>
              <a:rPr lang="zh-CN" altLang="en-US" kern="0" dirty="0">
                <a:latin typeface="Times New Roman" panose="02020603050405020304" pitchFamily="18" charset="0"/>
              </a:rPr>
              <a:t>为未初始化线性表。操作结果：将</a:t>
            </a:r>
            <a:r>
              <a:rPr lang="en-US" kern="0" dirty="0"/>
              <a:t>L</a:t>
            </a:r>
            <a:r>
              <a:rPr lang="zh-CN" altLang="en-US" kern="0" dirty="0">
                <a:latin typeface="Times New Roman" panose="02020603050405020304" pitchFamily="18" charset="0"/>
              </a:rPr>
              <a:t>初始化为空表。</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a:t>
            </a:r>
            <a:r>
              <a:rPr lang="en-US" altLang="zh-CN" kern="0" dirty="0"/>
              <a:t>2</a:t>
            </a:r>
            <a:r>
              <a:rPr lang="zh-CN" altLang="en-US" kern="0" dirty="0">
                <a:latin typeface="Times New Roman" panose="02020603050405020304" pitchFamily="18" charset="0"/>
              </a:rPr>
              <a:t>）</a:t>
            </a:r>
            <a:r>
              <a:rPr lang="en-US" kern="0" dirty="0" err="1"/>
              <a:t>DestroyList</a:t>
            </a:r>
            <a:r>
              <a:rPr lang="en-US" kern="0" dirty="0"/>
              <a:t>(L) </a:t>
            </a:r>
            <a:r>
              <a:rPr lang="zh-CN" altLang="en-US" kern="0" dirty="0">
                <a:latin typeface="Times New Roman" panose="02020603050405020304" pitchFamily="18" charset="0"/>
              </a:rPr>
              <a:t>操作前提：线性表</a:t>
            </a:r>
            <a:r>
              <a:rPr lang="en-US" kern="0" dirty="0"/>
              <a:t>L</a:t>
            </a:r>
            <a:r>
              <a:rPr lang="zh-CN" altLang="en-US" kern="0" dirty="0">
                <a:latin typeface="Times New Roman" panose="02020603050405020304" pitchFamily="18" charset="0"/>
              </a:rPr>
              <a:t>已存在。 操作结果：将</a:t>
            </a:r>
            <a:r>
              <a:rPr lang="en-US" kern="0" dirty="0"/>
              <a:t>L</a:t>
            </a:r>
            <a:r>
              <a:rPr lang="zh-CN" altLang="en-US" kern="0" dirty="0">
                <a:latin typeface="Times New Roman" panose="02020603050405020304" pitchFamily="18" charset="0"/>
              </a:rPr>
              <a:t>销毁。</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a:t>
            </a:r>
            <a:r>
              <a:rPr lang="en-US" altLang="zh-CN" kern="0" dirty="0"/>
              <a:t>3</a:t>
            </a:r>
            <a:r>
              <a:rPr lang="zh-CN" altLang="en-US" kern="0" dirty="0">
                <a:latin typeface="Times New Roman" panose="02020603050405020304" pitchFamily="18" charset="0"/>
              </a:rPr>
              <a:t>）</a:t>
            </a:r>
            <a:r>
              <a:rPr lang="en-US" kern="0" dirty="0" err="1"/>
              <a:t>ClearList</a:t>
            </a:r>
            <a:r>
              <a:rPr lang="en-US" kern="0" dirty="0"/>
              <a:t>(L)      </a:t>
            </a:r>
            <a:r>
              <a:rPr lang="zh-CN" altLang="en-US" kern="0" dirty="0">
                <a:latin typeface="Times New Roman" panose="02020603050405020304" pitchFamily="18" charset="0"/>
              </a:rPr>
              <a:t>操作前提：线性表</a:t>
            </a:r>
            <a:r>
              <a:rPr lang="en-US" kern="0" dirty="0"/>
              <a:t>L</a:t>
            </a:r>
            <a:r>
              <a:rPr lang="zh-CN" altLang="en-US" kern="0" dirty="0">
                <a:latin typeface="Times New Roman" panose="02020603050405020304" pitchFamily="18" charset="0"/>
              </a:rPr>
              <a:t>已存在</a:t>
            </a:r>
            <a:r>
              <a:rPr lang="zh-CN" altLang="en-US" kern="0" dirty="0"/>
              <a:t> </a:t>
            </a:r>
            <a:r>
              <a:rPr lang="zh-CN" altLang="en-US" kern="0" dirty="0">
                <a:latin typeface="Times New Roman" panose="02020603050405020304" pitchFamily="18" charset="0"/>
              </a:rPr>
              <a:t>。操作结果：将表</a:t>
            </a:r>
            <a:r>
              <a:rPr lang="en-US" kern="0" dirty="0"/>
              <a:t>L</a:t>
            </a:r>
            <a:r>
              <a:rPr lang="zh-CN" altLang="en-US" kern="0" dirty="0">
                <a:latin typeface="Times New Roman" panose="02020603050405020304" pitchFamily="18" charset="0"/>
              </a:rPr>
              <a:t>置为空表。</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a:t>
            </a:r>
            <a:r>
              <a:rPr lang="en-US" altLang="zh-CN" kern="0" dirty="0">
                <a:latin typeface="Times New Roman" panose="02020603050405020304" pitchFamily="18" charset="0"/>
              </a:rPr>
              <a:t>………</a:t>
            </a:r>
          </a:p>
          <a:p>
            <a:pPr marL="0" lvl="1" indent="0">
              <a:lnSpc>
                <a:spcPct val="150000"/>
              </a:lnSpc>
              <a:spcBef>
                <a:spcPts val="0"/>
              </a:spcBef>
              <a:spcAft>
                <a:spcPts val="0"/>
              </a:spcAft>
              <a:buFontTx/>
              <a:buNone/>
            </a:pPr>
            <a:r>
              <a:rPr lang="en-US" altLang="zh-CN" kern="0" dirty="0"/>
              <a:t>}</a:t>
            </a:r>
            <a:r>
              <a:rPr lang="en-US" kern="0" dirty="0"/>
              <a:t>ADT  </a:t>
            </a:r>
            <a:r>
              <a:rPr lang="en-US" kern="0" dirty="0" err="1"/>
              <a:t>LinearList</a:t>
            </a:r>
            <a:endParaRPr lang="en-US" sz="2800" kern="0" dirty="0"/>
          </a:p>
        </p:txBody>
      </p:sp>
    </p:spTree>
    <p:extLst>
      <p:ext uri="{BB962C8B-B14F-4D97-AF65-F5344CB8AC3E}">
        <p14:creationId xmlns:p14="http://schemas.microsoft.com/office/powerpoint/2010/main" xmlns="" val="143650556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xmlns="" id="{DCD63CF1-1477-463D-8CD1-415D6C4670A1}"/>
              </a:ext>
            </a:extLst>
          </p:cNvPr>
          <p:cNvSpPr>
            <a:spLocks noGrp="1" noChangeArrowheads="1"/>
          </p:cNvSpPr>
          <p:nvPr>
            <p:ph type="title"/>
          </p:nvPr>
        </p:nvSpPr>
        <p:spPr/>
        <p:txBody>
          <a:bodyPr/>
          <a:lstStyle/>
          <a:p>
            <a:r>
              <a:rPr lang="zh-CN" altLang="en-US" dirty="0"/>
              <a:t>例</a:t>
            </a:r>
            <a:r>
              <a:rPr lang="en-US" altLang="zh-CN" dirty="0"/>
              <a:t>2.7 </a:t>
            </a:r>
            <a:r>
              <a:rPr lang="zh-CN" altLang="en-US" dirty="0"/>
              <a:t>带头结点单链表的就地逆置问题</a:t>
            </a:r>
            <a:endParaRPr lang="en-US" altLang="zh-CN" dirty="0"/>
          </a:p>
        </p:txBody>
      </p:sp>
      <p:sp>
        <p:nvSpPr>
          <p:cNvPr id="176131" name="Rectangle 3">
            <a:extLst>
              <a:ext uri="{FF2B5EF4-FFF2-40B4-BE49-F238E27FC236}">
                <a16:creationId xmlns:a16="http://schemas.microsoft.com/office/drawing/2014/main" xmlns="" id="{B9BEB04C-FD8A-4C9D-83DA-1A805A7DF7CB}"/>
              </a:ext>
            </a:extLst>
          </p:cNvPr>
          <p:cNvSpPr>
            <a:spLocks noGrp="1" noChangeArrowheads="1"/>
          </p:cNvSpPr>
          <p:nvPr>
            <p:ph type="body" idx="1"/>
          </p:nvPr>
        </p:nvSpPr>
        <p:spPr>
          <a:xfrm>
            <a:off x="355600" y="1371600"/>
            <a:ext cx="11480800" cy="5181600"/>
          </a:xfrm>
        </p:spPr>
        <p:txBody>
          <a:bodyPr/>
          <a:lstStyle/>
          <a:p>
            <a:pPr>
              <a:lnSpc>
                <a:spcPct val="150000"/>
              </a:lnSpc>
              <a:spcBef>
                <a:spcPts val="600"/>
              </a:spcBef>
            </a:pPr>
            <a:r>
              <a:rPr lang="zh-CN" altLang="en-US" sz="2400" dirty="0"/>
              <a:t>逆置就是使得表中内容由原来的（</a:t>
            </a:r>
            <a:r>
              <a:rPr lang="en-US" altLang="zh-CN" sz="2400" dirty="0"/>
              <a:t>a1,a2,…</a:t>
            </a:r>
            <a:r>
              <a:rPr lang="zh-CN" altLang="en-US" sz="2400" dirty="0"/>
              <a:t>，</a:t>
            </a:r>
            <a:r>
              <a:rPr lang="en-US" altLang="zh-CN" sz="2400" dirty="0"/>
              <a:t>ai-1</a:t>
            </a:r>
            <a:r>
              <a:rPr lang="zh-CN" altLang="en-US" sz="2400" dirty="0"/>
              <a:t>，</a:t>
            </a:r>
            <a:r>
              <a:rPr lang="en-US" altLang="zh-CN" sz="2400" dirty="0"/>
              <a:t>ai</a:t>
            </a:r>
            <a:r>
              <a:rPr lang="zh-CN" altLang="en-US" sz="2400" dirty="0"/>
              <a:t>，</a:t>
            </a:r>
            <a:r>
              <a:rPr lang="en-US" altLang="zh-CN" sz="2400" dirty="0"/>
              <a:t>ai+1</a:t>
            </a:r>
            <a:r>
              <a:rPr lang="zh-CN" altLang="en-US" sz="2400" dirty="0"/>
              <a:t>， </a:t>
            </a:r>
            <a:r>
              <a:rPr lang="en-US" altLang="zh-CN" sz="2400" dirty="0"/>
              <a:t>…</a:t>
            </a:r>
            <a:r>
              <a:rPr lang="zh-CN" altLang="en-US" sz="2400" dirty="0"/>
              <a:t>，</a:t>
            </a:r>
            <a:r>
              <a:rPr lang="en-US" altLang="zh-CN" sz="2400" dirty="0"/>
              <a:t>an</a:t>
            </a:r>
            <a:r>
              <a:rPr lang="zh-CN" altLang="en-US" sz="2400" dirty="0"/>
              <a:t>）变为（</a:t>
            </a:r>
            <a:r>
              <a:rPr lang="en-US" altLang="zh-CN" sz="2400" dirty="0"/>
              <a:t>an,an-1,…</a:t>
            </a:r>
            <a:r>
              <a:rPr lang="zh-CN" altLang="en-US" sz="2400" dirty="0"/>
              <a:t>，</a:t>
            </a:r>
            <a:r>
              <a:rPr lang="en-US" altLang="zh-CN" sz="2400" dirty="0"/>
              <a:t>ai+1</a:t>
            </a:r>
            <a:r>
              <a:rPr lang="zh-CN" altLang="en-US" sz="2400" dirty="0"/>
              <a:t>，</a:t>
            </a:r>
            <a:r>
              <a:rPr lang="en-US" altLang="zh-CN" sz="2400" dirty="0"/>
              <a:t>ai</a:t>
            </a:r>
            <a:r>
              <a:rPr lang="zh-CN" altLang="en-US" sz="2400" dirty="0"/>
              <a:t>，</a:t>
            </a:r>
            <a:r>
              <a:rPr lang="en-US" altLang="zh-CN" sz="2400" dirty="0"/>
              <a:t>ai-1</a:t>
            </a:r>
            <a:r>
              <a:rPr lang="zh-CN" altLang="en-US" sz="2400" dirty="0"/>
              <a:t>， </a:t>
            </a:r>
            <a:r>
              <a:rPr lang="en-US" altLang="zh-CN" sz="2400" dirty="0"/>
              <a:t>…</a:t>
            </a:r>
            <a:r>
              <a:rPr lang="zh-CN" altLang="en-US" sz="2400" dirty="0"/>
              <a:t>，</a:t>
            </a:r>
            <a:r>
              <a:rPr lang="en-US" altLang="zh-CN" sz="2400" dirty="0"/>
              <a:t>a1</a:t>
            </a:r>
            <a:r>
              <a:rPr lang="zh-CN" altLang="en-US" sz="2400" dirty="0"/>
              <a:t>）。</a:t>
            </a:r>
            <a:endParaRPr lang="en-US" altLang="zh-CN" sz="2400" dirty="0"/>
          </a:p>
          <a:p>
            <a:pPr>
              <a:lnSpc>
                <a:spcPct val="150000"/>
              </a:lnSpc>
              <a:spcBef>
                <a:spcPts val="600"/>
              </a:spcBef>
            </a:pPr>
            <a:r>
              <a:rPr lang="zh-CN" altLang="en-US" sz="2400" dirty="0"/>
              <a:t>就地逆置就是不需要额外申请结点空间，只需要利用原有的表中的节点空间。</a:t>
            </a:r>
            <a:endParaRPr lang="en-US" altLang="zh-CN" sz="2400" dirty="0"/>
          </a:p>
          <a:p>
            <a:pPr>
              <a:lnSpc>
                <a:spcPct val="150000"/>
              </a:lnSpc>
              <a:spcBef>
                <a:spcPts val="600"/>
              </a:spcBef>
            </a:pPr>
            <a:r>
              <a:rPr lang="zh-CN" altLang="en-US" sz="2400" dirty="0"/>
              <a:t>若对顺序表中的元素进行逆置，可以借助于“交换”前后相应元素；</a:t>
            </a:r>
            <a:endParaRPr lang="en-US" altLang="zh-CN" sz="2400" dirty="0"/>
          </a:p>
          <a:p>
            <a:pPr>
              <a:lnSpc>
                <a:spcPct val="150000"/>
              </a:lnSpc>
              <a:spcBef>
                <a:spcPts val="600"/>
              </a:spcBef>
            </a:pPr>
            <a:r>
              <a:rPr lang="zh-CN" altLang="en-US" sz="2400" dirty="0"/>
              <a:t>对单链表中的元素进行逆置，则不能按“交换”思路，因为对于链表中第</a:t>
            </a:r>
            <a:r>
              <a:rPr lang="en-US" altLang="zh-CN" sz="2400" dirty="0" err="1"/>
              <a:t>i</a:t>
            </a:r>
            <a:r>
              <a:rPr lang="zh-CN" altLang="en-US" sz="2400" dirty="0"/>
              <a:t>个结点需要顺链查找第</a:t>
            </a:r>
            <a:r>
              <a:rPr lang="en-US" altLang="zh-CN" sz="2400" dirty="0"/>
              <a:t>n-i+1(</a:t>
            </a:r>
            <a:r>
              <a:rPr lang="zh-CN" altLang="en-US" sz="2400" dirty="0"/>
              <a:t>链表长度为</a:t>
            </a:r>
            <a:r>
              <a:rPr lang="en-US" altLang="zh-CN" sz="2400" dirty="0"/>
              <a:t>n)</a:t>
            </a:r>
            <a:r>
              <a:rPr lang="zh-CN" altLang="en-US" sz="2400" dirty="0"/>
              <a:t>个结点，逆置链表的时间复杂度将达</a:t>
            </a:r>
            <a:r>
              <a:rPr lang="en-US" altLang="zh-CN" sz="2400" dirty="0">
                <a:solidFill>
                  <a:srgbClr val="FF0000"/>
                </a:solidFill>
              </a:rPr>
              <a:t>O(n</a:t>
            </a:r>
            <a:r>
              <a:rPr lang="en-US" altLang="zh-CN" sz="2400" baseline="30000" dirty="0">
                <a:solidFill>
                  <a:srgbClr val="FF0000"/>
                </a:solidFill>
              </a:rPr>
              <a:t>2</a:t>
            </a:r>
            <a:r>
              <a:rPr lang="en-US" altLang="zh-CN" sz="2400" dirty="0">
                <a:solidFill>
                  <a:srgbClr val="FF0000"/>
                </a:solidFill>
              </a:rPr>
              <a:t>)</a:t>
            </a:r>
            <a:endParaRPr lang="zh-CN" altLang="en-US" sz="2400" dirty="0">
              <a:solidFill>
                <a:srgbClr val="FF0000"/>
              </a:solidFill>
            </a:endParaRPr>
          </a:p>
          <a:p>
            <a:pPr>
              <a:lnSpc>
                <a:spcPct val="150000"/>
              </a:lnSpc>
              <a:spcBef>
                <a:spcPts val="600"/>
              </a:spcBef>
            </a:pPr>
            <a:endParaRPr lang="zh-CN" altLang="en-US" sz="24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xmlns="" id="{DCD63CF1-1477-463D-8CD1-415D6C4670A1}"/>
              </a:ext>
            </a:extLst>
          </p:cNvPr>
          <p:cNvSpPr>
            <a:spLocks noGrp="1" noChangeArrowheads="1"/>
          </p:cNvSpPr>
          <p:nvPr>
            <p:ph type="title"/>
          </p:nvPr>
        </p:nvSpPr>
        <p:spPr/>
        <p:txBody>
          <a:bodyPr/>
          <a:lstStyle/>
          <a:p>
            <a:r>
              <a:rPr lang="zh-CN" altLang="en-US" dirty="0"/>
              <a:t>例</a:t>
            </a:r>
            <a:r>
              <a:rPr lang="en-US" altLang="zh-CN" dirty="0"/>
              <a:t>2.7</a:t>
            </a:r>
          </a:p>
        </p:txBody>
      </p:sp>
      <p:sp>
        <p:nvSpPr>
          <p:cNvPr id="176131" name="Rectangle 3">
            <a:extLst>
              <a:ext uri="{FF2B5EF4-FFF2-40B4-BE49-F238E27FC236}">
                <a16:creationId xmlns:a16="http://schemas.microsoft.com/office/drawing/2014/main" xmlns="" id="{B9BEB04C-FD8A-4C9D-83DA-1A805A7DF7CB}"/>
              </a:ext>
            </a:extLst>
          </p:cNvPr>
          <p:cNvSpPr>
            <a:spLocks noGrp="1" noChangeArrowheads="1"/>
          </p:cNvSpPr>
          <p:nvPr>
            <p:ph type="body" idx="1"/>
          </p:nvPr>
        </p:nvSpPr>
        <p:spPr>
          <a:xfrm>
            <a:off x="304800" y="1219200"/>
            <a:ext cx="11480800" cy="2743200"/>
          </a:xfrm>
        </p:spPr>
        <p:txBody>
          <a:bodyPr/>
          <a:lstStyle/>
          <a:p>
            <a:pPr>
              <a:lnSpc>
                <a:spcPct val="150000"/>
              </a:lnSpc>
              <a:spcBef>
                <a:spcPts val="600"/>
              </a:spcBef>
              <a:spcAft>
                <a:spcPts val="0"/>
              </a:spcAft>
            </a:pPr>
            <a:r>
              <a:rPr lang="zh-CN" altLang="en-US" sz="2400" dirty="0"/>
              <a:t>算法思路：逆置后的单链表初始为空，表中的结点不是新生成的，而是从原链表中依次“删除”，再逐个头插入到逆置表中（类同算法</a:t>
            </a:r>
            <a:r>
              <a:rPr lang="en-US" altLang="zh-CN" sz="2400" dirty="0"/>
              <a:t>2.5</a:t>
            </a:r>
            <a:r>
              <a:rPr lang="zh-CN" altLang="en-US" sz="2400" dirty="0"/>
              <a:t>头查法创建链表）。</a:t>
            </a:r>
            <a:endParaRPr lang="en-US" altLang="zh-CN" sz="2400" dirty="0"/>
          </a:p>
          <a:p>
            <a:pPr>
              <a:lnSpc>
                <a:spcPct val="150000"/>
              </a:lnSpc>
              <a:spcBef>
                <a:spcPts val="600"/>
              </a:spcBef>
              <a:spcAft>
                <a:spcPts val="0"/>
              </a:spcAft>
            </a:pPr>
            <a:r>
              <a:rPr lang="zh-CN" altLang="en-US" sz="2400" dirty="0"/>
              <a:t>设逆置链表的初态为空表，“删除”已知链表中的第一个结点，然后将它“插入”到逆置链表的“表头”，即使它成为逆置链表中“新”的第一个结点，如此循环，直至原链表为空表止。</a:t>
            </a:r>
          </a:p>
        </p:txBody>
      </p:sp>
      <p:sp>
        <p:nvSpPr>
          <p:cNvPr id="6" name="Rectangle 2">
            <a:extLst>
              <a:ext uri="{FF2B5EF4-FFF2-40B4-BE49-F238E27FC236}">
                <a16:creationId xmlns:a16="http://schemas.microsoft.com/office/drawing/2014/main" xmlns="" id="{929F7D1B-8E82-4ED4-AE14-7A2DDD82BE1A}"/>
              </a:ext>
            </a:extLst>
          </p:cNvPr>
          <p:cNvSpPr>
            <a:spLocks noChangeArrowheads="1"/>
          </p:cNvSpPr>
          <p:nvPr/>
        </p:nvSpPr>
        <p:spPr bwMode="auto">
          <a:xfrm>
            <a:off x="5846472" y="3990817"/>
            <a:ext cx="184731"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0"/>
              </a:spcBef>
              <a:buClrTx/>
              <a:buSzTx/>
              <a:buFontTx/>
              <a:buNone/>
            </a:pPr>
            <a:endParaRPr lang="zh-CN" altLang="en-US" sz="2600">
              <a:solidFill>
                <a:srgbClr val="0000FF"/>
              </a:solidFill>
              <a:latin typeface="Times New Roman" pitchFamily="18" charset="0"/>
              <a:ea typeface="楷体_GB2312" pitchFamily="49" charset="-122"/>
            </a:endParaRPr>
          </a:p>
        </p:txBody>
      </p:sp>
      <p:sp>
        <p:nvSpPr>
          <p:cNvPr id="7" name="Rectangle 6">
            <a:extLst>
              <a:ext uri="{FF2B5EF4-FFF2-40B4-BE49-F238E27FC236}">
                <a16:creationId xmlns:a16="http://schemas.microsoft.com/office/drawing/2014/main" xmlns="" id="{4E6FE867-BD39-4FEF-9128-E1B364B07865}"/>
              </a:ext>
            </a:extLst>
          </p:cNvPr>
          <p:cNvSpPr>
            <a:spLocks noChangeArrowheads="1"/>
          </p:cNvSpPr>
          <p:nvPr/>
        </p:nvSpPr>
        <p:spPr bwMode="auto">
          <a:xfrm>
            <a:off x="3151187" y="4790148"/>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8" name="Rectangle 7">
            <a:extLst>
              <a:ext uri="{FF2B5EF4-FFF2-40B4-BE49-F238E27FC236}">
                <a16:creationId xmlns:a16="http://schemas.microsoft.com/office/drawing/2014/main" xmlns="" id="{62D9F5B9-5351-4D5F-8692-5A85321BEFAF}"/>
              </a:ext>
            </a:extLst>
          </p:cNvPr>
          <p:cNvSpPr>
            <a:spLocks noChangeArrowheads="1"/>
          </p:cNvSpPr>
          <p:nvPr/>
        </p:nvSpPr>
        <p:spPr bwMode="auto">
          <a:xfrm>
            <a:off x="3692525" y="4790148"/>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0" name="Rectangle 28">
            <a:extLst>
              <a:ext uri="{FF2B5EF4-FFF2-40B4-BE49-F238E27FC236}">
                <a16:creationId xmlns:a16="http://schemas.microsoft.com/office/drawing/2014/main" xmlns="" id="{161619DE-8A74-4D4F-BCC2-06D0AF2480CB}"/>
              </a:ext>
            </a:extLst>
          </p:cNvPr>
          <p:cNvSpPr>
            <a:spLocks noChangeArrowheads="1"/>
          </p:cNvSpPr>
          <p:nvPr/>
        </p:nvSpPr>
        <p:spPr bwMode="auto">
          <a:xfrm>
            <a:off x="4519612"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err="1">
                <a:solidFill>
                  <a:srgbClr val="3333FF"/>
                </a:solidFill>
                <a:ea typeface="宋体"/>
                <a:cs typeface="Times New Roman" pitchFamily="18" charset="0"/>
              </a:rPr>
              <a:t>a</a:t>
            </a:r>
            <a:r>
              <a:rPr lang="en-US" altLang="zh-CN" sz="2600" b="1" kern="0" baseline="-25000" dirty="0" err="1">
                <a:solidFill>
                  <a:srgbClr val="3333FF"/>
                </a:solidFill>
                <a:ea typeface="宋体"/>
                <a:cs typeface="Times New Roman" pitchFamily="18" charset="0"/>
              </a:rPr>
              <a:t>1</a:t>
            </a:r>
            <a:endParaRPr lang="en-US" altLang="zh-CN" sz="2600" b="1" kern="0" baseline="-25000" dirty="0">
              <a:solidFill>
                <a:srgbClr val="3333FF"/>
              </a:solidFill>
              <a:ea typeface="宋体"/>
              <a:cs typeface="Times New Roman" pitchFamily="18" charset="0"/>
            </a:endParaRPr>
          </a:p>
        </p:txBody>
      </p:sp>
      <p:sp>
        <p:nvSpPr>
          <p:cNvPr id="11" name="Rectangle 29">
            <a:extLst>
              <a:ext uri="{FF2B5EF4-FFF2-40B4-BE49-F238E27FC236}">
                <a16:creationId xmlns:a16="http://schemas.microsoft.com/office/drawing/2014/main" xmlns="" id="{BD366009-3033-4488-9D32-6E65327E42DA}"/>
              </a:ext>
            </a:extLst>
          </p:cNvPr>
          <p:cNvSpPr>
            <a:spLocks noChangeArrowheads="1"/>
          </p:cNvSpPr>
          <p:nvPr/>
        </p:nvSpPr>
        <p:spPr bwMode="auto">
          <a:xfrm>
            <a:off x="5060950"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2" name="Rectangle 30">
            <a:extLst>
              <a:ext uri="{FF2B5EF4-FFF2-40B4-BE49-F238E27FC236}">
                <a16:creationId xmlns:a16="http://schemas.microsoft.com/office/drawing/2014/main" xmlns="" id="{4F2CB503-D3E6-4F04-89AE-0B2F1016D623}"/>
              </a:ext>
            </a:extLst>
          </p:cNvPr>
          <p:cNvSpPr>
            <a:spLocks noChangeArrowheads="1"/>
          </p:cNvSpPr>
          <p:nvPr/>
        </p:nvSpPr>
        <p:spPr bwMode="auto">
          <a:xfrm>
            <a:off x="5957887"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err="1">
                <a:solidFill>
                  <a:srgbClr val="3333FF"/>
                </a:solidFill>
                <a:ea typeface="宋体"/>
                <a:cs typeface="Times New Roman" pitchFamily="18" charset="0"/>
              </a:rPr>
              <a:t>a</a:t>
            </a:r>
            <a:r>
              <a:rPr lang="en-US" altLang="zh-CN" sz="2600" b="1" kern="0" baseline="-25000" dirty="0" err="1">
                <a:solidFill>
                  <a:srgbClr val="3333FF"/>
                </a:solidFill>
                <a:ea typeface="宋体"/>
                <a:cs typeface="Times New Roman" pitchFamily="18" charset="0"/>
              </a:rPr>
              <a:t>2</a:t>
            </a:r>
            <a:endParaRPr lang="en-US" altLang="zh-CN" sz="2600" b="1" kern="0" baseline="-25000" dirty="0">
              <a:solidFill>
                <a:srgbClr val="3333FF"/>
              </a:solidFill>
              <a:ea typeface="宋体"/>
              <a:cs typeface="Times New Roman" pitchFamily="18" charset="0"/>
            </a:endParaRPr>
          </a:p>
        </p:txBody>
      </p:sp>
      <p:sp>
        <p:nvSpPr>
          <p:cNvPr id="13" name="Rectangle 31">
            <a:extLst>
              <a:ext uri="{FF2B5EF4-FFF2-40B4-BE49-F238E27FC236}">
                <a16:creationId xmlns:a16="http://schemas.microsoft.com/office/drawing/2014/main" xmlns="" id="{958121F8-47CA-42A0-85BD-8C7F7ECAC3FF}"/>
              </a:ext>
            </a:extLst>
          </p:cNvPr>
          <p:cNvSpPr>
            <a:spLocks noChangeArrowheads="1"/>
          </p:cNvSpPr>
          <p:nvPr/>
        </p:nvSpPr>
        <p:spPr bwMode="auto">
          <a:xfrm>
            <a:off x="6499225"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4" name="Rectangle 32">
            <a:extLst>
              <a:ext uri="{FF2B5EF4-FFF2-40B4-BE49-F238E27FC236}">
                <a16:creationId xmlns:a16="http://schemas.microsoft.com/office/drawing/2014/main" xmlns="" id="{E86EBD09-F9A6-4ED5-8DCD-4487AB5A783C}"/>
              </a:ext>
            </a:extLst>
          </p:cNvPr>
          <p:cNvSpPr>
            <a:spLocks noChangeArrowheads="1"/>
          </p:cNvSpPr>
          <p:nvPr/>
        </p:nvSpPr>
        <p:spPr bwMode="auto">
          <a:xfrm>
            <a:off x="8839200"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a:solidFill>
                  <a:srgbClr val="3333FF"/>
                </a:solidFill>
                <a:ea typeface="宋体"/>
                <a:cs typeface="Times New Roman" pitchFamily="18" charset="0"/>
              </a:rPr>
              <a:t>a</a:t>
            </a:r>
            <a:r>
              <a:rPr lang="en-US" altLang="zh-CN" sz="2600" b="1" i="1" kern="0" baseline="-25000" dirty="0">
                <a:solidFill>
                  <a:srgbClr val="3333FF"/>
                </a:solidFill>
                <a:ea typeface="宋体"/>
                <a:cs typeface="Times New Roman" pitchFamily="18" charset="0"/>
              </a:rPr>
              <a:t>n</a:t>
            </a:r>
          </a:p>
        </p:txBody>
      </p:sp>
      <p:sp>
        <p:nvSpPr>
          <p:cNvPr id="15" name="Rectangle 33">
            <a:extLst>
              <a:ext uri="{FF2B5EF4-FFF2-40B4-BE49-F238E27FC236}">
                <a16:creationId xmlns:a16="http://schemas.microsoft.com/office/drawing/2014/main" xmlns="" id="{0C962D61-4943-47C3-A5DA-3750C6E6315F}"/>
              </a:ext>
            </a:extLst>
          </p:cNvPr>
          <p:cNvSpPr>
            <a:spLocks noChangeArrowheads="1"/>
          </p:cNvSpPr>
          <p:nvPr/>
        </p:nvSpPr>
        <p:spPr bwMode="auto">
          <a:xfrm>
            <a:off x="9380537"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kern="0" dirty="0">
                <a:solidFill>
                  <a:prstClr val="black"/>
                </a:solidFill>
                <a:latin typeface="Calibri"/>
                <a:ea typeface="宋体"/>
              </a:rPr>
              <a:t>∧</a:t>
            </a:r>
          </a:p>
        </p:txBody>
      </p:sp>
      <p:sp>
        <p:nvSpPr>
          <p:cNvPr id="16" name="Text Box 34">
            <a:extLst>
              <a:ext uri="{FF2B5EF4-FFF2-40B4-BE49-F238E27FC236}">
                <a16:creationId xmlns:a16="http://schemas.microsoft.com/office/drawing/2014/main" xmlns="" id="{774E3B62-FA0A-4548-907A-57095E579A31}"/>
              </a:ext>
            </a:extLst>
          </p:cNvPr>
          <p:cNvSpPr txBox="1">
            <a:spLocks noChangeArrowheads="1"/>
          </p:cNvSpPr>
          <p:nvPr/>
        </p:nvSpPr>
        <p:spPr bwMode="auto">
          <a:xfrm>
            <a:off x="7543800" y="4790148"/>
            <a:ext cx="5762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600">
                <a:solidFill>
                  <a:srgbClr val="3333FF"/>
                </a:solidFill>
                <a:latin typeface="宋体" pitchFamily="2" charset="-122"/>
                <a:ea typeface="宋体" pitchFamily="2" charset="-122"/>
                <a:cs typeface="Times New Roman" pitchFamily="18" charset="0"/>
              </a:rPr>
              <a:t>…</a:t>
            </a:r>
            <a:endParaRPr kumimoji="1" lang="en-US" altLang="zh-CN" sz="2600">
              <a:solidFill>
                <a:srgbClr val="3333FF"/>
              </a:solidFill>
              <a:latin typeface="Times New Roman" pitchFamily="18" charset="0"/>
              <a:ea typeface="宋体" pitchFamily="2" charset="-122"/>
              <a:cs typeface="Times New Roman" pitchFamily="18" charset="0"/>
            </a:endParaRPr>
          </a:p>
        </p:txBody>
      </p:sp>
      <p:sp>
        <p:nvSpPr>
          <p:cNvPr id="17" name="Arc 35">
            <a:extLst>
              <a:ext uri="{FF2B5EF4-FFF2-40B4-BE49-F238E27FC236}">
                <a16:creationId xmlns:a16="http://schemas.microsoft.com/office/drawing/2014/main" xmlns="" id="{2CED1BCD-0C41-456B-8C4D-460707AC6A8E}"/>
              </a:ext>
            </a:extLst>
          </p:cNvPr>
          <p:cNvSpPr>
            <a:spLocks/>
          </p:cNvSpPr>
          <p:nvPr/>
        </p:nvSpPr>
        <p:spPr bwMode="auto">
          <a:xfrm>
            <a:off x="2940719" y="4637748"/>
            <a:ext cx="485107" cy="15240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18" name="Text Box 36">
            <a:extLst>
              <a:ext uri="{FF2B5EF4-FFF2-40B4-BE49-F238E27FC236}">
                <a16:creationId xmlns:a16="http://schemas.microsoft.com/office/drawing/2014/main" xmlns="" id="{78776FD5-F343-4466-9B1B-2C9E80C0EC1F}"/>
              </a:ext>
            </a:extLst>
          </p:cNvPr>
          <p:cNvSpPr txBox="1">
            <a:spLocks noChangeArrowheads="1"/>
          </p:cNvSpPr>
          <p:nvPr/>
        </p:nvSpPr>
        <p:spPr bwMode="auto">
          <a:xfrm>
            <a:off x="2508125" y="4455186"/>
            <a:ext cx="43180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0000FF"/>
                </a:solidFill>
                <a:latin typeface="Times New Roman" pitchFamily="18" charset="0"/>
                <a:ea typeface="楷体_GB2312" pitchFamily="49" charset="-122"/>
              </a:rPr>
              <a:t>L</a:t>
            </a:r>
          </a:p>
        </p:txBody>
      </p:sp>
      <p:sp>
        <p:nvSpPr>
          <p:cNvPr id="19" name="Line 37">
            <a:extLst>
              <a:ext uri="{FF2B5EF4-FFF2-40B4-BE49-F238E27FC236}">
                <a16:creationId xmlns:a16="http://schemas.microsoft.com/office/drawing/2014/main" xmlns="" id="{460C5997-B35F-4969-9A93-438F1854FBCD}"/>
              </a:ext>
            </a:extLst>
          </p:cNvPr>
          <p:cNvSpPr>
            <a:spLocks noChangeShapeType="1"/>
          </p:cNvSpPr>
          <p:nvPr/>
        </p:nvSpPr>
        <p:spPr bwMode="auto">
          <a:xfrm>
            <a:off x="3943350" y="5006048"/>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0" name="Line 38">
            <a:extLst>
              <a:ext uri="{FF2B5EF4-FFF2-40B4-BE49-F238E27FC236}">
                <a16:creationId xmlns:a16="http://schemas.microsoft.com/office/drawing/2014/main" xmlns="" id="{84364742-5778-49BC-B646-34CC5AB39BEF}"/>
              </a:ext>
            </a:extLst>
          </p:cNvPr>
          <p:cNvSpPr>
            <a:spLocks noChangeShapeType="1"/>
          </p:cNvSpPr>
          <p:nvPr/>
        </p:nvSpPr>
        <p:spPr bwMode="auto">
          <a:xfrm>
            <a:off x="5383213" y="5006048"/>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1" name="Line 39">
            <a:extLst>
              <a:ext uri="{FF2B5EF4-FFF2-40B4-BE49-F238E27FC236}">
                <a16:creationId xmlns:a16="http://schemas.microsoft.com/office/drawing/2014/main" xmlns="" id="{3C18EE04-9364-4C93-A7FF-D9063CC8D9C4}"/>
              </a:ext>
            </a:extLst>
          </p:cNvPr>
          <p:cNvSpPr>
            <a:spLocks noChangeShapeType="1"/>
          </p:cNvSpPr>
          <p:nvPr/>
        </p:nvSpPr>
        <p:spPr bwMode="auto">
          <a:xfrm>
            <a:off x="6824663" y="5006048"/>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2" name="Line 40">
            <a:extLst>
              <a:ext uri="{FF2B5EF4-FFF2-40B4-BE49-F238E27FC236}">
                <a16:creationId xmlns:a16="http://schemas.microsoft.com/office/drawing/2014/main" xmlns="" id="{D9CAC3CB-9E4F-4606-BBB3-57295EE1247C}"/>
              </a:ext>
            </a:extLst>
          </p:cNvPr>
          <p:cNvSpPr>
            <a:spLocks noChangeShapeType="1"/>
          </p:cNvSpPr>
          <p:nvPr/>
        </p:nvSpPr>
        <p:spPr bwMode="auto">
          <a:xfrm>
            <a:off x="8264525" y="5006048"/>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3" name="Text Box 36">
            <a:extLst>
              <a:ext uri="{FF2B5EF4-FFF2-40B4-BE49-F238E27FC236}">
                <a16:creationId xmlns:a16="http://schemas.microsoft.com/office/drawing/2014/main" xmlns="" id="{0592AC05-80AF-4070-A4DC-FFDC8FA0DD1B}"/>
              </a:ext>
            </a:extLst>
          </p:cNvPr>
          <p:cNvSpPr txBox="1">
            <a:spLocks noChangeArrowheads="1"/>
          </p:cNvSpPr>
          <p:nvPr/>
        </p:nvSpPr>
        <p:spPr bwMode="auto">
          <a:xfrm>
            <a:off x="4649703" y="4145305"/>
            <a:ext cx="43180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C00000"/>
                </a:solidFill>
                <a:latin typeface="Times New Roman" pitchFamily="18" charset="0"/>
                <a:ea typeface="楷体_GB2312" pitchFamily="49" charset="-122"/>
              </a:rPr>
              <a:t>p</a:t>
            </a:r>
          </a:p>
        </p:txBody>
      </p:sp>
      <p:cxnSp>
        <p:nvCxnSpPr>
          <p:cNvPr id="24" name="直接箭头连接符 23">
            <a:extLst>
              <a:ext uri="{FF2B5EF4-FFF2-40B4-BE49-F238E27FC236}">
                <a16:creationId xmlns:a16="http://schemas.microsoft.com/office/drawing/2014/main" xmlns="" id="{8EA88FA3-D006-488F-A664-CFEFD00B0F44}"/>
              </a:ext>
            </a:extLst>
          </p:cNvPr>
          <p:cNvCxnSpPr>
            <a:cxnSpLocks/>
            <a:stCxn id="23" idx="1"/>
          </p:cNvCxnSpPr>
          <p:nvPr/>
        </p:nvCxnSpPr>
        <p:spPr bwMode="auto">
          <a:xfrm>
            <a:off x="4649703" y="4391527"/>
            <a:ext cx="0" cy="398621"/>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28" name="直接箭头连接符 27">
            <a:extLst>
              <a:ext uri="{FF2B5EF4-FFF2-40B4-BE49-F238E27FC236}">
                <a16:creationId xmlns:a16="http://schemas.microsoft.com/office/drawing/2014/main" xmlns="" id="{77290207-87D4-447A-B465-A50AFECDE06D}"/>
              </a:ext>
            </a:extLst>
          </p:cNvPr>
          <p:cNvCxnSpPr>
            <a:cxnSpLocks/>
          </p:cNvCxnSpPr>
          <p:nvPr/>
        </p:nvCxnSpPr>
        <p:spPr bwMode="auto">
          <a:xfrm>
            <a:off x="6096000" y="4391527"/>
            <a:ext cx="0" cy="398621"/>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29" name="Text Box 36">
            <a:extLst>
              <a:ext uri="{FF2B5EF4-FFF2-40B4-BE49-F238E27FC236}">
                <a16:creationId xmlns:a16="http://schemas.microsoft.com/office/drawing/2014/main" xmlns="" id="{7B0FEC82-A7E7-43F8-83C0-81D9A4528398}"/>
              </a:ext>
            </a:extLst>
          </p:cNvPr>
          <p:cNvSpPr txBox="1">
            <a:spLocks noChangeArrowheads="1"/>
          </p:cNvSpPr>
          <p:nvPr/>
        </p:nvSpPr>
        <p:spPr bwMode="auto">
          <a:xfrm>
            <a:off x="6107402" y="4155757"/>
            <a:ext cx="431800"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C00000"/>
                </a:solidFill>
                <a:latin typeface="Times New Roman" pitchFamily="18" charset="0"/>
                <a:ea typeface="楷体_GB2312" pitchFamily="49" charset="-122"/>
              </a:rPr>
              <a:t>q</a:t>
            </a:r>
          </a:p>
        </p:txBody>
      </p:sp>
      <p:sp>
        <p:nvSpPr>
          <p:cNvPr id="32" name="Rectangle 28">
            <a:extLst>
              <a:ext uri="{FF2B5EF4-FFF2-40B4-BE49-F238E27FC236}">
                <a16:creationId xmlns:a16="http://schemas.microsoft.com/office/drawing/2014/main" xmlns="" id="{4EB3CE64-8007-46D4-B288-1D5089DF1B10}"/>
              </a:ext>
            </a:extLst>
          </p:cNvPr>
          <p:cNvSpPr>
            <a:spLocks noChangeArrowheads="1"/>
          </p:cNvSpPr>
          <p:nvPr/>
        </p:nvSpPr>
        <p:spPr bwMode="auto">
          <a:xfrm>
            <a:off x="4505575"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a:solidFill>
                  <a:srgbClr val="3333FF"/>
                </a:solidFill>
                <a:ea typeface="宋体"/>
                <a:cs typeface="Times New Roman" pitchFamily="18" charset="0"/>
              </a:rPr>
              <a:t>a</a:t>
            </a:r>
            <a:r>
              <a:rPr lang="en-US" altLang="zh-CN" sz="2600" b="1" kern="0" baseline="-25000" dirty="0">
                <a:solidFill>
                  <a:srgbClr val="3333FF"/>
                </a:solidFill>
                <a:ea typeface="宋体"/>
                <a:cs typeface="Times New Roman" pitchFamily="18" charset="0"/>
              </a:rPr>
              <a:t>n</a:t>
            </a:r>
          </a:p>
        </p:txBody>
      </p:sp>
      <p:sp>
        <p:nvSpPr>
          <p:cNvPr id="33" name="Rectangle 29">
            <a:extLst>
              <a:ext uri="{FF2B5EF4-FFF2-40B4-BE49-F238E27FC236}">
                <a16:creationId xmlns:a16="http://schemas.microsoft.com/office/drawing/2014/main" xmlns="" id="{BB80F5AD-678B-4C22-AB7C-A5FEDDBD336E}"/>
              </a:ext>
            </a:extLst>
          </p:cNvPr>
          <p:cNvSpPr>
            <a:spLocks noChangeArrowheads="1"/>
          </p:cNvSpPr>
          <p:nvPr/>
        </p:nvSpPr>
        <p:spPr bwMode="auto">
          <a:xfrm>
            <a:off x="5046913"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34" name="Rectangle 30">
            <a:extLst>
              <a:ext uri="{FF2B5EF4-FFF2-40B4-BE49-F238E27FC236}">
                <a16:creationId xmlns:a16="http://schemas.microsoft.com/office/drawing/2014/main" xmlns="" id="{66900A16-7821-4FCA-B61F-0CCB3E6A1CF6}"/>
              </a:ext>
            </a:extLst>
          </p:cNvPr>
          <p:cNvSpPr>
            <a:spLocks noChangeArrowheads="1"/>
          </p:cNvSpPr>
          <p:nvPr/>
        </p:nvSpPr>
        <p:spPr bwMode="auto">
          <a:xfrm>
            <a:off x="5943850"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a:solidFill>
                  <a:srgbClr val="3333FF"/>
                </a:solidFill>
                <a:ea typeface="宋体"/>
                <a:cs typeface="Times New Roman" pitchFamily="18" charset="0"/>
              </a:rPr>
              <a:t>a</a:t>
            </a:r>
            <a:r>
              <a:rPr lang="en-US" altLang="zh-CN" sz="2600" b="1" kern="0" baseline="-25000" dirty="0">
                <a:solidFill>
                  <a:srgbClr val="3333FF"/>
                </a:solidFill>
                <a:ea typeface="宋体"/>
                <a:cs typeface="Times New Roman" pitchFamily="18" charset="0"/>
              </a:rPr>
              <a:t>n-1</a:t>
            </a:r>
          </a:p>
        </p:txBody>
      </p:sp>
      <p:sp>
        <p:nvSpPr>
          <p:cNvPr id="35" name="Rectangle 31">
            <a:extLst>
              <a:ext uri="{FF2B5EF4-FFF2-40B4-BE49-F238E27FC236}">
                <a16:creationId xmlns:a16="http://schemas.microsoft.com/office/drawing/2014/main" xmlns="" id="{286EB650-EEFB-4ECC-8B64-B5068C76162D}"/>
              </a:ext>
            </a:extLst>
          </p:cNvPr>
          <p:cNvSpPr>
            <a:spLocks noChangeArrowheads="1"/>
          </p:cNvSpPr>
          <p:nvPr/>
        </p:nvSpPr>
        <p:spPr bwMode="auto">
          <a:xfrm>
            <a:off x="6485188"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36" name="Rectangle 32">
            <a:extLst>
              <a:ext uri="{FF2B5EF4-FFF2-40B4-BE49-F238E27FC236}">
                <a16:creationId xmlns:a16="http://schemas.microsoft.com/office/drawing/2014/main" xmlns="" id="{11FF5F2D-017B-4A54-A2B0-970EE3DFF661}"/>
              </a:ext>
            </a:extLst>
          </p:cNvPr>
          <p:cNvSpPr>
            <a:spLocks noChangeArrowheads="1"/>
          </p:cNvSpPr>
          <p:nvPr/>
        </p:nvSpPr>
        <p:spPr bwMode="auto">
          <a:xfrm>
            <a:off x="8825163"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a:solidFill>
                  <a:srgbClr val="3333FF"/>
                </a:solidFill>
                <a:ea typeface="宋体"/>
                <a:cs typeface="Times New Roman" pitchFamily="18" charset="0"/>
              </a:rPr>
              <a:t>a</a:t>
            </a:r>
            <a:r>
              <a:rPr lang="en-US" altLang="zh-CN" sz="2600" b="1" kern="0" baseline="-25000" dirty="0">
                <a:solidFill>
                  <a:srgbClr val="3333FF"/>
                </a:solidFill>
                <a:ea typeface="宋体"/>
                <a:cs typeface="Times New Roman" pitchFamily="18" charset="0"/>
              </a:rPr>
              <a:t>1</a:t>
            </a:r>
          </a:p>
        </p:txBody>
      </p:sp>
      <p:sp>
        <p:nvSpPr>
          <p:cNvPr id="37" name="Rectangle 33">
            <a:extLst>
              <a:ext uri="{FF2B5EF4-FFF2-40B4-BE49-F238E27FC236}">
                <a16:creationId xmlns:a16="http://schemas.microsoft.com/office/drawing/2014/main" xmlns="" id="{0B5094C3-CEB6-4790-B356-CF1F0186F91D}"/>
              </a:ext>
            </a:extLst>
          </p:cNvPr>
          <p:cNvSpPr>
            <a:spLocks noChangeArrowheads="1"/>
          </p:cNvSpPr>
          <p:nvPr/>
        </p:nvSpPr>
        <p:spPr bwMode="auto">
          <a:xfrm>
            <a:off x="9366500"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kern="0" dirty="0">
                <a:solidFill>
                  <a:prstClr val="black"/>
                </a:solidFill>
                <a:latin typeface="Calibri"/>
                <a:ea typeface="宋体"/>
              </a:rPr>
              <a:t>∧</a:t>
            </a:r>
          </a:p>
        </p:txBody>
      </p:sp>
      <p:sp>
        <p:nvSpPr>
          <p:cNvPr id="38" name="Text Box 34">
            <a:extLst>
              <a:ext uri="{FF2B5EF4-FFF2-40B4-BE49-F238E27FC236}">
                <a16:creationId xmlns:a16="http://schemas.microsoft.com/office/drawing/2014/main" xmlns="" id="{53FD4A7F-B1B7-4206-828A-B5007EC4CB59}"/>
              </a:ext>
            </a:extLst>
          </p:cNvPr>
          <p:cNvSpPr txBox="1">
            <a:spLocks noChangeArrowheads="1"/>
          </p:cNvSpPr>
          <p:nvPr/>
        </p:nvSpPr>
        <p:spPr bwMode="auto">
          <a:xfrm>
            <a:off x="7529763" y="5691848"/>
            <a:ext cx="5762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600">
                <a:solidFill>
                  <a:srgbClr val="3333FF"/>
                </a:solidFill>
                <a:latin typeface="宋体" pitchFamily="2" charset="-122"/>
                <a:ea typeface="宋体" pitchFamily="2" charset="-122"/>
                <a:cs typeface="Times New Roman" pitchFamily="18" charset="0"/>
              </a:rPr>
              <a:t>…</a:t>
            </a:r>
            <a:endParaRPr kumimoji="1" lang="en-US" altLang="zh-CN" sz="2600">
              <a:solidFill>
                <a:srgbClr val="3333FF"/>
              </a:solidFill>
              <a:latin typeface="Times New Roman" pitchFamily="18" charset="0"/>
              <a:ea typeface="宋体" pitchFamily="2" charset="-122"/>
              <a:cs typeface="Times New Roman" pitchFamily="18" charset="0"/>
            </a:endParaRPr>
          </a:p>
        </p:txBody>
      </p:sp>
      <p:sp>
        <p:nvSpPr>
          <p:cNvPr id="40" name="Line 38">
            <a:extLst>
              <a:ext uri="{FF2B5EF4-FFF2-40B4-BE49-F238E27FC236}">
                <a16:creationId xmlns:a16="http://schemas.microsoft.com/office/drawing/2014/main" xmlns="" id="{9A2BB5FB-B51A-41F7-8895-514844A882F4}"/>
              </a:ext>
            </a:extLst>
          </p:cNvPr>
          <p:cNvSpPr>
            <a:spLocks noChangeShapeType="1"/>
          </p:cNvSpPr>
          <p:nvPr/>
        </p:nvSpPr>
        <p:spPr bwMode="auto">
          <a:xfrm>
            <a:off x="5369176" y="5907748"/>
            <a:ext cx="576263" cy="0"/>
          </a:xfrm>
          <a:prstGeom prst="line">
            <a:avLst/>
          </a:prstGeom>
          <a:noFill/>
          <a:ln w="38100">
            <a:solidFill>
              <a:srgbClr val="C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41" name="Line 39">
            <a:extLst>
              <a:ext uri="{FF2B5EF4-FFF2-40B4-BE49-F238E27FC236}">
                <a16:creationId xmlns:a16="http://schemas.microsoft.com/office/drawing/2014/main" xmlns="" id="{17508B71-BACC-4610-82ED-F7621EE666C4}"/>
              </a:ext>
            </a:extLst>
          </p:cNvPr>
          <p:cNvSpPr>
            <a:spLocks noChangeShapeType="1"/>
          </p:cNvSpPr>
          <p:nvPr/>
        </p:nvSpPr>
        <p:spPr bwMode="auto">
          <a:xfrm>
            <a:off x="6810626" y="5907748"/>
            <a:ext cx="576263" cy="0"/>
          </a:xfrm>
          <a:prstGeom prst="line">
            <a:avLst/>
          </a:prstGeom>
          <a:noFill/>
          <a:ln w="38100">
            <a:solidFill>
              <a:srgbClr val="C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42" name="Line 40">
            <a:extLst>
              <a:ext uri="{FF2B5EF4-FFF2-40B4-BE49-F238E27FC236}">
                <a16:creationId xmlns:a16="http://schemas.microsoft.com/office/drawing/2014/main" xmlns="" id="{6FCD1064-0409-4FF2-874E-1F6F98073B29}"/>
              </a:ext>
            </a:extLst>
          </p:cNvPr>
          <p:cNvSpPr>
            <a:spLocks noChangeShapeType="1"/>
          </p:cNvSpPr>
          <p:nvPr/>
        </p:nvSpPr>
        <p:spPr bwMode="auto">
          <a:xfrm>
            <a:off x="8250488" y="5907748"/>
            <a:ext cx="576262" cy="0"/>
          </a:xfrm>
          <a:prstGeom prst="line">
            <a:avLst/>
          </a:prstGeom>
          <a:noFill/>
          <a:ln w="38100">
            <a:solidFill>
              <a:srgbClr val="C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cxnSp>
        <p:nvCxnSpPr>
          <p:cNvPr id="43" name="直接箭头连接符 42">
            <a:extLst>
              <a:ext uri="{FF2B5EF4-FFF2-40B4-BE49-F238E27FC236}">
                <a16:creationId xmlns:a16="http://schemas.microsoft.com/office/drawing/2014/main" xmlns="" id="{D10B046A-B015-4E36-BDB5-5F4B97822761}"/>
              </a:ext>
            </a:extLst>
          </p:cNvPr>
          <p:cNvCxnSpPr>
            <a:cxnSpLocks/>
            <a:endCxn id="32" idx="1"/>
          </p:cNvCxnSpPr>
          <p:nvPr/>
        </p:nvCxnSpPr>
        <p:spPr bwMode="auto">
          <a:xfrm>
            <a:off x="3886200" y="5006048"/>
            <a:ext cx="619375" cy="901700"/>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Tree>
    <p:extLst>
      <p:ext uri="{BB962C8B-B14F-4D97-AF65-F5344CB8AC3E}">
        <p14:creationId xmlns:p14="http://schemas.microsoft.com/office/powerpoint/2010/main" xmlns="" val="5935224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xmlns="" id="{F0D495B1-E48E-40A2-A0B3-2DA98A4B7171}"/>
              </a:ext>
            </a:extLst>
          </p:cNvPr>
          <p:cNvSpPr txBox="1">
            <a:spLocks noChangeArrowheads="1"/>
          </p:cNvSpPr>
          <p:nvPr/>
        </p:nvSpPr>
        <p:spPr bwMode="auto">
          <a:xfrm>
            <a:off x="303583" y="521391"/>
            <a:ext cx="4807147" cy="61550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spcBef>
                <a:spcPts val="600"/>
              </a:spcBef>
              <a:spcAft>
                <a:spcPts val="300"/>
              </a:spcAft>
              <a:buNone/>
            </a:pPr>
            <a:r>
              <a:rPr lang="en-US" altLang="zh-CN" sz="2000" kern="0" dirty="0"/>
              <a:t>void  </a:t>
            </a:r>
            <a:r>
              <a:rPr lang="en-US" altLang="zh-CN" sz="2000" kern="0" dirty="0" err="1"/>
              <a:t>ReverseList</a:t>
            </a:r>
            <a:r>
              <a:rPr lang="en-US" altLang="zh-CN" sz="2000" kern="0" dirty="0"/>
              <a:t>(</a:t>
            </a:r>
            <a:r>
              <a:rPr lang="en-US" altLang="zh-CN" sz="2000" kern="0" dirty="0" err="1"/>
              <a:t>LinkList</a:t>
            </a:r>
            <a:r>
              <a:rPr lang="zh-CN" altLang="en-US" sz="2000" kern="0" dirty="0"/>
              <a:t>  </a:t>
            </a:r>
            <a:r>
              <a:rPr lang="en-US" altLang="zh-CN" sz="2000" kern="0" dirty="0"/>
              <a:t>L) {  </a:t>
            </a:r>
          </a:p>
          <a:p>
            <a:pPr>
              <a:spcBef>
                <a:spcPts val="600"/>
              </a:spcBef>
              <a:spcAft>
                <a:spcPts val="300"/>
              </a:spcAft>
              <a:buNone/>
            </a:pPr>
            <a:r>
              <a:rPr lang="en-US" altLang="zh-CN" sz="2000" dirty="0"/>
              <a:t>    Node *p, *q;</a:t>
            </a:r>
            <a:endParaRPr lang="en-US" altLang="zh-CN" sz="2000" kern="0" dirty="0"/>
          </a:p>
          <a:p>
            <a:pPr>
              <a:spcBef>
                <a:spcPts val="600"/>
              </a:spcBef>
              <a:spcAft>
                <a:spcPts val="300"/>
              </a:spcAft>
              <a:buFont typeface="Wingdings" panose="05000000000000000000" pitchFamily="2" charset="2"/>
              <a:buNone/>
            </a:pPr>
            <a:r>
              <a:rPr lang="en-US" altLang="zh-CN" sz="2000" kern="0" dirty="0"/>
              <a:t>    p=L-&gt;next;            </a:t>
            </a:r>
          </a:p>
          <a:p>
            <a:pPr>
              <a:spcBef>
                <a:spcPts val="600"/>
              </a:spcBef>
              <a:spcAft>
                <a:spcPts val="300"/>
              </a:spcAft>
              <a:buFont typeface="Wingdings" panose="05000000000000000000" pitchFamily="2" charset="2"/>
              <a:buNone/>
            </a:pPr>
            <a:r>
              <a:rPr lang="en-US" altLang="zh-CN" sz="2000" kern="0" dirty="0">
                <a:solidFill>
                  <a:srgbClr val="CC00CC"/>
                </a:solidFill>
              </a:rPr>
              <a:t>    /* P</a:t>
            </a:r>
            <a:r>
              <a:rPr lang="zh-CN" altLang="en-US" sz="2000" kern="0" dirty="0">
                <a:solidFill>
                  <a:srgbClr val="CC00CC"/>
                </a:solidFill>
              </a:rPr>
              <a:t>为原链表的当前处理结点*</a:t>
            </a:r>
            <a:r>
              <a:rPr lang="en-US" altLang="zh-CN" sz="2000" kern="0" dirty="0">
                <a:solidFill>
                  <a:srgbClr val="CC00CC"/>
                </a:solidFill>
              </a:rPr>
              <a:t>/</a:t>
            </a:r>
          </a:p>
          <a:p>
            <a:pPr>
              <a:spcBef>
                <a:spcPts val="600"/>
              </a:spcBef>
              <a:spcAft>
                <a:spcPts val="300"/>
              </a:spcAft>
              <a:buFont typeface="Wingdings" panose="05000000000000000000" pitchFamily="2" charset="2"/>
              <a:buNone/>
            </a:pPr>
            <a:r>
              <a:rPr lang="en-US" altLang="zh-CN" sz="2000" kern="0" dirty="0"/>
              <a:t>    L-&gt;next=NULL;     </a:t>
            </a:r>
          </a:p>
          <a:p>
            <a:pPr>
              <a:spcBef>
                <a:spcPts val="600"/>
              </a:spcBef>
              <a:spcAft>
                <a:spcPts val="300"/>
              </a:spcAft>
              <a:buFont typeface="Wingdings" panose="05000000000000000000" pitchFamily="2" charset="2"/>
              <a:buNone/>
            </a:pPr>
            <a:r>
              <a:rPr lang="en-US" altLang="zh-CN" sz="2000" kern="0" dirty="0">
                <a:solidFill>
                  <a:srgbClr val="CC00CC"/>
                </a:solidFill>
              </a:rPr>
              <a:t>    /*</a:t>
            </a:r>
            <a:r>
              <a:rPr lang="zh-CN" altLang="en-US" sz="2000" kern="0" dirty="0">
                <a:solidFill>
                  <a:srgbClr val="CC00CC"/>
                </a:solidFill>
              </a:rPr>
              <a:t>逆置单链表初始为空表*</a:t>
            </a:r>
            <a:r>
              <a:rPr lang="en-US" altLang="zh-CN" sz="2000" kern="0" dirty="0">
                <a:solidFill>
                  <a:srgbClr val="CC00CC"/>
                </a:solidFill>
              </a:rPr>
              <a:t>/</a:t>
            </a:r>
          </a:p>
          <a:p>
            <a:pPr>
              <a:spcBef>
                <a:spcPts val="600"/>
              </a:spcBef>
              <a:spcAft>
                <a:spcPts val="300"/>
              </a:spcAft>
              <a:buFont typeface="Wingdings" panose="05000000000000000000" pitchFamily="2" charset="2"/>
              <a:buNone/>
            </a:pPr>
            <a:r>
              <a:rPr lang="en-US" altLang="zh-CN" sz="2000" kern="0" dirty="0"/>
              <a:t>    while(p!=NULL) {  </a:t>
            </a:r>
          </a:p>
          <a:p>
            <a:pPr>
              <a:spcBef>
                <a:spcPts val="600"/>
              </a:spcBef>
              <a:spcAft>
                <a:spcPts val="300"/>
              </a:spcAft>
              <a:buFont typeface="Wingdings" panose="05000000000000000000" pitchFamily="2" charset="2"/>
              <a:buNone/>
            </a:pPr>
            <a:r>
              <a:rPr lang="en-US" altLang="zh-CN" sz="2000" kern="0" dirty="0">
                <a:solidFill>
                  <a:srgbClr val="CC00CC"/>
                </a:solidFill>
              </a:rPr>
              <a:t>    /*</a:t>
            </a:r>
            <a:r>
              <a:rPr lang="zh-CN" altLang="en-US" sz="2000" kern="0" dirty="0">
                <a:solidFill>
                  <a:srgbClr val="CC00CC"/>
                </a:solidFill>
              </a:rPr>
              <a:t>当原链表未处理完*</a:t>
            </a:r>
            <a:r>
              <a:rPr lang="en-US" altLang="zh-CN" sz="2000" kern="0" dirty="0">
                <a:solidFill>
                  <a:srgbClr val="CC00CC"/>
                </a:solidFill>
              </a:rPr>
              <a:t>/</a:t>
            </a:r>
          </a:p>
          <a:p>
            <a:pPr>
              <a:spcBef>
                <a:spcPts val="600"/>
              </a:spcBef>
              <a:spcAft>
                <a:spcPts val="300"/>
              </a:spcAft>
              <a:buFont typeface="Wingdings" panose="05000000000000000000" pitchFamily="2" charset="2"/>
              <a:buNone/>
            </a:pPr>
            <a:r>
              <a:rPr lang="en-US" altLang="zh-CN" sz="2000" kern="0" dirty="0"/>
              <a:t>        q=p-&gt;next</a:t>
            </a:r>
          </a:p>
          <a:p>
            <a:pPr>
              <a:spcBef>
                <a:spcPts val="600"/>
              </a:spcBef>
              <a:spcAft>
                <a:spcPts val="300"/>
              </a:spcAft>
              <a:buFont typeface="Wingdings" panose="05000000000000000000" pitchFamily="2" charset="2"/>
              <a:buNone/>
            </a:pPr>
            <a:r>
              <a:rPr lang="en-US" altLang="zh-CN" sz="2000" kern="0" dirty="0"/>
              <a:t>        p-&gt;next=L-&gt;next; </a:t>
            </a:r>
          </a:p>
          <a:p>
            <a:pPr>
              <a:spcBef>
                <a:spcPts val="600"/>
              </a:spcBef>
              <a:spcAft>
                <a:spcPts val="300"/>
              </a:spcAft>
              <a:buFont typeface="Wingdings" panose="05000000000000000000" pitchFamily="2" charset="2"/>
              <a:buNone/>
            </a:pPr>
            <a:r>
              <a:rPr lang="en-US" altLang="zh-CN" sz="2000" kern="0" dirty="0"/>
              <a:t>        L-&gt;next=p; </a:t>
            </a:r>
          </a:p>
          <a:p>
            <a:pPr>
              <a:spcBef>
                <a:spcPts val="600"/>
              </a:spcBef>
              <a:spcAft>
                <a:spcPts val="300"/>
              </a:spcAft>
              <a:buFont typeface="Wingdings" panose="05000000000000000000" pitchFamily="2" charset="2"/>
              <a:buNone/>
            </a:pPr>
            <a:r>
              <a:rPr lang="en-US" altLang="zh-CN" sz="2000" kern="0" dirty="0"/>
              <a:t>        p=q;    </a:t>
            </a:r>
          </a:p>
          <a:p>
            <a:pPr>
              <a:spcBef>
                <a:spcPts val="600"/>
              </a:spcBef>
              <a:spcAft>
                <a:spcPts val="300"/>
              </a:spcAft>
              <a:buFont typeface="Wingdings" panose="05000000000000000000" pitchFamily="2" charset="2"/>
              <a:buNone/>
            </a:pPr>
            <a:r>
              <a:rPr lang="en-US" altLang="zh-CN" sz="2000" kern="0" dirty="0">
                <a:solidFill>
                  <a:srgbClr val="CC00CC"/>
                </a:solidFill>
              </a:rPr>
              <a:t>        /*p</a:t>
            </a:r>
            <a:r>
              <a:rPr lang="zh-CN" altLang="en-US" sz="2000" kern="0" dirty="0">
                <a:solidFill>
                  <a:srgbClr val="CC00CC"/>
                </a:solidFill>
              </a:rPr>
              <a:t>指向下一个待插入的结点*</a:t>
            </a:r>
            <a:r>
              <a:rPr lang="en-US" altLang="zh-CN" sz="2000" kern="0" dirty="0">
                <a:solidFill>
                  <a:srgbClr val="CC00CC"/>
                </a:solidFill>
              </a:rPr>
              <a:t>/</a:t>
            </a:r>
          </a:p>
          <a:p>
            <a:pPr>
              <a:spcBef>
                <a:spcPts val="600"/>
              </a:spcBef>
              <a:spcAft>
                <a:spcPts val="300"/>
              </a:spcAft>
              <a:buFont typeface="Wingdings" panose="05000000000000000000" pitchFamily="2" charset="2"/>
              <a:buNone/>
            </a:pPr>
            <a:r>
              <a:rPr lang="en-US" altLang="zh-CN" sz="2000" kern="0" dirty="0"/>
              <a:t>    }</a:t>
            </a:r>
          </a:p>
          <a:p>
            <a:pPr>
              <a:spcBef>
                <a:spcPts val="600"/>
              </a:spcBef>
              <a:spcAft>
                <a:spcPts val="300"/>
              </a:spcAft>
              <a:buFont typeface="Wingdings" panose="05000000000000000000" pitchFamily="2" charset="2"/>
              <a:buNone/>
            </a:pPr>
            <a:r>
              <a:rPr lang="en-US" altLang="zh-CN" sz="2000" kern="0" dirty="0"/>
              <a:t>}</a:t>
            </a:r>
          </a:p>
        </p:txBody>
      </p:sp>
      <p:sp>
        <p:nvSpPr>
          <p:cNvPr id="59" name="矩形 58">
            <a:extLst>
              <a:ext uri="{FF2B5EF4-FFF2-40B4-BE49-F238E27FC236}">
                <a16:creationId xmlns:a16="http://schemas.microsoft.com/office/drawing/2014/main" xmlns="" id="{FAE63C94-0D40-4E49-9B5B-CFFEDDFEE120}"/>
              </a:ext>
            </a:extLst>
          </p:cNvPr>
          <p:cNvSpPr/>
          <p:nvPr/>
        </p:nvSpPr>
        <p:spPr>
          <a:xfrm>
            <a:off x="5867606" y="550507"/>
            <a:ext cx="408156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endParaRPr lang="en-US" altLang="zh-CN" sz="1600" b="1" dirty="0">
              <a:solidFill>
                <a:srgbClr val="990033"/>
              </a:solidFill>
              <a:latin typeface="微软雅黑" panose="020B0503020204020204" pitchFamily="34" charset="-122"/>
              <a:ea typeface="微软雅黑" panose="020B0503020204020204" pitchFamily="34" charset="-122"/>
              <a:cs typeface="+mj-cs"/>
            </a:endParaRPr>
          </a:p>
        </p:txBody>
      </p:sp>
      <p:sp>
        <p:nvSpPr>
          <p:cNvPr id="60" name="矩形 59">
            <a:extLst>
              <a:ext uri="{FF2B5EF4-FFF2-40B4-BE49-F238E27FC236}">
                <a16:creationId xmlns:a16="http://schemas.microsoft.com/office/drawing/2014/main" xmlns="" id="{14FAA488-2F85-46D8-8589-BCF940029208}"/>
              </a:ext>
            </a:extLst>
          </p:cNvPr>
          <p:cNvSpPr/>
          <p:nvPr/>
        </p:nvSpPr>
        <p:spPr>
          <a:xfrm>
            <a:off x="4827593" y="456151"/>
            <a:ext cx="702628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zh-CN" altLang="en-US" sz="2800" b="1" dirty="0">
                <a:solidFill>
                  <a:srgbClr val="990033"/>
                </a:solidFill>
                <a:latin typeface="微软雅黑" panose="020B0503020204020204" pitchFamily="34" charset="-122"/>
                <a:ea typeface="微软雅黑" panose="020B0503020204020204" pitchFamily="34" charset="-122"/>
                <a:cs typeface="+mj-cs"/>
              </a:rPr>
              <a:t>例</a:t>
            </a:r>
            <a:r>
              <a:rPr lang="en-US" altLang="zh-CN" sz="2800" b="1" dirty="0">
                <a:solidFill>
                  <a:srgbClr val="990033"/>
                </a:solidFill>
                <a:latin typeface="微软雅黑" panose="020B0503020204020204" pitchFamily="34" charset="-122"/>
                <a:ea typeface="微软雅黑" panose="020B0503020204020204" pitchFamily="34" charset="-122"/>
                <a:cs typeface="+mj-cs"/>
              </a:rPr>
              <a:t>2.7 </a:t>
            </a:r>
            <a:r>
              <a:rPr lang="zh-CN" altLang="en-US" sz="2800" b="1" dirty="0">
                <a:solidFill>
                  <a:srgbClr val="990033"/>
                </a:solidFill>
                <a:latin typeface="微软雅黑" panose="020B0503020204020204" pitchFamily="34" charset="-122"/>
                <a:ea typeface="微软雅黑" panose="020B0503020204020204" pitchFamily="34" charset="-122"/>
                <a:cs typeface="+mj-cs"/>
              </a:rPr>
              <a:t>带头结点单链表的就地逆置</a:t>
            </a:r>
          </a:p>
        </p:txBody>
      </p:sp>
      <p:sp>
        <p:nvSpPr>
          <p:cNvPr id="65" name="Rectangle 6">
            <a:extLst>
              <a:ext uri="{FF2B5EF4-FFF2-40B4-BE49-F238E27FC236}">
                <a16:creationId xmlns:a16="http://schemas.microsoft.com/office/drawing/2014/main" xmlns="" id="{A6BF8202-E5A5-425A-95EA-AC83C0F586FB}"/>
              </a:ext>
            </a:extLst>
          </p:cNvPr>
          <p:cNvSpPr>
            <a:spLocks noChangeArrowheads="1"/>
          </p:cNvSpPr>
          <p:nvPr/>
        </p:nvSpPr>
        <p:spPr bwMode="auto">
          <a:xfrm>
            <a:off x="5193964" y="4107398"/>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66" name="Rectangle 7">
            <a:extLst>
              <a:ext uri="{FF2B5EF4-FFF2-40B4-BE49-F238E27FC236}">
                <a16:creationId xmlns:a16="http://schemas.microsoft.com/office/drawing/2014/main" xmlns="" id="{60234B7D-6894-4B66-B9FA-4C041299027E}"/>
              </a:ext>
            </a:extLst>
          </p:cNvPr>
          <p:cNvSpPr>
            <a:spLocks noChangeArrowheads="1"/>
          </p:cNvSpPr>
          <p:nvPr/>
        </p:nvSpPr>
        <p:spPr bwMode="auto">
          <a:xfrm>
            <a:off x="5581894" y="4107398"/>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67" name="Rectangle 28">
            <a:extLst>
              <a:ext uri="{FF2B5EF4-FFF2-40B4-BE49-F238E27FC236}">
                <a16:creationId xmlns:a16="http://schemas.microsoft.com/office/drawing/2014/main" xmlns="" id="{1CB3B6E0-E923-411B-BB57-2B6820D7B8B4}"/>
              </a:ext>
            </a:extLst>
          </p:cNvPr>
          <p:cNvSpPr>
            <a:spLocks noChangeArrowheads="1"/>
          </p:cNvSpPr>
          <p:nvPr/>
        </p:nvSpPr>
        <p:spPr bwMode="auto">
          <a:xfrm>
            <a:off x="6174595" y="410739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68" name="Rectangle 29">
            <a:extLst>
              <a:ext uri="{FF2B5EF4-FFF2-40B4-BE49-F238E27FC236}">
                <a16:creationId xmlns:a16="http://schemas.microsoft.com/office/drawing/2014/main" xmlns="" id="{0869677A-9324-41F0-A81F-C3447D580593}"/>
              </a:ext>
            </a:extLst>
          </p:cNvPr>
          <p:cNvSpPr>
            <a:spLocks noChangeArrowheads="1"/>
          </p:cNvSpPr>
          <p:nvPr/>
        </p:nvSpPr>
        <p:spPr bwMode="auto">
          <a:xfrm>
            <a:off x="6562525" y="410739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69" name="Rectangle 30">
            <a:extLst>
              <a:ext uri="{FF2B5EF4-FFF2-40B4-BE49-F238E27FC236}">
                <a16:creationId xmlns:a16="http://schemas.microsoft.com/office/drawing/2014/main" xmlns="" id="{FFF60D96-C0C3-433C-9F5A-1D42EDE6A4BB}"/>
              </a:ext>
            </a:extLst>
          </p:cNvPr>
          <p:cNvSpPr>
            <a:spLocks noChangeArrowheads="1"/>
          </p:cNvSpPr>
          <p:nvPr/>
        </p:nvSpPr>
        <p:spPr bwMode="auto">
          <a:xfrm>
            <a:off x="7205282" y="410739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2</a:t>
            </a:r>
            <a:endParaRPr lang="en-US" altLang="zh-CN" sz="2000" b="1" kern="0" baseline="-25000" dirty="0">
              <a:solidFill>
                <a:srgbClr val="3333FF"/>
              </a:solidFill>
              <a:ea typeface="宋体"/>
              <a:cs typeface="Times New Roman" pitchFamily="18" charset="0"/>
            </a:endParaRPr>
          </a:p>
        </p:txBody>
      </p:sp>
      <p:sp>
        <p:nvSpPr>
          <p:cNvPr id="70" name="Rectangle 31">
            <a:extLst>
              <a:ext uri="{FF2B5EF4-FFF2-40B4-BE49-F238E27FC236}">
                <a16:creationId xmlns:a16="http://schemas.microsoft.com/office/drawing/2014/main" xmlns="" id="{3B83ACA3-91AC-4B95-92B8-67418E0F7385}"/>
              </a:ext>
            </a:extLst>
          </p:cNvPr>
          <p:cNvSpPr>
            <a:spLocks noChangeArrowheads="1"/>
          </p:cNvSpPr>
          <p:nvPr/>
        </p:nvSpPr>
        <p:spPr bwMode="auto">
          <a:xfrm>
            <a:off x="7593211" y="410739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71" name="Rectangle 32">
            <a:extLst>
              <a:ext uri="{FF2B5EF4-FFF2-40B4-BE49-F238E27FC236}">
                <a16:creationId xmlns:a16="http://schemas.microsoft.com/office/drawing/2014/main" xmlns="" id="{87C71F95-C934-487A-A7BA-4578DA3BD59A}"/>
              </a:ext>
            </a:extLst>
          </p:cNvPr>
          <p:cNvSpPr>
            <a:spLocks noChangeArrowheads="1"/>
          </p:cNvSpPr>
          <p:nvPr/>
        </p:nvSpPr>
        <p:spPr bwMode="auto">
          <a:xfrm>
            <a:off x="10925863" y="410767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72" name="Rectangle 33">
            <a:extLst>
              <a:ext uri="{FF2B5EF4-FFF2-40B4-BE49-F238E27FC236}">
                <a16:creationId xmlns:a16="http://schemas.microsoft.com/office/drawing/2014/main" xmlns="" id="{63ABC00F-3764-4A53-9400-13652E4E22C7}"/>
              </a:ext>
            </a:extLst>
          </p:cNvPr>
          <p:cNvSpPr>
            <a:spLocks noChangeArrowheads="1"/>
          </p:cNvSpPr>
          <p:nvPr/>
        </p:nvSpPr>
        <p:spPr bwMode="auto">
          <a:xfrm>
            <a:off x="11313792" y="410767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73" name="Text Box 34">
            <a:extLst>
              <a:ext uri="{FF2B5EF4-FFF2-40B4-BE49-F238E27FC236}">
                <a16:creationId xmlns:a16="http://schemas.microsoft.com/office/drawing/2014/main" xmlns="" id="{924D60EC-382A-4446-B234-7C6E418E29D0}"/>
              </a:ext>
            </a:extLst>
          </p:cNvPr>
          <p:cNvSpPr txBox="1">
            <a:spLocks noChangeArrowheads="1"/>
          </p:cNvSpPr>
          <p:nvPr/>
        </p:nvSpPr>
        <p:spPr bwMode="auto">
          <a:xfrm>
            <a:off x="10170336" y="4120657"/>
            <a:ext cx="4129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74" name="Arc 35">
            <a:extLst>
              <a:ext uri="{FF2B5EF4-FFF2-40B4-BE49-F238E27FC236}">
                <a16:creationId xmlns:a16="http://schemas.microsoft.com/office/drawing/2014/main" xmlns="" id="{A0ABADC8-6099-4BD3-B9EB-FBC675D8F307}"/>
              </a:ext>
            </a:extLst>
          </p:cNvPr>
          <p:cNvSpPr>
            <a:spLocks/>
          </p:cNvSpPr>
          <p:nvPr/>
        </p:nvSpPr>
        <p:spPr bwMode="auto">
          <a:xfrm>
            <a:off x="5043140" y="3992115"/>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75" name="Text Box 36">
            <a:extLst>
              <a:ext uri="{FF2B5EF4-FFF2-40B4-BE49-F238E27FC236}">
                <a16:creationId xmlns:a16="http://schemas.microsoft.com/office/drawing/2014/main" xmlns="" id="{51AFE544-E977-4BE6-B67E-63EBA7BF2611}"/>
              </a:ext>
            </a:extLst>
          </p:cNvPr>
          <p:cNvSpPr txBox="1">
            <a:spLocks noChangeArrowheads="1"/>
          </p:cNvSpPr>
          <p:nvPr/>
        </p:nvSpPr>
        <p:spPr bwMode="auto">
          <a:xfrm>
            <a:off x="4733138" y="3854016"/>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77" name="Line 40">
            <a:extLst>
              <a:ext uri="{FF2B5EF4-FFF2-40B4-BE49-F238E27FC236}">
                <a16:creationId xmlns:a16="http://schemas.microsoft.com/office/drawing/2014/main" xmlns="" id="{984F18E1-0FF1-4047-9550-26E87339D249}"/>
              </a:ext>
            </a:extLst>
          </p:cNvPr>
          <p:cNvSpPr>
            <a:spLocks noChangeShapeType="1"/>
          </p:cNvSpPr>
          <p:nvPr/>
        </p:nvSpPr>
        <p:spPr bwMode="auto">
          <a:xfrm>
            <a:off x="10512906" y="43207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79" name="Text Box 36">
            <a:extLst>
              <a:ext uri="{FF2B5EF4-FFF2-40B4-BE49-F238E27FC236}">
                <a16:creationId xmlns:a16="http://schemas.microsoft.com/office/drawing/2014/main" xmlns="" id="{F37495B8-0FA1-4974-A94D-E5E5B0C5F642}"/>
              </a:ext>
            </a:extLst>
          </p:cNvPr>
          <p:cNvSpPr txBox="1">
            <a:spLocks noChangeArrowheads="1"/>
          </p:cNvSpPr>
          <p:nvPr/>
        </p:nvSpPr>
        <p:spPr bwMode="auto">
          <a:xfrm>
            <a:off x="8029842" y="3545499"/>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80" name="Text Box 36">
            <a:extLst>
              <a:ext uri="{FF2B5EF4-FFF2-40B4-BE49-F238E27FC236}">
                <a16:creationId xmlns:a16="http://schemas.microsoft.com/office/drawing/2014/main" xmlns="" id="{3E664927-E55B-4423-8D23-E78BE5B28470}"/>
              </a:ext>
            </a:extLst>
          </p:cNvPr>
          <p:cNvSpPr txBox="1">
            <a:spLocks noChangeArrowheads="1"/>
          </p:cNvSpPr>
          <p:nvPr/>
        </p:nvSpPr>
        <p:spPr bwMode="auto">
          <a:xfrm>
            <a:off x="8349645" y="3538179"/>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82" name="Rectangle 32">
            <a:extLst>
              <a:ext uri="{FF2B5EF4-FFF2-40B4-BE49-F238E27FC236}">
                <a16:creationId xmlns:a16="http://schemas.microsoft.com/office/drawing/2014/main" xmlns="" id="{791E473C-40CB-4CAE-BF50-C6455E3146BF}"/>
              </a:ext>
            </a:extLst>
          </p:cNvPr>
          <p:cNvSpPr>
            <a:spLocks noChangeArrowheads="1"/>
          </p:cNvSpPr>
          <p:nvPr/>
        </p:nvSpPr>
        <p:spPr bwMode="auto">
          <a:xfrm>
            <a:off x="8240397" y="4107397"/>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3</a:t>
            </a:r>
          </a:p>
        </p:txBody>
      </p:sp>
      <p:sp>
        <p:nvSpPr>
          <p:cNvPr id="83" name="Rectangle 33">
            <a:extLst>
              <a:ext uri="{FF2B5EF4-FFF2-40B4-BE49-F238E27FC236}">
                <a16:creationId xmlns:a16="http://schemas.microsoft.com/office/drawing/2014/main" xmlns="" id="{71E53E2C-7E8B-402D-8C37-E48296CE9222}"/>
              </a:ext>
            </a:extLst>
          </p:cNvPr>
          <p:cNvSpPr>
            <a:spLocks noChangeArrowheads="1"/>
          </p:cNvSpPr>
          <p:nvPr/>
        </p:nvSpPr>
        <p:spPr bwMode="auto">
          <a:xfrm>
            <a:off x="8628326" y="4107397"/>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84" name="Line 39">
            <a:extLst>
              <a:ext uri="{FF2B5EF4-FFF2-40B4-BE49-F238E27FC236}">
                <a16:creationId xmlns:a16="http://schemas.microsoft.com/office/drawing/2014/main" xmlns="" id="{B5430C76-0272-4707-8647-1866A1961F25}"/>
              </a:ext>
            </a:extLst>
          </p:cNvPr>
          <p:cNvSpPr>
            <a:spLocks noChangeShapeType="1"/>
          </p:cNvSpPr>
          <p:nvPr/>
        </p:nvSpPr>
        <p:spPr bwMode="auto">
          <a:xfrm>
            <a:off x="8821722" y="429405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87" name="直接箭头连接符 86">
            <a:extLst>
              <a:ext uri="{FF2B5EF4-FFF2-40B4-BE49-F238E27FC236}">
                <a16:creationId xmlns:a16="http://schemas.microsoft.com/office/drawing/2014/main" xmlns="" id="{7156BB5D-A2C4-4853-AC06-277EFE344330}"/>
              </a:ext>
            </a:extLst>
          </p:cNvPr>
          <p:cNvCxnSpPr>
            <a:cxnSpLocks/>
          </p:cNvCxnSpPr>
          <p:nvPr/>
        </p:nvCxnSpPr>
        <p:spPr bwMode="auto">
          <a:xfrm>
            <a:off x="8346945" y="3787521"/>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89" name="任意多边形 30">
            <a:extLst>
              <a:ext uri="{FF2B5EF4-FFF2-40B4-BE49-F238E27FC236}">
                <a16:creationId xmlns:a16="http://schemas.microsoft.com/office/drawing/2014/main" xmlns="" id="{49AD12E7-415E-47BC-8A17-9162344EEAB4}"/>
              </a:ext>
            </a:extLst>
          </p:cNvPr>
          <p:cNvSpPr/>
          <p:nvPr/>
        </p:nvSpPr>
        <p:spPr bwMode="auto">
          <a:xfrm>
            <a:off x="5696083" y="3890036"/>
            <a:ext cx="1755850" cy="380678"/>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88" name="任意多边形 43">
            <a:extLst>
              <a:ext uri="{FF2B5EF4-FFF2-40B4-BE49-F238E27FC236}">
                <a16:creationId xmlns:a16="http://schemas.microsoft.com/office/drawing/2014/main" xmlns="" id="{9045F3EE-823A-4B89-8945-DFECA00E5B1E}"/>
              </a:ext>
            </a:extLst>
          </p:cNvPr>
          <p:cNvSpPr/>
          <p:nvPr/>
        </p:nvSpPr>
        <p:spPr>
          <a:xfrm>
            <a:off x="6380505" y="4327274"/>
            <a:ext cx="1587679"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15" name="Rectangle 32">
            <a:extLst>
              <a:ext uri="{FF2B5EF4-FFF2-40B4-BE49-F238E27FC236}">
                <a16:creationId xmlns:a16="http://schemas.microsoft.com/office/drawing/2014/main" xmlns="" id="{ED07812F-EA89-4C72-BDD3-44E31839EB2E}"/>
              </a:ext>
            </a:extLst>
          </p:cNvPr>
          <p:cNvSpPr>
            <a:spLocks noChangeArrowheads="1"/>
          </p:cNvSpPr>
          <p:nvPr/>
        </p:nvSpPr>
        <p:spPr bwMode="auto">
          <a:xfrm>
            <a:off x="9210921" y="411983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16" name="Rectangle 33">
            <a:extLst>
              <a:ext uri="{FF2B5EF4-FFF2-40B4-BE49-F238E27FC236}">
                <a16:creationId xmlns:a16="http://schemas.microsoft.com/office/drawing/2014/main" xmlns="" id="{3843F49E-7BB2-4751-A043-3C6641876DCD}"/>
              </a:ext>
            </a:extLst>
          </p:cNvPr>
          <p:cNvSpPr>
            <a:spLocks noChangeArrowheads="1"/>
          </p:cNvSpPr>
          <p:nvPr/>
        </p:nvSpPr>
        <p:spPr bwMode="auto">
          <a:xfrm>
            <a:off x="9598850" y="411983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17" name="Line 39">
            <a:extLst>
              <a:ext uri="{FF2B5EF4-FFF2-40B4-BE49-F238E27FC236}">
                <a16:creationId xmlns:a16="http://schemas.microsoft.com/office/drawing/2014/main" xmlns="" id="{6806A4EA-522B-4EBB-A014-7DDCD00ECEAB}"/>
              </a:ext>
            </a:extLst>
          </p:cNvPr>
          <p:cNvSpPr>
            <a:spLocks noChangeShapeType="1"/>
          </p:cNvSpPr>
          <p:nvPr/>
        </p:nvSpPr>
        <p:spPr bwMode="auto">
          <a:xfrm>
            <a:off x="9792246" y="4306494"/>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38" name="Rectangle 6">
            <a:extLst>
              <a:ext uri="{FF2B5EF4-FFF2-40B4-BE49-F238E27FC236}">
                <a16:creationId xmlns:a16="http://schemas.microsoft.com/office/drawing/2014/main" xmlns="" id="{E464B251-3DC6-4949-AD35-6CE9C942FF81}"/>
              </a:ext>
            </a:extLst>
          </p:cNvPr>
          <p:cNvSpPr>
            <a:spLocks noChangeArrowheads="1"/>
          </p:cNvSpPr>
          <p:nvPr/>
        </p:nvSpPr>
        <p:spPr bwMode="auto">
          <a:xfrm>
            <a:off x="5126538" y="2912559"/>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39" name="Rectangle 7">
            <a:extLst>
              <a:ext uri="{FF2B5EF4-FFF2-40B4-BE49-F238E27FC236}">
                <a16:creationId xmlns:a16="http://schemas.microsoft.com/office/drawing/2014/main" xmlns="" id="{41CA6513-6BEA-466A-BD0C-DC3EF744022B}"/>
              </a:ext>
            </a:extLst>
          </p:cNvPr>
          <p:cNvSpPr>
            <a:spLocks noChangeArrowheads="1"/>
          </p:cNvSpPr>
          <p:nvPr/>
        </p:nvSpPr>
        <p:spPr bwMode="auto">
          <a:xfrm>
            <a:off x="5514468" y="2912559"/>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40" name="Rectangle 28">
            <a:extLst>
              <a:ext uri="{FF2B5EF4-FFF2-40B4-BE49-F238E27FC236}">
                <a16:creationId xmlns:a16="http://schemas.microsoft.com/office/drawing/2014/main" xmlns="" id="{5A857832-AB10-4A84-9AA6-F5E41DC04BCF}"/>
              </a:ext>
            </a:extLst>
          </p:cNvPr>
          <p:cNvSpPr>
            <a:spLocks noChangeArrowheads="1"/>
          </p:cNvSpPr>
          <p:nvPr/>
        </p:nvSpPr>
        <p:spPr bwMode="auto">
          <a:xfrm>
            <a:off x="6107169" y="291255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41" name="Rectangle 29">
            <a:extLst>
              <a:ext uri="{FF2B5EF4-FFF2-40B4-BE49-F238E27FC236}">
                <a16:creationId xmlns:a16="http://schemas.microsoft.com/office/drawing/2014/main" xmlns="" id="{35FB49CD-B969-4D99-B002-246B8F8BD4FF}"/>
              </a:ext>
            </a:extLst>
          </p:cNvPr>
          <p:cNvSpPr>
            <a:spLocks noChangeArrowheads="1"/>
          </p:cNvSpPr>
          <p:nvPr/>
        </p:nvSpPr>
        <p:spPr bwMode="auto">
          <a:xfrm>
            <a:off x="6495099" y="291255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42" name="Rectangle 30">
            <a:extLst>
              <a:ext uri="{FF2B5EF4-FFF2-40B4-BE49-F238E27FC236}">
                <a16:creationId xmlns:a16="http://schemas.microsoft.com/office/drawing/2014/main" xmlns="" id="{57BACF91-BC5D-414A-84EB-8DA75C6F18BD}"/>
              </a:ext>
            </a:extLst>
          </p:cNvPr>
          <p:cNvSpPr>
            <a:spLocks noChangeArrowheads="1"/>
          </p:cNvSpPr>
          <p:nvPr/>
        </p:nvSpPr>
        <p:spPr bwMode="auto">
          <a:xfrm>
            <a:off x="7137856" y="291255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2</a:t>
            </a:r>
            <a:endParaRPr lang="en-US" altLang="zh-CN" sz="2000" b="1" kern="0" baseline="-25000" dirty="0">
              <a:solidFill>
                <a:srgbClr val="3333FF"/>
              </a:solidFill>
              <a:ea typeface="宋体"/>
              <a:cs typeface="Times New Roman" pitchFamily="18" charset="0"/>
            </a:endParaRPr>
          </a:p>
        </p:txBody>
      </p:sp>
      <p:sp>
        <p:nvSpPr>
          <p:cNvPr id="43" name="Rectangle 31">
            <a:extLst>
              <a:ext uri="{FF2B5EF4-FFF2-40B4-BE49-F238E27FC236}">
                <a16:creationId xmlns:a16="http://schemas.microsoft.com/office/drawing/2014/main" xmlns="" id="{E98B7B08-2657-4A86-B5CB-EB81E478EA33}"/>
              </a:ext>
            </a:extLst>
          </p:cNvPr>
          <p:cNvSpPr>
            <a:spLocks noChangeArrowheads="1"/>
          </p:cNvSpPr>
          <p:nvPr/>
        </p:nvSpPr>
        <p:spPr bwMode="auto">
          <a:xfrm>
            <a:off x="7525785" y="291255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44" name="Rectangle 32">
            <a:extLst>
              <a:ext uri="{FF2B5EF4-FFF2-40B4-BE49-F238E27FC236}">
                <a16:creationId xmlns:a16="http://schemas.microsoft.com/office/drawing/2014/main" xmlns="" id="{2A2618FE-F70D-4F55-BEC5-7060DAFC0169}"/>
              </a:ext>
            </a:extLst>
          </p:cNvPr>
          <p:cNvSpPr>
            <a:spLocks noChangeArrowheads="1"/>
          </p:cNvSpPr>
          <p:nvPr/>
        </p:nvSpPr>
        <p:spPr bwMode="auto">
          <a:xfrm>
            <a:off x="10945038" y="29300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45" name="Rectangle 33">
            <a:extLst>
              <a:ext uri="{FF2B5EF4-FFF2-40B4-BE49-F238E27FC236}">
                <a16:creationId xmlns:a16="http://schemas.microsoft.com/office/drawing/2014/main" xmlns="" id="{5DFE2F62-7F3D-4BEB-B1D1-9445E9AB4857}"/>
              </a:ext>
            </a:extLst>
          </p:cNvPr>
          <p:cNvSpPr>
            <a:spLocks noChangeArrowheads="1"/>
          </p:cNvSpPr>
          <p:nvPr/>
        </p:nvSpPr>
        <p:spPr bwMode="auto">
          <a:xfrm>
            <a:off x="11332967" y="29300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46" name="Text Box 34">
            <a:extLst>
              <a:ext uri="{FF2B5EF4-FFF2-40B4-BE49-F238E27FC236}">
                <a16:creationId xmlns:a16="http://schemas.microsoft.com/office/drawing/2014/main" xmlns="" id="{FC15818D-A13C-49E7-89B6-23DA20C65994}"/>
              </a:ext>
            </a:extLst>
          </p:cNvPr>
          <p:cNvSpPr txBox="1">
            <a:spLocks noChangeArrowheads="1"/>
          </p:cNvSpPr>
          <p:nvPr/>
        </p:nvSpPr>
        <p:spPr bwMode="auto">
          <a:xfrm>
            <a:off x="10183907" y="2910082"/>
            <a:ext cx="4129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47" name="Arc 35">
            <a:extLst>
              <a:ext uri="{FF2B5EF4-FFF2-40B4-BE49-F238E27FC236}">
                <a16:creationId xmlns:a16="http://schemas.microsoft.com/office/drawing/2014/main" xmlns="" id="{7D42D9C7-EBD9-4FD4-A981-AF2B0613708D}"/>
              </a:ext>
            </a:extLst>
          </p:cNvPr>
          <p:cNvSpPr>
            <a:spLocks/>
          </p:cNvSpPr>
          <p:nvPr/>
        </p:nvSpPr>
        <p:spPr bwMode="auto">
          <a:xfrm>
            <a:off x="4975714" y="2797276"/>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48" name="Text Box 36">
            <a:extLst>
              <a:ext uri="{FF2B5EF4-FFF2-40B4-BE49-F238E27FC236}">
                <a16:creationId xmlns:a16="http://schemas.microsoft.com/office/drawing/2014/main" xmlns="" id="{AF024434-76D9-4AD4-B0E2-68952A8215F5}"/>
              </a:ext>
            </a:extLst>
          </p:cNvPr>
          <p:cNvSpPr txBox="1">
            <a:spLocks noChangeArrowheads="1"/>
          </p:cNvSpPr>
          <p:nvPr/>
        </p:nvSpPr>
        <p:spPr bwMode="auto">
          <a:xfrm>
            <a:off x="4665712" y="2659177"/>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50" name="Line 39">
            <a:extLst>
              <a:ext uri="{FF2B5EF4-FFF2-40B4-BE49-F238E27FC236}">
                <a16:creationId xmlns:a16="http://schemas.microsoft.com/office/drawing/2014/main" xmlns="" id="{41D61573-3D0B-4F30-B8DF-610C39778846}"/>
              </a:ext>
            </a:extLst>
          </p:cNvPr>
          <p:cNvSpPr>
            <a:spLocks noChangeShapeType="1"/>
          </p:cNvSpPr>
          <p:nvPr/>
        </p:nvSpPr>
        <p:spPr bwMode="auto">
          <a:xfrm>
            <a:off x="7758998" y="307587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51" name="Line 40">
            <a:extLst>
              <a:ext uri="{FF2B5EF4-FFF2-40B4-BE49-F238E27FC236}">
                <a16:creationId xmlns:a16="http://schemas.microsoft.com/office/drawing/2014/main" xmlns="" id="{26A94AC9-9427-4AD5-9FE8-190D6E369A71}"/>
              </a:ext>
            </a:extLst>
          </p:cNvPr>
          <p:cNvSpPr>
            <a:spLocks noChangeShapeType="1"/>
          </p:cNvSpPr>
          <p:nvPr/>
        </p:nvSpPr>
        <p:spPr bwMode="auto">
          <a:xfrm>
            <a:off x="10533219" y="309336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53" name="直接箭头连接符 52">
            <a:extLst>
              <a:ext uri="{FF2B5EF4-FFF2-40B4-BE49-F238E27FC236}">
                <a16:creationId xmlns:a16="http://schemas.microsoft.com/office/drawing/2014/main" xmlns="" id="{B4543CBE-F2B8-41F3-A5BA-27F9A3F5DA67}"/>
              </a:ext>
            </a:extLst>
          </p:cNvPr>
          <p:cNvCxnSpPr>
            <a:cxnSpLocks/>
          </p:cNvCxnSpPr>
          <p:nvPr/>
        </p:nvCxnSpPr>
        <p:spPr bwMode="auto">
          <a:xfrm>
            <a:off x="7236829" y="2611023"/>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54" name="Text Box 36">
            <a:extLst>
              <a:ext uri="{FF2B5EF4-FFF2-40B4-BE49-F238E27FC236}">
                <a16:creationId xmlns:a16="http://schemas.microsoft.com/office/drawing/2014/main" xmlns="" id="{36D295B6-7D7B-4F83-AED0-CEB352C29BCC}"/>
              </a:ext>
            </a:extLst>
          </p:cNvPr>
          <p:cNvSpPr txBox="1">
            <a:spLocks noChangeArrowheads="1"/>
          </p:cNvSpPr>
          <p:nvPr/>
        </p:nvSpPr>
        <p:spPr bwMode="auto">
          <a:xfrm>
            <a:off x="6904644" y="2343340"/>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55" name="Text Box 36">
            <a:extLst>
              <a:ext uri="{FF2B5EF4-FFF2-40B4-BE49-F238E27FC236}">
                <a16:creationId xmlns:a16="http://schemas.microsoft.com/office/drawing/2014/main" xmlns="" id="{C8B3AA69-3460-44C8-9263-91A20C53B838}"/>
              </a:ext>
            </a:extLst>
          </p:cNvPr>
          <p:cNvSpPr txBox="1">
            <a:spLocks noChangeArrowheads="1"/>
          </p:cNvSpPr>
          <p:nvPr/>
        </p:nvSpPr>
        <p:spPr bwMode="auto">
          <a:xfrm>
            <a:off x="7229133" y="2343340"/>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56" name="Line 39">
            <a:extLst>
              <a:ext uri="{FF2B5EF4-FFF2-40B4-BE49-F238E27FC236}">
                <a16:creationId xmlns:a16="http://schemas.microsoft.com/office/drawing/2014/main" xmlns="" id="{C331CC00-8F07-40ED-B6BA-5D087F12BF31}"/>
              </a:ext>
            </a:extLst>
          </p:cNvPr>
          <p:cNvSpPr>
            <a:spLocks noChangeShapeType="1"/>
          </p:cNvSpPr>
          <p:nvPr/>
        </p:nvSpPr>
        <p:spPr bwMode="auto">
          <a:xfrm>
            <a:off x="5707864" y="30933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57" name="Rectangle 32">
            <a:extLst>
              <a:ext uri="{FF2B5EF4-FFF2-40B4-BE49-F238E27FC236}">
                <a16:creationId xmlns:a16="http://schemas.microsoft.com/office/drawing/2014/main" xmlns="" id="{4D967B72-487B-40BE-89C2-64FAB2AA7280}"/>
              </a:ext>
            </a:extLst>
          </p:cNvPr>
          <p:cNvSpPr>
            <a:spLocks noChangeArrowheads="1"/>
          </p:cNvSpPr>
          <p:nvPr/>
        </p:nvSpPr>
        <p:spPr bwMode="auto">
          <a:xfrm>
            <a:off x="8172971" y="291255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3</a:t>
            </a:r>
          </a:p>
        </p:txBody>
      </p:sp>
      <p:sp>
        <p:nvSpPr>
          <p:cNvPr id="58" name="Rectangle 33">
            <a:extLst>
              <a:ext uri="{FF2B5EF4-FFF2-40B4-BE49-F238E27FC236}">
                <a16:creationId xmlns:a16="http://schemas.microsoft.com/office/drawing/2014/main" xmlns="" id="{19ECD13B-ADAE-4BBD-901A-17669621E0C1}"/>
              </a:ext>
            </a:extLst>
          </p:cNvPr>
          <p:cNvSpPr>
            <a:spLocks noChangeArrowheads="1"/>
          </p:cNvSpPr>
          <p:nvPr/>
        </p:nvSpPr>
        <p:spPr bwMode="auto">
          <a:xfrm>
            <a:off x="8560900" y="291255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61" name="Line 39">
            <a:extLst>
              <a:ext uri="{FF2B5EF4-FFF2-40B4-BE49-F238E27FC236}">
                <a16:creationId xmlns:a16="http://schemas.microsoft.com/office/drawing/2014/main" xmlns="" id="{6281B0EA-8C9A-49C6-86C7-636ADC4A85B0}"/>
              </a:ext>
            </a:extLst>
          </p:cNvPr>
          <p:cNvSpPr>
            <a:spLocks noChangeShapeType="1"/>
          </p:cNvSpPr>
          <p:nvPr/>
        </p:nvSpPr>
        <p:spPr bwMode="auto">
          <a:xfrm>
            <a:off x="8754296" y="3099213"/>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19" name="Rectangle 32">
            <a:extLst>
              <a:ext uri="{FF2B5EF4-FFF2-40B4-BE49-F238E27FC236}">
                <a16:creationId xmlns:a16="http://schemas.microsoft.com/office/drawing/2014/main" xmlns="" id="{717E1D45-12D1-40A1-AA0A-C640685B158A}"/>
              </a:ext>
            </a:extLst>
          </p:cNvPr>
          <p:cNvSpPr>
            <a:spLocks noChangeArrowheads="1"/>
          </p:cNvSpPr>
          <p:nvPr/>
        </p:nvSpPr>
        <p:spPr bwMode="auto">
          <a:xfrm>
            <a:off x="9195229" y="293005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20" name="Rectangle 33">
            <a:extLst>
              <a:ext uri="{FF2B5EF4-FFF2-40B4-BE49-F238E27FC236}">
                <a16:creationId xmlns:a16="http://schemas.microsoft.com/office/drawing/2014/main" xmlns="" id="{6DA78D82-B33C-475A-AE4D-EDF83B062F7F}"/>
              </a:ext>
            </a:extLst>
          </p:cNvPr>
          <p:cNvSpPr>
            <a:spLocks noChangeArrowheads="1"/>
          </p:cNvSpPr>
          <p:nvPr/>
        </p:nvSpPr>
        <p:spPr bwMode="auto">
          <a:xfrm>
            <a:off x="9583158" y="293005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21" name="Line 39">
            <a:extLst>
              <a:ext uri="{FF2B5EF4-FFF2-40B4-BE49-F238E27FC236}">
                <a16:creationId xmlns:a16="http://schemas.microsoft.com/office/drawing/2014/main" xmlns="" id="{957B4F06-0B14-451E-9ECE-F3C86994006C}"/>
              </a:ext>
            </a:extLst>
          </p:cNvPr>
          <p:cNvSpPr>
            <a:spLocks noChangeShapeType="1"/>
          </p:cNvSpPr>
          <p:nvPr/>
        </p:nvSpPr>
        <p:spPr bwMode="auto">
          <a:xfrm>
            <a:off x="9776554" y="311670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nvGrpSpPr>
          <p:cNvPr id="126" name="组合 125">
            <a:extLst>
              <a:ext uri="{FF2B5EF4-FFF2-40B4-BE49-F238E27FC236}">
                <a16:creationId xmlns:a16="http://schemas.microsoft.com/office/drawing/2014/main" xmlns="" id="{D82A2CC8-8D53-47CB-9FF9-8ABAC19C4D1B}"/>
              </a:ext>
            </a:extLst>
          </p:cNvPr>
          <p:cNvGrpSpPr/>
          <p:nvPr/>
        </p:nvGrpSpPr>
        <p:grpSpPr>
          <a:xfrm>
            <a:off x="4729733" y="1218206"/>
            <a:ext cx="7061796" cy="971248"/>
            <a:chOff x="4731223" y="1026691"/>
            <a:chExt cx="7061796" cy="971248"/>
          </a:xfrm>
        </p:grpSpPr>
        <p:grpSp>
          <p:nvGrpSpPr>
            <p:cNvPr id="85" name="组合 84">
              <a:extLst>
                <a:ext uri="{FF2B5EF4-FFF2-40B4-BE49-F238E27FC236}">
                  <a16:creationId xmlns:a16="http://schemas.microsoft.com/office/drawing/2014/main" xmlns="" id="{9B679611-154C-4288-85D9-3BE2F5BAE288}"/>
                </a:ext>
              </a:extLst>
            </p:cNvPr>
            <p:cNvGrpSpPr/>
            <p:nvPr/>
          </p:nvGrpSpPr>
          <p:grpSpPr>
            <a:xfrm>
              <a:off x="4731223" y="1026691"/>
              <a:ext cx="7061796" cy="971248"/>
              <a:chOff x="5558942" y="1091127"/>
              <a:chExt cx="7061796" cy="971248"/>
            </a:xfrm>
          </p:grpSpPr>
          <p:sp>
            <p:nvSpPr>
              <p:cNvPr id="3" name="Rectangle 6">
                <a:extLst>
                  <a:ext uri="{FF2B5EF4-FFF2-40B4-BE49-F238E27FC236}">
                    <a16:creationId xmlns:a16="http://schemas.microsoft.com/office/drawing/2014/main" xmlns="" id="{A12ED805-28B3-4CE1-A082-90EC13261221}"/>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4" name="Rectangle 7">
                <a:extLst>
                  <a:ext uri="{FF2B5EF4-FFF2-40B4-BE49-F238E27FC236}">
                    <a16:creationId xmlns:a16="http://schemas.microsoft.com/office/drawing/2014/main" xmlns="" id="{1AAABFF9-DD72-40F0-9D44-1724FB40B18E}"/>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5" name="Rectangle 28">
                <a:extLst>
                  <a:ext uri="{FF2B5EF4-FFF2-40B4-BE49-F238E27FC236}">
                    <a16:creationId xmlns:a16="http://schemas.microsoft.com/office/drawing/2014/main" xmlns="" id="{D73639ED-0593-47B5-BF32-70C47E2658C0}"/>
                  </a:ext>
                </a:extLst>
              </p:cNvPr>
              <p:cNvSpPr>
                <a:spLocks noChangeArrowheads="1"/>
              </p:cNvSpPr>
              <p:nvPr/>
            </p:nvSpPr>
            <p:spPr bwMode="auto">
              <a:xfrm>
                <a:off x="700039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6" name="Rectangle 29">
                <a:extLst>
                  <a:ext uri="{FF2B5EF4-FFF2-40B4-BE49-F238E27FC236}">
                    <a16:creationId xmlns:a16="http://schemas.microsoft.com/office/drawing/2014/main" xmlns="" id="{8A11EC6A-2DDD-441F-9E6A-CC134AD0DBFD}"/>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7" name="Rectangle 30">
                <a:extLst>
                  <a:ext uri="{FF2B5EF4-FFF2-40B4-BE49-F238E27FC236}">
                    <a16:creationId xmlns:a16="http://schemas.microsoft.com/office/drawing/2014/main" xmlns="" id="{7BD5BC7E-786E-4A50-BE81-495D8512D4DA}"/>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2</a:t>
                </a:r>
                <a:endParaRPr lang="en-US" altLang="zh-CN" sz="2000" b="1" kern="0" baseline="-25000" dirty="0">
                  <a:solidFill>
                    <a:srgbClr val="3333FF"/>
                  </a:solidFill>
                  <a:ea typeface="宋体"/>
                  <a:cs typeface="Times New Roman" pitchFamily="18" charset="0"/>
                </a:endParaRPr>
              </a:p>
            </p:txBody>
          </p:sp>
          <p:sp>
            <p:nvSpPr>
              <p:cNvPr id="9" name="Rectangle 31">
                <a:extLst>
                  <a:ext uri="{FF2B5EF4-FFF2-40B4-BE49-F238E27FC236}">
                    <a16:creationId xmlns:a16="http://schemas.microsoft.com/office/drawing/2014/main" xmlns="" id="{1A30670D-BB4A-4846-8359-6A0DA0C597C0}"/>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0" name="Rectangle 32">
                <a:extLst>
                  <a:ext uri="{FF2B5EF4-FFF2-40B4-BE49-F238E27FC236}">
                    <a16:creationId xmlns:a16="http://schemas.microsoft.com/office/drawing/2014/main" xmlns="" id="{79817C87-0CD9-4F5C-891E-023292F865C8}"/>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11" name="Rectangle 33">
                <a:extLst>
                  <a:ext uri="{FF2B5EF4-FFF2-40B4-BE49-F238E27FC236}">
                    <a16:creationId xmlns:a16="http://schemas.microsoft.com/office/drawing/2014/main" xmlns="" id="{35105074-1297-43AC-8190-00184A67CC28}"/>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2" name="Text Box 34">
                <a:extLst>
                  <a:ext uri="{FF2B5EF4-FFF2-40B4-BE49-F238E27FC236}">
                    <a16:creationId xmlns:a16="http://schemas.microsoft.com/office/drawing/2014/main" xmlns="" id="{71C983E2-50FC-4754-A6DA-EA467D1CC51F}"/>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13" name="Arc 35">
                <a:extLst>
                  <a:ext uri="{FF2B5EF4-FFF2-40B4-BE49-F238E27FC236}">
                    <a16:creationId xmlns:a16="http://schemas.microsoft.com/office/drawing/2014/main" xmlns="" id="{43BD9F00-4B3F-4097-85C0-D8A7662A762A}"/>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4" name="Text Box 36">
                <a:extLst>
                  <a:ext uri="{FF2B5EF4-FFF2-40B4-BE49-F238E27FC236}">
                    <a16:creationId xmlns:a16="http://schemas.microsoft.com/office/drawing/2014/main" xmlns="" id="{51F6DB95-0970-4E84-8787-AA408C2D4BB2}"/>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16" name="Line 38">
                <a:extLst>
                  <a:ext uri="{FF2B5EF4-FFF2-40B4-BE49-F238E27FC236}">
                    <a16:creationId xmlns:a16="http://schemas.microsoft.com/office/drawing/2014/main" xmlns="" id="{9A224772-914F-4CFE-995A-B8BB8F176588}"/>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7" name="Line 39">
                <a:extLst>
                  <a:ext uri="{FF2B5EF4-FFF2-40B4-BE49-F238E27FC236}">
                    <a16:creationId xmlns:a16="http://schemas.microsoft.com/office/drawing/2014/main" xmlns="" id="{4466CFDC-3D32-4831-87A0-28F27501DDA3}"/>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8" name="Line 40">
                <a:extLst>
                  <a:ext uri="{FF2B5EF4-FFF2-40B4-BE49-F238E27FC236}">
                    <a16:creationId xmlns:a16="http://schemas.microsoft.com/office/drawing/2014/main" xmlns="" id="{D9703FE0-2907-42C9-B676-0A425C556279}"/>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19" name="直接箭头连接符 18">
                <a:extLst>
                  <a:ext uri="{FF2B5EF4-FFF2-40B4-BE49-F238E27FC236}">
                    <a16:creationId xmlns:a16="http://schemas.microsoft.com/office/drawing/2014/main" xmlns="" id="{BF995F90-C060-47AF-BB66-1D880ED867C5}"/>
                  </a:ext>
                </a:extLst>
              </p:cNvPr>
              <p:cNvCxnSpPr>
                <a:cxnSpLocks/>
              </p:cNvCxnSpPr>
              <p:nvPr/>
            </p:nvCxnSpPr>
            <p:spPr bwMode="auto">
              <a:xfrm>
                <a:off x="709362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20" name="直接箭头连接符 19">
                <a:extLst>
                  <a:ext uri="{FF2B5EF4-FFF2-40B4-BE49-F238E27FC236}">
                    <a16:creationId xmlns:a16="http://schemas.microsoft.com/office/drawing/2014/main" xmlns="" id="{FAFCCFEF-9EA9-4876-A3DD-38D1749020BB}"/>
                  </a:ext>
                </a:extLst>
              </p:cNvPr>
              <p:cNvCxnSpPr>
                <a:cxnSpLocks/>
              </p:cNvCxnSpPr>
              <p:nvPr/>
            </p:nvCxnSpPr>
            <p:spPr bwMode="auto">
              <a:xfrm>
                <a:off x="8130059"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34" name="Text Box 36">
                <a:extLst>
                  <a:ext uri="{FF2B5EF4-FFF2-40B4-BE49-F238E27FC236}">
                    <a16:creationId xmlns:a16="http://schemas.microsoft.com/office/drawing/2014/main" xmlns="" id="{667E1DAC-98E1-4741-AAE5-41E48745F23B}"/>
                  </a:ext>
                </a:extLst>
              </p:cNvPr>
              <p:cNvSpPr txBox="1">
                <a:spLocks noChangeArrowheads="1"/>
              </p:cNvSpPr>
              <p:nvPr/>
            </p:nvSpPr>
            <p:spPr bwMode="auto">
              <a:xfrm>
                <a:off x="7077758" y="1091127"/>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35" name="Text Box 36">
                <a:extLst>
                  <a:ext uri="{FF2B5EF4-FFF2-40B4-BE49-F238E27FC236}">
                    <a16:creationId xmlns:a16="http://schemas.microsoft.com/office/drawing/2014/main" xmlns="" id="{35E77A39-7623-46CC-80F4-EC8DDE19408E}"/>
                  </a:ext>
                </a:extLst>
              </p:cNvPr>
              <p:cNvSpPr txBox="1">
                <a:spLocks noChangeArrowheads="1"/>
              </p:cNvSpPr>
              <p:nvPr/>
            </p:nvSpPr>
            <p:spPr bwMode="auto">
              <a:xfrm>
                <a:off x="8122363" y="1099033"/>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62" name="Rectangle 32">
                <a:extLst>
                  <a:ext uri="{FF2B5EF4-FFF2-40B4-BE49-F238E27FC236}">
                    <a16:creationId xmlns:a16="http://schemas.microsoft.com/office/drawing/2014/main" xmlns="" id="{2EFB9198-0DEC-4F2F-8F86-7DE3945C9D0F}"/>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3</a:t>
                </a:r>
              </a:p>
            </p:txBody>
          </p:sp>
          <p:sp>
            <p:nvSpPr>
              <p:cNvPr id="63" name="Rectangle 33">
                <a:extLst>
                  <a:ext uri="{FF2B5EF4-FFF2-40B4-BE49-F238E27FC236}">
                    <a16:creationId xmlns:a16="http://schemas.microsoft.com/office/drawing/2014/main" xmlns="" id="{58C6D370-22B6-40E5-8430-7DD8BEACBD00}"/>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64" name="Line 39">
                <a:extLst>
                  <a:ext uri="{FF2B5EF4-FFF2-40B4-BE49-F238E27FC236}">
                    <a16:creationId xmlns:a16="http://schemas.microsoft.com/office/drawing/2014/main" xmlns="" id="{275B7E21-A45D-4769-81C1-678C678D685E}"/>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123" name="Rectangle 32">
              <a:extLst>
                <a:ext uri="{FF2B5EF4-FFF2-40B4-BE49-F238E27FC236}">
                  <a16:creationId xmlns:a16="http://schemas.microsoft.com/office/drawing/2014/main" xmlns="" id="{5A811148-FC32-42DB-8656-513F2A544A97}"/>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24" name="Rectangle 33">
              <a:extLst>
                <a:ext uri="{FF2B5EF4-FFF2-40B4-BE49-F238E27FC236}">
                  <a16:creationId xmlns:a16="http://schemas.microsoft.com/office/drawing/2014/main" xmlns="" id="{E7B9C80E-483B-49D8-B3B8-EA35BBB9ACE5}"/>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25" name="Line 39">
              <a:extLst>
                <a:ext uri="{FF2B5EF4-FFF2-40B4-BE49-F238E27FC236}">
                  <a16:creationId xmlns:a16="http://schemas.microsoft.com/office/drawing/2014/main" xmlns="" id="{C06102CA-C7E3-4354-94DC-08011998CD99}"/>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grpSp>
        <p:nvGrpSpPr>
          <p:cNvPr id="129" name="组合 128">
            <a:extLst>
              <a:ext uri="{FF2B5EF4-FFF2-40B4-BE49-F238E27FC236}">
                <a16:creationId xmlns:a16="http://schemas.microsoft.com/office/drawing/2014/main" xmlns="" id="{3315CAAD-612E-4262-B432-745FD802294C}"/>
              </a:ext>
            </a:extLst>
          </p:cNvPr>
          <p:cNvGrpSpPr/>
          <p:nvPr/>
        </p:nvGrpSpPr>
        <p:grpSpPr>
          <a:xfrm>
            <a:off x="4832016" y="5105400"/>
            <a:ext cx="7055184" cy="1215838"/>
            <a:chOff x="4736509" y="5191979"/>
            <a:chExt cx="7055184" cy="1215838"/>
          </a:xfrm>
        </p:grpSpPr>
        <p:sp>
          <p:nvSpPr>
            <p:cNvPr id="90" name="Rectangle 6">
              <a:extLst>
                <a:ext uri="{FF2B5EF4-FFF2-40B4-BE49-F238E27FC236}">
                  <a16:creationId xmlns:a16="http://schemas.microsoft.com/office/drawing/2014/main" xmlns="" id="{9740829D-59B9-4FD2-9193-DF5D175835E0}"/>
                </a:ext>
              </a:extLst>
            </p:cNvPr>
            <p:cNvSpPr>
              <a:spLocks noChangeArrowheads="1"/>
            </p:cNvSpPr>
            <p:nvPr/>
          </p:nvSpPr>
          <p:spPr bwMode="auto">
            <a:xfrm>
              <a:off x="5197335" y="5732069"/>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91" name="Rectangle 7">
              <a:extLst>
                <a:ext uri="{FF2B5EF4-FFF2-40B4-BE49-F238E27FC236}">
                  <a16:creationId xmlns:a16="http://schemas.microsoft.com/office/drawing/2014/main" xmlns="" id="{663D92B5-7230-412B-930F-41D32B6330AE}"/>
                </a:ext>
              </a:extLst>
            </p:cNvPr>
            <p:cNvSpPr>
              <a:spLocks noChangeArrowheads="1"/>
            </p:cNvSpPr>
            <p:nvPr/>
          </p:nvSpPr>
          <p:spPr bwMode="auto">
            <a:xfrm>
              <a:off x="5585265" y="5732069"/>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92" name="Rectangle 28">
              <a:extLst>
                <a:ext uri="{FF2B5EF4-FFF2-40B4-BE49-F238E27FC236}">
                  <a16:creationId xmlns:a16="http://schemas.microsoft.com/office/drawing/2014/main" xmlns="" id="{C175F35F-7436-4BF5-9F2C-FF0607D57258}"/>
                </a:ext>
              </a:extLst>
            </p:cNvPr>
            <p:cNvSpPr>
              <a:spLocks noChangeArrowheads="1"/>
            </p:cNvSpPr>
            <p:nvPr/>
          </p:nvSpPr>
          <p:spPr bwMode="auto">
            <a:xfrm>
              <a:off x="6177966" y="573206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93" name="Rectangle 29">
              <a:extLst>
                <a:ext uri="{FF2B5EF4-FFF2-40B4-BE49-F238E27FC236}">
                  <a16:creationId xmlns:a16="http://schemas.microsoft.com/office/drawing/2014/main" xmlns="" id="{D9C44636-C040-4D18-A6C4-7930FFBA10DB}"/>
                </a:ext>
              </a:extLst>
            </p:cNvPr>
            <p:cNvSpPr>
              <a:spLocks noChangeArrowheads="1"/>
            </p:cNvSpPr>
            <p:nvPr/>
          </p:nvSpPr>
          <p:spPr bwMode="auto">
            <a:xfrm>
              <a:off x="6565896" y="573206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94" name="Rectangle 30">
              <a:extLst>
                <a:ext uri="{FF2B5EF4-FFF2-40B4-BE49-F238E27FC236}">
                  <a16:creationId xmlns:a16="http://schemas.microsoft.com/office/drawing/2014/main" xmlns="" id="{7E9EEA82-4AA4-4ECF-B833-2B95F9C1CD73}"/>
                </a:ext>
              </a:extLst>
            </p:cNvPr>
            <p:cNvSpPr>
              <a:spLocks noChangeArrowheads="1"/>
            </p:cNvSpPr>
            <p:nvPr/>
          </p:nvSpPr>
          <p:spPr bwMode="auto">
            <a:xfrm>
              <a:off x="7208653" y="573206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2</a:t>
              </a:r>
              <a:endParaRPr lang="en-US" altLang="zh-CN" sz="2000" b="1" kern="0" baseline="-25000" dirty="0">
                <a:solidFill>
                  <a:srgbClr val="3333FF"/>
                </a:solidFill>
                <a:ea typeface="宋体"/>
                <a:cs typeface="Times New Roman" pitchFamily="18" charset="0"/>
              </a:endParaRPr>
            </a:p>
          </p:txBody>
        </p:sp>
        <p:sp>
          <p:nvSpPr>
            <p:cNvPr id="95" name="Rectangle 31">
              <a:extLst>
                <a:ext uri="{FF2B5EF4-FFF2-40B4-BE49-F238E27FC236}">
                  <a16:creationId xmlns:a16="http://schemas.microsoft.com/office/drawing/2014/main" xmlns="" id="{7A75487B-7516-47AE-909A-9D914150D751}"/>
                </a:ext>
              </a:extLst>
            </p:cNvPr>
            <p:cNvSpPr>
              <a:spLocks noChangeArrowheads="1"/>
            </p:cNvSpPr>
            <p:nvPr/>
          </p:nvSpPr>
          <p:spPr bwMode="auto">
            <a:xfrm>
              <a:off x="7596582" y="573206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96" name="Rectangle 32">
              <a:extLst>
                <a:ext uri="{FF2B5EF4-FFF2-40B4-BE49-F238E27FC236}">
                  <a16:creationId xmlns:a16="http://schemas.microsoft.com/office/drawing/2014/main" xmlns="" id="{578952BF-BEA5-4F5C-B248-20EC2DEF55FB}"/>
                </a:ext>
              </a:extLst>
            </p:cNvPr>
            <p:cNvSpPr>
              <a:spLocks noChangeArrowheads="1"/>
            </p:cNvSpPr>
            <p:nvPr/>
          </p:nvSpPr>
          <p:spPr bwMode="auto">
            <a:xfrm>
              <a:off x="11016972" y="574956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97" name="Rectangle 33">
              <a:extLst>
                <a:ext uri="{FF2B5EF4-FFF2-40B4-BE49-F238E27FC236}">
                  <a16:creationId xmlns:a16="http://schemas.microsoft.com/office/drawing/2014/main" xmlns="" id="{074E1C81-DBC0-4208-96C3-F9351C82CE0E}"/>
                </a:ext>
              </a:extLst>
            </p:cNvPr>
            <p:cNvSpPr>
              <a:spLocks noChangeArrowheads="1"/>
            </p:cNvSpPr>
            <p:nvPr/>
          </p:nvSpPr>
          <p:spPr bwMode="auto">
            <a:xfrm>
              <a:off x="11404901" y="574956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98" name="Text Box 34">
              <a:extLst>
                <a:ext uri="{FF2B5EF4-FFF2-40B4-BE49-F238E27FC236}">
                  <a16:creationId xmlns:a16="http://schemas.microsoft.com/office/drawing/2014/main" xmlns="" id="{FFA50102-F973-4952-B7C3-37631079C54E}"/>
                </a:ext>
              </a:extLst>
            </p:cNvPr>
            <p:cNvSpPr txBox="1">
              <a:spLocks noChangeArrowheads="1"/>
            </p:cNvSpPr>
            <p:nvPr/>
          </p:nvSpPr>
          <p:spPr bwMode="auto">
            <a:xfrm>
              <a:off x="10223328" y="5732068"/>
              <a:ext cx="4129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99" name="Arc 35">
              <a:extLst>
                <a:ext uri="{FF2B5EF4-FFF2-40B4-BE49-F238E27FC236}">
                  <a16:creationId xmlns:a16="http://schemas.microsoft.com/office/drawing/2014/main" xmlns="" id="{154912AE-2BA5-4F7D-9602-C32BA8E543E7}"/>
                </a:ext>
              </a:extLst>
            </p:cNvPr>
            <p:cNvSpPr>
              <a:spLocks/>
            </p:cNvSpPr>
            <p:nvPr/>
          </p:nvSpPr>
          <p:spPr bwMode="auto">
            <a:xfrm>
              <a:off x="5046511" y="5616786"/>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00" name="Text Box 36">
              <a:extLst>
                <a:ext uri="{FF2B5EF4-FFF2-40B4-BE49-F238E27FC236}">
                  <a16:creationId xmlns:a16="http://schemas.microsoft.com/office/drawing/2014/main" xmlns="" id="{FF33EE7B-5C61-45C4-9E90-0A157D40EEEB}"/>
                </a:ext>
              </a:extLst>
            </p:cNvPr>
            <p:cNvSpPr txBox="1">
              <a:spLocks noChangeArrowheads="1"/>
            </p:cNvSpPr>
            <p:nvPr/>
          </p:nvSpPr>
          <p:spPr bwMode="auto">
            <a:xfrm>
              <a:off x="4736509" y="5478687"/>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101" name="Line 40">
              <a:extLst>
                <a:ext uri="{FF2B5EF4-FFF2-40B4-BE49-F238E27FC236}">
                  <a16:creationId xmlns:a16="http://schemas.microsoft.com/office/drawing/2014/main" xmlns="" id="{B7358CE5-4F24-4BDC-A953-31843534035F}"/>
                </a:ext>
              </a:extLst>
            </p:cNvPr>
            <p:cNvSpPr>
              <a:spLocks noChangeShapeType="1"/>
            </p:cNvSpPr>
            <p:nvPr/>
          </p:nvSpPr>
          <p:spPr bwMode="auto">
            <a:xfrm>
              <a:off x="10603180" y="593621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02" name="Text Box 36">
              <a:extLst>
                <a:ext uri="{FF2B5EF4-FFF2-40B4-BE49-F238E27FC236}">
                  <a16:creationId xmlns:a16="http://schemas.microsoft.com/office/drawing/2014/main" xmlns="" id="{1C484086-690B-4BA2-85D7-D6755E4EE517}"/>
                </a:ext>
              </a:extLst>
            </p:cNvPr>
            <p:cNvSpPr txBox="1">
              <a:spLocks noChangeArrowheads="1"/>
            </p:cNvSpPr>
            <p:nvPr/>
          </p:nvSpPr>
          <p:spPr bwMode="auto">
            <a:xfrm>
              <a:off x="9051026" y="5191979"/>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103" name="Text Box 36">
              <a:extLst>
                <a:ext uri="{FF2B5EF4-FFF2-40B4-BE49-F238E27FC236}">
                  <a16:creationId xmlns:a16="http://schemas.microsoft.com/office/drawing/2014/main" xmlns="" id="{0CFA1EE9-19E9-4949-B7EE-3D995FE19220}"/>
                </a:ext>
              </a:extLst>
            </p:cNvPr>
            <p:cNvSpPr txBox="1">
              <a:spLocks noChangeArrowheads="1"/>
            </p:cNvSpPr>
            <p:nvPr/>
          </p:nvSpPr>
          <p:spPr bwMode="auto">
            <a:xfrm>
              <a:off x="9365858" y="5191979"/>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104" name="Rectangle 32">
              <a:extLst>
                <a:ext uri="{FF2B5EF4-FFF2-40B4-BE49-F238E27FC236}">
                  <a16:creationId xmlns:a16="http://schemas.microsoft.com/office/drawing/2014/main" xmlns="" id="{D3F325ED-257F-4AFF-89A9-3ED53EFE6544}"/>
                </a:ext>
              </a:extLst>
            </p:cNvPr>
            <p:cNvSpPr>
              <a:spLocks noChangeArrowheads="1"/>
            </p:cNvSpPr>
            <p:nvPr/>
          </p:nvSpPr>
          <p:spPr bwMode="auto">
            <a:xfrm>
              <a:off x="8243768" y="573206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3</a:t>
              </a:r>
            </a:p>
          </p:txBody>
        </p:sp>
        <p:sp>
          <p:nvSpPr>
            <p:cNvPr id="105" name="Rectangle 33">
              <a:extLst>
                <a:ext uri="{FF2B5EF4-FFF2-40B4-BE49-F238E27FC236}">
                  <a16:creationId xmlns:a16="http://schemas.microsoft.com/office/drawing/2014/main" xmlns="" id="{CD3E05B7-F3E8-4CAA-B568-A8AEA6974541}"/>
                </a:ext>
              </a:extLst>
            </p:cNvPr>
            <p:cNvSpPr>
              <a:spLocks noChangeArrowheads="1"/>
            </p:cNvSpPr>
            <p:nvPr/>
          </p:nvSpPr>
          <p:spPr bwMode="auto">
            <a:xfrm>
              <a:off x="8631697" y="573206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cxnSp>
          <p:nvCxnSpPr>
            <p:cNvPr id="107" name="直接箭头连接符 106">
              <a:extLst>
                <a:ext uri="{FF2B5EF4-FFF2-40B4-BE49-F238E27FC236}">
                  <a16:creationId xmlns:a16="http://schemas.microsoft.com/office/drawing/2014/main" xmlns="" id="{E54F917A-B082-4B79-BBA6-36E1F421B08E}"/>
                </a:ext>
              </a:extLst>
            </p:cNvPr>
            <p:cNvCxnSpPr>
              <a:cxnSpLocks/>
            </p:cNvCxnSpPr>
            <p:nvPr/>
          </p:nvCxnSpPr>
          <p:spPr bwMode="auto">
            <a:xfrm>
              <a:off x="9363158" y="5441321"/>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108" name="任意多边形 30">
              <a:extLst>
                <a:ext uri="{FF2B5EF4-FFF2-40B4-BE49-F238E27FC236}">
                  <a16:creationId xmlns:a16="http://schemas.microsoft.com/office/drawing/2014/main" xmlns="" id="{FA4A547B-DEB8-4059-B3DA-C5A60485267A}"/>
                </a:ext>
              </a:extLst>
            </p:cNvPr>
            <p:cNvSpPr/>
            <p:nvPr/>
          </p:nvSpPr>
          <p:spPr bwMode="auto">
            <a:xfrm>
              <a:off x="5699448" y="5533333"/>
              <a:ext cx="3125517" cy="380678"/>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12" name="Rectangle 32">
              <a:extLst>
                <a:ext uri="{FF2B5EF4-FFF2-40B4-BE49-F238E27FC236}">
                  <a16:creationId xmlns:a16="http://schemas.microsoft.com/office/drawing/2014/main" xmlns="" id="{55B1C0F4-C2A1-442B-8AB5-8B9DFD7E5B82}"/>
                </a:ext>
              </a:extLst>
            </p:cNvPr>
            <p:cNvSpPr>
              <a:spLocks noChangeArrowheads="1"/>
            </p:cNvSpPr>
            <p:nvPr/>
          </p:nvSpPr>
          <p:spPr bwMode="auto">
            <a:xfrm>
              <a:off x="9266026" y="574956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13" name="Rectangle 33">
              <a:extLst>
                <a:ext uri="{FF2B5EF4-FFF2-40B4-BE49-F238E27FC236}">
                  <a16:creationId xmlns:a16="http://schemas.microsoft.com/office/drawing/2014/main" xmlns="" id="{64887D42-AA86-497E-85AE-6A142A38A7AA}"/>
                </a:ext>
              </a:extLst>
            </p:cNvPr>
            <p:cNvSpPr>
              <a:spLocks noChangeArrowheads="1"/>
            </p:cNvSpPr>
            <p:nvPr/>
          </p:nvSpPr>
          <p:spPr bwMode="auto">
            <a:xfrm>
              <a:off x="9653955" y="574956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14" name="Line 39">
              <a:extLst>
                <a:ext uri="{FF2B5EF4-FFF2-40B4-BE49-F238E27FC236}">
                  <a16:creationId xmlns:a16="http://schemas.microsoft.com/office/drawing/2014/main" xmlns="" id="{14326274-1A74-4AC1-A9A9-09C0DB6261F4}"/>
                </a:ext>
              </a:extLst>
            </p:cNvPr>
            <p:cNvSpPr>
              <a:spLocks noChangeShapeType="1"/>
            </p:cNvSpPr>
            <p:nvPr/>
          </p:nvSpPr>
          <p:spPr bwMode="auto">
            <a:xfrm>
              <a:off x="9847351" y="593621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27" name="任意多边形 43">
              <a:extLst>
                <a:ext uri="{FF2B5EF4-FFF2-40B4-BE49-F238E27FC236}">
                  <a16:creationId xmlns:a16="http://schemas.microsoft.com/office/drawing/2014/main" xmlns="" id="{4A6D9544-38E0-437A-AE43-1F6649FFD82D}"/>
                </a:ext>
              </a:extLst>
            </p:cNvPr>
            <p:cNvSpPr/>
            <p:nvPr/>
          </p:nvSpPr>
          <p:spPr>
            <a:xfrm>
              <a:off x="6323478" y="5893539"/>
              <a:ext cx="1587679"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28" name="任意多边形 43">
              <a:extLst>
                <a:ext uri="{FF2B5EF4-FFF2-40B4-BE49-F238E27FC236}">
                  <a16:creationId xmlns:a16="http://schemas.microsoft.com/office/drawing/2014/main" xmlns="" id="{03A94C5F-9489-49BD-9BF9-57E8970DF2BB}"/>
                </a:ext>
              </a:extLst>
            </p:cNvPr>
            <p:cNvSpPr/>
            <p:nvPr/>
          </p:nvSpPr>
          <p:spPr>
            <a:xfrm>
              <a:off x="7422901" y="5903775"/>
              <a:ext cx="1587679"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grpSp>
      <p:sp>
        <p:nvSpPr>
          <p:cNvPr id="106" name="任意多边形 43">
            <a:extLst>
              <a:ext uri="{FF2B5EF4-FFF2-40B4-BE49-F238E27FC236}">
                <a16:creationId xmlns:a16="http://schemas.microsoft.com/office/drawing/2014/main" xmlns="" id="{17AD2E79-28F5-496E-A921-FAE7D21B5293}"/>
              </a:ext>
            </a:extLst>
          </p:cNvPr>
          <p:cNvSpPr/>
          <p:nvPr/>
        </p:nvSpPr>
        <p:spPr>
          <a:xfrm>
            <a:off x="6267507" y="3089574"/>
            <a:ext cx="1587679"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11" name="任意多边形 43">
            <a:extLst>
              <a:ext uri="{FF2B5EF4-FFF2-40B4-BE49-F238E27FC236}">
                <a16:creationId xmlns:a16="http://schemas.microsoft.com/office/drawing/2014/main" xmlns="" id="{8F4BA3C8-DFB1-4B04-B3CE-F868226282B6}"/>
              </a:ext>
            </a:extLst>
          </p:cNvPr>
          <p:cNvSpPr/>
          <p:nvPr/>
        </p:nvSpPr>
        <p:spPr>
          <a:xfrm>
            <a:off x="7359038" y="4287334"/>
            <a:ext cx="1587679"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Tree>
    <p:extLst>
      <p:ext uri="{BB962C8B-B14F-4D97-AF65-F5344CB8AC3E}">
        <p14:creationId xmlns:p14="http://schemas.microsoft.com/office/powerpoint/2010/main" xmlns="" val="394823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3.33333E-6 L 0.07904 -3.33333E-6 " pathEditMode="relative" rAng="0" ptsTypes="AA">
                                      <p:cBhvr>
                                        <p:cTn id="6" dur="2000" fill="hold"/>
                                        <p:tgtEl>
                                          <p:spTgt spid="55"/>
                                        </p:tgtEl>
                                        <p:attrNameLst>
                                          <p:attrName>ppt_x</p:attrName>
                                          <p:attrName>ppt_y</p:attrName>
                                        </p:attrNameLst>
                                      </p:cBhvr>
                                      <p:rCtr x="3945" y="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95833E-6 1.11111E-6 L 0.07031 1.11111E-6 " pathEditMode="relative" rAng="0" ptsTypes="AA">
                                      <p:cBhvr>
                                        <p:cTn id="18" dur="2000" fill="hold"/>
                                        <p:tgtEl>
                                          <p:spTgt spid="80"/>
                                        </p:tgtEl>
                                        <p:attrNameLst>
                                          <p:attrName>ppt_x</p:attrName>
                                          <p:attrName>ppt_y</p:attrName>
                                        </p:attrNameLst>
                                      </p:cBhvr>
                                      <p:rCtr x="3516" y="0"/>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4" grpId="0" animBg="1"/>
      <p:bldP spid="50" grpId="0" animBg="1"/>
      <p:bldP spid="55" grpId="0"/>
      <p:bldP spid="106" grpId="0" animBg="1"/>
      <p:bldP spid="11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xmlns="" id="{DCD63CF1-1477-463D-8CD1-415D6C4670A1}"/>
              </a:ext>
            </a:extLst>
          </p:cNvPr>
          <p:cNvSpPr>
            <a:spLocks noGrp="1" noChangeArrowheads="1"/>
          </p:cNvSpPr>
          <p:nvPr>
            <p:ph type="title"/>
          </p:nvPr>
        </p:nvSpPr>
        <p:spPr/>
        <p:txBody>
          <a:bodyPr/>
          <a:lstStyle/>
          <a:p>
            <a:r>
              <a:rPr lang="zh-CN" altLang="en-US" dirty="0"/>
              <a:t>例</a:t>
            </a:r>
            <a:r>
              <a:rPr lang="en-US" altLang="zh-CN" dirty="0"/>
              <a:t>2.8</a:t>
            </a:r>
          </a:p>
        </p:txBody>
      </p:sp>
      <p:sp>
        <p:nvSpPr>
          <p:cNvPr id="176131" name="Rectangle 3">
            <a:extLst>
              <a:ext uri="{FF2B5EF4-FFF2-40B4-BE49-F238E27FC236}">
                <a16:creationId xmlns:a16="http://schemas.microsoft.com/office/drawing/2014/main" xmlns="" id="{B9BEB04C-FD8A-4C9D-83DA-1A805A7DF7CB}"/>
              </a:ext>
            </a:extLst>
          </p:cNvPr>
          <p:cNvSpPr>
            <a:spLocks noGrp="1" noChangeArrowheads="1"/>
          </p:cNvSpPr>
          <p:nvPr>
            <p:ph type="body" idx="1"/>
          </p:nvPr>
        </p:nvSpPr>
        <p:spPr/>
        <p:txBody>
          <a:bodyPr/>
          <a:lstStyle/>
          <a:p>
            <a:pPr>
              <a:lnSpc>
                <a:spcPct val="150000"/>
              </a:lnSpc>
              <a:spcBef>
                <a:spcPts val="600"/>
              </a:spcBef>
            </a:pPr>
            <a:r>
              <a:rPr lang="zh-CN" altLang="en-US" sz="2400" dirty="0"/>
              <a:t>已知带头结点单链表</a:t>
            </a:r>
            <a:r>
              <a:rPr lang="en-US" altLang="zh-CN" sz="2400" dirty="0"/>
              <a:t>L</a:t>
            </a:r>
            <a:r>
              <a:rPr lang="zh-CN" altLang="en-US" sz="2400" dirty="0"/>
              <a:t>，设计算法实现：以表中</a:t>
            </a:r>
            <a:r>
              <a:rPr lang="zh-CN" altLang="en-US" sz="2400" dirty="0">
                <a:solidFill>
                  <a:srgbClr val="FF0000"/>
                </a:solidFill>
              </a:rPr>
              <a:t>第一元素</a:t>
            </a:r>
            <a:r>
              <a:rPr lang="zh-CN" altLang="en-US" sz="2400" dirty="0"/>
              <a:t>作为标准，将表中所有值</a:t>
            </a:r>
            <a:r>
              <a:rPr lang="zh-CN" altLang="en-US" sz="2400" dirty="0">
                <a:solidFill>
                  <a:srgbClr val="FF0000"/>
                </a:solidFill>
              </a:rPr>
              <a:t>小于</a:t>
            </a:r>
            <a:r>
              <a:rPr lang="zh-CN" altLang="en-US" sz="2400" dirty="0"/>
              <a:t>第一个元素的结点均放在第一结点</a:t>
            </a:r>
            <a:r>
              <a:rPr lang="zh-CN" altLang="en-US" sz="2400" dirty="0">
                <a:solidFill>
                  <a:srgbClr val="FF0000"/>
                </a:solidFill>
              </a:rPr>
              <a:t>之前</a:t>
            </a:r>
            <a:r>
              <a:rPr lang="zh-CN" altLang="en-US" sz="2400" dirty="0"/>
              <a:t>，所有值</a:t>
            </a:r>
            <a:r>
              <a:rPr lang="zh-CN" altLang="en-US" sz="2400" dirty="0">
                <a:solidFill>
                  <a:srgbClr val="FF0000"/>
                </a:solidFill>
              </a:rPr>
              <a:t>大于</a:t>
            </a:r>
            <a:r>
              <a:rPr lang="zh-CN" altLang="en-US" sz="2400" dirty="0"/>
              <a:t>第一元素的结点均放在第一元素结点</a:t>
            </a:r>
            <a:r>
              <a:rPr lang="zh-CN" altLang="en-US" sz="2400" dirty="0">
                <a:solidFill>
                  <a:srgbClr val="FF0000"/>
                </a:solidFill>
              </a:rPr>
              <a:t>之后</a:t>
            </a:r>
            <a:r>
              <a:rPr lang="zh-CN" altLang="en-US" sz="2400" dirty="0"/>
              <a:t>。 </a:t>
            </a:r>
          </a:p>
          <a:p>
            <a:pPr>
              <a:lnSpc>
                <a:spcPct val="150000"/>
              </a:lnSpc>
              <a:spcBef>
                <a:spcPts val="600"/>
              </a:spcBef>
            </a:pPr>
            <a:r>
              <a:rPr lang="zh-CN" altLang="en-US" sz="2400" dirty="0"/>
              <a:t>可以在单链表</a:t>
            </a:r>
            <a:r>
              <a:rPr lang="en-US" altLang="zh-CN" sz="2400" dirty="0"/>
              <a:t>L</a:t>
            </a:r>
            <a:r>
              <a:rPr lang="zh-CN" altLang="en-US" sz="2400" dirty="0"/>
              <a:t>中，找到值小于第一个结点元素值的结点的</a:t>
            </a:r>
            <a:r>
              <a:rPr lang="zh-CN" altLang="en-US" sz="2400" dirty="0">
                <a:solidFill>
                  <a:srgbClr val="FF0000"/>
                </a:solidFill>
              </a:rPr>
              <a:t>前驱结点</a:t>
            </a:r>
            <a:r>
              <a:rPr lang="en-US" altLang="zh-CN" sz="2400" dirty="0">
                <a:solidFill>
                  <a:srgbClr val="FF0000"/>
                </a:solidFill>
              </a:rPr>
              <a:t>pre</a:t>
            </a:r>
            <a:r>
              <a:rPr lang="zh-CN" altLang="en-US" sz="2400" dirty="0"/>
              <a:t>，删除</a:t>
            </a:r>
            <a:r>
              <a:rPr lang="en-US" altLang="zh-CN" sz="2400" dirty="0"/>
              <a:t>pre-&gt;next</a:t>
            </a:r>
            <a:r>
              <a:rPr lang="zh-CN" altLang="en-US" sz="2400" dirty="0"/>
              <a:t>对应的结点</a:t>
            </a:r>
            <a:r>
              <a:rPr lang="en-US" altLang="zh-CN" sz="2400" dirty="0"/>
              <a:t>p</a:t>
            </a:r>
            <a:r>
              <a:rPr lang="zh-CN" altLang="en-US" sz="2400" dirty="0"/>
              <a:t>，之后将被删除的结点</a:t>
            </a:r>
            <a:r>
              <a:rPr lang="en-US" altLang="zh-CN" sz="2400" dirty="0"/>
              <a:t>p</a:t>
            </a:r>
            <a:r>
              <a:rPr lang="zh-CN" altLang="en-US" sz="2400" dirty="0">
                <a:solidFill>
                  <a:srgbClr val="FF0000"/>
                </a:solidFill>
              </a:rPr>
              <a:t>插入到头结点</a:t>
            </a:r>
            <a:r>
              <a:rPr lang="en-US" altLang="zh-CN" sz="2400" dirty="0">
                <a:solidFill>
                  <a:srgbClr val="FF0000"/>
                </a:solidFill>
              </a:rPr>
              <a:t>L</a:t>
            </a:r>
            <a:r>
              <a:rPr lang="zh-CN" altLang="en-US" sz="2400" dirty="0"/>
              <a:t>之后，这样避免每次要记录待插入位置的前驱。</a:t>
            </a:r>
          </a:p>
        </p:txBody>
      </p:sp>
    </p:spTree>
    <p:extLst>
      <p:ext uri="{BB962C8B-B14F-4D97-AF65-F5344CB8AC3E}">
        <p14:creationId xmlns:p14="http://schemas.microsoft.com/office/powerpoint/2010/main" xmlns="" val="42554639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a:extLst>
              <a:ext uri="{FF2B5EF4-FFF2-40B4-BE49-F238E27FC236}">
                <a16:creationId xmlns:a16="http://schemas.microsoft.com/office/drawing/2014/main" xmlns="" id="{932E5364-193A-40C0-9771-05166E062046}"/>
              </a:ext>
            </a:extLst>
          </p:cNvPr>
          <p:cNvSpPr>
            <a:spLocks noGrp="1" noChangeArrowheads="1"/>
          </p:cNvSpPr>
          <p:nvPr>
            <p:ph type="body" idx="1"/>
          </p:nvPr>
        </p:nvSpPr>
        <p:spPr>
          <a:xfrm>
            <a:off x="399162" y="457200"/>
            <a:ext cx="5051276" cy="6172199"/>
          </a:xfrm>
        </p:spPr>
        <p:txBody>
          <a:bodyPr/>
          <a:lstStyle/>
          <a:p>
            <a:pPr>
              <a:lnSpc>
                <a:spcPct val="80000"/>
              </a:lnSpc>
              <a:spcBef>
                <a:spcPts val="600"/>
              </a:spcBef>
              <a:spcAft>
                <a:spcPts val="0"/>
              </a:spcAft>
              <a:buFont typeface="Wingdings" panose="05000000000000000000" pitchFamily="2" charset="2"/>
              <a:buNone/>
            </a:pPr>
            <a:r>
              <a:rPr lang="en-US" altLang="zh-CN" sz="1800" dirty="0"/>
              <a:t>void </a:t>
            </a:r>
            <a:r>
              <a:rPr lang="en-US" altLang="zh-CN" sz="1800" dirty="0" err="1"/>
              <a:t>changelist</a:t>
            </a:r>
            <a:r>
              <a:rPr lang="en-US" altLang="zh-CN" sz="1800" dirty="0"/>
              <a:t>(</a:t>
            </a:r>
            <a:r>
              <a:rPr lang="en-US" altLang="zh-CN" sz="1800" dirty="0" err="1"/>
              <a:t>LinkList</a:t>
            </a:r>
            <a:r>
              <a:rPr lang="en-US" altLang="zh-CN" sz="1800" dirty="0"/>
              <a:t> L) {</a:t>
            </a:r>
          </a:p>
          <a:p>
            <a:pPr>
              <a:lnSpc>
                <a:spcPct val="80000"/>
              </a:lnSpc>
              <a:spcBef>
                <a:spcPts val="600"/>
              </a:spcBef>
              <a:spcAft>
                <a:spcPts val="0"/>
              </a:spcAft>
              <a:buNone/>
            </a:pPr>
            <a:r>
              <a:rPr lang="en-US" altLang="zh-CN" sz="1800" dirty="0"/>
              <a:t>    Node *p1, *pre,</a:t>
            </a:r>
            <a:r>
              <a:rPr lang="zh-CN" altLang="en-US" sz="1800" dirty="0"/>
              <a:t> </a:t>
            </a:r>
            <a:r>
              <a:rPr lang="en-US" altLang="zh-CN" sz="1800" dirty="0"/>
              <a:t>*q;</a:t>
            </a:r>
          </a:p>
          <a:p>
            <a:pPr>
              <a:lnSpc>
                <a:spcPct val="80000"/>
              </a:lnSpc>
              <a:spcBef>
                <a:spcPts val="600"/>
              </a:spcBef>
              <a:spcAft>
                <a:spcPts val="0"/>
              </a:spcAft>
              <a:buFont typeface="Wingdings" panose="05000000000000000000" pitchFamily="2" charset="2"/>
              <a:buNone/>
            </a:pPr>
            <a:r>
              <a:rPr lang="en-US" altLang="zh-CN" sz="1800" dirty="0"/>
              <a:t>    if</a:t>
            </a:r>
            <a:r>
              <a:rPr lang="zh-CN" altLang="en-US" sz="1800" dirty="0"/>
              <a:t>（</a:t>
            </a:r>
            <a:r>
              <a:rPr lang="en-US" altLang="zh-CN" sz="1800" dirty="0"/>
              <a:t>L-&gt;next==NULL</a:t>
            </a:r>
            <a:r>
              <a:rPr lang="zh-CN" altLang="en-US" sz="1800" dirty="0"/>
              <a:t>）</a:t>
            </a:r>
            <a:endParaRPr lang="en-US" altLang="zh-CN" sz="1800" dirty="0"/>
          </a:p>
          <a:p>
            <a:pPr>
              <a:lnSpc>
                <a:spcPct val="80000"/>
              </a:lnSpc>
              <a:spcBef>
                <a:spcPts val="600"/>
              </a:spcBef>
              <a:spcAft>
                <a:spcPts val="0"/>
              </a:spcAft>
              <a:buFont typeface="Wingdings" panose="05000000000000000000" pitchFamily="2" charset="2"/>
              <a:buNone/>
            </a:pPr>
            <a:r>
              <a:rPr lang="en-US" altLang="zh-CN" sz="1800" dirty="0"/>
              <a:t>        return ERROR</a:t>
            </a:r>
            <a:r>
              <a:rPr lang="zh-CN" altLang="en-US" sz="1800" dirty="0"/>
              <a:t>；</a:t>
            </a:r>
          </a:p>
          <a:p>
            <a:pPr>
              <a:lnSpc>
                <a:spcPct val="80000"/>
              </a:lnSpc>
              <a:spcBef>
                <a:spcPts val="600"/>
              </a:spcBef>
              <a:spcAft>
                <a:spcPts val="0"/>
              </a:spcAft>
              <a:buFont typeface="Wingdings" panose="05000000000000000000" pitchFamily="2" charset="2"/>
              <a:buNone/>
            </a:pPr>
            <a:r>
              <a:rPr lang="zh-CN" altLang="en-US" sz="1800" dirty="0"/>
              <a:t>    </a:t>
            </a:r>
            <a:r>
              <a:rPr lang="en-US" altLang="zh-CN" sz="1800" dirty="0"/>
              <a:t>p1=L-&gt;next;     </a:t>
            </a:r>
            <a:r>
              <a:rPr lang="en-US" altLang="zh-CN" sz="1800" dirty="0">
                <a:solidFill>
                  <a:srgbClr val="CC00CC"/>
                </a:solidFill>
              </a:rPr>
              <a:t>/*p1</a:t>
            </a:r>
            <a:r>
              <a:rPr lang="zh-CN" altLang="en-US" sz="1800" dirty="0">
                <a:solidFill>
                  <a:srgbClr val="CC00CC"/>
                </a:solidFill>
              </a:rPr>
              <a:t>指向表中第一元素*</a:t>
            </a:r>
            <a:r>
              <a:rPr lang="en-US" altLang="zh-CN" sz="1800" dirty="0">
                <a:solidFill>
                  <a:srgbClr val="CC00CC"/>
                </a:solidFill>
              </a:rPr>
              <a:t>/</a:t>
            </a:r>
          </a:p>
          <a:p>
            <a:pPr>
              <a:lnSpc>
                <a:spcPct val="80000"/>
              </a:lnSpc>
              <a:spcBef>
                <a:spcPts val="600"/>
              </a:spcBef>
              <a:spcAft>
                <a:spcPts val="0"/>
              </a:spcAft>
              <a:buFont typeface="Wingdings" panose="05000000000000000000" pitchFamily="2" charset="2"/>
              <a:buNone/>
            </a:pPr>
            <a:r>
              <a:rPr lang="en-US" altLang="zh-CN" sz="1800" dirty="0"/>
              <a:t>    pre=p1;</a:t>
            </a:r>
          </a:p>
          <a:p>
            <a:pPr>
              <a:lnSpc>
                <a:spcPct val="80000"/>
              </a:lnSpc>
              <a:spcBef>
                <a:spcPts val="600"/>
              </a:spcBef>
              <a:spcAft>
                <a:spcPts val="0"/>
              </a:spcAft>
              <a:buFont typeface="Wingdings" panose="05000000000000000000" pitchFamily="2" charset="2"/>
              <a:buNone/>
            </a:pPr>
            <a:r>
              <a:rPr lang="en-US" altLang="zh-CN" sz="1800" dirty="0"/>
              <a:t>    p=p1-&gt;next;</a:t>
            </a:r>
          </a:p>
          <a:p>
            <a:pPr>
              <a:lnSpc>
                <a:spcPct val="80000"/>
              </a:lnSpc>
              <a:spcBef>
                <a:spcPts val="600"/>
              </a:spcBef>
              <a:spcAft>
                <a:spcPts val="0"/>
              </a:spcAft>
              <a:buFont typeface="Wingdings" panose="05000000000000000000" pitchFamily="2" charset="2"/>
              <a:buNone/>
            </a:pPr>
            <a:r>
              <a:rPr lang="en-US" altLang="zh-CN" sz="1800" dirty="0"/>
              <a:t>    while</a:t>
            </a:r>
            <a:r>
              <a:rPr lang="zh-CN" altLang="en-US" sz="1800" dirty="0"/>
              <a:t>（</a:t>
            </a:r>
            <a:r>
              <a:rPr lang="en-US" altLang="zh-CN" sz="1800" dirty="0"/>
              <a:t>p</a:t>
            </a:r>
            <a:r>
              <a:rPr lang="zh-CN" altLang="en-US" sz="1800" dirty="0"/>
              <a:t>）</a:t>
            </a:r>
            <a:r>
              <a:rPr lang="en-US" altLang="zh-CN" sz="1800" dirty="0"/>
              <a:t>{</a:t>
            </a:r>
            <a:endParaRPr lang="zh-CN" altLang="en-US" sz="1800" dirty="0"/>
          </a:p>
          <a:p>
            <a:pPr>
              <a:lnSpc>
                <a:spcPct val="80000"/>
              </a:lnSpc>
              <a:spcBef>
                <a:spcPts val="600"/>
              </a:spcBef>
              <a:spcAft>
                <a:spcPts val="0"/>
              </a:spcAft>
              <a:buFont typeface="Wingdings" panose="05000000000000000000" pitchFamily="2" charset="2"/>
              <a:buNone/>
            </a:pPr>
            <a:r>
              <a:rPr lang="en-US" altLang="zh-CN" sz="1800" dirty="0"/>
              <a:t>        q=p-&gt;next; </a:t>
            </a:r>
          </a:p>
          <a:p>
            <a:pPr>
              <a:lnSpc>
                <a:spcPct val="80000"/>
              </a:lnSpc>
              <a:spcBef>
                <a:spcPts val="600"/>
              </a:spcBef>
              <a:spcAft>
                <a:spcPts val="0"/>
              </a:spcAft>
              <a:buFont typeface="Wingdings" panose="05000000000000000000" pitchFamily="2" charset="2"/>
              <a:buNone/>
            </a:pPr>
            <a:r>
              <a:rPr lang="en-US" altLang="zh-CN" sz="1800" dirty="0"/>
              <a:t>        if( p-&gt;data &gt;= p1-&gt;data){</a:t>
            </a:r>
          </a:p>
          <a:p>
            <a:pPr>
              <a:lnSpc>
                <a:spcPct val="80000"/>
              </a:lnSpc>
              <a:spcBef>
                <a:spcPts val="600"/>
              </a:spcBef>
              <a:spcAft>
                <a:spcPts val="0"/>
              </a:spcAft>
              <a:buFont typeface="Wingdings" panose="05000000000000000000" pitchFamily="2" charset="2"/>
              <a:buNone/>
            </a:pPr>
            <a:r>
              <a:rPr lang="en-US" altLang="zh-CN" sz="1800" dirty="0"/>
              <a:t>            pre=p;</a:t>
            </a:r>
          </a:p>
          <a:p>
            <a:pPr>
              <a:lnSpc>
                <a:spcPct val="80000"/>
              </a:lnSpc>
              <a:spcBef>
                <a:spcPts val="600"/>
              </a:spcBef>
              <a:spcAft>
                <a:spcPts val="0"/>
              </a:spcAft>
              <a:buFont typeface="Wingdings" panose="05000000000000000000" pitchFamily="2" charset="2"/>
              <a:buNone/>
            </a:pPr>
            <a:r>
              <a:rPr lang="en-US" altLang="zh-CN" sz="1800" dirty="0"/>
              <a:t>            p=q;</a:t>
            </a:r>
          </a:p>
          <a:p>
            <a:pPr>
              <a:lnSpc>
                <a:spcPct val="80000"/>
              </a:lnSpc>
              <a:spcBef>
                <a:spcPts val="600"/>
              </a:spcBef>
              <a:spcAft>
                <a:spcPts val="0"/>
              </a:spcAft>
              <a:buFont typeface="Wingdings" panose="05000000000000000000" pitchFamily="2" charset="2"/>
              <a:buNone/>
            </a:pPr>
            <a:r>
              <a:rPr lang="en-US" altLang="zh-CN" sz="1800" dirty="0"/>
              <a:t>        }</a:t>
            </a:r>
          </a:p>
          <a:p>
            <a:pPr>
              <a:lnSpc>
                <a:spcPct val="80000"/>
              </a:lnSpc>
              <a:spcBef>
                <a:spcPts val="600"/>
              </a:spcBef>
              <a:spcAft>
                <a:spcPts val="0"/>
              </a:spcAft>
              <a:buFont typeface="Wingdings" panose="05000000000000000000" pitchFamily="2" charset="2"/>
              <a:buNone/>
            </a:pPr>
            <a:r>
              <a:rPr lang="en-US" altLang="zh-CN" sz="1800" dirty="0"/>
              <a:t>        else{</a:t>
            </a:r>
          </a:p>
          <a:p>
            <a:pPr>
              <a:lnSpc>
                <a:spcPct val="80000"/>
              </a:lnSpc>
              <a:spcBef>
                <a:spcPts val="600"/>
              </a:spcBef>
              <a:spcAft>
                <a:spcPts val="0"/>
              </a:spcAft>
              <a:buFont typeface="Wingdings" panose="05000000000000000000" pitchFamily="2" charset="2"/>
              <a:buNone/>
            </a:pPr>
            <a:r>
              <a:rPr lang="en-US" altLang="zh-CN" sz="1800" dirty="0"/>
              <a:t>            pre-&gt;next =p-&gt;next;</a:t>
            </a:r>
          </a:p>
          <a:p>
            <a:pPr>
              <a:lnSpc>
                <a:spcPct val="80000"/>
              </a:lnSpc>
              <a:spcBef>
                <a:spcPts val="600"/>
              </a:spcBef>
              <a:spcAft>
                <a:spcPts val="0"/>
              </a:spcAft>
              <a:buFont typeface="Wingdings" panose="05000000000000000000" pitchFamily="2" charset="2"/>
              <a:buNone/>
            </a:pPr>
            <a:r>
              <a:rPr lang="en-US" altLang="zh-CN" sz="1800" dirty="0"/>
              <a:t>            p-&gt;next=L-&gt;next;</a:t>
            </a:r>
          </a:p>
          <a:p>
            <a:pPr>
              <a:lnSpc>
                <a:spcPct val="80000"/>
              </a:lnSpc>
              <a:spcBef>
                <a:spcPts val="600"/>
              </a:spcBef>
              <a:spcAft>
                <a:spcPts val="0"/>
              </a:spcAft>
              <a:buFont typeface="Wingdings" panose="05000000000000000000" pitchFamily="2" charset="2"/>
              <a:buNone/>
            </a:pPr>
            <a:r>
              <a:rPr lang="en-US" altLang="zh-CN" sz="1800" dirty="0"/>
              <a:t>            L-&gt;next=p; </a:t>
            </a:r>
          </a:p>
          <a:p>
            <a:pPr>
              <a:lnSpc>
                <a:spcPct val="80000"/>
              </a:lnSpc>
              <a:spcBef>
                <a:spcPts val="600"/>
              </a:spcBef>
              <a:spcAft>
                <a:spcPts val="0"/>
              </a:spcAft>
              <a:buFont typeface="Wingdings" panose="05000000000000000000" pitchFamily="2" charset="2"/>
              <a:buNone/>
            </a:pPr>
            <a:r>
              <a:rPr lang="en-US" altLang="zh-CN" sz="1800" dirty="0"/>
              <a:t>            p=q ;</a:t>
            </a:r>
          </a:p>
          <a:p>
            <a:pPr>
              <a:lnSpc>
                <a:spcPct val="80000"/>
              </a:lnSpc>
              <a:spcBef>
                <a:spcPts val="600"/>
              </a:spcBef>
              <a:spcAft>
                <a:spcPts val="0"/>
              </a:spcAft>
              <a:buFont typeface="Wingdings" panose="05000000000000000000" pitchFamily="2" charset="2"/>
              <a:buNone/>
            </a:pPr>
            <a:r>
              <a:rPr lang="en-US" altLang="zh-CN" sz="1800" dirty="0"/>
              <a:t>        }</a:t>
            </a:r>
          </a:p>
          <a:p>
            <a:pPr>
              <a:lnSpc>
                <a:spcPct val="80000"/>
              </a:lnSpc>
              <a:spcBef>
                <a:spcPts val="600"/>
              </a:spcBef>
              <a:spcAft>
                <a:spcPts val="0"/>
              </a:spcAft>
              <a:buFont typeface="Wingdings" panose="05000000000000000000" pitchFamily="2" charset="2"/>
              <a:buNone/>
            </a:pPr>
            <a:r>
              <a:rPr lang="en-US" altLang="zh-CN" sz="1800" dirty="0"/>
              <a:t>    }</a:t>
            </a:r>
          </a:p>
          <a:p>
            <a:pPr>
              <a:lnSpc>
                <a:spcPct val="80000"/>
              </a:lnSpc>
              <a:spcBef>
                <a:spcPts val="600"/>
              </a:spcBef>
              <a:spcAft>
                <a:spcPts val="0"/>
              </a:spcAft>
              <a:buFont typeface="Wingdings" panose="05000000000000000000" pitchFamily="2" charset="2"/>
              <a:buNone/>
            </a:pPr>
            <a:r>
              <a:rPr lang="en-US" altLang="zh-CN" sz="1800" dirty="0"/>
              <a:t>} </a:t>
            </a:r>
          </a:p>
        </p:txBody>
      </p:sp>
      <p:grpSp>
        <p:nvGrpSpPr>
          <p:cNvPr id="34" name="组合 33">
            <a:extLst>
              <a:ext uri="{FF2B5EF4-FFF2-40B4-BE49-F238E27FC236}">
                <a16:creationId xmlns:a16="http://schemas.microsoft.com/office/drawing/2014/main" xmlns="" id="{F8C0324D-957D-4E7E-A7C7-401A0365AA87}"/>
              </a:ext>
            </a:extLst>
          </p:cNvPr>
          <p:cNvGrpSpPr/>
          <p:nvPr/>
        </p:nvGrpSpPr>
        <p:grpSpPr>
          <a:xfrm>
            <a:off x="3962400" y="457200"/>
            <a:ext cx="7061796" cy="971248"/>
            <a:chOff x="3962400" y="457200"/>
            <a:chExt cx="7061796" cy="971248"/>
          </a:xfrm>
        </p:grpSpPr>
        <p:grpSp>
          <p:nvGrpSpPr>
            <p:cNvPr id="6" name="组合 5">
              <a:extLst>
                <a:ext uri="{FF2B5EF4-FFF2-40B4-BE49-F238E27FC236}">
                  <a16:creationId xmlns:a16="http://schemas.microsoft.com/office/drawing/2014/main" xmlns="" id="{AE939AEF-624F-4EFB-B69C-0B68F92CC406}"/>
                </a:ext>
              </a:extLst>
            </p:cNvPr>
            <p:cNvGrpSpPr/>
            <p:nvPr/>
          </p:nvGrpSpPr>
          <p:grpSpPr>
            <a:xfrm>
              <a:off x="3962400" y="457200"/>
              <a:ext cx="7061796" cy="971248"/>
              <a:chOff x="3962400" y="457200"/>
              <a:chExt cx="7061796" cy="971248"/>
            </a:xfrm>
          </p:grpSpPr>
          <p:grpSp>
            <p:nvGrpSpPr>
              <p:cNvPr id="3" name="组合 2">
                <a:extLst>
                  <a:ext uri="{FF2B5EF4-FFF2-40B4-BE49-F238E27FC236}">
                    <a16:creationId xmlns:a16="http://schemas.microsoft.com/office/drawing/2014/main" xmlns="" id="{6671A680-2C1C-4E2C-871A-10B9750E0540}"/>
                  </a:ext>
                </a:extLst>
              </p:cNvPr>
              <p:cNvGrpSpPr/>
              <p:nvPr/>
            </p:nvGrpSpPr>
            <p:grpSpPr>
              <a:xfrm>
                <a:off x="3962400" y="457200"/>
                <a:ext cx="7061796" cy="971248"/>
                <a:chOff x="4191000" y="2209800"/>
                <a:chExt cx="7061796" cy="971248"/>
              </a:xfrm>
            </p:grpSpPr>
            <p:grpSp>
              <p:nvGrpSpPr>
                <p:cNvPr id="7" name="组合 6">
                  <a:extLst>
                    <a:ext uri="{FF2B5EF4-FFF2-40B4-BE49-F238E27FC236}">
                      <a16:creationId xmlns:a16="http://schemas.microsoft.com/office/drawing/2014/main" xmlns="" id="{B90F3FE9-0745-48F8-B2A0-6276F76BE094}"/>
                    </a:ext>
                  </a:extLst>
                </p:cNvPr>
                <p:cNvGrpSpPr/>
                <p:nvPr/>
              </p:nvGrpSpPr>
              <p:grpSpPr>
                <a:xfrm>
                  <a:off x="4191000" y="2209800"/>
                  <a:ext cx="7061796" cy="971248"/>
                  <a:chOff x="4731223" y="1026691"/>
                  <a:chExt cx="7061796" cy="971248"/>
                </a:xfrm>
              </p:grpSpPr>
              <p:grpSp>
                <p:nvGrpSpPr>
                  <p:cNvPr id="8" name="组合 7">
                    <a:extLst>
                      <a:ext uri="{FF2B5EF4-FFF2-40B4-BE49-F238E27FC236}">
                        <a16:creationId xmlns:a16="http://schemas.microsoft.com/office/drawing/2014/main" xmlns="" id="{6E830EAA-572A-40F3-94D0-3FCB1EBBC8DB}"/>
                      </a:ext>
                    </a:extLst>
                  </p:cNvPr>
                  <p:cNvGrpSpPr/>
                  <p:nvPr/>
                </p:nvGrpSpPr>
                <p:grpSpPr>
                  <a:xfrm>
                    <a:off x="4731223" y="1026691"/>
                    <a:ext cx="7061796" cy="971248"/>
                    <a:chOff x="5558942" y="1091127"/>
                    <a:chExt cx="7061796" cy="971248"/>
                  </a:xfrm>
                </p:grpSpPr>
                <p:sp>
                  <p:nvSpPr>
                    <p:cNvPr id="12" name="Rectangle 6">
                      <a:extLst>
                        <a:ext uri="{FF2B5EF4-FFF2-40B4-BE49-F238E27FC236}">
                          <a16:creationId xmlns:a16="http://schemas.microsoft.com/office/drawing/2014/main" xmlns="" id="{26F5927F-99AE-4B76-BECF-EB743D73440D}"/>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3" name="Rectangle 7">
                      <a:extLst>
                        <a:ext uri="{FF2B5EF4-FFF2-40B4-BE49-F238E27FC236}">
                          <a16:creationId xmlns:a16="http://schemas.microsoft.com/office/drawing/2014/main" xmlns="" id="{CB3A4C09-62BA-48B1-8430-5F422DC674A3}"/>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4" name="Rectangle 28">
                      <a:extLst>
                        <a:ext uri="{FF2B5EF4-FFF2-40B4-BE49-F238E27FC236}">
                          <a16:creationId xmlns:a16="http://schemas.microsoft.com/office/drawing/2014/main" xmlns="" id="{D44B9774-B4CE-46B6-861E-866033417503}"/>
                        </a:ext>
                      </a:extLst>
                    </p:cNvPr>
                    <p:cNvSpPr>
                      <a:spLocks noChangeArrowheads="1"/>
                    </p:cNvSpPr>
                    <p:nvPr/>
                  </p:nvSpPr>
                  <p:spPr bwMode="auto">
                    <a:xfrm>
                      <a:off x="700039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6</a:t>
                      </a:r>
                      <a:endParaRPr lang="en-US" altLang="zh-CN" sz="2000" b="1" kern="0" baseline="-25000" dirty="0">
                        <a:solidFill>
                          <a:srgbClr val="3333FF"/>
                        </a:solidFill>
                        <a:ea typeface="宋体"/>
                        <a:cs typeface="Times New Roman" pitchFamily="18" charset="0"/>
                      </a:endParaRPr>
                    </a:p>
                  </p:txBody>
                </p:sp>
                <p:sp>
                  <p:nvSpPr>
                    <p:cNvPr id="15" name="Rectangle 29">
                      <a:extLst>
                        <a:ext uri="{FF2B5EF4-FFF2-40B4-BE49-F238E27FC236}">
                          <a16:creationId xmlns:a16="http://schemas.microsoft.com/office/drawing/2014/main" xmlns="" id="{EFBF9FA6-2D25-4331-A621-CA7088DCF50D}"/>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6" name="Rectangle 30">
                      <a:extLst>
                        <a:ext uri="{FF2B5EF4-FFF2-40B4-BE49-F238E27FC236}">
                          <a16:creationId xmlns:a16="http://schemas.microsoft.com/office/drawing/2014/main" xmlns="" id="{DD200EE0-6F60-4633-A565-3A386ACCA47E}"/>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9</a:t>
                      </a:r>
                      <a:endParaRPr lang="en-US" altLang="zh-CN" sz="2000" b="1" kern="0" baseline="-25000" dirty="0">
                        <a:solidFill>
                          <a:srgbClr val="3333FF"/>
                        </a:solidFill>
                        <a:ea typeface="宋体"/>
                        <a:cs typeface="Times New Roman" pitchFamily="18" charset="0"/>
                      </a:endParaRPr>
                    </a:p>
                  </p:txBody>
                </p:sp>
                <p:sp>
                  <p:nvSpPr>
                    <p:cNvPr id="17" name="Rectangle 31">
                      <a:extLst>
                        <a:ext uri="{FF2B5EF4-FFF2-40B4-BE49-F238E27FC236}">
                          <a16:creationId xmlns:a16="http://schemas.microsoft.com/office/drawing/2014/main" xmlns="" id="{5CCF5236-DB19-4922-B8F8-DF15F9F3F9B8}"/>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8" name="Rectangle 32">
                      <a:extLst>
                        <a:ext uri="{FF2B5EF4-FFF2-40B4-BE49-F238E27FC236}">
                          <a16:creationId xmlns:a16="http://schemas.microsoft.com/office/drawing/2014/main" xmlns="" id="{52E57AEA-99B4-4496-A708-A23EA0B5673F}"/>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19" name="Rectangle 33">
                      <a:extLst>
                        <a:ext uri="{FF2B5EF4-FFF2-40B4-BE49-F238E27FC236}">
                          <a16:creationId xmlns:a16="http://schemas.microsoft.com/office/drawing/2014/main" xmlns="" id="{D7DA8FE9-0743-4E6E-894D-A89A55EB3610}"/>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20" name="Text Box 34">
                      <a:extLst>
                        <a:ext uri="{FF2B5EF4-FFF2-40B4-BE49-F238E27FC236}">
                          <a16:creationId xmlns:a16="http://schemas.microsoft.com/office/drawing/2014/main" xmlns="" id="{7BB88C07-1519-4016-A121-79EE0CC5EE90}"/>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21" name="Arc 35">
                      <a:extLst>
                        <a:ext uri="{FF2B5EF4-FFF2-40B4-BE49-F238E27FC236}">
                          <a16:creationId xmlns:a16="http://schemas.microsoft.com/office/drawing/2014/main" xmlns="" id="{A8845E14-2BD3-4A4C-AE69-FEE641547EA6}"/>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22" name="Text Box 36">
                      <a:extLst>
                        <a:ext uri="{FF2B5EF4-FFF2-40B4-BE49-F238E27FC236}">
                          <a16:creationId xmlns:a16="http://schemas.microsoft.com/office/drawing/2014/main" xmlns="" id="{42920821-D22F-4960-BA96-195CA0A15D70}"/>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23" name="Line 38">
                      <a:extLst>
                        <a:ext uri="{FF2B5EF4-FFF2-40B4-BE49-F238E27FC236}">
                          <a16:creationId xmlns:a16="http://schemas.microsoft.com/office/drawing/2014/main" xmlns="" id="{C8366E36-F1F5-4CB2-A167-10CE8B36C8B2}"/>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24" name="Line 39">
                      <a:extLst>
                        <a:ext uri="{FF2B5EF4-FFF2-40B4-BE49-F238E27FC236}">
                          <a16:creationId xmlns:a16="http://schemas.microsoft.com/office/drawing/2014/main" xmlns="" id="{611FA018-6964-4676-A14D-A439673182C6}"/>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25" name="Line 40">
                      <a:extLst>
                        <a:ext uri="{FF2B5EF4-FFF2-40B4-BE49-F238E27FC236}">
                          <a16:creationId xmlns:a16="http://schemas.microsoft.com/office/drawing/2014/main" xmlns="" id="{8D86F4F3-A502-4E6E-9921-E866F222CE8B}"/>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26" name="直接箭头连接符 25">
                      <a:extLst>
                        <a:ext uri="{FF2B5EF4-FFF2-40B4-BE49-F238E27FC236}">
                          <a16:creationId xmlns:a16="http://schemas.microsoft.com/office/drawing/2014/main" xmlns="" id="{E7202ADE-4757-4FA2-B80D-2D5B9E806E4C}"/>
                        </a:ext>
                      </a:extLst>
                    </p:cNvPr>
                    <p:cNvCxnSpPr>
                      <a:cxnSpLocks/>
                    </p:cNvCxnSpPr>
                    <p:nvPr/>
                  </p:nvCxnSpPr>
                  <p:spPr bwMode="auto">
                    <a:xfrm>
                      <a:off x="709362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27" name="直接箭头连接符 26">
                      <a:extLst>
                        <a:ext uri="{FF2B5EF4-FFF2-40B4-BE49-F238E27FC236}">
                          <a16:creationId xmlns:a16="http://schemas.microsoft.com/office/drawing/2014/main" xmlns="" id="{001BFA0F-1E3D-4389-9AAC-FF2A56D2B8BF}"/>
                        </a:ext>
                      </a:extLst>
                    </p:cNvPr>
                    <p:cNvCxnSpPr>
                      <a:cxnSpLocks/>
                    </p:cNvCxnSpPr>
                    <p:nvPr/>
                  </p:nvCxnSpPr>
                  <p:spPr bwMode="auto">
                    <a:xfrm>
                      <a:off x="8130059"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28" name="Text Box 36">
                      <a:extLst>
                        <a:ext uri="{FF2B5EF4-FFF2-40B4-BE49-F238E27FC236}">
                          <a16:creationId xmlns:a16="http://schemas.microsoft.com/office/drawing/2014/main" xmlns="" id="{647C2724-09B3-41B4-8288-CDCAD5F4B79F}"/>
                        </a:ext>
                      </a:extLst>
                    </p:cNvPr>
                    <p:cNvSpPr txBox="1">
                      <a:spLocks noChangeArrowheads="1"/>
                    </p:cNvSpPr>
                    <p:nvPr/>
                  </p:nvSpPr>
                  <p:spPr bwMode="auto">
                    <a:xfrm>
                      <a:off x="7077758" y="1091127"/>
                      <a:ext cx="48891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chemeClr val="accent2"/>
                          </a:solidFill>
                          <a:latin typeface="Times New Roman" pitchFamily="18" charset="0"/>
                          <a:ea typeface="楷体_GB2312" pitchFamily="49" charset="-122"/>
                        </a:rPr>
                        <a:t>p1</a:t>
                      </a:r>
                    </a:p>
                  </p:txBody>
                </p:sp>
                <p:sp>
                  <p:nvSpPr>
                    <p:cNvPr id="29" name="Text Box 36">
                      <a:extLst>
                        <a:ext uri="{FF2B5EF4-FFF2-40B4-BE49-F238E27FC236}">
                          <a16:creationId xmlns:a16="http://schemas.microsoft.com/office/drawing/2014/main" xmlns="" id="{CBFF0E0A-B100-470D-A6DE-913FF2CA3B3E}"/>
                        </a:ext>
                      </a:extLst>
                    </p:cNvPr>
                    <p:cNvSpPr txBox="1">
                      <a:spLocks noChangeArrowheads="1"/>
                    </p:cNvSpPr>
                    <p:nvPr/>
                  </p:nvSpPr>
                  <p:spPr bwMode="auto">
                    <a:xfrm>
                      <a:off x="8122363" y="1099033"/>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30" name="Rectangle 32">
                      <a:extLst>
                        <a:ext uri="{FF2B5EF4-FFF2-40B4-BE49-F238E27FC236}">
                          <a16:creationId xmlns:a16="http://schemas.microsoft.com/office/drawing/2014/main" xmlns="" id="{0685AECE-C818-4787-BBD3-451CB1F4960B}"/>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5</a:t>
                      </a:r>
                      <a:endParaRPr lang="en-US" altLang="zh-CN" sz="2000" b="1" kern="0" baseline="-25000" dirty="0">
                        <a:solidFill>
                          <a:srgbClr val="3333FF"/>
                        </a:solidFill>
                        <a:ea typeface="宋体"/>
                        <a:cs typeface="Times New Roman" pitchFamily="18" charset="0"/>
                      </a:endParaRPr>
                    </a:p>
                  </p:txBody>
                </p:sp>
                <p:sp>
                  <p:nvSpPr>
                    <p:cNvPr id="31" name="Rectangle 33">
                      <a:extLst>
                        <a:ext uri="{FF2B5EF4-FFF2-40B4-BE49-F238E27FC236}">
                          <a16:creationId xmlns:a16="http://schemas.microsoft.com/office/drawing/2014/main" xmlns="" id="{5E85B3E3-B0C5-432B-8210-BD58D1BAA801}"/>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32" name="Line 39">
                      <a:extLst>
                        <a:ext uri="{FF2B5EF4-FFF2-40B4-BE49-F238E27FC236}">
                          <a16:creationId xmlns:a16="http://schemas.microsoft.com/office/drawing/2014/main" xmlns="" id="{D44234C0-E0A4-4084-A841-7C90B3B0BC27}"/>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9" name="Rectangle 32">
                    <a:extLst>
                      <a:ext uri="{FF2B5EF4-FFF2-40B4-BE49-F238E27FC236}">
                        <a16:creationId xmlns:a16="http://schemas.microsoft.com/office/drawing/2014/main" xmlns="" id="{5559ABC8-6A7C-4DA8-AEC0-2C216337ABAF}"/>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0" name="Rectangle 33">
                    <a:extLst>
                      <a:ext uri="{FF2B5EF4-FFF2-40B4-BE49-F238E27FC236}">
                        <a16:creationId xmlns:a16="http://schemas.microsoft.com/office/drawing/2014/main" xmlns="" id="{6525D964-7AD9-477E-B3E4-956AF729C519}"/>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1" name="Line 39">
                    <a:extLst>
                      <a:ext uri="{FF2B5EF4-FFF2-40B4-BE49-F238E27FC236}">
                        <a16:creationId xmlns:a16="http://schemas.microsoft.com/office/drawing/2014/main" xmlns="" id="{E168E523-55CC-4B2E-A877-B3E8F4A70521}"/>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33" name="Line 38">
                  <a:extLst>
                    <a:ext uri="{FF2B5EF4-FFF2-40B4-BE49-F238E27FC236}">
                      <a16:creationId xmlns:a16="http://schemas.microsoft.com/office/drawing/2014/main" xmlns="" id="{81F23149-6DFF-4BDF-930E-E248BA6D8C08}"/>
                    </a:ext>
                  </a:extLst>
                </p:cNvPr>
                <p:cNvSpPr>
                  <a:spLocks noChangeShapeType="1"/>
                </p:cNvSpPr>
                <p:nvPr/>
              </p:nvSpPr>
              <p:spPr bwMode="auto">
                <a:xfrm>
                  <a:off x="5219500" y="297908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35" name="Text Box 36">
                <a:extLst>
                  <a:ext uri="{FF2B5EF4-FFF2-40B4-BE49-F238E27FC236}">
                    <a16:creationId xmlns:a16="http://schemas.microsoft.com/office/drawing/2014/main" xmlns="" id="{F2F45111-7A3F-4A51-B39C-6B84682B295B}"/>
                  </a:ext>
                </a:extLst>
              </p:cNvPr>
              <p:cNvSpPr txBox="1">
                <a:spLocks noChangeArrowheads="1"/>
              </p:cNvSpPr>
              <p:nvPr/>
            </p:nvSpPr>
            <p:spPr bwMode="auto">
              <a:xfrm>
                <a:off x="4939714" y="457200"/>
                <a:ext cx="68083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pre</a:t>
                </a:r>
              </a:p>
            </p:txBody>
          </p:sp>
        </p:grpSp>
        <p:cxnSp>
          <p:nvCxnSpPr>
            <p:cNvPr id="95" name="直接箭头连接符 94">
              <a:extLst>
                <a:ext uri="{FF2B5EF4-FFF2-40B4-BE49-F238E27FC236}">
                  <a16:creationId xmlns:a16="http://schemas.microsoft.com/office/drawing/2014/main" xmlns="" id="{381554A1-A540-4F7A-B0B2-2BC0A9E6F196}"/>
                </a:ext>
              </a:extLst>
            </p:cNvPr>
            <p:cNvCxnSpPr>
              <a:cxnSpLocks/>
            </p:cNvCxnSpPr>
            <p:nvPr/>
          </p:nvCxnSpPr>
          <p:spPr bwMode="auto">
            <a:xfrm>
              <a:off x="7593510" y="732789"/>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96" name="Text Box 36">
              <a:extLst>
                <a:ext uri="{FF2B5EF4-FFF2-40B4-BE49-F238E27FC236}">
                  <a16:creationId xmlns:a16="http://schemas.microsoft.com/office/drawing/2014/main" xmlns="" id="{DBE0479A-73CD-4512-8B15-68F463B74B95}"/>
                </a:ext>
              </a:extLst>
            </p:cNvPr>
            <p:cNvSpPr txBox="1">
              <a:spLocks noChangeArrowheads="1"/>
            </p:cNvSpPr>
            <p:nvPr/>
          </p:nvSpPr>
          <p:spPr bwMode="auto">
            <a:xfrm>
              <a:off x="7585814" y="465106"/>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grpSp>
      <p:grpSp>
        <p:nvGrpSpPr>
          <p:cNvPr id="64" name="组合 63">
            <a:extLst>
              <a:ext uri="{FF2B5EF4-FFF2-40B4-BE49-F238E27FC236}">
                <a16:creationId xmlns:a16="http://schemas.microsoft.com/office/drawing/2014/main" xmlns="" id="{197BB43D-B83A-46AD-B5BE-16363A3B7977}"/>
              </a:ext>
            </a:extLst>
          </p:cNvPr>
          <p:cNvGrpSpPr/>
          <p:nvPr/>
        </p:nvGrpSpPr>
        <p:grpSpPr>
          <a:xfrm>
            <a:off x="3962400" y="1974148"/>
            <a:ext cx="7061796" cy="1002673"/>
            <a:chOff x="3962400" y="1974148"/>
            <a:chExt cx="7061796" cy="1002673"/>
          </a:xfrm>
        </p:grpSpPr>
        <p:grpSp>
          <p:nvGrpSpPr>
            <p:cNvPr id="65" name="组合 64">
              <a:extLst>
                <a:ext uri="{FF2B5EF4-FFF2-40B4-BE49-F238E27FC236}">
                  <a16:creationId xmlns:a16="http://schemas.microsoft.com/office/drawing/2014/main" xmlns="" id="{555C2489-1BAF-4AC9-9F36-C46B4C567FE1}"/>
                </a:ext>
              </a:extLst>
            </p:cNvPr>
            <p:cNvGrpSpPr/>
            <p:nvPr/>
          </p:nvGrpSpPr>
          <p:grpSpPr>
            <a:xfrm>
              <a:off x="3962400" y="1974148"/>
              <a:ext cx="7061796" cy="1002673"/>
              <a:chOff x="3962400" y="425775"/>
              <a:chExt cx="7061796" cy="1002673"/>
            </a:xfrm>
          </p:grpSpPr>
          <p:grpSp>
            <p:nvGrpSpPr>
              <p:cNvPr id="66" name="组合 65">
                <a:extLst>
                  <a:ext uri="{FF2B5EF4-FFF2-40B4-BE49-F238E27FC236}">
                    <a16:creationId xmlns:a16="http://schemas.microsoft.com/office/drawing/2014/main" xmlns="" id="{DFC768C7-CA6A-4BC4-9174-621217540D58}"/>
                  </a:ext>
                </a:extLst>
              </p:cNvPr>
              <p:cNvGrpSpPr/>
              <p:nvPr/>
            </p:nvGrpSpPr>
            <p:grpSpPr>
              <a:xfrm>
                <a:off x="3962400" y="454127"/>
                <a:ext cx="7061796" cy="974321"/>
                <a:chOff x="4191000" y="2206727"/>
                <a:chExt cx="7061796" cy="974321"/>
              </a:xfrm>
            </p:grpSpPr>
            <p:grpSp>
              <p:nvGrpSpPr>
                <p:cNvPr id="68" name="组合 67">
                  <a:extLst>
                    <a:ext uri="{FF2B5EF4-FFF2-40B4-BE49-F238E27FC236}">
                      <a16:creationId xmlns:a16="http://schemas.microsoft.com/office/drawing/2014/main" xmlns="" id="{688C44B0-7F60-4708-A7E6-72CBA1FD3997}"/>
                    </a:ext>
                  </a:extLst>
                </p:cNvPr>
                <p:cNvGrpSpPr/>
                <p:nvPr/>
              </p:nvGrpSpPr>
              <p:grpSpPr>
                <a:xfrm>
                  <a:off x="4191000" y="2206727"/>
                  <a:ext cx="7061796" cy="974321"/>
                  <a:chOff x="4731223" y="1023618"/>
                  <a:chExt cx="7061796" cy="974321"/>
                </a:xfrm>
              </p:grpSpPr>
              <p:grpSp>
                <p:nvGrpSpPr>
                  <p:cNvPr id="70" name="组合 69">
                    <a:extLst>
                      <a:ext uri="{FF2B5EF4-FFF2-40B4-BE49-F238E27FC236}">
                        <a16:creationId xmlns:a16="http://schemas.microsoft.com/office/drawing/2014/main" xmlns="" id="{57A36326-E0A2-4B94-8166-BC746F8D6946}"/>
                      </a:ext>
                    </a:extLst>
                  </p:cNvPr>
                  <p:cNvGrpSpPr/>
                  <p:nvPr/>
                </p:nvGrpSpPr>
                <p:grpSpPr>
                  <a:xfrm>
                    <a:off x="4731223" y="1023618"/>
                    <a:ext cx="7061796" cy="974321"/>
                    <a:chOff x="5558942" y="1088054"/>
                    <a:chExt cx="7061796" cy="974321"/>
                  </a:xfrm>
                </p:grpSpPr>
                <p:sp>
                  <p:nvSpPr>
                    <p:cNvPr id="74" name="Rectangle 6">
                      <a:extLst>
                        <a:ext uri="{FF2B5EF4-FFF2-40B4-BE49-F238E27FC236}">
                          <a16:creationId xmlns:a16="http://schemas.microsoft.com/office/drawing/2014/main" xmlns="" id="{B57750F5-80D3-4850-9C41-D7024B0EC874}"/>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75" name="Rectangle 7">
                      <a:extLst>
                        <a:ext uri="{FF2B5EF4-FFF2-40B4-BE49-F238E27FC236}">
                          <a16:creationId xmlns:a16="http://schemas.microsoft.com/office/drawing/2014/main" xmlns="" id="{5E662037-C3E9-476E-9CAC-749DEB2921B0}"/>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76" name="Rectangle 28">
                      <a:extLst>
                        <a:ext uri="{FF2B5EF4-FFF2-40B4-BE49-F238E27FC236}">
                          <a16:creationId xmlns:a16="http://schemas.microsoft.com/office/drawing/2014/main" xmlns="" id="{A6596995-0BC7-4F5E-B8A2-D8381D4C9BC0}"/>
                        </a:ext>
                      </a:extLst>
                    </p:cNvPr>
                    <p:cNvSpPr>
                      <a:spLocks noChangeArrowheads="1"/>
                    </p:cNvSpPr>
                    <p:nvPr/>
                  </p:nvSpPr>
                  <p:spPr bwMode="auto">
                    <a:xfrm>
                      <a:off x="700039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6</a:t>
                      </a:r>
                      <a:endParaRPr lang="en-US" altLang="zh-CN" sz="2000" b="1" kern="0" baseline="-25000" dirty="0">
                        <a:solidFill>
                          <a:srgbClr val="3333FF"/>
                        </a:solidFill>
                        <a:ea typeface="宋体"/>
                        <a:cs typeface="Times New Roman" pitchFamily="18" charset="0"/>
                      </a:endParaRPr>
                    </a:p>
                  </p:txBody>
                </p:sp>
                <p:sp>
                  <p:nvSpPr>
                    <p:cNvPr id="77" name="Rectangle 29">
                      <a:extLst>
                        <a:ext uri="{FF2B5EF4-FFF2-40B4-BE49-F238E27FC236}">
                          <a16:creationId xmlns:a16="http://schemas.microsoft.com/office/drawing/2014/main" xmlns="" id="{9E618F7A-BD2C-4BB2-96D4-BB842F73ADDB}"/>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78" name="Rectangle 30">
                      <a:extLst>
                        <a:ext uri="{FF2B5EF4-FFF2-40B4-BE49-F238E27FC236}">
                          <a16:creationId xmlns:a16="http://schemas.microsoft.com/office/drawing/2014/main" xmlns="" id="{EBFADA87-EAA7-493E-9422-B8FC1B8AC2BA}"/>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9</a:t>
                      </a:r>
                      <a:endParaRPr lang="en-US" altLang="zh-CN" sz="2000" b="1" kern="0" baseline="-25000" dirty="0">
                        <a:solidFill>
                          <a:srgbClr val="3333FF"/>
                        </a:solidFill>
                        <a:ea typeface="宋体"/>
                        <a:cs typeface="Times New Roman" pitchFamily="18" charset="0"/>
                      </a:endParaRPr>
                    </a:p>
                  </p:txBody>
                </p:sp>
                <p:sp>
                  <p:nvSpPr>
                    <p:cNvPr id="79" name="Rectangle 31">
                      <a:extLst>
                        <a:ext uri="{FF2B5EF4-FFF2-40B4-BE49-F238E27FC236}">
                          <a16:creationId xmlns:a16="http://schemas.microsoft.com/office/drawing/2014/main" xmlns="" id="{5FFD1F64-83E6-4F05-874F-44F5F3BB1B4C}"/>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80" name="Rectangle 32">
                      <a:extLst>
                        <a:ext uri="{FF2B5EF4-FFF2-40B4-BE49-F238E27FC236}">
                          <a16:creationId xmlns:a16="http://schemas.microsoft.com/office/drawing/2014/main" xmlns="" id="{19B19CCE-42B9-4768-89DB-F176806436AE}"/>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81" name="Rectangle 33">
                      <a:extLst>
                        <a:ext uri="{FF2B5EF4-FFF2-40B4-BE49-F238E27FC236}">
                          <a16:creationId xmlns:a16="http://schemas.microsoft.com/office/drawing/2014/main" xmlns="" id="{EE52DB8E-234F-4516-8F16-EAA1AFD86591}"/>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82" name="Text Box 34">
                      <a:extLst>
                        <a:ext uri="{FF2B5EF4-FFF2-40B4-BE49-F238E27FC236}">
                          <a16:creationId xmlns:a16="http://schemas.microsoft.com/office/drawing/2014/main" xmlns="" id="{C5741632-FA4D-46D5-9A54-B77B1C239845}"/>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83" name="Arc 35">
                      <a:extLst>
                        <a:ext uri="{FF2B5EF4-FFF2-40B4-BE49-F238E27FC236}">
                          <a16:creationId xmlns:a16="http://schemas.microsoft.com/office/drawing/2014/main" xmlns="" id="{067470EB-596C-4D76-BA25-6F2F9DA511EB}"/>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84" name="Text Box 36">
                      <a:extLst>
                        <a:ext uri="{FF2B5EF4-FFF2-40B4-BE49-F238E27FC236}">
                          <a16:creationId xmlns:a16="http://schemas.microsoft.com/office/drawing/2014/main" xmlns="" id="{0687EF9D-552A-4BBD-921E-A1905516251F}"/>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85" name="Line 38">
                      <a:extLst>
                        <a:ext uri="{FF2B5EF4-FFF2-40B4-BE49-F238E27FC236}">
                          <a16:creationId xmlns:a16="http://schemas.microsoft.com/office/drawing/2014/main" xmlns="" id="{BC8F44C7-AD7E-427F-85B3-5B2B8504611A}"/>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86" name="Line 39">
                      <a:extLst>
                        <a:ext uri="{FF2B5EF4-FFF2-40B4-BE49-F238E27FC236}">
                          <a16:creationId xmlns:a16="http://schemas.microsoft.com/office/drawing/2014/main" xmlns="" id="{EBC24C93-6759-4F84-8F78-375DCF28353A}"/>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87" name="Line 40">
                      <a:extLst>
                        <a:ext uri="{FF2B5EF4-FFF2-40B4-BE49-F238E27FC236}">
                          <a16:creationId xmlns:a16="http://schemas.microsoft.com/office/drawing/2014/main" xmlns="" id="{46829ED3-1AF7-451B-A386-642853D7AC07}"/>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88" name="直接箭头连接符 87">
                      <a:extLst>
                        <a:ext uri="{FF2B5EF4-FFF2-40B4-BE49-F238E27FC236}">
                          <a16:creationId xmlns:a16="http://schemas.microsoft.com/office/drawing/2014/main" xmlns="" id="{A0BC201F-1F2F-4C86-9E5E-00EA35875943}"/>
                        </a:ext>
                      </a:extLst>
                    </p:cNvPr>
                    <p:cNvCxnSpPr>
                      <a:cxnSpLocks/>
                    </p:cNvCxnSpPr>
                    <p:nvPr/>
                  </p:nvCxnSpPr>
                  <p:spPr bwMode="auto">
                    <a:xfrm>
                      <a:off x="709362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89" name="直接箭头连接符 88">
                      <a:extLst>
                        <a:ext uri="{FF2B5EF4-FFF2-40B4-BE49-F238E27FC236}">
                          <a16:creationId xmlns:a16="http://schemas.microsoft.com/office/drawing/2014/main" xmlns="" id="{88460998-6AA9-4538-8DEF-5393CCBE7F9E}"/>
                        </a:ext>
                      </a:extLst>
                    </p:cNvPr>
                    <p:cNvCxnSpPr>
                      <a:cxnSpLocks/>
                    </p:cNvCxnSpPr>
                    <p:nvPr/>
                  </p:nvCxnSpPr>
                  <p:spPr bwMode="auto">
                    <a:xfrm>
                      <a:off x="8130059"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90" name="Text Box 36">
                      <a:extLst>
                        <a:ext uri="{FF2B5EF4-FFF2-40B4-BE49-F238E27FC236}">
                          <a16:creationId xmlns:a16="http://schemas.microsoft.com/office/drawing/2014/main" xmlns="" id="{8987DD4B-EB8B-431B-AAF9-C775AEBD1FC4}"/>
                        </a:ext>
                      </a:extLst>
                    </p:cNvPr>
                    <p:cNvSpPr txBox="1">
                      <a:spLocks noChangeArrowheads="1"/>
                    </p:cNvSpPr>
                    <p:nvPr/>
                  </p:nvSpPr>
                  <p:spPr bwMode="auto">
                    <a:xfrm>
                      <a:off x="7077758" y="1091127"/>
                      <a:ext cx="48891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chemeClr val="accent2"/>
                          </a:solidFill>
                          <a:latin typeface="Times New Roman" pitchFamily="18" charset="0"/>
                          <a:ea typeface="楷体_GB2312" pitchFamily="49" charset="-122"/>
                        </a:rPr>
                        <a:t>p1</a:t>
                      </a:r>
                    </a:p>
                  </p:txBody>
                </p:sp>
                <p:sp>
                  <p:nvSpPr>
                    <p:cNvPr id="91" name="Text Box 36">
                      <a:extLst>
                        <a:ext uri="{FF2B5EF4-FFF2-40B4-BE49-F238E27FC236}">
                          <a16:creationId xmlns:a16="http://schemas.microsoft.com/office/drawing/2014/main" xmlns="" id="{CAC1F76A-2AE5-4355-B25D-FE10430BFE1F}"/>
                        </a:ext>
                      </a:extLst>
                    </p:cNvPr>
                    <p:cNvSpPr txBox="1">
                      <a:spLocks noChangeArrowheads="1"/>
                    </p:cNvSpPr>
                    <p:nvPr/>
                  </p:nvSpPr>
                  <p:spPr bwMode="auto">
                    <a:xfrm>
                      <a:off x="8919397" y="1088054"/>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92" name="Rectangle 32">
                      <a:extLst>
                        <a:ext uri="{FF2B5EF4-FFF2-40B4-BE49-F238E27FC236}">
                          <a16:creationId xmlns:a16="http://schemas.microsoft.com/office/drawing/2014/main" xmlns="" id="{9C713EB8-F551-4A53-8AF6-83986375C45B}"/>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5</a:t>
                      </a:r>
                      <a:endParaRPr lang="en-US" altLang="zh-CN" sz="2000" b="1" kern="0" baseline="-25000" dirty="0">
                        <a:solidFill>
                          <a:srgbClr val="3333FF"/>
                        </a:solidFill>
                        <a:ea typeface="宋体"/>
                        <a:cs typeface="Times New Roman" pitchFamily="18" charset="0"/>
                      </a:endParaRPr>
                    </a:p>
                  </p:txBody>
                </p:sp>
                <p:sp>
                  <p:nvSpPr>
                    <p:cNvPr id="93" name="Rectangle 33">
                      <a:extLst>
                        <a:ext uri="{FF2B5EF4-FFF2-40B4-BE49-F238E27FC236}">
                          <a16:creationId xmlns:a16="http://schemas.microsoft.com/office/drawing/2014/main" xmlns="" id="{0A7F5086-54A4-4A54-BFA4-02EE57DFF4B7}"/>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94" name="Line 39">
                      <a:extLst>
                        <a:ext uri="{FF2B5EF4-FFF2-40B4-BE49-F238E27FC236}">
                          <a16:creationId xmlns:a16="http://schemas.microsoft.com/office/drawing/2014/main" xmlns="" id="{F1A5B98E-0468-4264-AD90-A03327E6E54F}"/>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71" name="Rectangle 32">
                    <a:extLst>
                      <a:ext uri="{FF2B5EF4-FFF2-40B4-BE49-F238E27FC236}">
                        <a16:creationId xmlns:a16="http://schemas.microsoft.com/office/drawing/2014/main" xmlns="" id="{4156552F-12D3-4A71-A8E5-95AEF0B3BEA3}"/>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72" name="Rectangle 33">
                    <a:extLst>
                      <a:ext uri="{FF2B5EF4-FFF2-40B4-BE49-F238E27FC236}">
                        <a16:creationId xmlns:a16="http://schemas.microsoft.com/office/drawing/2014/main" xmlns="" id="{B5E7DF24-D31D-495A-8F64-5AA5874F13D9}"/>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73" name="Line 39">
                    <a:extLst>
                      <a:ext uri="{FF2B5EF4-FFF2-40B4-BE49-F238E27FC236}">
                        <a16:creationId xmlns:a16="http://schemas.microsoft.com/office/drawing/2014/main" xmlns="" id="{B154824F-D618-4EBA-A46B-0C61E63D5733}"/>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69" name="Line 38">
                  <a:extLst>
                    <a:ext uri="{FF2B5EF4-FFF2-40B4-BE49-F238E27FC236}">
                      <a16:creationId xmlns:a16="http://schemas.microsoft.com/office/drawing/2014/main" xmlns="" id="{DB95678E-9C73-4D4F-85E6-649CB47E739E}"/>
                    </a:ext>
                  </a:extLst>
                </p:cNvPr>
                <p:cNvSpPr>
                  <a:spLocks noChangeShapeType="1"/>
                </p:cNvSpPr>
                <p:nvPr/>
              </p:nvSpPr>
              <p:spPr bwMode="auto">
                <a:xfrm>
                  <a:off x="5219500" y="297908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67" name="Text Box 36">
                <a:extLst>
                  <a:ext uri="{FF2B5EF4-FFF2-40B4-BE49-F238E27FC236}">
                    <a16:creationId xmlns:a16="http://schemas.microsoft.com/office/drawing/2014/main" xmlns="" id="{E0668FCA-101F-4C67-8CB5-6A78DB11251D}"/>
                  </a:ext>
                </a:extLst>
              </p:cNvPr>
              <p:cNvSpPr txBox="1">
                <a:spLocks noChangeArrowheads="1"/>
              </p:cNvSpPr>
              <p:nvPr/>
            </p:nvSpPr>
            <p:spPr bwMode="auto">
              <a:xfrm>
                <a:off x="6509391" y="425775"/>
                <a:ext cx="68083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pre</a:t>
                </a:r>
              </a:p>
            </p:txBody>
          </p:sp>
        </p:grpSp>
        <p:cxnSp>
          <p:nvCxnSpPr>
            <p:cNvPr id="98" name="直接箭头连接符 97">
              <a:extLst>
                <a:ext uri="{FF2B5EF4-FFF2-40B4-BE49-F238E27FC236}">
                  <a16:creationId xmlns:a16="http://schemas.microsoft.com/office/drawing/2014/main" xmlns="" id="{6E423FA1-1D9B-4FC5-86CA-11D8602E7263}"/>
                </a:ext>
              </a:extLst>
            </p:cNvPr>
            <p:cNvCxnSpPr>
              <a:cxnSpLocks/>
            </p:cNvCxnSpPr>
            <p:nvPr/>
          </p:nvCxnSpPr>
          <p:spPr bwMode="auto">
            <a:xfrm>
              <a:off x="7647629" y="2270183"/>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99" name="Text Box 36">
              <a:extLst>
                <a:ext uri="{FF2B5EF4-FFF2-40B4-BE49-F238E27FC236}">
                  <a16:creationId xmlns:a16="http://schemas.microsoft.com/office/drawing/2014/main" xmlns="" id="{E870C74C-2576-4668-BFAD-A1C164FEDACC}"/>
                </a:ext>
              </a:extLst>
            </p:cNvPr>
            <p:cNvSpPr txBox="1">
              <a:spLocks noChangeArrowheads="1"/>
            </p:cNvSpPr>
            <p:nvPr/>
          </p:nvSpPr>
          <p:spPr bwMode="auto">
            <a:xfrm>
              <a:off x="7639933" y="2002500"/>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grpSp>
      <p:grpSp>
        <p:nvGrpSpPr>
          <p:cNvPr id="97" name="组合 96">
            <a:extLst>
              <a:ext uri="{FF2B5EF4-FFF2-40B4-BE49-F238E27FC236}">
                <a16:creationId xmlns:a16="http://schemas.microsoft.com/office/drawing/2014/main" xmlns="" id="{1112BDAA-044C-45C3-8DB6-4823A577E866}"/>
              </a:ext>
            </a:extLst>
          </p:cNvPr>
          <p:cNvGrpSpPr/>
          <p:nvPr/>
        </p:nvGrpSpPr>
        <p:grpSpPr>
          <a:xfrm>
            <a:off x="4054916" y="3466416"/>
            <a:ext cx="7061796" cy="1002673"/>
            <a:chOff x="3960797" y="3416792"/>
            <a:chExt cx="7061796" cy="1002673"/>
          </a:xfrm>
        </p:grpSpPr>
        <p:grpSp>
          <p:nvGrpSpPr>
            <p:cNvPr id="100" name="组合 99">
              <a:extLst>
                <a:ext uri="{FF2B5EF4-FFF2-40B4-BE49-F238E27FC236}">
                  <a16:creationId xmlns:a16="http://schemas.microsoft.com/office/drawing/2014/main" xmlns="" id="{E4CD3080-027B-4C69-AF40-1D76E8D2349E}"/>
                </a:ext>
              </a:extLst>
            </p:cNvPr>
            <p:cNvGrpSpPr/>
            <p:nvPr/>
          </p:nvGrpSpPr>
          <p:grpSpPr>
            <a:xfrm>
              <a:off x="3960797" y="3416792"/>
              <a:ext cx="7061796" cy="1002673"/>
              <a:chOff x="3962400" y="425775"/>
              <a:chExt cx="7061796" cy="1002673"/>
            </a:xfrm>
          </p:grpSpPr>
          <p:grpSp>
            <p:nvGrpSpPr>
              <p:cNvPr id="101" name="组合 100">
                <a:extLst>
                  <a:ext uri="{FF2B5EF4-FFF2-40B4-BE49-F238E27FC236}">
                    <a16:creationId xmlns:a16="http://schemas.microsoft.com/office/drawing/2014/main" xmlns="" id="{CB21F13B-1D98-477D-9CCF-8A53D1D87B72}"/>
                  </a:ext>
                </a:extLst>
              </p:cNvPr>
              <p:cNvGrpSpPr/>
              <p:nvPr/>
            </p:nvGrpSpPr>
            <p:grpSpPr>
              <a:xfrm>
                <a:off x="3962400" y="457200"/>
                <a:ext cx="7061796" cy="971248"/>
                <a:chOff x="4191000" y="2209800"/>
                <a:chExt cx="7061796" cy="971248"/>
              </a:xfrm>
            </p:grpSpPr>
            <p:grpSp>
              <p:nvGrpSpPr>
                <p:cNvPr id="103" name="组合 102">
                  <a:extLst>
                    <a:ext uri="{FF2B5EF4-FFF2-40B4-BE49-F238E27FC236}">
                      <a16:creationId xmlns:a16="http://schemas.microsoft.com/office/drawing/2014/main" xmlns="" id="{D3FA3A7A-727D-44ED-8D58-9371C3C2B24B}"/>
                    </a:ext>
                  </a:extLst>
                </p:cNvPr>
                <p:cNvGrpSpPr/>
                <p:nvPr/>
              </p:nvGrpSpPr>
              <p:grpSpPr>
                <a:xfrm>
                  <a:off x="4191000" y="2209800"/>
                  <a:ext cx="7061796" cy="971248"/>
                  <a:chOff x="4731223" y="1026691"/>
                  <a:chExt cx="7061796" cy="971248"/>
                </a:xfrm>
              </p:grpSpPr>
              <p:grpSp>
                <p:nvGrpSpPr>
                  <p:cNvPr id="105" name="组合 104">
                    <a:extLst>
                      <a:ext uri="{FF2B5EF4-FFF2-40B4-BE49-F238E27FC236}">
                        <a16:creationId xmlns:a16="http://schemas.microsoft.com/office/drawing/2014/main" xmlns="" id="{FD4B6C25-99E8-4D7F-A956-C07B6C9839CE}"/>
                      </a:ext>
                    </a:extLst>
                  </p:cNvPr>
                  <p:cNvGrpSpPr/>
                  <p:nvPr/>
                </p:nvGrpSpPr>
                <p:grpSpPr>
                  <a:xfrm>
                    <a:off x="4731223" y="1026691"/>
                    <a:ext cx="7061796" cy="971248"/>
                    <a:chOff x="5558942" y="1091127"/>
                    <a:chExt cx="7061796" cy="971248"/>
                  </a:xfrm>
                </p:grpSpPr>
                <p:sp>
                  <p:nvSpPr>
                    <p:cNvPr id="109" name="Rectangle 6">
                      <a:extLst>
                        <a:ext uri="{FF2B5EF4-FFF2-40B4-BE49-F238E27FC236}">
                          <a16:creationId xmlns:a16="http://schemas.microsoft.com/office/drawing/2014/main" xmlns="" id="{519400FE-D212-44D5-BC42-449F24CE3984}"/>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10" name="Rectangle 7">
                      <a:extLst>
                        <a:ext uri="{FF2B5EF4-FFF2-40B4-BE49-F238E27FC236}">
                          <a16:creationId xmlns:a16="http://schemas.microsoft.com/office/drawing/2014/main" xmlns="" id="{0829EE7D-48E0-46BF-87EB-95C613955D9D}"/>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11" name="Rectangle 28">
                      <a:extLst>
                        <a:ext uri="{FF2B5EF4-FFF2-40B4-BE49-F238E27FC236}">
                          <a16:creationId xmlns:a16="http://schemas.microsoft.com/office/drawing/2014/main" xmlns="" id="{3D9DEC36-0F73-410A-81B1-CE1B9ED21FBC}"/>
                        </a:ext>
                      </a:extLst>
                    </p:cNvPr>
                    <p:cNvSpPr>
                      <a:spLocks noChangeArrowheads="1"/>
                    </p:cNvSpPr>
                    <p:nvPr/>
                  </p:nvSpPr>
                  <p:spPr bwMode="auto">
                    <a:xfrm>
                      <a:off x="700039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6</a:t>
                      </a:r>
                      <a:endParaRPr lang="en-US" altLang="zh-CN" sz="2000" b="1" kern="0" baseline="-25000" dirty="0">
                        <a:solidFill>
                          <a:srgbClr val="3333FF"/>
                        </a:solidFill>
                        <a:ea typeface="宋体"/>
                        <a:cs typeface="Times New Roman" pitchFamily="18" charset="0"/>
                      </a:endParaRPr>
                    </a:p>
                  </p:txBody>
                </p:sp>
                <p:sp>
                  <p:nvSpPr>
                    <p:cNvPr id="112" name="Rectangle 29">
                      <a:extLst>
                        <a:ext uri="{FF2B5EF4-FFF2-40B4-BE49-F238E27FC236}">
                          <a16:creationId xmlns:a16="http://schemas.microsoft.com/office/drawing/2014/main" xmlns="" id="{5B59C71B-5965-47D5-9F8B-7B46FE5E0A8A}"/>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13" name="Rectangle 30">
                      <a:extLst>
                        <a:ext uri="{FF2B5EF4-FFF2-40B4-BE49-F238E27FC236}">
                          <a16:creationId xmlns:a16="http://schemas.microsoft.com/office/drawing/2014/main" xmlns="" id="{59AF3327-5B75-4665-AFB5-DBD7023580DA}"/>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9</a:t>
                      </a:r>
                      <a:endParaRPr lang="en-US" altLang="zh-CN" sz="2000" b="1" kern="0" baseline="-25000" dirty="0">
                        <a:solidFill>
                          <a:srgbClr val="3333FF"/>
                        </a:solidFill>
                        <a:ea typeface="宋体"/>
                        <a:cs typeface="Times New Roman" pitchFamily="18" charset="0"/>
                      </a:endParaRPr>
                    </a:p>
                  </p:txBody>
                </p:sp>
                <p:sp>
                  <p:nvSpPr>
                    <p:cNvPr id="114" name="Rectangle 31">
                      <a:extLst>
                        <a:ext uri="{FF2B5EF4-FFF2-40B4-BE49-F238E27FC236}">
                          <a16:creationId xmlns:a16="http://schemas.microsoft.com/office/drawing/2014/main" xmlns="" id="{1EE9C779-6ED7-49F8-BEFD-DC8085A15E02}"/>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15" name="Rectangle 32">
                      <a:extLst>
                        <a:ext uri="{FF2B5EF4-FFF2-40B4-BE49-F238E27FC236}">
                          <a16:creationId xmlns:a16="http://schemas.microsoft.com/office/drawing/2014/main" xmlns="" id="{D3EF7531-8E8C-4106-B3F9-52459550949B}"/>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116" name="Rectangle 33">
                      <a:extLst>
                        <a:ext uri="{FF2B5EF4-FFF2-40B4-BE49-F238E27FC236}">
                          <a16:creationId xmlns:a16="http://schemas.microsoft.com/office/drawing/2014/main" xmlns="" id="{52858292-6033-486B-855E-AEEE14FCC7BD}"/>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17" name="Text Box 34">
                      <a:extLst>
                        <a:ext uri="{FF2B5EF4-FFF2-40B4-BE49-F238E27FC236}">
                          <a16:creationId xmlns:a16="http://schemas.microsoft.com/office/drawing/2014/main" xmlns="" id="{7BD11FB4-5D8D-4BE5-9E3B-4E396FCEAECA}"/>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118" name="Arc 35">
                      <a:extLst>
                        <a:ext uri="{FF2B5EF4-FFF2-40B4-BE49-F238E27FC236}">
                          <a16:creationId xmlns:a16="http://schemas.microsoft.com/office/drawing/2014/main" xmlns="" id="{525779D6-180D-4312-B008-A71012C2243E}"/>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19" name="Text Box 36">
                      <a:extLst>
                        <a:ext uri="{FF2B5EF4-FFF2-40B4-BE49-F238E27FC236}">
                          <a16:creationId xmlns:a16="http://schemas.microsoft.com/office/drawing/2014/main" xmlns="" id="{B1745C06-5481-47D0-AFD3-2A94063577A7}"/>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120" name="Line 38">
                      <a:extLst>
                        <a:ext uri="{FF2B5EF4-FFF2-40B4-BE49-F238E27FC236}">
                          <a16:creationId xmlns:a16="http://schemas.microsoft.com/office/drawing/2014/main" xmlns="" id="{4A1458BB-92E2-4CCD-90F4-FDFEA5B732F3}"/>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21" name="Line 39">
                      <a:extLst>
                        <a:ext uri="{FF2B5EF4-FFF2-40B4-BE49-F238E27FC236}">
                          <a16:creationId xmlns:a16="http://schemas.microsoft.com/office/drawing/2014/main" xmlns="" id="{7ECB5BE1-7F52-4DD7-88A4-6410EE98ECB1}"/>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22" name="Line 40">
                      <a:extLst>
                        <a:ext uri="{FF2B5EF4-FFF2-40B4-BE49-F238E27FC236}">
                          <a16:creationId xmlns:a16="http://schemas.microsoft.com/office/drawing/2014/main" xmlns="" id="{7347FEAD-2C3E-4D72-8561-A58CF471DA67}"/>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123" name="直接箭头连接符 122">
                      <a:extLst>
                        <a:ext uri="{FF2B5EF4-FFF2-40B4-BE49-F238E27FC236}">
                          <a16:creationId xmlns:a16="http://schemas.microsoft.com/office/drawing/2014/main" xmlns="" id="{B34ADA23-FC0C-4556-8D71-7BC80C9ABD6D}"/>
                        </a:ext>
                      </a:extLst>
                    </p:cNvPr>
                    <p:cNvCxnSpPr>
                      <a:cxnSpLocks/>
                    </p:cNvCxnSpPr>
                    <p:nvPr/>
                  </p:nvCxnSpPr>
                  <p:spPr bwMode="auto">
                    <a:xfrm>
                      <a:off x="709362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124" name="直接箭头连接符 123">
                      <a:extLst>
                        <a:ext uri="{FF2B5EF4-FFF2-40B4-BE49-F238E27FC236}">
                          <a16:creationId xmlns:a16="http://schemas.microsoft.com/office/drawing/2014/main" xmlns="" id="{E401B912-BBF4-4D9B-821B-2F9CA948136B}"/>
                        </a:ext>
                      </a:extLst>
                    </p:cNvPr>
                    <p:cNvCxnSpPr>
                      <a:cxnSpLocks/>
                    </p:cNvCxnSpPr>
                    <p:nvPr/>
                  </p:nvCxnSpPr>
                  <p:spPr bwMode="auto">
                    <a:xfrm>
                      <a:off x="8130059"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125" name="Text Box 36">
                      <a:extLst>
                        <a:ext uri="{FF2B5EF4-FFF2-40B4-BE49-F238E27FC236}">
                          <a16:creationId xmlns:a16="http://schemas.microsoft.com/office/drawing/2014/main" xmlns="" id="{1F1A90C1-3A03-410F-92AA-B17AE8FE1C7F}"/>
                        </a:ext>
                      </a:extLst>
                    </p:cNvPr>
                    <p:cNvSpPr txBox="1">
                      <a:spLocks noChangeArrowheads="1"/>
                    </p:cNvSpPr>
                    <p:nvPr/>
                  </p:nvSpPr>
                  <p:spPr bwMode="auto">
                    <a:xfrm>
                      <a:off x="7077758" y="1091127"/>
                      <a:ext cx="48891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chemeClr val="accent2"/>
                          </a:solidFill>
                          <a:latin typeface="Times New Roman" pitchFamily="18" charset="0"/>
                          <a:ea typeface="楷体_GB2312" pitchFamily="49" charset="-122"/>
                        </a:rPr>
                        <a:t>p1</a:t>
                      </a:r>
                    </a:p>
                  </p:txBody>
                </p:sp>
                <p:sp>
                  <p:nvSpPr>
                    <p:cNvPr id="126" name="Text Box 36">
                      <a:extLst>
                        <a:ext uri="{FF2B5EF4-FFF2-40B4-BE49-F238E27FC236}">
                          <a16:creationId xmlns:a16="http://schemas.microsoft.com/office/drawing/2014/main" xmlns="" id="{6AAAA6D2-9B18-494D-94C5-43FEDFB0A30B}"/>
                        </a:ext>
                      </a:extLst>
                    </p:cNvPr>
                    <p:cNvSpPr txBox="1">
                      <a:spLocks noChangeArrowheads="1"/>
                    </p:cNvSpPr>
                    <p:nvPr/>
                  </p:nvSpPr>
                  <p:spPr bwMode="auto">
                    <a:xfrm>
                      <a:off x="9216354" y="1091127"/>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127" name="Rectangle 32">
                      <a:extLst>
                        <a:ext uri="{FF2B5EF4-FFF2-40B4-BE49-F238E27FC236}">
                          <a16:creationId xmlns:a16="http://schemas.microsoft.com/office/drawing/2014/main" xmlns="" id="{BFF56BB1-7D9F-48B9-A590-942F66AACEA0}"/>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5</a:t>
                      </a:r>
                      <a:endParaRPr lang="en-US" altLang="zh-CN" sz="2000" b="1" kern="0" baseline="-25000" dirty="0">
                        <a:solidFill>
                          <a:srgbClr val="3333FF"/>
                        </a:solidFill>
                        <a:ea typeface="宋体"/>
                        <a:cs typeface="Times New Roman" pitchFamily="18" charset="0"/>
                      </a:endParaRPr>
                    </a:p>
                  </p:txBody>
                </p:sp>
                <p:sp>
                  <p:nvSpPr>
                    <p:cNvPr id="128" name="Rectangle 33">
                      <a:extLst>
                        <a:ext uri="{FF2B5EF4-FFF2-40B4-BE49-F238E27FC236}">
                          <a16:creationId xmlns:a16="http://schemas.microsoft.com/office/drawing/2014/main" xmlns="" id="{529432C4-646C-4672-955E-8C42F623E9C0}"/>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29" name="Line 39">
                      <a:extLst>
                        <a:ext uri="{FF2B5EF4-FFF2-40B4-BE49-F238E27FC236}">
                          <a16:creationId xmlns:a16="http://schemas.microsoft.com/office/drawing/2014/main" xmlns="" id="{5012785E-32A6-4C6C-8CED-C043A211A6F8}"/>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106" name="Rectangle 32">
                    <a:extLst>
                      <a:ext uri="{FF2B5EF4-FFF2-40B4-BE49-F238E27FC236}">
                        <a16:creationId xmlns:a16="http://schemas.microsoft.com/office/drawing/2014/main" xmlns="" id="{E87B41F6-1307-487F-B2EE-3442CA96E486}"/>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07" name="Rectangle 33">
                    <a:extLst>
                      <a:ext uri="{FF2B5EF4-FFF2-40B4-BE49-F238E27FC236}">
                        <a16:creationId xmlns:a16="http://schemas.microsoft.com/office/drawing/2014/main" xmlns="" id="{27F8FB3F-C8BD-4390-B2DD-2D25AEA8EDC6}"/>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08" name="Line 39">
                    <a:extLst>
                      <a:ext uri="{FF2B5EF4-FFF2-40B4-BE49-F238E27FC236}">
                        <a16:creationId xmlns:a16="http://schemas.microsoft.com/office/drawing/2014/main" xmlns="" id="{2F2B187E-30DD-433B-8ED9-192C080A45BD}"/>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104" name="Line 38">
                  <a:extLst>
                    <a:ext uri="{FF2B5EF4-FFF2-40B4-BE49-F238E27FC236}">
                      <a16:creationId xmlns:a16="http://schemas.microsoft.com/office/drawing/2014/main" xmlns="" id="{0146068C-1D14-40EA-B3AA-E9D9997C0167}"/>
                    </a:ext>
                  </a:extLst>
                </p:cNvPr>
                <p:cNvSpPr>
                  <a:spLocks noChangeShapeType="1"/>
                </p:cNvSpPr>
                <p:nvPr/>
              </p:nvSpPr>
              <p:spPr bwMode="auto">
                <a:xfrm>
                  <a:off x="5219500" y="297908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102" name="Text Box 36">
                <a:extLst>
                  <a:ext uri="{FF2B5EF4-FFF2-40B4-BE49-F238E27FC236}">
                    <a16:creationId xmlns:a16="http://schemas.microsoft.com/office/drawing/2014/main" xmlns="" id="{72712BA7-6E4D-4804-849F-D47FFA1416A6}"/>
                  </a:ext>
                </a:extLst>
              </p:cNvPr>
              <p:cNvSpPr txBox="1">
                <a:spLocks noChangeArrowheads="1"/>
              </p:cNvSpPr>
              <p:nvPr/>
            </p:nvSpPr>
            <p:spPr bwMode="auto">
              <a:xfrm>
                <a:off x="6509391" y="425775"/>
                <a:ext cx="68083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pre</a:t>
                </a:r>
              </a:p>
            </p:txBody>
          </p:sp>
        </p:grpSp>
        <p:cxnSp>
          <p:nvCxnSpPr>
            <p:cNvPr id="131" name="直接箭头连接符 130">
              <a:extLst>
                <a:ext uri="{FF2B5EF4-FFF2-40B4-BE49-F238E27FC236}">
                  <a16:creationId xmlns:a16="http://schemas.microsoft.com/office/drawing/2014/main" xmlns="" id="{5D6DBB41-AD35-4649-BBAD-891EB9280B11}"/>
                </a:ext>
              </a:extLst>
            </p:cNvPr>
            <p:cNvCxnSpPr>
              <a:cxnSpLocks/>
            </p:cNvCxnSpPr>
            <p:nvPr/>
          </p:nvCxnSpPr>
          <p:spPr bwMode="auto">
            <a:xfrm>
              <a:off x="7618209" y="372380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132" name="直接箭头连接符 131">
              <a:extLst>
                <a:ext uri="{FF2B5EF4-FFF2-40B4-BE49-F238E27FC236}">
                  <a16:creationId xmlns:a16="http://schemas.microsoft.com/office/drawing/2014/main" xmlns="" id="{32F58BDB-ED62-4859-949E-2498C6C70A78}"/>
                </a:ext>
              </a:extLst>
            </p:cNvPr>
            <p:cNvCxnSpPr>
              <a:cxnSpLocks/>
            </p:cNvCxnSpPr>
            <p:nvPr/>
          </p:nvCxnSpPr>
          <p:spPr bwMode="auto">
            <a:xfrm>
              <a:off x="8631303" y="3715900"/>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133" name="Text Box 36">
              <a:extLst>
                <a:ext uri="{FF2B5EF4-FFF2-40B4-BE49-F238E27FC236}">
                  <a16:creationId xmlns:a16="http://schemas.microsoft.com/office/drawing/2014/main" xmlns="" id="{1654C33D-90A3-4F6F-A14B-C4D0B73E4A95}"/>
                </a:ext>
              </a:extLst>
            </p:cNvPr>
            <p:cNvSpPr txBox="1">
              <a:spLocks noChangeArrowheads="1"/>
            </p:cNvSpPr>
            <p:nvPr/>
          </p:nvSpPr>
          <p:spPr bwMode="auto">
            <a:xfrm>
              <a:off x="8623607" y="3448217"/>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grpSp>
      <p:sp>
        <p:nvSpPr>
          <p:cNvPr id="147" name="Rectangle 32">
            <a:extLst>
              <a:ext uri="{FF2B5EF4-FFF2-40B4-BE49-F238E27FC236}">
                <a16:creationId xmlns:a16="http://schemas.microsoft.com/office/drawing/2014/main" xmlns="" id="{536D7895-56E3-42E1-8A73-E89EB8FAFD1C}"/>
              </a:ext>
            </a:extLst>
          </p:cNvPr>
          <p:cNvSpPr>
            <a:spLocks noChangeArrowheads="1"/>
          </p:cNvSpPr>
          <p:nvPr/>
        </p:nvSpPr>
        <p:spPr bwMode="auto">
          <a:xfrm>
            <a:off x="8587496" y="55252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48" name="Rectangle 33">
            <a:extLst>
              <a:ext uri="{FF2B5EF4-FFF2-40B4-BE49-F238E27FC236}">
                <a16:creationId xmlns:a16="http://schemas.microsoft.com/office/drawing/2014/main" xmlns="" id="{EA875712-04E2-4DAC-9D16-E7D91914E80B}"/>
              </a:ext>
            </a:extLst>
          </p:cNvPr>
          <p:cNvSpPr>
            <a:spLocks noChangeArrowheads="1"/>
          </p:cNvSpPr>
          <p:nvPr/>
        </p:nvSpPr>
        <p:spPr bwMode="auto">
          <a:xfrm>
            <a:off x="8975425" y="55252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49" name="Line 39">
            <a:extLst>
              <a:ext uri="{FF2B5EF4-FFF2-40B4-BE49-F238E27FC236}">
                <a16:creationId xmlns:a16="http://schemas.microsoft.com/office/drawing/2014/main" xmlns="" id="{01315EE0-C2DB-40B1-826B-0A0AA9A8E4BC}"/>
              </a:ext>
            </a:extLst>
          </p:cNvPr>
          <p:cNvSpPr>
            <a:spLocks noChangeShapeType="1"/>
          </p:cNvSpPr>
          <p:nvPr/>
        </p:nvSpPr>
        <p:spPr bwMode="auto">
          <a:xfrm>
            <a:off x="9168821" y="57118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43" name="Text Box 36">
            <a:extLst>
              <a:ext uri="{FF2B5EF4-FFF2-40B4-BE49-F238E27FC236}">
                <a16:creationId xmlns:a16="http://schemas.microsoft.com/office/drawing/2014/main" xmlns="" id="{53608A27-C16A-4987-A302-0BD5DEE89C2C}"/>
              </a:ext>
            </a:extLst>
          </p:cNvPr>
          <p:cNvSpPr txBox="1">
            <a:spLocks noChangeArrowheads="1"/>
          </p:cNvSpPr>
          <p:nvPr/>
        </p:nvSpPr>
        <p:spPr bwMode="auto">
          <a:xfrm>
            <a:off x="6577252" y="4907966"/>
            <a:ext cx="68083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pre</a:t>
            </a:r>
          </a:p>
        </p:txBody>
      </p:sp>
      <p:sp>
        <p:nvSpPr>
          <p:cNvPr id="150" name="Rectangle 6">
            <a:extLst>
              <a:ext uri="{FF2B5EF4-FFF2-40B4-BE49-F238E27FC236}">
                <a16:creationId xmlns:a16="http://schemas.microsoft.com/office/drawing/2014/main" xmlns="" id="{D1D96438-67B8-4229-B4E2-B3B40A689EC3}"/>
              </a:ext>
            </a:extLst>
          </p:cNvPr>
          <p:cNvSpPr>
            <a:spLocks noChangeArrowheads="1"/>
          </p:cNvSpPr>
          <p:nvPr/>
        </p:nvSpPr>
        <p:spPr bwMode="auto">
          <a:xfrm>
            <a:off x="4491087" y="5516516"/>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51" name="Rectangle 7">
            <a:extLst>
              <a:ext uri="{FF2B5EF4-FFF2-40B4-BE49-F238E27FC236}">
                <a16:creationId xmlns:a16="http://schemas.microsoft.com/office/drawing/2014/main" xmlns="" id="{CF017D96-54FB-468B-BC0F-5160A97A074C}"/>
              </a:ext>
            </a:extLst>
          </p:cNvPr>
          <p:cNvSpPr>
            <a:spLocks noChangeArrowheads="1"/>
          </p:cNvSpPr>
          <p:nvPr/>
        </p:nvSpPr>
        <p:spPr bwMode="auto">
          <a:xfrm>
            <a:off x="4879017" y="5516516"/>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52" name="Rectangle 28">
            <a:extLst>
              <a:ext uri="{FF2B5EF4-FFF2-40B4-BE49-F238E27FC236}">
                <a16:creationId xmlns:a16="http://schemas.microsoft.com/office/drawing/2014/main" xmlns="" id="{A1367E69-76C4-4897-AC1C-1356A7AD4224}"/>
              </a:ext>
            </a:extLst>
          </p:cNvPr>
          <p:cNvSpPr>
            <a:spLocks noChangeArrowheads="1"/>
          </p:cNvSpPr>
          <p:nvPr/>
        </p:nvSpPr>
        <p:spPr bwMode="auto">
          <a:xfrm>
            <a:off x="5471718" y="5516516"/>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6</a:t>
            </a:r>
            <a:endParaRPr lang="en-US" altLang="zh-CN" sz="2000" b="1" kern="0" baseline="-25000" dirty="0">
              <a:solidFill>
                <a:srgbClr val="3333FF"/>
              </a:solidFill>
              <a:ea typeface="宋体"/>
              <a:cs typeface="Times New Roman" pitchFamily="18" charset="0"/>
            </a:endParaRPr>
          </a:p>
        </p:txBody>
      </p:sp>
      <p:sp>
        <p:nvSpPr>
          <p:cNvPr id="153" name="Rectangle 29">
            <a:extLst>
              <a:ext uri="{FF2B5EF4-FFF2-40B4-BE49-F238E27FC236}">
                <a16:creationId xmlns:a16="http://schemas.microsoft.com/office/drawing/2014/main" xmlns="" id="{763FA195-293E-47E4-B667-DB70AAA9717F}"/>
              </a:ext>
            </a:extLst>
          </p:cNvPr>
          <p:cNvSpPr>
            <a:spLocks noChangeArrowheads="1"/>
          </p:cNvSpPr>
          <p:nvPr/>
        </p:nvSpPr>
        <p:spPr bwMode="auto">
          <a:xfrm>
            <a:off x="5859648" y="5516516"/>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54" name="Rectangle 30">
            <a:extLst>
              <a:ext uri="{FF2B5EF4-FFF2-40B4-BE49-F238E27FC236}">
                <a16:creationId xmlns:a16="http://schemas.microsoft.com/office/drawing/2014/main" xmlns="" id="{729368AE-22F9-4759-B8E8-AAD84BB08C76}"/>
              </a:ext>
            </a:extLst>
          </p:cNvPr>
          <p:cNvSpPr>
            <a:spLocks noChangeArrowheads="1"/>
          </p:cNvSpPr>
          <p:nvPr/>
        </p:nvSpPr>
        <p:spPr bwMode="auto">
          <a:xfrm>
            <a:off x="6502405" y="5516516"/>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9</a:t>
            </a:r>
            <a:endParaRPr lang="en-US" altLang="zh-CN" sz="2000" b="1" kern="0" baseline="-25000" dirty="0">
              <a:solidFill>
                <a:srgbClr val="3333FF"/>
              </a:solidFill>
              <a:ea typeface="宋体"/>
              <a:cs typeface="Times New Roman" pitchFamily="18" charset="0"/>
            </a:endParaRPr>
          </a:p>
        </p:txBody>
      </p:sp>
      <p:sp>
        <p:nvSpPr>
          <p:cNvPr id="155" name="Rectangle 31">
            <a:extLst>
              <a:ext uri="{FF2B5EF4-FFF2-40B4-BE49-F238E27FC236}">
                <a16:creationId xmlns:a16="http://schemas.microsoft.com/office/drawing/2014/main" xmlns="" id="{B1FBE3E6-C7D4-43FC-93EA-44734E01F1E0}"/>
              </a:ext>
            </a:extLst>
          </p:cNvPr>
          <p:cNvSpPr>
            <a:spLocks noChangeArrowheads="1"/>
          </p:cNvSpPr>
          <p:nvPr/>
        </p:nvSpPr>
        <p:spPr bwMode="auto">
          <a:xfrm>
            <a:off x="6890334" y="5516516"/>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56" name="Rectangle 32">
            <a:extLst>
              <a:ext uri="{FF2B5EF4-FFF2-40B4-BE49-F238E27FC236}">
                <a16:creationId xmlns:a16="http://schemas.microsoft.com/office/drawing/2014/main" xmlns="" id="{64D10B8A-6F20-406E-AC48-0D3DFC91ADDF}"/>
              </a:ext>
            </a:extLst>
          </p:cNvPr>
          <p:cNvSpPr>
            <a:spLocks noChangeArrowheads="1"/>
          </p:cNvSpPr>
          <p:nvPr/>
        </p:nvSpPr>
        <p:spPr bwMode="auto">
          <a:xfrm>
            <a:off x="10317336" y="5516515"/>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157" name="Rectangle 33">
            <a:extLst>
              <a:ext uri="{FF2B5EF4-FFF2-40B4-BE49-F238E27FC236}">
                <a16:creationId xmlns:a16="http://schemas.microsoft.com/office/drawing/2014/main" xmlns="" id="{01613B20-121E-47F6-A292-FF59E207F85E}"/>
              </a:ext>
            </a:extLst>
          </p:cNvPr>
          <p:cNvSpPr>
            <a:spLocks noChangeArrowheads="1"/>
          </p:cNvSpPr>
          <p:nvPr/>
        </p:nvSpPr>
        <p:spPr bwMode="auto">
          <a:xfrm>
            <a:off x="10705265" y="5516515"/>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58" name="Text Box 34">
            <a:extLst>
              <a:ext uri="{FF2B5EF4-FFF2-40B4-BE49-F238E27FC236}">
                <a16:creationId xmlns:a16="http://schemas.microsoft.com/office/drawing/2014/main" xmlns="" id="{A56CBA1F-39B1-4776-A8F6-5EA0334CD3DB}"/>
              </a:ext>
            </a:extLst>
          </p:cNvPr>
          <p:cNvSpPr txBox="1">
            <a:spLocks noChangeArrowheads="1"/>
          </p:cNvSpPr>
          <p:nvPr/>
        </p:nvSpPr>
        <p:spPr bwMode="auto">
          <a:xfrm>
            <a:off x="9549440" y="5510529"/>
            <a:ext cx="41295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159" name="Arc 35">
            <a:extLst>
              <a:ext uri="{FF2B5EF4-FFF2-40B4-BE49-F238E27FC236}">
                <a16:creationId xmlns:a16="http://schemas.microsoft.com/office/drawing/2014/main" xmlns="" id="{C44CFC0B-8344-4BDC-883F-365222E71A74}"/>
              </a:ext>
            </a:extLst>
          </p:cNvPr>
          <p:cNvSpPr>
            <a:spLocks/>
          </p:cNvSpPr>
          <p:nvPr/>
        </p:nvSpPr>
        <p:spPr bwMode="auto">
          <a:xfrm>
            <a:off x="4340263" y="5401233"/>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60" name="Text Box 36">
            <a:extLst>
              <a:ext uri="{FF2B5EF4-FFF2-40B4-BE49-F238E27FC236}">
                <a16:creationId xmlns:a16="http://schemas.microsoft.com/office/drawing/2014/main" xmlns="" id="{0AA02A40-ADA0-43AE-A834-9602A775D555}"/>
              </a:ext>
            </a:extLst>
          </p:cNvPr>
          <p:cNvSpPr txBox="1">
            <a:spLocks noChangeArrowheads="1"/>
          </p:cNvSpPr>
          <p:nvPr/>
        </p:nvSpPr>
        <p:spPr bwMode="auto">
          <a:xfrm>
            <a:off x="4030261" y="5263134"/>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161" name="Line 38">
            <a:extLst>
              <a:ext uri="{FF2B5EF4-FFF2-40B4-BE49-F238E27FC236}">
                <a16:creationId xmlns:a16="http://schemas.microsoft.com/office/drawing/2014/main" xmlns="" id="{8393D143-1D98-48AE-A37D-D6C92206ECED}"/>
              </a:ext>
            </a:extLst>
          </p:cNvPr>
          <p:cNvSpPr>
            <a:spLocks noChangeShapeType="1"/>
          </p:cNvSpPr>
          <p:nvPr/>
        </p:nvSpPr>
        <p:spPr bwMode="auto">
          <a:xfrm>
            <a:off x="6090586" y="5679833"/>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63" name="Line 40">
            <a:extLst>
              <a:ext uri="{FF2B5EF4-FFF2-40B4-BE49-F238E27FC236}">
                <a16:creationId xmlns:a16="http://schemas.microsoft.com/office/drawing/2014/main" xmlns="" id="{99415786-0513-4384-9C85-5407DB8AA522}"/>
              </a:ext>
            </a:extLst>
          </p:cNvPr>
          <p:cNvSpPr>
            <a:spLocks noChangeShapeType="1"/>
          </p:cNvSpPr>
          <p:nvPr/>
        </p:nvSpPr>
        <p:spPr bwMode="auto">
          <a:xfrm>
            <a:off x="9904379" y="570867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164" name="直接箭头连接符 163">
            <a:extLst>
              <a:ext uri="{FF2B5EF4-FFF2-40B4-BE49-F238E27FC236}">
                <a16:creationId xmlns:a16="http://schemas.microsoft.com/office/drawing/2014/main" xmlns="" id="{177A8626-6348-4538-90DD-898FE6E04454}"/>
              </a:ext>
            </a:extLst>
          </p:cNvPr>
          <p:cNvCxnSpPr>
            <a:cxnSpLocks/>
          </p:cNvCxnSpPr>
          <p:nvPr/>
        </p:nvCxnSpPr>
        <p:spPr bwMode="auto">
          <a:xfrm>
            <a:off x="5564943" y="5214980"/>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165" name="直接箭头连接符 164">
            <a:extLst>
              <a:ext uri="{FF2B5EF4-FFF2-40B4-BE49-F238E27FC236}">
                <a16:creationId xmlns:a16="http://schemas.microsoft.com/office/drawing/2014/main" xmlns="" id="{F969054C-1B57-499A-9986-0A367D904E5F}"/>
              </a:ext>
            </a:extLst>
          </p:cNvPr>
          <p:cNvCxnSpPr>
            <a:cxnSpLocks/>
          </p:cNvCxnSpPr>
          <p:nvPr/>
        </p:nvCxnSpPr>
        <p:spPr bwMode="auto">
          <a:xfrm>
            <a:off x="6601378" y="5214980"/>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166" name="Text Box 36">
            <a:extLst>
              <a:ext uri="{FF2B5EF4-FFF2-40B4-BE49-F238E27FC236}">
                <a16:creationId xmlns:a16="http://schemas.microsoft.com/office/drawing/2014/main" xmlns="" id="{A27BD681-C140-4CBA-A9FC-113EA28E8117}"/>
              </a:ext>
            </a:extLst>
          </p:cNvPr>
          <p:cNvSpPr txBox="1">
            <a:spLocks noChangeArrowheads="1"/>
          </p:cNvSpPr>
          <p:nvPr/>
        </p:nvSpPr>
        <p:spPr bwMode="auto">
          <a:xfrm>
            <a:off x="5549077" y="4939391"/>
            <a:ext cx="48891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chemeClr val="accent2"/>
                </a:solidFill>
                <a:latin typeface="Times New Roman" pitchFamily="18" charset="0"/>
                <a:ea typeface="楷体_GB2312" pitchFamily="49" charset="-122"/>
              </a:rPr>
              <a:t>p1</a:t>
            </a:r>
          </a:p>
        </p:txBody>
      </p:sp>
      <p:sp>
        <p:nvSpPr>
          <p:cNvPr id="168" name="Rectangle 32">
            <a:extLst>
              <a:ext uri="{FF2B5EF4-FFF2-40B4-BE49-F238E27FC236}">
                <a16:creationId xmlns:a16="http://schemas.microsoft.com/office/drawing/2014/main" xmlns="" id="{B2162A98-864E-48C1-916C-0E3A09AB11FC}"/>
              </a:ext>
            </a:extLst>
          </p:cNvPr>
          <p:cNvSpPr>
            <a:spLocks noChangeArrowheads="1"/>
          </p:cNvSpPr>
          <p:nvPr/>
        </p:nvSpPr>
        <p:spPr bwMode="auto">
          <a:xfrm>
            <a:off x="7545433" y="5522547"/>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5</a:t>
            </a:r>
            <a:endParaRPr lang="en-US" altLang="zh-CN" sz="2000" b="1" kern="0" baseline="-25000" dirty="0">
              <a:solidFill>
                <a:srgbClr val="3333FF"/>
              </a:solidFill>
              <a:ea typeface="宋体"/>
              <a:cs typeface="Times New Roman" pitchFamily="18" charset="0"/>
            </a:endParaRPr>
          </a:p>
        </p:txBody>
      </p:sp>
      <p:sp>
        <p:nvSpPr>
          <p:cNvPr id="169" name="Rectangle 33">
            <a:extLst>
              <a:ext uri="{FF2B5EF4-FFF2-40B4-BE49-F238E27FC236}">
                <a16:creationId xmlns:a16="http://schemas.microsoft.com/office/drawing/2014/main" xmlns="" id="{2597B2C4-4325-45DC-AE30-51826A755984}"/>
              </a:ext>
            </a:extLst>
          </p:cNvPr>
          <p:cNvSpPr>
            <a:spLocks noChangeArrowheads="1"/>
          </p:cNvSpPr>
          <p:nvPr/>
        </p:nvSpPr>
        <p:spPr bwMode="auto">
          <a:xfrm>
            <a:off x="7933362" y="5522547"/>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grpSp>
        <p:nvGrpSpPr>
          <p:cNvPr id="187404" name="组合 187403">
            <a:extLst>
              <a:ext uri="{FF2B5EF4-FFF2-40B4-BE49-F238E27FC236}">
                <a16:creationId xmlns:a16="http://schemas.microsoft.com/office/drawing/2014/main" xmlns="" id="{957FE83F-28E5-44FB-A9C3-9DA6DC5C9A65}"/>
              </a:ext>
            </a:extLst>
          </p:cNvPr>
          <p:cNvGrpSpPr/>
          <p:nvPr/>
        </p:nvGrpSpPr>
        <p:grpSpPr>
          <a:xfrm>
            <a:off x="7409899" y="5065942"/>
            <a:ext cx="309433" cy="450574"/>
            <a:chOff x="7409899" y="5065942"/>
            <a:chExt cx="309433" cy="450574"/>
          </a:xfrm>
        </p:grpSpPr>
        <p:sp>
          <p:nvSpPr>
            <p:cNvPr id="167" name="Text Box 36">
              <a:extLst>
                <a:ext uri="{FF2B5EF4-FFF2-40B4-BE49-F238E27FC236}">
                  <a16:creationId xmlns:a16="http://schemas.microsoft.com/office/drawing/2014/main" xmlns="" id="{1F480B2B-20E6-48A4-AC9D-7CEA56EB54B9}"/>
                </a:ext>
              </a:extLst>
            </p:cNvPr>
            <p:cNvSpPr txBox="1">
              <a:spLocks noChangeArrowheads="1"/>
            </p:cNvSpPr>
            <p:nvPr/>
          </p:nvSpPr>
          <p:spPr bwMode="auto">
            <a:xfrm>
              <a:off x="7409899" y="5065942"/>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cxnSp>
          <p:nvCxnSpPr>
            <p:cNvPr id="139" name="直接箭头连接符 138">
              <a:extLst>
                <a:ext uri="{FF2B5EF4-FFF2-40B4-BE49-F238E27FC236}">
                  <a16:creationId xmlns:a16="http://schemas.microsoft.com/office/drawing/2014/main" xmlns="" id="{F054821C-FA3A-4C4F-B467-767480243C11}"/>
                </a:ext>
              </a:extLst>
            </p:cNvPr>
            <p:cNvCxnSpPr>
              <a:cxnSpLocks/>
            </p:cNvCxnSpPr>
            <p:nvPr/>
          </p:nvCxnSpPr>
          <p:spPr bwMode="auto">
            <a:xfrm>
              <a:off x="7687673" y="5214980"/>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grpSp>
      <p:cxnSp>
        <p:nvCxnSpPr>
          <p:cNvPr id="140" name="直接箭头连接符 139">
            <a:extLst>
              <a:ext uri="{FF2B5EF4-FFF2-40B4-BE49-F238E27FC236}">
                <a16:creationId xmlns:a16="http://schemas.microsoft.com/office/drawing/2014/main" xmlns="" id="{206EEE28-6EF8-4978-BEB8-917FE7FC10C3}"/>
              </a:ext>
            </a:extLst>
          </p:cNvPr>
          <p:cNvCxnSpPr>
            <a:cxnSpLocks/>
          </p:cNvCxnSpPr>
          <p:nvPr/>
        </p:nvCxnSpPr>
        <p:spPr bwMode="auto">
          <a:xfrm>
            <a:off x="8839200" y="5207074"/>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141" name="Text Box 36">
            <a:extLst>
              <a:ext uri="{FF2B5EF4-FFF2-40B4-BE49-F238E27FC236}">
                <a16:creationId xmlns:a16="http://schemas.microsoft.com/office/drawing/2014/main" xmlns="" id="{6D0A3412-95A9-4C2C-8EF2-88D71F22D9CF}"/>
              </a:ext>
            </a:extLst>
          </p:cNvPr>
          <p:cNvSpPr txBox="1">
            <a:spLocks noChangeArrowheads="1"/>
          </p:cNvSpPr>
          <p:nvPr/>
        </p:nvSpPr>
        <p:spPr bwMode="auto">
          <a:xfrm>
            <a:off x="8834567" y="4939391"/>
            <a:ext cx="30943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171" name="任意多边形 30">
            <a:extLst>
              <a:ext uri="{FF2B5EF4-FFF2-40B4-BE49-F238E27FC236}">
                <a16:creationId xmlns:a16="http://schemas.microsoft.com/office/drawing/2014/main" xmlns="" id="{B48E3063-8754-43B3-92BF-801F1574EDEE}"/>
              </a:ext>
            </a:extLst>
          </p:cNvPr>
          <p:cNvSpPr/>
          <p:nvPr/>
        </p:nvSpPr>
        <p:spPr bwMode="auto">
          <a:xfrm>
            <a:off x="7038502" y="5059912"/>
            <a:ext cx="1712459" cy="726744"/>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73" name="任意多边形 43">
            <a:extLst>
              <a:ext uri="{FF2B5EF4-FFF2-40B4-BE49-F238E27FC236}">
                <a16:creationId xmlns:a16="http://schemas.microsoft.com/office/drawing/2014/main" xmlns="" id="{B4C20EAA-3D12-49F4-ABC7-DBD42154E481}"/>
              </a:ext>
            </a:extLst>
          </p:cNvPr>
          <p:cNvSpPr/>
          <p:nvPr/>
        </p:nvSpPr>
        <p:spPr>
          <a:xfrm>
            <a:off x="5564943" y="5670635"/>
            <a:ext cx="2694905"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cxnSp>
        <p:nvCxnSpPr>
          <p:cNvPr id="187399" name="连接符: 曲线 187398">
            <a:extLst>
              <a:ext uri="{FF2B5EF4-FFF2-40B4-BE49-F238E27FC236}">
                <a16:creationId xmlns:a16="http://schemas.microsoft.com/office/drawing/2014/main" xmlns="" id="{C9101427-1DA0-42C0-8325-BBB71C45E7ED}"/>
              </a:ext>
            </a:extLst>
          </p:cNvPr>
          <p:cNvCxnSpPr>
            <a:endCxn id="168" idx="2"/>
          </p:cNvCxnSpPr>
          <p:nvPr/>
        </p:nvCxnSpPr>
        <p:spPr bwMode="auto">
          <a:xfrm>
            <a:off x="5083416" y="5663244"/>
            <a:ext cx="2655413" cy="185938"/>
          </a:xfrm>
          <a:prstGeom prst="curvedConnector4">
            <a:avLst>
              <a:gd name="adj1" fmla="val -474"/>
              <a:gd name="adj2" fmla="val 414738"/>
            </a:avLst>
          </a:prstGeom>
          <a:solidFill>
            <a:schemeClr val="accent1"/>
          </a:solidFill>
          <a:ln w="38100" cap="flat" cmpd="sng" algn="ctr">
            <a:solidFill>
              <a:srgbClr val="CC00CC"/>
            </a:solidFill>
            <a:prstDash val="solid"/>
            <a:round/>
            <a:headEnd type="none" w="sm" len="sm"/>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0833E-6 2.22222E-6 L 0.07448 0.00139 " pathEditMode="relative" rAng="0" ptsTypes="AA">
                                      <p:cBhvr>
                                        <p:cTn id="6" dur="2000" fill="hold"/>
                                        <p:tgtEl>
                                          <p:spTgt spid="187404"/>
                                        </p:tgtEl>
                                        <p:attrNameLst>
                                          <p:attrName>ppt_x</p:attrName>
                                          <p:attrName>ppt_y</p:attrName>
                                        </p:attrNameLst>
                                      </p:cBhvr>
                                      <p:rCtr x="3724"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xmlns="" id="{DCD63CF1-1477-463D-8CD1-415D6C4670A1}"/>
              </a:ext>
            </a:extLst>
          </p:cNvPr>
          <p:cNvSpPr>
            <a:spLocks noGrp="1" noChangeArrowheads="1"/>
          </p:cNvSpPr>
          <p:nvPr>
            <p:ph type="title"/>
          </p:nvPr>
        </p:nvSpPr>
        <p:spPr>
          <a:xfrm>
            <a:off x="914400" y="533400"/>
            <a:ext cx="10363200" cy="533400"/>
          </a:xfrm>
        </p:spPr>
        <p:txBody>
          <a:bodyPr/>
          <a:lstStyle/>
          <a:p>
            <a:r>
              <a:rPr lang="zh-CN" altLang="en-US" dirty="0"/>
              <a:t>例</a:t>
            </a:r>
            <a:r>
              <a:rPr lang="en-US" altLang="zh-CN" dirty="0"/>
              <a:t>2.9</a:t>
            </a:r>
          </a:p>
        </p:txBody>
      </p:sp>
      <p:sp>
        <p:nvSpPr>
          <p:cNvPr id="176131" name="Rectangle 3">
            <a:extLst>
              <a:ext uri="{FF2B5EF4-FFF2-40B4-BE49-F238E27FC236}">
                <a16:creationId xmlns:a16="http://schemas.microsoft.com/office/drawing/2014/main" xmlns="" id="{B9BEB04C-FD8A-4C9D-83DA-1A805A7DF7CB}"/>
              </a:ext>
            </a:extLst>
          </p:cNvPr>
          <p:cNvSpPr>
            <a:spLocks noGrp="1" noChangeArrowheads="1"/>
          </p:cNvSpPr>
          <p:nvPr>
            <p:ph type="body" idx="1"/>
          </p:nvPr>
        </p:nvSpPr>
        <p:spPr>
          <a:xfrm>
            <a:off x="304800" y="1143000"/>
            <a:ext cx="11480800" cy="5410200"/>
          </a:xfrm>
        </p:spPr>
        <p:txBody>
          <a:bodyPr/>
          <a:lstStyle/>
          <a:p>
            <a:pPr>
              <a:lnSpc>
                <a:spcPct val="150000"/>
              </a:lnSpc>
              <a:spcBef>
                <a:spcPts val="600"/>
              </a:spcBef>
            </a:pPr>
            <a:r>
              <a:rPr lang="zh-CN" altLang="en-US" dirty="0"/>
              <a:t>建立一个带头结点的线性链表，用以存放输入的二进制数，链表中每个结点的</a:t>
            </a:r>
            <a:r>
              <a:rPr lang="en-US" altLang="zh-CN" dirty="0"/>
              <a:t>data</a:t>
            </a:r>
            <a:r>
              <a:rPr lang="zh-CN" altLang="en-US" dirty="0"/>
              <a:t>域存放一个二进制位。并在此链表上实现对二进制数加</a:t>
            </a:r>
            <a:r>
              <a:rPr lang="en-US" altLang="zh-CN" dirty="0"/>
              <a:t>1</a:t>
            </a:r>
            <a:r>
              <a:rPr lang="zh-CN" altLang="en-US" dirty="0"/>
              <a:t>的运算 。</a:t>
            </a:r>
            <a:endParaRPr lang="en-US" altLang="zh-CN" dirty="0"/>
          </a:p>
          <a:p>
            <a:pPr>
              <a:lnSpc>
                <a:spcPct val="150000"/>
              </a:lnSpc>
              <a:spcBef>
                <a:spcPts val="600"/>
              </a:spcBef>
            </a:pPr>
            <a:r>
              <a:rPr lang="zh-CN" altLang="en-US" dirty="0"/>
              <a:t>①建链表：带二进制数可用带头结点的单链表存储，第一个结点存储二进制数的最高位，依次存储，最后一个结点存储二进制数的最低位。</a:t>
            </a:r>
          </a:p>
          <a:p>
            <a:pPr>
              <a:lnSpc>
                <a:spcPct val="150000"/>
              </a:lnSpc>
              <a:spcBef>
                <a:spcPts val="600"/>
              </a:spcBef>
            </a:pPr>
            <a:r>
              <a:rPr lang="zh-CN" altLang="en-US" dirty="0"/>
              <a:t>②二进制加法规则：实现二进制数加</a:t>
            </a:r>
            <a:r>
              <a:rPr lang="en-US" altLang="zh-CN" dirty="0"/>
              <a:t>1</a:t>
            </a:r>
            <a:r>
              <a:rPr lang="zh-CN" altLang="en-US" dirty="0"/>
              <a:t>运算，方向从低位往高位找到第一个值为</a:t>
            </a:r>
            <a:r>
              <a:rPr lang="en-US" altLang="zh-CN" dirty="0">
                <a:solidFill>
                  <a:srgbClr val="FF0000"/>
                </a:solidFill>
              </a:rPr>
              <a:t>0</a:t>
            </a:r>
            <a:r>
              <a:rPr lang="zh-CN" altLang="en-US" dirty="0"/>
              <a:t>的位，从该位开始，对后面所有低位进行</a:t>
            </a:r>
            <a:r>
              <a:rPr lang="zh-CN" altLang="en-US" dirty="0">
                <a:solidFill>
                  <a:srgbClr val="FF0000"/>
                </a:solidFill>
              </a:rPr>
              <a:t>求反</a:t>
            </a:r>
            <a:r>
              <a:rPr lang="zh-CN" altLang="en-US" dirty="0"/>
              <a:t>运算。</a:t>
            </a:r>
          </a:p>
          <a:p>
            <a:pPr>
              <a:lnSpc>
                <a:spcPct val="150000"/>
              </a:lnSpc>
              <a:spcBef>
                <a:spcPts val="600"/>
              </a:spcBef>
            </a:pPr>
            <a:endParaRPr lang="zh-CN" altLang="en-US" dirty="0"/>
          </a:p>
        </p:txBody>
      </p:sp>
    </p:spTree>
    <p:extLst>
      <p:ext uri="{BB962C8B-B14F-4D97-AF65-F5344CB8AC3E}">
        <p14:creationId xmlns:p14="http://schemas.microsoft.com/office/powerpoint/2010/main" xmlns="" val="282059979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xmlns="" id="{DCD63CF1-1477-463D-8CD1-415D6C4670A1}"/>
              </a:ext>
            </a:extLst>
          </p:cNvPr>
          <p:cNvSpPr>
            <a:spLocks noGrp="1" noChangeArrowheads="1"/>
          </p:cNvSpPr>
          <p:nvPr>
            <p:ph type="title"/>
          </p:nvPr>
        </p:nvSpPr>
        <p:spPr>
          <a:xfrm>
            <a:off x="914400" y="533400"/>
            <a:ext cx="10363200" cy="533400"/>
          </a:xfrm>
        </p:spPr>
        <p:txBody>
          <a:bodyPr/>
          <a:lstStyle/>
          <a:p>
            <a:r>
              <a:rPr lang="zh-CN" altLang="en-US" dirty="0"/>
              <a:t>例</a:t>
            </a:r>
            <a:r>
              <a:rPr lang="en-US" altLang="zh-CN" dirty="0"/>
              <a:t>2.9</a:t>
            </a:r>
          </a:p>
        </p:txBody>
      </p:sp>
      <p:sp>
        <p:nvSpPr>
          <p:cNvPr id="176131" name="Rectangle 3">
            <a:extLst>
              <a:ext uri="{FF2B5EF4-FFF2-40B4-BE49-F238E27FC236}">
                <a16:creationId xmlns:a16="http://schemas.microsoft.com/office/drawing/2014/main" xmlns="" id="{B9BEB04C-FD8A-4C9D-83DA-1A805A7DF7CB}"/>
              </a:ext>
            </a:extLst>
          </p:cNvPr>
          <p:cNvSpPr>
            <a:spLocks noGrp="1" noChangeArrowheads="1"/>
          </p:cNvSpPr>
          <p:nvPr>
            <p:ph type="body" idx="1"/>
          </p:nvPr>
        </p:nvSpPr>
        <p:spPr>
          <a:xfrm>
            <a:off x="304800" y="1295400"/>
            <a:ext cx="11480800" cy="525780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dirty="0"/>
              <a:t>③链表实现二进制加</a:t>
            </a:r>
            <a:r>
              <a:rPr lang="en-US" altLang="zh-CN" dirty="0"/>
              <a:t>1</a:t>
            </a:r>
            <a:r>
              <a:rPr lang="zh-CN" altLang="en-US" dirty="0"/>
              <a:t>时，从高位往低位与运算方向正好相反，从第一个结点开始找，找出最后一个值域为</a:t>
            </a:r>
            <a:r>
              <a:rPr lang="en-US" altLang="zh-CN" dirty="0"/>
              <a:t>0</a:t>
            </a:r>
            <a:r>
              <a:rPr lang="zh-CN" altLang="en-US" dirty="0"/>
              <a:t>的结点，把该结点值域赋为</a:t>
            </a:r>
            <a:r>
              <a:rPr lang="en-US" altLang="zh-CN" dirty="0"/>
              <a:t>1</a:t>
            </a:r>
            <a:r>
              <a:rPr lang="zh-CN" altLang="en-US" dirty="0"/>
              <a:t>，其后所有结点的值域赋为</a:t>
            </a:r>
            <a:r>
              <a:rPr lang="en-US" altLang="zh-CN" dirty="0"/>
              <a:t>0</a:t>
            </a:r>
            <a:r>
              <a:rPr lang="zh-CN" altLang="en-US" dirty="0"/>
              <a:t>。</a:t>
            </a:r>
            <a:endParaRPr lang="en-US" altLang="zh-CN" dirty="0"/>
          </a:p>
          <a:p>
            <a:pPr>
              <a:lnSpc>
                <a:spcPct val="150000"/>
              </a:lnSpc>
              <a:spcBef>
                <a:spcPts val="600"/>
              </a:spcBef>
            </a:pPr>
            <a:r>
              <a:rPr lang="zh-CN" altLang="en-US" dirty="0"/>
              <a:t>④若在链表中未找到值域为</a:t>
            </a:r>
            <a:r>
              <a:rPr lang="en-US" altLang="zh-CN" dirty="0"/>
              <a:t>0</a:t>
            </a:r>
            <a:r>
              <a:rPr lang="zh-CN" altLang="en-US" dirty="0"/>
              <a:t>的结点，则表示该二进制数各位均为</a:t>
            </a:r>
            <a:r>
              <a:rPr lang="en-US" altLang="zh-CN" dirty="0"/>
              <a:t>1</a:t>
            </a:r>
            <a:r>
              <a:rPr lang="zh-CN" altLang="en-US" dirty="0"/>
              <a:t>，此时，申请一新结点，值域为</a:t>
            </a:r>
            <a:r>
              <a:rPr lang="en-US" altLang="zh-CN" dirty="0"/>
              <a:t>1</a:t>
            </a:r>
            <a:r>
              <a:rPr lang="zh-CN" altLang="en-US" dirty="0"/>
              <a:t>，插入到头结点与原链表的第一个结点之间，成为新链表的第一个结点，其后所有结点的值域赋为</a:t>
            </a:r>
            <a:r>
              <a:rPr lang="en-US" altLang="zh-CN" dirty="0"/>
              <a:t>0</a:t>
            </a:r>
            <a:r>
              <a:rPr lang="zh-CN" altLang="en-US" dirty="0"/>
              <a:t>。</a:t>
            </a:r>
          </a:p>
          <a:p>
            <a:pPr>
              <a:lnSpc>
                <a:spcPct val="150000"/>
              </a:lnSpc>
              <a:spcBef>
                <a:spcPts val="600"/>
              </a:spcBef>
            </a:pPr>
            <a:endParaRPr lang="zh-CN" altLang="en-US" dirty="0"/>
          </a:p>
          <a:p>
            <a:pPr>
              <a:lnSpc>
                <a:spcPct val="150000"/>
              </a:lnSpc>
              <a:spcBef>
                <a:spcPts val="600"/>
              </a:spcBef>
            </a:pPr>
            <a:endParaRPr lang="zh-CN" altLang="en-US" dirty="0"/>
          </a:p>
        </p:txBody>
      </p:sp>
    </p:spTree>
    <p:extLst>
      <p:ext uri="{BB962C8B-B14F-4D97-AF65-F5344CB8AC3E}">
        <p14:creationId xmlns:p14="http://schemas.microsoft.com/office/powerpoint/2010/main" xmlns="" val="3759804068"/>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a:extLst>
              <a:ext uri="{FF2B5EF4-FFF2-40B4-BE49-F238E27FC236}">
                <a16:creationId xmlns:a16="http://schemas.microsoft.com/office/drawing/2014/main" xmlns="" id="{95B5E608-C15A-4180-BF35-1DEEBAA8BFEB}"/>
              </a:ext>
            </a:extLst>
          </p:cNvPr>
          <p:cNvSpPr>
            <a:spLocks noGrp="1" noChangeArrowheads="1"/>
          </p:cNvSpPr>
          <p:nvPr>
            <p:ph type="body" idx="1"/>
          </p:nvPr>
        </p:nvSpPr>
        <p:spPr>
          <a:xfrm>
            <a:off x="609600" y="1371600"/>
            <a:ext cx="11252200" cy="5105400"/>
          </a:xfrm>
        </p:spPr>
        <p:txBody>
          <a:bodyPr/>
          <a:lstStyle/>
          <a:p>
            <a:pPr>
              <a:spcBef>
                <a:spcPts val="1200"/>
              </a:spcBef>
              <a:buFont typeface="Wingdings" panose="05000000000000000000" pitchFamily="2" charset="2"/>
              <a:buNone/>
            </a:pPr>
            <a:r>
              <a:rPr lang="en-US" altLang="zh-CN" sz="2000" dirty="0"/>
              <a:t>void </a:t>
            </a:r>
            <a:r>
              <a:rPr lang="en-US" altLang="zh-CN" sz="2000" dirty="0" err="1"/>
              <a:t>BinAdd</a:t>
            </a:r>
            <a:r>
              <a:rPr lang="en-US" altLang="zh-CN" sz="2000" dirty="0"/>
              <a:t>(</a:t>
            </a:r>
            <a:r>
              <a:rPr lang="en-US" altLang="zh-CN" sz="2000" dirty="0" err="1"/>
              <a:t>LinkList</a:t>
            </a:r>
            <a:r>
              <a:rPr lang="en-US" altLang="zh-CN" sz="2000" dirty="0"/>
              <a:t>  L) { </a:t>
            </a:r>
          </a:p>
          <a:p>
            <a:pPr>
              <a:spcBef>
                <a:spcPts val="1200"/>
              </a:spcBef>
              <a:buFont typeface="Wingdings" panose="05000000000000000000" pitchFamily="2" charset="2"/>
              <a:buNone/>
            </a:pPr>
            <a:r>
              <a:rPr lang="en-US" altLang="zh-CN" sz="2000" dirty="0"/>
              <a:t>	Node *q,*r,*temp,*s;</a:t>
            </a:r>
          </a:p>
          <a:p>
            <a:pPr>
              <a:spcBef>
                <a:spcPts val="1200"/>
              </a:spcBef>
              <a:buFont typeface="Wingdings" panose="05000000000000000000" pitchFamily="2" charset="2"/>
              <a:buNone/>
            </a:pPr>
            <a:r>
              <a:rPr lang="en-US" altLang="zh-CN" sz="2000" dirty="0"/>
              <a:t>	q=L-&gt;next;</a:t>
            </a:r>
          </a:p>
          <a:p>
            <a:pPr>
              <a:spcBef>
                <a:spcPts val="1200"/>
              </a:spcBef>
              <a:buFont typeface="Wingdings" panose="05000000000000000000" pitchFamily="2" charset="2"/>
              <a:buNone/>
            </a:pPr>
            <a:r>
              <a:rPr lang="en-US" altLang="zh-CN" sz="2000" dirty="0"/>
              <a:t>	r=L;</a:t>
            </a:r>
          </a:p>
          <a:p>
            <a:pPr>
              <a:spcBef>
                <a:spcPts val="1200"/>
              </a:spcBef>
              <a:buFont typeface="Wingdings" panose="05000000000000000000" pitchFamily="2" charset="2"/>
              <a:buNone/>
            </a:pPr>
            <a:r>
              <a:rPr lang="en-US" altLang="zh-CN" sz="2000" dirty="0"/>
              <a:t>	while(q!=NULL) {  </a:t>
            </a:r>
            <a:r>
              <a:rPr lang="en-US" altLang="zh-CN" sz="2000" dirty="0">
                <a:solidFill>
                  <a:srgbClr val="CC00CC"/>
                </a:solidFill>
              </a:rPr>
              <a:t>/*</a:t>
            </a:r>
            <a:r>
              <a:rPr lang="zh-CN" altLang="en-US" sz="2000" dirty="0">
                <a:solidFill>
                  <a:srgbClr val="CC00CC"/>
                </a:solidFill>
              </a:rPr>
              <a:t>查找最后一个值域为</a:t>
            </a:r>
            <a:r>
              <a:rPr lang="en-US" altLang="zh-CN" sz="2000" dirty="0">
                <a:solidFill>
                  <a:srgbClr val="CC00CC"/>
                </a:solidFill>
              </a:rPr>
              <a:t>0</a:t>
            </a:r>
            <a:r>
              <a:rPr lang="zh-CN" altLang="en-US" sz="2000" dirty="0">
                <a:solidFill>
                  <a:srgbClr val="CC00CC"/>
                </a:solidFill>
              </a:rPr>
              <a:t>的结点*</a:t>
            </a:r>
            <a:r>
              <a:rPr lang="en-US" altLang="zh-CN" sz="2000" dirty="0">
                <a:solidFill>
                  <a:srgbClr val="CC00CC"/>
                </a:solidFill>
              </a:rPr>
              <a:t>/</a:t>
            </a:r>
          </a:p>
          <a:p>
            <a:pPr>
              <a:spcBef>
                <a:spcPts val="1200"/>
              </a:spcBef>
              <a:buFont typeface="Wingdings" panose="05000000000000000000" pitchFamily="2" charset="2"/>
              <a:buNone/>
            </a:pPr>
            <a:r>
              <a:rPr lang="en-US" altLang="zh-CN" sz="2000" dirty="0"/>
              <a:t>	     if(q-&gt;data == 0)</a:t>
            </a:r>
          </a:p>
          <a:p>
            <a:pPr>
              <a:spcBef>
                <a:spcPts val="1200"/>
              </a:spcBef>
              <a:buFont typeface="Wingdings" panose="05000000000000000000" pitchFamily="2" charset="2"/>
              <a:buNone/>
            </a:pPr>
            <a:r>
              <a:rPr lang="en-US" altLang="zh-CN" sz="2000" dirty="0"/>
              <a:t>	          r = q; </a:t>
            </a:r>
          </a:p>
          <a:p>
            <a:pPr>
              <a:spcBef>
                <a:spcPts val="1200"/>
              </a:spcBef>
              <a:buFont typeface="Wingdings" panose="05000000000000000000" pitchFamily="2" charset="2"/>
              <a:buNone/>
            </a:pPr>
            <a:r>
              <a:rPr lang="en-US" altLang="zh-CN" sz="2000" dirty="0"/>
              <a:t>         q = q-&gt;next;</a:t>
            </a:r>
          </a:p>
          <a:p>
            <a:pPr>
              <a:spcBef>
                <a:spcPts val="1200"/>
              </a:spcBef>
              <a:buFont typeface="Wingdings" panose="05000000000000000000" pitchFamily="2" charset="2"/>
              <a:buNone/>
            </a:pPr>
            <a:r>
              <a:rPr lang="en-US" altLang="zh-CN" sz="2000" dirty="0"/>
              <a:t>	 }</a:t>
            </a:r>
            <a:r>
              <a:rPr lang="en-US" altLang="zh-CN" sz="2000" dirty="0">
                <a:solidFill>
                  <a:srgbClr val="CC00CC"/>
                </a:solidFill>
              </a:rPr>
              <a:t> /*</a:t>
            </a:r>
            <a:r>
              <a:rPr lang="zh-CN" altLang="en-US" sz="2000" dirty="0">
                <a:solidFill>
                  <a:srgbClr val="CC00CC"/>
                </a:solidFill>
              </a:rPr>
              <a:t>如果找不到值域为</a:t>
            </a:r>
            <a:r>
              <a:rPr lang="en-US" altLang="zh-CN" sz="2000" dirty="0">
                <a:solidFill>
                  <a:srgbClr val="CC00CC"/>
                </a:solidFill>
              </a:rPr>
              <a:t>0</a:t>
            </a:r>
            <a:r>
              <a:rPr lang="zh-CN" altLang="en-US" sz="2000" dirty="0">
                <a:solidFill>
                  <a:srgbClr val="CC00CC"/>
                </a:solidFill>
              </a:rPr>
              <a:t>的结点，说明全</a:t>
            </a:r>
            <a:r>
              <a:rPr lang="en-US" altLang="zh-CN" sz="2000" dirty="0">
                <a:solidFill>
                  <a:srgbClr val="CC00CC"/>
                </a:solidFill>
              </a:rPr>
              <a:t>1</a:t>
            </a:r>
            <a:r>
              <a:rPr lang="zh-CN" altLang="en-US" sz="2000" dirty="0">
                <a:solidFill>
                  <a:srgbClr val="CC00CC"/>
                </a:solidFill>
              </a:rPr>
              <a:t>，则</a:t>
            </a:r>
            <a:r>
              <a:rPr lang="en-US" altLang="zh-CN" sz="2000" dirty="0">
                <a:solidFill>
                  <a:srgbClr val="CC00CC"/>
                </a:solidFill>
              </a:rPr>
              <a:t>r=L </a:t>
            </a:r>
            <a:r>
              <a:rPr lang="zh-CN" altLang="en-US" sz="2000" dirty="0">
                <a:solidFill>
                  <a:srgbClr val="CC00CC"/>
                </a:solidFill>
              </a:rPr>
              <a:t>*</a:t>
            </a:r>
            <a:r>
              <a:rPr lang="en-US" altLang="zh-CN" sz="2000" dirty="0">
                <a:solidFill>
                  <a:srgbClr val="CC00CC"/>
                </a:solidFill>
              </a:rPr>
              <a:t>/</a:t>
            </a:r>
            <a:endParaRPr lang="en-US" altLang="zh-CN" sz="2000" dirty="0"/>
          </a:p>
          <a:p>
            <a:pPr>
              <a:spcBef>
                <a:spcPts val="1200"/>
              </a:spcBef>
              <a:buFont typeface="Wingdings" panose="05000000000000000000" pitchFamily="2" charset="2"/>
              <a:buNone/>
            </a:pPr>
            <a:r>
              <a:rPr lang="en-US" altLang="zh-CN" sz="2000" dirty="0"/>
              <a:t>	</a:t>
            </a:r>
          </a:p>
        </p:txBody>
      </p:sp>
      <p:sp>
        <p:nvSpPr>
          <p:cNvPr id="7" name="Rectangle 2">
            <a:extLst>
              <a:ext uri="{FF2B5EF4-FFF2-40B4-BE49-F238E27FC236}">
                <a16:creationId xmlns:a16="http://schemas.microsoft.com/office/drawing/2014/main" xmlns="" id="{83DDCD48-14B9-49C8-A1B8-75F7E16C5998}"/>
              </a:ext>
            </a:extLst>
          </p:cNvPr>
          <p:cNvSpPr>
            <a:spLocks noGrp="1" noChangeArrowheads="1"/>
          </p:cNvSpPr>
          <p:nvPr>
            <p:ph type="title"/>
          </p:nvPr>
        </p:nvSpPr>
        <p:spPr>
          <a:xfrm>
            <a:off x="914400" y="685800"/>
            <a:ext cx="10363200" cy="533400"/>
          </a:xfrm>
        </p:spPr>
        <p:txBody>
          <a:bodyPr/>
          <a:lstStyle/>
          <a:p>
            <a:r>
              <a:rPr lang="zh-CN" altLang="en-US" dirty="0"/>
              <a:t>例</a:t>
            </a:r>
            <a:r>
              <a:rPr lang="en-US" altLang="zh-CN" dirty="0"/>
              <a:t>2.9</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a:extLst>
              <a:ext uri="{FF2B5EF4-FFF2-40B4-BE49-F238E27FC236}">
                <a16:creationId xmlns:a16="http://schemas.microsoft.com/office/drawing/2014/main" xmlns="" id="{EFA12287-44F9-4CD2-AB7F-6B8600A34120}"/>
              </a:ext>
            </a:extLst>
          </p:cNvPr>
          <p:cNvSpPr>
            <a:spLocks noGrp="1" noChangeArrowheads="1"/>
          </p:cNvSpPr>
          <p:nvPr>
            <p:ph type="body" idx="1"/>
          </p:nvPr>
        </p:nvSpPr>
        <p:spPr>
          <a:xfrm>
            <a:off x="1219200" y="533400"/>
            <a:ext cx="9061450" cy="6019800"/>
          </a:xfrm>
        </p:spPr>
        <p:txBody>
          <a:bodyPr/>
          <a:lstStyle/>
          <a:p>
            <a:pPr>
              <a:spcBef>
                <a:spcPts val="600"/>
              </a:spcBef>
              <a:spcAft>
                <a:spcPts val="0"/>
              </a:spcAft>
              <a:buFont typeface="Wingdings" panose="05000000000000000000" pitchFamily="2" charset="2"/>
              <a:buNone/>
            </a:pPr>
            <a:r>
              <a:rPr lang="en-US" altLang="zh-CN" sz="2000" dirty="0"/>
              <a:t>    if  (r != L)</a:t>
            </a:r>
          </a:p>
          <a:p>
            <a:pPr>
              <a:spcBef>
                <a:spcPts val="600"/>
              </a:spcBef>
              <a:spcAft>
                <a:spcPts val="0"/>
              </a:spcAft>
              <a:buFont typeface="Wingdings" panose="05000000000000000000" pitchFamily="2" charset="2"/>
              <a:buNone/>
            </a:pPr>
            <a:r>
              <a:rPr lang="en-US" altLang="zh-CN" sz="2000" dirty="0"/>
              <a:t>        r-&gt;data = 1;   </a:t>
            </a:r>
            <a:r>
              <a:rPr lang="en-US" altLang="zh-CN" sz="2000" dirty="0">
                <a:solidFill>
                  <a:srgbClr val="CC00CC"/>
                </a:solidFill>
              </a:rPr>
              <a:t>/* </a:t>
            </a:r>
            <a:r>
              <a:rPr lang="zh-CN" altLang="en-US" sz="2000" dirty="0">
                <a:solidFill>
                  <a:srgbClr val="CC00CC"/>
                </a:solidFill>
              </a:rPr>
              <a:t>将最后一个值域为</a:t>
            </a:r>
            <a:r>
              <a:rPr lang="en-US" altLang="zh-CN" sz="2000" dirty="0">
                <a:solidFill>
                  <a:srgbClr val="CC00CC"/>
                </a:solidFill>
              </a:rPr>
              <a:t>0</a:t>
            </a:r>
            <a:r>
              <a:rPr lang="zh-CN" altLang="en-US" sz="2000" dirty="0">
                <a:solidFill>
                  <a:srgbClr val="CC00CC"/>
                </a:solidFill>
              </a:rPr>
              <a:t>的结点的值域赋为</a:t>
            </a:r>
            <a:r>
              <a:rPr lang="en-US" altLang="zh-CN" sz="2000" dirty="0">
                <a:solidFill>
                  <a:srgbClr val="CC00CC"/>
                </a:solidFill>
              </a:rPr>
              <a:t>1 */</a:t>
            </a:r>
          </a:p>
          <a:p>
            <a:pPr>
              <a:spcBef>
                <a:spcPts val="600"/>
              </a:spcBef>
              <a:spcAft>
                <a:spcPts val="0"/>
              </a:spcAft>
              <a:buFont typeface="Wingdings" panose="05000000000000000000" pitchFamily="2" charset="2"/>
              <a:buNone/>
            </a:pPr>
            <a:r>
              <a:rPr lang="en-US" altLang="zh-CN" sz="2000" dirty="0"/>
              <a:t>    else {                   </a:t>
            </a:r>
            <a:r>
              <a:rPr lang="en-US" altLang="zh-CN" sz="2000" dirty="0">
                <a:solidFill>
                  <a:srgbClr val="CC00CC"/>
                </a:solidFill>
              </a:rPr>
              <a:t>/* </a:t>
            </a:r>
            <a:r>
              <a:rPr lang="zh-CN" altLang="en-US" sz="2000" dirty="0">
                <a:solidFill>
                  <a:srgbClr val="CC00CC"/>
                </a:solidFill>
              </a:rPr>
              <a:t>未找到值域为</a:t>
            </a:r>
            <a:r>
              <a:rPr lang="en-US" altLang="zh-CN" sz="2000" dirty="0">
                <a:solidFill>
                  <a:srgbClr val="CC00CC"/>
                </a:solidFill>
              </a:rPr>
              <a:t>0</a:t>
            </a:r>
            <a:r>
              <a:rPr lang="zh-CN" altLang="en-US" sz="2000" dirty="0">
                <a:solidFill>
                  <a:srgbClr val="CC00CC"/>
                </a:solidFill>
              </a:rPr>
              <a:t>的结点，头插新结点 *</a:t>
            </a:r>
            <a:r>
              <a:rPr lang="en-US" altLang="zh-CN" sz="2000" dirty="0">
                <a:solidFill>
                  <a:srgbClr val="CC00CC"/>
                </a:solidFill>
              </a:rPr>
              <a:t>/</a:t>
            </a:r>
          </a:p>
          <a:p>
            <a:pPr>
              <a:spcBef>
                <a:spcPts val="600"/>
              </a:spcBef>
              <a:spcAft>
                <a:spcPts val="0"/>
              </a:spcAft>
              <a:buFont typeface="Wingdings" panose="05000000000000000000" pitchFamily="2" charset="2"/>
              <a:buNone/>
            </a:pPr>
            <a:r>
              <a:rPr lang="en-US" altLang="zh-CN" sz="2000" dirty="0"/>
              <a:t>        temp = r-&gt;next;</a:t>
            </a:r>
          </a:p>
          <a:p>
            <a:pPr>
              <a:spcBef>
                <a:spcPts val="600"/>
              </a:spcBef>
              <a:spcAft>
                <a:spcPts val="0"/>
              </a:spcAft>
              <a:buFont typeface="Wingdings" panose="05000000000000000000" pitchFamily="2" charset="2"/>
              <a:buNone/>
            </a:pPr>
            <a:r>
              <a:rPr lang="en-US" altLang="zh-CN" sz="2000" dirty="0"/>
              <a:t>        s=(Node*)malloc(</a:t>
            </a:r>
            <a:r>
              <a:rPr lang="en-US" altLang="zh-CN" sz="2000" dirty="0" err="1"/>
              <a:t>sizeof</a:t>
            </a:r>
            <a:r>
              <a:rPr lang="en-US" altLang="zh-CN" sz="2000" dirty="0"/>
              <a:t>(Node));      </a:t>
            </a:r>
            <a:r>
              <a:rPr lang="en-US" altLang="zh-CN" sz="2000" dirty="0">
                <a:solidFill>
                  <a:srgbClr val="CC00CC"/>
                </a:solidFill>
              </a:rPr>
              <a:t>/*</a:t>
            </a:r>
            <a:r>
              <a:rPr lang="zh-CN" altLang="en-US" sz="2000" dirty="0">
                <a:solidFill>
                  <a:srgbClr val="CC00CC"/>
                </a:solidFill>
              </a:rPr>
              <a:t>申请新结点*</a:t>
            </a:r>
            <a:r>
              <a:rPr lang="en-US" altLang="zh-CN" sz="2000" dirty="0">
                <a:solidFill>
                  <a:srgbClr val="CC00CC"/>
                </a:solidFill>
              </a:rPr>
              <a:t>/</a:t>
            </a:r>
          </a:p>
          <a:p>
            <a:pPr>
              <a:spcBef>
                <a:spcPts val="600"/>
              </a:spcBef>
              <a:spcAft>
                <a:spcPts val="0"/>
              </a:spcAft>
              <a:buFont typeface="Wingdings" panose="05000000000000000000" pitchFamily="2" charset="2"/>
              <a:buNone/>
            </a:pPr>
            <a:r>
              <a:rPr lang="en-US" altLang="zh-CN" sz="2000" dirty="0"/>
              <a:t>        s-&gt;data=1;                       </a:t>
            </a:r>
            <a:r>
              <a:rPr lang="en-US" altLang="zh-CN" sz="2000" dirty="0">
                <a:solidFill>
                  <a:srgbClr val="CC00CC"/>
                </a:solidFill>
              </a:rPr>
              <a:t>/*</a:t>
            </a:r>
            <a:r>
              <a:rPr lang="zh-CN" altLang="en-US" sz="2000" dirty="0">
                <a:solidFill>
                  <a:srgbClr val="CC00CC"/>
                </a:solidFill>
              </a:rPr>
              <a:t>值域赋为</a:t>
            </a:r>
            <a:r>
              <a:rPr lang="en-US" altLang="zh-CN" sz="2000" dirty="0">
                <a:solidFill>
                  <a:srgbClr val="CC00CC"/>
                </a:solidFill>
              </a:rPr>
              <a:t>1*/</a:t>
            </a:r>
          </a:p>
          <a:p>
            <a:pPr>
              <a:spcBef>
                <a:spcPts val="600"/>
              </a:spcBef>
              <a:spcAft>
                <a:spcPts val="0"/>
              </a:spcAft>
              <a:buFont typeface="Wingdings" panose="05000000000000000000" pitchFamily="2" charset="2"/>
              <a:buNone/>
            </a:pPr>
            <a:r>
              <a:rPr lang="en-US" altLang="zh-CN" sz="2000" dirty="0"/>
              <a:t>        s-&gt;next=temp;                    </a:t>
            </a:r>
          </a:p>
          <a:p>
            <a:pPr>
              <a:spcBef>
                <a:spcPts val="600"/>
              </a:spcBef>
              <a:spcAft>
                <a:spcPts val="0"/>
              </a:spcAft>
              <a:buFont typeface="Wingdings" panose="05000000000000000000" pitchFamily="2" charset="2"/>
              <a:buNone/>
            </a:pPr>
            <a:r>
              <a:rPr lang="en-US" altLang="zh-CN" sz="2000" dirty="0"/>
              <a:t>        r-&gt;next = s;                     </a:t>
            </a:r>
            <a:r>
              <a:rPr lang="en-US" altLang="zh-CN" sz="2000" dirty="0">
                <a:solidFill>
                  <a:srgbClr val="CC00CC"/>
                </a:solidFill>
              </a:rPr>
              <a:t>/*</a:t>
            </a:r>
            <a:r>
              <a:rPr lang="zh-CN" altLang="en-US" sz="2000" dirty="0">
                <a:solidFill>
                  <a:srgbClr val="CC00CC"/>
                </a:solidFill>
              </a:rPr>
              <a:t>插入到头结点之后*</a:t>
            </a:r>
            <a:r>
              <a:rPr lang="en-US" altLang="zh-CN" sz="2000" dirty="0">
                <a:solidFill>
                  <a:srgbClr val="CC00CC"/>
                </a:solidFill>
              </a:rPr>
              <a:t>/</a:t>
            </a:r>
          </a:p>
          <a:p>
            <a:pPr>
              <a:spcBef>
                <a:spcPts val="600"/>
              </a:spcBef>
              <a:spcAft>
                <a:spcPts val="0"/>
              </a:spcAft>
              <a:buFont typeface="Wingdings" panose="05000000000000000000" pitchFamily="2" charset="2"/>
              <a:buNone/>
            </a:pPr>
            <a:r>
              <a:rPr lang="en-US" altLang="zh-CN" sz="2000" dirty="0"/>
              <a:t>        r = s;</a:t>
            </a:r>
          </a:p>
          <a:p>
            <a:pPr>
              <a:spcBef>
                <a:spcPts val="600"/>
              </a:spcBef>
              <a:spcAft>
                <a:spcPts val="0"/>
              </a:spcAft>
              <a:buFont typeface="Wingdings" panose="05000000000000000000" pitchFamily="2" charset="2"/>
              <a:buNone/>
            </a:pPr>
            <a:r>
              <a:rPr lang="en-US" altLang="zh-CN" sz="2000" dirty="0"/>
              <a:t>    }</a:t>
            </a:r>
          </a:p>
          <a:p>
            <a:pPr>
              <a:spcBef>
                <a:spcPts val="600"/>
              </a:spcBef>
              <a:spcAft>
                <a:spcPts val="0"/>
              </a:spcAft>
              <a:buFont typeface="Wingdings" panose="05000000000000000000" pitchFamily="2" charset="2"/>
              <a:buNone/>
            </a:pPr>
            <a:r>
              <a:rPr lang="en-US" altLang="zh-CN" sz="2000" dirty="0"/>
              <a:t>    r = r-&gt;next;</a:t>
            </a:r>
          </a:p>
          <a:p>
            <a:pPr>
              <a:spcBef>
                <a:spcPts val="600"/>
              </a:spcBef>
              <a:spcAft>
                <a:spcPts val="0"/>
              </a:spcAft>
              <a:buFont typeface="Wingdings" panose="05000000000000000000" pitchFamily="2" charset="2"/>
              <a:buNone/>
            </a:pPr>
            <a:r>
              <a:rPr lang="en-US" altLang="zh-CN" sz="2000" dirty="0"/>
              <a:t>    while(r!=NULL) {               </a:t>
            </a:r>
            <a:r>
              <a:rPr lang="en-US" altLang="zh-CN" sz="2000" dirty="0">
                <a:solidFill>
                  <a:srgbClr val="CC00CC"/>
                </a:solidFill>
              </a:rPr>
              <a:t>/*</a:t>
            </a:r>
            <a:r>
              <a:rPr lang="zh-CN" altLang="en-US" sz="2000" dirty="0">
                <a:solidFill>
                  <a:srgbClr val="CC00CC"/>
                </a:solidFill>
              </a:rPr>
              <a:t>将后面的所有结点的值域赋为</a:t>
            </a:r>
            <a:r>
              <a:rPr lang="en-US" altLang="zh-CN" sz="2000" dirty="0">
                <a:solidFill>
                  <a:srgbClr val="CC00CC"/>
                </a:solidFill>
              </a:rPr>
              <a:t>0*/</a:t>
            </a:r>
          </a:p>
          <a:p>
            <a:pPr>
              <a:spcBef>
                <a:spcPts val="600"/>
              </a:spcBef>
              <a:spcAft>
                <a:spcPts val="0"/>
              </a:spcAft>
              <a:buFont typeface="Wingdings" panose="05000000000000000000" pitchFamily="2" charset="2"/>
              <a:buNone/>
            </a:pPr>
            <a:r>
              <a:rPr lang="en-US" altLang="zh-CN" sz="2000" dirty="0"/>
              <a:t>        r-&gt;data = 0;</a:t>
            </a:r>
          </a:p>
          <a:p>
            <a:pPr>
              <a:spcBef>
                <a:spcPts val="600"/>
              </a:spcBef>
              <a:spcAft>
                <a:spcPts val="0"/>
              </a:spcAft>
              <a:buFont typeface="Wingdings" panose="05000000000000000000" pitchFamily="2" charset="2"/>
              <a:buNone/>
            </a:pPr>
            <a:r>
              <a:rPr lang="en-US" altLang="zh-CN" sz="2000" dirty="0"/>
              <a:t>        r = r-&gt;next;</a:t>
            </a:r>
          </a:p>
          <a:p>
            <a:pPr>
              <a:spcBef>
                <a:spcPts val="600"/>
              </a:spcBef>
              <a:spcAft>
                <a:spcPts val="0"/>
              </a:spcAft>
              <a:buFont typeface="Wingdings" panose="05000000000000000000" pitchFamily="2" charset="2"/>
              <a:buNone/>
            </a:pPr>
            <a:r>
              <a:rPr lang="en-US" altLang="zh-CN" sz="2000" dirty="0"/>
              <a:t>    }</a:t>
            </a:r>
          </a:p>
          <a:p>
            <a:pPr>
              <a:spcBef>
                <a:spcPts val="600"/>
              </a:spcBef>
              <a:spcAft>
                <a:spcPts val="0"/>
              </a:spcAft>
              <a:buFont typeface="Wingdings" panose="05000000000000000000" pitchFamily="2" charset="2"/>
              <a:buNone/>
            </a:pPr>
            <a:r>
              <a:rPr lang="en-US" altLang="zh-CN" sz="2000" dirty="0"/>
              <a:t>}/*</a:t>
            </a:r>
            <a:r>
              <a:rPr lang="en-US" altLang="zh-CN" sz="2000" dirty="0" err="1"/>
              <a:t>BinAdd</a:t>
            </a:r>
            <a:r>
              <a:rPr lang="zh-CN" altLang="en-US" sz="2000" dirty="0"/>
              <a:t>结束*</a:t>
            </a:r>
            <a:r>
              <a:rPr lang="en-US" altLang="zh-CN" sz="2000" dirty="0"/>
              <a:t>/</a:t>
            </a:r>
          </a:p>
          <a:p>
            <a:pPr>
              <a:spcBef>
                <a:spcPts val="600"/>
              </a:spcBef>
              <a:spcAft>
                <a:spcPts val="0"/>
              </a:spcAft>
            </a:pPr>
            <a:endParaRPr lang="en-US" altLang="zh-CN" sz="800" dirty="0"/>
          </a:p>
        </p:txBody>
      </p:sp>
    </p:spTree>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5" name="Rectangle 5"/>
          <p:cNvSpPr>
            <a:spLocks noChangeArrowheads="1"/>
          </p:cNvSpPr>
          <p:nvPr/>
        </p:nvSpPr>
        <p:spPr bwMode="auto">
          <a:xfrm>
            <a:off x="1981200" y="2133600"/>
            <a:ext cx="8229600" cy="35052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chemeClr val="accent6">
                    <a:lumMod val="50000"/>
                  </a:schemeClr>
                </a:solidFill>
                <a:effectLst>
                  <a:outerShdw blurRad="38100" dist="38100" dir="2700000" algn="tl">
                    <a:srgbClr val="C0C0C0"/>
                  </a:outerShdw>
                </a:effectLst>
                <a:latin typeface="方正姚体" pitchFamily="2" charset="-122"/>
                <a:ea typeface="微软雅黑" pitchFamily="34" charset="-122"/>
              </a:rPr>
              <a:t>线性表的概念及抽象数据类型</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Arial" charset="0"/>
                <a:ea typeface="微软雅黑" pitchFamily="34" charset="-122"/>
              </a:rPr>
              <a:t>线性表的顺序存储</a:t>
            </a:r>
            <a:endParaRPr kumimoji="1" lang="en-US" altLang="zh-CN" sz="3200" b="1" dirty="0">
              <a:solidFill>
                <a:srgbClr val="CC0099"/>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线性表的链式存储</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线性表的应用  </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zh-CN" altLang="en-US" sz="3200" b="1" dirty="0">
              <a:solidFill>
                <a:srgbClr val="000066"/>
              </a:solidFill>
              <a:effectLst>
                <a:outerShdw blurRad="38100" dist="38100" dir="2700000" algn="tl">
                  <a:srgbClr val="C0C0C0"/>
                </a:outerShdw>
              </a:effectLst>
              <a:latin typeface="Arial" charset="0"/>
              <a:ea typeface="微软雅黑" pitchFamily="34" charset="-122"/>
            </a:endParaRPr>
          </a:p>
        </p:txBody>
      </p:sp>
      <p:sp>
        <p:nvSpPr>
          <p:cNvPr id="9218" name="Title 1"/>
          <p:cNvSpPr>
            <a:spLocks/>
          </p:cNvSpPr>
          <p:nvPr/>
        </p:nvSpPr>
        <p:spPr bwMode="auto">
          <a:xfrm>
            <a:off x="2133600" y="762000"/>
            <a:ext cx="7772400" cy="685800"/>
          </a:xfrm>
          <a:prstGeom prst="rect">
            <a:avLst/>
          </a:prstGeom>
          <a:noFill/>
          <a:ln w="9525">
            <a:noFill/>
            <a:miter lim="800000"/>
            <a:headEnd/>
            <a:tailEnd/>
          </a:ln>
        </p:spPr>
        <p:txBody>
          <a:bodyPr lIns="92075" tIns="46038" rIns="92075" bIns="46038" anchor="ctr"/>
          <a:lstStyle/>
          <a:p>
            <a:pPr algn="ctr"/>
            <a:r>
              <a:rPr lang="zh-CN" altLang="en-US" sz="4800" b="1" dirty="0">
                <a:solidFill>
                  <a:srgbClr val="990033"/>
                </a:solidFill>
                <a:latin typeface="微软雅黑" panose="020B0503020204020204" pitchFamily="34" charset="-122"/>
                <a:ea typeface="微软雅黑" panose="020B0503020204020204" pitchFamily="34" charset="-122"/>
                <a:cs typeface="+mj-cs"/>
              </a:rPr>
              <a:t>本章要点</a:t>
            </a:r>
          </a:p>
        </p:txBody>
      </p:sp>
    </p:spTree>
    <p:extLst>
      <p:ext uri="{BB962C8B-B14F-4D97-AF65-F5344CB8AC3E}">
        <p14:creationId xmlns:p14="http://schemas.microsoft.com/office/powerpoint/2010/main" xmlns="" val="2791492479"/>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9177</TotalTime>
  <Words>6998</Words>
  <Application>Microsoft Office PowerPoint</Application>
  <PresentationFormat>自定义</PresentationFormat>
  <Paragraphs>1361</Paragraphs>
  <Slides>88</Slides>
  <Notes>0</Notes>
  <HiddenSlides>0</HiddenSlides>
  <MMClips>0</MMClips>
  <ScaleCrop>false</ScaleCrop>
  <HeadingPairs>
    <vt:vector size="4" baseType="variant">
      <vt:variant>
        <vt:lpstr>主题</vt:lpstr>
      </vt:variant>
      <vt:variant>
        <vt:i4>1</vt:i4>
      </vt:variant>
      <vt:variant>
        <vt:lpstr>幻灯片标题</vt:lpstr>
      </vt:variant>
      <vt:variant>
        <vt:i4>88</vt:i4>
      </vt:variant>
    </vt:vector>
  </HeadingPairs>
  <TitlesOfParts>
    <vt:vector size="89" baseType="lpstr">
      <vt:lpstr>tm2</vt:lpstr>
      <vt:lpstr>幻灯片 1</vt:lpstr>
      <vt:lpstr>第二章 线性表</vt:lpstr>
      <vt:lpstr>幻灯片 3</vt:lpstr>
      <vt:lpstr>幻灯片 4</vt:lpstr>
      <vt:lpstr>2.1.1 线性表的定义</vt:lpstr>
      <vt:lpstr>线性表的特点</vt:lpstr>
      <vt:lpstr>幻灯片 7</vt:lpstr>
      <vt:lpstr>2.1.2 抽象数据类型定义 </vt:lpstr>
      <vt:lpstr>幻灯片 9</vt:lpstr>
      <vt:lpstr>顺序存储结构示意图</vt:lpstr>
      <vt:lpstr>顺序存储结构的C语言定义</vt:lpstr>
      <vt:lpstr>2.2.2 线性表顺序存储结构的基本运算</vt:lpstr>
      <vt:lpstr>查找操作</vt:lpstr>
      <vt:lpstr>线性表的查找运算 </vt:lpstr>
      <vt:lpstr>插入操作</vt:lpstr>
      <vt:lpstr>插入算法示意图</vt:lpstr>
      <vt:lpstr>插入运算</vt:lpstr>
      <vt:lpstr>算法分析</vt:lpstr>
      <vt:lpstr>算法分析</vt:lpstr>
      <vt:lpstr>删除操作</vt:lpstr>
      <vt:lpstr>删除算法示意</vt:lpstr>
      <vt:lpstr>删除算法</vt:lpstr>
      <vt:lpstr>算法分析</vt:lpstr>
      <vt:lpstr>合并算法</vt:lpstr>
      <vt:lpstr>顺序表的合并算法</vt:lpstr>
      <vt:lpstr>算法的时间复杂度 O(LA-&gt;last+LB-&gt;last)</vt:lpstr>
      <vt:lpstr>幻灯片 27</vt:lpstr>
      <vt:lpstr>顺序存储结构的优点和缺点</vt:lpstr>
      <vt:lpstr>2.3  线性表的链式存储</vt:lpstr>
      <vt:lpstr>2.3.1  单链表</vt:lpstr>
      <vt:lpstr>单链表的示例图</vt:lpstr>
      <vt:lpstr>带头结点单链表</vt:lpstr>
      <vt:lpstr>单链表的特点</vt:lpstr>
      <vt:lpstr>幻灯片 34</vt:lpstr>
      <vt:lpstr>单链表的存储结构描述</vt:lpstr>
      <vt:lpstr>LinkList L</vt:lpstr>
      <vt:lpstr>2.3.2 初始化单链表</vt:lpstr>
      <vt:lpstr>头插法建表</vt:lpstr>
      <vt:lpstr>幻灯片 39</vt:lpstr>
      <vt:lpstr>尾插法建表</vt:lpstr>
      <vt:lpstr>幻灯片 41</vt:lpstr>
      <vt:lpstr>单链表查找：按序号</vt:lpstr>
      <vt:lpstr>幻灯片 43</vt:lpstr>
      <vt:lpstr>幻灯片 44</vt:lpstr>
      <vt:lpstr>单链表插入操作</vt:lpstr>
      <vt:lpstr>单链表删除</vt:lpstr>
      <vt:lpstr>两个有序单链表的合并</vt:lpstr>
      <vt:lpstr>幻灯片 48</vt:lpstr>
      <vt:lpstr>2.3.3  循环链表</vt:lpstr>
      <vt:lpstr>幻灯片 50</vt:lpstr>
      <vt:lpstr>幻灯片 51</vt:lpstr>
      <vt:lpstr>初始化循环单链表</vt:lpstr>
      <vt:lpstr>建立循环单链表</vt:lpstr>
      <vt:lpstr>循环单链表合并为一个循环单链表</vt:lpstr>
      <vt:lpstr>采用头指针合并</vt:lpstr>
      <vt:lpstr>采用尾指针合并</vt:lpstr>
      <vt:lpstr>2.3.4  双向链表</vt:lpstr>
      <vt:lpstr>双向链表</vt:lpstr>
      <vt:lpstr>幻灯片 59</vt:lpstr>
      <vt:lpstr>幻灯片 60</vt:lpstr>
      <vt:lpstr>双向链表的前插操作</vt:lpstr>
      <vt:lpstr>双向链表的前插操作</vt:lpstr>
      <vt:lpstr>幻灯片 63</vt:lpstr>
      <vt:lpstr>双向链表的删除操作</vt:lpstr>
      <vt:lpstr>幻灯片 65</vt:lpstr>
      <vt:lpstr>2.4  一元多项式的表示及相加</vt:lpstr>
      <vt:lpstr>一元多项式的存储 </vt:lpstr>
      <vt:lpstr>一元多项式的顺序存储-方法1</vt:lpstr>
      <vt:lpstr>一元多项式的顺序存储-方法2</vt:lpstr>
      <vt:lpstr>一元多项式的链式存储表示 </vt:lpstr>
      <vt:lpstr>建立一元多项式链式存储的算法</vt:lpstr>
      <vt:lpstr>幻灯片 72</vt:lpstr>
      <vt:lpstr>幻灯片 73</vt:lpstr>
      <vt:lpstr>一元多项式的相加（单链表）</vt:lpstr>
      <vt:lpstr>幻灯片 75</vt:lpstr>
      <vt:lpstr>幻灯片 76</vt:lpstr>
      <vt:lpstr>线性表链式存储方式的比较 </vt:lpstr>
      <vt:lpstr>例2.6</vt:lpstr>
      <vt:lpstr>幻灯片 79</vt:lpstr>
      <vt:lpstr>例2.7 带头结点单链表的就地逆置问题</vt:lpstr>
      <vt:lpstr>例2.7</vt:lpstr>
      <vt:lpstr>幻灯片 82</vt:lpstr>
      <vt:lpstr>例2.8</vt:lpstr>
      <vt:lpstr>幻灯片 84</vt:lpstr>
      <vt:lpstr>例2.9</vt:lpstr>
      <vt:lpstr>例2.9</vt:lpstr>
      <vt:lpstr>例2.9</vt:lpstr>
      <vt:lpstr>幻灯片 88</vt:lpstr>
    </vt:vector>
  </TitlesOfParts>
  <Company>Publication Services,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apple</cp:lastModifiedBy>
  <cp:revision>1362</cp:revision>
  <cp:lastPrinted>1999-11-08T20:52:53Z</cp:lastPrinted>
  <dcterms:created xsi:type="dcterms:W3CDTF">1999-08-24T18:39:05Z</dcterms:created>
  <dcterms:modified xsi:type="dcterms:W3CDTF">2023-03-15T15:03:54Z</dcterms:modified>
</cp:coreProperties>
</file>