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</p:sldMasterIdLst>
  <p:notesMasterIdLst>
    <p:notesMasterId r:id="rId51"/>
  </p:notesMasterIdLst>
  <p:sldIdLst>
    <p:sldId id="256" r:id="rId2"/>
    <p:sldId id="260" r:id="rId3"/>
    <p:sldId id="257" r:id="rId4"/>
    <p:sldId id="319" r:id="rId5"/>
    <p:sldId id="266" r:id="rId6"/>
    <p:sldId id="323" r:id="rId7"/>
    <p:sldId id="324" r:id="rId8"/>
    <p:sldId id="728" r:id="rId9"/>
    <p:sldId id="729" r:id="rId10"/>
    <p:sldId id="731" r:id="rId11"/>
    <p:sldId id="732" r:id="rId12"/>
    <p:sldId id="735" r:id="rId13"/>
    <p:sldId id="734" r:id="rId14"/>
    <p:sldId id="733" r:id="rId15"/>
    <p:sldId id="736" r:id="rId16"/>
    <p:sldId id="737" r:id="rId17"/>
    <p:sldId id="738" r:id="rId18"/>
    <p:sldId id="741" r:id="rId19"/>
    <p:sldId id="740" r:id="rId20"/>
    <p:sldId id="325" r:id="rId21"/>
    <p:sldId id="742" r:id="rId22"/>
    <p:sldId id="739" r:id="rId23"/>
    <p:sldId id="743" r:id="rId24"/>
    <p:sldId id="744" r:id="rId25"/>
    <p:sldId id="745" r:id="rId26"/>
    <p:sldId id="746" r:id="rId27"/>
    <p:sldId id="289" r:id="rId28"/>
    <p:sldId id="291" r:id="rId29"/>
    <p:sldId id="777" r:id="rId30"/>
    <p:sldId id="748" r:id="rId31"/>
    <p:sldId id="757" r:id="rId32"/>
    <p:sldId id="296" r:id="rId33"/>
    <p:sldId id="297" r:id="rId34"/>
    <p:sldId id="300" r:id="rId35"/>
    <p:sldId id="302" r:id="rId36"/>
    <p:sldId id="303" r:id="rId37"/>
    <p:sldId id="304" r:id="rId38"/>
    <p:sldId id="305" r:id="rId39"/>
    <p:sldId id="772" r:id="rId40"/>
    <p:sldId id="774" r:id="rId41"/>
    <p:sldId id="776" r:id="rId42"/>
    <p:sldId id="749" r:id="rId43"/>
    <p:sldId id="311" r:id="rId44"/>
    <p:sldId id="312" r:id="rId45"/>
    <p:sldId id="313" r:id="rId46"/>
    <p:sldId id="778" r:id="rId47"/>
    <p:sldId id="780" r:id="rId48"/>
    <p:sldId id="781" r:id="rId49"/>
    <p:sldId id="782" r:id="rId50"/>
  </p:sldIdLst>
  <p:sldSz cx="12192000" cy="6858000"/>
  <p:notesSz cx="6996113" cy="92837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3">
          <p15:clr>
            <a:srgbClr val="A4A3A4"/>
          </p15:clr>
        </p15:guide>
        <p15:guide id="2" pos="220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CC"/>
    <a:srgbClr val="CC00CC"/>
    <a:srgbClr val="006600"/>
    <a:srgbClr val="99FFCC"/>
    <a:srgbClr val="000066"/>
    <a:srgbClr val="CC3399"/>
    <a:srgbClr val="9900CC"/>
    <a:srgbClr val="990033"/>
    <a:srgbClr val="FFFFFF"/>
    <a:srgbClr val="66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0" autoAdjust="0"/>
    <p:restoredTop sz="94660"/>
  </p:normalViewPr>
  <p:slideViewPr>
    <p:cSldViewPr>
      <p:cViewPr varScale="1">
        <p:scale>
          <a:sx n="115" d="100"/>
          <a:sy n="115" d="100"/>
        </p:scale>
        <p:origin x="126" y="20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60" d="100"/>
          <a:sy n="60" d="100"/>
        </p:scale>
        <p:origin x="2568" y="56"/>
      </p:cViewPr>
      <p:guideLst>
        <p:guide orient="horz" pos="2923"/>
        <p:guide pos="220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07988" y="696913"/>
            <a:ext cx="6183312" cy="3479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3450" y="4408488"/>
            <a:ext cx="5129213" cy="41783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0"/>
            <a:r>
              <a:rPr lang="en-US" noProof="0"/>
              <a:t>Second level</a:t>
            </a:r>
          </a:p>
          <a:p>
            <a:pPr lvl="0"/>
            <a:r>
              <a:rPr lang="en-US" noProof="0"/>
              <a:t>Third level</a:t>
            </a:r>
          </a:p>
          <a:p>
            <a:pPr lvl="0"/>
            <a:r>
              <a:rPr lang="en-US" noProof="0"/>
              <a:t>Fourth level</a:t>
            </a:r>
          </a:p>
          <a:p>
            <a:pPr lvl="0"/>
            <a:r>
              <a:rPr lang="en-US" noProof="0"/>
              <a:t>Fifth level</a:t>
            </a:r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20150"/>
            <a:ext cx="3032125" cy="4635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905675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rgbClr val="000066"/>
                </a:solidFill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8853305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332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>
              <a:lnSpc>
                <a:spcPct val="150000"/>
              </a:lnSpc>
              <a:spcBef>
                <a:spcPts val="600"/>
              </a:spcBef>
              <a:defRPr sz="2600" b="1"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 sz="2400" b="1"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2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defRPr lang="en-US" b="1" smtClean="0">
                <a:solidFill>
                  <a:srgbClr val="000066"/>
                </a:solidFill>
              </a:defRPr>
            </a:lvl1pPr>
            <a:lvl2pPr>
              <a:defRPr lang="en-US" b="1" smtClean="0">
                <a:solidFill>
                  <a:srgbClr val="000066"/>
                </a:solidFill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724165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7625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 hasCustomPrompt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1pPr>
            <a:lvl2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2pPr>
            <a:lvl3pPr>
              <a:lnSpc>
                <a:spcPct val="150000"/>
              </a:lnSpc>
              <a:spcBef>
                <a:spcPts val="600"/>
              </a:spcBef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401390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081E26-898B-419B-A908-F65F8D3D9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1F914C-B42A-4463-897B-3585D0C62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821B34-C526-4FE0-BB21-4EE244F03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F409CA-EB7D-4134-8101-7344F9192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36CD0B-3D38-46A8-B55B-DF3575089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591B1-DEFC-4B45-B0E8-75ED0273A9C5}" type="slidenum">
              <a:rPr lang="en-US" altLang="zh-CN"/>
              <a:pPr/>
              <a:t>‹#›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391904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/>
              <a:t>Click to edit Master title style</a:t>
            </a:r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47" r:id="rId1"/>
    <p:sldLayoutId id="2147484048" r:id="rId2"/>
    <p:sldLayoutId id="2147484050" r:id="rId3"/>
    <p:sldLayoutId id="2147484053" r:id="rId4"/>
    <p:sldLayoutId id="2147484057" r:id="rId5"/>
    <p:sldLayoutId id="2147484058" r:id="rId6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990033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marL="1085850" indent="-228600" algn="l" rtl="0" eaLnBrk="0" fontAlgn="base" hangingPunct="0">
        <a:spcBef>
          <a:spcPct val="20000"/>
        </a:spcBef>
        <a:spcAft>
          <a:spcPts val="60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z="7200"/>
              <a:t>第三章 栈和队列</a:t>
            </a:r>
            <a:endParaRPr lang="zh-CN" altLang="en-US" sz="72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4572000"/>
            <a:ext cx="8534400" cy="838200"/>
          </a:xfrm>
        </p:spPr>
        <p:txBody>
          <a:bodyPr/>
          <a:lstStyle/>
          <a:p>
            <a:r>
              <a:rPr lang="zh-CN" altLang="en-US" sz="4000" dirty="0"/>
              <a:t>授课教师：吴劲</a:t>
            </a:r>
          </a:p>
        </p:txBody>
      </p:sp>
    </p:spTree>
    <p:extLst>
      <p:ext uri="{BB962C8B-B14F-4D97-AF65-F5344CB8AC3E}">
        <p14:creationId xmlns:p14="http://schemas.microsoft.com/office/powerpoint/2010/main" val="3746521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FFF940-44AB-4673-A99C-BFDE52562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初始化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84C556-8671-4DA4-BF35-9246FB177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void  </a:t>
            </a:r>
            <a:r>
              <a:rPr lang="en-US" altLang="zh-CN" sz="2800" dirty="0" err="1"/>
              <a:t>InitStack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SeqStack</a:t>
            </a:r>
            <a:r>
              <a:rPr lang="en-US" altLang="zh-CN" sz="2800" dirty="0"/>
              <a:t> *S)  {  </a:t>
            </a:r>
            <a:r>
              <a:rPr lang="en-US" altLang="zh-CN" sz="2800" dirty="0">
                <a:solidFill>
                  <a:srgbClr val="CC00CC"/>
                </a:solidFill>
              </a:rPr>
              <a:t>/*</a:t>
            </a:r>
            <a:r>
              <a:rPr lang="zh-CN" altLang="en-US" sz="2800" dirty="0">
                <a:solidFill>
                  <a:srgbClr val="CC00CC"/>
                </a:solidFill>
              </a:rPr>
              <a:t>构造一个空栈</a:t>
            </a:r>
            <a:r>
              <a:rPr lang="en-US" altLang="zh-CN" sz="2800" dirty="0">
                <a:solidFill>
                  <a:srgbClr val="CC00CC"/>
                </a:solidFill>
              </a:rPr>
              <a:t>S*/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    S-&gt;top= -1;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dirty="0"/>
              <a:t>}</a:t>
            </a:r>
          </a:p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4A3DD71C-D616-4F52-8ACE-4220D49481B3}"/>
              </a:ext>
            </a:extLst>
          </p:cNvPr>
          <p:cNvSpPr/>
          <p:nvPr/>
        </p:nvSpPr>
        <p:spPr>
          <a:xfrm>
            <a:off x="3505200" y="3352800"/>
            <a:ext cx="2500330" cy="2500330"/>
          </a:xfrm>
          <a:prstGeom prst="rect">
            <a:avLst/>
          </a:prstGeom>
          <a:ln>
            <a:tailEnd type="triangle" w="med" len="lg"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5" name="Line 1029">
            <a:extLst>
              <a:ext uri="{FF2B5EF4-FFF2-40B4-BE49-F238E27FC236}">
                <a16:creationId xmlns:a16="http://schemas.microsoft.com/office/drawing/2014/main" id="{DEDC21F4-5965-41BA-A8E9-42530096B2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30524" y="3497262"/>
            <a:ext cx="503238" cy="0"/>
          </a:xfrm>
          <a:prstGeom prst="line">
            <a:avLst/>
          </a:prstGeom>
          <a:noFill/>
          <a:ln w="38100">
            <a:solidFill>
              <a:srgbClr val="008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Text Box 1030">
            <a:extLst>
              <a:ext uri="{FF2B5EF4-FFF2-40B4-BE49-F238E27FC236}">
                <a16:creationId xmlns:a16="http://schemas.microsoft.com/office/drawing/2014/main" id="{115CA3DB-987D-48DB-8D46-4EE2FB7DFE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1876" y="3267076"/>
            <a:ext cx="360363" cy="45720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8E454AA-CB23-4767-8007-564EB9759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3495676"/>
            <a:ext cx="576263" cy="360362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839E3000-CCDD-4E9F-872E-0E9E342D5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3856038"/>
            <a:ext cx="576263" cy="360363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9" name="Rectangle 10">
            <a:extLst>
              <a:ext uri="{FF2B5EF4-FFF2-40B4-BE49-F238E27FC236}">
                <a16:creationId xmlns:a16="http://schemas.microsoft.com/office/drawing/2014/main" id="{D3EED8EC-0E74-4EBA-9CE8-7594901466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4214813"/>
            <a:ext cx="576263" cy="360363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10" name="Rectangle 12">
            <a:extLst>
              <a:ext uri="{FF2B5EF4-FFF2-40B4-BE49-F238E27FC236}">
                <a16:creationId xmlns:a16="http://schemas.microsoft.com/office/drawing/2014/main" id="{021054C4-CC4E-4D32-B3B4-6DB214E5B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4575176"/>
            <a:ext cx="576263" cy="360362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2BA871B0-A675-4274-97F4-BDDF29E3F9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887" y="4935538"/>
            <a:ext cx="576263" cy="360363"/>
          </a:xfrm>
          <a:prstGeom prst="rect">
            <a:avLst/>
          </a:prstGeom>
          <a:ln>
            <a:solidFill>
              <a:schemeClr val="accent6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>
              <a:solidFill>
                <a:prstClr val="black"/>
              </a:solidFill>
            </a:endParaRPr>
          </a:p>
        </p:txBody>
      </p:sp>
      <p:sp>
        <p:nvSpPr>
          <p:cNvPr id="12" name="Line 16">
            <a:extLst>
              <a:ext uri="{FF2B5EF4-FFF2-40B4-BE49-F238E27FC236}">
                <a16:creationId xmlns:a16="http://schemas.microsoft.com/office/drawing/2014/main" id="{BFEE0A9A-93A7-4AFA-B3E9-7FC0E16F17D5}"/>
              </a:ext>
            </a:extLst>
          </p:cNvPr>
          <p:cNvSpPr>
            <a:spLocks noChangeShapeType="1"/>
          </p:cNvSpPr>
          <p:nvPr/>
        </p:nvSpPr>
        <p:spPr bwMode="auto">
          <a:xfrm>
            <a:off x="4303725" y="5440363"/>
            <a:ext cx="431800" cy="0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E9C2E80E-1C6F-4BD5-A107-AB8C61EC88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1" y="5237163"/>
            <a:ext cx="833450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top</a:t>
            </a:r>
          </a:p>
        </p:txBody>
      </p:sp>
      <p:sp>
        <p:nvSpPr>
          <p:cNvPr id="14" name="下箭头 15">
            <a:extLst>
              <a:ext uri="{FF2B5EF4-FFF2-40B4-BE49-F238E27FC236}">
                <a16:creationId xmlns:a16="http://schemas.microsoft.com/office/drawing/2014/main" id="{17C1DD68-2BE6-4E4F-BD0C-BF054C1215D3}"/>
              </a:ext>
            </a:extLst>
          </p:cNvPr>
          <p:cNvSpPr/>
          <p:nvPr/>
        </p:nvSpPr>
        <p:spPr>
          <a:xfrm>
            <a:off x="4362456" y="2781296"/>
            <a:ext cx="285752" cy="428628"/>
          </a:xfrm>
          <a:prstGeom prst="downArrow">
            <a:avLst/>
          </a:prstGeom>
          <a:ln>
            <a:tailEnd type="triangle" w="med" len="lg"/>
          </a:ln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15" name="TextBox 16">
            <a:extLst>
              <a:ext uri="{FF2B5EF4-FFF2-40B4-BE49-F238E27FC236}">
                <a16:creationId xmlns:a16="http://schemas.microsoft.com/office/drawing/2014/main" id="{7FD1BAB4-84A8-4F78-BBF3-C6149E30D7FD}"/>
              </a:ext>
            </a:extLst>
          </p:cNvPr>
          <p:cNvSpPr txBox="1"/>
          <p:nvPr/>
        </p:nvSpPr>
        <p:spPr>
          <a:xfrm>
            <a:off x="6291282" y="3924304"/>
            <a:ext cx="5062518" cy="1216743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600" b="1" dirty="0">
                <a:solidFill>
                  <a:srgbClr val="FF0000"/>
                </a:solidFill>
                <a:latin typeface="黑体" pitchFamily="49" charset="-122"/>
                <a:ea typeface="黑体" pitchFamily="49" charset="-122"/>
                <a:cs typeface="Times New Roman" pitchFamily="18" charset="0"/>
              </a:rPr>
              <a:t>注意：</a:t>
            </a:r>
            <a:r>
              <a:rPr lang="en-US" altLang="zh-CN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lang="zh-CN" altLang="en-US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zh-CN" altLang="en-US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栈指针</a:t>
            </a:r>
            <a:endParaRPr kumimoji="1" lang="en-US" altLang="zh-CN" sz="26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</a:pPr>
            <a:r>
              <a:rPr kumimoji="1" lang="en-US" altLang="zh-CN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top</a:t>
            </a:r>
            <a:r>
              <a:rPr kumimoji="1" lang="zh-CN" altLang="en-US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为</a:t>
            </a:r>
            <a:r>
              <a:rPr kumimoji="1" lang="en-US" altLang="zh-CN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s</a:t>
            </a:r>
            <a:r>
              <a:rPr kumimoji="1" lang="zh-CN" altLang="en-US" sz="26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所指栈的栈顶指针</a:t>
            </a:r>
            <a:endParaRPr lang="zh-CN" altLang="en-US" sz="2600" b="1" dirty="0">
              <a:solidFill>
                <a:srgbClr val="3333FF"/>
              </a:solidFill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0595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判栈空</a:t>
            </a:r>
            <a:r>
              <a:rPr lang="en-US" altLang="zh-CN" sz="4000" dirty="0"/>
              <a:t>/</a:t>
            </a:r>
            <a:r>
              <a:rPr lang="zh-CN" altLang="en-US" sz="4000" dirty="0"/>
              <a:t>栈满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054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IsEmpty</a:t>
            </a:r>
            <a:r>
              <a:rPr lang="en-US" altLang="zh-CN" dirty="0"/>
              <a:t>(</a:t>
            </a:r>
            <a:r>
              <a:rPr lang="en-US" altLang="zh-CN" dirty="0" err="1"/>
              <a:t>SeqStack</a:t>
            </a:r>
            <a:r>
              <a:rPr lang="en-US" altLang="zh-CN" dirty="0"/>
              <a:t> *S) {</a:t>
            </a:r>
            <a:r>
              <a:rPr lang="en-US" altLang="zh-CN" dirty="0">
                <a:solidFill>
                  <a:srgbClr val="CC00CC"/>
                </a:solidFill>
              </a:rPr>
              <a:t>  /*</a:t>
            </a:r>
            <a:r>
              <a:rPr lang="zh-CN" altLang="en-US" dirty="0">
                <a:solidFill>
                  <a:srgbClr val="CC00CC"/>
                </a:solidFill>
              </a:rPr>
              <a:t>判栈</a:t>
            </a:r>
            <a:r>
              <a:rPr lang="en-US" altLang="zh-CN" dirty="0">
                <a:solidFill>
                  <a:srgbClr val="CC00CC"/>
                </a:solidFill>
              </a:rPr>
              <a:t>S</a:t>
            </a:r>
            <a:r>
              <a:rPr lang="zh-CN" altLang="en-US" dirty="0">
                <a:solidFill>
                  <a:srgbClr val="CC00CC"/>
                </a:solidFill>
              </a:rPr>
              <a:t>为空栈时返回值为真，反之为假*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buNone/>
            </a:pPr>
            <a:r>
              <a:rPr lang="en-US" altLang="zh-CN" dirty="0"/>
              <a:t>     return(S-&gt;top==-1?TRUE:FALSE);</a:t>
            </a:r>
          </a:p>
          <a:p>
            <a:pPr marL="0" indent="0" algn="just">
              <a:buNone/>
            </a:pPr>
            <a:r>
              <a:rPr lang="en-US" altLang="zh-CN" dirty="0"/>
              <a:t>}</a:t>
            </a:r>
          </a:p>
          <a:p>
            <a:pPr marL="0" indent="0" algn="just">
              <a:buNone/>
            </a:pPr>
            <a:endParaRPr lang="en-US" altLang="zh-CN" dirty="0"/>
          </a:p>
          <a:p>
            <a:pPr marL="0" indent="0" algn="just">
              <a:buNone/>
            </a:pPr>
            <a:r>
              <a:rPr lang="en-US" altLang="zh-CN" dirty="0"/>
              <a:t>int </a:t>
            </a:r>
            <a:r>
              <a:rPr lang="en-US" altLang="zh-CN" dirty="0" err="1"/>
              <a:t>IsFull</a:t>
            </a:r>
            <a:r>
              <a:rPr lang="en-US" altLang="zh-CN" dirty="0"/>
              <a:t>(</a:t>
            </a:r>
            <a:r>
              <a:rPr lang="en-US" altLang="zh-CN" dirty="0" err="1"/>
              <a:t>SeqStack</a:t>
            </a:r>
            <a:r>
              <a:rPr lang="en-US" altLang="zh-CN" dirty="0"/>
              <a:t> *S) {     </a:t>
            </a:r>
            <a:r>
              <a:rPr lang="en-US" altLang="zh-CN" dirty="0">
                <a:solidFill>
                  <a:srgbClr val="CC00CC"/>
                </a:solidFill>
              </a:rPr>
              <a:t>/*</a:t>
            </a:r>
            <a:r>
              <a:rPr lang="zh-CN" altLang="en-US" dirty="0">
                <a:solidFill>
                  <a:srgbClr val="CC00CC"/>
                </a:solidFill>
              </a:rPr>
              <a:t>判栈</a:t>
            </a:r>
            <a:r>
              <a:rPr lang="en-US" altLang="zh-CN" dirty="0">
                <a:solidFill>
                  <a:srgbClr val="CC00CC"/>
                </a:solidFill>
              </a:rPr>
              <a:t>S</a:t>
            </a:r>
            <a:r>
              <a:rPr lang="zh-CN" altLang="en-US" dirty="0">
                <a:solidFill>
                  <a:srgbClr val="CC00CC"/>
                </a:solidFill>
              </a:rPr>
              <a:t>为满时返回真，否则返回假*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buNone/>
            </a:pPr>
            <a:r>
              <a:rPr lang="en-US" altLang="zh-CN" dirty="0"/>
              <a:t>     return(S-&gt;top== Stack_Size-1? TRUE: FALSE);</a:t>
            </a:r>
          </a:p>
          <a:p>
            <a:pPr marL="0" indent="0" algn="just">
              <a:buNone/>
            </a:pPr>
            <a:r>
              <a:rPr lang="en-US" altLang="zh-CN" dirty="0"/>
              <a:t>}</a:t>
            </a:r>
          </a:p>
          <a:p>
            <a:pPr marL="0" indent="0" algn="just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56035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进栈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38862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int Push(</a:t>
            </a:r>
            <a:r>
              <a:rPr lang="en-US" altLang="zh-CN" sz="2400" dirty="0" err="1"/>
              <a:t>SeqStack</a:t>
            </a:r>
            <a:r>
              <a:rPr lang="en-US" altLang="zh-CN" sz="2400" dirty="0"/>
              <a:t> * S, </a:t>
            </a:r>
            <a:r>
              <a:rPr lang="en-US" altLang="zh-CN" sz="2400" dirty="0" err="1"/>
              <a:t>StackElementType</a:t>
            </a:r>
            <a:r>
              <a:rPr lang="en-US" altLang="zh-CN" sz="2400" dirty="0"/>
              <a:t> x)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if(S-&gt;top== Stack_Size-1)  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return(FALSE);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栈已满*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S-&gt;top++;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S-&gt;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[S-&gt;top]=x;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return(TRUE);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80463822-2BF1-433C-A53C-E993B1DE9EFC}"/>
              </a:ext>
            </a:extLst>
          </p:cNvPr>
          <p:cNvGrpSpPr/>
          <p:nvPr/>
        </p:nvGrpSpPr>
        <p:grpSpPr>
          <a:xfrm>
            <a:off x="5257800" y="3962400"/>
            <a:ext cx="5243546" cy="1857388"/>
            <a:chOff x="900090" y="4286256"/>
            <a:chExt cx="5243546" cy="1857388"/>
          </a:xfrm>
        </p:grpSpPr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F3ECD70-2E60-458E-B856-B2DA4E18780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888017" y="551157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>
              <a:extLst>
                <a:ext uri="{FF2B5EF4-FFF2-40B4-BE49-F238E27FC236}">
                  <a16:creationId xmlns:a16="http://schemas.microsoft.com/office/drawing/2014/main" id="{EB8620F8-9E9C-4A43-B111-6923E15ED662}"/>
                </a:ext>
              </a:extLst>
            </p:cNvPr>
            <p:cNvCxnSpPr/>
            <p:nvPr/>
          </p:nvCxnSpPr>
          <p:spPr>
            <a:xfrm>
              <a:off x="2495240" y="6118802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717C2E44-A108-45BB-A6A4-C54D7E65E8AE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30165" y="5523485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9">
              <a:extLst>
                <a:ext uri="{FF2B5EF4-FFF2-40B4-BE49-F238E27FC236}">
                  <a16:creationId xmlns:a16="http://schemas.microsoft.com/office/drawing/2014/main" id="{019F78CD-BEEC-4085-A6D4-7317910CA2F3}"/>
                </a:ext>
              </a:extLst>
            </p:cNvPr>
            <p:cNvSpPr txBox="1"/>
            <p:nvPr/>
          </p:nvSpPr>
          <p:spPr>
            <a:xfrm>
              <a:off x="2533340" y="5618736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9" name="TextBox 10">
              <a:extLst>
                <a:ext uri="{FF2B5EF4-FFF2-40B4-BE49-F238E27FC236}">
                  <a16:creationId xmlns:a16="http://schemas.microsoft.com/office/drawing/2014/main" id="{2C42DE19-6C54-4AA5-8984-6861FC33DFC0}"/>
                </a:ext>
              </a:extLst>
            </p:cNvPr>
            <p:cNvSpPr txBox="1"/>
            <p:nvPr/>
          </p:nvSpPr>
          <p:spPr>
            <a:xfrm>
              <a:off x="3065950" y="432071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任意多边形 11">
              <a:extLst>
                <a:ext uri="{FF2B5EF4-FFF2-40B4-BE49-F238E27FC236}">
                  <a16:creationId xmlns:a16="http://schemas.microsoft.com/office/drawing/2014/main" id="{D345D9AF-3B72-4C12-9879-401190175E76}"/>
                </a:ext>
              </a:extLst>
            </p:cNvPr>
            <p:cNvSpPr/>
            <p:nvPr/>
          </p:nvSpPr>
          <p:spPr>
            <a:xfrm>
              <a:off x="2816728" y="4575734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B56C15E6-7859-423C-800D-897E6C0D14FF}"/>
                </a:ext>
              </a:extLst>
            </p:cNvPr>
            <p:cNvCxnSpPr/>
            <p:nvPr/>
          </p:nvCxnSpPr>
          <p:spPr>
            <a:xfrm>
              <a:off x="2000232" y="5837254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153B3D99-DBA2-48DB-9DCA-14A37B6CB428}"/>
                </a:ext>
              </a:extLst>
            </p:cNvPr>
            <p:cNvSpPr txBox="1"/>
            <p:nvPr/>
          </p:nvSpPr>
          <p:spPr>
            <a:xfrm>
              <a:off x="1357290" y="5672353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6E95866-801D-4393-90E1-A1CBAE458C44}"/>
                </a:ext>
              </a:extLst>
            </p:cNvPr>
            <p:cNvGrpSpPr/>
            <p:nvPr/>
          </p:nvGrpSpPr>
          <p:grpSpPr>
            <a:xfrm>
              <a:off x="3708892" y="4917292"/>
              <a:ext cx="2434744" cy="1226352"/>
              <a:chOff x="3708892" y="4917292"/>
              <a:chExt cx="2434744" cy="1226352"/>
            </a:xfrm>
          </p:grpSpPr>
          <p:sp>
            <p:nvSpPr>
              <p:cNvPr id="15" name="TextBox 8">
                <a:extLst>
                  <a:ext uri="{FF2B5EF4-FFF2-40B4-BE49-F238E27FC236}">
                    <a16:creationId xmlns:a16="http://schemas.microsoft.com/office/drawing/2014/main" id="{69D5738E-46BF-41A9-938D-AB01F927D1E8}"/>
                  </a:ext>
                </a:extLst>
              </p:cNvPr>
              <p:cNvSpPr txBox="1"/>
              <p:nvPr/>
            </p:nvSpPr>
            <p:spPr>
              <a:xfrm>
                <a:off x="5528180" y="521550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6" name="右箭头 12">
                <a:extLst>
                  <a:ext uri="{FF2B5EF4-FFF2-40B4-BE49-F238E27FC236}">
                    <a16:creationId xmlns:a16="http://schemas.microsoft.com/office/drawing/2014/main" id="{E723B7FC-030C-4B1B-BEED-BC553F5F42E0}"/>
                  </a:ext>
                </a:extLst>
              </p:cNvPr>
              <p:cNvSpPr/>
              <p:nvPr/>
            </p:nvSpPr>
            <p:spPr>
              <a:xfrm>
                <a:off x="3708892" y="511867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F2DC2A1A-31E0-4321-A63F-C49B31F3301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888413" y="552372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接连接符 17">
                <a:extLst>
                  <a:ext uri="{FF2B5EF4-FFF2-40B4-BE49-F238E27FC236}">
                    <a16:creationId xmlns:a16="http://schemas.microsoft.com/office/drawing/2014/main" id="{9955415E-562C-48C0-9D6D-8B9A660E0AF4}"/>
                  </a:ext>
                </a:extLst>
              </p:cNvPr>
              <p:cNvCxnSpPr/>
              <p:nvPr/>
            </p:nvCxnSpPr>
            <p:spPr>
              <a:xfrm>
                <a:off x="5495636" y="613094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接连接符 18">
                <a:extLst>
                  <a:ext uri="{FF2B5EF4-FFF2-40B4-BE49-F238E27FC236}">
                    <a16:creationId xmlns:a16="http://schemas.microsoft.com/office/drawing/2014/main" id="{3BFD2398-CE5B-4793-AF83-837D44DCC00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530561" y="553562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" name="TextBox 16">
                <a:extLst>
                  <a:ext uri="{FF2B5EF4-FFF2-40B4-BE49-F238E27FC236}">
                    <a16:creationId xmlns:a16="http://schemas.microsoft.com/office/drawing/2014/main" id="{D906C6D0-CD32-477F-B473-2C6644D08DAD}"/>
                  </a:ext>
                </a:extLst>
              </p:cNvPr>
              <p:cNvSpPr txBox="1"/>
              <p:nvPr/>
            </p:nvSpPr>
            <p:spPr>
              <a:xfrm>
                <a:off x="5533736" y="563087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cxnSp>
            <p:nvCxnSpPr>
              <p:cNvPr id="21" name="直接箭头连接符 20">
                <a:extLst>
                  <a:ext uri="{FF2B5EF4-FFF2-40B4-BE49-F238E27FC236}">
                    <a16:creationId xmlns:a16="http://schemas.microsoft.com/office/drawing/2014/main" id="{F1C2E292-3F18-4DDA-B979-1B7A15C80548}"/>
                  </a:ext>
                </a:extLst>
              </p:cNvPr>
              <p:cNvCxnSpPr/>
              <p:nvPr/>
            </p:nvCxnSpPr>
            <p:spPr>
              <a:xfrm>
                <a:off x="5072066" y="5451289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TextBox 24">
                <a:extLst>
                  <a:ext uri="{FF2B5EF4-FFF2-40B4-BE49-F238E27FC236}">
                    <a16:creationId xmlns:a16="http://schemas.microsoft.com/office/drawing/2014/main" id="{F226CFAC-5E05-4DDA-894E-12492BB665DB}"/>
                  </a:ext>
                </a:extLst>
              </p:cNvPr>
              <p:cNvSpPr txBox="1"/>
              <p:nvPr/>
            </p:nvSpPr>
            <p:spPr>
              <a:xfrm>
                <a:off x="4429124" y="5286388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top</a:t>
                </a:r>
                <a:endPara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4" name="TextBox 26">
              <a:extLst>
                <a:ext uri="{FF2B5EF4-FFF2-40B4-BE49-F238E27FC236}">
                  <a16:creationId xmlns:a16="http://schemas.microsoft.com/office/drawing/2014/main" id="{284E88FD-4B11-4651-A26F-C44AE263EA49}"/>
                </a:ext>
              </a:extLst>
            </p:cNvPr>
            <p:cNvSpPr txBox="1"/>
            <p:nvPr/>
          </p:nvSpPr>
          <p:spPr>
            <a:xfrm>
              <a:off x="900090" y="4286256"/>
              <a:ext cx="202883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Push(&amp;s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e)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05740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出栈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int Pop(</a:t>
            </a:r>
            <a:r>
              <a:rPr lang="en-US" altLang="zh-CN" sz="2400" dirty="0" err="1"/>
              <a:t>SeqStack</a:t>
            </a:r>
            <a:r>
              <a:rPr lang="en-US" altLang="zh-CN" sz="2400" dirty="0"/>
              <a:t> *S, </a:t>
            </a:r>
            <a:r>
              <a:rPr lang="en-US" altLang="zh-CN" sz="2400" dirty="0" err="1"/>
              <a:t>StackElementType</a:t>
            </a:r>
            <a:r>
              <a:rPr lang="en-US" altLang="zh-CN" sz="2400" dirty="0"/>
              <a:t> *x){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if(S-&gt;top==-1)   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栈为空*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return(FALSE);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else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*x= S-&gt;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[S-&gt;top];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S-&gt;top--;    /* </a:t>
            </a:r>
            <a:r>
              <a:rPr lang="zh-CN" altLang="en-US" sz="2400" dirty="0"/>
              <a:t>修改栈顶指针 *</a:t>
            </a:r>
            <a:r>
              <a:rPr lang="en-US" altLang="zh-CN" sz="2400" dirty="0"/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return(TRUE);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C4BB1E8-22B1-46AF-899D-A7B883DA6188}"/>
              </a:ext>
            </a:extLst>
          </p:cNvPr>
          <p:cNvGrpSpPr/>
          <p:nvPr/>
        </p:nvGrpSpPr>
        <p:grpSpPr>
          <a:xfrm>
            <a:off x="6453154" y="3733800"/>
            <a:ext cx="4824446" cy="1857388"/>
            <a:chOff x="1104876" y="4214818"/>
            <a:chExt cx="4824446" cy="1857388"/>
          </a:xfrm>
        </p:grpSpPr>
        <p:sp>
          <p:nvSpPr>
            <p:cNvPr id="5" name="任意多边形 8">
              <a:extLst>
                <a:ext uri="{FF2B5EF4-FFF2-40B4-BE49-F238E27FC236}">
                  <a16:creationId xmlns:a16="http://schemas.microsoft.com/office/drawing/2014/main" id="{D8192C02-25D5-4BC5-8591-75D844E9C6D0}"/>
                </a:ext>
              </a:extLst>
            </p:cNvPr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" name="TextBox 10">
              <a:extLst>
                <a:ext uri="{FF2B5EF4-FFF2-40B4-BE49-F238E27FC236}">
                  <a16:creationId xmlns:a16="http://schemas.microsoft.com/office/drawing/2014/main" id="{BA459B9D-7714-4291-82D7-0EECA0094875}"/>
                </a:ext>
              </a:extLst>
            </p:cNvPr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BE47BAFA-C847-425B-B6B5-EA5906865B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1F5A18BB-DFE4-4B8D-A302-A1403A2A1EDB}"/>
                </a:ext>
              </a:extLst>
            </p:cNvPr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AF296C3-D918-47DD-9F86-B1DCA311866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5">
              <a:extLst>
                <a:ext uri="{FF2B5EF4-FFF2-40B4-BE49-F238E27FC236}">
                  <a16:creationId xmlns:a16="http://schemas.microsoft.com/office/drawing/2014/main" id="{6BFB5A58-9803-4CFA-A8B7-F780F67D7B57}"/>
                </a:ext>
              </a:extLst>
            </p:cNvPr>
            <p:cNvSpPr txBox="1"/>
            <p:nvPr/>
          </p:nvSpPr>
          <p:spPr>
            <a:xfrm>
              <a:off x="2253440" y="555944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4E4AB324-40B3-427A-94FB-046029C8A29E}"/>
                </a:ext>
              </a:extLst>
            </p:cNvPr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8">
              <a:extLst>
                <a:ext uri="{FF2B5EF4-FFF2-40B4-BE49-F238E27FC236}">
                  <a16:creationId xmlns:a16="http://schemas.microsoft.com/office/drawing/2014/main" id="{BBBB8BB4-7EE4-4C09-AE1D-75A9B045CC98}"/>
                </a:ext>
              </a:extLst>
            </p:cNvPr>
            <p:cNvSpPr txBox="1"/>
            <p:nvPr/>
          </p:nvSpPr>
          <p:spPr>
            <a:xfrm>
              <a:off x="1104876" y="518955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A90E7ED5-E7F2-4339-91AA-E84C19FB42C7}"/>
                </a:ext>
              </a:extLst>
            </p:cNvPr>
            <p:cNvGrpSpPr/>
            <p:nvPr/>
          </p:nvGrpSpPr>
          <p:grpSpPr>
            <a:xfrm>
              <a:off x="3428992" y="4833712"/>
              <a:ext cx="2500330" cy="1226352"/>
              <a:chOff x="3428992" y="4833712"/>
              <a:chExt cx="2500330" cy="1226352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69EB1227-108E-4604-9E4C-024E6831F02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58B3E8D8-153E-4B3C-9836-E69D123DAE8E}"/>
                  </a:ext>
                </a:extLst>
              </p:cNvPr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20CA492F-1470-4C01-97F4-31F1403AC596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6">
                <a:extLst>
                  <a:ext uri="{FF2B5EF4-FFF2-40B4-BE49-F238E27FC236}">
                    <a16:creationId xmlns:a16="http://schemas.microsoft.com/office/drawing/2014/main" id="{7A0CF9D5-799E-4A7D-BCB1-B72B67AF9425}"/>
                  </a:ext>
                </a:extLst>
              </p:cNvPr>
              <p:cNvSpPr txBox="1"/>
              <p:nvPr/>
            </p:nvSpPr>
            <p:spPr>
              <a:xfrm>
                <a:off x="5319422" y="5547298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右箭头 11">
                <a:extLst>
                  <a:ext uri="{FF2B5EF4-FFF2-40B4-BE49-F238E27FC236}">
                    <a16:creationId xmlns:a16="http://schemas.microsoft.com/office/drawing/2014/main" id="{4AD9686F-689D-4E20-AFE3-3AECF6AE85C2}"/>
                  </a:ext>
                </a:extLst>
              </p:cNvPr>
              <p:cNvSpPr/>
              <p:nvPr/>
            </p:nvSpPr>
            <p:spPr>
              <a:xfrm>
                <a:off x="3428992" y="5214950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2196D0DB-573F-4B94-BBBE-F2DCAE5C4C1E}"/>
                  </a:ext>
                </a:extLst>
              </p:cNvPr>
              <p:cNvCxnSpPr/>
              <p:nvPr/>
            </p:nvCxnSpPr>
            <p:spPr>
              <a:xfrm>
                <a:off x="4811714" y="5786454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F57230-87C9-4810-BB1A-F969E0D6A6CC}"/>
                  </a:ext>
                </a:extLst>
              </p:cNvPr>
              <p:cNvSpPr txBox="1"/>
              <p:nvPr/>
            </p:nvSpPr>
            <p:spPr>
              <a:xfrm>
                <a:off x="4168772" y="5621553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top</a:t>
                </a:r>
                <a:endPara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14" name="TextBox 22">
              <a:extLst>
                <a:ext uri="{FF2B5EF4-FFF2-40B4-BE49-F238E27FC236}">
                  <a16:creationId xmlns:a16="http://schemas.microsoft.com/office/drawing/2014/main" id="{1AFA4C86-9408-4740-87F7-5150761CFFF7}"/>
                </a:ext>
              </a:extLst>
            </p:cNvPr>
            <p:cNvSpPr txBox="1"/>
            <p:nvPr/>
          </p:nvSpPr>
          <p:spPr>
            <a:xfrm>
              <a:off x="2714611" y="4214818"/>
              <a:ext cx="22346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Pop(&amp;s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&amp;e)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35547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取栈顶元素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int </a:t>
            </a:r>
            <a:r>
              <a:rPr lang="en-US" altLang="zh-CN" sz="2400" dirty="0" err="1"/>
              <a:t>GetTop</a:t>
            </a:r>
            <a:r>
              <a:rPr lang="zh-CN" altLang="en-US" sz="2400" dirty="0"/>
              <a:t>（</a:t>
            </a:r>
            <a:r>
              <a:rPr lang="en-US" altLang="zh-CN" sz="2400" dirty="0" err="1"/>
              <a:t>SeqStack</a:t>
            </a:r>
            <a:r>
              <a:rPr lang="en-US" altLang="zh-CN" sz="2400" dirty="0"/>
              <a:t> *S, </a:t>
            </a:r>
            <a:r>
              <a:rPr lang="en-US" altLang="zh-CN" sz="2400" dirty="0" err="1"/>
              <a:t>StackElementType</a:t>
            </a:r>
            <a:r>
              <a:rPr lang="en-US" altLang="zh-CN" sz="2400" dirty="0"/>
              <a:t> *x</a:t>
            </a:r>
            <a:r>
              <a:rPr lang="zh-CN" altLang="en-US" sz="2400" dirty="0"/>
              <a:t>）</a:t>
            </a:r>
            <a:r>
              <a:rPr lang="en-US" altLang="zh-CN" sz="2400" dirty="0"/>
              <a:t>{</a:t>
            </a:r>
            <a:endParaRPr lang="zh-CN" altLang="en-US" sz="2400" dirty="0"/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 </a:t>
            </a:r>
            <a:r>
              <a:rPr lang="zh-CN" altLang="en-US" sz="2400" dirty="0">
                <a:solidFill>
                  <a:srgbClr val="CC00CC"/>
                </a:solidFill>
              </a:rPr>
              <a:t>将栈</a:t>
            </a:r>
            <a:r>
              <a:rPr lang="en-US" altLang="zh-CN" sz="2400" dirty="0">
                <a:solidFill>
                  <a:srgbClr val="CC00CC"/>
                </a:solidFill>
              </a:rPr>
              <a:t>S</a:t>
            </a:r>
            <a:r>
              <a:rPr lang="zh-CN" altLang="en-US" sz="2400" dirty="0">
                <a:solidFill>
                  <a:srgbClr val="CC00CC"/>
                </a:solidFill>
              </a:rPr>
              <a:t>的栈顶元素弹出，放到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所指的存储空间中，但栈顶指针保持不变 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if(S-&gt;top==-1)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栈为空*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return(FALSE);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else {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*x = S-&gt;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[S-&gt;top];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    return(TRUE);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    }	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4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6DAD9430-4DC1-4CC4-A45D-4250BD9B6573}"/>
              </a:ext>
            </a:extLst>
          </p:cNvPr>
          <p:cNvGrpSpPr/>
          <p:nvPr/>
        </p:nvGrpSpPr>
        <p:grpSpPr>
          <a:xfrm>
            <a:off x="6096000" y="4114800"/>
            <a:ext cx="4824446" cy="1785950"/>
            <a:chOff x="1104876" y="4286256"/>
            <a:chExt cx="4824446" cy="1785950"/>
          </a:xfrm>
        </p:grpSpPr>
        <p:sp>
          <p:nvSpPr>
            <p:cNvPr id="5" name="任意多边形 3">
              <a:extLst>
                <a:ext uri="{FF2B5EF4-FFF2-40B4-BE49-F238E27FC236}">
                  <a16:creationId xmlns:a16="http://schemas.microsoft.com/office/drawing/2014/main" id="{30CE1649-DA57-4CA6-B7F1-942A0572D4D1}"/>
                </a:ext>
              </a:extLst>
            </p:cNvPr>
            <p:cNvSpPr/>
            <p:nvPr/>
          </p:nvSpPr>
          <p:spPr>
            <a:xfrm>
              <a:off x="2542074" y="4504296"/>
              <a:ext cx="381000" cy="431800"/>
            </a:xfrm>
            <a:custGeom>
              <a:avLst/>
              <a:gdLst>
                <a:gd name="connsiteX0" fmla="*/ 381000 w 381000"/>
                <a:gd name="connsiteY0" fmla="*/ 0 h 431800"/>
                <a:gd name="connsiteX1" fmla="*/ 63500 w 381000"/>
                <a:gd name="connsiteY1" fmla="*/ 152400 h 431800"/>
                <a:gd name="connsiteX2" fmla="*/ 0 w 381000"/>
                <a:gd name="connsiteY2" fmla="*/ 431800 h 431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1000" h="431800">
                  <a:moveTo>
                    <a:pt x="381000" y="0"/>
                  </a:moveTo>
                  <a:cubicBezTo>
                    <a:pt x="254000" y="40216"/>
                    <a:pt x="127000" y="80433"/>
                    <a:pt x="63500" y="152400"/>
                  </a:cubicBezTo>
                  <a:cubicBezTo>
                    <a:pt x="0" y="224367"/>
                    <a:pt x="0" y="328083"/>
                    <a:pt x="0" y="431800"/>
                  </a:cubicBezTo>
                </a:path>
              </a:pathLst>
            </a:custGeom>
            <a:ln w="28575">
              <a:solidFill>
                <a:srgbClr val="FF00FF"/>
              </a:solidFill>
              <a:headEnd type="triangle" w="med" len="lg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  <p:sp>
          <p:nvSpPr>
            <p:cNvPr id="6" name="TextBox 4">
              <a:extLst>
                <a:ext uri="{FF2B5EF4-FFF2-40B4-BE49-F238E27FC236}">
                  <a16:creationId xmlns:a16="http://schemas.microsoft.com/office/drawing/2014/main" id="{1000E4A6-02E3-4FAD-8AE2-0143401D3161}"/>
                </a:ext>
              </a:extLst>
            </p:cNvPr>
            <p:cNvSpPr txBox="1"/>
            <p:nvPr/>
          </p:nvSpPr>
          <p:spPr>
            <a:xfrm>
              <a:off x="2247884" y="5144070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e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7" name="直接连接符 6">
              <a:extLst>
                <a:ext uri="{FF2B5EF4-FFF2-40B4-BE49-F238E27FC236}">
                  <a16:creationId xmlns:a16="http://schemas.microsoft.com/office/drawing/2014/main" id="{27D19A35-19F4-47FB-A5FE-C246C0DAFF1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08117" y="5452283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连接符 7">
              <a:extLst>
                <a:ext uri="{FF2B5EF4-FFF2-40B4-BE49-F238E27FC236}">
                  <a16:creationId xmlns:a16="http://schemas.microsoft.com/office/drawing/2014/main" id="{2362D53F-8EEC-4FC5-AD97-BA355920479C}"/>
                </a:ext>
              </a:extLst>
            </p:cNvPr>
            <p:cNvCxnSpPr/>
            <p:nvPr/>
          </p:nvCxnSpPr>
          <p:spPr>
            <a:xfrm>
              <a:off x="2215340" y="6059506"/>
              <a:ext cx="648000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28FA1D79-C7CC-43B7-8EDB-DA04753BCE8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250265" y="5464189"/>
              <a:ext cx="1214446" cy="1588"/>
            </a:xfrm>
            <a:prstGeom prst="line">
              <a:avLst/>
            </a:prstGeom>
            <a:ln w="28575">
              <a:solidFill>
                <a:srgbClr val="0000FF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7DF06B19-4B3F-4C3A-9DA5-D62C234DA706}"/>
                </a:ext>
              </a:extLst>
            </p:cNvPr>
            <p:cNvSpPr txBox="1"/>
            <p:nvPr/>
          </p:nvSpPr>
          <p:spPr>
            <a:xfrm>
              <a:off x="2245003" y="5612638"/>
              <a:ext cx="571504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a</a:t>
              </a:r>
              <a:endParaRPr lang="zh-CN" altLang="en-US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AD6C83F0-32A7-43AA-9995-18ADEBE433EB}"/>
                </a:ext>
              </a:extLst>
            </p:cNvPr>
            <p:cNvCxnSpPr/>
            <p:nvPr/>
          </p:nvCxnSpPr>
          <p:spPr>
            <a:xfrm>
              <a:off x="1747818" y="5354451"/>
              <a:ext cx="428628" cy="1588"/>
            </a:xfrm>
            <a:prstGeom prst="straightConnector1">
              <a:avLst/>
            </a:prstGeom>
            <a:ln w="28575">
              <a:solidFill>
                <a:srgbClr val="66006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0">
              <a:extLst>
                <a:ext uri="{FF2B5EF4-FFF2-40B4-BE49-F238E27FC236}">
                  <a16:creationId xmlns:a16="http://schemas.microsoft.com/office/drawing/2014/main" id="{5C2B8644-A58B-4329-BAC7-797C8D2BC9D2}"/>
                </a:ext>
              </a:extLst>
            </p:cNvPr>
            <p:cNvSpPr txBox="1"/>
            <p:nvPr/>
          </p:nvSpPr>
          <p:spPr>
            <a:xfrm>
              <a:off x="1104876" y="5189550"/>
              <a:ext cx="857256" cy="369332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3" name="TextBox 19">
              <a:extLst>
                <a:ext uri="{FF2B5EF4-FFF2-40B4-BE49-F238E27FC236}">
                  <a16:creationId xmlns:a16="http://schemas.microsoft.com/office/drawing/2014/main" id="{D33EC5F8-F492-4E02-B365-93F1DB447509}"/>
                </a:ext>
              </a:extLst>
            </p:cNvPr>
            <p:cNvSpPr txBox="1"/>
            <p:nvPr/>
          </p:nvSpPr>
          <p:spPr>
            <a:xfrm>
              <a:off x="2857487" y="4286256"/>
              <a:ext cx="25114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zh-CN" b="1" dirty="0" err="1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GetTop</a:t>
              </a: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(&amp;s</a:t>
              </a:r>
              <a:r>
                <a:rPr kumimoji="1" lang="zh-CN" altLang="en-US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b="1" dirty="0">
                  <a:solidFill>
                    <a:srgbClr val="FF33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&amp;e)</a:t>
              </a:r>
              <a:endParaRPr lang="zh-CN" altLang="en-US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grpSp>
          <p:nvGrpSpPr>
            <p:cNvPr id="14" name="组合 13">
              <a:extLst>
                <a:ext uri="{FF2B5EF4-FFF2-40B4-BE49-F238E27FC236}">
                  <a16:creationId xmlns:a16="http://schemas.microsoft.com/office/drawing/2014/main" id="{C5D4A42E-9CAA-41A2-BDDC-B44E35D2FCAF}"/>
                </a:ext>
              </a:extLst>
            </p:cNvPr>
            <p:cNvGrpSpPr/>
            <p:nvPr/>
          </p:nvGrpSpPr>
          <p:grpSpPr>
            <a:xfrm>
              <a:off x="3073888" y="4833712"/>
              <a:ext cx="2855434" cy="1226352"/>
              <a:chOff x="3073888" y="4833712"/>
              <a:chExt cx="2855434" cy="1226352"/>
            </a:xfrm>
          </p:grpSpPr>
          <p:cxnSp>
            <p:nvCxnSpPr>
              <p:cNvPr id="15" name="直接连接符 14">
                <a:extLst>
                  <a:ext uri="{FF2B5EF4-FFF2-40B4-BE49-F238E27FC236}">
                    <a16:creationId xmlns:a16="http://schemas.microsoft.com/office/drawing/2014/main" id="{91D3C787-BA07-49E2-BAFC-893437338DC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674099" y="5440141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连接符 15">
                <a:extLst>
                  <a:ext uri="{FF2B5EF4-FFF2-40B4-BE49-F238E27FC236}">
                    <a16:creationId xmlns:a16="http://schemas.microsoft.com/office/drawing/2014/main" id="{015C96C0-88E8-4926-BAF8-BDBD2288BEB6}"/>
                  </a:ext>
                </a:extLst>
              </p:cNvPr>
              <p:cNvCxnSpPr/>
              <p:nvPr/>
            </p:nvCxnSpPr>
            <p:spPr>
              <a:xfrm>
                <a:off x="5281322" y="6047364"/>
                <a:ext cx="648000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接连接符 16">
                <a:extLst>
                  <a:ext uri="{FF2B5EF4-FFF2-40B4-BE49-F238E27FC236}">
                    <a16:creationId xmlns:a16="http://schemas.microsoft.com/office/drawing/2014/main" id="{09457952-9221-4CDD-8BD4-A7A0437ACBF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5316247" y="5452047"/>
                <a:ext cx="1214446" cy="1588"/>
              </a:xfrm>
              <a:prstGeom prst="line">
                <a:avLst/>
              </a:prstGeom>
              <a:ln w="28575">
                <a:solidFill>
                  <a:srgbClr val="0000FF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8" name="TextBox 15">
                <a:extLst>
                  <a:ext uri="{FF2B5EF4-FFF2-40B4-BE49-F238E27FC236}">
                    <a16:creationId xmlns:a16="http://schemas.microsoft.com/office/drawing/2014/main" id="{2B22F562-969C-4B42-9382-B752AF07C4C2}"/>
                  </a:ext>
                </a:extLst>
              </p:cNvPr>
              <p:cNvSpPr txBox="1"/>
              <p:nvPr/>
            </p:nvSpPr>
            <p:spPr>
              <a:xfrm>
                <a:off x="5319570" y="5607109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a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19" name="右箭头 16">
                <a:extLst>
                  <a:ext uri="{FF2B5EF4-FFF2-40B4-BE49-F238E27FC236}">
                    <a16:creationId xmlns:a16="http://schemas.microsoft.com/office/drawing/2014/main" id="{24CD1595-AC12-46AD-B50C-DAE69E534D04}"/>
                  </a:ext>
                </a:extLst>
              </p:cNvPr>
              <p:cNvSpPr/>
              <p:nvPr/>
            </p:nvSpPr>
            <p:spPr>
              <a:xfrm>
                <a:off x="3073888" y="5214123"/>
                <a:ext cx="785818" cy="285752"/>
              </a:xfrm>
              <a:prstGeom prst="rightArrow">
                <a:avLst/>
              </a:prstGeom>
              <a:ln>
                <a:tailEnd type="triangle" w="med" len="lg"/>
              </a:ln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prstClr val="white"/>
                  </a:solidFill>
                </a:endParaRPr>
              </a:p>
            </p:txBody>
          </p:sp>
          <p:cxnSp>
            <p:nvCxnSpPr>
              <p:cNvPr id="20" name="直接箭头连接符 19">
                <a:extLst>
                  <a:ext uri="{FF2B5EF4-FFF2-40B4-BE49-F238E27FC236}">
                    <a16:creationId xmlns:a16="http://schemas.microsoft.com/office/drawing/2014/main" id="{6AC70971-053A-4329-9E3E-5D207F221D87}"/>
                  </a:ext>
                </a:extLst>
              </p:cNvPr>
              <p:cNvCxnSpPr/>
              <p:nvPr/>
            </p:nvCxnSpPr>
            <p:spPr>
              <a:xfrm>
                <a:off x="4810730" y="5348145"/>
                <a:ext cx="428628" cy="1588"/>
              </a:xfrm>
              <a:prstGeom prst="straightConnector1">
                <a:avLst/>
              </a:prstGeom>
              <a:ln w="28575">
                <a:solidFill>
                  <a:srgbClr val="660066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xtBox 18">
                <a:extLst>
                  <a:ext uri="{FF2B5EF4-FFF2-40B4-BE49-F238E27FC236}">
                    <a16:creationId xmlns:a16="http://schemas.microsoft.com/office/drawing/2014/main" id="{7096B421-141E-4082-813C-A10F38F0AB37}"/>
                  </a:ext>
                </a:extLst>
              </p:cNvPr>
              <p:cNvSpPr txBox="1"/>
              <p:nvPr/>
            </p:nvSpPr>
            <p:spPr>
              <a:xfrm>
                <a:off x="3923810" y="5189550"/>
                <a:ext cx="857256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top</a:t>
                </a:r>
                <a:endPara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F2260881-E644-4276-A85B-E8378DB087DD}"/>
                  </a:ext>
                </a:extLst>
              </p:cNvPr>
              <p:cNvSpPr txBox="1"/>
              <p:nvPr/>
            </p:nvSpPr>
            <p:spPr>
              <a:xfrm>
                <a:off x="5302493" y="5166854"/>
                <a:ext cx="57150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:r>
                  <a:rPr lang="en-US" altLang="zh-CN" b="1" i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e</a:t>
                </a:r>
                <a:endParaRPr lang="zh-CN" altLang="en-US" b="1" i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46817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C79EA7-1890-4538-989C-B8C15386B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两栈共享技术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C6C66F-8023-4993-BD69-03D1AB1F23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88796"/>
            <a:ext cx="11582400" cy="5181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algn="just">
              <a:spcAft>
                <a:spcPts val="0"/>
              </a:spcAft>
            </a:pPr>
            <a:r>
              <a:rPr lang="zh-CN" altLang="en-US" dirty="0"/>
              <a:t>主要利用了栈“</a:t>
            </a:r>
            <a:r>
              <a:rPr lang="zh-CN" altLang="en-US" dirty="0">
                <a:solidFill>
                  <a:srgbClr val="FF3300"/>
                </a:solidFill>
              </a:rPr>
              <a:t>栈底位置不变</a:t>
            </a:r>
            <a:r>
              <a:rPr lang="zh-CN" altLang="en-US" dirty="0"/>
              <a:t>，</a:t>
            </a:r>
            <a:r>
              <a:rPr lang="zh-CN" altLang="en-US" dirty="0">
                <a:solidFill>
                  <a:srgbClr val="FF3300"/>
                </a:solidFill>
              </a:rPr>
              <a:t>而栈顶位置动态变化</a:t>
            </a:r>
            <a:r>
              <a:rPr lang="zh-CN" altLang="en-US" dirty="0"/>
              <a:t>”的特性。</a:t>
            </a:r>
            <a:endParaRPr lang="en-US" altLang="zh-CN"/>
          </a:p>
          <a:p>
            <a:pPr algn="just">
              <a:spcAft>
                <a:spcPts val="0"/>
              </a:spcAft>
            </a:pPr>
            <a:r>
              <a:rPr lang="zh-CN" altLang="en-US"/>
              <a:t>为</a:t>
            </a:r>
            <a:r>
              <a:rPr lang="zh-CN" altLang="en-US" dirty="0"/>
              <a:t>两个栈申请一个共享的一维数组空间</a:t>
            </a:r>
            <a:r>
              <a:rPr lang="en-US" altLang="zh-CN" dirty="0"/>
              <a:t>S[M]</a:t>
            </a:r>
            <a:r>
              <a:rPr lang="zh-CN" altLang="en-US" dirty="0"/>
              <a:t>，将两个栈的栈底分别放在一维数组的两端，分别是</a:t>
            </a:r>
            <a:r>
              <a:rPr lang="en-US" altLang="zh-CN" dirty="0"/>
              <a:t>0</a:t>
            </a:r>
            <a:r>
              <a:rPr lang="zh-CN" altLang="en-US" dirty="0"/>
              <a:t>，</a:t>
            </a:r>
            <a:r>
              <a:rPr lang="en-US" altLang="zh-CN" dirty="0"/>
              <a:t>M-1</a:t>
            </a:r>
            <a:r>
              <a:rPr lang="zh-CN" altLang="en-US" dirty="0"/>
              <a:t>。 </a:t>
            </a:r>
          </a:p>
          <a:p>
            <a:pPr algn="just">
              <a:spcAft>
                <a:spcPts val="0"/>
              </a:spcAft>
            </a:pPr>
            <a:r>
              <a:rPr lang="zh-CN" altLang="en-US" dirty="0"/>
              <a:t>共享栈的空间示意为：</a:t>
            </a:r>
            <a:r>
              <a:rPr lang="en-US" altLang="zh-CN" dirty="0"/>
              <a:t>top[0]</a:t>
            </a:r>
            <a:r>
              <a:rPr lang="zh-CN" altLang="en-US" dirty="0"/>
              <a:t>和</a:t>
            </a:r>
            <a:r>
              <a:rPr lang="en-US" altLang="zh-CN" dirty="0"/>
              <a:t>top[1]</a:t>
            </a:r>
            <a:r>
              <a:rPr lang="zh-CN" altLang="en-US" dirty="0"/>
              <a:t>分别为两个栈顶指示器 。</a:t>
            </a:r>
          </a:p>
        </p:txBody>
      </p:sp>
      <p:graphicFrame>
        <p:nvGraphicFramePr>
          <p:cNvPr id="4" name="Group 43">
            <a:extLst>
              <a:ext uri="{FF2B5EF4-FFF2-40B4-BE49-F238E27FC236}">
                <a16:creationId xmlns:a16="http://schemas.microsoft.com/office/drawing/2014/main" id="{99FE781C-8550-4ACE-951E-F3888CD2D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1647249"/>
              </p:ext>
            </p:extLst>
          </p:nvPr>
        </p:nvGraphicFramePr>
        <p:xfrm>
          <a:off x="3276600" y="4957465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62415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5416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0912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0375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9558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59298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3089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1706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9996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51794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03180"/>
                  </a:ext>
                </a:extLst>
              </a:tr>
            </a:tbl>
          </a:graphicData>
        </a:graphic>
      </p:graphicFrame>
      <p:sp>
        <p:nvSpPr>
          <p:cNvPr id="5" name="Line 44">
            <a:extLst>
              <a:ext uri="{FF2B5EF4-FFF2-40B4-BE49-F238E27FC236}">
                <a16:creationId xmlns:a16="http://schemas.microsoft.com/office/drawing/2014/main" id="{1CCD317F-6E62-49D1-BEAE-069833D80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5475625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E2D2463F-A23E-4B9C-B941-011CC9EC29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9000" y="5475625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39B75DDF-8157-4340-BACA-7CD8F121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455" y="5948063"/>
            <a:ext cx="1295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top[0]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9C500F44-9258-462C-9946-9AA1D08E4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591" y="5948063"/>
            <a:ext cx="1054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top[1]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A914129D-E6F9-4110-94EA-B69EA47C9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1306" y="4450081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9B1EF66D-5FCF-40DE-A493-990C672A6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63000" y="4450081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12879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两栈共享的数据结构定义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371600"/>
            <a:ext cx="11201400" cy="518160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#define M 100</a:t>
            </a:r>
          </a:p>
          <a:p>
            <a:pPr marL="0" indent="0">
              <a:buNone/>
            </a:pPr>
            <a:r>
              <a:rPr lang="en-US" altLang="zh-CN" dirty="0"/>
              <a:t>typedef struct{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StackElementType</a:t>
            </a:r>
            <a:r>
              <a:rPr lang="en-US" altLang="zh-CN" dirty="0"/>
              <a:t> Stack[M];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StackElementType</a:t>
            </a:r>
            <a:r>
              <a:rPr lang="en-US" altLang="zh-CN" dirty="0"/>
              <a:t> top[2];  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rgbClr val="CC00CC"/>
                </a:solidFill>
              </a:rPr>
              <a:t>/*top[0]</a:t>
            </a:r>
            <a:r>
              <a:rPr lang="zh-CN" altLang="en-US" dirty="0">
                <a:solidFill>
                  <a:srgbClr val="CC00CC"/>
                </a:solidFill>
              </a:rPr>
              <a:t>和</a:t>
            </a:r>
            <a:r>
              <a:rPr lang="en-US" altLang="zh-CN" dirty="0">
                <a:solidFill>
                  <a:srgbClr val="CC00CC"/>
                </a:solidFill>
              </a:rPr>
              <a:t>top[1]</a:t>
            </a:r>
            <a:r>
              <a:rPr lang="zh-CN" altLang="en-US" dirty="0">
                <a:solidFill>
                  <a:srgbClr val="CC00CC"/>
                </a:solidFill>
              </a:rPr>
              <a:t>分别为两个栈顶指示器*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DqStack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9770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两栈共享的初始化操作算法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371600"/>
            <a:ext cx="10668000" cy="5181600"/>
          </a:xfrm>
        </p:spPr>
        <p:txBody>
          <a:bodyPr/>
          <a:lstStyle/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/>
              <a:t>void </a:t>
            </a:r>
            <a:r>
              <a:rPr lang="en-US" altLang="zh-CN" sz="2800" dirty="0" err="1"/>
              <a:t>InitStack</a:t>
            </a:r>
            <a:r>
              <a:rPr lang="en-US" altLang="zh-CN" sz="2800" dirty="0"/>
              <a:t>(</a:t>
            </a:r>
            <a:r>
              <a:rPr lang="en-US" altLang="zh-CN" sz="2800" dirty="0" err="1"/>
              <a:t>DqStack</a:t>
            </a:r>
            <a:r>
              <a:rPr lang="en-US" altLang="zh-CN" sz="2800" dirty="0"/>
              <a:t> *S)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/>
              <a:t>{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/>
              <a:t>	S-&gt;top[0]=-1;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/>
              <a:t>	S-&gt;top[1]=M;</a:t>
            </a:r>
          </a:p>
          <a:p>
            <a:pPr marL="0" indent="0" algn="just">
              <a:spcBef>
                <a:spcPct val="50000"/>
              </a:spcBef>
              <a:buNone/>
            </a:pPr>
            <a:r>
              <a:rPr lang="en-US" altLang="zh-CN" sz="2800" dirty="0"/>
              <a:t>}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29444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304800"/>
          </a:xfrm>
        </p:spPr>
        <p:txBody>
          <a:bodyPr/>
          <a:lstStyle/>
          <a:p>
            <a:r>
              <a:rPr lang="zh-CN" altLang="en-US" dirty="0"/>
              <a:t>两栈共享的进栈操作算法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562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int Push(</a:t>
            </a:r>
            <a:r>
              <a:rPr lang="en-US" altLang="zh-CN" sz="2000" dirty="0" err="1"/>
              <a:t>DqStack</a:t>
            </a:r>
            <a:r>
              <a:rPr lang="en-US" altLang="zh-CN" sz="2000" dirty="0"/>
              <a:t> *S, </a:t>
            </a:r>
            <a:r>
              <a:rPr lang="en-US" altLang="zh-CN" sz="2000" dirty="0" err="1"/>
              <a:t>StackElementType</a:t>
            </a:r>
            <a:r>
              <a:rPr lang="en-US" altLang="zh-CN" sz="2000" dirty="0"/>
              <a:t> x,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if(S-&gt;top[0]+1==S-&gt;top[1]) 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栈已满*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return(FALSE);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switch(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case 0:		</a:t>
            </a:r>
            <a:r>
              <a:rPr lang="en-US" altLang="zh-CN" sz="2000" dirty="0">
                <a:solidFill>
                  <a:srgbClr val="CC00CC"/>
                </a:solidFill>
              </a:rPr>
              <a:t> /*0</a:t>
            </a:r>
            <a:r>
              <a:rPr lang="zh-CN" altLang="en-US" sz="2000" dirty="0">
                <a:solidFill>
                  <a:srgbClr val="CC00CC"/>
                </a:solidFill>
              </a:rPr>
              <a:t>号栈*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S-&gt;top[0]++;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S-&gt;Stack[S-&gt;top[0]]=x;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case 1: 		</a:t>
            </a:r>
            <a:r>
              <a:rPr lang="en-US" altLang="zh-CN" sz="2000" dirty="0">
                <a:solidFill>
                  <a:srgbClr val="CC00CC"/>
                </a:solidFill>
              </a:rPr>
              <a:t>/*1</a:t>
            </a:r>
            <a:r>
              <a:rPr lang="zh-CN" altLang="en-US" sz="2000" dirty="0">
                <a:solidFill>
                  <a:srgbClr val="CC00CC"/>
                </a:solidFill>
              </a:rPr>
              <a:t>号栈*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S-&gt;top[1]--;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S-&gt;Stack[S-&gt;top[1]]=x; 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break;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default: return(FALSE)</a:t>
            </a:r>
            <a:r>
              <a:rPr lang="en-US" altLang="zh-CN" sz="2000" dirty="0">
                <a:solidFill>
                  <a:srgbClr val="CC00CC"/>
                </a:solidFill>
              </a:rPr>
              <a:t>   /*</a:t>
            </a:r>
            <a:r>
              <a:rPr lang="zh-CN" altLang="en-US" sz="2000" dirty="0">
                <a:solidFill>
                  <a:srgbClr val="CC00CC"/>
                </a:solidFill>
              </a:rPr>
              <a:t>参数错误*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  <a:endParaRPr lang="en-US" altLang="zh-CN" sz="2000" dirty="0"/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return(TRUE);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endParaRPr lang="zh-CN" altLang="en-US" sz="2000" dirty="0"/>
          </a:p>
        </p:txBody>
      </p:sp>
      <p:graphicFrame>
        <p:nvGraphicFramePr>
          <p:cNvPr id="5" name="Group 43">
            <a:extLst>
              <a:ext uri="{FF2B5EF4-FFF2-40B4-BE49-F238E27FC236}">
                <a16:creationId xmlns:a16="http://schemas.microsoft.com/office/drawing/2014/main" id="{E68F6011-640B-4F2B-854B-2787314D93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1782941"/>
              </p:ext>
            </p:extLst>
          </p:nvPr>
        </p:nvGraphicFramePr>
        <p:xfrm>
          <a:off x="5562600" y="3505200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62415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5416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0912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0375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9558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59298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3089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1706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9996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51794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03180"/>
                  </a:ext>
                </a:extLst>
              </a:tr>
            </a:tbl>
          </a:graphicData>
        </a:graphic>
      </p:graphicFrame>
      <p:sp>
        <p:nvSpPr>
          <p:cNvPr id="6" name="Line 44">
            <a:extLst>
              <a:ext uri="{FF2B5EF4-FFF2-40B4-BE49-F238E27FC236}">
                <a16:creationId xmlns:a16="http://schemas.microsoft.com/office/drawing/2014/main" id="{2E5E6E79-5A60-4870-A2DC-B47388750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402336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Line 45">
            <a:extLst>
              <a:ext uri="{FF2B5EF4-FFF2-40B4-BE49-F238E27FC236}">
                <a16:creationId xmlns:a16="http://schemas.microsoft.com/office/drawing/2014/main" id="{401AA5D8-51F2-4DE0-A3EC-31750F4667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402336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" name="Text Box 46">
            <a:extLst>
              <a:ext uri="{FF2B5EF4-FFF2-40B4-BE49-F238E27FC236}">
                <a16:creationId xmlns:a16="http://schemas.microsoft.com/office/drawing/2014/main" id="{E075BADC-59B6-42BD-9844-F26EE6EAF1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9455" y="4495798"/>
            <a:ext cx="1295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top[0]</a:t>
            </a:r>
          </a:p>
        </p:txBody>
      </p:sp>
      <p:sp>
        <p:nvSpPr>
          <p:cNvPr id="9" name="Text Box 48">
            <a:extLst>
              <a:ext uri="{FF2B5EF4-FFF2-40B4-BE49-F238E27FC236}">
                <a16:creationId xmlns:a16="http://schemas.microsoft.com/office/drawing/2014/main" id="{A38FDDDD-B7F0-4B64-B703-1CB12C2B84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7591" y="4495798"/>
            <a:ext cx="1054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top[1]</a:t>
            </a:r>
          </a:p>
        </p:txBody>
      </p:sp>
      <p:sp>
        <p:nvSpPr>
          <p:cNvPr id="10" name="Text Box 49">
            <a:extLst>
              <a:ext uri="{FF2B5EF4-FFF2-40B4-BE49-F238E27FC236}">
                <a16:creationId xmlns:a16="http://schemas.microsoft.com/office/drawing/2014/main" id="{7E436AD3-095E-4110-AD48-22C6F5E97F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7306" y="2997816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1" name="Text Box 50">
            <a:extLst>
              <a:ext uri="{FF2B5EF4-FFF2-40B4-BE49-F238E27FC236}">
                <a16:creationId xmlns:a16="http://schemas.microsoft.com/office/drawing/2014/main" id="{DF92B21F-E5EC-42E3-B399-12408A0469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2800" y="2997816"/>
            <a:ext cx="76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35162157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381000"/>
          </a:xfrm>
        </p:spPr>
        <p:txBody>
          <a:bodyPr/>
          <a:lstStyle/>
          <a:p>
            <a:r>
              <a:rPr lang="zh-CN" altLang="en-US" dirty="0"/>
              <a:t>两栈共享的出栈操作算法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6346" y="1066800"/>
            <a:ext cx="11582400" cy="5562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int Pop(</a:t>
            </a:r>
            <a:r>
              <a:rPr lang="en-US" altLang="zh-CN" sz="2000" dirty="0" err="1"/>
              <a:t>DqStack</a:t>
            </a:r>
            <a:r>
              <a:rPr lang="en-US" altLang="zh-CN" sz="2000" dirty="0"/>
              <a:t> *S, </a:t>
            </a:r>
            <a:r>
              <a:rPr lang="en-US" altLang="zh-CN" sz="2000" dirty="0" err="1"/>
              <a:t>StackElementType</a:t>
            </a:r>
            <a:r>
              <a:rPr lang="en-US" altLang="zh-CN" sz="2000" dirty="0"/>
              <a:t> *x, int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switch(</a:t>
            </a:r>
            <a:r>
              <a:rPr lang="en-US" altLang="zh-CN" sz="2000" dirty="0" err="1"/>
              <a:t>i</a:t>
            </a:r>
            <a:r>
              <a:rPr lang="en-US" altLang="zh-CN" sz="2000" dirty="0"/>
              <a:t>)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case 0: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if(S-&gt;top[0]==-1)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return(FALSE);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*x=S-&gt;Stack[S-&gt;top[0]];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S-&gt;top[0]--;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break;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case 1: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if(S-&gt;top[1]==M)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    return(FALSE);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*x=S-&gt;Stack[S-&gt;top[1]];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S-&gt;top[1]++;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break;		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default: return(FALSE);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    return(TRUE);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000" dirty="0"/>
          </a:p>
        </p:txBody>
      </p:sp>
      <p:graphicFrame>
        <p:nvGraphicFramePr>
          <p:cNvPr id="4" name="Group 43">
            <a:extLst>
              <a:ext uri="{FF2B5EF4-FFF2-40B4-BE49-F238E27FC236}">
                <a16:creationId xmlns:a16="http://schemas.microsoft.com/office/drawing/2014/main" id="{08A8C467-3A2D-4822-8BEA-8123A1E557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282935"/>
              </p:ext>
            </p:extLst>
          </p:nvPr>
        </p:nvGraphicFramePr>
        <p:xfrm>
          <a:off x="5257800" y="3429000"/>
          <a:ext cx="6096000" cy="518160"/>
        </p:xfrm>
        <a:graphic>
          <a:graphicData uri="http://schemas.openxmlformats.org/drawingml/2006/table">
            <a:tbl>
              <a:tblPr/>
              <a:tblGrid>
                <a:gridCol w="609600">
                  <a:extLst>
                    <a:ext uri="{9D8B030D-6E8A-4147-A177-3AD203B41FA5}">
                      <a16:colId xmlns:a16="http://schemas.microsoft.com/office/drawing/2014/main" val="216241584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915416885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90912310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037586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199558623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515929892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933089444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2761706716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342999668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val="1025179483"/>
                    </a:ext>
                  </a:extLst>
                </a:gridCol>
              </a:tblGrid>
              <a:tr h="5080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defRPr kumimoji="1"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5715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5000"/>
                        <a:buFont typeface="Wingdings" panose="05000000000000000000" pitchFamily="2" charset="2"/>
                        <a:defRPr kumimoji="1"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1413">
                        <a:spcBef>
                          <a:spcPct val="20000"/>
                        </a:spcBef>
                        <a:buClr>
                          <a:srgbClr val="666699"/>
                        </a:buClr>
                        <a:buSzPct val="70000"/>
                        <a:buFont typeface="Wingdings" panose="05000000000000000000" pitchFamily="2" charset="2"/>
                        <a:defRPr kumimoji="1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484313">
                        <a:spcBef>
                          <a:spcPct val="20000"/>
                        </a:spcBef>
                        <a:buSzPct val="60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kumimoji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A50021"/>
                        </a:buClr>
                        <a:buSzPct val="75000"/>
                        <a:buFont typeface="Wingdings" panose="05000000000000000000" pitchFamily="2" charset="2"/>
                        <a:buNone/>
                        <a:tabLst/>
                      </a:pPr>
                      <a:endParaRPr kumimoji="1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603180"/>
                  </a:ext>
                </a:extLst>
              </a:tr>
            </a:tbl>
          </a:graphicData>
        </a:graphic>
      </p:graphicFrame>
      <p:sp>
        <p:nvSpPr>
          <p:cNvPr id="5" name="Line 44">
            <a:extLst>
              <a:ext uri="{FF2B5EF4-FFF2-40B4-BE49-F238E27FC236}">
                <a16:creationId xmlns:a16="http://schemas.microsoft.com/office/drawing/2014/main" id="{9EDB0BB5-1EF0-43BF-960F-D23029B3DF2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81800" y="394716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6" name="Line 45">
            <a:extLst>
              <a:ext uri="{FF2B5EF4-FFF2-40B4-BE49-F238E27FC236}">
                <a16:creationId xmlns:a16="http://schemas.microsoft.com/office/drawing/2014/main" id="{14F7E7F6-A17B-41E2-9E53-28D0F690AA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220200" y="3947160"/>
            <a:ext cx="0" cy="381000"/>
          </a:xfrm>
          <a:prstGeom prst="line">
            <a:avLst/>
          </a:prstGeom>
          <a:noFill/>
          <a:ln w="38100">
            <a:solidFill>
              <a:srgbClr val="FF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7" name="Text Box 46">
            <a:extLst>
              <a:ext uri="{FF2B5EF4-FFF2-40B4-BE49-F238E27FC236}">
                <a16:creationId xmlns:a16="http://schemas.microsoft.com/office/drawing/2014/main" id="{D09293F0-B730-4DE2-A1EE-C64A522780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14655" y="4419598"/>
            <a:ext cx="129539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top[0]</a:t>
            </a:r>
          </a:p>
        </p:txBody>
      </p:sp>
      <p:sp>
        <p:nvSpPr>
          <p:cNvPr id="8" name="Text Box 48">
            <a:extLst>
              <a:ext uri="{FF2B5EF4-FFF2-40B4-BE49-F238E27FC236}">
                <a16:creationId xmlns:a16="http://schemas.microsoft.com/office/drawing/2014/main" id="{B645CF9B-3737-4CB2-BDFC-79F0E3CBA5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92791" y="4419598"/>
            <a:ext cx="105481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top[1]</a:t>
            </a:r>
          </a:p>
        </p:txBody>
      </p:sp>
      <p:sp>
        <p:nvSpPr>
          <p:cNvPr id="9" name="Text Box 49">
            <a:extLst>
              <a:ext uri="{FF2B5EF4-FFF2-40B4-BE49-F238E27FC236}">
                <a16:creationId xmlns:a16="http://schemas.microsoft.com/office/drawing/2014/main" id="{59BBC1DF-69E8-41BB-8195-365FC5775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2506" y="2921616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0</a:t>
            </a: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7644BE28-B56F-4E27-BF37-099B2591F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44200" y="2921616"/>
            <a:ext cx="10668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b="1" dirty="0">
                <a:solidFill>
                  <a:srgbClr val="FF3300"/>
                </a:solidFill>
              </a:rPr>
              <a:t>M-1</a:t>
            </a:r>
          </a:p>
        </p:txBody>
      </p:sp>
    </p:spTree>
    <p:extLst>
      <p:ext uri="{BB962C8B-B14F-4D97-AF65-F5344CB8AC3E}">
        <p14:creationId xmlns:p14="http://schemas.microsoft.com/office/powerpoint/2010/main" val="372015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3045" name="Rectangle 5"/>
          <p:cNvSpPr>
            <a:spLocks noChangeArrowheads="1"/>
          </p:cNvSpPr>
          <p:nvPr/>
        </p:nvSpPr>
        <p:spPr bwMode="auto">
          <a:xfrm>
            <a:off x="3200400" y="2819400"/>
            <a:ext cx="5410200" cy="2286000"/>
          </a:xfrm>
          <a:prstGeom prst="rect">
            <a:avLst/>
          </a:prstGeom>
          <a:noFill/>
          <a:ln w="9525">
            <a:solidFill>
              <a:srgbClr val="990099"/>
            </a:solidFill>
            <a:miter lim="800000"/>
            <a:headEnd/>
            <a:tailEnd/>
          </a:ln>
          <a:effectLst/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990099"/>
            </a:extrusionClr>
          </a:sp3d>
        </p:spPr>
        <p:txBody>
          <a:bodyPr lIns="92075" tIns="154800" rIns="92075" bIns="46038">
            <a:flatTx/>
          </a:bodyPr>
          <a:lstStyle/>
          <a:p>
            <a:pPr marL="742950" lvl="1" indent="-285750" defTabSz="762000">
              <a:lnSpc>
                <a:spcPct val="130000"/>
              </a:lnSpc>
              <a:spcBef>
                <a:spcPct val="30000"/>
              </a:spcBef>
              <a:buClr>
                <a:srgbClr val="C0000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4000" b="1" dirty="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方正姚体" pitchFamily="2" charset="-122"/>
                <a:ea typeface="微软雅黑" pitchFamily="34" charset="-122"/>
              </a:rPr>
              <a:t>栈</a:t>
            </a:r>
          </a:p>
          <a:p>
            <a:pPr marL="742950" lvl="1" indent="-285750" defTabSz="762000">
              <a:lnSpc>
                <a:spcPct val="130000"/>
              </a:lnSpc>
              <a:spcBef>
                <a:spcPct val="30000"/>
              </a:spcBef>
              <a:buClr>
                <a:srgbClr val="C00000"/>
              </a:buClr>
              <a:buSzPct val="50000"/>
              <a:buFont typeface="Wingdings" pitchFamily="2" charset="2"/>
              <a:buChar char="n"/>
              <a:defRPr/>
            </a:pPr>
            <a:r>
              <a:rPr kumimoji="1" lang="zh-CN" altLang="en-US" sz="40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微软雅黑" pitchFamily="34" charset="-122"/>
              </a:rPr>
              <a:t>队列</a:t>
            </a:r>
          </a:p>
        </p:txBody>
      </p:sp>
      <p:sp>
        <p:nvSpPr>
          <p:cNvPr id="9218" name="Title 1"/>
          <p:cNvSpPr>
            <a:spLocks/>
          </p:cNvSpPr>
          <p:nvPr/>
        </p:nvSpPr>
        <p:spPr bwMode="auto">
          <a:xfrm>
            <a:off x="2133600" y="762000"/>
            <a:ext cx="7772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 anchor="ctr"/>
          <a:lstStyle/>
          <a:p>
            <a:pPr algn="ctr"/>
            <a:r>
              <a:rPr lang="zh-CN" altLang="en-US" sz="5400" b="1" dirty="0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本章要点</a:t>
            </a:r>
          </a:p>
        </p:txBody>
      </p:sp>
    </p:spTree>
    <p:extLst>
      <p:ext uri="{BB962C8B-B14F-4D97-AF65-F5344CB8AC3E}">
        <p14:creationId xmlns:p14="http://schemas.microsoft.com/office/powerpoint/2010/main" val="34148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-c">
            <a:extLst>
              <a:ext uri="{FF2B5EF4-FFF2-40B4-BE49-F238E27FC236}">
                <a16:creationId xmlns:a16="http://schemas.microsoft.com/office/drawing/2014/main" id="{CE3484D5-7B3A-4DCE-BFB3-8953B83B8B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0" y="938212"/>
            <a:ext cx="3686175" cy="498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731B178D-B711-44E2-BC84-0FA9E402B9C2}"/>
              </a:ext>
            </a:extLst>
          </p:cNvPr>
          <p:cNvSpPr/>
          <p:nvPr/>
        </p:nvSpPr>
        <p:spPr>
          <a:xfrm>
            <a:off x="665746" y="774957"/>
            <a:ext cx="6611354" cy="22348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b="1" dirty="0">
                <a:solidFill>
                  <a:srgbClr val="CC00CC"/>
                </a:solidFill>
                <a:latin typeface="Verdana" panose="020B0604030504040204" pitchFamily="34" charset="0"/>
              </a:rPr>
              <a:t>栈：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     执行期间</a:t>
            </a:r>
            <a:r>
              <a:rPr lang="zh-CN" altLang="en-US" b="1" dirty="0">
                <a:solidFill>
                  <a:srgbClr val="C00000"/>
                </a:solidFill>
                <a:latin typeface="Verdana" panose="020B0604030504040204" pitchFamily="34" charset="0"/>
              </a:rPr>
              <a:t>编译器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自动分配，编译器用它实现函数调用：调用函数时，栈增长；函数返回时，栈收缩。局部变量、函数参数、返回数据、返回地址等放在栈中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4E655DED-D28E-4B72-A9CE-EE04637BA927}"/>
              </a:ext>
            </a:extLst>
          </p:cNvPr>
          <p:cNvSpPr/>
          <p:nvPr/>
        </p:nvSpPr>
        <p:spPr>
          <a:xfrm>
            <a:off x="621323" y="3657600"/>
            <a:ext cx="6629400" cy="26708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3400"/>
              </a:lnSpc>
            </a:pPr>
            <a:r>
              <a:rPr lang="zh-CN" altLang="en-US" b="1" dirty="0">
                <a:solidFill>
                  <a:srgbClr val="CC00CC"/>
                </a:solidFill>
                <a:latin typeface="Verdana" panose="020B0604030504040204" pitchFamily="34" charset="0"/>
              </a:rPr>
              <a:t>堆：</a:t>
            </a:r>
          </a:p>
          <a:p>
            <a:pPr>
              <a:lnSpc>
                <a:spcPts val="3400"/>
              </a:lnSpc>
            </a:pP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      动态储存分配器维护着的一个进程的虚拟存储器区域。一般由程序员分配释放（堆在操作系统对进程初始化的时候分配），若程序员不释放，程序结束时可能由</a:t>
            </a:r>
            <a:r>
              <a:rPr lang="en-US" altLang="zh-CN" dirty="0">
                <a:solidFill>
                  <a:srgbClr val="333333"/>
                </a:solidFill>
                <a:latin typeface="Verdana" panose="020B0604030504040204" pitchFamily="34" charset="0"/>
              </a:rPr>
              <a:t>OS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回收，每个进程，内核都维护着一个变量</a:t>
            </a:r>
            <a:r>
              <a:rPr lang="en-US" altLang="zh-CN" dirty="0" err="1">
                <a:solidFill>
                  <a:srgbClr val="333333"/>
                </a:solidFill>
                <a:latin typeface="Verdana" panose="020B0604030504040204" pitchFamily="34" charset="0"/>
              </a:rPr>
              <a:t>brk</a:t>
            </a:r>
            <a:r>
              <a:rPr lang="zh-CN" altLang="en-US" dirty="0">
                <a:solidFill>
                  <a:srgbClr val="333333"/>
                </a:solidFill>
                <a:latin typeface="Verdana" panose="020B0604030504040204" pitchFamily="34" charset="0"/>
              </a:rPr>
              <a:t>指向堆顶。</a:t>
            </a:r>
            <a:endParaRPr lang="zh-CN" altLang="en-US" b="0" i="0" dirty="0">
              <a:solidFill>
                <a:srgbClr val="333333"/>
              </a:solidFill>
              <a:effectLst/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462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553A-DF55-4568-89CE-51A3A60EC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</a:t>
            </a:r>
          </a:p>
        </p:txBody>
      </p: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7C1F4A9E-9817-45FD-A72D-0243AACDCEC0}"/>
              </a:ext>
            </a:extLst>
          </p:cNvPr>
          <p:cNvGrpSpPr/>
          <p:nvPr/>
        </p:nvGrpSpPr>
        <p:grpSpPr>
          <a:xfrm>
            <a:off x="304800" y="2750938"/>
            <a:ext cx="9429626" cy="3602970"/>
            <a:chOff x="785682" y="2685022"/>
            <a:chExt cx="9429626" cy="360297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C4B77A2-AFAE-45FD-9952-15B7C09DEC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1491" y="2685022"/>
              <a:ext cx="4202642" cy="936625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kumimoji="1" lang="zh-CN" altLang="en-US" sz="26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</a:t>
              </a:r>
            </a:p>
            <a:p>
              <a:pPr algn="ctr"/>
              <a:r>
                <a:rPr kumimoji="1" lang="en-US" altLang="zh-CN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(</a:t>
              </a:r>
              <a:r>
                <a:rPr kumimoji="1" lang="en-US" altLang="zh-CN" sz="2600" b="1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600" b="1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600" b="1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600" b="1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600" b="1" i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600" b="1" i="1" baseline="-2500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i</a:t>
              </a:r>
              <a:r>
                <a:rPr kumimoji="1" lang="zh-CN" altLang="en-US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</a:t>
              </a:r>
              <a:r>
                <a:rPr kumimoji="1" lang="en-US" altLang="zh-CN" sz="2600" b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…</a:t>
              </a:r>
              <a:r>
                <a:rPr kumimoji="1" lang="en-US" altLang="zh-CN" sz="2600" b="1" i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a</a:t>
              </a:r>
              <a:r>
                <a:rPr kumimoji="1" lang="en-US" altLang="zh-CN" sz="2600" b="1" i="1" baseline="-25000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n </a:t>
              </a:r>
              <a:r>
                <a:rPr kumimoji="1" lang="en-US" altLang="zh-CN" sz="26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)</a:t>
              </a:r>
            </a:p>
          </p:txBody>
        </p:sp>
        <p:sp>
          <p:nvSpPr>
            <p:cNvPr id="5" name="AutoShape 4">
              <a:extLst>
                <a:ext uri="{FF2B5EF4-FFF2-40B4-BE49-F238E27FC236}">
                  <a16:creationId xmlns:a16="http://schemas.microsoft.com/office/drawing/2014/main" id="{E8D91BD7-90F7-466B-BAEB-6BF075EBE7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37008" y="3874844"/>
              <a:ext cx="360363" cy="1155696"/>
            </a:xfrm>
            <a:prstGeom prst="downArrow">
              <a:avLst>
                <a:gd name="adj1" fmla="val 50000"/>
                <a:gd name="adj2" fmla="val 59912"/>
              </a:avLst>
            </a:prstGeom>
            <a:solidFill>
              <a:srgbClr val="008000"/>
            </a:solidFill>
            <a:ln w="38100" algn="ctr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94921838-B8BB-4830-89A4-C0217DA6F1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92645" y="4030408"/>
              <a:ext cx="92238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映射</a:t>
              </a:r>
            </a:p>
          </p:txBody>
        </p:sp>
        <p:sp>
          <p:nvSpPr>
            <p:cNvPr id="7" name="Text Box 25">
              <a:extLst>
                <a:ext uri="{FF2B5EF4-FFF2-40B4-BE49-F238E27FC236}">
                  <a16:creationId xmlns:a16="http://schemas.microsoft.com/office/drawing/2014/main" id="{F0B1DB5A-BC89-4A6D-BEEF-598BDEFFBC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61831" y="2891724"/>
              <a:ext cx="1791668" cy="5232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8" name="Text Box 26">
              <a:extLst>
                <a:ext uri="{FF2B5EF4-FFF2-40B4-BE49-F238E27FC236}">
                  <a16:creationId xmlns:a16="http://schemas.microsoft.com/office/drawing/2014/main" id="{CA0B4334-6082-40D4-8DD0-1E45050B18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5682" y="5764772"/>
              <a:ext cx="2019761" cy="5232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kumimoji="1" lang="zh-CN" altLang="en-US" sz="2800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9" name="AutoShape 27">
              <a:extLst>
                <a:ext uri="{FF2B5EF4-FFF2-40B4-BE49-F238E27FC236}">
                  <a16:creationId xmlns:a16="http://schemas.microsoft.com/office/drawing/2014/main" id="{8DD910A3-CCFD-4880-93ED-16800EDB34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90023" y="3678622"/>
              <a:ext cx="215900" cy="935037"/>
            </a:xfrm>
            <a:prstGeom prst="downArrow">
              <a:avLst>
                <a:gd name="adj1" fmla="val 50000"/>
                <a:gd name="adj2" fmla="val 108272"/>
              </a:avLst>
            </a:prstGeom>
            <a:solidFill>
              <a:srgbClr val="008000"/>
            </a:solidFill>
            <a:ln w="38100" algn="ctr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zh-CN" b="1">
                <a:solidFill>
                  <a:srgbClr val="660066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2EAAFC13-6D9C-4D4E-B2B2-6F4B53F7C6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89008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12" name="Rectangle 28">
              <a:extLst>
                <a:ext uri="{FF2B5EF4-FFF2-40B4-BE49-F238E27FC236}">
                  <a16:creationId xmlns:a16="http://schemas.microsoft.com/office/drawing/2014/main" id="{851B1D22-23C7-4480-ACBB-C06BDE67C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9233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13" name="Rectangle 29">
              <a:extLst>
                <a:ext uri="{FF2B5EF4-FFF2-40B4-BE49-F238E27FC236}">
                  <a16:creationId xmlns:a16="http://schemas.microsoft.com/office/drawing/2014/main" id="{0537AFB2-A5FB-42C4-BD6A-2D2B61979A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89196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Rectangle 30">
              <a:extLst>
                <a:ext uri="{FF2B5EF4-FFF2-40B4-BE49-F238E27FC236}">
                  <a16:creationId xmlns:a16="http://schemas.microsoft.com/office/drawing/2014/main" id="{0A40F1C8-3FE8-44B8-8D53-E3433BBB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4021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94289171-111E-4CA7-A88B-0DB27D85D7D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33546" y="5603631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6" name="Rectangle 32">
              <a:extLst>
                <a:ext uri="{FF2B5EF4-FFF2-40B4-BE49-F238E27FC236}">
                  <a16:creationId xmlns:a16="http://schemas.microsoft.com/office/drawing/2014/main" id="{CD1F964F-5F5D-492D-B852-D724C6AA5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02083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7" name="Rectangle 33">
              <a:extLst>
                <a:ext uri="{FF2B5EF4-FFF2-40B4-BE49-F238E27FC236}">
                  <a16:creationId xmlns:a16="http://schemas.microsoft.com/office/drawing/2014/main" id="{B57FB448-1C5C-4CF4-953C-BD30789072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06908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4F9509E8-7B2C-4084-929F-F1DD2FBB62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6433" y="5603631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Rectangle 35">
              <a:extLst>
                <a:ext uri="{FF2B5EF4-FFF2-40B4-BE49-F238E27FC236}">
                  <a16:creationId xmlns:a16="http://schemas.microsoft.com/office/drawing/2014/main" id="{D5E9B933-30FC-49C4-AD9A-CBDAAF3C9A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70733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20" name="Rectangle 36">
              <a:extLst>
                <a:ext uri="{FF2B5EF4-FFF2-40B4-BE49-F238E27FC236}">
                  <a16:creationId xmlns:a16="http://schemas.microsoft.com/office/drawing/2014/main" id="{313B612F-8019-4FDA-9072-D4721094BA3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75558" y="5387731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21" name="Line 37">
              <a:extLst>
                <a:ext uri="{FF2B5EF4-FFF2-40B4-BE49-F238E27FC236}">
                  <a16:creationId xmlns:a16="http://schemas.microsoft.com/office/drawing/2014/main" id="{D8200F25-5AD2-4930-9317-0AC77520C8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415083" y="5603631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" name="Line 38">
              <a:extLst>
                <a:ext uri="{FF2B5EF4-FFF2-40B4-BE49-F238E27FC236}">
                  <a16:creationId xmlns:a16="http://schemas.microsoft.com/office/drawing/2014/main" id="{C74C5B6C-43CD-4B07-ACAA-E8A225B064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57733" y="5603631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Text Box 39">
              <a:extLst>
                <a:ext uri="{FF2B5EF4-FFF2-40B4-BE49-F238E27FC236}">
                  <a16:creationId xmlns:a16="http://schemas.microsoft.com/office/drawing/2014/main" id="{279F61F7-3544-4B78-92E2-883100E356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80058" y="5362331"/>
              <a:ext cx="8651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latin typeface="宋体"/>
                  <a:cs typeface="Times New Roman" pitchFamily="18" charset="0"/>
                </a:rPr>
                <a:t>…</a:t>
              </a:r>
              <a:endParaRPr lang="en-US" altLang="zh-CN" b="1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4" name="Arc 40">
              <a:extLst>
                <a:ext uri="{FF2B5EF4-FFF2-40B4-BE49-F238E27FC236}">
                  <a16:creationId xmlns:a16="http://schemas.microsoft.com/office/drawing/2014/main" id="{417A058B-99D6-4590-9471-3B66EB3C6A34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1703" y="5181600"/>
              <a:ext cx="365135" cy="206131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21600"/>
                <a:gd name="T1" fmla="*/ 0 h 21600"/>
                <a:gd name="T2" fmla="*/ 21600 w 21600"/>
                <a:gd name="T3" fmla="*/ 21600 h 21600"/>
                <a:gd name="T4" fmla="*/ 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 type="stealth" w="lg" len="lg"/>
            </a:ln>
            <a:effectLst/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5" name="Text Box 41">
              <a:extLst>
                <a:ext uri="{FF2B5EF4-FFF2-40B4-BE49-F238E27FC236}">
                  <a16:creationId xmlns:a16="http://schemas.microsoft.com/office/drawing/2014/main" id="{C3A09EAA-E5E9-4741-B48D-FBBCF71F34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57665" y="4928024"/>
              <a:ext cx="768443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26" name="Text Box 42">
              <a:extLst>
                <a:ext uri="{FF2B5EF4-FFF2-40B4-BE49-F238E27FC236}">
                  <a16:creationId xmlns:a16="http://schemas.microsoft.com/office/drawing/2014/main" id="{1774A883-081D-48EA-8B17-52822BD795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819" y="4844744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栈顶</a:t>
              </a:r>
            </a:p>
          </p:txBody>
        </p:sp>
        <p:sp>
          <p:nvSpPr>
            <p:cNvPr id="27" name="Text Box 43">
              <a:extLst>
                <a:ext uri="{FF2B5EF4-FFF2-40B4-BE49-F238E27FC236}">
                  <a16:creationId xmlns:a16="http://schemas.microsoft.com/office/drawing/2014/main" id="{B0C24B8A-B853-4661-9960-30F7569737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70797" y="4844744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栈底</a:t>
              </a:r>
            </a:p>
          </p:txBody>
        </p:sp>
        <p:sp>
          <p:nvSpPr>
            <p:cNvPr id="28" name="圆角矩形 26">
              <a:extLst>
                <a:ext uri="{FF2B5EF4-FFF2-40B4-BE49-F238E27FC236}">
                  <a16:creationId xmlns:a16="http://schemas.microsoft.com/office/drawing/2014/main" id="{D743EEDA-D687-406F-9540-529763E31A4B}"/>
                </a:ext>
              </a:extLst>
            </p:cNvPr>
            <p:cNvSpPr/>
            <p:nvPr/>
          </p:nvSpPr>
          <p:spPr>
            <a:xfrm>
              <a:off x="4178067" y="4744788"/>
              <a:ext cx="1571636" cy="1357322"/>
            </a:xfrm>
            <a:prstGeom prst="roundRect">
              <a:avLst/>
            </a:pr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sp>
        <p:nvSpPr>
          <p:cNvPr id="29" name="Text Box 3">
            <a:extLst>
              <a:ext uri="{FF2B5EF4-FFF2-40B4-BE49-F238E27FC236}">
                <a16:creationId xmlns:a16="http://schemas.microsoft.com/office/drawing/2014/main" id="{6607AF4B-374A-4418-ACD7-04C28BF44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5562" y="1087341"/>
            <a:ext cx="10632038" cy="12167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采用链表存储的栈称为链栈，这里采用带头结点的单链表实现。</a:t>
            </a:r>
            <a:endParaRPr lang="en-US" altLang="zh-CN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zh-CN" altLang="en-US" dirty="0"/>
              <a:t>为便于操作，采用带头结点的单链表实现栈。</a:t>
            </a:r>
          </a:p>
        </p:txBody>
      </p:sp>
      <p:sp>
        <p:nvSpPr>
          <p:cNvPr id="30" name="Text Box 93">
            <a:extLst>
              <a:ext uri="{FF2B5EF4-FFF2-40B4-BE49-F238E27FC236}">
                <a16:creationId xmlns:a16="http://schemas.microsoft.com/office/drawing/2014/main" id="{693F5FBC-8770-4731-AE70-A5FAE0045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888" y="1846455"/>
            <a:ext cx="3839964" cy="2674258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en-US" altLang="zh-CN" b="1" dirty="0">
                <a:solidFill>
                  <a:srgbClr val="C00000"/>
                </a:solidFill>
                <a:latin typeface="+mn-ea"/>
              </a:rPr>
              <a:t>top</a:t>
            </a:r>
            <a:r>
              <a:rPr lang="zh-CN" altLang="en-US" b="1" dirty="0">
                <a:latin typeface="+mn-ea"/>
              </a:rPr>
              <a:t>为栈顶指针，始终指向当前栈顶元素前面的头结点。若</a:t>
            </a:r>
            <a:r>
              <a:rPr lang="en-US" altLang="zh-CN" b="1" dirty="0">
                <a:latin typeface="+mn-ea"/>
              </a:rPr>
              <a:t>top-&gt;next=NULL</a:t>
            </a:r>
            <a:r>
              <a:rPr lang="zh-CN" altLang="en-US" b="1" dirty="0">
                <a:latin typeface="+mn-ea"/>
              </a:rPr>
              <a:t>，则代表空栈。</a:t>
            </a:r>
          </a:p>
          <a:p>
            <a:pPr>
              <a:lnSpc>
                <a:spcPts val="3200"/>
              </a:lnSpc>
              <a:spcBef>
                <a:spcPts val="1200"/>
              </a:spcBef>
            </a:pPr>
            <a:r>
              <a:rPr lang="zh-CN" altLang="en-US" b="1" dirty="0">
                <a:solidFill>
                  <a:srgbClr val="FF3300"/>
                </a:solidFill>
                <a:latin typeface="Berlin Sans FB Demi" panose="020E0802020502020306" pitchFamily="34" charset="0"/>
              </a:rPr>
              <a:t>注意：</a:t>
            </a:r>
            <a:r>
              <a:rPr lang="zh-CN" altLang="en-US" b="1" dirty="0">
                <a:solidFill>
                  <a:schemeClr val="accent6"/>
                </a:solidFill>
                <a:latin typeface="+mn-ea"/>
              </a:rPr>
              <a:t>链栈在使用完毕时，应该释放其空间。</a:t>
            </a:r>
          </a:p>
        </p:txBody>
      </p:sp>
    </p:spTree>
    <p:extLst>
      <p:ext uri="{BB962C8B-B14F-4D97-AF65-F5344CB8AC3E}">
        <p14:creationId xmlns:p14="http://schemas.microsoft.com/office/powerpoint/2010/main" val="2146323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D843F1-942B-423F-8034-578D0E635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链栈结构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ED79C-391D-46AF-AAAF-956E031B95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typedef struct node{</a:t>
            </a:r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StackElementType</a:t>
            </a:r>
            <a:r>
              <a:rPr lang="en-US" altLang="zh-CN" dirty="0"/>
              <a:t>  data;</a:t>
            </a:r>
          </a:p>
          <a:p>
            <a:pPr marL="0" indent="0">
              <a:buNone/>
            </a:pPr>
            <a:r>
              <a:rPr lang="en-US" altLang="zh-CN" dirty="0"/>
              <a:t>    struct node *next;</a:t>
            </a:r>
          </a:p>
          <a:p>
            <a:pPr marL="0" indent="0"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LinkStackNode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r>
              <a:rPr lang="en-US" altLang="zh-CN" dirty="0"/>
              <a:t>typedef  </a:t>
            </a:r>
            <a:r>
              <a:rPr lang="en-US" altLang="zh-CN" dirty="0" err="1"/>
              <a:t>LinkStackNode</a:t>
            </a:r>
            <a:r>
              <a:rPr lang="en-US" altLang="zh-CN" dirty="0"/>
              <a:t>  *</a:t>
            </a:r>
            <a:r>
              <a:rPr lang="en-US" altLang="zh-CN" dirty="0" err="1"/>
              <a:t>LinkStack</a:t>
            </a:r>
            <a:r>
              <a:rPr lang="en-US" altLang="zh-CN" dirty="0"/>
              <a:t>;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0353262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553A-DF55-4568-89CE-51A3A60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399"/>
            <a:ext cx="10363200" cy="451157"/>
          </a:xfrm>
        </p:spPr>
        <p:txBody>
          <a:bodyPr/>
          <a:lstStyle/>
          <a:p>
            <a:r>
              <a:rPr lang="zh-CN" altLang="en-US" dirty="0"/>
              <a:t>链栈的进栈操作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23C7B-9651-4E0E-8D82-19531F02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072" y="1049337"/>
            <a:ext cx="10820400" cy="55626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int Push(</a:t>
            </a:r>
            <a:r>
              <a:rPr lang="en-US" altLang="zh-CN" sz="2000" dirty="0" err="1"/>
              <a:t>LinkStack</a:t>
            </a:r>
            <a:r>
              <a:rPr lang="en-US" altLang="zh-CN" sz="2000" dirty="0"/>
              <a:t> top, </a:t>
            </a:r>
            <a:r>
              <a:rPr lang="en-US" altLang="zh-CN" sz="2000" dirty="0" err="1"/>
              <a:t>StackElementType</a:t>
            </a:r>
            <a:r>
              <a:rPr lang="en-US" altLang="zh-CN" sz="2000" dirty="0"/>
              <a:t> x) {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将数据元素</a:t>
            </a:r>
            <a:r>
              <a:rPr lang="en-US" altLang="zh-CN" sz="2000" dirty="0">
                <a:solidFill>
                  <a:srgbClr val="CC00CC"/>
                </a:solidFill>
              </a:rPr>
              <a:t>x</a:t>
            </a:r>
            <a:r>
              <a:rPr lang="zh-CN" altLang="en-US" sz="2000" dirty="0">
                <a:solidFill>
                  <a:srgbClr val="CC00CC"/>
                </a:solidFill>
              </a:rPr>
              <a:t>压入栈</a:t>
            </a:r>
            <a:r>
              <a:rPr lang="en-US" altLang="zh-CN" sz="2000" dirty="0">
                <a:solidFill>
                  <a:srgbClr val="CC00CC"/>
                </a:solidFill>
              </a:rPr>
              <a:t>top</a:t>
            </a:r>
            <a:r>
              <a:rPr lang="zh-CN" altLang="en-US" sz="2000" dirty="0">
                <a:solidFill>
                  <a:srgbClr val="CC00CC"/>
                </a:solidFill>
              </a:rPr>
              <a:t>中 *</a:t>
            </a:r>
            <a:r>
              <a:rPr lang="en-US" altLang="zh-CN" sz="2000" dirty="0">
                <a:solidFill>
                  <a:srgbClr val="CC00CC"/>
                </a:solidFill>
              </a:rPr>
              <a:t>/ 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LinkStackNode</a:t>
            </a:r>
            <a:r>
              <a:rPr lang="en-US" altLang="zh-CN" sz="2000" dirty="0"/>
              <a:t> * temp;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temp=(</a:t>
            </a:r>
            <a:r>
              <a:rPr lang="en-US" altLang="zh-CN" sz="2000" dirty="0" err="1"/>
              <a:t>LinkStackNode</a:t>
            </a:r>
            <a:r>
              <a:rPr lang="en-US" altLang="zh-CN" sz="2000" dirty="0"/>
              <a:t> * )malloc(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LinkStackNode</a:t>
            </a:r>
            <a:r>
              <a:rPr lang="en-US" altLang="zh-CN" sz="2000" dirty="0"/>
              <a:t>));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if(temp==NULL)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    return(FALSE); 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申请空间失败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temp-&gt;data=x;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temp-&gt;next=top-&gt;next;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top-&gt;next=temp;   /* </a:t>
            </a:r>
            <a:r>
              <a:rPr lang="zh-CN" altLang="en-US" sz="2000" dirty="0"/>
              <a:t>修改当前栈顶指针 *</a:t>
            </a:r>
            <a:r>
              <a:rPr lang="en-US" altLang="zh-CN" sz="2000" dirty="0"/>
              <a:t>/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    return(TRUE);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0"/>
              </a:spcBef>
              <a:buNone/>
            </a:pPr>
            <a:endParaRPr lang="zh-CN" altLang="en-US" sz="2000" dirty="0"/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21CFB43E-FBE7-45BF-8078-A8DD17E39412}"/>
              </a:ext>
            </a:extLst>
          </p:cNvPr>
          <p:cNvGrpSpPr/>
          <p:nvPr/>
        </p:nvGrpSpPr>
        <p:grpSpPr>
          <a:xfrm>
            <a:off x="5400741" y="3733800"/>
            <a:ext cx="5885651" cy="2139643"/>
            <a:chOff x="5029200" y="3860800"/>
            <a:chExt cx="5885651" cy="2139643"/>
          </a:xfrm>
        </p:grpSpPr>
        <p:sp>
          <p:nvSpPr>
            <p:cNvPr id="24" name="Oval 25">
              <a:extLst>
                <a:ext uri="{FF2B5EF4-FFF2-40B4-BE49-F238E27FC236}">
                  <a16:creationId xmlns:a16="http://schemas.microsoft.com/office/drawing/2014/main" id="{FA989FD8-C7DC-4D63-B36B-39210A250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41267" y="4849506"/>
              <a:ext cx="1439862" cy="1150937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0080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F4B59D-006B-4C1B-89A4-5612DABDE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6623" y="3957637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400" b="1">
                <a:solidFill>
                  <a:prstClr val="black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64FA069-918D-48E1-92D9-B4286A87F7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21448" y="3957637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830506FD-FCC7-4302-8A6B-DC524490F3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56261" y="4144962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FF6E9505-0497-46A0-B1DA-0E115E102C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29200" y="3957637"/>
              <a:ext cx="62706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A3BD496-E37B-48E8-913F-1A1C1D2A7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6123" y="3957637"/>
              <a:ext cx="504825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AE148A0-B0CE-4FC4-996A-56F115867A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00948" y="3957637"/>
              <a:ext cx="3603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0">
              <a:extLst>
                <a:ext uri="{FF2B5EF4-FFF2-40B4-BE49-F238E27FC236}">
                  <a16:creationId xmlns:a16="http://schemas.microsoft.com/office/drawing/2014/main" id="{C9F08096-F136-4C86-9BCF-2805EBE5D08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61" y="4144962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52998F5-FC29-4A17-A161-CFDC48192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77211" y="3957637"/>
              <a:ext cx="504825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122D6DD-21EA-4E7D-B286-4100B64B5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82036" y="3957637"/>
              <a:ext cx="360362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64B2E034-F034-4420-AD67-33A62E53EC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16848" y="4144962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B0D98FD5-3DF1-4E90-AE63-023C8B35C3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49664" y="3957637"/>
              <a:ext cx="504825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i="1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9F2609-5E0E-448F-8A73-21DA7E9135B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554489" y="3957637"/>
              <a:ext cx="360362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zh-CN" altLang="en-US" sz="2000" b="1" dirty="0">
                  <a:solidFill>
                    <a:srgbClr val="0000FF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Times New Roman" pitchFamily="18" charset="0"/>
                </a:rPr>
                <a:t>∧</a:t>
              </a:r>
              <a:endParaRPr lang="zh-CN" altLang="en-US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96494ED5-5366-4008-AD4B-5FAE7AF624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696685" y="416798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538D36AD-B85D-432E-B8D5-07412C964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896348" y="4160837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Text Box 18">
              <a:extLst>
                <a:ext uri="{FF2B5EF4-FFF2-40B4-BE49-F238E27FC236}">
                  <a16:creationId xmlns:a16="http://schemas.microsoft.com/office/drawing/2014/main" id="{B6D4EC14-C94A-43E2-96B2-8C1F7B1445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59089" y="3860800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0" name="Line 19">
              <a:extLst>
                <a:ext uri="{FF2B5EF4-FFF2-40B4-BE49-F238E27FC236}">
                  <a16:creationId xmlns:a16="http://schemas.microsoft.com/office/drawing/2014/main" id="{1EB8BA0A-DC2B-4393-8CD4-A6C53BC131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81800" y="5399087"/>
              <a:ext cx="0" cy="287338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4F90817D-8B63-4EFE-9530-BA153B4F93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3522" y="5527368"/>
              <a:ext cx="865188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temp</a:t>
              </a:r>
            </a:p>
          </p:txBody>
        </p:sp>
        <p:sp>
          <p:nvSpPr>
            <p:cNvPr id="22" name="Rectangle 23">
              <a:extLst>
                <a:ext uri="{FF2B5EF4-FFF2-40B4-BE49-F238E27FC236}">
                  <a16:creationId xmlns:a16="http://schemas.microsoft.com/office/drawing/2014/main" id="{8073B073-B65D-448E-A29B-2C9C895686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5911" y="5038725"/>
              <a:ext cx="504825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  <a:endParaRPr lang="en-US" altLang="zh-CN" sz="2000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3" name="Rectangle 24">
              <a:extLst>
                <a:ext uri="{FF2B5EF4-FFF2-40B4-BE49-F238E27FC236}">
                  <a16:creationId xmlns:a16="http://schemas.microsoft.com/office/drawing/2014/main" id="{290C6610-D8DE-40E7-BB1B-C4776A677E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70736" y="5038725"/>
              <a:ext cx="3603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79213844-184D-4B17-9112-5C855F3C422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75473" y="4318000"/>
              <a:ext cx="0" cy="504825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908513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AE553A-DF55-4568-89CE-51A3A60EC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457200"/>
          </a:xfrm>
        </p:spPr>
        <p:txBody>
          <a:bodyPr/>
          <a:lstStyle/>
          <a:p>
            <a:r>
              <a:rPr lang="zh-CN" altLang="en-US" dirty="0"/>
              <a:t>链栈的出栈操作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23C7B-9651-4E0E-8D82-19531F022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410200"/>
          </a:xfrm>
        </p:spPr>
        <p:txBody>
          <a:bodyPr/>
          <a:lstStyle/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将栈</a:t>
            </a:r>
            <a:r>
              <a:rPr lang="en-US" altLang="zh-CN" sz="2000" dirty="0">
                <a:solidFill>
                  <a:srgbClr val="CC00CC"/>
                </a:solidFill>
              </a:rPr>
              <a:t>top</a:t>
            </a:r>
            <a:r>
              <a:rPr lang="zh-CN" altLang="en-US" sz="2000" dirty="0">
                <a:solidFill>
                  <a:srgbClr val="CC00CC"/>
                </a:solidFill>
              </a:rPr>
              <a:t>的栈顶元素弹出，放到</a:t>
            </a:r>
            <a:r>
              <a:rPr lang="en-US" altLang="zh-CN" sz="2000" dirty="0">
                <a:solidFill>
                  <a:srgbClr val="CC00CC"/>
                </a:solidFill>
              </a:rPr>
              <a:t>x</a:t>
            </a:r>
            <a:r>
              <a:rPr lang="zh-CN" altLang="en-US" sz="2000" dirty="0">
                <a:solidFill>
                  <a:srgbClr val="CC00CC"/>
                </a:solidFill>
              </a:rPr>
              <a:t>所指的存储空间中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int Pop(</a:t>
            </a:r>
            <a:r>
              <a:rPr lang="en-US" altLang="zh-CN" sz="2000" dirty="0" err="1"/>
              <a:t>LinkStack</a:t>
            </a:r>
            <a:r>
              <a:rPr lang="en-US" altLang="zh-CN" sz="2000" dirty="0"/>
              <a:t> top, </a:t>
            </a:r>
            <a:r>
              <a:rPr lang="en-US" altLang="zh-CN" sz="2000" dirty="0" err="1"/>
              <a:t>StackElementType</a:t>
            </a:r>
            <a:r>
              <a:rPr lang="en-US" altLang="zh-CN" sz="2000" dirty="0"/>
              <a:t> *x) {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LinkStackNode</a:t>
            </a:r>
            <a:r>
              <a:rPr lang="en-US" altLang="zh-CN" sz="2000" dirty="0"/>
              <a:t> * temp; 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temp=top-&gt;next;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if(temp==NULL)  </a:t>
            </a:r>
            <a:r>
              <a:rPr lang="en-US" altLang="zh-CN" sz="2000" dirty="0">
                <a:solidFill>
                  <a:srgbClr val="CC00CC"/>
                </a:solidFill>
              </a:rPr>
              <a:t>/*</a:t>
            </a:r>
            <a:r>
              <a:rPr lang="zh-CN" altLang="en-US" sz="2000" dirty="0">
                <a:solidFill>
                  <a:srgbClr val="CC00CC"/>
                </a:solidFill>
              </a:rPr>
              <a:t>栈为空*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    return(FALSE);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top-&gt;next=temp-&gt;next; 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*x=temp-&gt;data;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free(temp);     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释放存储空间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    return(TRUE);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r>
              <a:rPr lang="en-US" altLang="zh-CN" sz="2000" dirty="0"/>
              <a:t>}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zh-CN" altLang="en-US" sz="2000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F73D6D5-3BB5-4067-A7E6-587C89702404}"/>
              </a:ext>
            </a:extLst>
          </p:cNvPr>
          <p:cNvGrpSpPr/>
          <p:nvPr/>
        </p:nvGrpSpPr>
        <p:grpSpPr>
          <a:xfrm>
            <a:off x="5334000" y="2933665"/>
            <a:ext cx="6397635" cy="1828870"/>
            <a:chOff x="1054090" y="4786322"/>
            <a:chExt cx="6397635" cy="1828870"/>
          </a:xfrm>
        </p:grpSpPr>
        <p:sp>
          <p:nvSpPr>
            <p:cNvPr id="5" name="Rectangle 6">
              <a:extLst>
                <a:ext uri="{FF2B5EF4-FFF2-40B4-BE49-F238E27FC236}">
                  <a16:creationId xmlns:a16="http://schemas.microsoft.com/office/drawing/2014/main" id="{E51823B7-DC2F-4B79-861B-CC416AF18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80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sz="2400" b="1">
                <a:solidFill>
                  <a:prstClr val="black"/>
                </a:solidFill>
              </a:endParaRPr>
            </a:p>
          </p:txBody>
        </p:sp>
        <p:sp>
          <p:nvSpPr>
            <p:cNvPr id="6" name="Rectangle 7">
              <a:extLst>
                <a:ext uri="{FF2B5EF4-FFF2-40B4-BE49-F238E27FC236}">
                  <a16:creationId xmlns:a16="http://schemas.microsoft.com/office/drawing/2014/main" id="{C9F4F218-ADF1-4B7D-A145-6956CD2B1B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28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prstClr val="black"/>
                </a:solidFill>
              </a:endParaRPr>
            </a:p>
          </p:txBody>
        </p:sp>
        <p:sp>
          <p:nvSpPr>
            <p:cNvPr id="7" name="Line 8">
              <a:extLst>
                <a:ext uri="{FF2B5EF4-FFF2-40B4-BE49-F238E27FC236}">
                  <a16:creationId xmlns:a16="http://schemas.microsoft.com/office/drawing/2014/main" id="{EB7E9C3E-75BD-4AAB-B5B3-6484736A4F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176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ext Box 9">
              <a:extLst>
                <a:ext uri="{FF2B5EF4-FFF2-40B4-BE49-F238E27FC236}">
                  <a16:creationId xmlns:a16="http://schemas.microsoft.com/office/drawing/2014/main" id="{51AA7D1E-25B3-4755-B5A9-F4639ED05C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4090" y="5372100"/>
              <a:ext cx="563573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9" name="Rectangle 10">
              <a:extLst>
                <a:ext uri="{FF2B5EF4-FFF2-40B4-BE49-F238E27FC236}">
                  <a16:creationId xmlns:a16="http://schemas.microsoft.com/office/drawing/2014/main" id="{1B4FB829-A801-4A50-81A0-66CD369379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57525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baseline="-25000" dirty="0" err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sz="2000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Rectangle 11">
              <a:extLst>
                <a:ext uri="{FF2B5EF4-FFF2-40B4-BE49-F238E27FC236}">
                  <a16:creationId xmlns:a16="http://schemas.microsoft.com/office/drawing/2014/main" id="{9EFD185C-9985-43F5-AA5F-9259011AFF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62350" y="5372100"/>
              <a:ext cx="3603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Line 12">
              <a:extLst>
                <a:ext uri="{FF2B5EF4-FFF2-40B4-BE49-F238E27FC236}">
                  <a16:creationId xmlns:a16="http://schemas.microsoft.com/office/drawing/2014/main" id="{742F07D5-14F1-4697-BC75-E067BAF2D0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97163" y="5559425"/>
              <a:ext cx="360362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2" name="Rectangle 13">
              <a:extLst>
                <a:ext uri="{FF2B5EF4-FFF2-40B4-BE49-F238E27FC236}">
                  <a16:creationId xmlns:a16="http://schemas.microsoft.com/office/drawing/2014/main" id="{D1FBD1F7-2218-4797-960E-3A85E87186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38613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13" name="Rectangle 14">
              <a:extLst>
                <a:ext uri="{FF2B5EF4-FFF2-40B4-BE49-F238E27FC236}">
                  <a16:creationId xmlns:a16="http://schemas.microsoft.com/office/drawing/2014/main" id="{DA5DFE49-FAF1-4089-90C9-235A96F1F1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3438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Line 15">
              <a:extLst>
                <a:ext uri="{FF2B5EF4-FFF2-40B4-BE49-F238E27FC236}">
                  <a16:creationId xmlns:a16="http://schemas.microsoft.com/office/drawing/2014/main" id="{5D1BDEB2-A8EF-4824-A037-11CD5963FE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8250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Rectangle 16">
              <a:extLst>
                <a:ext uri="{FF2B5EF4-FFF2-40B4-BE49-F238E27FC236}">
                  <a16:creationId xmlns:a16="http://schemas.microsoft.com/office/drawing/2014/main" id="{2733D630-3637-4657-AF92-4C9FF36A5B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86538" y="5372100"/>
              <a:ext cx="504825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sz="2000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sz="2000" b="1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6" name="Rectangle 17">
              <a:extLst>
                <a:ext uri="{FF2B5EF4-FFF2-40B4-BE49-F238E27FC236}">
                  <a16:creationId xmlns:a16="http://schemas.microsoft.com/office/drawing/2014/main" id="{9208648E-F62D-4E8B-BF69-26EDCCB7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1363" y="5372100"/>
              <a:ext cx="3603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7" name="Line 18">
              <a:extLst>
                <a:ext uri="{FF2B5EF4-FFF2-40B4-BE49-F238E27FC236}">
                  <a16:creationId xmlns:a16="http://schemas.microsoft.com/office/drawing/2014/main" id="{FD4B72F2-9A23-4B9F-AFFB-5488418BD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26175" y="5559425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8" name="Line 19">
              <a:extLst>
                <a:ext uri="{FF2B5EF4-FFF2-40B4-BE49-F238E27FC236}">
                  <a16:creationId xmlns:a16="http://schemas.microsoft.com/office/drawing/2014/main" id="{1F486AAB-4879-4F48-BA65-012B828576C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57750" y="5575300"/>
              <a:ext cx="3603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Text Box 20">
              <a:extLst>
                <a:ext uri="{FF2B5EF4-FFF2-40B4-BE49-F238E27FC236}">
                  <a16:creationId xmlns:a16="http://schemas.microsoft.com/office/drawing/2014/main" id="{F819959E-3782-4119-9595-02C72B61DA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34013" y="5300663"/>
              <a:ext cx="504825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400" b="1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  <a:cs typeface="Times New Roman" pitchFamily="18" charset="0"/>
                </a:rPr>
                <a:t>…</a:t>
              </a:r>
            </a:p>
          </p:txBody>
        </p:sp>
        <p:sp>
          <p:nvSpPr>
            <p:cNvPr id="20" name="Oval 27">
              <a:extLst>
                <a:ext uri="{FF2B5EF4-FFF2-40B4-BE49-F238E27FC236}">
                  <a16:creationId xmlns:a16="http://schemas.microsoft.com/office/drawing/2014/main" id="{61C01424-98BE-4868-B139-A3D01D0AFD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86050" y="4786322"/>
              <a:ext cx="1285884" cy="1295400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cap="rnd" algn="ctr">
              <a:solidFill>
                <a:srgbClr val="FF3300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zh-CN" altLang="en-US" sz="24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597632-96C2-4F49-93E7-AAAD2197A7FA}"/>
                </a:ext>
              </a:extLst>
            </p:cNvPr>
            <p:cNvSpPr txBox="1"/>
            <p:nvPr/>
          </p:nvSpPr>
          <p:spPr>
            <a:xfrm>
              <a:off x="3000364" y="6215082"/>
              <a:ext cx="100013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删除</a:t>
              </a: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1B1904B8-15F9-42CC-B9B8-C244DA6F1F76}"/>
                </a:ext>
              </a:extLst>
            </p:cNvPr>
            <p:cNvCxnSpPr>
              <a:cxnSpLocks/>
            </p:cNvCxnSpPr>
            <p:nvPr/>
          </p:nvCxnSpPr>
          <p:spPr>
            <a:xfrm>
              <a:off x="3181571" y="5091122"/>
              <a:ext cx="0" cy="280978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 Box 9">
              <a:extLst>
                <a:ext uri="{FF2B5EF4-FFF2-40B4-BE49-F238E27FC236}">
                  <a16:creationId xmlns:a16="http://schemas.microsoft.com/office/drawing/2014/main" id="{801D65C4-9CC9-4966-BFB9-5608571EA3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7430" y="4879156"/>
              <a:ext cx="849322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0000FF"/>
                  </a:solidFill>
                  <a:latin typeface="Times New Roman" pitchFamily="18" charset="0"/>
                  <a:ea typeface="楷体_GB2312" pitchFamily="49" charset="-122"/>
                </a:rPr>
                <a:t>temp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80846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5A4FB19-305F-473B-B21F-C8069D2695C5}"/>
              </a:ext>
            </a:extLst>
          </p:cNvPr>
          <p:cNvSpPr txBox="1">
            <a:spLocks/>
          </p:cNvSpPr>
          <p:nvPr/>
        </p:nvSpPr>
        <p:spPr bwMode="auto">
          <a:xfrm>
            <a:off x="304800" y="1143000"/>
            <a:ext cx="115824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sz="2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zh-CN" altLang="en-US" sz="2200" kern="0" dirty="0"/>
              <a:t>将多个链栈的栈顶指针放在一个一维数组里来统一管理，从而实现管理和使用多个栈。</a:t>
            </a:r>
            <a:endParaRPr lang="en-US" sz="2200" kern="0" dirty="0"/>
          </a:p>
          <a:p>
            <a:pPr marL="0" indent="0">
              <a:buNone/>
            </a:pPr>
            <a:r>
              <a:rPr lang="en-US" altLang="zh-CN" sz="2200" dirty="0"/>
              <a:t>#define M 10  </a:t>
            </a:r>
            <a:r>
              <a:rPr lang="en-US" altLang="zh-CN" sz="2200" dirty="0">
                <a:solidFill>
                  <a:srgbClr val="CC00CC"/>
                </a:solidFill>
              </a:rPr>
              <a:t>/*M</a:t>
            </a:r>
            <a:r>
              <a:rPr lang="zh-CN" altLang="en-US" sz="2200" dirty="0">
                <a:solidFill>
                  <a:srgbClr val="CC00CC"/>
                </a:solidFill>
              </a:rPr>
              <a:t>个栈链*</a:t>
            </a:r>
            <a:r>
              <a:rPr lang="en-US" altLang="zh-CN" sz="2200" dirty="0">
                <a:solidFill>
                  <a:srgbClr val="CC00CC"/>
                </a:solidFill>
              </a:rPr>
              <a:t>/</a:t>
            </a:r>
            <a:endParaRPr lang="en-US" altLang="zh-CN" sz="2200" dirty="0"/>
          </a:p>
          <a:p>
            <a:pPr marL="0" indent="0">
              <a:buNone/>
            </a:pPr>
            <a:r>
              <a:rPr lang="en-US" altLang="zh-CN" sz="2200" dirty="0"/>
              <a:t>typedef struct node{</a:t>
            </a:r>
          </a:p>
          <a:p>
            <a:pPr marL="0" indent="0">
              <a:buNone/>
            </a:pPr>
            <a:r>
              <a:rPr lang="en-US" altLang="zh-CN" sz="2200" dirty="0"/>
              <a:t>    </a:t>
            </a:r>
            <a:r>
              <a:rPr lang="en-US" altLang="zh-CN" sz="2200" dirty="0" err="1"/>
              <a:t>StackElementType</a:t>
            </a:r>
            <a:r>
              <a:rPr lang="en-US" altLang="zh-CN" sz="2200" dirty="0"/>
              <a:t>  data;</a:t>
            </a:r>
          </a:p>
          <a:p>
            <a:pPr marL="0" indent="0">
              <a:buNone/>
            </a:pPr>
            <a:r>
              <a:rPr lang="en-US" altLang="zh-CN" sz="2200" dirty="0"/>
              <a:t>    struct node *next;</a:t>
            </a:r>
          </a:p>
          <a:p>
            <a:pPr marL="0" indent="0">
              <a:buNone/>
            </a:pPr>
            <a:r>
              <a:rPr lang="en-US" altLang="zh-CN" sz="2200" dirty="0"/>
              <a:t>}</a:t>
            </a:r>
            <a:r>
              <a:rPr lang="en-US" altLang="zh-CN" sz="2200" dirty="0" err="1"/>
              <a:t>LinkStackNode</a:t>
            </a:r>
            <a:r>
              <a:rPr lang="en-US" altLang="zh-CN" sz="2200" dirty="0"/>
              <a:t>, *</a:t>
            </a:r>
            <a:r>
              <a:rPr lang="en-US" altLang="zh-CN" sz="2200" dirty="0" err="1"/>
              <a:t>linkStack</a:t>
            </a:r>
            <a:r>
              <a:rPr lang="en-US" altLang="zh-CN" sz="2200" dirty="0"/>
              <a:t>;</a:t>
            </a:r>
          </a:p>
          <a:p>
            <a:pPr marL="0" indent="0">
              <a:buNone/>
            </a:pPr>
            <a:r>
              <a:rPr lang="en-US" altLang="zh-CN" sz="2200" dirty="0" err="1"/>
              <a:t>linkStack</a:t>
            </a:r>
            <a:r>
              <a:rPr lang="en-US" altLang="zh-CN" sz="2200" dirty="0"/>
              <a:t> top[M];</a:t>
            </a:r>
          </a:p>
          <a:p>
            <a:pPr marL="0" indent="0">
              <a:spcBef>
                <a:spcPts val="300"/>
              </a:spcBef>
              <a:spcAft>
                <a:spcPts val="0"/>
              </a:spcAft>
              <a:buNone/>
            </a:pPr>
            <a:endParaRPr lang="en-US" altLang="zh-CN" sz="2200" kern="0" dirty="0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0AB5859-56A4-4E34-9A98-CD1B696BE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多栈运算</a:t>
            </a:r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E56606BA-5612-4210-A176-C07EF8C60B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2286000"/>
            <a:ext cx="6916115" cy="4143953"/>
          </a:xfrm>
        </p:spPr>
      </p:pic>
    </p:spTree>
    <p:extLst>
      <p:ext uri="{BB962C8B-B14F-4D97-AF65-F5344CB8AC3E}">
        <p14:creationId xmlns:p14="http://schemas.microsoft.com/office/powerpoint/2010/main" val="2022818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383AD2-EB79-49B6-9492-257533047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3.1.3 </a:t>
            </a:r>
            <a:r>
              <a:rPr lang="zh-CN" altLang="en-US" dirty="0"/>
              <a:t>栈的应用举例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5312E0-1930-433D-86D5-DBD70F49CF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400" y="1600200"/>
            <a:ext cx="11582400" cy="5181600"/>
          </a:xfrm>
        </p:spPr>
        <p:txBody>
          <a:bodyPr/>
          <a:lstStyle/>
          <a:p>
            <a:r>
              <a:rPr lang="zh-CN" altLang="en-US" dirty="0"/>
              <a:t>表达式求值：无括号算术表达式求值</a:t>
            </a:r>
            <a:endParaRPr lang="en-US" altLang="zh-CN" dirty="0"/>
          </a:p>
          <a:p>
            <a:r>
              <a:rPr lang="en-US" altLang="zh-CN" dirty="0"/>
              <a:t>1</a:t>
            </a:r>
            <a:r>
              <a:rPr lang="zh-CN" altLang="en-US" dirty="0"/>
              <a:t>、运算符</a:t>
            </a:r>
            <a:r>
              <a:rPr lang="zh-CN" altLang="en-US" dirty="0">
                <a:solidFill>
                  <a:srgbClr val="FF3300"/>
                </a:solidFill>
              </a:rPr>
              <a:t>优先级表</a:t>
            </a:r>
            <a:r>
              <a:rPr lang="zh-CN" altLang="en-US" dirty="0">
                <a:solidFill>
                  <a:srgbClr val="002060"/>
                </a:solidFill>
              </a:rPr>
              <a:t>（</a:t>
            </a:r>
            <a:r>
              <a:rPr lang="en-US" altLang="zh-CN" dirty="0"/>
              <a:t> ↑ </a:t>
            </a:r>
            <a:r>
              <a:rPr lang="zh-CN" altLang="en-US" dirty="0"/>
              <a:t>为幂运算，</a:t>
            </a:r>
            <a:r>
              <a:rPr lang="en-US" altLang="zh-CN" dirty="0"/>
              <a:t> # </a:t>
            </a:r>
            <a:r>
              <a:rPr lang="zh-CN" altLang="en-US" dirty="0"/>
              <a:t>表达式结束符</a:t>
            </a:r>
            <a:r>
              <a:rPr lang="zh-CN" altLang="en-US" dirty="0">
                <a:solidFill>
                  <a:srgbClr val="002060"/>
                </a:solidFill>
              </a:rPr>
              <a:t>）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2</a:t>
            </a:r>
            <a:r>
              <a:rPr lang="zh-CN" altLang="en-US" dirty="0">
                <a:solidFill>
                  <a:srgbClr val="002060"/>
                </a:solidFill>
              </a:rPr>
              <a:t>、设置两个栈：</a:t>
            </a:r>
            <a:r>
              <a:rPr lang="en-US" altLang="zh-CN" dirty="0">
                <a:solidFill>
                  <a:srgbClr val="C00000"/>
                </a:solidFill>
              </a:rPr>
              <a:t>OVS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zh-CN" altLang="en-US" dirty="0">
                <a:solidFill>
                  <a:srgbClr val="002060"/>
                </a:solidFill>
              </a:rPr>
              <a:t>运算数栈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和</a:t>
            </a:r>
            <a:r>
              <a:rPr lang="en-US" altLang="zh-CN" dirty="0">
                <a:solidFill>
                  <a:srgbClr val="C00000"/>
                </a:solidFill>
              </a:rPr>
              <a:t>OPTR</a:t>
            </a:r>
            <a:r>
              <a:rPr lang="en-US" altLang="zh-CN" dirty="0">
                <a:solidFill>
                  <a:srgbClr val="002060"/>
                </a:solidFill>
              </a:rPr>
              <a:t>(</a:t>
            </a:r>
            <a:r>
              <a:rPr lang="zh-CN" altLang="en-US" dirty="0">
                <a:solidFill>
                  <a:srgbClr val="002060"/>
                </a:solidFill>
              </a:rPr>
              <a:t>运算符栈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；</a:t>
            </a:r>
            <a:endParaRPr lang="en-US" altLang="zh-CN" dirty="0">
              <a:solidFill>
                <a:srgbClr val="002060"/>
              </a:solidFill>
            </a:endParaRPr>
          </a:p>
          <a:p>
            <a:r>
              <a:rPr lang="en-US" altLang="zh-CN" dirty="0">
                <a:solidFill>
                  <a:srgbClr val="002060"/>
                </a:solidFill>
              </a:rPr>
              <a:t>3</a:t>
            </a:r>
            <a:r>
              <a:rPr lang="zh-CN" altLang="en-US" dirty="0">
                <a:solidFill>
                  <a:srgbClr val="002060"/>
                </a:solidFill>
              </a:rPr>
              <a:t>、自左向右扫描，遇</a:t>
            </a:r>
            <a:r>
              <a:rPr lang="zh-CN" altLang="en-US" dirty="0">
                <a:solidFill>
                  <a:srgbClr val="C00000"/>
                </a:solidFill>
              </a:rPr>
              <a:t>操作符</a:t>
            </a:r>
            <a:r>
              <a:rPr lang="zh-CN" altLang="en-US" dirty="0">
                <a:solidFill>
                  <a:srgbClr val="002060"/>
                </a:solidFill>
              </a:rPr>
              <a:t>则与</a:t>
            </a:r>
            <a:r>
              <a:rPr lang="en-US" altLang="zh-CN" dirty="0">
                <a:solidFill>
                  <a:srgbClr val="C00000"/>
                </a:solidFill>
              </a:rPr>
              <a:t>OPTR</a:t>
            </a:r>
            <a:r>
              <a:rPr lang="zh-CN" altLang="en-US" dirty="0">
                <a:solidFill>
                  <a:srgbClr val="C00000"/>
                </a:solidFill>
              </a:rPr>
              <a:t>栈顶</a:t>
            </a:r>
            <a:r>
              <a:rPr lang="zh-CN" altLang="en-US" dirty="0">
                <a:solidFill>
                  <a:srgbClr val="002060"/>
                </a:solidFill>
              </a:rPr>
              <a:t>比较优先级：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zh-CN" altLang="en-US" dirty="0">
                <a:solidFill>
                  <a:srgbClr val="002060"/>
                </a:solidFill>
              </a:rPr>
              <a:t>当前操作符</a:t>
            </a:r>
            <a:r>
              <a:rPr lang="zh-CN" altLang="en-US" dirty="0">
                <a:solidFill>
                  <a:srgbClr val="C00000"/>
                </a:solidFill>
              </a:rPr>
              <a:t>优先级大于</a:t>
            </a:r>
            <a:r>
              <a:rPr lang="en-US" altLang="zh-CN" dirty="0">
                <a:solidFill>
                  <a:srgbClr val="002060"/>
                </a:solidFill>
              </a:rPr>
              <a:t>OPTR</a:t>
            </a:r>
            <a:r>
              <a:rPr lang="zh-CN" altLang="en-US" dirty="0">
                <a:solidFill>
                  <a:srgbClr val="002060"/>
                </a:solidFill>
              </a:rPr>
              <a:t>栈顶则进</a:t>
            </a:r>
            <a:r>
              <a:rPr lang="en-US" altLang="zh-CN" dirty="0">
                <a:solidFill>
                  <a:srgbClr val="002060"/>
                </a:solidFill>
              </a:rPr>
              <a:t>OPTR</a:t>
            </a:r>
            <a:r>
              <a:rPr lang="zh-CN" altLang="en-US" dirty="0">
                <a:solidFill>
                  <a:srgbClr val="002060"/>
                </a:solidFill>
              </a:rPr>
              <a:t>栈；</a:t>
            </a:r>
            <a:endParaRPr lang="en-US" altLang="zh-CN" dirty="0">
              <a:solidFill>
                <a:srgbClr val="002060"/>
              </a:solidFill>
            </a:endParaRPr>
          </a:p>
          <a:p>
            <a:pPr lvl="1"/>
            <a:r>
              <a:rPr lang="zh-CN" altLang="en-US" dirty="0">
                <a:solidFill>
                  <a:srgbClr val="002060"/>
                </a:solidFill>
              </a:rPr>
              <a:t>当前操作符</a:t>
            </a:r>
            <a:r>
              <a:rPr lang="zh-CN" altLang="en-US" dirty="0">
                <a:solidFill>
                  <a:srgbClr val="C00000"/>
                </a:solidFill>
              </a:rPr>
              <a:t>优先级小于等于</a:t>
            </a:r>
            <a:r>
              <a:rPr lang="en-US" altLang="zh-CN" dirty="0">
                <a:solidFill>
                  <a:srgbClr val="002060"/>
                </a:solidFill>
              </a:rPr>
              <a:t>OPTR</a:t>
            </a:r>
            <a:r>
              <a:rPr lang="zh-CN" altLang="en-US" dirty="0">
                <a:solidFill>
                  <a:srgbClr val="002060"/>
                </a:solidFill>
              </a:rPr>
              <a:t>栈顶，</a:t>
            </a:r>
            <a:r>
              <a:rPr lang="en-US" altLang="zh-CN" dirty="0">
                <a:solidFill>
                  <a:srgbClr val="002060"/>
                </a:solidFill>
              </a:rPr>
              <a:t>OVS</a:t>
            </a:r>
            <a:r>
              <a:rPr lang="zh-CN" altLang="en-US" dirty="0">
                <a:solidFill>
                  <a:srgbClr val="002060"/>
                </a:solidFill>
              </a:rPr>
              <a:t>栈顶、次顶和</a:t>
            </a:r>
            <a:r>
              <a:rPr lang="en-US" altLang="zh-CN" dirty="0">
                <a:solidFill>
                  <a:srgbClr val="002060"/>
                </a:solidFill>
              </a:rPr>
              <a:t>OPTR</a:t>
            </a:r>
            <a:r>
              <a:rPr lang="zh-CN" altLang="en-US" dirty="0">
                <a:solidFill>
                  <a:srgbClr val="002060"/>
                </a:solidFill>
              </a:rPr>
              <a:t>栈顶</a:t>
            </a:r>
            <a:r>
              <a:rPr lang="zh-CN" altLang="en-US" dirty="0">
                <a:solidFill>
                  <a:srgbClr val="C00000"/>
                </a:solidFill>
              </a:rPr>
              <a:t>退栈</a:t>
            </a:r>
            <a:r>
              <a:rPr lang="zh-CN" altLang="en-US" dirty="0">
                <a:solidFill>
                  <a:srgbClr val="002060"/>
                </a:solidFill>
              </a:rPr>
              <a:t>，并运算得到结果</a:t>
            </a:r>
            <a:r>
              <a:rPr lang="en-US" altLang="zh-CN" dirty="0">
                <a:solidFill>
                  <a:srgbClr val="002060"/>
                </a:solidFill>
              </a:rPr>
              <a:t>T(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， </a:t>
            </a:r>
            <a:r>
              <a:rPr lang="en-US" altLang="zh-CN" dirty="0">
                <a:solidFill>
                  <a:srgbClr val="002060"/>
                </a:solidFill>
              </a:rPr>
              <a:t>T(</a:t>
            </a:r>
            <a:r>
              <a:rPr lang="en-US" altLang="zh-CN" dirty="0" err="1">
                <a:solidFill>
                  <a:srgbClr val="002060"/>
                </a:solidFill>
              </a:rPr>
              <a:t>i</a:t>
            </a:r>
            <a:r>
              <a:rPr lang="en-US" altLang="zh-CN" dirty="0">
                <a:solidFill>
                  <a:srgbClr val="002060"/>
                </a:solidFill>
              </a:rPr>
              <a:t>)</a:t>
            </a:r>
            <a:r>
              <a:rPr lang="zh-CN" altLang="en-US" dirty="0">
                <a:solidFill>
                  <a:srgbClr val="002060"/>
                </a:solidFill>
              </a:rPr>
              <a:t>进</a:t>
            </a:r>
            <a:r>
              <a:rPr lang="en-US" altLang="zh-CN" dirty="0">
                <a:solidFill>
                  <a:srgbClr val="002060"/>
                </a:solidFill>
              </a:rPr>
              <a:t>OVS</a:t>
            </a:r>
            <a:r>
              <a:rPr lang="zh-CN" altLang="en-US" dirty="0">
                <a:solidFill>
                  <a:srgbClr val="002060"/>
                </a:solidFill>
              </a:rPr>
              <a:t>栈。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A264734-B730-48D7-8F6D-DCA2AB6333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0" y="1207477"/>
            <a:ext cx="3581400" cy="1692771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txBody>
          <a:bodyPr wrap="square">
            <a:spAutoFit/>
          </a:bodyPr>
          <a:lstStyle/>
          <a:p>
            <a:pPr algn="just">
              <a:spcBef>
                <a:spcPct val="50000"/>
              </a:spcBef>
            </a:pPr>
            <a:r>
              <a:rPr lang="en-US" altLang="zh-CN" sz="2600" b="1" dirty="0"/>
              <a:t>3+</a:t>
            </a:r>
            <a:r>
              <a:rPr lang="en-US" altLang="zh-CN" sz="2600" b="1" u="sng" dirty="0"/>
              <a:t>4*5</a:t>
            </a:r>
            <a:r>
              <a:rPr lang="en-US" altLang="zh-CN" sz="2600" b="1" dirty="0"/>
              <a:t>         #   +-   */   ↑ </a:t>
            </a:r>
          </a:p>
          <a:p>
            <a:pPr algn="just">
              <a:spcBef>
                <a:spcPct val="50000"/>
              </a:spcBef>
            </a:pPr>
            <a:r>
              <a:rPr lang="en-US" altLang="zh-CN" sz="2600" b="1" u="sng" dirty="0"/>
              <a:t>      ①</a:t>
            </a:r>
            <a:r>
              <a:rPr lang="en-US" altLang="zh-CN" sz="2600" b="1" dirty="0"/>
              <a:t>         0    1    2    3</a:t>
            </a:r>
          </a:p>
          <a:p>
            <a:pPr algn="just">
              <a:spcBef>
                <a:spcPct val="50000"/>
              </a:spcBef>
            </a:pPr>
            <a:r>
              <a:rPr lang="en-US" altLang="zh-CN" sz="2600" b="1" dirty="0"/>
              <a:t>  ②</a:t>
            </a:r>
          </a:p>
        </p:txBody>
      </p:sp>
    </p:spTree>
    <p:extLst>
      <p:ext uri="{BB962C8B-B14F-4D97-AF65-F5344CB8AC3E}">
        <p14:creationId xmlns:p14="http://schemas.microsoft.com/office/powerpoint/2010/main" val="14526970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Text Box 42">
            <a:extLst>
              <a:ext uri="{FF2B5EF4-FFF2-40B4-BE49-F238E27FC236}">
                <a16:creationId xmlns:a16="http://schemas.microsoft.com/office/drawing/2014/main" id="{DD03E8D3-A092-4798-9B09-68E09A6D0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631" y="4952300"/>
            <a:ext cx="4572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Y</a:t>
            </a:r>
          </a:p>
          <a:p>
            <a:pPr algn="just" eaLnBrk="0" hangingPunct="0"/>
            <a:endParaRPr lang="en-US" altLang="zh-CN" sz="1600" b="1" dirty="0"/>
          </a:p>
        </p:txBody>
      </p:sp>
      <p:sp>
        <p:nvSpPr>
          <p:cNvPr id="62" name="Text Box 37">
            <a:extLst>
              <a:ext uri="{FF2B5EF4-FFF2-40B4-BE49-F238E27FC236}">
                <a16:creationId xmlns:a16="http://schemas.microsoft.com/office/drawing/2014/main" id="{BD97D62D-F430-463D-AA87-F2B565CDA8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02893" y="4651454"/>
            <a:ext cx="4572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N</a:t>
            </a:r>
          </a:p>
        </p:txBody>
      </p:sp>
      <p:sp>
        <p:nvSpPr>
          <p:cNvPr id="60" name="Text Box 37">
            <a:extLst>
              <a:ext uri="{FF2B5EF4-FFF2-40B4-BE49-F238E27FC236}">
                <a16:creationId xmlns:a16="http://schemas.microsoft.com/office/drawing/2014/main" id="{E3B22B38-0EDF-45F6-ADFD-69CAB7408F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3959" y="4971025"/>
            <a:ext cx="4572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N</a:t>
            </a:r>
          </a:p>
        </p:txBody>
      </p:sp>
      <p:sp>
        <p:nvSpPr>
          <p:cNvPr id="39973" name="Text Box 37">
            <a:extLst>
              <a:ext uri="{FF2B5EF4-FFF2-40B4-BE49-F238E27FC236}">
                <a16:creationId xmlns:a16="http://schemas.microsoft.com/office/drawing/2014/main" id="{46ADA62E-D49C-4C5E-BBBA-04A08747D3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72933" y="3873793"/>
            <a:ext cx="4572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N</a:t>
            </a:r>
          </a:p>
        </p:txBody>
      </p:sp>
      <p:sp>
        <p:nvSpPr>
          <p:cNvPr id="58" name="Text Box 42">
            <a:extLst>
              <a:ext uri="{FF2B5EF4-FFF2-40B4-BE49-F238E27FC236}">
                <a16:creationId xmlns:a16="http://schemas.microsoft.com/office/drawing/2014/main" id="{07FB9D84-F07B-4D1C-9EBD-4CFCA635C3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61631" y="3068542"/>
            <a:ext cx="4572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Y</a:t>
            </a:r>
          </a:p>
          <a:p>
            <a:pPr algn="just" eaLnBrk="0" hangingPunct="0"/>
            <a:endParaRPr lang="en-US" altLang="zh-CN" sz="1600" b="1" dirty="0"/>
          </a:p>
        </p:txBody>
      </p:sp>
      <p:sp>
        <p:nvSpPr>
          <p:cNvPr id="59" name="Text Box 37">
            <a:extLst>
              <a:ext uri="{FF2B5EF4-FFF2-40B4-BE49-F238E27FC236}">
                <a16:creationId xmlns:a16="http://schemas.microsoft.com/office/drawing/2014/main" id="{90ED15CF-A9E1-41AC-A8EA-58DDF4AD9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97229" y="2496473"/>
            <a:ext cx="457200" cy="247650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N</a:t>
            </a:r>
          </a:p>
        </p:txBody>
      </p:sp>
      <p:sp>
        <p:nvSpPr>
          <p:cNvPr id="39943" name="Text Box 7">
            <a:extLst>
              <a:ext uri="{FF2B5EF4-FFF2-40B4-BE49-F238E27FC236}">
                <a16:creationId xmlns:a16="http://schemas.microsoft.com/office/drawing/2014/main" id="{6B296A59-F867-48E2-9276-42D338CA6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4426" y="1180791"/>
            <a:ext cx="2130423" cy="29686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 eaLnBrk="0" hangingPunct="0"/>
            <a:r>
              <a:rPr lang="zh-CN" altLang="en-US" sz="1600" b="1" dirty="0"/>
              <a:t>置空栈</a:t>
            </a:r>
            <a:r>
              <a:rPr lang="en-US" altLang="zh-CN" sz="1600" b="1" dirty="0"/>
              <a:t>OVS</a:t>
            </a:r>
            <a:r>
              <a:rPr lang="zh-CN" altLang="en-US" sz="1600" b="1" dirty="0"/>
              <a:t>、</a:t>
            </a:r>
            <a:r>
              <a:rPr lang="en-US" altLang="zh-CN" sz="1600" b="1" dirty="0"/>
              <a:t>OPTR</a:t>
            </a:r>
          </a:p>
        </p:txBody>
      </p:sp>
      <p:sp>
        <p:nvSpPr>
          <p:cNvPr id="39944" name="Text Box 8">
            <a:extLst>
              <a:ext uri="{FF2B5EF4-FFF2-40B4-BE49-F238E27FC236}">
                <a16:creationId xmlns:a16="http://schemas.microsoft.com/office/drawing/2014/main" id="{9A397176-7B01-40C2-A297-BE8BF42B7B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02734" y="1917419"/>
            <a:ext cx="685800" cy="29686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zh-CN" altLang="en-US"/>
              <a:t>进</a:t>
            </a:r>
            <a:r>
              <a:rPr lang="en-US" altLang="zh-CN"/>
              <a:t>OVS</a:t>
            </a:r>
          </a:p>
        </p:txBody>
      </p:sp>
      <p:sp>
        <p:nvSpPr>
          <p:cNvPr id="39948" name="Text Box 12">
            <a:extLst>
              <a:ext uri="{FF2B5EF4-FFF2-40B4-BE49-F238E27FC236}">
                <a16:creationId xmlns:a16="http://schemas.microsoft.com/office/drawing/2014/main" id="{708C990C-0D08-4217-A938-31D9DCBDDC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9788" y="5411889"/>
            <a:ext cx="2628900" cy="719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en-US" altLang="zh-CN" dirty="0"/>
              <a:t>OVS</a:t>
            </a:r>
            <a:r>
              <a:rPr lang="zh-CN" altLang="en-US" dirty="0"/>
              <a:t>栈顶、次顶和</a:t>
            </a:r>
            <a:r>
              <a:rPr lang="en-US" altLang="zh-CN" dirty="0"/>
              <a:t>OPTR</a:t>
            </a:r>
            <a:r>
              <a:rPr lang="zh-CN" altLang="en-US" dirty="0"/>
              <a:t>栈顶退栈，并运算得到结果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 </a:t>
            </a:r>
            <a:r>
              <a:rPr lang="en-US" altLang="zh-CN" dirty="0"/>
              <a:t>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进</a:t>
            </a:r>
            <a:r>
              <a:rPr lang="en-US" altLang="zh-CN" dirty="0"/>
              <a:t>OVS</a:t>
            </a:r>
            <a:r>
              <a:rPr lang="zh-CN" altLang="en-US" dirty="0"/>
              <a:t>栈</a:t>
            </a:r>
          </a:p>
        </p:txBody>
      </p:sp>
      <p:sp>
        <p:nvSpPr>
          <p:cNvPr id="39949" name="Text Box 13">
            <a:extLst>
              <a:ext uri="{FF2B5EF4-FFF2-40B4-BE49-F238E27FC236}">
                <a16:creationId xmlns:a16="http://schemas.microsoft.com/office/drawing/2014/main" id="{9D601AE6-6F73-43AB-8728-6DB6BF58BA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2236" y="5736597"/>
            <a:ext cx="1237475" cy="298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zh-CN" altLang="en-US" dirty="0"/>
              <a:t>进</a:t>
            </a:r>
            <a:r>
              <a:rPr lang="en-US" altLang="zh-CN" dirty="0"/>
              <a:t>OPTR</a:t>
            </a:r>
            <a:r>
              <a:rPr lang="zh-CN" altLang="en-US" dirty="0"/>
              <a:t>栈</a:t>
            </a:r>
          </a:p>
        </p:txBody>
      </p:sp>
      <p:sp>
        <p:nvSpPr>
          <p:cNvPr id="39950" name="AutoShape 14">
            <a:extLst>
              <a:ext uri="{FF2B5EF4-FFF2-40B4-BE49-F238E27FC236}">
                <a16:creationId xmlns:a16="http://schemas.microsoft.com/office/drawing/2014/main" id="{94512318-DF2C-46FE-A5BF-1D20D834A7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786" y="2527198"/>
            <a:ext cx="1664905" cy="565147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1" name="Text Box 15">
            <a:extLst>
              <a:ext uri="{FF2B5EF4-FFF2-40B4-BE49-F238E27FC236}">
                <a16:creationId xmlns:a16="http://schemas.microsoft.com/office/drawing/2014/main" id="{C854461D-9CDC-47FE-A6A8-CFE98E35F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9888" y="2644876"/>
            <a:ext cx="1028700" cy="296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en-US" altLang="zh-CN" dirty="0"/>
              <a:t>W</a:t>
            </a:r>
            <a:r>
              <a:rPr lang="zh-CN" altLang="en-US" dirty="0"/>
              <a:t>是运算符</a:t>
            </a:r>
          </a:p>
        </p:txBody>
      </p:sp>
      <p:sp>
        <p:nvSpPr>
          <p:cNvPr id="39952" name="Line 16">
            <a:extLst>
              <a:ext uri="{FF2B5EF4-FFF2-40B4-BE49-F238E27FC236}">
                <a16:creationId xmlns:a16="http://schemas.microsoft.com/office/drawing/2014/main" id="{DED7A615-7FA2-42DE-8359-315EBF501575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238" y="1477653"/>
            <a:ext cx="0" cy="49371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18">
            <a:extLst>
              <a:ext uri="{FF2B5EF4-FFF2-40B4-BE49-F238E27FC236}">
                <a16:creationId xmlns:a16="http://schemas.microsoft.com/office/drawing/2014/main" id="{4B319A18-1EE3-4636-9640-B6F700C0CC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1063" y="3892049"/>
            <a:ext cx="6350" cy="250825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20">
            <a:extLst>
              <a:ext uri="{FF2B5EF4-FFF2-40B4-BE49-F238E27FC236}">
                <a16:creationId xmlns:a16="http://schemas.microsoft.com/office/drawing/2014/main" id="{4B75ADCB-DBD0-4C9C-8D74-A01837E36D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44238" y="3083218"/>
            <a:ext cx="0" cy="3048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21">
            <a:extLst>
              <a:ext uri="{FF2B5EF4-FFF2-40B4-BE49-F238E27FC236}">
                <a16:creationId xmlns:a16="http://schemas.microsoft.com/office/drawing/2014/main" id="{01C5C586-0C9C-4ED7-8E7E-FE08DB48456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600200" y="6477000"/>
            <a:ext cx="2810800" cy="8394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22">
            <a:extLst>
              <a:ext uri="{FF2B5EF4-FFF2-40B4-BE49-F238E27FC236}">
                <a16:creationId xmlns:a16="http://schemas.microsoft.com/office/drawing/2014/main" id="{26A2FB95-B599-4A2D-9225-3919A46511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93851" y="3644398"/>
            <a:ext cx="6350" cy="283260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23">
            <a:extLst>
              <a:ext uri="{FF2B5EF4-FFF2-40B4-BE49-F238E27FC236}">
                <a16:creationId xmlns:a16="http://schemas.microsoft.com/office/drawing/2014/main" id="{1733DB9A-1117-410F-ADB5-D6719E8EC25C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0201" y="3644399"/>
            <a:ext cx="1701794" cy="374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0" name="Line 24">
            <a:extLst>
              <a:ext uri="{FF2B5EF4-FFF2-40B4-BE49-F238E27FC236}">
                <a16:creationId xmlns:a16="http://schemas.microsoft.com/office/drawing/2014/main" id="{7EF38AE2-1AF4-4AD1-8850-33E37B92D9C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5642" y="2800642"/>
            <a:ext cx="663341" cy="653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1" name="Line 25">
            <a:extLst>
              <a:ext uri="{FF2B5EF4-FFF2-40B4-BE49-F238E27FC236}">
                <a16:creationId xmlns:a16="http://schemas.microsoft.com/office/drawing/2014/main" id="{42C2947C-A57E-463F-A735-2B84AAEC599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45643" y="2225777"/>
            <a:ext cx="0" cy="569912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2" name="Line 26">
            <a:extLst>
              <a:ext uri="{FF2B5EF4-FFF2-40B4-BE49-F238E27FC236}">
                <a16:creationId xmlns:a16="http://schemas.microsoft.com/office/drawing/2014/main" id="{B0001BDF-6441-45C9-B4E3-F9BB7D6F9F4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55792" y="1635227"/>
            <a:ext cx="1488446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3" name="Line 27">
            <a:extLst>
              <a:ext uri="{FF2B5EF4-FFF2-40B4-BE49-F238E27FC236}">
                <a16:creationId xmlns:a16="http://schemas.microsoft.com/office/drawing/2014/main" id="{920C21D1-7E76-486A-B564-69A09BF2C6F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45634" y="1634845"/>
            <a:ext cx="0" cy="27946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6" name="Line 30">
            <a:extLst>
              <a:ext uri="{FF2B5EF4-FFF2-40B4-BE49-F238E27FC236}">
                <a16:creationId xmlns:a16="http://schemas.microsoft.com/office/drawing/2014/main" id="{0976DCEE-D46A-49CE-B736-9CBA08E19A7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2893" y="4461167"/>
            <a:ext cx="0" cy="1275427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68" name="Line 32">
            <a:extLst>
              <a:ext uri="{FF2B5EF4-FFF2-40B4-BE49-F238E27FC236}">
                <a16:creationId xmlns:a16="http://schemas.microsoft.com/office/drawing/2014/main" id="{95ABFB6B-0BFB-4104-BD7D-BB98DBC70BC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466456" y="1635227"/>
            <a:ext cx="4604140" cy="2956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5" name="Line 39">
            <a:extLst>
              <a:ext uri="{FF2B5EF4-FFF2-40B4-BE49-F238E27FC236}">
                <a16:creationId xmlns:a16="http://schemas.microsoft.com/office/drawing/2014/main" id="{ABBB03F6-2544-4839-8937-0286F4B2C70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238" y="944253"/>
            <a:ext cx="0" cy="2476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6" name="Line 40">
            <a:extLst>
              <a:ext uri="{FF2B5EF4-FFF2-40B4-BE49-F238E27FC236}">
                <a16:creationId xmlns:a16="http://schemas.microsoft.com/office/drawing/2014/main" id="{54B66676-6C42-402D-B253-D883786793E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067800" y="1664787"/>
            <a:ext cx="1" cy="421430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78" name="Text Box 42">
            <a:extLst>
              <a:ext uri="{FF2B5EF4-FFF2-40B4-BE49-F238E27FC236}">
                <a16:creationId xmlns:a16="http://schemas.microsoft.com/office/drawing/2014/main" id="{FC104589-2A55-4F2C-86DC-D90B894DE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3401" y="4679235"/>
            <a:ext cx="4572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Y</a:t>
            </a:r>
          </a:p>
          <a:p>
            <a:pPr algn="just" eaLnBrk="0" hangingPunct="0"/>
            <a:endParaRPr lang="en-US" altLang="zh-CN" sz="1600" b="1" dirty="0"/>
          </a:p>
        </p:txBody>
      </p:sp>
      <p:sp>
        <p:nvSpPr>
          <p:cNvPr id="39983" name="Text Box 47">
            <a:extLst>
              <a:ext uri="{FF2B5EF4-FFF2-40B4-BE49-F238E27FC236}">
                <a16:creationId xmlns:a16="http://schemas.microsoft.com/office/drawing/2014/main" id="{963CF40E-2463-423B-8579-1056DDCB5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2092" y="4312735"/>
            <a:ext cx="685800" cy="29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>
            <a:defPPr>
              <a:defRPr lang="en-US"/>
            </a:defPPr>
            <a:lvl1pPr algn="ctr">
              <a:defRPr sz="1600" b="1"/>
            </a:lvl1pPr>
          </a:lstStyle>
          <a:p>
            <a:r>
              <a:rPr lang="en-US" altLang="zh-CN" dirty="0"/>
              <a:t>W=‘#’’</a:t>
            </a:r>
          </a:p>
        </p:txBody>
      </p:sp>
      <p:sp>
        <p:nvSpPr>
          <p:cNvPr id="39984" name="Line 48">
            <a:extLst>
              <a:ext uri="{FF2B5EF4-FFF2-40B4-BE49-F238E27FC236}">
                <a16:creationId xmlns:a16="http://schemas.microsoft.com/office/drawing/2014/main" id="{B463C725-67C0-4FAB-A992-F823AA63E86C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4862" y="3644398"/>
            <a:ext cx="2515741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5" name="Line 49">
            <a:extLst>
              <a:ext uri="{FF2B5EF4-FFF2-40B4-BE49-F238E27FC236}">
                <a16:creationId xmlns:a16="http://schemas.microsoft.com/office/drawing/2014/main" id="{3E0706BC-0701-4F5A-9A98-D6850B5C1B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150602" y="3641891"/>
            <a:ext cx="6338" cy="571626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6" name="Line 50">
            <a:extLst>
              <a:ext uri="{FF2B5EF4-FFF2-40B4-BE49-F238E27FC236}">
                <a16:creationId xmlns:a16="http://schemas.microsoft.com/office/drawing/2014/main" id="{4E46D93E-CD8F-4C80-8AE4-EF21FFAE4787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238" y="4775240"/>
            <a:ext cx="0" cy="652715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88" name="AutoShape 52">
            <a:extLst>
              <a:ext uri="{FF2B5EF4-FFF2-40B4-BE49-F238E27FC236}">
                <a16:creationId xmlns:a16="http://schemas.microsoft.com/office/drawing/2014/main" id="{CEEFA32F-39BA-4897-8375-337DD54616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01995" y="3396749"/>
            <a:ext cx="2319272" cy="4953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lvl="0"/>
            <a:r>
              <a:rPr lang="en-US" altLang="zh-CN" sz="1600" b="1">
                <a:solidFill>
                  <a:srgbClr val="000000"/>
                </a:solidFill>
              </a:rPr>
              <a:t>OPTRZ</a:t>
            </a:r>
            <a:r>
              <a:rPr lang="zh-CN" altLang="en-US" sz="1600" b="1">
                <a:solidFill>
                  <a:srgbClr val="000000"/>
                </a:solidFill>
              </a:rPr>
              <a:t>栈空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9990" name="Line 54">
            <a:extLst>
              <a:ext uri="{FF2B5EF4-FFF2-40B4-BE49-F238E27FC236}">
                <a16:creationId xmlns:a16="http://schemas.microsoft.com/office/drawing/2014/main" id="{ACD123C1-1820-48E0-8010-DD7963CE653F}"/>
              </a:ext>
            </a:extLst>
          </p:cNvPr>
          <p:cNvSpPr>
            <a:spLocks noChangeShapeType="1"/>
          </p:cNvSpPr>
          <p:nvPr/>
        </p:nvSpPr>
        <p:spPr bwMode="auto">
          <a:xfrm>
            <a:off x="6990969" y="4453103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2" name="Line 56">
            <a:extLst>
              <a:ext uri="{FF2B5EF4-FFF2-40B4-BE49-F238E27FC236}">
                <a16:creationId xmlns:a16="http://schemas.microsoft.com/office/drawing/2014/main" id="{C573EBEB-300D-4165-9383-6F1577F23DB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402893" y="4461166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3" name="Line 57">
            <a:extLst>
              <a:ext uri="{FF2B5EF4-FFF2-40B4-BE49-F238E27FC236}">
                <a16:creationId xmlns:a16="http://schemas.microsoft.com/office/drawing/2014/main" id="{B960927B-A391-4B96-A1B2-12256AEDEB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10424" y="4461167"/>
            <a:ext cx="1" cy="1275427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4" name="AutoShape 58">
            <a:extLst>
              <a:ext uri="{FF2B5EF4-FFF2-40B4-BE49-F238E27FC236}">
                <a16:creationId xmlns:a16="http://schemas.microsoft.com/office/drawing/2014/main" id="{69EFC1DA-5E33-4472-BC7F-EEC82C66FB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97507" y="4148303"/>
            <a:ext cx="5093462" cy="6096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lvl="0"/>
            <a:r>
              <a:rPr lang="en-US" altLang="zh-CN" sz="1600" b="1">
                <a:solidFill>
                  <a:srgbClr val="000000"/>
                </a:solidFill>
              </a:rPr>
              <a:t>W</a:t>
            </a:r>
            <a:r>
              <a:rPr lang="zh-CN" altLang="en-US" sz="1600" b="1">
                <a:solidFill>
                  <a:srgbClr val="000000"/>
                </a:solidFill>
              </a:rPr>
              <a:t>优先级≤</a:t>
            </a:r>
            <a:r>
              <a:rPr lang="en-US" altLang="zh-CN" sz="1600" b="1">
                <a:solidFill>
                  <a:srgbClr val="000000"/>
                </a:solidFill>
              </a:rPr>
              <a:t>OPTR</a:t>
            </a:r>
            <a:r>
              <a:rPr lang="zh-CN" altLang="en-US" sz="1600" b="1">
                <a:solidFill>
                  <a:srgbClr val="000000"/>
                </a:solidFill>
              </a:rPr>
              <a:t>栈顶优先级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39996" name="Line 60">
            <a:extLst>
              <a:ext uri="{FF2B5EF4-FFF2-40B4-BE49-F238E27FC236}">
                <a16:creationId xmlns:a16="http://schemas.microsoft.com/office/drawing/2014/main" id="{D4B25EF2-1338-446B-86EF-9FCBE50EF371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0605" y="4708817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9997" name="AutoShape 61">
            <a:extLst>
              <a:ext uri="{FF2B5EF4-FFF2-40B4-BE49-F238E27FC236}">
                <a16:creationId xmlns:a16="http://schemas.microsoft.com/office/drawing/2014/main" id="{E465E035-B6C1-4FAB-9105-D829F007F0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36255" y="4213517"/>
            <a:ext cx="1028700" cy="495300"/>
          </a:xfrm>
          <a:prstGeom prst="flowChartDecision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9998" name="Line 62">
            <a:extLst>
              <a:ext uri="{FF2B5EF4-FFF2-40B4-BE49-F238E27FC236}">
                <a16:creationId xmlns:a16="http://schemas.microsoft.com/office/drawing/2014/main" id="{2B440310-A84C-4B8A-94B6-ADF10B18FE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19711" y="5885822"/>
            <a:ext cx="114809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7E318C1C-DD54-4B6A-B38F-D086597BBB3C}"/>
              </a:ext>
            </a:extLst>
          </p:cNvPr>
          <p:cNvSpPr/>
          <p:nvPr/>
        </p:nvSpPr>
        <p:spPr bwMode="auto">
          <a:xfrm>
            <a:off x="3925127" y="620402"/>
            <a:ext cx="1038223" cy="323851"/>
          </a:xfrm>
          <a:prstGeom prst="round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zh-CN" altLang="en-US" sz="1600" b="1" dirty="0"/>
              <a:t>开始</a:t>
            </a:r>
          </a:p>
        </p:txBody>
      </p:sp>
      <p:sp>
        <p:nvSpPr>
          <p:cNvPr id="3" name="平行四边形 2">
            <a:extLst>
              <a:ext uri="{FF2B5EF4-FFF2-40B4-BE49-F238E27FC236}">
                <a16:creationId xmlns:a16="http://schemas.microsoft.com/office/drawing/2014/main" id="{40F39C81-6B56-4352-A360-996AD7CBA293}"/>
              </a:ext>
            </a:extLst>
          </p:cNvPr>
          <p:cNvSpPr/>
          <p:nvPr/>
        </p:nvSpPr>
        <p:spPr bwMode="auto">
          <a:xfrm>
            <a:off x="3910845" y="1978318"/>
            <a:ext cx="1066787" cy="287338"/>
          </a:xfrm>
          <a:prstGeom prst="parallelogram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algn="ctr"/>
            <a:r>
              <a:rPr lang="zh-CN" altLang="en-US" sz="1600" b="1" dirty="0">
                <a:solidFill>
                  <a:srgbClr val="C00000"/>
                </a:solidFill>
              </a:rPr>
              <a:t>读字符</a:t>
            </a:r>
            <a:r>
              <a:rPr lang="en-US" altLang="zh-CN" sz="1600" b="1" dirty="0">
                <a:solidFill>
                  <a:srgbClr val="C00000"/>
                </a:solidFill>
              </a:rPr>
              <a:t>W</a:t>
            </a:r>
          </a:p>
        </p:txBody>
      </p:sp>
      <p:sp>
        <p:nvSpPr>
          <p:cNvPr id="54" name="Line 39">
            <a:extLst>
              <a:ext uri="{FF2B5EF4-FFF2-40B4-BE49-F238E27FC236}">
                <a16:creationId xmlns:a16="http://schemas.microsoft.com/office/drawing/2014/main" id="{3D91BC11-9552-45B3-A15A-94C92CC360E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44238" y="2263084"/>
            <a:ext cx="0" cy="247649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1" name="矩形: 圆角 60">
            <a:extLst>
              <a:ext uri="{FF2B5EF4-FFF2-40B4-BE49-F238E27FC236}">
                <a16:creationId xmlns:a16="http://schemas.microsoft.com/office/drawing/2014/main" id="{E4658576-960C-4C90-A3E9-0CB20E733A11}"/>
              </a:ext>
            </a:extLst>
          </p:cNvPr>
          <p:cNvSpPr/>
          <p:nvPr/>
        </p:nvSpPr>
        <p:spPr bwMode="auto">
          <a:xfrm>
            <a:off x="7631493" y="5013617"/>
            <a:ext cx="1038223" cy="323851"/>
          </a:xfrm>
          <a:prstGeom prst="round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 anchor="ctr" anchorCtr="0"/>
          <a:lstStyle/>
          <a:p>
            <a:pPr lvl="0" algn="ctr"/>
            <a:r>
              <a:rPr lang="zh-CN" altLang="en-US" sz="1600" b="1">
                <a:solidFill>
                  <a:srgbClr val="000000"/>
                </a:solidFill>
              </a:rPr>
              <a:t>结束</a:t>
            </a:r>
            <a:endParaRPr lang="zh-CN" altLang="en-US" sz="1600" b="1" dirty="0">
              <a:solidFill>
                <a:srgbClr val="000000"/>
              </a:solidFill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34A329C1-5777-4C9F-A632-A068CDB12196}"/>
              </a:ext>
            </a:extLst>
          </p:cNvPr>
          <p:cNvSpPr/>
          <p:nvPr/>
        </p:nvSpPr>
        <p:spPr>
          <a:xfrm>
            <a:off x="9465885" y="1737369"/>
            <a:ext cx="2481770" cy="145341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OVS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运算数栈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</a:p>
          <a:p>
            <a:pPr>
              <a:lnSpc>
                <a:spcPct val="200000"/>
              </a:lnSpc>
            </a:pPr>
            <a:r>
              <a:rPr lang="en-US" altLang="zh-CN" b="1" dirty="0">
                <a:solidFill>
                  <a:srgbClr val="C00000"/>
                </a:solidFill>
              </a:rPr>
              <a:t>OPTR</a:t>
            </a:r>
            <a:r>
              <a:rPr lang="en-US" altLang="zh-CN" b="1" dirty="0">
                <a:solidFill>
                  <a:srgbClr val="002060"/>
                </a:solidFill>
              </a:rPr>
              <a:t>(</a:t>
            </a:r>
            <a:r>
              <a:rPr lang="zh-CN" altLang="en-US" b="1" dirty="0">
                <a:solidFill>
                  <a:srgbClr val="002060"/>
                </a:solidFill>
              </a:rPr>
              <a:t>运算符栈</a:t>
            </a:r>
            <a:r>
              <a:rPr lang="en-US" altLang="zh-CN" b="1" dirty="0">
                <a:solidFill>
                  <a:srgbClr val="002060"/>
                </a:solidFill>
              </a:rPr>
              <a:t>)</a:t>
            </a:r>
            <a:endParaRPr lang="zh-CN" altLang="en-US" b="1" dirty="0"/>
          </a:p>
        </p:txBody>
      </p:sp>
      <p:sp>
        <p:nvSpPr>
          <p:cNvPr id="64" name="Text Box 42">
            <a:extLst>
              <a:ext uri="{FF2B5EF4-FFF2-40B4-BE49-F238E27FC236}">
                <a16:creationId xmlns:a16="http://schemas.microsoft.com/office/drawing/2014/main" id="{94F16E17-CB9D-4F4C-87A6-C87315D20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0815" y="3322596"/>
            <a:ext cx="457200" cy="244475"/>
          </a:xfrm>
          <a:prstGeom prst="rect">
            <a:avLst/>
          </a:prstGeom>
          <a:solidFill>
            <a:srgbClr val="FFFFFF"/>
          </a:solidFill>
          <a:ln w="9525">
            <a:solidFill>
              <a:srgbClr val="FFFF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just" eaLnBrk="0" hangingPunct="0"/>
            <a:r>
              <a:rPr lang="en-US" altLang="zh-CN" sz="1600" b="1" dirty="0"/>
              <a:t>Y</a:t>
            </a:r>
          </a:p>
          <a:p>
            <a:pPr algn="just" eaLnBrk="0" hangingPunct="0"/>
            <a:endParaRPr lang="en-US" altLang="zh-CN" sz="1600" b="1" dirty="0"/>
          </a:p>
        </p:txBody>
      </p:sp>
      <p:sp>
        <p:nvSpPr>
          <p:cNvPr id="65" name="Line 22">
            <a:extLst>
              <a:ext uri="{FF2B5EF4-FFF2-40B4-BE49-F238E27FC236}">
                <a16:creationId xmlns:a16="http://schemas.microsoft.com/office/drawing/2014/main" id="{3A0B30AA-AC51-41B1-85F2-D594E535C4FF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1000" y="6131027"/>
            <a:ext cx="0" cy="345973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97E995B-530E-4568-A13F-C2DA76B0C420}"/>
              </a:ext>
            </a:extLst>
          </p:cNvPr>
          <p:cNvSpPr/>
          <p:nvPr/>
        </p:nvSpPr>
        <p:spPr>
          <a:xfrm>
            <a:off x="9112136" y="582272"/>
            <a:ext cx="1686680" cy="400110"/>
          </a:xfrm>
          <a:prstGeom prst="rect">
            <a:avLst/>
          </a:prstGeom>
          <a:solidFill>
            <a:srgbClr val="FFFFCC"/>
          </a:solidFill>
        </p:spPr>
        <p:txBody>
          <a:bodyPr wrap="none">
            <a:spAutoFit/>
          </a:bodyPr>
          <a:lstStyle/>
          <a:p>
            <a:r>
              <a:rPr lang="en-US" altLang="zh-CN" sz="2000" b="1" dirty="0"/>
              <a:t>A/B↑C+D*E#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Text Box 3">
            <a:extLst>
              <a:ext uri="{FF2B5EF4-FFF2-40B4-BE49-F238E27FC236}">
                <a16:creationId xmlns:a16="http://schemas.microsoft.com/office/drawing/2014/main" id="{778FBCA1-3C3B-4E02-ADD9-E6F29C01E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3110" y="471487"/>
            <a:ext cx="83820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/>
              <a:t>例：实现</a:t>
            </a:r>
            <a:r>
              <a:rPr lang="en-US" altLang="zh-CN" sz="2800" b="1" dirty="0"/>
              <a:t>A/B↑C+D*E#</a:t>
            </a:r>
            <a:r>
              <a:rPr lang="zh-CN" altLang="en-US" sz="2800" b="1" dirty="0"/>
              <a:t>的运算过程时栈区变化情况</a:t>
            </a:r>
            <a:endParaRPr lang="zh-CN" alt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37BD3BD-BC89-485C-930D-73D63563A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746" y="990600"/>
            <a:ext cx="9067800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BA29-F8AF-4DC3-AAD4-86C83143F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10363200" cy="1447800"/>
          </a:xfrm>
        </p:spPr>
        <p:txBody>
          <a:bodyPr/>
          <a:lstStyle/>
          <a:p>
            <a:r>
              <a:rPr lang="en-US" altLang="zh-CN" dirty="0"/>
              <a:t>3.1.4  </a:t>
            </a:r>
            <a:r>
              <a:rPr lang="zh-CN" altLang="en-US" dirty="0"/>
              <a:t>栈与递归的实现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110A9-128F-444D-AF2A-0EDE1407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2667000"/>
            <a:ext cx="10591800" cy="685800"/>
          </a:xfrm>
        </p:spPr>
        <p:txBody>
          <a:bodyPr/>
          <a:lstStyle/>
          <a:p>
            <a:r>
              <a:rPr lang="zh-CN" altLang="en-US" dirty="0"/>
              <a:t>自学。 </a:t>
            </a:r>
          </a:p>
        </p:txBody>
      </p:sp>
    </p:spTree>
    <p:extLst>
      <p:ext uri="{BB962C8B-B14F-4D97-AF65-F5344CB8AC3E}">
        <p14:creationId xmlns:p14="http://schemas.microsoft.com/office/powerpoint/2010/main" val="27804282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  </a:t>
            </a:r>
            <a:r>
              <a:rPr lang="zh-CN" altLang="en-US" dirty="0"/>
              <a:t>栈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1752600"/>
          </a:xfrm>
        </p:spPr>
        <p:txBody>
          <a:bodyPr/>
          <a:lstStyle/>
          <a:p>
            <a:r>
              <a:rPr lang="zh-CN" altLang="en-US" dirty="0"/>
              <a:t>栈是一种只能在一端进行插入或删除操作的线性表。</a:t>
            </a:r>
          </a:p>
          <a:p>
            <a:r>
              <a:rPr lang="zh-CN" altLang="en-US" dirty="0"/>
              <a:t>栈只能选取同一个端点进行插入和删除操作</a:t>
            </a:r>
          </a:p>
          <a:p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ACFDAA88-BCA8-440E-8BF5-81CF98A8D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6437" y="4018158"/>
            <a:ext cx="4824412" cy="504825"/>
          </a:xfrm>
          <a:prstGeom prst="rect">
            <a:avLst/>
          </a:prstGeom>
          <a:solidFill>
            <a:srgbClr val="92D050"/>
          </a:solidFill>
          <a:ln>
            <a:headEnd/>
            <a:tailEnd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1DA2D66B-F30B-4A53-8CEC-F36CB2101BA5}"/>
              </a:ext>
            </a:extLst>
          </p:cNvPr>
          <p:cNvGrpSpPr/>
          <p:nvPr/>
        </p:nvGrpSpPr>
        <p:grpSpPr>
          <a:xfrm>
            <a:off x="2743200" y="4665858"/>
            <a:ext cx="5832475" cy="856944"/>
            <a:chOff x="1476375" y="3890977"/>
            <a:chExt cx="5832475" cy="856944"/>
          </a:xfrm>
        </p:grpSpPr>
        <p:sp>
          <p:nvSpPr>
            <p:cNvPr id="6" name="Line 6">
              <a:extLst>
                <a:ext uri="{FF2B5EF4-FFF2-40B4-BE49-F238E27FC236}">
                  <a16:creationId xmlns:a16="http://schemas.microsoft.com/office/drawing/2014/main" id="{882D6960-08B2-47B2-A36C-081360B368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7" name="Text Box 8">
              <a:extLst>
                <a:ext uri="{FF2B5EF4-FFF2-40B4-BE49-F238E27FC236}">
                  <a16:creationId xmlns:a16="http://schemas.microsoft.com/office/drawing/2014/main" id="{6F2E3E56-6971-427B-9C5E-10C28A0AC3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8" name="Line 9">
              <a:extLst>
                <a:ext uri="{FF2B5EF4-FFF2-40B4-BE49-F238E27FC236}">
                  <a16:creationId xmlns:a16="http://schemas.microsoft.com/office/drawing/2014/main" id="{824FAE54-98C2-4A81-A6B1-562A7D3B6D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Text Box 10">
              <a:extLst>
                <a:ext uri="{FF2B5EF4-FFF2-40B4-BE49-F238E27FC236}">
                  <a16:creationId xmlns:a16="http://schemas.microsoft.com/office/drawing/2014/main" id="{78351FDF-10E1-473B-9385-674FF22770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0" name="TextBox 11">
            <a:extLst>
              <a:ext uri="{FF2B5EF4-FFF2-40B4-BE49-F238E27FC236}">
                <a16:creationId xmlns:a16="http://schemas.microsoft.com/office/drawing/2014/main" id="{CD4916D5-D9BC-46BE-85D3-69A6F663836B}"/>
              </a:ext>
            </a:extLst>
          </p:cNvPr>
          <p:cNvSpPr txBox="1"/>
          <p:nvPr/>
        </p:nvSpPr>
        <p:spPr>
          <a:xfrm>
            <a:off x="4695816" y="3560938"/>
            <a:ext cx="18573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b="1" dirty="0">
              <a:solidFill>
                <a:srgbClr val="3333FF"/>
              </a:solidFill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09549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E4BA29-F8AF-4DC3-AAD4-86C83143F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  </a:t>
            </a:r>
            <a:r>
              <a:rPr lang="zh-CN" altLang="en-US" dirty="0"/>
              <a:t>队列 </a:t>
            </a:r>
            <a:r>
              <a:rPr lang="en-US" altLang="zh-CN" dirty="0"/>
              <a:t>- 3.2.1 </a:t>
            </a:r>
            <a:r>
              <a:rPr lang="zh-CN" altLang="en-US" dirty="0"/>
              <a:t>队列的定义 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4E110A9-128F-444D-AF2A-0EDE1407A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685800"/>
          </a:xfrm>
        </p:spPr>
        <p:txBody>
          <a:bodyPr/>
          <a:lstStyle/>
          <a:p>
            <a:r>
              <a:rPr lang="zh-CN" altLang="en-US" dirty="0"/>
              <a:t>队列</a:t>
            </a:r>
            <a:r>
              <a:rPr lang="en-US" altLang="zh-CN" dirty="0"/>
              <a:t>(Queue)</a:t>
            </a:r>
            <a:r>
              <a:rPr lang="zh-CN" altLang="en-US" dirty="0"/>
              <a:t>简称队，它也是一种运算受限的线性表。 </a:t>
            </a:r>
          </a:p>
        </p:txBody>
      </p:sp>
      <p:sp>
        <p:nvSpPr>
          <p:cNvPr id="4" name="Text Box 10">
            <a:extLst>
              <a:ext uri="{FF2B5EF4-FFF2-40B4-BE49-F238E27FC236}">
                <a16:creationId xmlns:a16="http://schemas.microsoft.com/office/drawing/2014/main" id="{ECFAA07C-A5F8-4484-A9A9-07107B6E9B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3956" y="5259350"/>
            <a:ext cx="9353576" cy="4540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ct val="50000"/>
              </a:spcBef>
            </a:pPr>
            <a:r>
              <a:rPr kumimoji="1" lang="zh-CN" altLang="en-US" b="1" dirty="0">
                <a:solidFill>
                  <a:srgbClr val="0000FF"/>
                </a:solidFill>
                <a:latin typeface="微软雅黑" pitchFamily="34" charset="-122"/>
                <a:ea typeface="微软雅黑" pitchFamily="34" charset="-122"/>
                <a:cs typeface="Times New Roman" pitchFamily="18" charset="0"/>
              </a:rPr>
              <a:t>       队列只能选取一个端点进行插入操作，另一个端点进行删除操作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EEC14C3-1F55-435C-B144-BCBE1FECB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79613" y="3226616"/>
            <a:ext cx="4824412" cy="5048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sz="2400" b="1">
              <a:solidFill>
                <a:prstClr val="white"/>
              </a:solidFill>
            </a:endParaRP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4AD9DFD5-1F17-4A58-BEBC-7AB41232932E}"/>
              </a:ext>
            </a:extLst>
          </p:cNvPr>
          <p:cNvGrpSpPr/>
          <p:nvPr/>
        </p:nvGrpSpPr>
        <p:grpSpPr>
          <a:xfrm>
            <a:off x="1476375" y="3874316"/>
            <a:ext cx="5832475" cy="918499"/>
            <a:chOff x="1476375" y="3890977"/>
            <a:chExt cx="5832475" cy="918499"/>
          </a:xfrm>
        </p:grpSpPr>
        <p:sp>
          <p:nvSpPr>
            <p:cNvPr id="7" name="Line 6">
              <a:extLst>
                <a:ext uri="{FF2B5EF4-FFF2-40B4-BE49-F238E27FC236}">
                  <a16:creationId xmlns:a16="http://schemas.microsoft.com/office/drawing/2014/main" id="{21906CAA-4101-44BD-9790-CA69B91208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51050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E9693D3-E40C-45EB-8E82-8CAAB20CE5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375" y="4286256"/>
              <a:ext cx="1150938" cy="5232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  <p:sp>
          <p:nvSpPr>
            <p:cNvPr id="9" name="Line 9">
              <a:extLst>
                <a:ext uri="{FF2B5EF4-FFF2-40B4-BE49-F238E27FC236}">
                  <a16:creationId xmlns:a16="http://schemas.microsoft.com/office/drawing/2014/main" id="{82D1C09B-1C79-448A-9CF5-F207EE4D46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32588" y="3890977"/>
              <a:ext cx="0" cy="360363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6D1B3290-9D81-4370-B014-E18AB038A4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57913" y="4286256"/>
              <a:ext cx="1150937" cy="52322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端点</a:t>
              </a:r>
              <a:r>
                <a:rPr lang="en-US" altLang="zh-CN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2</a:t>
              </a:r>
            </a:p>
          </p:txBody>
        </p:sp>
      </p:grpSp>
      <p:sp>
        <p:nvSpPr>
          <p:cNvPr id="11" name="TextBox 17">
            <a:extLst>
              <a:ext uri="{FF2B5EF4-FFF2-40B4-BE49-F238E27FC236}">
                <a16:creationId xmlns:a16="http://schemas.microsoft.com/office/drawing/2014/main" id="{F40FCEB5-0302-4207-BCBC-67248C8C9381}"/>
              </a:ext>
            </a:extLst>
          </p:cNvPr>
          <p:cNvSpPr txBox="1"/>
          <p:nvPr/>
        </p:nvSpPr>
        <p:spPr>
          <a:xfrm>
            <a:off x="3352800" y="2747109"/>
            <a:ext cx="18573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线性表</a:t>
            </a:r>
            <a:endParaRPr lang="zh-CN" altLang="en-US" sz="28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359657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81000" y="533400"/>
            <a:ext cx="11658600" cy="3616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 marL="342900" indent="-3429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☺"/>
              <a:defRPr lang="en-US" altLang="zh-CN" sz="2600" b="1" baseline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Times New Roman" panose="02020603050405020304" pitchFamily="18" charset="0"/>
              <a:buChar char="♫"/>
              <a:defRPr lang="en-US" altLang="zh-CN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2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>
              <a:lnSpc>
                <a:spcPct val="150000"/>
              </a:lnSpc>
              <a:spcBef>
                <a:spcPts val="600"/>
              </a:spcBef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>
              <a:lnSpc>
                <a:spcPct val="150000"/>
              </a:lnSpc>
              <a:spcBef>
                <a:spcPts val="600"/>
              </a:spcBef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6pPr>
            <a:lvl7pPr marL="26860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7pPr>
            <a:lvl8pPr marL="31432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8pPr>
            <a:lvl9pPr marL="360045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latin typeface="+mn-lt"/>
              </a:defRPr>
            </a:lvl9pPr>
          </a:lstStyle>
          <a:p>
            <a:r>
              <a:rPr lang="zh-CN" altLang="en-US" sz="2500" dirty="0"/>
              <a:t>把进行插入的一端称做</a:t>
            </a:r>
            <a:r>
              <a:rPr lang="zh-CN" altLang="en-US" sz="2500" dirty="0">
                <a:solidFill>
                  <a:srgbClr val="C00000"/>
                </a:solidFill>
              </a:rPr>
              <a:t>队尾（</a:t>
            </a:r>
            <a:r>
              <a:rPr lang="en-US" altLang="zh-CN" sz="2500" dirty="0">
                <a:solidFill>
                  <a:srgbClr val="C00000"/>
                </a:solidFill>
              </a:rPr>
              <a:t>rear</a:t>
            </a:r>
            <a:r>
              <a:rPr lang="zh-CN" altLang="en-US" sz="2500" dirty="0">
                <a:solidFill>
                  <a:srgbClr val="C00000"/>
                </a:solidFill>
              </a:rPr>
              <a:t>）</a:t>
            </a:r>
            <a:r>
              <a:rPr lang="zh-CN" altLang="en-US" sz="2500" dirty="0"/>
              <a:t>。</a:t>
            </a:r>
            <a:endParaRPr lang="en-US" altLang="zh-CN" sz="2500" dirty="0"/>
          </a:p>
          <a:p>
            <a:r>
              <a:rPr lang="zh-CN" altLang="en-US" sz="2500" dirty="0"/>
              <a:t>进行删除的一端称做</a:t>
            </a:r>
            <a:r>
              <a:rPr lang="zh-CN" altLang="en-US" sz="2500" dirty="0">
                <a:solidFill>
                  <a:srgbClr val="C00000"/>
                </a:solidFill>
              </a:rPr>
              <a:t>队首</a:t>
            </a:r>
            <a:r>
              <a:rPr lang="zh-CN" altLang="en-US" sz="2500" dirty="0"/>
              <a:t>或</a:t>
            </a:r>
            <a:r>
              <a:rPr lang="zh-CN" altLang="en-US" sz="2500" dirty="0">
                <a:solidFill>
                  <a:srgbClr val="C00000"/>
                </a:solidFill>
              </a:rPr>
              <a:t>队头（</a:t>
            </a:r>
            <a:r>
              <a:rPr lang="en-US" altLang="zh-CN" sz="2500" dirty="0">
                <a:solidFill>
                  <a:srgbClr val="C00000"/>
                </a:solidFill>
              </a:rPr>
              <a:t>front</a:t>
            </a:r>
            <a:r>
              <a:rPr lang="zh-CN" altLang="en-US" sz="2500" dirty="0">
                <a:solidFill>
                  <a:srgbClr val="C00000"/>
                </a:solidFill>
              </a:rPr>
              <a:t>）</a:t>
            </a:r>
            <a:r>
              <a:rPr lang="zh-CN" altLang="en-US" sz="2500" dirty="0"/>
              <a:t>。</a:t>
            </a:r>
          </a:p>
          <a:p>
            <a:r>
              <a:rPr lang="zh-CN" altLang="en-US" sz="2500" dirty="0"/>
              <a:t>向队列中插入新元素称为</a:t>
            </a:r>
            <a:r>
              <a:rPr lang="zh-CN" altLang="en-US" sz="2500" dirty="0">
                <a:solidFill>
                  <a:srgbClr val="C00000"/>
                </a:solidFill>
              </a:rPr>
              <a:t>进队</a:t>
            </a:r>
            <a:r>
              <a:rPr lang="zh-CN" altLang="en-US" sz="2500" dirty="0"/>
              <a:t>或</a:t>
            </a:r>
            <a:r>
              <a:rPr lang="zh-CN" altLang="en-US" sz="2500" dirty="0">
                <a:solidFill>
                  <a:srgbClr val="C00000"/>
                </a:solidFill>
              </a:rPr>
              <a:t>入队</a:t>
            </a:r>
            <a:r>
              <a:rPr lang="zh-CN" altLang="en-US" sz="2500" dirty="0"/>
              <a:t>，新元素进队后就成为新的队尾元素。</a:t>
            </a:r>
            <a:endParaRPr lang="en-US" altLang="zh-CN" sz="2500" dirty="0"/>
          </a:p>
          <a:p>
            <a:r>
              <a:rPr lang="zh-CN" altLang="en-US" sz="2500" dirty="0"/>
              <a:t>从队列中删除元素称为</a:t>
            </a:r>
            <a:r>
              <a:rPr lang="zh-CN" altLang="en-US" sz="2500" dirty="0">
                <a:solidFill>
                  <a:srgbClr val="C00000"/>
                </a:solidFill>
              </a:rPr>
              <a:t>出队</a:t>
            </a:r>
            <a:r>
              <a:rPr lang="zh-CN" altLang="en-US" sz="2500" dirty="0"/>
              <a:t>或</a:t>
            </a:r>
            <a:r>
              <a:rPr lang="zh-CN" altLang="en-US" sz="2500" dirty="0">
                <a:solidFill>
                  <a:srgbClr val="C00000"/>
                </a:solidFill>
              </a:rPr>
              <a:t>离队</a:t>
            </a:r>
            <a:r>
              <a:rPr lang="zh-CN" altLang="en-US" sz="2500" dirty="0"/>
              <a:t>，元素出队后，其后继元素就成为队首元素。</a:t>
            </a:r>
            <a:endParaRPr lang="en-US" altLang="zh-CN" sz="2500" dirty="0"/>
          </a:p>
          <a:p>
            <a:r>
              <a:rPr lang="zh-CN" altLang="en-US" sz="2500" dirty="0"/>
              <a:t>队列具有</a:t>
            </a:r>
            <a:r>
              <a:rPr lang="zh-CN" altLang="en-US" sz="2500" dirty="0">
                <a:solidFill>
                  <a:srgbClr val="C00000"/>
                </a:solidFill>
              </a:rPr>
              <a:t>先进先出</a:t>
            </a:r>
            <a:r>
              <a:rPr lang="zh-CN" altLang="en-US" sz="2500" dirty="0"/>
              <a:t> </a:t>
            </a:r>
            <a:r>
              <a:rPr lang="en-US" altLang="zh-CN" sz="2500" dirty="0"/>
              <a:t>(Fist In Fist Out</a:t>
            </a:r>
            <a:r>
              <a:rPr lang="zh-CN" altLang="en-US" sz="2500" dirty="0"/>
              <a:t>，缩写为</a:t>
            </a:r>
            <a:r>
              <a:rPr lang="en-US" altLang="zh-CN" sz="2500" dirty="0">
                <a:solidFill>
                  <a:srgbClr val="C00000"/>
                </a:solidFill>
              </a:rPr>
              <a:t>FIFO</a:t>
            </a:r>
            <a:r>
              <a:rPr lang="en-US" altLang="zh-CN" sz="2500" dirty="0"/>
              <a:t>)</a:t>
            </a:r>
            <a:r>
              <a:rPr lang="zh-CN" altLang="en-US" sz="2500" dirty="0"/>
              <a:t>的特性</a:t>
            </a:r>
          </a:p>
        </p:txBody>
      </p:sp>
      <p:sp>
        <p:nvSpPr>
          <p:cNvPr id="3075" name="Rectangle 4"/>
          <p:cNvSpPr>
            <a:spLocks noChangeArrowheads="1"/>
          </p:cNvSpPr>
          <p:nvPr/>
        </p:nvSpPr>
        <p:spPr bwMode="auto">
          <a:xfrm>
            <a:off x="3505200" y="4719879"/>
            <a:ext cx="4824413" cy="50482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sz="2800" b="1">
              <a:solidFill>
                <a:prstClr val="white"/>
              </a:solidFill>
            </a:endParaRPr>
          </a:p>
        </p:txBody>
      </p:sp>
      <p:sp>
        <p:nvSpPr>
          <p:cNvPr id="3078" name="Text Box 7"/>
          <p:cNvSpPr txBox="1">
            <a:spLocks noChangeArrowheads="1"/>
          </p:cNvSpPr>
          <p:nvPr/>
        </p:nvSpPr>
        <p:spPr bwMode="auto">
          <a:xfrm>
            <a:off x="7897813" y="5296139"/>
            <a:ext cx="963612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队尾</a:t>
            </a:r>
          </a:p>
        </p:txBody>
      </p:sp>
      <p:sp>
        <p:nvSpPr>
          <p:cNvPr id="3079" name="Text Box 8"/>
          <p:cNvSpPr txBox="1">
            <a:spLocks noChangeArrowheads="1"/>
          </p:cNvSpPr>
          <p:nvPr/>
        </p:nvSpPr>
        <p:spPr bwMode="auto">
          <a:xfrm>
            <a:off x="3048000" y="5296139"/>
            <a:ext cx="963612" cy="52322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队头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83956" y="5643843"/>
            <a:ext cx="20002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zh-CN" altLang="en-US" sz="2800" b="1" dirty="0">
                <a:solidFill>
                  <a:schemeClr val="accent6">
                    <a:lumMod val="75000"/>
                  </a:schemeClr>
                </a:solidFill>
                <a:ea typeface="楷体" pitchFamily="49" charset="-122"/>
                <a:cs typeface="Times New Roman" pitchFamily="18" charset="0"/>
              </a:rPr>
              <a:t>队列示意图</a:t>
            </a:r>
            <a:endParaRPr lang="zh-CN" altLang="en-US" sz="2800" b="1" dirty="0">
              <a:solidFill>
                <a:schemeClr val="accent6">
                  <a:lumMod val="75000"/>
                </a:schemeClr>
              </a:solidFill>
              <a:ea typeface="楷体_GB2312" pitchFamily="49" charset="-122"/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1972546" y="4438884"/>
            <a:ext cx="1385017" cy="954107"/>
            <a:chOff x="928662" y="3671832"/>
            <a:chExt cx="950959" cy="954107"/>
          </a:xfrm>
        </p:grpSpPr>
        <p:sp>
          <p:nvSpPr>
            <p:cNvPr id="3077" name="Line 6"/>
            <p:cNvSpPr>
              <a:spLocks noChangeShapeType="1"/>
            </p:cNvSpPr>
            <p:nvPr/>
          </p:nvSpPr>
          <p:spPr bwMode="auto">
            <a:xfrm flipH="1">
              <a:off x="1303358" y="4206827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28662" y="3671832"/>
              <a:ext cx="857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出队</a:t>
              </a: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8474075" y="4481803"/>
            <a:ext cx="1508125" cy="954107"/>
            <a:chOff x="6996133" y="3714752"/>
            <a:chExt cx="933453" cy="954107"/>
          </a:xfrm>
        </p:grpSpPr>
        <p:sp>
          <p:nvSpPr>
            <p:cNvPr id="3076" name="Line 5"/>
            <p:cNvSpPr>
              <a:spLocks noChangeShapeType="1"/>
            </p:cNvSpPr>
            <p:nvPr/>
          </p:nvSpPr>
          <p:spPr bwMode="auto">
            <a:xfrm flipH="1">
              <a:off x="6996133" y="4240164"/>
              <a:ext cx="576263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072330" y="3714752"/>
              <a:ext cx="857256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800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进队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434169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6AB3CE72-08F9-4C99-8169-2B19C5A69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队列的抽象数据类型定义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75D7470A-02C0-4B72-9811-2A6AB4D43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11480800" cy="5181600"/>
          </a:xfrm>
          <a:noFill/>
          <a:ln/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/>
              <a:t>ADT  Queue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800" dirty="0"/>
              <a:t>数据元素：可以是任意类型的数据，但必须属于同一个数据对象。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800" dirty="0"/>
              <a:t>关系：队列中数据元素之间是线性关系。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1800" dirty="0"/>
              <a:t>基本操作：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InitQueue</a:t>
            </a:r>
            <a:r>
              <a:rPr lang="en-US" altLang="zh-CN" sz="1800" dirty="0"/>
              <a:t>(&amp;Q)</a:t>
            </a:r>
            <a:r>
              <a:rPr lang="zh-CN" altLang="en-US" sz="1800" dirty="0"/>
              <a:t>：初始化操作。设置一个空队列。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IsEmpty</a:t>
            </a:r>
            <a:r>
              <a:rPr lang="en-US" altLang="zh-CN" sz="1800" dirty="0"/>
              <a:t>(Q)</a:t>
            </a:r>
            <a:r>
              <a:rPr lang="zh-CN" altLang="en-US" sz="1800" dirty="0"/>
              <a:t>：判空操作。若队列为空，则返回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IsFull</a:t>
            </a:r>
            <a:r>
              <a:rPr lang="en-US" altLang="zh-CN" sz="1800" dirty="0"/>
              <a:t>(Q)</a:t>
            </a:r>
            <a:r>
              <a:rPr lang="zh-CN" altLang="en-US" sz="1800" dirty="0"/>
              <a:t>：判满操作。若队列为满，则返回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EnterQueue</a:t>
            </a:r>
            <a:r>
              <a:rPr lang="en-US" altLang="zh-CN" sz="1800" dirty="0"/>
              <a:t>(&amp;Q</a:t>
            </a:r>
            <a:r>
              <a:rPr lang="zh-CN" altLang="en-US" sz="1800" dirty="0"/>
              <a:t>，</a:t>
            </a:r>
            <a:r>
              <a:rPr lang="en-US" altLang="zh-CN" sz="1800" dirty="0"/>
              <a:t>x)</a:t>
            </a:r>
            <a:r>
              <a:rPr lang="zh-CN" altLang="en-US" sz="1800" dirty="0"/>
              <a:t>：进队操作。在队列</a:t>
            </a:r>
            <a:r>
              <a:rPr lang="en-US" altLang="zh-CN" sz="1800" dirty="0"/>
              <a:t>Q</a:t>
            </a:r>
            <a:r>
              <a:rPr lang="zh-CN" altLang="en-US" sz="1800" dirty="0"/>
              <a:t>的队尾插入</a:t>
            </a:r>
            <a:r>
              <a:rPr lang="en-US" altLang="zh-CN" sz="1800" dirty="0"/>
              <a:t>x</a:t>
            </a:r>
            <a:r>
              <a:rPr lang="zh-CN" altLang="en-US" sz="1800" dirty="0"/>
              <a:t>。操作成功，返回值为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，否则返回值为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DeleteQueue</a:t>
            </a:r>
            <a:r>
              <a:rPr lang="en-US" altLang="zh-CN" sz="1800" dirty="0"/>
              <a:t>(&amp;</a:t>
            </a:r>
            <a:r>
              <a:rPr lang="en-US" altLang="zh-CN" sz="1800" dirty="0" err="1"/>
              <a:t>Q,&amp;x</a:t>
            </a:r>
            <a:r>
              <a:rPr lang="en-US" altLang="zh-CN" sz="1800" dirty="0"/>
              <a:t>)</a:t>
            </a:r>
            <a:r>
              <a:rPr lang="zh-CN" altLang="en-US" sz="1800" dirty="0"/>
              <a:t>：出队操作。使队列</a:t>
            </a:r>
            <a:r>
              <a:rPr lang="en-US" altLang="zh-CN" sz="1800" dirty="0"/>
              <a:t>Q</a:t>
            </a:r>
            <a:r>
              <a:rPr lang="zh-CN" altLang="en-US" sz="1800" dirty="0"/>
              <a:t>的队头元素出队，并用</a:t>
            </a:r>
            <a:r>
              <a:rPr lang="en-US" altLang="zh-CN" sz="1800" dirty="0"/>
              <a:t>x</a:t>
            </a:r>
            <a:r>
              <a:rPr lang="zh-CN" altLang="en-US" sz="1800" dirty="0"/>
              <a:t>带回其值。操作成功，返回值为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，否则返回值为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GetHead</a:t>
            </a:r>
            <a:r>
              <a:rPr lang="zh-CN" altLang="en-US" sz="1800" dirty="0"/>
              <a:t>（</a:t>
            </a:r>
            <a:r>
              <a:rPr lang="en-US" altLang="zh-CN" sz="1800" dirty="0" err="1"/>
              <a:t>Q,&amp;x</a:t>
            </a:r>
            <a:r>
              <a:rPr lang="zh-CN" altLang="en-US" sz="1800" dirty="0"/>
              <a:t>）：取队头元素操作。用</a:t>
            </a:r>
            <a:r>
              <a:rPr lang="en-US" altLang="zh-CN" sz="1800" dirty="0"/>
              <a:t>x</a:t>
            </a:r>
            <a:r>
              <a:rPr lang="zh-CN" altLang="en-US" sz="1800" dirty="0"/>
              <a:t>取得队头元素的值。操作成功，返回</a:t>
            </a:r>
            <a:r>
              <a:rPr lang="en-US" altLang="zh-CN" sz="1800" dirty="0"/>
              <a:t>TRUE</a:t>
            </a:r>
            <a:r>
              <a:rPr lang="zh-CN" altLang="en-US" sz="1800" dirty="0"/>
              <a:t>，否则返回值为</a:t>
            </a:r>
            <a:r>
              <a:rPr lang="en-US" altLang="zh-CN" sz="1800" dirty="0"/>
              <a:t>FALSE</a:t>
            </a:r>
            <a:r>
              <a:rPr lang="zh-CN" altLang="en-US" sz="1800" dirty="0"/>
              <a:t>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ClearQueue</a:t>
            </a:r>
            <a:r>
              <a:rPr lang="en-US" altLang="zh-CN" sz="1800" dirty="0"/>
              <a:t>(&amp;Q)</a:t>
            </a:r>
            <a:r>
              <a:rPr lang="zh-CN" altLang="en-US" sz="1800" dirty="0"/>
              <a:t>：队列置空操作。将队列</a:t>
            </a:r>
            <a:r>
              <a:rPr lang="en-US" altLang="zh-CN" sz="1800" dirty="0"/>
              <a:t>Q</a:t>
            </a:r>
            <a:r>
              <a:rPr lang="zh-CN" altLang="en-US" sz="1800" dirty="0"/>
              <a:t>置为空队列。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1800" dirty="0" err="1"/>
              <a:t>DestroyQueue</a:t>
            </a:r>
            <a:r>
              <a:rPr lang="en-US" altLang="zh-CN" sz="1800" dirty="0"/>
              <a:t>(&amp;Q)</a:t>
            </a:r>
            <a:r>
              <a:rPr lang="zh-CN" altLang="en-US" sz="1800" dirty="0"/>
              <a:t>： 队列销毁操作。释放队列的空间。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5BAC55DC-A9C1-419B-AF9C-0BD9C3A8E7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3.2.2 </a:t>
            </a:r>
            <a:r>
              <a:rPr lang="zh-CN" altLang="en-US" dirty="0"/>
              <a:t>队列的表示与实现</a:t>
            </a: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361B3328-F915-4D77-87A8-497A4ECA49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752600"/>
            <a:ext cx="11480800" cy="4800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dirty="0"/>
              <a:t>既然队列中元素逻辑关系与线性表的相同，队列可以采用与线性表相同的存储结构。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B55A745-6119-424F-8F37-5EAC31F1774F}"/>
              </a:ext>
            </a:extLst>
          </p:cNvPr>
          <p:cNvGrpSpPr/>
          <p:nvPr/>
        </p:nvGrpSpPr>
        <p:grpSpPr>
          <a:xfrm>
            <a:off x="2819400" y="3450336"/>
            <a:ext cx="5741974" cy="1674157"/>
            <a:chOff x="2563826" y="4211659"/>
            <a:chExt cx="5741974" cy="1674157"/>
          </a:xfrm>
        </p:grpSpPr>
        <p:sp>
          <p:nvSpPr>
            <p:cNvPr id="5" name="Text Box 5">
              <a:extLst>
                <a:ext uri="{FF2B5EF4-FFF2-40B4-BE49-F238E27FC236}">
                  <a16:creationId xmlns:a16="http://schemas.microsoft.com/office/drawing/2014/main" id="{E127B641-BE03-48CA-A0EE-790060B62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3182" y="4211659"/>
              <a:ext cx="992201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队列</a:t>
              </a:r>
            </a:p>
          </p:txBody>
        </p:sp>
        <p:sp>
          <p:nvSpPr>
            <p:cNvPr id="6" name="Freeform 6">
              <a:extLst>
                <a:ext uri="{FF2B5EF4-FFF2-40B4-BE49-F238E27FC236}">
                  <a16:creationId xmlns:a16="http://schemas.microsoft.com/office/drawing/2014/main" id="{A6DAA758-C256-4D04-A74D-7A09940656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8244" y="4714896"/>
              <a:ext cx="423863" cy="660400"/>
            </a:xfrm>
            <a:custGeom>
              <a:avLst/>
              <a:gdLst/>
              <a:ahLst/>
              <a:cxnLst>
                <a:cxn ang="0">
                  <a:pos x="267" y="0"/>
                </a:cxn>
                <a:cxn ang="0">
                  <a:pos x="0" y="416"/>
                </a:cxn>
              </a:cxnLst>
              <a:rect l="0" t="0" r="r" b="b"/>
              <a:pathLst>
                <a:path w="267" h="416">
                  <a:moveTo>
                    <a:pt x="267" y="0"/>
                  </a:moveTo>
                  <a:lnTo>
                    <a:pt x="0" y="416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2D6B1D17-D97F-46AE-8BC6-472FEFA14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5343" y="4714896"/>
              <a:ext cx="423857" cy="66040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56" y="368"/>
                </a:cxn>
              </a:cxnLst>
              <a:rect l="0" t="0" r="r" b="b"/>
              <a:pathLst>
                <a:path w="256" h="368">
                  <a:moveTo>
                    <a:pt x="0" y="0"/>
                  </a:moveTo>
                  <a:lnTo>
                    <a:pt x="256" y="368"/>
                  </a:lnTo>
                </a:path>
              </a:pathLst>
            </a:custGeom>
            <a:noFill/>
            <a:ln w="38100" cap="flat" cmpd="sng">
              <a:solidFill>
                <a:srgbClr val="FF00FF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Text Box 8">
              <a:extLst>
                <a:ext uri="{FF2B5EF4-FFF2-40B4-BE49-F238E27FC236}">
                  <a16:creationId xmlns:a16="http://schemas.microsoft.com/office/drawing/2014/main" id="{5B6A387D-1C55-46FF-A774-10AB25591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63826" y="5362596"/>
              <a:ext cx="1935155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顺序队列</a:t>
              </a:r>
              <a:endParaRPr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</p:txBody>
        </p:sp>
        <p:sp>
          <p:nvSpPr>
            <p:cNvPr id="9" name="Text Box 9">
              <a:extLst>
                <a:ext uri="{FF2B5EF4-FFF2-40B4-BE49-F238E27FC236}">
                  <a16:creationId xmlns:a16="http://schemas.microsoft.com/office/drawing/2014/main" id="{E1E6CB88-5A37-440A-B553-E408D548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98981" y="5362596"/>
              <a:ext cx="1439863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0000FF"/>
                  </a:solidFill>
                  <a:ea typeface="楷体" pitchFamily="49" charset="-122"/>
                  <a:cs typeface="Times New Roman" pitchFamily="18" charset="0"/>
                </a:rPr>
                <a:t>链队列</a:t>
              </a:r>
            </a:p>
          </p:txBody>
        </p:sp>
        <p:sp>
          <p:nvSpPr>
            <p:cNvPr id="10" name="Text Box 10">
              <a:extLst>
                <a:ext uri="{FF2B5EF4-FFF2-40B4-BE49-F238E27FC236}">
                  <a16:creationId xmlns:a16="http://schemas.microsoft.com/office/drawing/2014/main" id="{1A97F27C-B703-41BA-A94B-C67F21AD44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43680" y="4211659"/>
              <a:ext cx="1809720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逻辑结构</a:t>
              </a:r>
            </a:p>
          </p:txBody>
        </p:sp>
        <p:sp>
          <p:nvSpPr>
            <p:cNvPr id="11" name="Text Box 11">
              <a:extLst>
                <a:ext uri="{FF2B5EF4-FFF2-40B4-BE49-F238E27FC236}">
                  <a16:creationId xmlns:a16="http://schemas.microsoft.com/office/drawing/2014/main" id="{2BBC6439-A636-435D-85B0-8AD8CC2053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70644" y="5362596"/>
              <a:ext cx="193515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sz="2800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存储结构</a:t>
              </a:r>
            </a:p>
          </p:txBody>
        </p:sp>
        <p:sp>
          <p:nvSpPr>
            <p:cNvPr id="12" name="Line 12">
              <a:extLst>
                <a:ext uri="{FF2B5EF4-FFF2-40B4-BE49-F238E27FC236}">
                  <a16:creationId xmlns:a16="http://schemas.microsoft.com/office/drawing/2014/main" id="{9B6A1344-5893-45C8-B221-FD3FF1C8734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62800" y="4643459"/>
              <a:ext cx="0" cy="719137"/>
            </a:xfrm>
            <a:prstGeom prst="line">
              <a:avLst/>
            </a:prstGeom>
            <a:noFill/>
            <a:ln w="38100">
              <a:solidFill>
                <a:srgbClr val="FF00FF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sz="2800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E56230DD-18C6-4C36-8415-3CEA02A14F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链队列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C18FBEF4-81C6-4CB9-A4E3-3D3A1B5EA0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423994"/>
            <a:ext cx="6019800" cy="2233599"/>
          </a:xfrm>
          <a:ln w="28575">
            <a:solidFill>
              <a:srgbClr val="C00000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dirty="0"/>
              <a:t>typedef struct Node{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</a:t>
            </a:r>
            <a:r>
              <a:rPr lang="en-US" altLang="zh-CN" sz="2300" dirty="0" err="1"/>
              <a:t>QueueElementType</a:t>
            </a:r>
            <a:r>
              <a:rPr lang="en-US" altLang="zh-CN" sz="2300" dirty="0"/>
              <a:t>  data; </a:t>
            </a:r>
            <a:r>
              <a:rPr lang="en-US" altLang="zh-CN" sz="2300" dirty="0">
                <a:solidFill>
                  <a:srgbClr val="CC00CC"/>
                </a:solidFill>
              </a:rPr>
              <a:t>/*</a:t>
            </a:r>
            <a:r>
              <a:rPr lang="zh-CN" altLang="en-US" sz="2300" dirty="0">
                <a:solidFill>
                  <a:srgbClr val="CC00CC"/>
                </a:solidFill>
              </a:rPr>
              <a:t>数据域*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struct Node        *next;      </a:t>
            </a:r>
            <a:r>
              <a:rPr lang="en-US" altLang="zh-CN" sz="2300" dirty="0">
                <a:solidFill>
                  <a:srgbClr val="CC00CC"/>
                </a:solidFill>
              </a:rPr>
              <a:t>/*</a:t>
            </a:r>
            <a:r>
              <a:rPr lang="zh-CN" altLang="en-US" sz="2300" dirty="0">
                <a:solidFill>
                  <a:srgbClr val="CC00CC"/>
                </a:solidFill>
              </a:rPr>
              <a:t>指针域*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}</a:t>
            </a:r>
            <a:r>
              <a:rPr lang="en-US" altLang="zh-CN" sz="2300" dirty="0" err="1"/>
              <a:t>LinkQueueNode</a:t>
            </a:r>
            <a:r>
              <a:rPr lang="en-US" altLang="zh-CN" sz="2300" dirty="0"/>
              <a:t>;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EEF3927F-07B4-4992-866C-F34FA6D7ED82}"/>
              </a:ext>
            </a:extLst>
          </p:cNvPr>
          <p:cNvGrpSpPr/>
          <p:nvPr/>
        </p:nvGrpSpPr>
        <p:grpSpPr>
          <a:xfrm>
            <a:off x="1828800" y="4343400"/>
            <a:ext cx="8224455" cy="1350091"/>
            <a:chOff x="3515108" y="4683054"/>
            <a:chExt cx="8224455" cy="1350091"/>
          </a:xfrm>
        </p:grpSpPr>
        <p:sp>
          <p:nvSpPr>
            <p:cNvPr id="4" name="Rectangle 9">
              <a:extLst>
                <a:ext uri="{FF2B5EF4-FFF2-40B4-BE49-F238E27FC236}">
                  <a16:creationId xmlns:a16="http://schemas.microsoft.com/office/drawing/2014/main" id="{E5F1C53C-4F70-4B3F-8F08-D935FF6C4D8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895" y="5143989"/>
              <a:ext cx="547115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5" name="Rectangle 12">
              <a:extLst>
                <a:ext uri="{FF2B5EF4-FFF2-40B4-BE49-F238E27FC236}">
                  <a16:creationId xmlns:a16="http://schemas.microsoft.com/office/drawing/2014/main" id="{06DF342B-24B4-41F9-9718-3C487D7912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13450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6" name="Rectangle 13">
              <a:extLst>
                <a:ext uri="{FF2B5EF4-FFF2-40B4-BE49-F238E27FC236}">
                  <a16:creationId xmlns:a16="http://schemas.microsoft.com/office/drawing/2014/main" id="{DA7C0553-153A-407C-B1EC-64559C49B1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18275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7" name="Line 14">
              <a:extLst>
                <a:ext uri="{FF2B5EF4-FFF2-40B4-BE49-F238E27FC236}">
                  <a16:creationId xmlns:a16="http://schemas.microsoft.com/office/drawing/2014/main" id="{0C6D77BE-72E1-4D44-9EC4-8EC9007DC3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1287" y="5359400"/>
              <a:ext cx="792163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8" name="Rectangle 15">
              <a:extLst>
                <a:ext uri="{FF2B5EF4-FFF2-40B4-BE49-F238E27FC236}">
                  <a16:creationId xmlns:a16="http://schemas.microsoft.com/office/drawing/2014/main" id="{6FF1A8AE-3F39-4AB9-9A6C-1999CEF724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6338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  <p:sp>
          <p:nvSpPr>
            <p:cNvPr id="9" name="Rectangle 16">
              <a:extLst>
                <a:ext uri="{FF2B5EF4-FFF2-40B4-BE49-F238E27FC236}">
                  <a16:creationId xmlns:a16="http://schemas.microsoft.com/office/drawing/2014/main" id="{DFA3C0CF-4CD8-4608-B457-7BD34858F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1163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Line 17">
              <a:extLst>
                <a:ext uri="{FF2B5EF4-FFF2-40B4-BE49-F238E27FC236}">
                  <a16:creationId xmlns:a16="http://schemas.microsoft.com/office/drawing/2014/main" id="{749735E4-4FE5-4A8A-9336-9A3A29D4B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70688" y="5359400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1" name="Rectangle 18">
              <a:extLst>
                <a:ext uri="{FF2B5EF4-FFF2-40B4-BE49-F238E27FC236}">
                  <a16:creationId xmlns:a16="http://schemas.microsoft.com/office/drawing/2014/main" id="{FA74DCAA-C797-4BE9-8B10-82364A8353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694988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r>
                <a:rPr lang="en-US" altLang="zh-CN" b="1" i="1" baseline="-2500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n</a:t>
              </a:r>
            </a:p>
          </p:txBody>
        </p:sp>
        <p:sp>
          <p:nvSpPr>
            <p:cNvPr id="12" name="Rectangle 19">
              <a:extLst>
                <a:ext uri="{FF2B5EF4-FFF2-40B4-BE49-F238E27FC236}">
                  <a16:creationId xmlns:a16="http://schemas.microsoft.com/office/drawing/2014/main" id="{10047C1C-65C6-43A1-B01D-4CFDE08533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99813" y="5143500"/>
              <a:ext cx="539750" cy="431800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13" name="Line 20">
              <a:extLst>
                <a:ext uri="{FF2B5EF4-FFF2-40B4-BE49-F238E27FC236}">
                  <a16:creationId xmlns:a16="http://schemas.microsoft.com/office/drawing/2014/main" id="{3812F9B6-C75F-4175-86E1-DF7F57A03B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39338" y="5359400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4" name="Line 21">
              <a:extLst>
                <a:ext uri="{FF2B5EF4-FFF2-40B4-BE49-F238E27FC236}">
                  <a16:creationId xmlns:a16="http://schemas.microsoft.com/office/drawing/2014/main" id="{21206DBA-E0BC-4A51-B9F8-A2D2D480041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281988" y="5359400"/>
              <a:ext cx="792162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5" name="Text Box 22">
              <a:extLst>
                <a:ext uri="{FF2B5EF4-FFF2-40B4-BE49-F238E27FC236}">
                  <a16:creationId xmlns:a16="http://schemas.microsoft.com/office/drawing/2014/main" id="{4B365F91-B895-4FA4-AF51-078349E1E3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04313" y="5118100"/>
              <a:ext cx="865187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宋体" pitchFamily="2" charset="-122"/>
                  <a:cs typeface="Times New Roman" pitchFamily="18" charset="0"/>
                </a:rPr>
                <a:t>…</a:t>
              </a:r>
              <a:endParaRPr lang="en-US" altLang="zh-CN" b="1" dirty="0">
                <a:solidFill>
                  <a:srgbClr val="3333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6" name="Text Box 25">
              <a:extLst>
                <a:ext uri="{FF2B5EF4-FFF2-40B4-BE49-F238E27FC236}">
                  <a16:creationId xmlns:a16="http://schemas.microsoft.com/office/drawing/2014/main" id="{2AD75387-544D-4158-ADC5-AE68CA32FC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07088" y="4683054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队头</a:t>
              </a:r>
            </a:p>
          </p:txBody>
        </p:sp>
        <p:sp>
          <p:nvSpPr>
            <p:cNvPr id="17" name="Text Box 26">
              <a:extLst>
                <a:ext uri="{FF2B5EF4-FFF2-40B4-BE49-F238E27FC236}">
                  <a16:creationId xmlns:a16="http://schemas.microsoft.com/office/drawing/2014/main" id="{BAF01762-E7E3-44C5-A75B-EF48A9AA4C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587038" y="4683054"/>
              <a:ext cx="1008062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latin typeface="楷体" pitchFamily="49" charset="-122"/>
                  <a:ea typeface="楷体" pitchFamily="49" charset="-122"/>
                </a:rPr>
                <a:t>队尾</a:t>
              </a:r>
            </a:p>
          </p:txBody>
        </p:sp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4E6830AB-39FD-4571-9430-225D89F208E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960100" y="5548312"/>
              <a:ext cx="0" cy="252413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19" name="Rectangle 31">
              <a:extLst>
                <a:ext uri="{FF2B5EF4-FFF2-40B4-BE49-F238E27FC236}">
                  <a16:creationId xmlns:a16="http://schemas.microsoft.com/office/drawing/2014/main" id="{E2DA7090-A571-4F2C-9591-0591ED70A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99229" y="5573463"/>
              <a:ext cx="539751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20" name="Text Box 32">
              <a:extLst>
                <a:ext uri="{FF2B5EF4-FFF2-40B4-BE49-F238E27FC236}">
                  <a16:creationId xmlns:a16="http://schemas.microsoft.com/office/drawing/2014/main" id="{DD8CD393-DB7D-4F65-B9D3-AD2DF563AC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15108" y="5104755"/>
              <a:ext cx="941387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1" name="Text Box 33">
              <a:extLst>
                <a:ext uri="{FF2B5EF4-FFF2-40B4-BE49-F238E27FC236}">
                  <a16:creationId xmlns:a16="http://schemas.microsoft.com/office/drawing/2014/main" id="{F4C97003-92DF-45C9-BC22-18213BA6460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4633" y="5571480"/>
              <a:ext cx="941387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latin typeface="Times New Roman" pitchFamily="18" charset="0"/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6174FB14-1779-4AC6-931A-A24E8EFC90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57800" y="5791200"/>
              <a:ext cx="5689600" cy="0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Rectangle 9">
              <a:extLst>
                <a:ext uri="{FF2B5EF4-FFF2-40B4-BE49-F238E27FC236}">
                  <a16:creationId xmlns:a16="http://schemas.microsoft.com/office/drawing/2014/main" id="{5BE53EB8-DA4E-4F2E-B078-F9572AC406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1193" y="5143500"/>
              <a:ext cx="539750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  <p:sp>
          <p:nvSpPr>
            <p:cNvPr id="24" name="Rectangle 9">
              <a:extLst>
                <a:ext uri="{FF2B5EF4-FFF2-40B4-BE49-F238E27FC236}">
                  <a16:creationId xmlns:a16="http://schemas.microsoft.com/office/drawing/2014/main" id="{61642E83-2B5A-47F3-A28D-92E51BFB65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0811" y="5573463"/>
              <a:ext cx="539752" cy="43180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baseline="-25000">
                <a:solidFill>
                  <a:prstClr val="black"/>
                </a:solidFill>
              </a:endParaRPr>
            </a:p>
          </p:txBody>
        </p:sp>
      </p:grpSp>
      <p:sp>
        <p:nvSpPr>
          <p:cNvPr id="2" name="矩形 1">
            <a:extLst>
              <a:ext uri="{FF2B5EF4-FFF2-40B4-BE49-F238E27FC236}">
                <a16:creationId xmlns:a16="http://schemas.microsoft.com/office/drawing/2014/main" id="{66AFBCFE-3690-4BC2-BF96-C1720EA6390C}"/>
              </a:ext>
            </a:extLst>
          </p:cNvPr>
          <p:cNvSpPr/>
          <p:nvPr/>
        </p:nvSpPr>
        <p:spPr>
          <a:xfrm>
            <a:off x="6770688" y="1423993"/>
            <a:ext cx="4724400" cy="2233599"/>
          </a:xfrm>
          <a:prstGeom prst="rect">
            <a:avLst/>
          </a:prstGeom>
          <a:noFill/>
          <a:ln w="28575">
            <a:solidFill>
              <a:srgbClr val="C0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typedef struct {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3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LinkQueueNode</a:t>
            </a: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* front;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sz="23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LinkQueueNode</a:t>
            </a: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* rear;</a:t>
            </a:r>
          </a:p>
          <a:p>
            <a:pPr marL="34290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80000"/>
            </a:pP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r>
              <a:rPr lang="en-US" altLang="zh-CN" sz="2300" b="1" dirty="0" err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LinkQueue</a:t>
            </a:r>
            <a:r>
              <a:rPr lang="en-US" altLang="zh-CN" sz="2300" b="1" dirty="0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D59CC401-AC9B-46AD-A2F2-3896A0789B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/>
              <a:t>初始化操作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95C8951A-D3FD-46E5-81AE-631CE23825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11125200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300" dirty="0"/>
              <a:t>int </a:t>
            </a:r>
            <a:r>
              <a:rPr lang="en-US" altLang="zh-CN" sz="2300" dirty="0" err="1"/>
              <a:t>InitQueue</a:t>
            </a:r>
            <a:r>
              <a:rPr lang="en-US" altLang="zh-CN" sz="2300" dirty="0"/>
              <a:t>(</a:t>
            </a:r>
            <a:r>
              <a:rPr lang="en-US" altLang="zh-CN" sz="2300" dirty="0" err="1"/>
              <a:t>LinkQueue</a:t>
            </a:r>
            <a:r>
              <a:rPr lang="en-US" altLang="zh-CN" sz="2300" dirty="0"/>
              <a:t> * Q) { 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将</a:t>
            </a:r>
            <a:r>
              <a:rPr lang="en-US" altLang="zh-CN" sz="2300" dirty="0">
                <a:solidFill>
                  <a:srgbClr val="CC00CC"/>
                </a:solidFill>
              </a:rPr>
              <a:t>Q</a:t>
            </a:r>
            <a:r>
              <a:rPr lang="zh-CN" altLang="en-US" sz="2300" dirty="0">
                <a:solidFill>
                  <a:srgbClr val="CC00CC"/>
                </a:solidFill>
              </a:rPr>
              <a:t>初始化为一个空的链队列 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Q-&gt;front = (</a:t>
            </a:r>
            <a:r>
              <a:rPr lang="en-US" altLang="zh-CN" sz="2300" dirty="0" err="1"/>
              <a:t>LinkQueueNode</a:t>
            </a:r>
            <a:r>
              <a:rPr lang="en-US" altLang="zh-CN" sz="2300" dirty="0"/>
              <a:t> *)malloc(</a:t>
            </a:r>
            <a:r>
              <a:rPr lang="en-US" altLang="zh-CN" sz="2300" dirty="0" err="1"/>
              <a:t>sizeof</a:t>
            </a:r>
            <a:r>
              <a:rPr lang="en-US" altLang="zh-CN" sz="2300" dirty="0"/>
              <a:t>(</a:t>
            </a:r>
            <a:r>
              <a:rPr lang="en-US" altLang="zh-CN" sz="2300" dirty="0" err="1"/>
              <a:t>LinkQueueNode</a:t>
            </a:r>
            <a:r>
              <a:rPr lang="en-US" altLang="zh-CN" sz="2300" dirty="0"/>
              <a:t>));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if(Q-&gt;front!=NULL){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    Q-&gt;rear = Q-&gt;front;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	    Q-&gt;front-&gt;next = NULL;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	    return(TRUE);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}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else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300" dirty="0"/>
              <a:t>        return(FALSE);    </a:t>
            </a:r>
            <a:r>
              <a:rPr lang="en-US" altLang="zh-CN" sz="2300" dirty="0">
                <a:solidFill>
                  <a:srgbClr val="CC00CC"/>
                </a:solidFill>
              </a:rPr>
              <a:t>/* </a:t>
            </a:r>
            <a:r>
              <a:rPr lang="zh-CN" altLang="en-US" sz="2300" dirty="0">
                <a:solidFill>
                  <a:srgbClr val="CC00CC"/>
                </a:solidFill>
              </a:rPr>
              <a:t>溢出！*</a:t>
            </a:r>
            <a:r>
              <a:rPr lang="en-US" altLang="zh-CN" sz="2300" dirty="0">
                <a:solidFill>
                  <a:srgbClr val="CC00CC"/>
                </a:solidFill>
              </a:rPr>
              <a:t>/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33C67B3A-F70C-430D-99E7-56D913AD52E3}"/>
              </a:ext>
            </a:extLst>
          </p:cNvPr>
          <p:cNvGrpSpPr/>
          <p:nvPr/>
        </p:nvGrpSpPr>
        <p:grpSpPr>
          <a:xfrm>
            <a:off x="7620000" y="3200400"/>
            <a:ext cx="2518370" cy="923330"/>
            <a:chOff x="6513932" y="3402775"/>
            <a:chExt cx="2518370" cy="923330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986C5A84-D54F-4C0C-859C-E3A58988CBDB}"/>
                </a:ext>
              </a:extLst>
            </p:cNvPr>
            <p:cNvGrpSpPr/>
            <p:nvPr/>
          </p:nvGrpSpPr>
          <p:grpSpPr>
            <a:xfrm>
              <a:off x="6513932" y="3402775"/>
              <a:ext cx="2518370" cy="923330"/>
              <a:chOff x="6513932" y="3402775"/>
              <a:chExt cx="2518370" cy="923330"/>
            </a:xfrm>
          </p:grpSpPr>
          <p:sp>
            <p:nvSpPr>
              <p:cNvPr id="5" name="Rectangle 9">
                <a:extLst>
                  <a:ext uri="{FF2B5EF4-FFF2-40B4-BE49-F238E27FC236}">
                    <a16:creationId xmlns:a16="http://schemas.microsoft.com/office/drawing/2014/main" id="{45A73815-BAC4-4D30-AC0D-3FDE274010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5187" y="3468234"/>
                <a:ext cx="547115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7" name="Text Box 32">
                <a:extLst>
                  <a:ext uri="{FF2B5EF4-FFF2-40B4-BE49-F238E27FC236}">
                    <a16:creationId xmlns:a16="http://schemas.microsoft.com/office/drawing/2014/main" id="{B55B33B7-5E87-4306-943D-AFBF3494D8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3932" y="3402775"/>
                <a:ext cx="941387" cy="46166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front</a:t>
                </a:r>
              </a:p>
            </p:txBody>
          </p:sp>
          <p:sp>
            <p:nvSpPr>
              <p:cNvPr id="8" name="Text Box 33">
                <a:extLst>
                  <a:ext uri="{FF2B5EF4-FFF2-40B4-BE49-F238E27FC236}">
                    <a16:creationId xmlns:a16="http://schemas.microsoft.com/office/drawing/2014/main" id="{E1490DFF-7102-40F4-9CC6-E7394EFDCC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4977" y="3864440"/>
                <a:ext cx="941387" cy="46166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rear</a:t>
                </a:r>
              </a:p>
            </p:txBody>
          </p:sp>
          <p:sp>
            <p:nvSpPr>
              <p:cNvPr id="9" name="Rectangle 9">
                <a:extLst>
                  <a:ext uri="{FF2B5EF4-FFF2-40B4-BE49-F238E27FC236}">
                    <a16:creationId xmlns:a16="http://schemas.microsoft.com/office/drawing/2014/main" id="{0AA38495-1C91-48EA-8E8A-58E3FA4781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6485" y="346774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b="1" baseline="-2500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" name="直接箭头连接符 2">
              <a:extLst>
                <a:ext uri="{FF2B5EF4-FFF2-40B4-BE49-F238E27FC236}">
                  <a16:creationId xmlns:a16="http://schemas.microsoft.com/office/drawing/2014/main" id="{982F828A-B1DA-400B-B6E5-DBFE7D933AC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91400" y="3628343"/>
              <a:ext cx="555085" cy="105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615DF4B1-AC4C-42E5-BC8A-216AB68E8F7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91400" y="3816054"/>
              <a:ext cx="549427" cy="31432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325FA439-33DE-4C99-B1D1-CA3919FC16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457200"/>
            <a:ext cx="10363200" cy="533400"/>
          </a:xfrm>
        </p:spPr>
        <p:txBody>
          <a:bodyPr/>
          <a:lstStyle/>
          <a:p>
            <a:r>
              <a:rPr lang="zh-CN" altLang="en-US" sz="4000" dirty="0"/>
              <a:t>入队操作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EE1D6B87-2847-459D-832A-74624709D8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16832" y="914400"/>
            <a:ext cx="11480800" cy="5486400"/>
          </a:xfrm>
        </p:spPr>
        <p:txBody>
          <a:bodyPr/>
          <a:lstStyle/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fr-FR" altLang="zh-CN" sz="2000" dirty="0"/>
              <a:t>int EnterQueue(LinkQueue *Q, QueueElementType x)</a:t>
            </a:r>
            <a:r>
              <a:rPr lang="en-US" altLang="zh-CN" sz="2000" dirty="0"/>
              <a:t>{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将数据元素</a:t>
            </a:r>
            <a:r>
              <a:rPr lang="en-US" altLang="zh-CN" sz="2000" dirty="0">
                <a:solidFill>
                  <a:srgbClr val="CC00CC"/>
                </a:solidFill>
              </a:rPr>
              <a:t>x</a:t>
            </a:r>
            <a:r>
              <a:rPr lang="zh-CN" altLang="en-US" sz="2000" dirty="0">
                <a:solidFill>
                  <a:srgbClr val="CC00CC"/>
                </a:solidFill>
              </a:rPr>
              <a:t>插入到队列</a:t>
            </a:r>
            <a:r>
              <a:rPr lang="en-US" altLang="zh-CN" sz="2000" dirty="0">
                <a:solidFill>
                  <a:srgbClr val="CC00CC"/>
                </a:solidFill>
              </a:rPr>
              <a:t>Q</a:t>
            </a:r>
            <a:r>
              <a:rPr lang="zh-CN" altLang="en-US" sz="2000" dirty="0">
                <a:solidFill>
                  <a:srgbClr val="CC00CC"/>
                </a:solidFill>
              </a:rPr>
              <a:t>中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LinkQueueNode</a:t>
            </a:r>
            <a:r>
              <a:rPr lang="en-US" altLang="zh-CN" sz="2000" dirty="0"/>
              <a:t>  * 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;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=(</a:t>
            </a:r>
            <a:r>
              <a:rPr lang="en-US" altLang="zh-CN" sz="2000" dirty="0" err="1"/>
              <a:t>LinkQueueNode</a:t>
            </a:r>
            <a:r>
              <a:rPr lang="en-US" altLang="zh-CN" sz="2000" dirty="0"/>
              <a:t> * )malloc(</a:t>
            </a:r>
            <a:r>
              <a:rPr lang="en-US" altLang="zh-CN" sz="2000" dirty="0" err="1"/>
              <a:t>sizeof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LinkQueueNode</a:t>
            </a:r>
            <a:r>
              <a:rPr lang="en-US" altLang="zh-CN" sz="2000" dirty="0"/>
              <a:t>));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if(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!=NULL) {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-&gt;data=x;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-&gt;next=NULL;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Q-&gt;rear-&gt;next=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;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Q-&gt;rear=</a:t>
            </a:r>
            <a:r>
              <a:rPr lang="en-US" altLang="zh-CN" sz="2000" dirty="0" err="1"/>
              <a:t>NewNode</a:t>
            </a:r>
            <a:r>
              <a:rPr lang="en-US" altLang="zh-CN" sz="2000" dirty="0"/>
              <a:t>;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return(TRUE);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}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	else  return(FALSE);  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溢出！*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8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12E73EE-98BF-481B-B666-6C649E173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8892" y="4306201"/>
            <a:ext cx="491698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4DAA488-BC07-4A93-A78D-137E97ACC8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8771" y="4305796"/>
            <a:ext cx="561809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FFB74E3F-1FFB-466C-8D24-CC2BBD0280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2350" y="4305796"/>
            <a:ext cx="375191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812EDD0F-8FD5-4F94-8458-77E7C8EE7E38}"/>
              </a:ext>
            </a:extLst>
          </p:cNvPr>
          <p:cNvSpPr>
            <a:spLocks noChangeShapeType="1"/>
          </p:cNvSpPr>
          <p:nvPr/>
        </p:nvSpPr>
        <p:spPr bwMode="auto">
          <a:xfrm>
            <a:off x="5646846" y="4484880"/>
            <a:ext cx="711925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0D070B3B-CDDE-4C55-822D-E11C06D7E6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8419" y="4305796"/>
            <a:ext cx="537297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90048466-895A-4870-9F20-A50A60A47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5716" y="4305796"/>
            <a:ext cx="401473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B203756F-688D-466A-9F73-8F931C8EF415}"/>
              </a:ext>
            </a:extLst>
          </p:cNvPr>
          <p:cNvSpPr>
            <a:spLocks noChangeShapeType="1"/>
          </p:cNvSpPr>
          <p:nvPr/>
        </p:nvSpPr>
        <p:spPr bwMode="auto">
          <a:xfrm>
            <a:off x="7039308" y="4484880"/>
            <a:ext cx="711924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61F4285B-2311-4693-AA8D-E634BCFEA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40046" y="4309725"/>
            <a:ext cx="537297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81285332-FC69-4B89-A379-47C6547CD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56513" y="4309725"/>
            <a:ext cx="422303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79047A2A-2E8E-4F7A-95C8-51932175FA00}"/>
              </a:ext>
            </a:extLst>
          </p:cNvPr>
          <p:cNvSpPr>
            <a:spLocks noChangeShapeType="1"/>
          </p:cNvSpPr>
          <p:nvPr/>
        </p:nvSpPr>
        <p:spPr bwMode="auto">
          <a:xfrm>
            <a:off x="9460936" y="4488809"/>
            <a:ext cx="711924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49AFA912-6176-45FD-A119-ECD884D50F2E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529" y="4484880"/>
            <a:ext cx="711924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B374692A-CB93-432D-B088-76679C399E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94534" y="4260343"/>
            <a:ext cx="777552" cy="37923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宋体" pitchFamily="2" charset="-122"/>
                <a:cs typeface="Times New Roman" pitchFamily="18" charset="0"/>
              </a:rPr>
              <a:t>…</a:t>
            </a:r>
            <a:endParaRPr lang="en-US" altLang="zh-CN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AB2B2BA5-50C2-4965-8CC4-48BA36DC4E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63182" y="3923867"/>
            <a:ext cx="905955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队头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9A1D71D3-02B0-45A8-8A83-03C62C0897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3030" y="3927796"/>
            <a:ext cx="905955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19" name="Rectangle 31">
            <a:extLst>
              <a:ext uri="{FF2B5EF4-FFF2-40B4-BE49-F238E27FC236}">
                <a16:creationId xmlns:a16="http://schemas.microsoft.com/office/drawing/2014/main" id="{D0C7AB76-37A4-4F7B-A882-BF4DE858A6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280" y="4662440"/>
            <a:ext cx="485080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20" name="Text Box 32">
            <a:extLst>
              <a:ext uri="{FF2B5EF4-FFF2-40B4-BE49-F238E27FC236}">
                <a16:creationId xmlns:a16="http://schemas.microsoft.com/office/drawing/2014/main" id="{8E1B5468-04A4-481E-9207-AA6BF75D9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3486" y="4273658"/>
            <a:ext cx="846034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front</a:t>
            </a:r>
          </a:p>
        </p:txBody>
      </p:sp>
      <p:sp>
        <p:nvSpPr>
          <p:cNvPr id="21" name="Text Box 33">
            <a:extLst>
              <a:ext uri="{FF2B5EF4-FFF2-40B4-BE49-F238E27FC236}">
                <a16:creationId xmlns:a16="http://schemas.microsoft.com/office/drawing/2014/main" id="{BEFD1DC7-114B-4CE9-8D6E-D58E1EFC5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2046" y="4660795"/>
            <a:ext cx="846034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rear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3228BECB-F136-403B-B6D5-92EFBA6D614B}"/>
              </a:ext>
            </a:extLst>
          </p:cNvPr>
          <p:cNvGrpSpPr/>
          <p:nvPr/>
        </p:nvGrpSpPr>
        <p:grpSpPr>
          <a:xfrm>
            <a:off x="5679662" y="4705096"/>
            <a:ext cx="4698644" cy="209371"/>
            <a:chOff x="5679662" y="4705096"/>
            <a:chExt cx="4698644" cy="209371"/>
          </a:xfrm>
        </p:grpSpPr>
        <p:sp>
          <p:nvSpPr>
            <p:cNvPr id="18" name="Line 29">
              <a:extLst>
                <a:ext uri="{FF2B5EF4-FFF2-40B4-BE49-F238E27FC236}">
                  <a16:creationId xmlns:a16="http://schemas.microsoft.com/office/drawing/2014/main" id="{AD111D5D-E752-4122-B7C0-2C8DFAC4356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78305" y="4705096"/>
              <a:ext cx="0" cy="20937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2" name="Line 34">
              <a:extLst>
                <a:ext uri="{FF2B5EF4-FFF2-40B4-BE49-F238E27FC236}">
                  <a16:creationId xmlns:a16="http://schemas.microsoft.com/office/drawing/2014/main" id="{AF60DB5A-42FA-449E-B359-639A8774A8B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9662" y="4895001"/>
              <a:ext cx="4698644" cy="1946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3" name="Rectangle 9">
            <a:extLst>
              <a:ext uri="{FF2B5EF4-FFF2-40B4-BE49-F238E27FC236}">
                <a16:creationId xmlns:a16="http://schemas.microsoft.com/office/drawing/2014/main" id="{3AA83EDD-62F3-462C-9E13-660D0938E6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755" y="4305796"/>
            <a:ext cx="485079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24" name="Rectangle 9">
            <a:extLst>
              <a:ext uri="{FF2B5EF4-FFF2-40B4-BE49-F238E27FC236}">
                <a16:creationId xmlns:a16="http://schemas.microsoft.com/office/drawing/2014/main" id="{0C70F99C-5351-4D28-A386-6B8105478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4412" y="4662440"/>
            <a:ext cx="485081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55785A74-7DF1-47EA-8E0B-F5CDA9B00715}"/>
              </a:ext>
            </a:extLst>
          </p:cNvPr>
          <p:cNvGrpSpPr/>
          <p:nvPr/>
        </p:nvGrpSpPr>
        <p:grpSpPr>
          <a:xfrm>
            <a:off x="9164528" y="5500672"/>
            <a:ext cx="2312207" cy="400110"/>
            <a:chOff x="8553775" y="5602012"/>
            <a:chExt cx="2312207" cy="400110"/>
          </a:xfrm>
        </p:grpSpPr>
        <p:sp>
          <p:nvSpPr>
            <p:cNvPr id="30" name="Rectangle 18">
              <a:extLst>
                <a:ext uri="{FF2B5EF4-FFF2-40B4-BE49-F238E27FC236}">
                  <a16:creationId xmlns:a16="http://schemas.microsoft.com/office/drawing/2014/main" id="{FD5EC0C0-F6AA-4351-9B0C-525C9F3654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212" y="5622983"/>
              <a:ext cx="537297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31" name="Rectangle 19">
              <a:extLst>
                <a:ext uri="{FF2B5EF4-FFF2-40B4-BE49-F238E27FC236}">
                  <a16:creationId xmlns:a16="http://schemas.microsoft.com/office/drawing/2014/main" id="{58E21C27-6123-4B54-A239-03A5758991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3679" y="5622983"/>
              <a:ext cx="422303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32" name="Text Box 26">
              <a:extLst>
                <a:ext uri="{FF2B5EF4-FFF2-40B4-BE49-F238E27FC236}">
                  <a16:creationId xmlns:a16="http://schemas.microsoft.com/office/drawing/2014/main" id="{451C9331-740E-43F3-9A91-E6B5070A22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553775" y="5602012"/>
              <a:ext cx="148116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</a:rPr>
                <a:t>NewNode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B0C57F87-1AAA-4F9A-AE18-734AC77D9180}"/>
              </a:ext>
            </a:extLst>
          </p:cNvPr>
          <p:cNvCxnSpPr/>
          <p:nvPr/>
        </p:nvCxnSpPr>
        <p:spPr bwMode="auto">
          <a:xfrm flipH="1">
            <a:off x="10645693" y="4484880"/>
            <a:ext cx="221971" cy="10367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14F7DE7B-2C92-4099-A841-F1D485FB0B68}"/>
              </a:ext>
            </a:extLst>
          </p:cNvPr>
          <p:cNvCxnSpPr/>
          <p:nvPr/>
        </p:nvCxnSpPr>
        <p:spPr bwMode="auto">
          <a:xfrm>
            <a:off x="5671875" y="4895001"/>
            <a:ext cx="4852468" cy="73740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sp>
        <p:nvSpPr>
          <p:cNvPr id="44" name="Rectangle 9">
            <a:extLst>
              <a:ext uri="{FF2B5EF4-FFF2-40B4-BE49-F238E27FC236}">
                <a16:creationId xmlns:a16="http://schemas.microsoft.com/office/drawing/2014/main" id="{FACD8518-D694-4F9A-AE6B-9CBAE06F9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689" y="2560169"/>
            <a:ext cx="524546" cy="3634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45" name="Text Box 32">
            <a:extLst>
              <a:ext uri="{FF2B5EF4-FFF2-40B4-BE49-F238E27FC236}">
                <a16:creationId xmlns:a16="http://schemas.microsoft.com/office/drawing/2014/main" id="{06EF3E25-5BA7-442C-A075-35020A08C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30751" y="2505071"/>
            <a:ext cx="902554" cy="38858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front</a:t>
            </a:r>
          </a:p>
        </p:txBody>
      </p:sp>
      <p:sp>
        <p:nvSpPr>
          <p:cNvPr id="46" name="Text Box 33">
            <a:extLst>
              <a:ext uri="{FF2B5EF4-FFF2-40B4-BE49-F238E27FC236}">
                <a16:creationId xmlns:a16="http://schemas.microsoft.com/office/drawing/2014/main" id="{6F997BBB-AE37-4943-B822-2C05D99718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50928" y="2893660"/>
            <a:ext cx="902554" cy="38858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rear</a:t>
            </a:r>
          </a:p>
        </p:txBody>
      </p:sp>
      <p:sp>
        <p:nvSpPr>
          <p:cNvPr id="47" name="Rectangle 9">
            <a:extLst>
              <a:ext uri="{FF2B5EF4-FFF2-40B4-BE49-F238E27FC236}">
                <a16:creationId xmlns:a16="http://schemas.microsoft.com/office/drawing/2014/main" id="{DCFB768F-75BB-4DDE-9E0F-6C58052A4A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04209" y="2559757"/>
            <a:ext cx="517485" cy="36345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A301B450-6272-4174-9C0B-EBB3DA3A0064}"/>
              </a:ext>
            </a:extLst>
          </p:cNvPr>
          <p:cNvCxnSpPr>
            <a:cxnSpLocks/>
          </p:cNvCxnSpPr>
          <p:nvPr/>
        </p:nvCxnSpPr>
        <p:spPr bwMode="auto">
          <a:xfrm flipV="1">
            <a:off x="6572022" y="2694934"/>
            <a:ext cx="532187" cy="886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B0AD20D0-EA15-45C8-8391-2E885442B622}"/>
              </a:ext>
            </a:extLst>
          </p:cNvPr>
          <p:cNvCxnSpPr>
            <a:cxnSpLocks/>
          </p:cNvCxnSpPr>
          <p:nvPr/>
        </p:nvCxnSpPr>
        <p:spPr bwMode="auto">
          <a:xfrm flipV="1">
            <a:off x="6572022" y="2852932"/>
            <a:ext cx="526762" cy="26456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424FC1F1-6986-4E85-ACE4-448C40778A3F}"/>
              </a:ext>
            </a:extLst>
          </p:cNvPr>
          <p:cNvGrpSpPr/>
          <p:nvPr/>
        </p:nvGrpSpPr>
        <p:grpSpPr>
          <a:xfrm>
            <a:off x="9432277" y="2190828"/>
            <a:ext cx="1481165" cy="722647"/>
            <a:chOff x="9646642" y="5258504"/>
            <a:chExt cx="1481165" cy="722647"/>
          </a:xfrm>
        </p:grpSpPr>
        <p:sp>
          <p:nvSpPr>
            <p:cNvPr id="57" name="Rectangle 18">
              <a:extLst>
                <a:ext uri="{FF2B5EF4-FFF2-40B4-BE49-F238E27FC236}">
                  <a16:creationId xmlns:a16="http://schemas.microsoft.com/office/drawing/2014/main" id="{8F96214E-4881-4BA5-9D33-6D0ADE9CDA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927212" y="5622983"/>
              <a:ext cx="537297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x</a:t>
              </a:r>
            </a:p>
          </p:txBody>
        </p:sp>
        <p:sp>
          <p:nvSpPr>
            <p:cNvPr id="58" name="Rectangle 19">
              <a:extLst>
                <a:ext uri="{FF2B5EF4-FFF2-40B4-BE49-F238E27FC236}">
                  <a16:creationId xmlns:a16="http://schemas.microsoft.com/office/drawing/2014/main" id="{D5416678-9AFA-4853-A6EC-2A371781F9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443679" y="5622983"/>
              <a:ext cx="422303" cy="358168"/>
            </a:xfrm>
            <a:prstGeom prst="rect">
              <a:avLst/>
            </a:prstGeom>
            <a:ln>
              <a:solidFill>
                <a:schemeClr val="accent5">
                  <a:lumMod val="25000"/>
                </a:schemeClr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∧</a:t>
              </a:r>
            </a:p>
          </p:txBody>
        </p:sp>
        <p:sp>
          <p:nvSpPr>
            <p:cNvPr id="59" name="Text Box 26">
              <a:extLst>
                <a:ext uri="{FF2B5EF4-FFF2-40B4-BE49-F238E27FC236}">
                  <a16:creationId xmlns:a16="http://schemas.microsoft.com/office/drawing/2014/main" id="{C9B1C5CF-9685-442E-8661-674D9B4CEB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46642" y="5258504"/>
              <a:ext cx="1481165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 err="1">
                  <a:solidFill>
                    <a:srgbClr val="FF0000"/>
                  </a:solidFill>
                </a:rPr>
                <a:t>NewNode</a:t>
              </a:r>
              <a:endParaRPr lang="zh-CN" altLang="en-US" sz="2000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endParaRPr>
            </a:p>
          </p:txBody>
        </p:sp>
      </p:grp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06180166-346C-4B40-99E9-19EC014A7620}"/>
              </a:ext>
            </a:extLst>
          </p:cNvPr>
          <p:cNvCxnSpPr>
            <a:cxnSpLocks/>
          </p:cNvCxnSpPr>
          <p:nvPr/>
        </p:nvCxnSpPr>
        <p:spPr bwMode="auto">
          <a:xfrm>
            <a:off x="7924800" y="2769516"/>
            <a:ext cx="1804873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3823C551-BA53-42BF-A56C-A332F340A247}"/>
              </a:ext>
            </a:extLst>
          </p:cNvPr>
          <p:cNvGrpSpPr/>
          <p:nvPr/>
        </p:nvGrpSpPr>
        <p:grpSpPr>
          <a:xfrm>
            <a:off x="6544578" y="2913137"/>
            <a:ext cx="3422911" cy="308618"/>
            <a:chOff x="5678791" y="4705096"/>
            <a:chExt cx="4699514" cy="238824"/>
          </a:xfrm>
        </p:grpSpPr>
        <p:sp>
          <p:nvSpPr>
            <p:cNvPr id="64" name="Line 29">
              <a:extLst>
                <a:ext uri="{FF2B5EF4-FFF2-40B4-BE49-F238E27FC236}">
                  <a16:creationId xmlns:a16="http://schemas.microsoft.com/office/drawing/2014/main" id="{CF9E1435-3A26-415C-AA83-88B2A1C9B6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78305" y="4705096"/>
              <a:ext cx="0" cy="20937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65" name="Line 34">
              <a:extLst>
                <a:ext uri="{FF2B5EF4-FFF2-40B4-BE49-F238E27FC236}">
                  <a16:creationId xmlns:a16="http://schemas.microsoft.com/office/drawing/2014/main" id="{499ABB6C-D13D-4EE0-BFAA-6983B14E3D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8791" y="4924454"/>
              <a:ext cx="4698644" cy="1946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71C22BCD-390E-438B-BFEB-19A6D23A8A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14400" y="326136"/>
            <a:ext cx="10363200" cy="685800"/>
          </a:xfrm>
        </p:spPr>
        <p:txBody>
          <a:bodyPr/>
          <a:lstStyle/>
          <a:p>
            <a:r>
              <a:rPr lang="zh-CN" altLang="en-US" b="1" dirty="0"/>
              <a:t>出队操作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19280490-69C7-41E7-8E37-BC93018CA19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11480800" cy="56388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ts val="600"/>
              </a:spcBef>
              <a:buNone/>
            </a:pP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将队列</a:t>
            </a:r>
            <a:r>
              <a:rPr lang="en-US" altLang="zh-CN" sz="2000" dirty="0">
                <a:solidFill>
                  <a:srgbClr val="CC00CC"/>
                </a:solidFill>
              </a:rPr>
              <a:t>Q</a:t>
            </a:r>
            <a:r>
              <a:rPr lang="zh-CN" altLang="en-US" sz="2000" dirty="0">
                <a:solidFill>
                  <a:srgbClr val="CC00CC"/>
                </a:solidFill>
              </a:rPr>
              <a:t>的队头元素出队，并存放到</a:t>
            </a:r>
            <a:r>
              <a:rPr lang="en-US" altLang="zh-CN" sz="2000" dirty="0">
                <a:solidFill>
                  <a:srgbClr val="CC00CC"/>
                </a:solidFill>
              </a:rPr>
              <a:t>x</a:t>
            </a:r>
            <a:r>
              <a:rPr lang="zh-CN" altLang="en-US" sz="2000" dirty="0">
                <a:solidFill>
                  <a:srgbClr val="CC00CC"/>
                </a:solidFill>
              </a:rPr>
              <a:t>所指的存储空间中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int </a:t>
            </a:r>
            <a:r>
              <a:rPr lang="en-US" altLang="zh-CN" sz="2000" dirty="0" err="1"/>
              <a:t>DeleteQueue</a:t>
            </a:r>
            <a:r>
              <a:rPr lang="en-US" altLang="zh-CN" sz="2000" dirty="0"/>
              <a:t>(</a:t>
            </a:r>
            <a:r>
              <a:rPr lang="en-US" altLang="zh-CN" sz="2000" dirty="0" err="1"/>
              <a:t>LinkQueue</a:t>
            </a:r>
            <a:r>
              <a:rPr lang="en-US" altLang="zh-CN" sz="2000" dirty="0"/>
              <a:t> * Q, </a:t>
            </a:r>
            <a:r>
              <a:rPr lang="en-US" altLang="zh-CN" sz="2000" dirty="0" err="1"/>
              <a:t>QueueElementType</a:t>
            </a:r>
            <a:r>
              <a:rPr lang="en-US" altLang="zh-CN" sz="2000" dirty="0"/>
              <a:t> *x) {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</a:t>
            </a:r>
            <a:r>
              <a:rPr lang="en-US" altLang="zh-CN" sz="2000" dirty="0" err="1"/>
              <a:t>LinkQueueNode</a:t>
            </a:r>
            <a:r>
              <a:rPr lang="en-US" altLang="zh-CN" sz="2000" dirty="0"/>
              <a:t> * p;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if(Q-&gt;front==Q-&gt;rear)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return(FALSE);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p=Q-&gt;front-&gt;next;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Q-&gt;front-&gt;next=p-&gt;next;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队头元素</a:t>
            </a:r>
            <a:r>
              <a:rPr lang="en-US" altLang="zh-CN" sz="2000" dirty="0">
                <a:solidFill>
                  <a:srgbClr val="CC00CC"/>
                </a:solidFill>
              </a:rPr>
              <a:t>p</a:t>
            </a:r>
            <a:r>
              <a:rPr lang="zh-CN" altLang="en-US" sz="2000" dirty="0">
                <a:solidFill>
                  <a:srgbClr val="CC00CC"/>
                </a:solidFill>
              </a:rPr>
              <a:t>出队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if(Q-&gt;rear==p)  </a:t>
            </a:r>
            <a:r>
              <a:rPr lang="en-US" altLang="zh-CN" sz="2000" dirty="0">
                <a:solidFill>
                  <a:srgbClr val="CC00CC"/>
                </a:solidFill>
              </a:rPr>
              <a:t>/* </a:t>
            </a:r>
            <a:r>
              <a:rPr lang="zh-CN" altLang="en-US" sz="2000" dirty="0">
                <a:solidFill>
                  <a:srgbClr val="CC00CC"/>
                </a:solidFill>
              </a:rPr>
              <a:t>如果队中只有一个元素</a:t>
            </a:r>
            <a:r>
              <a:rPr lang="en-US" altLang="zh-CN" sz="2000" dirty="0">
                <a:solidFill>
                  <a:srgbClr val="CC00CC"/>
                </a:solidFill>
              </a:rPr>
              <a:t>p</a:t>
            </a:r>
            <a:r>
              <a:rPr lang="zh-CN" altLang="en-US" sz="2000" dirty="0">
                <a:solidFill>
                  <a:srgbClr val="CC00CC"/>
                </a:solidFill>
              </a:rPr>
              <a:t>，则</a:t>
            </a:r>
            <a:r>
              <a:rPr lang="en-US" altLang="zh-CN" sz="2000" dirty="0">
                <a:solidFill>
                  <a:srgbClr val="CC00CC"/>
                </a:solidFill>
              </a:rPr>
              <a:t>p</a:t>
            </a:r>
            <a:r>
              <a:rPr lang="zh-CN" altLang="en-US" sz="2000" dirty="0">
                <a:solidFill>
                  <a:srgbClr val="CC00CC"/>
                </a:solidFill>
              </a:rPr>
              <a:t>出队后成为空队 *</a:t>
            </a:r>
            <a:r>
              <a:rPr lang="en-US" altLang="zh-CN" sz="2000" dirty="0">
                <a:solidFill>
                  <a:srgbClr val="CC00CC"/>
                </a:solidFill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    Q-&gt;rear=Q-&gt;front; 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*x=p-&gt;data;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free(p);   /* </a:t>
            </a:r>
            <a:r>
              <a:rPr lang="zh-CN" altLang="en-US" sz="2000" dirty="0"/>
              <a:t>释放存储空间 *</a:t>
            </a:r>
            <a:r>
              <a:rPr lang="en-US" altLang="zh-CN" sz="2000" dirty="0"/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    return(TRUE);	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55E812EF-89BF-4180-BBA2-CD9A746337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585432"/>
            <a:ext cx="491698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632A8E32-72C7-420B-B2C0-86C0F219E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5879" y="5585027"/>
            <a:ext cx="561809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BBA61E7A-6E85-4283-BD28-8DAC5B0F4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79458" y="5585027"/>
            <a:ext cx="375191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14">
            <a:extLst>
              <a:ext uri="{FF2B5EF4-FFF2-40B4-BE49-F238E27FC236}">
                <a16:creationId xmlns:a16="http://schemas.microsoft.com/office/drawing/2014/main" id="{44553BB8-A4AF-4B37-A707-AD41B24ABC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3954" y="5764111"/>
            <a:ext cx="711925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8" name="Rectangle 15">
            <a:extLst>
              <a:ext uri="{FF2B5EF4-FFF2-40B4-BE49-F238E27FC236}">
                <a16:creationId xmlns:a16="http://schemas.microsoft.com/office/drawing/2014/main" id="{5E622D61-E21A-444F-9F1B-FFE670BD02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75527" y="5585027"/>
            <a:ext cx="537297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9" name="Rectangle 16">
            <a:extLst>
              <a:ext uri="{FF2B5EF4-FFF2-40B4-BE49-F238E27FC236}">
                <a16:creationId xmlns:a16="http://schemas.microsoft.com/office/drawing/2014/main" id="{353FD341-A67B-45C6-B5DE-48826C93E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2824" y="5585027"/>
            <a:ext cx="401473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7">
            <a:extLst>
              <a:ext uri="{FF2B5EF4-FFF2-40B4-BE49-F238E27FC236}">
                <a16:creationId xmlns:a16="http://schemas.microsoft.com/office/drawing/2014/main" id="{6D63A941-0517-4782-8F0A-8550D74A00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696416" y="5764111"/>
            <a:ext cx="711924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1" name="Rectangle 18">
            <a:extLst>
              <a:ext uri="{FF2B5EF4-FFF2-40B4-BE49-F238E27FC236}">
                <a16:creationId xmlns:a16="http://schemas.microsoft.com/office/drawing/2014/main" id="{1A3356D1-85C4-4B5B-9036-8899CA1C97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97154" y="5588956"/>
            <a:ext cx="537297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2" name="Rectangle 19">
            <a:extLst>
              <a:ext uri="{FF2B5EF4-FFF2-40B4-BE49-F238E27FC236}">
                <a16:creationId xmlns:a16="http://schemas.microsoft.com/office/drawing/2014/main" id="{345C436D-6C42-460D-9F6B-F96AC5AA8D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3621" y="5588956"/>
            <a:ext cx="422303" cy="358168"/>
          </a:xfrm>
          <a:prstGeom prst="rect">
            <a:avLst/>
          </a:prstGeom>
          <a:ln>
            <a:solidFill>
              <a:schemeClr val="accent5">
                <a:lumMod val="25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∧</a:t>
            </a:r>
          </a:p>
        </p:txBody>
      </p:sp>
      <p:sp>
        <p:nvSpPr>
          <p:cNvPr id="13" name="Line 20">
            <a:extLst>
              <a:ext uri="{FF2B5EF4-FFF2-40B4-BE49-F238E27FC236}">
                <a16:creationId xmlns:a16="http://schemas.microsoft.com/office/drawing/2014/main" id="{E910D1BD-1837-4E52-AEF3-81C2AB307143}"/>
              </a:ext>
            </a:extLst>
          </p:cNvPr>
          <p:cNvSpPr>
            <a:spLocks noChangeShapeType="1"/>
          </p:cNvSpPr>
          <p:nvPr/>
        </p:nvSpPr>
        <p:spPr bwMode="auto">
          <a:xfrm>
            <a:off x="10118044" y="5768040"/>
            <a:ext cx="711924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4" name="Line 21">
            <a:extLst>
              <a:ext uri="{FF2B5EF4-FFF2-40B4-BE49-F238E27FC236}">
                <a16:creationId xmlns:a16="http://schemas.microsoft.com/office/drawing/2014/main" id="{91487395-A77D-4A54-92A2-AE354E37142D}"/>
              </a:ext>
            </a:extLst>
          </p:cNvPr>
          <p:cNvSpPr>
            <a:spLocks noChangeShapeType="1"/>
          </p:cNvSpPr>
          <p:nvPr/>
        </p:nvSpPr>
        <p:spPr bwMode="auto">
          <a:xfrm>
            <a:off x="9054637" y="5764111"/>
            <a:ext cx="711924" cy="0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5" name="Text Box 22">
            <a:extLst>
              <a:ext uri="{FF2B5EF4-FFF2-40B4-BE49-F238E27FC236}">
                <a16:creationId xmlns:a16="http://schemas.microsoft.com/office/drawing/2014/main" id="{5E4675D1-70CB-4ABA-8912-C9D71BCC2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51642" y="5539574"/>
            <a:ext cx="777552" cy="379236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宋体" pitchFamily="2" charset="-122"/>
                <a:cs typeface="Times New Roman" pitchFamily="18" charset="0"/>
              </a:rPr>
              <a:t>…</a:t>
            </a:r>
            <a:endParaRPr lang="en-US" altLang="zh-CN" b="1" dirty="0">
              <a:solidFill>
                <a:srgbClr val="3333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25">
            <a:extLst>
              <a:ext uri="{FF2B5EF4-FFF2-40B4-BE49-F238E27FC236}">
                <a16:creationId xmlns:a16="http://schemas.microsoft.com/office/drawing/2014/main" id="{7794D46C-8242-471E-8BCC-1A2BAD87FA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49549" y="5202087"/>
            <a:ext cx="905955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队头</a:t>
            </a:r>
          </a:p>
        </p:txBody>
      </p:sp>
      <p:sp>
        <p:nvSpPr>
          <p:cNvPr id="17" name="Text Box 26">
            <a:extLst>
              <a:ext uri="{FF2B5EF4-FFF2-40B4-BE49-F238E27FC236}">
                <a16:creationId xmlns:a16="http://schemas.microsoft.com/office/drawing/2014/main" id="{7661DD37-4B8C-49D5-92B9-C77AF3E9A5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00138" y="5207027"/>
            <a:ext cx="905955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队尾</a:t>
            </a:r>
          </a:p>
        </p:txBody>
      </p:sp>
      <p:sp>
        <p:nvSpPr>
          <p:cNvPr id="18" name="Rectangle 31">
            <a:extLst>
              <a:ext uri="{FF2B5EF4-FFF2-40B4-BE49-F238E27FC236}">
                <a16:creationId xmlns:a16="http://schemas.microsoft.com/office/drawing/2014/main" id="{DAF0C657-43A0-4E93-9E86-C7D7143074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04388" y="5941671"/>
            <a:ext cx="485080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19" name="Text Box 32">
            <a:extLst>
              <a:ext uri="{FF2B5EF4-FFF2-40B4-BE49-F238E27FC236}">
                <a16:creationId xmlns:a16="http://schemas.microsoft.com/office/drawing/2014/main" id="{E094E29D-603D-421E-9FA8-1F790D5F19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0594" y="5552889"/>
            <a:ext cx="846034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front</a:t>
            </a:r>
          </a:p>
        </p:txBody>
      </p:sp>
      <p:sp>
        <p:nvSpPr>
          <p:cNvPr id="20" name="Text Box 33">
            <a:extLst>
              <a:ext uri="{FF2B5EF4-FFF2-40B4-BE49-F238E27FC236}">
                <a16:creationId xmlns:a16="http://schemas.microsoft.com/office/drawing/2014/main" id="{553A7C04-8E68-459C-A67A-201EB68F95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9154" y="5940026"/>
            <a:ext cx="846034" cy="38294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rear</a:t>
            </a:r>
          </a:p>
        </p:txBody>
      </p:sp>
      <p:grpSp>
        <p:nvGrpSpPr>
          <p:cNvPr id="21" name="组合 20">
            <a:extLst>
              <a:ext uri="{FF2B5EF4-FFF2-40B4-BE49-F238E27FC236}">
                <a16:creationId xmlns:a16="http://schemas.microsoft.com/office/drawing/2014/main" id="{65A17CA0-093E-4A58-8932-70EE4657C4A5}"/>
              </a:ext>
            </a:extLst>
          </p:cNvPr>
          <p:cNvGrpSpPr/>
          <p:nvPr/>
        </p:nvGrpSpPr>
        <p:grpSpPr>
          <a:xfrm>
            <a:off x="6336770" y="5984327"/>
            <a:ext cx="4698644" cy="209371"/>
            <a:chOff x="5679662" y="4705096"/>
            <a:chExt cx="4698644" cy="209371"/>
          </a:xfrm>
        </p:grpSpPr>
        <p:sp>
          <p:nvSpPr>
            <p:cNvPr id="22" name="Line 29">
              <a:extLst>
                <a:ext uri="{FF2B5EF4-FFF2-40B4-BE49-F238E27FC236}">
                  <a16:creationId xmlns:a16="http://schemas.microsoft.com/office/drawing/2014/main" id="{EB47DC9E-3DBC-4B2A-A9D4-FDC334C3562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378305" y="4705096"/>
              <a:ext cx="0" cy="209371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  <p:sp>
          <p:nvSpPr>
            <p:cNvPr id="23" name="Line 34">
              <a:extLst>
                <a:ext uri="{FF2B5EF4-FFF2-40B4-BE49-F238E27FC236}">
                  <a16:creationId xmlns:a16="http://schemas.microsoft.com/office/drawing/2014/main" id="{2EA5E899-0AFC-43B9-ADC7-F312250CB4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679662" y="4895001"/>
              <a:ext cx="4698644" cy="1946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endParaRPr>
            </a:p>
          </p:txBody>
        </p:sp>
      </p:grpSp>
      <p:sp>
        <p:nvSpPr>
          <p:cNvPr id="24" name="Rectangle 9">
            <a:extLst>
              <a:ext uri="{FF2B5EF4-FFF2-40B4-BE49-F238E27FC236}">
                <a16:creationId xmlns:a16="http://schemas.microsoft.com/office/drawing/2014/main" id="{1B5FB4E5-DA26-4F3F-9B11-5385346E7A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863" y="5585027"/>
            <a:ext cx="485079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F154BD9D-4622-4711-A302-B3D0E17321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11520" y="5941671"/>
            <a:ext cx="485081" cy="35816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b="1" baseline="-25000">
              <a:solidFill>
                <a:prstClr val="black"/>
              </a:solidFill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5E1E32F-D60B-4B78-AD72-778A5F05396C}"/>
              </a:ext>
            </a:extLst>
          </p:cNvPr>
          <p:cNvSpPr/>
          <p:nvPr/>
        </p:nvSpPr>
        <p:spPr>
          <a:xfrm>
            <a:off x="7015879" y="4921268"/>
            <a:ext cx="3385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</a:t>
            </a:r>
            <a:endParaRPr lang="zh-CN" altLang="en-US" dirty="0">
              <a:solidFill>
                <a:srgbClr val="FF0000"/>
              </a:solidFill>
            </a:endParaRP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9C522F-8BE8-4633-AD6D-2EF4B6E50803}"/>
              </a:ext>
            </a:extLst>
          </p:cNvPr>
          <p:cNvCxnSpPr>
            <a:cxnSpLocks/>
          </p:cNvCxnSpPr>
          <p:nvPr/>
        </p:nvCxnSpPr>
        <p:spPr bwMode="auto">
          <a:xfrm>
            <a:off x="7045388" y="5298840"/>
            <a:ext cx="1" cy="263843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sm" len="sm"/>
            <a:tailEnd type="triangle"/>
          </a:ln>
          <a:effectLst/>
        </p:spPr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436BF7F4-2243-4B46-80AA-D42CDA5AC0AE}"/>
              </a:ext>
            </a:extLst>
          </p:cNvPr>
          <p:cNvCxnSpPr>
            <a:cxnSpLocks/>
            <a:endCxn id="10" idx="1"/>
          </p:cNvCxnSpPr>
          <p:nvPr/>
        </p:nvCxnSpPr>
        <p:spPr bwMode="auto">
          <a:xfrm>
            <a:off x="6318981" y="5758287"/>
            <a:ext cx="2089359" cy="5825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rgbClr val="C00000"/>
            </a:solidFill>
            <a:prstDash val="solid"/>
            <a:round/>
            <a:headEnd type="none" w="sm" len="sm"/>
            <a:tailEnd type="triangle"/>
          </a:ln>
          <a:effectLst/>
        </p:spPr>
      </p:cxnSp>
      <p:grpSp>
        <p:nvGrpSpPr>
          <p:cNvPr id="31" name="组合 30">
            <a:extLst>
              <a:ext uri="{FF2B5EF4-FFF2-40B4-BE49-F238E27FC236}">
                <a16:creationId xmlns:a16="http://schemas.microsoft.com/office/drawing/2014/main" id="{43E8CC9D-81A1-48A8-9090-733CC01748A1}"/>
              </a:ext>
            </a:extLst>
          </p:cNvPr>
          <p:cNvGrpSpPr/>
          <p:nvPr/>
        </p:nvGrpSpPr>
        <p:grpSpPr>
          <a:xfrm>
            <a:off x="8375527" y="2599049"/>
            <a:ext cx="2518370" cy="923330"/>
            <a:chOff x="6513932" y="3402775"/>
            <a:chExt cx="2518370" cy="923330"/>
          </a:xfrm>
        </p:grpSpPr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1C044FCE-8C6E-4086-AE3C-7CA1355EB4C4}"/>
                </a:ext>
              </a:extLst>
            </p:cNvPr>
            <p:cNvGrpSpPr/>
            <p:nvPr/>
          </p:nvGrpSpPr>
          <p:grpSpPr>
            <a:xfrm>
              <a:off x="6513932" y="3402775"/>
              <a:ext cx="2518370" cy="923330"/>
              <a:chOff x="6513932" y="3402775"/>
              <a:chExt cx="2518370" cy="923330"/>
            </a:xfrm>
          </p:grpSpPr>
          <p:sp>
            <p:nvSpPr>
              <p:cNvPr id="35" name="Rectangle 9">
                <a:extLst>
                  <a:ext uri="{FF2B5EF4-FFF2-40B4-BE49-F238E27FC236}">
                    <a16:creationId xmlns:a16="http://schemas.microsoft.com/office/drawing/2014/main" id="{F2621AC9-52CE-4547-9721-AA943F8341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85187" y="3468234"/>
                <a:ext cx="547115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r>
                  <a:rPr lang="en-US" altLang="zh-CN" b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∧</a:t>
                </a:r>
              </a:p>
            </p:txBody>
          </p:sp>
          <p:sp>
            <p:nvSpPr>
              <p:cNvPr id="36" name="Text Box 32">
                <a:extLst>
                  <a:ext uri="{FF2B5EF4-FFF2-40B4-BE49-F238E27FC236}">
                    <a16:creationId xmlns:a16="http://schemas.microsoft.com/office/drawing/2014/main" id="{DF38FF03-D897-48C6-AA61-224ACF68908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13932" y="3402775"/>
                <a:ext cx="941387" cy="46166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front</a:t>
                </a:r>
              </a:p>
            </p:txBody>
          </p:sp>
          <p:sp>
            <p:nvSpPr>
              <p:cNvPr id="37" name="Text Box 33">
                <a:extLst>
                  <a:ext uri="{FF2B5EF4-FFF2-40B4-BE49-F238E27FC236}">
                    <a16:creationId xmlns:a16="http://schemas.microsoft.com/office/drawing/2014/main" id="{5F97A60A-AA3F-417E-AA9E-E8D8EB391C2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34977" y="3864440"/>
                <a:ext cx="941387" cy="461665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rgbClr val="3333FF"/>
                    </a:solidFill>
                    <a:latin typeface="Times New Roman" pitchFamily="18" charset="0"/>
                    <a:ea typeface="楷体_GB2312" pitchFamily="49" charset="-122"/>
                  </a:rPr>
                  <a:t>rear</a:t>
                </a:r>
              </a:p>
            </p:txBody>
          </p:sp>
          <p:sp>
            <p:nvSpPr>
              <p:cNvPr id="38" name="Rectangle 9">
                <a:extLst>
                  <a:ext uri="{FF2B5EF4-FFF2-40B4-BE49-F238E27FC236}">
                    <a16:creationId xmlns:a16="http://schemas.microsoft.com/office/drawing/2014/main" id="{6114CC71-A4F1-4797-B26A-FAB8DED5E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46485" y="3467745"/>
                <a:ext cx="539750" cy="431800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anchor="ctr"/>
              <a:lstStyle/>
              <a:p>
                <a:pPr algn="ctr"/>
                <a:endParaRPr lang="zh-CN" altLang="zh-CN" b="1" baseline="-2500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669CEB4E-9313-4740-86AD-77151990393A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91400" y="3628343"/>
              <a:ext cx="555085" cy="10530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E0A91B3F-4D21-487E-8517-D72131D7513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7391400" y="3816054"/>
              <a:ext cx="549427" cy="314323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rgbClr val="C00000"/>
              </a:solidFill>
              <a:prstDash val="solid"/>
              <a:round/>
              <a:headEnd type="none" w="sm" len="sm"/>
              <a:tailEnd type="triangle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2.59259E-6 L 0.09687 -0.00139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44" y="-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10" grpId="0" animBg="1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id="{7EBEE8BA-492D-4940-AAEC-02FA86450D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循环队列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4BA16B-5BAD-4E5D-A464-4FDAAA6E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3082" y="2155893"/>
            <a:ext cx="2998788" cy="936625"/>
          </a:xfrm>
          <a:prstGeom prst="rect">
            <a:avLst/>
          </a:prstGeom>
          <a:solidFill>
            <a:srgbClr val="FFFFCC"/>
          </a:solidFill>
          <a:ln>
            <a:solidFill>
              <a:srgbClr val="FFFFCC"/>
            </a:solidFill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队列</a:t>
            </a:r>
          </a:p>
          <a:p>
            <a:pPr algn="ctr"/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en-US" altLang="zh-CN" sz="2800" b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,…,</a:t>
            </a:r>
            <a:r>
              <a:rPr kumimoji="1" lang="en-US" altLang="zh-CN" sz="2800" b="1" i="1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 err="1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,…</a:t>
            </a:r>
            <a:r>
              <a:rPr kumimoji="1" lang="en-US" altLang="zh-CN" sz="28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800" b="1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8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5" name="AutoShape 4">
            <a:extLst>
              <a:ext uri="{FF2B5EF4-FFF2-40B4-BE49-F238E27FC236}">
                <a16:creationId xmlns:a16="http://schemas.microsoft.com/office/drawing/2014/main" id="{84B9D92D-788A-4173-A7A9-17BD5DDA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10504" y="3474861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CC00CC"/>
          </a:solidFill>
          <a:ln w="38100" algn="ctr">
            <a:solidFill>
              <a:srgbClr val="CC00CC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488E99-EC2E-4D51-BFBF-9A374B199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3462" y="5102986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E3EE9FC-CCFB-4788-9E1A-9D2A7968BF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74800" y="5102986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B6EBFB-2917-4AAB-8F04-F0B9F29E9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4550" y="510298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000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5968AB-DDB9-4E06-BB83-9CD378500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55887" y="510298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5CFE485-75FA-4C01-8FB9-794DBAA41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94050" y="5102986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endParaRPr lang="en-US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2973A73-9A3A-4B62-9DF5-014C13C150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5611" y="5102986"/>
            <a:ext cx="838201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8547C2-7DCF-4EEB-A3E2-519831FC93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41975" y="5102986"/>
            <a:ext cx="565148" cy="431800"/>
          </a:xfrm>
          <a:prstGeom prst="rect">
            <a:avLst/>
          </a:prstGeom>
          <a:solidFill>
            <a:srgbClr val="99FFCC"/>
          </a:solidFill>
          <a:ln>
            <a:solidFill>
              <a:srgbClr val="0066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f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6D6AE3B1-C83C-4254-BB47-BD86490671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1749" y="4595800"/>
            <a:ext cx="1512888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MaxSize-1</a:t>
            </a: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8C512C1C-408F-4CDD-B6A7-EF0BE51D417E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3842" y="4958524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9E51B3B6-2CE8-4F4A-9B2C-2F3474F92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806" y="4698887"/>
            <a:ext cx="503237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i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f</a:t>
            </a: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39E50370-7104-4E5E-A425-B9A31664B6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8150" y="4691823"/>
            <a:ext cx="647700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i="1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</a:t>
            </a:r>
            <a:endParaRPr lang="en-US" altLang="zh-CN" sz="20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0" name="AutoShape 20">
            <a:extLst>
              <a:ext uri="{FF2B5EF4-FFF2-40B4-BE49-F238E27FC236}">
                <a16:creationId xmlns:a16="http://schemas.microsoft.com/office/drawing/2014/main" id="{6FA6705D-ECC1-4902-92F8-85A26FC1DE45}"/>
              </a:ext>
            </a:extLst>
          </p:cNvPr>
          <p:cNvSpPr>
            <a:spLocks/>
          </p:cNvSpPr>
          <p:nvPr/>
        </p:nvSpPr>
        <p:spPr bwMode="auto">
          <a:xfrm rot="5400000">
            <a:off x="2935139" y="3108937"/>
            <a:ext cx="263822" cy="5165726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chemeClr val="accent5">
                <a:lumMod val="50000"/>
              </a:schemeClr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C6DEFC44-7D90-4952-8DAD-5615D7616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5857053"/>
            <a:ext cx="2819398" cy="430887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队列的元素空间</a:t>
            </a:r>
            <a:endParaRPr lang="en-US" altLang="zh-CN" sz="2200" b="1" dirty="0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7724E912-4669-4FD5-BC9B-BCAB6E7294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2678" y="5894358"/>
            <a:ext cx="792162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front</a:t>
            </a: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351623A2-C773-4A43-B4E5-20A1976778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30900" y="5534786"/>
            <a:ext cx="0" cy="360363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26" name="Rectangle 28">
            <a:extLst>
              <a:ext uri="{FF2B5EF4-FFF2-40B4-BE49-F238E27FC236}">
                <a16:creationId xmlns:a16="http://schemas.microsoft.com/office/drawing/2014/main" id="{F1A4144B-0F90-41EC-8EED-8766B0C4E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4187" y="5104574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9">
            <a:extLst>
              <a:ext uri="{FF2B5EF4-FFF2-40B4-BE49-F238E27FC236}">
                <a16:creationId xmlns:a16="http://schemas.microsoft.com/office/drawing/2014/main" id="{D0AC80A9-801B-4B09-8A28-5831C7729C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762" y="4701265"/>
            <a:ext cx="503238" cy="400110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0</a:t>
            </a:r>
          </a:p>
        </p:txBody>
      </p:sp>
      <p:sp>
        <p:nvSpPr>
          <p:cNvPr id="28" name="Rectangle 30">
            <a:extLst>
              <a:ext uri="{FF2B5EF4-FFF2-40B4-BE49-F238E27FC236}">
                <a16:creationId xmlns:a16="http://schemas.microsoft.com/office/drawing/2014/main" id="{15252BAC-AE0A-41E8-8DC9-E1F1AC0A68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1570" y="5109455"/>
            <a:ext cx="550860" cy="431800"/>
          </a:xfrm>
          <a:prstGeom prst="rect">
            <a:avLst/>
          </a:prstGeom>
          <a:solidFill>
            <a:srgbClr val="99FFCC"/>
          </a:solidFill>
          <a:ln>
            <a:solidFill>
              <a:srgbClr val="006600"/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sz="2000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r</a:t>
            </a:r>
            <a:endParaRPr lang="en-US" altLang="zh-CN" sz="2000" b="1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31">
            <a:extLst>
              <a:ext uri="{FF2B5EF4-FFF2-40B4-BE49-F238E27FC236}">
                <a16:creationId xmlns:a16="http://schemas.microsoft.com/office/drawing/2014/main" id="{CCB9B7A0-CE5C-4467-862A-39BCEF894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5394" y="5900827"/>
            <a:ext cx="792163" cy="3968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sz="2000" b="1" dirty="0">
                <a:solidFill>
                  <a:srgbClr val="3333FF"/>
                </a:solidFill>
                <a:latin typeface="Times New Roman" pitchFamily="18" charset="0"/>
                <a:ea typeface="楷体_GB2312" pitchFamily="49" charset="-122"/>
              </a:rPr>
              <a:t>rear</a:t>
            </a:r>
          </a:p>
        </p:txBody>
      </p:sp>
      <p:sp>
        <p:nvSpPr>
          <p:cNvPr id="30" name="Line 32">
            <a:extLst>
              <a:ext uri="{FF2B5EF4-FFF2-40B4-BE49-F238E27FC236}">
                <a16:creationId xmlns:a16="http://schemas.microsoft.com/office/drawing/2014/main" id="{F3E765F8-8784-4D8B-9241-A1EB50675E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97220" y="5533996"/>
            <a:ext cx="0" cy="360362"/>
          </a:xfrm>
          <a:prstGeom prst="line">
            <a:avLst/>
          </a:prstGeom>
          <a:noFill/>
          <a:ln w="38100">
            <a:solidFill>
              <a:srgbClr val="660066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algn="ctr"/>
            <a:endParaRPr lang="zh-CN" altLang="en-US" sz="24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31" name="Text Box 25">
            <a:extLst>
              <a:ext uri="{FF2B5EF4-FFF2-40B4-BE49-F238E27FC236}">
                <a16:creationId xmlns:a16="http://schemas.microsoft.com/office/drawing/2014/main" id="{5851AACE-C9DB-424C-A2AB-882720917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5" y="2393372"/>
            <a:ext cx="1408905" cy="461665"/>
          </a:xfrm>
          <a:prstGeom prst="rect">
            <a:avLst/>
          </a:prstGeom>
          <a:solidFill>
            <a:srgbClr val="FFFFCC"/>
          </a:solidFill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CC00CC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32" name="Text Box 26">
            <a:extLst>
              <a:ext uri="{FF2B5EF4-FFF2-40B4-BE49-F238E27FC236}">
                <a16:creationId xmlns:a16="http://schemas.microsoft.com/office/drawing/2014/main" id="{97EBED73-8144-412C-81C7-D4C8EAABB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59568" y="5102986"/>
            <a:ext cx="1495417" cy="461665"/>
          </a:xfrm>
          <a:prstGeom prst="rect">
            <a:avLst/>
          </a:prstGeom>
          <a:solidFill>
            <a:srgbClr val="FFFFCC"/>
          </a:solidFill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spcBef>
                <a:spcPct val="50000"/>
              </a:spcBef>
              <a:defRPr kumimoji="1" b="1">
                <a:solidFill>
                  <a:srgbClr val="CC00CC"/>
                </a:solidFill>
                <a:ea typeface="楷体" pitchFamily="49" charset="-122"/>
                <a:cs typeface="Times New Roman" pitchFamily="18" charset="0"/>
              </a:defRPr>
            </a:lvl1pPr>
          </a:lstStyle>
          <a:p>
            <a:r>
              <a:rPr lang="zh-CN" altLang="en-US" dirty="0"/>
              <a:t>存储结构</a:t>
            </a:r>
          </a:p>
        </p:txBody>
      </p:sp>
      <p:sp>
        <p:nvSpPr>
          <p:cNvPr id="33" name="Rectangle 7">
            <a:extLst>
              <a:ext uri="{FF2B5EF4-FFF2-40B4-BE49-F238E27FC236}">
                <a16:creationId xmlns:a16="http://schemas.microsoft.com/office/drawing/2014/main" id="{9365915C-3BBB-4E3F-B48B-4293CAECA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10163" y="5102986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DD471724-3015-4DF2-BA8F-61B2CC1B1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0150" y="5102986"/>
            <a:ext cx="539750" cy="431800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zh-CN" sz="2000" b="1" baseline="-2500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90606106-F4CC-4735-B608-C985491F79F7}"/>
              </a:ext>
            </a:extLst>
          </p:cNvPr>
          <p:cNvSpPr/>
          <p:nvPr/>
        </p:nvSpPr>
        <p:spPr>
          <a:xfrm>
            <a:off x="5334000" y="1378307"/>
            <a:ext cx="6172200" cy="2923877"/>
          </a:xfrm>
          <a:prstGeom prst="rect">
            <a:avLst/>
          </a:prstGeom>
          <a:ln>
            <a:solidFill>
              <a:schemeClr val="accent5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#define MAXSIZE 50  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队列的最大长度*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spcBef>
                <a:spcPts val="600"/>
              </a:spcBef>
            </a:pPr>
            <a:r>
              <a:rPr lang="en-US" altLang="zh-CN" sz="2200" b="1" dirty="0">
                <a:latin typeface="+mn-ea"/>
              </a:rPr>
              <a:t> typedef struct{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>
                <a:latin typeface="+mn-ea"/>
              </a:rPr>
              <a:t>      </a:t>
            </a:r>
            <a:r>
              <a:rPr lang="en-US" altLang="zh-CN" sz="2200" b="1" dirty="0" err="1">
                <a:latin typeface="+mn-ea"/>
              </a:rPr>
              <a:t>QueueElementType</a:t>
            </a:r>
            <a:r>
              <a:rPr lang="en-US" altLang="zh-CN" sz="2200" b="1" dirty="0">
                <a:latin typeface="+mn-ea"/>
              </a:rPr>
              <a:t>  element[MAXSIZE]; 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      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 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队列的元素空间*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     int  front;   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头指针指示器*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     int  rear ;   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/*</a:t>
            </a:r>
            <a:r>
              <a:rPr lang="zh-CN" altLang="en-US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尾指针指示器*</a:t>
            </a:r>
            <a:r>
              <a:rPr lang="en-US" altLang="zh-CN" sz="2200" b="1" dirty="0">
                <a:solidFill>
                  <a:srgbClr val="CC00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200" b="1" dirty="0">
                <a:latin typeface="+mn-ea"/>
              </a:rPr>
              <a:t> }</a:t>
            </a:r>
            <a:r>
              <a:rPr lang="en-US" altLang="zh-CN" sz="2200" b="1" dirty="0" err="1">
                <a:latin typeface="+mn-ea"/>
              </a:rPr>
              <a:t>SeqQueue</a:t>
            </a:r>
            <a:r>
              <a:rPr lang="en-US" altLang="zh-CN" sz="2200" b="1" dirty="0">
                <a:latin typeface="+mn-ea"/>
              </a:rPr>
              <a:t>;·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"/>
          <p:cNvSpPr txBox="1">
            <a:spLocks noChangeArrowheads="1"/>
          </p:cNvSpPr>
          <p:nvPr/>
        </p:nvSpPr>
        <p:spPr bwMode="auto">
          <a:xfrm>
            <a:off x="362756" y="806496"/>
            <a:ext cx="11353800" cy="984500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just">
              <a:lnSpc>
                <a:spcPct val="130000"/>
              </a:lnSpc>
              <a:spcBef>
                <a:spcPts val="600"/>
              </a:spcBef>
            </a:pP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把数组的前端和后端连接起来，形成一个环形的顺序表，即把存储队列元素的表从</a:t>
            </a:r>
            <a:r>
              <a:rPr kumimoji="1"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逻辑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上看成一个环，称为</a:t>
            </a:r>
            <a:r>
              <a:rPr kumimoji="1"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循环队列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或</a:t>
            </a:r>
            <a:r>
              <a:rPr kumimoji="1" lang="zh-CN" altLang="en-US" b="1" dirty="0">
                <a:solidFill>
                  <a:srgbClr val="FF0000"/>
                </a:solidFill>
                <a:latin typeface="楷体" pitchFamily="49" charset="-122"/>
                <a:ea typeface="楷体" pitchFamily="49" charset="-122"/>
              </a:rPr>
              <a:t>环形队列</a:t>
            </a:r>
            <a:r>
              <a:rPr kumimoji="1" lang="zh-CN" altLang="en-US" b="1" dirty="0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rPr>
              <a:t>。</a:t>
            </a:r>
          </a:p>
        </p:txBody>
      </p:sp>
      <p:grpSp>
        <p:nvGrpSpPr>
          <p:cNvPr id="3" name="Group 60"/>
          <p:cNvGrpSpPr>
            <a:grpSpLocks/>
          </p:cNvGrpSpPr>
          <p:nvPr/>
        </p:nvGrpSpPr>
        <p:grpSpPr bwMode="auto">
          <a:xfrm>
            <a:off x="672449" y="2721269"/>
            <a:ext cx="2301876" cy="1901825"/>
            <a:chOff x="210" y="1229"/>
            <a:chExt cx="1450" cy="1198"/>
          </a:xfrm>
        </p:grpSpPr>
        <p:sp>
          <p:nvSpPr>
            <p:cNvPr id="18459" name="Rectangle 46"/>
            <p:cNvSpPr>
              <a:spLocks noChangeArrowheads="1"/>
            </p:cNvSpPr>
            <p:nvPr/>
          </p:nvSpPr>
          <p:spPr bwMode="auto">
            <a:xfrm>
              <a:off x="966" y="125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18460" name="Text Box 47"/>
            <p:cNvSpPr txBox="1">
              <a:spLocks noChangeArrowheads="1"/>
            </p:cNvSpPr>
            <p:nvPr/>
          </p:nvSpPr>
          <p:spPr bwMode="auto">
            <a:xfrm>
              <a:off x="1388" y="1229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8461" name="Rectangle 48"/>
            <p:cNvSpPr>
              <a:spLocks noChangeArrowheads="1"/>
            </p:cNvSpPr>
            <p:nvPr/>
          </p:nvSpPr>
          <p:spPr bwMode="auto">
            <a:xfrm>
              <a:off x="966" y="148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18462" name="Text Box 49"/>
            <p:cNvSpPr txBox="1">
              <a:spLocks noChangeArrowheads="1"/>
            </p:cNvSpPr>
            <p:nvPr/>
          </p:nvSpPr>
          <p:spPr bwMode="auto">
            <a:xfrm>
              <a:off x="1388" y="1456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463" name="Rectangle 50"/>
            <p:cNvSpPr>
              <a:spLocks noChangeArrowheads="1"/>
            </p:cNvSpPr>
            <p:nvPr/>
          </p:nvSpPr>
          <p:spPr bwMode="auto">
            <a:xfrm>
              <a:off x="966" y="1706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18464" name="Text Box 51"/>
            <p:cNvSpPr txBox="1">
              <a:spLocks noChangeArrowheads="1"/>
            </p:cNvSpPr>
            <p:nvPr/>
          </p:nvSpPr>
          <p:spPr bwMode="auto">
            <a:xfrm>
              <a:off x="1388" y="1682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465" name="Rectangle 52"/>
            <p:cNvSpPr>
              <a:spLocks noChangeArrowheads="1"/>
            </p:cNvSpPr>
            <p:nvPr/>
          </p:nvSpPr>
          <p:spPr bwMode="auto">
            <a:xfrm>
              <a:off x="966" y="1933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6" name="Text Box 53"/>
            <p:cNvSpPr txBox="1">
              <a:spLocks noChangeArrowheads="1"/>
            </p:cNvSpPr>
            <p:nvPr/>
          </p:nvSpPr>
          <p:spPr bwMode="auto">
            <a:xfrm>
              <a:off x="1388" y="1909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8467" name="Rectangle 54"/>
            <p:cNvSpPr>
              <a:spLocks noChangeArrowheads="1"/>
            </p:cNvSpPr>
            <p:nvPr/>
          </p:nvSpPr>
          <p:spPr bwMode="auto">
            <a:xfrm>
              <a:off x="966" y="2160"/>
              <a:ext cx="363" cy="227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8468" name="Text Box 55"/>
            <p:cNvSpPr txBox="1">
              <a:spLocks noChangeArrowheads="1"/>
            </p:cNvSpPr>
            <p:nvPr/>
          </p:nvSpPr>
          <p:spPr bwMode="auto">
            <a:xfrm>
              <a:off x="1388" y="2136"/>
              <a:ext cx="272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8469" name="Line 56"/>
            <p:cNvSpPr>
              <a:spLocks noChangeShapeType="1"/>
            </p:cNvSpPr>
            <p:nvPr/>
          </p:nvSpPr>
          <p:spPr bwMode="auto">
            <a:xfrm>
              <a:off x="797" y="1834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70" name="Text Box 57"/>
            <p:cNvSpPr txBox="1">
              <a:spLocks noChangeArrowheads="1"/>
            </p:cNvSpPr>
            <p:nvPr/>
          </p:nvSpPr>
          <p:spPr bwMode="auto">
            <a:xfrm>
              <a:off x="210" y="1683"/>
              <a:ext cx="545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18471" name="Line 58"/>
            <p:cNvSpPr>
              <a:spLocks noChangeShapeType="1"/>
            </p:cNvSpPr>
            <p:nvPr/>
          </p:nvSpPr>
          <p:spPr bwMode="auto">
            <a:xfrm>
              <a:off x="785" y="2274"/>
              <a:ext cx="181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72" name="Text Box 59"/>
            <p:cNvSpPr txBox="1">
              <a:spLocks noChangeArrowheads="1"/>
            </p:cNvSpPr>
            <p:nvPr/>
          </p:nvSpPr>
          <p:spPr bwMode="auto">
            <a:xfrm>
              <a:off x="254" y="2094"/>
              <a:ext cx="548" cy="29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</p:grpSp>
      <p:grpSp>
        <p:nvGrpSpPr>
          <p:cNvPr id="4" name="Group 62"/>
          <p:cNvGrpSpPr>
            <a:grpSpLocks/>
          </p:cNvGrpSpPr>
          <p:nvPr/>
        </p:nvGrpSpPr>
        <p:grpSpPr bwMode="auto">
          <a:xfrm>
            <a:off x="4704726" y="2243292"/>
            <a:ext cx="2959101" cy="2682877"/>
            <a:chOff x="1440" y="2262"/>
            <a:chExt cx="1864" cy="1690"/>
          </a:xfrm>
        </p:grpSpPr>
        <p:sp>
          <p:nvSpPr>
            <p:cNvPr id="18440" name="Oval 19"/>
            <p:cNvSpPr>
              <a:spLocks noChangeArrowheads="1"/>
            </p:cNvSpPr>
            <p:nvPr/>
          </p:nvSpPr>
          <p:spPr bwMode="auto">
            <a:xfrm>
              <a:off x="1791" y="2784"/>
              <a:ext cx="771" cy="726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1" name="Oval 21"/>
            <p:cNvSpPr>
              <a:spLocks noChangeArrowheads="1"/>
            </p:cNvSpPr>
            <p:nvPr/>
          </p:nvSpPr>
          <p:spPr bwMode="auto">
            <a:xfrm>
              <a:off x="1440" y="2482"/>
              <a:ext cx="1451" cy="1315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2" name="Freeform 22"/>
            <p:cNvSpPr>
              <a:spLocks/>
            </p:cNvSpPr>
            <p:nvPr/>
          </p:nvSpPr>
          <p:spPr bwMode="auto">
            <a:xfrm>
              <a:off x="2517" y="3329"/>
              <a:ext cx="272" cy="170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3" name="Freeform 23"/>
            <p:cNvSpPr>
              <a:spLocks/>
            </p:cNvSpPr>
            <p:nvPr/>
          </p:nvSpPr>
          <p:spPr bwMode="auto">
            <a:xfrm>
              <a:off x="2465" y="2669"/>
              <a:ext cx="208" cy="226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4" name="Freeform 24"/>
            <p:cNvSpPr>
              <a:spLocks/>
            </p:cNvSpPr>
            <p:nvPr/>
          </p:nvSpPr>
          <p:spPr bwMode="auto">
            <a:xfrm>
              <a:off x="1836" y="2558"/>
              <a:ext cx="165" cy="269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5" name="Line 25"/>
            <p:cNvSpPr>
              <a:spLocks noChangeShapeType="1"/>
            </p:cNvSpPr>
            <p:nvPr/>
          </p:nvSpPr>
          <p:spPr bwMode="auto">
            <a:xfrm flipH="1">
              <a:off x="2063" y="3510"/>
              <a:ext cx="46" cy="272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6" name="Freeform 26"/>
            <p:cNvSpPr>
              <a:spLocks/>
            </p:cNvSpPr>
            <p:nvPr/>
          </p:nvSpPr>
          <p:spPr bwMode="auto">
            <a:xfrm>
              <a:off x="1445" y="3193"/>
              <a:ext cx="346" cy="98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47" name="Text Box 20"/>
            <p:cNvSpPr txBox="1">
              <a:spLocks noChangeArrowheads="1"/>
            </p:cNvSpPr>
            <p:nvPr/>
          </p:nvSpPr>
          <p:spPr bwMode="auto">
            <a:xfrm>
              <a:off x="2233" y="3254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8448" name="Text Box 27"/>
            <p:cNvSpPr txBox="1">
              <a:spLocks noChangeArrowheads="1"/>
            </p:cNvSpPr>
            <p:nvPr/>
          </p:nvSpPr>
          <p:spPr bwMode="auto">
            <a:xfrm>
              <a:off x="2351" y="2987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>
              <a:defPPr>
                <a:defRPr lang="en-US"/>
              </a:defPPr>
              <a:lvl1pPr algn="ctr">
                <a:spcBef>
                  <a:spcPct val="50000"/>
                </a:spcBef>
                <a:defRPr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defRPr>
              </a:lvl1pPr>
            </a:lstStyle>
            <a:p>
              <a:r>
                <a:rPr lang="en-US" altLang="zh-CN" dirty="0"/>
                <a:t>1</a:t>
              </a:r>
            </a:p>
          </p:txBody>
        </p:sp>
        <p:sp>
          <p:nvSpPr>
            <p:cNvPr id="18449" name="Text Box 28"/>
            <p:cNvSpPr txBox="1">
              <a:spLocks noChangeArrowheads="1"/>
            </p:cNvSpPr>
            <p:nvPr/>
          </p:nvSpPr>
          <p:spPr bwMode="auto">
            <a:xfrm>
              <a:off x="2109" y="2800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8450" name="Text Box 29"/>
            <p:cNvSpPr txBox="1">
              <a:spLocks noChangeArrowheads="1"/>
            </p:cNvSpPr>
            <p:nvPr/>
          </p:nvSpPr>
          <p:spPr bwMode="auto">
            <a:xfrm>
              <a:off x="1836" y="2921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8451" name="Text Box 30"/>
            <p:cNvSpPr txBox="1">
              <a:spLocks noChangeArrowheads="1"/>
            </p:cNvSpPr>
            <p:nvPr/>
          </p:nvSpPr>
          <p:spPr bwMode="auto">
            <a:xfrm>
              <a:off x="1882" y="3207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8452" name="Text Box 32"/>
            <p:cNvSpPr txBox="1">
              <a:spLocks noChangeArrowheads="1"/>
            </p:cNvSpPr>
            <p:nvPr/>
          </p:nvSpPr>
          <p:spPr bwMode="auto">
            <a:xfrm>
              <a:off x="2753" y="2262"/>
              <a:ext cx="45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18453" name="Text Box 34"/>
            <p:cNvSpPr txBox="1">
              <a:spLocks noChangeArrowheads="1"/>
            </p:cNvSpPr>
            <p:nvPr/>
          </p:nvSpPr>
          <p:spPr bwMode="auto">
            <a:xfrm>
              <a:off x="2150" y="2534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18454" name="Text Box 35"/>
            <p:cNvSpPr txBox="1">
              <a:spLocks noChangeArrowheads="1"/>
            </p:cNvSpPr>
            <p:nvPr/>
          </p:nvSpPr>
          <p:spPr bwMode="auto">
            <a:xfrm>
              <a:off x="1564" y="2875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 dirty="0">
                  <a:solidFill>
                    <a:srgbClr val="3333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18455" name="Text Box 36"/>
            <p:cNvSpPr txBox="1">
              <a:spLocks noChangeArrowheads="1"/>
            </p:cNvSpPr>
            <p:nvPr/>
          </p:nvSpPr>
          <p:spPr bwMode="auto">
            <a:xfrm>
              <a:off x="1700" y="3419"/>
              <a:ext cx="181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i="1">
                  <a:solidFill>
                    <a:srgbClr val="3333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18456" name="Line 37"/>
            <p:cNvSpPr>
              <a:spLocks noChangeShapeType="1"/>
            </p:cNvSpPr>
            <p:nvPr/>
          </p:nvSpPr>
          <p:spPr bwMode="auto">
            <a:xfrm flipH="1" flipV="1">
              <a:off x="2522" y="3721"/>
              <a:ext cx="278" cy="12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8457" name="Text Box 38"/>
            <p:cNvSpPr txBox="1">
              <a:spLocks noChangeArrowheads="1"/>
            </p:cNvSpPr>
            <p:nvPr/>
          </p:nvSpPr>
          <p:spPr bwMode="auto">
            <a:xfrm>
              <a:off x="2850" y="3719"/>
              <a:ext cx="454" cy="23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18458" name="Line 61"/>
            <p:cNvSpPr>
              <a:spLocks noChangeShapeType="1"/>
            </p:cNvSpPr>
            <p:nvPr/>
          </p:nvSpPr>
          <p:spPr bwMode="auto">
            <a:xfrm flipH="1">
              <a:off x="2329" y="2428"/>
              <a:ext cx="272" cy="45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sp>
        <p:nvSpPr>
          <p:cNvPr id="202816" name="AutoShape 64"/>
          <p:cNvSpPr>
            <a:spLocks noChangeArrowheads="1"/>
          </p:cNvSpPr>
          <p:nvPr/>
        </p:nvSpPr>
        <p:spPr bwMode="auto">
          <a:xfrm>
            <a:off x="3294362" y="3410953"/>
            <a:ext cx="936000" cy="288000"/>
          </a:xfrm>
          <a:prstGeom prst="rightArrow">
            <a:avLst>
              <a:gd name="adj1" fmla="val 50000"/>
              <a:gd name="adj2" fmla="val 66728"/>
            </a:avLst>
          </a:prstGeom>
          <a:ln>
            <a:headEnd/>
            <a:tailEnd/>
          </a:ln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white"/>
              </a:solidFill>
            </a:endParaRPr>
          </a:p>
        </p:txBody>
      </p:sp>
      <p:sp>
        <p:nvSpPr>
          <p:cNvPr id="51" name="Text Box 24">
            <a:extLst>
              <a:ext uri="{FF2B5EF4-FFF2-40B4-BE49-F238E27FC236}">
                <a16:creationId xmlns:a16="http://schemas.microsoft.com/office/drawing/2014/main" id="{E13B4532-0666-494E-974A-087AC19B64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56" y="5589606"/>
            <a:ext cx="11643042" cy="504369"/>
          </a:xfrm>
          <a:prstGeom prst="rect">
            <a:avLst/>
          </a:prstGeom>
          <a:solidFill>
            <a:srgbClr val="FFFFCC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en-US"/>
            </a:defPPr>
            <a:lvl1pPr algn="just">
              <a:lnSpc>
                <a:spcPct val="130000"/>
              </a:lnSpc>
              <a:spcBef>
                <a:spcPts val="600"/>
              </a:spcBef>
              <a:defRPr kumimoji="1" b="1">
                <a:solidFill>
                  <a:schemeClr val="accent6">
                    <a:lumMod val="75000"/>
                  </a:schemeClr>
                </a:solidFill>
                <a:latin typeface="楷体" pitchFamily="49" charset="-122"/>
                <a:ea typeface="楷体" pitchFamily="49" charset="-122"/>
              </a:defRPr>
            </a:lvl1pPr>
          </a:lstStyle>
          <a:p>
            <a:r>
              <a:rPr lang="zh-CN" altLang="en-US" dirty="0"/>
              <a:t>实际上内存地址一定是连续的，不可能是环形的，这里是通过</a:t>
            </a:r>
            <a:r>
              <a:rPr lang="zh-CN" altLang="en-US" dirty="0">
                <a:solidFill>
                  <a:srgbClr val="FF0000"/>
                </a:solidFill>
              </a:rPr>
              <a:t>逻辑方式</a:t>
            </a:r>
            <a:r>
              <a:rPr lang="zh-CN" altLang="en-US" dirty="0"/>
              <a:t>实现环形队列</a:t>
            </a:r>
          </a:p>
        </p:txBody>
      </p:sp>
      <p:sp>
        <p:nvSpPr>
          <p:cNvPr id="52" name="Text Box 25">
            <a:extLst>
              <a:ext uri="{FF2B5EF4-FFF2-40B4-BE49-F238E27FC236}">
                <a16:creationId xmlns:a16="http://schemas.microsoft.com/office/drawing/2014/main" id="{212F3193-6535-436C-A828-E8886DAD54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97189" y="2887107"/>
            <a:ext cx="3888411" cy="1318631"/>
          </a:xfrm>
          <a:prstGeom prst="rect">
            <a:avLst/>
          </a:prstGeom>
          <a:solidFill>
            <a:srgbClr val="FFFFCC"/>
          </a:solidFill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rear = (rear+1)%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  <a:p>
            <a:pPr>
              <a:lnSpc>
                <a:spcPct val="150000"/>
              </a:lnSpc>
              <a:spcBef>
                <a:spcPct val="50000"/>
              </a:spcBef>
            </a:pPr>
            <a:r>
              <a:rPr lang="en-US" altLang="zh-CN" b="1" dirty="0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front = (front+1)%</a:t>
            </a:r>
            <a:r>
              <a:rPr lang="en-US" altLang="zh-CN" b="1" dirty="0" err="1">
                <a:solidFill>
                  <a:schemeClr val="accent6">
                    <a:lumMod val="50000"/>
                  </a:schemeClr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MaxSize</a:t>
            </a:r>
            <a:endParaRPr lang="en-US" altLang="zh-CN" b="1" dirty="0">
              <a:solidFill>
                <a:schemeClr val="accent6">
                  <a:lumMod val="50000"/>
                </a:schemeClr>
              </a:solidFill>
              <a:latin typeface="Times New Roman" pitchFamily="18" charset="0"/>
              <a:ea typeface="楷体" pitchFamily="49" charset="-122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7890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A62FB3-0432-4386-9694-16FBF3982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3.1.1 </a:t>
            </a:r>
            <a:r>
              <a:rPr lang="zh-CN" altLang="en-US" dirty="0"/>
              <a:t>栈的定义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41C6B1-9966-4433-B6B4-AF13E835C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7348521" cy="4495800"/>
          </a:xfrm>
        </p:spPr>
        <p:txBody>
          <a:bodyPr/>
          <a:lstStyle/>
          <a:p>
            <a:r>
              <a:rPr lang="zh-CN" altLang="en-US" dirty="0"/>
              <a:t>允许进行插入、删除操作的一端称为</a:t>
            </a:r>
            <a:r>
              <a:rPr lang="zh-CN" altLang="en-US" dirty="0">
                <a:solidFill>
                  <a:srgbClr val="C00000"/>
                </a:solidFill>
              </a:rPr>
              <a:t>栈顶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表的另一端称为</a:t>
            </a:r>
            <a:r>
              <a:rPr lang="zh-CN" altLang="en-US" dirty="0">
                <a:solidFill>
                  <a:srgbClr val="C00000"/>
                </a:solidFill>
              </a:rPr>
              <a:t>栈底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当栈中没有数据元素时，称为</a:t>
            </a:r>
            <a:r>
              <a:rPr lang="zh-CN" altLang="en-US" dirty="0">
                <a:solidFill>
                  <a:srgbClr val="C00000"/>
                </a:solidFill>
              </a:rPr>
              <a:t>空栈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栈的插入操作通常称为</a:t>
            </a:r>
            <a:r>
              <a:rPr lang="zh-CN" altLang="en-US" dirty="0">
                <a:solidFill>
                  <a:srgbClr val="C00000"/>
                </a:solidFill>
              </a:rPr>
              <a:t>进栈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入栈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栈的删除操作通常称为</a:t>
            </a:r>
            <a:r>
              <a:rPr lang="zh-CN" altLang="en-US" dirty="0">
                <a:solidFill>
                  <a:srgbClr val="C00000"/>
                </a:solidFill>
              </a:rPr>
              <a:t>退栈</a:t>
            </a:r>
            <a:r>
              <a:rPr lang="zh-CN" altLang="en-US" dirty="0"/>
              <a:t>或</a:t>
            </a:r>
            <a:r>
              <a:rPr lang="zh-CN" altLang="en-US" dirty="0">
                <a:solidFill>
                  <a:srgbClr val="C00000"/>
                </a:solidFill>
              </a:rPr>
              <a:t>出栈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DC64BA3-6E8A-4863-BEBE-D45FF56D3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1600" y="3733800"/>
            <a:ext cx="685800" cy="19812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zh-CN" altLang="en-US" b="1">
              <a:solidFill>
                <a:prstClr val="black"/>
              </a:solidFill>
            </a:endParaRPr>
          </a:p>
        </p:txBody>
      </p:sp>
      <p:sp>
        <p:nvSpPr>
          <p:cNvPr id="5" name="Text Box 8">
            <a:extLst>
              <a:ext uri="{FF2B5EF4-FFF2-40B4-BE49-F238E27FC236}">
                <a16:creationId xmlns:a16="http://schemas.microsoft.com/office/drawing/2014/main" id="{D4498BE6-6C4D-4364-9725-D880BD9B80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1863" y="3629025"/>
            <a:ext cx="92710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栈顶</a:t>
            </a: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5F61F747-3632-421F-971D-0C055DD50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21863" y="5229225"/>
            <a:ext cx="8556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008000"/>
                </a:solidFill>
                <a:latin typeface="楷体" pitchFamily="49" charset="-122"/>
                <a:ea typeface="楷体" pitchFamily="49" charset="-122"/>
              </a:rPr>
              <a:t>栈底</a:t>
            </a:r>
          </a:p>
        </p:txBody>
      </p:sp>
      <p:sp>
        <p:nvSpPr>
          <p:cNvPr id="7" name="Text Box 12">
            <a:extLst>
              <a:ext uri="{FF2B5EF4-FFF2-40B4-BE49-F238E27FC236}">
                <a16:creationId xmlns:a16="http://schemas.microsoft.com/office/drawing/2014/main" id="{7D43F09A-01AC-4E41-8253-826C05E3F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91383" y="4410084"/>
            <a:ext cx="14557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latin typeface="楷体" pitchFamily="49" charset="-122"/>
                <a:ea typeface="楷体" pitchFamily="49" charset="-122"/>
              </a:rPr>
              <a:t>栈示意图</a:t>
            </a: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67B160C7-6FC1-41E3-8CBD-F2D460EDBA68}"/>
              </a:ext>
            </a:extLst>
          </p:cNvPr>
          <p:cNvGrpSpPr/>
          <p:nvPr/>
        </p:nvGrpSpPr>
        <p:grpSpPr>
          <a:xfrm>
            <a:off x="8237538" y="2514600"/>
            <a:ext cx="1143000" cy="1223962"/>
            <a:chOff x="3132138" y="3300434"/>
            <a:chExt cx="1143000" cy="1223962"/>
          </a:xfrm>
        </p:grpSpPr>
        <p:sp>
          <p:nvSpPr>
            <p:cNvPr id="9" name="Text Box 11">
              <a:extLst>
                <a:ext uri="{FF2B5EF4-FFF2-40B4-BE49-F238E27FC236}">
                  <a16:creationId xmlns:a16="http://schemas.microsoft.com/office/drawing/2014/main" id="{17EE6CF7-A44C-42C4-9282-8BC2816536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2138" y="3300434"/>
              <a:ext cx="1143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进栈</a:t>
              </a:r>
            </a:p>
          </p:txBody>
        </p:sp>
        <p:sp>
          <p:nvSpPr>
            <p:cNvPr id="10" name="任意多边形 10">
              <a:extLst>
                <a:ext uri="{FF2B5EF4-FFF2-40B4-BE49-F238E27FC236}">
                  <a16:creationId xmlns:a16="http://schemas.microsoft.com/office/drawing/2014/main" id="{DBBFC249-5D7D-43F9-9333-6361DCA42DA4}"/>
                </a:ext>
              </a:extLst>
            </p:cNvPr>
            <p:cNvSpPr/>
            <p:nvPr/>
          </p:nvSpPr>
          <p:spPr>
            <a:xfrm>
              <a:off x="3594100" y="3711596"/>
              <a:ext cx="444500" cy="812800"/>
            </a:xfrm>
            <a:custGeom>
              <a:avLst/>
              <a:gdLst>
                <a:gd name="connsiteX0" fmla="*/ 0 w 444500"/>
                <a:gd name="connsiteY0" fmla="*/ 0 h 812800"/>
                <a:gd name="connsiteX1" fmla="*/ 266700 w 444500"/>
                <a:gd name="connsiteY1" fmla="*/ 241300 h 812800"/>
                <a:gd name="connsiteX2" fmla="*/ 444500 w 444500"/>
                <a:gd name="connsiteY2" fmla="*/ 812800 h 812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44500" h="812800">
                  <a:moveTo>
                    <a:pt x="0" y="0"/>
                  </a:moveTo>
                  <a:cubicBezTo>
                    <a:pt x="96308" y="52916"/>
                    <a:pt x="192617" y="105833"/>
                    <a:pt x="266700" y="241300"/>
                  </a:cubicBezTo>
                  <a:cubicBezTo>
                    <a:pt x="340783" y="376767"/>
                    <a:pt x="392641" y="594783"/>
                    <a:pt x="444500" y="81280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1065C54-F7DF-4C41-AD5A-3853F07A6DBA}"/>
              </a:ext>
            </a:extLst>
          </p:cNvPr>
          <p:cNvGrpSpPr/>
          <p:nvPr/>
        </p:nvGrpSpPr>
        <p:grpSpPr>
          <a:xfrm>
            <a:off x="9499600" y="2514600"/>
            <a:ext cx="1249362" cy="1223962"/>
            <a:chOff x="4394200" y="3300434"/>
            <a:chExt cx="1249362" cy="1223962"/>
          </a:xfrm>
        </p:grpSpPr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2D6ED1CD-6157-4BCC-BE56-C8A56D21711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00562" y="3300434"/>
              <a:ext cx="1143000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b="1" dirty="0">
                  <a:solidFill>
                    <a:srgbClr val="008000"/>
                  </a:solidFill>
                  <a:latin typeface="楷体" pitchFamily="49" charset="-122"/>
                  <a:ea typeface="楷体" pitchFamily="49" charset="-122"/>
                </a:rPr>
                <a:t>出栈</a:t>
              </a:r>
            </a:p>
          </p:txBody>
        </p:sp>
        <p:sp>
          <p:nvSpPr>
            <p:cNvPr id="13" name="任意多边形 11">
              <a:extLst>
                <a:ext uri="{FF2B5EF4-FFF2-40B4-BE49-F238E27FC236}">
                  <a16:creationId xmlns:a16="http://schemas.microsoft.com/office/drawing/2014/main" id="{B8D80E5C-5E63-4C0F-98F1-F0D8894D0573}"/>
                </a:ext>
              </a:extLst>
            </p:cNvPr>
            <p:cNvSpPr/>
            <p:nvPr/>
          </p:nvSpPr>
          <p:spPr>
            <a:xfrm>
              <a:off x="4394200" y="3695720"/>
              <a:ext cx="392114" cy="828676"/>
            </a:xfrm>
            <a:custGeom>
              <a:avLst/>
              <a:gdLst>
                <a:gd name="connsiteX0" fmla="*/ 0 w 266700"/>
                <a:gd name="connsiteY0" fmla="*/ 825500 h 825500"/>
                <a:gd name="connsiteX1" fmla="*/ 63500 w 266700"/>
                <a:gd name="connsiteY1" fmla="*/ 482600 h 825500"/>
                <a:gd name="connsiteX2" fmla="*/ 266700 w 266700"/>
                <a:gd name="connsiteY2" fmla="*/ 0 h 825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66700" h="825500">
                  <a:moveTo>
                    <a:pt x="0" y="825500"/>
                  </a:moveTo>
                  <a:cubicBezTo>
                    <a:pt x="9525" y="722841"/>
                    <a:pt x="19050" y="620183"/>
                    <a:pt x="63500" y="482600"/>
                  </a:cubicBezTo>
                  <a:cubicBezTo>
                    <a:pt x="107950" y="345017"/>
                    <a:pt x="187325" y="172508"/>
                    <a:pt x="266700" y="0"/>
                  </a:cubicBezTo>
                </a:path>
              </a:pathLst>
            </a:custGeom>
            <a:ln w="28575">
              <a:solidFill>
                <a:srgbClr val="FF00FF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 b="1">
                <a:solidFill>
                  <a:prstClr val="black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0932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6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4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1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990602" y="493771"/>
            <a:ext cx="2757487" cy="2930585"/>
            <a:chOff x="703263" y="122238"/>
            <a:chExt cx="2757487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65400" y="1948181"/>
              <a:ext cx="215899" cy="303154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740025" y="2102554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268141" y="2108200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349503" y="233838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5403851" y="493771"/>
            <a:ext cx="3984623" cy="2936935"/>
            <a:chOff x="4140200" y="115888"/>
            <a:chExt cx="398462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>
              <a:off x="7037387" y="118213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7404098" y="104457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190206" y="196379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 flipV="1">
              <a:off x="4853781" y="1906467"/>
              <a:ext cx="244475" cy="150813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4" name="组合 76"/>
          <p:cNvGrpSpPr/>
          <p:nvPr/>
        </p:nvGrpSpPr>
        <p:grpSpPr>
          <a:xfrm>
            <a:off x="1970882" y="3574005"/>
            <a:ext cx="3291681" cy="3060095"/>
            <a:chOff x="164306" y="3079046"/>
            <a:chExt cx="3291681" cy="3060095"/>
          </a:xfrm>
        </p:grpSpPr>
        <p:sp>
          <p:nvSpPr>
            <p:cNvPr id="20519" name="Oval 47"/>
            <p:cNvSpPr>
              <a:spLocks noChangeArrowheads="1"/>
            </p:cNvSpPr>
            <p:nvPr/>
          </p:nvSpPr>
          <p:spPr bwMode="auto">
            <a:xfrm>
              <a:off x="1403350" y="3908425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0" name="Oval 48"/>
            <p:cNvSpPr>
              <a:spLocks noChangeArrowheads="1"/>
            </p:cNvSpPr>
            <p:nvPr/>
          </p:nvSpPr>
          <p:spPr bwMode="auto">
            <a:xfrm>
              <a:off x="846138" y="3429000"/>
              <a:ext cx="2303462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1" name="Freeform 49"/>
            <p:cNvSpPr>
              <a:spLocks/>
            </p:cNvSpPr>
            <p:nvPr/>
          </p:nvSpPr>
          <p:spPr bwMode="auto">
            <a:xfrm>
              <a:off x="2555875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2" name="Freeform 50"/>
            <p:cNvSpPr>
              <a:spLocks/>
            </p:cNvSpPr>
            <p:nvPr/>
          </p:nvSpPr>
          <p:spPr bwMode="auto">
            <a:xfrm>
              <a:off x="2473325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3" name="Freeform 51"/>
            <p:cNvSpPr>
              <a:spLocks/>
            </p:cNvSpPr>
            <p:nvPr/>
          </p:nvSpPr>
          <p:spPr bwMode="auto">
            <a:xfrm>
              <a:off x="1474788" y="3549650"/>
              <a:ext cx="261937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4" name="Line 52"/>
            <p:cNvSpPr>
              <a:spLocks noChangeShapeType="1"/>
            </p:cNvSpPr>
            <p:nvPr/>
          </p:nvSpPr>
          <p:spPr bwMode="auto">
            <a:xfrm flipH="1">
              <a:off x="1835150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5" name="Freeform 53"/>
            <p:cNvSpPr>
              <a:spLocks/>
            </p:cNvSpPr>
            <p:nvPr/>
          </p:nvSpPr>
          <p:spPr bwMode="auto">
            <a:xfrm>
              <a:off x="854075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26" name="Text Box 54"/>
            <p:cNvSpPr txBox="1">
              <a:spLocks noChangeArrowheads="1"/>
            </p:cNvSpPr>
            <p:nvPr/>
          </p:nvSpPr>
          <p:spPr bwMode="auto">
            <a:xfrm>
              <a:off x="2105025" y="465455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27" name="Text Box 55"/>
            <p:cNvSpPr txBox="1">
              <a:spLocks noChangeArrowheads="1"/>
            </p:cNvSpPr>
            <p:nvPr/>
          </p:nvSpPr>
          <p:spPr bwMode="auto">
            <a:xfrm>
              <a:off x="2292350" y="4230688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28" name="Text Box 56"/>
            <p:cNvSpPr txBox="1">
              <a:spLocks noChangeArrowheads="1"/>
            </p:cNvSpPr>
            <p:nvPr/>
          </p:nvSpPr>
          <p:spPr bwMode="auto">
            <a:xfrm>
              <a:off x="1908175" y="3908425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29" name="Text Box 57"/>
            <p:cNvSpPr txBox="1">
              <a:spLocks noChangeArrowheads="1"/>
            </p:cNvSpPr>
            <p:nvPr/>
          </p:nvSpPr>
          <p:spPr bwMode="auto">
            <a:xfrm>
              <a:off x="1474788" y="4125913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530" name="Text Box 58"/>
            <p:cNvSpPr txBox="1">
              <a:spLocks noChangeArrowheads="1"/>
            </p:cNvSpPr>
            <p:nvPr/>
          </p:nvSpPr>
          <p:spPr bwMode="auto">
            <a:xfrm>
              <a:off x="1547813" y="4595813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531" name="Freeform 59"/>
            <p:cNvSpPr>
              <a:spLocks/>
            </p:cNvSpPr>
            <p:nvPr/>
          </p:nvSpPr>
          <p:spPr bwMode="auto">
            <a:xfrm flipV="1">
              <a:off x="2257426" y="3166238"/>
              <a:ext cx="298449" cy="274423"/>
            </a:xfrm>
            <a:custGeom>
              <a:avLst/>
              <a:gdLst>
                <a:gd name="T0" fmla="*/ 203 w 203"/>
                <a:gd name="T1" fmla="*/ 37 h 37"/>
                <a:gd name="T2" fmla="*/ 0 w 203"/>
                <a:gd name="T3" fmla="*/ 0 h 37"/>
                <a:gd name="T4" fmla="*/ 0 60000 65536"/>
                <a:gd name="T5" fmla="*/ 0 60000 65536"/>
                <a:gd name="T6" fmla="*/ 0 w 203"/>
                <a:gd name="T7" fmla="*/ 0 h 37"/>
                <a:gd name="T8" fmla="*/ 203 w 203"/>
                <a:gd name="T9" fmla="*/ 37 h 3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3" h="37">
                  <a:moveTo>
                    <a:pt x="203" y="37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32" name="Text Box 60"/>
            <p:cNvSpPr txBox="1">
              <a:spLocks noChangeArrowheads="1"/>
            </p:cNvSpPr>
            <p:nvPr/>
          </p:nvSpPr>
          <p:spPr bwMode="auto">
            <a:xfrm>
              <a:off x="2698751" y="307904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533" name="Text Box 62"/>
            <p:cNvSpPr txBox="1">
              <a:spLocks noChangeArrowheads="1"/>
            </p:cNvSpPr>
            <p:nvPr/>
          </p:nvSpPr>
          <p:spPr bwMode="auto">
            <a:xfrm>
              <a:off x="2046288" y="350043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34" name="Text Box 63"/>
            <p:cNvSpPr txBox="1">
              <a:spLocks noChangeArrowheads="1"/>
            </p:cNvSpPr>
            <p:nvPr/>
          </p:nvSpPr>
          <p:spPr bwMode="auto">
            <a:xfrm>
              <a:off x="1042988" y="4052888"/>
              <a:ext cx="287337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535" name="Text Box 64"/>
            <p:cNvSpPr txBox="1">
              <a:spLocks noChangeArrowheads="1"/>
            </p:cNvSpPr>
            <p:nvPr/>
          </p:nvSpPr>
          <p:spPr bwMode="auto">
            <a:xfrm>
              <a:off x="164306" y="535622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36" name="Text Box 65"/>
            <p:cNvSpPr txBox="1">
              <a:spLocks noChangeArrowheads="1"/>
            </p:cNvSpPr>
            <p:nvPr/>
          </p:nvSpPr>
          <p:spPr bwMode="auto">
            <a:xfrm>
              <a:off x="287337" y="5739031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）出队一次</a:t>
              </a:r>
            </a:p>
          </p:txBody>
        </p:sp>
        <p:sp>
          <p:nvSpPr>
            <p:cNvPr id="20537" name="Freeform 66"/>
            <p:cNvSpPr>
              <a:spLocks/>
            </p:cNvSpPr>
            <p:nvPr/>
          </p:nvSpPr>
          <p:spPr bwMode="auto">
            <a:xfrm flipV="1">
              <a:off x="923925" y="5277293"/>
              <a:ext cx="330199" cy="170565"/>
            </a:xfrm>
            <a:custGeom>
              <a:avLst/>
              <a:gdLst>
                <a:gd name="T0" fmla="*/ 0 w 128"/>
                <a:gd name="T1" fmla="*/ 0 h 80"/>
                <a:gd name="T2" fmla="*/ 128 w 128"/>
                <a:gd name="T3" fmla="*/ 80 h 80"/>
                <a:gd name="T4" fmla="*/ 0 60000 65536"/>
                <a:gd name="T5" fmla="*/ 0 60000 65536"/>
                <a:gd name="T6" fmla="*/ 0 w 128"/>
                <a:gd name="T7" fmla="*/ 0 h 80"/>
                <a:gd name="T8" fmla="*/ 128 w 128"/>
                <a:gd name="T9" fmla="*/ 80 h 8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80">
                  <a:moveTo>
                    <a:pt x="0" y="0"/>
                  </a:moveTo>
                  <a:lnTo>
                    <a:pt x="128" y="8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5" name="组合 77"/>
          <p:cNvGrpSpPr/>
          <p:nvPr/>
        </p:nvGrpSpPr>
        <p:grpSpPr>
          <a:xfrm>
            <a:off x="8068468" y="3819948"/>
            <a:ext cx="3756819" cy="2776598"/>
            <a:chOff x="3839369" y="3429000"/>
            <a:chExt cx="3756819" cy="2776598"/>
          </a:xfrm>
        </p:grpSpPr>
        <p:sp>
          <p:nvSpPr>
            <p:cNvPr id="20538" name="Oval 67"/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39" name="Oval 68"/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ea typeface="楷体_GB2312" pitchFamily="49" charset="-122"/>
              </a:endParaRPr>
            </a:p>
          </p:txBody>
        </p:sp>
        <p:sp>
          <p:nvSpPr>
            <p:cNvPr id="20540" name="Freeform 69"/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1" name="Freeform 70"/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2" name="Freeform 71"/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3" name="Line 72"/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4" name="Freeform 73"/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45" name="Text Box 74"/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46" name="Text Box 75"/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47" name="Text Box 76"/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48" name="Text Box 77"/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549" name="Text Box 78"/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550" name="Text Box 80"/>
            <p:cNvSpPr txBox="1">
              <a:spLocks noChangeArrowheads="1"/>
            </p:cNvSpPr>
            <p:nvPr/>
          </p:nvSpPr>
          <p:spPr bwMode="auto">
            <a:xfrm>
              <a:off x="3839369" y="499481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551" name="Freeform 83"/>
            <p:cNvSpPr>
              <a:spLocks/>
            </p:cNvSpPr>
            <p:nvPr/>
          </p:nvSpPr>
          <p:spPr bwMode="auto">
            <a:xfrm flipV="1">
              <a:off x="4775994" y="5226631"/>
              <a:ext cx="461168" cy="183570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52" name="Freeform 84"/>
            <p:cNvSpPr>
              <a:spLocks/>
            </p:cNvSpPr>
            <p:nvPr/>
          </p:nvSpPr>
          <p:spPr bwMode="auto">
            <a:xfrm flipV="1">
              <a:off x="4570413" y="4985572"/>
              <a:ext cx="419099" cy="19037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53" name="Text Box 85"/>
            <p:cNvSpPr txBox="1">
              <a:spLocks noChangeArrowheads="1"/>
            </p:cNvSpPr>
            <p:nvPr/>
          </p:nvSpPr>
          <p:spPr bwMode="auto">
            <a:xfrm>
              <a:off x="4053683" y="535622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54" name="Text Box 86"/>
            <p:cNvSpPr txBox="1">
              <a:spLocks noChangeArrowheads="1"/>
            </p:cNvSpPr>
            <p:nvPr/>
          </p:nvSpPr>
          <p:spPr bwMode="auto">
            <a:xfrm>
              <a:off x="4427538" y="5805488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d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）出队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2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70591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74"/>
          <p:cNvGrpSpPr/>
          <p:nvPr/>
        </p:nvGrpSpPr>
        <p:grpSpPr>
          <a:xfrm>
            <a:off x="380206" y="466634"/>
            <a:ext cx="2757487" cy="2930585"/>
            <a:chOff x="703263" y="122238"/>
            <a:chExt cx="2757487" cy="2930585"/>
          </a:xfrm>
        </p:grpSpPr>
        <p:sp>
          <p:nvSpPr>
            <p:cNvPr id="20482" name="Oval 4"/>
            <p:cNvSpPr>
              <a:spLocks noChangeArrowheads="1"/>
            </p:cNvSpPr>
            <p:nvPr/>
          </p:nvSpPr>
          <p:spPr bwMode="auto">
            <a:xfrm>
              <a:off x="1260475" y="601663"/>
              <a:ext cx="1223963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3" name="Oval 5"/>
            <p:cNvSpPr>
              <a:spLocks noChangeArrowheads="1"/>
            </p:cNvSpPr>
            <p:nvPr/>
          </p:nvSpPr>
          <p:spPr bwMode="auto">
            <a:xfrm>
              <a:off x="703263" y="122238"/>
              <a:ext cx="2303462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4" name="Freeform 6"/>
            <p:cNvSpPr>
              <a:spLocks/>
            </p:cNvSpPr>
            <p:nvPr/>
          </p:nvSpPr>
          <p:spPr bwMode="auto">
            <a:xfrm>
              <a:off x="2413000" y="146685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5" name="Freeform 7"/>
            <p:cNvSpPr>
              <a:spLocks/>
            </p:cNvSpPr>
            <p:nvPr/>
          </p:nvSpPr>
          <p:spPr bwMode="auto">
            <a:xfrm>
              <a:off x="2330450" y="41910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6" name="Freeform 8"/>
            <p:cNvSpPr>
              <a:spLocks/>
            </p:cNvSpPr>
            <p:nvPr/>
          </p:nvSpPr>
          <p:spPr bwMode="auto">
            <a:xfrm>
              <a:off x="1331913" y="242888"/>
              <a:ext cx="261937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7" name="Line 9"/>
            <p:cNvSpPr>
              <a:spLocks noChangeShapeType="1"/>
            </p:cNvSpPr>
            <p:nvPr/>
          </p:nvSpPr>
          <p:spPr bwMode="auto">
            <a:xfrm flipH="1">
              <a:off x="1692275" y="175418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8" name="Freeform 10"/>
            <p:cNvSpPr>
              <a:spLocks/>
            </p:cNvSpPr>
            <p:nvPr/>
          </p:nvSpPr>
          <p:spPr bwMode="auto">
            <a:xfrm>
              <a:off x="711200" y="125095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89" name="Text Box 11"/>
            <p:cNvSpPr txBox="1">
              <a:spLocks noChangeArrowheads="1"/>
            </p:cNvSpPr>
            <p:nvPr/>
          </p:nvSpPr>
          <p:spPr bwMode="auto">
            <a:xfrm>
              <a:off x="1962150" y="1347788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490" name="Text Box 12"/>
            <p:cNvSpPr txBox="1">
              <a:spLocks noChangeArrowheads="1"/>
            </p:cNvSpPr>
            <p:nvPr/>
          </p:nvSpPr>
          <p:spPr bwMode="auto">
            <a:xfrm>
              <a:off x="2149475" y="923925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491" name="Text Box 13"/>
            <p:cNvSpPr txBox="1">
              <a:spLocks noChangeArrowheads="1"/>
            </p:cNvSpPr>
            <p:nvPr/>
          </p:nvSpPr>
          <p:spPr bwMode="auto">
            <a:xfrm>
              <a:off x="1765300" y="60166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492" name="Text Box 14"/>
            <p:cNvSpPr txBox="1">
              <a:spLocks noChangeArrowheads="1"/>
            </p:cNvSpPr>
            <p:nvPr/>
          </p:nvSpPr>
          <p:spPr bwMode="auto">
            <a:xfrm>
              <a:off x="1331913" y="8191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493" name="Text Box 15"/>
            <p:cNvSpPr txBox="1">
              <a:spLocks noChangeArrowheads="1"/>
            </p:cNvSpPr>
            <p:nvPr/>
          </p:nvSpPr>
          <p:spPr bwMode="auto">
            <a:xfrm>
              <a:off x="1404938" y="12509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494" name="Line 16"/>
            <p:cNvSpPr>
              <a:spLocks noChangeShapeType="1"/>
            </p:cNvSpPr>
            <p:nvPr/>
          </p:nvSpPr>
          <p:spPr bwMode="auto">
            <a:xfrm flipH="1" flipV="1">
              <a:off x="2565400" y="1948181"/>
              <a:ext cx="215899" cy="303154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5" name="Text Box 17"/>
            <p:cNvSpPr txBox="1">
              <a:spLocks noChangeArrowheads="1"/>
            </p:cNvSpPr>
            <p:nvPr/>
          </p:nvSpPr>
          <p:spPr bwMode="auto">
            <a:xfrm>
              <a:off x="2740025" y="2102554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496" name="Freeform 22"/>
            <p:cNvSpPr>
              <a:spLocks/>
            </p:cNvSpPr>
            <p:nvPr/>
          </p:nvSpPr>
          <p:spPr bwMode="auto">
            <a:xfrm>
              <a:off x="2268141" y="2108200"/>
              <a:ext cx="203200" cy="317500"/>
            </a:xfrm>
            <a:custGeom>
              <a:avLst/>
              <a:gdLst>
                <a:gd name="T0" fmla="*/ 128 w 128"/>
                <a:gd name="T1" fmla="*/ 200 h 200"/>
                <a:gd name="T2" fmla="*/ 0 w 128"/>
                <a:gd name="T3" fmla="*/ 0 h 200"/>
                <a:gd name="T4" fmla="*/ 0 60000 65536"/>
                <a:gd name="T5" fmla="*/ 0 60000 65536"/>
                <a:gd name="T6" fmla="*/ 0 w 128"/>
                <a:gd name="T7" fmla="*/ 0 h 200"/>
                <a:gd name="T8" fmla="*/ 128 w 128"/>
                <a:gd name="T9" fmla="*/ 200 h 2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8" h="200">
                  <a:moveTo>
                    <a:pt x="128" y="200"/>
                  </a:moveTo>
                  <a:lnTo>
                    <a:pt x="0" y="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7" name="Text Box 23"/>
            <p:cNvSpPr txBox="1">
              <a:spLocks noChangeArrowheads="1"/>
            </p:cNvSpPr>
            <p:nvPr/>
          </p:nvSpPr>
          <p:spPr bwMode="auto">
            <a:xfrm>
              <a:off x="2349503" y="233838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16" name="Text Box 44"/>
            <p:cNvSpPr txBox="1">
              <a:spLocks noChangeArrowheads="1"/>
            </p:cNvSpPr>
            <p:nvPr/>
          </p:nvSpPr>
          <p:spPr bwMode="auto">
            <a:xfrm>
              <a:off x="973138" y="2652713"/>
              <a:ext cx="172720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）空队</a:t>
              </a:r>
            </a:p>
          </p:txBody>
        </p:sp>
      </p:grpSp>
      <p:grpSp>
        <p:nvGrpSpPr>
          <p:cNvPr id="3" name="组合 75"/>
          <p:cNvGrpSpPr/>
          <p:nvPr/>
        </p:nvGrpSpPr>
        <p:grpSpPr>
          <a:xfrm>
            <a:off x="3869531" y="477715"/>
            <a:ext cx="3984623" cy="2936935"/>
            <a:chOff x="4140200" y="115888"/>
            <a:chExt cx="3984623" cy="2936935"/>
          </a:xfrm>
        </p:grpSpPr>
        <p:sp>
          <p:nvSpPr>
            <p:cNvPr id="20498" name="Oval 24"/>
            <p:cNvSpPr>
              <a:spLocks noChangeArrowheads="1"/>
            </p:cNvSpPr>
            <p:nvPr/>
          </p:nvSpPr>
          <p:spPr bwMode="auto">
            <a:xfrm>
              <a:off x="5291138" y="595313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499" name="Oval 25"/>
            <p:cNvSpPr>
              <a:spLocks noChangeArrowheads="1"/>
            </p:cNvSpPr>
            <p:nvPr/>
          </p:nvSpPr>
          <p:spPr bwMode="auto">
            <a:xfrm>
              <a:off x="4733925" y="115888"/>
              <a:ext cx="2303463" cy="2087562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0" name="Freeform 26"/>
            <p:cNvSpPr>
              <a:spLocks/>
            </p:cNvSpPr>
            <p:nvPr/>
          </p:nvSpPr>
          <p:spPr bwMode="auto">
            <a:xfrm>
              <a:off x="6443663" y="1460500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1" name="Freeform 27"/>
            <p:cNvSpPr>
              <a:spLocks/>
            </p:cNvSpPr>
            <p:nvPr/>
          </p:nvSpPr>
          <p:spPr bwMode="auto">
            <a:xfrm>
              <a:off x="6361113" y="412750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2" name="Freeform 28"/>
            <p:cNvSpPr>
              <a:spLocks/>
            </p:cNvSpPr>
            <p:nvPr/>
          </p:nvSpPr>
          <p:spPr bwMode="auto">
            <a:xfrm>
              <a:off x="5362575" y="236538"/>
              <a:ext cx="261938" cy="427037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3" name="Line 29"/>
            <p:cNvSpPr>
              <a:spLocks noChangeShapeType="1"/>
            </p:cNvSpPr>
            <p:nvPr/>
          </p:nvSpPr>
          <p:spPr bwMode="auto">
            <a:xfrm flipH="1">
              <a:off x="5722938" y="1747838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4" name="Freeform 30"/>
            <p:cNvSpPr>
              <a:spLocks/>
            </p:cNvSpPr>
            <p:nvPr/>
          </p:nvSpPr>
          <p:spPr bwMode="auto">
            <a:xfrm>
              <a:off x="4741863" y="1244600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05" name="Text Box 31"/>
            <p:cNvSpPr txBox="1">
              <a:spLocks noChangeArrowheads="1"/>
            </p:cNvSpPr>
            <p:nvPr/>
          </p:nvSpPr>
          <p:spPr bwMode="auto">
            <a:xfrm>
              <a:off x="5992813" y="134143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20506" name="Text Box 32"/>
            <p:cNvSpPr txBox="1">
              <a:spLocks noChangeArrowheads="1"/>
            </p:cNvSpPr>
            <p:nvPr/>
          </p:nvSpPr>
          <p:spPr bwMode="auto">
            <a:xfrm>
              <a:off x="6180138" y="91757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20507" name="Text Box 33"/>
            <p:cNvSpPr txBox="1">
              <a:spLocks noChangeArrowheads="1"/>
            </p:cNvSpPr>
            <p:nvPr/>
          </p:nvSpPr>
          <p:spPr bwMode="auto">
            <a:xfrm>
              <a:off x="5795963" y="595313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20508" name="Text Box 34"/>
            <p:cNvSpPr txBox="1">
              <a:spLocks noChangeArrowheads="1"/>
            </p:cNvSpPr>
            <p:nvPr/>
          </p:nvSpPr>
          <p:spPr bwMode="auto">
            <a:xfrm>
              <a:off x="5362575" y="81280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20509" name="Text Box 35"/>
            <p:cNvSpPr txBox="1">
              <a:spLocks noChangeArrowheads="1"/>
            </p:cNvSpPr>
            <p:nvPr/>
          </p:nvSpPr>
          <p:spPr bwMode="auto">
            <a:xfrm>
              <a:off x="5435600" y="1282700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20510" name="Line 36"/>
            <p:cNvSpPr>
              <a:spLocks noChangeShapeType="1"/>
            </p:cNvSpPr>
            <p:nvPr/>
          </p:nvSpPr>
          <p:spPr bwMode="auto">
            <a:xfrm flipH="1">
              <a:off x="7037387" y="118213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511" name="Text Box 37"/>
            <p:cNvSpPr txBox="1">
              <a:spLocks noChangeArrowheads="1"/>
            </p:cNvSpPr>
            <p:nvPr/>
          </p:nvSpPr>
          <p:spPr bwMode="auto">
            <a:xfrm>
              <a:off x="7404098" y="1044575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20512" name="Text Box 38"/>
            <p:cNvSpPr txBox="1">
              <a:spLocks noChangeArrowheads="1"/>
            </p:cNvSpPr>
            <p:nvPr/>
          </p:nvSpPr>
          <p:spPr bwMode="auto">
            <a:xfrm>
              <a:off x="6588125" y="8842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a</a:t>
              </a:r>
            </a:p>
          </p:txBody>
        </p:sp>
        <p:sp>
          <p:nvSpPr>
            <p:cNvPr id="20513" name="Text Box 39"/>
            <p:cNvSpPr txBox="1">
              <a:spLocks noChangeArrowheads="1"/>
            </p:cNvSpPr>
            <p:nvPr/>
          </p:nvSpPr>
          <p:spPr bwMode="auto">
            <a:xfrm>
              <a:off x="5861050" y="198438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b</a:t>
              </a:r>
            </a:p>
          </p:txBody>
        </p:sp>
        <p:sp>
          <p:nvSpPr>
            <p:cNvPr id="20514" name="Text Box 40"/>
            <p:cNvSpPr txBox="1">
              <a:spLocks noChangeArrowheads="1"/>
            </p:cNvSpPr>
            <p:nvPr/>
          </p:nvSpPr>
          <p:spPr bwMode="auto">
            <a:xfrm>
              <a:off x="4930775" y="739775"/>
              <a:ext cx="287338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i="1">
                  <a:solidFill>
                    <a:srgbClr val="3333FF"/>
                  </a:solidFill>
                  <a:ea typeface="楷体_GB2312" pitchFamily="49" charset="-122"/>
                </a:rPr>
                <a:t>c</a:t>
              </a:r>
            </a:p>
          </p:txBody>
        </p:sp>
        <p:sp>
          <p:nvSpPr>
            <p:cNvPr id="20515" name="Text Box 43"/>
            <p:cNvSpPr txBox="1">
              <a:spLocks noChangeArrowheads="1"/>
            </p:cNvSpPr>
            <p:nvPr/>
          </p:nvSpPr>
          <p:spPr bwMode="auto">
            <a:xfrm>
              <a:off x="4190206" y="1963798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20517" name="Text Box 45"/>
            <p:cNvSpPr txBox="1">
              <a:spLocks noChangeArrowheads="1"/>
            </p:cNvSpPr>
            <p:nvPr/>
          </p:nvSpPr>
          <p:spPr bwMode="auto">
            <a:xfrm>
              <a:off x="4140200" y="2652713"/>
              <a:ext cx="316865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）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b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、</a:t>
              </a:r>
              <a:r>
                <a:rPr lang="en-US" altLang="zh-CN" sz="2000" b="1" i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c</a:t>
              </a: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进队</a:t>
              </a:r>
            </a:p>
          </p:txBody>
        </p:sp>
        <p:sp>
          <p:nvSpPr>
            <p:cNvPr id="20518" name="Freeform 46"/>
            <p:cNvSpPr>
              <a:spLocks/>
            </p:cNvSpPr>
            <p:nvPr/>
          </p:nvSpPr>
          <p:spPr bwMode="auto">
            <a:xfrm flipV="1">
              <a:off x="4853781" y="1906467"/>
              <a:ext cx="244475" cy="150813"/>
            </a:xfrm>
            <a:custGeom>
              <a:avLst/>
              <a:gdLst>
                <a:gd name="T0" fmla="*/ 0 w 122"/>
                <a:gd name="T1" fmla="*/ 0 h 135"/>
                <a:gd name="T2" fmla="*/ 122 w 122"/>
                <a:gd name="T3" fmla="*/ 135 h 135"/>
                <a:gd name="T4" fmla="*/ 0 60000 65536"/>
                <a:gd name="T5" fmla="*/ 0 60000 65536"/>
                <a:gd name="T6" fmla="*/ 0 w 122"/>
                <a:gd name="T7" fmla="*/ 0 h 135"/>
                <a:gd name="T8" fmla="*/ 122 w 122"/>
                <a:gd name="T9" fmla="*/ 135 h 135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22" h="135">
                  <a:moveTo>
                    <a:pt x="0" y="0"/>
                  </a:moveTo>
                  <a:lnTo>
                    <a:pt x="122" y="135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D1830016-767C-4518-9608-10868CD47B48}"/>
              </a:ext>
            </a:extLst>
          </p:cNvPr>
          <p:cNvGrpSpPr/>
          <p:nvPr/>
        </p:nvGrpSpPr>
        <p:grpSpPr>
          <a:xfrm>
            <a:off x="7739856" y="458051"/>
            <a:ext cx="3984623" cy="2936935"/>
            <a:chOff x="2686052" y="3470333"/>
            <a:chExt cx="3984623" cy="2936935"/>
          </a:xfrm>
        </p:grpSpPr>
        <p:sp>
          <p:nvSpPr>
            <p:cNvPr id="100" name="Line 36">
              <a:extLst>
                <a:ext uri="{FF2B5EF4-FFF2-40B4-BE49-F238E27FC236}">
                  <a16:creationId xmlns:a16="http://schemas.microsoft.com/office/drawing/2014/main" id="{F7A86897-DFF1-4D21-8E73-A147F1048B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0369" y="487521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6AC2354-33CC-4E08-885A-A2AE10E50924}"/>
                </a:ext>
              </a:extLst>
            </p:cNvPr>
            <p:cNvGrpSpPr/>
            <p:nvPr/>
          </p:nvGrpSpPr>
          <p:grpSpPr>
            <a:xfrm>
              <a:off x="2686052" y="3470333"/>
              <a:ext cx="3984623" cy="2936935"/>
              <a:chOff x="3772694" y="3433645"/>
              <a:chExt cx="3984623" cy="2936935"/>
            </a:xfrm>
          </p:grpSpPr>
          <p:grpSp>
            <p:nvGrpSpPr>
              <p:cNvPr id="79" name="组合 75">
                <a:extLst>
                  <a:ext uri="{FF2B5EF4-FFF2-40B4-BE49-F238E27FC236}">
                    <a16:creationId xmlns:a16="http://schemas.microsoft.com/office/drawing/2014/main" id="{C22BCF6A-4BBD-4AC0-8998-D71BA12F41C0}"/>
                  </a:ext>
                </a:extLst>
              </p:cNvPr>
              <p:cNvGrpSpPr/>
              <p:nvPr/>
            </p:nvGrpSpPr>
            <p:grpSpPr>
              <a:xfrm>
                <a:off x="3772694" y="3433645"/>
                <a:ext cx="3984623" cy="2936935"/>
                <a:chOff x="4140200" y="115888"/>
                <a:chExt cx="3984623" cy="2936935"/>
              </a:xfrm>
            </p:grpSpPr>
            <p:sp>
              <p:nvSpPr>
                <p:cNvPr id="80" name="Oval 24">
                  <a:extLst>
                    <a:ext uri="{FF2B5EF4-FFF2-40B4-BE49-F238E27FC236}">
                      <a16:creationId xmlns:a16="http://schemas.microsoft.com/office/drawing/2014/main" id="{EF4DF506-F527-4418-80FB-F71B9C9DA6D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1138" y="595313"/>
                  <a:ext cx="1223962" cy="1152525"/>
                </a:xfrm>
                <a:prstGeom prst="ellipse">
                  <a:avLst/>
                </a:prstGeom>
                <a:solidFill>
                  <a:schemeClr val="accent1"/>
                </a:solidFill>
                <a:ln w="3810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1" name="Oval 25">
                  <a:extLst>
                    <a:ext uri="{FF2B5EF4-FFF2-40B4-BE49-F238E27FC236}">
                      <a16:creationId xmlns:a16="http://schemas.microsoft.com/office/drawing/2014/main" id="{F8B1083A-199F-4CFB-A12E-9598DC4B540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115888"/>
                  <a:ext cx="2303463" cy="2087562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3810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2" name="Freeform 26">
                  <a:extLst>
                    <a:ext uri="{FF2B5EF4-FFF2-40B4-BE49-F238E27FC236}">
                      <a16:creationId xmlns:a16="http://schemas.microsoft.com/office/drawing/2014/main" id="{B80F07E6-3C4B-46E0-BC32-EDE6A4E2ABE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3663" y="1460500"/>
                  <a:ext cx="431800" cy="269875"/>
                </a:xfrm>
                <a:custGeom>
                  <a:avLst/>
                  <a:gdLst>
                    <a:gd name="T0" fmla="*/ 0 w 272"/>
                    <a:gd name="T1" fmla="*/ 0 h 170"/>
                    <a:gd name="T2" fmla="*/ 272 w 272"/>
                    <a:gd name="T3" fmla="*/ 170 h 170"/>
                    <a:gd name="T4" fmla="*/ 0 60000 65536"/>
                    <a:gd name="T5" fmla="*/ 0 60000 65536"/>
                    <a:gd name="T6" fmla="*/ 0 w 272"/>
                    <a:gd name="T7" fmla="*/ 0 h 170"/>
                    <a:gd name="T8" fmla="*/ 272 w 272"/>
                    <a:gd name="T9" fmla="*/ 170 h 1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72" h="170">
                      <a:moveTo>
                        <a:pt x="0" y="0"/>
                      </a:moveTo>
                      <a:lnTo>
                        <a:pt x="272" y="17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3" name="Freeform 27">
                  <a:extLst>
                    <a:ext uri="{FF2B5EF4-FFF2-40B4-BE49-F238E27FC236}">
                      <a16:creationId xmlns:a16="http://schemas.microsoft.com/office/drawing/2014/main" id="{DB220969-B9AE-423B-B798-3318660A33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1113" y="412750"/>
                  <a:ext cx="330200" cy="358775"/>
                </a:xfrm>
                <a:custGeom>
                  <a:avLst/>
                  <a:gdLst>
                    <a:gd name="T0" fmla="*/ 0 w 208"/>
                    <a:gd name="T1" fmla="*/ 226 h 226"/>
                    <a:gd name="T2" fmla="*/ 208 w 208"/>
                    <a:gd name="T3" fmla="*/ 0 h 226"/>
                    <a:gd name="T4" fmla="*/ 0 60000 65536"/>
                    <a:gd name="T5" fmla="*/ 0 60000 65536"/>
                    <a:gd name="T6" fmla="*/ 0 w 208"/>
                    <a:gd name="T7" fmla="*/ 0 h 226"/>
                    <a:gd name="T8" fmla="*/ 208 w 208"/>
                    <a:gd name="T9" fmla="*/ 226 h 2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8" h="226">
                      <a:moveTo>
                        <a:pt x="0" y="226"/>
                      </a:moveTo>
                      <a:lnTo>
                        <a:pt x="208" y="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4" name="Freeform 28">
                  <a:extLst>
                    <a:ext uri="{FF2B5EF4-FFF2-40B4-BE49-F238E27FC236}">
                      <a16:creationId xmlns:a16="http://schemas.microsoft.com/office/drawing/2014/main" id="{791BF7CE-D0A1-49D9-A4FE-2E0A88CDBE0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2575" y="236538"/>
                  <a:ext cx="261938" cy="427037"/>
                </a:xfrm>
                <a:custGeom>
                  <a:avLst/>
                  <a:gdLst>
                    <a:gd name="T0" fmla="*/ 0 w 165"/>
                    <a:gd name="T1" fmla="*/ 0 h 269"/>
                    <a:gd name="T2" fmla="*/ 165 w 165"/>
                    <a:gd name="T3" fmla="*/ 269 h 269"/>
                    <a:gd name="T4" fmla="*/ 0 60000 65536"/>
                    <a:gd name="T5" fmla="*/ 0 60000 65536"/>
                    <a:gd name="T6" fmla="*/ 0 w 165"/>
                    <a:gd name="T7" fmla="*/ 0 h 269"/>
                    <a:gd name="T8" fmla="*/ 165 w 165"/>
                    <a:gd name="T9" fmla="*/ 269 h 2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5" h="269">
                      <a:moveTo>
                        <a:pt x="0" y="0"/>
                      </a:moveTo>
                      <a:lnTo>
                        <a:pt x="165" y="269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5" name="Line 29">
                  <a:extLst>
                    <a:ext uri="{FF2B5EF4-FFF2-40B4-BE49-F238E27FC236}">
                      <a16:creationId xmlns:a16="http://schemas.microsoft.com/office/drawing/2014/main" id="{8C8F07BF-88DD-42BE-883A-775D91CA4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22938" y="1747838"/>
                  <a:ext cx="73025" cy="4318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6" name="Freeform 30">
                  <a:extLst>
                    <a:ext uri="{FF2B5EF4-FFF2-40B4-BE49-F238E27FC236}">
                      <a16:creationId xmlns:a16="http://schemas.microsoft.com/office/drawing/2014/main" id="{C49FA0D1-F492-46F8-822E-41B8871A4C2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1863" y="1244600"/>
                  <a:ext cx="549275" cy="155575"/>
                </a:xfrm>
                <a:custGeom>
                  <a:avLst/>
                  <a:gdLst>
                    <a:gd name="T0" fmla="*/ 0 w 346"/>
                    <a:gd name="T1" fmla="*/ 98 h 98"/>
                    <a:gd name="T2" fmla="*/ 346 w 346"/>
                    <a:gd name="T3" fmla="*/ 0 h 98"/>
                    <a:gd name="T4" fmla="*/ 0 60000 65536"/>
                    <a:gd name="T5" fmla="*/ 0 60000 65536"/>
                    <a:gd name="T6" fmla="*/ 0 w 346"/>
                    <a:gd name="T7" fmla="*/ 0 h 98"/>
                    <a:gd name="T8" fmla="*/ 346 w 346"/>
                    <a:gd name="T9" fmla="*/ 98 h 9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6" h="98">
                      <a:moveTo>
                        <a:pt x="0" y="98"/>
                      </a:moveTo>
                      <a:lnTo>
                        <a:pt x="346" y="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87" name="Text Box 31">
                  <a:extLst>
                    <a:ext uri="{FF2B5EF4-FFF2-40B4-BE49-F238E27FC236}">
                      <a16:creationId xmlns:a16="http://schemas.microsoft.com/office/drawing/2014/main" id="{4168DDFB-E870-4255-A9B5-4B9CB639E29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92813" y="1341438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0</a:t>
                  </a:r>
                </a:p>
              </p:txBody>
            </p:sp>
            <p:sp>
              <p:nvSpPr>
                <p:cNvPr id="88" name="Text Box 32">
                  <a:extLst>
                    <a:ext uri="{FF2B5EF4-FFF2-40B4-BE49-F238E27FC236}">
                      <a16:creationId xmlns:a16="http://schemas.microsoft.com/office/drawing/2014/main" id="{AC7FCCB2-8D01-4FEF-B687-6DA7F1A173E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0138" y="917575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89" name="Text Box 33">
                  <a:extLst>
                    <a:ext uri="{FF2B5EF4-FFF2-40B4-BE49-F238E27FC236}">
                      <a16:creationId xmlns:a16="http://schemas.microsoft.com/office/drawing/2014/main" id="{A655F053-B211-4D0F-A909-E19FD10E051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5963" y="595313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90" name="Text Box 34">
                  <a:extLst>
                    <a:ext uri="{FF2B5EF4-FFF2-40B4-BE49-F238E27FC236}">
                      <a16:creationId xmlns:a16="http://schemas.microsoft.com/office/drawing/2014/main" id="{346D225A-B3F7-4D2E-9E30-1580060515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62575" y="812800"/>
                  <a:ext cx="287338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3</a:t>
                  </a:r>
                </a:p>
              </p:txBody>
            </p:sp>
            <p:sp>
              <p:nvSpPr>
                <p:cNvPr id="91" name="Text Box 35">
                  <a:extLst>
                    <a:ext uri="{FF2B5EF4-FFF2-40B4-BE49-F238E27FC236}">
                      <a16:creationId xmlns:a16="http://schemas.microsoft.com/office/drawing/2014/main" id="{9B97BC08-43B4-46C1-986B-B290B653E31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35600" y="1282700"/>
                  <a:ext cx="287338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4</a:t>
                  </a:r>
                </a:p>
              </p:txBody>
            </p:sp>
            <p:sp>
              <p:nvSpPr>
                <p:cNvPr id="92" name="Line 36">
                  <a:extLst>
                    <a:ext uri="{FF2B5EF4-FFF2-40B4-BE49-F238E27FC236}">
                      <a16:creationId xmlns:a16="http://schemas.microsoft.com/office/drawing/2014/main" id="{D7CA60CE-49CE-4C8B-8B51-E499EA0A96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037387" y="1182131"/>
                  <a:ext cx="366711" cy="6906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93" name="Text Box 37">
                  <a:extLst>
                    <a:ext uri="{FF2B5EF4-FFF2-40B4-BE49-F238E27FC236}">
                      <a16:creationId xmlns:a16="http://schemas.microsoft.com/office/drawing/2014/main" id="{8A4E678F-1F5C-4FAC-AB4F-D2AEF53D35F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04098" y="1044575"/>
                  <a:ext cx="720725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front</a:t>
                  </a:r>
                </a:p>
              </p:txBody>
            </p:sp>
            <p:sp>
              <p:nvSpPr>
                <p:cNvPr id="94" name="Text Box 38">
                  <a:extLst>
                    <a:ext uri="{FF2B5EF4-FFF2-40B4-BE49-F238E27FC236}">
                      <a16:creationId xmlns:a16="http://schemas.microsoft.com/office/drawing/2014/main" id="{544E1B31-9840-4FEF-89A7-414FDD67BA5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8125" y="884238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3333FF"/>
                      </a:solidFill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95" name="Text Box 39">
                  <a:extLst>
                    <a:ext uri="{FF2B5EF4-FFF2-40B4-BE49-F238E27FC236}">
                      <a16:creationId xmlns:a16="http://schemas.microsoft.com/office/drawing/2014/main" id="{13817001-40D7-42E0-BCBC-E61BDE2A701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1050" y="198438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3333FF"/>
                      </a:solidFill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96" name="Text Box 40">
                  <a:extLst>
                    <a:ext uri="{FF2B5EF4-FFF2-40B4-BE49-F238E27FC236}">
                      <a16:creationId xmlns:a16="http://schemas.microsoft.com/office/drawing/2014/main" id="{B8616931-A415-4BB6-B696-A744DA184DC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0775" y="739775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c</a:t>
                  </a:r>
                </a:p>
              </p:txBody>
            </p:sp>
            <p:sp>
              <p:nvSpPr>
                <p:cNvPr id="97" name="Text Box 43">
                  <a:extLst>
                    <a:ext uri="{FF2B5EF4-FFF2-40B4-BE49-F238E27FC236}">
                      <a16:creationId xmlns:a16="http://schemas.microsoft.com/office/drawing/2014/main" id="{E830845F-8434-48FD-8E92-502C2208997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27103" y="1347232"/>
                  <a:ext cx="720725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rear</a:t>
                  </a:r>
                </a:p>
              </p:txBody>
            </p:sp>
            <p:sp>
              <p:nvSpPr>
                <p:cNvPr id="98" name="Text Box 45">
                  <a:extLst>
                    <a:ext uri="{FF2B5EF4-FFF2-40B4-BE49-F238E27FC236}">
                      <a16:creationId xmlns:a16="http://schemas.microsoft.com/office/drawing/2014/main" id="{611D4E5A-F4B5-415B-914E-9959E155C8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40200" y="2652713"/>
                  <a:ext cx="3168650" cy="40011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zh-CN" altLang="en-US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（</a:t>
                  </a:r>
                  <a:r>
                    <a:rPr lang="en-US" altLang="zh-CN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c</a:t>
                  </a:r>
                  <a:r>
                    <a:rPr lang="zh-CN" altLang="en-US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）</a:t>
                  </a:r>
                  <a:r>
                    <a:rPr lang="en-US" altLang="zh-CN" sz="2000" b="1" i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d</a:t>
                  </a:r>
                  <a:r>
                    <a:rPr lang="zh-CN" altLang="en-US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、</a:t>
                  </a:r>
                  <a:r>
                    <a:rPr lang="en-US" altLang="zh-CN" sz="2000" b="1" i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e</a:t>
                  </a:r>
                  <a:r>
                    <a:rPr lang="zh-CN" altLang="en-US" sz="2000" b="1" dirty="0">
                      <a:solidFill>
                        <a:srgbClr val="CC00CC"/>
                      </a:solidFill>
                      <a:ea typeface="楷体" pitchFamily="49" charset="-122"/>
                      <a:cs typeface="Times New Roman" pitchFamily="18" charset="0"/>
                    </a:rPr>
                    <a:t>进队</a:t>
                  </a:r>
                </a:p>
              </p:txBody>
            </p:sp>
          </p:grpSp>
          <p:sp>
            <p:nvSpPr>
              <p:cNvPr id="101" name="Text Box 40">
                <a:extLst>
                  <a:ext uri="{FF2B5EF4-FFF2-40B4-BE49-F238E27FC236}">
                    <a16:creationId xmlns:a16="http://schemas.microsoft.com/office/drawing/2014/main" id="{FD7CC2EC-8EE4-4467-BD2D-C31C88FB0B2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48" y="4947237"/>
                <a:ext cx="287338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3333FF"/>
                    </a:solidFill>
                    <a:ea typeface="楷体_GB2312" pitchFamily="49" charset="-122"/>
                  </a:rPr>
                  <a:t>d</a:t>
                </a:r>
              </a:p>
            </p:txBody>
          </p:sp>
          <p:sp>
            <p:nvSpPr>
              <p:cNvPr id="102" name="Text Box 40">
                <a:extLst>
                  <a:ext uri="{FF2B5EF4-FFF2-40B4-BE49-F238E27FC236}">
                    <a16:creationId xmlns:a16="http://schemas.microsoft.com/office/drawing/2014/main" id="{09D523D3-8343-4E78-AB76-1B125EC9C96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9605" y="5005270"/>
                <a:ext cx="287338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3333FF"/>
                    </a:solidFill>
                    <a:ea typeface="楷体_GB2312" pitchFamily="49" charset="-122"/>
                  </a:rPr>
                  <a:t>e</a:t>
                </a:r>
              </a:p>
            </p:txBody>
          </p:sp>
        </p:grpSp>
      </p:grpSp>
      <p:sp>
        <p:nvSpPr>
          <p:cNvPr id="105" name="Text Box 4">
            <a:extLst>
              <a:ext uri="{FF2B5EF4-FFF2-40B4-BE49-F238E27FC236}">
                <a16:creationId xmlns:a16="http://schemas.microsoft.com/office/drawing/2014/main" id="{BFC80DB3-BA1C-4F79-8082-1C7571ADA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4417" y="3972129"/>
            <a:ext cx="5318133" cy="58477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3200" b="1" dirty="0">
                <a:solidFill>
                  <a:srgbClr val="FF00FF"/>
                </a:solidFill>
                <a:latin typeface="+mn-ea"/>
                <a:cs typeface="Times New Roman" pitchFamily="18" charset="0"/>
              </a:rPr>
              <a:t>队空和队满：</a:t>
            </a:r>
            <a:r>
              <a:rPr lang="en-US" altLang="zh-CN" sz="3200" b="1" dirty="0">
                <a:solidFill>
                  <a:srgbClr val="008000"/>
                </a:solidFill>
                <a:latin typeface="+mn-ea"/>
                <a:cs typeface="Times New Roman" pitchFamily="18" charset="0"/>
              </a:rPr>
              <a:t>rear=front</a:t>
            </a:r>
            <a:r>
              <a:rPr lang="zh-CN" altLang="en-US" sz="3200" b="1" dirty="0">
                <a:solidFill>
                  <a:srgbClr val="3333FF"/>
                </a:solidFill>
                <a:latin typeface="+mn-ea"/>
                <a:cs typeface="Times New Roman" pitchFamily="18" charset="0"/>
              </a:rPr>
              <a:t>      </a:t>
            </a:r>
            <a:endParaRPr lang="en-US" altLang="zh-CN" sz="3200" b="1" dirty="0">
              <a:solidFill>
                <a:srgbClr val="008000"/>
              </a:solidFill>
              <a:latin typeface="+mn-ea"/>
              <a:cs typeface="Times New Roman" pitchFamily="18" charset="0"/>
            </a:endParaRPr>
          </a:p>
        </p:txBody>
      </p:sp>
      <p:grpSp>
        <p:nvGrpSpPr>
          <p:cNvPr id="124" name="组合 123">
            <a:extLst>
              <a:ext uri="{FF2B5EF4-FFF2-40B4-BE49-F238E27FC236}">
                <a16:creationId xmlns:a16="http://schemas.microsoft.com/office/drawing/2014/main" id="{C7912F9A-ACC7-42A5-85D3-DB759E099FEC}"/>
              </a:ext>
            </a:extLst>
          </p:cNvPr>
          <p:cNvGrpSpPr/>
          <p:nvPr/>
        </p:nvGrpSpPr>
        <p:grpSpPr>
          <a:xfrm>
            <a:off x="7853361" y="3670654"/>
            <a:ext cx="3959225" cy="2936935"/>
            <a:chOff x="2686052" y="3470333"/>
            <a:chExt cx="3959225" cy="2936935"/>
          </a:xfrm>
        </p:grpSpPr>
        <p:sp>
          <p:nvSpPr>
            <p:cNvPr id="125" name="Line 36">
              <a:extLst>
                <a:ext uri="{FF2B5EF4-FFF2-40B4-BE49-F238E27FC236}">
                  <a16:creationId xmlns:a16="http://schemas.microsoft.com/office/drawing/2014/main" id="{FA1AFEF5-F9D6-4DD8-8E39-8C2566AD25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0369" y="487521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pSp>
          <p:nvGrpSpPr>
            <p:cNvPr id="127" name="组合 75">
              <a:extLst>
                <a:ext uri="{FF2B5EF4-FFF2-40B4-BE49-F238E27FC236}">
                  <a16:creationId xmlns:a16="http://schemas.microsoft.com/office/drawing/2014/main" id="{AFC7A58D-9817-41DC-AE23-FEFD1F427824}"/>
                </a:ext>
              </a:extLst>
            </p:cNvPr>
            <p:cNvGrpSpPr/>
            <p:nvPr/>
          </p:nvGrpSpPr>
          <p:grpSpPr>
            <a:xfrm>
              <a:off x="2686052" y="3470333"/>
              <a:ext cx="3959225" cy="2936935"/>
              <a:chOff x="4140200" y="115888"/>
              <a:chExt cx="3959225" cy="2936935"/>
            </a:xfrm>
          </p:grpSpPr>
          <p:sp>
            <p:nvSpPr>
              <p:cNvPr id="130" name="Oval 24">
                <a:extLst>
                  <a:ext uri="{FF2B5EF4-FFF2-40B4-BE49-F238E27FC236}">
                    <a16:creationId xmlns:a16="http://schemas.microsoft.com/office/drawing/2014/main" id="{4EEA675F-9DD4-47C6-A641-F385CC32DF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291138" y="595313"/>
                <a:ext cx="1223962" cy="1152525"/>
              </a:xfrm>
              <a:prstGeom prst="ellipse">
                <a:avLst/>
              </a:prstGeom>
              <a:solidFill>
                <a:schemeClr val="accent1"/>
              </a:solidFill>
              <a:ln w="38100" algn="ctr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1" name="Oval 25">
                <a:extLst>
                  <a:ext uri="{FF2B5EF4-FFF2-40B4-BE49-F238E27FC236}">
                    <a16:creationId xmlns:a16="http://schemas.microsoft.com/office/drawing/2014/main" id="{7452A313-CA57-400A-944D-D6494BEBDC7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33925" y="115888"/>
                <a:ext cx="2303463" cy="2087562"/>
              </a:xfrm>
              <a:prstGeom prst="ellipse">
                <a:avLst/>
              </a:prstGeom>
              <a:solidFill>
                <a:schemeClr val="accent1">
                  <a:alpha val="0"/>
                </a:schemeClr>
              </a:solidFill>
              <a:ln w="38100" algn="ctr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2" name="Freeform 26">
                <a:extLst>
                  <a:ext uri="{FF2B5EF4-FFF2-40B4-BE49-F238E27FC236}">
                    <a16:creationId xmlns:a16="http://schemas.microsoft.com/office/drawing/2014/main" id="{BAD326CE-01AF-4E09-91F2-C260EA94BA1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443663" y="1460500"/>
                <a:ext cx="431800" cy="269875"/>
              </a:xfrm>
              <a:custGeom>
                <a:avLst/>
                <a:gdLst>
                  <a:gd name="T0" fmla="*/ 0 w 272"/>
                  <a:gd name="T1" fmla="*/ 0 h 170"/>
                  <a:gd name="T2" fmla="*/ 272 w 272"/>
                  <a:gd name="T3" fmla="*/ 170 h 170"/>
                  <a:gd name="T4" fmla="*/ 0 60000 65536"/>
                  <a:gd name="T5" fmla="*/ 0 60000 65536"/>
                  <a:gd name="T6" fmla="*/ 0 w 272"/>
                  <a:gd name="T7" fmla="*/ 0 h 170"/>
                  <a:gd name="T8" fmla="*/ 272 w 272"/>
                  <a:gd name="T9" fmla="*/ 170 h 17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72" h="170">
                    <a:moveTo>
                      <a:pt x="0" y="0"/>
                    </a:moveTo>
                    <a:lnTo>
                      <a:pt x="272" y="170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3" name="Freeform 27">
                <a:extLst>
                  <a:ext uri="{FF2B5EF4-FFF2-40B4-BE49-F238E27FC236}">
                    <a16:creationId xmlns:a16="http://schemas.microsoft.com/office/drawing/2014/main" id="{0FB8FAC3-49E0-4F51-8F75-3E68C8277F6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361113" y="412750"/>
                <a:ext cx="330200" cy="358775"/>
              </a:xfrm>
              <a:custGeom>
                <a:avLst/>
                <a:gdLst>
                  <a:gd name="T0" fmla="*/ 0 w 208"/>
                  <a:gd name="T1" fmla="*/ 226 h 226"/>
                  <a:gd name="T2" fmla="*/ 208 w 208"/>
                  <a:gd name="T3" fmla="*/ 0 h 226"/>
                  <a:gd name="T4" fmla="*/ 0 60000 65536"/>
                  <a:gd name="T5" fmla="*/ 0 60000 65536"/>
                  <a:gd name="T6" fmla="*/ 0 w 208"/>
                  <a:gd name="T7" fmla="*/ 0 h 226"/>
                  <a:gd name="T8" fmla="*/ 208 w 208"/>
                  <a:gd name="T9" fmla="*/ 226 h 22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208" h="226">
                    <a:moveTo>
                      <a:pt x="0" y="226"/>
                    </a:moveTo>
                    <a:lnTo>
                      <a:pt x="208" y="0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4" name="Freeform 28">
                <a:extLst>
                  <a:ext uri="{FF2B5EF4-FFF2-40B4-BE49-F238E27FC236}">
                    <a16:creationId xmlns:a16="http://schemas.microsoft.com/office/drawing/2014/main" id="{7B6E53DC-7077-420D-8A21-FB002AFE682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62575" y="236538"/>
                <a:ext cx="261938" cy="427037"/>
              </a:xfrm>
              <a:custGeom>
                <a:avLst/>
                <a:gdLst>
                  <a:gd name="T0" fmla="*/ 0 w 165"/>
                  <a:gd name="T1" fmla="*/ 0 h 269"/>
                  <a:gd name="T2" fmla="*/ 165 w 165"/>
                  <a:gd name="T3" fmla="*/ 269 h 269"/>
                  <a:gd name="T4" fmla="*/ 0 60000 65536"/>
                  <a:gd name="T5" fmla="*/ 0 60000 65536"/>
                  <a:gd name="T6" fmla="*/ 0 w 165"/>
                  <a:gd name="T7" fmla="*/ 0 h 269"/>
                  <a:gd name="T8" fmla="*/ 165 w 165"/>
                  <a:gd name="T9" fmla="*/ 269 h 269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65" h="269">
                    <a:moveTo>
                      <a:pt x="0" y="0"/>
                    </a:moveTo>
                    <a:lnTo>
                      <a:pt x="165" y="269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5" name="Line 29">
                <a:extLst>
                  <a:ext uri="{FF2B5EF4-FFF2-40B4-BE49-F238E27FC236}">
                    <a16:creationId xmlns:a16="http://schemas.microsoft.com/office/drawing/2014/main" id="{0B98B4C5-DD44-467F-B5E5-118899381E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722938" y="1747838"/>
                <a:ext cx="73025" cy="431800"/>
              </a:xfrm>
              <a:prstGeom prst="line">
                <a:avLst/>
              </a:pr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6" name="Freeform 30">
                <a:extLst>
                  <a:ext uri="{FF2B5EF4-FFF2-40B4-BE49-F238E27FC236}">
                    <a16:creationId xmlns:a16="http://schemas.microsoft.com/office/drawing/2014/main" id="{EE6F18F6-F968-42DC-86AA-B4FA0AD327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41863" y="1244600"/>
                <a:ext cx="549275" cy="155575"/>
              </a:xfrm>
              <a:custGeom>
                <a:avLst/>
                <a:gdLst>
                  <a:gd name="T0" fmla="*/ 0 w 346"/>
                  <a:gd name="T1" fmla="*/ 98 h 98"/>
                  <a:gd name="T2" fmla="*/ 346 w 346"/>
                  <a:gd name="T3" fmla="*/ 0 h 98"/>
                  <a:gd name="T4" fmla="*/ 0 60000 65536"/>
                  <a:gd name="T5" fmla="*/ 0 60000 65536"/>
                  <a:gd name="T6" fmla="*/ 0 w 346"/>
                  <a:gd name="T7" fmla="*/ 0 h 98"/>
                  <a:gd name="T8" fmla="*/ 346 w 346"/>
                  <a:gd name="T9" fmla="*/ 98 h 98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346" h="98">
                    <a:moveTo>
                      <a:pt x="0" y="98"/>
                    </a:moveTo>
                    <a:lnTo>
                      <a:pt x="346" y="0"/>
                    </a:lnTo>
                  </a:path>
                </a:pathLst>
              </a:custGeom>
              <a:noFill/>
              <a:ln w="38100">
                <a:solidFill>
                  <a:srgbClr val="FF3300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37" name="Text Box 31">
                <a:extLst>
                  <a:ext uri="{FF2B5EF4-FFF2-40B4-BE49-F238E27FC236}">
                    <a16:creationId xmlns:a16="http://schemas.microsoft.com/office/drawing/2014/main" id="{FA65C439-35A3-44DF-8F27-E046DCCE9AD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992813" y="1341438"/>
                <a:ext cx="28733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0</a:t>
                </a:r>
              </a:p>
            </p:txBody>
          </p:sp>
          <p:sp>
            <p:nvSpPr>
              <p:cNvPr id="138" name="Text Box 32">
                <a:extLst>
                  <a:ext uri="{FF2B5EF4-FFF2-40B4-BE49-F238E27FC236}">
                    <a16:creationId xmlns:a16="http://schemas.microsoft.com/office/drawing/2014/main" id="{128FE792-6946-431C-B004-9E3FD228A47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80138" y="917575"/>
                <a:ext cx="28733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1</a:t>
                </a:r>
              </a:p>
            </p:txBody>
          </p:sp>
          <p:sp>
            <p:nvSpPr>
              <p:cNvPr id="139" name="Text Box 33">
                <a:extLst>
                  <a:ext uri="{FF2B5EF4-FFF2-40B4-BE49-F238E27FC236}">
                    <a16:creationId xmlns:a16="http://schemas.microsoft.com/office/drawing/2014/main" id="{2903AD1F-76C3-4681-93B6-231804D48B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95963" y="595313"/>
                <a:ext cx="287337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 dirty="0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2</a:t>
                </a:r>
              </a:p>
            </p:txBody>
          </p:sp>
          <p:sp>
            <p:nvSpPr>
              <p:cNvPr id="140" name="Text Box 34">
                <a:extLst>
                  <a:ext uri="{FF2B5EF4-FFF2-40B4-BE49-F238E27FC236}">
                    <a16:creationId xmlns:a16="http://schemas.microsoft.com/office/drawing/2014/main" id="{E5E83DFB-7A46-4F99-A4E0-0B419EDCB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362575" y="812800"/>
                <a:ext cx="28733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3</a:t>
                </a:r>
              </a:p>
            </p:txBody>
          </p:sp>
          <p:sp>
            <p:nvSpPr>
              <p:cNvPr id="141" name="Text Box 35">
                <a:extLst>
                  <a:ext uri="{FF2B5EF4-FFF2-40B4-BE49-F238E27FC236}">
                    <a16:creationId xmlns:a16="http://schemas.microsoft.com/office/drawing/2014/main" id="{8A8B7DE6-2F7B-45CC-AE2A-79C72E680E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435600" y="1282700"/>
                <a:ext cx="287338" cy="369332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b="1">
                    <a:solidFill>
                      <a:schemeClr val="accent6">
                        <a:lumMod val="50000"/>
                      </a:schemeClr>
                    </a:solidFill>
                    <a:ea typeface="楷体_GB2312" pitchFamily="49" charset="-122"/>
                  </a:rPr>
                  <a:t>4</a:t>
                </a:r>
              </a:p>
            </p:txBody>
          </p:sp>
          <p:sp>
            <p:nvSpPr>
              <p:cNvPr id="142" name="Line 36">
                <a:extLst>
                  <a:ext uri="{FF2B5EF4-FFF2-40B4-BE49-F238E27FC236}">
                    <a16:creationId xmlns:a16="http://schemas.microsoft.com/office/drawing/2014/main" id="{802AFEB1-04DB-472E-BEA4-82B581A08B7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037387" y="1182131"/>
                <a:ext cx="366711" cy="6906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143" name="Text Box 37">
                <a:extLst>
                  <a:ext uri="{FF2B5EF4-FFF2-40B4-BE49-F238E27FC236}">
                    <a16:creationId xmlns:a16="http://schemas.microsoft.com/office/drawing/2014/main" id="{7D1F1FC2-B904-4A14-9193-7B7EE0714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78700" y="1400175"/>
                <a:ext cx="720725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33FF"/>
                    </a:solidFill>
                    <a:ea typeface="楷体_GB2312" pitchFamily="49" charset="-122"/>
                  </a:rPr>
                  <a:t>front</a:t>
                </a:r>
              </a:p>
            </p:txBody>
          </p:sp>
          <p:sp>
            <p:nvSpPr>
              <p:cNvPr id="147" name="Text Box 43">
                <a:extLst>
                  <a:ext uri="{FF2B5EF4-FFF2-40B4-BE49-F238E27FC236}">
                    <a16:creationId xmlns:a16="http://schemas.microsoft.com/office/drawing/2014/main" id="{37AB62D4-38EF-4DFB-8081-DC13453193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364422" y="977900"/>
                <a:ext cx="720725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dirty="0">
                    <a:solidFill>
                      <a:srgbClr val="3333FF"/>
                    </a:solidFill>
                    <a:ea typeface="楷体_GB2312" pitchFamily="49" charset="-122"/>
                  </a:rPr>
                  <a:t>rear</a:t>
                </a:r>
              </a:p>
            </p:txBody>
          </p:sp>
          <p:sp>
            <p:nvSpPr>
              <p:cNvPr id="148" name="Text Box 45">
                <a:extLst>
                  <a:ext uri="{FF2B5EF4-FFF2-40B4-BE49-F238E27FC236}">
                    <a16:creationId xmlns:a16="http://schemas.microsoft.com/office/drawing/2014/main" id="{0AD059D4-5759-42E7-8D92-8535E9D28AF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40200" y="2652713"/>
                <a:ext cx="3168650" cy="40011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zh-CN" altLang="en-US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（</a:t>
                </a:r>
                <a:r>
                  <a:rPr lang="en-US" altLang="zh-CN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d</a:t>
                </a:r>
                <a:r>
                  <a:rPr lang="zh-CN" altLang="en-US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）出队</a:t>
                </a:r>
                <a:r>
                  <a:rPr lang="en-US" altLang="zh-CN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5</a:t>
                </a:r>
                <a:r>
                  <a:rPr lang="zh-CN" altLang="en-US" sz="2000" b="1" dirty="0">
                    <a:solidFill>
                      <a:srgbClr val="CC00CC"/>
                    </a:solidFill>
                    <a:ea typeface="楷体" pitchFamily="49" charset="-122"/>
                    <a:cs typeface="Times New Roman" pitchFamily="18" charset="0"/>
                  </a:rPr>
                  <a:t>次</a:t>
                </a:r>
              </a:p>
            </p:txBody>
          </p:sp>
        </p:grpSp>
      </p:grpSp>
      <p:sp>
        <p:nvSpPr>
          <p:cNvPr id="8" name="思想气泡: 云 7">
            <a:extLst>
              <a:ext uri="{FF2B5EF4-FFF2-40B4-BE49-F238E27FC236}">
                <a16:creationId xmlns:a16="http://schemas.microsoft.com/office/drawing/2014/main" id="{EC80A6A4-E950-473B-93CD-48D8E2A92B1F}"/>
              </a:ext>
            </a:extLst>
          </p:cNvPr>
          <p:cNvSpPr/>
          <p:nvPr/>
        </p:nvSpPr>
        <p:spPr bwMode="auto">
          <a:xfrm>
            <a:off x="4473573" y="5320729"/>
            <a:ext cx="3105948" cy="1160261"/>
          </a:xfrm>
          <a:prstGeom prst="cloudCallout">
            <a:avLst>
              <a:gd name="adj1" fmla="val -82168"/>
              <a:gd name="adj2" fmla="val -90289"/>
            </a:avLst>
          </a:prstGeom>
          <a:gradFill>
            <a:gsLst>
              <a:gs pos="0">
                <a:srgbClr val="92D05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2225" cap="flat" cmpd="sng" algn="ctr">
            <a:solidFill>
              <a:srgbClr val="006600"/>
            </a:solidFill>
            <a:prstDash val="solid"/>
            <a:round/>
            <a:headEnd type="none" w="sm" len="sm"/>
            <a:tailEnd type="none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怎么办？</a:t>
            </a:r>
          </a:p>
        </p:txBody>
      </p:sp>
    </p:spTree>
    <p:extLst>
      <p:ext uri="{BB962C8B-B14F-4D97-AF65-F5344CB8AC3E}">
        <p14:creationId xmlns:p14="http://schemas.microsoft.com/office/powerpoint/2010/main" val="6021817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2B8E56-30F9-42CF-A46C-5D0D06C22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533400"/>
            <a:ext cx="6881815" cy="685800"/>
          </a:xfrm>
        </p:spPr>
        <p:txBody>
          <a:bodyPr/>
          <a:lstStyle/>
          <a:p>
            <a:r>
              <a:rPr lang="zh-CN" altLang="en-US" dirty="0"/>
              <a:t>处理方法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99AA74-2857-40B9-8A24-3C9155C9B1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38250"/>
            <a:ext cx="7022305" cy="5181600"/>
          </a:xfrm>
        </p:spPr>
        <p:txBody>
          <a:bodyPr/>
          <a:lstStyle/>
          <a:p>
            <a:r>
              <a:rPr lang="zh-CN" altLang="en-US" sz="2400" dirty="0"/>
              <a:t>方法一：是少用一个元素空间。</a:t>
            </a:r>
            <a:endParaRPr lang="en-US" altLang="zh-CN" sz="2400" dirty="0"/>
          </a:p>
          <a:p>
            <a:pPr lvl="1"/>
            <a:r>
              <a:rPr lang="zh-CN" altLang="en-US" sz="2200" dirty="0"/>
              <a:t>当队尾指针所指向的空单元的后继单元是队头元素所在的单元时，则停止入队。</a:t>
            </a:r>
            <a:endParaRPr lang="en-US" altLang="zh-CN" sz="2200" dirty="0"/>
          </a:p>
          <a:p>
            <a:pPr lvl="1"/>
            <a:r>
              <a:rPr lang="zh-CN" altLang="en-US" sz="2200" dirty="0"/>
              <a:t>现在队列“满”的条件为：</a:t>
            </a:r>
            <a:endParaRPr lang="en-US" altLang="zh-CN" sz="2200" dirty="0"/>
          </a:p>
          <a:p>
            <a:pPr marL="457200" lvl="1" indent="0">
              <a:buNone/>
            </a:pPr>
            <a:r>
              <a:rPr lang="zh-CN" altLang="en-US" sz="2200" dirty="0"/>
              <a:t>（</a:t>
            </a:r>
            <a:r>
              <a:rPr lang="en-US" altLang="zh-CN" sz="2200" dirty="0"/>
              <a:t>rear+1</a:t>
            </a:r>
            <a:r>
              <a:rPr lang="zh-CN" altLang="en-US" sz="2200" dirty="0"/>
              <a:t>）</a:t>
            </a:r>
            <a:r>
              <a:rPr lang="en-US" altLang="zh-CN" sz="2200" dirty="0"/>
              <a:t>mod MAXSIZE=front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pPr lvl="1"/>
            <a:r>
              <a:rPr lang="zh-CN" altLang="en-US" sz="2200" dirty="0"/>
              <a:t>判队空的条件不变，仍为</a:t>
            </a:r>
            <a:r>
              <a:rPr lang="en-US" altLang="zh-CN" sz="2200" dirty="0"/>
              <a:t>rear=front</a:t>
            </a:r>
            <a:r>
              <a:rPr lang="zh-CN" altLang="en-US" sz="2200" dirty="0"/>
              <a:t>。</a:t>
            </a:r>
            <a:endParaRPr lang="en-US" altLang="zh-CN" sz="2200" dirty="0"/>
          </a:p>
          <a:p>
            <a:r>
              <a:rPr lang="zh-CN" altLang="en-US" sz="2400" dirty="0"/>
              <a:t>方法二：是增设一个标志量的方法，以区别队列是“空”还是“满”。</a:t>
            </a:r>
          </a:p>
        </p:txBody>
      </p:sp>
      <p:grpSp>
        <p:nvGrpSpPr>
          <p:cNvPr id="29" name="组合 77">
            <a:extLst>
              <a:ext uri="{FF2B5EF4-FFF2-40B4-BE49-F238E27FC236}">
                <a16:creationId xmlns:a16="http://schemas.microsoft.com/office/drawing/2014/main" id="{12CD2455-D539-4814-8B8D-C1445E0194AF}"/>
              </a:ext>
            </a:extLst>
          </p:cNvPr>
          <p:cNvGrpSpPr/>
          <p:nvPr/>
        </p:nvGrpSpPr>
        <p:grpSpPr>
          <a:xfrm>
            <a:off x="7982347" y="3857918"/>
            <a:ext cx="3539332" cy="2679214"/>
            <a:chOff x="3839369" y="3429000"/>
            <a:chExt cx="3539332" cy="2679214"/>
          </a:xfrm>
        </p:grpSpPr>
        <p:sp>
          <p:nvSpPr>
            <p:cNvPr id="30" name="Oval 67">
              <a:extLst>
                <a:ext uri="{FF2B5EF4-FFF2-40B4-BE49-F238E27FC236}">
                  <a16:creationId xmlns:a16="http://schemas.microsoft.com/office/drawing/2014/main" id="{D694273C-30C3-49B9-BA7D-6C978FB89C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1" name="Oval 68">
              <a:extLst>
                <a:ext uri="{FF2B5EF4-FFF2-40B4-BE49-F238E27FC236}">
                  <a16:creationId xmlns:a16="http://schemas.microsoft.com/office/drawing/2014/main" id="{DA4ABE7D-CB93-46DE-B7BC-127B474DC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ea typeface="楷体_GB2312" pitchFamily="49" charset="-122"/>
              </a:endParaRPr>
            </a:p>
          </p:txBody>
        </p:sp>
        <p:sp>
          <p:nvSpPr>
            <p:cNvPr id="32" name="Freeform 69">
              <a:extLst>
                <a:ext uri="{FF2B5EF4-FFF2-40B4-BE49-F238E27FC236}">
                  <a16:creationId xmlns:a16="http://schemas.microsoft.com/office/drawing/2014/main" id="{8A0E5062-C478-4CD2-B7A6-F83E3B1475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3" name="Freeform 70">
              <a:extLst>
                <a:ext uri="{FF2B5EF4-FFF2-40B4-BE49-F238E27FC236}">
                  <a16:creationId xmlns:a16="http://schemas.microsoft.com/office/drawing/2014/main" id="{664F3ED4-D95A-48B8-B312-1E41825C48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4" name="Freeform 71">
              <a:extLst>
                <a:ext uri="{FF2B5EF4-FFF2-40B4-BE49-F238E27FC236}">
                  <a16:creationId xmlns:a16="http://schemas.microsoft.com/office/drawing/2014/main" id="{DA32AC79-7FB7-4AC6-94F4-F00EB4FF47F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5" name="Line 72">
              <a:extLst>
                <a:ext uri="{FF2B5EF4-FFF2-40B4-BE49-F238E27FC236}">
                  <a16:creationId xmlns:a16="http://schemas.microsoft.com/office/drawing/2014/main" id="{A1898DB6-C9E0-4718-8DC8-2A957C1361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6" name="Freeform 73">
              <a:extLst>
                <a:ext uri="{FF2B5EF4-FFF2-40B4-BE49-F238E27FC236}">
                  <a16:creationId xmlns:a16="http://schemas.microsoft.com/office/drawing/2014/main" id="{C6173CAA-8C70-4FE6-B157-FC46C75DB3EE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37" name="Text Box 74">
              <a:extLst>
                <a:ext uri="{FF2B5EF4-FFF2-40B4-BE49-F238E27FC236}">
                  <a16:creationId xmlns:a16="http://schemas.microsoft.com/office/drawing/2014/main" id="{C55A2FA9-23B4-4E22-9572-019FDC2F83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38" name="Text Box 75">
              <a:extLst>
                <a:ext uri="{FF2B5EF4-FFF2-40B4-BE49-F238E27FC236}">
                  <a16:creationId xmlns:a16="http://schemas.microsoft.com/office/drawing/2014/main" id="{8E0E346A-AA89-4E69-8982-639A90F4A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39" name="Text Box 76">
              <a:extLst>
                <a:ext uri="{FF2B5EF4-FFF2-40B4-BE49-F238E27FC236}">
                  <a16:creationId xmlns:a16="http://schemas.microsoft.com/office/drawing/2014/main" id="{63322876-CA8F-4F0E-91E4-93DAB68D80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40" name="Text Box 77">
              <a:extLst>
                <a:ext uri="{FF2B5EF4-FFF2-40B4-BE49-F238E27FC236}">
                  <a16:creationId xmlns:a16="http://schemas.microsoft.com/office/drawing/2014/main" id="{5B9FD490-5EEE-47DD-BF4B-3DAFDC4796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41" name="Text Box 78">
              <a:extLst>
                <a:ext uri="{FF2B5EF4-FFF2-40B4-BE49-F238E27FC236}">
                  <a16:creationId xmlns:a16="http://schemas.microsoft.com/office/drawing/2014/main" id="{FDCF2371-8135-402A-933A-2DDDE123EF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42" name="Text Box 80">
              <a:extLst>
                <a:ext uri="{FF2B5EF4-FFF2-40B4-BE49-F238E27FC236}">
                  <a16:creationId xmlns:a16="http://schemas.microsoft.com/office/drawing/2014/main" id="{26CB18FF-A289-4A9D-8943-46F8AF8766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369" y="499481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43" name="Freeform 83">
              <a:extLst>
                <a:ext uri="{FF2B5EF4-FFF2-40B4-BE49-F238E27FC236}">
                  <a16:creationId xmlns:a16="http://schemas.microsoft.com/office/drawing/2014/main" id="{34EBABEA-0795-445B-8AE4-716F3501D77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75994" y="5226631"/>
              <a:ext cx="461168" cy="183570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4" name="Freeform 84">
              <a:extLst>
                <a:ext uri="{FF2B5EF4-FFF2-40B4-BE49-F238E27FC236}">
                  <a16:creationId xmlns:a16="http://schemas.microsoft.com/office/drawing/2014/main" id="{ADB74D98-493A-4B7E-947F-FF2D6A6F84DB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70413" y="4985572"/>
              <a:ext cx="419099" cy="19037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45" name="Text Box 85">
              <a:extLst>
                <a:ext uri="{FF2B5EF4-FFF2-40B4-BE49-F238E27FC236}">
                  <a16:creationId xmlns:a16="http://schemas.microsoft.com/office/drawing/2014/main" id="{1008CE24-706D-41AF-98BB-3F1DB26A9B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683" y="535622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  <p:sp>
          <p:nvSpPr>
            <p:cNvPr id="46" name="Text Box 86">
              <a:extLst>
                <a:ext uri="{FF2B5EF4-FFF2-40B4-BE49-F238E27FC236}">
                  <a16:creationId xmlns:a16="http://schemas.microsoft.com/office/drawing/2014/main" id="{CAAE9771-4FA5-40C5-A597-18F727C184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72025" y="5708104"/>
              <a:ext cx="2606676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对列空</a:t>
              </a: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B28B5A74-A80C-40E1-A97F-22BF68C5B1D5}"/>
              </a:ext>
            </a:extLst>
          </p:cNvPr>
          <p:cNvGrpSpPr/>
          <p:nvPr/>
        </p:nvGrpSpPr>
        <p:grpSpPr>
          <a:xfrm>
            <a:off x="8124825" y="676453"/>
            <a:ext cx="3390898" cy="2765731"/>
            <a:chOff x="8124825" y="676453"/>
            <a:chExt cx="3390898" cy="2765731"/>
          </a:xfrm>
        </p:grpSpPr>
        <p:grpSp>
          <p:nvGrpSpPr>
            <p:cNvPr id="4" name="组合 3">
              <a:extLst>
                <a:ext uri="{FF2B5EF4-FFF2-40B4-BE49-F238E27FC236}">
                  <a16:creationId xmlns:a16="http://schemas.microsoft.com/office/drawing/2014/main" id="{9D331008-A014-4FFD-BEA9-8DB0DCD827C0}"/>
                </a:ext>
              </a:extLst>
            </p:cNvPr>
            <p:cNvGrpSpPr/>
            <p:nvPr/>
          </p:nvGrpSpPr>
          <p:grpSpPr>
            <a:xfrm>
              <a:off x="8124825" y="676453"/>
              <a:ext cx="3390898" cy="2497116"/>
              <a:chOff x="3279777" y="3470333"/>
              <a:chExt cx="3390898" cy="2497116"/>
            </a:xfrm>
          </p:grpSpPr>
          <p:sp>
            <p:nvSpPr>
              <p:cNvPr id="5" name="Line 36">
                <a:extLst>
                  <a:ext uri="{FF2B5EF4-FFF2-40B4-BE49-F238E27FC236}">
                    <a16:creationId xmlns:a16="http://schemas.microsoft.com/office/drawing/2014/main" id="{58ABB1CA-F427-48BC-95AA-003B24937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950620" y="5468479"/>
                <a:ext cx="380207" cy="402153"/>
              </a:xfrm>
              <a:prstGeom prst="line">
                <a:avLst/>
              </a:prstGeom>
              <a:noFill/>
              <a:ln w="38100">
                <a:solidFill>
                  <a:srgbClr val="660066"/>
                </a:solidFill>
                <a:round/>
                <a:headEnd/>
                <a:tailEnd type="triangle" w="med" len="med"/>
              </a:ln>
            </p:spPr>
            <p:txBody>
              <a:bodyPr wrap="none"/>
              <a:lstStyle/>
              <a:p>
                <a:pPr algn="ctr"/>
                <a:endParaRPr lang="zh-CN" altLang="en-US" b="1">
                  <a:solidFill>
                    <a:srgbClr val="3333FF"/>
                  </a:solidFill>
                  <a:ea typeface="楷体_GB2312" pitchFamily="49" charset="-122"/>
                </a:endParaRPr>
              </a:p>
            </p:txBody>
          </p:sp>
          <p:grpSp>
            <p:nvGrpSpPr>
              <p:cNvPr id="6" name="组合 5">
                <a:extLst>
                  <a:ext uri="{FF2B5EF4-FFF2-40B4-BE49-F238E27FC236}">
                    <a16:creationId xmlns:a16="http://schemas.microsoft.com/office/drawing/2014/main" id="{8F2F27ED-5AE9-440B-ACBB-CB35873751E7}"/>
                  </a:ext>
                </a:extLst>
              </p:cNvPr>
              <p:cNvGrpSpPr/>
              <p:nvPr/>
            </p:nvGrpSpPr>
            <p:grpSpPr>
              <a:xfrm>
                <a:off x="3279777" y="3470333"/>
                <a:ext cx="3390898" cy="2497116"/>
                <a:chOff x="4366419" y="3433645"/>
                <a:chExt cx="3390898" cy="2497116"/>
              </a:xfrm>
            </p:grpSpPr>
            <p:grpSp>
              <p:nvGrpSpPr>
                <p:cNvPr id="7" name="组合 75">
                  <a:extLst>
                    <a:ext uri="{FF2B5EF4-FFF2-40B4-BE49-F238E27FC236}">
                      <a16:creationId xmlns:a16="http://schemas.microsoft.com/office/drawing/2014/main" id="{53351A16-F869-4F8D-8FBF-ED280D017641}"/>
                    </a:ext>
                  </a:extLst>
                </p:cNvPr>
                <p:cNvGrpSpPr/>
                <p:nvPr/>
              </p:nvGrpSpPr>
              <p:grpSpPr>
                <a:xfrm>
                  <a:off x="4366419" y="3433645"/>
                  <a:ext cx="3390898" cy="2497116"/>
                  <a:chOff x="4733925" y="115888"/>
                  <a:chExt cx="3390898" cy="2497116"/>
                </a:xfrm>
              </p:grpSpPr>
              <p:sp>
                <p:nvSpPr>
                  <p:cNvPr id="10" name="Oval 24">
                    <a:extLst>
                      <a:ext uri="{FF2B5EF4-FFF2-40B4-BE49-F238E27FC236}">
                        <a16:creationId xmlns:a16="http://schemas.microsoft.com/office/drawing/2014/main" id="{E6FCA37C-3326-4C7F-8D22-D139FE7BADC7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5291138" y="595313"/>
                    <a:ext cx="1223962" cy="1152525"/>
                  </a:xfrm>
                  <a:prstGeom prst="ellipse">
                    <a:avLst/>
                  </a:prstGeom>
                  <a:solidFill>
                    <a:schemeClr val="accent1"/>
                  </a:solidFill>
                  <a:ln w="38100" algn="ctr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1" name="Oval 25">
                    <a:extLst>
                      <a:ext uri="{FF2B5EF4-FFF2-40B4-BE49-F238E27FC236}">
                        <a16:creationId xmlns:a16="http://schemas.microsoft.com/office/drawing/2014/main" id="{EC11B13B-AEB4-4EFE-8B7C-7D8E89CB361A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4733925" y="115888"/>
                    <a:ext cx="2303463" cy="2087562"/>
                  </a:xfrm>
                  <a:prstGeom prst="ellipse">
                    <a:avLst/>
                  </a:prstGeom>
                  <a:solidFill>
                    <a:schemeClr val="accent1">
                      <a:alpha val="0"/>
                    </a:schemeClr>
                  </a:solidFill>
                  <a:ln w="38100" algn="ctr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2" name="Freeform 26">
                    <a:extLst>
                      <a:ext uri="{FF2B5EF4-FFF2-40B4-BE49-F238E27FC236}">
                        <a16:creationId xmlns:a16="http://schemas.microsoft.com/office/drawing/2014/main" id="{154BD058-891D-44D6-91FF-B04FB24BF17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443663" y="1460500"/>
                    <a:ext cx="431800" cy="269875"/>
                  </a:xfrm>
                  <a:custGeom>
                    <a:avLst/>
                    <a:gdLst>
                      <a:gd name="T0" fmla="*/ 0 w 272"/>
                      <a:gd name="T1" fmla="*/ 0 h 170"/>
                      <a:gd name="T2" fmla="*/ 272 w 272"/>
                      <a:gd name="T3" fmla="*/ 170 h 170"/>
                      <a:gd name="T4" fmla="*/ 0 60000 65536"/>
                      <a:gd name="T5" fmla="*/ 0 60000 65536"/>
                      <a:gd name="T6" fmla="*/ 0 w 272"/>
                      <a:gd name="T7" fmla="*/ 0 h 170"/>
                      <a:gd name="T8" fmla="*/ 272 w 272"/>
                      <a:gd name="T9" fmla="*/ 170 h 170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72" h="170">
                        <a:moveTo>
                          <a:pt x="0" y="0"/>
                        </a:moveTo>
                        <a:lnTo>
                          <a:pt x="272" y="170"/>
                        </a:lnTo>
                      </a:path>
                    </a:pathLst>
                  </a:cu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3" name="Freeform 27">
                    <a:extLst>
                      <a:ext uri="{FF2B5EF4-FFF2-40B4-BE49-F238E27FC236}">
                        <a16:creationId xmlns:a16="http://schemas.microsoft.com/office/drawing/2014/main" id="{B9E5D462-657E-4CA1-96EA-9A6C7330D4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361113" y="412750"/>
                    <a:ext cx="330200" cy="358775"/>
                  </a:xfrm>
                  <a:custGeom>
                    <a:avLst/>
                    <a:gdLst>
                      <a:gd name="T0" fmla="*/ 0 w 208"/>
                      <a:gd name="T1" fmla="*/ 226 h 226"/>
                      <a:gd name="T2" fmla="*/ 208 w 208"/>
                      <a:gd name="T3" fmla="*/ 0 h 226"/>
                      <a:gd name="T4" fmla="*/ 0 60000 65536"/>
                      <a:gd name="T5" fmla="*/ 0 60000 65536"/>
                      <a:gd name="T6" fmla="*/ 0 w 208"/>
                      <a:gd name="T7" fmla="*/ 0 h 226"/>
                      <a:gd name="T8" fmla="*/ 208 w 208"/>
                      <a:gd name="T9" fmla="*/ 226 h 226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208" h="226">
                        <a:moveTo>
                          <a:pt x="0" y="226"/>
                        </a:moveTo>
                        <a:lnTo>
                          <a:pt x="208" y="0"/>
                        </a:lnTo>
                      </a:path>
                    </a:pathLst>
                  </a:cu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4" name="Freeform 28">
                    <a:extLst>
                      <a:ext uri="{FF2B5EF4-FFF2-40B4-BE49-F238E27FC236}">
                        <a16:creationId xmlns:a16="http://schemas.microsoft.com/office/drawing/2014/main" id="{3EEB52F2-66F4-4C3F-AE20-EC06DBC0BE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362575" y="236538"/>
                    <a:ext cx="261938" cy="427037"/>
                  </a:xfrm>
                  <a:custGeom>
                    <a:avLst/>
                    <a:gdLst>
                      <a:gd name="T0" fmla="*/ 0 w 165"/>
                      <a:gd name="T1" fmla="*/ 0 h 269"/>
                      <a:gd name="T2" fmla="*/ 165 w 165"/>
                      <a:gd name="T3" fmla="*/ 269 h 269"/>
                      <a:gd name="T4" fmla="*/ 0 60000 65536"/>
                      <a:gd name="T5" fmla="*/ 0 60000 65536"/>
                      <a:gd name="T6" fmla="*/ 0 w 165"/>
                      <a:gd name="T7" fmla="*/ 0 h 269"/>
                      <a:gd name="T8" fmla="*/ 165 w 165"/>
                      <a:gd name="T9" fmla="*/ 269 h 269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65" h="269">
                        <a:moveTo>
                          <a:pt x="0" y="0"/>
                        </a:moveTo>
                        <a:lnTo>
                          <a:pt x="165" y="269"/>
                        </a:lnTo>
                      </a:path>
                    </a:pathLst>
                  </a:cu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5" name="Line 29">
                    <a:extLst>
                      <a:ext uri="{FF2B5EF4-FFF2-40B4-BE49-F238E27FC236}">
                        <a16:creationId xmlns:a16="http://schemas.microsoft.com/office/drawing/2014/main" id="{6599053D-1E5D-4D20-9827-506706410EE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722938" y="1747838"/>
                    <a:ext cx="73025" cy="431800"/>
                  </a:xfrm>
                  <a:prstGeom prst="line">
                    <a:avLst/>
                  </a:pr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6" name="Freeform 30">
                    <a:extLst>
                      <a:ext uri="{FF2B5EF4-FFF2-40B4-BE49-F238E27FC236}">
                        <a16:creationId xmlns:a16="http://schemas.microsoft.com/office/drawing/2014/main" id="{22B948B3-48DD-45DA-9D89-14DEC00D528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741863" y="1244600"/>
                    <a:ext cx="549275" cy="155575"/>
                  </a:xfrm>
                  <a:custGeom>
                    <a:avLst/>
                    <a:gdLst>
                      <a:gd name="T0" fmla="*/ 0 w 346"/>
                      <a:gd name="T1" fmla="*/ 98 h 98"/>
                      <a:gd name="T2" fmla="*/ 346 w 346"/>
                      <a:gd name="T3" fmla="*/ 0 h 98"/>
                      <a:gd name="T4" fmla="*/ 0 60000 65536"/>
                      <a:gd name="T5" fmla="*/ 0 60000 65536"/>
                      <a:gd name="T6" fmla="*/ 0 w 346"/>
                      <a:gd name="T7" fmla="*/ 0 h 98"/>
                      <a:gd name="T8" fmla="*/ 346 w 346"/>
                      <a:gd name="T9" fmla="*/ 98 h 98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346" h="98">
                        <a:moveTo>
                          <a:pt x="0" y="98"/>
                        </a:moveTo>
                        <a:lnTo>
                          <a:pt x="346" y="0"/>
                        </a:lnTo>
                      </a:path>
                    </a:pathLst>
                  </a:custGeom>
                  <a:noFill/>
                  <a:ln w="38100">
                    <a:solidFill>
                      <a:srgbClr val="FF3300"/>
                    </a:solidFill>
                    <a:round/>
                    <a:headEnd/>
                    <a:tailEnd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17" name="Text Box 31">
                    <a:extLst>
                      <a:ext uri="{FF2B5EF4-FFF2-40B4-BE49-F238E27FC236}">
                        <a16:creationId xmlns:a16="http://schemas.microsoft.com/office/drawing/2014/main" id="{A09B69BD-A2D8-4EE4-B5A9-5F3BBC6A187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992813" y="1341438"/>
                    <a:ext cx="287337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0</a:t>
                    </a:r>
                  </a:p>
                </p:txBody>
              </p:sp>
              <p:sp>
                <p:nvSpPr>
                  <p:cNvPr id="18" name="Text Box 32">
                    <a:extLst>
                      <a:ext uri="{FF2B5EF4-FFF2-40B4-BE49-F238E27FC236}">
                        <a16:creationId xmlns:a16="http://schemas.microsoft.com/office/drawing/2014/main" id="{BDB23AAA-4B9C-4758-B4B8-C24FCC0BBD8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180138" y="917575"/>
                    <a:ext cx="287337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1</a:t>
                    </a:r>
                  </a:p>
                </p:txBody>
              </p:sp>
              <p:sp>
                <p:nvSpPr>
                  <p:cNvPr id="19" name="Text Box 33">
                    <a:extLst>
                      <a:ext uri="{FF2B5EF4-FFF2-40B4-BE49-F238E27FC236}">
                        <a16:creationId xmlns:a16="http://schemas.microsoft.com/office/drawing/2014/main" id="{E9101086-A567-4773-BAAD-ED751EF45F0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795963" y="595313"/>
                    <a:ext cx="287337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 dirty="0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2</a:t>
                    </a:r>
                  </a:p>
                </p:txBody>
              </p:sp>
              <p:sp>
                <p:nvSpPr>
                  <p:cNvPr id="20" name="Text Box 34">
                    <a:extLst>
                      <a:ext uri="{FF2B5EF4-FFF2-40B4-BE49-F238E27FC236}">
                        <a16:creationId xmlns:a16="http://schemas.microsoft.com/office/drawing/2014/main" id="{07988664-6F26-4A4D-B1B8-EFE25F7A8CB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362575" y="812800"/>
                    <a:ext cx="287338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3</a:t>
                    </a:r>
                  </a:p>
                </p:txBody>
              </p:sp>
              <p:sp>
                <p:nvSpPr>
                  <p:cNvPr id="21" name="Text Box 35">
                    <a:extLst>
                      <a:ext uri="{FF2B5EF4-FFF2-40B4-BE49-F238E27FC236}">
                        <a16:creationId xmlns:a16="http://schemas.microsoft.com/office/drawing/2014/main" id="{EAE9E887-21CD-4F75-BAD2-A49A81AC9A8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435600" y="1282700"/>
                    <a:ext cx="287338" cy="369332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b="1">
                        <a:solidFill>
                          <a:schemeClr val="accent6">
                            <a:lumMod val="50000"/>
                          </a:schemeClr>
                        </a:solidFill>
                        <a:ea typeface="楷体_GB2312" pitchFamily="49" charset="-122"/>
                      </a:rPr>
                      <a:t>4</a:t>
                    </a:r>
                  </a:p>
                </p:txBody>
              </p:sp>
              <p:sp>
                <p:nvSpPr>
                  <p:cNvPr id="22" name="Line 36">
                    <a:extLst>
                      <a:ext uri="{FF2B5EF4-FFF2-40B4-BE49-F238E27FC236}">
                        <a16:creationId xmlns:a16="http://schemas.microsoft.com/office/drawing/2014/main" id="{F0EB8A6A-3AEA-4AFB-88C1-E5E7E68DFD5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7037387" y="1182131"/>
                    <a:ext cx="366711" cy="6906"/>
                  </a:xfrm>
                  <a:prstGeom prst="line">
                    <a:avLst/>
                  </a:prstGeom>
                  <a:noFill/>
                  <a:ln w="38100">
                    <a:solidFill>
                      <a:srgbClr val="660066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/>
                  <a:lstStyle/>
                  <a:p>
                    <a:pPr algn="ctr"/>
                    <a:endParaRPr lang="zh-CN" altLang="en-US" b="1">
                      <a:solidFill>
                        <a:srgbClr val="3333FF"/>
                      </a:solidFill>
                      <a:ea typeface="楷体_GB2312" pitchFamily="49" charset="-122"/>
                    </a:endParaRPr>
                  </a:p>
                </p:txBody>
              </p:sp>
              <p:sp>
                <p:nvSpPr>
                  <p:cNvPr id="23" name="Text Box 37">
                    <a:extLst>
                      <a:ext uri="{FF2B5EF4-FFF2-40B4-BE49-F238E27FC236}">
                        <a16:creationId xmlns:a16="http://schemas.microsoft.com/office/drawing/2014/main" id="{D92DB4CF-E7DC-44C8-863F-53C9AA696D6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04098" y="1044575"/>
                    <a:ext cx="720725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dirty="0">
                        <a:solidFill>
                          <a:srgbClr val="3333FF"/>
                        </a:solidFill>
                        <a:ea typeface="楷体_GB2312" pitchFamily="49" charset="-122"/>
                      </a:rPr>
                      <a:t>front</a:t>
                    </a:r>
                  </a:p>
                </p:txBody>
              </p:sp>
              <p:sp>
                <p:nvSpPr>
                  <p:cNvPr id="24" name="Text Box 38">
                    <a:extLst>
                      <a:ext uri="{FF2B5EF4-FFF2-40B4-BE49-F238E27FC236}">
                        <a16:creationId xmlns:a16="http://schemas.microsoft.com/office/drawing/2014/main" id="{9BBEB7F7-887C-4B53-9752-B70C4074DD5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588125" y="884238"/>
                    <a:ext cx="287338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i="1">
                        <a:solidFill>
                          <a:srgbClr val="3333FF"/>
                        </a:solidFill>
                        <a:ea typeface="楷体_GB2312" pitchFamily="49" charset="-122"/>
                      </a:rPr>
                      <a:t>a</a:t>
                    </a:r>
                  </a:p>
                </p:txBody>
              </p:sp>
              <p:sp>
                <p:nvSpPr>
                  <p:cNvPr id="25" name="Text Box 39">
                    <a:extLst>
                      <a:ext uri="{FF2B5EF4-FFF2-40B4-BE49-F238E27FC236}">
                        <a16:creationId xmlns:a16="http://schemas.microsoft.com/office/drawing/2014/main" id="{B577DC27-885B-428F-BD81-266BADA521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861050" y="198438"/>
                    <a:ext cx="287338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i="1">
                        <a:solidFill>
                          <a:srgbClr val="3333FF"/>
                        </a:solidFill>
                        <a:ea typeface="楷体_GB2312" pitchFamily="49" charset="-122"/>
                      </a:rPr>
                      <a:t>b</a:t>
                    </a:r>
                  </a:p>
                </p:txBody>
              </p:sp>
              <p:sp>
                <p:nvSpPr>
                  <p:cNvPr id="26" name="Text Box 40">
                    <a:extLst>
                      <a:ext uri="{FF2B5EF4-FFF2-40B4-BE49-F238E27FC236}">
                        <a16:creationId xmlns:a16="http://schemas.microsoft.com/office/drawing/2014/main" id="{B9B0ECBA-6468-4863-98C8-1288C2FC7B0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930775" y="739775"/>
                    <a:ext cx="287338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i="1" dirty="0">
                        <a:solidFill>
                          <a:srgbClr val="3333FF"/>
                        </a:solidFill>
                        <a:ea typeface="楷体_GB2312" pitchFamily="49" charset="-122"/>
                      </a:rPr>
                      <a:t>c</a:t>
                    </a:r>
                  </a:p>
                </p:txBody>
              </p:sp>
              <p:sp>
                <p:nvSpPr>
                  <p:cNvPr id="27" name="Text Box 43">
                    <a:extLst>
                      <a:ext uri="{FF2B5EF4-FFF2-40B4-BE49-F238E27FC236}">
                        <a16:creationId xmlns:a16="http://schemas.microsoft.com/office/drawing/2014/main" id="{4A4A7351-A81C-461F-B63F-28FCE969845D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834189" y="2308204"/>
                    <a:ext cx="720725" cy="304800"/>
                  </a:xfrm>
                  <a:prstGeom prst="rect">
                    <a:avLst/>
                  </a:prstGeom>
                  <a:noFill/>
                  <a:ln w="38100" algn="ctr">
                    <a:noFill/>
                    <a:miter lim="800000"/>
                    <a:headEnd/>
                    <a:tailEnd/>
                  </a:ln>
                </p:spPr>
                <p:txBody>
                  <a:bodyPr lIns="0" tIns="0" rIns="0" bIns="0">
                    <a:spAutoFit/>
                  </a:bodyPr>
                  <a:lstStyle/>
                  <a:p>
                    <a:pPr algn="ctr">
                      <a:spcBef>
                        <a:spcPct val="50000"/>
                      </a:spcBef>
                    </a:pPr>
                    <a:r>
                      <a:rPr lang="en-US" altLang="zh-CN" sz="2000" b="1" dirty="0">
                        <a:solidFill>
                          <a:srgbClr val="3333FF"/>
                        </a:solidFill>
                        <a:ea typeface="楷体_GB2312" pitchFamily="49" charset="-122"/>
                      </a:rPr>
                      <a:t>rear</a:t>
                    </a:r>
                  </a:p>
                </p:txBody>
              </p:sp>
            </p:grpSp>
            <p:sp>
              <p:nvSpPr>
                <p:cNvPr id="8" name="Text Box 40">
                  <a:extLst>
                    <a:ext uri="{FF2B5EF4-FFF2-40B4-BE49-F238E27FC236}">
                      <a16:creationId xmlns:a16="http://schemas.microsoft.com/office/drawing/2014/main" id="{B93850A3-2A9E-4A55-89B2-75CC1FE86B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82348" y="4947237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d</a:t>
                  </a:r>
                </a:p>
              </p:txBody>
            </p:sp>
          </p:grpSp>
        </p:grpSp>
        <p:sp>
          <p:nvSpPr>
            <p:cNvPr id="47" name="Text Box 86">
              <a:extLst>
                <a:ext uri="{FF2B5EF4-FFF2-40B4-BE49-F238E27FC236}">
                  <a16:creationId xmlns:a16="http://schemas.microsoft.com/office/drawing/2014/main" id="{7CFB1335-19C4-429D-B7BE-004637A05C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24465" y="3042074"/>
              <a:ext cx="1554560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2000" b="1" dirty="0">
                  <a:solidFill>
                    <a:srgbClr val="CC00CC"/>
                  </a:solidFill>
                  <a:ea typeface="楷体" pitchFamily="49" charset="-122"/>
                  <a:cs typeface="Times New Roman" pitchFamily="18" charset="0"/>
                </a:rPr>
                <a:t>对列满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580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E483669-D295-498F-A578-F127EB0E0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初始化操作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C61EE36-7159-4EA3-B698-A496D561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11480800" cy="3886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/* </a:t>
            </a:r>
            <a:r>
              <a:rPr lang="zh-CN" altLang="en-US" dirty="0">
                <a:solidFill>
                  <a:srgbClr val="CC00CC"/>
                </a:solidFill>
              </a:rPr>
              <a:t>将*</a:t>
            </a:r>
            <a:r>
              <a:rPr lang="en-US" altLang="zh-CN" dirty="0">
                <a:solidFill>
                  <a:srgbClr val="CC00CC"/>
                </a:solidFill>
              </a:rPr>
              <a:t>Q</a:t>
            </a:r>
            <a:r>
              <a:rPr lang="zh-CN" altLang="en-US" dirty="0">
                <a:solidFill>
                  <a:srgbClr val="CC00CC"/>
                </a:solidFill>
              </a:rPr>
              <a:t>初始化为一个空的循环队列 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InitQueue</a:t>
            </a:r>
            <a:r>
              <a:rPr lang="zh-CN" altLang="en-US" dirty="0"/>
              <a:t>（</a:t>
            </a:r>
            <a:r>
              <a:rPr lang="en-US" altLang="zh-CN" dirty="0" err="1"/>
              <a:t>SeqQueue</a:t>
            </a:r>
            <a:r>
              <a:rPr lang="en-US" altLang="zh-CN" dirty="0"/>
              <a:t> * Q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Q-&gt;front = Q-&gt;rear = 0;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5AF72F1-A8AD-4D9F-A25C-CAF7A5CB4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入队操作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B1FDF7E-0CFD-4D0C-A9E4-D0A008D08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11658600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fr-FR" altLang="zh-CN" sz="2500" dirty="0"/>
              <a:t>int EnterQueue(SeqQueue *Q, QueueElementType x)</a:t>
            </a:r>
            <a:r>
              <a:rPr lang="en-US" altLang="zh-CN" sz="2500" dirty="0"/>
              <a:t> { </a:t>
            </a:r>
            <a:r>
              <a:rPr lang="en-US" altLang="zh-CN" sz="2500" dirty="0">
                <a:solidFill>
                  <a:srgbClr val="CC00CC"/>
                </a:solidFill>
              </a:rPr>
              <a:t>/*</a:t>
            </a:r>
            <a:r>
              <a:rPr lang="zh-CN" altLang="en-US" sz="2500" dirty="0">
                <a:solidFill>
                  <a:srgbClr val="CC00CC"/>
                </a:solidFill>
              </a:rPr>
              <a:t>将元素</a:t>
            </a:r>
            <a:r>
              <a:rPr lang="en-US" altLang="zh-CN" sz="2500" dirty="0">
                <a:solidFill>
                  <a:srgbClr val="CC00CC"/>
                </a:solidFill>
              </a:rPr>
              <a:t>x</a:t>
            </a:r>
            <a:r>
              <a:rPr lang="zh-CN" altLang="en-US" sz="2500" dirty="0">
                <a:solidFill>
                  <a:srgbClr val="CC00CC"/>
                </a:solidFill>
              </a:rPr>
              <a:t>入队*</a:t>
            </a:r>
            <a:r>
              <a:rPr lang="en-US" altLang="zh-CN" sz="25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zh-CN" altLang="en-US" sz="2500" dirty="0"/>
              <a:t>    </a:t>
            </a:r>
            <a:r>
              <a:rPr lang="en-US" altLang="zh-CN" sz="2500" dirty="0"/>
              <a:t>if((</a:t>
            </a:r>
            <a:r>
              <a:rPr lang="en-US" altLang="zh-CN" sz="2500" dirty="0">
                <a:solidFill>
                  <a:srgbClr val="FF0000"/>
                </a:solidFill>
              </a:rPr>
              <a:t>Q-&gt;rear+1</a:t>
            </a:r>
            <a:r>
              <a:rPr lang="en-US" altLang="zh-CN" sz="2500" dirty="0"/>
              <a:t>)%MAXSIZE == Q-&gt;front) </a:t>
            </a:r>
            <a:r>
              <a:rPr lang="en-US" altLang="zh-CN" sz="2500" dirty="0">
                <a:solidFill>
                  <a:srgbClr val="CC00CC"/>
                </a:solidFill>
              </a:rPr>
              <a:t> /*</a:t>
            </a:r>
            <a:r>
              <a:rPr lang="zh-CN" altLang="en-US" sz="2500" dirty="0">
                <a:solidFill>
                  <a:srgbClr val="CC00CC"/>
                </a:solidFill>
              </a:rPr>
              <a:t>队列已经满了*</a:t>
            </a:r>
            <a:r>
              <a:rPr lang="en-US" altLang="zh-CN" sz="25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    return(FALSE);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Q-&gt;element[Q-&gt;rear]=x;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Q-&gt;rear=(Q-&gt;rear+1)%MAXSIZE;  </a:t>
            </a:r>
            <a:r>
              <a:rPr lang="en-US" altLang="zh-CN" sz="2500" dirty="0">
                <a:solidFill>
                  <a:srgbClr val="CC00CC"/>
                </a:solidFill>
              </a:rPr>
              <a:t>/* </a:t>
            </a:r>
            <a:r>
              <a:rPr lang="zh-CN" altLang="en-US" sz="2500" dirty="0">
                <a:solidFill>
                  <a:srgbClr val="CC00CC"/>
                </a:solidFill>
              </a:rPr>
              <a:t>重新设置队尾指针 *</a:t>
            </a:r>
            <a:r>
              <a:rPr lang="en-US" altLang="zh-CN" sz="25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    return(TRUE);  </a:t>
            </a:r>
            <a:r>
              <a:rPr lang="en-US" altLang="zh-CN" sz="2500" dirty="0">
                <a:solidFill>
                  <a:srgbClr val="CC00CC"/>
                </a:solidFill>
              </a:rPr>
              <a:t>/*</a:t>
            </a:r>
            <a:r>
              <a:rPr lang="zh-CN" altLang="en-US" sz="2500" dirty="0">
                <a:solidFill>
                  <a:srgbClr val="CC00CC"/>
                </a:solidFill>
              </a:rPr>
              <a:t>操作成功*</a:t>
            </a:r>
            <a:r>
              <a:rPr lang="en-US" altLang="zh-CN" sz="25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500" dirty="0"/>
              <a:t>}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770EDB-D21D-4B38-AE72-3D3FD6311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出队操作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15E389F-A4EA-460A-B7F2-A45928FC1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11480800" cy="5334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删除队列的队头元素，用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返回其值*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fr-FR" altLang="zh-CN" sz="2400" dirty="0"/>
              <a:t>int DeleteQueue(SeqQueue *Q, QueueElementType * x)</a:t>
            </a:r>
            <a:r>
              <a:rPr lang="en-US" altLang="zh-CN" sz="2400" dirty="0"/>
              <a:t> { </a:t>
            </a:r>
            <a:endParaRPr lang="fr-FR" altLang="zh-CN" sz="2400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if</a:t>
            </a:r>
            <a:r>
              <a:rPr lang="zh-CN" altLang="en-US" sz="2400" dirty="0"/>
              <a:t>（</a:t>
            </a:r>
            <a:r>
              <a:rPr lang="en-US" altLang="zh-CN" sz="2400" dirty="0"/>
              <a:t>Q-&gt;front==Q-&gt;rear</a:t>
            </a:r>
            <a:r>
              <a:rPr lang="zh-CN" altLang="en-US" sz="2400" dirty="0"/>
              <a:t>）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队列为空*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    return(FALSE);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*x=Q-&gt;element[Q-&gt;front];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Q-&gt;front = (Q-&gt;front+1)%MAXSIZE;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重新设置队头指针*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    return(TRUE);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操作成功*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0A7AE9-7AD8-4B56-9301-69AE6FB2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方法二（标志域）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DF93C94-B8C2-46D4-9D09-B641CB132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typedef struct {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</a:t>
            </a:r>
            <a:r>
              <a:rPr lang="en-US" altLang="zh-CN" dirty="0" err="1"/>
              <a:t>QueueElementType</a:t>
            </a:r>
            <a:r>
              <a:rPr lang="en-US" altLang="zh-CN" dirty="0"/>
              <a:t>  element[MAXSIZE];  </a:t>
            </a:r>
            <a:r>
              <a:rPr lang="en-US" altLang="zh-CN" dirty="0">
                <a:solidFill>
                  <a:srgbClr val="CC00CC"/>
                </a:solidFill>
              </a:rPr>
              <a:t>/* </a:t>
            </a:r>
            <a:r>
              <a:rPr lang="zh-CN" altLang="en-US" dirty="0">
                <a:solidFill>
                  <a:srgbClr val="CC00CC"/>
                </a:solidFill>
              </a:rPr>
              <a:t>队列的元素空间*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int front;  </a:t>
            </a:r>
            <a:r>
              <a:rPr lang="en-US" altLang="zh-CN" dirty="0">
                <a:solidFill>
                  <a:srgbClr val="CC00CC"/>
                </a:solidFill>
              </a:rPr>
              <a:t>/*</a:t>
            </a:r>
            <a:r>
              <a:rPr lang="zh-CN" altLang="en-US" dirty="0">
                <a:solidFill>
                  <a:srgbClr val="CC00CC"/>
                </a:solidFill>
              </a:rPr>
              <a:t>头指针指示器*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int rear;    </a:t>
            </a:r>
            <a:r>
              <a:rPr lang="en-US" altLang="zh-CN" dirty="0">
                <a:solidFill>
                  <a:srgbClr val="CC00CC"/>
                </a:solidFill>
              </a:rPr>
              <a:t>/*</a:t>
            </a:r>
            <a:r>
              <a:rPr lang="zh-CN" altLang="en-US" dirty="0">
                <a:solidFill>
                  <a:srgbClr val="CC00CC"/>
                </a:solidFill>
              </a:rPr>
              <a:t>尾指针指示器*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    int tag;     </a:t>
            </a:r>
            <a:r>
              <a:rPr lang="en-US" altLang="zh-CN" dirty="0">
                <a:solidFill>
                  <a:srgbClr val="CC00CC"/>
                </a:solidFill>
              </a:rPr>
              <a:t>/*</a:t>
            </a:r>
            <a:r>
              <a:rPr lang="zh-CN" altLang="en-US" dirty="0">
                <a:solidFill>
                  <a:srgbClr val="CC00CC"/>
                </a:solidFill>
              </a:rPr>
              <a:t>标志域*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/>
              <a:t>}</a:t>
            </a:r>
            <a:r>
              <a:rPr lang="en-US" altLang="zh-CN" dirty="0" err="1"/>
              <a:t>SeqQueue</a:t>
            </a:r>
            <a:r>
              <a:rPr lang="en-US" altLang="zh-CN" dirty="0"/>
              <a:t>;</a:t>
            </a:r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en-US" altLang="zh-CN" dirty="0"/>
          </a:p>
          <a:p>
            <a:pPr marL="0" indent="0">
              <a:lnSpc>
                <a:spcPct val="150000"/>
              </a:lnSpc>
              <a:spcBef>
                <a:spcPts val="600"/>
              </a:spcBef>
              <a:buNone/>
            </a:pPr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09A10A-4EB5-44B5-89C5-E6A5CB16E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7C39A9B-EEF3-46B8-9CAB-EB6283FBD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5591B1-DEFC-4B45-B0E8-75ED0273A9C5}" type="slidenum">
              <a:rPr lang="en-US" altLang="zh-CN" smtClean="0"/>
              <a:pPr/>
              <a:t>46</a:t>
            </a:fld>
            <a:endParaRPr lang="en-US" altLang="zh-CN" sz="1400"/>
          </a:p>
        </p:txBody>
      </p:sp>
    </p:spTree>
    <p:extLst>
      <p:ext uri="{BB962C8B-B14F-4D97-AF65-F5344CB8AC3E}">
        <p14:creationId xmlns:p14="http://schemas.microsoft.com/office/powerpoint/2010/main" val="28737443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>
            <a:extLst>
              <a:ext uri="{FF2B5EF4-FFF2-40B4-BE49-F238E27FC236}">
                <a16:creationId xmlns:a16="http://schemas.microsoft.com/office/drawing/2014/main" id="{BE483669-D295-498F-A578-F127EB0E0A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初始化操作（标志域）</a:t>
            </a:r>
          </a:p>
        </p:txBody>
      </p:sp>
      <p:sp>
        <p:nvSpPr>
          <p:cNvPr id="64515" name="Rectangle 3">
            <a:extLst>
              <a:ext uri="{FF2B5EF4-FFF2-40B4-BE49-F238E27FC236}">
                <a16:creationId xmlns:a16="http://schemas.microsoft.com/office/drawing/2014/main" id="{7C61EE36-7159-4EA3-B698-A496D561C9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4400" y="2133600"/>
            <a:ext cx="11480800" cy="38862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600"/>
              </a:spcBef>
              <a:buNone/>
            </a:pPr>
            <a:r>
              <a:rPr lang="en-US" altLang="zh-CN" dirty="0">
                <a:solidFill>
                  <a:srgbClr val="CC00CC"/>
                </a:solidFill>
              </a:rPr>
              <a:t>/* </a:t>
            </a:r>
            <a:r>
              <a:rPr lang="zh-CN" altLang="en-US" dirty="0">
                <a:solidFill>
                  <a:srgbClr val="CC00CC"/>
                </a:solidFill>
              </a:rPr>
              <a:t>将*</a:t>
            </a:r>
            <a:r>
              <a:rPr lang="en-US" altLang="zh-CN" dirty="0">
                <a:solidFill>
                  <a:srgbClr val="CC00CC"/>
                </a:solidFill>
              </a:rPr>
              <a:t>Q</a:t>
            </a:r>
            <a:r>
              <a:rPr lang="zh-CN" altLang="en-US" dirty="0">
                <a:solidFill>
                  <a:srgbClr val="CC00CC"/>
                </a:solidFill>
              </a:rPr>
              <a:t>初始化为一个空的循环队列 *</a:t>
            </a:r>
            <a:r>
              <a:rPr lang="en-US" altLang="zh-CN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void </a:t>
            </a:r>
            <a:r>
              <a:rPr lang="en-US" altLang="zh-CN" dirty="0" err="1"/>
              <a:t>InitQueue</a:t>
            </a:r>
            <a:r>
              <a:rPr lang="zh-CN" altLang="en-US" dirty="0"/>
              <a:t>（</a:t>
            </a:r>
            <a:r>
              <a:rPr lang="en-US" altLang="zh-CN" dirty="0" err="1"/>
              <a:t>SeqQueue</a:t>
            </a:r>
            <a:r>
              <a:rPr lang="en-US" altLang="zh-CN" dirty="0"/>
              <a:t> * Q</a:t>
            </a:r>
            <a:r>
              <a:rPr lang="zh-CN" altLang="en-US" dirty="0"/>
              <a:t>）</a:t>
            </a:r>
            <a:r>
              <a:rPr lang="en-US" altLang="zh-CN" dirty="0"/>
              <a:t>{</a:t>
            </a:r>
            <a:endParaRPr lang="zh-CN" altLang="en-US" dirty="0"/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    Q-&gt;front = Q-&gt;rear = 0;</a:t>
            </a:r>
          </a:p>
          <a:p>
            <a:pPr>
              <a:lnSpc>
                <a:spcPct val="150000"/>
              </a:lnSpc>
              <a:spcBef>
                <a:spcPts val="600"/>
              </a:spcBef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314195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>
            <a:extLst>
              <a:ext uri="{FF2B5EF4-FFF2-40B4-BE49-F238E27FC236}">
                <a16:creationId xmlns:a16="http://schemas.microsoft.com/office/drawing/2014/main" id="{45AF72F1-A8AD-4D9F-A25C-CAF7A5CB4C5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入队操作（标志域）</a:t>
            </a:r>
          </a:p>
        </p:txBody>
      </p:sp>
      <p:sp>
        <p:nvSpPr>
          <p:cNvPr id="65539" name="Rectangle 3">
            <a:extLst>
              <a:ext uri="{FF2B5EF4-FFF2-40B4-BE49-F238E27FC236}">
                <a16:creationId xmlns:a16="http://schemas.microsoft.com/office/drawing/2014/main" id="{4B1FDF7E-0CFD-4D0C-A9E4-D0A008D087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11658600" cy="51816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fr-FR" altLang="zh-CN" sz="2400" dirty="0"/>
              <a:t>int EnterQueue(SeqQueue *Q, QueueElementType x)</a:t>
            </a:r>
            <a:r>
              <a:rPr lang="en-US" altLang="zh-CN" sz="2400" dirty="0"/>
              <a:t> {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将元素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入队*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400" dirty="0"/>
              <a:t>    </a:t>
            </a:r>
            <a:r>
              <a:rPr lang="en-US" altLang="zh-CN" sz="2400" dirty="0"/>
              <a:t>if(</a:t>
            </a:r>
            <a:r>
              <a:rPr lang="en-US" altLang="zh-CN" sz="2400" dirty="0">
                <a:solidFill>
                  <a:srgbClr val="FF0000"/>
                </a:solidFill>
              </a:rPr>
              <a:t>Q-&gt;rear==Q-&gt;front &amp;&amp; Q-&gt;tag==1</a:t>
            </a:r>
            <a:r>
              <a:rPr lang="en-US" altLang="zh-CN" sz="2400" dirty="0"/>
              <a:t>)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队列已经满了*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    return(FALSE);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Q-&gt;element[Q-&gt;rear]=x;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Q-&gt;rear=(Q-&gt;rear+1)%MAXSIZE;  /* </a:t>
            </a:r>
            <a:r>
              <a:rPr lang="zh-CN" altLang="en-US" sz="2400" dirty="0"/>
              <a:t>重新设置队尾指针 *</a:t>
            </a:r>
            <a:r>
              <a:rPr lang="en-US" altLang="zh-CN" sz="2400" dirty="0"/>
              <a:t>/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</a:t>
            </a:r>
            <a:r>
              <a:rPr lang="en-US" altLang="zh-CN" sz="2400" dirty="0">
                <a:solidFill>
                  <a:srgbClr val="FF0000"/>
                </a:solidFill>
              </a:rPr>
              <a:t>if(Q-&gt;front==Q-&gt;rear) 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FF0000"/>
                </a:solidFill>
              </a:rPr>
              <a:t>        Q-&gt;tag=1;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return(TRUE);  /*</a:t>
            </a:r>
            <a:r>
              <a:rPr lang="zh-CN" altLang="en-US" sz="2400" dirty="0"/>
              <a:t>操作成功*</a:t>
            </a:r>
            <a:r>
              <a:rPr lang="en-US" altLang="zh-CN" sz="2400" dirty="0"/>
              <a:t>/</a:t>
            </a:r>
          </a:p>
          <a:p>
            <a:pPr>
              <a:lnSpc>
                <a:spcPct val="150000"/>
              </a:lnSpc>
              <a:spcBef>
                <a:spcPts val="30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71884C-FC40-4717-9D53-5DEEF1183DB9}"/>
              </a:ext>
            </a:extLst>
          </p:cNvPr>
          <p:cNvGrpSpPr/>
          <p:nvPr/>
        </p:nvGrpSpPr>
        <p:grpSpPr>
          <a:xfrm>
            <a:off x="7919953" y="4465638"/>
            <a:ext cx="3390898" cy="2087562"/>
            <a:chOff x="3279777" y="3470333"/>
            <a:chExt cx="3390898" cy="2087562"/>
          </a:xfrm>
        </p:grpSpPr>
        <p:sp>
          <p:nvSpPr>
            <p:cNvPr id="5" name="Line 36">
              <a:extLst>
                <a:ext uri="{FF2B5EF4-FFF2-40B4-BE49-F238E27FC236}">
                  <a16:creationId xmlns:a16="http://schemas.microsoft.com/office/drawing/2014/main" id="{5DFF46D7-C3E0-4428-98C6-D2F9B2C0D18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490369" y="4875211"/>
              <a:ext cx="366711" cy="6906"/>
            </a:xfrm>
            <a:prstGeom prst="line">
              <a:avLst/>
            </a:pr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04D8E11D-FA91-4C99-99DA-8B8FD82105C7}"/>
                </a:ext>
              </a:extLst>
            </p:cNvPr>
            <p:cNvGrpSpPr/>
            <p:nvPr/>
          </p:nvGrpSpPr>
          <p:grpSpPr>
            <a:xfrm>
              <a:off x="3279777" y="3470333"/>
              <a:ext cx="3390898" cy="2087562"/>
              <a:chOff x="4366419" y="3433645"/>
              <a:chExt cx="3390898" cy="2087562"/>
            </a:xfrm>
          </p:grpSpPr>
          <p:grpSp>
            <p:nvGrpSpPr>
              <p:cNvPr id="7" name="组合 75">
                <a:extLst>
                  <a:ext uri="{FF2B5EF4-FFF2-40B4-BE49-F238E27FC236}">
                    <a16:creationId xmlns:a16="http://schemas.microsoft.com/office/drawing/2014/main" id="{5E6F5828-D40C-468C-8386-7A55602758E6}"/>
                  </a:ext>
                </a:extLst>
              </p:cNvPr>
              <p:cNvGrpSpPr/>
              <p:nvPr/>
            </p:nvGrpSpPr>
            <p:grpSpPr>
              <a:xfrm>
                <a:off x="4366419" y="3433645"/>
                <a:ext cx="3390898" cy="2087562"/>
                <a:chOff x="4733925" y="115888"/>
                <a:chExt cx="3390898" cy="2087562"/>
              </a:xfrm>
            </p:grpSpPr>
            <p:sp>
              <p:nvSpPr>
                <p:cNvPr id="10" name="Oval 24">
                  <a:extLst>
                    <a:ext uri="{FF2B5EF4-FFF2-40B4-BE49-F238E27FC236}">
                      <a16:creationId xmlns:a16="http://schemas.microsoft.com/office/drawing/2014/main" id="{F3FACFF4-1D56-4CC6-843F-D6230F4303F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91138" y="595313"/>
                  <a:ext cx="1223962" cy="1152525"/>
                </a:xfrm>
                <a:prstGeom prst="ellipse">
                  <a:avLst/>
                </a:prstGeom>
                <a:solidFill>
                  <a:schemeClr val="accent1"/>
                </a:solidFill>
                <a:ln w="3810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1" name="Oval 25">
                  <a:extLst>
                    <a:ext uri="{FF2B5EF4-FFF2-40B4-BE49-F238E27FC236}">
                      <a16:creationId xmlns:a16="http://schemas.microsoft.com/office/drawing/2014/main" id="{9EBCCEF1-75DF-4570-9912-6A7D30DF00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733925" y="115888"/>
                  <a:ext cx="2303463" cy="2087562"/>
                </a:xfrm>
                <a:prstGeom prst="ellipse">
                  <a:avLst/>
                </a:prstGeom>
                <a:solidFill>
                  <a:schemeClr val="accent1">
                    <a:alpha val="0"/>
                  </a:schemeClr>
                </a:solidFill>
                <a:ln w="38100" algn="ctr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2" name="Freeform 26">
                  <a:extLst>
                    <a:ext uri="{FF2B5EF4-FFF2-40B4-BE49-F238E27FC236}">
                      <a16:creationId xmlns:a16="http://schemas.microsoft.com/office/drawing/2014/main" id="{58699540-7EEF-4E12-9DD1-6DA7E5769B9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443663" y="1460500"/>
                  <a:ext cx="431800" cy="269875"/>
                </a:xfrm>
                <a:custGeom>
                  <a:avLst/>
                  <a:gdLst>
                    <a:gd name="T0" fmla="*/ 0 w 272"/>
                    <a:gd name="T1" fmla="*/ 0 h 170"/>
                    <a:gd name="T2" fmla="*/ 272 w 272"/>
                    <a:gd name="T3" fmla="*/ 170 h 170"/>
                    <a:gd name="T4" fmla="*/ 0 60000 65536"/>
                    <a:gd name="T5" fmla="*/ 0 60000 65536"/>
                    <a:gd name="T6" fmla="*/ 0 w 272"/>
                    <a:gd name="T7" fmla="*/ 0 h 170"/>
                    <a:gd name="T8" fmla="*/ 272 w 272"/>
                    <a:gd name="T9" fmla="*/ 170 h 170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72" h="170">
                      <a:moveTo>
                        <a:pt x="0" y="0"/>
                      </a:moveTo>
                      <a:lnTo>
                        <a:pt x="272" y="17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3" name="Freeform 27">
                  <a:extLst>
                    <a:ext uri="{FF2B5EF4-FFF2-40B4-BE49-F238E27FC236}">
                      <a16:creationId xmlns:a16="http://schemas.microsoft.com/office/drawing/2014/main" id="{1CE3BDFC-CCAD-4344-92F3-FBC3B0B794F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61113" y="412750"/>
                  <a:ext cx="330200" cy="358775"/>
                </a:xfrm>
                <a:custGeom>
                  <a:avLst/>
                  <a:gdLst>
                    <a:gd name="T0" fmla="*/ 0 w 208"/>
                    <a:gd name="T1" fmla="*/ 226 h 226"/>
                    <a:gd name="T2" fmla="*/ 208 w 208"/>
                    <a:gd name="T3" fmla="*/ 0 h 226"/>
                    <a:gd name="T4" fmla="*/ 0 60000 65536"/>
                    <a:gd name="T5" fmla="*/ 0 60000 65536"/>
                    <a:gd name="T6" fmla="*/ 0 w 208"/>
                    <a:gd name="T7" fmla="*/ 0 h 226"/>
                    <a:gd name="T8" fmla="*/ 208 w 208"/>
                    <a:gd name="T9" fmla="*/ 226 h 226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208" h="226">
                      <a:moveTo>
                        <a:pt x="0" y="226"/>
                      </a:moveTo>
                      <a:lnTo>
                        <a:pt x="208" y="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4" name="Freeform 28">
                  <a:extLst>
                    <a:ext uri="{FF2B5EF4-FFF2-40B4-BE49-F238E27FC236}">
                      <a16:creationId xmlns:a16="http://schemas.microsoft.com/office/drawing/2014/main" id="{710293AF-108F-4323-89A2-F2E383B0721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62575" y="236538"/>
                  <a:ext cx="261938" cy="427037"/>
                </a:xfrm>
                <a:custGeom>
                  <a:avLst/>
                  <a:gdLst>
                    <a:gd name="T0" fmla="*/ 0 w 165"/>
                    <a:gd name="T1" fmla="*/ 0 h 269"/>
                    <a:gd name="T2" fmla="*/ 165 w 165"/>
                    <a:gd name="T3" fmla="*/ 269 h 269"/>
                    <a:gd name="T4" fmla="*/ 0 60000 65536"/>
                    <a:gd name="T5" fmla="*/ 0 60000 65536"/>
                    <a:gd name="T6" fmla="*/ 0 w 165"/>
                    <a:gd name="T7" fmla="*/ 0 h 269"/>
                    <a:gd name="T8" fmla="*/ 165 w 165"/>
                    <a:gd name="T9" fmla="*/ 269 h 269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65" h="269">
                      <a:moveTo>
                        <a:pt x="0" y="0"/>
                      </a:moveTo>
                      <a:lnTo>
                        <a:pt x="165" y="269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5" name="Line 29">
                  <a:extLst>
                    <a:ext uri="{FF2B5EF4-FFF2-40B4-BE49-F238E27FC236}">
                      <a16:creationId xmlns:a16="http://schemas.microsoft.com/office/drawing/2014/main" id="{905520F3-E333-42D1-89E5-2778A7340E7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722938" y="1747838"/>
                  <a:ext cx="73025" cy="431800"/>
                </a:xfrm>
                <a:prstGeom prst="line">
                  <a:avLst/>
                </a:pr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6" name="Freeform 30">
                  <a:extLst>
                    <a:ext uri="{FF2B5EF4-FFF2-40B4-BE49-F238E27FC236}">
                      <a16:creationId xmlns:a16="http://schemas.microsoft.com/office/drawing/2014/main" id="{685BFBB1-8683-4AA1-B1BF-BCE5ADC7E31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41863" y="1244600"/>
                  <a:ext cx="549275" cy="155575"/>
                </a:xfrm>
                <a:custGeom>
                  <a:avLst/>
                  <a:gdLst>
                    <a:gd name="T0" fmla="*/ 0 w 346"/>
                    <a:gd name="T1" fmla="*/ 98 h 98"/>
                    <a:gd name="T2" fmla="*/ 346 w 346"/>
                    <a:gd name="T3" fmla="*/ 0 h 98"/>
                    <a:gd name="T4" fmla="*/ 0 60000 65536"/>
                    <a:gd name="T5" fmla="*/ 0 60000 65536"/>
                    <a:gd name="T6" fmla="*/ 0 w 346"/>
                    <a:gd name="T7" fmla="*/ 0 h 98"/>
                    <a:gd name="T8" fmla="*/ 346 w 346"/>
                    <a:gd name="T9" fmla="*/ 98 h 98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346" h="98">
                      <a:moveTo>
                        <a:pt x="0" y="98"/>
                      </a:moveTo>
                      <a:lnTo>
                        <a:pt x="346" y="0"/>
                      </a:lnTo>
                    </a:path>
                  </a:pathLst>
                </a:custGeom>
                <a:noFill/>
                <a:ln w="38100">
                  <a:solidFill>
                    <a:srgbClr val="FF3300"/>
                  </a:solidFill>
                  <a:round/>
                  <a:headEnd/>
                  <a:tailEnd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17" name="Text Box 31">
                  <a:extLst>
                    <a:ext uri="{FF2B5EF4-FFF2-40B4-BE49-F238E27FC236}">
                      <a16:creationId xmlns:a16="http://schemas.microsoft.com/office/drawing/2014/main" id="{57FFAD3D-7A1C-4D8F-A579-95F94BDC08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992813" y="1341438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0</a:t>
                  </a:r>
                </a:p>
              </p:txBody>
            </p:sp>
            <p:sp>
              <p:nvSpPr>
                <p:cNvPr id="18" name="Text Box 32">
                  <a:extLst>
                    <a:ext uri="{FF2B5EF4-FFF2-40B4-BE49-F238E27FC236}">
                      <a16:creationId xmlns:a16="http://schemas.microsoft.com/office/drawing/2014/main" id="{7A065A60-2410-43EE-BBAE-F38B8AD6EC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180138" y="917575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1</a:t>
                  </a:r>
                </a:p>
              </p:txBody>
            </p:sp>
            <p:sp>
              <p:nvSpPr>
                <p:cNvPr id="19" name="Text Box 33">
                  <a:extLst>
                    <a:ext uri="{FF2B5EF4-FFF2-40B4-BE49-F238E27FC236}">
                      <a16:creationId xmlns:a16="http://schemas.microsoft.com/office/drawing/2014/main" id="{C7D522B8-898A-4786-AD8E-644E4BDE51B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95963" y="595313"/>
                  <a:ext cx="287337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 dirty="0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2</a:t>
                  </a:r>
                </a:p>
              </p:txBody>
            </p:sp>
            <p:sp>
              <p:nvSpPr>
                <p:cNvPr id="20" name="Text Box 34">
                  <a:extLst>
                    <a:ext uri="{FF2B5EF4-FFF2-40B4-BE49-F238E27FC236}">
                      <a16:creationId xmlns:a16="http://schemas.microsoft.com/office/drawing/2014/main" id="{8582AA00-69D4-48E4-ADF9-F24C6A5E168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362575" y="812800"/>
                  <a:ext cx="287338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3</a:t>
                  </a:r>
                </a:p>
              </p:txBody>
            </p:sp>
            <p:sp>
              <p:nvSpPr>
                <p:cNvPr id="21" name="Text Box 35">
                  <a:extLst>
                    <a:ext uri="{FF2B5EF4-FFF2-40B4-BE49-F238E27FC236}">
                      <a16:creationId xmlns:a16="http://schemas.microsoft.com/office/drawing/2014/main" id="{E286B5FC-3415-40FD-BA6F-C1FCA33A293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435600" y="1282700"/>
                  <a:ext cx="287338" cy="369332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b="1">
                      <a:solidFill>
                        <a:schemeClr val="accent6">
                          <a:lumMod val="50000"/>
                        </a:schemeClr>
                      </a:solidFill>
                      <a:ea typeface="楷体_GB2312" pitchFamily="49" charset="-122"/>
                    </a:rPr>
                    <a:t>4</a:t>
                  </a:r>
                </a:p>
              </p:txBody>
            </p:sp>
            <p:sp>
              <p:nvSpPr>
                <p:cNvPr id="22" name="Line 36">
                  <a:extLst>
                    <a:ext uri="{FF2B5EF4-FFF2-40B4-BE49-F238E27FC236}">
                      <a16:creationId xmlns:a16="http://schemas.microsoft.com/office/drawing/2014/main" id="{FE37D3DC-EB60-494A-862F-B734B1DBEF7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037387" y="1182131"/>
                  <a:ext cx="366711" cy="6906"/>
                </a:xfrm>
                <a:prstGeom prst="line">
                  <a:avLst/>
                </a:prstGeom>
                <a:noFill/>
                <a:ln w="38100">
                  <a:solidFill>
                    <a:srgbClr val="660066"/>
                  </a:solidFill>
                  <a:round/>
                  <a:headEnd/>
                  <a:tailEnd type="triangle" w="med" len="med"/>
                </a:ln>
              </p:spPr>
              <p:txBody>
                <a:bodyPr wrap="none"/>
                <a:lstStyle/>
                <a:p>
                  <a:pPr algn="ctr"/>
                  <a:endParaRPr lang="zh-CN" altLang="en-US" b="1">
                    <a:solidFill>
                      <a:srgbClr val="3333FF"/>
                    </a:solidFill>
                    <a:ea typeface="楷体_GB2312" pitchFamily="49" charset="-122"/>
                  </a:endParaRPr>
                </a:p>
              </p:txBody>
            </p:sp>
            <p:sp>
              <p:nvSpPr>
                <p:cNvPr id="23" name="Text Box 37">
                  <a:extLst>
                    <a:ext uri="{FF2B5EF4-FFF2-40B4-BE49-F238E27FC236}">
                      <a16:creationId xmlns:a16="http://schemas.microsoft.com/office/drawing/2014/main" id="{F989D8EC-611A-49F8-8455-E45FB5F5FA2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04098" y="1044575"/>
                  <a:ext cx="720725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front</a:t>
                  </a:r>
                </a:p>
              </p:txBody>
            </p:sp>
            <p:sp>
              <p:nvSpPr>
                <p:cNvPr id="24" name="Text Box 38">
                  <a:extLst>
                    <a:ext uri="{FF2B5EF4-FFF2-40B4-BE49-F238E27FC236}">
                      <a16:creationId xmlns:a16="http://schemas.microsoft.com/office/drawing/2014/main" id="{5733F2CA-295C-48E6-A8C4-2F497E19FCC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588125" y="884238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3333FF"/>
                      </a:solidFill>
                      <a:ea typeface="楷体_GB2312" pitchFamily="49" charset="-122"/>
                    </a:rPr>
                    <a:t>a</a:t>
                  </a:r>
                </a:p>
              </p:txBody>
            </p:sp>
            <p:sp>
              <p:nvSpPr>
                <p:cNvPr id="25" name="Text Box 39">
                  <a:extLst>
                    <a:ext uri="{FF2B5EF4-FFF2-40B4-BE49-F238E27FC236}">
                      <a16:creationId xmlns:a16="http://schemas.microsoft.com/office/drawing/2014/main" id="{64772C20-3291-4E53-A26D-68ADA3CB095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861050" y="198438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>
                      <a:solidFill>
                        <a:srgbClr val="3333FF"/>
                      </a:solidFill>
                      <a:ea typeface="楷体_GB2312" pitchFamily="49" charset="-122"/>
                    </a:rPr>
                    <a:t>b</a:t>
                  </a:r>
                </a:p>
              </p:txBody>
            </p:sp>
            <p:sp>
              <p:nvSpPr>
                <p:cNvPr id="26" name="Text Box 40">
                  <a:extLst>
                    <a:ext uri="{FF2B5EF4-FFF2-40B4-BE49-F238E27FC236}">
                      <a16:creationId xmlns:a16="http://schemas.microsoft.com/office/drawing/2014/main" id="{97B76B6B-3D7F-483D-97B5-FFEFCF8C37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930775" y="739775"/>
                  <a:ext cx="287338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i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c</a:t>
                  </a:r>
                </a:p>
              </p:txBody>
            </p:sp>
            <p:sp>
              <p:nvSpPr>
                <p:cNvPr id="27" name="Text Box 43">
                  <a:extLst>
                    <a:ext uri="{FF2B5EF4-FFF2-40B4-BE49-F238E27FC236}">
                      <a16:creationId xmlns:a16="http://schemas.microsoft.com/office/drawing/2014/main" id="{E2A1BE97-13BC-451C-9419-3ACB0D069EA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27103" y="1347232"/>
                  <a:ext cx="720725" cy="304800"/>
                </a:xfrm>
                <a:prstGeom prst="rect">
                  <a:avLst/>
                </a:prstGeom>
                <a:noFill/>
                <a:ln w="38100" algn="ctr">
                  <a:noFill/>
                  <a:miter lim="800000"/>
                  <a:headEnd/>
                  <a:tailEnd/>
                </a:ln>
              </p:spPr>
              <p:txBody>
                <a:bodyPr lIns="0" tIns="0" rIns="0" bIns="0"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altLang="zh-CN" sz="2000" b="1" dirty="0">
                      <a:solidFill>
                        <a:srgbClr val="3333FF"/>
                      </a:solidFill>
                      <a:ea typeface="楷体_GB2312" pitchFamily="49" charset="-122"/>
                    </a:rPr>
                    <a:t>rear</a:t>
                  </a:r>
                </a:p>
              </p:txBody>
            </p:sp>
          </p:grpSp>
          <p:sp>
            <p:nvSpPr>
              <p:cNvPr id="8" name="Text Box 40">
                <a:extLst>
                  <a:ext uri="{FF2B5EF4-FFF2-40B4-BE49-F238E27FC236}">
                    <a16:creationId xmlns:a16="http://schemas.microsoft.com/office/drawing/2014/main" id="{7D5D919F-BEEC-4894-A9E2-4AF99FBABB2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82348" y="4947237"/>
                <a:ext cx="287338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3333FF"/>
                    </a:solidFill>
                    <a:ea typeface="楷体_GB2312" pitchFamily="49" charset="-122"/>
                  </a:rPr>
                  <a:t>d</a:t>
                </a:r>
              </a:p>
            </p:txBody>
          </p:sp>
          <p:sp>
            <p:nvSpPr>
              <p:cNvPr id="9" name="Text Box 40">
                <a:extLst>
                  <a:ext uri="{FF2B5EF4-FFF2-40B4-BE49-F238E27FC236}">
                    <a16:creationId xmlns:a16="http://schemas.microsoft.com/office/drawing/2014/main" id="{15498442-3D0A-4460-A8F3-B8E035D0027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39605" y="5005270"/>
                <a:ext cx="287338" cy="304800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 lIns="0" tIns="0" rIns="0" bIns="0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altLang="zh-CN" sz="2000" b="1" i="1" dirty="0">
                    <a:solidFill>
                      <a:srgbClr val="3333FF"/>
                    </a:solidFill>
                    <a:ea typeface="楷体_GB2312" pitchFamily="49" charset="-122"/>
                  </a:rPr>
                  <a:t>e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58394599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>
            <a:extLst>
              <a:ext uri="{FF2B5EF4-FFF2-40B4-BE49-F238E27FC236}">
                <a16:creationId xmlns:a16="http://schemas.microsoft.com/office/drawing/2014/main" id="{96770EDB-D21D-4B38-AE72-3D3FD6311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出队操作（标志域）</a:t>
            </a:r>
          </a:p>
        </p:txBody>
      </p:sp>
      <p:sp>
        <p:nvSpPr>
          <p:cNvPr id="66563" name="Rectangle 3">
            <a:extLst>
              <a:ext uri="{FF2B5EF4-FFF2-40B4-BE49-F238E27FC236}">
                <a16:creationId xmlns:a16="http://schemas.microsoft.com/office/drawing/2014/main" id="{015E389F-A4EA-460A-B7F2-A45928FC14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4361" y="1162050"/>
            <a:ext cx="11480800" cy="5334000"/>
          </a:xfrm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删除队列的队头元素，用</a:t>
            </a:r>
            <a:r>
              <a:rPr lang="en-US" altLang="zh-CN" sz="2400" dirty="0">
                <a:solidFill>
                  <a:srgbClr val="CC00CC"/>
                </a:solidFill>
              </a:rPr>
              <a:t>x</a:t>
            </a:r>
            <a:r>
              <a:rPr lang="zh-CN" altLang="en-US" sz="2400" dirty="0">
                <a:solidFill>
                  <a:srgbClr val="CC00CC"/>
                </a:solidFill>
              </a:rPr>
              <a:t>返回其值*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fr-FR" altLang="zh-CN" sz="2400" dirty="0"/>
              <a:t>int DeleteQueue(SeqQueue *Q, QueueElementType * x)</a:t>
            </a:r>
            <a:r>
              <a:rPr lang="en-US" altLang="zh-CN" sz="2400" dirty="0"/>
              <a:t> { </a:t>
            </a:r>
            <a:endParaRPr lang="fr-FR" altLang="zh-CN" sz="2400" dirty="0"/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if</a:t>
            </a:r>
            <a:r>
              <a:rPr lang="zh-CN" altLang="en-US" sz="2400" dirty="0"/>
              <a:t>（</a:t>
            </a:r>
            <a:r>
              <a:rPr lang="en-US" altLang="zh-CN" sz="2400" dirty="0"/>
              <a:t>Q-&gt;front==Q-&gt;rear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&amp;&amp; Q-&gt;tag==0 </a:t>
            </a:r>
            <a:r>
              <a:rPr lang="zh-CN" altLang="en-US" sz="2400" dirty="0"/>
              <a:t>）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队列为空*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    return(FALSE);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*x=Q-&gt;element[Q-&gt;front];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Q-&gt;front = (Q-&gt;front+1)%MAXSIZE;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重新设置队头指针*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if(Q-&gt;front==Q-&gt;rear)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</a:rPr>
              <a:t>        Q-&gt;tag=0;</a:t>
            </a:r>
            <a:endParaRPr lang="en-US" altLang="zh-CN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    return(TRUE);  </a:t>
            </a:r>
            <a:r>
              <a:rPr lang="en-US" altLang="zh-CN" sz="2400" dirty="0">
                <a:solidFill>
                  <a:srgbClr val="CC00CC"/>
                </a:solidFill>
              </a:rPr>
              <a:t>/*</a:t>
            </a:r>
            <a:r>
              <a:rPr lang="zh-CN" altLang="en-US" sz="2400" dirty="0">
                <a:solidFill>
                  <a:srgbClr val="CC00CC"/>
                </a:solidFill>
              </a:rPr>
              <a:t>操作成功*</a:t>
            </a:r>
            <a:r>
              <a:rPr lang="en-US" altLang="zh-CN" sz="2400" dirty="0">
                <a:solidFill>
                  <a:srgbClr val="CC00CC"/>
                </a:solidFill>
              </a:rPr>
              <a:t>/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400" dirty="0"/>
              <a:t>}</a:t>
            </a:r>
          </a:p>
        </p:txBody>
      </p:sp>
      <p:grpSp>
        <p:nvGrpSpPr>
          <p:cNvPr id="4" name="组合 77">
            <a:extLst>
              <a:ext uri="{FF2B5EF4-FFF2-40B4-BE49-F238E27FC236}">
                <a16:creationId xmlns:a16="http://schemas.microsoft.com/office/drawing/2014/main" id="{8EA667C6-E991-4266-8333-968DB13D8002}"/>
              </a:ext>
            </a:extLst>
          </p:cNvPr>
          <p:cNvGrpSpPr/>
          <p:nvPr/>
        </p:nvGrpSpPr>
        <p:grpSpPr>
          <a:xfrm>
            <a:off x="8588446" y="3962400"/>
            <a:ext cx="3340894" cy="2232026"/>
            <a:chOff x="3839369" y="3429000"/>
            <a:chExt cx="3340894" cy="2232026"/>
          </a:xfrm>
        </p:grpSpPr>
        <p:sp>
          <p:nvSpPr>
            <p:cNvPr id="5" name="Oval 67">
              <a:extLst>
                <a:ext uri="{FF2B5EF4-FFF2-40B4-BE49-F238E27FC236}">
                  <a16:creationId xmlns:a16="http://schemas.microsoft.com/office/drawing/2014/main" id="{1100BAFB-8806-4F23-AE4B-7BF9B6C8B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434013" y="3908425"/>
              <a:ext cx="1223962" cy="1152525"/>
            </a:xfrm>
            <a:prstGeom prst="ellipse">
              <a:avLst/>
            </a:prstGeom>
            <a:solidFill>
              <a:schemeClr val="accent1"/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6" name="Oval 68">
              <a:extLst>
                <a:ext uri="{FF2B5EF4-FFF2-40B4-BE49-F238E27FC236}">
                  <a16:creationId xmlns:a16="http://schemas.microsoft.com/office/drawing/2014/main" id="{9425E969-0423-42BB-92D6-5548BF76C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76800" y="3429000"/>
              <a:ext cx="2303463" cy="2087563"/>
            </a:xfrm>
            <a:prstGeom prst="ellipse">
              <a:avLst/>
            </a:prstGeom>
            <a:solidFill>
              <a:schemeClr val="accent1">
                <a:alpha val="0"/>
              </a:schemeClr>
            </a:solidFill>
            <a:ln w="38100" algn="ctr">
              <a:solidFill>
                <a:srgbClr val="FF33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b="1" dirty="0">
                <a:solidFill>
                  <a:prstClr val="white"/>
                </a:solidFill>
                <a:ea typeface="楷体_GB2312" pitchFamily="49" charset="-122"/>
              </a:endParaRPr>
            </a:p>
          </p:txBody>
        </p:sp>
        <p:sp>
          <p:nvSpPr>
            <p:cNvPr id="7" name="Freeform 69">
              <a:extLst>
                <a:ext uri="{FF2B5EF4-FFF2-40B4-BE49-F238E27FC236}">
                  <a16:creationId xmlns:a16="http://schemas.microsoft.com/office/drawing/2014/main" id="{CA6F7C05-AC76-4864-AAD5-B5C4B0650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6538" y="4773613"/>
              <a:ext cx="431800" cy="269875"/>
            </a:xfrm>
            <a:custGeom>
              <a:avLst/>
              <a:gdLst>
                <a:gd name="T0" fmla="*/ 0 w 272"/>
                <a:gd name="T1" fmla="*/ 0 h 170"/>
                <a:gd name="T2" fmla="*/ 272 w 272"/>
                <a:gd name="T3" fmla="*/ 170 h 170"/>
                <a:gd name="T4" fmla="*/ 0 60000 65536"/>
                <a:gd name="T5" fmla="*/ 0 60000 65536"/>
                <a:gd name="T6" fmla="*/ 0 w 272"/>
                <a:gd name="T7" fmla="*/ 0 h 170"/>
                <a:gd name="T8" fmla="*/ 272 w 272"/>
                <a:gd name="T9" fmla="*/ 170 h 17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72" h="170">
                  <a:moveTo>
                    <a:pt x="0" y="0"/>
                  </a:moveTo>
                  <a:lnTo>
                    <a:pt x="272" y="17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8" name="Freeform 70">
              <a:extLst>
                <a:ext uri="{FF2B5EF4-FFF2-40B4-BE49-F238E27FC236}">
                  <a16:creationId xmlns:a16="http://schemas.microsoft.com/office/drawing/2014/main" id="{9AF8C544-90C3-4367-9249-C132B6EDA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03988" y="3725863"/>
              <a:ext cx="330200" cy="358775"/>
            </a:xfrm>
            <a:custGeom>
              <a:avLst/>
              <a:gdLst>
                <a:gd name="T0" fmla="*/ 0 w 208"/>
                <a:gd name="T1" fmla="*/ 226 h 226"/>
                <a:gd name="T2" fmla="*/ 208 w 208"/>
                <a:gd name="T3" fmla="*/ 0 h 226"/>
                <a:gd name="T4" fmla="*/ 0 60000 65536"/>
                <a:gd name="T5" fmla="*/ 0 60000 65536"/>
                <a:gd name="T6" fmla="*/ 0 w 208"/>
                <a:gd name="T7" fmla="*/ 0 h 226"/>
                <a:gd name="T8" fmla="*/ 208 w 208"/>
                <a:gd name="T9" fmla="*/ 226 h 22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08" h="226">
                  <a:moveTo>
                    <a:pt x="0" y="226"/>
                  </a:moveTo>
                  <a:lnTo>
                    <a:pt x="208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9" name="Freeform 71">
              <a:extLst>
                <a:ext uri="{FF2B5EF4-FFF2-40B4-BE49-F238E27FC236}">
                  <a16:creationId xmlns:a16="http://schemas.microsoft.com/office/drawing/2014/main" id="{30804528-76B7-4608-B782-7A3C6E37EC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05450" y="3549650"/>
              <a:ext cx="261938" cy="427038"/>
            </a:xfrm>
            <a:custGeom>
              <a:avLst/>
              <a:gdLst>
                <a:gd name="T0" fmla="*/ 0 w 165"/>
                <a:gd name="T1" fmla="*/ 0 h 269"/>
                <a:gd name="T2" fmla="*/ 165 w 165"/>
                <a:gd name="T3" fmla="*/ 269 h 269"/>
                <a:gd name="T4" fmla="*/ 0 60000 65536"/>
                <a:gd name="T5" fmla="*/ 0 60000 65536"/>
                <a:gd name="T6" fmla="*/ 0 w 165"/>
                <a:gd name="T7" fmla="*/ 0 h 269"/>
                <a:gd name="T8" fmla="*/ 165 w 165"/>
                <a:gd name="T9" fmla="*/ 269 h 269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5" h="269">
                  <a:moveTo>
                    <a:pt x="0" y="0"/>
                  </a:moveTo>
                  <a:lnTo>
                    <a:pt x="165" y="269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0" name="Line 72">
              <a:extLst>
                <a:ext uri="{FF2B5EF4-FFF2-40B4-BE49-F238E27FC236}">
                  <a16:creationId xmlns:a16="http://schemas.microsoft.com/office/drawing/2014/main" id="{42A5AC87-09BE-4CD0-AC99-3321500BFF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865813" y="5060950"/>
              <a:ext cx="73025" cy="43180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1" name="Freeform 73">
              <a:extLst>
                <a:ext uri="{FF2B5EF4-FFF2-40B4-BE49-F238E27FC236}">
                  <a16:creationId xmlns:a16="http://schemas.microsoft.com/office/drawing/2014/main" id="{FDF7820E-CB7D-4565-875B-93E3FE641221}"/>
                </a:ext>
              </a:extLst>
            </p:cNvPr>
            <p:cNvSpPr>
              <a:spLocks/>
            </p:cNvSpPr>
            <p:nvPr/>
          </p:nvSpPr>
          <p:spPr bwMode="auto">
            <a:xfrm>
              <a:off x="4884738" y="4557713"/>
              <a:ext cx="549275" cy="155575"/>
            </a:xfrm>
            <a:custGeom>
              <a:avLst/>
              <a:gdLst>
                <a:gd name="T0" fmla="*/ 0 w 346"/>
                <a:gd name="T1" fmla="*/ 98 h 98"/>
                <a:gd name="T2" fmla="*/ 346 w 346"/>
                <a:gd name="T3" fmla="*/ 0 h 98"/>
                <a:gd name="T4" fmla="*/ 0 60000 65536"/>
                <a:gd name="T5" fmla="*/ 0 60000 65536"/>
                <a:gd name="T6" fmla="*/ 0 w 346"/>
                <a:gd name="T7" fmla="*/ 0 h 98"/>
                <a:gd name="T8" fmla="*/ 346 w 346"/>
                <a:gd name="T9" fmla="*/ 98 h 98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346" h="98">
                  <a:moveTo>
                    <a:pt x="0" y="98"/>
                  </a:moveTo>
                  <a:lnTo>
                    <a:pt x="346" y="0"/>
                  </a:lnTo>
                </a:path>
              </a:pathLst>
            </a:custGeom>
            <a:noFill/>
            <a:ln w="38100">
              <a:solidFill>
                <a:srgbClr val="FF3300"/>
              </a:solidFill>
              <a:round/>
              <a:headEnd/>
              <a:tailEnd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2" name="Text Box 74">
              <a:extLst>
                <a:ext uri="{FF2B5EF4-FFF2-40B4-BE49-F238E27FC236}">
                  <a16:creationId xmlns:a16="http://schemas.microsoft.com/office/drawing/2014/main" id="{1BCFD051-54FF-4018-BCA4-6FF703FB74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35688" y="4654550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13" name="Text Box 75">
              <a:extLst>
                <a:ext uri="{FF2B5EF4-FFF2-40B4-BE49-F238E27FC236}">
                  <a16:creationId xmlns:a16="http://schemas.microsoft.com/office/drawing/2014/main" id="{8A0146DE-321D-4F93-AD7D-964C404E8D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23013" y="4230688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14" name="Text Box 76">
              <a:extLst>
                <a:ext uri="{FF2B5EF4-FFF2-40B4-BE49-F238E27FC236}">
                  <a16:creationId xmlns:a16="http://schemas.microsoft.com/office/drawing/2014/main" id="{87525EC0-A7C2-492A-8D01-1F078D03D4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938838" y="3908425"/>
              <a:ext cx="287337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15" name="Text Box 77">
              <a:extLst>
                <a:ext uri="{FF2B5EF4-FFF2-40B4-BE49-F238E27FC236}">
                  <a16:creationId xmlns:a16="http://schemas.microsoft.com/office/drawing/2014/main" id="{709887DB-72C9-4CBC-97C0-26F882A71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05450" y="41259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16" name="Text Box 78">
              <a:extLst>
                <a:ext uri="{FF2B5EF4-FFF2-40B4-BE49-F238E27FC236}">
                  <a16:creationId xmlns:a16="http://schemas.microsoft.com/office/drawing/2014/main" id="{1525745B-E98D-4546-A4D6-BD4C702B6F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91175" y="4583113"/>
              <a:ext cx="287338" cy="369332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chemeClr val="accent6">
                      <a:lumMod val="50000"/>
                    </a:schemeClr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17" name="Text Box 80">
              <a:extLst>
                <a:ext uri="{FF2B5EF4-FFF2-40B4-BE49-F238E27FC236}">
                  <a16:creationId xmlns:a16="http://schemas.microsoft.com/office/drawing/2014/main" id="{33FB6403-5A86-463D-9E1A-F7838AF934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39369" y="4994810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front</a:t>
              </a:r>
            </a:p>
          </p:txBody>
        </p:sp>
        <p:sp>
          <p:nvSpPr>
            <p:cNvPr id="18" name="Freeform 83">
              <a:extLst>
                <a:ext uri="{FF2B5EF4-FFF2-40B4-BE49-F238E27FC236}">
                  <a16:creationId xmlns:a16="http://schemas.microsoft.com/office/drawing/2014/main" id="{023F5FD3-AFCD-41EC-BEBE-813AFFA285F9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775994" y="5226631"/>
              <a:ext cx="461168" cy="183570"/>
            </a:xfrm>
            <a:custGeom>
              <a:avLst/>
              <a:gdLst>
                <a:gd name="T0" fmla="*/ 0 w 150"/>
                <a:gd name="T1" fmla="*/ 0 h 90"/>
                <a:gd name="T2" fmla="*/ 150 w 150"/>
                <a:gd name="T3" fmla="*/ 90 h 90"/>
                <a:gd name="T4" fmla="*/ 0 60000 65536"/>
                <a:gd name="T5" fmla="*/ 0 60000 65536"/>
                <a:gd name="T6" fmla="*/ 0 w 150"/>
                <a:gd name="T7" fmla="*/ 0 h 90"/>
                <a:gd name="T8" fmla="*/ 150 w 150"/>
                <a:gd name="T9" fmla="*/ 90 h 9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50" h="90">
                  <a:moveTo>
                    <a:pt x="0" y="0"/>
                  </a:moveTo>
                  <a:lnTo>
                    <a:pt x="150" y="90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19" name="Freeform 84">
              <a:extLst>
                <a:ext uri="{FF2B5EF4-FFF2-40B4-BE49-F238E27FC236}">
                  <a16:creationId xmlns:a16="http://schemas.microsoft.com/office/drawing/2014/main" id="{3D066C88-0DED-4811-93D0-45C3CD879CF2}"/>
                </a:ext>
              </a:extLst>
            </p:cNvPr>
            <p:cNvSpPr>
              <a:spLocks/>
            </p:cNvSpPr>
            <p:nvPr/>
          </p:nvSpPr>
          <p:spPr bwMode="auto">
            <a:xfrm flipV="1">
              <a:off x="4570413" y="4985572"/>
              <a:ext cx="419099" cy="190370"/>
            </a:xfrm>
            <a:custGeom>
              <a:avLst/>
              <a:gdLst>
                <a:gd name="T0" fmla="*/ 0 w 102"/>
                <a:gd name="T1" fmla="*/ 0 h 104"/>
                <a:gd name="T2" fmla="*/ 102 w 102"/>
                <a:gd name="T3" fmla="*/ 104 h 104"/>
                <a:gd name="T4" fmla="*/ 0 60000 65536"/>
                <a:gd name="T5" fmla="*/ 0 60000 65536"/>
                <a:gd name="T6" fmla="*/ 0 w 102"/>
                <a:gd name="T7" fmla="*/ 0 h 104"/>
                <a:gd name="T8" fmla="*/ 102 w 102"/>
                <a:gd name="T9" fmla="*/ 104 h 10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02" h="104">
                  <a:moveTo>
                    <a:pt x="0" y="0"/>
                  </a:moveTo>
                  <a:lnTo>
                    <a:pt x="102" y="104"/>
                  </a:lnTo>
                </a:path>
              </a:pathLst>
            </a:custGeom>
            <a:noFill/>
            <a:ln w="38100">
              <a:solidFill>
                <a:srgbClr val="660066"/>
              </a:solidFill>
              <a:round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20" name="Text Box 85">
              <a:extLst>
                <a:ext uri="{FF2B5EF4-FFF2-40B4-BE49-F238E27FC236}">
                  <a16:creationId xmlns:a16="http://schemas.microsoft.com/office/drawing/2014/main" id="{D152F08A-F1B3-41C2-A27D-1534F35496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53683" y="5356226"/>
              <a:ext cx="720725" cy="3048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sz="2000" b="1" dirty="0">
                  <a:solidFill>
                    <a:srgbClr val="3333FF"/>
                  </a:solidFill>
                  <a:ea typeface="楷体_GB2312" pitchFamily="49" charset="-122"/>
                </a:rPr>
                <a:t>rear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4497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>
            <a:extLst>
              <a:ext uri="{FF2B5EF4-FFF2-40B4-BE49-F238E27FC236}">
                <a16:creationId xmlns:a16="http://schemas.microsoft.com/office/drawing/2014/main" id="{CEF655AB-A16F-4D0B-B64E-D3769D767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49414"/>
            <a:ext cx="678180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>
            <a:lvl1pPr algn="ctr"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dirty="0"/>
              <a:t>栈的抽象数据类型定义</a:t>
            </a:r>
          </a:p>
        </p:txBody>
      </p:sp>
      <p:sp>
        <p:nvSpPr>
          <p:cNvPr id="10245" name="Text Box 5">
            <a:extLst>
              <a:ext uri="{FF2B5EF4-FFF2-40B4-BE49-F238E27FC236}">
                <a16:creationId xmlns:a16="http://schemas.microsoft.com/office/drawing/2014/main" id="{5198EB60-14DB-423A-AFA6-C89D502F67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991379"/>
            <a:ext cx="8305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关系：</a:t>
            </a:r>
            <a:r>
              <a:rPr lang="zh-CN" altLang="en-US" sz="2800" b="1" dirty="0"/>
              <a:t>栈中数据元素之间是</a:t>
            </a:r>
            <a:r>
              <a:rPr lang="zh-CN" altLang="en-US" sz="2800" b="1" dirty="0">
                <a:solidFill>
                  <a:srgbClr val="FF00FF"/>
                </a:solidFill>
              </a:rPr>
              <a:t>线性关系</a:t>
            </a:r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14C12FB9-5BC2-44A3-8C87-62AE86C4E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331952"/>
            <a:ext cx="108204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FF3300"/>
                </a:solidFill>
              </a:rPr>
              <a:t>数据元素</a:t>
            </a:r>
            <a:r>
              <a:rPr lang="zh-CN" altLang="en-US" sz="2800" b="1" dirty="0"/>
              <a:t>：可以是任意类型的数据，但必须属于</a:t>
            </a:r>
            <a:r>
              <a:rPr lang="zh-CN" altLang="en-US" sz="2800" b="1" dirty="0">
                <a:solidFill>
                  <a:srgbClr val="FF00FF"/>
                </a:solidFill>
              </a:rPr>
              <a:t>同一个数据对象</a:t>
            </a:r>
            <a:r>
              <a:rPr lang="zh-CN" altLang="en-US" sz="2800" b="1" dirty="0"/>
              <a:t>。 </a:t>
            </a:r>
          </a:p>
        </p:txBody>
      </p:sp>
      <p:sp>
        <p:nvSpPr>
          <p:cNvPr id="10247" name="Text Box 7">
            <a:extLst>
              <a:ext uri="{FF2B5EF4-FFF2-40B4-BE49-F238E27FC236}">
                <a16:creationId xmlns:a16="http://schemas.microsoft.com/office/drawing/2014/main" id="{BC84CD0F-866B-4247-BDD9-0449B65DE3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7456" y="2643740"/>
            <a:ext cx="111252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9144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3716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8288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286000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zh-CN" altLang="en-US" b="1" dirty="0">
                <a:solidFill>
                  <a:srgbClr val="FF3300"/>
                </a:solidFill>
              </a:rPr>
              <a:t>基本操作</a:t>
            </a:r>
            <a:r>
              <a:rPr lang="zh-CN" altLang="en-US" b="1" dirty="0"/>
              <a:t>：</a:t>
            </a:r>
          </a:p>
          <a:p>
            <a:pPr marL="0" indent="0">
              <a:spcBef>
                <a:spcPct val="50000"/>
              </a:spcBef>
            </a:pPr>
            <a:r>
              <a:rPr lang="en-US" altLang="zh-CN" b="1" dirty="0" err="1"/>
              <a:t>InitStack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初始化栈，构造一个空栈。</a:t>
            </a:r>
          </a:p>
          <a:p>
            <a:pPr marL="0" indent="0">
              <a:spcBef>
                <a:spcPct val="50000"/>
              </a:spcBef>
            </a:pPr>
            <a:r>
              <a:rPr lang="en-US" altLang="zh-CN" b="1" dirty="0" err="1"/>
              <a:t>ClearStack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置为空栈。</a:t>
            </a:r>
            <a:endParaRPr lang="en-US" altLang="zh-CN" b="1" dirty="0">
              <a:solidFill>
                <a:srgbClr val="0000FF"/>
              </a:solidFill>
              <a:ea typeface="楷体" pitchFamily="49" charset="-122"/>
              <a:cs typeface="Times New Roman" pitchFamily="18" charset="0"/>
            </a:endParaRPr>
          </a:p>
          <a:p>
            <a:pPr marL="0" indent="0">
              <a:spcBef>
                <a:spcPct val="50000"/>
              </a:spcBef>
            </a:pPr>
            <a:r>
              <a:rPr lang="en-US" altLang="zh-CN" b="1" dirty="0" err="1"/>
              <a:t>IsEmpty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）       </a:t>
            </a:r>
            <a:r>
              <a:rPr lang="en-US" altLang="zh-CN" b="1" dirty="0" err="1"/>
              <a:t>IsFull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）</a:t>
            </a:r>
            <a:endParaRPr lang="en-US" altLang="zh-CN" b="1" dirty="0"/>
          </a:p>
          <a:p>
            <a:pPr marL="0" indent="0">
              <a:spcBef>
                <a:spcPct val="50000"/>
              </a:spcBef>
            </a:pPr>
            <a:r>
              <a:rPr lang="en-US" altLang="zh-CN" b="1" dirty="0"/>
              <a:t>Push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，</a:t>
            </a:r>
            <a:r>
              <a:rPr lang="en-US" altLang="zh-CN" b="1" dirty="0"/>
              <a:t>x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进栈。</a:t>
            </a:r>
            <a:endParaRPr lang="zh-CN" altLang="en-US" b="1" dirty="0"/>
          </a:p>
          <a:p>
            <a:pPr>
              <a:spcBef>
                <a:spcPct val="50000"/>
              </a:spcBef>
            </a:pPr>
            <a:r>
              <a:rPr lang="en-US" altLang="zh-CN" b="1" dirty="0"/>
              <a:t>Pop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，</a:t>
            </a:r>
            <a:r>
              <a:rPr lang="en-US" altLang="zh-CN" b="1" dirty="0"/>
              <a:t>x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出栈</a:t>
            </a:r>
            <a:endParaRPr lang="en-US" altLang="zh-CN" b="1" dirty="0"/>
          </a:p>
          <a:p>
            <a:pPr>
              <a:spcBef>
                <a:spcPct val="50000"/>
              </a:spcBef>
            </a:pPr>
            <a:r>
              <a:rPr lang="en-US" altLang="zh-CN" b="1" dirty="0" err="1"/>
              <a:t>GetTop</a:t>
            </a:r>
            <a:r>
              <a:rPr lang="zh-CN" altLang="en-US" b="1" dirty="0"/>
              <a:t>（</a:t>
            </a:r>
            <a:r>
              <a:rPr lang="en-US" altLang="zh-CN" b="1" dirty="0"/>
              <a:t>S</a:t>
            </a:r>
            <a:r>
              <a:rPr lang="zh-CN" altLang="en-US" b="1" dirty="0"/>
              <a:t>，</a:t>
            </a:r>
            <a:r>
              <a:rPr lang="en-US" altLang="zh-CN" b="1" dirty="0"/>
              <a:t>x</a:t>
            </a:r>
            <a:r>
              <a:rPr lang="zh-CN" altLang="en-US" b="1" dirty="0"/>
              <a:t>）</a:t>
            </a:r>
            <a:r>
              <a:rPr lang="zh-CN" altLang="en-US" b="1" dirty="0">
                <a:solidFill>
                  <a:srgbClr val="0000FF"/>
                </a:solidFill>
                <a:ea typeface="楷体" pitchFamily="49" charset="-122"/>
                <a:cs typeface="Times New Roman" pitchFamily="18" charset="0"/>
              </a:rPr>
              <a:t>取栈顶元素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FDD52-1344-438B-9D9F-07290FE05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3.1.2  </a:t>
            </a:r>
            <a:r>
              <a:rPr lang="zh-CN" altLang="en-US" dirty="0"/>
              <a:t>栈的表示和实现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A7C15C-592C-462D-AAD1-E44789CC33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990600"/>
          </a:xfrm>
        </p:spPr>
        <p:txBody>
          <a:bodyPr/>
          <a:lstStyle/>
          <a:p>
            <a:r>
              <a:rPr lang="zh-CN" altLang="en-US" dirty="0"/>
              <a:t>栈中元素逻辑关系与线性表的相同，栈可以采用与线性表相同的存储结构。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20679CFC-D568-4575-B8C3-897F3AD97E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70315" y="3440097"/>
            <a:ext cx="777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</p:txBody>
      </p:sp>
      <p:sp>
        <p:nvSpPr>
          <p:cNvPr id="5" name="Freeform 6">
            <a:extLst>
              <a:ext uri="{FF2B5EF4-FFF2-40B4-BE49-F238E27FC236}">
                <a16:creationId xmlns:a16="http://schemas.microsoft.com/office/drawing/2014/main" id="{E47BC556-93ED-439B-8F16-F0741FC75F8A}"/>
              </a:ext>
            </a:extLst>
          </p:cNvPr>
          <p:cNvSpPr>
            <a:spLocks/>
          </p:cNvSpPr>
          <p:nvPr/>
        </p:nvSpPr>
        <p:spPr bwMode="auto">
          <a:xfrm>
            <a:off x="3692501" y="3943334"/>
            <a:ext cx="423863" cy="660400"/>
          </a:xfrm>
          <a:custGeom>
            <a:avLst/>
            <a:gdLst/>
            <a:ahLst/>
            <a:cxnLst>
              <a:cxn ang="0">
                <a:pos x="267" y="0"/>
              </a:cxn>
              <a:cxn ang="0">
                <a:pos x="0" y="416"/>
              </a:cxn>
            </a:cxnLst>
            <a:rect l="0" t="0" r="r" b="b"/>
            <a:pathLst>
              <a:path w="267" h="416">
                <a:moveTo>
                  <a:pt x="267" y="0"/>
                </a:moveTo>
                <a:lnTo>
                  <a:pt x="0" y="416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sz="28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6" name="Freeform 7">
            <a:extLst>
              <a:ext uri="{FF2B5EF4-FFF2-40B4-BE49-F238E27FC236}">
                <a16:creationId xmlns:a16="http://schemas.microsoft.com/office/drawing/2014/main" id="{FF6F6D7F-3773-466D-9AED-9CB3A43350E6}"/>
              </a:ext>
            </a:extLst>
          </p:cNvPr>
          <p:cNvSpPr>
            <a:spLocks/>
          </p:cNvSpPr>
          <p:nvPr/>
        </p:nvSpPr>
        <p:spPr bwMode="auto">
          <a:xfrm>
            <a:off x="4619600" y="3943334"/>
            <a:ext cx="423853" cy="685800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56" y="368"/>
              </a:cxn>
            </a:cxnLst>
            <a:rect l="0" t="0" r="r" b="b"/>
            <a:pathLst>
              <a:path w="256" h="368">
                <a:moveTo>
                  <a:pt x="0" y="0"/>
                </a:moveTo>
                <a:lnTo>
                  <a:pt x="256" y="368"/>
                </a:lnTo>
              </a:path>
            </a:pathLst>
          </a:custGeom>
          <a:noFill/>
          <a:ln w="38100" cap="flat" cmpd="sng">
            <a:solidFill>
              <a:srgbClr val="FF00FF"/>
            </a:solidFill>
            <a:prstDash val="solid"/>
            <a:miter lim="800000"/>
            <a:headEnd type="none" w="med" len="med"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sz="28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790B1D79-1248-4927-9BE7-BB7C3F958A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0814" y="4591034"/>
            <a:ext cx="151288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顺序栈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A209F33C-3455-414F-8964-F65665E1EC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476" y="4591034"/>
            <a:ext cx="108108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33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链栈</a:t>
            </a:r>
          </a:p>
        </p:txBody>
      </p:sp>
      <p:sp>
        <p:nvSpPr>
          <p:cNvPr id="9" name="Text Box 10">
            <a:extLst>
              <a:ext uri="{FF2B5EF4-FFF2-40B4-BE49-F238E27FC236}">
                <a16:creationId xmlns:a16="http://schemas.microsoft.com/office/drawing/2014/main" id="{830F3D48-3A14-41A1-8C8C-C2B13A015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440097"/>
            <a:ext cx="1752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0" name="Text Box 11">
            <a:extLst>
              <a:ext uri="{FF2B5EF4-FFF2-40B4-BE49-F238E27FC236}">
                <a16:creationId xmlns:a16="http://schemas.microsoft.com/office/drawing/2014/main" id="{F71E9372-992B-41C4-BD66-8DFA47FDB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5364" y="4591034"/>
            <a:ext cx="195423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800" b="1" dirty="0">
                <a:solidFill>
                  <a:srgbClr val="339933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AD8D4E1F-48BF-4E82-8605-C51988DDB81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3909997"/>
            <a:ext cx="0" cy="719137"/>
          </a:xfrm>
          <a:prstGeom prst="line">
            <a:avLst/>
          </a:prstGeom>
          <a:noFill/>
          <a:ln w="38100">
            <a:solidFill>
              <a:srgbClr val="FF00FF"/>
            </a:solidFill>
            <a:miter lim="800000"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sz="2800" b="1">
              <a:solidFill>
                <a:srgbClr val="3333FF"/>
              </a:solidFill>
              <a:latin typeface="Times New Roman" pitchFamily="18" charset="0"/>
              <a:ea typeface="楷体_GB2312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12298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C0B045-8798-426A-83AB-E4CCB7994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顺序栈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A65BB43-AF35-443B-8A16-55336EB2C4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#define </a:t>
            </a:r>
            <a:r>
              <a:rPr lang="en-US" altLang="zh-CN" sz="2400" dirty="0" err="1"/>
              <a:t>Stack_Size</a:t>
            </a:r>
            <a:r>
              <a:rPr lang="en-US" altLang="zh-CN" sz="2400" dirty="0"/>
              <a:t> 50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typedef struct{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</a:t>
            </a:r>
            <a:r>
              <a:rPr lang="en-US" altLang="zh-CN" sz="2400" dirty="0" err="1"/>
              <a:t>StackElementType</a:t>
            </a:r>
            <a:r>
              <a:rPr lang="en-US" altLang="zh-CN" sz="2400" dirty="0"/>
              <a:t>  </a:t>
            </a:r>
            <a:r>
              <a:rPr lang="en-US" altLang="zh-CN" sz="2400" dirty="0" err="1"/>
              <a:t>elem</a:t>
            </a:r>
            <a:r>
              <a:rPr lang="en-US" altLang="zh-CN" sz="2400" dirty="0"/>
              <a:t>[</a:t>
            </a:r>
            <a:r>
              <a:rPr lang="en-US" altLang="zh-CN" sz="2400" dirty="0" err="1"/>
              <a:t>Stack_Size</a:t>
            </a:r>
            <a:r>
              <a:rPr lang="en-US" altLang="zh-CN" sz="2400" dirty="0"/>
              <a:t>];  </a:t>
            </a:r>
            <a:r>
              <a:rPr lang="en-US" altLang="zh-CN" sz="2400" dirty="0">
                <a:solidFill>
                  <a:srgbClr val="CC3399"/>
                </a:solidFill>
              </a:rPr>
              <a:t>/*</a:t>
            </a:r>
            <a:r>
              <a:rPr lang="zh-CN" altLang="en-US" sz="2400" dirty="0">
                <a:solidFill>
                  <a:srgbClr val="CC3399"/>
                </a:solidFill>
              </a:rPr>
              <a:t>用来存放栈中元素的一维数组*</a:t>
            </a:r>
            <a:r>
              <a:rPr lang="en-US" altLang="zh-CN" sz="2400" dirty="0">
                <a:solidFill>
                  <a:srgbClr val="CC3399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    int  top;         </a:t>
            </a:r>
            <a:r>
              <a:rPr lang="en-US" altLang="zh-CN" sz="2400" dirty="0">
                <a:solidFill>
                  <a:srgbClr val="CC3399"/>
                </a:solidFill>
              </a:rPr>
              <a:t>/*</a:t>
            </a:r>
            <a:r>
              <a:rPr lang="zh-CN" altLang="en-US" sz="2400" dirty="0">
                <a:solidFill>
                  <a:srgbClr val="CC3399"/>
                </a:solidFill>
              </a:rPr>
              <a:t>用来存放栈顶元素的下标</a:t>
            </a:r>
            <a:r>
              <a:rPr lang="en-US" altLang="zh-CN" sz="2400" dirty="0">
                <a:solidFill>
                  <a:srgbClr val="CC3399"/>
                </a:solidFill>
              </a:rPr>
              <a:t>, top</a:t>
            </a:r>
            <a:r>
              <a:rPr lang="zh-CN" altLang="en-US" sz="2400" dirty="0">
                <a:solidFill>
                  <a:srgbClr val="CC3399"/>
                </a:solidFill>
              </a:rPr>
              <a:t>为</a:t>
            </a:r>
            <a:r>
              <a:rPr lang="en-US" altLang="zh-CN" sz="2400" dirty="0">
                <a:solidFill>
                  <a:srgbClr val="CC3399"/>
                </a:solidFill>
              </a:rPr>
              <a:t>-1</a:t>
            </a:r>
            <a:r>
              <a:rPr lang="zh-CN" altLang="en-US" sz="2400" dirty="0">
                <a:solidFill>
                  <a:srgbClr val="CC3399"/>
                </a:solidFill>
              </a:rPr>
              <a:t>表示空栈*</a:t>
            </a:r>
            <a:r>
              <a:rPr lang="en-US" altLang="zh-CN" sz="2400" dirty="0">
                <a:solidFill>
                  <a:srgbClr val="CC3399"/>
                </a:solidFill>
              </a:rPr>
              <a:t>/</a:t>
            </a:r>
          </a:p>
          <a:p>
            <a:pPr marL="0" indent="0">
              <a:spcAft>
                <a:spcPts val="0"/>
              </a:spcAft>
              <a:buNone/>
            </a:pPr>
            <a:r>
              <a:rPr lang="en-US" altLang="zh-CN" sz="2400" dirty="0"/>
              <a:t>}</a:t>
            </a:r>
            <a:r>
              <a:rPr lang="en-US" altLang="zh-CN" sz="2400" dirty="0" err="1"/>
              <a:t>SeqStack</a:t>
            </a:r>
            <a:r>
              <a:rPr lang="en-US" altLang="zh-CN" sz="2400" dirty="0"/>
              <a:t>;</a:t>
            </a:r>
          </a:p>
          <a:p>
            <a:pPr marL="0" indent="0">
              <a:spcAft>
                <a:spcPts val="0"/>
              </a:spcAft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747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5" name="Rectangle 5"/>
          <p:cNvSpPr>
            <a:spLocks noChangeArrowheads="1"/>
          </p:cNvSpPr>
          <p:nvPr/>
        </p:nvSpPr>
        <p:spPr bwMode="auto">
          <a:xfrm>
            <a:off x="5053957" y="425068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46" name="Rectangle 6"/>
          <p:cNvSpPr>
            <a:spLocks noChangeArrowheads="1"/>
          </p:cNvSpPr>
          <p:nvPr/>
        </p:nvSpPr>
        <p:spPr bwMode="auto">
          <a:xfrm>
            <a:off x="3218393" y="2066175"/>
            <a:ext cx="3513490" cy="936625"/>
          </a:xfrm>
          <a:prstGeom prst="rect">
            <a:avLst/>
          </a:prstGeom>
          <a:solidFill>
            <a:srgbClr val="FFFFCC"/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栈</a:t>
            </a:r>
          </a:p>
          <a:p>
            <a:pPr algn="ctr"/>
            <a:r>
              <a:rPr kumimoji="1" lang="en-US" altLang="zh-CN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(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600" b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1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600" b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2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600" b="1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i</a:t>
            </a:r>
            <a:r>
              <a:rPr kumimoji="1" lang="zh-CN" altLang="en-US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，</a:t>
            </a:r>
            <a:r>
              <a:rPr kumimoji="1" lang="en-US" altLang="zh-CN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…</a:t>
            </a:r>
            <a:r>
              <a:rPr kumimoji="1" lang="en-US" altLang="zh-CN" sz="2600" b="1" i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a</a:t>
            </a:r>
            <a:r>
              <a:rPr kumimoji="1" lang="en-US" altLang="zh-CN" sz="2600" b="1" i="1" baseline="-25000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n </a:t>
            </a:r>
            <a:r>
              <a:rPr kumimoji="1" lang="en-US" altLang="zh-CN" sz="2600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rPr>
              <a:t>)</a:t>
            </a:r>
          </a:p>
        </p:txBody>
      </p:sp>
      <p:sp>
        <p:nvSpPr>
          <p:cNvPr id="163847" name="AutoShape 7"/>
          <p:cNvSpPr>
            <a:spLocks noChangeArrowheads="1"/>
          </p:cNvSpPr>
          <p:nvPr/>
        </p:nvSpPr>
        <p:spPr bwMode="auto">
          <a:xfrm>
            <a:off x="5505098" y="3230563"/>
            <a:ext cx="360363" cy="863600"/>
          </a:xfrm>
          <a:prstGeom prst="downArrow">
            <a:avLst>
              <a:gd name="adj1" fmla="val 50000"/>
              <a:gd name="adj2" fmla="val 59912"/>
            </a:avLst>
          </a:prstGeom>
          <a:solidFill>
            <a:srgbClr val="008000"/>
          </a:solidFill>
          <a:ln w="38100" algn="ctr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48" name="Text Box 8"/>
          <p:cNvSpPr txBox="1">
            <a:spLocks noChangeArrowheads="1"/>
          </p:cNvSpPr>
          <p:nvPr/>
        </p:nvSpPr>
        <p:spPr bwMode="auto">
          <a:xfrm>
            <a:off x="5860703" y="3373439"/>
            <a:ext cx="197245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直接映射</a:t>
            </a:r>
          </a:p>
        </p:txBody>
      </p:sp>
      <p:sp>
        <p:nvSpPr>
          <p:cNvPr id="163849" name="Rectangle 9"/>
          <p:cNvSpPr>
            <a:spLocks noChangeArrowheads="1"/>
          </p:cNvSpPr>
          <p:nvPr/>
        </p:nvSpPr>
        <p:spPr bwMode="auto">
          <a:xfrm>
            <a:off x="3344510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 dirty="0" err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b="1" baseline="-25000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0" name="Rectangle 10"/>
          <p:cNvSpPr>
            <a:spLocks noChangeArrowheads="1"/>
          </p:cNvSpPr>
          <p:nvPr/>
        </p:nvSpPr>
        <p:spPr bwMode="auto">
          <a:xfrm>
            <a:off x="3885847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sp>
        <p:nvSpPr>
          <p:cNvPr id="163851" name="Rectangle 11"/>
          <p:cNvSpPr>
            <a:spLocks noChangeArrowheads="1"/>
          </p:cNvSpPr>
          <p:nvPr/>
        </p:nvSpPr>
        <p:spPr bwMode="auto">
          <a:xfrm>
            <a:off x="4425597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63852" name="Rectangle 12"/>
          <p:cNvSpPr>
            <a:spLocks noChangeArrowheads="1"/>
          </p:cNvSpPr>
          <p:nvPr/>
        </p:nvSpPr>
        <p:spPr bwMode="auto">
          <a:xfrm>
            <a:off x="4966935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i</a:t>
            </a:r>
          </a:p>
        </p:txBody>
      </p:sp>
      <p:sp>
        <p:nvSpPr>
          <p:cNvPr id="163853" name="Rectangle 13"/>
          <p:cNvSpPr>
            <a:spLocks noChangeArrowheads="1"/>
          </p:cNvSpPr>
          <p:nvPr/>
        </p:nvSpPr>
        <p:spPr bwMode="auto">
          <a:xfrm>
            <a:off x="5505097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63854" name="Rectangle 14"/>
          <p:cNvSpPr>
            <a:spLocks noChangeArrowheads="1"/>
          </p:cNvSpPr>
          <p:nvPr/>
        </p:nvSpPr>
        <p:spPr bwMode="auto">
          <a:xfrm>
            <a:off x="6046435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b="1" i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n</a:t>
            </a:r>
          </a:p>
        </p:txBody>
      </p:sp>
      <p:sp>
        <p:nvSpPr>
          <p:cNvPr id="163855" name="Rectangle 15"/>
          <p:cNvSpPr>
            <a:spLocks noChangeArrowheads="1"/>
          </p:cNvSpPr>
          <p:nvPr/>
        </p:nvSpPr>
        <p:spPr bwMode="auto">
          <a:xfrm>
            <a:off x="6584598" y="4775200"/>
            <a:ext cx="1368425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r>
              <a:rPr lang="en-US" altLang="zh-CN" b="1" baseline="-2500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…</a:t>
            </a:r>
          </a:p>
        </p:txBody>
      </p:sp>
      <p:sp>
        <p:nvSpPr>
          <p:cNvPr id="163856" name="Rectangle 16"/>
          <p:cNvSpPr>
            <a:spLocks noChangeArrowheads="1"/>
          </p:cNvSpPr>
          <p:nvPr/>
        </p:nvSpPr>
        <p:spPr bwMode="auto">
          <a:xfrm>
            <a:off x="7953022" y="4775200"/>
            <a:ext cx="539750" cy="431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/>
            <a:endParaRPr lang="en-US" altLang="zh-CN" b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3857" name="Text Box 17"/>
          <p:cNvSpPr txBox="1">
            <a:spLocks noChangeArrowheads="1"/>
          </p:cNvSpPr>
          <p:nvPr/>
        </p:nvSpPr>
        <p:spPr bwMode="auto">
          <a:xfrm>
            <a:off x="7218024" y="4169072"/>
            <a:ext cx="197245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MaxSize-1</a:t>
            </a:r>
          </a:p>
        </p:txBody>
      </p:sp>
      <p:sp>
        <p:nvSpPr>
          <p:cNvPr id="163858" name="Line 18"/>
          <p:cNvSpPr>
            <a:spLocks noChangeShapeType="1"/>
          </p:cNvSpPr>
          <p:nvPr/>
        </p:nvSpPr>
        <p:spPr bwMode="auto">
          <a:xfrm>
            <a:off x="8182898" y="4630737"/>
            <a:ext cx="0" cy="144462"/>
          </a:xfrm>
          <a:prstGeom prst="line">
            <a:avLst/>
          </a:prstGeom>
          <a:noFill/>
          <a:ln w="38100">
            <a:solidFill>
              <a:srgbClr val="FF3300"/>
            </a:solidFill>
            <a:round/>
            <a:headEnd/>
            <a:tailEnd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59" name="Text Box 19"/>
          <p:cNvSpPr txBox="1">
            <a:spLocks noChangeArrowheads="1"/>
          </p:cNvSpPr>
          <p:nvPr/>
        </p:nvSpPr>
        <p:spPr bwMode="auto">
          <a:xfrm>
            <a:off x="3392136" y="4283076"/>
            <a:ext cx="50323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0</a:t>
            </a:r>
          </a:p>
        </p:txBody>
      </p:sp>
      <p:sp>
        <p:nvSpPr>
          <p:cNvPr id="163860" name="Text Box 20"/>
          <p:cNvSpPr txBox="1">
            <a:spLocks noChangeArrowheads="1"/>
          </p:cNvSpPr>
          <p:nvPr/>
        </p:nvSpPr>
        <p:spPr bwMode="auto">
          <a:xfrm>
            <a:off x="3916362" y="4283076"/>
            <a:ext cx="503238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3861" name="Text Box 21"/>
          <p:cNvSpPr txBox="1">
            <a:spLocks noChangeArrowheads="1"/>
          </p:cNvSpPr>
          <p:nvPr/>
        </p:nvSpPr>
        <p:spPr bwMode="auto">
          <a:xfrm>
            <a:off x="4866925" y="4283076"/>
            <a:ext cx="720723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 err="1">
                <a:solidFill>
                  <a:srgbClr val="3333FF"/>
                </a:solidFill>
                <a:ea typeface="楷体_GB2312" pitchFamily="49" charset="-122"/>
              </a:rPr>
              <a:t>i</a:t>
            </a:r>
            <a:r>
              <a:rPr lang="en-US" altLang="zh-CN" b="1" dirty="0">
                <a:solidFill>
                  <a:srgbClr val="3333FF"/>
                </a:solidFill>
                <a:latin typeface="宋体"/>
                <a:ea typeface="宋体"/>
              </a:rPr>
              <a:t>-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3862" name="Text Box 22"/>
          <p:cNvSpPr txBox="1">
            <a:spLocks noChangeArrowheads="1"/>
          </p:cNvSpPr>
          <p:nvPr/>
        </p:nvSpPr>
        <p:spPr bwMode="auto">
          <a:xfrm>
            <a:off x="5974998" y="4274714"/>
            <a:ext cx="721609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i="1" dirty="0">
                <a:solidFill>
                  <a:srgbClr val="3333FF"/>
                </a:solidFill>
                <a:ea typeface="楷体_GB2312" pitchFamily="49" charset="-122"/>
              </a:rPr>
              <a:t>n</a:t>
            </a:r>
            <a:r>
              <a:rPr lang="en-US" altLang="zh-CN" b="1" dirty="0">
                <a:solidFill>
                  <a:srgbClr val="3333FF"/>
                </a:solidFill>
                <a:latin typeface="宋体"/>
                <a:ea typeface="宋体"/>
              </a:rPr>
              <a:t>-</a:t>
            </a: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1</a:t>
            </a:r>
          </a:p>
        </p:txBody>
      </p:sp>
      <p:sp>
        <p:nvSpPr>
          <p:cNvPr id="163863" name="AutoShape 23"/>
          <p:cNvSpPr>
            <a:spLocks/>
          </p:cNvSpPr>
          <p:nvPr/>
        </p:nvSpPr>
        <p:spPr bwMode="auto">
          <a:xfrm rot="5400000">
            <a:off x="4802906" y="3767138"/>
            <a:ext cx="323296" cy="3240087"/>
          </a:xfrm>
          <a:prstGeom prst="rightBrace">
            <a:avLst>
              <a:gd name="adj1" fmla="val 249085"/>
              <a:gd name="adj2" fmla="val 50000"/>
            </a:avLst>
          </a:prstGeom>
          <a:noFill/>
          <a:ln w="38100">
            <a:solidFill>
              <a:srgbClr val="660066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64" name="Text Box 24"/>
          <p:cNvSpPr txBox="1">
            <a:spLocks noChangeArrowheads="1"/>
          </p:cNvSpPr>
          <p:nvPr/>
        </p:nvSpPr>
        <p:spPr bwMode="auto">
          <a:xfrm>
            <a:off x="4419600" y="5638800"/>
            <a:ext cx="100806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3333FF"/>
                </a:solidFill>
                <a:ea typeface="楷体_GB2312" pitchFamily="49" charset="-122"/>
              </a:rPr>
              <a:t>data</a:t>
            </a:r>
          </a:p>
        </p:txBody>
      </p:sp>
      <p:sp>
        <p:nvSpPr>
          <p:cNvPr id="163865" name="Text Box 25"/>
          <p:cNvSpPr txBox="1">
            <a:spLocks noChangeArrowheads="1"/>
          </p:cNvSpPr>
          <p:nvPr/>
        </p:nvSpPr>
        <p:spPr bwMode="auto">
          <a:xfrm>
            <a:off x="5939720" y="5638800"/>
            <a:ext cx="792163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zh-CN" b="1" dirty="0">
                <a:solidFill>
                  <a:srgbClr val="FF0000"/>
                </a:solidFill>
                <a:ea typeface="楷体_GB2312" pitchFamily="49" charset="-122"/>
              </a:rPr>
              <a:t>top</a:t>
            </a:r>
          </a:p>
        </p:txBody>
      </p:sp>
      <p:sp>
        <p:nvSpPr>
          <p:cNvPr id="163866" name="Line 26"/>
          <p:cNvSpPr>
            <a:spLocks noChangeShapeType="1"/>
          </p:cNvSpPr>
          <p:nvPr/>
        </p:nvSpPr>
        <p:spPr bwMode="auto">
          <a:xfrm flipV="1">
            <a:off x="6324600" y="5225533"/>
            <a:ext cx="0" cy="3603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</p:spPr>
        <p:txBody>
          <a:bodyPr wrap="none"/>
          <a:lstStyle/>
          <a:p>
            <a:pPr algn="ctr"/>
            <a:endParaRPr lang="zh-CN" altLang="en-US" b="1">
              <a:solidFill>
                <a:srgbClr val="3333FF"/>
              </a:solidFill>
              <a:ea typeface="楷体_GB2312" pitchFamily="49" charset="-122"/>
            </a:endParaRPr>
          </a:p>
        </p:txBody>
      </p:sp>
      <p:sp>
        <p:nvSpPr>
          <p:cNvPr id="163868" name="Text Box 28"/>
          <p:cNvSpPr txBox="1">
            <a:spLocks noChangeArrowheads="1"/>
          </p:cNvSpPr>
          <p:nvPr/>
        </p:nvSpPr>
        <p:spPr bwMode="auto">
          <a:xfrm>
            <a:off x="1486468" y="2315518"/>
            <a:ext cx="172878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逻辑结构</a:t>
            </a:r>
          </a:p>
        </p:txBody>
      </p:sp>
      <p:sp>
        <p:nvSpPr>
          <p:cNvPr id="163869" name="Text Box 29"/>
          <p:cNvSpPr txBox="1">
            <a:spLocks noChangeArrowheads="1"/>
          </p:cNvSpPr>
          <p:nvPr/>
        </p:nvSpPr>
        <p:spPr bwMode="auto">
          <a:xfrm>
            <a:off x="1486468" y="4741863"/>
            <a:ext cx="1728787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b="1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存储结构</a:t>
            </a:r>
          </a:p>
        </p:txBody>
      </p:sp>
      <p:sp>
        <p:nvSpPr>
          <p:cNvPr id="163870" name="AutoShape 30"/>
          <p:cNvSpPr>
            <a:spLocks noChangeArrowheads="1"/>
          </p:cNvSpPr>
          <p:nvPr/>
        </p:nvSpPr>
        <p:spPr bwMode="auto">
          <a:xfrm>
            <a:off x="2242911" y="3202992"/>
            <a:ext cx="215900" cy="935037"/>
          </a:xfrm>
          <a:prstGeom prst="downArrow">
            <a:avLst>
              <a:gd name="adj1" fmla="val 50000"/>
              <a:gd name="adj2" fmla="val 108272"/>
            </a:avLst>
          </a:prstGeom>
          <a:solidFill>
            <a:srgbClr val="008000"/>
          </a:solidFill>
          <a:ln w="38100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b="1">
              <a:solidFill>
                <a:srgbClr val="660066"/>
              </a:solidFill>
              <a:ea typeface="楷体_GB2312" pitchFamily="49" charset="-122"/>
            </a:endParaRPr>
          </a:p>
        </p:txBody>
      </p:sp>
      <p:sp>
        <p:nvSpPr>
          <p:cNvPr id="33" name="标题 1">
            <a:extLst>
              <a:ext uri="{FF2B5EF4-FFF2-40B4-BE49-F238E27FC236}">
                <a16:creationId xmlns:a16="http://schemas.microsoft.com/office/drawing/2014/main" id="{02339916-B113-4E7F-B5D7-01E1284C0E7F}"/>
              </a:ext>
            </a:extLst>
          </p:cNvPr>
          <p:cNvSpPr txBox="1">
            <a:spLocks/>
          </p:cNvSpPr>
          <p:nvPr/>
        </p:nvSpPr>
        <p:spPr>
          <a:xfrm>
            <a:off x="914400" y="533400"/>
            <a:ext cx="10363200" cy="685800"/>
          </a:xfrm>
          <a:prstGeom prst="rect">
            <a:avLst/>
          </a:prstGeom>
        </p:spPr>
        <p:txBody>
          <a:bodyPr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990033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charset="0"/>
              </a:defRPr>
            </a:lvl9pPr>
          </a:lstStyle>
          <a:p>
            <a:r>
              <a:rPr lang="zh-CN" altLang="en-US" sz="4000" kern="0" dirty="0"/>
              <a:t>顺序栈的示意图</a:t>
            </a:r>
          </a:p>
        </p:txBody>
      </p:sp>
    </p:spTree>
    <p:extLst>
      <p:ext uri="{BB962C8B-B14F-4D97-AF65-F5344CB8AC3E}">
        <p14:creationId xmlns:p14="http://schemas.microsoft.com/office/powerpoint/2010/main" val="39476086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407741" y="609258"/>
            <a:ext cx="2952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b="1" dirty="0">
                <a:ea typeface="楷体" pitchFamily="49" charset="-122"/>
                <a:cs typeface="Times New Roman" pitchFamily="18" charset="0"/>
              </a:rPr>
              <a:t>例如：</a:t>
            </a:r>
            <a:r>
              <a:rPr lang="en-US" altLang="zh-CN" b="1" dirty="0" err="1">
                <a:ea typeface="楷体" pitchFamily="49" charset="-122"/>
                <a:cs typeface="Times New Roman" pitchFamily="18" charset="0"/>
              </a:rPr>
              <a:t>MaxSize</a:t>
            </a:r>
            <a:r>
              <a:rPr lang="en-US" altLang="zh-CN" b="1" dirty="0">
                <a:ea typeface="楷体" pitchFamily="49" charset="-122"/>
                <a:cs typeface="Times New Roman" pitchFamily="18" charset="0"/>
              </a:rPr>
              <a:t>=5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244285" y="1287442"/>
            <a:ext cx="2449921" cy="2903506"/>
            <a:chOff x="-436971" y="1050683"/>
            <a:chExt cx="2449921" cy="2903506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911225" y="1785945"/>
              <a:ext cx="576263" cy="360362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0" name="Text Box 10"/>
            <p:cNvSpPr txBox="1">
              <a:spLocks noChangeArrowheads="1"/>
            </p:cNvSpPr>
            <p:nvPr/>
          </p:nvSpPr>
          <p:spPr bwMode="auto">
            <a:xfrm>
              <a:off x="1581150" y="17478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31" name="Rectangle 11"/>
            <p:cNvSpPr>
              <a:spLocks noChangeArrowheads="1"/>
            </p:cNvSpPr>
            <p:nvPr/>
          </p:nvSpPr>
          <p:spPr bwMode="auto">
            <a:xfrm>
              <a:off x="911225" y="2146307"/>
              <a:ext cx="5762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2" name="Text Box 12"/>
            <p:cNvSpPr txBox="1">
              <a:spLocks noChangeArrowheads="1"/>
            </p:cNvSpPr>
            <p:nvPr/>
          </p:nvSpPr>
          <p:spPr bwMode="auto">
            <a:xfrm>
              <a:off x="1581150" y="21082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33" name="Rectangle 13"/>
            <p:cNvSpPr>
              <a:spLocks noChangeArrowheads="1"/>
            </p:cNvSpPr>
            <p:nvPr/>
          </p:nvSpPr>
          <p:spPr bwMode="auto">
            <a:xfrm>
              <a:off x="911225" y="2505082"/>
              <a:ext cx="5762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4" name="Text Box 14"/>
            <p:cNvSpPr txBox="1">
              <a:spLocks noChangeArrowheads="1"/>
            </p:cNvSpPr>
            <p:nvPr/>
          </p:nvSpPr>
          <p:spPr bwMode="auto">
            <a:xfrm>
              <a:off x="1581150" y="2466982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35" name="Rectangle 15"/>
            <p:cNvSpPr>
              <a:spLocks noChangeArrowheads="1"/>
            </p:cNvSpPr>
            <p:nvPr/>
          </p:nvSpPr>
          <p:spPr bwMode="auto">
            <a:xfrm>
              <a:off x="911225" y="2865445"/>
              <a:ext cx="576263" cy="360362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6" name="Text Box 16"/>
            <p:cNvSpPr txBox="1">
              <a:spLocks noChangeArrowheads="1"/>
            </p:cNvSpPr>
            <p:nvPr/>
          </p:nvSpPr>
          <p:spPr bwMode="auto">
            <a:xfrm>
              <a:off x="1581150" y="28273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37" name="Rectangle 17"/>
            <p:cNvSpPr>
              <a:spLocks noChangeArrowheads="1"/>
            </p:cNvSpPr>
            <p:nvPr/>
          </p:nvSpPr>
          <p:spPr bwMode="auto">
            <a:xfrm>
              <a:off x="911225" y="3225807"/>
              <a:ext cx="5762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prstClr val="black"/>
                </a:solidFill>
              </a:endParaRPr>
            </a:p>
          </p:txBody>
        </p:sp>
        <p:sp>
          <p:nvSpPr>
            <p:cNvPr id="5138" name="Text Box 18"/>
            <p:cNvSpPr txBox="1">
              <a:spLocks noChangeArrowheads="1"/>
            </p:cNvSpPr>
            <p:nvPr/>
          </p:nvSpPr>
          <p:spPr bwMode="auto">
            <a:xfrm>
              <a:off x="1581150" y="31877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41" name="Line 21"/>
            <p:cNvSpPr>
              <a:spLocks noChangeShapeType="1"/>
            </p:cNvSpPr>
            <p:nvPr/>
          </p:nvSpPr>
          <p:spPr bwMode="auto">
            <a:xfrm>
              <a:off x="500063" y="3730632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42" name="Text Box 22"/>
            <p:cNvSpPr txBox="1">
              <a:spLocks noChangeArrowheads="1"/>
            </p:cNvSpPr>
            <p:nvPr/>
          </p:nvSpPr>
          <p:spPr bwMode="auto">
            <a:xfrm>
              <a:off x="-235769" y="3492524"/>
              <a:ext cx="846958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top</a:t>
              </a:r>
            </a:p>
          </p:txBody>
        </p:sp>
        <p:sp>
          <p:nvSpPr>
            <p:cNvPr id="5143" name="Text Box 23"/>
            <p:cNvSpPr txBox="1">
              <a:spLocks noChangeArrowheads="1"/>
            </p:cNvSpPr>
            <p:nvPr/>
          </p:nvSpPr>
          <p:spPr bwMode="auto">
            <a:xfrm>
              <a:off x="-436971" y="1050683"/>
              <a:ext cx="209632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（</a:t>
              </a:r>
              <a:r>
                <a:rPr lang="en-US" altLang="zh-CN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a</a:t>
              </a:r>
              <a:r>
                <a:rPr lang="zh-CN" altLang="en-US" b="1" dirty="0">
                  <a:solidFill>
                    <a:srgbClr val="3333FF"/>
                  </a:solidFill>
                  <a:ea typeface="楷体" pitchFamily="49" charset="-122"/>
                  <a:cs typeface="Times New Roman" pitchFamily="18" charset="0"/>
                </a:rPr>
                <a:t>）空栈</a:t>
              </a: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3304764" y="1977305"/>
            <a:ext cx="2182812" cy="1914228"/>
            <a:chOff x="2130426" y="1765307"/>
            <a:chExt cx="2182812" cy="1914228"/>
          </a:xfrm>
        </p:grpSpPr>
        <p:sp>
          <p:nvSpPr>
            <p:cNvPr id="5144" name="Rectangle 24"/>
            <p:cNvSpPr>
              <a:spLocks noChangeArrowheads="1"/>
            </p:cNvSpPr>
            <p:nvPr/>
          </p:nvSpPr>
          <p:spPr bwMode="auto">
            <a:xfrm>
              <a:off x="3211513" y="1803407"/>
              <a:ext cx="576262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5" name="Text Box 25"/>
            <p:cNvSpPr txBox="1">
              <a:spLocks noChangeArrowheads="1"/>
            </p:cNvSpPr>
            <p:nvPr/>
          </p:nvSpPr>
          <p:spPr bwMode="auto">
            <a:xfrm>
              <a:off x="3881438" y="17653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46" name="Rectangle 26"/>
            <p:cNvSpPr>
              <a:spLocks noChangeArrowheads="1"/>
            </p:cNvSpPr>
            <p:nvPr/>
          </p:nvSpPr>
          <p:spPr bwMode="auto">
            <a:xfrm>
              <a:off x="3211513" y="2163770"/>
              <a:ext cx="576262" cy="360362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7" name="Text Box 27"/>
            <p:cNvSpPr txBox="1">
              <a:spLocks noChangeArrowheads="1"/>
            </p:cNvSpPr>
            <p:nvPr/>
          </p:nvSpPr>
          <p:spPr bwMode="auto">
            <a:xfrm>
              <a:off x="3881438" y="21256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48" name="Rectangle 28"/>
            <p:cNvSpPr>
              <a:spLocks noChangeArrowheads="1"/>
            </p:cNvSpPr>
            <p:nvPr/>
          </p:nvSpPr>
          <p:spPr bwMode="auto">
            <a:xfrm>
              <a:off x="3211513" y="2522545"/>
              <a:ext cx="576262" cy="360362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49" name="Text Box 29"/>
            <p:cNvSpPr txBox="1">
              <a:spLocks noChangeArrowheads="1"/>
            </p:cNvSpPr>
            <p:nvPr/>
          </p:nvSpPr>
          <p:spPr bwMode="auto">
            <a:xfrm>
              <a:off x="3881438" y="24844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50" name="Rectangle 30"/>
            <p:cNvSpPr>
              <a:spLocks noChangeArrowheads="1"/>
            </p:cNvSpPr>
            <p:nvPr/>
          </p:nvSpPr>
          <p:spPr bwMode="auto">
            <a:xfrm>
              <a:off x="3211513" y="2882907"/>
              <a:ext cx="576262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1" name="Text Box 31"/>
            <p:cNvSpPr txBox="1">
              <a:spLocks noChangeArrowheads="1"/>
            </p:cNvSpPr>
            <p:nvPr/>
          </p:nvSpPr>
          <p:spPr bwMode="auto">
            <a:xfrm>
              <a:off x="3881438" y="28448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52" name="Rectangle 32"/>
            <p:cNvSpPr>
              <a:spLocks noChangeArrowheads="1"/>
            </p:cNvSpPr>
            <p:nvPr/>
          </p:nvSpPr>
          <p:spPr bwMode="auto">
            <a:xfrm>
              <a:off x="321151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  <a:endParaRPr lang="en-US" altLang="zh-CN" b="1" i="1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53" name="Text Box 33"/>
            <p:cNvSpPr txBox="1">
              <a:spLocks noChangeArrowheads="1"/>
            </p:cNvSpPr>
            <p:nvPr/>
          </p:nvSpPr>
          <p:spPr bwMode="auto">
            <a:xfrm>
              <a:off x="3881438" y="32051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54" name="Line 34"/>
            <p:cNvSpPr>
              <a:spLocks noChangeShapeType="1"/>
            </p:cNvSpPr>
            <p:nvPr/>
          </p:nvSpPr>
          <p:spPr bwMode="auto">
            <a:xfrm>
              <a:off x="2800350" y="3421070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55" name="Text Box 35"/>
            <p:cNvSpPr txBox="1">
              <a:spLocks noChangeArrowheads="1"/>
            </p:cNvSpPr>
            <p:nvPr/>
          </p:nvSpPr>
          <p:spPr bwMode="auto">
            <a:xfrm>
              <a:off x="2130426" y="3217870"/>
              <a:ext cx="755649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5156" name="Text Box 36"/>
          <p:cNvSpPr txBox="1">
            <a:spLocks noChangeArrowheads="1"/>
          </p:cNvSpPr>
          <p:nvPr/>
        </p:nvSpPr>
        <p:spPr bwMode="auto">
          <a:xfrm>
            <a:off x="3331844" y="1244245"/>
            <a:ext cx="1731962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a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0" name="组合 59"/>
          <p:cNvGrpSpPr/>
          <p:nvPr/>
        </p:nvGrpSpPr>
        <p:grpSpPr>
          <a:xfrm>
            <a:off x="6098134" y="1953884"/>
            <a:ext cx="2152650" cy="1901528"/>
            <a:chOff x="4249738" y="1765307"/>
            <a:chExt cx="2152650" cy="1901528"/>
          </a:xfrm>
        </p:grpSpPr>
        <p:sp>
          <p:nvSpPr>
            <p:cNvPr id="5157" name="Rectangle 37"/>
            <p:cNvSpPr>
              <a:spLocks noChangeArrowheads="1"/>
            </p:cNvSpPr>
            <p:nvPr/>
          </p:nvSpPr>
          <p:spPr bwMode="auto">
            <a:xfrm>
              <a:off x="5300663" y="18034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e</a:t>
              </a:r>
            </a:p>
          </p:txBody>
        </p:sp>
        <p:sp>
          <p:nvSpPr>
            <p:cNvPr id="5158" name="Text Box 38"/>
            <p:cNvSpPr txBox="1">
              <a:spLocks noChangeArrowheads="1"/>
            </p:cNvSpPr>
            <p:nvPr/>
          </p:nvSpPr>
          <p:spPr bwMode="auto">
            <a:xfrm>
              <a:off x="5970588" y="17653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59" name="Rectangle 39"/>
            <p:cNvSpPr>
              <a:spLocks noChangeArrowheads="1"/>
            </p:cNvSpPr>
            <p:nvPr/>
          </p:nvSpPr>
          <p:spPr bwMode="auto">
            <a:xfrm>
              <a:off x="5300663" y="21637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60" name="Text Box 40"/>
            <p:cNvSpPr txBox="1">
              <a:spLocks noChangeArrowheads="1"/>
            </p:cNvSpPr>
            <p:nvPr/>
          </p:nvSpPr>
          <p:spPr bwMode="auto">
            <a:xfrm>
              <a:off x="5970588" y="21256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61" name="Rectangle 41"/>
            <p:cNvSpPr>
              <a:spLocks noChangeArrowheads="1"/>
            </p:cNvSpPr>
            <p:nvPr/>
          </p:nvSpPr>
          <p:spPr bwMode="auto">
            <a:xfrm>
              <a:off x="5300663" y="2522545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62" name="Text Box 42"/>
            <p:cNvSpPr txBox="1">
              <a:spLocks noChangeArrowheads="1"/>
            </p:cNvSpPr>
            <p:nvPr/>
          </p:nvSpPr>
          <p:spPr bwMode="auto">
            <a:xfrm>
              <a:off x="5970588" y="24844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63" name="Rectangle 43"/>
            <p:cNvSpPr>
              <a:spLocks noChangeArrowheads="1"/>
            </p:cNvSpPr>
            <p:nvPr/>
          </p:nvSpPr>
          <p:spPr bwMode="auto">
            <a:xfrm>
              <a:off x="5300663" y="2882907"/>
              <a:ext cx="576262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64" name="Text Box 44"/>
            <p:cNvSpPr txBox="1">
              <a:spLocks noChangeArrowheads="1"/>
            </p:cNvSpPr>
            <p:nvPr/>
          </p:nvSpPr>
          <p:spPr bwMode="auto">
            <a:xfrm>
              <a:off x="5970588" y="28448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65" name="Rectangle 45"/>
            <p:cNvSpPr>
              <a:spLocks noChangeArrowheads="1"/>
            </p:cNvSpPr>
            <p:nvPr/>
          </p:nvSpPr>
          <p:spPr bwMode="auto">
            <a:xfrm>
              <a:off x="5300663" y="3243270"/>
              <a:ext cx="576262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66" name="Text Box 46"/>
            <p:cNvSpPr txBox="1">
              <a:spLocks noChangeArrowheads="1"/>
            </p:cNvSpPr>
            <p:nvPr/>
          </p:nvSpPr>
          <p:spPr bwMode="auto">
            <a:xfrm>
              <a:off x="5970588" y="32051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67" name="Line 47"/>
            <p:cNvSpPr>
              <a:spLocks noChangeShapeType="1"/>
            </p:cNvSpPr>
            <p:nvPr/>
          </p:nvSpPr>
          <p:spPr bwMode="auto">
            <a:xfrm>
              <a:off x="4889500" y="2027245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68" name="Text Box 48"/>
            <p:cNvSpPr txBox="1">
              <a:spLocks noChangeArrowheads="1"/>
            </p:cNvSpPr>
            <p:nvPr/>
          </p:nvSpPr>
          <p:spPr bwMode="auto">
            <a:xfrm>
              <a:off x="4249738" y="1824045"/>
              <a:ext cx="725487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5169" name="Text Box 49"/>
          <p:cNvSpPr txBox="1">
            <a:spLocks noChangeArrowheads="1"/>
          </p:cNvSpPr>
          <p:nvPr/>
        </p:nvSpPr>
        <p:spPr bwMode="auto">
          <a:xfrm>
            <a:off x="5683190" y="1239200"/>
            <a:ext cx="3178151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b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c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、</a:t>
            </a:r>
            <a:r>
              <a:rPr lang="en-US" altLang="zh-CN" b="1" i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e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进栈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8861341" y="1966294"/>
            <a:ext cx="2327275" cy="1901528"/>
            <a:chOff x="6061075" y="1765307"/>
            <a:chExt cx="2327275" cy="1901528"/>
          </a:xfrm>
        </p:grpSpPr>
        <p:sp>
          <p:nvSpPr>
            <p:cNvPr id="5170" name="Rectangle 50"/>
            <p:cNvSpPr>
              <a:spLocks noChangeArrowheads="1"/>
            </p:cNvSpPr>
            <p:nvPr/>
          </p:nvSpPr>
          <p:spPr bwMode="auto">
            <a:xfrm>
              <a:off x="7286625" y="1803407"/>
              <a:ext cx="576263" cy="360363"/>
            </a:xfrm>
            <a:prstGeom prst="rect">
              <a:avLst/>
            </a:prstGeom>
            <a:ln>
              <a:solidFill>
                <a:schemeClr val="accent6"/>
              </a:solidFill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endParaRPr lang="zh-CN" altLang="zh-CN" b="1" i="1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171" name="Text Box 51"/>
            <p:cNvSpPr txBox="1">
              <a:spLocks noChangeArrowheads="1"/>
            </p:cNvSpPr>
            <p:nvPr/>
          </p:nvSpPr>
          <p:spPr bwMode="auto">
            <a:xfrm>
              <a:off x="7956550" y="17653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4</a:t>
              </a:r>
            </a:p>
          </p:txBody>
        </p:sp>
        <p:sp>
          <p:nvSpPr>
            <p:cNvPr id="5172" name="Rectangle 52"/>
            <p:cNvSpPr>
              <a:spLocks noChangeArrowheads="1"/>
            </p:cNvSpPr>
            <p:nvPr/>
          </p:nvSpPr>
          <p:spPr bwMode="auto">
            <a:xfrm>
              <a:off x="7286625" y="21637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d</a:t>
              </a:r>
            </a:p>
          </p:txBody>
        </p:sp>
        <p:sp>
          <p:nvSpPr>
            <p:cNvPr id="5173" name="Text Box 53"/>
            <p:cNvSpPr txBox="1">
              <a:spLocks noChangeArrowheads="1"/>
            </p:cNvSpPr>
            <p:nvPr/>
          </p:nvSpPr>
          <p:spPr bwMode="auto">
            <a:xfrm>
              <a:off x="7956550" y="21256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3</a:t>
              </a:r>
            </a:p>
          </p:txBody>
        </p:sp>
        <p:sp>
          <p:nvSpPr>
            <p:cNvPr id="5174" name="Rectangle 54"/>
            <p:cNvSpPr>
              <a:spLocks noChangeArrowheads="1"/>
            </p:cNvSpPr>
            <p:nvPr/>
          </p:nvSpPr>
          <p:spPr bwMode="auto">
            <a:xfrm>
              <a:off x="7286625" y="2522545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c</a:t>
              </a:r>
            </a:p>
          </p:txBody>
        </p:sp>
        <p:sp>
          <p:nvSpPr>
            <p:cNvPr id="5175" name="Text Box 55"/>
            <p:cNvSpPr txBox="1">
              <a:spLocks noChangeArrowheads="1"/>
            </p:cNvSpPr>
            <p:nvPr/>
          </p:nvSpPr>
          <p:spPr bwMode="auto">
            <a:xfrm>
              <a:off x="7956550" y="2484445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2</a:t>
              </a:r>
            </a:p>
          </p:txBody>
        </p:sp>
        <p:sp>
          <p:nvSpPr>
            <p:cNvPr id="5176" name="Rectangle 56"/>
            <p:cNvSpPr>
              <a:spLocks noChangeArrowheads="1"/>
            </p:cNvSpPr>
            <p:nvPr/>
          </p:nvSpPr>
          <p:spPr bwMode="auto">
            <a:xfrm>
              <a:off x="7286625" y="2882907"/>
              <a:ext cx="576263" cy="360363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b</a:t>
              </a:r>
            </a:p>
          </p:txBody>
        </p:sp>
        <p:sp>
          <p:nvSpPr>
            <p:cNvPr id="5177" name="Text Box 57"/>
            <p:cNvSpPr txBox="1">
              <a:spLocks noChangeArrowheads="1"/>
            </p:cNvSpPr>
            <p:nvPr/>
          </p:nvSpPr>
          <p:spPr bwMode="auto">
            <a:xfrm>
              <a:off x="7956550" y="2844807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1</a:t>
              </a:r>
            </a:p>
          </p:txBody>
        </p:sp>
        <p:sp>
          <p:nvSpPr>
            <p:cNvPr id="5178" name="Rectangle 58"/>
            <p:cNvSpPr>
              <a:spLocks noChangeArrowheads="1"/>
            </p:cNvSpPr>
            <p:nvPr/>
          </p:nvSpPr>
          <p:spPr bwMode="auto">
            <a:xfrm>
              <a:off x="7286625" y="3243270"/>
              <a:ext cx="576263" cy="36036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none" anchor="ctr"/>
            <a:lstStyle/>
            <a:p>
              <a:pPr algn="ctr"/>
              <a:r>
                <a:rPr lang="en-US" altLang="zh-CN" b="1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a</a:t>
              </a:r>
            </a:p>
          </p:txBody>
        </p:sp>
        <p:sp>
          <p:nvSpPr>
            <p:cNvPr id="5179" name="Text Box 59"/>
            <p:cNvSpPr txBox="1">
              <a:spLocks noChangeArrowheads="1"/>
            </p:cNvSpPr>
            <p:nvPr/>
          </p:nvSpPr>
          <p:spPr bwMode="auto">
            <a:xfrm>
              <a:off x="7956550" y="3205170"/>
              <a:ext cx="431800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>
                  <a:solidFill>
                    <a:srgbClr val="3333FF"/>
                  </a:solidFill>
                  <a:ea typeface="楷体_GB2312" pitchFamily="49" charset="-122"/>
                </a:rPr>
                <a:t>0</a:t>
              </a:r>
            </a:p>
          </p:txBody>
        </p:sp>
        <p:sp>
          <p:nvSpPr>
            <p:cNvPr id="5180" name="Line 60"/>
            <p:cNvSpPr>
              <a:spLocks noChangeShapeType="1"/>
            </p:cNvSpPr>
            <p:nvPr/>
          </p:nvSpPr>
          <p:spPr bwMode="auto">
            <a:xfrm>
              <a:off x="6875463" y="2362207"/>
              <a:ext cx="431800" cy="0"/>
            </a:xfrm>
            <a:prstGeom prst="line">
              <a:avLst/>
            </a:prstGeom>
            <a:noFill/>
            <a:ln w="38100">
              <a:solidFill>
                <a:srgbClr val="FF3300"/>
              </a:solidFill>
              <a:round/>
              <a:headEnd/>
              <a:tailEnd type="triangle" w="med" len="med"/>
            </a:ln>
            <a:effectLst/>
          </p:spPr>
          <p:txBody>
            <a:bodyPr wrap="none"/>
            <a:lstStyle/>
            <a:p>
              <a:pPr algn="ctr"/>
              <a:endParaRPr lang="zh-CN" altLang="en-US" b="1">
                <a:solidFill>
                  <a:srgbClr val="3333FF"/>
                </a:solidFill>
                <a:ea typeface="楷体_GB2312" pitchFamily="49" charset="-122"/>
              </a:endParaRPr>
            </a:p>
          </p:txBody>
        </p:sp>
        <p:sp>
          <p:nvSpPr>
            <p:cNvPr id="5181" name="Text Box 61"/>
            <p:cNvSpPr txBox="1">
              <a:spLocks noChangeArrowheads="1"/>
            </p:cNvSpPr>
            <p:nvPr/>
          </p:nvSpPr>
          <p:spPr bwMode="auto">
            <a:xfrm>
              <a:off x="6061075" y="2159007"/>
              <a:ext cx="900114" cy="461665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altLang="zh-CN" b="1" dirty="0">
                  <a:solidFill>
                    <a:srgbClr val="3333FF"/>
                  </a:solidFill>
                  <a:ea typeface="楷体_GB2312" pitchFamily="49" charset="-122"/>
                </a:rPr>
                <a:t>top</a:t>
              </a:r>
            </a:p>
          </p:txBody>
        </p:sp>
      </p:grpSp>
      <p:sp>
        <p:nvSpPr>
          <p:cNvPr id="5182" name="Text Box 62"/>
          <p:cNvSpPr txBox="1">
            <a:spLocks noChangeArrowheads="1"/>
          </p:cNvSpPr>
          <p:nvPr/>
        </p:nvSpPr>
        <p:spPr bwMode="auto">
          <a:xfrm>
            <a:off x="8861341" y="1249493"/>
            <a:ext cx="2784474" cy="461665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（</a:t>
            </a:r>
            <a:r>
              <a:rPr lang="en-US" altLang="zh-CN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d</a:t>
            </a:r>
            <a:r>
              <a:rPr lang="zh-CN" altLang="en-US" b="1" dirty="0">
                <a:solidFill>
                  <a:srgbClr val="3333FF"/>
                </a:solidFill>
                <a:ea typeface="楷体" pitchFamily="49" charset="-122"/>
                <a:cs typeface="Times New Roman" pitchFamily="18" charset="0"/>
              </a:rPr>
              <a:t>）出栈一次</a:t>
            </a:r>
          </a:p>
        </p:txBody>
      </p:sp>
      <p:grpSp>
        <p:nvGrpSpPr>
          <p:cNvPr id="62" name="组合 61"/>
          <p:cNvGrpSpPr/>
          <p:nvPr/>
        </p:nvGrpSpPr>
        <p:grpSpPr>
          <a:xfrm>
            <a:off x="2620924" y="4473300"/>
            <a:ext cx="6876093" cy="2059593"/>
            <a:chOff x="714348" y="4143380"/>
            <a:chExt cx="6487275" cy="2059593"/>
          </a:xfrm>
        </p:grpSpPr>
        <p:sp>
          <p:nvSpPr>
            <p:cNvPr id="5183" name="Text Box 63"/>
            <p:cNvSpPr txBox="1">
              <a:spLocks noChangeArrowheads="1"/>
            </p:cNvSpPr>
            <p:nvPr/>
          </p:nvSpPr>
          <p:spPr bwMode="auto">
            <a:xfrm>
              <a:off x="714348" y="4143380"/>
              <a:ext cx="1223962" cy="45720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zh-CN" altLang="en-US" b="1" dirty="0">
                  <a:solidFill>
                    <a:srgbClr val="FF00FF"/>
                  </a:solidFill>
                  <a:latin typeface="黑体" pitchFamily="49" charset="-122"/>
                  <a:ea typeface="黑体" pitchFamily="49" charset="-122"/>
                  <a:cs typeface="Times New Roman" pitchFamily="18" charset="0"/>
                </a:rPr>
                <a:t>总结：</a:t>
              </a:r>
            </a:p>
          </p:txBody>
        </p:sp>
        <p:sp>
          <p:nvSpPr>
            <p:cNvPr id="5184" name="Text Box 64"/>
            <p:cNvSpPr txBox="1">
              <a:spLocks noChangeArrowheads="1"/>
            </p:cNvSpPr>
            <p:nvPr/>
          </p:nvSpPr>
          <p:spPr bwMode="auto">
            <a:xfrm>
              <a:off x="1045137" y="4633313"/>
              <a:ext cx="6156486" cy="1569660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b="1" dirty="0">
                  <a:solidFill>
                    <a:srgbClr val="FF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约定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总是指向栈顶元素，初始值为</a:t>
              </a:r>
              <a:r>
                <a:rPr lang="en-US" altLang="zh-CN" b="1" dirty="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-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endParaRPr lang="zh-CN" altLang="en-US" b="1" dirty="0">
                <a:solidFill>
                  <a:srgbClr val="0000FF"/>
                </a:solidFill>
                <a:latin typeface="Times New Roman" pitchFamily="18" charset="0"/>
                <a:ea typeface="楷体" pitchFamily="49" charset="-122"/>
                <a:cs typeface="Times New Roman" pitchFamily="18" charset="0"/>
              </a:endParaRPr>
            </a:p>
            <a:p>
              <a:pPr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当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top=</a:t>
              </a:r>
              <a:r>
                <a:rPr lang="en-US" altLang="zh-CN" b="1" dirty="0" err="1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MaxSize</a:t>
              </a:r>
              <a:r>
                <a:rPr lang="en-US" altLang="zh-CN" b="1" dirty="0">
                  <a:solidFill>
                    <a:srgbClr val="0000FF"/>
                  </a:solidFill>
                  <a:latin typeface="宋体"/>
                  <a:cs typeface="Times New Roman" pitchFamily="18" charset="0"/>
                </a:rPr>
                <a:t>-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时不能再进栈－</a:t>
              </a:r>
              <a:r>
                <a:rPr lang="zh-CN" altLang="en-US" b="1" dirty="0">
                  <a:solidFill>
                    <a:srgbClr val="C00000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栈满</a:t>
              </a:r>
            </a:p>
            <a:p>
              <a:pPr>
                <a:spcBef>
                  <a:spcPct val="50000"/>
                </a:spcBef>
                <a:buFontTx/>
                <a:buBlip>
                  <a:blip r:embed="rId2"/>
                </a:buBlip>
              </a:pP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  进栈时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增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，出栈时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top</a:t>
              </a:r>
              <a:r>
                <a:rPr lang="zh-CN" altLang="en-US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减</a:t>
              </a:r>
              <a:r>
                <a:rPr lang="en-US" altLang="zh-CN" b="1" dirty="0">
                  <a:solidFill>
                    <a:srgbClr val="0000FF"/>
                  </a:solidFill>
                  <a:latin typeface="Times New Roman" pitchFamily="18" charset="0"/>
                  <a:ea typeface="楷体" pitchFamily="49" charset="-122"/>
                  <a:cs typeface="Times New Roman" pitchFamily="18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026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56" grpId="0"/>
      <p:bldP spid="5169" grpId="0"/>
      <p:bldP spid="5182" grpId="0"/>
    </p:bldLst>
  </p:timing>
</p:sld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2D050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ln w="22225" cap="flat" cmpd="sng" algn="ctr">
          <a:solidFill>
            <a:srgbClr val="006600"/>
          </a:solidFill>
          <a:prstDash val="solid"/>
          <a:round/>
          <a:headEnd type="none" w="sm" len="sm"/>
          <a:tailEnd type="none"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smtClean="0"/>
        </a:defPPr>
      </a:lstStyle>
    </a:spDef>
    <a:lnDef>
      <a:spPr bwMode="auto">
        <a:solidFill>
          <a:schemeClr val="accent1"/>
        </a:solidFill>
        <a:ln w="22225" cap="flat" cmpd="sng" algn="ctr">
          <a:solidFill>
            <a:schemeClr val="accent2">
              <a:lumMod val="75000"/>
            </a:schemeClr>
          </a:solidFill>
          <a:prstDash val="solid"/>
          <a:round/>
          <a:headEnd type="none" w="sm" len="sm"/>
          <a:tailEnd type="none"/>
        </a:ln>
        <a:effectLst/>
      </a:spPr>
      <a:bodyPr/>
      <a:lstStyle/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5199</TotalTime>
  <Words>3881</Words>
  <Application>Microsoft Office PowerPoint</Application>
  <PresentationFormat>宽屏</PresentationFormat>
  <Paragraphs>702</Paragraphs>
  <Slides>49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49</vt:i4>
      </vt:variant>
    </vt:vector>
  </HeadingPairs>
  <TitlesOfParts>
    <vt:vector size="60" baseType="lpstr">
      <vt:lpstr>方正姚体</vt:lpstr>
      <vt:lpstr>黑体</vt:lpstr>
      <vt:lpstr>楷体</vt:lpstr>
      <vt:lpstr>宋体</vt:lpstr>
      <vt:lpstr>微软雅黑</vt:lpstr>
      <vt:lpstr>Arial</vt:lpstr>
      <vt:lpstr>Berlin Sans FB Demi</vt:lpstr>
      <vt:lpstr>Times New Roman</vt:lpstr>
      <vt:lpstr>Verdana</vt:lpstr>
      <vt:lpstr>Wingdings</vt:lpstr>
      <vt:lpstr>tm2</vt:lpstr>
      <vt:lpstr>第三章 栈和队列</vt:lpstr>
      <vt:lpstr>PowerPoint 演示文稿</vt:lpstr>
      <vt:lpstr>3.1  栈</vt:lpstr>
      <vt:lpstr>3.1.1 栈的定义</vt:lpstr>
      <vt:lpstr>PowerPoint 演示文稿</vt:lpstr>
      <vt:lpstr>3.1.2  栈的表示和实现</vt:lpstr>
      <vt:lpstr>顺序栈</vt:lpstr>
      <vt:lpstr>PowerPoint 演示文稿</vt:lpstr>
      <vt:lpstr>PowerPoint 演示文稿</vt:lpstr>
      <vt:lpstr>初始化</vt:lpstr>
      <vt:lpstr>判栈空/栈满</vt:lpstr>
      <vt:lpstr>进栈</vt:lpstr>
      <vt:lpstr>出栈</vt:lpstr>
      <vt:lpstr>取栈顶元素</vt:lpstr>
      <vt:lpstr>两栈共享技术</vt:lpstr>
      <vt:lpstr>两栈共享的数据结构定义</vt:lpstr>
      <vt:lpstr>两栈共享的初始化操作算法</vt:lpstr>
      <vt:lpstr>两栈共享的进栈操作算法</vt:lpstr>
      <vt:lpstr>两栈共享的出栈操作算法</vt:lpstr>
      <vt:lpstr>PowerPoint 演示文稿</vt:lpstr>
      <vt:lpstr>链栈</vt:lpstr>
      <vt:lpstr>链栈结构</vt:lpstr>
      <vt:lpstr>链栈的进栈操作</vt:lpstr>
      <vt:lpstr>链栈的出栈操作</vt:lpstr>
      <vt:lpstr>多栈运算</vt:lpstr>
      <vt:lpstr>3.1.3 栈的应用举例</vt:lpstr>
      <vt:lpstr>PowerPoint 演示文稿</vt:lpstr>
      <vt:lpstr>PowerPoint 演示文稿</vt:lpstr>
      <vt:lpstr>3.1.4  栈与递归的实现 </vt:lpstr>
      <vt:lpstr>3.2  队列 - 3.2.1 队列的定义 </vt:lpstr>
      <vt:lpstr>PowerPoint 演示文稿</vt:lpstr>
      <vt:lpstr>队列的抽象数据类型定义</vt:lpstr>
      <vt:lpstr>3.2.2 队列的表示与实现</vt:lpstr>
      <vt:lpstr>链队列</vt:lpstr>
      <vt:lpstr>初始化操作</vt:lpstr>
      <vt:lpstr>入队操作</vt:lpstr>
      <vt:lpstr>出队操作</vt:lpstr>
      <vt:lpstr>循环队列</vt:lpstr>
      <vt:lpstr>PowerPoint 演示文稿</vt:lpstr>
      <vt:lpstr>PowerPoint 演示文稿</vt:lpstr>
      <vt:lpstr>PowerPoint 演示文稿</vt:lpstr>
      <vt:lpstr>处理方法</vt:lpstr>
      <vt:lpstr>初始化操作</vt:lpstr>
      <vt:lpstr>入队操作</vt:lpstr>
      <vt:lpstr>出队操作</vt:lpstr>
      <vt:lpstr>方法二（标志域）</vt:lpstr>
      <vt:lpstr>初始化操作（标志域）</vt:lpstr>
      <vt:lpstr>入队操作（标志域）</vt:lpstr>
      <vt:lpstr>出队操作（标志域）</vt:lpstr>
    </vt:vector>
  </TitlesOfParts>
  <Company>Publication Services, Inc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吴劲</cp:lastModifiedBy>
  <cp:revision>1101</cp:revision>
  <cp:lastPrinted>1999-11-08T20:52:53Z</cp:lastPrinted>
  <dcterms:created xsi:type="dcterms:W3CDTF">1999-08-24T18:39:05Z</dcterms:created>
  <dcterms:modified xsi:type="dcterms:W3CDTF">2020-03-18T00:52:38Z</dcterms:modified>
</cp:coreProperties>
</file>